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0" r:id="rId6"/>
    <p:sldId id="261" r:id="rId7"/>
    <p:sldId id="284" r:id="rId8"/>
    <p:sldId id="289" r:id="rId9"/>
    <p:sldId id="291" r:id="rId10"/>
    <p:sldId id="262" r:id="rId11"/>
    <p:sldId id="263" r:id="rId12"/>
    <p:sldId id="264" r:id="rId13"/>
    <p:sldId id="265" r:id="rId14"/>
    <p:sldId id="278" r:id="rId15"/>
    <p:sldId id="279" r:id="rId16"/>
    <p:sldId id="266" r:id="rId17"/>
    <p:sldId id="267" r:id="rId18"/>
    <p:sldId id="280" r:id="rId19"/>
    <p:sldId id="286" r:id="rId20"/>
    <p:sldId id="287" r:id="rId21"/>
    <p:sldId id="288" r:id="rId22"/>
    <p:sldId id="270" r:id="rId23"/>
    <p:sldId id="271" r:id="rId24"/>
    <p:sldId id="272" r:id="rId25"/>
    <p:sldId id="293" r:id="rId26"/>
    <p:sldId id="268" r:id="rId27"/>
    <p:sldId id="274" r:id="rId28"/>
    <p:sldId id="283" r:id="rId29"/>
    <p:sldId id="275" r:id="rId30"/>
    <p:sldId id="276" r:id="rId31"/>
    <p:sldId id="277" r:id="rId32"/>
    <p:sldId id="269" r:id="rId33"/>
    <p:sldId id="282" r:id="rId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5D000"/>
    <a:srgbClr val="2EDA94"/>
    <a:srgbClr val="008A3E"/>
    <a:srgbClr val="DAA600"/>
    <a:srgbClr val="CC9B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892" autoAdjust="0"/>
    <p:restoredTop sz="81178" autoAdjust="0"/>
  </p:normalViewPr>
  <p:slideViewPr>
    <p:cSldViewPr snapToGrid="0">
      <p:cViewPr varScale="1">
        <p:scale>
          <a:sx n="133" d="100"/>
          <a:sy n="133" d="100"/>
        </p:scale>
        <p:origin x="1584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B72CD9-E90B-4B0C-9556-C5BA434FF5D0}" type="datetimeFigureOut">
              <a:rPr lang="en-US" smtClean="0"/>
              <a:t>1/26/2022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F98FD6-91EC-45DF-B63B-936DBB3742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23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Heterogenous M/G/k</a:t>
            </a:r>
          </a:p>
          <a:p>
            <a:pPr marL="0" indent="0">
              <a:buNone/>
            </a:pPr>
            <a:r>
              <a:rPr lang="en-US" dirty="0"/>
              <a:t>Limited Processor Sharing</a:t>
            </a:r>
          </a:p>
          <a:p>
            <a:pPr marL="0" indent="0">
              <a:buNone/>
            </a:pPr>
            <a:r>
              <a:rPr lang="en-US" dirty="0"/>
              <a:t>Threshold Parallelism</a:t>
            </a:r>
          </a:p>
          <a:p>
            <a:pPr marL="0" indent="0">
              <a:buNone/>
            </a:pPr>
            <a:r>
              <a:rPr lang="en-US" dirty="0"/>
              <a:t>Multiserver Job</a:t>
            </a:r>
          </a:p>
          <a:p>
            <a:pPr marL="0" indent="0">
              <a:buNone/>
            </a:pPr>
            <a:r>
              <a:rPr lang="en-US" dirty="0"/>
              <a:t>Open problem: Analyze</a:t>
            </a:r>
          </a:p>
          <a:p>
            <a:pPr marL="0" indent="0">
              <a:buNone/>
            </a:pPr>
            <a:r>
              <a:rPr lang="en-US" dirty="0"/>
              <a:t>Commonality</a:t>
            </a:r>
          </a:p>
          <a:p>
            <a:pPr marL="0" indent="0">
              <a:buNone/>
            </a:pPr>
            <a:r>
              <a:rPr lang="en-US" dirty="0"/>
              <a:t>Use commonality to tightly characterize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94518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Fixed number of servers required</a:t>
            </a:r>
          </a:p>
          <a:p>
            <a:pPr marL="0" indent="0">
              <a:buNone/>
            </a:pPr>
            <a:r>
              <a:rPr lang="en-US" dirty="0"/>
              <a:t>Many policies: Different limits</a:t>
            </a:r>
          </a:p>
          <a:p>
            <a:pPr marL="0" indent="0">
              <a:buNone/>
            </a:pPr>
            <a:r>
              <a:rPr lang="en-US" dirty="0"/>
              <a:t>Open problem: Any policy</a:t>
            </a:r>
          </a:p>
          <a:p>
            <a:pPr marL="0" indent="0">
              <a:buNone/>
            </a:pPr>
            <a:r>
              <a:rPr lang="en-US" dirty="0" err="1"/>
              <a:t>ServerFilling</a:t>
            </a:r>
            <a:r>
              <a:rPr lang="en-US" dirty="0"/>
              <a:t> (to be defined): Same limit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62899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Theorem: All Policies \pi in WCFS* (Minor condition on S),</a:t>
            </a:r>
          </a:p>
          <a:p>
            <a:pPr marL="0" indent="0">
              <a:buNone/>
            </a:pPr>
            <a:r>
              <a:rPr lang="en-US" dirty="0"/>
              <a:t>E[T^\pi](1-\rho) =&gt; E[S^2]/(2E[S])</a:t>
            </a:r>
          </a:p>
          <a:p>
            <a:pPr marL="0" indent="0">
              <a:buNone/>
            </a:pPr>
            <a:r>
              <a:rPr lang="en-US" dirty="0"/>
              <a:t>Even stronger:</a:t>
            </a:r>
          </a:p>
          <a:p>
            <a:pPr marL="0" indent="0">
              <a:buNone/>
            </a:pPr>
            <a:r>
              <a:rPr lang="en-US" dirty="0"/>
              <a:t>E[T^\pi] – E[T^\M/G/1] \in [c^\</a:t>
            </a:r>
            <a:r>
              <a:rPr lang="en-US" dirty="0" err="1"/>
              <a:t>pi_lower</a:t>
            </a:r>
            <a:r>
              <a:rPr lang="en-US" dirty="0"/>
              <a:t>, c^\</a:t>
            </a:r>
            <a:r>
              <a:rPr lang="en-US" dirty="0" err="1"/>
              <a:t>pi_higher</a:t>
            </a:r>
            <a:r>
              <a:rPr lang="en-US" dirty="0"/>
              <a:t>]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M/G/1, in dark green, we completely understand.</a:t>
            </a:r>
          </a:p>
          <a:p>
            <a:pPr marL="0" indent="0">
              <a:buNone/>
            </a:pPr>
            <a:r>
              <a:rPr lang="en-US" dirty="0"/>
              <a:t>Constant not depending on \rho.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Define WCFS, prove this result.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09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Jobs being served at some service rate</a:t>
            </a:r>
          </a:p>
          <a:p>
            <a:pPr marL="0" indent="0">
              <a:buNone/>
            </a:pPr>
            <a:r>
              <a:rPr lang="en-US" dirty="0"/>
              <a:t>Age increases at service rate</a:t>
            </a:r>
          </a:p>
          <a:p>
            <a:pPr marL="0" indent="0">
              <a:buNone/>
            </a:pPr>
            <a:r>
              <a:rPr lang="en-US" dirty="0"/>
              <a:t>Completes when age reaches size</a:t>
            </a:r>
          </a:p>
          <a:p>
            <a:pPr marL="0" indent="0">
              <a:buNone/>
            </a:pPr>
            <a:r>
              <a:rPr lang="en-US" dirty="0"/>
              <a:t>Normalize maximum total service rate to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1645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Jobs being served at some service rate</a:t>
            </a:r>
          </a:p>
          <a:p>
            <a:pPr marL="0" indent="0">
              <a:buNone/>
            </a:pPr>
            <a:r>
              <a:rPr lang="en-US" dirty="0"/>
              <a:t>Age increases at service rate</a:t>
            </a:r>
          </a:p>
          <a:p>
            <a:pPr marL="0" indent="0">
              <a:buNone/>
            </a:pPr>
            <a:r>
              <a:rPr lang="en-US" dirty="0"/>
              <a:t>Completes when age reaches size</a:t>
            </a:r>
          </a:p>
          <a:p>
            <a:pPr marL="0" indent="0">
              <a:buNone/>
            </a:pPr>
            <a:r>
              <a:rPr lang="en-US" dirty="0"/>
              <a:t>Height means size here. Size is total work of a job.</a:t>
            </a:r>
          </a:p>
          <a:p>
            <a:pPr marL="0" indent="0">
              <a:buNone/>
            </a:pPr>
            <a:r>
              <a:rPr lang="en-US" dirty="0"/>
              <a:t>Normalize maximum total service rate to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68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Jobs being served at some service rate</a:t>
            </a:r>
          </a:p>
          <a:p>
            <a:pPr marL="0" indent="0">
              <a:buNone/>
            </a:pPr>
            <a:r>
              <a:rPr lang="en-US" dirty="0"/>
              <a:t>Age increases at service rate</a:t>
            </a:r>
          </a:p>
          <a:p>
            <a:pPr marL="0" indent="0">
              <a:buNone/>
            </a:pPr>
            <a:r>
              <a:rPr lang="en-US" dirty="0"/>
              <a:t>Completes when age reaches size</a:t>
            </a:r>
          </a:p>
          <a:p>
            <a:pPr marL="0" indent="0">
              <a:buNone/>
            </a:pPr>
            <a:r>
              <a:rPr lang="en-US" dirty="0"/>
              <a:t>Normalize maximum total service rate to 1.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66708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instance, in an M/G/k, the front size is 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8882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&gt;= n jobs, total service rate 1 (maximum)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48132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If &gt;= n jobs, total service rate 1 (maximum)</a:t>
            </a:r>
          </a:p>
          <a:p>
            <a:r>
              <a:rPr lang="en-US" dirty="0"/>
              <a:t>Clarify: When I talk about Work Conserving, this is different than single-server policies, there 1 is important, here n is 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96190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take a look at some examples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6223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Assumption: k power 2, requirements power 2.</a:t>
            </a:r>
          </a:p>
          <a:p>
            <a:pPr marL="0" indent="0">
              <a:buNone/>
            </a:pPr>
            <a:r>
              <a:rPr lang="en-US" dirty="0"/>
              <a:t>Let M be minimal prefix containing &gt;= k servers</a:t>
            </a:r>
          </a:p>
          <a:p>
            <a:pPr marL="0" indent="0">
              <a:buNone/>
            </a:pPr>
            <a:r>
              <a:rPr lang="en-US" dirty="0"/>
              <a:t>Within M, Largest req. first</a:t>
            </a:r>
          </a:p>
          <a:p>
            <a:pPr marL="0" indent="0">
              <a:buNone/>
            </a:pPr>
            <a:r>
              <a:rPr lang="en-US" dirty="0"/>
              <a:t>Walk through example</a:t>
            </a:r>
          </a:p>
          <a:p>
            <a:pPr marL="0" indent="0">
              <a:buNone/>
            </a:pPr>
            <a:r>
              <a:rPr lang="en-US" dirty="0"/>
              <a:t>Finite skip: Yes, |M| &lt;= k</a:t>
            </a:r>
          </a:p>
          <a:p>
            <a:pPr marL="0" indent="0">
              <a:buNone/>
            </a:pPr>
            <a:r>
              <a:rPr lang="en-US" dirty="0"/>
              <a:t>Work conserving: Yes, If M requires at least k, all servers filled.</a:t>
            </a:r>
          </a:p>
          <a:p>
            <a:pPr marL="0" indent="0">
              <a:buNone/>
            </a:pPr>
            <a:r>
              <a:rPr lang="en-US" dirty="0"/>
              <a:t>After each job placed, # remaining servers multiple of requirement of job just placed.</a:t>
            </a:r>
          </a:p>
          <a:p>
            <a:pPr marL="0" indent="0">
              <a:buNone/>
            </a:pPr>
            <a:r>
              <a:rPr lang="en-US" dirty="0"/>
              <a:t>Also have a more general variant if k is not a power of 2, happy to discuss if people are interested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9844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Poisson Process(\lambda)</a:t>
            </a:r>
          </a:p>
          <a:p>
            <a:pPr marL="0" indent="0">
              <a:buNone/>
            </a:pPr>
            <a:r>
              <a:rPr lang="en-US" dirty="0"/>
              <a:t>Job size distribution S</a:t>
            </a:r>
          </a:p>
          <a:p>
            <a:pPr marL="0" indent="0">
              <a:buNone/>
            </a:pPr>
            <a:r>
              <a:rPr lang="en-US" dirty="0"/>
              <a:t>Load \rho</a:t>
            </a:r>
          </a:p>
          <a:p>
            <a:pPr marL="0" indent="0">
              <a:buNone/>
            </a:pPr>
            <a:r>
              <a:rPr lang="en-US" dirty="0"/>
              <a:t>Plot E[T] versus \rho</a:t>
            </a:r>
          </a:p>
          <a:p>
            <a:pPr marL="0" indent="0">
              <a:buNone/>
            </a:pPr>
            <a:r>
              <a:rPr lang="en-US" dirty="0"/>
              <a:t>Plot E[T](1-\rho) versus \rho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610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988937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Q: Tagged job’s response time?</a:t>
                </a:r>
              </a:p>
              <a:p>
                <a:r>
                  <a:rPr lang="en-US" sz="1200" dirty="0"/>
                  <a:t>Time in queue?</a:t>
                </a:r>
              </a:p>
              <a:p>
                <a:r>
                  <a:rPr lang="en-US" sz="1200" dirty="0"/>
                  <a:t>Time in front?</a:t>
                </a:r>
              </a:p>
              <a:p>
                <a:r>
                  <a:rPr lang="en-US" sz="1200" dirty="0"/>
                  <a:t>Front: Bounded expectation over all jobs</a:t>
                </a:r>
              </a:p>
              <a:p>
                <a:r>
                  <a:rPr lang="en-US" sz="1200" dirty="0"/>
                  <a:t>Queue:</a:t>
                </a:r>
              </a:p>
              <a:p>
                <a:r>
                  <a:rPr lang="en-US" sz="1200" dirty="0"/>
                  <a:t>Max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1200" dirty="0"/>
                  <a:t> - completion rate 1</a:t>
                </a:r>
              </a:p>
              <a:p>
                <a:r>
                  <a:rPr lang="en-US" sz="1200" dirty="0"/>
                  <a:t>Min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jobs</a:t>
                </a:r>
              </a:p>
              <a:p>
                <a:r>
                  <a:rPr lang="en-US" sz="1200" dirty="0"/>
                  <a:t>Differ by constant in expectation.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Q: Tagged job’s response time?</a:t>
                </a:r>
              </a:p>
              <a:p>
                <a:r>
                  <a:rPr lang="en-US" sz="1200" dirty="0"/>
                  <a:t>Time in queue?</a:t>
                </a:r>
              </a:p>
              <a:p>
                <a:r>
                  <a:rPr lang="en-US" sz="1200" dirty="0"/>
                  <a:t>Time in front?</a:t>
                </a:r>
              </a:p>
              <a:p>
                <a:r>
                  <a:rPr lang="en-US" sz="1200" dirty="0"/>
                  <a:t>Front: Bounded expectation over all jobs</a:t>
                </a:r>
              </a:p>
              <a:p>
                <a:r>
                  <a:rPr lang="en-US" sz="1200" dirty="0"/>
                  <a:t>Queue:</a:t>
                </a:r>
              </a:p>
              <a:p>
                <a:r>
                  <a:rPr lang="en-US" sz="1200" dirty="0"/>
                  <a:t>Max time: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𝑊^𝐴</a:t>
                </a:r>
                <a:r>
                  <a:rPr lang="en-US" sz="1200" dirty="0"/>
                  <a:t> - completion rate 1</a:t>
                </a:r>
              </a:p>
              <a:p>
                <a:r>
                  <a:rPr lang="en-US" sz="1200" dirty="0"/>
                  <a:t>Min time: </a:t>
                </a:r>
                <a:r>
                  <a:rPr lang="en-US" sz="1200" i="0">
                    <a:latin typeface="Cambria Math" panose="02040503050406030204" pitchFamily="18" charset="0"/>
                  </a:rPr>
                  <a:t>𝑊^𝐴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−𝑛</a:t>
                </a:r>
                <a:r>
                  <a:rPr lang="en-US" sz="1200" dirty="0"/>
                  <a:t> jobs</a:t>
                </a:r>
              </a:p>
              <a:p>
                <a:r>
                  <a:rPr lang="en-US" sz="1200" dirty="0"/>
                  <a:t>Differ by constant in expectation.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28757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Q: Tagged job’s response time?</a:t>
                </a:r>
              </a:p>
              <a:p>
                <a:r>
                  <a:rPr lang="en-US" sz="1200" dirty="0"/>
                  <a:t>Time in queue?</a:t>
                </a:r>
              </a:p>
              <a:p>
                <a:r>
                  <a:rPr lang="en-US" sz="1200" dirty="0"/>
                  <a:t>Time in front?</a:t>
                </a:r>
              </a:p>
              <a:p>
                <a:r>
                  <a:rPr lang="en-US" sz="1200" dirty="0"/>
                  <a:t>Front: Bounded expectation over all jobs</a:t>
                </a:r>
              </a:p>
              <a:p>
                <a:r>
                  <a:rPr lang="en-US" sz="1200" dirty="0"/>
                  <a:t>Queue:</a:t>
                </a:r>
              </a:p>
              <a:p>
                <a:r>
                  <a:rPr lang="en-US" sz="1200" dirty="0"/>
                  <a:t>Max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sz="1200" dirty="0"/>
                  <a:t> - completion rate 1</a:t>
                </a:r>
              </a:p>
              <a:p>
                <a:r>
                  <a:rPr lang="en-US" sz="1200" dirty="0"/>
                  <a:t>Min time: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sz="1200" i="1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12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1200" dirty="0"/>
                  <a:t> jobs</a:t>
                </a:r>
              </a:p>
              <a:p>
                <a:r>
                  <a:rPr lang="en-US" sz="1200" dirty="0"/>
                  <a:t>Differ by constant in expectation.</a:t>
                </a:r>
              </a:p>
              <a:p>
                <a:r>
                  <a:rPr lang="en-US" sz="1200" dirty="0"/>
                  <a:t>Because n is a constant, and our assumption.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sz="1200" dirty="0"/>
                  <a:t>Q: Tagged job’s response time?</a:t>
                </a:r>
              </a:p>
              <a:p>
                <a:r>
                  <a:rPr lang="en-US" sz="1200" dirty="0"/>
                  <a:t>Time in queue?</a:t>
                </a:r>
              </a:p>
              <a:p>
                <a:r>
                  <a:rPr lang="en-US" sz="1200" dirty="0"/>
                  <a:t>Time in front?</a:t>
                </a:r>
              </a:p>
              <a:p>
                <a:r>
                  <a:rPr lang="en-US" sz="1200" dirty="0"/>
                  <a:t>Front: Bounded expectation over all jobs</a:t>
                </a:r>
              </a:p>
              <a:p>
                <a:r>
                  <a:rPr lang="en-US" sz="1200" dirty="0"/>
                  <a:t>Queue:</a:t>
                </a:r>
              </a:p>
              <a:p>
                <a:r>
                  <a:rPr lang="en-US" sz="1200" dirty="0"/>
                  <a:t>Max time: </a:t>
                </a:r>
                <a:r>
                  <a:rPr lang="en-US" sz="1200" b="0" i="0">
                    <a:latin typeface="Cambria Math" panose="02040503050406030204" pitchFamily="18" charset="0"/>
                  </a:rPr>
                  <a:t>𝑊^𝐴</a:t>
                </a:r>
                <a:r>
                  <a:rPr lang="en-US" sz="1200" dirty="0"/>
                  <a:t> - completion rate 1</a:t>
                </a:r>
              </a:p>
              <a:p>
                <a:r>
                  <a:rPr lang="en-US" sz="1200" dirty="0"/>
                  <a:t>Min time: </a:t>
                </a:r>
                <a:r>
                  <a:rPr lang="en-US" sz="1200" i="0">
                    <a:latin typeface="Cambria Math" panose="02040503050406030204" pitchFamily="18" charset="0"/>
                  </a:rPr>
                  <a:t>𝑊^𝐴</a:t>
                </a:r>
                <a:r>
                  <a:rPr lang="en-US" sz="1200" b="0" i="0">
                    <a:latin typeface="Cambria Math" panose="02040503050406030204" pitchFamily="18" charset="0"/>
                  </a:rPr>
                  <a:t>−𝑛</a:t>
                </a:r>
                <a:r>
                  <a:rPr lang="en-US" sz="1200" dirty="0"/>
                  <a:t> jobs</a:t>
                </a:r>
              </a:p>
              <a:p>
                <a:r>
                  <a:rPr lang="en-US" sz="1200" dirty="0"/>
                  <a:t>Differ by constant in expectation.</a:t>
                </a:r>
              </a:p>
              <a:p>
                <a:r>
                  <a:rPr lang="en-US" sz="1200" dirty="0"/>
                  <a:t>Because n is a constant, and our assumption.</a:t>
                </a:r>
              </a:p>
              <a:p>
                <a:endParaRPr lang="en-US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7297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&lt;n jobs, bounded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461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E[T] – E[T_Q^{M/G/1}] vs. \rho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Converges to a constant.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7869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Speed 1/k</a:t>
            </a:r>
          </a:p>
          <a:p>
            <a:pPr marL="0" indent="0">
              <a:buNone/>
            </a:pPr>
            <a:r>
              <a:rPr lang="en-US" dirty="0"/>
              <a:t>We have to simulate</a:t>
            </a:r>
          </a:p>
          <a:p>
            <a:pPr marL="0" indent="0">
              <a:buNone/>
            </a:pPr>
            <a:r>
              <a:rPr lang="en-US" dirty="0"/>
              <a:t>E[T](1-\rho) converges to same point</a:t>
            </a:r>
          </a:p>
          <a:p>
            <a:pPr marL="0" indent="0">
              <a:buNone/>
            </a:pPr>
            <a:r>
              <a:rPr lang="en-US" dirty="0"/>
              <a:t>Intuition: rho to 1 means lots of jobs, not so different.</a:t>
            </a:r>
          </a:p>
          <a:p>
            <a:pPr marL="0" indent="0">
              <a:buNone/>
            </a:pPr>
            <a:r>
              <a:rPr lang="en-US" dirty="0" err="1"/>
              <a:t>Kollerstrom</a:t>
            </a:r>
            <a:r>
              <a:rPr lang="en-US" dirty="0"/>
              <a:t> ‘84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2302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 don’t know where it converges to, happens to converge here.</a:t>
            </a:r>
          </a:p>
          <a:p>
            <a:pPr marL="0" indent="0">
              <a:buNone/>
            </a:pPr>
            <a:r>
              <a:rPr lang="en-US" dirty="0"/>
              <a:t>Differing speed</a:t>
            </a:r>
          </a:p>
          <a:p>
            <a:pPr marL="0" indent="0">
              <a:buNone/>
            </a:pPr>
            <a:r>
              <a:rPr lang="en-US" dirty="0"/>
              <a:t>Same convergence</a:t>
            </a:r>
          </a:p>
          <a:p>
            <a:pPr marL="0" indent="0">
              <a:buNone/>
            </a:pPr>
            <a:r>
              <a:rPr lang="en-US" dirty="0"/>
              <a:t>Open problem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0746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First discuss processor sharing, then limit it. Thrashing overheads.</a:t>
            </a:r>
          </a:p>
          <a:p>
            <a:pPr marL="0" indent="0">
              <a:buNone/>
            </a:pPr>
            <a:r>
              <a:rPr lang="en-US" dirty="0"/>
              <a:t>Limited Processor Sharing</a:t>
            </a:r>
          </a:p>
          <a:p>
            <a:pPr marL="0" indent="0">
              <a:buNone/>
            </a:pPr>
            <a:r>
              <a:rPr lang="en-US" dirty="0"/>
              <a:t>Same convergence</a:t>
            </a:r>
          </a:p>
          <a:p>
            <a:pPr marL="0" indent="0">
              <a:buNone/>
            </a:pPr>
            <a:r>
              <a:rPr lang="en-US" dirty="0"/>
              <a:t>Open Problem</a:t>
            </a:r>
          </a:p>
          <a:p>
            <a:pPr marL="0" indent="0">
              <a:buNone/>
            </a:pPr>
            <a:r>
              <a:rPr lang="en-US" dirty="0"/>
              <a:t>Unlimited PS: Different limit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1065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Multiserver, different maximum parallelism</a:t>
            </a:r>
          </a:p>
          <a:p>
            <a:r>
              <a:rPr lang="en-US" dirty="0"/>
              <a:t>Same convergence, open problem</a:t>
            </a:r>
          </a:p>
          <a:p>
            <a:r>
              <a:rPr lang="en-US" dirty="0"/>
              <a:t>Different policies: Different limit.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9244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Multiserver, different maximum parallelism</a:t>
            </a:r>
          </a:p>
          <a:p>
            <a:r>
              <a:rPr lang="en-US" dirty="0"/>
              <a:t>Same convergence, open problem</a:t>
            </a:r>
          </a:p>
          <a:p>
            <a:r>
              <a:rPr lang="en-US" dirty="0"/>
              <a:t>Different policies: Different limit.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4136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Multiserver, different maximum parallelism</a:t>
            </a:r>
          </a:p>
          <a:p>
            <a:r>
              <a:rPr lang="en-US" dirty="0"/>
              <a:t>Same convergence, open problem</a:t>
            </a:r>
          </a:p>
          <a:p>
            <a:r>
              <a:rPr lang="en-US" dirty="0"/>
              <a:t>Different policies: Different limit.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298888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Multiserver, different maximum parallelism</a:t>
            </a:r>
          </a:p>
          <a:p>
            <a:r>
              <a:rPr lang="en-US" dirty="0"/>
              <a:t>Same convergence, open problem</a:t>
            </a:r>
          </a:p>
          <a:p>
            <a:r>
              <a:rPr lang="en-US" dirty="0"/>
              <a:t>Different policies: Different limit.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F98FD6-91EC-45DF-B63B-936DBB37420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821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C25A2-DC42-4249-8972-D80D6FC01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EAFF9A-3D10-49C6-AC65-6572464BAC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B06202-9005-4F60-AB38-2F830044F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1E13BF-7614-47D4-A70D-DAF849F94D5C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EE55CF-317D-471B-8FAF-5CCEF59C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DF724-9F0C-47AC-9D04-092ABC664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01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380EA-5ACE-44D7-BCA6-E35782B6B0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241113-C094-474C-A29A-C61DC989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C3D985-E8A3-47E2-ACA5-D8C0C30DF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89FA9-8655-40D3-9E4A-EA745C477E7C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7313F5-446B-4552-9BDE-E7EA131B1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00FDB7-5482-479E-9FE0-3376429D9C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38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C9E7761-1084-444E-92E6-546CB90342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7A8427-7983-4190-9DDB-7A47453562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6991F-A909-47C5-BFB2-3D74714BB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008D-DCEF-444A-9371-20E3AB0A1A60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28D3A-136E-4EB8-8F8D-30389CCEC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ED4EFF-EE8D-416C-B557-FDB05D94B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8008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9DFFF-4F77-410F-ABB0-B0A410E80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9A54D-B19C-4E80-92FF-F11888B1B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8A0C48-984E-41C5-9EC0-36DEC7C85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32E50-3AF8-4F50-8FCB-F46995ADA16D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B777C-82EA-421A-8353-520AC0C75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45659-1C79-446A-9D5D-34F569A2D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885EC33E-3292-4D05-894B-E1071859D2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15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1903C-1C92-4B57-9789-588FD361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09EE4-2F02-4B48-9AF5-E7F315E88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742878-36FC-4B9E-B421-193807FA3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AE4A1-C1F7-4027-A56F-DA1D2C3E0617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E1797-1CE5-48BB-8879-5BDAC0088C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528CA1-357F-4976-BAEE-12747B1F0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482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53E05-7CA3-4772-8035-1E55C2AB7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BB7AD-10B7-4276-A36C-E7E65D9EDF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4B4A89-8C44-487D-9B1C-612B6EC43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45C27F-E2FE-4C95-9875-6DDDCEA31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8C425-B238-4CF6-982A-A1A226AA7946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B3385B-281F-492E-A6E7-67671EE0C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8C4772-C1E0-4EC4-A87E-78D3798664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556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8557A-9FEB-4A6E-A1A7-384E9876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A76072-D888-4D64-B6F7-707AF45874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7AD68A-5CAC-477D-B9A0-117B63A553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8401ED-FA0D-444B-B85C-4F8347E076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6676ED-E32F-4BE8-86BC-F76288F88C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F39AD-AC0D-49F5-BE42-6F3E610DA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5EC48-19F4-465C-A3B3-3DCD1CF25876}" type="datetime1">
              <a:rPr lang="en-US" smtClean="0"/>
              <a:t>1/26/2022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FBBD2B-248B-4CD6-B7B7-E25338D825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83B234-2297-44B0-BB6E-80E53C75EF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449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86E5-0813-4D46-8079-56FE52768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F3B3E0-55C4-42E7-A865-BF11FC4FD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A5889-4DEB-4243-A2CE-79EC55728F40}" type="datetime1">
              <a:rPr lang="en-US" smtClean="0"/>
              <a:t>1/26/2022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68D6A9-DAEC-4879-9C85-540001A42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AFE0E-FB48-4F16-8394-711DEF7E4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490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A186FD3-0141-4F40-B0FF-F332C7655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17F3CA-8503-4680-8C13-274472443C7E}" type="datetime1">
              <a:rPr lang="en-US" smtClean="0"/>
              <a:t>1/26/2022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8E0FCE-FDB3-4763-93BE-1CDDA86C2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FB1DDE-CFF1-41EA-AE61-25F0A91D2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180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E0EAA-DF0A-4C9C-BE75-078FA63932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43C8D3-7EE2-4208-98FF-F65456B268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D94229-1478-4B94-A9EF-6C016410E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2BF434-5347-4C38-A70E-90D990D67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712C58-67BA-4090-A7E5-8621749AD4DB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8AEB28-1A59-4BB0-80A4-8B67ECC47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F442E-4126-46F4-A6A6-E7C909C2D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410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0FFDE-DA66-4CE0-80A1-DA455F8111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00E5D20-F7B3-42CA-92B3-EC9001E15F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2AC5CF-D191-4B14-9268-C41EBB0ACE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88DD5E-D891-4E71-B8A1-EFC5D9B20A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17B8C-C0E1-4D3F-BB4B-1A841721BB55}" type="datetime1">
              <a:rPr lang="en-US" smtClean="0"/>
              <a:t>1/26/2022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B6F1D6-ED1F-4581-8DEB-24CF1CFF7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4FF729-9699-47C9-8F69-E249ADDA2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933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70EE47-45D1-41BF-83A7-A70EB15FC1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CD1123-B51A-4439-A29C-FB54D34A04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280D29-4C0B-43FC-B50A-DA7B5BF0F9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BB1B7B-0959-4988-A5AC-754CBB6817D6}" type="datetime1">
              <a:rPr lang="en-US" smtClean="0"/>
              <a:t>1/26/2022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F2B998-0BA1-4820-B103-83090274D5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A02AC5-49A6-4A16-B650-4401B47EDF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5EC33E-3292-4D05-894B-E1071859D2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5815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ABA3C-D067-4E69-BD46-9DE9DB4FE8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WCFS Queues:</a:t>
            </a:r>
            <a:br>
              <a:rPr lang="en-US" dirty="0"/>
            </a:br>
            <a:r>
              <a:rPr lang="en-US" dirty="0"/>
              <a:t>A new analysis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AC96E2-2A38-41E7-9FF0-B56F12E119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Isaac Grosof</a:t>
            </a:r>
          </a:p>
          <a:p>
            <a:r>
              <a:rPr lang="en-US" dirty="0" err="1"/>
              <a:t>Mor</a:t>
            </a:r>
            <a:r>
              <a:rPr lang="en-US" dirty="0"/>
              <a:t> </a:t>
            </a:r>
            <a:r>
              <a:rPr lang="en-US" dirty="0" err="1"/>
              <a:t>Harchol</a:t>
            </a:r>
            <a:r>
              <a:rPr lang="en-US" dirty="0"/>
              <a:t>-Balter</a:t>
            </a:r>
          </a:p>
          <a:p>
            <a:r>
              <a:rPr lang="en-US" dirty="0"/>
              <a:t>Alan </a:t>
            </a:r>
            <a:r>
              <a:rPr lang="en-US" dirty="0" err="1"/>
              <a:t>Scheller</a:t>
            </a:r>
            <a:r>
              <a:rPr lang="en-US" dirty="0"/>
              <a:t>-Wolf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7CBE51-D4A4-40BC-801E-EA2DE79A8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569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00B-91A3-4182-8255-245BB0F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F961-00C7-481B-BBB1-8EB923A8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10</a:t>
            </a:fld>
            <a:endParaRPr lang="en-US"/>
          </a:p>
        </p:txBody>
      </p: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5FAE7215-5CFC-4583-BF61-A1636B741AC2}"/>
              </a:ext>
            </a:extLst>
          </p:cNvPr>
          <p:cNvGrpSpPr/>
          <p:nvPr/>
        </p:nvGrpSpPr>
        <p:grpSpPr>
          <a:xfrm>
            <a:off x="-68876" y="3446961"/>
            <a:ext cx="6823516" cy="3159295"/>
            <a:chOff x="-68876" y="3446961"/>
            <a:chExt cx="6823516" cy="3159295"/>
          </a:xfrm>
        </p:grpSpPr>
        <p:grpSp>
          <p:nvGrpSpPr>
            <p:cNvPr id="118" name="Group 117">
              <a:extLst>
                <a:ext uri="{FF2B5EF4-FFF2-40B4-BE49-F238E27FC236}">
                  <a16:creationId xmlns:a16="http://schemas.microsoft.com/office/drawing/2014/main" id="{3E18DFE0-4E53-439D-BD33-ECA11806E8AF}"/>
                </a:ext>
              </a:extLst>
            </p:cNvPr>
            <p:cNvGrpSpPr/>
            <p:nvPr/>
          </p:nvGrpSpPr>
          <p:grpSpPr>
            <a:xfrm>
              <a:off x="1623060" y="5006340"/>
              <a:ext cx="4587240" cy="559438"/>
              <a:chOff x="1623060" y="5006340"/>
              <a:chExt cx="4587240" cy="559438"/>
            </a:xfrm>
          </p:grpSpPr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E144DDB6-FA81-4ADD-B43E-93720728630F}"/>
                  </a:ext>
                </a:extLst>
              </p:cNvPr>
              <p:cNvSpPr/>
              <p:nvPr/>
            </p:nvSpPr>
            <p:spPr>
              <a:xfrm>
                <a:off x="1623060" y="5006340"/>
                <a:ext cx="4587240" cy="237814"/>
              </a:xfrm>
              <a:custGeom>
                <a:avLst/>
                <a:gdLst>
                  <a:gd name="connsiteX0" fmla="*/ 0 w 4587240"/>
                  <a:gd name="connsiteY0" fmla="*/ 205740 h 237814"/>
                  <a:gd name="connsiteX1" fmla="*/ 2781300 w 4587240"/>
                  <a:gd name="connsiteY1" fmla="*/ 220980 h 237814"/>
                  <a:gd name="connsiteX2" fmla="*/ 4587240 w 4587240"/>
                  <a:gd name="connsiteY2" fmla="*/ 0 h 2378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87240" h="237814">
                    <a:moveTo>
                      <a:pt x="0" y="205740"/>
                    </a:moveTo>
                    <a:cubicBezTo>
                      <a:pt x="1008380" y="230505"/>
                      <a:pt x="2016760" y="255270"/>
                      <a:pt x="2781300" y="220980"/>
                    </a:cubicBezTo>
                    <a:cubicBezTo>
                      <a:pt x="3545840" y="186690"/>
                      <a:pt x="4066540" y="93345"/>
                      <a:pt x="4587240" y="0"/>
                    </a:cubicBezTo>
                  </a:path>
                </a:pathLst>
              </a:custGeom>
              <a:noFill/>
              <a:ln w="50800">
                <a:solidFill>
                  <a:schemeClr val="accent5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EB9C9EE3-314D-40EB-A015-DD019F1B7801}"/>
                  </a:ext>
                </a:extLst>
              </p:cNvPr>
              <p:cNvSpPr txBox="1"/>
              <p:nvPr/>
            </p:nvSpPr>
            <p:spPr>
              <a:xfrm>
                <a:off x="4725517" y="5196446"/>
                <a:ext cx="559548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accent5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LPS</a:t>
                </a:r>
              </a:p>
            </p:txBody>
          </p:sp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D096E98B-EFEE-4D2B-A3BE-0EC9CE190923}"/>
                </a:ext>
              </a:extLst>
            </p:cNvPr>
            <p:cNvGrpSpPr/>
            <p:nvPr/>
          </p:nvGrpSpPr>
          <p:grpSpPr>
            <a:xfrm>
              <a:off x="-68876" y="3446961"/>
              <a:ext cx="6823516" cy="3159295"/>
              <a:chOff x="-68876" y="3446961"/>
              <a:chExt cx="6823516" cy="3159295"/>
            </a:xfrm>
          </p:grpSpPr>
          <p:grpSp>
            <p:nvGrpSpPr>
              <p:cNvPr id="122" name="Group 121">
                <a:extLst>
                  <a:ext uri="{FF2B5EF4-FFF2-40B4-BE49-F238E27FC236}">
                    <a16:creationId xmlns:a16="http://schemas.microsoft.com/office/drawing/2014/main" id="{797C7187-1924-4F02-B463-CA9E0FC69E9F}"/>
                  </a:ext>
                </a:extLst>
              </p:cNvPr>
              <p:cNvGrpSpPr/>
              <p:nvPr/>
            </p:nvGrpSpPr>
            <p:grpSpPr>
              <a:xfrm>
                <a:off x="-68876" y="3446961"/>
                <a:ext cx="6823516" cy="3159295"/>
                <a:chOff x="-68876" y="3446961"/>
                <a:chExt cx="6823516" cy="3159295"/>
              </a:xfrm>
            </p:grpSpPr>
            <p:grpSp>
              <p:nvGrpSpPr>
                <p:cNvPr id="127" name="Group 126">
                  <a:extLst>
                    <a:ext uri="{FF2B5EF4-FFF2-40B4-BE49-F238E27FC236}">
                      <a16:creationId xmlns:a16="http://schemas.microsoft.com/office/drawing/2014/main" id="{1B6F231A-EC41-410E-8557-9D570FC6120E}"/>
                    </a:ext>
                  </a:extLst>
                </p:cNvPr>
                <p:cNvGrpSpPr/>
                <p:nvPr/>
              </p:nvGrpSpPr>
              <p:grpSpPr>
                <a:xfrm>
                  <a:off x="-68876" y="3446961"/>
                  <a:ext cx="6823516" cy="3159295"/>
                  <a:chOff x="5439945" y="3911808"/>
                  <a:chExt cx="6823516" cy="3159295"/>
                </a:xfrm>
              </p:grpSpPr>
              <p:grpSp>
                <p:nvGrpSpPr>
                  <p:cNvPr id="129" name="Group 128">
                    <a:extLst>
                      <a:ext uri="{FF2B5EF4-FFF2-40B4-BE49-F238E27FC236}">
                        <a16:creationId xmlns:a16="http://schemas.microsoft.com/office/drawing/2014/main" id="{D999464C-DF59-491A-B6B9-8B9353A8CB20}"/>
                      </a:ext>
                    </a:extLst>
                  </p:cNvPr>
                  <p:cNvGrpSpPr/>
                  <p:nvPr/>
                </p:nvGrpSpPr>
                <p:grpSpPr>
                  <a:xfrm>
                    <a:off x="5439945" y="3911808"/>
                    <a:ext cx="6823516" cy="3159295"/>
                    <a:chOff x="5287545" y="3759408"/>
                    <a:chExt cx="6823516" cy="3159295"/>
                  </a:xfrm>
                </p:grpSpPr>
                <p:grpSp>
                  <p:nvGrpSpPr>
                    <p:cNvPr id="136" name="Group 135">
                      <a:extLst>
                        <a:ext uri="{FF2B5EF4-FFF2-40B4-BE49-F238E27FC236}">
                          <a16:creationId xmlns:a16="http://schemas.microsoft.com/office/drawing/2014/main" id="{ED4145B9-71C7-4493-A83E-3139D30799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10148" y="6255834"/>
                      <a:ext cx="5300913" cy="662869"/>
                      <a:chOff x="596650" y="6144582"/>
                      <a:chExt cx="5300913" cy="662869"/>
                    </a:xfrm>
                  </p:grpSpPr>
                  <p:grpSp>
                    <p:nvGrpSpPr>
                      <p:cNvPr id="145" name="Group 144">
                        <a:extLst>
                          <a:ext uri="{FF2B5EF4-FFF2-40B4-BE49-F238E27FC236}">
                            <a16:creationId xmlns:a16="http://schemas.microsoft.com/office/drawing/2014/main" id="{66EC8C92-839A-44EE-ADAC-66782AB11A4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96650" y="6144582"/>
                        <a:ext cx="5300913" cy="402588"/>
                        <a:chOff x="596650" y="6198630"/>
                        <a:chExt cx="5300913" cy="402588"/>
                      </a:xfrm>
                    </p:grpSpPr>
                    <p:sp>
                      <p:nvSpPr>
                        <p:cNvPr id="148" name="TextBox 147">
                          <a:extLst>
                            <a:ext uri="{FF2B5EF4-FFF2-40B4-BE49-F238E27FC236}">
                              <a16:creationId xmlns:a16="http://schemas.microsoft.com/office/drawing/2014/main" id="{96C492E3-7A19-48C2-AA3C-0C5302BAADA1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96650" y="6226367"/>
                          <a:ext cx="4399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p:txBody>
                    </p:sp>
                    <p:sp>
                      <p:nvSpPr>
                        <p:cNvPr id="149" name="TextBox 148">
                          <a:extLst>
                            <a:ext uri="{FF2B5EF4-FFF2-40B4-BE49-F238E27FC236}">
                              <a16:creationId xmlns:a16="http://schemas.microsoft.com/office/drawing/2014/main" id="{D8B58466-7AD0-4CFD-93E5-636F0D395E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645339" y="6222991"/>
                          <a:ext cx="5918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0.25</a:t>
                          </a:r>
                        </a:p>
                      </p:txBody>
                    </p:sp>
                    <p:sp>
                      <p:nvSpPr>
                        <p:cNvPr id="150" name="TextBox 149">
                          <a:extLst>
                            <a:ext uri="{FF2B5EF4-FFF2-40B4-BE49-F238E27FC236}">
                              <a16:creationId xmlns:a16="http://schemas.microsoft.com/office/drawing/2014/main" id="{6B8B0C3B-813E-4553-85B7-6ADFED4E7776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2890093" y="6231886"/>
                          <a:ext cx="5918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0.5</a:t>
                          </a:r>
                        </a:p>
                      </p:txBody>
                    </p:sp>
                    <p:sp>
                      <p:nvSpPr>
                        <p:cNvPr id="151" name="TextBox 150">
                          <a:extLst>
                            <a:ext uri="{FF2B5EF4-FFF2-40B4-BE49-F238E27FC236}">
                              <a16:creationId xmlns:a16="http://schemas.microsoft.com/office/drawing/2014/main" id="{D0383C5A-36FE-4931-A163-808E1056C70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58074" y="6230644"/>
                          <a:ext cx="5918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0.75</a:t>
                          </a:r>
                        </a:p>
                      </p:txBody>
                    </p:sp>
                    <p:sp>
                      <p:nvSpPr>
                        <p:cNvPr id="152" name="TextBox 151">
                          <a:extLst>
                            <a:ext uri="{FF2B5EF4-FFF2-40B4-BE49-F238E27FC236}">
                              <a16:creationId xmlns:a16="http://schemas.microsoft.com/office/drawing/2014/main" id="{1BCFFC3E-887A-4B07-A7F3-B8865E1842C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5305673" y="6198630"/>
                          <a:ext cx="591890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p:txBody>
                    </p:sp>
                  </p:grpSp>
                  <p:sp>
                    <p:nvSpPr>
                      <p:cNvPr id="146" name="Freeform: Shape 145">
                        <a:extLst>
                          <a:ext uri="{FF2B5EF4-FFF2-40B4-BE49-F238E27FC236}">
                            <a16:creationId xmlns:a16="http://schemas.microsoft.com/office/drawing/2014/main" id="{DF2263D7-A5FA-41AB-9D5E-B901CE000A4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38187" y="6173831"/>
                        <a:ext cx="4800600" cy="9525"/>
                      </a:xfrm>
                      <a:custGeom>
                        <a:avLst/>
                        <a:gdLst>
                          <a:gd name="connsiteX0" fmla="*/ 0 w 4800600"/>
                          <a:gd name="connsiteY0" fmla="*/ 0 h 9525"/>
                          <a:gd name="connsiteX1" fmla="*/ 4800600 w 4800600"/>
                          <a:gd name="connsiteY1" fmla="*/ 0 h 952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4800600" h="9525">
                            <a:moveTo>
                              <a:pt x="0" y="0"/>
                            </a:moveTo>
                            <a:lnTo>
                              <a:pt x="4800600" y="0"/>
                            </a:lnTo>
                          </a:path>
                        </a:pathLst>
                      </a:custGeom>
                      <a:noFill/>
                      <a:ln w="50800" cap="flat">
                        <a:solidFill>
                          <a:srgbClr val="3333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7" name="TextBox 146">
                        <a:extLst>
                          <a:ext uri="{FF2B5EF4-FFF2-40B4-BE49-F238E27FC236}">
                            <a16:creationId xmlns:a16="http://schemas.microsoft.com/office/drawing/2014/main" id="{8B84C133-027D-4395-B238-E62F61AF3D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785400" y="6438119"/>
                        <a:ext cx="813641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Load </a:t>
                        </a:r>
                        <a:r>
                          <a:rPr lang="el-GR" sz="1800" dirty="0"/>
                          <a:t>ρ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137" name="Group 136">
                      <a:extLst>
                        <a:ext uri="{FF2B5EF4-FFF2-40B4-BE49-F238E27FC236}">
                          <a16:creationId xmlns:a16="http://schemas.microsoft.com/office/drawing/2014/main" id="{07C270CF-63E5-4D92-B9CA-9DDE15D37877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287545" y="3759408"/>
                      <a:ext cx="1753567" cy="2696309"/>
                      <a:chOff x="-888932" y="3644778"/>
                      <a:chExt cx="1753567" cy="2696309"/>
                    </a:xfrm>
                  </p:grpSpPr>
                  <p:grpSp>
                    <p:nvGrpSpPr>
                      <p:cNvPr id="138" name="Group 137">
                        <a:extLst>
                          <a:ext uri="{FF2B5EF4-FFF2-40B4-BE49-F238E27FC236}">
                            <a16:creationId xmlns:a16="http://schemas.microsoft.com/office/drawing/2014/main" id="{DBB9FA9B-C4B6-4955-988E-711A5BB016F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401425" y="3644778"/>
                        <a:ext cx="463210" cy="2696309"/>
                        <a:chOff x="401425" y="3644778"/>
                        <a:chExt cx="463210" cy="2696309"/>
                      </a:xfrm>
                    </p:grpSpPr>
                    <p:sp>
                      <p:nvSpPr>
                        <p:cNvPr id="141" name="TextBox 140">
                          <a:extLst>
                            <a:ext uri="{FF2B5EF4-FFF2-40B4-BE49-F238E27FC236}">
                              <a16:creationId xmlns:a16="http://schemas.microsoft.com/office/drawing/2014/main" id="{AD8A2EB7-099A-4BE5-9774-F930611391C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2738" y="3644778"/>
                          <a:ext cx="4399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3</a:t>
                          </a:r>
                        </a:p>
                      </p:txBody>
                    </p:sp>
                    <p:sp>
                      <p:nvSpPr>
                        <p:cNvPr id="142" name="TextBox 141">
                          <a:extLst>
                            <a:ext uri="{FF2B5EF4-FFF2-40B4-BE49-F238E27FC236}">
                              <a16:creationId xmlns:a16="http://schemas.microsoft.com/office/drawing/2014/main" id="{1DC178E0-055A-469B-873E-5C66A595173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9159" y="4421936"/>
                          <a:ext cx="4399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2</a:t>
                          </a:r>
                        </a:p>
                      </p:txBody>
                    </p:sp>
                    <p:sp>
                      <p:nvSpPr>
                        <p:cNvPr id="143" name="TextBox 142">
                          <a:extLst>
                            <a:ext uri="{FF2B5EF4-FFF2-40B4-BE49-F238E27FC236}">
                              <a16:creationId xmlns:a16="http://schemas.microsoft.com/office/drawing/2014/main" id="{CA971A02-9046-4C08-9230-5F57B53718C5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24702" y="5209597"/>
                          <a:ext cx="4399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1</a:t>
                          </a:r>
                        </a:p>
                      </p:txBody>
                    </p:sp>
                    <p:sp>
                      <p:nvSpPr>
                        <p:cNvPr id="144" name="TextBox 143">
                          <a:extLst>
                            <a:ext uri="{FF2B5EF4-FFF2-40B4-BE49-F238E27FC236}">
                              <a16:creationId xmlns:a16="http://schemas.microsoft.com/office/drawing/2014/main" id="{A2714641-D967-4A30-A46E-3563AE09601F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401425" y="5971755"/>
                          <a:ext cx="439933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0</a:t>
                          </a:r>
                        </a:p>
                      </p:txBody>
                    </p:sp>
                  </p:grpSp>
                  <p:sp>
                    <p:nvSpPr>
                      <p:cNvPr id="139" name="Freeform: Shape 138">
                        <a:extLst>
                          <a:ext uri="{FF2B5EF4-FFF2-40B4-BE49-F238E27FC236}">
                            <a16:creationId xmlns:a16="http://schemas.microsoft.com/office/drawing/2014/main" id="{3D22D645-9E22-4203-95A8-F5A9C8895E72}"/>
                          </a:ext>
                        </a:extLst>
                      </p:cNvPr>
                      <p:cNvSpPr/>
                      <p:nvPr/>
                    </p:nvSpPr>
                    <p:spPr>
                      <a:xfrm flipH="1">
                        <a:off x="747712" y="3792252"/>
                        <a:ext cx="45719" cy="2381580"/>
                      </a:xfrm>
                      <a:custGeom>
                        <a:avLst/>
                        <a:gdLst>
                          <a:gd name="connsiteX0" fmla="*/ 0 w 9525"/>
                          <a:gd name="connsiteY0" fmla="*/ 0 h 2276475"/>
                          <a:gd name="connsiteX1" fmla="*/ 0 w 9525"/>
                          <a:gd name="connsiteY1" fmla="*/ 2276475 h 2276475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</a:cxnLst>
                        <a:rect l="l" t="t" r="r" b="b"/>
                        <a:pathLst>
                          <a:path w="9525" h="2276475">
                            <a:moveTo>
                              <a:pt x="0" y="0"/>
                            </a:moveTo>
                            <a:lnTo>
                              <a:pt x="0" y="2276475"/>
                            </a:lnTo>
                          </a:path>
                        </a:pathLst>
                      </a:custGeom>
                      <a:noFill/>
                      <a:ln w="50800" cap="flat">
                        <a:solidFill>
                          <a:srgbClr val="333333"/>
                        </a:solidFill>
                        <a:prstDash val="solid"/>
                        <a:miter/>
                      </a:ln>
                    </p:spPr>
                    <p:txBody>
                      <a:bodyPr rtlCol="0" anchor="ctr"/>
                      <a:lstStyle/>
                      <a:p>
                        <a:endParaRPr lang="en-US"/>
                      </a:p>
                    </p:txBody>
                  </p:sp>
                  <p:sp>
                    <p:nvSpPr>
                      <p:cNvPr id="140" name="TextBox 139">
                        <a:extLst>
                          <a:ext uri="{FF2B5EF4-FFF2-40B4-BE49-F238E27FC236}">
                            <a16:creationId xmlns:a16="http://schemas.microsoft.com/office/drawing/2014/main" id="{4359F677-6291-4284-91D8-1AD559C51C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-888932" y="4983042"/>
                        <a:ext cx="108298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E[T](1-</a:t>
                        </a:r>
                        <a:r>
                          <a:rPr lang="el-GR" sz="1800" dirty="0"/>
                          <a:t>ρ</a:t>
                        </a:r>
                        <a:r>
                          <a:rPr lang="en-US" sz="1800" dirty="0"/>
                          <a:t>)</a:t>
                        </a:r>
                        <a:endParaRPr lang="en-US" dirty="0"/>
                      </a:p>
                    </p:txBody>
                  </p:sp>
                </p:grpSp>
              </p:grpSp>
              <p:grpSp>
                <p:nvGrpSpPr>
                  <p:cNvPr id="130" name="Group 129">
                    <a:extLst>
                      <a:ext uri="{FF2B5EF4-FFF2-40B4-BE49-F238E27FC236}">
                        <a16:creationId xmlns:a16="http://schemas.microsoft.com/office/drawing/2014/main" id="{BCBDA2AA-8E5E-4BFF-9BF9-34E3D7AFAC36}"/>
                      </a:ext>
                    </a:extLst>
                  </p:cNvPr>
                  <p:cNvGrpSpPr/>
                  <p:nvPr/>
                </p:nvGrpSpPr>
                <p:grpSpPr>
                  <a:xfrm>
                    <a:off x="7122308" y="5475932"/>
                    <a:ext cx="4625442" cy="549860"/>
                    <a:chOff x="6969908" y="5324227"/>
                    <a:chExt cx="4625442" cy="549860"/>
                  </a:xfrm>
                </p:grpSpPr>
                <p:cxnSp>
                  <p:nvCxnSpPr>
                    <p:cNvPr id="134" name="Straight Connector 133">
                      <a:extLst>
                        <a:ext uri="{FF2B5EF4-FFF2-40B4-BE49-F238E27FC236}">
                          <a16:creationId xmlns:a16="http://schemas.microsoft.com/office/drawing/2014/main" id="{5802EA22-DF6E-4A34-8B4F-C70D2EF36736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6969908" y="5324227"/>
                      <a:ext cx="4625442" cy="180528"/>
                    </a:xfrm>
                    <a:prstGeom prst="line">
                      <a:avLst/>
                    </a:prstGeom>
                    <a:ln w="50800">
                      <a:solidFill>
                        <a:srgbClr val="00B05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35" name="TextBox 134">
                      <a:extLst>
                        <a:ext uri="{FF2B5EF4-FFF2-40B4-BE49-F238E27FC236}">
                          <a16:creationId xmlns:a16="http://schemas.microsoft.com/office/drawing/2014/main" id="{7288C69E-E45B-4747-A7B7-5EF19183F62F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153189" y="5504755"/>
                      <a:ext cx="859805" cy="369332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00B05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M/G/1</a:t>
                      </a:r>
                    </a:p>
                  </p:txBody>
                </p:sp>
              </p:grpSp>
              <p:grpSp>
                <p:nvGrpSpPr>
                  <p:cNvPr id="131" name="Group 130">
                    <a:extLst>
                      <a:ext uri="{FF2B5EF4-FFF2-40B4-BE49-F238E27FC236}">
                        <a16:creationId xmlns:a16="http://schemas.microsoft.com/office/drawing/2014/main" id="{BC656235-4E30-4C51-94CC-8FDC4BB04225}"/>
                      </a:ext>
                    </a:extLst>
                  </p:cNvPr>
                  <p:cNvGrpSpPr/>
                  <p:nvPr/>
                </p:nvGrpSpPr>
                <p:grpSpPr>
                  <a:xfrm>
                    <a:off x="6434198" y="4880217"/>
                    <a:ext cx="5313552" cy="687881"/>
                    <a:chOff x="6281798" y="4727817"/>
                    <a:chExt cx="5313552" cy="687881"/>
                  </a:xfrm>
                </p:grpSpPr>
                <p:cxnSp>
                  <p:nvCxnSpPr>
                    <p:cNvPr id="132" name="Straight Connector 131">
                      <a:extLst>
                        <a:ext uri="{FF2B5EF4-FFF2-40B4-BE49-F238E27FC236}">
                          <a16:creationId xmlns:a16="http://schemas.microsoft.com/office/drawing/2014/main" id="{F5877997-CB95-417E-B6D2-7FA5CBBA820C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969908" y="5324227"/>
                      <a:ext cx="4625442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EE0F8260-9321-4B91-8E8E-229EECF8631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281798" y="4727817"/>
                          <a:ext cx="688561" cy="687881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chemeClr val="tx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p>
                                          <m:sSupPr>
                                            <m:ctrlP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𝑆</m:t>
                                            </m:r>
                                          </m:e>
                                          <m:sup>
                                            <m:r>
                                              <a:rPr lang="en-US" i="1" dirty="0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num>
                                  <m:den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i="1" dirty="0" smtClean="0">
                                            <a:latin typeface="Cambria Math" panose="02040503050406030204" pitchFamily="18" charset="0"/>
                                          </a:rPr>
                                          <m:t>𝑆</m:t>
                                        </m:r>
                                      </m:e>
                                    </m:d>
                                  </m:den>
                                </m:f>
                              </m:oMath>
                            </m:oMathPara>
                          </a14:m>
                          <a:endParaRPr lang="en-US" dirty="0"/>
                        </a:p>
                      </p:txBody>
                    </p:sp>
                  </mc:Choice>
                  <mc:Fallback xmlns="">
                    <p:sp>
                      <p:nvSpPr>
                        <p:cNvPr id="133" name="TextBox 132">
                          <a:extLst>
                            <a:ext uri="{FF2B5EF4-FFF2-40B4-BE49-F238E27FC236}">
                              <a16:creationId xmlns:a16="http://schemas.microsoft.com/office/drawing/2014/main" id="{EE0F8260-9321-4B91-8E8E-229EECF8631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81798" y="4727817"/>
                          <a:ext cx="688561" cy="687881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/>
                          </a:stretch>
                        </a:blipFill>
                        <a:ln w="25400">
                          <a:solidFill>
                            <a:schemeClr val="tx1"/>
                          </a:solidFill>
                        </a:ln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sp>
              <p:nvSpPr>
                <p:cNvPr id="128" name="Freeform: Shape 127">
                  <a:extLst>
                    <a:ext uri="{FF2B5EF4-FFF2-40B4-BE49-F238E27FC236}">
                      <a16:creationId xmlns:a16="http://schemas.microsoft.com/office/drawing/2014/main" id="{637DF851-491F-4E9D-8282-541FC2067BFF}"/>
                    </a:ext>
                  </a:extLst>
                </p:cNvPr>
                <p:cNvSpPr/>
                <p:nvPr/>
              </p:nvSpPr>
              <p:spPr>
                <a:xfrm>
                  <a:off x="3340556" y="3619100"/>
                  <a:ext cx="2877954" cy="1386038"/>
                </a:xfrm>
                <a:custGeom>
                  <a:avLst/>
                  <a:gdLst>
                    <a:gd name="connsiteX0" fmla="*/ 0 w 2877954"/>
                    <a:gd name="connsiteY0" fmla="*/ 0 h 1386038"/>
                    <a:gd name="connsiteX1" fmla="*/ 1155032 w 2877954"/>
                    <a:gd name="connsiteY1" fmla="*/ 827773 h 1386038"/>
                    <a:gd name="connsiteX2" fmla="*/ 2877954 w 2877954"/>
                    <a:gd name="connsiteY2" fmla="*/ 1386038 h 13860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2877954" h="1386038">
                      <a:moveTo>
                        <a:pt x="0" y="0"/>
                      </a:moveTo>
                      <a:cubicBezTo>
                        <a:pt x="337686" y="298383"/>
                        <a:pt x="675373" y="596767"/>
                        <a:pt x="1155032" y="827773"/>
                      </a:cubicBezTo>
                      <a:cubicBezTo>
                        <a:pt x="1634691" y="1058779"/>
                        <a:pt x="2256322" y="1222408"/>
                        <a:pt x="2877954" y="1386038"/>
                      </a:cubicBezTo>
                    </a:path>
                  </a:pathLst>
                </a:custGeom>
                <a:noFill/>
                <a:ln w="50800">
                  <a:solidFill>
                    <a:schemeClr val="accent6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63353AE7-BD24-4B07-BDA2-61F503C7F45F}"/>
                  </a:ext>
                </a:extLst>
              </p:cNvPr>
              <p:cNvSpPr txBox="1"/>
              <p:nvPr/>
            </p:nvSpPr>
            <p:spPr>
              <a:xfrm>
                <a:off x="4228497" y="3943376"/>
                <a:ext cx="834391" cy="369332"/>
              </a:xfrm>
              <a:prstGeom prst="rect">
                <a:avLst/>
              </a:prstGeom>
              <a:noFill/>
              <a:ln w="254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M/G/k</a:t>
                </a:r>
              </a:p>
            </p:txBody>
          </p:sp>
          <p:grpSp>
            <p:nvGrpSpPr>
              <p:cNvPr id="124" name="Group 123">
                <a:extLst>
                  <a:ext uri="{FF2B5EF4-FFF2-40B4-BE49-F238E27FC236}">
                    <a16:creationId xmlns:a16="http://schemas.microsoft.com/office/drawing/2014/main" id="{A5617EFB-C5C8-4899-966B-3B636C744B05}"/>
                  </a:ext>
                </a:extLst>
              </p:cNvPr>
              <p:cNvGrpSpPr/>
              <p:nvPr/>
            </p:nvGrpSpPr>
            <p:grpSpPr>
              <a:xfrm>
                <a:off x="1623060" y="3747449"/>
                <a:ext cx="4579620" cy="1274131"/>
                <a:chOff x="1623060" y="3747449"/>
                <a:chExt cx="4579620" cy="1274131"/>
              </a:xfrm>
            </p:grpSpPr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F67C8C87-3AFF-4EBC-9D41-D250ABCA420E}"/>
                    </a:ext>
                  </a:extLst>
                </p:cNvPr>
                <p:cNvSpPr txBox="1"/>
                <p:nvPr/>
              </p:nvSpPr>
              <p:spPr>
                <a:xfrm>
                  <a:off x="1931355" y="3747449"/>
                  <a:ext cx="1293429" cy="369332"/>
                </a:xfrm>
                <a:prstGeom prst="rect">
                  <a:avLst/>
                </a:prstGeom>
                <a:noFill/>
                <a:ln w="25400">
                  <a:solidFill>
                    <a:srgbClr val="00B0F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Het. M/G/k</a:t>
                  </a:r>
                </a:p>
              </p:txBody>
            </p:sp>
            <p:sp>
              <p:nvSpPr>
                <p:cNvPr id="126" name="Freeform: Shape 125">
                  <a:extLst>
                    <a:ext uri="{FF2B5EF4-FFF2-40B4-BE49-F238E27FC236}">
                      <a16:creationId xmlns:a16="http://schemas.microsoft.com/office/drawing/2014/main" id="{488DEA39-017E-4868-A0D2-6A3DBC85FF75}"/>
                    </a:ext>
                  </a:extLst>
                </p:cNvPr>
                <p:cNvSpPr/>
                <p:nvPr/>
              </p:nvSpPr>
              <p:spPr>
                <a:xfrm>
                  <a:off x="1623060" y="4046220"/>
                  <a:ext cx="4579620" cy="975360"/>
                </a:xfrm>
                <a:custGeom>
                  <a:avLst/>
                  <a:gdLst>
                    <a:gd name="connsiteX0" fmla="*/ 0 w 4579620"/>
                    <a:gd name="connsiteY0" fmla="*/ 0 h 975360"/>
                    <a:gd name="connsiteX1" fmla="*/ 3009900 w 4579620"/>
                    <a:gd name="connsiteY1" fmla="*/ 739140 h 975360"/>
                    <a:gd name="connsiteX2" fmla="*/ 4579620 w 4579620"/>
                    <a:gd name="connsiteY2" fmla="*/ 975360 h 97536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4579620" h="975360">
                      <a:moveTo>
                        <a:pt x="0" y="0"/>
                      </a:moveTo>
                      <a:cubicBezTo>
                        <a:pt x="1123315" y="288290"/>
                        <a:pt x="2246630" y="576580"/>
                        <a:pt x="3009900" y="739140"/>
                      </a:cubicBezTo>
                      <a:cubicBezTo>
                        <a:pt x="3773170" y="901700"/>
                        <a:pt x="4176395" y="938530"/>
                        <a:pt x="4579620" y="975360"/>
                      </a:cubicBezTo>
                    </a:path>
                  </a:pathLst>
                </a:custGeom>
                <a:noFill/>
                <a:ln w="508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ED02FDE3-0FA5-4CDD-A99E-05579AEA16C7}"/>
              </a:ext>
            </a:extLst>
          </p:cNvPr>
          <p:cNvGrpSpPr/>
          <p:nvPr/>
        </p:nvGrpSpPr>
        <p:grpSpPr>
          <a:xfrm>
            <a:off x="1613487" y="4242854"/>
            <a:ext cx="4605023" cy="762284"/>
            <a:chOff x="1613487" y="4242854"/>
            <a:chExt cx="4605023" cy="762284"/>
          </a:xfrm>
        </p:grpSpPr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8748BB0E-F34A-45A1-9244-DFC9CD273008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87" y="4593451"/>
              <a:ext cx="4605023" cy="411687"/>
            </a:xfrm>
            <a:prstGeom prst="line">
              <a:avLst/>
            </a:prstGeom>
            <a:ln w="50800">
              <a:solidFill>
                <a:srgbClr val="2EDA9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82567373-C4FE-4848-8B13-0A90AE5E9B8C}"/>
                </a:ext>
              </a:extLst>
            </p:cNvPr>
            <p:cNvSpPr txBox="1"/>
            <p:nvPr/>
          </p:nvSpPr>
          <p:spPr>
            <a:xfrm>
              <a:off x="1645166" y="4242854"/>
              <a:ext cx="91192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EDA9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TP FCFS</a:t>
              </a:r>
            </a:p>
          </p:txBody>
        </p:sp>
      </p:grpSp>
      <p:sp>
        <p:nvSpPr>
          <p:cNvPr id="154" name="TextBox 153">
            <a:extLst>
              <a:ext uri="{FF2B5EF4-FFF2-40B4-BE49-F238E27FC236}">
                <a16:creationId xmlns:a16="http://schemas.microsoft.com/office/drawing/2014/main" id="{68F8ED93-4D23-41B4-B771-F5C95F495954}"/>
              </a:ext>
            </a:extLst>
          </p:cNvPr>
          <p:cNvSpPr txBox="1"/>
          <p:nvPr/>
        </p:nvSpPr>
        <p:spPr>
          <a:xfrm>
            <a:off x="7968524" y="4312119"/>
            <a:ext cx="3282822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Open problem!</a:t>
            </a:r>
          </a:p>
          <a:p>
            <a:r>
              <a:rPr lang="en-US" sz="2200" dirty="0"/>
              <a:t>Few first or many first: Different limits</a:t>
            </a:r>
          </a:p>
        </p:txBody>
      </p: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3E569A0A-3510-4776-9E6A-098540A94025}"/>
              </a:ext>
            </a:extLst>
          </p:cNvPr>
          <p:cNvGrpSpPr/>
          <p:nvPr/>
        </p:nvGrpSpPr>
        <p:grpSpPr>
          <a:xfrm>
            <a:off x="1631731" y="3927402"/>
            <a:ext cx="6042727" cy="693411"/>
            <a:chOff x="1631731" y="3927402"/>
            <a:chExt cx="6042727" cy="693411"/>
          </a:xfrm>
        </p:grpSpPr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4640363C-5138-4E99-8FF3-0F6FE8F7865D}"/>
                </a:ext>
              </a:extLst>
            </p:cNvPr>
            <p:cNvSpPr/>
            <p:nvPr/>
          </p:nvSpPr>
          <p:spPr>
            <a:xfrm>
              <a:off x="1631731" y="4004441"/>
              <a:ext cx="4619297" cy="616372"/>
            </a:xfrm>
            <a:custGeom>
              <a:avLst/>
              <a:gdLst>
                <a:gd name="connsiteX0" fmla="*/ 0 w 4619297"/>
                <a:gd name="connsiteY0" fmla="*/ 614856 h 616372"/>
                <a:gd name="connsiteX1" fmla="*/ 3224048 w 4619297"/>
                <a:gd name="connsiteY1" fmla="*/ 520262 h 616372"/>
                <a:gd name="connsiteX2" fmla="*/ 4619297 w 4619297"/>
                <a:gd name="connsiteY2" fmla="*/ 0 h 6163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9297" h="616372">
                  <a:moveTo>
                    <a:pt x="0" y="614856"/>
                  </a:moveTo>
                  <a:cubicBezTo>
                    <a:pt x="1227082" y="618797"/>
                    <a:pt x="2454165" y="622738"/>
                    <a:pt x="3224048" y="520262"/>
                  </a:cubicBezTo>
                  <a:cubicBezTo>
                    <a:pt x="3993931" y="417786"/>
                    <a:pt x="4306614" y="208893"/>
                    <a:pt x="4619297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D24C2799-002E-4796-A994-E9C8B3395699}"/>
                </a:ext>
              </a:extLst>
            </p:cNvPr>
            <p:cNvSpPr txBox="1"/>
            <p:nvPr/>
          </p:nvSpPr>
          <p:spPr>
            <a:xfrm>
              <a:off x="6251028" y="3927402"/>
              <a:ext cx="142343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TP Many first</a:t>
              </a:r>
            </a:p>
          </p:txBody>
        </p:sp>
      </p:grp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1B96F186-4A29-4D96-95D2-56418220A4AF}"/>
              </a:ext>
            </a:extLst>
          </p:cNvPr>
          <p:cNvGrpSpPr/>
          <p:nvPr/>
        </p:nvGrpSpPr>
        <p:grpSpPr>
          <a:xfrm>
            <a:off x="1631731" y="4619297"/>
            <a:ext cx="6040201" cy="928805"/>
            <a:chOff x="1631731" y="4608571"/>
            <a:chExt cx="6040201" cy="928805"/>
          </a:xfrm>
        </p:grpSpPr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D8195CEA-FED2-432A-9F55-A3FC0E5981BF}"/>
                </a:ext>
              </a:extLst>
            </p:cNvPr>
            <p:cNvCxnSpPr>
              <a:cxnSpLocks/>
              <a:stCxn id="155" idx="0"/>
            </p:cNvCxnSpPr>
            <p:nvPr/>
          </p:nvCxnSpPr>
          <p:spPr>
            <a:xfrm>
              <a:off x="1631731" y="4608571"/>
              <a:ext cx="4625955" cy="744139"/>
            </a:xfrm>
            <a:prstGeom prst="line">
              <a:avLst/>
            </a:prstGeom>
            <a:ln w="50800">
              <a:solidFill>
                <a:srgbClr val="DAA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43FC59C8-50A7-4F1C-9A11-2C8B1600D4EE}"/>
                </a:ext>
              </a:extLst>
            </p:cNvPr>
            <p:cNvSpPr txBox="1"/>
            <p:nvPr/>
          </p:nvSpPr>
          <p:spPr>
            <a:xfrm>
              <a:off x="6248502" y="5168044"/>
              <a:ext cx="1423430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DAA6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TP Few first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10F613A-36FE-44DA-8546-374F8803EEF8}"/>
              </a:ext>
            </a:extLst>
          </p:cNvPr>
          <p:cNvGrpSpPr/>
          <p:nvPr/>
        </p:nvGrpSpPr>
        <p:grpSpPr>
          <a:xfrm>
            <a:off x="1449181" y="1781387"/>
            <a:ext cx="7413441" cy="1291703"/>
            <a:chOff x="1449181" y="1781387"/>
            <a:chExt cx="7413441" cy="1291703"/>
          </a:xfrm>
        </p:grpSpPr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8D3F75B9-5B2C-494A-BCE9-53FBC5AC5CCD}"/>
                </a:ext>
              </a:extLst>
            </p:cNvPr>
            <p:cNvGrpSpPr/>
            <p:nvPr/>
          </p:nvGrpSpPr>
          <p:grpSpPr>
            <a:xfrm>
              <a:off x="1998653" y="1781387"/>
              <a:ext cx="3989001" cy="1291703"/>
              <a:chOff x="3568334" y="2178754"/>
              <a:chExt cx="5467233" cy="2082801"/>
            </a:xfrm>
          </p:grpSpPr>
          <p:cxnSp>
            <p:nvCxnSpPr>
              <p:cNvPr id="164" name="Straight Connector 163">
                <a:extLst>
                  <a:ext uri="{FF2B5EF4-FFF2-40B4-BE49-F238E27FC236}">
                    <a16:creationId xmlns:a16="http://schemas.microsoft.com/office/drawing/2014/main" id="{D80D9612-A0F7-4CA3-AC87-40EDDB3A749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Straight Connector 164">
                <a:extLst>
                  <a:ext uri="{FF2B5EF4-FFF2-40B4-BE49-F238E27FC236}">
                    <a16:creationId xmlns:a16="http://schemas.microsoft.com/office/drawing/2014/main" id="{182CAF1B-79CE-4E6D-947A-9CA2796612E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6" name="Rectangle 165">
                <a:extLst>
                  <a:ext uri="{FF2B5EF4-FFF2-40B4-BE49-F238E27FC236}">
                    <a16:creationId xmlns:a16="http://schemas.microsoft.com/office/drawing/2014/main" id="{0E01B9AA-6BB8-4C81-B7F3-F4AA1E50FAD9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7" name="Rectangle 166">
                <a:extLst>
                  <a:ext uri="{FF2B5EF4-FFF2-40B4-BE49-F238E27FC236}">
                    <a16:creationId xmlns:a16="http://schemas.microsoft.com/office/drawing/2014/main" id="{442DCFCC-D4BB-435A-A8C1-5F5F5D7053C2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8" name="Rectangle 167">
                <a:extLst>
                  <a:ext uri="{FF2B5EF4-FFF2-40B4-BE49-F238E27FC236}">
                    <a16:creationId xmlns:a16="http://schemas.microsoft.com/office/drawing/2014/main" id="{CBD3BA7D-D5E4-4251-9FB7-9556C8C377E1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9" name="Rectangle 168">
                <a:extLst>
                  <a:ext uri="{FF2B5EF4-FFF2-40B4-BE49-F238E27FC236}">
                    <a16:creationId xmlns:a16="http://schemas.microsoft.com/office/drawing/2014/main" id="{24F7F5A8-FE6B-46E5-97BB-9F76DE25F901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BE8BF2B4-AB68-43D3-9C5E-DE5451068A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1" name="Rectangle 170">
              <a:extLst>
                <a:ext uri="{FF2B5EF4-FFF2-40B4-BE49-F238E27FC236}">
                  <a16:creationId xmlns:a16="http://schemas.microsoft.com/office/drawing/2014/main" id="{F4A67B50-9F06-470C-882F-1364CC4D9D2E}"/>
                </a:ext>
              </a:extLst>
            </p:cNvPr>
            <p:cNvSpPr/>
            <p:nvPr/>
          </p:nvSpPr>
          <p:spPr>
            <a:xfrm>
              <a:off x="4978790" y="1886749"/>
              <a:ext cx="669612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grpSp>
          <p:nvGrpSpPr>
            <p:cNvPr id="173" name="Group 172">
              <a:extLst>
                <a:ext uri="{FF2B5EF4-FFF2-40B4-BE49-F238E27FC236}">
                  <a16:creationId xmlns:a16="http://schemas.microsoft.com/office/drawing/2014/main" id="{E1331AAD-0AD1-4D0F-97BD-E37981A0B7F1}"/>
                </a:ext>
              </a:extLst>
            </p:cNvPr>
            <p:cNvGrpSpPr/>
            <p:nvPr/>
          </p:nvGrpSpPr>
          <p:grpSpPr>
            <a:xfrm>
              <a:off x="1449181" y="2150448"/>
              <a:ext cx="585052" cy="622702"/>
              <a:chOff x="6343324" y="2219808"/>
              <a:chExt cx="585052" cy="761159"/>
            </a:xfrm>
          </p:grpSpPr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FD8A3599-B1D9-4B3A-B68C-1F1C6F481FA9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15DAE0AD-12BC-4A4B-B723-EB4F7B905C52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6E92F8BA-ED97-438D-A524-E3102D0CAE4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EFA69A3A-F019-4303-9A30-7CC6BECEE4A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9" name="Rectangle 178">
              <a:extLst>
                <a:ext uri="{FF2B5EF4-FFF2-40B4-BE49-F238E27FC236}">
                  <a16:creationId xmlns:a16="http://schemas.microsoft.com/office/drawing/2014/main" id="{D3D69E7A-9983-4CF5-8756-5530FAF959AA}"/>
                </a:ext>
              </a:extLst>
            </p:cNvPr>
            <p:cNvSpPr/>
            <p:nvPr/>
          </p:nvSpPr>
          <p:spPr>
            <a:xfrm>
              <a:off x="4346834" y="2279698"/>
              <a:ext cx="396084" cy="682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180" name="Group 179">
              <a:extLst>
                <a:ext uri="{FF2B5EF4-FFF2-40B4-BE49-F238E27FC236}">
                  <a16:creationId xmlns:a16="http://schemas.microsoft.com/office/drawing/2014/main" id="{A4262E7B-CD75-44C4-918F-3A12018EE1D4}"/>
                </a:ext>
              </a:extLst>
            </p:cNvPr>
            <p:cNvGrpSpPr/>
            <p:nvPr/>
          </p:nvGrpSpPr>
          <p:grpSpPr>
            <a:xfrm rot="5400000">
              <a:off x="7201609" y="1223641"/>
              <a:ext cx="555405" cy="2766620"/>
              <a:chOff x="5036457" y="1690688"/>
              <a:chExt cx="555405" cy="2766620"/>
            </a:xfrm>
          </p:grpSpPr>
          <p:cxnSp>
            <p:nvCxnSpPr>
              <p:cNvPr id="181" name="Straight Connector 180">
                <a:extLst>
                  <a:ext uri="{FF2B5EF4-FFF2-40B4-BE49-F238E27FC236}">
                    <a16:creationId xmlns:a16="http://schemas.microsoft.com/office/drawing/2014/main" id="{22EFF9D4-6997-4EA0-B549-D199BB9EA3F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6" y="1693684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>
                <a:extLst>
                  <a:ext uri="{FF2B5EF4-FFF2-40B4-BE49-F238E27FC236}">
                    <a16:creationId xmlns:a16="http://schemas.microsoft.com/office/drawing/2014/main" id="{D67709C1-3DBE-466D-98E7-F60BAEF8A0D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>
                <a:extLst>
                  <a:ext uri="{FF2B5EF4-FFF2-40B4-BE49-F238E27FC236}">
                    <a16:creationId xmlns:a16="http://schemas.microsoft.com/office/drawing/2014/main" id="{B7FB328B-0119-4898-AC5E-1F12396A145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1242" y="1690688"/>
                <a:ext cx="0" cy="276662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B1A2764-08C1-4B8A-895F-0C1A01337F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75613" y="201576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075974D5-DE87-476E-B50F-80C03109DD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85040" y="2367658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DB7D6FDE-4A44-4A6C-A587-9EFF73B09FC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2724336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BD7D6E6E-2B6B-456D-A90B-9C8A354DBA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194367" y="306459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>
                <a:extLst>
                  <a:ext uri="{FF2B5EF4-FFF2-40B4-BE49-F238E27FC236}">
                    <a16:creationId xmlns:a16="http://schemas.microsoft.com/office/drawing/2014/main" id="{17EADA1A-0641-4748-B492-17C00B2A08E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05662" y="3415605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>
                <a:extLst>
                  <a:ext uri="{FF2B5EF4-FFF2-40B4-BE49-F238E27FC236}">
                    <a16:creationId xmlns:a16="http://schemas.microsoft.com/office/drawing/2014/main" id="{9A9487C7-6E93-47CD-B4A8-06E85961ED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>
                <a:extLst>
                  <a:ext uri="{FF2B5EF4-FFF2-40B4-BE49-F238E27FC236}">
                    <a16:creationId xmlns:a16="http://schemas.microsoft.com/office/drawing/2014/main" id="{B4134975-E04F-4DB9-B9FC-5A401A416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4112542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1" name="Rectangle 190">
              <a:extLst>
                <a:ext uri="{FF2B5EF4-FFF2-40B4-BE49-F238E27FC236}">
                  <a16:creationId xmlns:a16="http://schemas.microsoft.com/office/drawing/2014/main" id="{F3334870-4E9C-49A5-B313-D3264F2F5B7C}"/>
                </a:ext>
              </a:extLst>
            </p:cNvPr>
            <p:cNvSpPr/>
            <p:nvPr/>
          </p:nvSpPr>
          <p:spPr>
            <a:xfrm>
              <a:off x="6827620" y="2098438"/>
              <a:ext cx="1299035" cy="7086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≤ 4</a:t>
              </a: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5B5D9522-83D3-4422-94C7-3EEC174ECEC4}"/>
                </a:ext>
              </a:extLst>
            </p:cNvPr>
            <p:cNvSpPr/>
            <p:nvPr/>
          </p:nvSpPr>
          <p:spPr>
            <a:xfrm>
              <a:off x="8235005" y="2204058"/>
              <a:ext cx="568724" cy="60742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≤ 2</a:t>
              </a: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A99C550F-5B2D-44BE-8BC2-65B405A83D2F}"/>
                </a:ext>
              </a:extLst>
            </p:cNvPr>
            <p:cNvSpPr/>
            <p:nvPr/>
          </p:nvSpPr>
          <p:spPr>
            <a:xfrm>
              <a:off x="6482855" y="2531694"/>
              <a:ext cx="247813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25666647-18E6-4A4A-B7E8-4C2905111B17}"/>
                </a:ext>
              </a:extLst>
            </p:cNvPr>
            <p:cNvSpPr/>
            <p:nvPr/>
          </p:nvSpPr>
          <p:spPr>
            <a:xfrm>
              <a:off x="6147503" y="2311024"/>
              <a:ext cx="245663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≤ 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9798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AEFD2-C939-4F39-BEC0-72EC7FBB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Multiserver 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9C8521-86B2-4936-BD0B-4F936A514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11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A9D957E-D37E-4A63-A05E-3B04734F24F4}"/>
              </a:ext>
            </a:extLst>
          </p:cNvPr>
          <p:cNvGrpSpPr/>
          <p:nvPr/>
        </p:nvGrpSpPr>
        <p:grpSpPr>
          <a:xfrm>
            <a:off x="1998653" y="1781387"/>
            <a:ext cx="3989001" cy="1291703"/>
            <a:chOff x="3568334" y="2178754"/>
            <a:chExt cx="5467233" cy="2082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9CF1324D-B721-4842-8BEC-DBF34CB6AF7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334" y="2178754"/>
              <a:ext cx="5059947" cy="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0AFDEBD1-3431-45D9-AEC1-B726CB5E2EF9}"/>
                </a:ext>
              </a:extLst>
            </p:cNvPr>
            <p:cNvCxnSpPr>
              <a:cxnSpLocks/>
            </p:cNvCxnSpPr>
            <p:nvPr/>
          </p:nvCxnSpPr>
          <p:spPr>
            <a:xfrm>
              <a:off x="3568334" y="4261554"/>
              <a:ext cx="505994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53DB739-AB7B-487C-B2FF-6E00E954779A}"/>
                </a:ext>
              </a:extLst>
            </p:cNvPr>
            <p:cNvSpPr/>
            <p:nvPr/>
          </p:nvSpPr>
          <p:spPr>
            <a:xfrm>
              <a:off x="7600992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3BBAA076-70A6-4659-B1C4-D5FCE1FDEE67}"/>
                </a:ext>
              </a:extLst>
            </p:cNvPr>
            <p:cNvSpPr/>
            <p:nvPr/>
          </p:nvSpPr>
          <p:spPr>
            <a:xfrm>
              <a:off x="6573703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A8C9FC3-972C-4D50-9477-6F1F728DA063}"/>
                </a:ext>
              </a:extLst>
            </p:cNvPr>
            <p:cNvSpPr/>
            <p:nvPr/>
          </p:nvSpPr>
          <p:spPr>
            <a:xfrm>
              <a:off x="5546414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64E426B4-DDBE-40BC-9578-82D419F12C0C}"/>
                </a:ext>
              </a:extLst>
            </p:cNvPr>
            <p:cNvSpPr/>
            <p:nvPr/>
          </p:nvSpPr>
          <p:spPr>
            <a:xfrm>
              <a:off x="4519125" y="2178754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A280AE66-C166-488F-8D65-0DD4A6F1C74E}"/>
                </a:ext>
              </a:extLst>
            </p:cNvPr>
            <p:cNvCxnSpPr>
              <a:cxnSpLocks/>
            </p:cNvCxnSpPr>
            <p:nvPr/>
          </p:nvCxnSpPr>
          <p:spPr>
            <a:xfrm>
              <a:off x="8628280" y="3261294"/>
              <a:ext cx="40728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9E4AA33-FE7E-4870-A36F-3C5672CD0E37}"/>
              </a:ext>
            </a:extLst>
          </p:cNvPr>
          <p:cNvSpPr/>
          <p:nvPr/>
        </p:nvSpPr>
        <p:spPr>
          <a:xfrm>
            <a:off x="3511837" y="1893474"/>
            <a:ext cx="566238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05F1B7C-D799-49FD-96DC-202B2FE0C868}"/>
              </a:ext>
            </a:extLst>
          </p:cNvPr>
          <p:cNvSpPr/>
          <p:nvPr/>
        </p:nvSpPr>
        <p:spPr>
          <a:xfrm>
            <a:off x="5188961" y="2717986"/>
            <a:ext cx="237062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5A68C70-511B-4DB2-8901-7866480577BA}"/>
              </a:ext>
            </a:extLst>
          </p:cNvPr>
          <p:cNvGrpSpPr/>
          <p:nvPr/>
        </p:nvGrpSpPr>
        <p:grpSpPr>
          <a:xfrm>
            <a:off x="1449181" y="2150448"/>
            <a:ext cx="585052" cy="622702"/>
            <a:chOff x="6343324" y="2219808"/>
            <a:chExt cx="585052" cy="76115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EC5131B9-CFE1-409E-9290-FFFB91607AE2}"/>
                </a:ext>
              </a:extLst>
            </p:cNvPr>
            <p:cNvCxnSpPr/>
            <p:nvPr/>
          </p:nvCxnSpPr>
          <p:spPr>
            <a:xfrm>
              <a:off x="6589046" y="2219808"/>
              <a:ext cx="339330" cy="427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79886D57-9791-4663-A671-EDC511E609C9}"/>
                </a:ext>
              </a:extLst>
            </p:cNvPr>
            <p:cNvCxnSpPr/>
            <p:nvPr/>
          </p:nvCxnSpPr>
          <p:spPr>
            <a:xfrm flipV="1">
              <a:off x="6566767" y="2647689"/>
              <a:ext cx="361609" cy="333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5E691A9-F26B-48F3-9799-F70812DB30CE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24" y="2433748"/>
              <a:ext cx="4153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6B5A295B-1580-47C9-9683-B835F56C35F9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24" y="2811677"/>
              <a:ext cx="4153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29530EA-3F02-43B9-9534-10EBC2F8B513}"/>
              </a:ext>
            </a:extLst>
          </p:cNvPr>
          <p:cNvGrpSpPr/>
          <p:nvPr/>
        </p:nvGrpSpPr>
        <p:grpSpPr>
          <a:xfrm rot="5400000">
            <a:off x="7268357" y="1221496"/>
            <a:ext cx="555405" cy="2766620"/>
            <a:chOff x="5036457" y="1690688"/>
            <a:chExt cx="555405" cy="27666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825543B-3B69-43BC-9F84-7167763B282B}"/>
                </a:ext>
              </a:extLst>
            </p:cNvPr>
            <p:cNvCxnSpPr>
              <a:cxnSpLocks/>
            </p:cNvCxnSpPr>
            <p:nvPr/>
          </p:nvCxnSpPr>
          <p:spPr>
            <a:xfrm>
              <a:off x="5045786" y="1693684"/>
              <a:ext cx="52545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B4B3B3D-0A82-4A2F-B95B-8A95B40E62E9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57" y="4457308"/>
              <a:ext cx="52545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6512A33-89D9-4FBC-8367-68D6AB77CC5D}"/>
                </a:ext>
              </a:extLst>
            </p:cNvPr>
            <p:cNvCxnSpPr>
              <a:cxnSpLocks/>
            </p:cNvCxnSpPr>
            <p:nvPr/>
          </p:nvCxnSpPr>
          <p:spPr>
            <a:xfrm>
              <a:off x="5571242" y="1690688"/>
              <a:ext cx="0" cy="27666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7DCCC8D4-EBCE-4DED-9868-29B6D9B66309}"/>
                </a:ext>
              </a:extLst>
            </p:cNvPr>
            <p:cNvCxnSpPr>
              <a:cxnSpLocks/>
            </p:cNvCxnSpPr>
            <p:nvPr/>
          </p:nvCxnSpPr>
          <p:spPr>
            <a:xfrm>
              <a:off x="5175613" y="2015766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E325CCEA-4A84-4FDA-A5AC-E328D0855D9B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40" y="2367658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3C24202-75FC-44D9-AA9A-CF51FDDDF02D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67" y="2724336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545856E-D305-41A8-A9D8-73A375B5CAFB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67" y="3064595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20DDBB3-9D8C-4DB9-A02F-012F50BEEBCD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2" y="3415605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DE737BFE-BECB-4691-BF3E-C4F9A3103514}"/>
                </a:ext>
              </a:extLst>
            </p:cNvPr>
            <p:cNvCxnSpPr>
              <a:cxnSpLocks/>
            </p:cNvCxnSpPr>
            <p:nvPr/>
          </p:nvCxnSpPr>
          <p:spPr>
            <a:xfrm>
              <a:off x="5214989" y="3772283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2F5671B-0D4B-4F95-A918-A08C6784D980}"/>
                </a:ext>
              </a:extLst>
            </p:cNvPr>
            <p:cNvCxnSpPr>
              <a:cxnSpLocks/>
            </p:cNvCxnSpPr>
            <p:nvPr/>
          </p:nvCxnSpPr>
          <p:spPr>
            <a:xfrm>
              <a:off x="5214989" y="4112542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C1D3DA34-CDD9-4408-BFC7-99BB3F158FF1}"/>
              </a:ext>
            </a:extLst>
          </p:cNvPr>
          <p:cNvSpPr/>
          <p:nvPr/>
        </p:nvSpPr>
        <p:spPr>
          <a:xfrm>
            <a:off x="7624857" y="2537250"/>
            <a:ext cx="1212745" cy="26489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D5B7E3-1DF3-4B15-9689-04F4330A1FA1}"/>
              </a:ext>
            </a:extLst>
          </p:cNvPr>
          <p:cNvSpPr/>
          <p:nvPr/>
        </p:nvSpPr>
        <p:spPr>
          <a:xfrm>
            <a:off x="6877268" y="2303059"/>
            <a:ext cx="589421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3ADDF9-9324-46FC-8B0E-803A395500E4}"/>
              </a:ext>
            </a:extLst>
          </p:cNvPr>
          <p:cNvSpPr/>
          <p:nvPr/>
        </p:nvSpPr>
        <p:spPr>
          <a:xfrm>
            <a:off x="4339060" y="2488726"/>
            <a:ext cx="412989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9D9D5A-BF2A-4F3D-8872-AD55D704E58A}"/>
              </a:ext>
            </a:extLst>
          </p:cNvPr>
          <p:cNvSpPr/>
          <p:nvPr/>
        </p:nvSpPr>
        <p:spPr>
          <a:xfrm>
            <a:off x="2815107" y="2509870"/>
            <a:ext cx="46125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BE8D09E-997C-475A-9303-4D4DC8B27A91}"/>
              </a:ext>
            </a:extLst>
          </p:cNvPr>
          <p:cNvSpPr/>
          <p:nvPr/>
        </p:nvSpPr>
        <p:spPr>
          <a:xfrm>
            <a:off x="6548707" y="1913315"/>
            <a:ext cx="255973" cy="8888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 1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8B0D2028-9082-472F-ACC0-7FE3DC171B6D}"/>
              </a:ext>
            </a:extLst>
          </p:cNvPr>
          <p:cNvSpPr/>
          <p:nvPr/>
        </p:nvSpPr>
        <p:spPr>
          <a:xfrm>
            <a:off x="6207819" y="2336433"/>
            <a:ext cx="252091" cy="47117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=1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5859829-CB31-458F-A784-79BFEC43665B}"/>
              </a:ext>
            </a:extLst>
          </p:cNvPr>
          <p:cNvSpPr txBox="1"/>
          <p:nvPr/>
        </p:nvSpPr>
        <p:spPr>
          <a:xfrm>
            <a:off x="6926580" y="4334236"/>
            <a:ext cx="442722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All existing policies: open problem!</a:t>
            </a:r>
          </a:p>
          <a:p>
            <a:r>
              <a:rPr lang="en-US" sz="2200" dirty="0"/>
              <a:t>All different limits, many unstable</a:t>
            </a:r>
          </a:p>
          <a:p>
            <a:r>
              <a:rPr lang="en-US" sz="2200" dirty="0"/>
              <a:t>We create new policy: </a:t>
            </a:r>
            <a:r>
              <a:rPr lang="en-US" sz="2200" dirty="0" err="1"/>
              <a:t>ServerFilling</a:t>
            </a:r>
            <a:endParaRPr lang="en-US" sz="2200" dirty="0"/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36BE58E2-418E-4630-8B3C-967E8AD70464}"/>
              </a:ext>
            </a:extLst>
          </p:cNvPr>
          <p:cNvGrpSpPr/>
          <p:nvPr/>
        </p:nvGrpSpPr>
        <p:grpSpPr>
          <a:xfrm>
            <a:off x="1608083" y="3307556"/>
            <a:ext cx="3332876" cy="1311741"/>
            <a:chOff x="1608083" y="3307556"/>
            <a:chExt cx="3332876" cy="1311741"/>
          </a:xfrm>
        </p:grpSpPr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42BC6BC1-AFB8-40F6-84A4-5F8B383CD6BB}"/>
                </a:ext>
              </a:extLst>
            </p:cNvPr>
            <p:cNvSpPr/>
            <p:nvPr/>
          </p:nvSpPr>
          <p:spPr>
            <a:xfrm>
              <a:off x="1608083" y="3413234"/>
              <a:ext cx="2270234" cy="1206063"/>
            </a:xfrm>
            <a:custGeom>
              <a:avLst/>
              <a:gdLst>
                <a:gd name="connsiteX0" fmla="*/ 0 w 2270234"/>
                <a:gd name="connsiteY0" fmla="*/ 1206063 h 1206063"/>
                <a:gd name="connsiteX1" fmla="*/ 1647496 w 2270234"/>
                <a:gd name="connsiteY1" fmla="*/ 740980 h 1206063"/>
                <a:gd name="connsiteX2" fmla="*/ 2270234 w 2270234"/>
                <a:gd name="connsiteY2" fmla="*/ 0 h 12060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70234" h="1206063">
                  <a:moveTo>
                    <a:pt x="0" y="1206063"/>
                  </a:moveTo>
                  <a:cubicBezTo>
                    <a:pt x="634562" y="1074026"/>
                    <a:pt x="1269124" y="941990"/>
                    <a:pt x="1647496" y="740980"/>
                  </a:cubicBezTo>
                  <a:cubicBezTo>
                    <a:pt x="2025868" y="539969"/>
                    <a:pt x="2148051" y="269984"/>
                    <a:pt x="2270234" y="0"/>
                  </a:cubicBezTo>
                </a:path>
              </a:pathLst>
            </a:custGeom>
            <a:noFill/>
            <a:ln w="508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C2410FCF-E6D0-4F61-8C10-6BC1480C1755}"/>
                </a:ext>
              </a:extLst>
            </p:cNvPr>
            <p:cNvSpPr txBox="1"/>
            <p:nvPr/>
          </p:nvSpPr>
          <p:spPr>
            <a:xfrm>
              <a:off x="3878317" y="3307556"/>
              <a:ext cx="1062642" cy="369332"/>
            </a:xfrm>
            <a:prstGeom prst="rect">
              <a:avLst/>
            </a:prstGeom>
            <a:noFill/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MSJ FCFS</a:t>
              </a:r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AD6B5666-B707-4ED0-989F-1EAF944F5772}"/>
              </a:ext>
            </a:extLst>
          </p:cNvPr>
          <p:cNvGrpSpPr/>
          <p:nvPr/>
        </p:nvGrpSpPr>
        <p:grpSpPr>
          <a:xfrm>
            <a:off x="1615966" y="4155902"/>
            <a:ext cx="5070819" cy="833884"/>
            <a:chOff x="1615966" y="4155902"/>
            <a:chExt cx="5070819" cy="833884"/>
          </a:xfrm>
        </p:grpSpPr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34052C2C-E642-4148-B8C3-42EFD28E426C}"/>
                </a:ext>
              </a:extLst>
            </p:cNvPr>
            <p:cNvSpPr/>
            <p:nvPr/>
          </p:nvSpPr>
          <p:spPr>
            <a:xfrm>
              <a:off x="1615966" y="4619297"/>
              <a:ext cx="4619296" cy="370489"/>
            </a:xfrm>
            <a:custGeom>
              <a:avLst/>
              <a:gdLst>
                <a:gd name="connsiteX0" fmla="*/ 0 w 4619296"/>
                <a:gd name="connsiteY0" fmla="*/ 0 h 370489"/>
                <a:gd name="connsiteX1" fmla="*/ 2940268 w 4619296"/>
                <a:gd name="connsiteY1" fmla="*/ 94593 h 370489"/>
                <a:gd name="connsiteX2" fmla="*/ 4619296 w 4619296"/>
                <a:gd name="connsiteY2" fmla="*/ 370489 h 370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619296" h="370489">
                  <a:moveTo>
                    <a:pt x="0" y="0"/>
                  </a:moveTo>
                  <a:cubicBezTo>
                    <a:pt x="1085192" y="16422"/>
                    <a:pt x="2170385" y="32845"/>
                    <a:pt x="2940268" y="94593"/>
                  </a:cubicBezTo>
                  <a:cubicBezTo>
                    <a:pt x="3710151" y="156341"/>
                    <a:pt x="4164723" y="263415"/>
                    <a:pt x="4619296" y="370489"/>
                  </a:cubicBezTo>
                </a:path>
              </a:pathLst>
            </a:custGeom>
            <a:noFill/>
            <a:ln w="50800">
              <a:solidFill>
                <a:srgbClr val="95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C7CE76FE-EF72-46DB-8F2E-FED2F13BCB91}"/>
                </a:ext>
              </a:extLst>
            </p:cNvPr>
            <p:cNvSpPr txBox="1"/>
            <p:nvPr/>
          </p:nvSpPr>
          <p:spPr>
            <a:xfrm>
              <a:off x="5315725" y="4155902"/>
              <a:ext cx="1371060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5D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MSJ </a:t>
              </a:r>
              <a:r>
                <a:rPr lang="en-US" dirty="0" err="1"/>
                <a:t>ServerFilling</a:t>
              </a:r>
              <a:endParaRPr lang="en-US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6E3CEC5-707A-43CF-AF62-D04605C5EC8B}"/>
              </a:ext>
            </a:extLst>
          </p:cNvPr>
          <p:cNvGrpSpPr/>
          <p:nvPr/>
        </p:nvGrpSpPr>
        <p:grpSpPr>
          <a:xfrm>
            <a:off x="-59411" y="3446961"/>
            <a:ext cx="6814051" cy="3159295"/>
            <a:chOff x="-59411" y="3446961"/>
            <a:chExt cx="6814051" cy="3159295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C22B8094-A307-405F-A0C5-5462D5E321DB}"/>
                </a:ext>
              </a:extLst>
            </p:cNvPr>
            <p:cNvGrpSpPr/>
            <p:nvPr/>
          </p:nvGrpSpPr>
          <p:grpSpPr>
            <a:xfrm>
              <a:off x="-59411" y="3446961"/>
              <a:ext cx="6814051" cy="3159295"/>
              <a:chOff x="-59411" y="3446961"/>
              <a:chExt cx="6814051" cy="3159295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10E2692F-610D-4922-8756-E703E4418980}"/>
                  </a:ext>
                </a:extLst>
              </p:cNvPr>
              <p:cNvGrpSpPr/>
              <p:nvPr/>
            </p:nvGrpSpPr>
            <p:grpSpPr>
              <a:xfrm>
                <a:off x="-59411" y="3446961"/>
                <a:ext cx="6814051" cy="3159295"/>
                <a:chOff x="-59411" y="3446961"/>
                <a:chExt cx="6814051" cy="3159295"/>
              </a:xfrm>
            </p:grpSpPr>
            <p:grpSp>
              <p:nvGrpSpPr>
                <p:cNvPr id="43" name="Group 42">
                  <a:extLst>
                    <a:ext uri="{FF2B5EF4-FFF2-40B4-BE49-F238E27FC236}">
                      <a16:creationId xmlns:a16="http://schemas.microsoft.com/office/drawing/2014/main" id="{B4E80E3F-A17A-43EB-926F-A51E4F6159BC}"/>
                    </a:ext>
                  </a:extLst>
                </p:cNvPr>
                <p:cNvGrpSpPr/>
                <p:nvPr/>
              </p:nvGrpSpPr>
              <p:grpSpPr>
                <a:xfrm>
                  <a:off x="1623060" y="5006340"/>
                  <a:ext cx="4587240" cy="559438"/>
                  <a:chOff x="1623060" y="5006340"/>
                  <a:chExt cx="4587240" cy="559438"/>
                </a:xfrm>
              </p:grpSpPr>
              <p:sp>
                <p:nvSpPr>
                  <p:cNvPr id="76" name="Freeform: Shape 75">
                    <a:extLst>
                      <a:ext uri="{FF2B5EF4-FFF2-40B4-BE49-F238E27FC236}">
                        <a16:creationId xmlns:a16="http://schemas.microsoft.com/office/drawing/2014/main" id="{246F9269-FD0C-4066-8B42-2B1C0CC696B4}"/>
                      </a:ext>
                    </a:extLst>
                  </p:cNvPr>
                  <p:cNvSpPr/>
                  <p:nvPr/>
                </p:nvSpPr>
                <p:spPr>
                  <a:xfrm>
                    <a:off x="1623060" y="5006340"/>
                    <a:ext cx="4587240" cy="237814"/>
                  </a:xfrm>
                  <a:custGeom>
                    <a:avLst/>
                    <a:gdLst>
                      <a:gd name="connsiteX0" fmla="*/ 0 w 4587240"/>
                      <a:gd name="connsiteY0" fmla="*/ 205740 h 237814"/>
                      <a:gd name="connsiteX1" fmla="*/ 2781300 w 4587240"/>
                      <a:gd name="connsiteY1" fmla="*/ 220980 h 237814"/>
                      <a:gd name="connsiteX2" fmla="*/ 4587240 w 4587240"/>
                      <a:gd name="connsiteY2" fmla="*/ 0 h 23781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587240" h="237814">
                        <a:moveTo>
                          <a:pt x="0" y="205740"/>
                        </a:moveTo>
                        <a:cubicBezTo>
                          <a:pt x="1008380" y="230505"/>
                          <a:pt x="2016760" y="255270"/>
                          <a:pt x="2781300" y="220980"/>
                        </a:cubicBezTo>
                        <a:cubicBezTo>
                          <a:pt x="3545840" y="186690"/>
                          <a:pt x="4066540" y="93345"/>
                          <a:pt x="4587240" y="0"/>
                        </a:cubicBezTo>
                      </a:path>
                    </a:pathLst>
                  </a:custGeom>
                  <a:noFill/>
                  <a:ln w="508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77" name="TextBox 76">
                    <a:extLst>
                      <a:ext uri="{FF2B5EF4-FFF2-40B4-BE49-F238E27FC236}">
                        <a16:creationId xmlns:a16="http://schemas.microsoft.com/office/drawing/2014/main" id="{1B9F084F-D199-49FE-B873-FE239B7AFA7A}"/>
                      </a:ext>
                    </a:extLst>
                  </p:cNvPr>
                  <p:cNvSpPr txBox="1"/>
                  <p:nvPr/>
                </p:nvSpPr>
                <p:spPr>
                  <a:xfrm>
                    <a:off x="4725517" y="5196446"/>
                    <a:ext cx="559548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chemeClr val="accent5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LPS</a:t>
                    </a:r>
                  </a:p>
                </p:txBody>
              </p:sp>
            </p:grpSp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D86ECDD1-1579-433E-A95A-6A56FA0E8894}"/>
                    </a:ext>
                  </a:extLst>
                </p:cNvPr>
                <p:cNvGrpSpPr/>
                <p:nvPr/>
              </p:nvGrpSpPr>
              <p:grpSpPr>
                <a:xfrm>
                  <a:off x="-59411" y="3446961"/>
                  <a:ext cx="6814051" cy="3159295"/>
                  <a:chOff x="-59411" y="3446961"/>
                  <a:chExt cx="6814051" cy="3159295"/>
                </a:xfrm>
              </p:grpSpPr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DEC6E678-DA0E-474D-9EFE-ABD79FCE269A}"/>
                      </a:ext>
                    </a:extLst>
                  </p:cNvPr>
                  <p:cNvGrpSpPr/>
                  <p:nvPr/>
                </p:nvGrpSpPr>
                <p:grpSpPr>
                  <a:xfrm>
                    <a:off x="-59411" y="3446961"/>
                    <a:ext cx="6814051" cy="3159295"/>
                    <a:chOff x="-59411" y="3446961"/>
                    <a:chExt cx="6814051" cy="3159295"/>
                  </a:xfrm>
                </p:grpSpPr>
                <p:grpSp>
                  <p:nvGrpSpPr>
                    <p:cNvPr id="50" name="Group 49">
                      <a:extLst>
                        <a:ext uri="{FF2B5EF4-FFF2-40B4-BE49-F238E27FC236}">
                          <a16:creationId xmlns:a16="http://schemas.microsoft.com/office/drawing/2014/main" id="{BFEE53B4-6BE4-4E5E-92FB-00CAA1878414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-59411" y="3446961"/>
                      <a:ext cx="6814051" cy="3159295"/>
                      <a:chOff x="5449410" y="3911808"/>
                      <a:chExt cx="6814051" cy="3159295"/>
                    </a:xfrm>
                  </p:grpSpPr>
                  <p:grpSp>
                    <p:nvGrpSpPr>
                      <p:cNvPr id="52" name="Group 51">
                        <a:extLst>
                          <a:ext uri="{FF2B5EF4-FFF2-40B4-BE49-F238E27FC236}">
                            <a16:creationId xmlns:a16="http://schemas.microsoft.com/office/drawing/2014/main" id="{BDDC8D43-2BC8-49C1-9334-F2E5A96A6339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49410" y="3911808"/>
                        <a:ext cx="6814051" cy="3159295"/>
                        <a:chOff x="5297010" y="3759408"/>
                        <a:chExt cx="6814051" cy="3159295"/>
                      </a:xfrm>
                    </p:grpSpPr>
                    <p:grpSp>
                      <p:nvGrpSpPr>
                        <p:cNvPr id="59" name="Group 58">
                          <a:extLst>
                            <a:ext uri="{FF2B5EF4-FFF2-40B4-BE49-F238E27FC236}">
                              <a16:creationId xmlns:a16="http://schemas.microsoft.com/office/drawing/2014/main" id="{BC7C7078-B793-48BB-BBC2-DB2F13AD6F75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6810148" y="6255834"/>
                          <a:ext cx="5300913" cy="662869"/>
                          <a:chOff x="596650" y="6144582"/>
                          <a:chExt cx="5300913" cy="662869"/>
                        </a:xfrm>
                      </p:grpSpPr>
                      <p:grpSp>
                        <p:nvGrpSpPr>
                          <p:cNvPr id="68" name="Group 67">
                            <a:extLst>
                              <a:ext uri="{FF2B5EF4-FFF2-40B4-BE49-F238E27FC236}">
                                <a16:creationId xmlns:a16="http://schemas.microsoft.com/office/drawing/2014/main" id="{51F807B3-362F-4788-BE1C-24707F39370C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96650" y="6144582"/>
                            <a:ext cx="5300913" cy="402588"/>
                            <a:chOff x="596650" y="6198630"/>
                            <a:chExt cx="5300913" cy="402588"/>
                          </a:xfrm>
                        </p:grpSpPr>
                        <p:sp>
                          <p:nvSpPr>
                            <p:cNvPr id="71" name="TextBox 70">
                              <a:extLst>
                                <a:ext uri="{FF2B5EF4-FFF2-40B4-BE49-F238E27FC236}">
                                  <a16:creationId xmlns:a16="http://schemas.microsoft.com/office/drawing/2014/main" id="{5C25D3BC-9D0C-4D31-A8E5-DBFCCDBD1DF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96650" y="6226367"/>
                              <a:ext cx="439933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0</a:t>
                              </a:r>
                            </a:p>
                          </p:txBody>
                        </p:sp>
                        <p:sp>
                          <p:nvSpPr>
                            <p:cNvPr id="72" name="TextBox 71">
                              <a:extLst>
                                <a:ext uri="{FF2B5EF4-FFF2-40B4-BE49-F238E27FC236}">
                                  <a16:creationId xmlns:a16="http://schemas.microsoft.com/office/drawing/2014/main" id="{6DEE241B-2DFF-4143-875F-32DEE099E7A3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1645339" y="6222991"/>
                              <a:ext cx="59189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0.25</a:t>
                              </a:r>
                            </a:p>
                          </p:txBody>
                        </p:sp>
                        <p:sp>
                          <p:nvSpPr>
                            <p:cNvPr id="73" name="TextBox 72">
                              <a:extLst>
                                <a:ext uri="{FF2B5EF4-FFF2-40B4-BE49-F238E27FC236}">
                                  <a16:creationId xmlns:a16="http://schemas.microsoft.com/office/drawing/2014/main" id="{0B5CDE97-118B-4BBA-8557-32EC42FDB4FC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2890093" y="6231886"/>
                              <a:ext cx="59189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0.5</a:t>
                              </a:r>
                            </a:p>
                          </p:txBody>
                        </p:sp>
                        <p:sp>
                          <p:nvSpPr>
                            <p:cNvPr id="74" name="TextBox 73">
                              <a:extLst>
                                <a:ext uri="{FF2B5EF4-FFF2-40B4-BE49-F238E27FC236}">
                                  <a16:creationId xmlns:a16="http://schemas.microsoft.com/office/drawing/2014/main" id="{A350FF44-1EFE-4F5C-B5D2-439995AD75C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58074" y="6230644"/>
                              <a:ext cx="59189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0.75</a:t>
                              </a:r>
                            </a:p>
                          </p:txBody>
                        </p:sp>
                        <p:sp>
                          <p:nvSpPr>
                            <p:cNvPr id="75" name="TextBox 74">
                              <a:extLst>
                                <a:ext uri="{FF2B5EF4-FFF2-40B4-BE49-F238E27FC236}">
                                  <a16:creationId xmlns:a16="http://schemas.microsoft.com/office/drawing/2014/main" id="{012A412A-88F2-46FC-80B4-2C00A0F13A1A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5305673" y="6198630"/>
                              <a:ext cx="591890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1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9" name="Freeform: Shape 68">
                            <a:extLst>
                              <a:ext uri="{FF2B5EF4-FFF2-40B4-BE49-F238E27FC236}">
                                <a16:creationId xmlns:a16="http://schemas.microsoft.com/office/drawing/2014/main" id="{9C1B044C-E234-47A2-A3A3-841E9FD6E5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38187" y="6173831"/>
                            <a:ext cx="4800600" cy="9525"/>
                          </a:xfrm>
                          <a:custGeom>
                            <a:avLst/>
                            <a:gdLst>
                              <a:gd name="connsiteX0" fmla="*/ 0 w 4800600"/>
                              <a:gd name="connsiteY0" fmla="*/ 0 h 9525"/>
                              <a:gd name="connsiteX1" fmla="*/ 4800600 w 4800600"/>
                              <a:gd name="connsiteY1" fmla="*/ 0 h 952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4800600" h="9525">
                                <a:moveTo>
                                  <a:pt x="0" y="0"/>
                                </a:moveTo>
                                <a:lnTo>
                                  <a:pt x="4800600" y="0"/>
                                </a:lnTo>
                              </a:path>
                            </a:pathLst>
                          </a:custGeom>
                          <a:noFill/>
                          <a:ln w="50800" cap="flat">
                            <a:solidFill>
                              <a:srgbClr val="333333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70" name="TextBox 69">
                            <a:extLst>
                              <a:ext uri="{FF2B5EF4-FFF2-40B4-BE49-F238E27FC236}">
                                <a16:creationId xmlns:a16="http://schemas.microsoft.com/office/drawing/2014/main" id="{99BD4C30-2EE0-4298-BAAB-FBDD8EB1EE12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2785400" y="6438119"/>
                            <a:ext cx="813641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Load </a:t>
                            </a:r>
                            <a:r>
                              <a:rPr lang="el-GR" sz="1800" dirty="0"/>
                              <a:t>ρ</a:t>
                            </a:r>
                            <a:endParaRPr lang="en-US" dirty="0"/>
                          </a:p>
                        </p:txBody>
                      </p:sp>
                    </p:grpSp>
                    <p:grpSp>
                      <p:nvGrpSpPr>
                        <p:cNvPr id="60" name="Group 59">
                          <a:extLst>
                            <a:ext uri="{FF2B5EF4-FFF2-40B4-BE49-F238E27FC236}">
                              <a16:creationId xmlns:a16="http://schemas.microsoft.com/office/drawing/2014/main" id="{426ADA72-C216-480C-9ADF-FA46217080DC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297010" y="3759408"/>
                          <a:ext cx="1744102" cy="2696309"/>
                          <a:chOff x="-879467" y="3644778"/>
                          <a:chExt cx="1744102" cy="2696309"/>
                        </a:xfrm>
                      </p:grpSpPr>
                      <p:grpSp>
                        <p:nvGrpSpPr>
                          <p:cNvPr id="61" name="Group 60">
                            <a:extLst>
                              <a:ext uri="{FF2B5EF4-FFF2-40B4-BE49-F238E27FC236}">
                                <a16:creationId xmlns:a16="http://schemas.microsoft.com/office/drawing/2014/main" id="{B4841F8E-3FD1-4C3B-AEA6-33FF07280485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401425" y="3644778"/>
                            <a:ext cx="463210" cy="2696309"/>
                            <a:chOff x="401425" y="3644778"/>
                            <a:chExt cx="463210" cy="2696309"/>
                          </a:xfrm>
                        </p:grpSpPr>
                        <p:sp>
                          <p:nvSpPr>
                            <p:cNvPr id="64" name="TextBox 63">
                              <a:extLst>
                                <a:ext uri="{FF2B5EF4-FFF2-40B4-BE49-F238E27FC236}">
                                  <a16:creationId xmlns:a16="http://schemas.microsoft.com/office/drawing/2014/main" id="{6EA61FD1-11DA-4C34-8280-C0A28F6B724F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22738" y="3644778"/>
                              <a:ext cx="439933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3</a:t>
                              </a:r>
                            </a:p>
                          </p:txBody>
                        </p:sp>
                        <p:sp>
                          <p:nvSpPr>
                            <p:cNvPr id="65" name="TextBox 64">
                              <a:extLst>
                                <a:ext uri="{FF2B5EF4-FFF2-40B4-BE49-F238E27FC236}">
                                  <a16:creationId xmlns:a16="http://schemas.microsoft.com/office/drawing/2014/main" id="{798B9820-B8A9-45C8-913D-53AA1E3AD19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9159" y="4421936"/>
                              <a:ext cx="439933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2</a:t>
                              </a:r>
                            </a:p>
                          </p:txBody>
                        </p:sp>
                        <p:sp>
                          <p:nvSpPr>
                            <p:cNvPr id="66" name="TextBox 65">
                              <a:extLst>
                                <a:ext uri="{FF2B5EF4-FFF2-40B4-BE49-F238E27FC236}">
                                  <a16:creationId xmlns:a16="http://schemas.microsoft.com/office/drawing/2014/main" id="{20C23C2F-803D-4D71-853D-737EC55570EE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24702" y="5209597"/>
                              <a:ext cx="439933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1</a:t>
                              </a:r>
                            </a:p>
                          </p:txBody>
                        </p:sp>
                        <p:sp>
                          <p:nvSpPr>
                            <p:cNvPr id="67" name="TextBox 66">
                              <a:extLst>
                                <a:ext uri="{FF2B5EF4-FFF2-40B4-BE49-F238E27FC236}">
                                  <a16:creationId xmlns:a16="http://schemas.microsoft.com/office/drawing/2014/main" id="{53325F2A-A118-45E9-92BE-A45C58039BB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401425" y="5971755"/>
                              <a:ext cx="439933" cy="369332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0</a:t>
                              </a:r>
                            </a:p>
                          </p:txBody>
                        </p:sp>
                      </p:grpSp>
                      <p:sp>
                        <p:nvSpPr>
                          <p:cNvPr id="62" name="Freeform: Shape 61">
                            <a:extLst>
                              <a:ext uri="{FF2B5EF4-FFF2-40B4-BE49-F238E27FC236}">
                                <a16:creationId xmlns:a16="http://schemas.microsoft.com/office/drawing/2014/main" id="{431D404A-C608-4827-B79D-22DE2C04FBF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 flipH="1">
                            <a:off x="747712" y="3792252"/>
                            <a:ext cx="45719" cy="2381580"/>
                          </a:xfrm>
                          <a:custGeom>
                            <a:avLst/>
                            <a:gdLst>
                              <a:gd name="connsiteX0" fmla="*/ 0 w 9525"/>
                              <a:gd name="connsiteY0" fmla="*/ 0 h 2276475"/>
                              <a:gd name="connsiteX1" fmla="*/ 0 w 9525"/>
                              <a:gd name="connsiteY1" fmla="*/ 2276475 h 2276475"/>
                            </a:gdLst>
                            <a:ahLst/>
                            <a:cxnLst>
                              <a:cxn ang="0">
                                <a:pos x="connsiteX0" y="connsiteY0"/>
                              </a:cxn>
                              <a:cxn ang="0">
                                <a:pos x="connsiteX1" y="connsiteY1"/>
                              </a:cxn>
                            </a:cxnLst>
                            <a:rect l="l" t="t" r="r" b="b"/>
                            <a:pathLst>
                              <a:path w="9525" h="2276475">
                                <a:moveTo>
                                  <a:pt x="0" y="0"/>
                                </a:moveTo>
                                <a:lnTo>
                                  <a:pt x="0" y="2276475"/>
                                </a:lnTo>
                              </a:path>
                            </a:pathLst>
                          </a:custGeom>
                          <a:noFill/>
                          <a:ln w="50800" cap="flat">
                            <a:solidFill>
                              <a:srgbClr val="333333"/>
                            </a:solidFill>
                            <a:prstDash val="solid"/>
                            <a:miter/>
                          </a:ln>
                        </p:spPr>
                        <p:txBody>
                          <a:bodyPr rtlCol="0" anchor="ctr"/>
                          <a:lstStyle/>
                          <a:p>
                            <a:endParaRPr lang="en-US"/>
                          </a:p>
                        </p:txBody>
                      </p:sp>
                      <p:sp>
                        <p:nvSpPr>
                          <p:cNvPr id="63" name="TextBox 62">
                            <a:extLst>
                              <a:ext uri="{FF2B5EF4-FFF2-40B4-BE49-F238E27FC236}">
                                <a16:creationId xmlns:a16="http://schemas.microsoft.com/office/drawing/2014/main" id="{1346CD9A-48D9-4A9E-B1C0-69A59182A7C9}"/>
                              </a:ext>
                            </a:extLst>
                          </p:cNvPr>
                          <p:cNvSpPr txBox="1"/>
                          <p:nvPr/>
                        </p:nvSpPr>
                        <p:spPr>
                          <a:xfrm>
                            <a:off x="-879467" y="4975917"/>
                            <a:ext cx="1082985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r>
                              <a:rPr lang="en-US" dirty="0"/>
                              <a:t>E[T](1-</a:t>
                            </a:r>
                            <a:r>
                              <a:rPr lang="el-GR" sz="1800" dirty="0"/>
                              <a:t>ρ</a:t>
                            </a:r>
                            <a:r>
                              <a:rPr lang="en-US" sz="1800" dirty="0"/>
                              <a:t>)</a:t>
                            </a:r>
                            <a:endParaRPr lang="en-US" dirty="0"/>
                          </a:p>
                        </p:txBody>
                      </p:sp>
                    </p:grpSp>
                  </p:grpSp>
                  <p:grpSp>
                    <p:nvGrpSpPr>
                      <p:cNvPr id="53" name="Group 52">
                        <a:extLst>
                          <a:ext uri="{FF2B5EF4-FFF2-40B4-BE49-F238E27FC236}">
                            <a16:creationId xmlns:a16="http://schemas.microsoft.com/office/drawing/2014/main" id="{C3710EF1-54EB-47AA-852A-E8DD843B52A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7122308" y="5475932"/>
                        <a:ext cx="4625442" cy="549860"/>
                        <a:chOff x="6969908" y="5324227"/>
                        <a:chExt cx="4625442" cy="549860"/>
                      </a:xfrm>
                    </p:grpSpPr>
                    <p:cxnSp>
                      <p:nvCxnSpPr>
                        <p:cNvPr id="57" name="Straight Connector 56">
                          <a:extLst>
                            <a:ext uri="{FF2B5EF4-FFF2-40B4-BE49-F238E27FC236}">
                              <a16:creationId xmlns:a16="http://schemas.microsoft.com/office/drawing/2014/main" id="{E047B4EE-E925-43E9-A08A-7ADCE9FD69BD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6969908" y="5324227"/>
                          <a:ext cx="4625442" cy="180528"/>
                        </a:xfrm>
                        <a:prstGeom prst="line">
                          <a:avLst/>
                        </a:prstGeom>
                        <a:ln w="50800">
                          <a:solidFill>
                            <a:srgbClr val="00B050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58" name="TextBox 57">
                          <a:extLst>
                            <a:ext uri="{FF2B5EF4-FFF2-40B4-BE49-F238E27FC236}">
                              <a16:creationId xmlns:a16="http://schemas.microsoft.com/office/drawing/2014/main" id="{F36F16AD-7A67-4945-9A93-3F4DF0042B9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7153189" y="5504755"/>
                          <a:ext cx="859805" cy="36933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25400">
                          <a:solidFill>
                            <a:srgbClr val="00B050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M/G/1</a:t>
                          </a:r>
                        </a:p>
                      </p:txBody>
                    </p:sp>
                  </p:grpSp>
                  <p:cxnSp>
                    <p:nvCxnSpPr>
                      <p:cNvPr id="55" name="Straight Connector 54">
                        <a:extLst>
                          <a:ext uri="{FF2B5EF4-FFF2-40B4-BE49-F238E27FC236}">
                            <a16:creationId xmlns:a16="http://schemas.microsoft.com/office/drawing/2014/main" id="{DEDC723E-674D-4C9E-8563-DEA1AADC3FAA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7122308" y="5476627"/>
                        <a:ext cx="4625442" cy="0"/>
                      </a:xfrm>
                      <a:prstGeom prst="line">
                        <a:avLst/>
                      </a:prstGeom>
                      <a:ln w="254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51" name="Freeform: Shape 50">
                      <a:extLst>
                        <a:ext uri="{FF2B5EF4-FFF2-40B4-BE49-F238E27FC236}">
                          <a16:creationId xmlns:a16="http://schemas.microsoft.com/office/drawing/2014/main" id="{4D7C9C3A-70E1-4726-87CF-3EA0A695F52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40556" y="3619100"/>
                      <a:ext cx="2877954" cy="1386038"/>
                    </a:xfrm>
                    <a:custGeom>
                      <a:avLst/>
                      <a:gdLst>
                        <a:gd name="connsiteX0" fmla="*/ 0 w 2877954"/>
                        <a:gd name="connsiteY0" fmla="*/ 0 h 1386038"/>
                        <a:gd name="connsiteX1" fmla="*/ 1155032 w 2877954"/>
                        <a:gd name="connsiteY1" fmla="*/ 827773 h 1386038"/>
                        <a:gd name="connsiteX2" fmla="*/ 2877954 w 2877954"/>
                        <a:gd name="connsiteY2" fmla="*/ 1386038 h 1386038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2877954" h="1386038">
                          <a:moveTo>
                            <a:pt x="0" y="0"/>
                          </a:moveTo>
                          <a:cubicBezTo>
                            <a:pt x="337686" y="298383"/>
                            <a:pt x="675373" y="596767"/>
                            <a:pt x="1155032" y="827773"/>
                          </a:cubicBezTo>
                          <a:cubicBezTo>
                            <a:pt x="1634691" y="1058779"/>
                            <a:pt x="2256322" y="1222408"/>
                            <a:pt x="2877954" y="1386038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chemeClr val="accent6">
                          <a:lumMod val="75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5FD51A8F-662F-4291-BD4B-37257F62E143}"/>
                      </a:ext>
                    </a:extLst>
                  </p:cNvPr>
                  <p:cNvSpPr txBox="1"/>
                  <p:nvPr/>
                </p:nvSpPr>
                <p:spPr>
                  <a:xfrm>
                    <a:off x="4228497" y="3943376"/>
                    <a:ext cx="834391" cy="369332"/>
                  </a:xfrm>
                  <a:prstGeom prst="rect">
                    <a:avLst/>
                  </a:prstGeom>
                  <a:noFill/>
                  <a:ln w="25400">
                    <a:solidFill>
                      <a:schemeClr val="accent6">
                        <a:lumMod val="75000"/>
                      </a:schemeClr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M/G/k</a:t>
                    </a:r>
                  </a:p>
                </p:txBody>
              </p:sp>
              <p:grpSp>
                <p:nvGrpSpPr>
                  <p:cNvPr id="47" name="Group 46">
                    <a:extLst>
                      <a:ext uri="{FF2B5EF4-FFF2-40B4-BE49-F238E27FC236}">
                        <a16:creationId xmlns:a16="http://schemas.microsoft.com/office/drawing/2014/main" id="{1FE0026E-D44F-4FCE-8E43-04E2B084B2B5}"/>
                      </a:ext>
                    </a:extLst>
                  </p:cNvPr>
                  <p:cNvGrpSpPr/>
                  <p:nvPr/>
                </p:nvGrpSpPr>
                <p:grpSpPr>
                  <a:xfrm>
                    <a:off x="1623060" y="3747449"/>
                    <a:ext cx="4579620" cy="1274131"/>
                    <a:chOff x="1623060" y="3747449"/>
                    <a:chExt cx="4579620" cy="1274131"/>
                  </a:xfrm>
                </p:grpSpPr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E54BD08E-ABF1-4865-9C0F-74D0B704A74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931355" y="3747449"/>
                      <a:ext cx="1293429" cy="369332"/>
                    </a:xfrm>
                    <a:prstGeom prst="rect">
                      <a:avLst/>
                    </a:prstGeom>
                    <a:noFill/>
                    <a:ln w="25400">
                      <a:solidFill>
                        <a:srgbClr val="00B0F0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Het. M/G/k</a:t>
                      </a:r>
                    </a:p>
                  </p:txBody>
                </p:sp>
                <p:sp>
                  <p:nvSpPr>
                    <p:cNvPr id="49" name="Freeform: Shape 48">
                      <a:extLst>
                        <a:ext uri="{FF2B5EF4-FFF2-40B4-BE49-F238E27FC236}">
                          <a16:creationId xmlns:a16="http://schemas.microsoft.com/office/drawing/2014/main" id="{2D68A285-0CF2-4B6B-9D86-F1C99F0563D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623060" y="4046220"/>
                      <a:ext cx="4579620" cy="975360"/>
                    </a:xfrm>
                    <a:custGeom>
                      <a:avLst/>
                      <a:gdLst>
                        <a:gd name="connsiteX0" fmla="*/ 0 w 4579620"/>
                        <a:gd name="connsiteY0" fmla="*/ 0 h 975360"/>
                        <a:gd name="connsiteX1" fmla="*/ 3009900 w 4579620"/>
                        <a:gd name="connsiteY1" fmla="*/ 739140 h 975360"/>
                        <a:gd name="connsiteX2" fmla="*/ 4579620 w 4579620"/>
                        <a:gd name="connsiteY2" fmla="*/ 975360 h 97536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</a:cxnLst>
                      <a:rect l="l" t="t" r="r" b="b"/>
                      <a:pathLst>
                        <a:path w="4579620" h="975360">
                          <a:moveTo>
                            <a:pt x="0" y="0"/>
                          </a:moveTo>
                          <a:cubicBezTo>
                            <a:pt x="1123315" y="288290"/>
                            <a:pt x="2246630" y="576580"/>
                            <a:pt x="3009900" y="739140"/>
                          </a:cubicBezTo>
                          <a:cubicBezTo>
                            <a:pt x="3773170" y="901700"/>
                            <a:pt x="4176395" y="938530"/>
                            <a:pt x="4579620" y="975360"/>
                          </a:cubicBezTo>
                        </a:path>
                      </a:pathLst>
                    </a:custGeom>
                    <a:noFill/>
                    <a:ln w="50800">
                      <a:solidFill>
                        <a:srgbClr val="00B0F0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</p:grp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5C636692-5C86-4F48-B72E-172CB0AD5163}"/>
                  </a:ext>
                </a:extLst>
              </p:cNvPr>
              <p:cNvGrpSpPr/>
              <p:nvPr/>
            </p:nvGrpSpPr>
            <p:grpSpPr>
              <a:xfrm>
                <a:off x="1613487" y="4242854"/>
                <a:ext cx="4605023" cy="762284"/>
                <a:chOff x="1613487" y="4242854"/>
                <a:chExt cx="4605023" cy="762284"/>
              </a:xfrm>
            </p:grpSpPr>
            <p:cxnSp>
              <p:nvCxnSpPr>
                <p:cNvPr id="79" name="Straight Connector 78">
                  <a:extLst>
                    <a:ext uri="{FF2B5EF4-FFF2-40B4-BE49-F238E27FC236}">
                      <a16:creationId xmlns:a16="http://schemas.microsoft.com/office/drawing/2014/main" id="{DA595E17-082B-482C-86FE-648CBCB9E84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13487" y="4593451"/>
                  <a:ext cx="4605023" cy="411687"/>
                </a:xfrm>
                <a:prstGeom prst="line">
                  <a:avLst/>
                </a:prstGeom>
                <a:ln w="50800">
                  <a:solidFill>
                    <a:srgbClr val="2EDA94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8D3EA167-5630-4BC5-B970-DC9C7ADCC859}"/>
                    </a:ext>
                  </a:extLst>
                </p:cNvPr>
                <p:cNvSpPr txBox="1"/>
                <p:nvPr/>
              </p:nvSpPr>
              <p:spPr>
                <a:xfrm>
                  <a:off x="1645166" y="4242854"/>
                  <a:ext cx="911923" cy="369332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rgbClr val="2EDA94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TP FCFS</a:t>
                  </a: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38DF52B-26B5-4746-81E0-E860BB6930DA}"/>
                    </a:ext>
                  </a:extLst>
                </p:cNvPr>
                <p:cNvSpPr txBox="1"/>
                <p:nvPr/>
              </p:nvSpPr>
              <p:spPr>
                <a:xfrm>
                  <a:off x="925377" y="4415370"/>
                  <a:ext cx="688561" cy="68788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538DF52B-26B5-4746-81E0-E860BB6930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5377" y="4415370"/>
                  <a:ext cx="688561" cy="687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320803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313D-8B63-4A9B-9F03-385F5665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Result: Response time bound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24EBF-56FE-4F3B-8F26-48388CDC317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All models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WCFS*: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Even stronger theorem: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Goals: Define WCFS, prove result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924EBF-56FE-4F3B-8F26-48388CDC317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DA33F3-91D4-4900-988D-08AF5EC4A7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0E3510F2-0061-4E37-BFB4-601CDA4D5BB5}"/>
              </a:ext>
            </a:extLst>
          </p:cNvPr>
          <p:cNvSpPr/>
          <p:nvPr/>
        </p:nvSpPr>
        <p:spPr>
          <a:xfrm>
            <a:off x="11393913" y="2376364"/>
            <a:ext cx="309367" cy="325706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0F48754E-59BD-4373-BFA1-A1BF75888369}"/>
              </a:ext>
            </a:extLst>
          </p:cNvPr>
          <p:cNvSpPr txBox="1"/>
          <p:nvPr/>
        </p:nvSpPr>
        <p:spPr>
          <a:xfrm>
            <a:off x="838200" y="6081991"/>
            <a:ext cx="3288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(Subject to minor condition on job size distribution S)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148213D-CC69-4FC8-A901-BC074F8C8B98}"/>
              </a:ext>
            </a:extLst>
          </p:cNvPr>
          <p:cNvGrpSpPr/>
          <p:nvPr/>
        </p:nvGrpSpPr>
        <p:grpSpPr>
          <a:xfrm>
            <a:off x="6411893" y="1153341"/>
            <a:ext cx="5658221" cy="2809627"/>
            <a:chOff x="6411893" y="1153341"/>
            <a:chExt cx="5658221" cy="280962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F0BFFFA4-A840-4B22-B950-106CECC6B923}"/>
                </a:ext>
              </a:extLst>
            </p:cNvPr>
            <p:cNvGrpSpPr/>
            <p:nvPr/>
          </p:nvGrpSpPr>
          <p:grpSpPr>
            <a:xfrm>
              <a:off x="6411893" y="1153341"/>
              <a:ext cx="5658221" cy="2809627"/>
              <a:chOff x="6411893" y="1153341"/>
              <a:chExt cx="5658221" cy="2809627"/>
            </a:xfrm>
          </p:grpSpPr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6DA77B6E-2227-4AAF-AD70-2B723C6E24DF}"/>
                  </a:ext>
                </a:extLst>
              </p:cNvPr>
              <p:cNvCxnSpPr/>
              <p:nvPr/>
            </p:nvCxnSpPr>
            <p:spPr>
              <a:xfrm>
                <a:off x="7532206" y="2522040"/>
                <a:ext cx="40582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977076F9-3175-4865-8E9E-B7E129AE17FF}"/>
                  </a:ext>
                </a:extLst>
              </p:cNvPr>
              <p:cNvGrpSpPr/>
              <p:nvPr/>
            </p:nvGrpSpPr>
            <p:grpSpPr>
              <a:xfrm>
                <a:off x="6411893" y="1153341"/>
                <a:ext cx="5658221" cy="2809627"/>
                <a:chOff x="336594" y="3446961"/>
                <a:chExt cx="6449041" cy="3212216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2A49850C-C478-4ADE-8C1E-46FFC0B9FA5D}"/>
                    </a:ext>
                  </a:extLst>
                </p:cNvPr>
                <p:cNvGrpSpPr/>
                <p:nvPr/>
              </p:nvGrpSpPr>
              <p:grpSpPr>
                <a:xfrm>
                  <a:off x="336594" y="3446961"/>
                  <a:ext cx="6418046" cy="3212216"/>
                  <a:chOff x="336594" y="3446961"/>
                  <a:chExt cx="6418046" cy="3212216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7C9DC325-2514-4289-B14E-A3C1A8C31FE0}"/>
                      </a:ext>
                    </a:extLst>
                  </p:cNvPr>
                  <p:cNvGrpSpPr/>
                  <p:nvPr/>
                </p:nvGrpSpPr>
                <p:grpSpPr>
                  <a:xfrm>
                    <a:off x="336594" y="3446961"/>
                    <a:ext cx="6418046" cy="3212216"/>
                    <a:chOff x="336594" y="3446961"/>
                    <a:chExt cx="6418046" cy="3212216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FD8FF0E5-A5EB-400F-91A6-79E0EDBB612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3060" y="5006340"/>
                      <a:ext cx="4587240" cy="612360"/>
                      <a:chOff x="1623060" y="5006340"/>
                      <a:chExt cx="4587240" cy="612360"/>
                    </a:xfrm>
                  </p:grpSpPr>
                  <p:sp>
                    <p:nvSpPr>
                      <p:cNvPr id="43" name="Freeform: Shape 42">
                        <a:extLst>
                          <a:ext uri="{FF2B5EF4-FFF2-40B4-BE49-F238E27FC236}">
                            <a16:creationId xmlns:a16="http://schemas.microsoft.com/office/drawing/2014/main" id="{DEE5A082-BA27-43D3-8045-560A9E791B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3060" y="5006340"/>
                        <a:ext cx="4587240" cy="237814"/>
                      </a:xfrm>
                      <a:custGeom>
                        <a:avLst/>
                        <a:gdLst>
                          <a:gd name="connsiteX0" fmla="*/ 0 w 4587240"/>
                          <a:gd name="connsiteY0" fmla="*/ 205740 h 237814"/>
                          <a:gd name="connsiteX1" fmla="*/ 2781300 w 4587240"/>
                          <a:gd name="connsiteY1" fmla="*/ 220980 h 237814"/>
                          <a:gd name="connsiteX2" fmla="*/ 4587240 w 4587240"/>
                          <a:gd name="connsiteY2" fmla="*/ 0 h 2378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587240" h="237814">
                            <a:moveTo>
                              <a:pt x="0" y="205740"/>
                            </a:moveTo>
                            <a:cubicBezTo>
                              <a:pt x="1008380" y="230505"/>
                              <a:pt x="2016760" y="255270"/>
                              <a:pt x="2781300" y="220980"/>
                            </a:cubicBezTo>
                            <a:cubicBezTo>
                              <a:pt x="3545840" y="186690"/>
                              <a:pt x="4066540" y="93345"/>
                              <a:pt x="4587240" y="0"/>
                            </a:cubicBezTo>
                          </a:path>
                        </a:pathLst>
                      </a:custGeom>
                      <a:noFill/>
                      <a:ln w="508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44" name="TextBox 43">
                        <a:extLst>
                          <a:ext uri="{FF2B5EF4-FFF2-40B4-BE49-F238E27FC236}">
                            <a16:creationId xmlns:a16="http://schemas.microsoft.com/office/drawing/2014/main" id="{AAE79F00-44F8-4C22-B308-707ABBC5E26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517" y="5196446"/>
                        <a:ext cx="590208" cy="4222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LPS</a:t>
                        </a:r>
                      </a:p>
                    </p:txBody>
                  </p:sp>
                </p:grpSp>
                <p:grpSp>
                  <p:nvGrpSpPr>
                    <p:cNvPr id="11" name="Group 10">
                      <a:extLst>
                        <a:ext uri="{FF2B5EF4-FFF2-40B4-BE49-F238E27FC236}">
                          <a16:creationId xmlns:a16="http://schemas.microsoft.com/office/drawing/2014/main" id="{1B022C2B-08DE-4531-8353-998A6B7208A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594" y="3446961"/>
                      <a:ext cx="6418046" cy="3212216"/>
                      <a:chOff x="336594" y="3446961"/>
                      <a:chExt cx="6418046" cy="3212216"/>
                    </a:xfrm>
                  </p:grpSpPr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3E8EFE84-FC05-4C82-9509-45FCCF1E4E0B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6594" y="3446961"/>
                        <a:ext cx="6418046" cy="3212216"/>
                        <a:chOff x="336594" y="3446961"/>
                        <a:chExt cx="6418046" cy="3212216"/>
                      </a:xfrm>
                    </p:grpSpPr>
                    <p:grpSp>
                      <p:nvGrpSpPr>
                        <p:cNvPr id="17" name="Group 16">
                          <a:extLst>
                            <a:ext uri="{FF2B5EF4-FFF2-40B4-BE49-F238E27FC236}">
                              <a16:creationId xmlns:a16="http://schemas.microsoft.com/office/drawing/2014/main" id="{6DAA8F0A-1EF6-4F0D-84EF-A24DC620B20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6594" y="3446961"/>
                          <a:ext cx="6418046" cy="3212216"/>
                          <a:chOff x="5845415" y="3911808"/>
                          <a:chExt cx="6418046" cy="3212216"/>
                        </a:xfrm>
                      </p:grpSpPr>
                      <p:grpSp>
                        <p:nvGrpSpPr>
                          <p:cNvPr id="19" name="Group 18">
                            <a:extLst>
                              <a:ext uri="{FF2B5EF4-FFF2-40B4-BE49-F238E27FC236}">
                                <a16:creationId xmlns:a16="http://schemas.microsoft.com/office/drawing/2014/main" id="{8FCF5157-82A0-46AD-8331-0D37DB06CD94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45415" y="3911808"/>
                            <a:ext cx="6418046" cy="3212216"/>
                            <a:chOff x="5693015" y="3759408"/>
                            <a:chExt cx="6418046" cy="3212216"/>
                          </a:xfrm>
                        </p:grpSpPr>
                        <p:grpSp>
                          <p:nvGrpSpPr>
                            <p:cNvPr id="26" name="Group 25">
                              <a:extLst>
                                <a:ext uri="{FF2B5EF4-FFF2-40B4-BE49-F238E27FC236}">
                                  <a16:creationId xmlns:a16="http://schemas.microsoft.com/office/drawing/2014/main" id="{EBB18BAE-63F3-4304-B5B5-DEF0A921E8E6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10148" y="6255834"/>
                              <a:ext cx="5300913" cy="715790"/>
                              <a:chOff x="596650" y="6144582"/>
                              <a:chExt cx="5300913" cy="715790"/>
                            </a:xfrm>
                          </p:grpSpPr>
                          <p:grpSp>
                            <p:nvGrpSpPr>
                              <p:cNvPr id="35" name="Group 34">
                                <a:extLst>
                                  <a:ext uri="{FF2B5EF4-FFF2-40B4-BE49-F238E27FC236}">
                                    <a16:creationId xmlns:a16="http://schemas.microsoft.com/office/drawing/2014/main" id="{C5C09EDA-5924-42E9-AB89-46BD15A0A8CA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6650" y="6144582"/>
                                <a:ext cx="5300913" cy="454268"/>
                                <a:chOff x="596650" y="6198630"/>
                                <a:chExt cx="5300913" cy="454268"/>
                              </a:xfrm>
                            </p:grpSpPr>
                            <p:sp>
                              <p:nvSpPr>
                                <p:cNvPr id="38" name="TextBox 37">
                                  <a:extLst>
                                    <a:ext uri="{FF2B5EF4-FFF2-40B4-BE49-F238E27FC236}">
                                      <a16:creationId xmlns:a16="http://schemas.microsoft.com/office/drawing/2014/main" id="{2FE0995F-D137-4BDC-8F6D-64D295E1344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96650" y="6226367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9" name="TextBox 38">
                                  <a:extLst>
                                    <a:ext uri="{FF2B5EF4-FFF2-40B4-BE49-F238E27FC236}">
                                      <a16:creationId xmlns:a16="http://schemas.microsoft.com/office/drawing/2014/main" id="{5D10F216-074A-4EE0-A190-7DBF9F90DC6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645339" y="6222991"/>
                                  <a:ext cx="722368" cy="4222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0.25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0" name="TextBox 39">
                                  <a:extLst>
                                    <a:ext uri="{FF2B5EF4-FFF2-40B4-BE49-F238E27FC236}">
                                      <a16:creationId xmlns:a16="http://schemas.microsoft.com/office/drawing/2014/main" id="{E08718AC-6204-443E-8316-CF5047538E7B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890093" y="6231886"/>
                                  <a:ext cx="59189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1" name="TextBox 40">
                                  <a:extLst>
                                    <a:ext uri="{FF2B5EF4-FFF2-40B4-BE49-F238E27FC236}">
                                      <a16:creationId xmlns:a16="http://schemas.microsoft.com/office/drawing/2014/main" id="{A7419201-112A-401C-8313-B49F3BEAA4D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58074" y="6230644"/>
                                  <a:ext cx="722368" cy="4222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0.75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42" name="TextBox 41">
                                  <a:extLst>
                                    <a:ext uri="{FF2B5EF4-FFF2-40B4-BE49-F238E27FC236}">
                                      <a16:creationId xmlns:a16="http://schemas.microsoft.com/office/drawing/2014/main" id="{D89A59D4-A259-40DE-AB8E-1FE857BA8EBD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305673" y="6198630"/>
                                  <a:ext cx="59189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1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36" name="Freeform: Shape 35">
                                <a:extLst>
                                  <a:ext uri="{FF2B5EF4-FFF2-40B4-BE49-F238E27FC236}">
                                    <a16:creationId xmlns:a16="http://schemas.microsoft.com/office/drawing/2014/main" id="{4AE08CD1-3767-43CB-9D31-C0BBD8314DB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38187" y="6173831"/>
                                <a:ext cx="4800600" cy="9525"/>
                              </a:xfrm>
                              <a:custGeom>
                                <a:avLst/>
                                <a:gdLst>
                                  <a:gd name="connsiteX0" fmla="*/ 0 w 4800600"/>
                                  <a:gd name="connsiteY0" fmla="*/ 0 h 9525"/>
                                  <a:gd name="connsiteX1" fmla="*/ 4800600 w 4800600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4800600" h="9525">
                                    <a:moveTo>
                                      <a:pt x="0" y="0"/>
                                    </a:moveTo>
                                    <a:lnTo>
                                      <a:pt x="4800600" y="0"/>
                                    </a:lnTo>
                                  </a:path>
                                </a:pathLst>
                              </a:custGeom>
                              <a:noFill/>
                              <a:ln w="50800" cap="flat">
                                <a:solidFill>
                                  <a:srgbClr val="333333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7" name="TextBox 36">
                                <a:extLst>
                                  <a:ext uri="{FF2B5EF4-FFF2-40B4-BE49-F238E27FC236}">
                                    <a16:creationId xmlns:a16="http://schemas.microsoft.com/office/drawing/2014/main" id="{727CA99A-F253-4A03-A27D-6F25E5418404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785400" y="6438119"/>
                                <a:ext cx="940987" cy="42225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Load </a:t>
                                </a:r>
                                <a:r>
                                  <a:rPr lang="el-GR" sz="1800" dirty="0"/>
                                  <a:t>ρ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27" name="Group 26">
                              <a:extLst>
                                <a:ext uri="{FF2B5EF4-FFF2-40B4-BE49-F238E27FC236}">
                                  <a16:creationId xmlns:a16="http://schemas.microsoft.com/office/drawing/2014/main" id="{429ECEB3-B126-429C-8B0A-ADBE54F7BD88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693015" y="3759408"/>
                              <a:ext cx="1348097" cy="2696309"/>
                              <a:chOff x="-483462" y="3644778"/>
                              <a:chExt cx="1348097" cy="2696309"/>
                            </a:xfrm>
                          </p:grpSpPr>
                          <p:grpSp>
                            <p:nvGrpSpPr>
                              <p:cNvPr id="28" name="Group 27">
                                <a:extLst>
                                  <a:ext uri="{FF2B5EF4-FFF2-40B4-BE49-F238E27FC236}">
                                    <a16:creationId xmlns:a16="http://schemas.microsoft.com/office/drawing/2014/main" id="{2C165B3E-3BB4-45B7-8D21-CAFBB9AC80CC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01425" y="3644778"/>
                                <a:ext cx="463210" cy="2696309"/>
                                <a:chOff x="401425" y="3644778"/>
                                <a:chExt cx="463210" cy="2696309"/>
                              </a:xfrm>
                            </p:grpSpPr>
                            <p:sp>
                              <p:nvSpPr>
                                <p:cNvPr id="31" name="TextBox 30">
                                  <a:extLst>
                                    <a:ext uri="{FF2B5EF4-FFF2-40B4-BE49-F238E27FC236}">
                                      <a16:creationId xmlns:a16="http://schemas.microsoft.com/office/drawing/2014/main" id="{B76DFE2C-531D-4A35-AB26-89942258D3A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22738" y="3644778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3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2" name="TextBox 31">
                                  <a:extLst>
                                    <a:ext uri="{FF2B5EF4-FFF2-40B4-BE49-F238E27FC236}">
                                      <a16:creationId xmlns:a16="http://schemas.microsoft.com/office/drawing/2014/main" id="{AAF20DD3-6CAF-4FD2-AEDC-E53AB6EF6C1A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9159" y="4421936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2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3" name="TextBox 32">
                                  <a:extLst>
                                    <a:ext uri="{FF2B5EF4-FFF2-40B4-BE49-F238E27FC236}">
                                      <a16:creationId xmlns:a16="http://schemas.microsoft.com/office/drawing/2014/main" id="{E9B2CEC0-4996-471F-9F52-3245A90C1103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24702" y="5209597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1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34" name="TextBox 33">
                                  <a:extLst>
                                    <a:ext uri="{FF2B5EF4-FFF2-40B4-BE49-F238E27FC236}">
                                      <a16:creationId xmlns:a16="http://schemas.microsoft.com/office/drawing/2014/main" id="{679801C8-EFFF-4480-92EF-4302A2CEC1CD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1425" y="5971755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29" name="Freeform: Shape 28">
                                <a:extLst>
                                  <a:ext uri="{FF2B5EF4-FFF2-40B4-BE49-F238E27FC236}">
                                    <a16:creationId xmlns:a16="http://schemas.microsoft.com/office/drawing/2014/main" id="{3E466E55-BDAB-4631-A833-5C89BCA2A188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747712" y="3792252"/>
                                <a:ext cx="45719" cy="2381580"/>
                              </a:xfrm>
                              <a:custGeom>
                                <a:avLst/>
                                <a:gdLst>
                                  <a:gd name="connsiteX0" fmla="*/ 0 w 9525"/>
                                  <a:gd name="connsiteY0" fmla="*/ 0 h 2276475"/>
                                  <a:gd name="connsiteX1" fmla="*/ 0 w 9525"/>
                                  <a:gd name="connsiteY1" fmla="*/ 2276475 h 22764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9525" h="2276475">
                                    <a:moveTo>
                                      <a:pt x="0" y="0"/>
                                    </a:moveTo>
                                    <a:lnTo>
                                      <a:pt x="0" y="2276475"/>
                                    </a:lnTo>
                                  </a:path>
                                </a:pathLst>
                              </a:custGeom>
                              <a:noFill/>
                              <a:ln w="50800" cap="flat">
                                <a:solidFill>
                                  <a:srgbClr val="333333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30" name="TextBox 29">
                                <a:extLst>
                                  <a:ext uri="{FF2B5EF4-FFF2-40B4-BE49-F238E27FC236}">
                                    <a16:creationId xmlns:a16="http://schemas.microsoft.com/office/drawing/2014/main" id="{40EA06A2-AAA7-4A3A-953C-881DADB435A7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483462" y="4168002"/>
                                <a:ext cx="1174153" cy="42225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E[T](1-</a:t>
                                </a:r>
                                <a:r>
                                  <a:rPr lang="el-GR" sz="1800" dirty="0"/>
                                  <a:t>ρ</a:t>
                                </a:r>
                                <a:r>
                                  <a:rPr lang="en-US" sz="1800" dirty="0"/>
                                  <a:t>)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20" name="Group 19">
                            <a:extLst>
                              <a:ext uri="{FF2B5EF4-FFF2-40B4-BE49-F238E27FC236}">
                                <a16:creationId xmlns:a16="http://schemas.microsoft.com/office/drawing/2014/main" id="{4C4DFAC2-2753-4B22-B0C6-B9A27C9BEC6B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22308" y="5475932"/>
                            <a:ext cx="4625442" cy="602781"/>
                            <a:chOff x="6969908" y="5324227"/>
                            <a:chExt cx="4625442" cy="602781"/>
                          </a:xfrm>
                        </p:grpSpPr>
                        <p:cxnSp>
                          <p:nvCxnSpPr>
                            <p:cNvPr id="24" name="Straight Connector 23">
                              <a:extLst>
                                <a:ext uri="{FF2B5EF4-FFF2-40B4-BE49-F238E27FC236}">
                                  <a16:creationId xmlns:a16="http://schemas.microsoft.com/office/drawing/2014/main" id="{DC3358B6-1A26-481F-BBBF-A16F92E500A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969908" y="5324227"/>
                              <a:ext cx="4625442" cy="180528"/>
                            </a:xfrm>
                            <a:prstGeom prst="line">
                              <a:avLst/>
                            </a:prstGeom>
                            <a:ln w="50800">
                              <a:solidFill>
                                <a:srgbClr val="00B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25" name="TextBox 24">
                              <a:extLst>
                                <a:ext uri="{FF2B5EF4-FFF2-40B4-BE49-F238E27FC236}">
                                  <a16:creationId xmlns:a16="http://schemas.microsoft.com/office/drawing/2014/main" id="{61F40303-E81D-4AB3-91B2-46C17D2BDF1D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53189" y="5504755"/>
                              <a:ext cx="1000115" cy="422253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25400">
                              <a:solidFill>
                                <a:srgbClr val="00B050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M/G/1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18" name="Freeform: Shape 17">
                          <a:extLst>
                            <a:ext uri="{FF2B5EF4-FFF2-40B4-BE49-F238E27FC236}">
                              <a16:creationId xmlns:a16="http://schemas.microsoft.com/office/drawing/2014/main" id="{E4BD9DCA-B75B-4021-9C73-E4B2684A4D5E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0556" y="3619100"/>
                          <a:ext cx="2877954" cy="1386038"/>
                        </a:xfrm>
                        <a:custGeom>
                          <a:avLst/>
                          <a:gdLst>
                            <a:gd name="connsiteX0" fmla="*/ 0 w 2877954"/>
                            <a:gd name="connsiteY0" fmla="*/ 0 h 1386038"/>
                            <a:gd name="connsiteX1" fmla="*/ 1155032 w 2877954"/>
                            <a:gd name="connsiteY1" fmla="*/ 827773 h 1386038"/>
                            <a:gd name="connsiteX2" fmla="*/ 2877954 w 2877954"/>
                            <a:gd name="connsiteY2" fmla="*/ 1386038 h 13860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877954" h="1386038">
                              <a:moveTo>
                                <a:pt x="0" y="0"/>
                              </a:moveTo>
                              <a:cubicBezTo>
                                <a:pt x="337686" y="298383"/>
                                <a:pt x="675373" y="596767"/>
                                <a:pt x="1155032" y="827773"/>
                              </a:cubicBezTo>
                              <a:cubicBezTo>
                                <a:pt x="1634691" y="1058779"/>
                                <a:pt x="2256322" y="1222408"/>
                                <a:pt x="2877954" y="1386038"/>
                              </a:cubicBezTo>
                            </a:path>
                          </a:pathLst>
                        </a:custGeom>
                        <a:noFill/>
                        <a:ln w="5080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13" name="TextBox 12">
                        <a:extLst>
                          <a:ext uri="{FF2B5EF4-FFF2-40B4-BE49-F238E27FC236}">
                            <a16:creationId xmlns:a16="http://schemas.microsoft.com/office/drawing/2014/main" id="{BCD0D056-217F-4586-A1E9-ABA22873E4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8497" y="3943376"/>
                        <a:ext cx="971454" cy="42225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M/G/k</a:t>
                        </a:r>
                      </a:p>
                    </p:txBody>
                  </p:sp>
                  <p:grpSp>
                    <p:nvGrpSpPr>
                      <p:cNvPr id="14" name="Group 13">
                        <a:extLst>
                          <a:ext uri="{FF2B5EF4-FFF2-40B4-BE49-F238E27FC236}">
                            <a16:creationId xmlns:a16="http://schemas.microsoft.com/office/drawing/2014/main" id="{32ADFF1E-A0A0-4AAF-B7EE-03FCA331208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23060" y="3747449"/>
                        <a:ext cx="4579620" cy="1274131"/>
                        <a:chOff x="1623060" y="3747449"/>
                        <a:chExt cx="4579620" cy="1274131"/>
                      </a:xfrm>
                    </p:grpSpPr>
                    <p:sp>
                      <p:nvSpPr>
                        <p:cNvPr id="15" name="TextBox 14">
                          <a:extLst>
                            <a:ext uri="{FF2B5EF4-FFF2-40B4-BE49-F238E27FC236}">
                              <a16:creationId xmlns:a16="http://schemas.microsoft.com/office/drawing/2014/main" id="{01C26B39-66F0-4315-9B60-C41E711F0C8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31355" y="3747449"/>
                          <a:ext cx="1468866" cy="422253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B0F0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Het. M/G/k</a:t>
                          </a:r>
                        </a:p>
                      </p:txBody>
                    </p:sp>
                    <p:sp>
                      <p:nvSpPr>
                        <p:cNvPr id="16" name="Freeform: Shape 15">
                          <a:extLst>
                            <a:ext uri="{FF2B5EF4-FFF2-40B4-BE49-F238E27FC236}">
                              <a16:creationId xmlns:a16="http://schemas.microsoft.com/office/drawing/2014/main" id="{E57D2513-D3DB-4FCE-BDC6-B73340BB1E29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3060" y="4046220"/>
                          <a:ext cx="4579620" cy="975360"/>
                        </a:xfrm>
                        <a:custGeom>
                          <a:avLst/>
                          <a:gdLst>
                            <a:gd name="connsiteX0" fmla="*/ 0 w 4579620"/>
                            <a:gd name="connsiteY0" fmla="*/ 0 h 975360"/>
                            <a:gd name="connsiteX1" fmla="*/ 3009900 w 4579620"/>
                            <a:gd name="connsiteY1" fmla="*/ 739140 h 975360"/>
                            <a:gd name="connsiteX2" fmla="*/ 4579620 w 4579620"/>
                            <a:gd name="connsiteY2" fmla="*/ 975360 h 9753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579620" h="975360">
                              <a:moveTo>
                                <a:pt x="0" y="0"/>
                              </a:moveTo>
                              <a:cubicBezTo>
                                <a:pt x="1123315" y="288290"/>
                                <a:pt x="2246630" y="576580"/>
                                <a:pt x="3009900" y="739140"/>
                              </a:cubicBezTo>
                              <a:cubicBezTo>
                                <a:pt x="3773170" y="901700"/>
                                <a:pt x="4176395" y="938530"/>
                                <a:pt x="4579620" y="975360"/>
                              </a:cubicBezTo>
                            </a:path>
                          </a:pathLst>
                        </a:custGeom>
                        <a:noFill/>
                        <a:ln w="50800">
                          <a:solidFill>
                            <a:srgbClr val="00B0F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7" name="Group 6">
                    <a:extLst>
                      <a:ext uri="{FF2B5EF4-FFF2-40B4-BE49-F238E27FC236}">
                        <a16:creationId xmlns:a16="http://schemas.microsoft.com/office/drawing/2014/main" id="{2807750F-1EB4-4047-9128-42CF6E02A9E1}"/>
                      </a:ext>
                    </a:extLst>
                  </p:cNvPr>
                  <p:cNvGrpSpPr/>
                  <p:nvPr/>
                </p:nvGrpSpPr>
                <p:grpSpPr>
                  <a:xfrm>
                    <a:off x="1613487" y="4242854"/>
                    <a:ext cx="4605023" cy="762284"/>
                    <a:chOff x="1613487" y="4242854"/>
                    <a:chExt cx="4605023" cy="762284"/>
                  </a:xfrm>
                </p:grpSpPr>
                <p:cxnSp>
                  <p:nvCxnSpPr>
                    <p:cNvPr id="8" name="Straight Connector 7">
                      <a:extLst>
                        <a:ext uri="{FF2B5EF4-FFF2-40B4-BE49-F238E27FC236}">
                          <a16:creationId xmlns:a16="http://schemas.microsoft.com/office/drawing/2014/main" id="{DFF4C2B2-AD4E-4C03-9016-8CB881808864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3487" y="4593451"/>
                      <a:ext cx="4605023" cy="411687"/>
                    </a:xfrm>
                    <a:prstGeom prst="line">
                      <a:avLst/>
                    </a:prstGeom>
                    <a:ln w="50800">
                      <a:solidFill>
                        <a:srgbClr val="2EDA9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" name="TextBox 8">
                      <a:extLst>
                        <a:ext uri="{FF2B5EF4-FFF2-40B4-BE49-F238E27FC236}">
                          <a16:creationId xmlns:a16="http://schemas.microsoft.com/office/drawing/2014/main" id="{82B1792E-3C72-4D1C-8843-9B04CF0803D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5164" y="4242854"/>
                      <a:ext cx="1073507" cy="4222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2EDA94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TP FCFS</a:t>
                      </a:r>
                    </a:p>
                  </p:txBody>
                </p:sp>
              </p:grpSp>
            </p:grpSp>
            <p:grpSp>
              <p:nvGrpSpPr>
                <p:cNvPr id="45" name="Group 44">
                  <a:extLst>
                    <a:ext uri="{FF2B5EF4-FFF2-40B4-BE49-F238E27FC236}">
                      <a16:creationId xmlns:a16="http://schemas.microsoft.com/office/drawing/2014/main" id="{E6D1EDA7-45A1-49A9-B92F-B9718DCA6375}"/>
                    </a:ext>
                  </a:extLst>
                </p:cNvPr>
                <p:cNvGrpSpPr/>
                <p:nvPr/>
              </p:nvGrpSpPr>
              <p:grpSpPr>
                <a:xfrm>
                  <a:off x="1615966" y="4040548"/>
                  <a:ext cx="5169669" cy="949238"/>
                  <a:chOff x="1615966" y="4040548"/>
                  <a:chExt cx="5169669" cy="949238"/>
                </a:xfrm>
              </p:grpSpPr>
              <p:sp>
                <p:nvSpPr>
                  <p:cNvPr id="46" name="Freeform: Shape 45">
                    <a:extLst>
                      <a:ext uri="{FF2B5EF4-FFF2-40B4-BE49-F238E27FC236}">
                        <a16:creationId xmlns:a16="http://schemas.microsoft.com/office/drawing/2014/main" id="{924D41F1-B803-4E20-8CA3-6CAEC38C0CCB}"/>
                      </a:ext>
                    </a:extLst>
                  </p:cNvPr>
                  <p:cNvSpPr/>
                  <p:nvPr/>
                </p:nvSpPr>
                <p:spPr>
                  <a:xfrm>
                    <a:off x="1615966" y="4619297"/>
                    <a:ext cx="4619296" cy="370489"/>
                  </a:xfrm>
                  <a:custGeom>
                    <a:avLst/>
                    <a:gdLst>
                      <a:gd name="connsiteX0" fmla="*/ 0 w 4619296"/>
                      <a:gd name="connsiteY0" fmla="*/ 0 h 370489"/>
                      <a:gd name="connsiteX1" fmla="*/ 2940268 w 4619296"/>
                      <a:gd name="connsiteY1" fmla="*/ 94593 h 370489"/>
                      <a:gd name="connsiteX2" fmla="*/ 4619296 w 4619296"/>
                      <a:gd name="connsiteY2" fmla="*/ 370489 h 370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19296" h="370489">
                        <a:moveTo>
                          <a:pt x="0" y="0"/>
                        </a:moveTo>
                        <a:cubicBezTo>
                          <a:pt x="1085192" y="16422"/>
                          <a:pt x="2170385" y="32845"/>
                          <a:pt x="2940268" y="94593"/>
                        </a:cubicBezTo>
                        <a:cubicBezTo>
                          <a:pt x="3710151" y="156341"/>
                          <a:pt x="4164723" y="263415"/>
                          <a:pt x="4619296" y="370489"/>
                        </a:cubicBezTo>
                      </a:path>
                    </a:pathLst>
                  </a:custGeom>
                  <a:noFill/>
                  <a:ln w="50800">
                    <a:solidFill>
                      <a:srgbClr val="95D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TextBox 46">
                    <a:extLst>
                      <a:ext uri="{FF2B5EF4-FFF2-40B4-BE49-F238E27FC236}">
                        <a16:creationId xmlns:a16="http://schemas.microsoft.com/office/drawing/2014/main" id="{E00DFC0E-E3C0-44FC-A741-C00C61F62B12}"/>
                      </a:ext>
                    </a:extLst>
                  </p:cNvPr>
                  <p:cNvSpPr txBox="1"/>
                  <p:nvPr/>
                </p:nvSpPr>
                <p:spPr>
                  <a:xfrm>
                    <a:off x="5244214" y="4040548"/>
                    <a:ext cx="1541421" cy="73894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95D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MSJ </a:t>
                    </a:r>
                    <a:r>
                      <a:rPr lang="en-US" dirty="0" err="1"/>
                      <a:t>ServerFilling</a:t>
                    </a:r>
                    <a:endParaRPr lang="en-US" dirty="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0BECBF-0B21-4FE4-8742-FA074E8AD2D1}"/>
                    </a:ext>
                  </a:extLst>
                </p:cNvPr>
                <p:cNvSpPr txBox="1"/>
                <p:nvPr/>
              </p:nvSpPr>
              <p:spPr>
                <a:xfrm>
                  <a:off x="6830719" y="2158861"/>
                  <a:ext cx="688561" cy="68788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440BECBF-0B21-4FE4-8742-FA074E8AD2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719" y="2158861"/>
                  <a:ext cx="688561" cy="6878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842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animBg="1"/>
      <p:bldP spid="51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423D-55D5-4B3C-980B-588A9D37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Queueing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D3B00-C851-4470-8FDE-D114CAD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3455F1-0802-4E50-B1C2-57320DAA661B}"/>
              </a:ext>
            </a:extLst>
          </p:cNvPr>
          <p:cNvGrpSpPr/>
          <p:nvPr/>
        </p:nvGrpSpPr>
        <p:grpSpPr>
          <a:xfrm>
            <a:off x="681751" y="1562101"/>
            <a:ext cx="7928849" cy="3162295"/>
            <a:chOff x="681751" y="1562101"/>
            <a:chExt cx="7928849" cy="31622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D9BA08-781C-40CF-9C4F-3452A1B13A81}"/>
                </a:ext>
              </a:extLst>
            </p:cNvPr>
            <p:cNvGrpSpPr/>
            <p:nvPr/>
          </p:nvGrpSpPr>
          <p:grpSpPr>
            <a:xfrm>
              <a:off x="681751" y="1562101"/>
              <a:ext cx="7928849" cy="3162295"/>
              <a:chOff x="1586087" y="527162"/>
              <a:chExt cx="12164775" cy="531496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C5764B-4873-4D56-ADD7-6D25A917D546}"/>
                  </a:ext>
                </a:extLst>
              </p:cNvPr>
              <p:cNvGrpSpPr/>
              <p:nvPr/>
            </p:nvGrpSpPr>
            <p:grpSpPr>
              <a:xfrm>
                <a:off x="1586087" y="2277601"/>
                <a:ext cx="1128890" cy="1024175"/>
                <a:chOff x="928508" y="2360959"/>
                <a:chExt cx="1128890" cy="1024175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12AC3CA-221E-4385-A2AC-3822592F3EA1}"/>
                    </a:ext>
                  </a:extLst>
                </p:cNvPr>
                <p:cNvCxnSpPr/>
                <p:nvPr/>
              </p:nvCxnSpPr>
              <p:spPr>
                <a:xfrm>
                  <a:off x="1402644" y="2360959"/>
                  <a:ext cx="654754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268FEFA-C104-45F6-981A-E82A4AAFB8FB}"/>
                    </a:ext>
                  </a:extLst>
                </p:cNvPr>
                <p:cNvCxnSpPr/>
                <p:nvPr/>
              </p:nvCxnSpPr>
              <p:spPr>
                <a:xfrm flipV="1">
                  <a:off x="1359653" y="2936693"/>
                  <a:ext cx="697744" cy="4484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4847F2F-B255-4E30-9EAC-4268290ED47D}"/>
                    </a:ext>
                  </a:extLst>
                </p:cNvPr>
                <p:cNvCxnSpPr/>
                <p:nvPr/>
              </p:nvCxnSpPr>
              <p:spPr>
                <a:xfrm>
                  <a:off x="928509" y="2648825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4DCE64-AF31-4176-8BB6-01DB24879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8508" y="3157346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165DEB2-8F7B-4F01-AA22-E09F16F16053}"/>
                  </a:ext>
                </a:extLst>
              </p:cNvPr>
              <p:cNvGrpSpPr/>
              <p:nvPr/>
            </p:nvGrpSpPr>
            <p:grpSpPr>
              <a:xfrm>
                <a:off x="1986844" y="527162"/>
                <a:ext cx="11764018" cy="5314968"/>
                <a:chOff x="1986844" y="527162"/>
                <a:chExt cx="11764018" cy="531496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31BF708-B6B0-4CFC-8F4A-95B6FC261AF6}"/>
                    </a:ext>
                  </a:extLst>
                </p:cNvPr>
                <p:cNvGrpSpPr/>
                <p:nvPr/>
              </p:nvGrpSpPr>
              <p:grpSpPr>
                <a:xfrm>
                  <a:off x="1986844" y="1805933"/>
                  <a:ext cx="5689600" cy="2082801"/>
                  <a:chOff x="1817511" y="2178755"/>
                  <a:chExt cx="5689600" cy="2082801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B6C1809-68F1-45C0-A7A4-005B54ADEB77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21787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285215A-2E03-4472-B4E2-B82D31BCD21A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42615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4F2D127-7C54-4040-B2A6-1F9EEED504B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0B31EB7-F0E7-4FAD-A083-1BABB102EB86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973F468-67B3-41D7-B3D3-92C73B1F2F1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4ED2F8A-F31A-41CA-B778-43A3DD285A82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13173AE-5957-4CF8-B5FA-B3C09932C84D}"/>
                      </a:ext>
                    </a:extLst>
                  </p:cNvPr>
                  <p:cNvSpPr/>
                  <p:nvPr/>
                </p:nvSpPr>
                <p:spPr>
                  <a:xfrm>
                    <a:off x="3612444" y="3567288"/>
                    <a:ext cx="632178" cy="5757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F1A21B0-6028-4DB0-B385-058BB2F94481}"/>
                      </a:ext>
                    </a:extLst>
                  </p:cNvPr>
                  <p:cNvSpPr/>
                  <p:nvPr/>
                </p:nvSpPr>
                <p:spPr>
                  <a:xfrm>
                    <a:off x="4645376" y="2449689"/>
                    <a:ext cx="632178" cy="1693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A16FF34-92BA-4D61-B451-2D4AC063C7A8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CA2A946-6822-4E27-ADA9-47C68AE7785F}"/>
                      </a:ext>
                    </a:extLst>
                  </p:cNvPr>
                  <p:cNvSpPr/>
                  <p:nvPr/>
                </p:nvSpPr>
                <p:spPr>
                  <a:xfrm>
                    <a:off x="6699954" y="2833511"/>
                    <a:ext cx="632178" cy="13095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8FC3F4F-29A7-4309-B844-6186E251FD6C}"/>
                    </a:ext>
                  </a:extLst>
                </p:cNvPr>
                <p:cNvSpPr/>
                <p:nvPr/>
              </p:nvSpPr>
              <p:spPr>
                <a:xfrm>
                  <a:off x="7676444" y="527162"/>
                  <a:ext cx="6074418" cy="531496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34071C5-852C-487F-8F49-3D70CAAAC7BC}"/>
                    </a:ext>
                  </a:extLst>
                </p:cNvPr>
                <p:cNvSpPr/>
                <p:nvPr/>
              </p:nvSpPr>
              <p:spPr>
                <a:xfrm rot="10800000">
                  <a:off x="8771465" y="1907535"/>
                  <a:ext cx="632178" cy="1862665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8C5C78-5A95-42D2-92D4-26E78AFD8B65}"/>
                </a:ext>
              </a:extLst>
            </p:cNvPr>
            <p:cNvSpPr/>
            <p:nvPr/>
          </p:nvSpPr>
          <p:spPr>
            <a:xfrm>
              <a:off x="7334609" y="3656197"/>
              <a:ext cx="412046" cy="56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C89B3-2931-40E3-9AFC-543783ECF255}"/>
                </a:ext>
              </a:extLst>
            </p:cNvPr>
            <p:cNvSpPr/>
            <p:nvPr/>
          </p:nvSpPr>
          <p:spPr>
            <a:xfrm rot="10800000">
              <a:off x="6814609" y="3149090"/>
              <a:ext cx="412046" cy="507107"/>
            </a:xfrm>
            <a:prstGeom prst="rect">
              <a:avLst/>
            </a:prstGeom>
            <a:gradFill flip="none" rotWithShape="1">
              <a:gsLst>
                <a:gs pos="50000">
                  <a:srgbClr val="00B050"/>
                </a:gs>
                <a:gs pos="5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B9BBF0-2C71-4C5A-BB75-4B68ED0E6FAC}"/>
                </a:ext>
              </a:extLst>
            </p:cNvPr>
            <p:cNvSpPr/>
            <p:nvPr/>
          </p:nvSpPr>
          <p:spPr>
            <a:xfrm rot="10800000">
              <a:off x="7506581" y="2712508"/>
              <a:ext cx="412046" cy="756886"/>
            </a:xfrm>
            <a:prstGeom prst="rect">
              <a:avLst/>
            </a:prstGeom>
            <a:gradFill flip="none" rotWithShape="1">
              <a:gsLst>
                <a:gs pos="30000">
                  <a:srgbClr val="00B050"/>
                </a:gs>
                <a:gs pos="3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48B00E-A9CC-48BA-A41E-FC78E11E7018}"/>
                </a:ext>
              </a:extLst>
            </p:cNvPr>
            <p:cNvSpPr/>
            <p:nvPr/>
          </p:nvSpPr>
          <p:spPr>
            <a:xfrm rot="10800000">
              <a:off x="6046966" y="3562164"/>
              <a:ext cx="412046" cy="883939"/>
            </a:xfrm>
            <a:prstGeom prst="rect">
              <a:avLst/>
            </a:prstGeom>
            <a:gradFill flip="none" rotWithShape="1">
              <a:gsLst>
                <a:gs pos="50000">
                  <a:srgbClr val="00B050"/>
                </a:gs>
                <a:gs pos="5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BF3E1D-049C-4C63-9740-3A81D7E774D9}"/>
              </a:ext>
            </a:extLst>
          </p:cNvPr>
          <p:cNvGrpSpPr/>
          <p:nvPr/>
        </p:nvGrpSpPr>
        <p:grpSpPr>
          <a:xfrm>
            <a:off x="5777137" y="1192769"/>
            <a:ext cx="1763495" cy="1909306"/>
            <a:chOff x="5777137" y="1192769"/>
            <a:chExt cx="1763495" cy="190930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2735E9-65D1-44FE-B98C-CB01C1077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7137" y="1562101"/>
              <a:ext cx="902508" cy="82129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926D60-8B30-4666-A2C3-D9D4F49EC00C}"/>
                </a:ext>
              </a:extLst>
            </p:cNvPr>
            <p:cNvCxnSpPr>
              <a:cxnSpLocks/>
            </p:cNvCxnSpPr>
            <p:nvPr/>
          </p:nvCxnSpPr>
          <p:spPr>
            <a:xfrm>
              <a:off x="6679645" y="1562101"/>
              <a:ext cx="340987" cy="15399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1406B-3776-4674-B7B5-3141E71AB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9645" y="1562101"/>
              <a:ext cx="825733" cy="115040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5F1049-6CD1-441F-AB03-9FD1D0B80908}"/>
                </a:ext>
              </a:extLst>
            </p:cNvPr>
            <p:cNvSpPr txBox="1"/>
            <p:nvPr/>
          </p:nvSpPr>
          <p:spPr>
            <a:xfrm>
              <a:off x="5818658" y="1192769"/>
              <a:ext cx="1721974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Service policy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0F8FB-DD80-4321-9B23-551417CDFDB9}"/>
              </a:ext>
            </a:extLst>
          </p:cNvPr>
          <p:cNvGrpSpPr/>
          <p:nvPr/>
        </p:nvGrpSpPr>
        <p:grpSpPr>
          <a:xfrm>
            <a:off x="5436149" y="1822149"/>
            <a:ext cx="2369263" cy="781427"/>
            <a:chOff x="5436149" y="1822149"/>
            <a:chExt cx="2369263" cy="7814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28F18B-7D18-4D93-9737-2654BCEF2419}"/>
                </a:ext>
              </a:extLst>
            </p:cNvPr>
            <p:cNvSpPr txBox="1"/>
            <p:nvPr/>
          </p:nvSpPr>
          <p:spPr>
            <a:xfrm>
              <a:off x="5436149" y="1822149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27E615-9D3C-48A9-8E72-612FC32D8F33}"/>
                </a:ext>
              </a:extLst>
            </p:cNvPr>
            <p:cNvSpPr txBox="1"/>
            <p:nvPr/>
          </p:nvSpPr>
          <p:spPr>
            <a:xfrm>
              <a:off x="6290235" y="2234244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5FD655-1624-41AA-9465-50B3B57CACC3}"/>
                </a:ext>
              </a:extLst>
            </p:cNvPr>
            <p:cNvSpPr txBox="1"/>
            <p:nvPr/>
          </p:nvSpPr>
          <p:spPr>
            <a:xfrm>
              <a:off x="7245509" y="2025244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34986A6-93E9-4DD2-9666-601676A00E56}"/>
              </a:ext>
            </a:extLst>
          </p:cNvPr>
          <p:cNvSpPr txBox="1"/>
          <p:nvPr/>
        </p:nvSpPr>
        <p:spPr>
          <a:xfrm>
            <a:off x="820018" y="4715764"/>
            <a:ext cx="65145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Service policy serves jobs at some service rate</a:t>
            </a:r>
          </a:p>
          <a:p>
            <a:r>
              <a:rPr lang="en-US" sz="2400" dirty="0"/>
              <a:t>Work completes at service rate, age increases</a:t>
            </a:r>
          </a:p>
        </p:txBody>
      </p:sp>
      <p:grpSp>
        <p:nvGrpSpPr>
          <p:cNvPr id="60" name="Group 59">
            <a:extLst>
              <a:ext uri="{FF2B5EF4-FFF2-40B4-BE49-F238E27FC236}">
                <a16:creationId xmlns:a16="http://schemas.microsoft.com/office/drawing/2014/main" id="{7C5470CE-BF26-48E9-885F-4E90D095518E}"/>
              </a:ext>
            </a:extLst>
          </p:cNvPr>
          <p:cNvGrpSpPr/>
          <p:nvPr/>
        </p:nvGrpSpPr>
        <p:grpSpPr>
          <a:xfrm>
            <a:off x="7940376" y="3366359"/>
            <a:ext cx="1339798" cy="494614"/>
            <a:chOff x="7940376" y="3366359"/>
            <a:chExt cx="1339798" cy="494614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4549533B-1CE5-4DB3-868F-A879969F3F8F}"/>
                </a:ext>
              </a:extLst>
            </p:cNvPr>
            <p:cNvSpPr txBox="1"/>
            <p:nvPr/>
          </p:nvSpPr>
          <p:spPr>
            <a:xfrm>
              <a:off x="8625210" y="3491641"/>
              <a:ext cx="654964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4867042D-88D1-416D-8FBB-666ED8425D0D}"/>
                </a:ext>
              </a:extLst>
            </p:cNvPr>
            <p:cNvCxnSpPr>
              <a:cxnSpLocks/>
              <a:stCxn id="56" idx="1"/>
            </p:cNvCxnSpPr>
            <p:nvPr/>
          </p:nvCxnSpPr>
          <p:spPr>
            <a:xfrm flipH="1" flipV="1">
              <a:off x="7940376" y="3366359"/>
              <a:ext cx="684834" cy="3099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87865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423D-55D5-4B3C-980B-588A9D37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Queueing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D3B00-C851-4470-8FDE-D114CAD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14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3455F1-0802-4E50-B1C2-57320DAA661B}"/>
              </a:ext>
            </a:extLst>
          </p:cNvPr>
          <p:cNvGrpSpPr/>
          <p:nvPr/>
        </p:nvGrpSpPr>
        <p:grpSpPr>
          <a:xfrm>
            <a:off x="681751" y="1562101"/>
            <a:ext cx="7928849" cy="3162295"/>
            <a:chOff x="681751" y="1562101"/>
            <a:chExt cx="7928849" cy="31622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D9BA08-781C-40CF-9C4F-3452A1B13A81}"/>
                </a:ext>
              </a:extLst>
            </p:cNvPr>
            <p:cNvGrpSpPr/>
            <p:nvPr/>
          </p:nvGrpSpPr>
          <p:grpSpPr>
            <a:xfrm>
              <a:off x="681751" y="1562101"/>
              <a:ext cx="7928849" cy="3162295"/>
              <a:chOff x="1586087" y="527162"/>
              <a:chExt cx="12164775" cy="531496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C5764B-4873-4D56-ADD7-6D25A917D546}"/>
                  </a:ext>
                </a:extLst>
              </p:cNvPr>
              <p:cNvGrpSpPr/>
              <p:nvPr/>
            </p:nvGrpSpPr>
            <p:grpSpPr>
              <a:xfrm>
                <a:off x="1586087" y="2277601"/>
                <a:ext cx="1128890" cy="1024175"/>
                <a:chOff x="928508" y="2360959"/>
                <a:chExt cx="1128890" cy="1024175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12AC3CA-221E-4385-A2AC-3822592F3EA1}"/>
                    </a:ext>
                  </a:extLst>
                </p:cNvPr>
                <p:cNvCxnSpPr/>
                <p:nvPr/>
              </p:nvCxnSpPr>
              <p:spPr>
                <a:xfrm>
                  <a:off x="1402644" y="2360959"/>
                  <a:ext cx="654754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268FEFA-C104-45F6-981A-E82A4AAFB8FB}"/>
                    </a:ext>
                  </a:extLst>
                </p:cNvPr>
                <p:cNvCxnSpPr/>
                <p:nvPr/>
              </p:nvCxnSpPr>
              <p:spPr>
                <a:xfrm flipV="1">
                  <a:off x="1359653" y="2936693"/>
                  <a:ext cx="697744" cy="4484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4847F2F-B255-4E30-9EAC-4268290ED47D}"/>
                    </a:ext>
                  </a:extLst>
                </p:cNvPr>
                <p:cNvCxnSpPr/>
                <p:nvPr/>
              </p:nvCxnSpPr>
              <p:spPr>
                <a:xfrm>
                  <a:off x="928509" y="2648825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4DCE64-AF31-4176-8BB6-01DB24879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8508" y="3157346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165DEB2-8F7B-4F01-AA22-E09F16F16053}"/>
                  </a:ext>
                </a:extLst>
              </p:cNvPr>
              <p:cNvGrpSpPr/>
              <p:nvPr/>
            </p:nvGrpSpPr>
            <p:grpSpPr>
              <a:xfrm>
                <a:off x="1986844" y="527162"/>
                <a:ext cx="11764018" cy="5314968"/>
                <a:chOff x="1986844" y="527162"/>
                <a:chExt cx="11764018" cy="531496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31BF708-B6B0-4CFC-8F4A-95B6FC261AF6}"/>
                    </a:ext>
                  </a:extLst>
                </p:cNvPr>
                <p:cNvGrpSpPr/>
                <p:nvPr/>
              </p:nvGrpSpPr>
              <p:grpSpPr>
                <a:xfrm>
                  <a:off x="1986844" y="1805933"/>
                  <a:ext cx="5689600" cy="2082801"/>
                  <a:chOff x="1817511" y="2178755"/>
                  <a:chExt cx="5689600" cy="2082801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B6C1809-68F1-45C0-A7A4-005B54ADEB77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21787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285215A-2E03-4472-B4E2-B82D31BCD21A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42615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4F2D127-7C54-4040-B2A6-1F9EEED504B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0B31EB7-F0E7-4FAD-A083-1BABB102EB86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973F468-67B3-41D7-B3D3-92C73B1F2F1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4ED2F8A-F31A-41CA-B778-43A3DD285A82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13173AE-5957-4CF8-B5FA-B3C09932C84D}"/>
                      </a:ext>
                    </a:extLst>
                  </p:cNvPr>
                  <p:cNvSpPr/>
                  <p:nvPr/>
                </p:nvSpPr>
                <p:spPr>
                  <a:xfrm>
                    <a:off x="3612444" y="3567288"/>
                    <a:ext cx="632178" cy="5757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F1A21B0-6028-4DB0-B385-058BB2F94481}"/>
                      </a:ext>
                    </a:extLst>
                  </p:cNvPr>
                  <p:cNvSpPr/>
                  <p:nvPr/>
                </p:nvSpPr>
                <p:spPr>
                  <a:xfrm>
                    <a:off x="4645376" y="2449689"/>
                    <a:ext cx="632178" cy="1693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A16FF34-92BA-4D61-B451-2D4AC063C7A8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CA2A946-6822-4E27-ADA9-47C68AE7785F}"/>
                      </a:ext>
                    </a:extLst>
                  </p:cNvPr>
                  <p:cNvSpPr/>
                  <p:nvPr/>
                </p:nvSpPr>
                <p:spPr>
                  <a:xfrm>
                    <a:off x="6699954" y="2833511"/>
                    <a:ext cx="632178" cy="13095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8FC3F4F-29A7-4309-B844-6186E251FD6C}"/>
                    </a:ext>
                  </a:extLst>
                </p:cNvPr>
                <p:cNvSpPr/>
                <p:nvPr/>
              </p:nvSpPr>
              <p:spPr>
                <a:xfrm>
                  <a:off x="7676444" y="527162"/>
                  <a:ext cx="6074418" cy="531496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34071C5-852C-487F-8F49-3D70CAAAC7BC}"/>
                    </a:ext>
                  </a:extLst>
                </p:cNvPr>
                <p:cNvSpPr/>
                <p:nvPr/>
              </p:nvSpPr>
              <p:spPr>
                <a:xfrm rot="10800000">
                  <a:off x="8771465" y="1907535"/>
                  <a:ext cx="632178" cy="1862665"/>
                </a:xfrm>
                <a:prstGeom prst="rect">
                  <a:avLst/>
                </a:prstGeom>
                <a:gradFill flip="none" rotWithShape="1">
                  <a:gsLst>
                    <a:gs pos="70000">
                      <a:srgbClr val="00B050"/>
                    </a:gs>
                    <a:gs pos="7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8C5C78-5A95-42D2-92D4-26E78AFD8B65}"/>
                </a:ext>
              </a:extLst>
            </p:cNvPr>
            <p:cNvSpPr/>
            <p:nvPr/>
          </p:nvSpPr>
          <p:spPr>
            <a:xfrm>
              <a:off x="7334609" y="3656197"/>
              <a:ext cx="412046" cy="56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D21C89B3-2931-40E3-9AFC-543783ECF255}"/>
                </a:ext>
              </a:extLst>
            </p:cNvPr>
            <p:cNvSpPr/>
            <p:nvPr/>
          </p:nvSpPr>
          <p:spPr>
            <a:xfrm rot="10800000">
              <a:off x="6814609" y="3149090"/>
              <a:ext cx="412046" cy="507107"/>
            </a:xfrm>
            <a:prstGeom prst="rect">
              <a:avLst/>
            </a:prstGeom>
            <a:gradFill flip="none" rotWithShape="1">
              <a:gsLst>
                <a:gs pos="70000">
                  <a:srgbClr val="00B050"/>
                </a:gs>
                <a:gs pos="7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B9BBF0-2C71-4C5A-BB75-4B68ED0E6FAC}"/>
                </a:ext>
              </a:extLst>
            </p:cNvPr>
            <p:cNvSpPr/>
            <p:nvPr/>
          </p:nvSpPr>
          <p:spPr>
            <a:xfrm rot="10800000">
              <a:off x="7506581" y="2712508"/>
              <a:ext cx="412046" cy="756886"/>
            </a:xfrm>
            <a:prstGeom prst="rect">
              <a:avLst/>
            </a:prstGeom>
            <a:gradFill flip="none" rotWithShape="1">
              <a:gsLst>
                <a:gs pos="40000">
                  <a:srgbClr val="00B050"/>
                </a:gs>
                <a:gs pos="4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48B00E-A9CC-48BA-A41E-FC78E11E7018}"/>
                </a:ext>
              </a:extLst>
            </p:cNvPr>
            <p:cNvSpPr/>
            <p:nvPr/>
          </p:nvSpPr>
          <p:spPr>
            <a:xfrm rot="10800000">
              <a:off x="6046966" y="3562164"/>
              <a:ext cx="412046" cy="883939"/>
            </a:xfrm>
            <a:prstGeom prst="rect">
              <a:avLst/>
            </a:prstGeom>
            <a:gradFill flip="none" rotWithShape="1">
              <a:gsLst>
                <a:gs pos="50000">
                  <a:srgbClr val="00B050"/>
                </a:gs>
                <a:gs pos="5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BF3E1D-049C-4C63-9740-3A81D7E774D9}"/>
              </a:ext>
            </a:extLst>
          </p:cNvPr>
          <p:cNvGrpSpPr/>
          <p:nvPr/>
        </p:nvGrpSpPr>
        <p:grpSpPr>
          <a:xfrm>
            <a:off x="5777137" y="1192769"/>
            <a:ext cx="1763495" cy="1909306"/>
            <a:chOff x="5777137" y="1192769"/>
            <a:chExt cx="1763495" cy="1909306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2735E9-65D1-44FE-B98C-CB01C1077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7137" y="1562101"/>
              <a:ext cx="902508" cy="82129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4926D60-8B30-4666-A2C3-D9D4F49EC00C}"/>
                </a:ext>
              </a:extLst>
            </p:cNvPr>
            <p:cNvCxnSpPr>
              <a:cxnSpLocks/>
            </p:cNvCxnSpPr>
            <p:nvPr/>
          </p:nvCxnSpPr>
          <p:spPr>
            <a:xfrm>
              <a:off x="6679645" y="1562101"/>
              <a:ext cx="340987" cy="15399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1406B-3776-4674-B7B5-3141E71AB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9645" y="1562101"/>
              <a:ext cx="825733" cy="115040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5F1049-6CD1-441F-AB03-9FD1D0B80908}"/>
                </a:ext>
              </a:extLst>
            </p:cNvPr>
            <p:cNvSpPr txBox="1"/>
            <p:nvPr/>
          </p:nvSpPr>
          <p:spPr>
            <a:xfrm>
              <a:off x="5818658" y="1192769"/>
              <a:ext cx="1721974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Service policy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0F8FB-DD80-4321-9B23-551417CDFDB9}"/>
              </a:ext>
            </a:extLst>
          </p:cNvPr>
          <p:cNvGrpSpPr/>
          <p:nvPr/>
        </p:nvGrpSpPr>
        <p:grpSpPr>
          <a:xfrm>
            <a:off x="5436149" y="1822149"/>
            <a:ext cx="2369263" cy="781427"/>
            <a:chOff x="5436149" y="1822149"/>
            <a:chExt cx="2369263" cy="7814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28F18B-7D18-4D93-9737-2654BCEF2419}"/>
                </a:ext>
              </a:extLst>
            </p:cNvPr>
            <p:cNvSpPr txBox="1"/>
            <p:nvPr/>
          </p:nvSpPr>
          <p:spPr>
            <a:xfrm>
              <a:off x="5436149" y="1822149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027E615-9D3C-48A9-8E72-612FC32D8F33}"/>
                </a:ext>
              </a:extLst>
            </p:cNvPr>
            <p:cNvSpPr txBox="1"/>
            <p:nvPr/>
          </p:nvSpPr>
          <p:spPr>
            <a:xfrm>
              <a:off x="6290235" y="2234244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5FD655-1624-41AA-9465-50B3B57CACC3}"/>
                </a:ext>
              </a:extLst>
            </p:cNvPr>
            <p:cNvSpPr txBox="1"/>
            <p:nvPr/>
          </p:nvSpPr>
          <p:spPr>
            <a:xfrm>
              <a:off x="7245509" y="2025244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34986A6-93E9-4DD2-9666-601676A00E56}"/>
              </a:ext>
            </a:extLst>
          </p:cNvPr>
          <p:cNvSpPr txBox="1"/>
          <p:nvPr/>
        </p:nvSpPr>
        <p:spPr>
          <a:xfrm>
            <a:off x="820018" y="4715764"/>
            <a:ext cx="65145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Service policy serves jobs at some service rate</a:t>
            </a:r>
          </a:p>
          <a:p>
            <a:r>
              <a:rPr lang="en-US" sz="2400" dirty="0"/>
              <a:t>Work completes at service rate, age increases</a:t>
            </a:r>
          </a:p>
          <a:p>
            <a:r>
              <a:rPr lang="en-US" sz="2400" dirty="0"/>
              <a:t>Job completes when age reaches size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A361FC-0025-4235-BF94-55F1A75953B9}"/>
              </a:ext>
            </a:extLst>
          </p:cNvPr>
          <p:cNvGrpSpPr/>
          <p:nvPr/>
        </p:nvGrpSpPr>
        <p:grpSpPr>
          <a:xfrm>
            <a:off x="7940376" y="3366359"/>
            <a:ext cx="1339798" cy="494614"/>
            <a:chOff x="7940376" y="3366359"/>
            <a:chExt cx="1339798" cy="49461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7FC0723-131D-4620-B27F-80D1B38461DE}"/>
                </a:ext>
              </a:extLst>
            </p:cNvPr>
            <p:cNvSpPr txBox="1"/>
            <p:nvPr/>
          </p:nvSpPr>
          <p:spPr>
            <a:xfrm>
              <a:off x="8625210" y="3491641"/>
              <a:ext cx="654964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FEB0D57F-EE24-4CD4-8741-8E4C7671687A}"/>
                </a:ext>
              </a:extLst>
            </p:cNvPr>
            <p:cNvCxnSpPr>
              <a:cxnSpLocks/>
              <a:stCxn id="40" idx="1"/>
            </p:cNvCxnSpPr>
            <p:nvPr/>
          </p:nvCxnSpPr>
          <p:spPr>
            <a:xfrm flipH="1" flipV="1">
              <a:off x="7940376" y="3366359"/>
              <a:ext cx="684834" cy="3099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599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B423D-55D5-4B3C-980B-588A9D377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Queueing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D3B00-C851-4470-8FDE-D114CADAB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15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23455F1-0802-4E50-B1C2-57320DAA661B}"/>
              </a:ext>
            </a:extLst>
          </p:cNvPr>
          <p:cNvGrpSpPr/>
          <p:nvPr/>
        </p:nvGrpSpPr>
        <p:grpSpPr>
          <a:xfrm>
            <a:off x="681751" y="1562101"/>
            <a:ext cx="7928849" cy="3162295"/>
            <a:chOff x="681751" y="1562101"/>
            <a:chExt cx="7928849" cy="316229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4D9BA08-781C-40CF-9C4F-3452A1B13A81}"/>
                </a:ext>
              </a:extLst>
            </p:cNvPr>
            <p:cNvGrpSpPr/>
            <p:nvPr/>
          </p:nvGrpSpPr>
          <p:grpSpPr>
            <a:xfrm>
              <a:off x="681751" y="1562101"/>
              <a:ext cx="7928849" cy="3162295"/>
              <a:chOff x="1586087" y="527162"/>
              <a:chExt cx="12164775" cy="531496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F8C5764B-4873-4D56-ADD7-6D25A917D546}"/>
                  </a:ext>
                </a:extLst>
              </p:cNvPr>
              <p:cNvGrpSpPr/>
              <p:nvPr/>
            </p:nvGrpSpPr>
            <p:grpSpPr>
              <a:xfrm>
                <a:off x="1586087" y="2277601"/>
                <a:ext cx="1128890" cy="1024175"/>
                <a:chOff x="928508" y="2360959"/>
                <a:chExt cx="1128890" cy="1024175"/>
              </a:xfrm>
            </p:grpSpPr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A12AC3CA-221E-4385-A2AC-3822592F3EA1}"/>
                    </a:ext>
                  </a:extLst>
                </p:cNvPr>
                <p:cNvCxnSpPr/>
                <p:nvPr/>
              </p:nvCxnSpPr>
              <p:spPr>
                <a:xfrm>
                  <a:off x="1402644" y="2360959"/>
                  <a:ext cx="654754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D268FEFA-C104-45F6-981A-E82A4AAFB8FB}"/>
                    </a:ext>
                  </a:extLst>
                </p:cNvPr>
                <p:cNvCxnSpPr/>
                <p:nvPr/>
              </p:nvCxnSpPr>
              <p:spPr>
                <a:xfrm flipV="1">
                  <a:off x="1359653" y="2936693"/>
                  <a:ext cx="697744" cy="4484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>
                  <a:extLst>
                    <a:ext uri="{FF2B5EF4-FFF2-40B4-BE49-F238E27FC236}">
                      <a16:creationId xmlns:a16="http://schemas.microsoft.com/office/drawing/2014/main" id="{64847F2F-B255-4E30-9EAC-4268290ED47D}"/>
                    </a:ext>
                  </a:extLst>
                </p:cNvPr>
                <p:cNvCxnSpPr/>
                <p:nvPr/>
              </p:nvCxnSpPr>
              <p:spPr>
                <a:xfrm>
                  <a:off x="928509" y="2648825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>
                  <a:extLst>
                    <a:ext uri="{FF2B5EF4-FFF2-40B4-BE49-F238E27FC236}">
                      <a16:creationId xmlns:a16="http://schemas.microsoft.com/office/drawing/2014/main" id="{124DCE64-AF31-4176-8BB6-01DB2487911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8508" y="3157346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0165DEB2-8F7B-4F01-AA22-E09F16F16053}"/>
                  </a:ext>
                </a:extLst>
              </p:cNvPr>
              <p:cNvGrpSpPr/>
              <p:nvPr/>
            </p:nvGrpSpPr>
            <p:grpSpPr>
              <a:xfrm>
                <a:off x="1986844" y="527162"/>
                <a:ext cx="11764018" cy="5314968"/>
                <a:chOff x="1986844" y="527162"/>
                <a:chExt cx="11764018" cy="5314968"/>
              </a:xfrm>
            </p:grpSpPr>
            <p:grpSp>
              <p:nvGrpSpPr>
                <p:cNvPr id="10" name="Group 9">
                  <a:extLst>
                    <a:ext uri="{FF2B5EF4-FFF2-40B4-BE49-F238E27FC236}">
                      <a16:creationId xmlns:a16="http://schemas.microsoft.com/office/drawing/2014/main" id="{231BF708-B6B0-4CFC-8F4A-95B6FC261AF6}"/>
                    </a:ext>
                  </a:extLst>
                </p:cNvPr>
                <p:cNvGrpSpPr/>
                <p:nvPr/>
              </p:nvGrpSpPr>
              <p:grpSpPr>
                <a:xfrm>
                  <a:off x="1986844" y="1805933"/>
                  <a:ext cx="5689600" cy="2082801"/>
                  <a:chOff x="1817511" y="2178755"/>
                  <a:chExt cx="5689600" cy="2082801"/>
                </a:xfrm>
              </p:grpSpPr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CB6C1809-68F1-45C0-A7A4-005B54ADEB77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21787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2285215A-2E03-4472-B4E2-B82D31BCD21A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42615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E4F2D127-7C54-4040-B2A6-1F9EEED504BA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20B31EB7-F0E7-4FAD-A083-1BABB102EB86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3973F468-67B3-41D7-B3D3-92C73B1F2F15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84ED2F8A-F31A-41CA-B778-43A3DD285A82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13173AE-5957-4CF8-B5FA-B3C09932C84D}"/>
                      </a:ext>
                    </a:extLst>
                  </p:cNvPr>
                  <p:cNvSpPr/>
                  <p:nvPr/>
                </p:nvSpPr>
                <p:spPr>
                  <a:xfrm>
                    <a:off x="3612444" y="3567288"/>
                    <a:ext cx="632178" cy="5757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DF1A21B0-6028-4DB0-B385-058BB2F94481}"/>
                      </a:ext>
                    </a:extLst>
                  </p:cNvPr>
                  <p:cNvSpPr/>
                  <p:nvPr/>
                </p:nvSpPr>
                <p:spPr>
                  <a:xfrm>
                    <a:off x="4645376" y="2449689"/>
                    <a:ext cx="632178" cy="1693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Rectangle 21">
                    <a:extLst>
                      <a:ext uri="{FF2B5EF4-FFF2-40B4-BE49-F238E27FC236}">
                        <a16:creationId xmlns:a16="http://schemas.microsoft.com/office/drawing/2014/main" id="{9A16FF34-92BA-4D61-B451-2D4AC063C7A8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0CA2A946-6822-4E27-ADA9-47C68AE7785F}"/>
                      </a:ext>
                    </a:extLst>
                  </p:cNvPr>
                  <p:cNvSpPr/>
                  <p:nvPr/>
                </p:nvSpPr>
                <p:spPr>
                  <a:xfrm>
                    <a:off x="6699954" y="2833511"/>
                    <a:ext cx="632178" cy="13095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8FC3F4F-29A7-4309-B844-6186E251FD6C}"/>
                    </a:ext>
                  </a:extLst>
                </p:cNvPr>
                <p:cNvSpPr/>
                <p:nvPr/>
              </p:nvSpPr>
              <p:spPr>
                <a:xfrm>
                  <a:off x="7676444" y="527162"/>
                  <a:ext cx="6074418" cy="531496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434071C5-852C-487F-8F49-3D70CAAAC7BC}"/>
                    </a:ext>
                  </a:extLst>
                </p:cNvPr>
                <p:cNvSpPr/>
                <p:nvPr/>
              </p:nvSpPr>
              <p:spPr>
                <a:xfrm rot="10800000">
                  <a:off x="8771465" y="1907535"/>
                  <a:ext cx="632178" cy="1862665"/>
                </a:xfrm>
                <a:prstGeom prst="rect">
                  <a:avLst/>
                </a:prstGeom>
                <a:gradFill flip="none" rotWithShape="1">
                  <a:gsLst>
                    <a:gs pos="70000">
                      <a:srgbClr val="00B050"/>
                    </a:gs>
                    <a:gs pos="7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B38C5C78-5A95-42D2-92D4-26E78AFD8B65}"/>
                </a:ext>
              </a:extLst>
            </p:cNvPr>
            <p:cNvSpPr/>
            <p:nvPr/>
          </p:nvSpPr>
          <p:spPr>
            <a:xfrm>
              <a:off x="7334609" y="3656197"/>
              <a:ext cx="412046" cy="565601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6B9BBF0-2C71-4C5A-BB75-4B68ED0E6FAC}"/>
                </a:ext>
              </a:extLst>
            </p:cNvPr>
            <p:cNvSpPr/>
            <p:nvPr/>
          </p:nvSpPr>
          <p:spPr>
            <a:xfrm rot="10800000">
              <a:off x="7506581" y="2712508"/>
              <a:ext cx="412046" cy="756886"/>
            </a:xfrm>
            <a:prstGeom prst="rect">
              <a:avLst/>
            </a:prstGeom>
            <a:gradFill flip="none" rotWithShape="1">
              <a:gsLst>
                <a:gs pos="40000">
                  <a:srgbClr val="00B050"/>
                </a:gs>
                <a:gs pos="4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F848B00E-A9CC-48BA-A41E-FC78E11E7018}"/>
                </a:ext>
              </a:extLst>
            </p:cNvPr>
            <p:cNvSpPr/>
            <p:nvPr/>
          </p:nvSpPr>
          <p:spPr>
            <a:xfrm rot="10800000">
              <a:off x="6046966" y="3562164"/>
              <a:ext cx="412046" cy="883939"/>
            </a:xfrm>
            <a:prstGeom prst="rect">
              <a:avLst/>
            </a:prstGeom>
            <a:gradFill flip="none" rotWithShape="1">
              <a:gsLst>
                <a:gs pos="50000">
                  <a:srgbClr val="00B050"/>
                </a:gs>
                <a:gs pos="50000">
                  <a:schemeClr val="accent1"/>
                </a:gs>
                <a:gs pos="0">
                  <a:srgbClr val="00B050"/>
                </a:gs>
                <a:gs pos="100000">
                  <a:schemeClr val="accent1">
                    <a:lumMod val="100000"/>
                  </a:schemeClr>
                </a:gs>
              </a:gsLst>
              <a:lin ang="5400000" scaled="1"/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2BF3E1D-049C-4C63-9740-3A81D7E774D9}"/>
              </a:ext>
            </a:extLst>
          </p:cNvPr>
          <p:cNvGrpSpPr/>
          <p:nvPr/>
        </p:nvGrpSpPr>
        <p:grpSpPr>
          <a:xfrm>
            <a:off x="5777137" y="1192769"/>
            <a:ext cx="1763495" cy="1519739"/>
            <a:chOff x="5777137" y="1192769"/>
            <a:chExt cx="1763495" cy="1519739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192735E9-65D1-44FE-B98C-CB01C1077B0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77137" y="1562101"/>
              <a:ext cx="902508" cy="821293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38C1406B-3776-4674-B7B5-3141E71AB89C}"/>
                </a:ext>
              </a:extLst>
            </p:cNvPr>
            <p:cNvCxnSpPr>
              <a:cxnSpLocks/>
            </p:cNvCxnSpPr>
            <p:nvPr/>
          </p:nvCxnSpPr>
          <p:spPr>
            <a:xfrm>
              <a:off x="6679645" y="1562101"/>
              <a:ext cx="825733" cy="1150407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25F1049-6CD1-441F-AB03-9FD1D0B80908}"/>
                </a:ext>
              </a:extLst>
            </p:cNvPr>
            <p:cNvSpPr txBox="1"/>
            <p:nvPr/>
          </p:nvSpPr>
          <p:spPr>
            <a:xfrm>
              <a:off x="5818658" y="1192769"/>
              <a:ext cx="1721974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Service policy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DE0F8FB-DD80-4321-9B23-551417CDFDB9}"/>
              </a:ext>
            </a:extLst>
          </p:cNvPr>
          <p:cNvGrpSpPr/>
          <p:nvPr/>
        </p:nvGrpSpPr>
        <p:grpSpPr>
          <a:xfrm>
            <a:off x="5436149" y="1822149"/>
            <a:ext cx="2369263" cy="572427"/>
            <a:chOff x="5436149" y="1822149"/>
            <a:chExt cx="2369263" cy="572427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528F18B-7D18-4D93-9737-2654BCEF2419}"/>
                </a:ext>
              </a:extLst>
            </p:cNvPr>
            <p:cNvSpPr txBox="1"/>
            <p:nvPr/>
          </p:nvSpPr>
          <p:spPr>
            <a:xfrm>
              <a:off x="5436149" y="1822149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0.5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85FD655-1624-41AA-9465-50B3B57CACC3}"/>
                </a:ext>
              </a:extLst>
            </p:cNvPr>
            <p:cNvSpPr txBox="1"/>
            <p:nvPr/>
          </p:nvSpPr>
          <p:spPr>
            <a:xfrm>
              <a:off x="7245509" y="2025244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0.3</a:t>
              </a: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534986A6-93E9-4DD2-9666-601676A00E56}"/>
              </a:ext>
            </a:extLst>
          </p:cNvPr>
          <p:cNvSpPr txBox="1"/>
          <p:nvPr/>
        </p:nvSpPr>
        <p:spPr>
          <a:xfrm>
            <a:off x="820018" y="4715764"/>
            <a:ext cx="651459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Service policy serves jobs at some service rate</a:t>
            </a:r>
          </a:p>
          <a:p>
            <a:r>
              <a:rPr lang="en-US" sz="2400" dirty="0"/>
              <a:t>Work completes at service rate, age increases</a:t>
            </a:r>
          </a:p>
          <a:p>
            <a:r>
              <a:rPr lang="en-US" sz="2400" dirty="0"/>
              <a:t>Job completes when age reaches size</a:t>
            </a:r>
          </a:p>
          <a:p>
            <a:r>
              <a:rPr lang="en-US" sz="2400" dirty="0"/>
              <a:t>Convention: normalize maximum service rate to 1.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B432901-68C7-4E8E-8E71-8C8344F78EC7}"/>
              </a:ext>
            </a:extLst>
          </p:cNvPr>
          <p:cNvGrpSpPr/>
          <p:nvPr/>
        </p:nvGrpSpPr>
        <p:grpSpPr>
          <a:xfrm>
            <a:off x="6591613" y="1562101"/>
            <a:ext cx="800035" cy="2094096"/>
            <a:chOff x="6490092" y="1562101"/>
            <a:chExt cx="530540" cy="1539974"/>
          </a:xfrm>
        </p:grpSpPr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D46E1300-544E-47FD-BC92-76524E64DF93}"/>
                </a:ext>
              </a:extLst>
            </p:cNvPr>
            <p:cNvCxnSpPr>
              <a:cxnSpLocks/>
              <a:stCxn id="47" idx="2"/>
            </p:cNvCxnSpPr>
            <p:nvPr/>
          </p:nvCxnSpPr>
          <p:spPr>
            <a:xfrm>
              <a:off x="6548474" y="1562101"/>
              <a:ext cx="472158" cy="15399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20BBE36-473B-4417-91F5-68CB132D8BF0}"/>
                </a:ext>
              </a:extLst>
            </p:cNvPr>
            <p:cNvSpPr txBox="1"/>
            <p:nvPr/>
          </p:nvSpPr>
          <p:spPr>
            <a:xfrm>
              <a:off x="6490092" y="2579896"/>
              <a:ext cx="369459" cy="27076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DBF7361-8C08-4CFC-8AC5-75A962392FE8}"/>
              </a:ext>
            </a:extLst>
          </p:cNvPr>
          <p:cNvGrpSpPr/>
          <p:nvPr/>
        </p:nvGrpSpPr>
        <p:grpSpPr>
          <a:xfrm>
            <a:off x="7940376" y="3366359"/>
            <a:ext cx="1339798" cy="494614"/>
            <a:chOff x="7940376" y="3366359"/>
            <a:chExt cx="1339798" cy="494614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EFDB7430-FD5C-4680-B274-04938CFD0FCD}"/>
                </a:ext>
              </a:extLst>
            </p:cNvPr>
            <p:cNvSpPr txBox="1"/>
            <p:nvPr/>
          </p:nvSpPr>
          <p:spPr>
            <a:xfrm>
              <a:off x="8625210" y="3491641"/>
              <a:ext cx="654964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Age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1FD32D1-FA29-4018-B1D8-048D41BB9BD9}"/>
                </a:ext>
              </a:extLst>
            </p:cNvPr>
            <p:cNvCxnSpPr>
              <a:cxnSpLocks/>
              <a:stCxn id="45" idx="1"/>
            </p:cNvCxnSpPr>
            <p:nvPr/>
          </p:nvCxnSpPr>
          <p:spPr>
            <a:xfrm flipH="1" flipV="1">
              <a:off x="7940376" y="3366359"/>
              <a:ext cx="684834" cy="309948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37904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9347B-671B-4893-BA0F-4E8D4FC85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Skip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317EB-9556-4637-8543-E81B75FA9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E8DA11C-1512-4400-9D35-5D39D8358561}"/>
              </a:ext>
            </a:extLst>
          </p:cNvPr>
          <p:cNvSpPr txBox="1"/>
          <p:nvPr/>
        </p:nvSpPr>
        <p:spPr>
          <a:xfrm>
            <a:off x="5019214" y="1229023"/>
            <a:ext cx="935994" cy="461665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Front</a:t>
            </a:r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989FAA5-E6E3-4F0C-A550-B7E4CCA640B5}"/>
              </a:ext>
            </a:extLst>
          </p:cNvPr>
          <p:cNvGrpSpPr/>
          <p:nvPr/>
        </p:nvGrpSpPr>
        <p:grpSpPr>
          <a:xfrm>
            <a:off x="681751" y="1690688"/>
            <a:ext cx="7623350" cy="2191655"/>
            <a:chOff x="681751" y="1690688"/>
            <a:chExt cx="7623350" cy="219165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E60D1B1-BE72-483A-82E5-93ED49386128}"/>
                </a:ext>
              </a:extLst>
            </p:cNvPr>
            <p:cNvGrpSpPr/>
            <p:nvPr/>
          </p:nvGrpSpPr>
          <p:grpSpPr>
            <a:xfrm>
              <a:off x="681751" y="1690688"/>
              <a:ext cx="7623350" cy="2185024"/>
              <a:chOff x="681751" y="1690688"/>
              <a:chExt cx="7623350" cy="2185024"/>
            </a:xfrm>
          </p:grpSpPr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8DF794FD-8CC7-4423-A83B-3BD35C5DCEC2}"/>
                  </a:ext>
                </a:extLst>
              </p:cNvPr>
              <p:cNvGrpSpPr/>
              <p:nvPr/>
            </p:nvGrpSpPr>
            <p:grpSpPr>
              <a:xfrm>
                <a:off x="681751" y="2322943"/>
                <a:ext cx="7236876" cy="1239223"/>
                <a:chOff x="681751" y="2322943"/>
                <a:chExt cx="7236876" cy="1239223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3E82654D-4C2D-4B31-8DAC-95F43BE87A54}"/>
                    </a:ext>
                  </a:extLst>
                </p:cNvPr>
                <p:cNvGrpSpPr/>
                <p:nvPr/>
              </p:nvGrpSpPr>
              <p:grpSpPr>
                <a:xfrm>
                  <a:off x="681751" y="2322943"/>
                  <a:ext cx="4903663" cy="1239223"/>
                  <a:chOff x="1586087" y="1805933"/>
                  <a:chExt cx="7523406" cy="2082801"/>
                </a:xfrm>
              </p:grpSpPr>
              <p:grpSp>
                <p:nvGrpSpPr>
                  <p:cNvPr id="10" name="Group 9">
                    <a:extLst>
                      <a:ext uri="{FF2B5EF4-FFF2-40B4-BE49-F238E27FC236}">
                        <a16:creationId xmlns:a16="http://schemas.microsoft.com/office/drawing/2014/main" id="{0C890A5B-4187-49DF-B08D-BB474072718A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25" name="Straight Connector 24">
                      <a:extLst>
                        <a:ext uri="{FF2B5EF4-FFF2-40B4-BE49-F238E27FC236}">
                          <a16:creationId xmlns:a16="http://schemas.microsoft.com/office/drawing/2014/main" id="{1061E3C1-65B5-4DE2-9092-4A70B76FC1F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Connector 25">
                      <a:extLst>
                        <a:ext uri="{FF2B5EF4-FFF2-40B4-BE49-F238E27FC236}">
                          <a16:creationId xmlns:a16="http://schemas.microsoft.com/office/drawing/2014/main" id="{18C2E542-F425-4507-966C-C383B0CEA95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7" name="Straight Connector 26">
                      <a:extLst>
                        <a:ext uri="{FF2B5EF4-FFF2-40B4-BE49-F238E27FC236}">
                          <a16:creationId xmlns:a16="http://schemas.microsoft.com/office/drawing/2014/main" id="{6929C106-EAEE-4048-AD04-3D924C91938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8" name="Straight Connector 27">
                      <a:extLst>
                        <a:ext uri="{FF2B5EF4-FFF2-40B4-BE49-F238E27FC236}">
                          <a16:creationId xmlns:a16="http://schemas.microsoft.com/office/drawing/2014/main" id="{E5E5F30E-8FB7-40CC-9CC8-59CA0F16A45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023633D3-EC61-4983-9B6A-30626BEE95D6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4" y="1805933"/>
                    <a:ext cx="7122649" cy="2082801"/>
                    <a:chOff x="1986844" y="1805933"/>
                    <a:chExt cx="7122649" cy="2082801"/>
                  </a:xfrm>
                </p:grpSpPr>
                <p:grpSp>
                  <p:nvGrpSpPr>
                    <p:cNvPr id="12" name="Group 11">
                      <a:extLst>
                        <a:ext uri="{FF2B5EF4-FFF2-40B4-BE49-F238E27FC236}">
                          <a16:creationId xmlns:a16="http://schemas.microsoft.com/office/drawing/2014/main" id="{557335CC-793E-4927-8ED4-CFFDF49199E5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4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15" name="Straight Connector 14">
                        <a:extLst>
                          <a:ext uri="{FF2B5EF4-FFF2-40B4-BE49-F238E27FC236}">
                            <a16:creationId xmlns:a16="http://schemas.microsoft.com/office/drawing/2014/main" id="{DAA0898B-A470-4FDE-9156-57545EEE42E0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6" name="Straight Connector 15">
                        <a:extLst>
                          <a:ext uri="{FF2B5EF4-FFF2-40B4-BE49-F238E27FC236}">
                            <a16:creationId xmlns:a16="http://schemas.microsoft.com/office/drawing/2014/main" id="{A7AD9173-36F3-4A80-BABB-7019D6F9A7F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7" name="Rectangle 16">
                        <a:extLst>
                          <a:ext uri="{FF2B5EF4-FFF2-40B4-BE49-F238E27FC236}">
                            <a16:creationId xmlns:a16="http://schemas.microsoft.com/office/drawing/2014/main" id="{ECD37FCD-8E9A-44A5-B6A6-D6248E39B64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8" name="Rectangle 17">
                        <a:extLst>
                          <a:ext uri="{FF2B5EF4-FFF2-40B4-BE49-F238E27FC236}">
                            <a16:creationId xmlns:a16="http://schemas.microsoft.com/office/drawing/2014/main" id="{5CB8739D-7C30-42C4-8934-9E5556CE863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9" name="Rectangle 18">
                        <a:extLst>
                          <a:ext uri="{FF2B5EF4-FFF2-40B4-BE49-F238E27FC236}">
                            <a16:creationId xmlns:a16="http://schemas.microsoft.com/office/drawing/2014/main" id="{618434DE-44F4-4C02-8568-2EC08C1CFB6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0" name="Rectangle 19">
                        <a:extLst>
                          <a:ext uri="{FF2B5EF4-FFF2-40B4-BE49-F238E27FC236}">
                            <a16:creationId xmlns:a16="http://schemas.microsoft.com/office/drawing/2014/main" id="{12AD1B59-9BCF-45F4-9947-21614B80461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1" name="Rectangle 20">
                        <a:extLst>
                          <a:ext uri="{FF2B5EF4-FFF2-40B4-BE49-F238E27FC236}">
                            <a16:creationId xmlns:a16="http://schemas.microsoft.com/office/drawing/2014/main" id="{697EA1BF-3340-4EED-92B0-9E7C97EB817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2444" y="3567288"/>
                        <a:ext cx="632178" cy="57573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FD95C8EC-1A3E-414F-89EA-108DF4A39E6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5376" y="2449689"/>
                        <a:ext cx="632178" cy="169333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BBC92F6B-099B-4E51-8C50-C52C83B5662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7512" y="3031066"/>
                        <a:ext cx="632178" cy="11119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A6986095-1105-4C1C-88BE-335F74FD32C2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2833511"/>
                        <a:ext cx="632178" cy="130951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4" name="Rectangle 13">
                      <a:extLst>
                        <a:ext uri="{FF2B5EF4-FFF2-40B4-BE49-F238E27FC236}">
                          <a16:creationId xmlns:a16="http://schemas.microsoft.com/office/drawing/2014/main" id="{3EA337E8-6AFE-4AFB-BE30-13D163977125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477315" y="1907535"/>
                      <a:ext cx="632178" cy="1862666"/>
                    </a:xfrm>
                    <a:prstGeom prst="rect">
                      <a:avLst/>
                    </a:prstGeom>
                    <a:gradFill flip="none" rotWithShape="1">
                      <a:gsLst>
                        <a:gs pos="70000">
                          <a:srgbClr val="00B050"/>
                        </a:gs>
                        <a:gs pos="70000">
                          <a:schemeClr val="accent1"/>
                        </a:gs>
                        <a:gs pos="0">
                          <a:srgbClr val="00B050"/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lin ang="5400000" scaled="1"/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84ABFB68-6D8E-456A-96ED-3759073992D9}"/>
                    </a:ext>
                  </a:extLst>
                </p:cNvPr>
                <p:cNvSpPr/>
                <p:nvPr/>
              </p:nvSpPr>
              <p:spPr>
                <a:xfrm>
                  <a:off x="6745166" y="2926040"/>
                  <a:ext cx="412046" cy="565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695AF8C5-E188-4DFE-BC0C-2FC8083CB8CF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" name="Rectangle 8">
                  <a:extLst>
                    <a:ext uri="{FF2B5EF4-FFF2-40B4-BE49-F238E27FC236}">
                      <a16:creationId xmlns:a16="http://schemas.microsoft.com/office/drawing/2014/main" id="{6DF08882-56BF-4399-A1AA-3670F683159C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8DE7DF99-2918-4D57-B26A-B93659D763E4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62397CA0-1BD5-41C5-8607-81ECE61ABFD0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BF3EEC2-2672-49AD-847E-31FD3C55B9DA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7FF6636B-67E1-44C7-929C-C90DF949A850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C4C5BF-DE68-42C0-8316-2DE76129A5CE}"/>
              </a:ext>
            </a:extLst>
          </p:cNvPr>
          <p:cNvGrpSpPr/>
          <p:nvPr/>
        </p:nvGrpSpPr>
        <p:grpSpPr>
          <a:xfrm>
            <a:off x="4680534" y="3777532"/>
            <a:ext cx="3573147" cy="1252551"/>
            <a:chOff x="4680534" y="3777532"/>
            <a:chExt cx="3573147" cy="1252551"/>
          </a:xfrm>
        </p:grpSpPr>
        <p:sp>
          <p:nvSpPr>
            <p:cNvPr id="36" name="Left Brace 35">
              <a:extLst>
                <a:ext uri="{FF2B5EF4-FFF2-40B4-BE49-F238E27FC236}">
                  <a16:creationId xmlns:a16="http://schemas.microsoft.com/office/drawing/2014/main" id="{69AD5577-AA9F-4737-BF82-2441185B7249}"/>
                </a:ext>
              </a:extLst>
            </p:cNvPr>
            <p:cNvSpPr/>
            <p:nvPr/>
          </p:nvSpPr>
          <p:spPr>
            <a:xfrm rot="16200000">
              <a:off x="5907108" y="2550958"/>
              <a:ext cx="1120000" cy="3573147"/>
            </a:xfrm>
            <a:prstGeom prst="leftBrac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C97432D-00D7-418F-8A6C-0C0F94EC8C22}"/>
                </a:ext>
              </a:extLst>
            </p:cNvPr>
            <p:cNvSpPr txBox="1"/>
            <p:nvPr/>
          </p:nvSpPr>
          <p:spPr>
            <a:xfrm>
              <a:off x="5502077" y="4568418"/>
              <a:ext cx="1806125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Front size: </a:t>
              </a:r>
              <a:r>
                <a:rPr lang="en-US" sz="2400" dirty="0">
                  <a:solidFill>
                    <a:srgbClr val="FF0000"/>
                  </a:solidFill>
                </a:rPr>
                <a:t>n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39E93402-C55F-4D39-B698-4E9DC66DAE91}"/>
              </a:ext>
            </a:extLst>
          </p:cNvPr>
          <p:cNvGrpSpPr/>
          <p:nvPr/>
        </p:nvGrpSpPr>
        <p:grpSpPr>
          <a:xfrm>
            <a:off x="5137318" y="1318026"/>
            <a:ext cx="2572166" cy="1608014"/>
            <a:chOff x="5137318" y="1318026"/>
            <a:chExt cx="2572166" cy="160801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FC5E8D37-62AE-4CAC-A376-7147DF6DEA17}"/>
                </a:ext>
              </a:extLst>
            </p:cNvPr>
            <p:cNvGrpSpPr/>
            <p:nvPr/>
          </p:nvGrpSpPr>
          <p:grpSpPr>
            <a:xfrm>
              <a:off x="5379392" y="1318026"/>
              <a:ext cx="2330092" cy="1608014"/>
              <a:chOff x="4972283" y="1192769"/>
              <a:chExt cx="2568349" cy="1656267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7CFA8F33-B044-4A69-A87D-33D7819E07FC}"/>
                  </a:ext>
                </a:extLst>
              </p:cNvPr>
              <p:cNvCxnSpPr>
                <a:cxnSpLocks/>
                <a:endCxn id="14" idx="2"/>
              </p:cNvCxnSpPr>
              <p:nvPr/>
            </p:nvCxnSpPr>
            <p:spPr>
              <a:xfrm flipH="1">
                <a:off x="4972283" y="1562101"/>
                <a:ext cx="1707362" cy="696037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5E34A388-8D34-415C-AE56-D23404010AAB}"/>
                  </a:ext>
                </a:extLst>
              </p:cNvPr>
              <p:cNvCxnSpPr>
                <a:cxnSpLocks/>
                <a:endCxn id="7" idx="0"/>
              </p:cNvCxnSpPr>
              <p:nvPr/>
            </p:nvCxnSpPr>
            <p:spPr>
              <a:xfrm>
                <a:off x="6679645" y="1562101"/>
                <a:ext cx="25154" cy="1286935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76B52FBD-950E-455D-B831-EC8391A06E36}"/>
                  </a:ext>
                </a:extLst>
              </p:cNvPr>
              <p:cNvSpPr txBox="1"/>
              <p:nvPr/>
            </p:nvSpPr>
            <p:spPr>
              <a:xfrm>
                <a:off x="5818658" y="1192769"/>
                <a:ext cx="1721974" cy="369332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Service policy</a:t>
                </a:r>
              </a:p>
            </p:txBody>
          </p:sp>
        </p:grp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F4AA938-3766-4827-870E-2BF219F690F0}"/>
                </a:ext>
              </a:extLst>
            </p:cNvPr>
            <p:cNvGrpSpPr/>
            <p:nvPr/>
          </p:nvGrpSpPr>
          <p:grpSpPr>
            <a:xfrm>
              <a:off x="5137318" y="1821672"/>
              <a:ext cx="2369263" cy="572427"/>
              <a:chOff x="5436149" y="1822149"/>
              <a:chExt cx="2369263" cy="57242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F2AA69CF-FD70-4050-9042-45524E436ACC}"/>
                  </a:ext>
                </a:extLst>
              </p:cNvPr>
              <p:cNvSpPr txBox="1"/>
              <p:nvPr/>
            </p:nvSpPr>
            <p:spPr>
              <a:xfrm>
                <a:off x="5436149" y="1822149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0.6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A047F757-883D-4234-A080-CBC4B00429F3}"/>
                  </a:ext>
                </a:extLst>
              </p:cNvPr>
              <p:cNvSpPr txBox="1"/>
              <p:nvPr/>
            </p:nvSpPr>
            <p:spPr>
              <a:xfrm>
                <a:off x="7245509" y="2025244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0.4</a:t>
                </a:r>
              </a:p>
            </p:txBody>
          </p:sp>
        </p:grp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DC199621-0C56-48A2-8E62-004CD0EBA7D7}"/>
              </a:ext>
            </a:extLst>
          </p:cNvPr>
          <p:cNvSpPr txBox="1"/>
          <p:nvPr/>
        </p:nvSpPr>
        <p:spPr>
          <a:xfrm>
            <a:off x="602862" y="4639632"/>
            <a:ext cx="4388604" cy="83099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Finite skip: Only serve jobs among the n oldest jobs in arrival order.</a:t>
            </a:r>
          </a:p>
        </p:txBody>
      </p:sp>
    </p:spTree>
    <p:extLst>
      <p:ext uri="{BB962C8B-B14F-4D97-AF65-F5344CB8AC3E}">
        <p14:creationId xmlns:p14="http://schemas.microsoft.com/office/powerpoint/2010/main" val="765766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4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6D0-F525-4B6B-B6F4-DB5CAE2D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conserving (for Finite Skip policies)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5C55F-D3CD-4E15-A38D-A8C9CDBA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17</a:t>
            </a:fld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7BF27-3EFF-42B3-B860-0A1178E79BA4}"/>
              </a:ext>
            </a:extLst>
          </p:cNvPr>
          <p:cNvGrpSpPr/>
          <p:nvPr/>
        </p:nvGrpSpPr>
        <p:grpSpPr>
          <a:xfrm>
            <a:off x="681751" y="1690688"/>
            <a:ext cx="7623350" cy="2191655"/>
            <a:chOff x="681751" y="1690688"/>
            <a:chExt cx="7623350" cy="219165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280841-6863-4D0B-B0E8-50D620CED148}"/>
                </a:ext>
              </a:extLst>
            </p:cNvPr>
            <p:cNvGrpSpPr/>
            <p:nvPr/>
          </p:nvGrpSpPr>
          <p:grpSpPr>
            <a:xfrm>
              <a:off x="681751" y="1690688"/>
              <a:ext cx="7623350" cy="2185024"/>
              <a:chOff x="681751" y="1690688"/>
              <a:chExt cx="7623350" cy="218502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39F675E-E3DF-46C5-BBBB-1821C243B3EB}"/>
                  </a:ext>
                </a:extLst>
              </p:cNvPr>
              <p:cNvGrpSpPr/>
              <p:nvPr/>
            </p:nvGrpSpPr>
            <p:grpSpPr>
              <a:xfrm>
                <a:off x="681751" y="2322943"/>
                <a:ext cx="7236876" cy="1239223"/>
                <a:chOff x="681751" y="2322943"/>
                <a:chExt cx="7236876" cy="1239223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4A9A1F4-A44A-457A-AADB-A23C9F7FFCBD}"/>
                    </a:ext>
                  </a:extLst>
                </p:cNvPr>
                <p:cNvGrpSpPr/>
                <p:nvPr/>
              </p:nvGrpSpPr>
              <p:grpSpPr>
                <a:xfrm>
                  <a:off x="681751" y="2322943"/>
                  <a:ext cx="3969619" cy="1239223"/>
                  <a:chOff x="1586087" y="1805933"/>
                  <a:chExt cx="6090356" cy="2082801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D6AC9EA-E5B4-4A6B-B1BC-BC011D7FD52D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A51BFEB1-B58B-4EDB-8966-A1274E81F8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936BE145-439B-4CE0-BECF-FA09036284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F27D2F18-D576-43BD-B3CA-52F7255409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39BFF360-FE29-4BBD-9642-8EA78B82CE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78F9DD1B-5CFA-4805-A4B7-4A1B205B88E9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3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5D49E94-3513-4A22-92B4-DF9CFDD8C45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F505F67C-BC41-4E3E-8422-E242DE2886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37DDAB8-C4A4-4E13-8F2D-F7ABFED48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5C7BFB42-75AA-416E-9A19-CABCD3FA9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42F328C-F54E-4BD6-A9BC-18C9AF9F8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1461D856-BF38-4A80-AC33-4D1498D2C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A9E9F6CF-9C94-449F-BE46-A827463EB504}"/>
                    </a:ext>
                  </a:extLst>
                </p:cNvPr>
                <p:cNvSpPr/>
                <p:nvPr/>
              </p:nvSpPr>
              <p:spPr>
                <a:xfrm>
                  <a:off x="6745166" y="2926040"/>
                  <a:ext cx="412046" cy="565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4B98C82-20EE-4A38-90F5-3BE2F4B607DD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45ABB8-20BB-4B11-854E-B7D7D6691A01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A868854-F996-4D31-9AF0-86A952732592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F28296-7946-490E-9663-8673344D978A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5FB12C-4124-4726-B4A1-FDFFACC633F4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065A49-4A20-4BCF-9FB2-C6031574E753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2BAC4A0A-4F33-4917-9F0B-4BDDBC38E2ED}"/>
              </a:ext>
            </a:extLst>
          </p:cNvPr>
          <p:cNvGrpSpPr/>
          <p:nvPr/>
        </p:nvGrpSpPr>
        <p:grpSpPr>
          <a:xfrm>
            <a:off x="6147251" y="1318026"/>
            <a:ext cx="1562232" cy="1608014"/>
            <a:chOff x="6147251" y="1318026"/>
            <a:chExt cx="1562232" cy="1608014"/>
          </a:xfrm>
        </p:grpSpPr>
        <p:grpSp>
          <p:nvGrpSpPr>
            <p:cNvPr id="70" name="Group 69">
              <a:extLst>
                <a:ext uri="{FF2B5EF4-FFF2-40B4-BE49-F238E27FC236}">
                  <a16:creationId xmlns:a16="http://schemas.microsoft.com/office/drawing/2014/main" id="{853F0033-DA2F-49A3-BACE-44516B227A4E}"/>
                </a:ext>
              </a:extLst>
            </p:cNvPr>
            <p:cNvGrpSpPr/>
            <p:nvPr/>
          </p:nvGrpSpPr>
          <p:grpSpPr>
            <a:xfrm>
              <a:off x="6147251" y="1318026"/>
              <a:ext cx="1562232" cy="1608014"/>
              <a:chOff x="6147251" y="1318026"/>
              <a:chExt cx="1562232" cy="1608014"/>
            </a:xfrm>
          </p:grpSpPr>
          <p:grpSp>
            <p:nvGrpSpPr>
              <p:cNvPr id="72" name="Group 71">
                <a:extLst>
                  <a:ext uri="{FF2B5EF4-FFF2-40B4-BE49-F238E27FC236}">
                    <a16:creationId xmlns:a16="http://schemas.microsoft.com/office/drawing/2014/main" id="{FF0A6CB6-7902-46BE-BF47-602DE73018AD}"/>
                  </a:ext>
                </a:extLst>
              </p:cNvPr>
              <p:cNvGrpSpPr/>
              <p:nvPr/>
            </p:nvGrpSpPr>
            <p:grpSpPr>
              <a:xfrm>
                <a:off x="6147251" y="1318026"/>
                <a:ext cx="1562232" cy="1608014"/>
                <a:chOff x="5818658" y="1192769"/>
                <a:chExt cx="1721974" cy="1656267"/>
              </a:xfrm>
            </p:grpSpPr>
            <p:cxnSp>
              <p:nvCxnSpPr>
                <p:cNvPr id="74" name="Straight Arrow Connector 73">
                  <a:extLst>
                    <a:ext uri="{FF2B5EF4-FFF2-40B4-BE49-F238E27FC236}">
                      <a16:creationId xmlns:a16="http://schemas.microsoft.com/office/drawing/2014/main" id="{9FF2611E-4B2B-49C6-9303-D4C8B77605A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5834067" y="1562101"/>
                  <a:ext cx="845578" cy="95904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5" name="Straight Arrow Connector 74">
                  <a:extLst>
                    <a:ext uri="{FF2B5EF4-FFF2-40B4-BE49-F238E27FC236}">
                      <a16:creationId xmlns:a16="http://schemas.microsoft.com/office/drawing/2014/main" id="{BA874E0A-C07D-44C0-9DA2-DF810E8E516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9645" y="1562101"/>
                  <a:ext cx="25154" cy="128693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F0D785AC-BC3D-4097-BC98-C65ADB35592D}"/>
                    </a:ext>
                  </a:extLst>
                </p:cNvPr>
                <p:cNvSpPr txBox="1"/>
                <p:nvPr/>
              </p:nvSpPr>
              <p:spPr>
                <a:xfrm>
                  <a:off x="5818658" y="1192769"/>
                  <a:ext cx="1721974" cy="369332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Service policy</a:t>
                  </a:r>
                </a:p>
              </p:txBody>
            </p:sp>
          </p:grpSp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FC44275-C390-490A-A75F-9AD9A8A75A15}"/>
                  </a:ext>
                </a:extLst>
              </p:cNvPr>
              <p:cNvSpPr txBox="1"/>
              <p:nvPr/>
            </p:nvSpPr>
            <p:spPr>
              <a:xfrm>
                <a:off x="6738907" y="2461004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</a:t>
                </a: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89CD5927-88A1-4107-B72C-9EBD1A141F09}"/>
                </a:ext>
              </a:extLst>
            </p:cNvPr>
            <p:cNvSpPr txBox="1"/>
            <p:nvPr/>
          </p:nvSpPr>
          <p:spPr>
            <a:xfrm>
              <a:off x="6255216" y="2106869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802378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036D0-F525-4B6B-B6F4-DB5CAE2DD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conserving (for Finite Skip policies)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A5C55F-D3CD-4E15-A38D-A8C9CDBA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FDD99EA-7936-49F7-A83C-E0448E7F2C50}"/>
              </a:ext>
            </a:extLst>
          </p:cNvPr>
          <p:cNvSpPr/>
          <p:nvPr/>
        </p:nvSpPr>
        <p:spPr>
          <a:xfrm>
            <a:off x="5076034" y="2322943"/>
            <a:ext cx="412046" cy="114645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477BF27-3EFF-42B3-B860-0A1178E79BA4}"/>
              </a:ext>
            </a:extLst>
          </p:cNvPr>
          <p:cNvGrpSpPr/>
          <p:nvPr/>
        </p:nvGrpSpPr>
        <p:grpSpPr>
          <a:xfrm>
            <a:off x="681751" y="1690688"/>
            <a:ext cx="7623350" cy="2191655"/>
            <a:chOff x="681751" y="1690688"/>
            <a:chExt cx="7623350" cy="2191655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3280841-6863-4D0B-B0E8-50D620CED148}"/>
                </a:ext>
              </a:extLst>
            </p:cNvPr>
            <p:cNvGrpSpPr/>
            <p:nvPr/>
          </p:nvGrpSpPr>
          <p:grpSpPr>
            <a:xfrm>
              <a:off x="681751" y="1690688"/>
              <a:ext cx="7623350" cy="2185024"/>
              <a:chOff x="681751" y="1690688"/>
              <a:chExt cx="7623350" cy="2185024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C39F675E-E3DF-46C5-BBBB-1821C243B3EB}"/>
                  </a:ext>
                </a:extLst>
              </p:cNvPr>
              <p:cNvGrpSpPr/>
              <p:nvPr/>
            </p:nvGrpSpPr>
            <p:grpSpPr>
              <a:xfrm>
                <a:off x="681751" y="2322943"/>
                <a:ext cx="7236876" cy="1239223"/>
                <a:chOff x="681751" y="2322943"/>
                <a:chExt cx="7236876" cy="1239223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4A9A1F4-A44A-457A-AADB-A23C9F7FFCBD}"/>
                    </a:ext>
                  </a:extLst>
                </p:cNvPr>
                <p:cNvGrpSpPr/>
                <p:nvPr/>
              </p:nvGrpSpPr>
              <p:grpSpPr>
                <a:xfrm>
                  <a:off x="681751" y="2322943"/>
                  <a:ext cx="3969619" cy="1239223"/>
                  <a:chOff x="1586087" y="1805933"/>
                  <a:chExt cx="6090356" cy="2082801"/>
                </a:xfrm>
              </p:grpSpPr>
              <p:grpSp>
                <p:nvGrpSpPr>
                  <p:cNvPr id="41" name="Group 40">
                    <a:extLst>
                      <a:ext uri="{FF2B5EF4-FFF2-40B4-BE49-F238E27FC236}">
                        <a16:creationId xmlns:a16="http://schemas.microsoft.com/office/drawing/2014/main" id="{8D6AC9EA-E5B4-4A6B-B1BC-BC011D7FD52D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55" name="Straight Connector 54">
                      <a:extLst>
                        <a:ext uri="{FF2B5EF4-FFF2-40B4-BE49-F238E27FC236}">
                          <a16:creationId xmlns:a16="http://schemas.microsoft.com/office/drawing/2014/main" id="{A51BFEB1-B58B-4EDB-8966-A1274E81F88F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6" name="Straight Connector 55">
                      <a:extLst>
                        <a:ext uri="{FF2B5EF4-FFF2-40B4-BE49-F238E27FC236}">
                          <a16:creationId xmlns:a16="http://schemas.microsoft.com/office/drawing/2014/main" id="{936BE145-439B-4CE0-BECF-FA09036284B1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7" name="Straight Connector 56">
                      <a:extLst>
                        <a:ext uri="{FF2B5EF4-FFF2-40B4-BE49-F238E27FC236}">
                          <a16:creationId xmlns:a16="http://schemas.microsoft.com/office/drawing/2014/main" id="{F27D2F18-D576-43BD-B3CA-52F72554095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58" name="Straight Connector 57">
                      <a:extLst>
                        <a:ext uri="{FF2B5EF4-FFF2-40B4-BE49-F238E27FC236}">
                          <a16:creationId xmlns:a16="http://schemas.microsoft.com/office/drawing/2014/main" id="{39BFF360-FE29-4BBD-9642-8EA78B82CE51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43" name="Group 42">
                    <a:extLst>
                      <a:ext uri="{FF2B5EF4-FFF2-40B4-BE49-F238E27FC236}">
                        <a16:creationId xmlns:a16="http://schemas.microsoft.com/office/drawing/2014/main" id="{78F9DD1B-5CFA-4805-A4B7-4A1B205B88E9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3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45" name="Straight Connector 44">
                      <a:extLst>
                        <a:ext uri="{FF2B5EF4-FFF2-40B4-BE49-F238E27FC236}">
                          <a16:creationId xmlns:a16="http://schemas.microsoft.com/office/drawing/2014/main" id="{F5D49E94-3513-4A22-92B4-DF9CFDD8C45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46" name="Straight Connector 45">
                      <a:extLst>
                        <a:ext uri="{FF2B5EF4-FFF2-40B4-BE49-F238E27FC236}">
                          <a16:creationId xmlns:a16="http://schemas.microsoft.com/office/drawing/2014/main" id="{F505F67C-BC41-4E3E-8422-E242DE288638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47" name="Rectangle 46">
                      <a:extLst>
                        <a:ext uri="{FF2B5EF4-FFF2-40B4-BE49-F238E27FC236}">
                          <a16:creationId xmlns:a16="http://schemas.microsoft.com/office/drawing/2014/main" id="{637DDAB8-C4A4-4E13-8F2D-F7ABFED48B5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8" name="Rectangle 47">
                      <a:extLst>
                        <a:ext uri="{FF2B5EF4-FFF2-40B4-BE49-F238E27FC236}">
                          <a16:creationId xmlns:a16="http://schemas.microsoft.com/office/drawing/2014/main" id="{5C7BFB42-75AA-416E-9A19-CABCD3FA9EC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49" name="Rectangle 48">
                      <a:extLst>
                        <a:ext uri="{FF2B5EF4-FFF2-40B4-BE49-F238E27FC236}">
                          <a16:creationId xmlns:a16="http://schemas.microsoft.com/office/drawing/2014/main" id="{342F328C-F54E-4BD6-A9BC-18C9AF9F817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50" name="Rectangle 49">
                      <a:extLst>
                        <a:ext uri="{FF2B5EF4-FFF2-40B4-BE49-F238E27FC236}">
                          <a16:creationId xmlns:a16="http://schemas.microsoft.com/office/drawing/2014/main" id="{1461D856-BF38-4A80-AC33-4D1498D2CC6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4B98C82-20EE-4A38-90F5-3BE2F4B607DD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8F45ABB8-20BB-4B11-854E-B7D7D6691A01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60000">
                      <a:srgbClr val="00B050"/>
                    </a:gs>
                    <a:gs pos="6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Rectangle: Rounded Corners 35">
                <a:extLst>
                  <a:ext uri="{FF2B5EF4-FFF2-40B4-BE49-F238E27FC236}">
                    <a16:creationId xmlns:a16="http://schemas.microsoft.com/office/drawing/2014/main" id="{6A868854-F996-4D31-9AF0-86A952732592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AEF28296-7946-490E-9663-8673344D978A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35FB12C-4124-4726-B4A1-FDFFACC633F4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0065A49-4A20-4BCF-9FB2-C6031574E753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816CE9E-71E4-48EC-8F7B-5B34445C5ACC}"/>
              </a:ext>
            </a:extLst>
          </p:cNvPr>
          <p:cNvGrpSpPr/>
          <p:nvPr/>
        </p:nvGrpSpPr>
        <p:grpSpPr>
          <a:xfrm>
            <a:off x="5355615" y="1684057"/>
            <a:ext cx="2748465" cy="1028451"/>
            <a:chOff x="5355615" y="1684057"/>
            <a:chExt cx="2748465" cy="1028451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AEA87338-57AD-4E34-B276-3BE8B4DF59C1}"/>
                </a:ext>
              </a:extLst>
            </p:cNvPr>
            <p:cNvGrpSpPr/>
            <p:nvPr/>
          </p:nvGrpSpPr>
          <p:grpSpPr>
            <a:xfrm>
              <a:off x="5355615" y="1700551"/>
              <a:ext cx="1546200" cy="688711"/>
              <a:chOff x="5355615" y="1700551"/>
              <a:chExt cx="1546200" cy="688711"/>
            </a:xfrm>
          </p:grpSpPr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2C73A73-C6F0-40EF-9B5E-80E180729C04}"/>
                  </a:ext>
                </a:extLst>
              </p:cNvPr>
              <p:cNvSpPr txBox="1"/>
              <p:nvPr/>
            </p:nvSpPr>
            <p:spPr>
              <a:xfrm>
                <a:off x="5355615" y="1798720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0.3</a:t>
                </a:r>
              </a:p>
            </p:txBody>
          </p: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7858662A-2079-4A5A-B7CC-8739E0C357B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487315" y="1700551"/>
                <a:ext cx="1414500" cy="688711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632E85FD-21FE-4AB7-8397-9EC7735A2A3E}"/>
                </a:ext>
              </a:extLst>
            </p:cNvPr>
            <p:cNvGrpSpPr/>
            <p:nvPr/>
          </p:nvGrpSpPr>
          <p:grpSpPr>
            <a:xfrm>
              <a:off x="6885017" y="1684057"/>
              <a:ext cx="1219063" cy="1028451"/>
              <a:chOff x="6732617" y="1531657"/>
              <a:chExt cx="1219063" cy="1028451"/>
            </a:xfrm>
          </p:grpSpPr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E2CDCD61-78D1-4EDB-AE3F-02F36D6ACCFC}"/>
                  </a:ext>
                </a:extLst>
              </p:cNvPr>
              <p:cNvCxnSpPr>
                <a:cxnSpLocks/>
                <a:endCxn id="39" idx="2"/>
              </p:cNvCxnSpPr>
              <p:nvPr/>
            </p:nvCxnSpPr>
            <p:spPr>
              <a:xfrm>
                <a:off x="6732617" y="1531657"/>
                <a:ext cx="827587" cy="1028451"/>
              </a:xfrm>
              <a:prstGeom prst="straightConnector1">
                <a:avLst/>
              </a:prstGeom>
              <a:ln w="50800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8653D63A-6E81-4E0C-9CF8-8073B3BC6A19}"/>
                  </a:ext>
                </a:extLst>
              </p:cNvPr>
              <p:cNvSpPr txBox="1"/>
              <p:nvPr/>
            </p:nvSpPr>
            <p:spPr>
              <a:xfrm>
                <a:off x="7391777" y="2031572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0.3</a:t>
                </a:r>
              </a:p>
            </p:txBody>
          </p:sp>
        </p:grp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C0E7B36D-A699-471A-B8DF-348DC400265E}"/>
              </a:ext>
            </a:extLst>
          </p:cNvPr>
          <p:cNvSpPr txBox="1"/>
          <p:nvPr/>
        </p:nvSpPr>
        <p:spPr>
          <a:xfrm>
            <a:off x="602861" y="4639632"/>
            <a:ext cx="4752753" cy="830997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Work conserving: If ≥ n jobs present, total service rate 1 (maximum)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F4E6298-B477-4E85-AF61-B2F410E8D845}"/>
              </a:ext>
            </a:extLst>
          </p:cNvPr>
          <p:cNvSpPr/>
          <p:nvPr/>
        </p:nvSpPr>
        <p:spPr>
          <a:xfrm>
            <a:off x="6745166" y="2926040"/>
            <a:ext cx="412046" cy="565601"/>
          </a:xfrm>
          <a:prstGeom prst="rect">
            <a:avLst/>
          </a:prstGeom>
          <a:gradFill>
            <a:gsLst>
              <a:gs pos="0">
                <a:schemeClr val="accent1"/>
              </a:gs>
              <a:gs pos="83000">
                <a:schemeClr val="accent1">
                  <a:lumMod val="100000"/>
                </a:schemeClr>
              </a:gs>
              <a:gs pos="83000">
                <a:srgbClr val="00B050"/>
              </a:gs>
              <a:gs pos="100000">
                <a:srgbClr val="00B050"/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7999964-77A1-412F-94B8-D84B80B5ABA4}"/>
              </a:ext>
            </a:extLst>
          </p:cNvPr>
          <p:cNvGrpSpPr/>
          <p:nvPr/>
        </p:nvGrpSpPr>
        <p:grpSpPr>
          <a:xfrm>
            <a:off x="6147251" y="1318026"/>
            <a:ext cx="1562232" cy="1608014"/>
            <a:chOff x="6147251" y="1318026"/>
            <a:chExt cx="1562232" cy="1608014"/>
          </a:xfrm>
        </p:grpSpPr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799EC82-2820-48CF-B0C4-4691288C4516}"/>
                </a:ext>
              </a:extLst>
            </p:cNvPr>
            <p:cNvGrpSpPr/>
            <p:nvPr/>
          </p:nvGrpSpPr>
          <p:grpSpPr>
            <a:xfrm>
              <a:off x="6147251" y="1318026"/>
              <a:ext cx="1562232" cy="1608014"/>
              <a:chOff x="6147251" y="1318026"/>
              <a:chExt cx="1562232" cy="1608014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CC0570CA-B035-4FC8-88D6-7D31D305DEAF}"/>
                  </a:ext>
                </a:extLst>
              </p:cNvPr>
              <p:cNvGrpSpPr/>
              <p:nvPr/>
            </p:nvGrpSpPr>
            <p:grpSpPr>
              <a:xfrm>
                <a:off x="6147251" y="1318026"/>
                <a:ext cx="1562232" cy="1608014"/>
                <a:chOff x="5818658" y="1192769"/>
                <a:chExt cx="1721974" cy="1656267"/>
              </a:xfrm>
            </p:grpSpPr>
            <p:cxnSp>
              <p:nvCxnSpPr>
                <p:cNvPr id="64" name="Straight Arrow Connector 63">
                  <a:extLst>
                    <a:ext uri="{FF2B5EF4-FFF2-40B4-BE49-F238E27FC236}">
                      <a16:creationId xmlns:a16="http://schemas.microsoft.com/office/drawing/2014/main" id="{9C0EF375-B9F0-47DD-AF85-D471EF27CE9C}"/>
                    </a:ext>
                  </a:extLst>
                </p:cNvPr>
                <p:cNvCxnSpPr>
                  <a:cxnSpLocks/>
                  <a:endCxn id="40" idx="2"/>
                </p:cNvCxnSpPr>
                <p:nvPr/>
              </p:nvCxnSpPr>
              <p:spPr>
                <a:xfrm flipH="1">
                  <a:off x="5834067" y="1562101"/>
                  <a:ext cx="845578" cy="959044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Arrow Connector 64">
                  <a:extLst>
                    <a:ext uri="{FF2B5EF4-FFF2-40B4-BE49-F238E27FC236}">
                      <a16:creationId xmlns:a16="http://schemas.microsoft.com/office/drawing/2014/main" id="{C7BC4EBF-7AF1-4A8A-853E-2B29574A235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79645" y="1562101"/>
                  <a:ext cx="25154" cy="1286935"/>
                </a:xfrm>
                <a:prstGeom prst="straightConnector1">
                  <a:avLst/>
                </a:prstGeom>
                <a:ln w="50800">
                  <a:solidFill>
                    <a:srgbClr val="00B050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6" name="TextBox 65">
                  <a:extLst>
                    <a:ext uri="{FF2B5EF4-FFF2-40B4-BE49-F238E27FC236}">
                      <a16:creationId xmlns:a16="http://schemas.microsoft.com/office/drawing/2014/main" id="{92B486C5-4943-4C8B-BBAD-954EDCBDBB24}"/>
                    </a:ext>
                  </a:extLst>
                </p:cNvPr>
                <p:cNvSpPr txBox="1"/>
                <p:nvPr/>
              </p:nvSpPr>
              <p:spPr>
                <a:xfrm>
                  <a:off x="5818658" y="1192769"/>
                  <a:ext cx="1721974" cy="369332"/>
                </a:xfrm>
                <a:prstGeom prst="rect">
                  <a:avLst/>
                </a:prstGeom>
                <a:noFill/>
                <a:ln w="25400">
                  <a:solidFill>
                    <a:srgbClr val="00B050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/>
                    <a:t>Service policy</a:t>
                  </a:r>
                </a:p>
              </p:txBody>
            </p:sp>
          </p:grp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67508AF2-98A1-4D55-86A7-9FEC783E3E3E}"/>
                  </a:ext>
                </a:extLst>
              </p:cNvPr>
              <p:cNvSpPr txBox="1"/>
              <p:nvPr/>
            </p:nvSpPr>
            <p:spPr>
              <a:xfrm>
                <a:off x="6738907" y="2461004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0.2</a:t>
                </a:r>
              </a:p>
            </p:txBody>
          </p:sp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B4CAE865-D75D-4D6F-B28D-B6B066C80055}"/>
                </a:ext>
              </a:extLst>
            </p:cNvPr>
            <p:cNvSpPr txBox="1"/>
            <p:nvPr/>
          </p:nvSpPr>
          <p:spPr>
            <a:xfrm>
              <a:off x="6255216" y="2106869"/>
              <a:ext cx="559903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0.2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8195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6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12090-2FE2-4B04-8888-42DF4E0E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WCFS Policies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2E3BD-EEEA-4BBD-8C66-CE791835F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280A1ED3-B963-41D1-A2B6-09805C448B72}"/>
              </a:ext>
            </a:extLst>
          </p:cNvPr>
          <p:cNvSpPr txBox="1"/>
          <p:nvPr/>
        </p:nvSpPr>
        <p:spPr>
          <a:xfrm>
            <a:off x="1045900" y="1392635"/>
            <a:ext cx="378686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Polices that converge: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M/G/1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M/G/k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Heterogeneous M/G/k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Limited Processor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Threshold Parallelism FCFS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Multiserver-job </a:t>
            </a:r>
            <a:r>
              <a:rPr lang="en-US" sz="2200" dirty="0" err="1"/>
              <a:t>ServerFilling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4A0FAF2-9603-4065-8710-D0B1A20ED692}"/>
              </a:ext>
            </a:extLst>
          </p:cNvPr>
          <p:cNvSpPr txBox="1"/>
          <p:nvPr/>
        </p:nvSpPr>
        <p:spPr>
          <a:xfrm>
            <a:off x="5040461" y="1342118"/>
            <a:ext cx="532241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Polices that don’t converge: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M/G/1/SRPT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(Unlimited) Processor Sharing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Threshold Parallelism, most servers first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Multiserver-job FCFS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200" dirty="0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12A3991-4499-4DF4-83A5-CF1B75C5D34D}"/>
              </a:ext>
            </a:extLst>
          </p:cNvPr>
          <p:cNvGrpSpPr/>
          <p:nvPr/>
        </p:nvGrpSpPr>
        <p:grpSpPr>
          <a:xfrm>
            <a:off x="0" y="4111068"/>
            <a:ext cx="5658221" cy="2809627"/>
            <a:chOff x="6411893" y="1153341"/>
            <a:chExt cx="5658221" cy="2809627"/>
          </a:xfrm>
        </p:grpSpPr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878A3D82-BA2A-4FD6-BAA0-A580AED01BA7}"/>
                </a:ext>
              </a:extLst>
            </p:cNvPr>
            <p:cNvGrpSpPr/>
            <p:nvPr/>
          </p:nvGrpSpPr>
          <p:grpSpPr>
            <a:xfrm>
              <a:off x="6411893" y="1153341"/>
              <a:ext cx="5658221" cy="2809627"/>
              <a:chOff x="6411893" y="1153341"/>
              <a:chExt cx="5658221" cy="2809627"/>
            </a:xfrm>
          </p:grpSpPr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956B1A2F-A49A-47C6-8F30-DC60BF9AC897}"/>
                  </a:ext>
                </a:extLst>
              </p:cNvPr>
              <p:cNvCxnSpPr/>
              <p:nvPr/>
            </p:nvCxnSpPr>
            <p:spPr>
              <a:xfrm>
                <a:off x="7532206" y="2522040"/>
                <a:ext cx="40582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793FFADD-65C9-47A7-A3B0-FC75E7C04125}"/>
                  </a:ext>
                </a:extLst>
              </p:cNvPr>
              <p:cNvGrpSpPr/>
              <p:nvPr/>
            </p:nvGrpSpPr>
            <p:grpSpPr>
              <a:xfrm>
                <a:off x="6411893" y="1153341"/>
                <a:ext cx="5658221" cy="2809627"/>
                <a:chOff x="336594" y="3446961"/>
                <a:chExt cx="6449041" cy="3212216"/>
              </a:xfrm>
            </p:grpSpPr>
            <p:grpSp>
              <p:nvGrpSpPr>
                <p:cNvPr id="56" name="Group 55">
                  <a:extLst>
                    <a:ext uri="{FF2B5EF4-FFF2-40B4-BE49-F238E27FC236}">
                      <a16:creationId xmlns:a16="http://schemas.microsoft.com/office/drawing/2014/main" id="{93D3D6AC-C07C-489F-A8F5-F48976AEA80C}"/>
                    </a:ext>
                  </a:extLst>
                </p:cNvPr>
                <p:cNvGrpSpPr/>
                <p:nvPr/>
              </p:nvGrpSpPr>
              <p:grpSpPr>
                <a:xfrm>
                  <a:off x="336594" y="3446961"/>
                  <a:ext cx="6418046" cy="3212216"/>
                  <a:chOff x="336594" y="3446961"/>
                  <a:chExt cx="6418046" cy="3212216"/>
                </a:xfrm>
              </p:grpSpPr>
              <p:grpSp>
                <p:nvGrpSpPr>
                  <p:cNvPr id="60" name="Group 59">
                    <a:extLst>
                      <a:ext uri="{FF2B5EF4-FFF2-40B4-BE49-F238E27FC236}">
                        <a16:creationId xmlns:a16="http://schemas.microsoft.com/office/drawing/2014/main" id="{F3DF599B-14F0-4542-AFCB-3FC9337267D0}"/>
                      </a:ext>
                    </a:extLst>
                  </p:cNvPr>
                  <p:cNvGrpSpPr/>
                  <p:nvPr/>
                </p:nvGrpSpPr>
                <p:grpSpPr>
                  <a:xfrm>
                    <a:off x="336594" y="3446961"/>
                    <a:ext cx="6418046" cy="3212216"/>
                    <a:chOff x="336594" y="3446961"/>
                    <a:chExt cx="6418046" cy="3212216"/>
                  </a:xfrm>
                </p:grpSpPr>
                <p:grpSp>
                  <p:nvGrpSpPr>
                    <p:cNvPr id="64" name="Group 63">
                      <a:extLst>
                        <a:ext uri="{FF2B5EF4-FFF2-40B4-BE49-F238E27FC236}">
                          <a16:creationId xmlns:a16="http://schemas.microsoft.com/office/drawing/2014/main" id="{9BEEB17F-E21A-4582-A1BC-851E8F285DC6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3060" y="5006340"/>
                      <a:ext cx="4587240" cy="612360"/>
                      <a:chOff x="1623060" y="5006340"/>
                      <a:chExt cx="4587240" cy="612360"/>
                    </a:xfrm>
                  </p:grpSpPr>
                  <p:sp>
                    <p:nvSpPr>
                      <p:cNvPr id="94" name="Freeform: Shape 93">
                        <a:extLst>
                          <a:ext uri="{FF2B5EF4-FFF2-40B4-BE49-F238E27FC236}">
                            <a16:creationId xmlns:a16="http://schemas.microsoft.com/office/drawing/2014/main" id="{6ECB9635-7FE5-40AD-A166-731BFFC8261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3060" y="5006340"/>
                        <a:ext cx="4587240" cy="237814"/>
                      </a:xfrm>
                      <a:custGeom>
                        <a:avLst/>
                        <a:gdLst>
                          <a:gd name="connsiteX0" fmla="*/ 0 w 4587240"/>
                          <a:gd name="connsiteY0" fmla="*/ 205740 h 237814"/>
                          <a:gd name="connsiteX1" fmla="*/ 2781300 w 4587240"/>
                          <a:gd name="connsiteY1" fmla="*/ 220980 h 237814"/>
                          <a:gd name="connsiteX2" fmla="*/ 4587240 w 4587240"/>
                          <a:gd name="connsiteY2" fmla="*/ 0 h 2378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587240" h="237814">
                            <a:moveTo>
                              <a:pt x="0" y="205740"/>
                            </a:moveTo>
                            <a:cubicBezTo>
                              <a:pt x="1008380" y="230505"/>
                              <a:pt x="2016760" y="255270"/>
                              <a:pt x="2781300" y="220980"/>
                            </a:cubicBezTo>
                            <a:cubicBezTo>
                              <a:pt x="3545840" y="186690"/>
                              <a:pt x="4066540" y="93345"/>
                              <a:pt x="4587240" y="0"/>
                            </a:cubicBezTo>
                          </a:path>
                        </a:pathLst>
                      </a:custGeom>
                      <a:noFill/>
                      <a:ln w="508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95" name="TextBox 94">
                        <a:extLst>
                          <a:ext uri="{FF2B5EF4-FFF2-40B4-BE49-F238E27FC236}">
                            <a16:creationId xmlns:a16="http://schemas.microsoft.com/office/drawing/2014/main" id="{CEA1D069-3C03-47F3-B100-00A1E32504A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517" y="5196446"/>
                        <a:ext cx="590208" cy="4222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LPS</a:t>
                        </a:r>
                      </a:p>
                    </p:txBody>
                  </p:sp>
                </p:grpSp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1AB83605-CA22-42C0-88DC-4A9A0AAD3C2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594" y="3446961"/>
                      <a:ext cx="6418046" cy="3212216"/>
                      <a:chOff x="336594" y="3446961"/>
                      <a:chExt cx="6418046" cy="3212216"/>
                    </a:xfrm>
                  </p:grpSpPr>
                  <p:grpSp>
                    <p:nvGrpSpPr>
                      <p:cNvPr id="66" name="Group 65">
                        <a:extLst>
                          <a:ext uri="{FF2B5EF4-FFF2-40B4-BE49-F238E27FC236}">
                            <a16:creationId xmlns:a16="http://schemas.microsoft.com/office/drawing/2014/main" id="{F7B4533D-58BB-482F-B815-167C97317F6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6594" y="3446961"/>
                        <a:ext cx="6418046" cy="3212216"/>
                        <a:chOff x="336594" y="3446961"/>
                        <a:chExt cx="6418046" cy="3212216"/>
                      </a:xfrm>
                    </p:grpSpPr>
                    <p:grpSp>
                      <p:nvGrpSpPr>
                        <p:cNvPr id="71" name="Group 70">
                          <a:extLst>
                            <a:ext uri="{FF2B5EF4-FFF2-40B4-BE49-F238E27FC236}">
                              <a16:creationId xmlns:a16="http://schemas.microsoft.com/office/drawing/2014/main" id="{F88D1B8C-03A1-4BEE-9DE0-119AC3F97A51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6594" y="3446961"/>
                          <a:ext cx="6418046" cy="3212216"/>
                          <a:chOff x="5845415" y="3911808"/>
                          <a:chExt cx="6418046" cy="3212216"/>
                        </a:xfrm>
                      </p:grpSpPr>
                      <p:grpSp>
                        <p:nvGrpSpPr>
                          <p:cNvPr id="73" name="Group 72">
                            <a:extLst>
                              <a:ext uri="{FF2B5EF4-FFF2-40B4-BE49-F238E27FC236}">
                                <a16:creationId xmlns:a16="http://schemas.microsoft.com/office/drawing/2014/main" id="{BE290D3B-D07C-4A67-A158-B5135A953909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45415" y="3911808"/>
                            <a:ext cx="6418046" cy="3212216"/>
                            <a:chOff x="5693015" y="3759408"/>
                            <a:chExt cx="6418046" cy="3212216"/>
                          </a:xfrm>
                        </p:grpSpPr>
                        <p:grpSp>
                          <p:nvGrpSpPr>
                            <p:cNvPr id="77" name="Group 76">
                              <a:extLst>
                                <a:ext uri="{FF2B5EF4-FFF2-40B4-BE49-F238E27FC236}">
                                  <a16:creationId xmlns:a16="http://schemas.microsoft.com/office/drawing/2014/main" id="{CB4A89CB-CFC6-4650-A8C4-1D067B7C0C8F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10148" y="6255834"/>
                              <a:ext cx="5300913" cy="715790"/>
                              <a:chOff x="596650" y="6144582"/>
                              <a:chExt cx="5300913" cy="715790"/>
                            </a:xfrm>
                          </p:grpSpPr>
                          <p:grpSp>
                            <p:nvGrpSpPr>
                              <p:cNvPr id="86" name="Group 85">
                                <a:extLst>
                                  <a:ext uri="{FF2B5EF4-FFF2-40B4-BE49-F238E27FC236}">
                                    <a16:creationId xmlns:a16="http://schemas.microsoft.com/office/drawing/2014/main" id="{3DE93DA8-D63B-49AE-BCEA-96934A739467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6650" y="6144582"/>
                                <a:ext cx="5300913" cy="454268"/>
                                <a:chOff x="596650" y="6198630"/>
                                <a:chExt cx="5300913" cy="454268"/>
                              </a:xfrm>
                            </p:grpSpPr>
                            <p:sp>
                              <p:nvSpPr>
                                <p:cNvPr id="89" name="TextBox 88">
                                  <a:extLst>
                                    <a:ext uri="{FF2B5EF4-FFF2-40B4-BE49-F238E27FC236}">
                                      <a16:creationId xmlns:a16="http://schemas.microsoft.com/office/drawing/2014/main" id="{FFB874A0-CA31-44DF-8A5D-C1FC25B5D1A1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96650" y="6226367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90" name="TextBox 89">
                                  <a:extLst>
                                    <a:ext uri="{FF2B5EF4-FFF2-40B4-BE49-F238E27FC236}">
                                      <a16:creationId xmlns:a16="http://schemas.microsoft.com/office/drawing/2014/main" id="{0FFE25CA-D3EF-4EFF-91DE-C03D266AD97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645339" y="6222991"/>
                                  <a:ext cx="722368" cy="4222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0.25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91" name="TextBox 90">
                                  <a:extLst>
                                    <a:ext uri="{FF2B5EF4-FFF2-40B4-BE49-F238E27FC236}">
                                      <a16:creationId xmlns:a16="http://schemas.microsoft.com/office/drawing/2014/main" id="{B674F7B1-BC2B-46E1-8D6A-B2A900C91B35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890093" y="6231886"/>
                                  <a:ext cx="59189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92" name="TextBox 91">
                                  <a:extLst>
                                    <a:ext uri="{FF2B5EF4-FFF2-40B4-BE49-F238E27FC236}">
                                      <a16:creationId xmlns:a16="http://schemas.microsoft.com/office/drawing/2014/main" id="{8DE8A5E0-8739-469B-BD70-04822AE4A133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58074" y="6230644"/>
                                  <a:ext cx="722368" cy="4222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0.75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93" name="TextBox 92">
                                  <a:extLst>
                                    <a:ext uri="{FF2B5EF4-FFF2-40B4-BE49-F238E27FC236}">
                                      <a16:creationId xmlns:a16="http://schemas.microsoft.com/office/drawing/2014/main" id="{E1C6585E-6B31-4546-A3A1-27564182D01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305673" y="6198630"/>
                                  <a:ext cx="59189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1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87" name="Freeform: Shape 86">
                                <a:extLst>
                                  <a:ext uri="{FF2B5EF4-FFF2-40B4-BE49-F238E27FC236}">
                                    <a16:creationId xmlns:a16="http://schemas.microsoft.com/office/drawing/2014/main" id="{D37F4CD0-CC7A-4B14-88FC-0CFAC32C780A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38187" y="6173831"/>
                                <a:ext cx="4800600" cy="9525"/>
                              </a:xfrm>
                              <a:custGeom>
                                <a:avLst/>
                                <a:gdLst>
                                  <a:gd name="connsiteX0" fmla="*/ 0 w 4800600"/>
                                  <a:gd name="connsiteY0" fmla="*/ 0 h 9525"/>
                                  <a:gd name="connsiteX1" fmla="*/ 4800600 w 4800600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4800600" h="9525">
                                    <a:moveTo>
                                      <a:pt x="0" y="0"/>
                                    </a:moveTo>
                                    <a:lnTo>
                                      <a:pt x="4800600" y="0"/>
                                    </a:lnTo>
                                  </a:path>
                                </a:pathLst>
                              </a:custGeom>
                              <a:noFill/>
                              <a:ln w="50800" cap="flat">
                                <a:solidFill>
                                  <a:srgbClr val="333333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8" name="TextBox 87">
                                <a:extLst>
                                  <a:ext uri="{FF2B5EF4-FFF2-40B4-BE49-F238E27FC236}">
                                    <a16:creationId xmlns:a16="http://schemas.microsoft.com/office/drawing/2014/main" id="{DC36D01A-E404-4466-B27B-E74079A9B9DA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785400" y="6438119"/>
                                <a:ext cx="940987" cy="42225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Load </a:t>
                                </a:r>
                                <a:r>
                                  <a:rPr lang="el-GR" sz="1800" dirty="0"/>
                                  <a:t>ρ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78" name="Group 77">
                              <a:extLst>
                                <a:ext uri="{FF2B5EF4-FFF2-40B4-BE49-F238E27FC236}">
                                  <a16:creationId xmlns:a16="http://schemas.microsoft.com/office/drawing/2014/main" id="{6CB5EE1C-E9E7-49A1-99B5-FD8CF1340874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693015" y="3759408"/>
                              <a:ext cx="1348097" cy="2696309"/>
                              <a:chOff x="-483462" y="3644778"/>
                              <a:chExt cx="1348097" cy="2696309"/>
                            </a:xfrm>
                          </p:grpSpPr>
                          <p:grpSp>
                            <p:nvGrpSpPr>
                              <p:cNvPr id="79" name="Group 78">
                                <a:extLst>
                                  <a:ext uri="{FF2B5EF4-FFF2-40B4-BE49-F238E27FC236}">
                                    <a16:creationId xmlns:a16="http://schemas.microsoft.com/office/drawing/2014/main" id="{B477FBAA-D132-4C34-AB10-347EFE9CE24F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01425" y="3644778"/>
                                <a:ext cx="463210" cy="2696309"/>
                                <a:chOff x="401425" y="3644778"/>
                                <a:chExt cx="463210" cy="2696309"/>
                              </a:xfrm>
                            </p:grpSpPr>
                            <p:sp>
                              <p:nvSpPr>
                                <p:cNvPr id="82" name="TextBox 81">
                                  <a:extLst>
                                    <a:ext uri="{FF2B5EF4-FFF2-40B4-BE49-F238E27FC236}">
                                      <a16:creationId xmlns:a16="http://schemas.microsoft.com/office/drawing/2014/main" id="{B00D4F0B-7088-4003-A24A-9874FA6C4AED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22738" y="3644778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3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3" name="TextBox 82">
                                  <a:extLst>
                                    <a:ext uri="{FF2B5EF4-FFF2-40B4-BE49-F238E27FC236}">
                                      <a16:creationId xmlns:a16="http://schemas.microsoft.com/office/drawing/2014/main" id="{21363EA5-5B59-458F-913C-35460DA1E490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9159" y="4421936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2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4" name="TextBox 83">
                                  <a:extLst>
                                    <a:ext uri="{FF2B5EF4-FFF2-40B4-BE49-F238E27FC236}">
                                      <a16:creationId xmlns:a16="http://schemas.microsoft.com/office/drawing/2014/main" id="{9D608A6D-3215-4F6B-A4DB-964633B623F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24702" y="5209597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1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85" name="TextBox 84">
                                  <a:extLst>
                                    <a:ext uri="{FF2B5EF4-FFF2-40B4-BE49-F238E27FC236}">
                                      <a16:creationId xmlns:a16="http://schemas.microsoft.com/office/drawing/2014/main" id="{FA4F3395-1032-4090-9A69-C46868BCB4B8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1425" y="5971755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80" name="Freeform: Shape 79">
                                <a:extLst>
                                  <a:ext uri="{FF2B5EF4-FFF2-40B4-BE49-F238E27FC236}">
                                    <a16:creationId xmlns:a16="http://schemas.microsoft.com/office/drawing/2014/main" id="{BD095D75-0FB9-40D7-9928-0ADC882EBFC1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747712" y="3792252"/>
                                <a:ext cx="45719" cy="2381580"/>
                              </a:xfrm>
                              <a:custGeom>
                                <a:avLst/>
                                <a:gdLst>
                                  <a:gd name="connsiteX0" fmla="*/ 0 w 9525"/>
                                  <a:gd name="connsiteY0" fmla="*/ 0 h 2276475"/>
                                  <a:gd name="connsiteX1" fmla="*/ 0 w 9525"/>
                                  <a:gd name="connsiteY1" fmla="*/ 2276475 h 22764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9525" h="2276475">
                                    <a:moveTo>
                                      <a:pt x="0" y="0"/>
                                    </a:moveTo>
                                    <a:lnTo>
                                      <a:pt x="0" y="2276475"/>
                                    </a:lnTo>
                                  </a:path>
                                </a:pathLst>
                              </a:custGeom>
                              <a:noFill/>
                              <a:ln w="50800" cap="flat">
                                <a:solidFill>
                                  <a:srgbClr val="333333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81" name="TextBox 80">
                                <a:extLst>
                                  <a:ext uri="{FF2B5EF4-FFF2-40B4-BE49-F238E27FC236}">
                                    <a16:creationId xmlns:a16="http://schemas.microsoft.com/office/drawing/2014/main" id="{AD4E76FB-2FBA-4B73-A1F7-EB363F7B61C5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483462" y="4168002"/>
                                <a:ext cx="1174153" cy="42225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E[T](1-</a:t>
                                </a:r>
                                <a:r>
                                  <a:rPr lang="el-GR" sz="1800" dirty="0"/>
                                  <a:t>ρ</a:t>
                                </a:r>
                                <a:r>
                                  <a:rPr lang="en-US" sz="1800" dirty="0"/>
                                  <a:t>)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74" name="Group 73">
                            <a:extLst>
                              <a:ext uri="{FF2B5EF4-FFF2-40B4-BE49-F238E27FC236}">
                                <a16:creationId xmlns:a16="http://schemas.microsoft.com/office/drawing/2014/main" id="{F7C95333-A5CF-4E62-80C6-5E726475F427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22308" y="5475932"/>
                            <a:ext cx="4625442" cy="602781"/>
                            <a:chOff x="6969908" y="5324227"/>
                            <a:chExt cx="4625442" cy="602781"/>
                          </a:xfrm>
                        </p:grpSpPr>
                        <p:cxnSp>
                          <p:nvCxnSpPr>
                            <p:cNvPr id="75" name="Straight Connector 74">
                              <a:extLst>
                                <a:ext uri="{FF2B5EF4-FFF2-40B4-BE49-F238E27FC236}">
                                  <a16:creationId xmlns:a16="http://schemas.microsoft.com/office/drawing/2014/main" id="{7909C078-851F-47F4-989B-7E035C6005C9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969908" y="5324227"/>
                              <a:ext cx="4625442" cy="180528"/>
                            </a:xfrm>
                            <a:prstGeom prst="line">
                              <a:avLst/>
                            </a:prstGeom>
                            <a:ln w="50800">
                              <a:solidFill>
                                <a:srgbClr val="00B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76" name="TextBox 75">
                              <a:extLst>
                                <a:ext uri="{FF2B5EF4-FFF2-40B4-BE49-F238E27FC236}">
                                  <a16:creationId xmlns:a16="http://schemas.microsoft.com/office/drawing/2014/main" id="{CCBC8260-2AFA-4A03-8B09-9637C5B76090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53189" y="5504755"/>
                              <a:ext cx="1000115" cy="422253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25400">
                              <a:solidFill>
                                <a:srgbClr val="00B050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M/G/1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72" name="Freeform: Shape 71">
                          <a:extLst>
                            <a:ext uri="{FF2B5EF4-FFF2-40B4-BE49-F238E27FC236}">
                              <a16:creationId xmlns:a16="http://schemas.microsoft.com/office/drawing/2014/main" id="{691FF273-3BFF-42CF-B9AE-CF9A05547DF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0556" y="3619100"/>
                          <a:ext cx="2877954" cy="1386038"/>
                        </a:xfrm>
                        <a:custGeom>
                          <a:avLst/>
                          <a:gdLst>
                            <a:gd name="connsiteX0" fmla="*/ 0 w 2877954"/>
                            <a:gd name="connsiteY0" fmla="*/ 0 h 1386038"/>
                            <a:gd name="connsiteX1" fmla="*/ 1155032 w 2877954"/>
                            <a:gd name="connsiteY1" fmla="*/ 827773 h 1386038"/>
                            <a:gd name="connsiteX2" fmla="*/ 2877954 w 2877954"/>
                            <a:gd name="connsiteY2" fmla="*/ 1386038 h 13860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877954" h="1386038">
                              <a:moveTo>
                                <a:pt x="0" y="0"/>
                              </a:moveTo>
                              <a:cubicBezTo>
                                <a:pt x="337686" y="298383"/>
                                <a:pt x="675373" y="596767"/>
                                <a:pt x="1155032" y="827773"/>
                              </a:cubicBezTo>
                              <a:cubicBezTo>
                                <a:pt x="1634691" y="1058779"/>
                                <a:pt x="2256322" y="1222408"/>
                                <a:pt x="2877954" y="1386038"/>
                              </a:cubicBezTo>
                            </a:path>
                          </a:pathLst>
                        </a:custGeom>
                        <a:noFill/>
                        <a:ln w="5080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67" name="TextBox 66">
                        <a:extLst>
                          <a:ext uri="{FF2B5EF4-FFF2-40B4-BE49-F238E27FC236}">
                            <a16:creationId xmlns:a16="http://schemas.microsoft.com/office/drawing/2014/main" id="{FD871CAC-E7FA-4A4F-AB3F-71A24510A93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8497" y="3943376"/>
                        <a:ext cx="971454" cy="42225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M/G/k</a:t>
                        </a:r>
                      </a:p>
                    </p:txBody>
                  </p:sp>
                  <p:grpSp>
                    <p:nvGrpSpPr>
                      <p:cNvPr id="68" name="Group 67">
                        <a:extLst>
                          <a:ext uri="{FF2B5EF4-FFF2-40B4-BE49-F238E27FC236}">
                            <a16:creationId xmlns:a16="http://schemas.microsoft.com/office/drawing/2014/main" id="{EAA2EEC4-ED00-4E10-885B-C3C609028F17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23060" y="3747449"/>
                        <a:ext cx="4579620" cy="1274131"/>
                        <a:chOff x="1623060" y="3747449"/>
                        <a:chExt cx="4579620" cy="1274131"/>
                      </a:xfrm>
                    </p:grpSpPr>
                    <p:sp>
                      <p:nvSpPr>
                        <p:cNvPr id="69" name="TextBox 68">
                          <a:extLst>
                            <a:ext uri="{FF2B5EF4-FFF2-40B4-BE49-F238E27FC236}">
                              <a16:creationId xmlns:a16="http://schemas.microsoft.com/office/drawing/2014/main" id="{434F6A8D-84BC-47FC-9A25-F3588685602D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31355" y="3747449"/>
                          <a:ext cx="1468866" cy="422253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B0F0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Het. M/G/k</a:t>
                          </a:r>
                        </a:p>
                      </p:txBody>
                    </p:sp>
                    <p:sp>
                      <p:nvSpPr>
                        <p:cNvPr id="70" name="Freeform: Shape 69">
                          <a:extLst>
                            <a:ext uri="{FF2B5EF4-FFF2-40B4-BE49-F238E27FC236}">
                              <a16:creationId xmlns:a16="http://schemas.microsoft.com/office/drawing/2014/main" id="{4347D971-49BE-4FB5-8606-595152E4D71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3060" y="4046220"/>
                          <a:ext cx="4579620" cy="975360"/>
                        </a:xfrm>
                        <a:custGeom>
                          <a:avLst/>
                          <a:gdLst>
                            <a:gd name="connsiteX0" fmla="*/ 0 w 4579620"/>
                            <a:gd name="connsiteY0" fmla="*/ 0 h 975360"/>
                            <a:gd name="connsiteX1" fmla="*/ 3009900 w 4579620"/>
                            <a:gd name="connsiteY1" fmla="*/ 739140 h 975360"/>
                            <a:gd name="connsiteX2" fmla="*/ 4579620 w 4579620"/>
                            <a:gd name="connsiteY2" fmla="*/ 975360 h 9753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579620" h="975360">
                              <a:moveTo>
                                <a:pt x="0" y="0"/>
                              </a:moveTo>
                              <a:cubicBezTo>
                                <a:pt x="1123315" y="288290"/>
                                <a:pt x="2246630" y="576580"/>
                                <a:pt x="3009900" y="739140"/>
                              </a:cubicBezTo>
                              <a:cubicBezTo>
                                <a:pt x="3773170" y="901700"/>
                                <a:pt x="4176395" y="938530"/>
                                <a:pt x="4579620" y="975360"/>
                              </a:cubicBezTo>
                            </a:path>
                          </a:pathLst>
                        </a:custGeom>
                        <a:noFill/>
                        <a:ln w="50800">
                          <a:solidFill>
                            <a:srgbClr val="00B0F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8ED69B52-6DC1-479D-A023-C7E0021F5C12}"/>
                      </a:ext>
                    </a:extLst>
                  </p:cNvPr>
                  <p:cNvGrpSpPr/>
                  <p:nvPr/>
                </p:nvGrpSpPr>
                <p:grpSpPr>
                  <a:xfrm>
                    <a:off x="1613487" y="4242854"/>
                    <a:ext cx="4605023" cy="762284"/>
                    <a:chOff x="1613487" y="4242854"/>
                    <a:chExt cx="4605023" cy="762284"/>
                  </a:xfrm>
                </p:grpSpPr>
                <p:cxnSp>
                  <p:nvCxnSpPr>
                    <p:cNvPr id="62" name="Straight Connector 61">
                      <a:extLst>
                        <a:ext uri="{FF2B5EF4-FFF2-40B4-BE49-F238E27FC236}">
                          <a16:creationId xmlns:a16="http://schemas.microsoft.com/office/drawing/2014/main" id="{CE55455A-1DDE-43E7-8CC8-555097132A4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3487" y="4593451"/>
                      <a:ext cx="4605023" cy="411687"/>
                    </a:xfrm>
                    <a:prstGeom prst="line">
                      <a:avLst/>
                    </a:prstGeom>
                    <a:ln w="50800">
                      <a:solidFill>
                        <a:srgbClr val="2EDA9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63" name="TextBox 62">
                      <a:extLst>
                        <a:ext uri="{FF2B5EF4-FFF2-40B4-BE49-F238E27FC236}">
                          <a16:creationId xmlns:a16="http://schemas.microsoft.com/office/drawing/2014/main" id="{D97CA35E-FB48-4DAD-8F92-98D8D2CA7034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5164" y="4242854"/>
                      <a:ext cx="1073507" cy="4222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2EDA94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TP FCFS</a:t>
                      </a:r>
                    </a:p>
                  </p:txBody>
                </p:sp>
              </p:grpSp>
            </p:grpSp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C86F6D41-982F-4950-9BCE-15876C772306}"/>
                    </a:ext>
                  </a:extLst>
                </p:cNvPr>
                <p:cNvGrpSpPr/>
                <p:nvPr/>
              </p:nvGrpSpPr>
              <p:grpSpPr>
                <a:xfrm>
                  <a:off x="1615966" y="4040548"/>
                  <a:ext cx="5169669" cy="949238"/>
                  <a:chOff x="1615966" y="4040548"/>
                  <a:chExt cx="5169669" cy="949238"/>
                </a:xfrm>
              </p:grpSpPr>
              <p:sp>
                <p:nvSpPr>
                  <p:cNvPr id="58" name="Freeform: Shape 57">
                    <a:extLst>
                      <a:ext uri="{FF2B5EF4-FFF2-40B4-BE49-F238E27FC236}">
                        <a16:creationId xmlns:a16="http://schemas.microsoft.com/office/drawing/2014/main" id="{2A22A737-1121-4620-87A0-D43D40E1F9EA}"/>
                      </a:ext>
                    </a:extLst>
                  </p:cNvPr>
                  <p:cNvSpPr/>
                  <p:nvPr/>
                </p:nvSpPr>
                <p:spPr>
                  <a:xfrm>
                    <a:off x="1615966" y="4619297"/>
                    <a:ext cx="4619296" cy="370489"/>
                  </a:xfrm>
                  <a:custGeom>
                    <a:avLst/>
                    <a:gdLst>
                      <a:gd name="connsiteX0" fmla="*/ 0 w 4619296"/>
                      <a:gd name="connsiteY0" fmla="*/ 0 h 370489"/>
                      <a:gd name="connsiteX1" fmla="*/ 2940268 w 4619296"/>
                      <a:gd name="connsiteY1" fmla="*/ 94593 h 370489"/>
                      <a:gd name="connsiteX2" fmla="*/ 4619296 w 4619296"/>
                      <a:gd name="connsiteY2" fmla="*/ 370489 h 370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19296" h="370489">
                        <a:moveTo>
                          <a:pt x="0" y="0"/>
                        </a:moveTo>
                        <a:cubicBezTo>
                          <a:pt x="1085192" y="16422"/>
                          <a:pt x="2170385" y="32845"/>
                          <a:pt x="2940268" y="94593"/>
                        </a:cubicBezTo>
                        <a:cubicBezTo>
                          <a:pt x="3710151" y="156341"/>
                          <a:pt x="4164723" y="263415"/>
                          <a:pt x="4619296" y="370489"/>
                        </a:cubicBezTo>
                      </a:path>
                    </a:pathLst>
                  </a:custGeom>
                  <a:noFill/>
                  <a:ln w="50800">
                    <a:solidFill>
                      <a:srgbClr val="95D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52FB6179-0667-448E-BB1F-C9C7F7FDADDD}"/>
                      </a:ext>
                    </a:extLst>
                  </p:cNvPr>
                  <p:cNvSpPr txBox="1"/>
                  <p:nvPr/>
                </p:nvSpPr>
                <p:spPr>
                  <a:xfrm>
                    <a:off x="5244214" y="4040548"/>
                    <a:ext cx="1541421" cy="73894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95D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MSJ </a:t>
                    </a:r>
                    <a:r>
                      <a:rPr lang="en-US" dirty="0" err="1"/>
                      <a:t>ServerFilling</a:t>
                    </a:r>
                    <a:endParaRPr lang="en-US" dirty="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21BB53-3D4A-4AA6-88B2-FDC14D71DAE3}"/>
                    </a:ext>
                  </a:extLst>
                </p:cNvPr>
                <p:cNvSpPr txBox="1"/>
                <p:nvPr/>
              </p:nvSpPr>
              <p:spPr>
                <a:xfrm>
                  <a:off x="6830719" y="2158861"/>
                  <a:ext cx="688561" cy="68788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2821BB53-3D4A-4AA6-88B2-FDC14D71D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719" y="2158861"/>
                  <a:ext cx="688561" cy="68788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990863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build="p"/>
      <p:bldP spid="50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01176-9BC5-40FE-932D-4C01CE137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Unexpected Similarity between Queues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442C592F-5AED-4DF4-9869-A953E813D4BE}"/>
              </a:ext>
            </a:extLst>
          </p:cNvPr>
          <p:cNvGrpSpPr/>
          <p:nvPr/>
        </p:nvGrpSpPr>
        <p:grpSpPr>
          <a:xfrm>
            <a:off x="668850" y="1438580"/>
            <a:ext cx="2896585" cy="1831129"/>
            <a:chOff x="668850" y="1438580"/>
            <a:chExt cx="2896585" cy="183112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09F7A5D-213F-4E46-826D-D93833ACE141}"/>
                </a:ext>
              </a:extLst>
            </p:cNvPr>
            <p:cNvGrpSpPr/>
            <p:nvPr/>
          </p:nvGrpSpPr>
          <p:grpSpPr>
            <a:xfrm>
              <a:off x="668850" y="1863972"/>
              <a:ext cx="2225741" cy="1325563"/>
              <a:chOff x="2938681" y="1568008"/>
              <a:chExt cx="6879082" cy="3538041"/>
            </a:xfrm>
          </p:grpSpPr>
          <p:grpSp>
            <p:nvGrpSpPr>
              <p:cNvPr id="11" name="Group 10">
                <a:extLst>
                  <a:ext uri="{FF2B5EF4-FFF2-40B4-BE49-F238E27FC236}">
                    <a16:creationId xmlns:a16="http://schemas.microsoft.com/office/drawing/2014/main" id="{4A614D8B-D778-4979-9C84-50BEC7D8A698}"/>
                  </a:ext>
                </a:extLst>
              </p:cNvPr>
              <p:cNvGrpSpPr/>
              <p:nvPr/>
            </p:nvGrpSpPr>
            <p:grpSpPr>
              <a:xfrm>
                <a:off x="2938681" y="1568008"/>
                <a:ext cx="6879082" cy="3538041"/>
                <a:chOff x="2938681" y="1568008"/>
                <a:chExt cx="6879082" cy="3538042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3BB61E74-C7AE-41D1-AAB3-A8FD6C54867B}"/>
                    </a:ext>
                  </a:extLst>
                </p:cNvPr>
                <p:cNvCxnSpPr/>
                <p:nvPr/>
              </p:nvCxnSpPr>
              <p:spPr>
                <a:xfrm>
                  <a:off x="2938681" y="21787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41130049-D5E3-4C34-B916-09FE7B48656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938681" y="42615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8169997C-C02C-4C9C-A912-13E9A73AF836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720BD1AE-18A0-47CD-A0A7-27F3AB647C0D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D6111662-7006-44E3-94BC-B82BB1478D96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Rectangle 26">
                  <a:extLst>
                    <a:ext uri="{FF2B5EF4-FFF2-40B4-BE49-F238E27FC236}">
                      <a16:creationId xmlns:a16="http://schemas.microsoft.com/office/drawing/2014/main" id="{3B9E8315-5FCC-4420-A4D3-5B6F5429EA63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ABBEC700-3D3E-475A-9906-B5AF5889BAB8}"/>
                    </a:ext>
                  </a:extLst>
                </p:cNvPr>
                <p:cNvSpPr/>
                <p:nvPr/>
              </p:nvSpPr>
              <p:spPr>
                <a:xfrm>
                  <a:off x="9080001" y="1568008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CFE45F72-CDB9-4ED1-8A6B-1C48D7A14916}"/>
                    </a:ext>
                  </a:extLst>
                </p:cNvPr>
                <p:cNvSpPr/>
                <p:nvPr/>
              </p:nvSpPr>
              <p:spPr>
                <a:xfrm>
                  <a:off x="9091621" y="2494355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3A739A48-75BB-4DB7-A0D8-180CBA46219E}"/>
                    </a:ext>
                  </a:extLst>
                </p:cNvPr>
                <p:cNvSpPr/>
                <p:nvPr/>
              </p:nvSpPr>
              <p:spPr>
                <a:xfrm>
                  <a:off x="9080001" y="3420702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B9CE3CDB-198F-4B52-B317-24CBD99FA38F}"/>
                    </a:ext>
                  </a:extLst>
                </p:cNvPr>
                <p:cNvSpPr/>
                <p:nvPr/>
              </p:nvSpPr>
              <p:spPr>
                <a:xfrm>
                  <a:off x="9091621" y="4347049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9D2404E5-39AC-4BA7-9388-F65B95736363}"/>
                    </a:ext>
                  </a:extLst>
                </p:cNvPr>
                <p:cNvCxnSpPr/>
                <p:nvPr/>
              </p:nvCxnSpPr>
              <p:spPr>
                <a:xfrm flipV="1">
                  <a:off x="8628281" y="2100811"/>
                  <a:ext cx="463340" cy="393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5259CB5D-E3AC-4C77-BBB7-06AD1824C64D}"/>
                    </a:ext>
                  </a:extLst>
                </p:cNvPr>
                <p:cNvCxnSpPr>
                  <a:cxnSpLocks/>
                  <a:endCxn id="29" idx="2"/>
                </p:cNvCxnSpPr>
                <p:nvPr/>
              </p:nvCxnSpPr>
              <p:spPr>
                <a:xfrm flipV="1">
                  <a:off x="8628281" y="2873856"/>
                  <a:ext cx="463340" cy="1572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06E87A7-5D6A-450A-8B1D-5728779E31FD}"/>
                    </a:ext>
                  </a:extLst>
                </p:cNvPr>
                <p:cNvCxnSpPr>
                  <a:cxnSpLocks/>
                  <a:endCxn id="30" idx="2"/>
                </p:cNvCxnSpPr>
                <p:nvPr/>
              </p:nvCxnSpPr>
              <p:spPr>
                <a:xfrm>
                  <a:off x="8650857" y="3587043"/>
                  <a:ext cx="429144" cy="213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7E8BF0EC-6696-43E7-8938-A57DA62DB1BE}"/>
                    </a:ext>
                  </a:extLst>
                </p:cNvPr>
                <p:cNvCxnSpPr>
                  <a:cxnSpLocks/>
                  <a:endCxn id="31" idx="1"/>
                </p:cNvCxnSpPr>
                <p:nvPr/>
              </p:nvCxnSpPr>
              <p:spPr>
                <a:xfrm>
                  <a:off x="8639569" y="4020670"/>
                  <a:ext cx="558393" cy="4375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3AD9587F-2992-4A13-8F46-F22C213D2916}"/>
                  </a:ext>
                </a:extLst>
              </p:cNvPr>
              <p:cNvSpPr/>
              <p:nvPr/>
            </p:nvSpPr>
            <p:spPr>
              <a:xfrm>
                <a:off x="9251902" y="1988365"/>
                <a:ext cx="364070" cy="116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BE519AA-2D1D-4355-BE6E-F13F5F3D2DB8}"/>
                  </a:ext>
                </a:extLst>
              </p:cNvPr>
              <p:cNvSpPr/>
              <p:nvPr/>
            </p:nvSpPr>
            <p:spPr>
              <a:xfrm>
                <a:off x="9251902" y="2743198"/>
                <a:ext cx="364070" cy="275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7B1D0DE0-8C50-45CB-9583-147FCE367CB0}"/>
                  </a:ext>
                </a:extLst>
              </p:cNvPr>
              <p:cNvSpPr/>
              <p:nvPr/>
            </p:nvSpPr>
            <p:spPr>
              <a:xfrm>
                <a:off x="9251902" y="3660247"/>
                <a:ext cx="364070" cy="310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49400E26-4B0A-4CCE-ABE0-2491C43C1A75}"/>
                  </a:ext>
                </a:extLst>
              </p:cNvPr>
              <p:cNvSpPr/>
              <p:nvPr/>
            </p:nvSpPr>
            <p:spPr>
              <a:xfrm>
                <a:off x="9251902" y="4560040"/>
                <a:ext cx="364070" cy="430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8AB6F195-F983-4342-86B2-CF0339CC6F13}"/>
                  </a:ext>
                </a:extLst>
              </p:cNvPr>
              <p:cNvSpPr/>
              <p:nvPr/>
            </p:nvSpPr>
            <p:spPr>
              <a:xfrm>
                <a:off x="4687299" y="3567286"/>
                <a:ext cx="632178" cy="5757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61D0E777-8EA5-4365-9D4C-3E17723B5573}"/>
                  </a:ext>
                </a:extLst>
              </p:cNvPr>
              <p:cNvSpPr/>
              <p:nvPr/>
            </p:nvSpPr>
            <p:spPr>
              <a:xfrm>
                <a:off x="5720231" y="2449686"/>
                <a:ext cx="632178" cy="1693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8847A2-F44A-4B37-89EF-EE83FE62FD2C}"/>
                  </a:ext>
                </a:extLst>
              </p:cNvPr>
              <p:cNvSpPr/>
              <p:nvPr/>
            </p:nvSpPr>
            <p:spPr>
              <a:xfrm>
                <a:off x="6702367" y="3031063"/>
                <a:ext cx="632178" cy="1111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76385A1-892D-4F54-BE1F-CB290678506F}"/>
                  </a:ext>
                </a:extLst>
              </p:cNvPr>
              <p:cNvSpPr/>
              <p:nvPr/>
            </p:nvSpPr>
            <p:spPr>
              <a:xfrm>
                <a:off x="7774809" y="2833510"/>
                <a:ext cx="632178" cy="1309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711554A-C7AB-4913-A051-7D248E8D0F3F}"/>
                </a:ext>
              </a:extLst>
            </p:cNvPr>
            <p:cNvSpPr txBox="1"/>
            <p:nvPr/>
          </p:nvSpPr>
          <p:spPr>
            <a:xfrm>
              <a:off x="2711506" y="1489093"/>
              <a:ext cx="853929" cy="17806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Speed:</a:t>
              </a:r>
            </a:p>
            <a:p>
              <a:pPr algn="ctr">
                <a:lnSpc>
                  <a:spcPct val="130000"/>
                </a:lnSpc>
              </a:pPr>
              <a:r>
                <a:rPr lang="en-US" dirty="0"/>
                <a:t>0.4</a:t>
              </a:r>
            </a:p>
            <a:p>
              <a:pPr algn="ctr">
                <a:lnSpc>
                  <a:spcPct val="130000"/>
                </a:lnSpc>
              </a:pPr>
              <a:r>
                <a:rPr lang="en-US" dirty="0"/>
                <a:t>0.3</a:t>
              </a:r>
            </a:p>
            <a:p>
              <a:pPr algn="ctr">
                <a:lnSpc>
                  <a:spcPct val="130000"/>
                </a:lnSpc>
              </a:pPr>
              <a:r>
                <a:rPr lang="en-US" dirty="0"/>
                <a:t>0.2</a:t>
              </a:r>
            </a:p>
            <a:p>
              <a:pPr algn="ctr">
                <a:lnSpc>
                  <a:spcPct val="130000"/>
                </a:lnSpc>
              </a:pPr>
              <a:r>
                <a:rPr lang="en-US" dirty="0"/>
                <a:t>0.1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DA2E6453-CA11-49C1-B453-6D20060AB032}"/>
                </a:ext>
              </a:extLst>
            </p:cNvPr>
            <p:cNvSpPr txBox="1"/>
            <p:nvPr/>
          </p:nvSpPr>
          <p:spPr>
            <a:xfrm>
              <a:off x="773043" y="1438580"/>
              <a:ext cx="1615144" cy="646331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Heterogeneous</a:t>
              </a:r>
            </a:p>
            <a:p>
              <a:pPr algn="ctr"/>
              <a:r>
                <a:rPr lang="en-US" dirty="0"/>
                <a:t> M/G/k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FB4ACD92-0F36-472A-816B-9BB8167B37FD}"/>
              </a:ext>
            </a:extLst>
          </p:cNvPr>
          <p:cNvSpPr txBox="1"/>
          <p:nvPr/>
        </p:nvSpPr>
        <p:spPr>
          <a:xfrm>
            <a:off x="668850" y="4400838"/>
            <a:ext cx="10825827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/>
              <a:t>Discover commonality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Use commonality to tightly characterize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147509-C824-48AC-8D6C-CD768ABDFA79}"/>
              </a:ext>
            </a:extLst>
          </p:cNvPr>
          <p:cNvGrpSpPr/>
          <p:nvPr/>
        </p:nvGrpSpPr>
        <p:grpSpPr>
          <a:xfrm>
            <a:off x="9336135" y="1489093"/>
            <a:ext cx="2402014" cy="2132989"/>
            <a:chOff x="9336135" y="1489093"/>
            <a:chExt cx="2402014" cy="2132989"/>
          </a:xfrm>
        </p:grpSpPr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5560546C-5908-4334-AF03-AEBA2EF0845A}"/>
                </a:ext>
              </a:extLst>
            </p:cNvPr>
            <p:cNvGrpSpPr/>
            <p:nvPr/>
          </p:nvGrpSpPr>
          <p:grpSpPr>
            <a:xfrm>
              <a:off x="9336135" y="1489093"/>
              <a:ext cx="2402014" cy="2132989"/>
              <a:chOff x="6687933" y="1401762"/>
              <a:chExt cx="2402014" cy="2132989"/>
            </a:xfrm>
          </p:grpSpPr>
          <p:grpSp>
            <p:nvGrpSpPr>
              <p:cNvPr id="127" name="Group 126">
                <a:extLst>
                  <a:ext uri="{FF2B5EF4-FFF2-40B4-BE49-F238E27FC236}">
                    <a16:creationId xmlns:a16="http://schemas.microsoft.com/office/drawing/2014/main" id="{44AB702D-02E6-434D-94E1-BEB1A596E26E}"/>
                  </a:ext>
                </a:extLst>
              </p:cNvPr>
              <p:cNvGrpSpPr/>
              <p:nvPr/>
            </p:nvGrpSpPr>
            <p:grpSpPr>
              <a:xfrm>
                <a:off x="6772531" y="1581451"/>
                <a:ext cx="2317416" cy="1953300"/>
                <a:chOff x="894283" y="1704109"/>
                <a:chExt cx="4864150" cy="2766620"/>
              </a:xfrm>
            </p:grpSpPr>
            <p:grpSp>
              <p:nvGrpSpPr>
                <p:cNvPr id="130" name="Group 129">
                  <a:extLst>
                    <a:ext uri="{FF2B5EF4-FFF2-40B4-BE49-F238E27FC236}">
                      <a16:creationId xmlns:a16="http://schemas.microsoft.com/office/drawing/2014/main" id="{80FF6001-3BB0-4EAC-AAAA-B29F01C05AD6}"/>
                    </a:ext>
                  </a:extLst>
                </p:cNvPr>
                <p:cNvGrpSpPr/>
                <p:nvPr/>
              </p:nvGrpSpPr>
              <p:grpSpPr>
                <a:xfrm>
                  <a:off x="894283" y="2378348"/>
                  <a:ext cx="4093999" cy="1291703"/>
                  <a:chOff x="3568334" y="2178754"/>
                  <a:chExt cx="5611141" cy="2082801"/>
                </a:xfrm>
              </p:grpSpPr>
              <p:cxnSp>
                <p:nvCxnSpPr>
                  <p:cNvPr id="149" name="Straight Connector 148">
                    <a:extLst>
                      <a:ext uri="{FF2B5EF4-FFF2-40B4-BE49-F238E27FC236}">
                        <a16:creationId xmlns:a16="http://schemas.microsoft.com/office/drawing/2014/main" id="{CF52E7BF-D94E-48E2-A2B1-F29F3DEBBF3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8334" y="2178754"/>
                    <a:ext cx="5059947" cy="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0" name="Straight Connector 149">
                    <a:extLst>
                      <a:ext uri="{FF2B5EF4-FFF2-40B4-BE49-F238E27FC236}">
                        <a16:creationId xmlns:a16="http://schemas.microsoft.com/office/drawing/2014/main" id="{3D072E70-85BD-41AE-82CC-A8F85E18106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8334" y="4261554"/>
                    <a:ext cx="5059947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1" name="Rectangle 150">
                    <a:extLst>
                      <a:ext uri="{FF2B5EF4-FFF2-40B4-BE49-F238E27FC236}">
                        <a16:creationId xmlns:a16="http://schemas.microsoft.com/office/drawing/2014/main" id="{019110D5-EAAD-4FA5-B24A-BBAFE8847BA3}"/>
                      </a:ext>
                    </a:extLst>
                  </p:cNvPr>
                  <p:cNvSpPr/>
                  <p:nvPr/>
                </p:nvSpPr>
                <p:spPr>
                  <a:xfrm>
                    <a:off x="7600992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2" name="Rectangle 151">
                    <a:extLst>
                      <a:ext uri="{FF2B5EF4-FFF2-40B4-BE49-F238E27FC236}">
                        <a16:creationId xmlns:a16="http://schemas.microsoft.com/office/drawing/2014/main" id="{ABFA7357-7F8F-400C-B622-5673B1628D78}"/>
                      </a:ext>
                    </a:extLst>
                  </p:cNvPr>
                  <p:cNvSpPr/>
                  <p:nvPr/>
                </p:nvSpPr>
                <p:spPr>
                  <a:xfrm>
                    <a:off x="6573703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3" name="Rectangle 152">
                    <a:extLst>
                      <a:ext uri="{FF2B5EF4-FFF2-40B4-BE49-F238E27FC236}">
                        <a16:creationId xmlns:a16="http://schemas.microsoft.com/office/drawing/2014/main" id="{16489FD3-ADA5-4D07-9C4C-982E16F12D70}"/>
                      </a:ext>
                    </a:extLst>
                  </p:cNvPr>
                  <p:cNvSpPr/>
                  <p:nvPr/>
                </p:nvSpPr>
                <p:spPr>
                  <a:xfrm>
                    <a:off x="5546414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4" name="Rectangle 153">
                    <a:extLst>
                      <a:ext uri="{FF2B5EF4-FFF2-40B4-BE49-F238E27FC236}">
                        <a16:creationId xmlns:a16="http://schemas.microsoft.com/office/drawing/2014/main" id="{37DA3E99-6180-444B-9C69-EE8E6BC1775D}"/>
                      </a:ext>
                    </a:extLst>
                  </p:cNvPr>
                  <p:cNvSpPr/>
                  <p:nvPr/>
                </p:nvSpPr>
                <p:spPr>
                  <a:xfrm>
                    <a:off x="4519125" y="2178754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55" name="Straight Connector 154">
                    <a:extLst>
                      <a:ext uri="{FF2B5EF4-FFF2-40B4-BE49-F238E27FC236}">
                        <a16:creationId xmlns:a16="http://schemas.microsoft.com/office/drawing/2014/main" id="{193DBDB7-7D22-4265-B648-FB7CFC0733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28281" y="3261294"/>
                    <a:ext cx="55119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31" name="Rectangle 130">
                  <a:extLst>
                    <a:ext uri="{FF2B5EF4-FFF2-40B4-BE49-F238E27FC236}">
                      <a16:creationId xmlns:a16="http://schemas.microsoft.com/office/drawing/2014/main" id="{5B138403-2CBF-4561-9BFD-13BF897812A7}"/>
                    </a:ext>
                  </a:extLst>
                </p:cNvPr>
                <p:cNvSpPr/>
                <p:nvPr/>
              </p:nvSpPr>
              <p:spPr>
                <a:xfrm>
                  <a:off x="2438309" y="2518737"/>
                  <a:ext cx="566237" cy="11185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132" name="Rectangle 131">
                  <a:extLst>
                    <a:ext uri="{FF2B5EF4-FFF2-40B4-BE49-F238E27FC236}">
                      <a16:creationId xmlns:a16="http://schemas.microsoft.com/office/drawing/2014/main" id="{3F0AB6EB-E892-49FB-B4A0-83E8066539AE}"/>
                    </a:ext>
                  </a:extLst>
                </p:cNvPr>
                <p:cNvSpPr/>
                <p:nvPr/>
              </p:nvSpPr>
              <p:spPr>
                <a:xfrm>
                  <a:off x="4003222" y="3362840"/>
                  <a:ext cx="461249" cy="2691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grpSp>
              <p:nvGrpSpPr>
                <p:cNvPr id="133" name="Group 132">
                  <a:extLst>
                    <a:ext uri="{FF2B5EF4-FFF2-40B4-BE49-F238E27FC236}">
                      <a16:creationId xmlns:a16="http://schemas.microsoft.com/office/drawing/2014/main" id="{EABC0FAF-653A-47C5-A620-8024CFE66103}"/>
                    </a:ext>
                  </a:extLst>
                </p:cNvPr>
                <p:cNvGrpSpPr/>
                <p:nvPr/>
              </p:nvGrpSpPr>
              <p:grpSpPr>
                <a:xfrm>
                  <a:off x="4868405" y="1704109"/>
                  <a:ext cx="890028" cy="2766620"/>
                  <a:chOff x="4701834" y="1690688"/>
                  <a:chExt cx="890028" cy="2766620"/>
                </a:xfrm>
              </p:grpSpPr>
              <p:grpSp>
                <p:nvGrpSpPr>
                  <p:cNvPr id="136" name="Group 135">
                    <a:extLst>
                      <a:ext uri="{FF2B5EF4-FFF2-40B4-BE49-F238E27FC236}">
                        <a16:creationId xmlns:a16="http://schemas.microsoft.com/office/drawing/2014/main" id="{F1DC2108-A311-4944-A7FE-8D5E8E5A1613}"/>
                      </a:ext>
                    </a:extLst>
                  </p:cNvPr>
                  <p:cNvGrpSpPr/>
                  <p:nvPr/>
                </p:nvGrpSpPr>
                <p:grpSpPr>
                  <a:xfrm>
                    <a:off x="5036457" y="1690688"/>
                    <a:ext cx="555405" cy="2766620"/>
                    <a:chOff x="5036457" y="1690688"/>
                    <a:chExt cx="555405" cy="2766620"/>
                  </a:xfrm>
                </p:grpSpPr>
                <p:cxnSp>
                  <p:nvCxnSpPr>
                    <p:cNvPr id="139" name="Straight Connector 138">
                      <a:extLst>
                        <a:ext uri="{FF2B5EF4-FFF2-40B4-BE49-F238E27FC236}">
                          <a16:creationId xmlns:a16="http://schemas.microsoft.com/office/drawing/2014/main" id="{6D8FC4F6-F5EA-4FBF-9C62-DA3D26CE1FD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5786" y="1693684"/>
                      <a:ext cx="525456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0" name="Straight Connector 139">
                      <a:extLst>
                        <a:ext uri="{FF2B5EF4-FFF2-40B4-BE49-F238E27FC236}">
                          <a16:creationId xmlns:a16="http://schemas.microsoft.com/office/drawing/2014/main" id="{0EC596A6-B509-4935-8E03-AE66CA6E146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6457" y="4457308"/>
                      <a:ext cx="525456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1" name="Straight Connector 140">
                      <a:extLst>
                        <a:ext uri="{FF2B5EF4-FFF2-40B4-BE49-F238E27FC236}">
                          <a16:creationId xmlns:a16="http://schemas.microsoft.com/office/drawing/2014/main" id="{4FB40B8F-B605-4305-B8E2-3A285D784B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1242" y="1690688"/>
                      <a:ext cx="0" cy="276662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2" name="Straight Connector 141">
                      <a:extLst>
                        <a:ext uri="{FF2B5EF4-FFF2-40B4-BE49-F238E27FC236}">
                          <a16:creationId xmlns:a16="http://schemas.microsoft.com/office/drawing/2014/main" id="{65377F0B-9BF3-40E7-A113-01E58EFC5748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5613" y="2015766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3" name="Straight Connector 142">
                      <a:extLst>
                        <a:ext uri="{FF2B5EF4-FFF2-40B4-BE49-F238E27FC236}">
                          <a16:creationId xmlns:a16="http://schemas.microsoft.com/office/drawing/2014/main" id="{2330D0DB-4D0F-43DB-ACB9-5CDD98B862F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5040" y="2367658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4" name="Straight Connector 143">
                      <a:extLst>
                        <a:ext uri="{FF2B5EF4-FFF2-40B4-BE49-F238E27FC236}">
                          <a16:creationId xmlns:a16="http://schemas.microsoft.com/office/drawing/2014/main" id="{28F0E9A4-4925-420C-A84D-3C48E202304C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4367" y="2724336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5" name="Straight Connector 144">
                      <a:extLst>
                        <a:ext uri="{FF2B5EF4-FFF2-40B4-BE49-F238E27FC236}">
                          <a16:creationId xmlns:a16="http://schemas.microsoft.com/office/drawing/2014/main" id="{7806D52A-F162-46D4-BE0F-DC537828B69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4367" y="3064595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6" name="Straight Connector 145">
                      <a:extLst>
                        <a:ext uri="{FF2B5EF4-FFF2-40B4-BE49-F238E27FC236}">
                          <a16:creationId xmlns:a16="http://schemas.microsoft.com/office/drawing/2014/main" id="{341B75BF-2CED-4A68-B742-011449E0155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05662" y="3415605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7" name="Straight Connector 146">
                      <a:extLst>
                        <a:ext uri="{FF2B5EF4-FFF2-40B4-BE49-F238E27FC236}">
                          <a16:creationId xmlns:a16="http://schemas.microsoft.com/office/drawing/2014/main" id="{D24F5251-D3F1-4A17-BB23-29B35128DBE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14989" y="3772283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48" name="Straight Connector 147">
                      <a:extLst>
                        <a:ext uri="{FF2B5EF4-FFF2-40B4-BE49-F238E27FC236}">
                          <a16:creationId xmlns:a16="http://schemas.microsoft.com/office/drawing/2014/main" id="{F77B48AD-8694-468C-AFB8-733C393DB425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14989" y="4112542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37" name="Rectangle 136">
                    <a:extLst>
                      <a:ext uri="{FF2B5EF4-FFF2-40B4-BE49-F238E27FC236}">
                        <a16:creationId xmlns:a16="http://schemas.microsoft.com/office/drawing/2014/main" id="{8A1018CA-68FA-4D11-A515-C6F5A018CC7A}"/>
                      </a:ext>
                    </a:extLst>
                  </p:cNvPr>
                  <p:cNvSpPr/>
                  <p:nvPr/>
                </p:nvSpPr>
                <p:spPr>
                  <a:xfrm>
                    <a:off x="4949429" y="1830144"/>
                    <a:ext cx="525454" cy="11185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=</a:t>
                    </a:r>
                  </a:p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138" name="Rectangle 137">
                    <a:extLst>
                      <a:ext uri="{FF2B5EF4-FFF2-40B4-BE49-F238E27FC236}">
                        <a16:creationId xmlns:a16="http://schemas.microsoft.com/office/drawing/2014/main" id="{F1700F12-8126-469C-81E2-1B8269F09B8A}"/>
                      </a:ext>
                    </a:extLst>
                  </p:cNvPr>
                  <p:cNvSpPr/>
                  <p:nvPr/>
                </p:nvSpPr>
                <p:spPr>
                  <a:xfrm>
                    <a:off x="4701834" y="3180492"/>
                    <a:ext cx="798071" cy="49908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=2</a:t>
                    </a:r>
                  </a:p>
                </p:txBody>
              </p:sp>
            </p:grpSp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0E480B6B-9AC3-4678-A868-D21C1F3FDA1D}"/>
                    </a:ext>
                  </a:extLst>
                </p:cNvPr>
                <p:cNvSpPr/>
                <p:nvPr/>
              </p:nvSpPr>
              <p:spPr>
                <a:xfrm>
                  <a:off x="3174108" y="3132903"/>
                  <a:ext cx="535664" cy="4990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p:sp>
              <p:nvSpPr>
                <p:cNvPr id="135" name="Rectangle 134">
                  <a:extLst>
                    <a:ext uri="{FF2B5EF4-FFF2-40B4-BE49-F238E27FC236}">
                      <a16:creationId xmlns:a16="http://schemas.microsoft.com/office/drawing/2014/main" id="{0720257C-8261-4E73-84C7-F53EC930B87A}"/>
                    </a:ext>
                  </a:extLst>
                </p:cNvPr>
                <p:cNvSpPr/>
                <p:nvPr/>
              </p:nvSpPr>
              <p:spPr>
                <a:xfrm>
                  <a:off x="1710626" y="3134211"/>
                  <a:ext cx="461250" cy="4990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p:sp>
            <p:nvSpPr>
              <p:cNvPr id="128" name="Rectangle 127">
                <a:extLst>
                  <a:ext uri="{FF2B5EF4-FFF2-40B4-BE49-F238E27FC236}">
                    <a16:creationId xmlns:a16="http://schemas.microsoft.com/office/drawing/2014/main" id="{1004FC19-8CA4-43B2-AD9A-E611BFC65B34}"/>
                  </a:ext>
                </a:extLst>
              </p:cNvPr>
              <p:cNvSpPr/>
              <p:nvPr/>
            </p:nvSpPr>
            <p:spPr>
              <a:xfrm>
                <a:off x="8558410" y="3080580"/>
                <a:ext cx="477198" cy="19077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=1</a:t>
                </a:r>
              </a:p>
            </p:txBody>
          </p:sp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E41031BA-C3D3-41DC-A12A-AA6F1A580FE9}"/>
                  </a:ext>
                </a:extLst>
              </p:cNvPr>
              <p:cNvSpPr txBox="1"/>
              <p:nvPr/>
            </p:nvSpPr>
            <p:spPr>
              <a:xfrm>
                <a:off x="6687933" y="1401762"/>
                <a:ext cx="1957560" cy="6463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Multiserver Jobs under </a:t>
                </a:r>
                <a:r>
                  <a:rPr lang="en-US" dirty="0" err="1"/>
                  <a:t>ServerFilling</a:t>
                </a:r>
                <a:endParaRPr lang="en-US" dirty="0"/>
              </a:p>
            </p:txBody>
          </p:sp>
        </p:grp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2CF80E04-4904-4C7C-87D7-78A1C045EBFD}"/>
                </a:ext>
              </a:extLst>
            </p:cNvPr>
            <p:cNvSpPr/>
            <p:nvPr/>
          </p:nvSpPr>
          <p:spPr>
            <a:xfrm>
              <a:off x="11353282" y="3394996"/>
              <a:ext cx="333123" cy="19077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dirty="0"/>
                <a:t>=1</a:t>
              </a:r>
            </a:p>
          </p:txBody>
        </p:sp>
      </p:grpSp>
      <p:sp>
        <p:nvSpPr>
          <p:cNvPr id="157" name="Slide Number Placeholder 156">
            <a:extLst>
              <a:ext uri="{FF2B5EF4-FFF2-40B4-BE49-F238E27FC236}">
                <a16:creationId xmlns:a16="http://schemas.microsoft.com/office/drawing/2014/main" id="{EB93C6EA-3F27-4C5F-9A88-E46E1AA32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21B21A3-0B0A-4FB5-ACBE-05A33E688327}"/>
              </a:ext>
            </a:extLst>
          </p:cNvPr>
          <p:cNvGrpSpPr/>
          <p:nvPr/>
        </p:nvGrpSpPr>
        <p:grpSpPr>
          <a:xfrm>
            <a:off x="3816241" y="1446462"/>
            <a:ext cx="2610348" cy="1611460"/>
            <a:chOff x="3816241" y="1446462"/>
            <a:chExt cx="2610348" cy="1611460"/>
          </a:xfrm>
        </p:grpSpPr>
        <p:grpSp>
          <p:nvGrpSpPr>
            <p:cNvPr id="82" name="Group 81">
              <a:extLst>
                <a:ext uri="{FF2B5EF4-FFF2-40B4-BE49-F238E27FC236}">
                  <a16:creationId xmlns:a16="http://schemas.microsoft.com/office/drawing/2014/main" id="{2BAEFF79-BE78-45A1-9A2E-D099A527F854}"/>
                </a:ext>
              </a:extLst>
            </p:cNvPr>
            <p:cNvGrpSpPr/>
            <p:nvPr/>
          </p:nvGrpSpPr>
          <p:grpSpPr>
            <a:xfrm>
              <a:off x="3816241" y="1446462"/>
              <a:ext cx="2610348" cy="1611460"/>
              <a:chOff x="3816241" y="1446462"/>
              <a:chExt cx="2610348" cy="1611460"/>
            </a:xfrm>
          </p:grpSpPr>
          <p:grpSp>
            <p:nvGrpSpPr>
              <p:cNvPr id="77" name="Group 76">
                <a:extLst>
                  <a:ext uri="{FF2B5EF4-FFF2-40B4-BE49-F238E27FC236}">
                    <a16:creationId xmlns:a16="http://schemas.microsoft.com/office/drawing/2014/main" id="{A878C2C2-9ADB-413A-8AA6-61B68CA5466F}"/>
                  </a:ext>
                </a:extLst>
              </p:cNvPr>
              <p:cNvGrpSpPr/>
              <p:nvPr/>
            </p:nvGrpSpPr>
            <p:grpSpPr>
              <a:xfrm>
                <a:off x="3816241" y="2092794"/>
                <a:ext cx="1840882" cy="780342"/>
                <a:chOff x="3816241" y="2092794"/>
                <a:chExt cx="1840882" cy="780342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2B78C746-452B-47D4-8D4D-E009A9AC09D9}"/>
                    </a:ext>
                  </a:extLst>
                </p:cNvPr>
                <p:cNvGrpSpPr/>
                <p:nvPr/>
              </p:nvGrpSpPr>
              <p:grpSpPr>
                <a:xfrm>
                  <a:off x="3816241" y="2092794"/>
                  <a:ext cx="1840882" cy="780342"/>
                  <a:chOff x="2938681" y="2178754"/>
                  <a:chExt cx="5689600" cy="2082801"/>
                </a:xfrm>
              </p:grpSpPr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2015BEFB-E223-4601-BE97-B59282ED3CBC}"/>
                      </a:ext>
                    </a:extLst>
                  </p:cNvPr>
                  <p:cNvCxnSpPr/>
                  <p:nvPr/>
                </p:nvCxnSpPr>
                <p:spPr>
                  <a:xfrm>
                    <a:off x="2938681" y="2178755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4" name="Straight Connector 53">
                    <a:extLst>
                      <a:ext uri="{FF2B5EF4-FFF2-40B4-BE49-F238E27FC236}">
                        <a16:creationId xmlns:a16="http://schemas.microsoft.com/office/drawing/2014/main" id="{DF84C79C-48C2-49EB-A2DC-5FF63C1D9F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938681" y="4261555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5" name="Rectangle 54">
                    <a:extLst>
                      <a:ext uri="{FF2B5EF4-FFF2-40B4-BE49-F238E27FC236}">
                        <a16:creationId xmlns:a16="http://schemas.microsoft.com/office/drawing/2014/main" id="{4FA702B2-42CD-4BCD-B31E-E3C812852130}"/>
                      </a:ext>
                    </a:extLst>
                  </p:cNvPr>
                  <p:cNvSpPr/>
                  <p:nvPr/>
                </p:nvSpPr>
                <p:spPr>
                  <a:xfrm>
                    <a:off x="7600992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6" name="Rectangle 55">
                    <a:extLst>
                      <a:ext uri="{FF2B5EF4-FFF2-40B4-BE49-F238E27FC236}">
                        <a16:creationId xmlns:a16="http://schemas.microsoft.com/office/drawing/2014/main" id="{944BCCD6-EB1C-4700-A614-A909D23C7AEC}"/>
                      </a:ext>
                    </a:extLst>
                  </p:cNvPr>
                  <p:cNvSpPr/>
                  <p:nvPr/>
                </p:nvSpPr>
                <p:spPr>
                  <a:xfrm>
                    <a:off x="6573703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7" name="Rectangle 56">
                    <a:extLst>
                      <a:ext uri="{FF2B5EF4-FFF2-40B4-BE49-F238E27FC236}">
                        <a16:creationId xmlns:a16="http://schemas.microsoft.com/office/drawing/2014/main" id="{CBA06BD9-2650-468E-9A7F-B312F01E3059}"/>
                      </a:ext>
                    </a:extLst>
                  </p:cNvPr>
                  <p:cNvSpPr/>
                  <p:nvPr/>
                </p:nvSpPr>
                <p:spPr>
                  <a:xfrm>
                    <a:off x="5546414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58" name="Rectangle 57">
                    <a:extLst>
                      <a:ext uri="{FF2B5EF4-FFF2-40B4-BE49-F238E27FC236}">
                        <a16:creationId xmlns:a16="http://schemas.microsoft.com/office/drawing/2014/main" id="{2C715ABB-16A8-4DDC-B02A-CA27451482B3}"/>
                      </a:ext>
                    </a:extLst>
                  </p:cNvPr>
                  <p:cNvSpPr/>
                  <p:nvPr/>
                </p:nvSpPr>
                <p:spPr>
                  <a:xfrm>
                    <a:off x="4519125" y="2178754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C6140DA7-5D16-47B2-8E94-EF6CB476904D}"/>
                    </a:ext>
                  </a:extLst>
                </p:cNvPr>
                <p:cNvSpPr/>
                <p:nvPr/>
              </p:nvSpPr>
              <p:spPr>
                <a:xfrm>
                  <a:off x="4382010" y="2613022"/>
                  <a:ext cx="204542" cy="2157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7E755F72-7A9D-4BF7-AAD7-089BBAB59F07}"/>
                    </a:ext>
                  </a:extLst>
                </p:cNvPr>
                <p:cNvSpPr/>
                <p:nvPr/>
              </p:nvSpPr>
              <p:spPr>
                <a:xfrm>
                  <a:off x="4716217" y="2194302"/>
                  <a:ext cx="204542" cy="63442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1" name="Rectangle 50">
                  <a:extLst>
                    <a:ext uri="{FF2B5EF4-FFF2-40B4-BE49-F238E27FC236}">
                      <a16:creationId xmlns:a16="http://schemas.microsoft.com/office/drawing/2014/main" id="{F5F07CB0-0ACF-46DE-83FA-F08990C1B767}"/>
                    </a:ext>
                  </a:extLst>
                </p:cNvPr>
                <p:cNvSpPr/>
                <p:nvPr/>
              </p:nvSpPr>
              <p:spPr>
                <a:xfrm>
                  <a:off x="5033989" y="2412120"/>
                  <a:ext cx="204542" cy="416605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2" name="Rectangle 51">
                  <a:extLst>
                    <a:ext uri="{FF2B5EF4-FFF2-40B4-BE49-F238E27FC236}">
                      <a16:creationId xmlns:a16="http://schemas.microsoft.com/office/drawing/2014/main" id="{54C4C85A-F8AC-40AC-BA6B-4D37337BE1A1}"/>
                    </a:ext>
                  </a:extLst>
                </p:cNvPr>
                <p:cNvSpPr/>
                <p:nvPr/>
              </p:nvSpPr>
              <p:spPr>
                <a:xfrm>
                  <a:off x="5380980" y="2338105"/>
                  <a:ext cx="204542" cy="490622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7EEC3FB-6C7D-4881-A554-78D25EAD7DF4}"/>
                  </a:ext>
                </a:extLst>
              </p:cNvPr>
              <p:cNvSpPr txBox="1"/>
              <p:nvPr/>
            </p:nvSpPr>
            <p:spPr>
              <a:xfrm>
                <a:off x="3823545" y="1446462"/>
                <a:ext cx="1840882" cy="6463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Limited Processor Sharing</a:t>
                </a:r>
              </a:p>
            </p:txBody>
          </p:sp>
          <p:grpSp>
            <p:nvGrpSpPr>
              <p:cNvPr id="80" name="Group 79">
                <a:extLst>
                  <a:ext uri="{FF2B5EF4-FFF2-40B4-BE49-F238E27FC236}">
                    <a16:creationId xmlns:a16="http://schemas.microsoft.com/office/drawing/2014/main" id="{34A99F1B-908E-4DA5-9EBC-EC9E66D6C98F}"/>
                  </a:ext>
                </a:extLst>
              </p:cNvPr>
              <p:cNvGrpSpPr/>
              <p:nvPr/>
            </p:nvGrpSpPr>
            <p:grpSpPr>
              <a:xfrm>
                <a:off x="5915233" y="1965105"/>
                <a:ext cx="511356" cy="1092817"/>
                <a:chOff x="5915233" y="1965105"/>
                <a:chExt cx="511356" cy="1092817"/>
              </a:xfrm>
            </p:grpSpPr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482F2B36-1BC7-4037-A0C7-72D8C7362F16}"/>
                    </a:ext>
                  </a:extLst>
                </p:cNvPr>
                <p:cNvGrpSpPr/>
                <p:nvPr/>
              </p:nvGrpSpPr>
              <p:grpSpPr>
                <a:xfrm>
                  <a:off x="6112371" y="2080233"/>
                  <a:ext cx="122310" cy="928572"/>
                  <a:chOff x="6112371" y="2080233"/>
                  <a:chExt cx="122310" cy="928572"/>
                </a:xfrm>
              </p:grpSpPr>
              <p:sp>
                <p:nvSpPr>
                  <p:cNvPr id="45" name="Rectangle 44">
                    <a:extLst>
                      <a:ext uri="{FF2B5EF4-FFF2-40B4-BE49-F238E27FC236}">
                        <a16:creationId xmlns:a16="http://schemas.microsoft.com/office/drawing/2014/main" id="{D5277A12-D518-4DCD-82E7-7881952F188C}"/>
                      </a:ext>
                    </a:extLst>
                  </p:cNvPr>
                  <p:cNvSpPr/>
                  <p:nvPr/>
                </p:nvSpPr>
                <p:spPr>
                  <a:xfrm>
                    <a:off x="6116885" y="2080233"/>
                    <a:ext cx="117796" cy="4366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6" name="Rectangle 45">
                    <a:extLst>
                      <a:ext uri="{FF2B5EF4-FFF2-40B4-BE49-F238E27FC236}">
                        <a16:creationId xmlns:a16="http://schemas.microsoft.com/office/drawing/2014/main" id="{05C46F76-9A29-433A-917C-05623988C4C0}"/>
                      </a:ext>
                    </a:extLst>
                  </p:cNvPr>
                  <p:cNvSpPr/>
                  <p:nvPr/>
                </p:nvSpPr>
                <p:spPr>
                  <a:xfrm>
                    <a:off x="6116885" y="2318583"/>
                    <a:ext cx="117796" cy="10328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7" name="Rectangle 46">
                    <a:extLst>
                      <a:ext uri="{FF2B5EF4-FFF2-40B4-BE49-F238E27FC236}">
                        <a16:creationId xmlns:a16="http://schemas.microsoft.com/office/drawing/2014/main" id="{4C4F2464-855C-4940-B055-A326DF9A4C59}"/>
                      </a:ext>
                    </a:extLst>
                  </p:cNvPr>
                  <p:cNvSpPr/>
                  <p:nvPr/>
                </p:nvSpPr>
                <p:spPr>
                  <a:xfrm>
                    <a:off x="6112371" y="2586221"/>
                    <a:ext cx="117796" cy="11644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8" name="Rectangle 47">
                    <a:extLst>
                      <a:ext uri="{FF2B5EF4-FFF2-40B4-BE49-F238E27FC236}">
                        <a16:creationId xmlns:a16="http://schemas.microsoft.com/office/drawing/2014/main" id="{9FFF83D9-5631-4416-8052-F9267358B9AE}"/>
                      </a:ext>
                    </a:extLst>
                  </p:cNvPr>
                  <p:cNvSpPr/>
                  <p:nvPr/>
                </p:nvSpPr>
                <p:spPr>
                  <a:xfrm>
                    <a:off x="6116885" y="2847503"/>
                    <a:ext cx="117796" cy="161302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73" name="Group 72">
                  <a:extLst>
                    <a:ext uri="{FF2B5EF4-FFF2-40B4-BE49-F238E27FC236}">
                      <a16:creationId xmlns:a16="http://schemas.microsoft.com/office/drawing/2014/main" id="{B09C1ECE-A1E4-4096-AB77-85525A9D5B2D}"/>
                    </a:ext>
                  </a:extLst>
                </p:cNvPr>
                <p:cNvGrpSpPr/>
                <p:nvPr/>
              </p:nvGrpSpPr>
              <p:grpSpPr>
                <a:xfrm>
                  <a:off x="5915233" y="1965105"/>
                  <a:ext cx="511356" cy="1092817"/>
                  <a:chOff x="6052882" y="1958155"/>
                  <a:chExt cx="677995" cy="1092817"/>
                </a:xfrm>
              </p:grpSpPr>
              <p:cxnSp>
                <p:nvCxnSpPr>
                  <p:cNvPr id="70" name="Straight Connector 69">
                    <a:extLst>
                      <a:ext uri="{FF2B5EF4-FFF2-40B4-BE49-F238E27FC236}">
                        <a16:creationId xmlns:a16="http://schemas.microsoft.com/office/drawing/2014/main" id="{68ED0A66-7BCE-4C5D-BDFB-20B05D938D40}"/>
                      </a:ext>
                    </a:extLst>
                  </p:cNvPr>
                  <p:cNvCxnSpPr/>
                  <p:nvPr/>
                </p:nvCxnSpPr>
                <p:spPr>
                  <a:xfrm>
                    <a:off x="6052882" y="2502087"/>
                    <a:ext cx="677995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72" name="Group 71">
                    <a:extLst>
                      <a:ext uri="{FF2B5EF4-FFF2-40B4-BE49-F238E27FC236}">
                        <a16:creationId xmlns:a16="http://schemas.microsoft.com/office/drawing/2014/main" id="{8427CD78-425F-4704-AFF6-B8FAD889BBB6}"/>
                      </a:ext>
                    </a:extLst>
                  </p:cNvPr>
                  <p:cNvGrpSpPr/>
                  <p:nvPr/>
                </p:nvGrpSpPr>
                <p:grpSpPr>
                  <a:xfrm>
                    <a:off x="6052882" y="1958155"/>
                    <a:ext cx="677995" cy="1092817"/>
                    <a:chOff x="6052882" y="1958155"/>
                    <a:chExt cx="677995" cy="1092817"/>
                  </a:xfrm>
                </p:grpSpPr>
                <p:sp>
                  <p:nvSpPr>
                    <p:cNvPr id="67" name="Rectangle 66">
                      <a:extLst>
                        <a:ext uri="{FF2B5EF4-FFF2-40B4-BE49-F238E27FC236}">
                          <a16:creationId xmlns:a16="http://schemas.microsoft.com/office/drawing/2014/main" id="{3FF880EF-C01A-4F83-BE18-258F0C3D055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052882" y="1958155"/>
                      <a:ext cx="677994" cy="1092817"/>
                    </a:xfrm>
                    <a:prstGeom prst="rect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69" name="Straight Connector 68">
                      <a:extLst>
                        <a:ext uri="{FF2B5EF4-FFF2-40B4-BE49-F238E27FC236}">
                          <a16:creationId xmlns:a16="http://schemas.microsoft.com/office/drawing/2014/main" id="{A4D64AF2-89FC-4CA4-90A3-CF6FEAE7192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52882" y="2213880"/>
                      <a:ext cx="677995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1" name="Straight Connector 70">
                      <a:extLst>
                        <a:ext uri="{FF2B5EF4-FFF2-40B4-BE49-F238E27FC236}">
                          <a16:creationId xmlns:a16="http://schemas.microsoft.com/office/drawing/2014/main" id="{E087884A-B51E-4879-B4EB-558EF39085F1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6052882" y="2782886"/>
                      <a:ext cx="677995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</p:grp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EEA9B5EE-74CC-48D3-A61A-175CEF92A0CA}"/>
                </a:ext>
              </a:extLst>
            </p:cNvPr>
            <p:cNvCxnSpPr>
              <a:cxnSpLocks/>
            </p:cNvCxnSpPr>
            <p:nvPr/>
          </p:nvCxnSpPr>
          <p:spPr>
            <a:xfrm>
              <a:off x="5664427" y="2516936"/>
              <a:ext cx="191601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A7B1B7B-04E8-43E0-B927-27C5F814CE23}"/>
              </a:ext>
            </a:extLst>
          </p:cNvPr>
          <p:cNvSpPr txBox="1"/>
          <p:nvPr/>
        </p:nvSpPr>
        <p:spPr>
          <a:xfrm>
            <a:off x="9742346" y="3616241"/>
            <a:ext cx="167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problem!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A85C08E7-E31C-44DE-9969-E395B8D03C7E}"/>
              </a:ext>
            </a:extLst>
          </p:cNvPr>
          <p:cNvSpPr txBox="1"/>
          <p:nvPr/>
        </p:nvSpPr>
        <p:spPr>
          <a:xfrm>
            <a:off x="3880451" y="3422814"/>
            <a:ext cx="167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problem!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A3AE8A8F-B79C-4AC3-847A-159165E3EE5F}"/>
              </a:ext>
            </a:extLst>
          </p:cNvPr>
          <p:cNvSpPr txBox="1"/>
          <p:nvPr/>
        </p:nvSpPr>
        <p:spPr>
          <a:xfrm>
            <a:off x="6994382" y="3616241"/>
            <a:ext cx="167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51D4A9B-AA5A-4CE1-90D6-451ED7CC8476}"/>
              </a:ext>
            </a:extLst>
          </p:cNvPr>
          <p:cNvSpPr txBox="1"/>
          <p:nvPr/>
        </p:nvSpPr>
        <p:spPr>
          <a:xfrm>
            <a:off x="990600" y="3564637"/>
            <a:ext cx="16715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Open problem!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53DF8BB-E3AF-4864-B882-76618C10585B}"/>
              </a:ext>
            </a:extLst>
          </p:cNvPr>
          <p:cNvGrpSpPr/>
          <p:nvPr/>
        </p:nvGrpSpPr>
        <p:grpSpPr>
          <a:xfrm>
            <a:off x="6772531" y="1405032"/>
            <a:ext cx="2317416" cy="2129719"/>
            <a:chOff x="6772531" y="1405032"/>
            <a:chExt cx="2317416" cy="2129719"/>
          </a:xfrm>
        </p:grpSpPr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7AC20846-9CDD-4D19-819A-EBF2A2674A82}"/>
                </a:ext>
              </a:extLst>
            </p:cNvPr>
            <p:cNvGrpSpPr/>
            <p:nvPr/>
          </p:nvGrpSpPr>
          <p:grpSpPr>
            <a:xfrm>
              <a:off x="6772531" y="1405032"/>
              <a:ext cx="2317416" cy="2129719"/>
              <a:chOff x="6772531" y="1405032"/>
              <a:chExt cx="2317416" cy="2129719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EA718245-EE67-4FC9-ABEC-D5628A9F2022}"/>
                  </a:ext>
                </a:extLst>
              </p:cNvPr>
              <p:cNvGrpSpPr/>
              <p:nvPr/>
            </p:nvGrpSpPr>
            <p:grpSpPr>
              <a:xfrm>
                <a:off x="6772531" y="1581451"/>
                <a:ext cx="2317416" cy="1953300"/>
                <a:chOff x="894283" y="1704109"/>
                <a:chExt cx="4864150" cy="2766620"/>
              </a:xfrm>
            </p:grpSpPr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F526EAB3-80B2-45C3-B514-41B946FA5F03}"/>
                    </a:ext>
                  </a:extLst>
                </p:cNvPr>
                <p:cNvGrpSpPr/>
                <p:nvPr/>
              </p:nvGrpSpPr>
              <p:grpSpPr>
                <a:xfrm>
                  <a:off x="894283" y="2378348"/>
                  <a:ext cx="4093999" cy="1291703"/>
                  <a:chOff x="3568334" y="2178754"/>
                  <a:chExt cx="5611141" cy="2082801"/>
                </a:xfrm>
              </p:grpSpPr>
              <p:cxnSp>
                <p:nvCxnSpPr>
                  <p:cNvPr id="110" name="Straight Connector 109">
                    <a:extLst>
                      <a:ext uri="{FF2B5EF4-FFF2-40B4-BE49-F238E27FC236}">
                        <a16:creationId xmlns:a16="http://schemas.microsoft.com/office/drawing/2014/main" id="{B27D3E13-8FA1-4ECF-9AAF-1CC3E386006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8334" y="2178754"/>
                    <a:ext cx="5059947" cy="2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1" name="Straight Connector 110">
                    <a:extLst>
                      <a:ext uri="{FF2B5EF4-FFF2-40B4-BE49-F238E27FC236}">
                        <a16:creationId xmlns:a16="http://schemas.microsoft.com/office/drawing/2014/main" id="{A0CF90BD-993C-471E-B9D6-B4277E3D2C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3568334" y="4261554"/>
                    <a:ext cx="5059947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12" name="Rectangle 111">
                    <a:extLst>
                      <a:ext uri="{FF2B5EF4-FFF2-40B4-BE49-F238E27FC236}">
                        <a16:creationId xmlns:a16="http://schemas.microsoft.com/office/drawing/2014/main" id="{35442EDD-B221-4218-941B-CF8F98382FDD}"/>
                      </a:ext>
                    </a:extLst>
                  </p:cNvPr>
                  <p:cNvSpPr/>
                  <p:nvPr/>
                </p:nvSpPr>
                <p:spPr>
                  <a:xfrm>
                    <a:off x="7600992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3" name="Rectangle 112">
                    <a:extLst>
                      <a:ext uri="{FF2B5EF4-FFF2-40B4-BE49-F238E27FC236}">
                        <a16:creationId xmlns:a16="http://schemas.microsoft.com/office/drawing/2014/main" id="{B7CE0D4B-A550-47E1-A3FD-9DF6C653063B}"/>
                      </a:ext>
                    </a:extLst>
                  </p:cNvPr>
                  <p:cNvSpPr/>
                  <p:nvPr/>
                </p:nvSpPr>
                <p:spPr>
                  <a:xfrm>
                    <a:off x="6573703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4" name="Rectangle 113">
                    <a:extLst>
                      <a:ext uri="{FF2B5EF4-FFF2-40B4-BE49-F238E27FC236}">
                        <a16:creationId xmlns:a16="http://schemas.microsoft.com/office/drawing/2014/main" id="{1CF3571B-48B7-44CE-A5A1-058A7D8B3758}"/>
                      </a:ext>
                    </a:extLst>
                  </p:cNvPr>
                  <p:cNvSpPr/>
                  <p:nvPr/>
                </p:nvSpPr>
                <p:spPr>
                  <a:xfrm>
                    <a:off x="5546414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15" name="Rectangle 114">
                    <a:extLst>
                      <a:ext uri="{FF2B5EF4-FFF2-40B4-BE49-F238E27FC236}">
                        <a16:creationId xmlns:a16="http://schemas.microsoft.com/office/drawing/2014/main" id="{6781C90F-8980-4A51-A299-0037D946D4D2}"/>
                      </a:ext>
                    </a:extLst>
                  </p:cNvPr>
                  <p:cNvSpPr/>
                  <p:nvPr/>
                </p:nvSpPr>
                <p:spPr>
                  <a:xfrm>
                    <a:off x="4519125" y="2178754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16" name="Straight Connector 115">
                    <a:extLst>
                      <a:ext uri="{FF2B5EF4-FFF2-40B4-BE49-F238E27FC236}">
                        <a16:creationId xmlns:a16="http://schemas.microsoft.com/office/drawing/2014/main" id="{5428D4D5-531F-4C81-87E3-0A18B7028F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8628281" y="3261294"/>
                    <a:ext cx="551194" cy="0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63EABFAF-7EE9-48A7-853F-133FCCC1788C}"/>
                    </a:ext>
                  </a:extLst>
                </p:cNvPr>
                <p:cNvSpPr/>
                <p:nvPr/>
              </p:nvSpPr>
              <p:spPr>
                <a:xfrm>
                  <a:off x="2427116" y="2523342"/>
                  <a:ext cx="566237" cy="111855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  <p:sp>
              <p:nvSpPr>
                <p:cNvPr id="86" name="Rectangle 85">
                  <a:extLst>
                    <a:ext uri="{FF2B5EF4-FFF2-40B4-BE49-F238E27FC236}">
                      <a16:creationId xmlns:a16="http://schemas.microsoft.com/office/drawing/2014/main" id="{E76118CF-3079-4E74-AFDB-36E91C14F026}"/>
                    </a:ext>
                  </a:extLst>
                </p:cNvPr>
                <p:cNvSpPr/>
                <p:nvPr/>
              </p:nvSpPr>
              <p:spPr>
                <a:xfrm>
                  <a:off x="3972454" y="3369671"/>
                  <a:ext cx="461249" cy="26914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</a:t>
                  </a:r>
                </a:p>
              </p:txBody>
            </p:sp>
            <p:grpSp>
              <p:nvGrpSpPr>
                <p:cNvPr id="88" name="Group 87">
                  <a:extLst>
                    <a:ext uri="{FF2B5EF4-FFF2-40B4-BE49-F238E27FC236}">
                      <a16:creationId xmlns:a16="http://schemas.microsoft.com/office/drawing/2014/main" id="{5019FE1A-F1F4-416A-9722-C52299FB49B9}"/>
                    </a:ext>
                  </a:extLst>
                </p:cNvPr>
                <p:cNvGrpSpPr/>
                <p:nvPr/>
              </p:nvGrpSpPr>
              <p:grpSpPr>
                <a:xfrm>
                  <a:off x="4868405" y="1704109"/>
                  <a:ext cx="890028" cy="2766620"/>
                  <a:chOff x="4701834" y="1690688"/>
                  <a:chExt cx="890028" cy="2766620"/>
                </a:xfrm>
              </p:grpSpPr>
              <p:grpSp>
                <p:nvGrpSpPr>
                  <p:cNvPr id="91" name="Group 90">
                    <a:extLst>
                      <a:ext uri="{FF2B5EF4-FFF2-40B4-BE49-F238E27FC236}">
                        <a16:creationId xmlns:a16="http://schemas.microsoft.com/office/drawing/2014/main" id="{1A73B7C2-35CA-4847-A2D7-8BB43162B3E5}"/>
                      </a:ext>
                    </a:extLst>
                  </p:cNvPr>
                  <p:cNvGrpSpPr/>
                  <p:nvPr/>
                </p:nvGrpSpPr>
                <p:grpSpPr>
                  <a:xfrm>
                    <a:off x="5036457" y="1690688"/>
                    <a:ext cx="555405" cy="2766620"/>
                    <a:chOff x="5036457" y="1690688"/>
                    <a:chExt cx="555405" cy="2766620"/>
                  </a:xfrm>
                </p:grpSpPr>
                <p:cxnSp>
                  <p:nvCxnSpPr>
                    <p:cNvPr id="96" name="Straight Connector 95">
                      <a:extLst>
                        <a:ext uri="{FF2B5EF4-FFF2-40B4-BE49-F238E27FC236}">
                          <a16:creationId xmlns:a16="http://schemas.microsoft.com/office/drawing/2014/main" id="{D049387D-4B33-49CF-AB69-438360A84C9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45786" y="1693684"/>
                      <a:ext cx="525456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7" name="Straight Connector 96">
                      <a:extLst>
                        <a:ext uri="{FF2B5EF4-FFF2-40B4-BE49-F238E27FC236}">
                          <a16:creationId xmlns:a16="http://schemas.microsoft.com/office/drawing/2014/main" id="{0D9E0222-764E-43EB-8842-2217D594D7E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036457" y="4457308"/>
                      <a:ext cx="525456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8" name="Straight Connector 97">
                      <a:extLst>
                        <a:ext uri="{FF2B5EF4-FFF2-40B4-BE49-F238E27FC236}">
                          <a16:creationId xmlns:a16="http://schemas.microsoft.com/office/drawing/2014/main" id="{D83CD563-B34B-471D-82E5-DE943BBB3C4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571242" y="1690688"/>
                      <a:ext cx="0" cy="276662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99" name="Straight Connector 98">
                      <a:extLst>
                        <a:ext uri="{FF2B5EF4-FFF2-40B4-BE49-F238E27FC236}">
                          <a16:creationId xmlns:a16="http://schemas.microsoft.com/office/drawing/2014/main" id="{B33EAB4B-A0FB-4244-BE61-CFB4CF9C1832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75613" y="2015766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0" name="Straight Connector 99">
                      <a:extLst>
                        <a:ext uri="{FF2B5EF4-FFF2-40B4-BE49-F238E27FC236}">
                          <a16:creationId xmlns:a16="http://schemas.microsoft.com/office/drawing/2014/main" id="{64879800-59F3-486A-A12A-9E7C1651E249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85040" y="2367658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1" name="Straight Connector 100">
                      <a:extLst>
                        <a:ext uri="{FF2B5EF4-FFF2-40B4-BE49-F238E27FC236}">
                          <a16:creationId xmlns:a16="http://schemas.microsoft.com/office/drawing/2014/main" id="{2A432FCD-F9AB-4309-A797-E200D119FBD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4367" y="2724336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2" name="Straight Connector 101">
                      <a:extLst>
                        <a:ext uri="{FF2B5EF4-FFF2-40B4-BE49-F238E27FC236}">
                          <a16:creationId xmlns:a16="http://schemas.microsoft.com/office/drawing/2014/main" id="{F2E33203-8614-4DD2-A73B-255DAFBE69B7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194367" y="3064595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3" name="Straight Connector 102">
                      <a:extLst>
                        <a:ext uri="{FF2B5EF4-FFF2-40B4-BE49-F238E27FC236}">
                          <a16:creationId xmlns:a16="http://schemas.microsoft.com/office/drawing/2014/main" id="{27EA2BD2-28E7-4C1C-8A08-4266CBD9BF0D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05662" y="3415605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4" name="Straight Connector 103">
                      <a:extLst>
                        <a:ext uri="{FF2B5EF4-FFF2-40B4-BE49-F238E27FC236}">
                          <a16:creationId xmlns:a16="http://schemas.microsoft.com/office/drawing/2014/main" id="{05DF679C-9D44-42F5-9841-C0AEF271D5B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14989" y="3772283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05" name="Straight Connector 104">
                      <a:extLst>
                        <a:ext uri="{FF2B5EF4-FFF2-40B4-BE49-F238E27FC236}">
                          <a16:creationId xmlns:a16="http://schemas.microsoft.com/office/drawing/2014/main" id="{B30148DD-4904-4DD0-9FC3-80F2C1729B1A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5214989" y="4112542"/>
                      <a:ext cx="376873" cy="0"/>
                    </a:xfrm>
                    <a:prstGeom prst="line">
                      <a:avLst/>
                    </a:prstGeom>
                    <a:ln w="254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2726220D-7A4B-42BB-994F-5AE2EEFB685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949429" y="1830144"/>
                        <a:ext cx="525454" cy="11185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</m:t>
                            </m:r>
                          </m:oMath>
                        </a14:m>
                        <a:r>
                          <a:rPr lang="en-US" dirty="0"/>
                          <a:t>4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2" name="Rectangle 91">
                        <a:extLst>
                          <a:ext uri="{FF2B5EF4-FFF2-40B4-BE49-F238E27FC236}">
                            <a16:creationId xmlns:a16="http://schemas.microsoft.com/office/drawing/2014/main" id="{2726220D-7A4B-42BB-994F-5AE2EEFB685A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949429" y="1830144"/>
                        <a:ext cx="525454" cy="1118556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 l="-25581" r="-27907" b="-152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630FBCF7-1F46-4065-B7B8-36CD93CFF81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701834" y="3180492"/>
                        <a:ext cx="798071" cy="49908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lIns="0" tIns="0" rIns="0" bIns="0" rtlCol="0" anchor="ctr"/>
                      <a:lstStyle/>
                      <a:p>
                        <a:pPr algn="ctr"/>
                        <a14:m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≤ </m:t>
                            </m:r>
                          </m:oMath>
                        </a14:m>
                        <a:r>
                          <a:rPr lang="en-US" dirty="0"/>
                          <a:t>2</a:t>
                        </a:r>
                      </a:p>
                    </p:txBody>
                  </p:sp>
                </mc:Choice>
                <mc:Fallback xmlns="">
                  <p:sp>
                    <p:nvSpPr>
                      <p:cNvPr id="93" name="Rectangle 92">
                        <a:extLst>
                          <a:ext uri="{FF2B5EF4-FFF2-40B4-BE49-F238E27FC236}">
                            <a16:creationId xmlns:a16="http://schemas.microsoft.com/office/drawing/2014/main" id="{630FBCF7-1F46-4065-B7B8-36CD93CFF819}"/>
                          </a:ext>
                        </a:extLst>
                      </p:cNvPr>
                      <p:cNvSpPr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4701834" y="3180492"/>
                        <a:ext cx="798071" cy="499084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l="-15625" t="-10000" r="-28125" b="-2666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90" name="Rectangle 89">
                  <a:extLst>
                    <a:ext uri="{FF2B5EF4-FFF2-40B4-BE49-F238E27FC236}">
                      <a16:creationId xmlns:a16="http://schemas.microsoft.com/office/drawing/2014/main" id="{F7E52FCD-01BF-4F65-88AC-A8FC3A133E24}"/>
                    </a:ext>
                  </a:extLst>
                </p:cNvPr>
                <p:cNvSpPr/>
                <p:nvPr/>
              </p:nvSpPr>
              <p:spPr>
                <a:xfrm>
                  <a:off x="1710626" y="3134211"/>
                  <a:ext cx="461250" cy="499084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5C2997E8-8C95-4FD7-A26D-BF81797670C0}"/>
                      </a:ext>
                    </a:extLst>
                  </p:cNvPr>
                  <p:cNvSpPr/>
                  <p:nvPr/>
                </p:nvSpPr>
                <p:spPr>
                  <a:xfrm>
                    <a:off x="8558410" y="3080579"/>
                    <a:ext cx="477198" cy="39486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/>
                      <a:t>4</a:t>
                    </a:r>
                  </a:p>
                </p:txBody>
              </p:sp>
            </mc:Choice>
            <mc:Fallback xmlns="">
              <p:sp>
                <p:nvSpPr>
                  <p:cNvPr id="123" name="Rectangle 122">
                    <a:extLst>
                      <a:ext uri="{FF2B5EF4-FFF2-40B4-BE49-F238E27FC236}">
                        <a16:creationId xmlns:a16="http://schemas.microsoft.com/office/drawing/2014/main" id="{5C2997E8-8C95-4FD7-A26D-BF81797670C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58410" y="3080579"/>
                    <a:ext cx="477198" cy="394863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2985" r="-7500" b="-194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4" name="TextBox 123">
                <a:extLst>
                  <a:ext uri="{FF2B5EF4-FFF2-40B4-BE49-F238E27FC236}">
                    <a16:creationId xmlns:a16="http://schemas.microsoft.com/office/drawing/2014/main" id="{F5515D33-B606-4EFF-B337-8F72D9AA588F}"/>
                  </a:ext>
                </a:extLst>
              </p:cNvPr>
              <p:cNvSpPr txBox="1"/>
              <p:nvPr/>
            </p:nvSpPr>
            <p:spPr>
              <a:xfrm>
                <a:off x="7310695" y="1405032"/>
                <a:ext cx="1186547" cy="646331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Threshold Parallelism</a:t>
                </a:r>
              </a:p>
            </p:txBody>
          </p:sp>
        </p:grpSp>
        <p:sp>
          <p:nvSpPr>
            <p:cNvPr id="161" name="Rectangle 160">
              <a:extLst>
                <a:ext uri="{FF2B5EF4-FFF2-40B4-BE49-F238E27FC236}">
                  <a16:creationId xmlns:a16="http://schemas.microsoft.com/office/drawing/2014/main" id="{2495E438-C39C-47B3-8B10-BD72598980C3}"/>
                </a:ext>
              </a:extLst>
            </p:cNvPr>
            <p:cNvSpPr/>
            <p:nvPr/>
          </p:nvSpPr>
          <p:spPr>
            <a:xfrm>
              <a:off x="7878117" y="2583416"/>
              <a:ext cx="219752" cy="35236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22358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 uiExpand="1" build="p"/>
      <p:bldP spid="6" grpId="0"/>
      <p:bldP spid="158" grpId="0"/>
      <p:bldP spid="159" grpId="0"/>
      <p:bldP spid="160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F8D96F-56D9-42B5-A520-3C59A2C8E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WCFS Example: Heterogeneous M/G/k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57F462-13BD-4BD1-A5CF-E930F1141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745013B-332F-4B82-9AA6-4F226FAC1243}"/>
              </a:ext>
            </a:extLst>
          </p:cNvPr>
          <p:cNvGrpSpPr/>
          <p:nvPr/>
        </p:nvGrpSpPr>
        <p:grpSpPr>
          <a:xfrm>
            <a:off x="838200" y="1655084"/>
            <a:ext cx="7192739" cy="2971651"/>
            <a:chOff x="1391355" y="3593574"/>
            <a:chExt cx="7192739" cy="29716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C97C6C-D0F4-41C3-9C43-197E7DFAF490}"/>
                </a:ext>
              </a:extLst>
            </p:cNvPr>
            <p:cNvGrpSpPr/>
            <p:nvPr/>
          </p:nvGrpSpPr>
          <p:grpSpPr>
            <a:xfrm>
              <a:off x="1705012" y="3593574"/>
              <a:ext cx="6879082" cy="2971651"/>
              <a:chOff x="2938681" y="1568008"/>
              <a:chExt cx="6879082" cy="353804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40ADDA69-6AD8-4592-B330-C4E3DA0CFE1A}"/>
                  </a:ext>
                </a:extLst>
              </p:cNvPr>
              <p:cNvGrpSpPr/>
              <p:nvPr/>
            </p:nvGrpSpPr>
            <p:grpSpPr>
              <a:xfrm>
                <a:off x="2938681" y="1568008"/>
                <a:ext cx="6879082" cy="3538041"/>
                <a:chOff x="2938681" y="1568008"/>
                <a:chExt cx="6879082" cy="3538042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177C7C84-837D-4FA8-9BE3-AEF9B16929A8}"/>
                    </a:ext>
                  </a:extLst>
                </p:cNvPr>
                <p:cNvCxnSpPr/>
                <p:nvPr/>
              </p:nvCxnSpPr>
              <p:spPr>
                <a:xfrm>
                  <a:off x="2938681" y="21787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E6A1B09A-0E01-494F-9993-FC646639A421}"/>
                    </a:ext>
                  </a:extLst>
                </p:cNvPr>
                <p:cNvCxnSpPr/>
                <p:nvPr/>
              </p:nvCxnSpPr>
              <p:spPr>
                <a:xfrm>
                  <a:off x="2938681" y="42615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7AD78EC2-3DFF-4A64-AA61-9E1F07B269EC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1DD9EA8-B7C5-4918-B972-F9BA58393A5C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E3EB7431-F28C-46A5-85F1-E719BF5F58C0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3BBCDF1-C666-41A7-93E8-EADC5A4FF851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088556F3-EBB1-4276-A534-937AF8372EDA}"/>
                    </a:ext>
                  </a:extLst>
                </p:cNvPr>
                <p:cNvSpPr/>
                <p:nvPr/>
              </p:nvSpPr>
              <p:spPr>
                <a:xfrm>
                  <a:off x="9080001" y="1568008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E75295AE-8938-4427-A059-63A42628CDDB}"/>
                    </a:ext>
                  </a:extLst>
                </p:cNvPr>
                <p:cNvSpPr/>
                <p:nvPr/>
              </p:nvSpPr>
              <p:spPr>
                <a:xfrm>
                  <a:off x="9091621" y="2494355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9E5CBA64-40EA-492F-9FE0-A2E0B74BB738}"/>
                    </a:ext>
                  </a:extLst>
                </p:cNvPr>
                <p:cNvSpPr/>
                <p:nvPr/>
              </p:nvSpPr>
              <p:spPr>
                <a:xfrm>
                  <a:off x="9080001" y="3420702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75FF131-ECC5-47AC-A0E2-AC614AE08E08}"/>
                    </a:ext>
                  </a:extLst>
                </p:cNvPr>
                <p:cNvSpPr/>
                <p:nvPr/>
              </p:nvSpPr>
              <p:spPr>
                <a:xfrm>
                  <a:off x="9091621" y="4347049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A2BEC55-E6B5-4F2D-950C-3D264FFD9B7D}"/>
                    </a:ext>
                  </a:extLst>
                </p:cNvPr>
                <p:cNvCxnSpPr/>
                <p:nvPr/>
              </p:nvCxnSpPr>
              <p:spPr>
                <a:xfrm flipV="1">
                  <a:off x="8628281" y="2100811"/>
                  <a:ext cx="463340" cy="393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0510E3B2-6A04-49A7-BCCC-261CF8A88130}"/>
                    </a:ext>
                  </a:extLst>
                </p:cNvPr>
                <p:cNvCxnSpPr>
                  <a:endCxn id="28" idx="2"/>
                </p:cNvCxnSpPr>
                <p:nvPr/>
              </p:nvCxnSpPr>
              <p:spPr>
                <a:xfrm flipV="1">
                  <a:off x="8628281" y="2873856"/>
                  <a:ext cx="463340" cy="1572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01FF13BA-A1B4-46F3-9C7B-39734BADF381}"/>
                    </a:ext>
                  </a:extLst>
                </p:cNvPr>
                <p:cNvCxnSpPr>
                  <a:endCxn id="29" idx="2"/>
                </p:cNvCxnSpPr>
                <p:nvPr/>
              </p:nvCxnSpPr>
              <p:spPr>
                <a:xfrm>
                  <a:off x="8650857" y="3587043"/>
                  <a:ext cx="429144" cy="213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1AC7EEBE-2B8B-41B5-B669-65147761A50D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>
                  <a:off x="8639569" y="4020670"/>
                  <a:ext cx="558393" cy="4375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4CB9493-3825-45BF-8704-E543CF9387BC}"/>
                  </a:ext>
                </a:extLst>
              </p:cNvPr>
              <p:cNvSpPr/>
              <p:nvPr/>
            </p:nvSpPr>
            <p:spPr>
              <a:xfrm>
                <a:off x="9251902" y="1988365"/>
                <a:ext cx="364070" cy="116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8433777-A90D-41E9-84FD-27D54C865E01}"/>
                  </a:ext>
                </a:extLst>
              </p:cNvPr>
              <p:cNvSpPr/>
              <p:nvPr/>
            </p:nvSpPr>
            <p:spPr>
              <a:xfrm>
                <a:off x="9251902" y="2743198"/>
                <a:ext cx="364070" cy="275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AF8FE1AE-5747-425C-B313-C82636983A52}"/>
                  </a:ext>
                </a:extLst>
              </p:cNvPr>
              <p:cNvSpPr/>
              <p:nvPr/>
            </p:nvSpPr>
            <p:spPr>
              <a:xfrm>
                <a:off x="9251902" y="3660247"/>
                <a:ext cx="364070" cy="310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0F638617-6B97-4A40-80A9-D6198BFCB55B}"/>
                </a:ext>
              </a:extLst>
            </p:cNvPr>
            <p:cNvGrpSpPr/>
            <p:nvPr/>
          </p:nvGrpSpPr>
          <p:grpSpPr>
            <a:xfrm>
              <a:off x="1391355" y="4600656"/>
              <a:ext cx="835254" cy="761159"/>
              <a:chOff x="1354204" y="4524705"/>
              <a:chExt cx="835254" cy="761159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099ED7E6-4B51-4251-ACA0-9AD998B4F1B8}"/>
                  </a:ext>
                </a:extLst>
              </p:cNvPr>
              <p:cNvCxnSpPr/>
              <p:nvPr/>
            </p:nvCxnSpPr>
            <p:spPr>
              <a:xfrm>
                <a:off x="1705012" y="4524705"/>
                <a:ext cx="484446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A3736ECA-7320-4D07-AB20-E6323CA9506F}"/>
                  </a:ext>
                </a:extLst>
              </p:cNvPr>
              <p:cNvCxnSpPr/>
              <p:nvPr/>
            </p:nvCxnSpPr>
            <p:spPr>
              <a:xfrm flipV="1">
                <a:off x="1673204" y="4952586"/>
                <a:ext cx="516254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5DC2323-3836-4812-8D2A-73B20572A7D0}"/>
                  </a:ext>
                </a:extLst>
              </p:cNvPr>
              <p:cNvCxnSpPr/>
              <p:nvPr/>
            </p:nvCxnSpPr>
            <p:spPr>
              <a:xfrm>
                <a:off x="1354205" y="4738645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CB51CEA6-32B5-4C13-A9BB-EBD3D489E80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204" y="5116574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5AB9A1-C9C2-458E-BC23-905264F777E2}"/>
                  </a:ext>
                </a:extLst>
              </p:cNvPr>
              <p:cNvSpPr txBox="1"/>
              <p:nvPr/>
            </p:nvSpPr>
            <p:spPr>
              <a:xfrm>
                <a:off x="8025359" y="1403724"/>
                <a:ext cx="1419217" cy="321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0.4</m:t>
                    </m:r>
                  </m:oMath>
                </a14:m>
                <a:endParaRPr lang="en-US" sz="2200" dirty="0"/>
              </a:p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0.3</a:t>
                </a:r>
              </a:p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r>
                      <a:rPr lang="en-US" sz="220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.2</m:t>
                    </m:r>
                  </m:oMath>
                </a14:m>
                <a:endParaRPr lang="en-US" sz="2200" dirty="0"/>
              </a:p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r>
                      <a:rPr lang="en-US" sz="2200" i="1" dirty="0" smtClean="0">
                        <a:latin typeface="Cambria Math" panose="02040503050406030204" pitchFamily="18" charset="0"/>
                      </a:rPr>
                      <m:t>0.1</m:t>
                    </m:r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15AB9A1-C9C2-458E-BC23-905264F777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59" y="1403724"/>
                <a:ext cx="1419217" cy="3213829"/>
              </a:xfrm>
              <a:prstGeom prst="rect">
                <a:avLst/>
              </a:prstGeom>
              <a:blipFill>
                <a:blip r:embed="rId2"/>
                <a:stretch>
                  <a:fillRect l="-1288" r="-1717" b="-30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FA9D378C-520F-4E21-BF6C-A21BACDDA702}"/>
              </a:ext>
            </a:extLst>
          </p:cNvPr>
          <p:cNvSpPr/>
          <p:nvPr/>
        </p:nvSpPr>
        <p:spPr>
          <a:xfrm>
            <a:off x="7485833" y="4117194"/>
            <a:ext cx="364070" cy="40280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Speech Bubble: Rectangle with Corners Rounded 36">
            <a:extLst>
              <a:ext uri="{FF2B5EF4-FFF2-40B4-BE49-F238E27FC236}">
                <a16:creationId xmlns:a16="http://schemas.microsoft.com/office/drawing/2014/main" id="{36ABBA5D-7EE7-4BE0-B70B-BA7273D66A0B}"/>
              </a:ext>
            </a:extLst>
          </p:cNvPr>
          <p:cNvSpPr/>
          <p:nvPr/>
        </p:nvSpPr>
        <p:spPr>
          <a:xfrm>
            <a:off x="1843163" y="4617553"/>
            <a:ext cx="3298542" cy="1307526"/>
          </a:xfrm>
          <a:prstGeom prst="wedgeRoundRectCallout">
            <a:avLst>
              <a:gd name="adj1" fmla="val -43121"/>
              <a:gd name="adj2" fmla="val 615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model WCFS?</a:t>
            </a:r>
          </a:p>
        </p:txBody>
      </p:sp>
      <p:sp>
        <p:nvSpPr>
          <p:cNvPr id="38" name="Speech Bubble: Rectangle with Corners Rounded 37">
            <a:extLst>
              <a:ext uri="{FF2B5EF4-FFF2-40B4-BE49-F238E27FC236}">
                <a16:creationId xmlns:a16="http://schemas.microsoft.com/office/drawing/2014/main" id="{085A3DF6-1FF3-415F-B643-AECD88641FCC}"/>
              </a:ext>
            </a:extLst>
          </p:cNvPr>
          <p:cNvSpPr/>
          <p:nvPr/>
        </p:nvSpPr>
        <p:spPr>
          <a:xfrm>
            <a:off x="1843163" y="4617551"/>
            <a:ext cx="3298542" cy="1307526"/>
          </a:xfrm>
          <a:prstGeom prst="wedgeRoundRectCallout">
            <a:avLst>
              <a:gd name="adj1" fmla="val -43121"/>
              <a:gd name="adj2" fmla="val 615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model WCFS?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2731100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7" grpId="0" animBg="1"/>
      <p:bldP spid="38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61D3C-E47A-4FF5-8713-740DED9FF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WCFS Example: Multiserver-Job FCFS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8C0DF-DB32-4D59-BF11-DAEE36DF3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8005B3A-1865-4AD4-B00D-472729B52AC3}"/>
              </a:ext>
            </a:extLst>
          </p:cNvPr>
          <p:cNvGrpSpPr/>
          <p:nvPr/>
        </p:nvGrpSpPr>
        <p:grpSpPr>
          <a:xfrm>
            <a:off x="1061398" y="1819687"/>
            <a:ext cx="5861233" cy="1291703"/>
            <a:chOff x="1449181" y="1781387"/>
            <a:chExt cx="5861233" cy="129170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0E197AA6-6614-496E-AA29-55FA97DB37F4}"/>
                </a:ext>
              </a:extLst>
            </p:cNvPr>
            <p:cNvGrpSpPr/>
            <p:nvPr/>
          </p:nvGrpSpPr>
          <p:grpSpPr>
            <a:xfrm>
              <a:off x="1998653" y="1781387"/>
              <a:ext cx="3989001" cy="1291703"/>
              <a:chOff x="3568334" y="2178754"/>
              <a:chExt cx="5467233" cy="2082801"/>
            </a:xfrm>
          </p:grpSpPr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B2075CCE-3EBE-4FE4-81C3-75262CAFAE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B6281903-0FB2-45AB-90CF-88EA6BEB0CA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A92E67D2-28A2-4AB5-B7F6-07E1FE315EC0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>
                <a:extLst>
                  <a:ext uri="{FF2B5EF4-FFF2-40B4-BE49-F238E27FC236}">
                    <a16:creationId xmlns:a16="http://schemas.microsoft.com/office/drawing/2014/main" id="{D4A1ADD0-2317-468E-81CE-9A7FDC1C14B7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>
                <a:extLst>
                  <a:ext uri="{FF2B5EF4-FFF2-40B4-BE49-F238E27FC236}">
                    <a16:creationId xmlns:a16="http://schemas.microsoft.com/office/drawing/2014/main" id="{648203E2-CF22-4CFD-B882-71EE3B2F68BE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>
                <a:extLst>
                  <a:ext uri="{FF2B5EF4-FFF2-40B4-BE49-F238E27FC236}">
                    <a16:creationId xmlns:a16="http://schemas.microsoft.com/office/drawing/2014/main" id="{4DDAC058-12E0-4B5C-B807-7E7FB6491F87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75" name="Straight Connector 74">
                <a:extLst>
                  <a:ext uri="{FF2B5EF4-FFF2-40B4-BE49-F238E27FC236}">
                    <a16:creationId xmlns:a16="http://schemas.microsoft.com/office/drawing/2014/main" id="{6E85A738-AF39-4DC9-9064-2AD8C2A52B7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1AAD3794-44E4-45AF-8D6D-DD58D746318D}"/>
                </a:ext>
              </a:extLst>
            </p:cNvPr>
            <p:cNvGrpSpPr/>
            <p:nvPr/>
          </p:nvGrpSpPr>
          <p:grpSpPr>
            <a:xfrm>
              <a:off x="1449181" y="2150448"/>
              <a:ext cx="585052" cy="622702"/>
              <a:chOff x="6343324" y="2219808"/>
              <a:chExt cx="585052" cy="761159"/>
            </a:xfrm>
          </p:grpSpPr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56B38975-F62F-4510-9EFB-9A8BB794373C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1C7D9683-3B5C-413F-84A2-2D208051DD77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667A693C-0039-4E76-ABAA-85CEB8EC2BF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C16AAC35-8A6C-4F03-A9C0-C4A1760585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AAC4BE65-98D5-43A4-8FE7-8B004ABC66DB}"/>
                </a:ext>
              </a:extLst>
            </p:cNvPr>
            <p:cNvSpPr/>
            <p:nvPr/>
          </p:nvSpPr>
          <p:spPr>
            <a:xfrm>
              <a:off x="5096363" y="2293591"/>
              <a:ext cx="441590" cy="682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F348A384-F99D-40E8-901B-B163B6C7C9E5}"/>
                </a:ext>
              </a:extLst>
            </p:cNvPr>
            <p:cNvGrpSpPr/>
            <p:nvPr/>
          </p:nvGrpSpPr>
          <p:grpSpPr>
            <a:xfrm rot="5400000">
              <a:off x="6425505" y="1999745"/>
              <a:ext cx="555405" cy="1214412"/>
              <a:chOff x="5036457" y="3242896"/>
              <a:chExt cx="555405" cy="1214412"/>
            </a:xfrm>
          </p:grpSpPr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F335BC92-8467-4EA8-94C1-3CEA32270D4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45787" y="3242897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1C4CEEEA-B56F-4D01-BD18-572E4801204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36457" y="4457308"/>
                <a:ext cx="525456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1E39D02-0CA2-450F-B07A-2597936FC93E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4964037" y="3850102"/>
                <a:ext cx="1214411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84F896C-A806-40EE-A97C-1CA7AEACEC6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214989" y="3772283"/>
                <a:ext cx="37687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8A0FD6BB-EA52-4859-A453-4603D766134B}"/>
              </a:ext>
            </a:extLst>
          </p:cNvPr>
          <p:cNvSpPr/>
          <p:nvPr/>
        </p:nvSpPr>
        <p:spPr>
          <a:xfrm>
            <a:off x="1843163" y="4617551"/>
            <a:ext cx="3298542" cy="1307526"/>
          </a:xfrm>
          <a:prstGeom prst="wedgeRoundRectCallout">
            <a:avLst>
              <a:gd name="adj1" fmla="val -43121"/>
              <a:gd name="adj2" fmla="val 615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model WCFS?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7DFE93C-59B5-4677-AFA8-BEFEA4CCB92A}"/>
              </a:ext>
            </a:extLst>
          </p:cNvPr>
          <p:cNvSpPr/>
          <p:nvPr/>
        </p:nvSpPr>
        <p:spPr>
          <a:xfrm>
            <a:off x="6545780" y="2580426"/>
            <a:ext cx="280118" cy="26538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E94AC2B2-0B1A-442D-B3A5-5EE01CEC43A0}"/>
              </a:ext>
            </a:extLst>
          </p:cNvPr>
          <p:cNvSpPr/>
          <p:nvPr/>
        </p:nvSpPr>
        <p:spPr>
          <a:xfrm>
            <a:off x="5924548" y="2346731"/>
            <a:ext cx="279509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1" name="Speech Bubble: Rectangle with Corners Rounded 80">
            <a:extLst>
              <a:ext uri="{FF2B5EF4-FFF2-40B4-BE49-F238E27FC236}">
                <a16:creationId xmlns:a16="http://schemas.microsoft.com/office/drawing/2014/main" id="{9CB3C149-CA32-4E99-84BC-52946DCF9395}"/>
              </a:ext>
            </a:extLst>
          </p:cNvPr>
          <p:cNvSpPr/>
          <p:nvPr/>
        </p:nvSpPr>
        <p:spPr>
          <a:xfrm>
            <a:off x="1843163" y="4617550"/>
            <a:ext cx="3298542" cy="1307526"/>
          </a:xfrm>
          <a:prstGeom prst="wedgeRoundRectCallout">
            <a:avLst>
              <a:gd name="adj1" fmla="val -43121"/>
              <a:gd name="adj2" fmla="val 61542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model WCFS?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No, not work conserving.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2081F6F1-2D95-4308-915D-C77AD7CA17F2}"/>
              </a:ext>
            </a:extLst>
          </p:cNvPr>
          <p:cNvSpPr/>
          <p:nvPr/>
        </p:nvSpPr>
        <p:spPr>
          <a:xfrm>
            <a:off x="4054136" y="2368420"/>
            <a:ext cx="279509" cy="6455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6EEFE8C2-7410-423F-9634-69E5A68543B1}"/>
              </a:ext>
            </a:extLst>
          </p:cNvPr>
          <p:cNvSpPr/>
          <p:nvPr/>
        </p:nvSpPr>
        <p:spPr>
          <a:xfrm>
            <a:off x="3355631" y="2580426"/>
            <a:ext cx="279509" cy="4381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37F97878-0CF2-44B4-A018-B4077691C972}"/>
              </a:ext>
            </a:extLst>
          </p:cNvPr>
          <p:cNvSpPr/>
          <p:nvPr/>
        </p:nvSpPr>
        <p:spPr>
          <a:xfrm>
            <a:off x="2473582" y="2034662"/>
            <a:ext cx="441590" cy="9793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066113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 animBg="1"/>
      <p:bldP spid="79" grpId="0" animBg="1"/>
      <p:bldP spid="79" grpId="1" animBg="1"/>
      <p:bldP spid="80" grpId="0" animBg="1"/>
      <p:bldP spid="81" grpId="0" animBg="1"/>
      <p:bldP spid="82" grpId="0" animBg="1"/>
      <p:bldP spid="83" grpId="0" animBg="1"/>
      <p:bldP spid="8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0DBFB-CAE4-44AB-A0E8-CCAAF7F65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Define </a:t>
            </a:r>
            <a:r>
              <a:rPr lang="en-US" dirty="0" err="1"/>
              <a:t>ServerFilling</a:t>
            </a:r>
            <a:r>
              <a:rPr lang="en-US" dirty="0"/>
              <a:t> for Multiserver-Job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F5F66D-9B4F-48F6-915C-9A7CC6F85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39AD27A-025D-465D-A702-8E762225E0AF}"/>
              </a:ext>
            </a:extLst>
          </p:cNvPr>
          <p:cNvSpPr txBox="1"/>
          <p:nvPr/>
        </p:nvSpPr>
        <p:spPr>
          <a:xfrm>
            <a:off x="783567" y="1502454"/>
            <a:ext cx="8073651" cy="46166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 err="1"/>
              <a:t>ServerFilling</a:t>
            </a:r>
            <a:r>
              <a:rPr lang="en-US" sz="2400" dirty="0"/>
              <a:t> setting: requirements powers of 2, k is power of 2.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2FA944D0-25AB-43BD-A5B1-863835128D08}"/>
              </a:ext>
            </a:extLst>
          </p:cNvPr>
          <p:cNvGrpSpPr/>
          <p:nvPr/>
        </p:nvGrpSpPr>
        <p:grpSpPr>
          <a:xfrm>
            <a:off x="522360" y="1762085"/>
            <a:ext cx="10534330" cy="2556486"/>
            <a:chOff x="522360" y="1762085"/>
            <a:chExt cx="10534330" cy="2556486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D2C3CF0-C78E-4A81-A9CE-BE3984FE7A73}"/>
                </a:ext>
              </a:extLst>
            </p:cNvPr>
            <p:cNvGrpSpPr/>
            <p:nvPr/>
          </p:nvGrpSpPr>
          <p:grpSpPr>
            <a:xfrm>
              <a:off x="522360" y="2126916"/>
              <a:ext cx="10534330" cy="2191655"/>
              <a:chOff x="522360" y="2126916"/>
              <a:chExt cx="10534330" cy="2191655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37D6403C-4141-461B-B179-09E925F97B5B}"/>
                  </a:ext>
                </a:extLst>
              </p:cNvPr>
              <p:cNvGrpSpPr/>
              <p:nvPr/>
            </p:nvGrpSpPr>
            <p:grpSpPr>
              <a:xfrm>
                <a:off x="522360" y="2126916"/>
                <a:ext cx="10534330" cy="2191655"/>
                <a:chOff x="522360" y="2126916"/>
                <a:chExt cx="10534330" cy="2191655"/>
              </a:xfrm>
            </p:grpSpPr>
            <p:grpSp>
              <p:nvGrpSpPr>
                <p:cNvPr id="5" name="Group 4">
                  <a:extLst>
                    <a:ext uri="{FF2B5EF4-FFF2-40B4-BE49-F238E27FC236}">
                      <a16:creationId xmlns:a16="http://schemas.microsoft.com/office/drawing/2014/main" id="{6CD82305-C15D-4100-A701-93B7E84DA7DA}"/>
                    </a:ext>
                  </a:extLst>
                </p:cNvPr>
                <p:cNvGrpSpPr/>
                <p:nvPr/>
              </p:nvGrpSpPr>
              <p:grpSpPr>
                <a:xfrm>
                  <a:off x="522360" y="2126916"/>
                  <a:ext cx="10534330" cy="2191655"/>
                  <a:chOff x="681751" y="1690688"/>
                  <a:chExt cx="10534330" cy="2191655"/>
                </a:xfrm>
              </p:grpSpPr>
              <p:grpSp>
                <p:nvGrpSpPr>
                  <p:cNvPr id="6" name="Group 5">
                    <a:extLst>
                      <a:ext uri="{FF2B5EF4-FFF2-40B4-BE49-F238E27FC236}">
                        <a16:creationId xmlns:a16="http://schemas.microsoft.com/office/drawing/2014/main" id="{B592DB5A-3ECE-4874-96AE-A5A711D3108C}"/>
                      </a:ext>
                    </a:extLst>
                  </p:cNvPr>
                  <p:cNvGrpSpPr/>
                  <p:nvPr/>
                </p:nvGrpSpPr>
                <p:grpSpPr>
                  <a:xfrm>
                    <a:off x="681751" y="1690688"/>
                    <a:ext cx="10534330" cy="2185024"/>
                    <a:chOff x="681751" y="1690688"/>
                    <a:chExt cx="10534330" cy="2185024"/>
                  </a:xfrm>
                </p:grpSpPr>
                <p:grpSp>
                  <p:nvGrpSpPr>
                    <p:cNvPr id="10" name="Group 9">
                      <a:extLst>
                        <a:ext uri="{FF2B5EF4-FFF2-40B4-BE49-F238E27FC236}">
                          <a16:creationId xmlns:a16="http://schemas.microsoft.com/office/drawing/2014/main" id="{03C4515F-6A21-4A4A-9710-A1F2D92B153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81751" y="2322943"/>
                      <a:ext cx="6433285" cy="1451498"/>
                      <a:chOff x="681751" y="2322943"/>
                      <a:chExt cx="6433285" cy="1451498"/>
                    </a:xfrm>
                  </p:grpSpPr>
                  <p:grpSp>
                    <p:nvGrpSpPr>
                      <p:cNvPr id="12" name="Group 11">
                        <a:extLst>
                          <a:ext uri="{FF2B5EF4-FFF2-40B4-BE49-F238E27FC236}">
                            <a16:creationId xmlns:a16="http://schemas.microsoft.com/office/drawing/2014/main" id="{C8906674-A9D9-4686-B13D-F79C39737625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81751" y="2322943"/>
                        <a:ext cx="3969619" cy="1239223"/>
                        <a:chOff x="1586087" y="1805933"/>
                        <a:chExt cx="6090356" cy="2082801"/>
                      </a:xfrm>
                    </p:grpSpPr>
                    <p:grpSp>
                      <p:nvGrpSpPr>
                        <p:cNvPr id="16" name="Group 15">
                          <a:extLst>
                            <a:ext uri="{FF2B5EF4-FFF2-40B4-BE49-F238E27FC236}">
                              <a16:creationId xmlns:a16="http://schemas.microsoft.com/office/drawing/2014/main" id="{AF03D499-63D3-4AD7-A4D2-B134677379AA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586087" y="2277601"/>
                          <a:ext cx="1128890" cy="1024175"/>
                          <a:chOff x="928508" y="2360959"/>
                          <a:chExt cx="1128890" cy="1024175"/>
                        </a:xfrm>
                      </p:grpSpPr>
                      <p:cxnSp>
                        <p:nvCxnSpPr>
                          <p:cNvPr id="30" name="Straight Connector 29">
                            <a:extLst>
                              <a:ext uri="{FF2B5EF4-FFF2-40B4-BE49-F238E27FC236}">
                                <a16:creationId xmlns:a16="http://schemas.microsoft.com/office/drawing/2014/main" id="{738C2B63-D585-4BCD-949D-99D1C17CA49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402644" y="2360959"/>
                            <a:ext cx="654754" cy="575733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1" name="Straight Connector 30">
                            <a:extLst>
                              <a:ext uri="{FF2B5EF4-FFF2-40B4-BE49-F238E27FC236}">
                                <a16:creationId xmlns:a16="http://schemas.microsoft.com/office/drawing/2014/main" id="{66BF84BF-1A35-460A-8455-E4160A047D1F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 flipV="1">
                            <a:off x="1359653" y="2936693"/>
                            <a:ext cx="697744" cy="448441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2" name="Straight Connector 31">
                            <a:extLst>
                              <a:ext uri="{FF2B5EF4-FFF2-40B4-BE49-F238E27FC236}">
                                <a16:creationId xmlns:a16="http://schemas.microsoft.com/office/drawing/2014/main" id="{789FF8D2-A006-418D-95BF-013BC545BA80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928509" y="2648825"/>
                            <a:ext cx="801511" cy="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33" name="Straight Connector 32">
                            <a:extLst>
                              <a:ext uri="{FF2B5EF4-FFF2-40B4-BE49-F238E27FC236}">
                                <a16:creationId xmlns:a16="http://schemas.microsoft.com/office/drawing/2014/main" id="{A06931EA-1025-4548-B596-AE817B02387A}"/>
                              </a:ext>
                            </a:extLst>
                          </p:cNvPr>
                          <p:cNvCxnSpPr>
                            <a:cxnSpLocks/>
                          </p:cNvCxnSpPr>
                          <p:nvPr/>
                        </p:nvCxnSpPr>
                        <p:spPr>
                          <a:xfrm>
                            <a:off x="928508" y="3157346"/>
                            <a:ext cx="801511" cy="0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grpSp>
                      <p:nvGrpSpPr>
                        <p:cNvPr id="18" name="Group 17">
                          <a:extLst>
                            <a:ext uri="{FF2B5EF4-FFF2-40B4-BE49-F238E27FC236}">
                              <a16:creationId xmlns:a16="http://schemas.microsoft.com/office/drawing/2014/main" id="{3BC26E7D-8A03-41D8-9E75-AB07733C9370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1986843" y="1805933"/>
                          <a:ext cx="5689600" cy="2082801"/>
                          <a:chOff x="1817511" y="2178755"/>
                          <a:chExt cx="5689600" cy="2082801"/>
                        </a:xfrm>
                      </p:grpSpPr>
                      <p:cxnSp>
                        <p:nvCxnSpPr>
                          <p:cNvPr id="20" name="Straight Connector 19">
                            <a:extLst>
                              <a:ext uri="{FF2B5EF4-FFF2-40B4-BE49-F238E27FC236}">
                                <a16:creationId xmlns:a16="http://schemas.microsoft.com/office/drawing/2014/main" id="{CEE8429E-C8CF-4C99-BC26-E397B91E22D8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817511" y="2178756"/>
                            <a:ext cx="5689600" cy="0"/>
                          </a:xfrm>
                          <a:prstGeom prst="line">
                            <a:avLst/>
                          </a:prstGeom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1" name="Straight Connector 20">
                            <a:extLst>
                              <a:ext uri="{FF2B5EF4-FFF2-40B4-BE49-F238E27FC236}">
                                <a16:creationId xmlns:a16="http://schemas.microsoft.com/office/drawing/2014/main" id="{BD38177E-7700-4F38-8DDA-B4902F86558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1817511" y="4261556"/>
                            <a:ext cx="5689600" cy="0"/>
                          </a:xfrm>
                          <a:prstGeom prst="line">
                            <a:avLst/>
                          </a:prstGeom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22" name="Rectangle 21">
                            <a:extLst>
                              <a:ext uri="{FF2B5EF4-FFF2-40B4-BE49-F238E27FC236}">
                                <a16:creationId xmlns:a16="http://schemas.microsoft.com/office/drawing/2014/main" id="{340642E1-B2D6-43BE-A708-95431F56932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479822" y="2178756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3" name="Rectangle 22">
                            <a:extLst>
                              <a:ext uri="{FF2B5EF4-FFF2-40B4-BE49-F238E27FC236}">
                                <a16:creationId xmlns:a16="http://schemas.microsoft.com/office/drawing/2014/main" id="{618FF1CC-79E9-42FF-95DA-82DA91268D9A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452533" y="2178756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" name="Rectangle 23">
                            <a:extLst>
                              <a:ext uri="{FF2B5EF4-FFF2-40B4-BE49-F238E27FC236}">
                                <a16:creationId xmlns:a16="http://schemas.microsoft.com/office/drawing/2014/main" id="{832B7256-B11B-4D6F-A04D-4B7283871B21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425244" y="2178756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" name="Rectangle 24">
                            <a:extLst>
                              <a:ext uri="{FF2B5EF4-FFF2-40B4-BE49-F238E27FC236}">
                                <a16:creationId xmlns:a16="http://schemas.microsoft.com/office/drawing/2014/main" id="{4A6F4208-A499-4B81-B486-FC313BB427A9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397955" y="2178755"/>
                            <a:ext cx="1027289" cy="2082800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508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" name="Rectangle 25">
                            <a:extLst>
                              <a:ext uri="{FF2B5EF4-FFF2-40B4-BE49-F238E27FC236}">
                                <a16:creationId xmlns:a16="http://schemas.microsoft.com/office/drawing/2014/main" id="{A21F83A3-DC15-4183-8AD1-F31440F6D747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3612444" y="3567288"/>
                            <a:ext cx="632178" cy="57573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2</a:t>
                            </a:r>
                          </a:p>
                        </p:txBody>
                      </p:sp>
                      <p:sp>
                        <p:nvSpPr>
                          <p:cNvPr id="27" name="Rectangle 26">
                            <a:extLst>
                              <a:ext uri="{FF2B5EF4-FFF2-40B4-BE49-F238E27FC236}">
                                <a16:creationId xmlns:a16="http://schemas.microsoft.com/office/drawing/2014/main" id="{EF71FBE2-D561-4E10-B2CC-4F9C497B64C6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4928873" y="2449689"/>
                            <a:ext cx="348680" cy="1693334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1</a:t>
                            </a:r>
                          </a:p>
                        </p:txBody>
                      </p:sp>
                      <p:sp>
                        <p:nvSpPr>
                          <p:cNvPr id="28" name="Rectangle 27">
                            <a:extLst>
                              <a:ext uri="{FF2B5EF4-FFF2-40B4-BE49-F238E27FC236}">
                                <a16:creationId xmlns:a16="http://schemas.microsoft.com/office/drawing/2014/main" id="{A9B2EF09-30F9-4685-B623-E7E9689A252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5956160" y="3031066"/>
                            <a:ext cx="303530" cy="1111957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1</a:t>
                            </a:r>
                          </a:p>
                        </p:txBody>
                      </p:sp>
                      <p:sp>
                        <p:nvSpPr>
                          <p:cNvPr id="29" name="Rectangle 28">
                            <a:extLst>
                              <a:ext uri="{FF2B5EF4-FFF2-40B4-BE49-F238E27FC236}">
                                <a16:creationId xmlns:a16="http://schemas.microsoft.com/office/drawing/2014/main" id="{8FF37CDC-C11C-48A8-A519-80F6D01FD86E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699954" y="2833511"/>
                            <a:ext cx="632178" cy="1309511"/>
                          </a:xfrm>
                          <a:prstGeom prst="rect">
                            <a:avLst/>
                          </a:prstGeom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r>
                              <a:rPr lang="en-US" dirty="0"/>
                              <a:t>2</a:t>
                            </a:r>
                          </a:p>
                        </p:txBody>
                      </p:sp>
                    </p:grpSp>
                  </p:grpSp>
                  <p:sp>
                    <p:nvSpPr>
                      <p:cNvPr id="13" name="Rectangle 12">
                        <a:extLst>
                          <a:ext uri="{FF2B5EF4-FFF2-40B4-BE49-F238E27FC236}">
                            <a16:creationId xmlns:a16="http://schemas.microsoft.com/office/drawing/2014/main" id="{2AC19C41-BA1C-4800-8386-9B7C4F5CB4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02990" y="3326997"/>
                        <a:ext cx="412046" cy="44744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2</a:t>
                        </a:r>
                      </a:p>
                    </p:txBody>
                  </p:sp>
                </p:grpSp>
                <p:sp>
                  <p:nvSpPr>
                    <p:cNvPr id="11" name="Rectangle: Rounded Corners 10">
                      <a:extLst>
                        <a:ext uri="{FF2B5EF4-FFF2-40B4-BE49-F238E27FC236}">
                          <a16:creationId xmlns:a16="http://schemas.microsoft.com/office/drawing/2014/main" id="{E7B28DB6-1043-4E6C-A38C-8442FB6125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80535" y="1690688"/>
                      <a:ext cx="6535546" cy="2185024"/>
                    </a:xfrm>
                    <a:prstGeom prst="roundRect">
                      <a:avLst/>
                    </a:prstGeom>
                    <a:noFill/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7" name="Straight Connector 6">
                    <a:extLst>
                      <a:ext uri="{FF2B5EF4-FFF2-40B4-BE49-F238E27FC236}">
                        <a16:creationId xmlns:a16="http://schemas.microsoft.com/office/drawing/2014/main" id="{D2903AA1-F0C2-4C7D-9624-45EAABDD45A7}"/>
                      </a:ext>
                    </a:extLst>
                  </p:cNvPr>
                  <p:cNvCxnSpPr/>
                  <p:nvPr/>
                </p:nvCxnSpPr>
                <p:spPr>
                  <a:xfrm>
                    <a:off x="5754848" y="3320366"/>
                    <a:ext cx="0" cy="5553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" name="Straight Connector 7">
                    <a:extLst>
                      <a:ext uri="{FF2B5EF4-FFF2-40B4-BE49-F238E27FC236}">
                        <a16:creationId xmlns:a16="http://schemas.microsoft.com/office/drawing/2014/main" id="{53B5B68A-615E-4D81-8E99-BF3DCB563EDB}"/>
                      </a:ext>
                    </a:extLst>
                  </p:cNvPr>
                  <p:cNvCxnSpPr/>
                  <p:nvPr/>
                </p:nvCxnSpPr>
                <p:spPr>
                  <a:xfrm>
                    <a:off x="6492817" y="3320366"/>
                    <a:ext cx="0" cy="5553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" name="Straight Connector 8">
                    <a:extLst>
                      <a:ext uri="{FF2B5EF4-FFF2-40B4-BE49-F238E27FC236}">
                        <a16:creationId xmlns:a16="http://schemas.microsoft.com/office/drawing/2014/main" id="{D14B33CA-7AD4-4328-863E-34E81C569BD3}"/>
                      </a:ext>
                    </a:extLst>
                  </p:cNvPr>
                  <p:cNvCxnSpPr/>
                  <p:nvPr/>
                </p:nvCxnSpPr>
                <p:spPr>
                  <a:xfrm>
                    <a:off x="7308209" y="3326997"/>
                    <a:ext cx="0" cy="555346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5C88BB0C-279E-45DD-8402-EB68E00BB2F5}"/>
                    </a:ext>
                  </a:extLst>
                </p:cNvPr>
                <p:cNvCxnSpPr/>
                <p:nvPr/>
              </p:nvCxnSpPr>
              <p:spPr>
                <a:xfrm>
                  <a:off x="7937384" y="3749963"/>
                  <a:ext cx="0" cy="5553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" name="Straight Connector 34">
                  <a:extLst>
                    <a:ext uri="{FF2B5EF4-FFF2-40B4-BE49-F238E27FC236}">
                      <a16:creationId xmlns:a16="http://schemas.microsoft.com/office/drawing/2014/main" id="{8D64DFA0-4E89-425B-9D9D-7158CAD9F7E5}"/>
                    </a:ext>
                  </a:extLst>
                </p:cNvPr>
                <p:cNvCxnSpPr/>
                <p:nvPr/>
              </p:nvCxnSpPr>
              <p:spPr>
                <a:xfrm>
                  <a:off x="8675353" y="3749963"/>
                  <a:ext cx="0" cy="5553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8C99E3C2-0403-4B28-BFC6-E8E155C61C9C}"/>
                    </a:ext>
                  </a:extLst>
                </p:cNvPr>
                <p:cNvCxnSpPr/>
                <p:nvPr/>
              </p:nvCxnSpPr>
              <p:spPr>
                <a:xfrm>
                  <a:off x="9490745" y="3756594"/>
                  <a:ext cx="0" cy="5553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>
                  <a:extLst>
                    <a:ext uri="{FF2B5EF4-FFF2-40B4-BE49-F238E27FC236}">
                      <a16:creationId xmlns:a16="http://schemas.microsoft.com/office/drawing/2014/main" id="{8EBA798F-D102-413C-938F-927BDF9F92D2}"/>
                    </a:ext>
                  </a:extLst>
                </p:cNvPr>
                <p:cNvCxnSpPr/>
                <p:nvPr/>
              </p:nvCxnSpPr>
              <p:spPr>
                <a:xfrm>
                  <a:off x="10196819" y="3749963"/>
                  <a:ext cx="0" cy="555346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38FAF50-96D3-4EAA-80E7-683ABBCEDC3C}"/>
                  </a:ext>
                </a:extLst>
              </p:cNvPr>
              <p:cNvSpPr/>
              <p:nvPr/>
            </p:nvSpPr>
            <p:spPr>
              <a:xfrm>
                <a:off x="7190306" y="3211078"/>
                <a:ext cx="713479" cy="999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486010F5-48E6-4A1A-B90D-297004F54A7A}"/>
                  </a:ext>
                </a:extLst>
              </p:cNvPr>
              <p:cNvSpPr/>
              <p:nvPr/>
            </p:nvSpPr>
            <p:spPr>
              <a:xfrm>
                <a:off x="5061235" y="3538303"/>
                <a:ext cx="197837" cy="6615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DA627EE2-FE14-41B9-9904-5975B625D986}"/>
                  </a:ext>
                </a:extLst>
              </p:cNvPr>
              <p:cNvSpPr/>
              <p:nvPr/>
            </p:nvSpPr>
            <p:spPr>
              <a:xfrm>
                <a:off x="5866226" y="2759172"/>
                <a:ext cx="220601" cy="14629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5EE9AE2-F330-42CD-AB9A-4F1FA7B9022B}"/>
                  </a:ext>
                </a:extLst>
              </p:cNvPr>
              <p:cNvSpPr/>
              <p:nvPr/>
            </p:nvSpPr>
            <p:spPr>
              <a:xfrm>
                <a:off x="8877026" y="3858936"/>
                <a:ext cx="412046" cy="34510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DE649EFB-B6C0-4D42-92DD-4D310FE3A5EC}"/>
                  </a:ext>
                </a:extLst>
              </p:cNvPr>
              <p:cNvSpPr/>
              <p:nvPr/>
            </p:nvSpPr>
            <p:spPr>
              <a:xfrm>
                <a:off x="8268401" y="3644548"/>
                <a:ext cx="220601" cy="55534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CC1BC0B0-5EB1-48B1-B5FC-305101D818B9}"/>
                  </a:ext>
                </a:extLst>
              </p:cNvPr>
              <p:cNvSpPr/>
              <p:nvPr/>
            </p:nvSpPr>
            <p:spPr>
              <a:xfrm>
                <a:off x="9712553" y="3266278"/>
                <a:ext cx="229119" cy="93361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EBF6CC59-745C-44EE-8ABA-EB2A619C44D6}"/>
                  </a:ext>
                </a:extLst>
              </p:cNvPr>
              <p:cNvSpPr/>
              <p:nvPr/>
            </p:nvSpPr>
            <p:spPr>
              <a:xfrm>
                <a:off x="10411294" y="3039804"/>
                <a:ext cx="220602" cy="11769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</a:t>
                </a: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6BDD9B9C-E94B-423A-8941-12F4294BED0A}"/>
                </a:ext>
              </a:extLst>
            </p:cNvPr>
            <p:cNvSpPr txBox="1"/>
            <p:nvPr/>
          </p:nvSpPr>
          <p:spPr>
            <a:xfrm>
              <a:off x="10102240" y="1762085"/>
              <a:ext cx="529656" cy="369332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k</a:t>
              </a:r>
              <a:r>
                <a:rPr lang="en-US" dirty="0"/>
                <a:t>=8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F0A518-CF4E-42E0-BF41-1C4AAC890255}"/>
                  </a:ext>
                </a:extLst>
              </p:cNvPr>
              <p:cNvSpPr txBox="1"/>
              <p:nvPr/>
            </p:nvSpPr>
            <p:spPr>
              <a:xfrm>
                <a:off x="772039" y="4533655"/>
                <a:ext cx="7838562" cy="1446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Find minimal prefix M containing jobs that require ≥k servers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200" dirty="0"/>
                  <a:t>Among prefix M, serve largest requirement first</a:t>
                </a:r>
              </a:p>
              <a:p>
                <a:r>
                  <a:rPr lang="en-US" sz="2200" dirty="0"/>
                  <a:t>Finite skip: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sz="2200" dirty="0"/>
              </a:p>
              <a:p>
                <a:r>
                  <a:rPr lang="en-US" sz="2200" dirty="0"/>
                  <a:t>Work conserving: Theorem: </a:t>
                </a:r>
                <a:r>
                  <a:rPr lang="en-US" sz="2200" dirty="0" err="1"/>
                  <a:t>ServerFilling</a:t>
                </a:r>
                <a:r>
                  <a:rPr lang="en-US" sz="2200" dirty="0"/>
                  <a:t> always fills all k servers.</a:t>
                </a: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DF0A518-CF4E-42E0-BF41-1C4AAC890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039" y="4533655"/>
                <a:ext cx="7838562" cy="1446550"/>
              </a:xfrm>
              <a:prstGeom prst="rect">
                <a:avLst/>
              </a:prstGeom>
              <a:blipFill>
                <a:blip r:embed="rId3"/>
                <a:stretch>
                  <a:fillRect l="-1089" t="-337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8C744BA6-3ED5-4023-AD2D-D2D26C8CD599}"/>
              </a:ext>
            </a:extLst>
          </p:cNvPr>
          <p:cNvSpPr/>
          <p:nvPr/>
        </p:nvSpPr>
        <p:spPr>
          <a:xfrm>
            <a:off x="7071395" y="2281806"/>
            <a:ext cx="3809125" cy="1982211"/>
          </a:xfrm>
          <a:prstGeom prst="roundRect">
            <a:avLst/>
          </a:prstGeom>
          <a:noFill/>
          <a:ln w="50800">
            <a:solidFill>
              <a:srgbClr val="008A3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4E71F07-BA18-4593-9F68-535E3B06ED04}"/>
              </a:ext>
            </a:extLst>
          </p:cNvPr>
          <p:cNvSpPr txBox="1"/>
          <p:nvPr/>
        </p:nvSpPr>
        <p:spPr>
          <a:xfrm>
            <a:off x="8071567" y="2415421"/>
            <a:ext cx="1562232" cy="369332"/>
          </a:xfrm>
          <a:prstGeom prst="rect">
            <a:avLst/>
          </a:prstGeom>
          <a:noFill/>
          <a:ln w="25400"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ServerFilling</a:t>
            </a:r>
            <a:endParaRPr lang="en-US" dirty="0"/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0F9B905E-51A0-4E65-9432-1905D8B78563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7903785" y="2784753"/>
            <a:ext cx="948898" cy="434675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FAE9FAF-1F66-498E-A4AE-5EBD31D7A3AB}"/>
              </a:ext>
            </a:extLst>
          </p:cNvPr>
          <p:cNvCxnSpPr>
            <a:cxnSpLocks/>
            <a:stCxn id="59" idx="2"/>
            <a:endCxn id="42" idx="0"/>
          </p:cNvCxnSpPr>
          <p:nvPr/>
        </p:nvCxnSpPr>
        <p:spPr>
          <a:xfrm>
            <a:off x="8852683" y="2784753"/>
            <a:ext cx="230366" cy="1074183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3D1B5CD-6A40-4DDA-A6CF-61CDCA3AE512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8852683" y="2784753"/>
            <a:ext cx="1514385" cy="253549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FF10719-A8E6-45BD-BC4A-A31D60E56EAD}"/>
              </a:ext>
            </a:extLst>
          </p:cNvPr>
          <p:cNvCxnSpPr>
            <a:cxnSpLocks/>
            <a:stCxn id="59" idx="2"/>
          </p:cNvCxnSpPr>
          <p:nvPr/>
        </p:nvCxnSpPr>
        <p:spPr>
          <a:xfrm>
            <a:off x="8852683" y="2784753"/>
            <a:ext cx="810281" cy="474894"/>
          </a:xfrm>
          <a:prstGeom prst="straightConnector1">
            <a:avLst/>
          </a:prstGeom>
          <a:ln w="508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5FF484E-4E92-47AF-B24B-7F0353B8A491}"/>
              </a:ext>
            </a:extLst>
          </p:cNvPr>
          <p:cNvGrpSpPr/>
          <p:nvPr/>
        </p:nvGrpSpPr>
        <p:grpSpPr>
          <a:xfrm>
            <a:off x="8084773" y="2839953"/>
            <a:ext cx="1992428" cy="784527"/>
            <a:chOff x="8084773" y="2839953"/>
            <a:chExt cx="1992428" cy="784527"/>
          </a:xfrm>
        </p:grpSpPr>
        <p:grpSp>
          <p:nvGrpSpPr>
            <p:cNvPr id="73" name="Group 72">
              <a:extLst>
                <a:ext uri="{FF2B5EF4-FFF2-40B4-BE49-F238E27FC236}">
                  <a16:creationId xmlns:a16="http://schemas.microsoft.com/office/drawing/2014/main" id="{16BFA510-9C1D-4F0F-8CD7-69C42DF7BB64}"/>
                </a:ext>
              </a:extLst>
            </p:cNvPr>
            <p:cNvGrpSpPr/>
            <p:nvPr/>
          </p:nvGrpSpPr>
          <p:grpSpPr>
            <a:xfrm>
              <a:off x="8084773" y="2877891"/>
              <a:ext cx="1157348" cy="746589"/>
              <a:chOff x="5436149" y="1822149"/>
              <a:chExt cx="1157348" cy="746589"/>
            </a:xfrm>
          </p:grpSpPr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F2F8F6DA-59A7-4C50-811E-9FAC99A2A09C}"/>
                  </a:ext>
                </a:extLst>
              </p:cNvPr>
              <p:cNvSpPr txBox="1"/>
              <p:nvPr/>
            </p:nvSpPr>
            <p:spPr>
              <a:xfrm>
                <a:off x="5436149" y="1822149"/>
                <a:ext cx="559903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1/2</a:t>
                </a:r>
              </a:p>
            </p:txBody>
          </p:sp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868DCB2-EA58-4A92-B080-54E7ED6083C4}"/>
                  </a:ext>
                </a:extLst>
              </p:cNvPr>
              <p:cNvSpPr txBox="1"/>
              <p:nvPr/>
            </p:nvSpPr>
            <p:spPr>
              <a:xfrm>
                <a:off x="6023503" y="2199406"/>
                <a:ext cx="569994" cy="369332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/>
                  <a:t>1/4</a:t>
                </a: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4266A800-4780-4B05-B725-CB657FF84B42}"/>
                </a:ext>
              </a:extLst>
            </p:cNvPr>
            <p:cNvSpPr txBox="1"/>
            <p:nvPr/>
          </p:nvSpPr>
          <p:spPr>
            <a:xfrm>
              <a:off x="9020657" y="2918902"/>
              <a:ext cx="426073" cy="2772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1/8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AD4E3F2B-DB0E-4FA3-9690-14CA03677D97}"/>
                </a:ext>
              </a:extLst>
            </p:cNvPr>
            <p:cNvSpPr txBox="1"/>
            <p:nvPr/>
          </p:nvSpPr>
          <p:spPr>
            <a:xfrm>
              <a:off x="9651128" y="2839953"/>
              <a:ext cx="426073" cy="277297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50"/>
              </a:solidFill>
            </a:ln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dirty="0"/>
                <a:t>1/8</a:t>
              </a:r>
            </a:p>
          </p:txBody>
        </p:sp>
      </p:grpSp>
      <p:sp>
        <p:nvSpPr>
          <p:cNvPr id="58" name="Speech Bubble: Rectangle with Corners Rounded 57">
            <a:extLst>
              <a:ext uri="{FF2B5EF4-FFF2-40B4-BE49-F238E27FC236}">
                <a16:creationId xmlns:a16="http://schemas.microsoft.com/office/drawing/2014/main" id="{231102F4-B56F-45A9-8E66-537D8CA0E0C1}"/>
              </a:ext>
            </a:extLst>
          </p:cNvPr>
          <p:cNvSpPr/>
          <p:nvPr/>
        </p:nvSpPr>
        <p:spPr>
          <a:xfrm>
            <a:off x="8872324" y="4650294"/>
            <a:ext cx="3298542" cy="1307526"/>
          </a:xfrm>
          <a:prstGeom prst="wedgeRoundRectCallout">
            <a:avLst>
              <a:gd name="adj1" fmla="val 45558"/>
              <a:gd name="adj2" fmla="val 717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model WCFS?</a:t>
            </a:r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2D6BB817-DD32-43E9-9B0D-97F76E8E8CB5}"/>
              </a:ext>
            </a:extLst>
          </p:cNvPr>
          <p:cNvSpPr/>
          <p:nvPr/>
        </p:nvSpPr>
        <p:spPr>
          <a:xfrm>
            <a:off x="8872324" y="4650294"/>
            <a:ext cx="3298542" cy="1307526"/>
          </a:xfrm>
          <a:prstGeom prst="wedgeRoundRectCallout">
            <a:avLst>
              <a:gd name="adj1" fmla="val 45558"/>
              <a:gd name="adj2" fmla="val 71794"/>
              <a:gd name="adj3" fmla="val 16667"/>
            </a:avLst>
          </a:prstGeom>
          <a:solidFill>
            <a:schemeClr val="accent4">
              <a:lumMod val="40000"/>
              <a:lumOff val="6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Is this model WCFS?</a:t>
            </a:r>
          </a:p>
          <a:p>
            <a:pPr algn="ctr"/>
            <a:r>
              <a:rPr lang="en-US" sz="2400" dirty="0">
                <a:solidFill>
                  <a:schemeClr val="tx1"/>
                </a:solidFill>
              </a:rPr>
              <a:t>Yes!</a:t>
            </a:r>
          </a:p>
        </p:txBody>
      </p:sp>
    </p:spTree>
    <p:extLst>
      <p:ext uri="{BB962C8B-B14F-4D97-AF65-F5344CB8AC3E}">
        <p14:creationId xmlns:p14="http://schemas.microsoft.com/office/powerpoint/2010/main" val="904498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50" grpId="0" uiExpand="1" build="p"/>
      <p:bldP spid="51" grpId="0" animBg="1"/>
      <p:bldP spid="59" grpId="0" animBg="1"/>
      <p:bldP spid="58" grpId="0" animBg="1"/>
      <p:bldP spid="6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61D33-B08E-4165-9BE7-E76248B5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ideas behind response time bound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48A64-78CB-4C01-8FC6-E00B93531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Want to prove: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Key ideas based on work W.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≅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[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 marL="514350" indent="-514350">
                  <a:buFont typeface="Arial" panose="020B0604020202020204" pitchFamily="34" charset="0"/>
                  <a:buAutoNum type="arabicPeriod"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048A64-78CB-4C01-8FC6-E00B93531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5F42D4-A487-46D8-A03B-AD874F812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ABB1049-3A3C-4EE0-AC55-4B345A22150A}"/>
              </a:ext>
            </a:extLst>
          </p:cNvPr>
          <p:cNvGrpSpPr/>
          <p:nvPr/>
        </p:nvGrpSpPr>
        <p:grpSpPr>
          <a:xfrm>
            <a:off x="6197186" y="2660267"/>
            <a:ext cx="5592093" cy="2191655"/>
            <a:chOff x="942960" y="1690688"/>
            <a:chExt cx="7362141" cy="21916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D8D96E-790A-452D-ACEC-8F551BB86B5D}"/>
                </a:ext>
              </a:extLst>
            </p:cNvPr>
            <p:cNvGrpSpPr/>
            <p:nvPr/>
          </p:nvGrpSpPr>
          <p:grpSpPr>
            <a:xfrm>
              <a:off x="942960" y="1690688"/>
              <a:ext cx="7362141" cy="2185024"/>
              <a:chOff x="942960" y="1690688"/>
              <a:chExt cx="7362141" cy="21850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02287DC-D09C-4030-950F-6B7655BD622A}"/>
                  </a:ext>
                </a:extLst>
              </p:cNvPr>
              <p:cNvGrpSpPr/>
              <p:nvPr/>
            </p:nvGrpSpPr>
            <p:grpSpPr>
              <a:xfrm>
                <a:off x="942960" y="2322943"/>
                <a:ext cx="6975667" cy="1239223"/>
                <a:chOff x="942960" y="2322943"/>
                <a:chExt cx="6975667" cy="123922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FAA400AB-1261-48FC-82B1-93F43737F49B}"/>
                    </a:ext>
                  </a:extLst>
                </p:cNvPr>
                <p:cNvGrpSpPr/>
                <p:nvPr/>
              </p:nvGrpSpPr>
              <p:grpSpPr>
                <a:xfrm>
                  <a:off x="942960" y="2322943"/>
                  <a:ext cx="4642455" cy="1239223"/>
                  <a:chOff x="1986844" y="1805933"/>
                  <a:chExt cx="7122649" cy="2082801"/>
                </a:xfrm>
              </p:grpSpPr>
              <p:grpSp>
                <p:nvGrpSpPr>
                  <p:cNvPr id="18" name="Group 17">
                    <a:extLst>
                      <a:ext uri="{FF2B5EF4-FFF2-40B4-BE49-F238E27FC236}">
                        <a16:creationId xmlns:a16="http://schemas.microsoft.com/office/drawing/2014/main" id="{7938F215-E748-40E0-9826-C377DB3154D0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4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20" name="Straight Connector 19">
                      <a:extLst>
                        <a:ext uri="{FF2B5EF4-FFF2-40B4-BE49-F238E27FC236}">
                          <a16:creationId xmlns:a16="http://schemas.microsoft.com/office/drawing/2014/main" id="{4CF87445-4B62-43ED-B2A3-42F9CB9C82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1" name="Straight Connector 20">
                      <a:extLst>
                        <a:ext uri="{FF2B5EF4-FFF2-40B4-BE49-F238E27FC236}">
                          <a16:creationId xmlns:a16="http://schemas.microsoft.com/office/drawing/2014/main" id="{6E911958-7B47-4DB2-B57F-8C68DD877105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809DC2FF-FD52-4D31-808E-FD807011B1F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AC305C61-D768-42D5-AAA9-9E1003038D0C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CB88E868-44E1-4D09-9A92-85E9968D0C1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C07CD8A4-9B7B-4294-BBD8-7A4E4698429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1C668D88-BAD9-4DE1-972A-B2271CB60A9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2444" y="3567288"/>
                      <a:ext cx="632178" cy="5757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F15BF812-0DE2-4ED5-A491-7C2A5FBAD9C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376" y="2449689"/>
                      <a:ext cx="632178" cy="169333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8" name="Rectangle 27">
                      <a:extLst>
                        <a:ext uri="{FF2B5EF4-FFF2-40B4-BE49-F238E27FC236}">
                          <a16:creationId xmlns:a16="http://schemas.microsoft.com/office/drawing/2014/main" id="{1FAA9780-6511-4424-ADB2-0936C4E2A55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512" y="3031066"/>
                      <a:ext cx="632178" cy="11119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9" name="Rectangle 28">
                      <a:extLst>
                        <a:ext uri="{FF2B5EF4-FFF2-40B4-BE49-F238E27FC236}">
                          <a16:creationId xmlns:a16="http://schemas.microsoft.com/office/drawing/2014/main" id="{A7E9B9CF-C1BF-4684-9023-8D5FE834FC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9954" y="2833511"/>
                      <a:ext cx="632178" cy="13095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D3BAC6C7-76CC-4091-ACD8-FB31FB0C7F45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77315" y="1907535"/>
                    <a:ext cx="632178" cy="1862666"/>
                  </a:xfrm>
                  <a:prstGeom prst="rect">
                    <a:avLst/>
                  </a:prstGeom>
                  <a:gradFill flip="none" rotWithShape="1">
                    <a:gsLst>
                      <a:gs pos="70000">
                        <a:srgbClr val="00B050"/>
                      </a:gs>
                      <a:gs pos="70000">
                        <a:schemeClr val="accent1"/>
                      </a:gs>
                      <a:gs pos="0">
                        <a:srgbClr val="00B050"/>
                      </a:gs>
                      <a:gs pos="100000">
                        <a:schemeClr val="accent1">
                          <a:lumMod val="100000"/>
                        </a:schemeClr>
                      </a:gs>
                    </a:gsLst>
                    <a:lin ang="54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F0377AC0-68D9-4F64-A30C-F69C4FB73F67}"/>
                    </a:ext>
                  </a:extLst>
                </p:cNvPr>
                <p:cNvSpPr/>
                <p:nvPr/>
              </p:nvSpPr>
              <p:spPr>
                <a:xfrm>
                  <a:off x="6745166" y="2926040"/>
                  <a:ext cx="412046" cy="565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21684E7-3725-44C2-BDB9-58FAB07719C2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79C7554E-A64F-4496-97E6-E89CAAE84800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63689F13-B354-4CEF-9FC4-75A224B896E5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F840C17-99AF-4D88-85B9-4F900855B393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DD48796-D65E-4EEA-9FA8-42F2DDB590D8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C31E076-2953-473A-9762-04405A524A23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823445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27F8-9DEE-4583-AD9C-73C3808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E[T] ≅</a:t>
            </a:r>
            <a:r>
              <a:rPr lang="en-US" b="0" i="0" u="none" strike="noStrike" dirty="0">
                <a:effectLst/>
                <a:latin typeface="MathJax_AMS"/>
              </a:rPr>
              <a:t> </a:t>
            </a:r>
            <a:r>
              <a:rPr lang="en-US" dirty="0"/>
              <a:t>E[W]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DC1DE-B168-4237-9DC9-AFCD874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27C2E-4893-41BA-AFD6-4056D193CF26}"/>
              </a:ext>
            </a:extLst>
          </p:cNvPr>
          <p:cNvGrpSpPr/>
          <p:nvPr/>
        </p:nvGrpSpPr>
        <p:grpSpPr>
          <a:xfrm>
            <a:off x="770377" y="1825625"/>
            <a:ext cx="5592093" cy="2191655"/>
            <a:chOff x="942960" y="1690688"/>
            <a:chExt cx="7362141" cy="21916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1FE10D-65D6-4DB6-918F-F915504177BD}"/>
                </a:ext>
              </a:extLst>
            </p:cNvPr>
            <p:cNvGrpSpPr/>
            <p:nvPr/>
          </p:nvGrpSpPr>
          <p:grpSpPr>
            <a:xfrm>
              <a:off x="942960" y="1690688"/>
              <a:ext cx="7362141" cy="2185024"/>
              <a:chOff x="942960" y="1690688"/>
              <a:chExt cx="7362141" cy="21850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D161359-D0B2-4F72-8F9E-F5B847E3CBA9}"/>
                  </a:ext>
                </a:extLst>
              </p:cNvPr>
              <p:cNvGrpSpPr/>
              <p:nvPr/>
            </p:nvGrpSpPr>
            <p:grpSpPr>
              <a:xfrm>
                <a:off x="942960" y="2322943"/>
                <a:ext cx="6975667" cy="1239223"/>
                <a:chOff x="942960" y="2322943"/>
                <a:chExt cx="6975667" cy="12392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F91732D-61B1-4C58-B3EF-0D4B6087AF51}"/>
                    </a:ext>
                  </a:extLst>
                </p:cNvPr>
                <p:cNvGrpSpPr/>
                <p:nvPr/>
              </p:nvGrpSpPr>
              <p:grpSpPr>
                <a:xfrm>
                  <a:off x="942960" y="2322943"/>
                  <a:ext cx="4642455" cy="1239223"/>
                  <a:chOff x="1986844" y="1805933"/>
                  <a:chExt cx="7122649" cy="208280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8B944CA-F1CC-46E9-B27A-69FDDF830F78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4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61588D36-B52C-4CA9-B138-7D29C811E7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BFD462D9-1535-4C0B-A292-D5735B6216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883F44B-EE1F-408E-841F-3F89016E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A2217A9-E718-46B1-8A2A-3802A3405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CE1EAA7-B630-44DA-A757-3ED95C3AD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CF8A993-5218-4A60-A7A1-8948E9154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46BB5465-4884-4BC5-A5E8-E83709B25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2445" y="3567288"/>
                      <a:ext cx="632177" cy="5757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F845A1E-4F64-451E-AF3D-2C73039EB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376" y="2449689"/>
                      <a:ext cx="632178" cy="169333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3B6E41A-1BF1-4E4C-97AC-2D41827EE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512" y="3031066"/>
                      <a:ext cx="632178" cy="11119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0771275-8F1A-4617-A917-6448E35B4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9954" y="2833511"/>
                      <a:ext cx="632178" cy="13095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CAF1E7F-6AF2-4230-9A42-B25D8B7D77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77315" y="1907535"/>
                    <a:ext cx="632178" cy="1862666"/>
                  </a:xfrm>
                  <a:prstGeom prst="rect">
                    <a:avLst/>
                  </a:prstGeom>
                  <a:gradFill flip="none" rotWithShape="1">
                    <a:gsLst>
                      <a:gs pos="70000">
                        <a:srgbClr val="00B050"/>
                      </a:gs>
                      <a:gs pos="70000">
                        <a:schemeClr val="accent1"/>
                      </a:gs>
                      <a:gs pos="0">
                        <a:srgbClr val="00B050"/>
                      </a:gs>
                      <a:gs pos="100000">
                        <a:schemeClr val="accent1">
                          <a:lumMod val="100000"/>
                        </a:schemeClr>
                      </a:gs>
                    </a:gsLst>
                    <a:lin ang="54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2B56925-0870-4EE3-B18F-2DF8DABF2147}"/>
                    </a:ext>
                  </a:extLst>
                </p:cNvPr>
                <p:cNvSpPr/>
                <p:nvPr/>
              </p:nvSpPr>
              <p:spPr>
                <a:xfrm>
                  <a:off x="6745166" y="2926040"/>
                  <a:ext cx="412046" cy="565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6365AF-8B63-477E-BD5F-2BDFF883D776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565805-D08B-426D-A0FB-DFD6C42DCD5C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48F2F2E-30D5-479F-863D-61B052E26E59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7996D1-FF34-4FFE-9F11-D6F93DC0C218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D30F58-302F-49A7-A071-91785BA59BBF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99CC5A-85C2-4273-A18A-33557CE3F1C7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F0AB9-3D52-4902-8F70-3BFDF3298AC0}"/>
              </a:ext>
            </a:extLst>
          </p:cNvPr>
          <p:cNvGrpSpPr/>
          <p:nvPr/>
        </p:nvGrpSpPr>
        <p:grpSpPr>
          <a:xfrm>
            <a:off x="553870" y="2783183"/>
            <a:ext cx="789219" cy="512599"/>
            <a:chOff x="527906" y="2708687"/>
            <a:chExt cx="789219" cy="5125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550CCA-5554-4232-9470-B628A4E4F24B}"/>
                </a:ext>
              </a:extLst>
            </p:cNvPr>
            <p:cNvSpPr/>
            <p:nvPr/>
          </p:nvSpPr>
          <p:spPr>
            <a:xfrm>
              <a:off x="527906" y="2708687"/>
              <a:ext cx="326517" cy="512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12F5CA-ABA6-447F-A40F-C8DD22914DCD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854423" y="2964987"/>
              <a:ext cx="46270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33FF1099-982C-4D4B-BBD5-892B60237E4F}"/>
              </a:ext>
            </a:extLst>
          </p:cNvPr>
          <p:cNvGrpSpPr/>
          <p:nvPr/>
        </p:nvGrpSpPr>
        <p:grpSpPr>
          <a:xfrm>
            <a:off x="661228" y="4110772"/>
            <a:ext cx="5706571" cy="722650"/>
            <a:chOff x="655898" y="4354723"/>
            <a:chExt cx="5706571" cy="722650"/>
          </a:xfrm>
        </p:grpSpPr>
        <p:sp>
          <p:nvSpPr>
            <p:cNvPr id="37" name="Right Brace 36">
              <a:extLst>
                <a:ext uri="{FF2B5EF4-FFF2-40B4-BE49-F238E27FC236}">
                  <a16:creationId xmlns:a16="http://schemas.microsoft.com/office/drawing/2014/main" id="{B3958BC2-890D-435F-B274-7482A0B2D22D}"/>
                </a:ext>
              </a:extLst>
            </p:cNvPr>
            <p:cNvSpPr/>
            <p:nvPr/>
          </p:nvSpPr>
          <p:spPr>
            <a:xfrm rot="5400000">
              <a:off x="3356537" y="1654084"/>
              <a:ext cx="305294" cy="5706571"/>
            </a:xfrm>
            <a:prstGeom prst="rightBrace">
              <a:avLst>
                <a:gd name="adj1" fmla="val 62733"/>
                <a:gd name="adj2" fmla="val 49688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55DA6EE-A942-40DD-9535-69EA11FF1223}"/>
                </a:ext>
              </a:extLst>
            </p:cNvPr>
            <p:cNvSpPr txBox="1"/>
            <p:nvPr/>
          </p:nvSpPr>
          <p:spPr>
            <a:xfrm>
              <a:off x="1622935" y="4646486"/>
              <a:ext cx="3772498" cy="4308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Q: Starred job’s response time?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178343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927F8-9DEE-4583-AD9C-73C3808D9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Idea 1: E[T] ≅</a:t>
            </a:r>
            <a:r>
              <a:rPr lang="en-US" b="0" i="0" u="none" strike="noStrike" dirty="0">
                <a:effectLst/>
                <a:latin typeface="MathJax_AMS"/>
              </a:rPr>
              <a:t> </a:t>
            </a:r>
            <a:r>
              <a:rPr lang="en-US" dirty="0"/>
              <a:t>E[W]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FDC1DE-B168-4237-9DC9-AFCD8740F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8727C2E-4893-41BA-AFD6-4056D193CF26}"/>
              </a:ext>
            </a:extLst>
          </p:cNvPr>
          <p:cNvGrpSpPr/>
          <p:nvPr/>
        </p:nvGrpSpPr>
        <p:grpSpPr>
          <a:xfrm>
            <a:off x="770377" y="1825625"/>
            <a:ext cx="5592093" cy="2191655"/>
            <a:chOff x="942960" y="1690688"/>
            <a:chExt cx="7362141" cy="21916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011FE10D-65D6-4DB6-918F-F915504177BD}"/>
                </a:ext>
              </a:extLst>
            </p:cNvPr>
            <p:cNvGrpSpPr/>
            <p:nvPr/>
          </p:nvGrpSpPr>
          <p:grpSpPr>
            <a:xfrm>
              <a:off x="942960" y="1690688"/>
              <a:ext cx="7362141" cy="2185024"/>
              <a:chOff x="942960" y="1690688"/>
              <a:chExt cx="7362141" cy="21850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4D161359-D0B2-4F72-8F9E-F5B847E3CBA9}"/>
                  </a:ext>
                </a:extLst>
              </p:cNvPr>
              <p:cNvGrpSpPr/>
              <p:nvPr/>
            </p:nvGrpSpPr>
            <p:grpSpPr>
              <a:xfrm>
                <a:off x="942960" y="2322943"/>
                <a:ext cx="6975667" cy="1239223"/>
                <a:chOff x="942960" y="2322943"/>
                <a:chExt cx="6975667" cy="12392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EF91732D-61B1-4C58-B3EF-0D4B6087AF51}"/>
                    </a:ext>
                  </a:extLst>
                </p:cNvPr>
                <p:cNvGrpSpPr/>
                <p:nvPr/>
              </p:nvGrpSpPr>
              <p:grpSpPr>
                <a:xfrm>
                  <a:off x="942960" y="2322943"/>
                  <a:ext cx="4642455" cy="1239223"/>
                  <a:chOff x="1986844" y="1805933"/>
                  <a:chExt cx="7122649" cy="208280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8B944CA-F1CC-46E9-B27A-69FDDF830F78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4" y="1805933"/>
                    <a:ext cx="5689600" cy="2082801"/>
                    <a:chOff x="1817511" y="2178755"/>
                    <a:chExt cx="5689600" cy="2082801"/>
                  </a:xfrm>
                </p:grpSpPr>
                <p:cxnSp>
                  <p:nvCxnSpPr>
                    <p:cNvPr id="18" name="Straight Connector 17">
                      <a:extLst>
                        <a:ext uri="{FF2B5EF4-FFF2-40B4-BE49-F238E27FC236}">
                          <a16:creationId xmlns:a16="http://schemas.microsoft.com/office/drawing/2014/main" id="{61588D36-B52C-4CA9-B138-7D29C811E7CE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21787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9" name="Straight Connector 18">
                      <a:extLst>
                        <a:ext uri="{FF2B5EF4-FFF2-40B4-BE49-F238E27FC236}">
                          <a16:creationId xmlns:a16="http://schemas.microsoft.com/office/drawing/2014/main" id="{BFD462D9-1535-4C0B-A292-D5735B6216E3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817511" y="4261556"/>
                      <a:ext cx="5689600" cy="0"/>
                    </a:xfrm>
                    <a:prstGeom prst="line">
                      <a:avLst/>
                    </a:prstGeom>
                    <a:ln w="508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0" name="Rectangle 19">
                      <a:extLst>
                        <a:ext uri="{FF2B5EF4-FFF2-40B4-BE49-F238E27FC236}">
                          <a16:creationId xmlns:a16="http://schemas.microsoft.com/office/drawing/2014/main" id="{3883F44B-EE1F-408E-841F-3F89016E7B32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479822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1" name="Rectangle 20">
                      <a:extLst>
                        <a:ext uri="{FF2B5EF4-FFF2-40B4-BE49-F238E27FC236}">
                          <a16:creationId xmlns:a16="http://schemas.microsoft.com/office/drawing/2014/main" id="{AA2217A9-E718-46B1-8A2A-3802A34055E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452533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 21">
                      <a:extLst>
                        <a:ext uri="{FF2B5EF4-FFF2-40B4-BE49-F238E27FC236}">
                          <a16:creationId xmlns:a16="http://schemas.microsoft.com/office/drawing/2014/main" id="{6CE1EAA7-B630-44DA-A757-3ED95C3AD33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425244" y="2178756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 22">
                      <a:extLst>
                        <a:ext uri="{FF2B5EF4-FFF2-40B4-BE49-F238E27FC236}">
                          <a16:creationId xmlns:a16="http://schemas.microsoft.com/office/drawing/2014/main" id="{ECF8A993-5218-4A60-A7A1-8948E915457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397955" y="2178755"/>
                      <a:ext cx="1027289" cy="2082800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508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 23">
                      <a:extLst>
                        <a:ext uri="{FF2B5EF4-FFF2-40B4-BE49-F238E27FC236}">
                          <a16:creationId xmlns:a16="http://schemas.microsoft.com/office/drawing/2014/main" id="{46BB5465-4884-4BC5-A5E8-E83709B25D6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3612445" y="3567288"/>
                      <a:ext cx="632177" cy="575734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5" name="Rectangle 24">
                      <a:extLst>
                        <a:ext uri="{FF2B5EF4-FFF2-40B4-BE49-F238E27FC236}">
                          <a16:creationId xmlns:a16="http://schemas.microsoft.com/office/drawing/2014/main" id="{3F845A1E-4F64-451E-AF3D-2C73039EB5C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45376" y="2449689"/>
                      <a:ext cx="632178" cy="1693333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6" name="Rectangle 25">
                      <a:extLst>
                        <a:ext uri="{FF2B5EF4-FFF2-40B4-BE49-F238E27FC236}">
                          <a16:creationId xmlns:a16="http://schemas.microsoft.com/office/drawing/2014/main" id="{F3B6E41A-1BF1-4E4C-97AC-2D41827EEC4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627512" y="3031066"/>
                      <a:ext cx="632178" cy="111195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7" name="Rectangle 26">
                      <a:extLst>
                        <a:ext uri="{FF2B5EF4-FFF2-40B4-BE49-F238E27FC236}">
                          <a16:creationId xmlns:a16="http://schemas.microsoft.com/office/drawing/2014/main" id="{10771275-8F1A-4617-A917-6448E35B40F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99954" y="2833511"/>
                      <a:ext cx="632178" cy="1309511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3CAF1E7F-6AF2-4230-9A42-B25D8B7D7780}"/>
                      </a:ext>
                    </a:extLst>
                  </p:cNvPr>
                  <p:cNvSpPr/>
                  <p:nvPr/>
                </p:nvSpPr>
                <p:spPr>
                  <a:xfrm rot="10800000">
                    <a:off x="8477315" y="1907535"/>
                    <a:ext cx="632178" cy="1862666"/>
                  </a:xfrm>
                  <a:prstGeom prst="rect">
                    <a:avLst/>
                  </a:prstGeom>
                  <a:gradFill flip="none" rotWithShape="1">
                    <a:gsLst>
                      <a:gs pos="70000">
                        <a:srgbClr val="00B050"/>
                      </a:gs>
                      <a:gs pos="70000">
                        <a:schemeClr val="accent1"/>
                      </a:gs>
                      <a:gs pos="0">
                        <a:srgbClr val="00B050"/>
                      </a:gs>
                      <a:gs pos="100000">
                        <a:schemeClr val="accent1">
                          <a:lumMod val="100000"/>
                        </a:schemeClr>
                      </a:gs>
                    </a:gsLst>
                    <a:lin ang="5400000" scaled="1"/>
                    <a:tileRect/>
                  </a:gradFill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D2B56925-0870-4EE3-B18F-2DF8DABF2147}"/>
                    </a:ext>
                  </a:extLst>
                </p:cNvPr>
                <p:cNvSpPr/>
                <p:nvPr/>
              </p:nvSpPr>
              <p:spPr>
                <a:xfrm>
                  <a:off x="6745166" y="2926040"/>
                  <a:ext cx="412046" cy="565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FB6365AF-8B63-477E-BD5F-2BDFF883D776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99565805-D08B-426D-A0FB-DFD6C42DCD5C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248F2F2E-30D5-479F-863D-61B052E26E59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C7996D1-FF34-4FFE-9F11-D6F93DC0C218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2D30F58-302F-49A7-A071-91785BA59BBF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4F99CC5A-85C2-4273-A18A-33557CE3F1C7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96F0AB9-3D52-4902-8F70-3BFDF3298AC0}"/>
              </a:ext>
            </a:extLst>
          </p:cNvPr>
          <p:cNvGrpSpPr/>
          <p:nvPr/>
        </p:nvGrpSpPr>
        <p:grpSpPr>
          <a:xfrm>
            <a:off x="553870" y="2783183"/>
            <a:ext cx="789219" cy="512599"/>
            <a:chOff x="527906" y="2708687"/>
            <a:chExt cx="789219" cy="512599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E7550CCA-5554-4232-9470-B628A4E4F24B}"/>
                </a:ext>
              </a:extLst>
            </p:cNvPr>
            <p:cNvSpPr/>
            <p:nvPr/>
          </p:nvSpPr>
          <p:spPr>
            <a:xfrm>
              <a:off x="527906" y="2708687"/>
              <a:ext cx="326517" cy="51259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/>
                <a:t>*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C12F5CA-ABA6-447F-A40F-C8DD22914DCD}"/>
                </a:ext>
              </a:extLst>
            </p:cNvPr>
            <p:cNvCxnSpPr>
              <a:stCxn id="29" idx="3"/>
            </p:cNvCxnSpPr>
            <p:nvPr/>
          </p:nvCxnSpPr>
          <p:spPr>
            <a:xfrm>
              <a:off x="854423" y="2964987"/>
              <a:ext cx="462702" cy="0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29E9339-D7DB-489F-B25F-4940D9DE82B3}"/>
              </a:ext>
            </a:extLst>
          </p:cNvPr>
          <p:cNvGrpSpPr/>
          <p:nvPr/>
        </p:nvGrpSpPr>
        <p:grpSpPr>
          <a:xfrm>
            <a:off x="655899" y="4119193"/>
            <a:ext cx="2931291" cy="631090"/>
            <a:chOff x="655899" y="4119193"/>
            <a:chExt cx="2931291" cy="631090"/>
          </a:xfrm>
        </p:grpSpPr>
        <p:sp>
          <p:nvSpPr>
            <p:cNvPr id="33" name="Right Brace 32">
              <a:extLst>
                <a:ext uri="{FF2B5EF4-FFF2-40B4-BE49-F238E27FC236}">
                  <a16:creationId xmlns:a16="http://schemas.microsoft.com/office/drawing/2014/main" id="{242F7963-522B-43BB-B355-BE980960FCC5}"/>
                </a:ext>
              </a:extLst>
            </p:cNvPr>
            <p:cNvSpPr/>
            <p:nvPr/>
          </p:nvSpPr>
          <p:spPr>
            <a:xfrm rot="5400000">
              <a:off x="2017044" y="2758048"/>
              <a:ext cx="209001" cy="2931291"/>
            </a:xfrm>
            <a:prstGeom prst="rightBrace">
              <a:avLst>
                <a:gd name="adj1" fmla="val 62733"/>
                <a:gd name="adj2" fmla="val 49688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B613E89D-2C0D-4FA0-A460-47C0AB1CFCDB}"/>
                </a:ext>
              </a:extLst>
            </p:cNvPr>
            <p:cNvSpPr txBox="1"/>
            <p:nvPr/>
          </p:nvSpPr>
          <p:spPr>
            <a:xfrm>
              <a:off x="1177168" y="4319396"/>
              <a:ext cx="1828100" cy="4308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Time in queue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13FCD76-E874-4EE9-B1E8-795A139FB91E}"/>
              </a:ext>
            </a:extLst>
          </p:cNvPr>
          <p:cNvGrpSpPr/>
          <p:nvPr/>
        </p:nvGrpSpPr>
        <p:grpSpPr>
          <a:xfrm>
            <a:off x="3628901" y="4119193"/>
            <a:ext cx="2733568" cy="639888"/>
            <a:chOff x="3628901" y="4119193"/>
            <a:chExt cx="2733568" cy="639888"/>
          </a:xfrm>
        </p:grpSpPr>
        <p:sp>
          <p:nvSpPr>
            <p:cNvPr id="34" name="Right Brace 33">
              <a:extLst>
                <a:ext uri="{FF2B5EF4-FFF2-40B4-BE49-F238E27FC236}">
                  <a16:creationId xmlns:a16="http://schemas.microsoft.com/office/drawing/2014/main" id="{699167E4-B061-485C-BBB0-F9567B8F4AED}"/>
                </a:ext>
              </a:extLst>
            </p:cNvPr>
            <p:cNvSpPr/>
            <p:nvPr/>
          </p:nvSpPr>
          <p:spPr>
            <a:xfrm rot="5400000">
              <a:off x="4891184" y="2856910"/>
              <a:ext cx="209001" cy="2733568"/>
            </a:xfrm>
            <a:prstGeom prst="rightBrace">
              <a:avLst>
                <a:gd name="adj1" fmla="val 62733"/>
                <a:gd name="adj2" fmla="val 49688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6AAC9AE-2075-49E9-B4CB-61FE9C8D23C8}"/>
                </a:ext>
              </a:extLst>
            </p:cNvPr>
            <p:cNvSpPr txBox="1"/>
            <p:nvPr/>
          </p:nvSpPr>
          <p:spPr>
            <a:xfrm>
              <a:off x="4181790" y="4328194"/>
              <a:ext cx="1742089" cy="43088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Time in front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DAD47D35-5749-4B85-9C11-1CB77FE3A1E7}"/>
              </a:ext>
            </a:extLst>
          </p:cNvPr>
          <p:cNvSpPr txBox="1"/>
          <p:nvPr/>
        </p:nvSpPr>
        <p:spPr>
          <a:xfrm>
            <a:off x="6586745" y="3732976"/>
            <a:ext cx="3059171" cy="646331"/>
          </a:xfrm>
          <a:prstGeom prst="rect">
            <a:avLst/>
          </a:prstGeom>
          <a:noFill/>
          <a:ln w="508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Thm</a:t>
            </a:r>
            <a:r>
              <a:rPr lang="en-US" dirty="0"/>
              <a:t>: Time in front bounded in expectation over all jobs.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EDB4E0-B959-431C-B7E9-D59F97526853}"/>
                  </a:ext>
                </a:extLst>
              </p:cNvPr>
              <p:cNvSpPr txBox="1"/>
              <p:nvPr/>
            </p:nvSpPr>
            <p:spPr>
              <a:xfrm>
                <a:off x="717128" y="4844884"/>
                <a:ext cx="7057666" cy="9247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Max time in queue: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</m:oMath>
                </a14:m>
                <a:r>
                  <a:rPr lang="en-US" dirty="0"/>
                  <a:t>, because completion rate 1.</a:t>
                </a:r>
              </a:p>
              <a:p>
                <a:r>
                  <a:rPr lang="en-US" dirty="0"/>
                  <a:t>Min time in queue: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jobs</a:t>
                </a:r>
              </a:p>
              <a:p>
                <a:r>
                  <a:rPr lang="en-US" dirty="0"/>
                  <a:t>Differ by constant in expectation.</a:t>
                </a: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FEDB4E0-B959-431C-B7E9-D59F97526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128" y="4844884"/>
                <a:ext cx="7057666" cy="924740"/>
              </a:xfrm>
              <a:prstGeom prst="rect">
                <a:avLst/>
              </a:prstGeom>
              <a:blipFill>
                <a:blip r:embed="rId3"/>
                <a:stretch>
                  <a:fillRect l="-778" t="-3311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4291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  <p:bldP spid="40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895714-1BE6-408E-A366-A689BBB0A03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Idea 2: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- Intuition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895714-1BE6-408E-A366-A689BBB0A0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6F6C6-44D0-4B5D-ADE5-83A7FB923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93B545-D408-44C8-8A6D-29AB822B4C25}" type="slidenum">
              <a:rPr lang="en-US" smtClean="0"/>
              <a:t>26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30A6088-163D-4D69-84D9-AA0D3B003F8D}"/>
              </a:ext>
            </a:extLst>
          </p:cNvPr>
          <p:cNvGrpSpPr/>
          <p:nvPr/>
        </p:nvGrpSpPr>
        <p:grpSpPr>
          <a:xfrm>
            <a:off x="989814" y="2102177"/>
            <a:ext cx="5844619" cy="3553905"/>
            <a:chOff x="989814" y="2102177"/>
            <a:chExt cx="5844619" cy="355390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90719A26-648C-4DF5-A717-BEC251F3F7C1}"/>
                </a:ext>
              </a:extLst>
            </p:cNvPr>
            <p:cNvCxnSpPr/>
            <p:nvPr/>
          </p:nvCxnSpPr>
          <p:spPr>
            <a:xfrm flipV="1">
              <a:off x="989814" y="2102177"/>
              <a:ext cx="0" cy="3553905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1DF3C3CB-8A8E-4A24-8C99-3FCC934F9F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89814" y="5656081"/>
              <a:ext cx="5844619" cy="1"/>
            </a:xfrm>
            <a:prstGeom prst="straightConnector1">
              <a:avLst/>
            </a:prstGeom>
            <a:ln w="508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15A49912-1BA1-434B-AF67-EA849AFC1932}"/>
              </a:ext>
            </a:extLst>
          </p:cNvPr>
          <p:cNvSpPr txBox="1"/>
          <p:nvPr/>
        </p:nvSpPr>
        <p:spPr>
          <a:xfrm>
            <a:off x="84849" y="3274383"/>
            <a:ext cx="9049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Work W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1EB973-5BF5-4E4E-BD7A-778A822056F9}"/>
              </a:ext>
            </a:extLst>
          </p:cNvPr>
          <p:cNvSpPr txBox="1"/>
          <p:nvPr/>
        </p:nvSpPr>
        <p:spPr>
          <a:xfrm>
            <a:off x="3459641" y="5656081"/>
            <a:ext cx="9049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Time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F10DE89-50AB-4A36-B2A5-CDA9C77DAAB2}"/>
              </a:ext>
            </a:extLst>
          </p:cNvPr>
          <p:cNvGrpSpPr/>
          <p:nvPr/>
        </p:nvGrpSpPr>
        <p:grpSpPr>
          <a:xfrm>
            <a:off x="989814" y="3343372"/>
            <a:ext cx="5731497" cy="2084897"/>
            <a:chOff x="989814" y="3343372"/>
            <a:chExt cx="5731497" cy="208489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5D691A04-48F1-4DD6-A4A6-30BD865200E6}"/>
                </a:ext>
              </a:extLst>
            </p:cNvPr>
            <p:cNvCxnSpPr/>
            <p:nvPr/>
          </p:nvCxnSpPr>
          <p:spPr>
            <a:xfrm>
              <a:off x="1923068" y="3343372"/>
              <a:ext cx="933254" cy="87669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8B4710E-C8BF-4517-AA5A-9E569236B0E4}"/>
                </a:ext>
              </a:extLst>
            </p:cNvPr>
            <p:cNvCxnSpPr>
              <a:cxnSpLocks/>
            </p:cNvCxnSpPr>
            <p:nvPr/>
          </p:nvCxnSpPr>
          <p:spPr>
            <a:xfrm>
              <a:off x="989814" y="4674907"/>
              <a:ext cx="556189" cy="526333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79A8A2A-6816-41C2-B4BB-19861D8FB418}"/>
                </a:ext>
              </a:extLst>
            </p:cNvPr>
            <p:cNvCxnSpPr>
              <a:cxnSpLocks/>
            </p:cNvCxnSpPr>
            <p:nvPr/>
          </p:nvCxnSpPr>
          <p:spPr>
            <a:xfrm>
              <a:off x="2856321" y="3869705"/>
              <a:ext cx="1522429" cy="1437586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EC17BB7-F902-4409-898B-1096F86AC235}"/>
                </a:ext>
              </a:extLst>
            </p:cNvPr>
            <p:cNvCxnSpPr>
              <a:cxnSpLocks/>
            </p:cNvCxnSpPr>
            <p:nvPr/>
          </p:nvCxnSpPr>
          <p:spPr>
            <a:xfrm>
              <a:off x="4378750" y="5297864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3582C5-5725-4CCB-9397-940F58B4AAE6}"/>
                </a:ext>
              </a:extLst>
            </p:cNvPr>
            <p:cNvCxnSpPr>
              <a:cxnSpLocks/>
            </p:cNvCxnSpPr>
            <p:nvPr/>
          </p:nvCxnSpPr>
          <p:spPr>
            <a:xfrm>
              <a:off x="1522428" y="5184742"/>
              <a:ext cx="400640" cy="113122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B9BCC2E-E31A-4700-9F45-673DD622D6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94780" y="3343372"/>
              <a:ext cx="0" cy="1943887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FDDEC865-5341-4B92-86A3-4BB99EB1CB0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56321" y="3869705"/>
              <a:ext cx="0" cy="350361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C90135C9-03A3-452E-951A-43480F3A1E1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79390" y="4044885"/>
              <a:ext cx="0" cy="1383384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403C860E-5152-41AB-83C4-1A19D48BBD81}"/>
                </a:ext>
              </a:extLst>
            </p:cNvPr>
            <p:cNvCxnSpPr>
              <a:cxnSpLocks/>
            </p:cNvCxnSpPr>
            <p:nvPr/>
          </p:nvCxnSpPr>
          <p:spPr>
            <a:xfrm>
              <a:off x="4779390" y="4039387"/>
              <a:ext cx="1121789" cy="1032234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F21EDD8-CF85-436A-AA92-5AAD14FD96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1179" y="4039387"/>
              <a:ext cx="0" cy="1033878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FA5753C-9B6F-43C2-8A43-BF543CC71CDE}"/>
                </a:ext>
              </a:extLst>
            </p:cNvPr>
            <p:cNvCxnSpPr>
              <a:cxnSpLocks/>
            </p:cNvCxnSpPr>
            <p:nvPr/>
          </p:nvCxnSpPr>
          <p:spPr>
            <a:xfrm>
              <a:off x="5901178" y="4037743"/>
              <a:ext cx="820133" cy="900330"/>
            </a:xfrm>
            <a:prstGeom prst="line">
              <a:avLst/>
            </a:prstGeom>
            <a:ln w="38100">
              <a:solidFill>
                <a:srgbClr val="0070C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1A21180-9CB5-4E88-8B08-DB850ED266F1}"/>
              </a:ext>
            </a:extLst>
          </p:cNvPr>
          <p:cNvGrpSpPr/>
          <p:nvPr/>
        </p:nvGrpSpPr>
        <p:grpSpPr>
          <a:xfrm>
            <a:off x="1923068" y="1932495"/>
            <a:ext cx="2783269" cy="2707603"/>
            <a:chOff x="1923068" y="1932495"/>
            <a:chExt cx="2783269" cy="2707603"/>
          </a:xfrm>
        </p:grpSpPr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C445D430-2B5F-4EF3-A721-C1712F98A9D9}"/>
                </a:ext>
              </a:extLst>
            </p:cNvPr>
            <p:cNvSpPr txBox="1"/>
            <p:nvPr/>
          </p:nvSpPr>
          <p:spPr>
            <a:xfrm>
              <a:off x="1923068" y="1932495"/>
              <a:ext cx="2064470" cy="369332"/>
            </a:xfrm>
            <a:prstGeom prst="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Job arrives: +S work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084F3E35-726B-4572-8624-14C1FF400BF0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 flipH="1">
              <a:off x="1923068" y="2301827"/>
              <a:ext cx="1032235" cy="156787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9AEE850A-682B-4178-A696-6DF0E1628E21}"/>
                </a:ext>
              </a:extLst>
            </p:cNvPr>
            <p:cNvCxnSpPr>
              <a:cxnSpLocks/>
              <a:stCxn id="38" idx="2"/>
            </p:cNvCxnSpPr>
            <p:nvPr/>
          </p:nvCxnSpPr>
          <p:spPr>
            <a:xfrm>
              <a:off x="2955303" y="2301827"/>
              <a:ext cx="1751034" cy="2338271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B1A1397-2818-4E50-ABE1-451AB06CFABA}"/>
              </a:ext>
            </a:extLst>
          </p:cNvPr>
          <p:cNvGrpSpPr/>
          <p:nvPr/>
        </p:nvGrpSpPr>
        <p:grpSpPr>
          <a:xfrm>
            <a:off x="4633283" y="2402629"/>
            <a:ext cx="2210578" cy="1965660"/>
            <a:chOff x="4633283" y="2402629"/>
            <a:chExt cx="2210578" cy="1965660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79CFDC4D-F7B5-49D6-83A8-6013231EDED2}"/>
                </a:ext>
              </a:extLst>
            </p:cNvPr>
            <p:cNvGrpSpPr/>
            <p:nvPr/>
          </p:nvGrpSpPr>
          <p:grpSpPr>
            <a:xfrm>
              <a:off x="4633283" y="2402629"/>
              <a:ext cx="2210578" cy="1817436"/>
              <a:chOff x="2280916" y="2354588"/>
              <a:chExt cx="2210578" cy="1817436"/>
            </a:xfrm>
          </p:grpSpPr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F83B254D-FDE7-45E0-A55F-74997610FCA1}"/>
                  </a:ext>
                </a:extLst>
              </p:cNvPr>
              <p:cNvSpPr txBox="1"/>
              <p:nvPr/>
            </p:nvSpPr>
            <p:spPr>
              <a:xfrm>
                <a:off x="2280916" y="2354588"/>
                <a:ext cx="2210578" cy="369332"/>
              </a:xfrm>
              <a:prstGeom prst="rect">
                <a:avLst/>
              </a:prstGeom>
              <a:noFill/>
              <a:ln w="38100">
                <a:solidFill>
                  <a:srgbClr val="0070C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All servers full: rate 1 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54A31235-7668-44CC-AC65-2A3E76A8E6C4}"/>
                  </a:ext>
                </a:extLst>
              </p:cNvPr>
              <p:cNvCxnSpPr>
                <a:cxnSpLocks/>
                <a:stCxn id="55" idx="2"/>
              </p:cNvCxnSpPr>
              <p:nvPr/>
            </p:nvCxnSpPr>
            <p:spPr>
              <a:xfrm flipH="1">
                <a:off x="2827664" y="2723920"/>
                <a:ext cx="558541" cy="1448104"/>
              </a:xfrm>
              <a:prstGeom prst="straightConnector1">
                <a:avLst/>
              </a:prstGeom>
              <a:ln w="38100">
                <a:solidFill>
                  <a:srgbClr val="0070C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4AD23B10-4400-4172-8645-FBF5754B94B6}"/>
                </a:ext>
              </a:extLst>
            </p:cNvPr>
            <p:cNvCxnSpPr>
              <a:cxnSpLocks/>
              <a:stCxn id="55" idx="2"/>
            </p:cNvCxnSpPr>
            <p:nvPr/>
          </p:nvCxnSpPr>
          <p:spPr>
            <a:xfrm>
              <a:off x="5738572" y="2771961"/>
              <a:ext cx="594669" cy="1596328"/>
            </a:xfrm>
            <a:prstGeom prst="straightConnector1">
              <a:avLst/>
            </a:prstGeom>
            <a:ln w="3810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44E585E9-771A-4D87-8302-360816DC48E6}"/>
              </a:ext>
            </a:extLst>
          </p:cNvPr>
          <p:cNvGrpSpPr/>
          <p:nvPr/>
        </p:nvGrpSpPr>
        <p:grpSpPr>
          <a:xfrm>
            <a:off x="881398" y="5352710"/>
            <a:ext cx="3497352" cy="1021494"/>
            <a:chOff x="1923068" y="1280333"/>
            <a:chExt cx="3497352" cy="1021494"/>
          </a:xfrm>
        </p:grpSpPr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E7C024D8-92CC-499D-B970-85DA40C64478}"/>
                </a:ext>
              </a:extLst>
            </p:cNvPr>
            <p:cNvSpPr txBox="1"/>
            <p:nvPr/>
          </p:nvSpPr>
          <p:spPr>
            <a:xfrm>
              <a:off x="1923068" y="1932495"/>
              <a:ext cx="2499756" cy="369332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Too few jobs: lower rate</a:t>
              </a:r>
            </a:p>
          </p:txBody>
        </p: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69E5394E-8014-4734-9266-9B010089DF2E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H="1" flipV="1">
              <a:off x="2764420" y="1280333"/>
              <a:ext cx="408526" cy="652162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65D87637-1652-42DC-B516-B1BF59F1AF90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 flipV="1">
              <a:off x="3172946" y="1338609"/>
              <a:ext cx="2247474" cy="593886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9F32D0AF-00D4-4ABF-B41A-54DD3B53060F}"/>
              </a:ext>
            </a:extLst>
          </p:cNvPr>
          <p:cNvGrpSpPr/>
          <p:nvPr/>
        </p:nvGrpSpPr>
        <p:grpSpPr>
          <a:xfrm>
            <a:off x="7096018" y="1861971"/>
            <a:ext cx="4106168" cy="3147301"/>
            <a:chOff x="7096018" y="1861971"/>
            <a:chExt cx="4106168" cy="3147301"/>
          </a:xfrm>
        </p:grpSpPr>
        <p:sp>
          <p:nvSpPr>
            <p:cNvPr id="111" name="Right Brace 110">
              <a:extLst>
                <a:ext uri="{FF2B5EF4-FFF2-40B4-BE49-F238E27FC236}">
                  <a16:creationId xmlns:a16="http://schemas.microsoft.com/office/drawing/2014/main" id="{1182D294-A66D-4BC9-81D8-3B5C8B3AB31E}"/>
                </a:ext>
              </a:extLst>
            </p:cNvPr>
            <p:cNvSpPr/>
            <p:nvPr/>
          </p:nvSpPr>
          <p:spPr>
            <a:xfrm>
              <a:off x="7096018" y="1982753"/>
              <a:ext cx="1370030" cy="3026519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D11C62F7-1648-4927-8B6D-7E90F872F4F8}"/>
                </a:ext>
              </a:extLst>
            </p:cNvPr>
            <p:cNvSpPr txBox="1"/>
            <p:nvPr/>
          </p:nvSpPr>
          <p:spPr>
            <a:xfrm>
              <a:off x="8458989" y="3198167"/>
              <a:ext cx="2743197" cy="461665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Identical to M/G/1!</a:t>
              </a:r>
            </a:p>
          </p:txBody>
        </p:sp>
        <p:pic>
          <p:nvPicPr>
            <p:cNvPr id="114" name="Graphic 113" descr="Lights On with solid fill">
              <a:extLst>
                <a:ext uri="{FF2B5EF4-FFF2-40B4-BE49-F238E27FC236}">
                  <a16:creationId xmlns:a16="http://schemas.microsoft.com/office/drawing/2014/main" id="{92E0D1AC-3B3D-4F33-9D40-C8C5FC1867F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9166237" y="1861971"/>
              <a:ext cx="1325563" cy="132556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4256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0261C-1F02-43CB-97AE-6CAA000ADE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0261C-1F02-43CB-97AE-6CAA000AD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8A750-8E80-4CDF-95CD-6760B8703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6380"/>
                <a:ext cx="10515600" cy="483997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Consider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dt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  <m: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Expected stationary rate of change: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d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dirty="0">
                                <a:latin typeface="Cambria Math" panose="02040503050406030204" pitchFamily="18" charset="0"/>
                              </a:rPr>
                              <m:t>dt</m:t>
                            </m:r>
                          </m:den>
                        </m:f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= 0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Increases: Jump up by S, at rate </a:t>
                </a:r>
                <a:r>
                  <a:rPr lang="el-GR" dirty="0"/>
                  <a:t>λ</a:t>
                </a:r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:r>
                  <a:rPr lang="en-US" dirty="0"/>
                  <a:t>E[inc.]: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Decreases: Work completes at rate B(t). Rate 1 if ≥n jobs.</a:t>
                </a:r>
              </a:p>
              <a:p>
                <a:pPr marL="0" indent="0">
                  <a:buNone/>
                </a:pPr>
                <a:r>
                  <a:rPr lang="en-US" dirty="0"/>
                  <a:t>E[dec.]: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]=2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– 2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)]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p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p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m:rPr>
                                  <m:nor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  <m:r>
                                <m:rPr>
                                  <m:nor/>
                                </m:rPr>
                                <a:rPr lang="en-US" i="0" dirty="0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</m:e>
                      </m:d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+ </m:t>
                      </m:r>
                      <m:f>
                        <m:fPr>
                          <m:ctrlPr>
                            <a:rPr lang="en-US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  <m:d>
                                <m:d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</m:d>
                            </m:e>
                          </m:d>
                        </m:num>
                        <m:den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8A750-8E80-4CDF-95CD-6760B8703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6380"/>
                <a:ext cx="10515600" cy="4839970"/>
              </a:xfrm>
              <a:blipFill>
                <a:blip r:embed="rId3"/>
                <a:stretch>
                  <a:fillRect l="-1043" t="-17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F329E-D411-458E-BE10-8E3BC80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713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0261C-1F02-43CB-97AE-6CAA000ADE1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Proof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≅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 dirty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BF0261C-1F02-43CB-97AE-6CAA000ADE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8A750-8E80-4CDF-95CD-6760B8703E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1−</m:t>
                                </m:r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𝜌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&lt; 1</m:t>
                    </m:r>
                  </m:oMath>
                </a14:m>
                <a:r>
                  <a:rPr lang="en-US" dirty="0"/>
                  <a:t>, W consists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&lt;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jobs,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d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[1−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] =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(1−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i="0" dirty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Completes proof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/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∈[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𝜋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078A750-8E80-4CDF-95CD-6760B8703E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1217"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3F329E-D411-458E-BE10-8E3BC80CF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8252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DD90CB-1786-48F5-BE23-8A036BEFB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validation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E7417B-A4B3-40AD-95DD-6F8B7BF7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AA053D7-EA91-476B-A7CA-4C5349E6AA3E}"/>
              </a:ext>
            </a:extLst>
          </p:cNvPr>
          <p:cNvGrpSpPr/>
          <p:nvPr/>
        </p:nvGrpSpPr>
        <p:grpSpPr>
          <a:xfrm>
            <a:off x="3050695" y="5745697"/>
            <a:ext cx="7781513" cy="859000"/>
            <a:chOff x="3050695" y="5745697"/>
            <a:chExt cx="7781513" cy="859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63EDD6A-1DBF-42DF-B110-532DFF900442}"/>
                    </a:ext>
                  </a:extLst>
                </p:cNvPr>
                <p:cNvSpPr txBox="1"/>
                <p:nvPr/>
              </p:nvSpPr>
              <p:spPr>
                <a:xfrm>
                  <a:off x="6107181" y="6143032"/>
                  <a:ext cx="107759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400" b="0" dirty="0"/>
                    <a:t>Load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363EDD6A-1DBF-42DF-B110-532DFF9004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07181" y="6143032"/>
                  <a:ext cx="107759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9040" t="-10667" b="-30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28AE2E31-E8CD-4D0C-BE7B-FB5589A43DD9}"/>
                </a:ext>
              </a:extLst>
            </p:cNvPr>
            <p:cNvGrpSpPr/>
            <p:nvPr/>
          </p:nvGrpSpPr>
          <p:grpSpPr>
            <a:xfrm>
              <a:off x="3050695" y="5745697"/>
              <a:ext cx="7781513" cy="397335"/>
              <a:chOff x="1111633" y="5730270"/>
              <a:chExt cx="4650884" cy="39733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D45D546-588F-4F6B-9D46-6AFAFFA65CE1}"/>
                  </a:ext>
                </a:extLst>
              </p:cNvPr>
              <p:cNvSpPr txBox="1"/>
              <p:nvPr/>
            </p:nvSpPr>
            <p:spPr>
              <a:xfrm>
                <a:off x="1111633" y="5754531"/>
                <a:ext cx="385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0.7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CCDCA01-AD54-4EB0-B8A9-B75528C92306}"/>
                  </a:ext>
                </a:extLst>
              </p:cNvPr>
              <p:cNvSpPr txBox="1"/>
              <p:nvPr/>
            </p:nvSpPr>
            <p:spPr>
              <a:xfrm>
                <a:off x="2502079" y="5751578"/>
                <a:ext cx="633787" cy="3693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0.8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CE899D-8FB5-466D-9CBE-81A46ACC04C2}"/>
                  </a:ext>
                </a:extLst>
              </p:cNvPr>
              <p:cNvSpPr txBox="1"/>
              <p:nvPr/>
            </p:nvSpPr>
            <p:spPr>
              <a:xfrm>
                <a:off x="3915389" y="5758273"/>
                <a:ext cx="5193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0.9</a:t>
                </a:r>
              </a:p>
            </p:txBody>
          </p:sp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93E3FEC-5BD4-4E12-9653-BD673F9A1504}"/>
                  </a:ext>
                </a:extLst>
              </p:cNvPr>
              <p:cNvSpPr txBox="1"/>
              <p:nvPr/>
            </p:nvSpPr>
            <p:spPr>
              <a:xfrm>
                <a:off x="5243208" y="5730270"/>
                <a:ext cx="519309" cy="323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ACD502D-1AAA-45B2-8CA5-974F42331EF8}"/>
              </a:ext>
            </a:extLst>
          </p:cNvPr>
          <p:cNvGrpSpPr/>
          <p:nvPr/>
        </p:nvGrpSpPr>
        <p:grpSpPr>
          <a:xfrm>
            <a:off x="0" y="1764729"/>
            <a:ext cx="10412762" cy="4179636"/>
            <a:chOff x="0" y="1764729"/>
            <a:chExt cx="10412762" cy="4179636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AA08B888-C6F2-4D99-9DB9-8E7DC81FB229}"/>
                </a:ext>
              </a:extLst>
            </p:cNvPr>
            <p:cNvGrpSpPr/>
            <p:nvPr/>
          </p:nvGrpSpPr>
          <p:grpSpPr>
            <a:xfrm>
              <a:off x="3035706" y="1764729"/>
              <a:ext cx="7362067" cy="4002276"/>
              <a:chOff x="1155810" y="1867827"/>
              <a:chExt cx="9302750" cy="4002276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CBFD17D0-1A3C-4D74-8A12-281F5E7565FC}"/>
                  </a:ext>
                </a:extLst>
              </p:cNvPr>
              <p:cNvCxnSpPr/>
              <p:nvPr/>
            </p:nvCxnSpPr>
            <p:spPr>
              <a:xfrm>
                <a:off x="1155810" y="5846437"/>
                <a:ext cx="9302750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0961BA82-7B53-43F8-938F-E723E230B5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74750" y="1867827"/>
                <a:ext cx="0" cy="4002276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D4C3859-123C-4B01-BA9C-55CD447B6BE4}"/>
                    </a:ext>
                  </a:extLst>
                </p:cNvPr>
                <p:cNvSpPr txBox="1"/>
                <p:nvPr/>
              </p:nvSpPr>
              <p:spPr>
                <a:xfrm>
                  <a:off x="0" y="3511943"/>
                  <a:ext cx="2767476" cy="64235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sup>
                            </m:sSup>
                          </m:e>
                        </m:d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m:rPr>
                                    <m:nor/>
                                  </m:rPr>
                                  <a:rPr lang="en-US" sz="240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d>
                      </m:oMath>
                    </m:oMathPara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7D4C3859-123C-4B01-BA9C-55CD447B6B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0" y="3511943"/>
                  <a:ext cx="2767476" cy="64235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237E93C-B760-4E2B-9E17-9D715AB1B8C9}"/>
                </a:ext>
              </a:extLst>
            </p:cNvPr>
            <p:cNvSpPr txBox="1"/>
            <p:nvPr/>
          </p:nvSpPr>
          <p:spPr>
            <a:xfrm>
              <a:off x="2553040" y="1850937"/>
              <a:ext cx="428872" cy="40934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2000" dirty="0"/>
                <a:t>2</a:t>
              </a:r>
            </a:p>
            <a:p>
              <a:pPr algn="r"/>
              <a:endParaRPr lang="en-US" sz="2000" dirty="0"/>
            </a:p>
            <a:p>
              <a:pPr algn="r"/>
              <a:endParaRPr lang="en-US" sz="2000" dirty="0"/>
            </a:p>
            <a:p>
              <a:pPr algn="r"/>
              <a:r>
                <a:rPr lang="en-US" sz="2000" dirty="0"/>
                <a:t>1</a:t>
              </a:r>
            </a:p>
            <a:p>
              <a:pPr algn="r"/>
              <a:endParaRPr lang="en-US" sz="2000" dirty="0"/>
            </a:p>
            <a:p>
              <a:pPr algn="r"/>
              <a:endParaRPr lang="en-US" sz="2000" dirty="0"/>
            </a:p>
            <a:p>
              <a:pPr algn="r"/>
              <a:r>
                <a:rPr lang="en-US" sz="2000" dirty="0"/>
                <a:t>0</a:t>
              </a:r>
            </a:p>
            <a:p>
              <a:pPr algn="r"/>
              <a:endParaRPr lang="en-US" sz="2000" dirty="0"/>
            </a:p>
            <a:p>
              <a:pPr algn="r"/>
              <a:endParaRPr lang="en-US" sz="2000" dirty="0"/>
            </a:p>
            <a:p>
              <a:pPr algn="r"/>
              <a:r>
                <a:rPr lang="en-US" sz="2000" dirty="0"/>
                <a:t>-1</a:t>
              </a:r>
            </a:p>
            <a:p>
              <a:pPr algn="r"/>
              <a:endParaRPr lang="en-US" sz="2000" dirty="0"/>
            </a:p>
            <a:p>
              <a:pPr algn="r"/>
              <a:endParaRPr lang="en-US" sz="2000" dirty="0"/>
            </a:p>
            <a:p>
              <a:pPr algn="r"/>
              <a:r>
                <a:rPr lang="en-US" sz="2000" dirty="0"/>
                <a:t>-2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E0840D61-6E54-45FC-BA2C-4BEAAB64AB2F}"/>
                </a:ext>
              </a:extLst>
            </p:cNvPr>
            <p:cNvCxnSpPr/>
            <p:nvPr/>
          </p:nvCxnSpPr>
          <p:spPr>
            <a:xfrm>
              <a:off x="3050695" y="3897651"/>
              <a:ext cx="7362067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C1BC0414-40EF-45C2-8BE5-E8D583C1EAF5}"/>
              </a:ext>
            </a:extLst>
          </p:cNvPr>
          <p:cNvGrpSpPr/>
          <p:nvPr/>
        </p:nvGrpSpPr>
        <p:grpSpPr>
          <a:xfrm>
            <a:off x="3058789" y="4357977"/>
            <a:ext cx="7015795" cy="924550"/>
            <a:chOff x="3058789" y="4357977"/>
            <a:chExt cx="7015795" cy="924550"/>
          </a:xfrm>
        </p:grpSpPr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69129922-0C40-4F7D-90A4-BA5956713B85}"/>
                </a:ext>
              </a:extLst>
            </p:cNvPr>
            <p:cNvSpPr/>
            <p:nvPr/>
          </p:nvSpPr>
          <p:spPr>
            <a:xfrm>
              <a:off x="3058789" y="4357977"/>
              <a:ext cx="7015795" cy="603738"/>
            </a:xfrm>
            <a:custGeom>
              <a:avLst/>
              <a:gdLst>
                <a:gd name="connsiteX0" fmla="*/ 0 w 7015795"/>
                <a:gd name="connsiteY0" fmla="*/ 3630 h 603738"/>
                <a:gd name="connsiteX1" fmla="*/ 4288779 w 7015795"/>
                <a:gd name="connsiteY1" fmla="*/ 76458 h 603738"/>
                <a:gd name="connsiteX2" fmla="*/ 6400800 w 7015795"/>
                <a:gd name="connsiteY2" fmla="*/ 521520 h 603738"/>
                <a:gd name="connsiteX3" fmla="*/ 7015795 w 7015795"/>
                <a:gd name="connsiteY3" fmla="*/ 602441 h 6037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015795" h="603738">
                  <a:moveTo>
                    <a:pt x="0" y="3630"/>
                  </a:moveTo>
                  <a:cubicBezTo>
                    <a:pt x="1610989" y="-3114"/>
                    <a:pt x="3221979" y="-9857"/>
                    <a:pt x="4288779" y="76458"/>
                  </a:cubicBezTo>
                  <a:cubicBezTo>
                    <a:pt x="5355579" y="162773"/>
                    <a:pt x="5946297" y="433856"/>
                    <a:pt x="6400800" y="521520"/>
                  </a:cubicBezTo>
                  <a:cubicBezTo>
                    <a:pt x="6855303" y="609184"/>
                    <a:pt x="6935549" y="605812"/>
                    <a:pt x="7015795" y="602441"/>
                  </a:cubicBezTo>
                </a:path>
              </a:pathLst>
            </a:custGeom>
            <a:noFill/>
            <a:ln w="50800"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14ECB07-5E37-4AC1-8C9F-111A2283FBDB}"/>
                </a:ext>
              </a:extLst>
            </p:cNvPr>
            <p:cNvSpPr txBox="1"/>
            <p:nvPr/>
          </p:nvSpPr>
          <p:spPr>
            <a:xfrm>
              <a:off x="7048164" y="4913195"/>
              <a:ext cx="2590796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70C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Limited Processor Sharing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D4D8D0C2-00F3-4312-8F30-9E7E7E821D2E}"/>
              </a:ext>
            </a:extLst>
          </p:cNvPr>
          <p:cNvGrpSpPr/>
          <p:nvPr/>
        </p:nvGrpSpPr>
        <p:grpSpPr>
          <a:xfrm>
            <a:off x="3050697" y="2840304"/>
            <a:ext cx="6951059" cy="642275"/>
            <a:chOff x="3050697" y="2840304"/>
            <a:chExt cx="6951059" cy="642275"/>
          </a:xfrm>
        </p:grpSpPr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419AAB8-189A-4FF8-8342-DCFE63FB220B}"/>
                </a:ext>
              </a:extLst>
            </p:cNvPr>
            <p:cNvSpPr/>
            <p:nvPr/>
          </p:nvSpPr>
          <p:spPr>
            <a:xfrm>
              <a:off x="3050697" y="2840304"/>
              <a:ext cx="6951059" cy="380326"/>
            </a:xfrm>
            <a:custGeom>
              <a:avLst/>
              <a:gdLst>
                <a:gd name="connsiteX0" fmla="*/ 0 w 6951059"/>
                <a:gd name="connsiteY0" fmla="*/ 0 h 380326"/>
                <a:gd name="connsiteX1" fmla="*/ 5008970 w 6951059"/>
                <a:gd name="connsiteY1" fmla="*/ 145657 h 380326"/>
                <a:gd name="connsiteX2" fmla="*/ 6951059 w 6951059"/>
                <a:gd name="connsiteY2" fmla="*/ 380326 h 380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51059" h="380326">
                  <a:moveTo>
                    <a:pt x="0" y="0"/>
                  </a:moveTo>
                  <a:lnTo>
                    <a:pt x="5008970" y="145657"/>
                  </a:lnTo>
                  <a:cubicBezTo>
                    <a:pt x="6167480" y="209045"/>
                    <a:pt x="6559269" y="294685"/>
                    <a:pt x="6951059" y="380326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1880C5A4-7297-4FB7-8BE4-8A92DA243758}"/>
                </a:ext>
              </a:extLst>
            </p:cNvPr>
            <p:cNvSpPr txBox="1"/>
            <p:nvPr/>
          </p:nvSpPr>
          <p:spPr>
            <a:xfrm>
              <a:off x="7184771" y="3113247"/>
              <a:ext cx="2299482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Heterogeneous M/G/k</a:t>
              </a: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117BE48F-6431-4893-98EA-8533B9E356A5}"/>
              </a:ext>
            </a:extLst>
          </p:cNvPr>
          <p:cNvGrpSpPr/>
          <p:nvPr/>
        </p:nvGrpSpPr>
        <p:grpSpPr>
          <a:xfrm>
            <a:off x="3034513" y="1575473"/>
            <a:ext cx="7040070" cy="560824"/>
            <a:chOff x="3034513" y="1575473"/>
            <a:chExt cx="7040070" cy="560824"/>
          </a:xfrm>
        </p:grpSpPr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65E45661-4F79-42F6-8E40-2D3EE3F3FB22}"/>
                </a:ext>
              </a:extLst>
            </p:cNvPr>
            <p:cNvSpPr/>
            <p:nvPr/>
          </p:nvSpPr>
          <p:spPr>
            <a:xfrm>
              <a:off x="3034513" y="1942088"/>
              <a:ext cx="6942967" cy="194209"/>
            </a:xfrm>
            <a:custGeom>
              <a:avLst/>
              <a:gdLst>
                <a:gd name="connsiteX0" fmla="*/ 0 w 6926783"/>
                <a:gd name="connsiteY0" fmla="*/ 404099 h 404099"/>
                <a:gd name="connsiteX1" fmla="*/ 4118846 w 6926783"/>
                <a:gd name="connsiteY1" fmla="*/ 15681 h 404099"/>
                <a:gd name="connsiteX2" fmla="*/ 6327972 w 6926783"/>
                <a:gd name="connsiteY2" fmla="*/ 80418 h 404099"/>
                <a:gd name="connsiteX3" fmla="*/ 6926783 w 6926783"/>
                <a:gd name="connsiteY3" fmla="*/ 120878 h 404099"/>
                <a:gd name="connsiteX0" fmla="*/ 0 w 6942967"/>
                <a:gd name="connsiteY0" fmla="*/ 194209 h 194209"/>
                <a:gd name="connsiteX1" fmla="*/ 4135030 w 6942967"/>
                <a:gd name="connsiteY1" fmla="*/ 0 h 194209"/>
                <a:gd name="connsiteX2" fmla="*/ 6344156 w 6942967"/>
                <a:gd name="connsiteY2" fmla="*/ 64737 h 194209"/>
                <a:gd name="connsiteX3" fmla="*/ 6942967 w 6942967"/>
                <a:gd name="connsiteY3" fmla="*/ 105197 h 1942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942967" h="194209">
                  <a:moveTo>
                    <a:pt x="0" y="194209"/>
                  </a:moveTo>
                  <a:cubicBezTo>
                    <a:pt x="1532092" y="26973"/>
                    <a:pt x="3077671" y="21579"/>
                    <a:pt x="4135030" y="0"/>
                  </a:cubicBezTo>
                  <a:lnTo>
                    <a:pt x="6344156" y="64737"/>
                  </a:lnTo>
                  <a:cubicBezTo>
                    <a:pt x="6812145" y="82270"/>
                    <a:pt x="6877556" y="93733"/>
                    <a:pt x="6942967" y="105197"/>
                  </a:cubicBezTo>
                </a:path>
              </a:pathLst>
            </a:custGeom>
            <a:noFill/>
            <a:ln w="50800">
              <a:solidFill>
                <a:srgbClr val="2EDA9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FC5B9BA-48F0-47EA-8932-F4159391DCF3}"/>
                </a:ext>
              </a:extLst>
            </p:cNvPr>
            <p:cNvSpPr txBox="1"/>
            <p:nvPr/>
          </p:nvSpPr>
          <p:spPr>
            <a:xfrm>
              <a:off x="7904578" y="1575473"/>
              <a:ext cx="2170005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2EDA94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Threshold Parallelism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816904BA-B8E0-46F5-8340-C0C61B3C047D}"/>
              </a:ext>
            </a:extLst>
          </p:cNvPr>
          <p:cNvGrpSpPr/>
          <p:nvPr/>
        </p:nvGrpSpPr>
        <p:grpSpPr>
          <a:xfrm>
            <a:off x="3066881" y="1941884"/>
            <a:ext cx="6897508" cy="844097"/>
            <a:chOff x="3066881" y="1941884"/>
            <a:chExt cx="6897508" cy="844097"/>
          </a:xfrm>
        </p:grpSpPr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DE5BAAB9-C0A5-4708-A469-2B95852FC136}"/>
                </a:ext>
              </a:extLst>
            </p:cNvPr>
            <p:cNvSpPr/>
            <p:nvPr/>
          </p:nvSpPr>
          <p:spPr>
            <a:xfrm>
              <a:off x="3066881" y="1941884"/>
              <a:ext cx="6897508" cy="437174"/>
            </a:xfrm>
            <a:custGeom>
              <a:avLst/>
              <a:gdLst>
                <a:gd name="connsiteX0" fmla="*/ 0 w 6773034"/>
                <a:gd name="connsiteY0" fmla="*/ 437174 h 437174"/>
                <a:gd name="connsiteX1" fmla="*/ 3859901 w 6773034"/>
                <a:gd name="connsiteY1" fmla="*/ 204 h 437174"/>
                <a:gd name="connsiteX2" fmla="*/ 6085211 w 6773034"/>
                <a:gd name="connsiteY2" fmla="*/ 380530 h 437174"/>
                <a:gd name="connsiteX3" fmla="*/ 6773034 w 6773034"/>
                <a:gd name="connsiteY3" fmla="*/ 420990 h 437174"/>
                <a:gd name="connsiteX0" fmla="*/ 0 w 6931020"/>
                <a:gd name="connsiteY0" fmla="*/ 437174 h 437174"/>
                <a:gd name="connsiteX1" fmla="*/ 3859901 w 6931020"/>
                <a:gd name="connsiteY1" fmla="*/ 204 h 437174"/>
                <a:gd name="connsiteX2" fmla="*/ 6085211 w 6931020"/>
                <a:gd name="connsiteY2" fmla="*/ 380530 h 437174"/>
                <a:gd name="connsiteX3" fmla="*/ 6931020 w 6931020"/>
                <a:gd name="connsiteY3" fmla="*/ 406628 h 437174"/>
                <a:gd name="connsiteX0" fmla="*/ 0 w 6897508"/>
                <a:gd name="connsiteY0" fmla="*/ 437174 h 437174"/>
                <a:gd name="connsiteX1" fmla="*/ 3859901 w 6897508"/>
                <a:gd name="connsiteY1" fmla="*/ 204 h 437174"/>
                <a:gd name="connsiteX2" fmla="*/ 6085211 w 6897508"/>
                <a:gd name="connsiteY2" fmla="*/ 380530 h 437174"/>
                <a:gd name="connsiteX3" fmla="*/ 6897508 w 6897508"/>
                <a:gd name="connsiteY3" fmla="*/ 406628 h 4371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97508" h="437174">
                  <a:moveTo>
                    <a:pt x="0" y="437174"/>
                  </a:moveTo>
                  <a:cubicBezTo>
                    <a:pt x="1422849" y="223409"/>
                    <a:pt x="2845699" y="9645"/>
                    <a:pt x="3859901" y="204"/>
                  </a:cubicBezTo>
                  <a:cubicBezTo>
                    <a:pt x="4874103" y="-9237"/>
                    <a:pt x="5599689" y="310399"/>
                    <a:pt x="6085211" y="380530"/>
                  </a:cubicBezTo>
                  <a:cubicBezTo>
                    <a:pt x="6570733" y="450661"/>
                    <a:pt x="6796357" y="421463"/>
                    <a:pt x="6897508" y="406628"/>
                  </a:cubicBezTo>
                </a:path>
              </a:pathLst>
            </a:custGeom>
            <a:noFill/>
            <a:ln w="50800">
              <a:solidFill>
                <a:srgbClr val="95D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988A501-75EF-4CF3-B7EB-FBD26A7D10DC}"/>
                </a:ext>
              </a:extLst>
            </p:cNvPr>
            <p:cNvSpPr txBox="1"/>
            <p:nvPr/>
          </p:nvSpPr>
          <p:spPr>
            <a:xfrm>
              <a:off x="7927495" y="2416649"/>
              <a:ext cx="177371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95D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MSJ </a:t>
              </a:r>
              <a:r>
                <a:rPr lang="en-US" dirty="0" err="1"/>
                <a:t>ServerFilling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01591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5" name="Group 554">
            <a:extLst>
              <a:ext uri="{FF2B5EF4-FFF2-40B4-BE49-F238E27FC236}">
                <a16:creationId xmlns:a16="http://schemas.microsoft.com/office/drawing/2014/main" id="{80457E01-96EB-48EE-B459-674E42F192B7}"/>
              </a:ext>
            </a:extLst>
          </p:cNvPr>
          <p:cNvGrpSpPr/>
          <p:nvPr/>
        </p:nvGrpSpPr>
        <p:grpSpPr>
          <a:xfrm>
            <a:off x="3017520" y="3031248"/>
            <a:ext cx="4431473" cy="678576"/>
            <a:chOff x="2490395" y="3912806"/>
            <a:chExt cx="5789291" cy="678576"/>
          </a:xfrm>
        </p:grpSpPr>
        <p:sp>
          <p:nvSpPr>
            <p:cNvPr id="556" name="Right Brace 555">
              <a:extLst>
                <a:ext uri="{FF2B5EF4-FFF2-40B4-BE49-F238E27FC236}">
                  <a16:creationId xmlns:a16="http://schemas.microsoft.com/office/drawing/2014/main" id="{00955136-051B-4E7A-B529-58810B48A6A0}"/>
                </a:ext>
              </a:extLst>
            </p:cNvPr>
            <p:cNvSpPr/>
            <p:nvPr/>
          </p:nvSpPr>
          <p:spPr>
            <a:xfrm rot="5400000">
              <a:off x="5242779" y="1160422"/>
              <a:ext cx="284524" cy="5789291"/>
            </a:xfrm>
            <a:prstGeom prst="rightBrace">
              <a:avLst>
                <a:gd name="adj1" fmla="val 62733"/>
                <a:gd name="adj2" fmla="val 49688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57" name="TextBox 556">
              <a:extLst>
                <a:ext uri="{FF2B5EF4-FFF2-40B4-BE49-F238E27FC236}">
                  <a16:creationId xmlns:a16="http://schemas.microsoft.com/office/drawing/2014/main" id="{10B0DB6E-7F96-4926-913E-067FD8301E67}"/>
                </a:ext>
              </a:extLst>
            </p:cNvPr>
            <p:cNvSpPr txBox="1"/>
            <p:nvPr/>
          </p:nvSpPr>
          <p:spPr>
            <a:xfrm>
              <a:off x="3405863" y="4129717"/>
              <a:ext cx="3054537" cy="461665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Response time: </a:t>
              </a:r>
              <a:r>
                <a:rPr lang="en-US" sz="2400" dirty="0">
                  <a:solidFill>
                    <a:srgbClr val="FF0000"/>
                  </a:solidFill>
                </a:rPr>
                <a:t>T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8F8AB7-667E-4D66-BDBA-7B62F5F92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Warmup: M/G/1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663488A-5D34-4F69-B47D-3192CE87B378}"/>
              </a:ext>
            </a:extLst>
          </p:cNvPr>
          <p:cNvSpPr txBox="1"/>
          <p:nvPr/>
        </p:nvSpPr>
        <p:spPr>
          <a:xfrm>
            <a:off x="73327" y="1890002"/>
            <a:ext cx="1668852" cy="92333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Poisson arrivals (memoryless), arrival rate:  </a:t>
            </a:r>
            <a:r>
              <a:rPr lang="el-GR" dirty="0">
                <a:solidFill>
                  <a:srgbClr val="FF0000"/>
                </a:solidFill>
              </a:rPr>
              <a:t>λ</a:t>
            </a:r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4B882E-F62D-423F-AAF8-32A2033949EE}"/>
              </a:ext>
            </a:extLst>
          </p:cNvPr>
          <p:cNvGrpSpPr/>
          <p:nvPr/>
        </p:nvGrpSpPr>
        <p:grpSpPr>
          <a:xfrm>
            <a:off x="7462293" y="1038962"/>
            <a:ext cx="3433026" cy="836776"/>
            <a:chOff x="8482394" y="4712406"/>
            <a:chExt cx="3433026" cy="836776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FE74656-2070-4BB7-AFF6-B5CCA2DE18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482394" y="5125305"/>
              <a:ext cx="799809" cy="42387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E3D81CB-C453-42A8-9DB0-9E24940D0506}"/>
                </a:ext>
              </a:extLst>
            </p:cNvPr>
            <p:cNvSpPr txBox="1"/>
            <p:nvPr/>
          </p:nvSpPr>
          <p:spPr>
            <a:xfrm>
              <a:off x="9292589" y="4712406"/>
              <a:ext cx="2622831" cy="70788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Fraction of time busy:</a:t>
              </a:r>
            </a:p>
            <a:p>
              <a:r>
                <a:rPr lang="en-US" sz="2000" dirty="0"/>
                <a:t>Load:</a:t>
              </a:r>
              <a:r>
                <a:rPr lang="en-US" sz="2000" dirty="0">
                  <a:solidFill>
                    <a:srgbClr val="FF0000"/>
                  </a:solidFill>
                </a:rPr>
                <a:t> </a:t>
              </a:r>
              <a:r>
                <a:rPr lang="el-GR" sz="2000" dirty="0">
                  <a:solidFill>
                    <a:srgbClr val="FF0000"/>
                  </a:solidFill>
                </a:rPr>
                <a:t>ρ</a:t>
              </a:r>
              <a:r>
                <a:rPr lang="en-US" sz="2000" dirty="0"/>
                <a:t> = </a:t>
              </a:r>
              <a:r>
                <a:rPr lang="el-GR" sz="2000" dirty="0"/>
                <a:t>λ</a:t>
              </a:r>
              <a:r>
                <a:rPr lang="en-US" sz="2000" dirty="0"/>
                <a:t>E[S]&lt;1</a:t>
              </a:r>
            </a:p>
          </p:txBody>
        </p:sp>
      </p:grpSp>
      <p:grpSp>
        <p:nvGrpSpPr>
          <p:cNvPr id="560" name="Group 559">
            <a:extLst>
              <a:ext uri="{FF2B5EF4-FFF2-40B4-BE49-F238E27FC236}">
                <a16:creationId xmlns:a16="http://schemas.microsoft.com/office/drawing/2014/main" id="{79FBA48A-BF78-4158-889F-AFDA1A7EBA62}"/>
              </a:ext>
            </a:extLst>
          </p:cNvPr>
          <p:cNvGrpSpPr/>
          <p:nvPr/>
        </p:nvGrpSpPr>
        <p:grpSpPr>
          <a:xfrm>
            <a:off x="1771411" y="1281035"/>
            <a:ext cx="6486039" cy="1828989"/>
            <a:chOff x="1771411" y="1281035"/>
            <a:chExt cx="6486039" cy="1828989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52EA13FC-FDA9-4597-B4A0-DE9D2B98E730}"/>
                </a:ext>
              </a:extLst>
            </p:cNvPr>
            <p:cNvGrpSpPr/>
            <p:nvPr/>
          </p:nvGrpSpPr>
          <p:grpSpPr>
            <a:xfrm>
              <a:off x="1771411" y="1464444"/>
              <a:ext cx="6486039" cy="1645580"/>
              <a:chOff x="1586087" y="1464444"/>
              <a:chExt cx="9951156" cy="276577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8244094-0A73-4579-B468-9B03ED8DA654}"/>
                  </a:ext>
                </a:extLst>
              </p:cNvPr>
              <p:cNvGrpSpPr/>
              <p:nvPr/>
            </p:nvGrpSpPr>
            <p:grpSpPr>
              <a:xfrm>
                <a:off x="1586087" y="2277601"/>
                <a:ext cx="1128890" cy="1024175"/>
                <a:chOff x="928508" y="2360959"/>
                <a:chExt cx="1128890" cy="1024175"/>
              </a:xfrm>
            </p:grpSpPr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2827145A-2EC2-4D02-AA3E-DEE8828F0949}"/>
                    </a:ext>
                  </a:extLst>
                </p:cNvPr>
                <p:cNvCxnSpPr/>
                <p:nvPr/>
              </p:nvCxnSpPr>
              <p:spPr>
                <a:xfrm>
                  <a:off x="1402644" y="2360959"/>
                  <a:ext cx="654754" cy="575733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3" name="Straight Connector 22">
                  <a:extLst>
                    <a:ext uri="{FF2B5EF4-FFF2-40B4-BE49-F238E27FC236}">
                      <a16:creationId xmlns:a16="http://schemas.microsoft.com/office/drawing/2014/main" id="{953A7032-7DF4-41FB-8D09-354D3D7C2E68}"/>
                    </a:ext>
                  </a:extLst>
                </p:cNvPr>
                <p:cNvCxnSpPr/>
                <p:nvPr/>
              </p:nvCxnSpPr>
              <p:spPr>
                <a:xfrm flipV="1">
                  <a:off x="1359653" y="2936693"/>
                  <a:ext cx="697744" cy="448441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>
                  <a:extLst>
                    <a:ext uri="{FF2B5EF4-FFF2-40B4-BE49-F238E27FC236}">
                      <a16:creationId xmlns:a16="http://schemas.microsoft.com/office/drawing/2014/main" id="{BC4341A6-5A44-4366-938A-616A21726EA2}"/>
                    </a:ext>
                  </a:extLst>
                </p:cNvPr>
                <p:cNvCxnSpPr/>
                <p:nvPr/>
              </p:nvCxnSpPr>
              <p:spPr>
                <a:xfrm>
                  <a:off x="928509" y="2648825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5" name="Straight Connector 24">
                  <a:extLst>
                    <a:ext uri="{FF2B5EF4-FFF2-40B4-BE49-F238E27FC236}">
                      <a16:creationId xmlns:a16="http://schemas.microsoft.com/office/drawing/2014/main" id="{8FAE9452-370E-4D9D-B3F2-76A4B5DA73A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28508" y="3157346"/>
                  <a:ext cx="801511" cy="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E9FEB81E-5F96-4D73-AE8B-2EE21FBD1D95}"/>
                  </a:ext>
                </a:extLst>
              </p:cNvPr>
              <p:cNvGrpSpPr/>
              <p:nvPr/>
            </p:nvGrpSpPr>
            <p:grpSpPr>
              <a:xfrm>
                <a:off x="1986844" y="1464444"/>
                <a:ext cx="9550399" cy="2765778"/>
                <a:chOff x="1986844" y="1464444"/>
                <a:chExt cx="9550399" cy="2765778"/>
              </a:xfrm>
            </p:grpSpPr>
            <p:grpSp>
              <p:nvGrpSpPr>
                <p:cNvPr id="8" name="Group 7">
                  <a:extLst>
                    <a:ext uri="{FF2B5EF4-FFF2-40B4-BE49-F238E27FC236}">
                      <a16:creationId xmlns:a16="http://schemas.microsoft.com/office/drawing/2014/main" id="{15542932-C014-4E7E-B527-A9A50B3CE6E1}"/>
                    </a:ext>
                  </a:extLst>
                </p:cNvPr>
                <p:cNvGrpSpPr/>
                <p:nvPr/>
              </p:nvGrpSpPr>
              <p:grpSpPr>
                <a:xfrm>
                  <a:off x="1986844" y="1805933"/>
                  <a:ext cx="5689600" cy="2082801"/>
                  <a:chOff x="1817511" y="2178755"/>
                  <a:chExt cx="5689600" cy="2082801"/>
                </a:xfrm>
              </p:grpSpPr>
              <p:cxnSp>
                <p:nvCxnSpPr>
                  <p:cNvPr id="12" name="Straight Connector 11">
                    <a:extLst>
                      <a:ext uri="{FF2B5EF4-FFF2-40B4-BE49-F238E27FC236}">
                        <a16:creationId xmlns:a16="http://schemas.microsoft.com/office/drawing/2014/main" id="{0B510C9F-FDA9-4450-9E46-3D723DA32BCE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21787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3" name="Straight Connector 12">
                    <a:extLst>
                      <a:ext uri="{FF2B5EF4-FFF2-40B4-BE49-F238E27FC236}">
                        <a16:creationId xmlns:a16="http://schemas.microsoft.com/office/drawing/2014/main" id="{E29BEC02-18F0-40C8-9DE3-F125AB4F06FD}"/>
                      </a:ext>
                    </a:extLst>
                  </p:cNvPr>
                  <p:cNvCxnSpPr/>
                  <p:nvPr/>
                </p:nvCxnSpPr>
                <p:spPr>
                  <a:xfrm>
                    <a:off x="1817511" y="4261556"/>
                    <a:ext cx="5689600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5F1B69DA-53A7-43F6-9FA0-B9746911D70E}"/>
                      </a:ext>
                    </a:extLst>
                  </p:cNvPr>
                  <p:cNvSpPr/>
                  <p:nvPr/>
                </p:nvSpPr>
                <p:spPr>
                  <a:xfrm>
                    <a:off x="6479822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8E2811F0-928D-48AF-AA6D-D6116D82C6DC}"/>
                      </a:ext>
                    </a:extLst>
                  </p:cNvPr>
                  <p:cNvSpPr/>
                  <p:nvPr/>
                </p:nvSpPr>
                <p:spPr>
                  <a:xfrm>
                    <a:off x="5452533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6" name="Rectangle 15">
                    <a:extLst>
                      <a:ext uri="{FF2B5EF4-FFF2-40B4-BE49-F238E27FC236}">
                        <a16:creationId xmlns:a16="http://schemas.microsoft.com/office/drawing/2014/main" id="{33F6F0AE-6A5A-4861-B836-3054F46AB797}"/>
                      </a:ext>
                    </a:extLst>
                  </p:cNvPr>
                  <p:cNvSpPr/>
                  <p:nvPr/>
                </p:nvSpPr>
                <p:spPr>
                  <a:xfrm>
                    <a:off x="4425244" y="2178756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7" name="Rectangle 16">
                    <a:extLst>
                      <a:ext uri="{FF2B5EF4-FFF2-40B4-BE49-F238E27FC236}">
                        <a16:creationId xmlns:a16="http://schemas.microsoft.com/office/drawing/2014/main" id="{8FC252BE-7DB2-408B-95F1-40C3DE9E5049}"/>
                      </a:ext>
                    </a:extLst>
                  </p:cNvPr>
                  <p:cNvSpPr/>
                  <p:nvPr/>
                </p:nvSpPr>
                <p:spPr>
                  <a:xfrm>
                    <a:off x="3397955" y="2178755"/>
                    <a:ext cx="1027289" cy="2082800"/>
                  </a:xfrm>
                  <a:prstGeom prst="rect">
                    <a:avLst/>
                  </a:prstGeom>
                  <a:solidFill>
                    <a:schemeClr val="bg1"/>
                  </a:solidFill>
                  <a:ln w="508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8" name="Rectangle 17">
                    <a:extLst>
                      <a:ext uri="{FF2B5EF4-FFF2-40B4-BE49-F238E27FC236}">
                        <a16:creationId xmlns:a16="http://schemas.microsoft.com/office/drawing/2014/main" id="{98327072-A188-4FDF-A24D-D7A5F17A4F18}"/>
                      </a:ext>
                    </a:extLst>
                  </p:cNvPr>
                  <p:cNvSpPr/>
                  <p:nvPr/>
                </p:nvSpPr>
                <p:spPr>
                  <a:xfrm>
                    <a:off x="3612444" y="3567288"/>
                    <a:ext cx="632178" cy="575734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9" name="Rectangle 18">
                    <a:extLst>
                      <a:ext uri="{FF2B5EF4-FFF2-40B4-BE49-F238E27FC236}">
                        <a16:creationId xmlns:a16="http://schemas.microsoft.com/office/drawing/2014/main" id="{650C56BE-0FAF-4A7D-809C-9DCC1EF1CBF4}"/>
                      </a:ext>
                    </a:extLst>
                  </p:cNvPr>
                  <p:cNvSpPr/>
                  <p:nvPr/>
                </p:nvSpPr>
                <p:spPr>
                  <a:xfrm>
                    <a:off x="4645376" y="2449689"/>
                    <a:ext cx="632178" cy="1693333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Rectangle 19">
                    <a:extLst>
                      <a:ext uri="{FF2B5EF4-FFF2-40B4-BE49-F238E27FC236}">
                        <a16:creationId xmlns:a16="http://schemas.microsoft.com/office/drawing/2014/main" id="{DA561745-6DEF-4F36-B067-E2651E3C1FE9}"/>
                      </a:ext>
                    </a:extLst>
                  </p:cNvPr>
                  <p:cNvSpPr/>
                  <p:nvPr/>
                </p:nvSpPr>
                <p:spPr>
                  <a:xfrm>
                    <a:off x="5627512" y="3031066"/>
                    <a:ext cx="632178" cy="1111956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Rectangle 20">
                    <a:extLst>
                      <a:ext uri="{FF2B5EF4-FFF2-40B4-BE49-F238E27FC236}">
                        <a16:creationId xmlns:a16="http://schemas.microsoft.com/office/drawing/2014/main" id="{0986EFDB-A677-4C2E-A571-3DA780DF69B7}"/>
                      </a:ext>
                    </a:extLst>
                  </p:cNvPr>
                  <p:cNvSpPr/>
                  <p:nvPr/>
                </p:nvSpPr>
                <p:spPr>
                  <a:xfrm>
                    <a:off x="6699954" y="2833511"/>
                    <a:ext cx="632178" cy="1309511"/>
                  </a:xfrm>
                  <a:prstGeom prst="rect">
                    <a:avLst/>
                  </a:prstGeom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21BB772E-94B0-4C31-A8BC-F6881A330C79}"/>
                    </a:ext>
                  </a:extLst>
                </p:cNvPr>
                <p:cNvSpPr/>
                <p:nvPr/>
              </p:nvSpPr>
              <p:spPr>
                <a:xfrm>
                  <a:off x="7676444" y="1464444"/>
                  <a:ext cx="2822222" cy="2765778"/>
                </a:xfrm>
                <a:prstGeom prst="ellipse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CE1FF29B-ACAD-456F-87A7-D1C0B72ACDDC}"/>
                    </a:ext>
                  </a:extLst>
                </p:cNvPr>
                <p:cNvSpPr/>
                <p:nvPr/>
              </p:nvSpPr>
              <p:spPr>
                <a:xfrm>
                  <a:off x="8771466" y="1907535"/>
                  <a:ext cx="632178" cy="1862666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1" name="Straight Arrow Connector 10">
                  <a:extLst>
                    <a:ext uri="{FF2B5EF4-FFF2-40B4-BE49-F238E27FC236}">
                      <a16:creationId xmlns:a16="http://schemas.microsoft.com/office/drawing/2014/main" id="{15342B0F-96E2-411C-B915-A818BB4536F2}"/>
                    </a:ext>
                  </a:extLst>
                </p:cNvPr>
                <p:cNvCxnSpPr/>
                <p:nvPr/>
              </p:nvCxnSpPr>
              <p:spPr>
                <a:xfrm>
                  <a:off x="10498666" y="2838868"/>
                  <a:ext cx="1038577" cy="0"/>
                </a:xfrm>
                <a:prstGeom prst="straightConnector1">
                  <a:avLst/>
                </a:prstGeom>
                <a:ln w="508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5EF377C-3F24-4660-ADF2-50E3054066BE}"/>
                </a:ext>
              </a:extLst>
            </p:cNvPr>
            <p:cNvSpPr txBox="1"/>
            <p:nvPr/>
          </p:nvSpPr>
          <p:spPr>
            <a:xfrm>
              <a:off x="5059445" y="1281035"/>
              <a:ext cx="681584" cy="369332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FCFS</a:t>
              </a:r>
            </a:p>
          </p:txBody>
        </p:sp>
      </p:grpSp>
      <p:sp>
        <p:nvSpPr>
          <p:cNvPr id="426" name="Freeform: Shape 425">
            <a:extLst>
              <a:ext uri="{FF2B5EF4-FFF2-40B4-BE49-F238E27FC236}">
                <a16:creationId xmlns:a16="http://schemas.microsoft.com/office/drawing/2014/main" id="{E2F8A5EC-4A29-46E9-A259-DCC9148C6CD1}"/>
              </a:ext>
            </a:extLst>
          </p:cNvPr>
          <p:cNvSpPr/>
          <p:nvPr/>
        </p:nvSpPr>
        <p:spPr>
          <a:xfrm>
            <a:off x="738663" y="3863457"/>
            <a:ext cx="4223689" cy="2082697"/>
          </a:xfrm>
          <a:custGeom>
            <a:avLst/>
            <a:gdLst>
              <a:gd name="connsiteX0" fmla="*/ 0 w 4223689"/>
              <a:gd name="connsiteY0" fmla="*/ 2082697 h 2082697"/>
              <a:gd name="connsiteX1" fmla="*/ 47996 w 4223689"/>
              <a:gd name="connsiteY1" fmla="*/ 2079830 h 2082697"/>
              <a:gd name="connsiteX2" fmla="*/ 95993 w 4223689"/>
              <a:gd name="connsiteY2" fmla="*/ 2076897 h 2082697"/>
              <a:gd name="connsiteX3" fmla="*/ 143989 w 4223689"/>
              <a:gd name="connsiteY3" fmla="*/ 2073906 h 2082697"/>
              <a:gd name="connsiteX4" fmla="*/ 191986 w 4223689"/>
              <a:gd name="connsiteY4" fmla="*/ 2070858 h 2082697"/>
              <a:gd name="connsiteX5" fmla="*/ 239982 w 4223689"/>
              <a:gd name="connsiteY5" fmla="*/ 2067743 h 2082697"/>
              <a:gd name="connsiteX6" fmla="*/ 287979 w 4223689"/>
              <a:gd name="connsiteY6" fmla="*/ 2064562 h 2082697"/>
              <a:gd name="connsiteX7" fmla="*/ 335975 w 4223689"/>
              <a:gd name="connsiteY7" fmla="*/ 2061314 h 2082697"/>
              <a:gd name="connsiteX8" fmla="*/ 383972 w 4223689"/>
              <a:gd name="connsiteY8" fmla="*/ 2057999 h 2082697"/>
              <a:gd name="connsiteX9" fmla="*/ 431968 w 4223689"/>
              <a:gd name="connsiteY9" fmla="*/ 2054608 h 2082697"/>
              <a:gd name="connsiteX10" fmla="*/ 479965 w 4223689"/>
              <a:gd name="connsiteY10" fmla="*/ 2051141 h 2082697"/>
              <a:gd name="connsiteX11" fmla="*/ 527961 w 4223689"/>
              <a:gd name="connsiteY11" fmla="*/ 2047588 h 2082697"/>
              <a:gd name="connsiteX12" fmla="*/ 575958 w 4223689"/>
              <a:gd name="connsiteY12" fmla="*/ 2043969 h 2082697"/>
              <a:gd name="connsiteX13" fmla="*/ 623954 w 4223689"/>
              <a:gd name="connsiteY13" fmla="*/ 2040254 h 2082697"/>
              <a:gd name="connsiteX14" fmla="*/ 671951 w 4223689"/>
              <a:gd name="connsiteY14" fmla="*/ 2036463 h 2082697"/>
              <a:gd name="connsiteX15" fmla="*/ 719947 w 4223689"/>
              <a:gd name="connsiteY15" fmla="*/ 2032577 h 2082697"/>
              <a:gd name="connsiteX16" fmla="*/ 767944 w 4223689"/>
              <a:gd name="connsiteY16" fmla="*/ 2028595 h 2082697"/>
              <a:gd name="connsiteX17" fmla="*/ 815940 w 4223689"/>
              <a:gd name="connsiteY17" fmla="*/ 2024528 h 2082697"/>
              <a:gd name="connsiteX18" fmla="*/ 863937 w 4223689"/>
              <a:gd name="connsiteY18" fmla="*/ 2020356 h 2082697"/>
              <a:gd name="connsiteX19" fmla="*/ 911933 w 4223689"/>
              <a:gd name="connsiteY19" fmla="*/ 2016080 h 2082697"/>
              <a:gd name="connsiteX20" fmla="*/ 959930 w 4223689"/>
              <a:gd name="connsiteY20" fmla="*/ 2011689 h 2082697"/>
              <a:gd name="connsiteX21" fmla="*/ 1007926 w 4223689"/>
              <a:gd name="connsiteY21" fmla="*/ 2007202 h 2082697"/>
              <a:gd name="connsiteX22" fmla="*/ 1055923 w 4223689"/>
              <a:gd name="connsiteY22" fmla="*/ 2002592 h 2082697"/>
              <a:gd name="connsiteX23" fmla="*/ 1103919 w 4223689"/>
              <a:gd name="connsiteY23" fmla="*/ 1997858 h 2082697"/>
              <a:gd name="connsiteX24" fmla="*/ 1151915 w 4223689"/>
              <a:gd name="connsiteY24" fmla="*/ 1993010 h 2082697"/>
              <a:gd name="connsiteX25" fmla="*/ 1199912 w 4223689"/>
              <a:gd name="connsiteY25" fmla="*/ 1988028 h 2082697"/>
              <a:gd name="connsiteX26" fmla="*/ 1247908 w 4223689"/>
              <a:gd name="connsiteY26" fmla="*/ 1982914 h 2082697"/>
              <a:gd name="connsiteX27" fmla="*/ 1295905 w 4223689"/>
              <a:gd name="connsiteY27" fmla="*/ 1977656 h 2082697"/>
              <a:gd name="connsiteX28" fmla="*/ 1343901 w 4223689"/>
              <a:gd name="connsiteY28" fmla="*/ 1972246 h 2082697"/>
              <a:gd name="connsiteX29" fmla="*/ 1391898 w 4223689"/>
              <a:gd name="connsiteY29" fmla="*/ 1966693 h 2082697"/>
              <a:gd name="connsiteX30" fmla="*/ 1439894 w 4223689"/>
              <a:gd name="connsiteY30" fmla="*/ 1960977 h 2082697"/>
              <a:gd name="connsiteX31" fmla="*/ 1487891 w 4223689"/>
              <a:gd name="connsiteY31" fmla="*/ 1955100 h 2082697"/>
              <a:gd name="connsiteX32" fmla="*/ 1535887 w 4223689"/>
              <a:gd name="connsiteY32" fmla="*/ 1949043 h 2082697"/>
              <a:gd name="connsiteX33" fmla="*/ 1583884 w 4223689"/>
              <a:gd name="connsiteY33" fmla="*/ 1942813 h 2082697"/>
              <a:gd name="connsiteX34" fmla="*/ 1631880 w 4223689"/>
              <a:gd name="connsiteY34" fmla="*/ 1936393 h 2082697"/>
              <a:gd name="connsiteX35" fmla="*/ 1679877 w 4223689"/>
              <a:gd name="connsiteY35" fmla="*/ 1929774 h 2082697"/>
              <a:gd name="connsiteX36" fmla="*/ 1727873 w 4223689"/>
              <a:gd name="connsiteY36" fmla="*/ 1922944 h 2082697"/>
              <a:gd name="connsiteX37" fmla="*/ 1775870 w 4223689"/>
              <a:gd name="connsiteY37" fmla="*/ 1915896 h 2082697"/>
              <a:gd name="connsiteX38" fmla="*/ 1823866 w 4223689"/>
              <a:gd name="connsiteY38" fmla="*/ 1908628 h 2082697"/>
              <a:gd name="connsiteX39" fmla="*/ 1871863 w 4223689"/>
              <a:gd name="connsiteY39" fmla="*/ 1901122 h 2082697"/>
              <a:gd name="connsiteX40" fmla="*/ 1919859 w 4223689"/>
              <a:gd name="connsiteY40" fmla="*/ 1893359 h 2082697"/>
              <a:gd name="connsiteX41" fmla="*/ 1967855 w 4223689"/>
              <a:gd name="connsiteY41" fmla="*/ 1885339 h 2082697"/>
              <a:gd name="connsiteX42" fmla="*/ 2015852 w 4223689"/>
              <a:gd name="connsiteY42" fmla="*/ 1877034 h 2082697"/>
              <a:gd name="connsiteX43" fmla="*/ 2063848 w 4223689"/>
              <a:gd name="connsiteY43" fmla="*/ 1868442 h 2082697"/>
              <a:gd name="connsiteX44" fmla="*/ 2111845 w 4223689"/>
              <a:gd name="connsiteY44" fmla="*/ 1859546 h 2082697"/>
              <a:gd name="connsiteX45" fmla="*/ 2159841 w 4223689"/>
              <a:gd name="connsiteY45" fmla="*/ 1850326 h 2082697"/>
              <a:gd name="connsiteX46" fmla="*/ 2207838 w 4223689"/>
              <a:gd name="connsiteY46" fmla="*/ 1840763 h 2082697"/>
              <a:gd name="connsiteX47" fmla="*/ 2255834 w 4223689"/>
              <a:gd name="connsiteY47" fmla="*/ 1830837 h 2082697"/>
              <a:gd name="connsiteX48" fmla="*/ 2303831 w 4223689"/>
              <a:gd name="connsiteY48" fmla="*/ 1820541 h 2082697"/>
              <a:gd name="connsiteX49" fmla="*/ 2351827 w 4223689"/>
              <a:gd name="connsiteY49" fmla="*/ 1809825 h 2082697"/>
              <a:gd name="connsiteX50" fmla="*/ 2399824 w 4223689"/>
              <a:gd name="connsiteY50" fmla="*/ 1798691 h 2082697"/>
              <a:gd name="connsiteX51" fmla="*/ 2447820 w 4223689"/>
              <a:gd name="connsiteY51" fmla="*/ 1787099 h 2082697"/>
              <a:gd name="connsiteX52" fmla="*/ 2495817 w 4223689"/>
              <a:gd name="connsiteY52" fmla="*/ 1775021 h 2082697"/>
              <a:gd name="connsiteX53" fmla="*/ 2543813 w 4223689"/>
              <a:gd name="connsiteY53" fmla="*/ 1762438 h 2082697"/>
              <a:gd name="connsiteX54" fmla="*/ 2591810 w 4223689"/>
              <a:gd name="connsiteY54" fmla="*/ 1749294 h 2082697"/>
              <a:gd name="connsiteX55" fmla="*/ 2639806 w 4223689"/>
              <a:gd name="connsiteY55" fmla="*/ 1735578 h 2082697"/>
              <a:gd name="connsiteX56" fmla="*/ 2687803 w 4223689"/>
              <a:gd name="connsiteY56" fmla="*/ 1721233 h 2082697"/>
              <a:gd name="connsiteX57" fmla="*/ 2735799 w 4223689"/>
              <a:gd name="connsiteY57" fmla="*/ 1706222 h 2082697"/>
              <a:gd name="connsiteX58" fmla="*/ 2783796 w 4223689"/>
              <a:gd name="connsiteY58" fmla="*/ 1690496 h 2082697"/>
              <a:gd name="connsiteX59" fmla="*/ 2831792 w 4223689"/>
              <a:gd name="connsiteY59" fmla="*/ 1674008 h 2082697"/>
              <a:gd name="connsiteX60" fmla="*/ 2879789 w 4223689"/>
              <a:gd name="connsiteY60" fmla="*/ 1656692 h 2082697"/>
              <a:gd name="connsiteX61" fmla="*/ 2927785 w 4223689"/>
              <a:gd name="connsiteY61" fmla="*/ 1638480 h 2082697"/>
              <a:gd name="connsiteX62" fmla="*/ 2975781 w 4223689"/>
              <a:gd name="connsiteY62" fmla="*/ 1619316 h 2082697"/>
              <a:gd name="connsiteX63" fmla="*/ 3023778 w 4223689"/>
              <a:gd name="connsiteY63" fmla="*/ 1599123 h 2082697"/>
              <a:gd name="connsiteX64" fmla="*/ 3071774 w 4223689"/>
              <a:gd name="connsiteY64" fmla="*/ 1577796 h 2082697"/>
              <a:gd name="connsiteX65" fmla="*/ 3119771 w 4223689"/>
              <a:gd name="connsiteY65" fmla="*/ 1555260 h 2082697"/>
              <a:gd name="connsiteX66" fmla="*/ 3167767 w 4223689"/>
              <a:gd name="connsiteY66" fmla="*/ 1531390 h 2082697"/>
              <a:gd name="connsiteX67" fmla="*/ 3215764 w 4223689"/>
              <a:gd name="connsiteY67" fmla="*/ 1506083 h 2082697"/>
              <a:gd name="connsiteX68" fmla="*/ 3263760 w 4223689"/>
              <a:gd name="connsiteY68" fmla="*/ 1479184 h 2082697"/>
              <a:gd name="connsiteX69" fmla="*/ 3311757 w 4223689"/>
              <a:gd name="connsiteY69" fmla="*/ 1450561 h 2082697"/>
              <a:gd name="connsiteX70" fmla="*/ 3359753 w 4223689"/>
              <a:gd name="connsiteY70" fmla="*/ 1420015 h 2082697"/>
              <a:gd name="connsiteX71" fmla="*/ 3407750 w 4223689"/>
              <a:gd name="connsiteY71" fmla="*/ 1387373 h 2082697"/>
              <a:gd name="connsiteX72" fmla="*/ 3455746 w 4223689"/>
              <a:gd name="connsiteY72" fmla="*/ 1352397 h 2082697"/>
              <a:gd name="connsiteX73" fmla="*/ 3503743 w 4223689"/>
              <a:gd name="connsiteY73" fmla="*/ 1314830 h 2082697"/>
              <a:gd name="connsiteX74" fmla="*/ 3551739 w 4223689"/>
              <a:gd name="connsiteY74" fmla="*/ 1274377 h 2082697"/>
              <a:gd name="connsiteX75" fmla="*/ 3599736 w 4223689"/>
              <a:gd name="connsiteY75" fmla="*/ 1230686 h 2082697"/>
              <a:gd name="connsiteX76" fmla="*/ 3647732 w 4223689"/>
              <a:gd name="connsiteY76" fmla="*/ 1183347 h 2082697"/>
              <a:gd name="connsiteX77" fmla="*/ 3695729 w 4223689"/>
              <a:gd name="connsiteY77" fmla="*/ 1131902 h 2082697"/>
              <a:gd name="connsiteX78" fmla="*/ 3743725 w 4223689"/>
              <a:gd name="connsiteY78" fmla="*/ 1075772 h 2082697"/>
              <a:gd name="connsiteX79" fmla="*/ 3791722 w 4223689"/>
              <a:gd name="connsiteY79" fmla="*/ 1014297 h 2082697"/>
              <a:gd name="connsiteX80" fmla="*/ 3839718 w 4223689"/>
              <a:gd name="connsiteY80" fmla="*/ 946679 h 2082697"/>
              <a:gd name="connsiteX81" fmla="*/ 3887715 w 4223689"/>
              <a:gd name="connsiteY81" fmla="*/ 871946 h 2082697"/>
              <a:gd name="connsiteX82" fmla="*/ 3935711 w 4223689"/>
              <a:gd name="connsiteY82" fmla="*/ 788898 h 2082697"/>
              <a:gd name="connsiteX83" fmla="*/ 3983707 w 4223689"/>
              <a:gd name="connsiteY83" fmla="*/ 696086 h 2082697"/>
              <a:gd name="connsiteX84" fmla="*/ 4031704 w 4223689"/>
              <a:gd name="connsiteY84" fmla="*/ 591673 h 2082697"/>
              <a:gd name="connsiteX85" fmla="*/ 4079700 w 4223689"/>
              <a:gd name="connsiteY85" fmla="*/ 473344 h 2082697"/>
              <a:gd name="connsiteX86" fmla="*/ 4127697 w 4223689"/>
              <a:gd name="connsiteY86" fmla="*/ 338099 h 2082697"/>
              <a:gd name="connsiteX87" fmla="*/ 4175693 w 4223689"/>
              <a:gd name="connsiteY87" fmla="*/ 182054 h 2082697"/>
              <a:gd name="connsiteX88" fmla="*/ 4223690 w 4223689"/>
              <a:gd name="connsiteY88" fmla="*/ 0 h 2082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</a:cxnLst>
            <a:rect l="l" t="t" r="r" b="b"/>
            <a:pathLst>
              <a:path w="4223689" h="2082697">
                <a:moveTo>
                  <a:pt x="0" y="2082697"/>
                </a:moveTo>
                <a:lnTo>
                  <a:pt x="47996" y="2079830"/>
                </a:lnTo>
                <a:lnTo>
                  <a:pt x="95993" y="2076897"/>
                </a:lnTo>
                <a:lnTo>
                  <a:pt x="143989" y="2073906"/>
                </a:lnTo>
                <a:lnTo>
                  <a:pt x="191986" y="2070858"/>
                </a:lnTo>
                <a:lnTo>
                  <a:pt x="239982" y="2067743"/>
                </a:lnTo>
                <a:lnTo>
                  <a:pt x="287979" y="2064562"/>
                </a:lnTo>
                <a:lnTo>
                  <a:pt x="335975" y="2061314"/>
                </a:lnTo>
                <a:lnTo>
                  <a:pt x="383972" y="2057999"/>
                </a:lnTo>
                <a:lnTo>
                  <a:pt x="431968" y="2054608"/>
                </a:lnTo>
                <a:lnTo>
                  <a:pt x="479965" y="2051141"/>
                </a:lnTo>
                <a:lnTo>
                  <a:pt x="527961" y="2047588"/>
                </a:lnTo>
                <a:lnTo>
                  <a:pt x="575958" y="2043969"/>
                </a:lnTo>
                <a:lnTo>
                  <a:pt x="623954" y="2040254"/>
                </a:lnTo>
                <a:lnTo>
                  <a:pt x="671951" y="2036463"/>
                </a:lnTo>
                <a:lnTo>
                  <a:pt x="719947" y="2032577"/>
                </a:lnTo>
                <a:lnTo>
                  <a:pt x="767944" y="2028595"/>
                </a:lnTo>
                <a:lnTo>
                  <a:pt x="815940" y="2024528"/>
                </a:lnTo>
                <a:lnTo>
                  <a:pt x="863937" y="2020356"/>
                </a:lnTo>
                <a:lnTo>
                  <a:pt x="911933" y="2016080"/>
                </a:lnTo>
                <a:lnTo>
                  <a:pt x="959930" y="2011689"/>
                </a:lnTo>
                <a:lnTo>
                  <a:pt x="1007926" y="2007202"/>
                </a:lnTo>
                <a:lnTo>
                  <a:pt x="1055923" y="2002592"/>
                </a:lnTo>
                <a:lnTo>
                  <a:pt x="1103919" y="1997858"/>
                </a:lnTo>
                <a:lnTo>
                  <a:pt x="1151915" y="1993010"/>
                </a:lnTo>
                <a:lnTo>
                  <a:pt x="1199912" y="1988028"/>
                </a:lnTo>
                <a:lnTo>
                  <a:pt x="1247908" y="1982914"/>
                </a:lnTo>
                <a:lnTo>
                  <a:pt x="1295905" y="1977656"/>
                </a:lnTo>
                <a:lnTo>
                  <a:pt x="1343901" y="1972246"/>
                </a:lnTo>
                <a:lnTo>
                  <a:pt x="1391898" y="1966693"/>
                </a:lnTo>
                <a:lnTo>
                  <a:pt x="1439894" y="1960977"/>
                </a:lnTo>
                <a:lnTo>
                  <a:pt x="1487891" y="1955100"/>
                </a:lnTo>
                <a:lnTo>
                  <a:pt x="1535887" y="1949043"/>
                </a:lnTo>
                <a:lnTo>
                  <a:pt x="1583884" y="1942813"/>
                </a:lnTo>
                <a:lnTo>
                  <a:pt x="1631880" y="1936393"/>
                </a:lnTo>
                <a:lnTo>
                  <a:pt x="1679877" y="1929774"/>
                </a:lnTo>
                <a:lnTo>
                  <a:pt x="1727873" y="1922944"/>
                </a:lnTo>
                <a:lnTo>
                  <a:pt x="1775870" y="1915896"/>
                </a:lnTo>
                <a:lnTo>
                  <a:pt x="1823866" y="1908628"/>
                </a:lnTo>
                <a:lnTo>
                  <a:pt x="1871863" y="1901122"/>
                </a:lnTo>
                <a:lnTo>
                  <a:pt x="1919859" y="1893359"/>
                </a:lnTo>
                <a:lnTo>
                  <a:pt x="1967855" y="1885339"/>
                </a:lnTo>
                <a:lnTo>
                  <a:pt x="2015852" y="1877034"/>
                </a:lnTo>
                <a:lnTo>
                  <a:pt x="2063848" y="1868442"/>
                </a:lnTo>
                <a:lnTo>
                  <a:pt x="2111845" y="1859546"/>
                </a:lnTo>
                <a:lnTo>
                  <a:pt x="2159841" y="1850326"/>
                </a:lnTo>
                <a:lnTo>
                  <a:pt x="2207838" y="1840763"/>
                </a:lnTo>
                <a:lnTo>
                  <a:pt x="2255834" y="1830837"/>
                </a:lnTo>
                <a:lnTo>
                  <a:pt x="2303831" y="1820541"/>
                </a:lnTo>
                <a:lnTo>
                  <a:pt x="2351827" y="1809825"/>
                </a:lnTo>
                <a:lnTo>
                  <a:pt x="2399824" y="1798691"/>
                </a:lnTo>
                <a:lnTo>
                  <a:pt x="2447820" y="1787099"/>
                </a:lnTo>
                <a:lnTo>
                  <a:pt x="2495817" y="1775021"/>
                </a:lnTo>
                <a:lnTo>
                  <a:pt x="2543813" y="1762438"/>
                </a:lnTo>
                <a:lnTo>
                  <a:pt x="2591810" y="1749294"/>
                </a:lnTo>
                <a:lnTo>
                  <a:pt x="2639806" y="1735578"/>
                </a:lnTo>
                <a:lnTo>
                  <a:pt x="2687803" y="1721233"/>
                </a:lnTo>
                <a:lnTo>
                  <a:pt x="2735799" y="1706222"/>
                </a:lnTo>
                <a:lnTo>
                  <a:pt x="2783796" y="1690496"/>
                </a:lnTo>
                <a:lnTo>
                  <a:pt x="2831792" y="1674008"/>
                </a:lnTo>
                <a:lnTo>
                  <a:pt x="2879789" y="1656692"/>
                </a:lnTo>
                <a:lnTo>
                  <a:pt x="2927785" y="1638480"/>
                </a:lnTo>
                <a:lnTo>
                  <a:pt x="2975781" y="1619316"/>
                </a:lnTo>
                <a:lnTo>
                  <a:pt x="3023778" y="1599123"/>
                </a:lnTo>
                <a:lnTo>
                  <a:pt x="3071774" y="1577796"/>
                </a:lnTo>
                <a:lnTo>
                  <a:pt x="3119771" y="1555260"/>
                </a:lnTo>
                <a:lnTo>
                  <a:pt x="3167767" y="1531390"/>
                </a:lnTo>
                <a:lnTo>
                  <a:pt x="3215764" y="1506083"/>
                </a:lnTo>
                <a:lnTo>
                  <a:pt x="3263760" y="1479184"/>
                </a:lnTo>
                <a:lnTo>
                  <a:pt x="3311757" y="1450561"/>
                </a:lnTo>
                <a:lnTo>
                  <a:pt x="3359753" y="1420015"/>
                </a:lnTo>
                <a:lnTo>
                  <a:pt x="3407750" y="1387373"/>
                </a:lnTo>
                <a:lnTo>
                  <a:pt x="3455746" y="1352397"/>
                </a:lnTo>
                <a:lnTo>
                  <a:pt x="3503743" y="1314830"/>
                </a:lnTo>
                <a:lnTo>
                  <a:pt x="3551739" y="1274377"/>
                </a:lnTo>
                <a:lnTo>
                  <a:pt x="3599736" y="1230686"/>
                </a:lnTo>
                <a:lnTo>
                  <a:pt x="3647732" y="1183347"/>
                </a:lnTo>
                <a:lnTo>
                  <a:pt x="3695729" y="1131902"/>
                </a:lnTo>
                <a:lnTo>
                  <a:pt x="3743725" y="1075772"/>
                </a:lnTo>
                <a:lnTo>
                  <a:pt x="3791722" y="1014297"/>
                </a:lnTo>
                <a:lnTo>
                  <a:pt x="3839718" y="946679"/>
                </a:lnTo>
                <a:lnTo>
                  <a:pt x="3887715" y="871946"/>
                </a:lnTo>
                <a:lnTo>
                  <a:pt x="3935711" y="788898"/>
                </a:lnTo>
                <a:lnTo>
                  <a:pt x="3983707" y="696086"/>
                </a:lnTo>
                <a:lnTo>
                  <a:pt x="4031704" y="591673"/>
                </a:lnTo>
                <a:lnTo>
                  <a:pt x="4079700" y="473344"/>
                </a:lnTo>
                <a:lnTo>
                  <a:pt x="4127697" y="338099"/>
                </a:lnTo>
                <a:lnTo>
                  <a:pt x="4175693" y="182054"/>
                </a:lnTo>
                <a:lnTo>
                  <a:pt x="4223690" y="0"/>
                </a:lnTo>
              </a:path>
            </a:pathLst>
          </a:custGeom>
          <a:noFill/>
          <a:ln w="50800" cap="flat">
            <a:solidFill>
              <a:srgbClr val="00B050"/>
            </a:solidFill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559" name="Group 558">
            <a:extLst>
              <a:ext uri="{FF2B5EF4-FFF2-40B4-BE49-F238E27FC236}">
                <a16:creationId xmlns:a16="http://schemas.microsoft.com/office/drawing/2014/main" id="{941BCDF0-932C-4371-8E17-51487F376D1D}"/>
              </a:ext>
            </a:extLst>
          </p:cNvPr>
          <p:cNvGrpSpPr/>
          <p:nvPr/>
        </p:nvGrpSpPr>
        <p:grpSpPr>
          <a:xfrm>
            <a:off x="-95320" y="3736845"/>
            <a:ext cx="944412" cy="2604242"/>
            <a:chOff x="-95320" y="3736845"/>
            <a:chExt cx="944412" cy="2604242"/>
          </a:xfrm>
        </p:grpSpPr>
        <p:grpSp>
          <p:nvGrpSpPr>
            <p:cNvPr id="546" name="Group 545">
              <a:extLst>
                <a:ext uri="{FF2B5EF4-FFF2-40B4-BE49-F238E27FC236}">
                  <a16:creationId xmlns:a16="http://schemas.microsoft.com/office/drawing/2014/main" id="{E46AB153-CD28-44F6-93C0-75CB7BA29631}"/>
                </a:ext>
              </a:extLst>
            </p:cNvPr>
            <p:cNvGrpSpPr/>
            <p:nvPr/>
          </p:nvGrpSpPr>
          <p:grpSpPr>
            <a:xfrm>
              <a:off x="340698" y="3736845"/>
              <a:ext cx="508394" cy="2604242"/>
              <a:chOff x="340698" y="3736845"/>
              <a:chExt cx="508394" cy="2604242"/>
            </a:xfrm>
          </p:grpSpPr>
          <p:sp>
            <p:nvSpPr>
              <p:cNvPr id="534" name="TextBox 533">
                <a:extLst>
                  <a:ext uri="{FF2B5EF4-FFF2-40B4-BE49-F238E27FC236}">
                    <a16:creationId xmlns:a16="http://schemas.microsoft.com/office/drawing/2014/main" id="{A5641C01-7059-4791-A663-1B637F81FE95}"/>
                  </a:ext>
                </a:extLst>
              </p:cNvPr>
              <p:cNvSpPr txBox="1"/>
              <p:nvPr/>
            </p:nvSpPr>
            <p:spPr>
              <a:xfrm>
                <a:off x="340698" y="3736845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10</a:t>
                </a:r>
              </a:p>
            </p:txBody>
          </p:sp>
          <p:sp>
            <p:nvSpPr>
              <p:cNvPr id="535" name="TextBox 534">
                <a:extLst>
                  <a:ext uri="{FF2B5EF4-FFF2-40B4-BE49-F238E27FC236}">
                    <a16:creationId xmlns:a16="http://schemas.microsoft.com/office/drawing/2014/main" id="{172895C2-AB69-497E-92FF-7A3E27ED73B5}"/>
                  </a:ext>
                </a:extLst>
              </p:cNvPr>
              <p:cNvSpPr txBox="1"/>
              <p:nvPr/>
            </p:nvSpPr>
            <p:spPr>
              <a:xfrm>
                <a:off x="409159" y="4165997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8</a:t>
                </a:r>
              </a:p>
            </p:txBody>
          </p:sp>
          <p:sp>
            <p:nvSpPr>
              <p:cNvPr id="536" name="TextBox 535">
                <a:extLst>
                  <a:ext uri="{FF2B5EF4-FFF2-40B4-BE49-F238E27FC236}">
                    <a16:creationId xmlns:a16="http://schemas.microsoft.com/office/drawing/2014/main" id="{AC3142B8-910A-404A-9437-12A61EB2F17F}"/>
                  </a:ext>
                </a:extLst>
              </p:cNvPr>
              <p:cNvSpPr txBox="1"/>
              <p:nvPr/>
            </p:nvSpPr>
            <p:spPr>
              <a:xfrm>
                <a:off x="409159" y="4614625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6</a:t>
                </a:r>
              </a:p>
            </p:txBody>
          </p:sp>
          <p:sp>
            <p:nvSpPr>
              <p:cNvPr id="537" name="TextBox 536">
                <a:extLst>
                  <a:ext uri="{FF2B5EF4-FFF2-40B4-BE49-F238E27FC236}">
                    <a16:creationId xmlns:a16="http://schemas.microsoft.com/office/drawing/2014/main" id="{FE402A77-AB43-4858-B0E4-6D5CB74A8432}"/>
                  </a:ext>
                </a:extLst>
              </p:cNvPr>
              <p:cNvSpPr txBox="1"/>
              <p:nvPr/>
            </p:nvSpPr>
            <p:spPr>
              <a:xfrm>
                <a:off x="401425" y="5064093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4</a:t>
                </a:r>
              </a:p>
            </p:txBody>
          </p:sp>
          <p:sp>
            <p:nvSpPr>
              <p:cNvPr id="538" name="TextBox 537">
                <a:extLst>
                  <a:ext uri="{FF2B5EF4-FFF2-40B4-BE49-F238E27FC236}">
                    <a16:creationId xmlns:a16="http://schemas.microsoft.com/office/drawing/2014/main" id="{51674E87-0DF1-44B0-9462-817000D982D2}"/>
                  </a:ext>
                </a:extLst>
              </p:cNvPr>
              <p:cNvSpPr txBox="1"/>
              <p:nvPr/>
            </p:nvSpPr>
            <p:spPr>
              <a:xfrm>
                <a:off x="401425" y="5504755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2</a:t>
                </a:r>
              </a:p>
            </p:txBody>
          </p:sp>
          <p:sp>
            <p:nvSpPr>
              <p:cNvPr id="539" name="TextBox 538">
                <a:extLst>
                  <a:ext uri="{FF2B5EF4-FFF2-40B4-BE49-F238E27FC236}">
                    <a16:creationId xmlns:a16="http://schemas.microsoft.com/office/drawing/2014/main" id="{2C74C5C8-9C9B-4FBE-8643-584140533C64}"/>
                  </a:ext>
                </a:extLst>
              </p:cNvPr>
              <p:cNvSpPr txBox="1"/>
              <p:nvPr/>
            </p:nvSpPr>
            <p:spPr>
              <a:xfrm>
                <a:off x="401425" y="5971755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</p:grpSp>
        <p:sp>
          <p:nvSpPr>
            <p:cNvPr id="415" name="Freeform: Shape 414">
              <a:extLst>
                <a:ext uri="{FF2B5EF4-FFF2-40B4-BE49-F238E27FC236}">
                  <a16:creationId xmlns:a16="http://schemas.microsoft.com/office/drawing/2014/main" id="{24E5CF32-0C50-4F28-ADB7-6D112EE45B49}"/>
                </a:ext>
              </a:extLst>
            </p:cNvPr>
            <p:cNvSpPr/>
            <p:nvPr/>
          </p:nvSpPr>
          <p:spPr>
            <a:xfrm>
              <a:off x="738187" y="3897356"/>
              <a:ext cx="9525" cy="2276475"/>
            </a:xfrm>
            <a:custGeom>
              <a:avLst/>
              <a:gdLst>
                <a:gd name="connsiteX0" fmla="*/ 0 w 9525"/>
                <a:gd name="connsiteY0" fmla="*/ 0 h 2276475"/>
                <a:gd name="connsiteX1" fmla="*/ 0 w 9525"/>
                <a:gd name="connsiteY1" fmla="*/ 2276475 h 22764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276475">
                  <a:moveTo>
                    <a:pt x="0" y="0"/>
                  </a:moveTo>
                  <a:lnTo>
                    <a:pt x="0" y="2276475"/>
                  </a:lnTo>
                </a:path>
              </a:pathLst>
            </a:custGeom>
            <a:noFill/>
            <a:ln w="50800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7" name="TextBox 546">
              <a:extLst>
                <a:ext uri="{FF2B5EF4-FFF2-40B4-BE49-F238E27FC236}">
                  <a16:creationId xmlns:a16="http://schemas.microsoft.com/office/drawing/2014/main" id="{28F2CC54-EB31-4BEF-8BF9-57FE2C564BF0}"/>
                </a:ext>
              </a:extLst>
            </p:cNvPr>
            <p:cNvSpPr txBox="1"/>
            <p:nvPr/>
          </p:nvSpPr>
          <p:spPr>
            <a:xfrm>
              <a:off x="-95320" y="4832420"/>
              <a:ext cx="68252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E[T]</a:t>
              </a:r>
            </a:p>
          </p:txBody>
        </p:sp>
      </p:grpSp>
      <p:grpSp>
        <p:nvGrpSpPr>
          <p:cNvPr id="558" name="Group 557">
            <a:extLst>
              <a:ext uri="{FF2B5EF4-FFF2-40B4-BE49-F238E27FC236}">
                <a16:creationId xmlns:a16="http://schemas.microsoft.com/office/drawing/2014/main" id="{C91E155F-EBC5-4C7D-AF8B-0BE840077309}"/>
              </a:ext>
            </a:extLst>
          </p:cNvPr>
          <p:cNvGrpSpPr/>
          <p:nvPr/>
        </p:nvGrpSpPr>
        <p:grpSpPr>
          <a:xfrm>
            <a:off x="596650" y="6144582"/>
            <a:ext cx="5300913" cy="755051"/>
            <a:chOff x="596650" y="6144582"/>
            <a:chExt cx="5300913" cy="755051"/>
          </a:xfrm>
        </p:grpSpPr>
        <p:grpSp>
          <p:nvGrpSpPr>
            <p:cNvPr id="553" name="Group 552">
              <a:extLst>
                <a:ext uri="{FF2B5EF4-FFF2-40B4-BE49-F238E27FC236}">
                  <a16:creationId xmlns:a16="http://schemas.microsoft.com/office/drawing/2014/main" id="{326B600C-A537-44E3-A295-6D12A06BAEAD}"/>
                </a:ext>
              </a:extLst>
            </p:cNvPr>
            <p:cNvGrpSpPr/>
            <p:nvPr/>
          </p:nvGrpSpPr>
          <p:grpSpPr>
            <a:xfrm>
              <a:off x="596650" y="6144582"/>
              <a:ext cx="5300913" cy="402588"/>
              <a:chOff x="596650" y="6198630"/>
              <a:chExt cx="5300913" cy="402588"/>
            </a:xfrm>
          </p:grpSpPr>
          <p:sp>
            <p:nvSpPr>
              <p:cNvPr id="548" name="TextBox 547">
                <a:extLst>
                  <a:ext uri="{FF2B5EF4-FFF2-40B4-BE49-F238E27FC236}">
                    <a16:creationId xmlns:a16="http://schemas.microsoft.com/office/drawing/2014/main" id="{1D43029B-9B98-4ACD-B1B1-F44EE3DD312C}"/>
                  </a:ext>
                </a:extLst>
              </p:cNvPr>
              <p:cNvSpPr txBox="1"/>
              <p:nvPr/>
            </p:nvSpPr>
            <p:spPr>
              <a:xfrm>
                <a:off x="596650" y="6226367"/>
                <a:ext cx="4399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</a:t>
                </a:r>
              </a:p>
            </p:txBody>
          </p:sp>
          <p:sp>
            <p:nvSpPr>
              <p:cNvPr id="549" name="TextBox 548">
                <a:extLst>
                  <a:ext uri="{FF2B5EF4-FFF2-40B4-BE49-F238E27FC236}">
                    <a16:creationId xmlns:a16="http://schemas.microsoft.com/office/drawing/2014/main" id="{1740A70C-34D9-4603-82B8-1E5980DDDE4C}"/>
                  </a:ext>
                </a:extLst>
              </p:cNvPr>
              <p:cNvSpPr txBox="1"/>
              <p:nvPr/>
            </p:nvSpPr>
            <p:spPr>
              <a:xfrm>
                <a:off x="1645339" y="6222991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0.25</a:t>
                </a:r>
              </a:p>
            </p:txBody>
          </p:sp>
          <p:sp>
            <p:nvSpPr>
              <p:cNvPr id="550" name="TextBox 549">
                <a:extLst>
                  <a:ext uri="{FF2B5EF4-FFF2-40B4-BE49-F238E27FC236}">
                    <a16:creationId xmlns:a16="http://schemas.microsoft.com/office/drawing/2014/main" id="{2A4F6E46-541C-4D2A-BF8A-C3BD16DDFD99}"/>
                  </a:ext>
                </a:extLst>
              </p:cNvPr>
              <p:cNvSpPr txBox="1"/>
              <p:nvPr/>
            </p:nvSpPr>
            <p:spPr>
              <a:xfrm>
                <a:off x="2890093" y="6231886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0.5</a:t>
                </a:r>
              </a:p>
            </p:txBody>
          </p:sp>
          <p:sp>
            <p:nvSpPr>
              <p:cNvPr id="551" name="TextBox 550">
                <a:extLst>
                  <a:ext uri="{FF2B5EF4-FFF2-40B4-BE49-F238E27FC236}">
                    <a16:creationId xmlns:a16="http://schemas.microsoft.com/office/drawing/2014/main" id="{04844F57-9E4F-4F9C-A1A7-BE39A6C6ADF6}"/>
                  </a:ext>
                </a:extLst>
              </p:cNvPr>
              <p:cNvSpPr txBox="1"/>
              <p:nvPr/>
            </p:nvSpPr>
            <p:spPr>
              <a:xfrm>
                <a:off x="4058074" y="6230644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0.75</a:t>
                </a:r>
              </a:p>
            </p:txBody>
          </p:sp>
          <p:sp>
            <p:nvSpPr>
              <p:cNvPr id="552" name="TextBox 551">
                <a:extLst>
                  <a:ext uri="{FF2B5EF4-FFF2-40B4-BE49-F238E27FC236}">
                    <a16:creationId xmlns:a16="http://schemas.microsoft.com/office/drawing/2014/main" id="{C3FD569E-B7A6-4E20-9C31-2BE4FD41872F}"/>
                  </a:ext>
                </a:extLst>
              </p:cNvPr>
              <p:cNvSpPr txBox="1"/>
              <p:nvPr/>
            </p:nvSpPr>
            <p:spPr>
              <a:xfrm>
                <a:off x="5305673" y="6198630"/>
                <a:ext cx="59189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1</a:t>
                </a:r>
              </a:p>
            </p:txBody>
          </p:sp>
        </p:grpSp>
        <p:sp>
          <p:nvSpPr>
            <p:cNvPr id="420" name="Freeform: Shape 419">
              <a:extLst>
                <a:ext uri="{FF2B5EF4-FFF2-40B4-BE49-F238E27FC236}">
                  <a16:creationId xmlns:a16="http://schemas.microsoft.com/office/drawing/2014/main" id="{6A7A2704-C4B9-4C83-AD23-862EF1526024}"/>
                </a:ext>
              </a:extLst>
            </p:cNvPr>
            <p:cNvSpPr/>
            <p:nvPr/>
          </p:nvSpPr>
          <p:spPr>
            <a:xfrm>
              <a:off x="738187" y="6173831"/>
              <a:ext cx="4800600" cy="9525"/>
            </a:xfrm>
            <a:custGeom>
              <a:avLst/>
              <a:gdLst>
                <a:gd name="connsiteX0" fmla="*/ 0 w 4800600"/>
                <a:gd name="connsiteY0" fmla="*/ 0 h 9525"/>
                <a:gd name="connsiteX1" fmla="*/ 4800600 w 4800600"/>
                <a:gd name="connsiteY1" fmla="*/ 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4800600" h="9525">
                  <a:moveTo>
                    <a:pt x="0" y="0"/>
                  </a:moveTo>
                  <a:lnTo>
                    <a:pt x="4800600" y="0"/>
                  </a:lnTo>
                </a:path>
              </a:pathLst>
            </a:custGeom>
            <a:noFill/>
            <a:ln w="50800" cap="flat">
              <a:solidFill>
                <a:srgbClr val="333333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4" name="TextBox 553">
              <a:extLst>
                <a:ext uri="{FF2B5EF4-FFF2-40B4-BE49-F238E27FC236}">
                  <a16:creationId xmlns:a16="http://schemas.microsoft.com/office/drawing/2014/main" id="{B84FC7E1-4A68-4D6F-864C-6DC178061390}"/>
                </a:ext>
              </a:extLst>
            </p:cNvPr>
            <p:cNvSpPr txBox="1"/>
            <p:nvPr/>
          </p:nvSpPr>
          <p:spPr>
            <a:xfrm>
              <a:off x="2631494" y="6437968"/>
              <a:ext cx="104042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Load </a:t>
              </a:r>
              <a:r>
                <a:rPr lang="el-GR" sz="2400" dirty="0"/>
                <a:t>ρ</a:t>
              </a:r>
              <a:endParaRPr lang="en-US" sz="2400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9E0B7F55-1B44-4ED7-8D59-FB37CB22CBC4}"/>
              </a:ext>
            </a:extLst>
          </p:cNvPr>
          <p:cNvGrpSpPr/>
          <p:nvPr/>
        </p:nvGrpSpPr>
        <p:grpSpPr>
          <a:xfrm>
            <a:off x="785296" y="2455113"/>
            <a:ext cx="2430187" cy="1011075"/>
            <a:chOff x="1077626" y="3381735"/>
            <a:chExt cx="2430187" cy="1011075"/>
          </a:xfrm>
        </p:grpSpPr>
        <p:sp>
          <p:nvSpPr>
            <p:cNvPr id="27" name="Left Brace 26">
              <a:extLst>
                <a:ext uri="{FF2B5EF4-FFF2-40B4-BE49-F238E27FC236}">
                  <a16:creationId xmlns:a16="http://schemas.microsoft.com/office/drawing/2014/main" id="{06F43433-7117-4B88-AEAB-1708CF4F2939}"/>
                </a:ext>
              </a:extLst>
            </p:cNvPr>
            <p:cNvSpPr/>
            <p:nvPr/>
          </p:nvSpPr>
          <p:spPr>
            <a:xfrm>
              <a:off x="3088264" y="3381735"/>
              <a:ext cx="419549" cy="472316"/>
            </a:xfrm>
            <a:prstGeom prst="leftBrace">
              <a:avLst>
                <a:gd name="adj1" fmla="val 37179"/>
                <a:gd name="adj2" fmla="val 83413"/>
              </a:avLst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F10F2E50-597C-4948-9BFE-90D90E8B26B5}"/>
                </a:ext>
              </a:extLst>
            </p:cNvPr>
            <p:cNvSpPr/>
            <p:nvPr/>
          </p:nvSpPr>
          <p:spPr>
            <a:xfrm>
              <a:off x="1077626" y="3765546"/>
              <a:ext cx="2067930" cy="627264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General job size distribution: </a:t>
              </a:r>
              <a:r>
                <a:rPr lang="en-US" dirty="0">
                  <a:solidFill>
                    <a:srgbClr val="FF0000"/>
                  </a:solidFill>
                </a:rPr>
                <a:t>S</a:t>
              </a:r>
              <a:r>
                <a:rPr lang="en-US" dirty="0">
                  <a:solidFill>
                    <a:schemeClr val="tx1"/>
                  </a:solidFill>
                </a:rPr>
                <a:t>, </a:t>
              </a:r>
              <a:r>
                <a:rPr lang="en-US" dirty="0" err="1">
                  <a:solidFill>
                    <a:schemeClr val="tx1"/>
                  </a:solidFill>
                </a:rPr>
                <a:t>i.i.d</a:t>
              </a:r>
              <a:r>
                <a:rPr lang="en-US" dirty="0">
                  <a:solidFill>
                    <a:schemeClr val="tx1"/>
                  </a:solidFill>
                </a:rPr>
                <a:t>.</a:t>
              </a:r>
            </a:p>
          </p:txBody>
        </p:sp>
      </p:grpSp>
      <p:grpSp>
        <p:nvGrpSpPr>
          <p:cNvPr id="588" name="Group 587">
            <a:extLst>
              <a:ext uri="{FF2B5EF4-FFF2-40B4-BE49-F238E27FC236}">
                <a16:creationId xmlns:a16="http://schemas.microsoft.com/office/drawing/2014/main" id="{D2D590DC-C67F-4E99-8C47-78AA1C850031}"/>
              </a:ext>
            </a:extLst>
          </p:cNvPr>
          <p:cNvGrpSpPr/>
          <p:nvPr/>
        </p:nvGrpSpPr>
        <p:grpSpPr>
          <a:xfrm>
            <a:off x="5433739" y="3641224"/>
            <a:ext cx="6547152" cy="3251628"/>
            <a:chOff x="5563909" y="3759408"/>
            <a:chExt cx="6547152" cy="3251628"/>
          </a:xfrm>
        </p:grpSpPr>
        <p:grpSp>
          <p:nvGrpSpPr>
            <p:cNvPr id="565" name="Group 564">
              <a:extLst>
                <a:ext uri="{FF2B5EF4-FFF2-40B4-BE49-F238E27FC236}">
                  <a16:creationId xmlns:a16="http://schemas.microsoft.com/office/drawing/2014/main" id="{7F657851-9301-4690-8D01-18CD59456066}"/>
                </a:ext>
              </a:extLst>
            </p:cNvPr>
            <p:cNvGrpSpPr/>
            <p:nvPr/>
          </p:nvGrpSpPr>
          <p:grpSpPr>
            <a:xfrm>
              <a:off x="6810148" y="6255834"/>
              <a:ext cx="5300913" cy="755202"/>
              <a:chOff x="596650" y="6144582"/>
              <a:chExt cx="5300913" cy="755202"/>
            </a:xfrm>
          </p:grpSpPr>
          <p:grpSp>
            <p:nvGrpSpPr>
              <p:cNvPr id="566" name="Group 565">
                <a:extLst>
                  <a:ext uri="{FF2B5EF4-FFF2-40B4-BE49-F238E27FC236}">
                    <a16:creationId xmlns:a16="http://schemas.microsoft.com/office/drawing/2014/main" id="{B700AAF5-7D67-4051-A6C1-51327F22821C}"/>
                  </a:ext>
                </a:extLst>
              </p:cNvPr>
              <p:cNvGrpSpPr/>
              <p:nvPr/>
            </p:nvGrpSpPr>
            <p:grpSpPr>
              <a:xfrm>
                <a:off x="596650" y="6144582"/>
                <a:ext cx="5300913" cy="402588"/>
                <a:chOff x="596650" y="6198630"/>
                <a:chExt cx="5300913" cy="402588"/>
              </a:xfrm>
            </p:grpSpPr>
            <p:sp>
              <p:nvSpPr>
                <p:cNvPr id="569" name="TextBox 568">
                  <a:extLst>
                    <a:ext uri="{FF2B5EF4-FFF2-40B4-BE49-F238E27FC236}">
                      <a16:creationId xmlns:a16="http://schemas.microsoft.com/office/drawing/2014/main" id="{F4A75DA2-9E8C-4923-BAEF-11A32979880A}"/>
                    </a:ext>
                  </a:extLst>
                </p:cNvPr>
                <p:cNvSpPr txBox="1"/>
                <p:nvPr/>
              </p:nvSpPr>
              <p:spPr>
                <a:xfrm>
                  <a:off x="596650" y="6226367"/>
                  <a:ext cx="439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  <p:sp>
              <p:nvSpPr>
                <p:cNvPr id="570" name="TextBox 569">
                  <a:extLst>
                    <a:ext uri="{FF2B5EF4-FFF2-40B4-BE49-F238E27FC236}">
                      <a16:creationId xmlns:a16="http://schemas.microsoft.com/office/drawing/2014/main" id="{DA620F3F-D1CC-4E22-896D-E2DFBD84D836}"/>
                    </a:ext>
                  </a:extLst>
                </p:cNvPr>
                <p:cNvSpPr txBox="1"/>
                <p:nvPr/>
              </p:nvSpPr>
              <p:spPr>
                <a:xfrm>
                  <a:off x="1645339" y="6222991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0.25</a:t>
                  </a:r>
                </a:p>
              </p:txBody>
            </p:sp>
            <p:sp>
              <p:nvSpPr>
                <p:cNvPr id="571" name="TextBox 570">
                  <a:extLst>
                    <a:ext uri="{FF2B5EF4-FFF2-40B4-BE49-F238E27FC236}">
                      <a16:creationId xmlns:a16="http://schemas.microsoft.com/office/drawing/2014/main" id="{5A9879D7-D26B-4797-8B68-8DD7702679C5}"/>
                    </a:ext>
                  </a:extLst>
                </p:cNvPr>
                <p:cNvSpPr txBox="1"/>
                <p:nvPr/>
              </p:nvSpPr>
              <p:spPr>
                <a:xfrm>
                  <a:off x="2890093" y="6231886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0.5</a:t>
                  </a:r>
                </a:p>
              </p:txBody>
            </p:sp>
            <p:sp>
              <p:nvSpPr>
                <p:cNvPr id="572" name="TextBox 571">
                  <a:extLst>
                    <a:ext uri="{FF2B5EF4-FFF2-40B4-BE49-F238E27FC236}">
                      <a16:creationId xmlns:a16="http://schemas.microsoft.com/office/drawing/2014/main" id="{6F4A69C2-D76D-459F-8900-2099AF5B6113}"/>
                    </a:ext>
                  </a:extLst>
                </p:cNvPr>
                <p:cNvSpPr txBox="1"/>
                <p:nvPr/>
              </p:nvSpPr>
              <p:spPr>
                <a:xfrm>
                  <a:off x="4058074" y="6230644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0.75</a:t>
                  </a:r>
                </a:p>
              </p:txBody>
            </p:sp>
            <p:sp>
              <p:nvSpPr>
                <p:cNvPr id="573" name="TextBox 572">
                  <a:extLst>
                    <a:ext uri="{FF2B5EF4-FFF2-40B4-BE49-F238E27FC236}">
                      <a16:creationId xmlns:a16="http://schemas.microsoft.com/office/drawing/2014/main" id="{84F7AFF7-4CBB-4489-81E0-47E449A60DA3}"/>
                    </a:ext>
                  </a:extLst>
                </p:cNvPr>
                <p:cNvSpPr txBox="1"/>
                <p:nvPr/>
              </p:nvSpPr>
              <p:spPr>
                <a:xfrm>
                  <a:off x="5305673" y="6198630"/>
                  <a:ext cx="591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</p:grpSp>
          <p:sp>
            <p:nvSpPr>
              <p:cNvPr id="567" name="Freeform: Shape 566">
                <a:extLst>
                  <a:ext uri="{FF2B5EF4-FFF2-40B4-BE49-F238E27FC236}">
                    <a16:creationId xmlns:a16="http://schemas.microsoft.com/office/drawing/2014/main" id="{78E2DFA6-1EE1-4D6D-9526-15E484142847}"/>
                  </a:ext>
                </a:extLst>
              </p:cNvPr>
              <p:cNvSpPr/>
              <p:nvPr/>
            </p:nvSpPr>
            <p:spPr>
              <a:xfrm>
                <a:off x="738187" y="6173831"/>
                <a:ext cx="4800600" cy="9525"/>
              </a:xfrm>
              <a:custGeom>
                <a:avLst/>
                <a:gdLst>
                  <a:gd name="connsiteX0" fmla="*/ 0 w 4800600"/>
                  <a:gd name="connsiteY0" fmla="*/ 0 h 9525"/>
                  <a:gd name="connsiteX1" fmla="*/ 4800600 w 4800600"/>
                  <a:gd name="connsiteY1" fmla="*/ 0 h 95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4800600" h="9525">
                    <a:moveTo>
                      <a:pt x="0" y="0"/>
                    </a:moveTo>
                    <a:lnTo>
                      <a:pt x="4800600" y="0"/>
                    </a:lnTo>
                  </a:path>
                </a:pathLst>
              </a:custGeom>
              <a:noFill/>
              <a:ln w="5080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68" name="TextBox 567">
                <a:extLst>
                  <a:ext uri="{FF2B5EF4-FFF2-40B4-BE49-F238E27FC236}">
                    <a16:creationId xmlns:a16="http://schemas.microsoft.com/office/drawing/2014/main" id="{3F23D161-7D01-440C-8600-DBC94A32F71E}"/>
                  </a:ext>
                </a:extLst>
              </p:cNvPr>
              <p:cNvSpPr txBox="1"/>
              <p:nvPr/>
            </p:nvSpPr>
            <p:spPr>
              <a:xfrm>
                <a:off x="2785400" y="6438119"/>
                <a:ext cx="104042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Load </a:t>
                </a:r>
                <a:r>
                  <a:rPr lang="el-GR" sz="2400" dirty="0"/>
                  <a:t>ρ</a:t>
                </a:r>
                <a:endParaRPr lang="en-US" sz="2400" dirty="0"/>
              </a:p>
            </p:txBody>
          </p:sp>
        </p:grpSp>
        <p:grpSp>
          <p:nvGrpSpPr>
            <p:cNvPr id="574" name="Group 573">
              <a:extLst>
                <a:ext uri="{FF2B5EF4-FFF2-40B4-BE49-F238E27FC236}">
                  <a16:creationId xmlns:a16="http://schemas.microsoft.com/office/drawing/2014/main" id="{F1172B34-0FE0-4B31-8773-9176CE2E63C3}"/>
                </a:ext>
              </a:extLst>
            </p:cNvPr>
            <p:cNvGrpSpPr/>
            <p:nvPr/>
          </p:nvGrpSpPr>
          <p:grpSpPr>
            <a:xfrm>
              <a:off x="5563909" y="3759408"/>
              <a:ext cx="1477203" cy="2696309"/>
              <a:chOff x="-612568" y="3644778"/>
              <a:chExt cx="1477203" cy="2696309"/>
            </a:xfrm>
          </p:grpSpPr>
          <p:grpSp>
            <p:nvGrpSpPr>
              <p:cNvPr id="575" name="Group 574">
                <a:extLst>
                  <a:ext uri="{FF2B5EF4-FFF2-40B4-BE49-F238E27FC236}">
                    <a16:creationId xmlns:a16="http://schemas.microsoft.com/office/drawing/2014/main" id="{C600CA92-62F4-472E-8D15-52CFAC937781}"/>
                  </a:ext>
                </a:extLst>
              </p:cNvPr>
              <p:cNvGrpSpPr/>
              <p:nvPr/>
            </p:nvGrpSpPr>
            <p:grpSpPr>
              <a:xfrm>
                <a:off x="401425" y="3644778"/>
                <a:ext cx="463210" cy="2696309"/>
                <a:chOff x="401425" y="3644778"/>
                <a:chExt cx="463210" cy="2696309"/>
              </a:xfrm>
            </p:grpSpPr>
            <p:sp>
              <p:nvSpPr>
                <p:cNvPr id="578" name="TextBox 577">
                  <a:extLst>
                    <a:ext uri="{FF2B5EF4-FFF2-40B4-BE49-F238E27FC236}">
                      <a16:creationId xmlns:a16="http://schemas.microsoft.com/office/drawing/2014/main" id="{B7509853-5E40-48CE-919F-BA4C49FEBE3A}"/>
                    </a:ext>
                  </a:extLst>
                </p:cNvPr>
                <p:cNvSpPr txBox="1"/>
                <p:nvPr/>
              </p:nvSpPr>
              <p:spPr>
                <a:xfrm>
                  <a:off x="422738" y="3644778"/>
                  <a:ext cx="439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3</a:t>
                  </a:r>
                </a:p>
              </p:txBody>
            </p:sp>
            <p:sp>
              <p:nvSpPr>
                <p:cNvPr id="579" name="TextBox 578">
                  <a:extLst>
                    <a:ext uri="{FF2B5EF4-FFF2-40B4-BE49-F238E27FC236}">
                      <a16:creationId xmlns:a16="http://schemas.microsoft.com/office/drawing/2014/main" id="{BE7E9C38-3465-498B-917F-AAEE85420D59}"/>
                    </a:ext>
                  </a:extLst>
                </p:cNvPr>
                <p:cNvSpPr txBox="1"/>
                <p:nvPr/>
              </p:nvSpPr>
              <p:spPr>
                <a:xfrm>
                  <a:off x="409159" y="4421936"/>
                  <a:ext cx="439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2</a:t>
                  </a:r>
                </a:p>
              </p:txBody>
            </p:sp>
            <p:sp>
              <p:nvSpPr>
                <p:cNvPr id="582" name="TextBox 581">
                  <a:extLst>
                    <a:ext uri="{FF2B5EF4-FFF2-40B4-BE49-F238E27FC236}">
                      <a16:creationId xmlns:a16="http://schemas.microsoft.com/office/drawing/2014/main" id="{AF9531F2-9774-46F1-8499-B1D54953317E}"/>
                    </a:ext>
                  </a:extLst>
                </p:cNvPr>
                <p:cNvSpPr txBox="1"/>
                <p:nvPr/>
              </p:nvSpPr>
              <p:spPr>
                <a:xfrm>
                  <a:off x="424702" y="5209597"/>
                  <a:ext cx="439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1</a:t>
                  </a:r>
                </a:p>
              </p:txBody>
            </p:sp>
            <p:sp>
              <p:nvSpPr>
                <p:cNvPr id="583" name="TextBox 582">
                  <a:extLst>
                    <a:ext uri="{FF2B5EF4-FFF2-40B4-BE49-F238E27FC236}">
                      <a16:creationId xmlns:a16="http://schemas.microsoft.com/office/drawing/2014/main" id="{DE586975-5D1B-425C-8E2A-F9E40E675EF3}"/>
                    </a:ext>
                  </a:extLst>
                </p:cNvPr>
                <p:cNvSpPr txBox="1"/>
                <p:nvPr/>
              </p:nvSpPr>
              <p:spPr>
                <a:xfrm>
                  <a:off x="401425" y="5971755"/>
                  <a:ext cx="439933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0</a:t>
                  </a:r>
                </a:p>
              </p:txBody>
            </p:sp>
          </p:grpSp>
          <p:sp>
            <p:nvSpPr>
              <p:cNvPr id="576" name="Freeform: Shape 575">
                <a:extLst>
                  <a:ext uri="{FF2B5EF4-FFF2-40B4-BE49-F238E27FC236}">
                    <a16:creationId xmlns:a16="http://schemas.microsoft.com/office/drawing/2014/main" id="{41E7B6A0-D68E-4F8B-9804-3F24534B3A96}"/>
                  </a:ext>
                </a:extLst>
              </p:cNvPr>
              <p:cNvSpPr/>
              <p:nvPr/>
            </p:nvSpPr>
            <p:spPr>
              <a:xfrm flipH="1">
                <a:off x="747712" y="3792252"/>
                <a:ext cx="45719" cy="2381580"/>
              </a:xfrm>
              <a:custGeom>
                <a:avLst/>
                <a:gdLst>
                  <a:gd name="connsiteX0" fmla="*/ 0 w 9525"/>
                  <a:gd name="connsiteY0" fmla="*/ 0 h 2276475"/>
                  <a:gd name="connsiteX1" fmla="*/ 0 w 9525"/>
                  <a:gd name="connsiteY1" fmla="*/ 2276475 h 22764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9525" h="2276475">
                    <a:moveTo>
                      <a:pt x="0" y="0"/>
                    </a:moveTo>
                    <a:lnTo>
                      <a:pt x="0" y="2276475"/>
                    </a:lnTo>
                  </a:path>
                </a:pathLst>
              </a:custGeom>
              <a:noFill/>
              <a:ln w="50800" cap="flat">
                <a:solidFill>
                  <a:srgbClr val="333333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77" name="TextBox 576">
                <a:extLst>
                  <a:ext uri="{FF2B5EF4-FFF2-40B4-BE49-F238E27FC236}">
                    <a16:creationId xmlns:a16="http://schemas.microsoft.com/office/drawing/2014/main" id="{7FF5919B-3F34-4133-AEFE-70139EF88D9D}"/>
                  </a:ext>
                </a:extLst>
              </p:cNvPr>
              <p:cNvSpPr txBox="1"/>
              <p:nvPr/>
            </p:nvSpPr>
            <p:spPr>
              <a:xfrm>
                <a:off x="-612568" y="4869327"/>
                <a:ext cx="13123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E[T](1-</a:t>
                </a:r>
                <a:r>
                  <a:rPr lang="el-GR" sz="2400" dirty="0"/>
                  <a:t>ρ</a:t>
                </a:r>
                <a:r>
                  <a:rPr lang="en-US" sz="2400" dirty="0"/>
                  <a:t>)</a:t>
                </a:r>
              </a:p>
            </p:txBody>
          </p:sp>
        </p:grpSp>
      </p:grpSp>
      <p:grpSp>
        <p:nvGrpSpPr>
          <p:cNvPr id="592" name="Group 591">
            <a:extLst>
              <a:ext uri="{FF2B5EF4-FFF2-40B4-BE49-F238E27FC236}">
                <a16:creationId xmlns:a16="http://schemas.microsoft.com/office/drawing/2014/main" id="{CD565171-5E14-4A6C-BB3F-D0989D0DDA6F}"/>
              </a:ext>
            </a:extLst>
          </p:cNvPr>
          <p:cNvGrpSpPr/>
          <p:nvPr/>
        </p:nvGrpSpPr>
        <p:grpSpPr>
          <a:xfrm>
            <a:off x="6839738" y="5206043"/>
            <a:ext cx="4625442" cy="549860"/>
            <a:chOff x="6969908" y="5324227"/>
            <a:chExt cx="4625442" cy="549860"/>
          </a:xfrm>
        </p:grpSpPr>
        <p:cxnSp>
          <p:nvCxnSpPr>
            <p:cNvPr id="585" name="Straight Connector 584">
              <a:extLst>
                <a:ext uri="{FF2B5EF4-FFF2-40B4-BE49-F238E27FC236}">
                  <a16:creationId xmlns:a16="http://schemas.microsoft.com/office/drawing/2014/main" id="{47C3136F-E913-4979-83E9-609B0EE1E5C0}"/>
                </a:ext>
              </a:extLst>
            </p:cNvPr>
            <p:cNvCxnSpPr/>
            <p:nvPr/>
          </p:nvCxnSpPr>
          <p:spPr>
            <a:xfrm flipV="1">
              <a:off x="6969908" y="5324227"/>
              <a:ext cx="4625442" cy="180528"/>
            </a:xfrm>
            <a:prstGeom prst="line">
              <a:avLst/>
            </a:prstGeom>
            <a:ln w="508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0" name="TextBox 589">
              <a:extLst>
                <a:ext uri="{FF2B5EF4-FFF2-40B4-BE49-F238E27FC236}">
                  <a16:creationId xmlns:a16="http://schemas.microsoft.com/office/drawing/2014/main" id="{6408F14C-03F6-499C-8954-67DBC3A57CD2}"/>
                </a:ext>
              </a:extLst>
            </p:cNvPr>
            <p:cNvSpPr txBox="1"/>
            <p:nvPr/>
          </p:nvSpPr>
          <p:spPr>
            <a:xfrm>
              <a:off x="7153189" y="5504755"/>
              <a:ext cx="898108" cy="369332"/>
            </a:xfrm>
            <a:prstGeom prst="rect">
              <a:avLst/>
            </a:prstGeom>
            <a:noFill/>
            <a:ln w="25400"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M/G/1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87E571F8-7342-4425-A846-B67BCC257918}"/>
                  </a:ext>
                </a:extLst>
              </p:cNvPr>
              <p:cNvSpPr txBox="1"/>
              <p:nvPr/>
            </p:nvSpPr>
            <p:spPr>
              <a:xfrm>
                <a:off x="1271709" y="3474292"/>
                <a:ext cx="1385317" cy="369332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i="1" dirty="0" err="1">
                        <a:latin typeface="Cambria Math" panose="02040503050406030204" pitchFamily="18" charset="0"/>
                      </a:rPr>
                      <m:t>~</m:t>
                    </m:r>
                  </m:oMath>
                </a14:m>
                <a:r>
                  <a:rPr lang="en-US" dirty="0" err="1"/>
                  <a:t>Hyperexp</a:t>
                </a:r>
                <a:endParaRPr lang="en-US" dirty="0"/>
              </a:p>
            </p:txBody>
          </p:sp>
        </mc:Choice>
        <mc:Fallback xmlns=""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87E571F8-7342-4425-A846-B67BCC2579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1709" y="3474292"/>
                <a:ext cx="1385317" cy="369332"/>
              </a:xfrm>
              <a:prstGeom prst="rect">
                <a:avLst/>
              </a:prstGeom>
              <a:blipFill>
                <a:blip r:embed="rId3"/>
                <a:stretch>
                  <a:fillRect t="-6154" r="-1299" b="-2000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4" name="Group 593">
            <a:extLst>
              <a:ext uri="{FF2B5EF4-FFF2-40B4-BE49-F238E27FC236}">
                <a16:creationId xmlns:a16="http://schemas.microsoft.com/office/drawing/2014/main" id="{18E0D378-ABBB-476D-8057-D8CA5792D82E}"/>
              </a:ext>
            </a:extLst>
          </p:cNvPr>
          <p:cNvGrpSpPr/>
          <p:nvPr/>
        </p:nvGrpSpPr>
        <p:grpSpPr>
          <a:xfrm>
            <a:off x="6839738" y="4511259"/>
            <a:ext cx="4625442" cy="694784"/>
            <a:chOff x="6969908" y="4629443"/>
            <a:chExt cx="4625442" cy="694784"/>
          </a:xfrm>
        </p:grpSpPr>
        <p:cxnSp>
          <p:nvCxnSpPr>
            <p:cNvPr id="587" name="Straight Connector 586">
              <a:extLst>
                <a:ext uri="{FF2B5EF4-FFF2-40B4-BE49-F238E27FC236}">
                  <a16:creationId xmlns:a16="http://schemas.microsoft.com/office/drawing/2014/main" id="{8FC1CA78-159E-4E24-8C42-8BF026CC600E}"/>
                </a:ext>
              </a:extLst>
            </p:cNvPr>
            <p:cNvCxnSpPr/>
            <p:nvPr/>
          </p:nvCxnSpPr>
          <p:spPr>
            <a:xfrm>
              <a:off x="6969908" y="5324227"/>
              <a:ext cx="4625442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61C1D11A-5DBE-45E3-9C01-5AF8A92D00A6}"/>
                    </a:ext>
                  </a:extLst>
                </p:cNvPr>
                <p:cNvSpPr txBox="1"/>
                <p:nvPr/>
              </p:nvSpPr>
              <p:spPr>
                <a:xfrm>
                  <a:off x="6996713" y="4629443"/>
                  <a:ext cx="695061" cy="687881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3" name="TextBox 592">
                  <a:extLst>
                    <a:ext uri="{FF2B5EF4-FFF2-40B4-BE49-F238E27FC236}">
                      <a16:creationId xmlns:a16="http://schemas.microsoft.com/office/drawing/2014/main" id="{61C1D11A-5DBE-45E3-9C01-5AF8A92D0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96713" y="4629443"/>
                  <a:ext cx="695061" cy="68788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595" name="Oval 594">
            <a:extLst>
              <a:ext uri="{FF2B5EF4-FFF2-40B4-BE49-F238E27FC236}">
                <a16:creationId xmlns:a16="http://schemas.microsoft.com/office/drawing/2014/main" id="{908A05FF-DCD8-4693-969B-6D3C0484A2D8}"/>
              </a:ext>
            </a:extLst>
          </p:cNvPr>
          <p:cNvSpPr/>
          <p:nvPr/>
        </p:nvSpPr>
        <p:spPr>
          <a:xfrm>
            <a:off x="11288226" y="5045810"/>
            <a:ext cx="333889" cy="340761"/>
          </a:xfrm>
          <a:prstGeom prst="ellipse">
            <a:avLst/>
          </a:prstGeom>
          <a:noFill/>
          <a:ln w="508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6" name="Slide Number Placeholder 595">
            <a:extLst>
              <a:ext uri="{FF2B5EF4-FFF2-40B4-BE49-F238E27FC236}">
                <a16:creationId xmlns:a16="http://schemas.microsoft.com/office/drawing/2014/main" id="{DE7162C9-944C-43AA-A2E5-9E58E03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926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26" grpId="0" animBg="1"/>
      <p:bldP spid="591" grpId="0" animBg="1"/>
      <p:bldP spid="595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BA87E-26F7-4EAE-935C-05BEA092E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797A1-2E44-420A-AE8A-7B209A7764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conserving and finite skip, relative to a different job ordering, e.g. SRPT?</a:t>
            </a:r>
          </a:p>
          <a:p>
            <a:r>
              <a:rPr lang="en-US" dirty="0"/>
              <a:t>Finite skip but not work conserving?</a:t>
            </a:r>
          </a:p>
          <a:p>
            <a:r>
              <a:rPr lang="en-US" dirty="0"/>
              <a:t>Finite skip in expectation?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416BAA-D5C0-4EC8-B7D0-5C2BDD0E1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77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085EC-84AB-4659-B13C-6C975FAB8F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DA918C-0991-4D4D-8AE1-20A78B4D5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Explained unexpected similarity between queues</a:t>
            </a:r>
          </a:p>
          <a:p>
            <a:pPr marL="0" indent="0">
              <a:buNone/>
            </a:pPr>
            <a:r>
              <a:rPr lang="en-US" dirty="0"/>
              <a:t>Defined work conserving finite skip models</a:t>
            </a:r>
          </a:p>
          <a:p>
            <a:pPr marL="0" indent="0">
              <a:buNone/>
            </a:pPr>
            <a:r>
              <a:rPr lang="en-US" dirty="0"/>
              <a:t>Tightly bounded mean response for all WCFS models.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1C31DD-D064-48DD-B6C1-48F20747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31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A926E1-D195-4E76-8A02-7B9481E21562}"/>
              </a:ext>
            </a:extLst>
          </p:cNvPr>
          <p:cNvGrpSpPr/>
          <p:nvPr/>
        </p:nvGrpSpPr>
        <p:grpSpPr>
          <a:xfrm>
            <a:off x="6423659" y="3429000"/>
            <a:ext cx="5401881" cy="2191655"/>
            <a:chOff x="681751" y="1690688"/>
            <a:chExt cx="7623350" cy="2191655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D4E94F3-0B70-4748-B4B1-CAF824F7F660}"/>
                </a:ext>
              </a:extLst>
            </p:cNvPr>
            <p:cNvGrpSpPr/>
            <p:nvPr/>
          </p:nvGrpSpPr>
          <p:grpSpPr>
            <a:xfrm>
              <a:off x="681751" y="1690688"/>
              <a:ext cx="7623350" cy="2185024"/>
              <a:chOff x="681751" y="1690688"/>
              <a:chExt cx="7623350" cy="2185024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85F85B9-D722-4370-8EF7-DE33A472A836}"/>
                  </a:ext>
                </a:extLst>
              </p:cNvPr>
              <p:cNvGrpSpPr/>
              <p:nvPr/>
            </p:nvGrpSpPr>
            <p:grpSpPr>
              <a:xfrm>
                <a:off x="681751" y="2322943"/>
                <a:ext cx="7236876" cy="1239223"/>
                <a:chOff x="681751" y="2322943"/>
                <a:chExt cx="7236876" cy="1239223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A6F2F069-F904-4D1D-8870-159835EB8795}"/>
                    </a:ext>
                  </a:extLst>
                </p:cNvPr>
                <p:cNvGrpSpPr/>
                <p:nvPr/>
              </p:nvGrpSpPr>
              <p:grpSpPr>
                <a:xfrm>
                  <a:off x="681751" y="2322943"/>
                  <a:ext cx="4903663" cy="1239223"/>
                  <a:chOff x="1586087" y="1805933"/>
                  <a:chExt cx="7523406" cy="2082801"/>
                </a:xfrm>
              </p:grpSpPr>
              <p:grpSp>
                <p:nvGrpSpPr>
                  <p:cNvPr id="16" name="Group 15">
                    <a:extLst>
                      <a:ext uri="{FF2B5EF4-FFF2-40B4-BE49-F238E27FC236}">
                        <a16:creationId xmlns:a16="http://schemas.microsoft.com/office/drawing/2014/main" id="{51483B3F-8DC3-4AE9-AD85-DAD9CC058E5F}"/>
                      </a:ext>
                    </a:extLst>
                  </p:cNvPr>
                  <p:cNvGrpSpPr/>
                  <p:nvPr/>
                </p:nvGrpSpPr>
                <p:grpSpPr>
                  <a:xfrm>
                    <a:off x="1586087" y="2277601"/>
                    <a:ext cx="1128890" cy="1024175"/>
                    <a:chOff x="928508" y="2360959"/>
                    <a:chExt cx="1128890" cy="1024175"/>
                  </a:xfrm>
                </p:grpSpPr>
                <p:cxnSp>
                  <p:nvCxnSpPr>
                    <p:cNvPr id="30" name="Straight Connector 29">
                      <a:extLst>
                        <a:ext uri="{FF2B5EF4-FFF2-40B4-BE49-F238E27FC236}">
                          <a16:creationId xmlns:a16="http://schemas.microsoft.com/office/drawing/2014/main" id="{D9CF7D89-E442-4451-A6B7-4E26B652D426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1402644" y="2360959"/>
                      <a:ext cx="654754" cy="575733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1" name="Straight Connector 30">
                      <a:extLst>
                        <a:ext uri="{FF2B5EF4-FFF2-40B4-BE49-F238E27FC236}">
                          <a16:creationId xmlns:a16="http://schemas.microsoft.com/office/drawing/2014/main" id="{666EDBA6-B873-405F-9139-65437A92332C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359653" y="2936693"/>
                      <a:ext cx="697744" cy="448441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2" name="Straight Connector 31">
                      <a:extLst>
                        <a:ext uri="{FF2B5EF4-FFF2-40B4-BE49-F238E27FC236}">
                          <a16:creationId xmlns:a16="http://schemas.microsoft.com/office/drawing/2014/main" id="{EDC0FA2E-731B-4C83-856D-4D9FFC7E8524}"/>
                        </a:ext>
                      </a:extLst>
                    </p:cNvPr>
                    <p:cNvCxnSpPr/>
                    <p:nvPr/>
                  </p:nvCxnSpPr>
                  <p:spPr>
                    <a:xfrm>
                      <a:off x="928509" y="2648825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33" name="Straight Connector 32">
                      <a:extLst>
                        <a:ext uri="{FF2B5EF4-FFF2-40B4-BE49-F238E27FC236}">
                          <a16:creationId xmlns:a16="http://schemas.microsoft.com/office/drawing/2014/main" id="{8F0EFCA2-062F-4FE1-AACE-0728FE9D5A63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928508" y="3157346"/>
                      <a:ext cx="801511" cy="0"/>
                    </a:xfrm>
                    <a:prstGeom prst="line">
                      <a:avLst/>
                    </a:prstGeom>
                    <a:ln w="38100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17" name="Group 16">
                    <a:extLst>
                      <a:ext uri="{FF2B5EF4-FFF2-40B4-BE49-F238E27FC236}">
                        <a16:creationId xmlns:a16="http://schemas.microsoft.com/office/drawing/2014/main" id="{585EF174-782F-41C7-8E2D-85BC9BBDB957}"/>
                      </a:ext>
                    </a:extLst>
                  </p:cNvPr>
                  <p:cNvGrpSpPr/>
                  <p:nvPr/>
                </p:nvGrpSpPr>
                <p:grpSpPr>
                  <a:xfrm>
                    <a:off x="1986844" y="1805933"/>
                    <a:ext cx="7122649" cy="2082801"/>
                    <a:chOff x="1986844" y="1805933"/>
                    <a:chExt cx="7122649" cy="2082801"/>
                  </a:xfrm>
                </p:grpSpPr>
                <p:grpSp>
                  <p:nvGrpSpPr>
                    <p:cNvPr id="18" name="Group 17">
                      <a:extLst>
                        <a:ext uri="{FF2B5EF4-FFF2-40B4-BE49-F238E27FC236}">
                          <a16:creationId xmlns:a16="http://schemas.microsoft.com/office/drawing/2014/main" id="{C4F63F0F-EDAD-4660-8828-18BD586437D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986844" y="1805933"/>
                      <a:ext cx="5689600" cy="2082801"/>
                      <a:chOff x="1817511" y="2178755"/>
                      <a:chExt cx="5689600" cy="2082801"/>
                    </a:xfrm>
                  </p:grpSpPr>
                  <p:cxnSp>
                    <p:nvCxnSpPr>
                      <p:cNvPr id="20" name="Straight Connector 19">
                        <a:extLst>
                          <a:ext uri="{FF2B5EF4-FFF2-40B4-BE49-F238E27FC236}">
                            <a16:creationId xmlns:a16="http://schemas.microsoft.com/office/drawing/2014/main" id="{457D5ABA-F651-4A70-A856-44CB2887A2C8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21787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Connector 20">
                        <a:extLst>
                          <a:ext uri="{FF2B5EF4-FFF2-40B4-BE49-F238E27FC236}">
                            <a16:creationId xmlns:a16="http://schemas.microsoft.com/office/drawing/2014/main" id="{FFF95293-5045-4FFE-8A88-024B9CD01133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1817511" y="4261556"/>
                        <a:ext cx="5689600" cy="0"/>
                      </a:xfrm>
                      <a:prstGeom prst="line">
                        <a:avLst/>
                      </a:prstGeom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2" name="Rectangle 21">
                        <a:extLst>
                          <a:ext uri="{FF2B5EF4-FFF2-40B4-BE49-F238E27FC236}">
                            <a16:creationId xmlns:a16="http://schemas.microsoft.com/office/drawing/2014/main" id="{A3A65ACE-EA4A-4D54-95FD-527D45A08484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479822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3" name="Rectangle 22">
                        <a:extLst>
                          <a:ext uri="{FF2B5EF4-FFF2-40B4-BE49-F238E27FC236}">
                            <a16:creationId xmlns:a16="http://schemas.microsoft.com/office/drawing/2014/main" id="{DC2803F2-E1DA-4D9E-B1DA-D0F706336E6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452533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 23">
                        <a:extLst>
                          <a:ext uri="{FF2B5EF4-FFF2-40B4-BE49-F238E27FC236}">
                            <a16:creationId xmlns:a16="http://schemas.microsoft.com/office/drawing/2014/main" id="{9A238E37-4D36-4941-980C-DD7FAF27111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425244" y="2178756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 24">
                        <a:extLst>
                          <a:ext uri="{FF2B5EF4-FFF2-40B4-BE49-F238E27FC236}">
                            <a16:creationId xmlns:a16="http://schemas.microsoft.com/office/drawing/2014/main" id="{5F5C40A7-6CDD-408B-A242-5BF43CE9EF3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397955" y="2178755"/>
                        <a:ext cx="1027289" cy="20828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508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 25">
                        <a:extLst>
                          <a:ext uri="{FF2B5EF4-FFF2-40B4-BE49-F238E27FC236}">
                            <a16:creationId xmlns:a16="http://schemas.microsoft.com/office/drawing/2014/main" id="{E7C87109-75FB-4A23-B075-8B105C66BC5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3612444" y="3567288"/>
                        <a:ext cx="632178" cy="575734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Rectangle 26">
                        <a:extLst>
                          <a:ext uri="{FF2B5EF4-FFF2-40B4-BE49-F238E27FC236}">
                            <a16:creationId xmlns:a16="http://schemas.microsoft.com/office/drawing/2014/main" id="{86F47883-9C05-4A40-8D94-D60C5BBDB848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645376" y="2449689"/>
                        <a:ext cx="632178" cy="1693333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 27">
                        <a:extLst>
                          <a:ext uri="{FF2B5EF4-FFF2-40B4-BE49-F238E27FC236}">
                            <a16:creationId xmlns:a16="http://schemas.microsoft.com/office/drawing/2014/main" id="{B8E89EA4-EA76-43CB-B5CE-6717097CD09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5627512" y="3031066"/>
                        <a:ext cx="632178" cy="1111956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 28">
                        <a:extLst>
                          <a:ext uri="{FF2B5EF4-FFF2-40B4-BE49-F238E27FC236}">
                            <a16:creationId xmlns:a16="http://schemas.microsoft.com/office/drawing/2014/main" id="{D3D7C73C-C1D6-4C2B-A9CD-91FB1A419A99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99954" y="2833511"/>
                        <a:ext cx="632178" cy="1309511"/>
                      </a:xfrm>
                      <a:prstGeom prst="rect">
                        <a:avLst/>
                      </a:prstGeom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</p:grpSp>
                <p:sp>
                  <p:nvSpPr>
                    <p:cNvPr id="19" name="Rectangle 18">
                      <a:extLst>
                        <a:ext uri="{FF2B5EF4-FFF2-40B4-BE49-F238E27FC236}">
                          <a16:creationId xmlns:a16="http://schemas.microsoft.com/office/drawing/2014/main" id="{4834E9AF-4D48-4970-A0C1-569A79FECD59}"/>
                        </a:ext>
                      </a:extLst>
                    </p:cNvPr>
                    <p:cNvSpPr/>
                    <p:nvPr/>
                  </p:nvSpPr>
                  <p:spPr>
                    <a:xfrm rot="10800000">
                      <a:off x="8477315" y="1907535"/>
                      <a:ext cx="632178" cy="1862666"/>
                    </a:xfrm>
                    <a:prstGeom prst="rect">
                      <a:avLst/>
                    </a:prstGeom>
                    <a:gradFill flip="none" rotWithShape="1">
                      <a:gsLst>
                        <a:gs pos="70000">
                          <a:srgbClr val="00B050"/>
                        </a:gs>
                        <a:gs pos="70000">
                          <a:schemeClr val="accent1"/>
                        </a:gs>
                        <a:gs pos="0">
                          <a:srgbClr val="00B050"/>
                        </a:gs>
                        <a:gs pos="100000">
                          <a:schemeClr val="accent1">
                            <a:lumMod val="100000"/>
                          </a:schemeClr>
                        </a:gs>
                      </a:gsLst>
                      <a:lin ang="5400000" scaled="1"/>
                      <a:tileRect/>
                    </a:gradFill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sp>
              <p:nvSpPr>
                <p:cNvPr id="13" name="Rectangle 12">
                  <a:extLst>
                    <a:ext uri="{FF2B5EF4-FFF2-40B4-BE49-F238E27FC236}">
                      <a16:creationId xmlns:a16="http://schemas.microsoft.com/office/drawing/2014/main" id="{C1F71E58-7497-4FF6-A448-1059E19A7C98}"/>
                    </a:ext>
                  </a:extLst>
                </p:cNvPr>
                <p:cNvSpPr/>
                <p:nvPr/>
              </p:nvSpPr>
              <p:spPr>
                <a:xfrm>
                  <a:off x="6745166" y="2926040"/>
                  <a:ext cx="412046" cy="56560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B2CD0A1-E2D9-4127-973F-20BC935DC387}"/>
                    </a:ext>
                  </a:extLst>
                </p:cNvPr>
                <p:cNvSpPr/>
                <p:nvPr/>
              </p:nvSpPr>
              <p:spPr>
                <a:xfrm rot="10800000">
                  <a:off x="7506581" y="2712508"/>
                  <a:ext cx="412046" cy="756886"/>
                </a:xfrm>
                <a:prstGeom prst="rect">
                  <a:avLst/>
                </a:prstGeom>
                <a:gradFill flip="none" rotWithShape="1">
                  <a:gsLst>
                    <a:gs pos="40000">
                      <a:srgbClr val="00B050"/>
                    </a:gs>
                    <a:gs pos="4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0236FADF-4EB5-4969-AC06-1AE7868197C6}"/>
                    </a:ext>
                  </a:extLst>
                </p:cNvPr>
                <p:cNvSpPr/>
                <p:nvPr/>
              </p:nvSpPr>
              <p:spPr>
                <a:xfrm rot="10800000">
                  <a:off x="5955208" y="2607702"/>
                  <a:ext cx="412046" cy="883939"/>
                </a:xfrm>
                <a:prstGeom prst="rect">
                  <a:avLst/>
                </a:prstGeom>
                <a:gradFill flip="none" rotWithShape="1">
                  <a:gsLst>
                    <a:gs pos="50000">
                      <a:srgbClr val="00B050"/>
                    </a:gs>
                    <a:gs pos="50000">
                      <a:schemeClr val="accent1"/>
                    </a:gs>
                    <a:gs pos="0">
                      <a:srgbClr val="00B050"/>
                    </a:gs>
                    <a:gs pos="100000">
                      <a:schemeClr val="accent1">
                        <a:lumMod val="100000"/>
                      </a:schemeClr>
                    </a:gs>
                  </a:gsLst>
                  <a:lin ang="5400000" scaled="1"/>
                  <a:tileRect/>
                </a:gra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5EF1A7B7-AFEE-4851-AD9A-CFB94CA88967}"/>
                  </a:ext>
                </a:extLst>
              </p:cNvPr>
              <p:cNvSpPr/>
              <p:nvPr/>
            </p:nvSpPr>
            <p:spPr>
              <a:xfrm>
                <a:off x="4680534" y="1690688"/>
                <a:ext cx="3624567" cy="2185024"/>
              </a:xfrm>
              <a:prstGeom prst="roundRect">
                <a:avLst/>
              </a:prstGeom>
              <a:noFill/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FE75423-8DC4-4784-A154-1ACBEAD28918}"/>
                </a:ext>
              </a:extLst>
            </p:cNvPr>
            <p:cNvCxnSpPr/>
            <p:nvPr/>
          </p:nvCxnSpPr>
          <p:spPr>
            <a:xfrm>
              <a:off x="5754848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E91913-A432-49A0-8811-6F9848C937BD}"/>
                </a:ext>
              </a:extLst>
            </p:cNvPr>
            <p:cNvCxnSpPr/>
            <p:nvPr/>
          </p:nvCxnSpPr>
          <p:spPr>
            <a:xfrm>
              <a:off x="6492817" y="3320366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AEBB845-0697-40A4-B438-3D7F10893F90}"/>
                </a:ext>
              </a:extLst>
            </p:cNvPr>
            <p:cNvCxnSpPr/>
            <p:nvPr/>
          </p:nvCxnSpPr>
          <p:spPr>
            <a:xfrm>
              <a:off x="7308209" y="3326997"/>
              <a:ext cx="0" cy="55534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0B1282B8-8F91-4C86-AF64-31D030D63591}"/>
              </a:ext>
            </a:extLst>
          </p:cNvPr>
          <p:cNvGrpSpPr/>
          <p:nvPr/>
        </p:nvGrpSpPr>
        <p:grpSpPr>
          <a:xfrm>
            <a:off x="207185" y="3494209"/>
            <a:ext cx="5658221" cy="2809627"/>
            <a:chOff x="6411893" y="1153341"/>
            <a:chExt cx="5658221" cy="2809627"/>
          </a:xfrm>
        </p:grpSpPr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CFE00BB9-AB68-43DA-A7F0-DFEB58524260}"/>
                </a:ext>
              </a:extLst>
            </p:cNvPr>
            <p:cNvGrpSpPr/>
            <p:nvPr/>
          </p:nvGrpSpPr>
          <p:grpSpPr>
            <a:xfrm>
              <a:off x="6411893" y="1153341"/>
              <a:ext cx="5658221" cy="2809627"/>
              <a:chOff x="6411893" y="1153341"/>
              <a:chExt cx="5658221" cy="2809627"/>
            </a:xfrm>
          </p:grpSpPr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A1994ABE-D323-4217-9BB9-008FB1E86F4B}"/>
                  </a:ext>
                </a:extLst>
              </p:cNvPr>
              <p:cNvCxnSpPr/>
              <p:nvPr/>
            </p:nvCxnSpPr>
            <p:spPr>
              <a:xfrm>
                <a:off x="7532206" y="2522040"/>
                <a:ext cx="4058243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>
                <a:extLst>
                  <a:ext uri="{FF2B5EF4-FFF2-40B4-BE49-F238E27FC236}">
                    <a16:creationId xmlns:a16="http://schemas.microsoft.com/office/drawing/2014/main" id="{B63B6A52-7A6B-4895-BB40-2D775F00F7E9}"/>
                  </a:ext>
                </a:extLst>
              </p:cNvPr>
              <p:cNvGrpSpPr/>
              <p:nvPr/>
            </p:nvGrpSpPr>
            <p:grpSpPr>
              <a:xfrm>
                <a:off x="6411893" y="1153341"/>
                <a:ext cx="5658221" cy="2809627"/>
                <a:chOff x="336594" y="3446961"/>
                <a:chExt cx="6449041" cy="3212216"/>
              </a:xfrm>
            </p:grpSpPr>
            <p:grpSp>
              <p:nvGrpSpPr>
                <p:cNvPr id="83" name="Group 82">
                  <a:extLst>
                    <a:ext uri="{FF2B5EF4-FFF2-40B4-BE49-F238E27FC236}">
                      <a16:creationId xmlns:a16="http://schemas.microsoft.com/office/drawing/2014/main" id="{02722458-7EEF-4C3E-972B-92A3B140490D}"/>
                    </a:ext>
                  </a:extLst>
                </p:cNvPr>
                <p:cNvGrpSpPr/>
                <p:nvPr/>
              </p:nvGrpSpPr>
              <p:grpSpPr>
                <a:xfrm>
                  <a:off x="336594" y="3446961"/>
                  <a:ext cx="6418046" cy="3212216"/>
                  <a:chOff x="336594" y="3446961"/>
                  <a:chExt cx="6418046" cy="3212216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73333D7E-12E6-4291-BF9A-EA4CA98DF25D}"/>
                      </a:ext>
                    </a:extLst>
                  </p:cNvPr>
                  <p:cNvGrpSpPr/>
                  <p:nvPr/>
                </p:nvGrpSpPr>
                <p:grpSpPr>
                  <a:xfrm>
                    <a:off x="336594" y="3446961"/>
                    <a:ext cx="6418046" cy="3212216"/>
                    <a:chOff x="336594" y="3446961"/>
                    <a:chExt cx="6418046" cy="3212216"/>
                  </a:xfrm>
                </p:grpSpPr>
                <p:grpSp>
                  <p:nvGrpSpPr>
                    <p:cNvPr id="91" name="Group 90">
                      <a:extLst>
                        <a:ext uri="{FF2B5EF4-FFF2-40B4-BE49-F238E27FC236}">
                          <a16:creationId xmlns:a16="http://schemas.microsoft.com/office/drawing/2014/main" id="{2F7B0321-9ED7-48C1-B8B8-8589B172F611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1623060" y="5006340"/>
                      <a:ext cx="4587240" cy="612360"/>
                      <a:chOff x="1623060" y="5006340"/>
                      <a:chExt cx="4587240" cy="612360"/>
                    </a:xfrm>
                  </p:grpSpPr>
                  <p:sp>
                    <p:nvSpPr>
                      <p:cNvPr id="121" name="Freeform: Shape 120">
                        <a:extLst>
                          <a:ext uri="{FF2B5EF4-FFF2-40B4-BE49-F238E27FC236}">
                            <a16:creationId xmlns:a16="http://schemas.microsoft.com/office/drawing/2014/main" id="{1C4E1D69-2E95-4687-B20A-352F8CBE59B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623060" y="5006340"/>
                        <a:ext cx="4587240" cy="237814"/>
                      </a:xfrm>
                      <a:custGeom>
                        <a:avLst/>
                        <a:gdLst>
                          <a:gd name="connsiteX0" fmla="*/ 0 w 4587240"/>
                          <a:gd name="connsiteY0" fmla="*/ 205740 h 237814"/>
                          <a:gd name="connsiteX1" fmla="*/ 2781300 w 4587240"/>
                          <a:gd name="connsiteY1" fmla="*/ 220980 h 237814"/>
                          <a:gd name="connsiteX2" fmla="*/ 4587240 w 4587240"/>
                          <a:gd name="connsiteY2" fmla="*/ 0 h 237814"/>
                        </a:gdLst>
                        <a:ahLst/>
                        <a:cxnLst>
                          <a:cxn ang="0">
                            <a:pos x="connsiteX0" y="connsiteY0"/>
                          </a:cxn>
                          <a:cxn ang="0">
                            <a:pos x="connsiteX1" y="connsiteY1"/>
                          </a:cxn>
                          <a:cxn ang="0">
                            <a:pos x="connsiteX2" y="connsiteY2"/>
                          </a:cxn>
                        </a:cxnLst>
                        <a:rect l="l" t="t" r="r" b="b"/>
                        <a:pathLst>
                          <a:path w="4587240" h="237814">
                            <a:moveTo>
                              <a:pt x="0" y="205740"/>
                            </a:moveTo>
                            <a:cubicBezTo>
                              <a:pt x="1008380" y="230505"/>
                              <a:pt x="2016760" y="255270"/>
                              <a:pt x="2781300" y="220980"/>
                            </a:cubicBezTo>
                            <a:cubicBezTo>
                              <a:pt x="3545840" y="186690"/>
                              <a:pt x="4066540" y="93345"/>
                              <a:pt x="4587240" y="0"/>
                            </a:cubicBezTo>
                          </a:path>
                        </a:pathLst>
                      </a:custGeom>
                      <a:noFill/>
                      <a:ln w="508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122" name="TextBox 121">
                        <a:extLst>
                          <a:ext uri="{FF2B5EF4-FFF2-40B4-BE49-F238E27FC236}">
                            <a16:creationId xmlns:a16="http://schemas.microsoft.com/office/drawing/2014/main" id="{DE3FC450-289D-4E24-94AF-6A52D0DA965D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725517" y="5196446"/>
                        <a:ext cx="590208" cy="42225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25400">
                        <a:solidFill>
                          <a:schemeClr val="accent5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LPS</a:t>
                        </a:r>
                      </a:p>
                    </p:txBody>
                  </p:sp>
                </p:grpSp>
                <p:grpSp>
                  <p:nvGrpSpPr>
                    <p:cNvPr id="92" name="Group 91">
                      <a:extLst>
                        <a:ext uri="{FF2B5EF4-FFF2-40B4-BE49-F238E27FC236}">
                          <a16:creationId xmlns:a16="http://schemas.microsoft.com/office/drawing/2014/main" id="{5C1CE807-39E1-43A2-81A6-E6F3D5B5C39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336594" y="3446961"/>
                      <a:ext cx="6418046" cy="3212216"/>
                      <a:chOff x="336594" y="3446961"/>
                      <a:chExt cx="6418046" cy="3212216"/>
                    </a:xfrm>
                  </p:grpSpPr>
                  <p:grpSp>
                    <p:nvGrpSpPr>
                      <p:cNvPr id="93" name="Group 92">
                        <a:extLst>
                          <a:ext uri="{FF2B5EF4-FFF2-40B4-BE49-F238E27FC236}">
                            <a16:creationId xmlns:a16="http://schemas.microsoft.com/office/drawing/2014/main" id="{BD669B90-9411-469A-BD7F-391D011569D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336594" y="3446961"/>
                        <a:ext cx="6418046" cy="3212216"/>
                        <a:chOff x="336594" y="3446961"/>
                        <a:chExt cx="6418046" cy="3212216"/>
                      </a:xfrm>
                    </p:grpSpPr>
                    <p:grpSp>
                      <p:nvGrpSpPr>
                        <p:cNvPr id="98" name="Group 97">
                          <a:extLst>
                            <a:ext uri="{FF2B5EF4-FFF2-40B4-BE49-F238E27FC236}">
                              <a16:creationId xmlns:a16="http://schemas.microsoft.com/office/drawing/2014/main" id="{F6262F86-D54D-4B0B-947E-E38A9CF00BEB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336594" y="3446961"/>
                          <a:ext cx="6418046" cy="3212216"/>
                          <a:chOff x="5845415" y="3911808"/>
                          <a:chExt cx="6418046" cy="3212216"/>
                        </a:xfrm>
                      </p:grpSpPr>
                      <p:grpSp>
                        <p:nvGrpSpPr>
                          <p:cNvPr id="100" name="Group 99">
                            <a:extLst>
                              <a:ext uri="{FF2B5EF4-FFF2-40B4-BE49-F238E27FC236}">
                                <a16:creationId xmlns:a16="http://schemas.microsoft.com/office/drawing/2014/main" id="{45505AB9-C612-4B78-9A6C-EDE0C36EC703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5845415" y="3911808"/>
                            <a:ext cx="6418046" cy="3212216"/>
                            <a:chOff x="5693015" y="3759408"/>
                            <a:chExt cx="6418046" cy="3212216"/>
                          </a:xfrm>
                        </p:grpSpPr>
                        <p:grpSp>
                          <p:nvGrpSpPr>
                            <p:cNvPr id="104" name="Group 103">
                              <a:extLst>
                                <a:ext uri="{FF2B5EF4-FFF2-40B4-BE49-F238E27FC236}">
                                  <a16:creationId xmlns:a16="http://schemas.microsoft.com/office/drawing/2014/main" id="{8A3BF130-AFA9-48FE-BA35-B537FB9EADB2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6810148" y="6255834"/>
                              <a:ext cx="5300913" cy="715790"/>
                              <a:chOff x="596650" y="6144582"/>
                              <a:chExt cx="5300913" cy="715790"/>
                            </a:xfrm>
                          </p:grpSpPr>
                          <p:grpSp>
                            <p:nvGrpSpPr>
                              <p:cNvPr id="113" name="Group 112">
                                <a:extLst>
                                  <a:ext uri="{FF2B5EF4-FFF2-40B4-BE49-F238E27FC236}">
                                    <a16:creationId xmlns:a16="http://schemas.microsoft.com/office/drawing/2014/main" id="{FC37D6D6-9692-44C7-BDA9-FB2C08A287DD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596650" y="6144582"/>
                                <a:ext cx="5300913" cy="454268"/>
                                <a:chOff x="596650" y="6198630"/>
                                <a:chExt cx="5300913" cy="454268"/>
                              </a:xfrm>
                            </p:grpSpPr>
                            <p:sp>
                              <p:nvSpPr>
                                <p:cNvPr id="116" name="TextBox 115">
                                  <a:extLst>
                                    <a:ext uri="{FF2B5EF4-FFF2-40B4-BE49-F238E27FC236}">
                                      <a16:creationId xmlns:a16="http://schemas.microsoft.com/office/drawing/2014/main" id="{F9A64A38-1CB4-40ED-9985-EB5A26429D1C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96650" y="6226367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17" name="TextBox 116">
                                  <a:extLst>
                                    <a:ext uri="{FF2B5EF4-FFF2-40B4-BE49-F238E27FC236}">
                                      <a16:creationId xmlns:a16="http://schemas.microsoft.com/office/drawing/2014/main" id="{41521D10-B7B7-4284-AE7E-01472C5D6CED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1645339" y="6222991"/>
                                  <a:ext cx="722368" cy="4222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0.25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18" name="TextBox 117">
                                  <a:extLst>
                                    <a:ext uri="{FF2B5EF4-FFF2-40B4-BE49-F238E27FC236}">
                                      <a16:creationId xmlns:a16="http://schemas.microsoft.com/office/drawing/2014/main" id="{CB9DFA4F-2D07-4C00-852B-3CB7CA4256BF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2890093" y="6231886"/>
                                  <a:ext cx="59189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19" name="TextBox 118">
                                  <a:extLst>
                                    <a:ext uri="{FF2B5EF4-FFF2-40B4-BE49-F238E27FC236}">
                                      <a16:creationId xmlns:a16="http://schemas.microsoft.com/office/drawing/2014/main" id="{5B223AFA-454D-4ACF-9C04-043618E0FECC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58074" y="6230644"/>
                                  <a:ext cx="722368" cy="422254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0.75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20" name="TextBox 119">
                                  <a:extLst>
                                    <a:ext uri="{FF2B5EF4-FFF2-40B4-BE49-F238E27FC236}">
                                      <a16:creationId xmlns:a16="http://schemas.microsoft.com/office/drawing/2014/main" id="{BD3A1611-6222-415C-83F5-3D636D85020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5305673" y="6198630"/>
                                  <a:ext cx="591890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1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14" name="Freeform: Shape 113">
                                <a:extLst>
                                  <a:ext uri="{FF2B5EF4-FFF2-40B4-BE49-F238E27FC236}">
                                    <a16:creationId xmlns:a16="http://schemas.microsoft.com/office/drawing/2014/main" id="{8C73F15F-68DC-4203-952B-75EB37AA227D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>
                                <a:off x="738187" y="6173831"/>
                                <a:ext cx="4800600" cy="9525"/>
                              </a:xfrm>
                              <a:custGeom>
                                <a:avLst/>
                                <a:gdLst>
                                  <a:gd name="connsiteX0" fmla="*/ 0 w 4800600"/>
                                  <a:gd name="connsiteY0" fmla="*/ 0 h 9525"/>
                                  <a:gd name="connsiteX1" fmla="*/ 4800600 w 4800600"/>
                                  <a:gd name="connsiteY1" fmla="*/ 0 h 952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4800600" h="9525">
                                    <a:moveTo>
                                      <a:pt x="0" y="0"/>
                                    </a:moveTo>
                                    <a:lnTo>
                                      <a:pt x="4800600" y="0"/>
                                    </a:lnTo>
                                  </a:path>
                                </a:pathLst>
                              </a:custGeom>
                              <a:noFill/>
                              <a:ln w="50800" cap="flat">
                                <a:solidFill>
                                  <a:srgbClr val="333333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15" name="TextBox 114">
                                <a:extLst>
                                  <a:ext uri="{FF2B5EF4-FFF2-40B4-BE49-F238E27FC236}">
                                    <a16:creationId xmlns:a16="http://schemas.microsoft.com/office/drawing/2014/main" id="{7AC0EEA5-AB19-443E-98FD-9657A6BEC973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2785400" y="6438119"/>
                                <a:ext cx="940987" cy="42225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Load </a:t>
                                </a:r>
                                <a:r>
                                  <a:rPr lang="el-GR" sz="1800" dirty="0"/>
                                  <a:t>ρ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  <p:grpSp>
                          <p:nvGrpSpPr>
                            <p:cNvPr id="105" name="Group 104">
                              <a:extLst>
                                <a:ext uri="{FF2B5EF4-FFF2-40B4-BE49-F238E27FC236}">
                                  <a16:creationId xmlns:a16="http://schemas.microsoft.com/office/drawing/2014/main" id="{71477062-F1FC-4EFF-B904-4131C1AAB3D3}"/>
                                </a:ext>
                              </a:extLst>
                            </p:cNvPr>
                            <p:cNvGrpSpPr/>
                            <p:nvPr/>
                          </p:nvGrpSpPr>
                          <p:grpSpPr>
                            <a:xfrm>
                              <a:off x="5693015" y="3759408"/>
                              <a:ext cx="1348097" cy="2696309"/>
                              <a:chOff x="-483462" y="3644778"/>
                              <a:chExt cx="1348097" cy="2696309"/>
                            </a:xfrm>
                          </p:grpSpPr>
                          <p:grpSp>
                            <p:nvGrpSpPr>
                              <p:cNvPr id="106" name="Group 105">
                                <a:extLst>
                                  <a:ext uri="{FF2B5EF4-FFF2-40B4-BE49-F238E27FC236}">
                                    <a16:creationId xmlns:a16="http://schemas.microsoft.com/office/drawing/2014/main" id="{38790281-235E-42F3-BC63-F7B32A51E115}"/>
                                  </a:ext>
                                </a:extLst>
                              </p:cNvPr>
                              <p:cNvGrpSpPr/>
                              <p:nvPr/>
                            </p:nvGrpSpPr>
                            <p:grpSpPr>
                              <a:xfrm>
                                <a:off x="401425" y="3644778"/>
                                <a:ext cx="463210" cy="2696309"/>
                                <a:chOff x="401425" y="3644778"/>
                                <a:chExt cx="463210" cy="2696309"/>
                              </a:xfrm>
                            </p:grpSpPr>
                            <p:sp>
                              <p:nvSpPr>
                                <p:cNvPr id="109" name="TextBox 108">
                                  <a:extLst>
                                    <a:ext uri="{FF2B5EF4-FFF2-40B4-BE49-F238E27FC236}">
                                      <a16:creationId xmlns:a16="http://schemas.microsoft.com/office/drawing/2014/main" id="{D7D6AF36-48C7-42F6-A901-63212FFA2376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22738" y="3644778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3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10" name="TextBox 109">
                                  <a:extLst>
                                    <a:ext uri="{FF2B5EF4-FFF2-40B4-BE49-F238E27FC236}">
                                      <a16:creationId xmlns:a16="http://schemas.microsoft.com/office/drawing/2014/main" id="{61E4A0C4-64F0-4C35-8F7B-A0B8EEEAC827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9159" y="4421936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2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11" name="TextBox 110">
                                  <a:extLst>
                                    <a:ext uri="{FF2B5EF4-FFF2-40B4-BE49-F238E27FC236}">
                                      <a16:creationId xmlns:a16="http://schemas.microsoft.com/office/drawing/2014/main" id="{3EE3B032-A6E6-4F42-9506-48BF676E7A04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24702" y="5209597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1</a:t>
                                  </a:r>
                                </a:p>
                              </p:txBody>
                            </p:sp>
                            <p:sp>
                              <p:nvSpPr>
                                <p:cNvPr id="112" name="TextBox 111">
                                  <a:extLst>
                                    <a:ext uri="{FF2B5EF4-FFF2-40B4-BE49-F238E27FC236}">
                                      <a16:creationId xmlns:a16="http://schemas.microsoft.com/office/drawing/2014/main" id="{CC7E1BE5-6063-44E3-8F0E-A0D183FA9C89}"/>
                                    </a:ext>
                                  </a:extLst>
                                </p:cNvPr>
                                <p:cNvSpPr txBox="1"/>
                                <p:nvPr/>
                              </p:nvSpPr>
                              <p:spPr>
                                <a:xfrm>
                                  <a:off x="401425" y="5971755"/>
                                  <a:ext cx="439933" cy="369332"/>
                                </a:xfrm>
                                <a:prstGeom prst="rect">
                                  <a:avLst/>
                                </a:prstGeom>
                                <a:noFill/>
                              </p:spPr>
                              <p:txBody>
                                <a:bodyPr wrap="square" rtlCol="0">
                                  <a:spAutoFit/>
                                </a:bodyPr>
                                <a:lstStyle/>
                                <a:p>
                                  <a:r>
                                    <a:rPr lang="en-US" dirty="0"/>
                                    <a:t>0</a:t>
                                  </a:r>
                                </a:p>
                              </p:txBody>
                            </p:sp>
                          </p:grpSp>
                          <p:sp>
                            <p:nvSpPr>
                              <p:cNvPr id="107" name="Freeform: Shape 106">
                                <a:extLst>
                                  <a:ext uri="{FF2B5EF4-FFF2-40B4-BE49-F238E27FC236}">
                                    <a16:creationId xmlns:a16="http://schemas.microsoft.com/office/drawing/2014/main" id="{C369EFED-C864-4B2C-9F24-108FAD04E509}"/>
                                  </a:ext>
                                </a:extLst>
                              </p:cNvPr>
                              <p:cNvSpPr/>
                              <p:nvPr/>
                            </p:nvSpPr>
                            <p:spPr>
                              <a:xfrm flipH="1">
                                <a:off x="747712" y="3792252"/>
                                <a:ext cx="45719" cy="2381580"/>
                              </a:xfrm>
                              <a:custGeom>
                                <a:avLst/>
                                <a:gdLst>
                                  <a:gd name="connsiteX0" fmla="*/ 0 w 9525"/>
                                  <a:gd name="connsiteY0" fmla="*/ 0 h 2276475"/>
                                  <a:gd name="connsiteX1" fmla="*/ 0 w 9525"/>
                                  <a:gd name="connsiteY1" fmla="*/ 2276475 h 2276475"/>
                                </a:gdLst>
                                <a:ahLst/>
                                <a:cxnLst>
                                  <a:cxn ang="0">
                                    <a:pos x="connsiteX0" y="connsiteY0"/>
                                  </a:cxn>
                                  <a:cxn ang="0">
                                    <a:pos x="connsiteX1" y="connsiteY1"/>
                                  </a:cxn>
                                </a:cxnLst>
                                <a:rect l="l" t="t" r="r" b="b"/>
                                <a:pathLst>
                                  <a:path w="9525" h="2276475">
                                    <a:moveTo>
                                      <a:pt x="0" y="0"/>
                                    </a:moveTo>
                                    <a:lnTo>
                                      <a:pt x="0" y="2276475"/>
                                    </a:lnTo>
                                  </a:path>
                                </a:pathLst>
                              </a:custGeom>
                              <a:noFill/>
                              <a:ln w="50800" cap="flat">
                                <a:solidFill>
                                  <a:srgbClr val="333333"/>
                                </a:solidFill>
                                <a:prstDash val="solid"/>
                                <a:miter/>
                              </a:ln>
                            </p:spPr>
                            <p:txBody>
                              <a:bodyPr rtlCol="0" anchor="ctr"/>
                              <a:lstStyle/>
                              <a:p>
                                <a:endParaRPr lang="en-US"/>
                              </a:p>
                            </p:txBody>
                          </p:sp>
                          <p:sp>
                            <p:nvSpPr>
                              <p:cNvPr id="108" name="TextBox 107">
                                <a:extLst>
                                  <a:ext uri="{FF2B5EF4-FFF2-40B4-BE49-F238E27FC236}">
                                    <a16:creationId xmlns:a16="http://schemas.microsoft.com/office/drawing/2014/main" id="{1C0B4A71-FB43-4D79-AE85-496C2631CA76}"/>
                                  </a:ext>
                                </a:extLst>
                              </p:cNvPr>
                              <p:cNvSpPr txBox="1"/>
                              <p:nvPr/>
                            </p:nvSpPr>
                            <p:spPr>
                              <a:xfrm>
                                <a:off x="-483462" y="4168002"/>
                                <a:ext cx="1174153" cy="422253"/>
                              </a:xfrm>
                              <a:prstGeom prst="rect">
                                <a:avLst/>
                              </a:prstGeom>
                              <a:noFill/>
                            </p:spPr>
                            <p:txBody>
                              <a:bodyPr wrap="square" rtlCol="0">
                                <a:spAutoFit/>
                              </a:bodyPr>
                              <a:lstStyle/>
                              <a:p>
                                <a:r>
                                  <a:rPr lang="en-US" dirty="0"/>
                                  <a:t>E[T](1-</a:t>
                                </a:r>
                                <a:r>
                                  <a:rPr lang="el-GR" sz="1800" dirty="0"/>
                                  <a:t>ρ</a:t>
                                </a:r>
                                <a:r>
                                  <a:rPr lang="en-US" sz="1800" dirty="0"/>
                                  <a:t>)</a:t>
                                </a:r>
                                <a:endParaRPr lang="en-US" dirty="0"/>
                              </a:p>
                            </p:txBody>
                          </p:sp>
                        </p:grpSp>
                      </p:grpSp>
                      <p:grpSp>
                        <p:nvGrpSpPr>
                          <p:cNvPr id="101" name="Group 100">
                            <a:extLst>
                              <a:ext uri="{FF2B5EF4-FFF2-40B4-BE49-F238E27FC236}">
                                <a16:creationId xmlns:a16="http://schemas.microsoft.com/office/drawing/2014/main" id="{A823E78E-76E4-42B2-A2F3-294CC730CCF6}"/>
                              </a:ext>
                            </a:extLst>
                          </p:cNvPr>
                          <p:cNvGrpSpPr/>
                          <p:nvPr/>
                        </p:nvGrpSpPr>
                        <p:grpSpPr>
                          <a:xfrm>
                            <a:off x="7122308" y="5475932"/>
                            <a:ext cx="4625442" cy="602781"/>
                            <a:chOff x="6969908" y="5324227"/>
                            <a:chExt cx="4625442" cy="602781"/>
                          </a:xfrm>
                        </p:grpSpPr>
                        <p:cxnSp>
                          <p:nvCxnSpPr>
                            <p:cNvPr id="102" name="Straight Connector 101">
                              <a:extLst>
                                <a:ext uri="{FF2B5EF4-FFF2-40B4-BE49-F238E27FC236}">
                                  <a16:creationId xmlns:a16="http://schemas.microsoft.com/office/drawing/2014/main" id="{D4B40EAF-CBE3-4435-885E-B75D62D9EF0A}"/>
                                </a:ext>
                              </a:extLst>
                            </p:cNvPr>
                            <p:cNvCxnSpPr/>
                            <p:nvPr/>
                          </p:nvCxnSpPr>
                          <p:spPr>
                            <a:xfrm flipV="1">
                              <a:off x="6969908" y="5324227"/>
                              <a:ext cx="4625442" cy="180528"/>
                            </a:xfrm>
                            <a:prstGeom prst="line">
                              <a:avLst/>
                            </a:prstGeom>
                            <a:ln w="50800">
                              <a:solidFill>
                                <a:srgbClr val="00B050"/>
                              </a:solidFill>
                            </a:ln>
                          </p:spPr>
                          <p:style>
                            <a:lnRef idx="1">
                              <a:schemeClr val="accent1"/>
                            </a:lnRef>
                            <a:fillRef idx="0">
                              <a:schemeClr val="accent1"/>
                            </a:fillRef>
                            <a:effectRef idx="0">
                              <a:schemeClr val="accent1"/>
                            </a:effectRef>
                            <a:fontRef idx="minor">
                              <a:schemeClr val="tx1"/>
                            </a:fontRef>
                          </p:style>
                        </p:cxnSp>
                        <p:sp>
                          <p:nvSpPr>
                            <p:cNvPr id="103" name="TextBox 102">
                              <a:extLst>
                                <a:ext uri="{FF2B5EF4-FFF2-40B4-BE49-F238E27FC236}">
                                  <a16:creationId xmlns:a16="http://schemas.microsoft.com/office/drawing/2014/main" id="{B5484F18-6C97-481A-A5F5-1AE9D78022CB}"/>
                                </a:ext>
                              </a:extLst>
                            </p:cNvPr>
                            <p:cNvSpPr txBox="1"/>
                            <p:nvPr/>
                          </p:nvSpPr>
                          <p:spPr>
                            <a:xfrm>
                              <a:off x="7153189" y="5504755"/>
                              <a:ext cx="1000115" cy="422253"/>
                            </a:xfrm>
                            <a:prstGeom prst="rect">
                              <a:avLst/>
                            </a:prstGeom>
                            <a:solidFill>
                              <a:schemeClr val="bg1"/>
                            </a:solidFill>
                            <a:ln w="25400">
                              <a:solidFill>
                                <a:srgbClr val="00B050"/>
                              </a:solidFill>
                            </a:ln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r>
                                <a:rPr lang="en-US" dirty="0"/>
                                <a:t>M/G/1</a:t>
                              </a:r>
                            </a:p>
                          </p:txBody>
                        </p:sp>
                      </p:grpSp>
                    </p:grpSp>
                    <p:sp>
                      <p:nvSpPr>
                        <p:cNvPr id="99" name="Freeform: Shape 98">
                          <a:extLst>
                            <a:ext uri="{FF2B5EF4-FFF2-40B4-BE49-F238E27FC236}">
                              <a16:creationId xmlns:a16="http://schemas.microsoft.com/office/drawing/2014/main" id="{94A4433B-96BC-41DA-BA89-DFFFEB117A62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3340556" y="3619100"/>
                          <a:ext cx="2877954" cy="1386038"/>
                        </a:xfrm>
                        <a:custGeom>
                          <a:avLst/>
                          <a:gdLst>
                            <a:gd name="connsiteX0" fmla="*/ 0 w 2877954"/>
                            <a:gd name="connsiteY0" fmla="*/ 0 h 1386038"/>
                            <a:gd name="connsiteX1" fmla="*/ 1155032 w 2877954"/>
                            <a:gd name="connsiteY1" fmla="*/ 827773 h 1386038"/>
                            <a:gd name="connsiteX2" fmla="*/ 2877954 w 2877954"/>
                            <a:gd name="connsiteY2" fmla="*/ 1386038 h 1386038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2877954" h="1386038">
                              <a:moveTo>
                                <a:pt x="0" y="0"/>
                              </a:moveTo>
                              <a:cubicBezTo>
                                <a:pt x="337686" y="298383"/>
                                <a:pt x="675373" y="596767"/>
                                <a:pt x="1155032" y="827773"/>
                              </a:cubicBezTo>
                              <a:cubicBezTo>
                                <a:pt x="1634691" y="1058779"/>
                                <a:pt x="2256322" y="1222408"/>
                                <a:pt x="2877954" y="1386038"/>
                              </a:cubicBezTo>
                            </a:path>
                          </a:pathLst>
                        </a:custGeom>
                        <a:noFill/>
                        <a:ln w="50800">
                          <a:solidFill>
                            <a:schemeClr val="accent6">
                              <a:lumMod val="75000"/>
                            </a:schemeClr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  <p:sp>
                    <p:nvSpPr>
                      <p:cNvPr id="94" name="TextBox 93">
                        <a:extLst>
                          <a:ext uri="{FF2B5EF4-FFF2-40B4-BE49-F238E27FC236}">
                            <a16:creationId xmlns:a16="http://schemas.microsoft.com/office/drawing/2014/main" id="{AC0D7CBD-313D-4AD8-8E36-EC7E9C68C66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8497" y="3943376"/>
                        <a:ext cx="971454" cy="422253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accent6">
                            <a:lumMod val="75000"/>
                          </a:schemeClr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M/G/k</a:t>
                        </a:r>
                      </a:p>
                    </p:txBody>
                  </p:sp>
                  <p:grpSp>
                    <p:nvGrpSpPr>
                      <p:cNvPr id="95" name="Group 94">
                        <a:extLst>
                          <a:ext uri="{FF2B5EF4-FFF2-40B4-BE49-F238E27FC236}">
                            <a16:creationId xmlns:a16="http://schemas.microsoft.com/office/drawing/2014/main" id="{BE1FFD27-289E-433D-B830-6CCE8610C251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1623060" y="3747449"/>
                        <a:ext cx="4579620" cy="1274131"/>
                        <a:chOff x="1623060" y="3747449"/>
                        <a:chExt cx="4579620" cy="1274131"/>
                      </a:xfrm>
                    </p:grpSpPr>
                    <p:sp>
                      <p:nvSpPr>
                        <p:cNvPr id="96" name="TextBox 95">
                          <a:extLst>
                            <a:ext uri="{FF2B5EF4-FFF2-40B4-BE49-F238E27FC236}">
                              <a16:creationId xmlns:a16="http://schemas.microsoft.com/office/drawing/2014/main" id="{7B69EE49-8206-45D2-B172-9C2D956F6D3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931355" y="3747449"/>
                          <a:ext cx="1468866" cy="422253"/>
                        </a:xfrm>
                        <a:prstGeom prst="rect">
                          <a:avLst/>
                        </a:prstGeom>
                        <a:noFill/>
                        <a:ln w="25400">
                          <a:solidFill>
                            <a:srgbClr val="00B0F0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r>
                            <a:rPr lang="en-US" dirty="0"/>
                            <a:t>Het. M/G/k</a:t>
                          </a:r>
                        </a:p>
                      </p:txBody>
                    </p:sp>
                    <p:sp>
                      <p:nvSpPr>
                        <p:cNvPr id="97" name="Freeform: Shape 96">
                          <a:extLst>
                            <a:ext uri="{FF2B5EF4-FFF2-40B4-BE49-F238E27FC236}">
                              <a16:creationId xmlns:a16="http://schemas.microsoft.com/office/drawing/2014/main" id="{812D9356-DF39-4351-BB2B-4E1121195C7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623060" y="4046220"/>
                          <a:ext cx="4579620" cy="975360"/>
                        </a:xfrm>
                        <a:custGeom>
                          <a:avLst/>
                          <a:gdLst>
                            <a:gd name="connsiteX0" fmla="*/ 0 w 4579620"/>
                            <a:gd name="connsiteY0" fmla="*/ 0 h 975360"/>
                            <a:gd name="connsiteX1" fmla="*/ 3009900 w 4579620"/>
                            <a:gd name="connsiteY1" fmla="*/ 739140 h 975360"/>
                            <a:gd name="connsiteX2" fmla="*/ 4579620 w 4579620"/>
                            <a:gd name="connsiteY2" fmla="*/ 975360 h 975360"/>
                          </a:gdLst>
                          <a:ahLst/>
                          <a:cxnLst>
                            <a:cxn ang="0">
                              <a:pos x="connsiteX0" y="connsiteY0"/>
                            </a:cxn>
                            <a:cxn ang="0">
                              <a:pos x="connsiteX1" y="connsiteY1"/>
                            </a:cxn>
                            <a:cxn ang="0">
                              <a:pos x="connsiteX2" y="connsiteY2"/>
                            </a:cxn>
                          </a:cxnLst>
                          <a:rect l="l" t="t" r="r" b="b"/>
                          <a:pathLst>
                            <a:path w="4579620" h="975360">
                              <a:moveTo>
                                <a:pt x="0" y="0"/>
                              </a:moveTo>
                              <a:cubicBezTo>
                                <a:pt x="1123315" y="288290"/>
                                <a:pt x="2246630" y="576580"/>
                                <a:pt x="3009900" y="739140"/>
                              </a:cubicBezTo>
                              <a:cubicBezTo>
                                <a:pt x="3773170" y="901700"/>
                                <a:pt x="4176395" y="938530"/>
                                <a:pt x="4579620" y="975360"/>
                              </a:cubicBezTo>
                            </a:path>
                          </a:pathLst>
                        </a:custGeom>
                        <a:noFill/>
                        <a:ln w="50800">
                          <a:solidFill>
                            <a:srgbClr val="00B0F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</p:grpSp>
                </p:grpSp>
              </p:grpSp>
              <p:grpSp>
                <p:nvGrpSpPr>
                  <p:cNvPr id="88" name="Group 87">
                    <a:extLst>
                      <a:ext uri="{FF2B5EF4-FFF2-40B4-BE49-F238E27FC236}">
                        <a16:creationId xmlns:a16="http://schemas.microsoft.com/office/drawing/2014/main" id="{CDCC8F3D-1074-4D1A-9827-F6EF1B9D61AE}"/>
                      </a:ext>
                    </a:extLst>
                  </p:cNvPr>
                  <p:cNvGrpSpPr/>
                  <p:nvPr/>
                </p:nvGrpSpPr>
                <p:grpSpPr>
                  <a:xfrm>
                    <a:off x="1613487" y="4242854"/>
                    <a:ext cx="4605023" cy="762284"/>
                    <a:chOff x="1613487" y="4242854"/>
                    <a:chExt cx="4605023" cy="762284"/>
                  </a:xfrm>
                </p:grpSpPr>
                <p:cxnSp>
                  <p:nvCxnSpPr>
                    <p:cNvPr id="89" name="Straight Connector 88">
                      <a:extLst>
                        <a:ext uri="{FF2B5EF4-FFF2-40B4-BE49-F238E27FC236}">
                          <a16:creationId xmlns:a16="http://schemas.microsoft.com/office/drawing/2014/main" id="{93A6A43C-2CEA-4526-8119-2FD2E8C2ED0F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1613487" y="4593451"/>
                      <a:ext cx="4605023" cy="411687"/>
                    </a:xfrm>
                    <a:prstGeom prst="line">
                      <a:avLst/>
                    </a:prstGeom>
                    <a:ln w="50800">
                      <a:solidFill>
                        <a:srgbClr val="2EDA94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0" name="TextBox 89">
                      <a:extLst>
                        <a:ext uri="{FF2B5EF4-FFF2-40B4-BE49-F238E27FC236}">
                          <a16:creationId xmlns:a16="http://schemas.microsoft.com/office/drawing/2014/main" id="{20824312-4E71-429F-892C-54FAD51C787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45164" y="4242854"/>
                      <a:ext cx="1073507" cy="422254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25400">
                      <a:solidFill>
                        <a:srgbClr val="2EDA94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TP FCFS</a:t>
                      </a:r>
                    </a:p>
                  </p:txBody>
                </p:sp>
              </p:grpSp>
            </p:grpSp>
            <p:grpSp>
              <p:nvGrpSpPr>
                <p:cNvPr id="84" name="Group 83">
                  <a:extLst>
                    <a:ext uri="{FF2B5EF4-FFF2-40B4-BE49-F238E27FC236}">
                      <a16:creationId xmlns:a16="http://schemas.microsoft.com/office/drawing/2014/main" id="{DABFA0DD-DEFA-4E89-AB36-CCBE99072140}"/>
                    </a:ext>
                  </a:extLst>
                </p:cNvPr>
                <p:cNvGrpSpPr/>
                <p:nvPr/>
              </p:nvGrpSpPr>
              <p:grpSpPr>
                <a:xfrm>
                  <a:off x="1615966" y="4040548"/>
                  <a:ext cx="5169669" cy="949238"/>
                  <a:chOff x="1615966" y="4040548"/>
                  <a:chExt cx="5169669" cy="949238"/>
                </a:xfrm>
              </p:grpSpPr>
              <p:sp>
                <p:nvSpPr>
                  <p:cNvPr id="85" name="Freeform: Shape 84">
                    <a:extLst>
                      <a:ext uri="{FF2B5EF4-FFF2-40B4-BE49-F238E27FC236}">
                        <a16:creationId xmlns:a16="http://schemas.microsoft.com/office/drawing/2014/main" id="{238D3B7F-C974-4B52-987A-784347497797}"/>
                      </a:ext>
                    </a:extLst>
                  </p:cNvPr>
                  <p:cNvSpPr/>
                  <p:nvPr/>
                </p:nvSpPr>
                <p:spPr>
                  <a:xfrm>
                    <a:off x="1615966" y="4619297"/>
                    <a:ext cx="4619296" cy="370489"/>
                  </a:xfrm>
                  <a:custGeom>
                    <a:avLst/>
                    <a:gdLst>
                      <a:gd name="connsiteX0" fmla="*/ 0 w 4619296"/>
                      <a:gd name="connsiteY0" fmla="*/ 0 h 370489"/>
                      <a:gd name="connsiteX1" fmla="*/ 2940268 w 4619296"/>
                      <a:gd name="connsiteY1" fmla="*/ 94593 h 370489"/>
                      <a:gd name="connsiteX2" fmla="*/ 4619296 w 4619296"/>
                      <a:gd name="connsiteY2" fmla="*/ 370489 h 370489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</a:cxnLst>
                    <a:rect l="l" t="t" r="r" b="b"/>
                    <a:pathLst>
                      <a:path w="4619296" h="370489">
                        <a:moveTo>
                          <a:pt x="0" y="0"/>
                        </a:moveTo>
                        <a:cubicBezTo>
                          <a:pt x="1085192" y="16422"/>
                          <a:pt x="2170385" y="32845"/>
                          <a:pt x="2940268" y="94593"/>
                        </a:cubicBezTo>
                        <a:cubicBezTo>
                          <a:pt x="3710151" y="156341"/>
                          <a:pt x="4164723" y="263415"/>
                          <a:pt x="4619296" y="370489"/>
                        </a:cubicBezTo>
                      </a:path>
                    </a:pathLst>
                  </a:custGeom>
                  <a:noFill/>
                  <a:ln w="50800">
                    <a:solidFill>
                      <a:srgbClr val="95D00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CF4B34FE-01AF-413B-A75D-565C04EE0544}"/>
                      </a:ext>
                    </a:extLst>
                  </p:cNvPr>
                  <p:cNvSpPr txBox="1"/>
                  <p:nvPr/>
                </p:nvSpPr>
                <p:spPr>
                  <a:xfrm>
                    <a:off x="5244214" y="4040548"/>
                    <a:ext cx="1541421" cy="738943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95D00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MSJ </a:t>
                    </a:r>
                    <a:r>
                      <a:rPr lang="en-US" dirty="0" err="1"/>
                      <a:t>ServerFilling</a:t>
                    </a:r>
                    <a:endParaRPr lang="en-US" dirty="0"/>
                  </a:p>
                </p:txBody>
              </p:sp>
            </p:grp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337AB00-3CA3-4125-801F-42E563DC5133}"/>
                    </a:ext>
                  </a:extLst>
                </p:cNvPr>
                <p:cNvSpPr txBox="1"/>
                <p:nvPr/>
              </p:nvSpPr>
              <p:spPr>
                <a:xfrm>
                  <a:off x="6830719" y="2158861"/>
                  <a:ext cx="688561" cy="687881"/>
                </a:xfrm>
                <a:prstGeom prst="rect">
                  <a:avLst/>
                </a:prstGeom>
                <a:solidFill>
                  <a:schemeClr val="bg1"/>
                </a:solidFill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num>
                          <m:den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</m:d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B337AB00-3CA3-4125-801F-42E563DC51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0719" y="2158861"/>
                  <a:ext cx="688561" cy="68788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43259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C85F5-C7E3-4C20-9CD7-13DAAFA16B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Condition on 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A27F8-98C9-42AE-8C41-6EC440756F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Bounded expected remaining size:</a:t>
                </a:r>
              </a:p>
              <a:p>
                <a:pPr marL="0" indent="0">
                  <a:buNone/>
                </a:pPr>
                <a:r>
                  <a:rPr lang="en-US" dirty="0"/>
                  <a:t>Exists constant c such that for all ages a,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–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 &gt;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] &lt; 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2BA27F8-98C9-42AE-8C41-6EC440756F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D1512A-7B3A-457F-80A0-345FB2BE2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2830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2C3BE-B9ED-4AF8-AC3D-E40B8DAA4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Extra: </a:t>
            </a:r>
            <a:r>
              <a:rPr lang="en-US" dirty="0" err="1"/>
              <a:t>DivisorFilling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ACEC46-E950-4379-A412-E38D0E319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Like </a:t>
            </a:r>
            <a:r>
              <a:rPr lang="en-US" dirty="0" err="1"/>
              <a:t>ServerFilling</a:t>
            </a:r>
            <a:r>
              <a:rPr lang="en-US" dirty="0"/>
              <a:t>, MSJ policy that fills all servers if enough jobs available. In particular, WCFS policy.</a:t>
            </a:r>
          </a:p>
          <a:p>
            <a:pPr marL="0" indent="0">
              <a:buNone/>
            </a:pPr>
            <a:r>
              <a:rPr lang="en-US" dirty="0" err="1"/>
              <a:t>DivisorFilling</a:t>
            </a:r>
            <a:r>
              <a:rPr lang="en-US" dirty="0"/>
              <a:t> works whenever all requirements divide the number of servers k. If k jobs present, will fill all servers.</a:t>
            </a:r>
          </a:p>
          <a:p>
            <a:pPr marL="0" indent="0">
              <a:buNone/>
            </a:pPr>
            <a:r>
              <a:rPr lang="en-US" dirty="0"/>
              <a:t>If jobs can have requirements that don’t divide k, WCFS not possible.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D7B03C-38BE-48D1-A476-080F6497B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618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545DD-328C-4C58-BDF9-2F8BF783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M/G/k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03678-AB12-410A-A280-84871B03C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EFBBFC7-E388-4803-88ED-D86B83643780}"/>
              </a:ext>
            </a:extLst>
          </p:cNvPr>
          <p:cNvGrpSpPr/>
          <p:nvPr/>
        </p:nvGrpSpPr>
        <p:grpSpPr>
          <a:xfrm>
            <a:off x="838200" y="1051868"/>
            <a:ext cx="7192739" cy="2971651"/>
            <a:chOff x="1391355" y="3593574"/>
            <a:chExt cx="7192739" cy="2971651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96032AA-B750-4BF0-B1DA-1CED63FFD3A1}"/>
                </a:ext>
              </a:extLst>
            </p:cNvPr>
            <p:cNvGrpSpPr/>
            <p:nvPr/>
          </p:nvGrpSpPr>
          <p:grpSpPr>
            <a:xfrm>
              <a:off x="1705012" y="3593574"/>
              <a:ext cx="6879082" cy="2971651"/>
              <a:chOff x="2938681" y="1568008"/>
              <a:chExt cx="6879082" cy="3538041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A62402ED-28CE-448A-834E-0DCB4B175919}"/>
                  </a:ext>
                </a:extLst>
              </p:cNvPr>
              <p:cNvGrpSpPr/>
              <p:nvPr/>
            </p:nvGrpSpPr>
            <p:grpSpPr>
              <a:xfrm>
                <a:off x="2938681" y="1568008"/>
                <a:ext cx="6879082" cy="3538041"/>
                <a:chOff x="2938681" y="1568008"/>
                <a:chExt cx="6879082" cy="3538042"/>
              </a:xfrm>
            </p:grpSpPr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73DA7EE5-F295-42EF-9FE6-5A5E51567ED2}"/>
                    </a:ext>
                  </a:extLst>
                </p:cNvPr>
                <p:cNvCxnSpPr/>
                <p:nvPr/>
              </p:nvCxnSpPr>
              <p:spPr>
                <a:xfrm>
                  <a:off x="2938681" y="21787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03FAFE1-4E05-4DE4-A359-80A9A10EAD25}"/>
                    </a:ext>
                  </a:extLst>
                </p:cNvPr>
                <p:cNvCxnSpPr/>
                <p:nvPr/>
              </p:nvCxnSpPr>
              <p:spPr>
                <a:xfrm>
                  <a:off x="2938681" y="42615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Rectangle 57">
                  <a:extLst>
                    <a:ext uri="{FF2B5EF4-FFF2-40B4-BE49-F238E27FC236}">
                      <a16:creationId xmlns:a16="http://schemas.microsoft.com/office/drawing/2014/main" id="{5BE914C1-1BAF-4135-B14A-644571936085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9" name="Rectangle 58">
                  <a:extLst>
                    <a:ext uri="{FF2B5EF4-FFF2-40B4-BE49-F238E27FC236}">
                      <a16:creationId xmlns:a16="http://schemas.microsoft.com/office/drawing/2014/main" id="{6244394C-637C-4A6C-9110-F40768F73C37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0" name="Rectangle 59">
                  <a:extLst>
                    <a:ext uri="{FF2B5EF4-FFF2-40B4-BE49-F238E27FC236}">
                      <a16:creationId xmlns:a16="http://schemas.microsoft.com/office/drawing/2014/main" id="{C981091E-E616-48FE-858D-AC78F41C99BB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B7CD1E00-B0B9-4366-8280-3CCBCFAB0339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Oval 61">
                  <a:extLst>
                    <a:ext uri="{FF2B5EF4-FFF2-40B4-BE49-F238E27FC236}">
                      <a16:creationId xmlns:a16="http://schemas.microsoft.com/office/drawing/2014/main" id="{CA166B85-0D89-4E07-ABBC-4910CCD5347F}"/>
                    </a:ext>
                  </a:extLst>
                </p:cNvPr>
                <p:cNvSpPr/>
                <p:nvPr/>
              </p:nvSpPr>
              <p:spPr>
                <a:xfrm>
                  <a:off x="9080001" y="1568008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BCB4854F-9AEF-48B7-B2F7-5D00EFC30617}"/>
                    </a:ext>
                  </a:extLst>
                </p:cNvPr>
                <p:cNvSpPr/>
                <p:nvPr/>
              </p:nvSpPr>
              <p:spPr>
                <a:xfrm>
                  <a:off x="9091621" y="2494355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Oval 63">
                  <a:extLst>
                    <a:ext uri="{FF2B5EF4-FFF2-40B4-BE49-F238E27FC236}">
                      <a16:creationId xmlns:a16="http://schemas.microsoft.com/office/drawing/2014/main" id="{893858DD-5CFF-4C54-B20D-F300C405F462}"/>
                    </a:ext>
                  </a:extLst>
                </p:cNvPr>
                <p:cNvSpPr/>
                <p:nvPr/>
              </p:nvSpPr>
              <p:spPr>
                <a:xfrm>
                  <a:off x="9080001" y="3420702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ACD29129-7414-48B4-8233-10D04EBB216A}"/>
                    </a:ext>
                  </a:extLst>
                </p:cNvPr>
                <p:cNvSpPr/>
                <p:nvPr/>
              </p:nvSpPr>
              <p:spPr>
                <a:xfrm>
                  <a:off x="9091621" y="4347049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6" name="Straight Connector 65">
                  <a:extLst>
                    <a:ext uri="{FF2B5EF4-FFF2-40B4-BE49-F238E27FC236}">
                      <a16:creationId xmlns:a16="http://schemas.microsoft.com/office/drawing/2014/main" id="{1D3C3E53-0B48-4A0B-BAD0-5755FFC78AD7}"/>
                    </a:ext>
                  </a:extLst>
                </p:cNvPr>
                <p:cNvCxnSpPr/>
                <p:nvPr/>
              </p:nvCxnSpPr>
              <p:spPr>
                <a:xfrm flipV="1">
                  <a:off x="8628281" y="2100811"/>
                  <a:ext cx="463340" cy="393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7" name="Straight Connector 66">
                  <a:extLst>
                    <a:ext uri="{FF2B5EF4-FFF2-40B4-BE49-F238E27FC236}">
                      <a16:creationId xmlns:a16="http://schemas.microsoft.com/office/drawing/2014/main" id="{821C7014-39A5-4980-B129-4ED6EE06F546}"/>
                    </a:ext>
                  </a:extLst>
                </p:cNvPr>
                <p:cNvCxnSpPr>
                  <a:endCxn id="63" idx="2"/>
                </p:cNvCxnSpPr>
                <p:nvPr/>
              </p:nvCxnSpPr>
              <p:spPr>
                <a:xfrm flipV="1">
                  <a:off x="8628281" y="2873856"/>
                  <a:ext cx="463340" cy="1572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Connector 67">
                  <a:extLst>
                    <a:ext uri="{FF2B5EF4-FFF2-40B4-BE49-F238E27FC236}">
                      <a16:creationId xmlns:a16="http://schemas.microsoft.com/office/drawing/2014/main" id="{A63A4A11-9326-4337-9FC0-905F3569FAB1}"/>
                    </a:ext>
                  </a:extLst>
                </p:cNvPr>
                <p:cNvCxnSpPr>
                  <a:endCxn id="64" idx="2"/>
                </p:cNvCxnSpPr>
                <p:nvPr/>
              </p:nvCxnSpPr>
              <p:spPr>
                <a:xfrm>
                  <a:off x="8650857" y="3587043"/>
                  <a:ext cx="429144" cy="213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Connector 68">
                  <a:extLst>
                    <a:ext uri="{FF2B5EF4-FFF2-40B4-BE49-F238E27FC236}">
                      <a16:creationId xmlns:a16="http://schemas.microsoft.com/office/drawing/2014/main" id="{FA5C2032-86AC-4FFB-A69C-89F0C7E55E77}"/>
                    </a:ext>
                  </a:extLst>
                </p:cNvPr>
                <p:cNvCxnSpPr>
                  <a:cxnSpLocks/>
                  <a:endCxn id="65" idx="1"/>
                </p:cNvCxnSpPr>
                <p:nvPr/>
              </p:nvCxnSpPr>
              <p:spPr>
                <a:xfrm>
                  <a:off x="8639569" y="4020670"/>
                  <a:ext cx="558393" cy="4375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ECB13041-CD0F-4894-AB95-47B921D48198}"/>
                  </a:ext>
                </a:extLst>
              </p:cNvPr>
              <p:cNvSpPr/>
              <p:nvPr/>
            </p:nvSpPr>
            <p:spPr>
              <a:xfrm>
                <a:off x="9251902" y="1988365"/>
                <a:ext cx="364070" cy="116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DBA5D80B-145D-4791-95D9-F0A4B0A3A47B}"/>
                  </a:ext>
                </a:extLst>
              </p:cNvPr>
              <p:cNvSpPr/>
              <p:nvPr/>
            </p:nvSpPr>
            <p:spPr>
              <a:xfrm>
                <a:off x="9251902" y="2743198"/>
                <a:ext cx="364070" cy="275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DD6FA39F-868F-403E-8496-61B5AB8AF93A}"/>
                  </a:ext>
                </a:extLst>
              </p:cNvPr>
              <p:cNvSpPr/>
              <p:nvPr/>
            </p:nvSpPr>
            <p:spPr>
              <a:xfrm>
                <a:off x="9251902" y="3660247"/>
                <a:ext cx="364070" cy="310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D99334FA-EC81-4FA2-8049-9034D7799088}"/>
                  </a:ext>
                </a:extLst>
              </p:cNvPr>
              <p:cNvSpPr/>
              <p:nvPr/>
            </p:nvSpPr>
            <p:spPr>
              <a:xfrm>
                <a:off x="9251902" y="4560040"/>
                <a:ext cx="364070" cy="430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D5E59557-C3B1-4DBB-B769-F67AA98CDDEA}"/>
                  </a:ext>
                </a:extLst>
              </p:cNvPr>
              <p:cNvSpPr/>
              <p:nvPr/>
            </p:nvSpPr>
            <p:spPr>
              <a:xfrm>
                <a:off x="4687299" y="3567286"/>
                <a:ext cx="632178" cy="5757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B240A3A5-338D-4FCC-A647-6928F5FEC6A9}"/>
                  </a:ext>
                </a:extLst>
              </p:cNvPr>
              <p:cNvSpPr/>
              <p:nvPr/>
            </p:nvSpPr>
            <p:spPr>
              <a:xfrm>
                <a:off x="5720231" y="2449686"/>
                <a:ext cx="632178" cy="1693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90D5F365-E768-4B0E-82CD-49AC49AE2E23}"/>
                  </a:ext>
                </a:extLst>
              </p:cNvPr>
              <p:cNvSpPr/>
              <p:nvPr/>
            </p:nvSpPr>
            <p:spPr>
              <a:xfrm>
                <a:off x="6702367" y="3031063"/>
                <a:ext cx="632178" cy="1111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9302112B-D707-4D3D-BC22-66612F2F925D}"/>
                  </a:ext>
                </a:extLst>
              </p:cNvPr>
              <p:cNvSpPr/>
              <p:nvPr/>
            </p:nvSpPr>
            <p:spPr>
              <a:xfrm>
                <a:off x="7774809" y="2833510"/>
                <a:ext cx="632178" cy="1309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E46B4E68-778E-4A71-B8EB-A434F1968241}"/>
                </a:ext>
              </a:extLst>
            </p:cNvPr>
            <p:cNvGrpSpPr/>
            <p:nvPr/>
          </p:nvGrpSpPr>
          <p:grpSpPr>
            <a:xfrm>
              <a:off x="1391355" y="4600656"/>
              <a:ext cx="835254" cy="761159"/>
              <a:chOff x="1354204" y="4524705"/>
              <a:chExt cx="835254" cy="761159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710FC50E-3B93-47A9-9A3B-1DD6926EDAD0}"/>
                  </a:ext>
                </a:extLst>
              </p:cNvPr>
              <p:cNvCxnSpPr/>
              <p:nvPr/>
            </p:nvCxnSpPr>
            <p:spPr>
              <a:xfrm>
                <a:off x="1705012" y="4524705"/>
                <a:ext cx="484446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0EDE6B3-91EA-46D8-BE79-547A09F5E07A}"/>
                  </a:ext>
                </a:extLst>
              </p:cNvPr>
              <p:cNvCxnSpPr/>
              <p:nvPr/>
            </p:nvCxnSpPr>
            <p:spPr>
              <a:xfrm flipV="1">
                <a:off x="1673204" y="4952586"/>
                <a:ext cx="516254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385CCC20-3C12-4847-AAA6-10CF5FFE3BDF}"/>
                  </a:ext>
                </a:extLst>
              </p:cNvPr>
              <p:cNvCxnSpPr/>
              <p:nvPr/>
            </p:nvCxnSpPr>
            <p:spPr>
              <a:xfrm>
                <a:off x="1354205" y="4738645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E78B7D9-93B5-4183-AFEA-64750C4013B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204" y="5116574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0" name="TextBox 69">
            <a:extLst>
              <a:ext uri="{FF2B5EF4-FFF2-40B4-BE49-F238E27FC236}">
                <a16:creationId xmlns:a16="http://schemas.microsoft.com/office/drawing/2014/main" id="{3809D3C9-068B-41A1-AD5A-C82B27959622}"/>
              </a:ext>
            </a:extLst>
          </p:cNvPr>
          <p:cNvSpPr txBox="1"/>
          <p:nvPr/>
        </p:nvSpPr>
        <p:spPr>
          <a:xfrm>
            <a:off x="6988401" y="535903"/>
            <a:ext cx="1317423" cy="46166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k </a:t>
            </a:r>
            <a:r>
              <a:rPr lang="en-US" sz="2400" dirty="0"/>
              <a:t>servers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C7245CF1-51FD-42D6-BB79-1C39565DCAFB}"/>
              </a:ext>
            </a:extLst>
          </p:cNvPr>
          <p:cNvSpPr txBox="1"/>
          <p:nvPr/>
        </p:nvSpPr>
        <p:spPr>
          <a:xfrm>
            <a:off x="8025359" y="800508"/>
            <a:ext cx="1419217" cy="33407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40000"/>
              </a:lnSpc>
            </a:pPr>
            <a:r>
              <a:rPr lang="en-US" sz="2200" dirty="0"/>
              <a:t>Speed 1/k</a:t>
            </a:r>
          </a:p>
          <a:p>
            <a:pPr algn="ctr">
              <a:lnSpc>
                <a:spcPct val="240000"/>
              </a:lnSpc>
            </a:pPr>
            <a:r>
              <a:rPr lang="en-US" sz="2200" dirty="0"/>
              <a:t>Speed 1/k</a:t>
            </a:r>
          </a:p>
          <a:p>
            <a:pPr algn="ctr">
              <a:lnSpc>
                <a:spcPct val="240000"/>
              </a:lnSpc>
            </a:pPr>
            <a:r>
              <a:rPr lang="en-US" sz="2200" dirty="0"/>
              <a:t>Speed 1/k</a:t>
            </a:r>
          </a:p>
          <a:p>
            <a:pPr algn="ctr">
              <a:lnSpc>
                <a:spcPct val="240000"/>
              </a:lnSpc>
            </a:pPr>
            <a:r>
              <a:rPr lang="en-US" sz="2200" dirty="0"/>
              <a:t>Speed 1/k</a:t>
            </a:r>
          </a:p>
        </p:txBody>
      </p: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B9ED0999-1478-41DD-B559-0F202BAB7DE1}"/>
              </a:ext>
            </a:extLst>
          </p:cNvPr>
          <p:cNvGrpSpPr/>
          <p:nvPr/>
        </p:nvGrpSpPr>
        <p:grpSpPr>
          <a:xfrm>
            <a:off x="436856" y="3446961"/>
            <a:ext cx="6317784" cy="3159295"/>
            <a:chOff x="5945677" y="3911808"/>
            <a:chExt cx="6317784" cy="3159295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897A336F-7BE0-432A-9518-702728069677}"/>
                </a:ext>
              </a:extLst>
            </p:cNvPr>
            <p:cNvGrpSpPr/>
            <p:nvPr/>
          </p:nvGrpSpPr>
          <p:grpSpPr>
            <a:xfrm>
              <a:off x="5945677" y="3911808"/>
              <a:ext cx="6317784" cy="3159295"/>
              <a:chOff x="5793277" y="3759408"/>
              <a:chExt cx="6317784" cy="3159295"/>
            </a:xfrm>
          </p:grpSpPr>
          <p:grpSp>
            <p:nvGrpSpPr>
              <p:cNvPr id="73" name="Group 72">
                <a:extLst>
                  <a:ext uri="{FF2B5EF4-FFF2-40B4-BE49-F238E27FC236}">
                    <a16:creationId xmlns:a16="http://schemas.microsoft.com/office/drawing/2014/main" id="{5E63DF94-DDE7-42D5-BA0C-078E65DC3E6D}"/>
                  </a:ext>
                </a:extLst>
              </p:cNvPr>
              <p:cNvGrpSpPr/>
              <p:nvPr/>
            </p:nvGrpSpPr>
            <p:grpSpPr>
              <a:xfrm>
                <a:off x="6810148" y="6255834"/>
                <a:ext cx="5300913" cy="662869"/>
                <a:chOff x="596650" y="6144582"/>
                <a:chExt cx="5300913" cy="662869"/>
              </a:xfrm>
            </p:grpSpPr>
            <p:grpSp>
              <p:nvGrpSpPr>
                <p:cNvPr id="82" name="Group 81">
                  <a:extLst>
                    <a:ext uri="{FF2B5EF4-FFF2-40B4-BE49-F238E27FC236}">
                      <a16:creationId xmlns:a16="http://schemas.microsoft.com/office/drawing/2014/main" id="{93E7F0D9-349F-41F7-9C4B-C9683DBD9123}"/>
                    </a:ext>
                  </a:extLst>
                </p:cNvPr>
                <p:cNvGrpSpPr/>
                <p:nvPr/>
              </p:nvGrpSpPr>
              <p:grpSpPr>
                <a:xfrm>
                  <a:off x="596650" y="6144582"/>
                  <a:ext cx="5300913" cy="402588"/>
                  <a:chOff x="596650" y="6198630"/>
                  <a:chExt cx="5300913" cy="402588"/>
                </a:xfrm>
              </p:grpSpPr>
              <p:sp>
                <p:nvSpPr>
                  <p:cNvPr id="85" name="TextBox 84">
                    <a:extLst>
                      <a:ext uri="{FF2B5EF4-FFF2-40B4-BE49-F238E27FC236}">
                        <a16:creationId xmlns:a16="http://schemas.microsoft.com/office/drawing/2014/main" id="{E737CC99-2775-4D5B-B75F-11513CCA88DD}"/>
                      </a:ext>
                    </a:extLst>
                  </p:cNvPr>
                  <p:cNvSpPr txBox="1"/>
                  <p:nvPr/>
                </p:nvSpPr>
                <p:spPr>
                  <a:xfrm>
                    <a:off x="596650" y="6226367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  <p:sp>
                <p:nvSpPr>
                  <p:cNvPr id="86" name="TextBox 85">
                    <a:extLst>
                      <a:ext uri="{FF2B5EF4-FFF2-40B4-BE49-F238E27FC236}">
                        <a16:creationId xmlns:a16="http://schemas.microsoft.com/office/drawing/2014/main" id="{899C9788-75D8-4142-B99F-0EED1D2F45A0}"/>
                      </a:ext>
                    </a:extLst>
                  </p:cNvPr>
                  <p:cNvSpPr txBox="1"/>
                  <p:nvPr/>
                </p:nvSpPr>
                <p:spPr>
                  <a:xfrm>
                    <a:off x="1645339" y="6222991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0.25</a:t>
                    </a:r>
                  </a:p>
                </p:txBody>
              </p:sp>
              <p:sp>
                <p:nvSpPr>
                  <p:cNvPr id="87" name="TextBox 86">
                    <a:extLst>
                      <a:ext uri="{FF2B5EF4-FFF2-40B4-BE49-F238E27FC236}">
                        <a16:creationId xmlns:a16="http://schemas.microsoft.com/office/drawing/2014/main" id="{C215ED46-DBA3-4175-BDEA-4838EF7ED7B3}"/>
                      </a:ext>
                    </a:extLst>
                  </p:cNvPr>
                  <p:cNvSpPr txBox="1"/>
                  <p:nvPr/>
                </p:nvSpPr>
                <p:spPr>
                  <a:xfrm>
                    <a:off x="2890093" y="6231886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0.5</a:t>
                    </a:r>
                  </a:p>
                </p:txBody>
              </p:sp>
              <p:sp>
                <p:nvSpPr>
                  <p:cNvPr id="88" name="TextBox 87">
                    <a:extLst>
                      <a:ext uri="{FF2B5EF4-FFF2-40B4-BE49-F238E27FC236}">
                        <a16:creationId xmlns:a16="http://schemas.microsoft.com/office/drawing/2014/main" id="{E8DDD2B2-1076-4E46-9CCC-51FAD656C083}"/>
                      </a:ext>
                    </a:extLst>
                  </p:cNvPr>
                  <p:cNvSpPr txBox="1"/>
                  <p:nvPr/>
                </p:nvSpPr>
                <p:spPr>
                  <a:xfrm>
                    <a:off x="4058074" y="6230644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0.75</a:t>
                    </a:r>
                  </a:p>
                </p:txBody>
              </p:sp>
              <p:sp>
                <p:nvSpPr>
                  <p:cNvPr id="89" name="TextBox 88">
                    <a:extLst>
                      <a:ext uri="{FF2B5EF4-FFF2-40B4-BE49-F238E27FC236}">
                        <a16:creationId xmlns:a16="http://schemas.microsoft.com/office/drawing/2014/main" id="{90844336-2744-4402-8532-9A42B5491FAA}"/>
                      </a:ext>
                    </a:extLst>
                  </p:cNvPr>
                  <p:cNvSpPr txBox="1"/>
                  <p:nvPr/>
                </p:nvSpPr>
                <p:spPr>
                  <a:xfrm>
                    <a:off x="5305673" y="6198630"/>
                    <a:ext cx="59189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</p:grpSp>
            <p:sp>
              <p:nvSpPr>
                <p:cNvPr id="83" name="Freeform: Shape 82">
                  <a:extLst>
                    <a:ext uri="{FF2B5EF4-FFF2-40B4-BE49-F238E27FC236}">
                      <a16:creationId xmlns:a16="http://schemas.microsoft.com/office/drawing/2014/main" id="{72EFC0CF-0992-4FCD-9654-E2C9A6E2A827}"/>
                    </a:ext>
                  </a:extLst>
                </p:cNvPr>
                <p:cNvSpPr/>
                <p:nvPr/>
              </p:nvSpPr>
              <p:spPr>
                <a:xfrm>
                  <a:off x="738187" y="6173831"/>
                  <a:ext cx="4800600" cy="9525"/>
                </a:xfrm>
                <a:custGeom>
                  <a:avLst/>
                  <a:gdLst>
                    <a:gd name="connsiteX0" fmla="*/ 0 w 4800600"/>
                    <a:gd name="connsiteY0" fmla="*/ 0 h 9525"/>
                    <a:gd name="connsiteX1" fmla="*/ 4800600 w 4800600"/>
                    <a:gd name="connsiteY1" fmla="*/ 0 h 95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4800600" h="9525">
                      <a:moveTo>
                        <a:pt x="0" y="0"/>
                      </a:moveTo>
                      <a:lnTo>
                        <a:pt x="4800600" y="0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F238CD5-0D59-4E07-BD13-389DE7A07C95}"/>
                    </a:ext>
                  </a:extLst>
                </p:cNvPr>
                <p:cNvSpPr txBox="1"/>
                <p:nvPr/>
              </p:nvSpPr>
              <p:spPr>
                <a:xfrm>
                  <a:off x="2785400" y="6438119"/>
                  <a:ext cx="8136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Load </a:t>
                  </a:r>
                  <a:r>
                    <a:rPr lang="el-GR" sz="1800" dirty="0"/>
                    <a:t>ρ</a:t>
                  </a:r>
                  <a:endParaRPr lang="en-US" dirty="0"/>
                </a:p>
              </p:txBody>
            </p:sp>
          </p:grpSp>
          <p:grpSp>
            <p:nvGrpSpPr>
              <p:cNvPr id="74" name="Group 73">
                <a:extLst>
                  <a:ext uri="{FF2B5EF4-FFF2-40B4-BE49-F238E27FC236}">
                    <a16:creationId xmlns:a16="http://schemas.microsoft.com/office/drawing/2014/main" id="{514ABF28-0D22-49A0-B9D4-911815B56785}"/>
                  </a:ext>
                </a:extLst>
              </p:cNvPr>
              <p:cNvGrpSpPr/>
              <p:nvPr/>
            </p:nvGrpSpPr>
            <p:grpSpPr>
              <a:xfrm>
                <a:off x="5793277" y="3759408"/>
                <a:ext cx="1247835" cy="2696309"/>
                <a:chOff x="-383200" y="3644778"/>
                <a:chExt cx="1247835" cy="2696309"/>
              </a:xfrm>
            </p:grpSpPr>
            <p:grpSp>
              <p:nvGrpSpPr>
                <p:cNvPr id="75" name="Group 74">
                  <a:extLst>
                    <a:ext uri="{FF2B5EF4-FFF2-40B4-BE49-F238E27FC236}">
                      <a16:creationId xmlns:a16="http://schemas.microsoft.com/office/drawing/2014/main" id="{FFC1D8D9-C702-4321-A740-D5673131F06B}"/>
                    </a:ext>
                  </a:extLst>
                </p:cNvPr>
                <p:cNvGrpSpPr/>
                <p:nvPr/>
              </p:nvGrpSpPr>
              <p:grpSpPr>
                <a:xfrm>
                  <a:off x="401425" y="3644778"/>
                  <a:ext cx="463210" cy="2696309"/>
                  <a:chOff x="401425" y="3644778"/>
                  <a:chExt cx="463210" cy="2696309"/>
                </a:xfrm>
              </p:grpSpPr>
              <p:sp>
                <p:nvSpPr>
                  <p:cNvPr id="78" name="TextBox 77">
                    <a:extLst>
                      <a:ext uri="{FF2B5EF4-FFF2-40B4-BE49-F238E27FC236}">
                        <a16:creationId xmlns:a16="http://schemas.microsoft.com/office/drawing/2014/main" id="{56BCA4CA-CEA5-440F-9B82-E3F286864488}"/>
                      </a:ext>
                    </a:extLst>
                  </p:cNvPr>
                  <p:cNvSpPr txBox="1"/>
                  <p:nvPr/>
                </p:nvSpPr>
                <p:spPr>
                  <a:xfrm>
                    <a:off x="422738" y="3644778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3</a:t>
                    </a:r>
                  </a:p>
                </p:txBody>
              </p:sp>
              <p:sp>
                <p:nvSpPr>
                  <p:cNvPr id="79" name="TextBox 78">
                    <a:extLst>
                      <a:ext uri="{FF2B5EF4-FFF2-40B4-BE49-F238E27FC236}">
                        <a16:creationId xmlns:a16="http://schemas.microsoft.com/office/drawing/2014/main" id="{658EE43D-6688-4797-BE63-2A916C0CCC4E}"/>
                      </a:ext>
                    </a:extLst>
                  </p:cNvPr>
                  <p:cNvSpPr txBox="1"/>
                  <p:nvPr/>
                </p:nvSpPr>
                <p:spPr>
                  <a:xfrm>
                    <a:off x="409159" y="4421936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2</a:t>
                    </a:r>
                  </a:p>
                </p:txBody>
              </p:sp>
              <p:sp>
                <p:nvSpPr>
                  <p:cNvPr id="80" name="TextBox 79">
                    <a:extLst>
                      <a:ext uri="{FF2B5EF4-FFF2-40B4-BE49-F238E27FC236}">
                        <a16:creationId xmlns:a16="http://schemas.microsoft.com/office/drawing/2014/main" id="{316DE234-23CF-485D-B010-FAF596F6EBF7}"/>
                      </a:ext>
                    </a:extLst>
                  </p:cNvPr>
                  <p:cNvSpPr txBox="1"/>
                  <p:nvPr/>
                </p:nvSpPr>
                <p:spPr>
                  <a:xfrm>
                    <a:off x="424702" y="5209597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1</a:t>
                    </a:r>
                  </a:p>
                </p:txBody>
              </p:sp>
              <p:sp>
                <p:nvSpPr>
                  <p:cNvPr id="81" name="TextBox 80">
                    <a:extLst>
                      <a:ext uri="{FF2B5EF4-FFF2-40B4-BE49-F238E27FC236}">
                        <a16:creationId xmlns:a16="http://schemas.microsoft.com/office/drawing/2014/main" id="{E82D7211-6D18-4B9D-B959-9489130C0419}"/>
                      </a:ext>
                    </a:extLst>
                  </p:cNvPr>
                  <p:cNvSpPr txBox="1"/>
                  <p:nvPr/>
                </p:nvSpPr>
                <p:spPr>
                  <a:xfrm>
                    <a:off x="401425" y="5971755"/>
                    <a:ext cx="439933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0</a:t>
                    </a:r>
                  </a:p>
                </p:txBody>
              </p:sp>
            </p:grpSp>
            <p:sp>
              <p:nvSpPr>
                <p:cNvPr id="76" name="Freeform: Shape 75">
                  <a:extLst>
                    <a:ext uri="{FF2B5EF4-FFF2-40B4-BE49-F238E27FC236}">
                      <a16:creationId xmlns:a16="http://schemas.microsoft.com/office/drawing/2014/main" id="{C3DBA0CF-9D4D-42B5-8874-8925EB401DCE}"/>
                    </a:ext>
                  </a:extLst>
                </p:cNvPr>
                <p:cNvSpPr/>
                <p:nvPr/>
              </p:nvSpPr>
              <p:spPr>
                <a:xfrm flipH="1">
                  <a:off x="747712" y="3792252"/>
                  <a:ext cx="45719" cy="2381580"/>
                </a:xfrm>
                <a:custGeom>
                  <a:avLst/>
                  <a:gdLst>
                    <a:gd name="connsiteX0" fmla="*/ 0 w 9525"/>
                    <a:gd name="connsiteY0" fmla="*/ 0 h 2276475"/>
                    <a:gd name="connsiteX1" fmla="*/ 0 w 9525"/>
                    <a:gd name="connsiteY1" fmla="*/ 2276475 h 22764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</a:cxnLst>
                  <a:rect l="l" t="t" r="r" b="b"/>
                  <a:pathLst>
                    <a:path w="9525" h="2276475">
                      <a:moveTo>
                        <a:pt x="0" y="0"/>
                      </a:moveTo>
                      <a:lnTo>
                        <a:pt x="0" y="2276475"/>
                      </a:lnTo>
                    </a:path>
                  </a:pathLst>
                </a:custGeom>
                <a:noFill/>
                <a:ln w="50800" cap="flat">
                  <a:solidFill>
                    <a:srgbClr val="333333"/>
                  </a:solidFill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35A250F5-4ADF-4096-A43D-2CBD40F877BE}"/>
                    </a:ext>
                  </a:extLst>
                </p:cNvPr>
                <p:cNvSpPr txBox="1"/>
                <p:nvPr/>
              </p:nvSpPr>
              <p:spPr>
                <a:xfrm>
                  <a:off x="-383200" y="4869327"/>
                  <a:ext cx="108298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E[T](1-</a:t>
                  </a:r>
                  <a:r>
                    <a:rPr lang="el-GR" sz="1800" dirty="0"/>
                    <a:t>ρ</a:t>
                  </a:r>
                  <a:r>
                    <a:rPr lang="en-US" sz="1800" dirty="0"/>
                    <a:t>)</a:t>
                  </a:r>
                  <a:endParaRPr lang="en-US" dirty="0"/>
                </a:p>
              </p:txBody>
            </p:sp>
          </p:grpSp>
        </p:grpSp>
        <p:grpSp>
          <p:nvGrpSpPr>
            <p:cNvPr id="90" name="Group 89">
              <a:extLst>
                <a:ext uri="{FF2B5EF4-FFF2-40B4-BE49-F238E27FC236}">
                  <a16:creationId xmlns:a16="http://schemas.microsoft.com/office/drawing/2014/main" id="{B0CCE15A-9225-436F-B859-BB0FC179723E}"/>
                </a:ext>
              </a:extLst>
            </p:cNvPr>
            <p:cNvGrpSpPr/>
            <p:nvPr/>
          </p:nvGrpSpPr>
          <p:grpSpPr>
            <a:xfrm>
              <a:off x="7122308" y="5475932"/>
              <a:ext cx="4625442" cy="549860"/>
              <a:chOff x="6969908" y="5324227"/>
              <a:chExt cx="4625442" cy="549860"/>
            </a:xfrm>
          </p:grpSpPr>
          <p:cxnSp>
            <p:nvCxnSpPr>
              <p:cNvPr id="91" name="Straight Connector 90">
                <a:extLst>
                  <a:ext uri="{FF2B5EF4-FFF2-40B4-BE49-F238E27FC236}">
                    <a16:creationId xmlns:a16="http://schemas.microsoft.com/office/drawing/2014/main" id="{312C69F1-CD42-4A06-AA5C-D8F55C9798A1}"/>
                  </a:ext>
                </a:extLst>
              </p:cNvPr>
              <p:cNvCxnSpPr/>
              <p:nvPr/>
            </p:nvCxnSpPr>
            <p:spPr>
              <a:xfrm flipV="1">
                <a:off x="6969908" y="5324227"/>
                <a:ext cx="4625442" cy="180528"/>
              </a:xfrm>
              <a:prstGeom prst="line">
                <a:avLst/>
              </a:prstGeom>
              <a:ln w="508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F52AFAF2-192F-46FB-AAAF-6DDC70A72E94}"/>
                  </a:ext>
                </a:extLst>
              </p:cNvPr>
              <p:cNvSpPr txBox="1"/>
              <p:nvPr/>
            </p:nvSpPr>
            <p:spPr>
              <a:xfrm>
                <a:off x="7153189" y="5504755"/>
                <a:ext cx="859805" cy="369332"/>
              </a:xfrm>
              <a:prstGeom prst="rect">
                <a:avLst/>
              </a:prstGeom>
              <a:noFill/>
              <a:ln w="25400">
                <a:solidFill>
                  <a:srgbClr val="00B05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M/G/1</a:t>
                </a:r>
              </a:p>
            </p:txBody>
          </p:sp>
        </p:grpSp>
        <p:grpSp>
          <p:nvGrpSpPr>
            <p:cNvPr id="93" name="Group 92">
              <a:extLst>
                <a:ext uri="{FF2B5EF4-FFF2-40B4-BE49-F238E27FC236}">
                  <a16:creationId xmlns:a16="http://schemas.microsoft.com/office/drawing/2014/main" id="{4CCC7654-BB86-4A4A-BE06-55BE591A7889}"/>
                </a:ext>
              </a:extLst>
            </p:cNvPr>
            <p:cNvGrpSpPr/>
            <p:nvPr/>
          </p:nvGrpSpPr>
          <p:grpSpPr>
            <a:xfrm>
              <a:off x="7115828" y="4794912"/>
              <a:ext cx="4631922" cy="687881"/>
              <a:chOff x="6963428" y="4642512"/>
              <a:chExt cx="4631922" cy="687881"/>
            </a:xfrm>
          </p:grpSpPr>
          <p:cxnSp>
            <p:nvCxnSpPr>
              <p:cNvPr id="94" name="Straight Connector 93">
                <a:extLst>
                  <a:ext uri="{FF2B5EF4-FFF2-40B4-BE49-F238E27FC236}">
                    <a16:creationId xmlns:a16="http://schemas.microsoft.com/office/drawing/2014/main" id="{C8CBD06A-1EE2-453D-A38D-D5A3DD3FF7DF}"/>
                  </a:ext>
                </a:extLst>
              </p:cNvPr>
              <p:cNvCxnSpPr/>
              <p:nvPr/>
            </p:nvCxnSpPr>
            <p:spPr>
              <a:xfrm>
                <a:off x="6969908" y="5324227"/>
                <a:ext cx="4625442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DF64D5C-A0F6-4D8E-9FBF-A55C8879EF75}"/>
                      </a:ext>
                    </a:extLst>
                  </p:cNvPr>
                  <p:cNvSpPr txBox="1"/>
                  <p:nvPr/>
                </p:nvSpPr>
                <p:spPr>
                  <a:xfrm>
                    <a:off x="6963428" y="4642512"/>
                    <a:ext cx="720736" cy="687881"/>
                  </a:xfrm>
                  <a:prstGeom prst="rect">
                    <a:avLst/>
                  </a:prstGeom>
                  <a:noFill/>
                  <a:ln w="25400">
                    <a:solidFill>
                      <a:schemeClr val="tx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f>
                            <m:fPr>
                              <m:ctrlP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p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d>
                            </m:num>
                            <m:den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</m:d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DDF64D5C-A0F6-4D8E-9FBF-A55C8879EF7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963428" y="4642512"/>
                    <a:ext cx="720736" cy="68788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54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A92AC1FA-394D-4A22-9695-B23A89AFC9BE}"/>
              </a:ext>
            </a:extLst>
          </p:cNvPr>
          <p:cNvGrpSpPr/>
          <p:nvPr/>
        </p:nvGrpSpPr>
        <p:grpSpPr>
          <a:xfrm>
            <a:off x="3340556" y="3619100"/>
            <a:ext cx="2877954" cy="1386038"/>
            <a:chOff x="3340556" y="3619100"/>
            <a:chExt cx="2877954" cy="1386038"/>
          </a:xfrm>
        </p:grpSpPr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D7D57483-20EF-4523-97BD-155CD77FF059}"/>
                </a:ext>
              </a:extLst>
            </p:cNvPr>
            <p:cNvSpPr/>
            <p:nvPr/>
          </p:nvSpPr>
          <p:spPr>
            <a:xfrm>
              <a:off x="3340556" y="3619100"/>
              <a:ext cx="2877954" cy="1386038"/>
            </a:xfrm>
            <a:custGeom>
              <a:avLst/>
              <a:gdLst>
                <a:gd name="connsiteX0" fmla="*/ 0 w 2877954"/>
                <a:gd name="connsiteY0" fmla="*/ 0 h 1386038"/>
                <a:gd name="connsiteX1" fmla="*/ 1155032 w 2877954"/>
                <a:gd name="connsiteY1" fmla="*/ 827773 h 1386038"/>
                <a:gd name="connsiteX2" fmla="*/ 2877954 w 2877954"/>
                <a:gd name="connsiteY2" fmla="*/ 1386038 h 1386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77954" h="1386038">
                  <a:moveTo>
                    <a:pt x="0" y="0"/>
                  </a:moveTo>
                  <a:cubicBezTo>
                    <a:pt x="337686" y="298383"/>
                    <a:pt x="675373" y="596767"/>
                    <a:pt x="1155032" y="827773"/>
                  </a:cubicBezTo>
                  <a:cubicBezTo>
                    <a:pt x="1634691" y="1058779"/>
                    <a:pt x="2256322" y="1222408"/>
                    <a:pt x="2877954" y="1386038"/>
                  </a:cubicBezTo>
                </a:path>
              </a:pathLst>
            </a:custGeom>
            <a:noFill/>
            <a:ln w="508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CA1CB30D-DE2E-4B96-B21B-2A0B34616784}"/>
                </a:ext>
              </a:extLst>
            </p:cNvPr>
            <p:cNvSpPr txBox="1"/>
            <p:nvPr/>
          </p:nvSpPr>
          <p:spPr>
            <a:xfrm>
              <a:off x="4228497" y="3943376"/>
              <a:ext cx="834391" cy="369332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M/G/k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57587-DA6F-4BC1-90EC-D4146904BE4D}"/>
                  </a:ext>
                </a:extLst>
              </p:cNvPr>
              <p:cNvSpPr txBox="1"/>
              <p:nvPr/>
            </p:nvSpPr>
            <p:spPr>
              <a:xfrm>
                <a:off x="6754640" y="4334236"/>
                <a:ext cx="5202067" cy="10081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r>
                  <a:rPr lang="en-US" sz="2200" dirty="0"/>
                  <a:t> limit: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20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p>
                                <m:r>
                                  <a:rPr lang="en-US" sz="220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20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den>
                    </m:f>
                  </m:oMath>
                </a14:m>
                <a:r>
                  <a:rPr lang="en-US" sz="2200" dirty="0"/>
                  <a:t>                               [</a:t>
                </a:r>
                <a:r>
                  <a:rPr lang="en-US" sz="2200" dirty="0" err="1"/>
                  <a:t>Kollerstrom</a:t>
                </a:r>
                <a:r>
                  <a:rPr lang="en-US" sz="2200" dirty="0"/>
                  <a:t> ‘84]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B557587-DA6F-4BC1-90EC-D4146904BE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4640" y="4334236"/>
                <a:ext cx="5202067" cy="1008161"/>
              </a:xfrm>
              <a:prstGeom prst="rect">
                <a:avLst/>
              </a:prstGeom>
              <a:blipFill>
                <a:blip r:embed="rId4"/>
                <a:stretch>
                  <a:fillRect l="-1524" b="-115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0372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1" grpId="0"/>
      <p:bldP spid="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F3C8B-0157-483A-AE65-741D076F74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M/G/k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086EDE-D7D0-4CDB-87C4-EEB4A8A85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70AD3A2-CB6B-4E9F-B5DF-C7E6A5C08113}"/>
              </a:ext>
            </a:extLst>
          </p:cNvPr>
          <p:cNvGrpSpPr/>
          <p:nvPr/>
        </p:nvGrpSpPr>
        <p:grpSpPr>
          <a:xfrm>
            <a:off x="838200" y="1051868"/>
            <a:ext cx="7192739" cy="2971651"/>
            <a:chOff x="1391355" y="3593574"/>
            <a:chExt cx="7192739" cy="2971651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9F72A36-4D01-4EB8-9F57-EE7D3879C617}"/>
                </a:ext>
              </a:extLst>
            </p:cNvPr>
            <p:cNvGrpSpPr/>
            <p:nvPr/>
          </p:nvGrpSpPr>
          <p:grpSpPr>
            <a:xfrm>
              <a:off x="1705012" y="3593574"/>
              <a:ext cx="6879082" cy="2971651"/>
              <a:chOff x="2938681" y="1568008"/>
              <a:chExt cx="6879082" cy="3538041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A1EF1081-7C1C-4A20-A465-7363ED5EBACA}"/>
                  </a:ext>
                </a:extLst>
              </p:cNvPr>
              <p:cNvGrpSpPr/>
              <p:nvPr/>
            </p:nvGrpSpPr>
            <p:grpSpPr>
              <a:xfrm>
                <a:off x="2938681" y="1568008"/>
                <a:ext cx="6879082" cy="3538041"/>
                <a:chOff x="2938681" y="1568008"/>
                <a:chExt cx="6879082" cy="3538042"/>
              </a:xfrm>
            </p:grpSpPr>
            <p:cxnSp>
              <p:nvCxnSpPr>
                <p:cNvPr id="21" name="Straight Connector 20">
                  <a:extLst>
                    <a:ext uri="{FF2B5EF4-FFF2-40B4-BE49-F238E27FC236}">
                      <a16:creationId xmlns:a16="http://schemas.microsoft.com/office/drawing/2014/main" id="{4EDFCC2E-5989-4631-AB06-FBAD54744950}"/>
                    </a:ext>
                  </a:extLst>
                </p:cNvPr>
                <p:cNvCxnSpPr/>
                <p:nvPr/>
              </p:nvCxnSpPr>
              <p:spPr>
                <a:xfrm>
                  <a:off x="2938681" y="21787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Connector 21">
                  <a:extLst>
                    <a:ext uri="{FF2B5EF4-FFF2-40B4-BE49-F238E27FC236}">
                      <a16:creationId xmlns:a16="http://schemas.microsoft.com/office/drawing/2014/main" id="{96AB32EB-2527-4BE3-8624-EC65CBAB750A}"/>
                    </a:ext>
                  </a:extLst>
                </p:cNvPr>
                <p:cNvCxnSpPr/>
                <p:nvPr/>
              </p:nvCxnSpPr>
              <p:spPr>
                <a:xfrm>
                  <a:off x="2938681" y="4261555"/>
                  <a:ext cx="5689600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A6CEAAA0-20F0-497A-B9D9-353A6220395B}"/>
                    </a:ext>
                  </a:extLst>
                </p:cNvPr>
                <p:cNvSpPr/>
                <p:nvPr/>
              </p:nvSpPr>
              <p:spPr>
                <a:xfrm>
                  <a:off x="7600992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7854EEC1-CD34-4374-B497-1A6507D2B24B}"/>
                    </a:ext>
                  </a:extLst>
                </p:cNvPr>
                <p:cNvSpPr/>
                <p:nvPr/>
              </p:nvSpPr>
              <p:spPr>
                <a:xfrm>
                  <a:off x="6573703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5" name="Rectangle 24">
                  <a:extLst>
                    <a:ext uri="{FF2B5EF4-FFF2-40B4-BE49-F238E27FC236}">
                      <a16:creationId xmlns:a16="http://schemas.microsoft.com/office/drawing/2014/main" id="{3AAEAB8A-23E9-4D78-8F6C-A42A7D65F9DC}"/>
                    </a:ext>
                  </a:extLst>
                </p:cNvPr>
                <p:cNvSpPr/>
                <p:nvPr/>
              </p:nvSpPr>
              <p:spPr>
                <a:xfrm>
                  <a:off x="5546414" y="2178755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4F209022-25CB-48D0-8F50-B5A1012A057B}"/>
                    </a:ext>
                  </a:extLst>
                </p:cNvPr>
                <p:cNvSpPr/>
                <p:nvPr/>
              </p:nvSpPr>
              <p:spPr>
                <a:xfrm>
                  <a:off x="4519125" y="2178754"/>
                  <a:ext cx="1027289" cy="2082800"/>
                </a:xfrm>
                <a:prstGeom prst="rect">
                  <a:avLst/>
                </a:prstGeom>
                <a:solidFill>
                  <a:schemeClr val="bg1"/>
                </a:solidFill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7" name="Oval 26">
                  <a:extLst>
                    <a:ext uri="{FF2B5EF4-FFF2-40B4-BE49-F238E27FC236}">
                      <a16:creationId xmlns:a16="http://schemas.microsoft.com/office/drawing/2014/main" id="{FFF8DD07-8CE2-4B20-AF27-F3D78F07C33B}"/>
                    </a:ext>
                  </a:extLst>
                </p:cNvPr>
                <p:cNvSpPr/>
                <p:nvPr/>
              </p:nvSpPr>
              <p:spPr>
                <a:xfrm>
                  <a:off x="9080001" y="1568008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8" name="Oval 27">
                  <a:extLst>
                    <a:ext uri="{FF2B5EF4-FFF2-40B4-BE49-F238E27FC236}">
                      <a16:creationId xmlns:a16="http://schemas.microsoft.com/office/drawing/2014/main" id="{2EC4084A-ECFB-4C04-A908-7A2759E503E3}"/>
                    </a:ext>
                  </a:extLst>
                </p:cNvPr>
                <p:cNvSpPr/>
                <p:nvPr/>
              </p:nvSpPr>
              <p:spPr>
                <a:xfrm>
                  <a:off x="9091621" y="2494355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9" name="Oval 28">
                  <a:extLst>
                    <a:ext uri="{FF2B5EF4-FFF2-40B4-BE49-F238E27FC236}">
                      <a16:creationId xmlns:a16="http://schemas.microsoft.com/office/drawing/2014/main" id="{217196D5-2875-4E99-BCB9-264D48F70DE5}"/>
                    </a:ext>
                  </a:extLst>
                </p:cNvPr>
                <p:cNvSpPr/>
                <p:nvPr/>
              </p:nvSpPr>
              <p:spPr>
                <a:xfrm>
                  <a:off x="9080001" y="3420702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002AEA9A-D849-4EA7-9C62-75566D356A9D}"/>
                    </a:ext>
                  </a:extLst>
                </p:cNvPr>
                <p:cNvSpPr/>
                <p:nvPr/>
              </p:nvSpPr>
              <p:spPr>
                <a:xfrm>
                  <a:off x="9091621" y="4347049"/>
                  <a:ext cx="726142" cy="759001"/>
                </a:xfrm>
                <a:prstGeom prst="ellipse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31" name="Straight Connector 30">
                  <a:extLst>
                    <a:ext uri="{FF2B5EF4-FFF2-40B4-BE49-F238E27FC236}">
                      <a16:creationId xmlns:a16="http://schemas.microsoft.com/office/drawing/2014/main" id="{B290895A-F1A3-44DD-8AA8-585490134B89}"/>
                    </a:ext>
                  </a:extLst>
                </p:cNvPr>
                <p:cNvCxnSpPr/>
                <p:nvPr/>
              </p:nvCxnSpPr>
              <p:spPr>
                <a:xfrm flipV="1">
                  <a:off x="8628281" y="2100811"/>
                  <a:ext cx="463340" cy="393545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Connector 31">
                  <a:extLst>
                    <a:ext uri="{FF2B5EF4-FFF2-40B4-BE49-F238E27FC236}">
                      <a16:creationId xmlns:a16="http://schemas.microsoft.com/office/drawing/2014/main" id="{73F83FFA-521B-45E1-824B-437E93DC9BF0}"/>
                    </a:ext>
                  </a:extLst>
                </p:cNvPr>
                <p:cNvCxnSpPr>
                  <a:endCxn id="28" idx="2"/>
                </p:cNvCxnSpPr>
                <p:nvPr/>
              </p:nvCxnSpPr>
              <p:spPr>
                <a:xfrm flipV="1">
                  <a:off x="8628281" y="2873856"/>
                  <a:ext cx="463340" cy="157209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Connector 32">
                  <a:extLst>
                    <a:ext uri="{FF2B5EF4-FFF2-40B4-BE49-F238E27FC236}">
                      <a16:creationId xmlns:a16="http://schemas.microsoft.com/office/drawing/2014/main" id="{7E8B2842-4AED-4387-A330-4761C993256C}"/>
                    </a:ext>
                  </a:extLst>
                </p:cNvPr>
                <p:cNvCxnSpPr>
                  <a:endCxn id="29" idx="2"/>
                </p:cNvCxnSpPr>
                <p:nvPr/>
              </p:nvCxnSpPr>
              <p:spPr>
                <a:xfrm>
                  <a:off x="8650857" y="3587043"/>
                  <a:ext cx="429144" cy="213160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4" name="Straight Connector 33">
                  <a:extLst>
                    <a:ext uri="{FF2B5EF4-FFF2-40B4-BE49-F238E27FC236}">
                      <a16:creationId xmlns:a16="http://schemas.microsoft.com/office/drawing/2014/main" id="{D27E386A-7735-4BD6-A609-49E9FBBA6275}"/>
                    </a:ext>
                  </a:extLst>
                </p:cNvPr>
                <p:cNvCxnSpPr>
                  <a:cxnSpLocks/>
                  <a:endCxn id="30" idx="1"/>
                </p:cNvCxnSpPr>
                <p:nvPr/>
              </p:nvCxnSpPr>
              <p:spPr>
                <a:xfrm>
                  <a:off x="8639569" y="4020670"/>
                  <a:ext cx="558393" cy="437532"/>
                </a:xfrm>
                <a:prstGeom prst="line">
                  <a:avLst/>
                </a:prstGeom>
                <a:ln w="381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9D8DC1CC-5DCC-497D-B9CE-5C9D825B37B1}"/>
                  </a:ext>
                </a:extLst>
              </p:cNvPr>
              <p:cNvSpPr/>
              <p:nvPr/>
            </p:nvSpPr>
            <p:spPr>
              <a:xfrm>
                <a:off x="9251902" y="1988365"/>
                <a:ext cx="364070" cy="116539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B7E46B84-A133-41BF-9436-BB42F88C958B}"/>
                  </a:ext>
                </a:extLst>
              </p:cNvPr>
              <p:cNvSpPr/>
              <p:nvPr/>
            </p:nvSpPr>
            <p:spPr>
              <a:xfrm>
                <a:off x="9251902" y="2743198"/>
                <a:ext cx="364070" cy="27566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5F666BE-805B-40E0-AD1C-2E762C8DC88B}"/>
                  </a:ext>
                </a:extLst>
              </p:cNvPr>
              <p:cNvSpPr/>
              <p:nvPr/>
            </p:nvSpPr>
            <p:spPr>
              <a:xfrm>
                <a:off x="9251902" y="3660247"/>
                <a:ext cx="364070" cy="31079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49A9A34-E736-4B98-A3B5-B50C2A67C530}"/>
                  </a:ext>
                </a:extLst>
              </p:cNvPr>
              <p:cNvSpPr/>
              <p:nvPr/>
            </p:nvSpPr>
            <p:spPr>
              <a:xfrm>
                <a:off x="9251902" y="4560040"/>
                <a:ext cx="364070" cy="43053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565226A-9CA6-42D6-909E-F1D0DE8C21AC}"/>
                  </a:ext>
                </a:extLst>
              </p:cNvPr>
              <p:cNvSpPr/>
              <p:nvPr/>
            </p:nvSpPr>
            <p:spPr>
              <a:xfrm>
                <a:off x="4687299" y="3567286"/>
                <a:ext cx="632178" cy="575734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58E81AFD-0987-42A0-A508-5D5B6EA53BB3}"/>
                  </a:ext>
                </a:extLst>
              </p:cNvPr>
              <p:cNvSpPr/>
              <p:nvPr/>
            </p:nvSpPr>
            <p:spPr>
              <a:xfrm>
                <a:off x="5720231" y="2449686"/>
                <a:ext cx="632178" cy="1693332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22F8DD84-7E99-47DC-88B7-144ADC770085}"/>
                  </a:ext>
                </a:extLst>
              </p:cNvPr>
              <p:cNvSpPr/>
              <p:nvPr/>
            </p:nvSpPr>
            <p:spPr>
              <a:xfrm>
                <a:off x="6702367" y="3031063"/>
                <a:ext cx="632178" cy="1111955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F0FB0573-156B-45A2-B1EC-7672998A2753}"/>
                  </a:ext>
                </a:extLst>
              </p:cNvPr>
              <p:cNvSpPr/>
              <p:nvPr/>
            </p:nvSpPr>
            <p:spPr>
              <a:xfrm>
                <a:off x="7774809" y="2833510"/>
                <a:ext cx="632178" cy="1309511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B6222F4-B7FA-4A2E-9D31-02B54CD1D6F4}"/>
                </a:ext>
              </a:extLst>
            </p:cNvPr>
            <p:cNvGrpSpPr/>
            <p:nvPr/>
          </p:nvGrpSpPr>
          <p:grpSpPr>
            <a:xfrm>
              <a:off x="1391355" y="4600656"/>
              <a:ext cx="835254" cy="761159"/>
              <a:chOff x="1354204" y="4524705"/>
              <a:chExt cx="835254" cy="761159"/>
            </a:xfrm>
          </p:grpSpPr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5224E7D5-F2FA-47EA-8344-8FCCBC878943}"/>
                  </a:ext>
                </a:extLst>
              </p:cNvPr>
              <p:cNvCxnSpPr/>
              <p:nvPr/>
            </p:nvCxnSpPr>
            <p:spPr>
              <a:xfrm>
                <a:off x="1705012" y="4524705"/>
                <a:ext cx="484446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C7289875-DACE-454D-8F83-947CCFDFBA13}"/>
                  </a:ext>
                </a:extLst>
              </p:cNvPr>
              <p:cNvCxnSpPr/>
              <p:nvPr/>
            </p:nvCxnSpPr>
            <p:spPr>
              <a:xfrm flipV="1">
                <a:off x="1673204" y="4952586"/>
                <a:ext cx="516254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3678285-4882-4157-BB9D-6DB191BE91BE}"/>
                  </a:ext>
                </a:extLst>
              </p:cNvPr>
              <p:cNvCxnSpPr/>
              <p:nvPr/>
            </p:nvCxnSpPr>
            <p:spPr>
              <a:xfrm>
                <a:off x="1354205" y="4738645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5CAD1784-DDE9-4892-B0F6-AAD8F93C275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204" y="5116574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29FB50-82BC-43BA-9779-31E593D97CDF}"/>
                  </a:ext>
                </a:extLst>
              </p:cNvPr>
              <p:cNvSpPr txBox="1"/>
              <p:nvPr/>
            </p:nvSpPr>
            <p:spPr>
              <a:xfrm>
                <a:off x="8025359" y="800508"/>
                <a:ext cx="1419217" cy="32138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sz="2200" dirty="0"/>
              </a:p>
              <a:p>
                <a:pPr algn="ctr">
                  <a:lnSpc>
                    <a:spcPct val="240000"/>
                  </a:lnSpc>
                </a:pPr>
                <a:r>
                  <a:rPr lang="en-US" sz="2200" dirty="0"/>
                  <a:t>Speed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200" i="1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sz="22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8929FB50-82BC-43BA-9779-31E593D97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5359" y="800508"/>
                <a:ext cx="1419217" cy="3213829"/>
              </a:xfrm>
              <a:prstGeom prst="rect">
                <a:avLst/>
              </a:prstGeom>
              <a:blipFill>
                <a:blip r:embed="rId3"/>
                <a:stretch>
                  <a:fillRect b="-28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" name="Group 71">
            <a:extLst>
              <a:ext uri="{FF2B5EF4-FFF2-40B4-BE49-F238E27FC236}">
                <a16:creationId xmlns:a16="http://schemas.microsoft.com/office/drawing/2014/main" id="{B7FBA3CD-5B9F-4DE7-8655-C47FDFC0FB40}"/>
              </a:ext>
            </a:extLst>
          </p:cNvPr>
          <p:cNvGrpSpPr/>
          <p:nvPr/>
        </p:nvGrpSpPr>
        <p:grpSpPr>
          <a:xfrm>
            <a:off x="436856" y="3446961"/>
            <a:ext cx="6317784" cy="3159295"/>
            <a:chOff x="436856" y="3446961"/>
            <a:chExt cx="6317784" cy="3159295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3FED48FD-3150-422B-8839-57D21C66B758}"/>
                </a:ext>
              </a:extLst>
            </p:cNvPr>
            <p:cNvGrpSpPr/>
            <p:nvPr/>
          </p:nvGrpSpPr>
          <p:grpSpPr>
            <a:xfrm>
              <a:off x="436856" y="3446961"/>
              <a:ext cx="6317784" cy="3159295"/>
              <a:chOff x="436856" y="3446961"/>
              <a:chExt cx="6317784" cy="3159295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D6BC53B4-2E24-4122-AC25-968CFE481F8E}"/>
                  </a:ext>
                </a:extLst>
              </p:cNvPr>
              <p:cNvGrpSpPr/>
              <p:nvPr/>
            </p:nvGrpSpPr>
            <p:grpSpPr>
              <a:xfrm>
                <a:off x="436856" y="3446961"/>
                <a:ext cx="6317784" cy="3159295"/>
                <a:chOff x="5945677" y="3911808"/>
                <a:chExt cx="6317784" cy="3159295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75136FCB-3933-415E-98CC-E83014861053}"/>
                    </a:ext>
                  </a:extLst>
                </p:cNvPr>
                <p:cNvGrpSpPr/>
                <p:nvPr/>
              </p:nvGrpSpPr>
              <p:grpSpPr>
                <a:xfrm>
                  <a:off x="5945677" y="3911808"/>
                  <a:ext cx="6317784" cy="3159295"/>
                  <a:chOff x="5793277" y="3759408"/>
                  <a:chExt cx="6317784" cy="3159295"/>
                </a:xfrm>
              </p:grpSpPr>
              <p:grpSp>
                <p:nvGrpSpPr>
                  <p:cNvPr id="44" name="Group 43">
                    <a:extLst>
                      <a:ext uri="{FF2B5EF4-FFF2-40B4-BE49-F238E27FC236}">
                        <a16:creationId xmlns:a16="http://schemas.microsoft.com/office/drawing/2014/main" id="{3FC04A79-7035-4DBD-89C4-7E110901E6CD}"/>
                      </a:ext>
                    </a:extLst>
                  </p:cNvPr>
                  <p:cNvGrpSpPr/>
                  <p:nvPr/>
                </p:nvGrpSpPr>
                <p:grpSpPr>
                  <a:xfrm>
                    <a:off x="6810148" y="6255834"/>
                    <a:ext cx="5300913" cy="662869"/>
                    <a:chOff x="596650" y="6144582"/>
                    <a:chExt cx="5300913" cy="662869"/>
                  </a:xfrm>
                </p:grpSpPr>
                <p:grpSp>
                  <p:nvGrpSpPr>
                    <p:cNvPr id="53" name="Group 52">
                      <a:extLst>
                        <a:ext uri="{FF2B5EF4-FFF2-40B4-BE49-F238E27FC236}">
                          <a16:creationId xmlns:a16="http://schemas.microsoft.com/office/drawing/2014/main" id="{096025EB-5B7E-41FC-80A6-E80373AD8BD0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6650" y="6144582"/>
                      <a:ext cx="5300913" cy="402588"/>
                      <a:chOff x="596650" y="6198630"/>
                      <a:chExt cx="5300913" cy="402588"/>
                    </a:xfrm>
                  </p:grpSpPr>
                  <p:sp>
                    <p:nvSpPr>
                      <p:cNvPr id="56" name="TextBox 55">
                        <a:extLst>
                          <a:ext uri="{FF2B5EF4-FFF2-40B4-BE49-F238E27FC236}">
                            <a16:creationId xmlns:a16="http://schemas.microsoft.com/office/drawing/2014/main" id="{B468CD41-DDA6-4516-AECC-579194812F74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6650" y="6226367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57" name="TextBox 56">
                        <a:extLst>
                          <a:ext uri="{FF2B5EF4-FFF2-40B4-BE49-F238E27FC236}">
                            <a16:creationId xmlns:a16="http://schemas.microsoft.com/office/drawing/2014/main" id="{921C7A72-357C-415A-A878-8979B6A5B1F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5339" y="6222991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0.25</a:t>
                        </a:r>
                      </a:p>
                    </p:txBody>
                  </p:sp>
                  <p:sp>
                    <p:nvSpPr>
                      <p:cNvPr id="58" name="TextBox 57">
                        <a:extLst>
                          <a:ext uri="{FF2B5EF4-FFF2-40B4-BE49-F238E27FC236}">
                            <a16:creationId xmlns:a16="http://schemas.microsoft.com/office/drawing/2014/main" id="{E62B24E4-9EFC-4981-ACA7-6CBF6143A98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093" y="6231886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0.5</a:t>
                        </a:r>
                      </a:p>
                    </p:txBody>
                  </p:sp>
                  <p:sp>
                    <p:nvSpPr>
                      <p:cNvPr id="59" name="TextBox 58">
                        <a:extLst>
                          <a:ext uri="{FF2B5EF4-FFF2-40B4-BE49-F238E27FC236}">
                            <a16:creationId xmlns:a16="http://schemas.microsoft.com/office/drawing/2014/main" id="{7ED91DFC-8B27-4998-9554-9CB29F68B44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58074" y="6230644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0.75</a:t>
                        </a:r>
                      </a:p>
                    </p:txBody>
                  </p:sp>
                  <p:sp>
                    <p:nvSpPr>
                      <p:cNvPr id="60" name="TextBox 59">
                        <a:extLst>
                          <a:ext uri="{FF2B5EF4-FFF2-40B4-BE49-F238E27FC236}">
                            <a16:creationId xmlns:a16="http://schemas.microsoft.com/office/drawing/2014/main" id="{F45FEC4D-957D-41C4-97B6-3E8877C433F3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05673" y="6198630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54" name="Freeform: Shape 53">
                      <a:extLst>
                        <a:ext uri="{FF2B5EF4-FFF2-40B4-BE49-F238E27FC236}">
                          <a16:creationId xmlns:a16="http://schemas.microsoft.com/office/drawing/2014/main" id="{C43C8FFB-5554-4235-B2CA-B80DFF329AF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187" y="6173831"/>
                      <a:ext cx="4800600" cy="9525"/>
                    </a:xfrm>
                    <a:custGeom>
                      <a:avLst/>
                      <a:gdLst>
                        <a:gd name="connsiteX0" fmla="*/ 0 w 4800600"/>
                        <a:gd name="connsiteY0" fmla="*/ 0 h 9525"/>
                        <a:gd name="connsiteX1" fmla="*/ 4800600 w 4800600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800600" h="9525">
                          <a:moveTo>
                            <a:pt x="0" y="0"/>
                          </a:moveTo>
                          <a:lnTo>
                            <a:pt x="4800600" y="0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55" name="TextBox 54">
                      <a:extLst>
                        <a:ext uri="{FF2B5EF4-FFF2-40B4-BE49-F238E27FC236}">
                          <a16:creationId xmlns:a16="http://schemas.microsoft.com/office/drawing/2014/main" id="{494F26A1-DCD5-447C-A815-424FFAF2FBD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400" y="6438119"/>
                      <a:ext cx="8136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Load </a:t>
                      </a:r>
                      <a:r>
                        <a:rPr lang="el-GR" sz="1800" dirty="0"/>
                        <a:t>ρ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45" name="Group 44">
                    <a:extLst>
                      <a:ext uri="{FF2B5EF4-FFF2-40B4-BE49-F238E27FC236}">
                        <a16:creationId xmlns:a16="http://schemas.microsoft.com/office/drawing/2014/main" id="{BAFF9D4D-C291-4776-A451-BFF0AC706A40}"/>
                      </a:ext>
                    </a:extLst>
                  </p:cNvPr>
                  <p:cNvGrpSpPr/>
                  <p:nvPr/>
                </p:nvGrpSpPr>
                <p:grpSpPr>
                  <a:xfrm>
                    <a:off x="5793277" y="3759408"/>
                    <a:ext cx="1247835" cy="2696309"/>
                    <a:chOff x="-383200" y="3644778"/>
                    <a:chExt cx="1247835" cy="2696309"/>
                  </a:xfrm>
                </p:grpSpPr>
                <p:grpSp>
                  <p:nvGrpSpPr>
                    <p:cNvPr id="46" name="Group 45">
                      <a:extLst>
                        <a:ext uri="{FF2B5EF4-FFF2-40B4-BE49-F238E27FC236}">
                          <a16:creationId xmlns:a16="http://schemas.microsoft.com/office/drawing/2014/main" id="{6751A2D2-E8EE-4A11-A22A-3848B12F16A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425" y="3644778"/>
                      <a:ext cx="463210" cy="2696309"/>
                      <a:chOff x="401425" y="3644778"/>
                      <a:chExt cx="463210" cy="2696309"/>
                    </a:xfrm>
                  </p:grpSpPr>
                  <p:sp>
                    <p:nvSpPr>
                      <p:cNvPr id="49" name="TextBox 48">
                        <a:extLst>
                          <a:ext uri="{FF2B5EF4-FFF2-40B4-BE49-F238E27FC236}">
                            <a16:creationId xmlns:a16="http://schemas.microsoft.com/office/drawing/2014/main" id="{7F90B1D6-2AC0-47EE-BCBB-3213840B960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738" y="3644778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50" name="TextBox 49">
                        <a:extLst>
                          <a:ext uri="{FF2B5EF4-FFF2-40B4-BE49-F238E27FC236}">
                            <a16:creationId xmlns:a16="http://schemas.microsoft.com/office/drawing/2014/main" id="{11B3B2E3-B48D-4079-8CB1-36019FDFD90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9159" y="4421936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51" name="TextBox 50">
                        <a:extLst>
                          <a:ext uri="{FF2B5EF4-FFF2-40B4-BE49-F238E27FC236}">
                            <a16:creationId xmlns:a16="http://schemas.microsoft.com/office/drawing/2014/main" id="{43A75B2F-E68D-42BC-BF03-28B9BFF9DC30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4702" y="5209597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52" name="TextBox 51">
                        <a:extLst>
                          <a:ext uri="{FF2B5EF4-FFF2-40B4-BE49-F238E27FC236}">
                            <a16:creationId xmlns:a16="http://schemas.microsoft.com/office/drawing/2014/main" id="{B0F8F485-F34A-417B-8A60-726CB1C5FC77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1425" y="5971755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47" name="Freeform: Shape 46">
                      <a:extLst>
                        <a:ext uri="{FF2B5EF4-FFF2-40B4-BE49-F238E27FC236}">
                          <a16:creationId xmlns:a16="http://schemas.microsoft.com/office/drawing/2014/main" id="{D3792797-9278-44DF-95E0-8058F8942462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7712" y="3792252"/>
                      <a:ext cx="45719" cy="2381580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48" name="TextBox 47">
                      <a:extLst>
                        <a:ext uri="{FF2B5EF4-FFF2-40B4-BE49-F238E27FC236}">
                          <a16:creationId xmlns:a16="http://schemas.microsoft.com/office/drawing/2014/main" id="{2A9018DB-B796-4A6E-9EE2-0B04E601E33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3200" y="4869327"/>
                      <a:ext cx="10829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E[T](1-</a:t>
                      </a:r>
                      <a:r>
                        <a:rPr lang="el-GR" sz="1800" dirty="0"/>
                        <a:t>ρ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38" name="Group 37">
                  <a:extLst>
                    <a:ext uri="{FF2B5EF4-FFF2-40B4-BE49-F238E27FC236}">
                      <a16:creationId xmlns:a16="http://schemas.microsoft.com/office/drawing/2014/main" id="{87D118D2-F03A-40F1-A9E3-C132701DFBF4}"/>
                    </a:ext>
                  </a:extLst>
                </p:cNvPr>
                <p:cNvGrpSpPr/>
                <p:nvPr/>
              </p:nvGrpSpPr>
              <p:grpSpPr>
                <a:xfrm>
                  <a:off x="7122308" y="5475932"/>
                  <a:ext cx="4625442" cy="549860"/>
                  <a:chOff x="6969908" y="5324227"/>
                  <a:chExt cx="4625442" cy="549860"/>
                </a:xfrm>
              </p:grpSpPr>
              <p:cxnSp>
                <p:nvCxnSpPr>
                  <p:cNvPr id="42" name="Straight Connector 41">
                    <a:extLst>
                      <a:ext uri="{FF2B5EF4-FFF2-40B4-BE49-F238E27FC236}">
                        <a16:creationId xmlns:a16="http://schemas.microsoft.com/office/drawing/2014/main" id="{1C06B219-2659-4A12-A083-EF04F9951633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9908" y="5324227"/>
                    <a:ext cx="4625442" cy="180528"/>
                  </a:xfrm>
                  <a:prstGeom prst="line">
                    <a:avLst/>
                  </a:prstGeom>
                  <a:ln w="508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26D6E874-D79B-40FE-9ABA-49FD59204579}"/>
                      </a:ext>
                    </a:extLst>
                  </p:cNvPr>
                  <p:cNvSpPr txBox="1"/>
                  <p:nvPr/>
                </p:nvSpPr>
                <p:spPr>
                  <a:xfrm>
                    <a:off x="7153189" y="5504755"/>
                    <a:ext cx="859805" cy="369332"/>
                  </a:xfrm>
                  <a:prstGeom prst="rect">
                    <a:avLst/>
                  </a:prstGeom>
                  <a:noFill/>
                  <a:ln w="25400"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M/G/1</a:t>
                    </a:r>
                  </a:p>
                </p:txBody>
              </p:sp>
            </p:grpSp>
            <p:grpSp>
              <p:nvGrpSpPr>
                <p:cNvPr id="39" name="Group 38">
                  <a:extLst>
                    <a:ext uri="{FF2B5EF4-FFF2-40B4-BE49-F238E27FC236}">
                      <a16:creationId xmlns:a16="http://schemas.microsoft.com/office/drawing/2014/main" id="{11A91514-9E03-4FAB-AEFD-314FDB2F3D25}"/>
                    </a:ext>
                  </a:extLst>
                </p:cNvPr>
                <p:cNvGrpSpPr/>
                <p:nvPr/>
              </p:nvGrpSpPr>
              <p:grpSpPr>
                <a:xfrm>
                  <a:off x="7116051" y="4792416"/>
                  <a:ext cx="4631699" cy="687881"/>
                  <a:chOff x="6963651" y="4640016"/>
                  <a:chExt cx="4631699" cy="687881"/>
                </a:xfrm>
              </p:grpSpPr>
              <p:cxnSp>
                <p:nvCxnSpPr>
                  <p:cNvPr id="40" name="Straight Connector 39">
                    <a:extLst>
                      <a:ext uri="{FF2B5EF4-FFF2-40B4-BE49-F238E27FC236}">
                        <a16:creationId xmlns:a16="http://schemas.microsoft.com/office/drawing/2014/main" id="{06ADB539-81A7-4A96-A84B-F105966DECE3}"/>
                      </a:ext>
                    </a:extLst>
                  </p:cNvPr>
                  <p:cNvCxnSpPr/>
                  <p:nvPr/>
                </p:nvCxnSpPr>
                <p:spPr>
                  <a:xfrm>
                    <a:off x="6969908" y="5324227"/>
                    <a:ext cx="4625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384C2B7B-C1CC-4EF7-8FD5-14D84C55282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63651" y="4640016"/>
                        <a:ext cx="693908" cy="68788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41" name="TextBox 40">
                        <a:extLst>
                          <a:ext uri="{FF2B5EF4-FFF2-40B4-BE49-F238E27FC236}">
                            <a16:creationId xmlns:a16="http://schemas.microsoft.com/office/drawing/2014/main" id="{384C2B7B-C1CC-4EF7-8FD5-14D84C552829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63651" y="4640016"/>
                        <a:ext cx="693908" cy="687881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7D56AF64-F73B-4FF7-9C03-E2ABA50566BB}"/>
                  </a:ext>
                </a:extLst>
              </p:cNvPr>
              <p:cNvSpPr/>
              <p:nvPr/>
            </p:nvSpPr>
            <p:spPr>
              <a:xfrm>
                <a:off x="3340556" y="3619100"/>
                <a:ext cx="2877954" cy="1386038"/>
              </a:xfrm>
              <a:custGeom>
                <a:avLst/>
                <a:gdLst>
                  <a:gd name="connsiteX0" fmla="*/ 0 w 2877954"/>
                  <a:gd name="connsiteY0" fmla="*/ 0 h 1386038"/>
                  <a:gd name="connsiteX1" fmla="*/ 1155032 w 2877954"/>
                  <a:gd name="connsiteY1" fmla="*/ 827773 h 1386038"/>
                  <a:gd name="connsiteX2" fmla="*/ 2877954 w 2877954"/>
                  <a:gd name="connsiteY2" fmla="*/ 1386038 h 138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7954" h="1386038">
                    <a:moveTo>
                      <a:pt x="0" y="0"/>
                    </a:moveTo>
                    <a:cubicBezTo>
                      <a:pt x="337686" y="298383"/>
                      <a:pt x="675373" y="596767"/>
                      <a:pt x="1155032" y="827773"/>
                    </a:cubicBezTo>
                    <a:cubicBezTo>
                      <a:pt x="1634691" y="1058779"/>
                      <a:pt x="2256322" y="1222408"/>
                      <a:pt x="2877954" y="1386038"/>
                    </a:cubicBez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340D8D2D-146C-4B38-B48C-EE7938C646CE}"/>
                </a:ext>
              </a:extLst>
            </p:cNvPr>
            <p:cNvSpPr txBox="1"/>
            <p:nvPr/>
          </p:nvSpPr>
          <p:spPr>
            <a:xfrm>
              <a:off x="4228497" y="3943376"/>
              <a:ext cx="834391" cy="369332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M/G/k</a:t>
              </a:r>
            </a:p>
          </p:txBody>
        </p:sp>
      </p:grpSp>
      <p:sp>
        <p:nvSpPr>
          <p:cNvPr id="71" name="TextBox 70">
            <a:extLst>
              <a:ext uri="{FF2B5EF4-FFF2-40B4-BE49-F238E27FC236}">
                <a16:creationId xmlns:a16="http://schemas.microsoft.com/office/drawing/2014/main" id="{8E74B111-12F9-4BFC-81E2-1AE3AFE8959C}"/>
              </a:ext>
            </a:extLst>
          </p:cNvPr>
          <p:cNvSpPr txBox="1"/>
          <p:nvPr/>
        </p:nvSpPr>
        <p:spPr>
          <a:xfrm>
            <a:off x="6926580" y="4334236"/>
            <a:ext cx="503012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Mean response time behavior:</a:t>
            </a:r>
          </a:p>
          <a:p>
            <a:r>
              <a:rPr lang="en-US" sz="2200" dirty="0"/>
              <a:t>Open problem!</a:t>
            </a:r>
          </a:p>
        </p:txBody>
      </p:sp>
      <p:grpSp>
        <p:nvGrpSpPr>
          <p:cNvPr id="74" name="Group 73">
            <a:extLst>
              <a:ext uri="{FF2B5EF4-FFF2-40B4-BE49-F238E27FC236}">
                <a16:creationId xmlns:a16="http://schemas.microsoft.com/office/drawing/2014/main" id="{BC1DFE88-EC18-4CF6-98C5-AAD1F5F86E35}"/>
              </a:ext>
            </a:extLst>
          </p:cNvPr>
          <p:cNvGrpSpPr/>
          <p:nvPr/>
        </p:nvGrpSpPr>
        <p:grpSpPr>
          <a:xfrm>
            <a:off x="1623060" y="3747449"/>
            <a:ext cx="4579620" cy="1274131"/>
            <a:chOff x="1623060" y="3747449"/>
            <a:chExt cx="4579620" cy="1274131"/>
          </a:xfrm>
        </p:grpSpPr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A2B0A97D-3063-4B7C-8652-2683EE6AE60E}"/>
                </a:ext>
              </a:extLst>
            </p:cNvPr>
            <p:cNvSpPr txBox="1"/>
            <p:nvPr/>
          </p:nvSpPr>
          <p:spPr>
            <a:xfrm>
              <a:off x="1931355" y="3747449"/>
              <a:ext cx="1293429" cy="369332"/>
            </a:xfrm>
            <a:prstGeom prst="rect">
              <a:avLst/>
            </a:prstGeom>
            <a:noFill/>
            <a:ln w="25400">
              <a:solidFill>
                <a:srgbClr val="00B0F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Het. M/G/k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9F74254-4645-4CB7-B37B-26483A08642D}"/>
                </a:ext>
              </a:extLst>
            </p:cNvPr>
            <p:cNvSpPr/>
            <p:nvPr/>
          </p:nvSpPr>
          <p:spPr>
            <a:xfrm>
              <a:off x="1623060" y="4046220"/>
              <a:ext cx="4579620" cy="975360"/>
            </a:xfrm>
            <a:custGeom>
              <a:avLst/>
              <a:gdLst>
                <a:gd name="connsiteX0" fmla="*/ 0 w 4579620"/>
                <a:gd name="connsiteY0" fmla="*/ 0 h 975360"/>
                <a:gd name="connsiteX1" fmla="*/ 3009900 w 4579620"/>
                <a:gd name="connsiteY1" fmla="*/ 739140 h 975360"/>
                <a:gd name="connsiteX2" fmla="*/ 4579620 w 4579620"/>
                <a:gd name="connsiteY2" fmla="*/ 975360 h 97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79620" h="975360">
                  <a:moveTo>
                    <a:pt x="0" y="0"/>
                  </a:moveTo>
                  <a:cubicBezTo>
                    <a:pt x="1123315" y="288290"/>
                    <a:pt x="2246630" y="576580"/>
                    <a:pt x="3009900" y="739140"/>
                  </a:cubicBezTo>
                  <a:cubicBezTo>
                    <a:pt x="3773170" y="901700"/>
                    <a:pt x="4176395" y="938530"/>
                    <a:pt x="4579620" y="975360"/>
                  </a:cubicBezTo>
                </a:path>
              </a:pathLst>
            </a:custGeom>
            <a:noFill/>
            <a:ln w="508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4984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1" grpId="0" uiExpand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" name="Group 101">
            <a:extLst>
              <a:ext uri="{FF2B5EF4-FFF2-40B4-BE49-F238E27FC236}">
                <a16:creationId xmlns:a16="http://schemas.microsoft.com/office/drawing/2014/main" id="{3703B822-BC21-4DA4-BCD0-D5D2AF5AD8E5}"/>
              </a:ext>
            </a:extLst>
          </p:cNvPr>
          <p:cNvGrpSpPr/>
          <p:nvPr/>
        </p:nvGrpSpPr>
        <p:grpSpPr>
          <a:xfrm>
            <a:off x="1623060" y="5006340"/>
            <a:ext cx="4587240" cy="559438"/>
            <a:chOff x="1623060" y="5006340"/>
            <a:chExt cx="4587240" cy="559438"/>
          </a:xfrm>
        </p:grpSpPr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B544EA37-ED8F-4F1F-8578-116CD71FD498}"/>
                </a:ext>
              </a:extLst>
            </p:cNvPr>
            <p:cNvSpPr/>
            <p:nvPr/>
          </p:nvSpPr>
          <p:spPr>
            <a:xfrm>
              <a:off x="1623060" y="5006340"/>
              <a:ext cx="4587240" cy="237814"/>
            </a:xfrm>
            <a:custGeom>
              <a:avLst/>
              <a:gdLst>
                <a:gd name="connsiteX0" fmla="*/ 0 w 4587240"/>
                <a:gd name="connsiteY0" fmla="*/ 205740 h 237814"/>
                <a:gd name="connsiteX1" fmla="*/ 2781300 w 4587240"/>
                <a:gd name="connsiteY1" fmla="*/ 220980 h 237814"/>
                <a:gd name="connsiteX2" fmla="*/ 4587240 w 4587240"/>
                <a:gd name="connsiteY2" fmla="*/ 0 h 2378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587240" h="237814">
                  <a:moveTo>
                    <a:pt x="0" y="205740"/>
                  </a:moveTo>
                  <a:cubicBezTo>
                    <a:pt x="1008380" y="230505"/>
                    <a:pt x="2016760" y="255270"/>
                    <a:pt x="2781300" y="220980"/>
                  </a:cubicBezTo>
                  <a:cubicBezTo>
                    <a:pt x="3545840" y="186690"/>
                    <a:pt x="4066540" y="93345"/>
                    <a:pt x="4587240" y="0"/>
                  </a:cubicBezTo>
                </a:path>
              </a:pathLst>
            </a:custGeom>
            <a:noFill/>
            <a:ln w="50800">
              <a:solidFill>
                <a:schemeClr val="accent5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054876E-474F-4818-ACEC-6D09D7E2BDD7}"/>
                </a:ext>
              </a:extLst>
            </p:cNvPr>
            <p:cNvSpPr txBox="1"/>
            <p:nvPr/>
          </p:nvSpPr>
          <p:spPr>
            <a:xfrm>
              <a:off x="4725517" y="5196446"/>
              <a:ext cx="559548" cy="36933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accent5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LPS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18E099B-8843-4401-ACB4-E4A7E5B779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M/G/1/Limited Processor 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7194B-7C9A-44B6-BCDE-F0E7195CD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6</a:t>
            </a:fld>
            <a:endParaRPr lang="en-US"/>
          </a:p>
        </p:txBody>
      </p: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3DF62A09-429D-4548-B867-88E8237D931A}"/>
              </a:ext>
            </a:extLst>
          </p:cNvPr>
          <p:cNvGrpSpPr/>
          <p:nvPr/>
        </p:nvGrpSpPr>
        <p:grpSpPr>
          <a:xfrm>
            <a:off x="838200" y="1313754"/>
            <a:ext cx="7958875" cy="2358966"/>
            <a:chOff x="838200" y="1313754"/>
            <a:chExt cx="7958875" cy="2358966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21A1C7B-3BFD-4DD4-ABDE-9B7151C5E3EF}"/>
                </a:ext>
              </a:extLst>
            </p:cNvPr>
            <p:cNvGrpSpPr/>
            <p:nvPr/>
          </p:nvGrpSpPr>
          <p:grpSpPr>
            <a:xfrm>
              <a:off x="7245799" y="1313754"/>
              <a:ext cx="1551276" cy="2358966"/>
              <a:chOff x="6052882" y="1958155"/>
              <a:chExt cx="677995" cy="1092817"/>
            </a:xfrm>
          </p:grpSpPr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3D0DF07A-F8B2-41E2-A6ED-CAF9C5941548}"/>
                  </a:ext>
                </a:extLst>
              </p:cNvPr>
              <p:cNvCxnSpPr/>
              <p:nvPr/>
            </p:nvCxnSpPr>
            <p:spPr>
              <a:xfrm>
                <a:off x="6052882" y="2502087"/>
                <a:ext cx="677995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D3328B95-566A-428A-A2E2-8E2286483FE6}"/>
                  </a:ext>
                </a:extLst>
              </p:cNvPr>
              <p:cNvGrpSpPr/>
              <p:nvPr/>
            </p:nvGrpSpPr>
            <p:grpSpPr>
              <a:xfrm>
                <a:off x="6052882" y="1958155"/>
                <a:ext cx="677995" cy="1092817"/>
                <a:chOff x="6052882" y="1958155"/>
                <a:chExt cx="677995" cy="1092817"/>
              </a:xfrm>
            </p:grpSpPr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62477C8C-3091-4EB4-AF6F-EFB8F97E2CA1}"/>
                    </a:ext>
                  </a:extLst>
                </p:cNvPr>
                <p:cNvSpPr/>
                <p:nvPr/>
              </p:nvSpPr>
              <p:spPr>
                <a:xfrm>
                  <a:off x="6052882" y="1958155"/>
                  <a:ext cx="677994" cy="1092817"/>
                </a:xfrm>
                <a:prstGeom prst="rect">
                  <a:avLst/>
                </a:prstGeom>
                <a:noFill/>
                <a:ln w="508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16" name="Straight Connector 15">
                  <a:extLst>
                    <a:ext uri="{FF2B5EF4-FFF2-40B4-BE49-F238E27FC236}">
                      <a16:creationId xmlns:a16="http://schemas.microsoft.com/office/drawing/2014/main" id="{A9FAE422-73C3-4E4C-B061-AE8D301E1298}"/>
                    </a:ext>
                  </a:extLst>
                </p:cNvPr>
                <p:cNvCxnSpPr/>
                <p:nvPr/>
              </p:nvCxnSpPr>
              <p:spPr>
                <a:xfrm>
                  <a:off x="6052882" y="2213880"/>
                  <a:ext cx="67799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>
                  <a:extLst>
                    <a:ext uri="{FF2B5EF4-FFF2-40B4-BE49-F238E27FC236}">
                      <a16:creationId xmlns:a16="http://schemas.microsoft.com/office/drawing/2014/main" id="{9AC2ACE8-9569-4519-A419-E57628C6146B}"/>
                    </a:ext>
                  </a:extLst>
                </p:cNvPr>
                <p:cNvCxnSpPr/>
                <p:nvPr/>
              </p:nvCxnSpPr>
              <p:spPr>
                <a:xfrm>
                  <a:off x="6052882" y="2782886"/>
                  <a:ext cx="677995" cy="0"/>
                </a:xfrm>
                <a:prstGeom prst="line">
                  <a:avLst/>
                </a:prstGeom>
                <a:ln w="508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B48780BF-E8DD-48E1-A5B7-F438A7DD26C6}"/>
                </a:ext>
              </a:extLst>
            </p:cNvPr>
            <p:cNvCxnSpPr>
              <a:cxnSpLocks/>
            </p:cNvCxnSpPr>
            <p:nvPr/>
          </p:nvCxnSpPr>
          <p:spPr>
            <a:xfrm>
              <a:off x="6841457" y="2486830"/>
              <a:ext cx="397543" cy="0"/>
            </a:xfrm>
            <a:prstGeom prst="line">
              <a:avLst/>
            </a:prstGeom>
            <a:ln w="635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EDED4B1-CF26-4026-B2E2-97F482A31BAB}"/>
                </a:ext>
              </a:extLst>
            </p:cNvPr>
            <p:cNvCxnSpPr/>
            <p:nvPr/>
          </p:nvCxnSpPr>
          <p:spPr>
            <a:xfrm>
              <a:off x="1151857" y="1564843"/>
              <a:ext cx="5689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A85E21B-2B5D-4C51-B6C1-F6A2E577FAFB}"/>
                </a:ext>
              </a:extLst>
            </p:cNvPr>
            <p:cNvCxnSpPr/>
            <p:nvPr/>
          </p:nvCxnSpPr>
          <p:spPr>
            <a:xfrm>
              <a:off x="1151857" y="3314216"/>
              <a:ext cx="5689600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EB32311B-27CA-4553-B33C-E91A3D245BC2}"/>
                </a:ext>
              </a:extLst>
            </p:cNvPr>
            <p:cNvSpPr/>
            <p:nvPr/>
          </p:nvSpPr>
          <p:spPr>
            <a:xfrm>
              <a:off x="5814168" y="1564843"/>
              <a:ext cx="1027289" cy="17493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DAB8453-3154-48B2-9B99-68C8238F5FA1}"/>
                </a:ext>
              </a:extLst>
            </p:cNvPr>
            <p:cNvSpPr/>
            <p:nvPr/>
          </p:nvSpPr>
          <p:spPr>
            <a:xfrm>
              <a:off x="4786879" y="1564843"/>
              <a:ext cx="1027289" cy="17493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BD1A50E5-8378-4CAD-98E0-00008EC6370E}"/>
                </a:ext>
              </a:extLst>
            </p:cNvPr>
            <p:cNvSpPr/>
            <p:nvPr/>
          </p:nvSpPr>
          <p:spPr>
            <a:xfrm>
              <a:off x="3759590" y="1564843"/>
              <a:ext cx="1027289" cy="17493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99DF564-F66A-42A2-AE74-86C99644AA91}"/>
                </a:ext>
              </a:extLst>
            </p:cNvPr>
            <p:cNvSpPr/>
            <p:nvPr/>
          </p:nvSpPr>
          <p:spPr>
            <a:xfrm>
              <a:off x="2732301" y="1564842"/>
              <a:ext cx="1027289" cy="1749373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3" name="Group 62">
              <a:extLst>
                <a:ext uri="{FF2B5EF4-FFF2-40B4-BE49-F238E27FC236}">
                  <a16:creationId xmlns:a16="http://schemas.microsoft.com/office/drawing/2014/main" id="{CEFFEF29-BF29-4A47-8A2A-952264B0F3BB}"/>
                </a:ext>
              </a:extLst>
            </p:cNvPr>
            <p:cNvGrpSpPr/>
            <p:nvPr/>
          </p:nvGrpSpPr>
          <p:grpSpPr>
            <a:xfrm>
              <a:off x="7777313" y="1576910"/>
              <a:ext cx="364070" cy="1983586"/>
              <a:chOff x="7465078" y="1404932"/>
              <a:chExt cx="364070" cy="2521594"/>
            </a:xfrm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C5A13099-FBC1-4D86-8C49-47073C6F9AEF}"/>
                  </a:ext>
                </a:extLst>
              </p:cNvPr>
              <p:cNvSpPr/>
              <p:nvPr/>
            </p:nvSpPr>
            <p:spPr>
              <a:xfrm>
                <a:off x="7465078" y="1404932"/>
                <a:ext cx="364070" cy="97883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5A05D75D-9562-4206-A8C2-5CCAB1543837}"/>
                  </a:ext>
                </a:extLst>
              </p:cNvPr>
              <p:cNvSpPr/>
              <p:nvPr/>
            </p:nvSpPr>
            <p:spPr>
              <a:xfrm>
                <a:off x="7465078" y="2038927"/>
                <a:ext cx="364070" cy="231537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AA0F79BA-F020-4008-87EE-699635918D1F}"/>
                  </a:ext>
                </a:extLst>
              </p:cNvPr>
              <p:cNvSpPr/>
              <p:nvPr/>
            </p:nvSpPr>
            <p:spPr>
              <a:xfrm>
                <a:off x="7465078" y="2809169"/>
                <a:ext cx="364070" cy="26103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A574F698-D7CD-4823-BE75-CA8D328DB93D}"/>
                  </a:ext>
                </a:extLst>
              </p:cNvPr>
              <p:cNvSpPr/>
              <p:nvPr/>
            </p:nvSpPr>
            <p:spPr>
              <a:xfrm>
                <a:off x="7465078" y="3564918"/>
                <a:ext cx="364070" cy="361608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643425B9-7890-476A-A96A-7707836C59BA}"/>
                </a:ext>
              </a:extLst>
            </p:cNvPr>
            <p:cNvSpPr/>
            <p:nvPr/>
          </p:nvSpPr>
          <p:spPr>
            <a:xfrm>
              <a:off x="2900475" y="2731090"/>
              <a:ext cx="632178" cy="48356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86CC3CAE-CDEA-4F87-8E53-E316278DCAE0}"/>
                </a:ext>
              </a:extLst>
            </p:cNvPr>
            <p:cNvSpPr/>
            <p:nvPr/>
          </p:nvSpPr>
          <p:spPr>
            <a:xfrm>
              <a:off x="3933407" y="1792401"/>
              <a:ext cx="632178" cy="142225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0D808205-B7A7-4D3B-A13E-D273A23B67B8}"/>
                </a:ext>
              </a:extLst>
            </p:cNvPr>
            <p:cNvSpPr/>
            <p:nvPr/>
          </p:nvSpPr>
          <p:spPr>
            <a:xfrm>
              <a:off x="4915543" y="2280708"/>
              <a:ext cx="632178" cy="9339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2674E22C-AC86-412E-975D-93B06A30833D}"/>
                </a:ext>
              </a:extLst>
            </p:cNvPr>
            <p:cNvSpPr/>
            <p:nvPr/>
          </p:nvSpPr>
          <p:spPr>
            <a:xfrm>
              <a:off x="5987985" y="2114780"/>
              <a:ext cx="632178" cy="109987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5183ACFE-E6EF-4B4B-983A-CAF9C80B32DC}"/>
                </a:ext>
              </a:extLst>
            </p:cNvPr>
            <p:cNvGrpSpPr/>
            <p:nvPr/>
          </p:nvGrpSpPr>
          <p:grpSpPr>
            <a:xfrm>
              <a:off x="838200" y="2058950"/>
              <a:ext cx="835254" cy="761159"/>
              <a:chOff x="1354204" y="4524705"/>
              <a:chExt cx="835254" cy="761159"/>
            </a:xfrm>
          </p:grpSpPr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CF0793E-0C9A-437C-90D3-293A430903FC}"/>
                  </a:ext>
                </a:extLst>
              </p:cNvPr>
              <p:cNvCxnSpPr/>
              <p:nvPr/>
            </p:nvCxnSpPr>
            <p:spPr>
              <a:xfrm>
                <a:off x="1705012" y="4524705"/>
                <a:ext cx="484446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D90251E9-F7BB-4844-923E-54F9C62678BA}"/>
                  </a:ext>
                </a:extLst>
              </p:cNvPr>
              <p:cNvCxnSpPr/>
              <p:nvPr/>
            </p:nvCxnSpPr>
            <p:spPr>
              <a:xfrm flipV="1">
                <a:off x="1673204" y="4952586"/>
                <a:ext cx="516254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EF2841C-81A0-42ED-8D39-CC8F4DF518FE}"/>
                  </a:ext>
                </a:extLst>
              </p:cNvPr>
              <p:cNvCxnSpPr/>
              <p:nvPr/>
            </p:nvCxnSpPr>
            <p:spPr>
              <a:xfrm>
                <a:off x="1354205" y="4738645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236BE48-AD18-44DA-A766-810E903BA7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54204" y="5116574"/>
                <a:ext cx="59303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475D5721-B62E-40D6-9768-DA2ADDE2C6FD}"/>
              </a:ext>
            </a:extLst>
          </p:cNvPr>
          <p:cNvSpPr txBox="1"/>
          <p:nvPr/>
        </p:nvSpPr>
        <p:spPr>
          <a:xfrm>
            <a:off x="9010243" y="2224945"/>
            <a:ext cx="2650453" cy="830997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Multi-programming level k</a:t>
            </a:r>
          </a:p>
        </p:txBody>
      </p: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883541EE-1F25-4A0D-8A91-F215D38F00DF}"/>
              </a:ext>
            </a:extLst>
          </p:cNvPr>
          <p:cNvGrpSpPr/>
          <p:nvPr/>
        </p:nvGrpSpPr>
        <p:grpSpPr>
          <a:xfrm>
            <a:off x="1613487" y="5241947"/>
            <a:ext cx="4865710" cy="678148"/>
            <a:chOff x="1613487" y="5241947"/>
            <a:chExt cx="4865710" cy="678148"/>
          </a:xfrm>
        </p:grpSpPr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6534C580-7227-4CEA-9AE5-3E978414D153}"/>
                </a:ext>
              </a:extLst>
            </p:cNvPr>
            <p:cNvCxnSpPr>
              <a:cxnSpLocks/>
            </p:cNvCxnSpPr>
            <p:nvPr/>
          </p:nvCxnSpPr>
          <p:spPr>
            <a:xfrm>
              <a:off x="1613487" y="5241947"/>
              <a:ext cx="4587240" cy="0"/>
            </a:xfrm>
            <a:prstGeom prst="line">
              <a:avLst/>
            </a:prstGeom>
            <a:ln w="508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42F3A926-A5EC-4222-AA64-F627F544E4DB}"/>
                </a:ext>
              </a:extLst>
            </p:cNvPr>
            <p:cNvSpPr txBox="1"/>
            <p:nvPr/>
          </p:nvSpPr>
          <p:spPr>
            <a:xfrm>
              <a:off x="5344496" y="5273764"/>
              <a:ext cx="1134701" cy="646331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Unlimited PS</a:t>
              </a:r>
            </a:p>
          </p:txBody>
        </p:sp>
      </p:grpSp>
      <p:sp>
        <p:nvSpPr>
          <p:cNvPr id="106" name="TextBox 105">
            <a:extLst>
              <a:ext uri="{FF2B5EF4-FFF2-40B4-BE49-F238E27FC236}">
                <a16:creationId xmlns:a16="http://schemas.microsoft.com/office/drawing/2014/main" id="{FDF832B8-6124-4186-B614-6E92874E6C91}"/>
              </a:ext>
            </a:extLst>
          </p:cNvPr>
          <p:cNvSpPr txBox="1"/>
          <p:nvPr/>
        </p:nvSpPr>
        <p:spPr>
          <a:xfrm>
            <a:off x="6926580" y="4334236"/>
            <a:ext cx="420561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Open problem!</a:t>
            </a:r>
          </a:p>
          <a:p>
            <a:r>
              <a:rPr lang="en-US" sz="2200" dirty="0"/>
              <a:t>(Unlimited) Processor Sharing: Known, different limit: E[S]</a:t>
            </a:r>
          </a:p>
        </p:txBody>
      </p:sp>
      <p:grpSp>
        <p:nvGrpSpPr>
          <p:cNvPr id="112" name="Group 111">
            <a:extLst>
              <a:ext uri="{FF2B5EF4-FFF2-40B4-BE49-F238E27FC236}">
                <a16:creationId xmlns:a16="http://schemas.microsoft.com/office/drawing/2014/main" id="{82F6EA16-F70E-4407-A37C-D0EAAE7B62D0}"/>
              </a:ext>
            </a:extLst>
          </p:cNvPr>
          <p:cNvGrpSpPr/>
          <p:nvPr/>
        </p:nvGrpSpPr>
        <p:grpSpPr>
          <a:xfrm>
            <a:off x="436856" y="3446961"/>
            <a:ext cx="6317784" cy="3159295"/>
            <a:chOff x="436856" y="3446961"/>
            <a:chExt cx="6317784" cy="3159295"/>
          </a:xfrm>
        </p:grpSpPr>
        <p:grpSp>
          <p:nvGrpSpPr>
            <p:cNvPr id="65" name="Group 64">
              <a:extLst>
                <a:ext uri="{FF2B5EF4-FFF2-40B4-BE49-F238E27FC236}">
                  <a16:creationId xmlns:a16="http://schemas.microsoft.com/office/drawing/2014/main" id="{0B03D43F-E0F5-42AF-BDF2-186F3EAA87B8}"/>
                </a:ext>
              </a:extLst>
            </p:cNvPr>
            <p:cNvGrpSpPr/>
            <p:nvPr/>
          </p:nvGrpSpPr>
          <p:grpSpPr>
            <a:xfrm>
              <a:off x="436856" y="3446961"/>
              <a:ext cx="6317784" cy="3159295"/>
              <a:chOff x="436856" y="3446961"/>
              <a:chExt cx="6317784" cy="3159295"/>
            </a:xfrm>
          </p:grpSpPr>
          <p:grpSp>
            <p:nvGrpSpPr>
              <p:cNvPr id="66" name="Group 65">
                <a:extLst>
                  <a:ext uri="{FF2B5EF4-FFF2-40B4-BE49-F238E27FC236}">
                    <a16:creationId xmlns:a16="http://schemas.microsoft.com/office/drawing/2014/main" id="{8673B99C-685B-4642-8240-99AE304165E7}"/>
                  </a:ext>
                </a:extLst>
              </p:cNvPr>
              <p:cNvGrpSpPr/>
              <p:nvPr/>
            </p:nvGrpSpPr>
            <p:grpSpPr>
              <a:xfrm>
                <a:off x="436856" y="3446961"/>
                <a:ext cx="6317784" cy="3159295"/>
                <a:chOff x="5945677" y="3911808"/>
                <a:chExt cx="6317784" cy="3159295"/>
              </a:xfrm>
            </p:grpSpPr>
            <p:grpSp>
              <p:nvGrpSpPr>
                <p:cNvPr id="68" name="Group 67">
                  <a:extLst>
                    <a:ext uri="{FF2B5EF4-FFF2-40B4-BE49-F238E27FC236}">
                      <a16:creationId xmlns:a16="http://schemas.microsoft.com/office/drawing/2014/main" id="{0759B798-6005-473C-813E-921DE1249CE1}"/>
                    </a:ext>
                  </a:extLst>
                </p:cNvPr>
                <p:cNvGrpSpPr/>
                <p:nvPr/>
              </p:nvGrpSpPr>
              <p:grpSpPr>
                <a:xfrm>
                  <a:off x="5945677" y="3911808"/>
                  <a:ext cx="6317784" cy="3159295"/>
                  <a:chOff x="5793277" y="3759408"/>
                  <a:chExt cx="6317784" cy="3159295"/>
                </a:xfrm>
              </p:grpSpPr>
              <p:grpSp>
                <p:nvGrpSpPr>
                  <p:cNvPr id="75" name="Group 74">
                    <a:extLst>
                      <a:ext uri="{FF2B5EF4-FFF2-40B4-BE49-F238E27FC236}">
                        <a16:creationId xmlns:a16="http://schemas.microsoft.com/office/drawing/2014/main" id="{F3E2E6C5-358C-449F-857B-AE3D855F62C9}"/>
                      </a:ext>
                    </a:extLst>
                  </p:cNvPr>
                  <p:cNvGrpSpPr/>
                  <p:nvPr/>
                </p:nvGrpSpPr>
                <p:grpSpPr>
                  <a:xfrm>
                    <a:off x="6810148" y="6255834"/>
                    <a:ext cx="5300913" cy="662869"/>
                    <a:chOff x="596650" y="6144582"/>
                    <a:chExt cx="5300913" cy="662869"/>
                  </a:xfrm>
                </p:grpSpPr>
                <p:grpSp>
                  <p:nvGrpSpPr>
                    <p:cNvPr id="84" name="Group 83">
                      <a:extLst>
                        <a:ext uri="{FF2B5EF4-FFF2-40B4-BE49-F238E27FC236}">
                          <a16:creationId xmlns:a16="http://schemas.microsoft.com/office/drawing/2014/main" id="{EA4BAAD1-E352-4D57-8950-BE0B9E5FCE6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96650" y="6144582"/>
                      <a:ext cx="5300913" cy="402588"/>
                      <a:chOff x="596650" y="6198630"/>
                      <a:chExt cx="5300913" cy="402588"/>
                    </a:xfrm>
                  </p:grpSpPr>
                  <p:sp>
                    <p:nvSpPr>
                      <p:cNvPr id="87" name="TextBox 86">
                        <a:extLst>
                          <a:ext uri="{FF2B5EF4-FFF2-40B4-BE49-F238E27FC236}">
                            <a16:creationId xmlns:a16="http://schemas.microsoft.com/office/drawing/2014/main" id="{2FA024A5-9136-4983-8D6F-6CB6F3FBE49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96650" y="6226367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  <p:sp>
                    <p:nvSpPr>
                      <p:cNvPr id="88" name="TextBox 87">
                        <a:extLst>
                          <a:ext uri="{FF2B5EF4-FFF2-40B4-BE49-F238E27FC236}">
                            <a16:creationId xmlns:a16="http://schemas.microsoft.com/office/drawing/2014/main" id="{90C34F3B-59AA-4EDA-8CAC-2FF4CCF10F26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1645339" y="6222991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0.25</a:t>
                        </a:r>
                      </a:p>
                    </p:txBody>
                  </p:sp>
                  <p:sp>
                    <p:nvSpPr>
                      <p:cNvPr id="89" name="TextBox 88">
                        <a:extLst>
                          <a:ext uri="{FF2B5EF4-FFF2-40B4-BE49-F238E27FC236}">
                            <a16:creationId xmlns:a16="http://schemas.microsoft.com/office/drawing/2014/main" id="{F2235EAE-B6FB-4EFE-A6E6-9D0F31EE5F22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2890093" y="6231886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0.5</a:t>
                        </a:r>
                      </a:p>
                    </p:txBody>
                  </p:sp>
                  <p:sp>
                    <p:nvSpPr>
                      <p:cNvPr id="90" name="TextBox 89">
                        <a:extLst>
                          <a:ext uri="{FF2B5EF4-FFF2-40B4-BE49-F238E27FC236}">
                            <a16:creationId xmlns:a16="http://schemas.microsoft.com/office/drawing/2014/main" id="{D18C3C87-7D40-4CA3-BDDC-2E66AC845915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58074" y="6230644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0.75</a:t>
                        </a:r>
                      </a:p>
                    </p:txBody>
                  </p:sp>
                  <p:sp>
                    <p:nvSpPr>
                      <p:cNvPr id="91" name="TextBox 90">
                        <a:extLst>
                          <a:ext uri="{FF2B5EF4-FFF2-40B4-BE49-F238E27FC236}">
                            <a16:creationId xmlns:a16="http://schemas.microsoft.com/office/drawing/2014/main" id="{01D201D6-19E2-4BD1-914E-861F505BC8F1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5305673" y="6198630"/>
                        <a:ext cx="59189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</p:grpSp>
                <p:sp>
                  <p:nvSpPr>
                    <p:cNvPr id="85" name="Freeform: Shape 84">
                      <a:extLst>
                        <a:ext uri="{FF2B5EF4-FFF2-40B4-BE49-F238E27FC236}">
                          <a16:creationId xmlns:a16="http://schemas.microsoft.com/office/drawing/2014/main" id="{AB4526C6-69A3-4993-8A33-4D39C3D6DD8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38187" y="6173831"/>
                      <a:ext cx="4800600" cy="9525"/>
                    </a:xfrm>
                    <a:custGeom>
                      <a:avLst/>
                      <a:gdLst>
                        <a:gd name="connsiteX0" fmla="*/ 0 w 4800600"/>
                        <a:gd name="connsiteY0" fmla="*/ 0 h 9525"/>
                        <a:gd name="connsiteX1" fmla="*/ 4800600 w 4800600"/>
                        <a:gd name="connsiteY1" fmla="*/ 0 h 952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4800600" h="9525">
                          <a:moveTo>
                            <a:pt x="0" y="0"/>
                          </a:moveTo>
                          <a:lnTo>
                            <a:pt x="4800600" y="0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86" name="TextBox 85">
                      <a:extLst>
                        <a:ext uri="{FF2B5EF4-FFF2-40B4-BE49-F238E27FC236}">
                          <a16:creationId xmlns:a16="http://schemas.microsoft.com/office/drawing/2014/main" id="{31FDED4E-B94A-48CD-BA61-091497F1CF9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785400" y="6438119"/>
                      <a:ext cx="81364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Load </a:t>
                      </a:r>
                      <a:r>
                        <a:rPr lang="el-GR" sz="1800" dirty="0"/>
                        <a:t>ρ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76" name="Group 75">
                    <a:extLst>
                      <a:ext uri="{FF2B5EF4-FFF2-40B4-BE49-F238E27FC236}">
                        <a16:creationId xmlns:a16="http://schemas.microsoft.com/office/drawing/2014/main" id="{283D92ED-00EB-409B-A4EB-4B8C94C2A862}"/>
                      </a:ext>
                    </a:extLst>
                  </p:cNvPr>
                  <p:cNvGrpSpPr/>
                  <p:nvPr/>
                </p:nvGrpSpPr>
                <p:grpSpPr>
                  <a:xfrm>
                    <a:off x="5793277" y="3759408"/>
                    <a:ext cx="1247835" cy="2696309"/>
                    <a:chOff x="-383200" y="3644778"/>
                    <a:chExt cx="1247835" cy="2696309"/>
                  </a:xfrm>
                </p:grpSpPr>
                <p:grpSp>
                  <p:nvGrpSpPr>
                    <p:cNvPr id="77" name="Group 76">
                      <a:extLst>
                        <a:ext uri="{FF2B5EF4-FFF2-40B4-BE49-F238E27FC236}">
                          <a16:creationId xmlns:a16="http://schemas.microsoft.com/office/drawing/2014/main" id="{740FD452-8B95-4A4E-A4A6-52734986A46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01425" y="3644778"/>
                      <a:ext cx="463210" cy="2696309"/>
                      <a:chOff x="401425" y="3644778"/>
                      <a:chExt cx="463210" cy="2696309"/>
                    </a:xfrm>
                  </p:grpSpPr>
                  <p:sp>
                    <p:nvSpPr>
                      <p:cNvPr id="80" name="TextBox 79">
                        <a:extLst>
                          <a:ext uri="{FF2B5EF4-FFF2-40B4-BE49-F238E27FC236}">
                            <a16:creationId xmlns:a16="http://schemas.microsoft.com/office/drawing/2014/main" id="{5E0E79E9-9285-4E4A-AFC0-E813791C18DF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2738" y="3644778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3</a:t>
                        </a:r>
                      </a:p>
                    </p:txBody>
                  </p:sp>
                  <p:sp>
                    <p:nvSpPr>
                      <p:cNvPr id="81" name="TextBox 80">
                        <a:extLst>
                          <a:ext uri="{FF2B5EF4-FFF2-40B4-BE49-F238E27FC236}">
                            <a16:creationId xmlns:a16="http://schemas.microsoft.com/office/drawing/2014/main" id="{B1EB8085-8BA1-4DB3-B5EC-55F2AE5B081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9159" y="4421936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2</a:t>
                        </a:r>
                      </a:p>
                    </p:txBody>
                  </p:sp>
                  <p:sp>
                    <p:nvSpPr>
                      <p:cNvPr id="82" name="TextBox 81">
                        <a:extLst>
                          <a:ext uri="{FF2B5EF4-FFF2-40B4-BE49-F238E27FC236}">
                            <a16:creationId xmlns:a16="http://schemas.microsoft.com/office/drawing/2014/main" id="{9295006F-6013-47ED-AD8A-41B135CA1208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24702" y="5209597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1</a:t>
                        </a:r>
                      </a:p>
                    </p:txBody>
                  </p:sp>
                  <p:sp>
                    <p:nvSpPr>
                      <p:cNvPr id="83" name="TextBox 82">
                        <a:extLst>
                          <a:ext uri="{FF2B5EF4-FFF2-40B4-BE49-F238E27FC236}">
                            <a16:creationId xmlns:a16="http://schemas.microsoft.com/office/drawing/2014/main" id="{861A22D4-F24E-429E-86B3-51B1E6C48889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401425" y="5971755"/>
                        <a:ext cx="439933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US" dirty="0"/>
                          <a:t>0</a:t>
                        </a:r>
                      </a:p>
                    </p:txBody>
                  </p:sp>
                </p:grpSp>
                <p:sp>
                  <p:nvSpPr>
                    <p:cNvPr id="78" name="Freeform: Shape 77">
                      <a:extLst>
                        <a:ext uri="{FF2B5EF4-FFF2-40B4-BE49-F238E27FC236}">
                          <a16:creationId xmlns:a16="http://schemas.microsoft.com/office/drawing/2014/main" id="{F47D306B-59A6-46FE-84FC-0DD1E1FC7864}"/>
                        </a:ext>
                      </a:extLst>
                    </p:cNvPr>
                    <p:cNvSpPr/>
                    <p:nvPr/>
                  </p:nvSpPr>
                  <p:spPr>
                    <a:xfrm flipH="1">
                      <a:off x="747712" y="3792252"/>
                      <a:ext cx="45719" cy="2381580"/>
                    </a:xfrm>
                    <a:custGeom>
                      <a:avLst/>
                      <a:gdLst>
                        <a:gd name="connsiteX0" fmla="*/ 0 w 9525"/>
                        <a:gd name="connsiteY0" fmla="*/ 0 h 2276475"/>
                        <a:gd name="connsiteX1" fmla="*/ 0 w 9525"/>
                        <a:gd name="connsiteY1" fmla="*/ 2276475 h 2276475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</a:cxnLst>
                      <a:rect l="l" t="t" r="r" b="b"/>
                      <a:pathLst>
                        <a:path w="9525" h="2276475">
                          <a:moveTo>
                            <a:pt x="0" y="0"/>
                          </a:moveTo>
                          <a:lnTo>
                            <a:pt x="0" y="2276475"/>
                          </a:lnTo>
                        </a:path>
                      </a:pathLst>
                    </a:custGeom>
                    <a:noFill/>
                    <a:ln w="50800" cap="flat">
                      <a:solidFill>
                        <a:srgbClr val="333333"/>
                      </a:solidFill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en-US"/>
                    </a:p>
                  </p:txBody>
                </p:sp>
                <p:sp>
                  <p:nvSpPr>
                    <p:cNvPr id="79" name="TextBox 78">
                      <a:extLst>
                        <a:ext uri="{FF2B5EF4-FFF2-40B4-BE49-F238E27FC236}">
                          <a16:creationId xmlns:a16="http://schemas.microsoft.com/office/drawing/2014/main" id="{0113EECF-11DF-4A60-B010-D9CDC25CBD0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-383200" y="4869327"/>
                      <a:ext cx="1082985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US" dirty="0"/>
                        <a:t>E[T](1-</a:t>
                      </a:r>
                      <a:r>
                        <a:rPr lang="el-GR" sz="1800" dirty="0"/>
                        <a:t>ρ</a:t>
                      </a:r>
                      <a:r>
                        <a:rPr lang="en-US" sz="1800" dirty="0"/>
                        <a:t>)</a:t>
                      </a:r>
                      <a:endParaRPr lang="en-US" dirty="0"/>
                    </a:p>
                  </p:txBody>
                </p:sp>
              </p:grpSp>
            </p:grpSp>
            <p:grpSp>
              <p:nvGrpSpPr>
                <p:cNvPr id="69" name="Group 68">
                  <a:extLst>
                    <a:ext uri="{FF2B5EF4-FFF2-40B4-BE49-F238E27FC236}">
                      <a16:creationId xmlns:a16="http://schemas.microsoft.com/office/drawing/2014/main" id="{BB2AABA0-BBB1-4EDF-9812-9215E6784693}"/>
                    </a:ext>
                  </a:extLst>
                </p:cNvPr>
                <p:cNvGrpSpPr/>
                <p:nvPr/>
              </p:nvGrpSpPr>
              <p:grpSpPr>
                <a:xfrm>
                  <a:off x="7122308" y="5475932"/>
                  <a:ext cx="4625442" cy="549860"/>
                  <a:chOff x="6969908" y="5324227"/>
                  <a:chExt cx="4625442" cy="549860"/>
                </a:xfrm>
              </p:grpSpPr>
              <p:cxnSp>
                <p:nvCxnSpPr>
                  <p:cNvPr id="73" name="Straight Connector 72">
                    <a:extLst>
                      <a:ext uri="{FF2B5EF4-FFF2-40B4-BE49-F238E27FC236}">
                        <a16:creationId xmlns:a16="http://schemas.microsoft.com/office/drawing/2014/main" id="{CE62A783-E77D-47D7-8BCD-2CC2F1749EC6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6969908" y="5324227"/>
                    <a:ext cx="4625442" cy="180528"/>
                  </a:xfrm>
                  <a:prstGeom prst="line">
                    <a:avLst/>
                  </a:prstGeom>
                  <a:ln w="50800">
                    <a:solidFill>
                      <a:srgbClr val="00B05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74" name="TextBox 73">
                    <a:extLst>
                      <a:ext uri="{FF2B5EF4-FFF2-40B4-BE49-F238E27FC236}">
                        <a16:creationId xmlns:a16="http://schemas.microsoft.com/office/drawing/2014/main" id="{EA1D1365-33E6-4835-9287-C35D8CD9CD31}"/>
                      </a:ext>
                    </a:extLst>
                  </p:cNvPr>
                  <p:cNvSpPr txBox="1"/>
                  <p:nvPr/>
                </p:nvSpPr>
                <p:spPr>
                  <a:xfrm>
                    <a:off x="7153189" y="5504755"/>
                    <a:ext cx="859805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 w="25400">
                    <a:solidFill>
                      <a:srgbClr val="00B050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dirty="0"/>
                      <a:t>M/G/1</a:t>
                    </a:r>
                  </a:p>
                </p:txBody>
              </p:sp>
            </p:grpSp>
            <p:grpSp>
              <p:nvGrpSpPr>
                <p:cNvPr id="70" name="Group 69">
                  <a:extLst>
                    <a:ext uri="{FF2B5EF4-FFF2-40B4-BE49-F238E27FC236}">
                      <a16:creationId xmlns:a16="http://schemas.microsoft.com/office/drawing/2014/main" id="{BB55A573-51F4-4347-8CEE-E1D20D37148E}"/>
                    </a:ext>
                  </a:extLst>
                </p:cNvPr>
                <p:cNvGrpSpPr/>
                <p:nvPr/>
              </p:nvGrpSpPr>
              <p:grpSpPr>
                <a:xfrm>
                  <a:off x="7122308" y="4777217"/>
                  <a:ext cx="4625442" cy="699410"/>
                  <a:chOff x="6969908" y="4624817"/>
                  <a:chExt cx="4625442" cy="699410"/>
                </a:xfrm>
              </p:grpSpPr>
              <p:cxnSp>
                <p:nvCxnSpPr>
                  <p:cNvPr id="71" name="Straight Connector 70">
                    <a:extLst>
                      <a:ext uri="{FF2B5EF4-FFF2-40B4-BE49-F238E27FC236}">
                        <a16:creationId xmlns:a16="http://schemas.microsoft.com/office/drawing/2014/main" id="{C7B3CEBB-D0BD-453C-892B-62DDCE68D68C}"/>
                      </a:ext>
                    </a:extLst>
                  </p:cNvPr>
                  <p:cNvCxnSpPr/>
                  <p:nvPr/>
                </p:nvCxnSpPr>
                <p:spPr>
                  <a:xfrm>
                    <a:off x="6969908" y="5324227"/>
                    <a:ext cx="4625442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F6D6CD0F-C6EC-455E-B633-727410500FC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983952" y="4624817"/>
                        <a:ext cx="709856" cy="687881"/>
                      </a:xfrm>
                      <a:prstGeom prst="rect">
                        <a:avLst/>
                      </a:prstGeom>
                      <a:noFill/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Group"/>
                            </m:oMathParaPr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p>
                                        <m:sSupPr>
                                          <m:ctrlP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𝑆</m:t>
                                          </m:r>
                                        </m:e>
                                        <m:sup>
                                          <m:r>
                                            <a:rPr lang="en-US" i="1" dirty="0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p>
                                    </m:e>
                                  </m:d>
                                </m:num>
                                <m:den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 dirty="0" smtClean="0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 dirty="0" smtClean="0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</m:d>
                                </m:den>
                              </m:f>
                            </m:oMath>
                          </m:oMathPara>
                        </a14:m>
                        <a:endParaRPr lang="en-US" dirty="0"/>
                      </a:p>
                    </p:txBody>
                  </p:sp>
                </mc:Choice>
                <mc:Fallback xmlns="">
                  <p:sp>
                    <p:nvSpPr>
                      <p:cNvPr id="72" name="TextBox 71">
                        <a:extLst>
                          <a:ext uri="{FF2B5EF4-FFF2-40B4-BE49-F238E27FC236}">
                            <a16:creationId xmlns:a16="http://schemas.microsoft.com/office/drawing/2014/main" id="{F6D6CD0F-C6EC-455E-B633-727410500FCC}"/>
                          </a:ext>
                        </a:extLst>
                      </p:cNvPr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6983952" y="4624817"/>
                        <a:ext cx="709856" cy="687881"/>
                      </a:xfrm>
                      <a:prstGeom prst="rect">
                        <a:avLst/>
                      </a:prstGeom>
                      <a:blipFill>
                        <a:blip r:embed="rId3"/>
                        <a:stretch>
                          <a:fillRect/>
                        </a:stretch>
                      </a:blipFill>
                      <a:ln w="25400">
                        <a:solidFill>
                          <a:schemeClr val="tx1"/>
                        </a:solidFill>
                      </a:ln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</p:grp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2ECB2A0B-4FAE-4421-B8A3-3C590A377858}"/>
                  </a:ext>
                </a:extLst>
              </p:cNvPr>
              <p:cNvSpPr/>
              <p:nvPr/>
            </p:nvSpPr>
            <p:spPr>
              <a:xfrm>
                <a:off x="3340556" y="3619100"/>
                <a:ext cx="2877954" cy="1386038"/>
              </a:xfrm>
              <a:custGeom>
                <a:avLst/>
                <a:gdLst>
                  <a:gd name="connsiteX0" fmla="*/ 0 w 2877954"/>
                  <a:gd name="connsiteY0" fmla="*/ 0 h 1386038"/>
                  <a:gd name="connsiteX1" fmla="*/ 1155032 w 2877954"/>
                  <a:gd name="connsiteY1" fmla="*/ 827773 h 1386038"/>
                  <a:gd name="connsiteX2" fmla="*/ 2877954 w 2877954"/>
                  <a:gd name="connsiteY2" fmla="*/ 1386038 h 1386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877954" h="1386038">
                    <a:moveTo>
                      <a:pt x="0" y="0"/>
                    </a:moveTo>
                    <a:cubicBezTo>
                      <a:pt x="337686" y="298383"/>
                      <a:pt x="675373" y="596767"/>
                      <a:pt x="1155032" y="827773"/>
                    </a:cubicBezTo>
                    <a:cubicBezTo>
                      <a:pt x="1634691" y="1058779"/>
                      <a:pt x="2256322" y="1222408"/>
                      <a:pt x="2877954" y="1386038"/>
                    </a:cubicBezTo>
                  </a:path>
                </a:pathLst>
              </a:custGeom>
              <a:noFill/>
              <a:ln w="508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B26241B7-036D-4DF2-BDC5-A33514F6D7F5}"/>
                </a:ext>
              </a:extLst>
            </p:cNvPr>
            <p:cNvSpPr txBox="1"/>
            <p:nvPr/>
          </p:nvSpPr>
          <p:spPr>
            <a:xfrm>
              <a:off x="4228497" y="3943376"/>
              <a:ext cx="834391" cy="369332"/>
            </a:xfrm>
            <a:prstGeom prst="rect">
              <a:avLst/>
            </a:prstGeom>
            <a:noFill/>
            <a:ln w="25400">
              <a:solidFill>
                <a:schemeClr val="accent6">
                  <a:lumMod val="75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/>
                <a:t>M/G/k</a:t>
              </a:r>
            </a:p>
          </p:txBody>
        </p: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B98B335F-CAB2-40B9-A886-9C2DB42E6C7B}"/>
                </a:ext>
              </a:extLst>
            </p:cNvPr>
            <p:cNvGrpSpPr/>
            <p:nvPr/>
          </p:nvGrpSpPr>
          <p:grpSpPr>
            <a:xfrm>
              <a:off x="1623060" y="3747449"/>
              <a:ext cx="4579620" cy="1274131"/>
              <a:chOff x="1623060" y="3747449"/>
              <a:chExt cx="4579620" cy="1274131"/>
            </a:xfrm>
          </p:grpSpPr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16FCB342-3596-4414-9D40-8BCDCD78F130}"/>
                  </a:ext>
                </a:extLst>
              </p:cNvPr>
              <p:cNvSpPr txBox="1"/>
              <p:nvPr/>
            </p:nvSpPr>
            <p:spPr>
              <a:xfrm>
                <a:off x="1931355" y="3747449"/>
                <a:ext cx="1293429" cy="369332"/>
              </a:xfrm>
              <a:prstGeom prst="rect">
                <a:avLst/>
              </a:prstGeom>
              <a:noFill/>
              <a:ln w="254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Het. M/G/k</a:t>
                </a:r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FBFADB1A-C30C-4B9B-B7E6-71B4B0F5A79C}"/>
                  </a:ext>
                </a:extLst>
              </p:cNvPr>
              <p:cNvSpPr/>
              <p:nvPr/>
            </p:nvSpPr>
            <p:spPr>
              <a:xfrm>
                <a:off x="1623060" y="4046220"/>
                <a:ext cx="4579620" cy="975360"/>
              </a:xfrm>
              <a:custGeom>
                <a:avLst/>
                <a:gdLst>
                  <a:gd name="connsiteX0" fmla="*/ 0 w 4579620"/>
                  <a:gd name="connsiteY0" fmla="*/ 0 h 975360"/>
                  <a:gd name="connsiteX1" fmla="*/ 3009900 w 4579620"/>
                  <a:gd name="connsiteY1" fmla="*/ 739140 h 975360"/>
                  <a:gd name="connsiteX2" fmla="*/ 4579620 w 4579620"/>
                  <a:gd name="connsiteY2" fmla="*/ 975360 h 9753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4579620" h="975360">
                    <a:moveTo>
                      <a:pt x="0" y="0"/>
                    </a:moveTo>
                    <a:cubicBezTo>
                      <a:pt x="1123315" y="288290"/>
                      <a:pt x="2246630" y="576580"/>
                      <a:pt x="3009900" y="739140"/>
                    </a:cubicBezTo>
                    <a:cubicBezTo>
                      <a:pt x="3773170" y="901700"/>
                      <a:pt x="4176395" y="938530"/>
                      <a:pt x="4579620" y="975360"/>
                    </a:cubicBezTo>
                  </a:path>
                </a:pathLst>
              </a:custGeom>
              <a:noFill/>
              <a:ln w="508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724436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6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00B-91A3-4182-8255-245BB0F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F961-00C7-481B-BBB1-8EB923A8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DF57D3-B776-4B92-BCAA-CDAA2B5F6BAB}"/>
              </a:ext>
            </a:extLst>
          </p:cNvPr>
          <p:cNvGrpSpPr/>
          <p:nvPr/>
        </p:nvGrpSpPr>
        <p:grpSpPr>
          <a:xfrm>
            <a:off x="1449181" y="1781387"/>
            <a:ext cx="7413440" cy="1291703"/>
            <a:chOff x="1449181" y="1781387"/>
            <a:chExt cx="7413440" cy="1291703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7783811-5991-49E0-8564-F021276E0AA7}"/>
                </a:ext>
              </a:extLst>
            </p:cNvPr>
            <p:cNvGrpSpPr/>
            <p:nvPr/>
          </p:nvGrpSpPr>
          <p:grpSpPr>
            <a:xfrm>
              <a:off x="1998653" y="1781387"/>
              <a:ext cx="3989001" cy="1291703"/>
              <a:chOff x="3568334" y="2178754"/>
              <a:chExt cx="5467233" cy="2082801"/>
            </a:xfrm>
          </p:grpSpPr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B647D67D-9747-43A9-9096-9C5ED81C419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2178754"/>
                <a:ext cx="5059947" cy="2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8795ACE4-FEB8-49F3-AC22-6CC6A0CF1DD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68334" y="4261554"/>
                <a:ext cx="5059947" cy="0"/>
              </a:xfrm>
              <a:prstGeom prst="line">
                <a:avLst/>
              </a:prstGeom>
              <a:ln w="508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DEC312E4-C2F5-4D6C-9750-445BD307A5AE}"/>
                  </a:ext>
                </a:extLst>
              </p:cNvPr>
              <p:cNvSpPr/>
              <p:nvPr/>
            </p:nvSpPr>
            <p:spPr>
              <a:xfrm>
                <a:off x="7600992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EAE6D983-44E7-4415-98B1-49C58C3EC98E}"/>
                  </a:ext>
                </a:extLst>
              </p:cNvPr>
              <p:cNvSpPr/>
              <p:nvPr/>
            </p:nvSpPr>
            <p:spPr>
              <a:xfrm>
                <a:off x="6573703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C1CAB98F-9A84-4031-AA5E-AF8E99C2B84B}"/>
                  </a:ext>
                </a:extLst>
              </p:cNvPr>
              <p:cNvSpPr/>
              <p:nvPr/>
            </p:nvSpPr>
            <p:spPr>
              <a:xfrm>
                <a:off x="5546414" y="2178755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7C738C0C-2E88-47B6-85C4-B54675988068}"/>
                  </a:ext>
                </a:extLst>
              </p:cNvPr>
              <p:cNvSpPr/>
              <p:nvPr/>
            </p:nvSpPr>
            <p:spPr>
              <a:xfrm>
                <a:off x="4519125" y="2178754"/>
                <a:ext cx="1027289" cy="2082800"/>
              </a:xfrm>
              <a:prstGeom prst="rect">
                <a:avLst/>
              </a:prstGeom>
              <a:solidFill>
                <a:schemeClr val="bg1"/>
              </a:solidFill>
              <a:ln w="508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D3C5AF11-EF02-4B8B-BF82-7B92DC94E3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628280" y="3261294"/>
                <a:ext cx="4072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5BDDB1A-B406-47E9-8AD8-85EAFAD500A3}"/>
                </a:ext>
              </a:extLst>
            </p:cNvPr>
            <p:cNvSpPr/>
            <p:nvPr/>
          </p:nvSpPr>
          <p:spPr>
            <a:xfrm>
              <a:off x="3476451" y="1893474"/>
              <a:ext cx="669612" cy="111855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4C58C8E-604F-4EAD-A49D-D46652EEAF99}"/>
                </a:ext>
              </a:extLst>
            </p:cNvPr>
            <p:cNvSpPr/>
            <p:nvPr/>
          </p:nvSpPr>
          <p:spPr>
            <a:xfrm>
              <a:off x="5156920" y="2702983"/>
              <a:ext cx="247813" cy="26914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2CBFEFA8-B8E4-4D41-8843-6AB6D922AB28}"/>
                </a:ext>
              </a:extLst>
            </p:cNvPr>
            <p:cNvGrpSpPr/>
            <p:nvPr/>
          </p:nvGrpSpPr>
          <p:grpSpPr>
            <a:xfrm>
              <a:off x="1449181" y="2150448"/>
              <a:ext cx="585052" cy="622702"/>
              <a:chOff x="6343324" y="2219808"/>
              <a:chExt cx="585052" cy="761159"/>
            </a:xfrm>
          </p:grpSpPr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6E7C3FA2-47DC-40FE-BD74-787D99866D64}"/>
                  </a:ext>
                </a:extLst>
              </p:cNvPr>
              <p:cNvCxnSpPr/>
              <p:nvPr/>
            </p:nvCxnSpPr>
            <p:spPr>
              <a:xfrm>
                <a:off x="6589046" y="2219808"/>
                <a:ext cx="339330" cy="42788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F8B37B04-059B-4EBB-8366-FAA17391774B}"/>
                  </a:ext>
                </a:extLst>
              </p:cNvPr>
              <p:cNvCxnSpPr/>
              <p:nvPr/>
            </p:nvCxnSpPr>
            <p:spPr>
              <a:xfrm flipV="1">
                <a:off x="6566767" y="2647689"/>
                <a:ext cx="361609" cy="333278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600C6809-7D75-4B07-9C62-53850D44E0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433748"/>
                <a:ext cx="415387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2A779720-19B4-4419-B6F0-B2ACEABC6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43324" y="2811677"/>
                <a:ext cx="415386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621FF44-D0A8-4D7D-A706-F40C2F7C42F1}"/>
                </a:ext>
              </a:extLst>
            </p:cNvPr>
            <p:cNvSpPr/>
            <p:nvPr/>
          </p:nvSpPr>
          <p:spPr>
            <a:xfrm>
              <a:off x="4379503" y="2495458"/>
              <a:ext cx="382320" cy="49908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285D7F8-9E03-4D66-B6E8-A50F70A8E142}"/>
                </a:ext>
              </a:extLst>
            </p:cNvPr>
            <p:cNvSpPr/>
            <p:nvPr/>
          </p:nvSpPr>
          <p:spPr>
            <a:xfrm>
              <a:off x="2867076" y="2311024"/>
              <a:ext cx="396084" cy="6821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074FFF0-A5B9-4E2D-A08A-C31EFF9E12E7}"/>
                </a:ext>
              </a:extLst>
            </p:cNvPr>
            <p:cNvGrpSpPr/>
            <p:nvPr/>
          </p:nvGrpSpPr>
          <p:grpSpPr>
            <a:xfrm rot="5400000">
              <a:off x="7088417" y="1110449"/>
              <a:ext cx="781788" cy="2766620"/>
              <a:chOff x="6081015" y="1107148"/>
              <a:chExt cx="781788" cy="276662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99D4FD68-249C-439F-81C0-B65F3B7E5D80}"/>
                  </a:ext>
                </a:extLst>
              </p:cNvPr>
              <p:cNvGrpSpPr/>
              <p:nvPr/>
            </p:nvGrpSpPr>
            <p:grpSpPr>
              <a:xfrm>
                <a:off x="6182208" y="1107148"/>
                <a:ext cx="680595" cy="2766620"/>
                <a:chOff x="4911267" y="1690688"/>
                <a:chExt cx="680595" cy="2766620"/>
              </a:xfrm>
            </p:grpSpPr>
            <p:grpSp>
              <p:nvGrpSpPr>
                <p:cNvPr id="13" name="Group 12">
                  <a:extLst>
                    <a:ext uri="{FF2B5EF4-FFF2-40B4-BE49-F238E27FC236}">
                      <a16:creationId xmlns:a16="http://schemas.microsoft.com/office/drawing/2014/main" id="{5E3E476F-CB63-4823-817D-A46A7B0CD78D}"/>
                    </a:ext>
                  </a:extLst>
                </p:cNvPr>
                <p:cNvGrpSpPr/>
                <p:nvPr/>
              </p:nvGrpSpPr>
              <p:grpSpPr>
                <a:xfrm>
                  <a:off x="5036457" y="1690688"/>
                  <a:ext cx="555405" cy="2766620"/>
                  <a:chOff x="5036457" y="1690688"/>
                  <a:chExt cx="555405" cy="2766620"/>
                </a:xfrm>
              </p:grpSpPr>
              <p:cxnSp>
                <p:nvCxnSpPr>
                  <p:cNvPr id="18" name="Straight Connector 17">
                    <a:extLst>
                      <a:ext uri="{FF2B5EF4-FFF2-40B4-BE49-F238E27FC236}">
                        <a16:creationId xmlns:a16="http://schemas.microsoft.com/office/drawing/2014/main" id="{0637B038-4473-4EFC-BEDB-714B9D5C768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45786" y="1693684"/>
                    <a:ext cx="52545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" name="Straight Connector 18">
                    <a:extLst>
                      <a:ext uri="{FF2B5EF4-FFF2-40B4-BE49-F238E27FC236}">
                        <a16:creationId xmlns:a16="http://schemas.microsoft.com/office/drawing/2014/main" id="{8021518A-C77E-4FF9-92EB-F9DDA12EDA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036457" y="4457308"/>
                    <a:ext cx="525456" cy="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0" name="Straight Connector 19">
                    <a:extLst>
                      <a:ext uri="{FF2B5EF4-FFF2-40B4-BE49-F238E27FC236}">
                        <a16:creationId xmlns:a16="http://schemas.microsoft.com/office/drawing/2014/main" id="{B6AFCF5E-A435-428B-B7A5-2B7FE6BC2D7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571242" y="1690688"/>
                    <a:ext cx="0" cy="2766620"/>
                  </a:xfrm>
                  <a:prstGeom prst="line">
                    <a:avLst/>
                  </a:prstGeom>
                  <a:ln w="508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" name="Straight Connector 20">
                    <a:extLst>
                      <a:ext uri="{FF2B5EF4-FFF2-40B4-BE49-F238E27FC236}">
                        <a16:creationId xmlns:a16="http://schemas.microsoft.com/office/drawing/2014/main" id="{C89D5CF5-A9E8-43CF-8D81-FC85DBF1E1C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75613" y="2015766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Connector 21">
                    <a:extLst>
                      <a:ext uri="{FF2B5EF4-FFF2-40B4-BE49-F238E27FC236}">
                        <a16:creationId xmlns:a16="http://schemas.microsoft.com/office/drawing/2014/main" id="{647C94B4-1B5B-4138-B712-53EDE722F03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85040" y="2367658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A61111B2-C50A-463A-8F34-1C4ECA8F82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367" y="2724336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" name="Straight Connector 23">
                    <a:extLst>
                      <a:ext uri="{FF2B5EF4-FFF2-40B4-BE49-F238E27FC236}">
                        <a16:creationId xmlns:a16="http://schemas.microsoft.com/office/drawing/2014/main" id="{7DBCE208-45D7-4C75-9FBA-F83A5FCCC4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194367" y="3064595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" name="Straight Connector 24">
                    <a:extLst>
                      <a:ext uri="{FF2B5EF4-FFF2-40B4-BE49-F238E27FC236}">
                        <a16:creationId xmlns:a16="http://schemas.microsoft.com/office/drawing/2014/main" id="{519616B3-F277-45FD-80EC-C196F2ED5A8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05662" y="3415605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6" name="Straight Connector 25">
                    <a:extLst>
                      <a:ext uri="{FF2B5EF4-FFF2-40B4-BE49-F238E27FC236}">
                        <a16:creationId xmlns:a16="http://schemas.microsoft.com/office/drawing/2014/main" id="{72DB87E8-C93C-41A0-A061-44D2FEEC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14989" y="3772283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7" name="Straight Connector 26">
                    <a:extLst>
                      <a:ext uri="{FF2B5EF4-FFF2-40B4-BE49-F238E27FC236}">
                        <a16:creationId xmlns:a16="http://schemas.microsoft.com/office/drawing/2014/main" id="{DD8E3EAF-D4F1-4B90-9987-5B40D243B4E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5214989" y="4112542"/>
                    <a:ext cx="376873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638DA4CD-D48E-4144-84D1-4787809A3906}"/>
                    </a:ext>
                  </a:extLst>
                </p:cNvPr>
                <p:cNvSpPr/>
                <p:nvPr/>
              </p:nvSpPr>
              <p:spPr>
                <a:xfrm rot="16200000">
                  <a:off x="4739484" y="2230884"/>
                  <a:ext cx="1222801" cy="335621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≤4</a:t>
                  </a:r>
                </a:p>
              </p:txBody>
            </p:sp>
            <p:sp>
              <p:nvSpPr>
                <p:cNvPr id="15" name="Rectangle 14">
                  <a:extLst>
                    <a:ext uri="{FF2B5EF4-FFF2-40B4-BE49-F238E27FC236}">
                      <a16:creationId xmlns:a16="http://schemas.microsoft.com/office/drawing/2014/main" id="{4E223EF4-D2EC-4831-894D-1DCF2628444E}"/>
                    </a:ext>
                  </a:extLst>
                </p:cNvPr>
                <p:cNvSpPr/>
                <p:nvPr/>
              </p:nvSpPr>
              <p:spPr>
                <a:xfrm rot="16200000">
                  <a:off x="4930619" y="3138841"/>
                  <a:ext cx="568724" cy="607427"/>
                </a:xfrm>
                <a:prstGeom prst="rect">
                  <a:avLst/>
                </a:prstGeom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≤ 2</a:t>
                  </a:r>
                </a:p>
              </p:txBody>
            </p:sp>
          </p:grp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5B46E41F-4542-49FE-BFB3-588266F8BC3E}"/>
                  </a:ext>
                </a:extLst>
              </p:cNvPr>
              <p:cNvSpPr/>
              <p:nvPr/>
            </p:nvSpPr>
            <p:spPr>
              <a:xfrm rot="16200000">
                <a:off x="6162116" y="3167525"/>
                <a:ext cx="546424" cy="7086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≤ 4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88935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00B-91A3-4182-8255-245BB0F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F961-00C7-481B-BBB1-8EB923A8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83811-5991-49E0-8564-F021276E0AA7}"/>
              </a:ext>
            </a:extLst>
          </p:cNvPr>
          <p:cNvGrpSpPr/>
          <p:nvPr/>
        </p:nvGrpSpPr>
        <p:grpSpPr>
          <a:xfrm>
            <a:off x="1998653" y="1781387"/>
            <a:ext cx="3989001" cy="1291703"/>
            <a:chOff x="3568334" y="2178754"/>
            <a:chExt cx="5467233" cy="2082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47D67D-9747-43A9-9096-9C5ED81C4195}"/>
                </a:ext>
              </a:extLst>
            </p:cNvPr>
            <p:cNvCxnSpPr>
              <a:cxnSpLocks/>
            </p:cNvCxnSpPr>
            <p:nvPr/>
          </p:nvCxnSpPr>
          <p:spPr>
            <a:xfrm>
              <a:off x="3568334" y="2178754"/>
              <a:ext cx="5059947" cy="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95ACE4-FEB8-49F3-AC22-6CC6A0CF1DD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334" y="4261554"/>
              <a:ext cx="505994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C312E4-C2F5-4D6C-9750-445BD307A5AE}"/>
                </a:ext>
              </a:extLst>
            </p:cNvPr>
            <p:cNvSpPr/>
            <p:nvPr/>
          </p:nvSpPr>
          <p:spPr>
            <a:xfrm>
              <a:off x="7600992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E6D983-44E7-4415-98B1-49C58C3EC98E}"/>
                </a:ext>
              </a:extLst>
            </p:cNvPr>
            <p:cNvSpPr/>
            <p:nvPr/>
          </p:nvSpPr>
          <p:spPr>
            <a:xfrm>
              <a:off x="6573703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CAB98F-9A84-4031-AA5E-AF8E99C2B84B}"/>
                </a:ext>
              </a:extLst>
            </p:cNvPr>
            <p:cNvSpPr/>
            <p:nvPr/>
          </p:nvSpPr>
          <p:spPr>
            <a:xfrm>
              <a:off x="5546414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738C0C-2E88-47B6-85C4-B54675988068}"/>
                </a:ext>
              </a:extLst>
            </p:cNvPr>
            <p:cNvSpPr/>
            <p:nvPr/>
          </p:nvSpPr>
          <p:spPr>
            <a:xfrm>
              <a:off x="4519125" y="2178754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3C5AF11-EF02-4B8B-BF82-7B92DC94E3D5}"/>
                </a:ext>
              </a:extLst>
            </p:cNvPr>
            <p:cNvCxnSpPr>
              <a:cxnSpLocks/>
            </p:cNvCxnSpPr>
            <p:nvPr/>
          </p:nvCxnSpPr>
          <p:spPr>
            <a:xfrm>
              <a:off x="8628280" y="3261294"/>
              <a:ext cx="40728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BDDB1A-B406-47E9-8AD8-85EAFAD500A3}"/>
              </a:ext>
            </a:extLst>
          </p:cNvPr>
          <p:cNvSpPr/>
          <p:nvPr/>
        </p:nvSpPr>
        <p:spPr>
          <a:xfrm>
            <a:off x="3476451" y="1893474"/>
            <a:ext cx="669612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58C8E-604F-4EAD-A49D-D46652EEAF99}"/>
              </a:ext>
            </a:extLst>
          </p:cNvPr>
          <p:cNvSpPr/>
          <p:nvPr/>
        </p:nvSpPr>
        <p:spPr>
          <a:xfrm>
            <a:off x="5156920" y="2702983"/>
            <a:ext cx="247813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FEFA8-B8E4-4D41-8843-6AB6D922AB28}"/>
              </a:ext>
            </a:extLst>
          </p:cNvPr>
          <p:cNvGrpSpPr/>
          <p:nvPr/>
        </p:nvGrpSpPr>
        <p:grpSpPr>
          <a:xfrm>
            <a:off x="1449181" y="2150448"/>
            <a:ext cx="585052" cy="622702"/>
            <a:chOff x="6343324" y="2219808"/>
            <a:chExt cx="585052" cy="76115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7C3FA2-47DC-40FE-BD74-787D99866D64}"/>
                </a:ext>
              </a:extLst>
            </p:cNvPr>
            <p:cNvCxnSpPr/>
            <p:nvPr/>
          </p:nvCxnSpPr>
          <p:spPr>
            <a:xfrm>
              <a:off x="6589046" y="2219808"/>
              <a:ext cx="339330" cy="427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7B04-059B-4EBB-8366-FAA17391774B}"/>
                </a:ext>
              </a:extLst>
            </p:cNvPr>
            <p:cNvCxnSpPr/>
            <p:nvPr/>
          </p:nvCxnSpPr>
          <p:spPr>
            <a:xfrm flipV="1">
              <a:off x="6566767" y="2647689"/>
              <a:ext cx="361609" cy="333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C6809-7D75-4B07-9C62-53850D44E054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24" y="2433748"/>
              <a:ext cx="4153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779720-19B4-4419-B6F0-B2ACEABC67C6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24" y="2811677"/>
              <a:ext cx="4153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1FF44-D0A8-4D7D-A706-F40C2F7C42F1}"/>
              </a:ext>
            </a:extLst>
          </p:cNvPr>
          <p:cNvSpPr/>
          <p:nvPr/>
        </p:nvSpPr>
        <p:spPr>
          <a:xfrm>
            <a:off x="4379503" y="2495458"/>
            <a:ext cx="38232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5D7F8-9E03-4D66-B6E8-A50F70A8E142}"/>
              </a:ext>
            </a:extLst>
          </p:cNvPr>
          <p:cNvSpPr/>
          <p:nvPr/>
        </p:nvSpPr>
        <p:spPr>
          <a:xfrm>
            <a:off x="2867076" y="2311024"/>
            <a:ext cx="396084" cy="6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3E476F-CB63-4823-817D-A46A7B0CD78D}"/>
              </a:ext>
            </a:extLst>
          </p:cNvPr>
          <p:cNvGrpSpPr/>
          <p:nvPr/>
        </p:nvGrpSpPr>
        <p:grpSpPr>
          <a:xfrm rot="5400000">
            <a:off x="7201609" y="1223641"/>
            <a:ext cx="555405" cy="2766620"/>
            <a:chOff x="5036457" y="1690688"/>
            <a:chExt cx="555405" cy="27666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37B038-4473-4EFC-BEDB-714B9D5C7684}"/>
                </a:ext>
              </a:extLst>
            </p:cNvPr>
            <p:cNvCxnSpPr>
              <a:cxnSpLocks/>
            </p:cNvCxnSpPr>
            <p:nvPr/>
          </p:nvCxnSpPr>
          <p:spPr>
            <a:xfrm>
              <a:off x="5045786" y="1693684"/>
              <a:ext cx="52545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21518A-C77E-4FF9-92EB-F9DDA12EDAE4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57" y="4457308"/>
              <a:ext cx="52545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AFCF5E-A435-428B-B7A5-2B7FE6BC2D7C}"/>
                </a:ext>
              </a:extLst>
            </p:cNvPr>
            <p:cNvCxnSpPr>
              <a:cxnSpLocks/>
            </p:cNvCxnSpPr>
            <p:nvPr/>
          </p:nvCxnSpPr>
          <p:spPr>
            <a:xfrm>
              <a:off x="5571242" y="1690688"/>
              <a:ext cx="0" cy="27666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9D5CF5-A9E8-43CF-8D81-FC85DBF1E1CE}"/>
                </a:ext>
              </a:extLst>
            </p:cNvPr>
            <p:cNvCxnSpPr>
              <a:cxnSpLocks/>
            </p:cNvCxnSpPr>
            <p:nvPr/>
          </p:nvCxnSpPr>
          <p:spPr>
            <a:xfrm>
              <a:off x="5175613" y="2015766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7C94B4-1B5B-4138-B712-53EDE722F03E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40" y="2367658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111B2-C50A-463A-8F34-1C4ECA8F8242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67" y="2724336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BCE208-45D7-4C75-9FBA-F83A5FCCC455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67" y="3064595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9616B3-F277-45FD-80EC-C196F2ED5A81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2" y="3415605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DB87E8-C93C-41A0-A061-44D2FEEC7824}"/>
                </a:ext>
              </a:extLst>
            </p:cNvPr>
            <p:cNvCxnSpPr>
              <a:cxnSpLocks/>
            </p:cNvCxnSpPr>
            <p:nvPr/>
          </p:nvCxnSpPr>
          <p:spPr>
            <a:xfrm>
              <a:off x="5214989" y="3772283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8E3EAF-D4F1-4B90-9987-5B40D243B4EF}"/>
                </a:ext>
              </a:extLst>
            </p:cNvPr>
            <p:cNvCxnSpPr>
              <a:cxnSpLocks/>
            </p:cNvCxnSpPr>
            <p:nvPr/>
          </p:nvCxnSpPr>
          <p:spPr>
            <a:xfrm>
              <a:off x="5214989" y="4112542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E223EF4-D2EC-4831-894D-1DCF2628444E}"/>
              </a:ext>
            </a:extLst>
          </p:cNvPr>
          <p:cNvSpPr/>
          <p:nvPr/>
        </p:nvSpPr>
        <p:spPr>
          <a:xfrm>
            <a:off x="6826393" y="2204059"/>
            <a:ext cx="568724" cy="60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 2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46E41F-4542-49FE-BFB3-588266F8BC3E}"/>
              </a:ext>
            </a:extLst>
          </p:cNvPr>
          <p:cNvSpPr/>
          <p:nvPr/>
        </p:nvSpPr>
        <p:spPr>
          <a:xfrm>
            <a:off x="6174719" y="2102865"/>
            <a:ext cx="546424" cy="70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 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EEEC75-BB32-4699-AC00-667968DB29E5}"/>
              </a:ext>
            </a:extLst>
          </p:cNvPr>
          <p:cNvSpPr/>
          <p:nvPr/>
        </p:nvSpPr>
        <p:spPr>
          <a:xfrm>
            <a:off x="8235005" y="2204058"/>
            <a:ext cx="568724" cy="60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 2</a:t>
            </a:r>
          </a:p>
        </p:txBody>
      </p:sp>
    </p:spTree>
    <p:extLst>
      <p:ext uri="{BB962C8B-B14F-4D97-AF65-F5344CB8AC3E}">
        <p14:creationId xmlns:p14="http://schemas.microsoft.com/office/powerpoint/2010/main" val="713486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F00B-91A3-4182-8255-245BB0FCF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Threshold Parallelism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36F961-00C7-481B-BBB1-8EB923A8D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5EC33E-3292-4D05-894B-E1071859D23B}" type="slidenum">
              <a:rPr lang="en-US" smtClean="0"/>
              <a:pPr/>
              <a:t>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783811-5991-49E0-8564-F021276E0AA7}"/>
              </a:ext>
            </a:extLst>
          </p:cNvPr>
          <p:cNvGrpSpPr/>
          <p:nvPr/>
        </p:nvGrpSpPr>
        <p:grpSpPr>
          <a:xfrm>
            <a:off x="1998653" y="1781387"/>
            <a:ext cx="3989001" cy="1291703"/>
            <a:chOff x="3568334" y="2178754"/>
            <a:chExt cx="5467233" cy="2082801"/>
          </a:xfrm>
        </p:grpSpPr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647D67D-9747-43A9-9096-9C5ED81C4195}"/>
                </a:ext>
              </a:extLst>
            </p:cNvPr>
            <p:cNvCxnSpPr>
              <a:cxnSpLocks/>
            </p:cNvCxnSpPr>
            <p:nvPr/>
          </p:nvCxnSpPr>
          <p:spPr>
            <a:xfrm>
              <a:off x="3568334" y="2178754"/>
              <a:ext cx="5059947" cy="2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795ACE4-FEB8-49F3-AC22-6CC6A0CF1DDF}"/>
                </a:ext>
              </a:extLst>
            </p:cNvPr>
            <p:cNvCxnSpPr>
              <a:cxnSpLocks/>
            </p:cNvCxnSpPr>
            <p:nvPr/>
          </p:nvCxnSpPr>
          <p:spPr>
            <a:xfrm>
              <a:off x="3568334" y="4261554"/>
              <a:ext cx="5059947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DEC312E4-C2F5-4D6C-9750-445BD307A5AE}"/>
                </a:ext>
              </a:extLst>
            </p:cNvPr>
            <p:cNvSpPr/>
            <p:nvPr/>
          </p:nvSpPr>
          <p:spPr>
            <a:xfrm>
              <a:off x="7600992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AE6D983-44E7-4415-98B1-49C58C3EC98E}"/>
                </a:ext>
              </a:extLst>
            </p:cNvPr>
            <p:cNvSpPr/>
            <p:nvPr/>
          </p:nvSpPr>
          <p:spPr>
            <a:xfrm>
              <a:off x="6573703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1CAB98F-9A84-4031-AA5E-AF8E99C2B84B}"/>
                </a:ext>
              </a:extLst>
            </p:cNvPr>
            <p:cNvSpPr/>
            <p:nvPr/>
          </p:nvSpPr>
          <p:spPr>
            <a:xfrm>
              <a:off x="5546414" y="2178755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7C738C0C-2E88-47B6-85C4-B54675988068}"/>
                </a:ext>
              </a:extLst>
            </p:cNvPr>
            <p:cNvSpPr/>
            <p:nvPr/>
          </p:nvSpPr>
          <p:spPr>
            <a:xfrm>
              <a:off x="4519125" y="2178754"/>
              <a:ext cx="1027289" cy="2082800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3C5AF11-EF02-4B8B-BF82-7B92DC94E3D5}"/>
                </a:ext>
              </a:extLst>
            </p:cNvPr>
            <p:cNvCxnSpPr>
              <a:cxnSpLocks/>
            </p:cNvCxnSpPr>
            <p:nvPr/>
          </p:nvCxnSpPr>
          <p:spPr>
            <a:xfrm>
              <a:off x="8628280" y="3261294"/>
              <a:ext cx="407287" cy="0"/>
            </a:xfrm>
            <a:prstGeom prst="line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25BDDB1A-B406-47E9-8AD8-85EAFAD500A3}"/>
              </a:ext>
            </a:extLst>
          </p:cNvPr>
          <p:cNvSpPr/>
          <p:nvPr/>
        </p:nvSpPr>
        <p:spPr>
          <a:xfrm>
            <a:off x="3476451" y="1893474"/>
            <a:ext cx="669612" cy="11185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4C58C8E-604F-4EAD-A49D-D46652EEAF99}"/>
              </a:ext>
            </a:extLst>
          </p:cNvPr>
          <p:cNvSpPr/>
          <p:nvPr/>
        </p:nvSpPr>
        <p:spPr>
          <a:xfrm>
            <a:off x="5156920" y="2702983"/>
            <a:ext cx="247813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CBFEFA8-B8E4-4D41-8843-6AB6D922AB28}"/>
              </a:ext>
            </a:extLst>
          </p:cNvPr>
          <p:cNvGrpSpPr/>
          <p:nvPr/>
        </p:nvGrpSpPr>
        <p:grpSpPr>
          <a:xfrm>
            <a:off x="1449181" y="2150448"/>
            <a:ext cx="585052" cy="622702"/>
            <a:chOff x="6343324" y="2219808"/>
            <a:chExt cx="585052" cy="761159"/>
          </a:xfrm>
        </p:grpSpPr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6E7C3FA2-47DC-40FE-BD74-787D99866D64}"/>
                </a:ext>
              </a:extLst>
            </p:cNvPr>
            <p:cNvCxnSpPr/>
            <p:nvPr/>
          </p:nvCxnSpPr>
          <p:spPr>
            <a:xfrm>
              <a:off x="6589046" y="2219808"/>
              <a:ext cx="339330" cy="42788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F8B37B04-059B-4EBB-8366-FAA17391774B}"/>
                </a:ext>
              </a:extLst>
            </p:cNvPr>
            <p:cNvCxnSpPr/>
            <p:nvPr/>
          </p:nvCxnSpPr>
          <p:spPr>
            <a:xfrm flipV="1">
              <a:off x="6566767" y="2647689"/>
              <a:ext cx="361609" cy="33327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600C6809-7D75-4B07-9C62-53850D44E054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24" y="2433748"/>
              <a:ext cx="415387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2A779720-19B4-4419-B6F0-B2ACEABC67C6}"/>
                </a:ext>
              </a:extLst>
            </p:cNvPr>
            <p:cNvCxnSpPr>
              <a:cxnSpLocks/>
            </p:cNvCxnSpPr>
            <p:nvPr/>
          </p:nvCxnSpPr>
          <p:spPr>
            <a:xfrm>
              <a:off x="6343324" y="2811677"/>
              <a:ext cx="4153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4621FF44-D0A8-4D7D-A706-F40C2F7C42F1}"/>
              </a:ext>
            </a:extLst>
          </p:cNvPr>
          <p:cNvSpPr/>
          <p:nvPr/>
        </p:nvSpPr>
        <p:spPr>
          <a:xfrm>
            <a:off x="4379503" y="2495458"/>
            <a:ext cx="382320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85D7F8-9E03-4D66-B6E8-A50F70A8E142}"/>
              </a:ext>
            </a:extLst>
          </p:cNvPr>
          <p:cNvSpPr/>
          <p:nvPr/>
        </p:nvSpPr>
        <p:spPr>
          <a:xfrm>
            <a:off x="2867076" y="2311024"/>
            <a:ext cx="396084" cy="6821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E3E476F-CB63-4823-817D-A46A7B0CD78D}"/>
              </a:ext>
            </a:extLst>
          </p:cNvPr>
          <p:cNvGrpSpPr/>
          <p:nvPr/>
        </p:nvGrpSpPr>
        <p:grpSpPr>
          <a:xfrm rot="5400000">
            <a:off x="7201609" y="1223641"/>
            <a:ext cx="555405" cy="2766620"/>
            <a:chOff x="5036457" y="1690688"/>
            <a:chExt cx="555405" cy="276662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637B038-4473-4EFC-BEDB-714B9D5C7684}"/>
                </a:ext>
              </a:extLst>
            </p:cNvPr>
            <p:cNvCxnSpPr>
              <a:cxnSpLocks/>
            </p:cNvCxnSpPr>
            <p:nvPr/>
          </p:nvCxnSpPr>
          <p:spPr>
            <a:xfrm>
              <a:off x="5045786" y="1693684"/>
              <a:ext cx="52545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021518A-C77E-4FF9-92EB-F9DDA12EDAE4}"/>
                </a:ext>
              </a:extLst>
            </p:cNvPr>
            <p:cNvCxnSpPr>
              <a:cxnSpLocks/>
            </p:cNvCxnSpPr>
            <p:nvPr/>
          </p:nvCxnSpPr>
          <p:spPr>
            <a:xfrm>
              <a:off x="5036457" y="4457308"/>
              <a:ext cx="525456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6AFCF5E-A435-428B-B7A5-2B7FE6BC2D7C}"/>
                </a:ext>
              </a:extLst>
            </p:cNvPr>
            <p:cNvCxnSpPr>
              <a:cxnSpLocks/>
            </p:cNvCxnSpPr>
            <p:nvPr/>
          </p:nvCxnSpPr>
          <p:spPr>
            <a:xfrm>
              <a:off x="5571242" y="1690688"/>
              <a:ext cx="0" cy="276662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C89D5CF5-A9E8-43CF-8D81-FC85DBF1E1CE}"/>
                </a:ext>
              </a:extLst>
            </p:cNvPr>
            <p:cNvCxnSpPr>
              <a:cxnSpLocks/>
            </p:cNvCxnSpPr>
            <p:nvPr/>
          </p:nvCxnSpPr>
          <p:spPr>
            <a:xfrm>
              <a:off x="5175613" y="2015766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47C94B4-1B5B-4138-B712-53EDE722F03E}"/>
                </a:ext>
              </a:extLst>
            </p:cNvPr>
            <p:cNvCxnSpPr>
              <a:cxnSpLocks/>
            </p:cNvCxnSpPr>
            <p:nvPr/>
          </p:nvCxnSpPr>
          <p:spPr>
            <a:xfrm>
              <a:off x="5185040" y="2367658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A61111B2-C50A-463A-8F34-1C4ECA8F8242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67" y="2724336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7DBCE208-45D7-4C75-9FBA-F83A5FCCC455}"/>
                </a:ext>
              </a:extLst>
            </p:cNvPr>
            <p:cNvCxnSpPr>
              <a:cxnSpLocks/>
            </p:cNvCxnSpPr>
            <p:nvPr/>
          </p:nvCxnSpPr>
          <p:spPr>
            <a:xfrm>
              <a:off x="5194367" y="3064595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19616B3-F277-45FD-80EC-C196F2ED5A81}"/>
                </a:ext>
              </a:extLst>
            </p:cNvPr>
            <p:cNvCxnSpPr>
              <a:cxnSpLocks/>
            </p:cNvCxnSpPr>
            <p:nvPr/>
          </p:nvCxnSpPr>
          <p:spPr>
            <a:xfrm>
              <a:off x="5205662" y="3415605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2DB87E8-C93C-41A0-A061-44D2FEEC7824}"/>
                </a:ext>
              </a:extLst>
            </p:cNvPr>
            <p:cNvCxnSpPr>
              <a:cxnSpLocks/>
            </p:cNvCxnSpPr>
            <p:nvPr/>
          </p:nvCxnSpPr>
          <p:spPr>
            <a:xfrm>
              <a:off x="5214989" y="3772283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DD8E3EAF-D4F1-4B90-9987-5B40D243B4EF}"/>
                </a:ext>
              </a:extLst>
            </p:cNvPr>
            <p:cNvCxnSpPr>
              <a:cxnSpLocks/>
            </p:cNvCxnSpPr>
            <p:nvPr/>
          </p:nvCxnSpPr>
          <p:spPr>
            <a:xfrm>
              <a:off x="5214989" y="4112542"/>
              <a:ext cx="376873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5B46E41F-4542-49FE-BFB3-588266F8BC3E}"/>
              </a:ext>
            </a:extLst>
          </p:cNvPr>
          <p:cNvSpPr/>
          <p:nvPr/>
        </p:nvSpPr>
        <p:spPr>
          <a:xfrm>
            <a:off x="6827620" y="2098438"/>
            <a:ext cx="1299035" cy="7086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 4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1EEEC75-BB32-4699-AC00-667968DB29E5}"/>
              </a:ext>
            </a:extLst>
          </p:cNvPr>
          <p:cNvSpPr/>
          <p:nvPr/>
        </p:nvSpPr>
        <p:spPr>
          <a:xfrm>
            <a:off x="8235005" y="2204058"/>
            <a:ext cx="568724" cy="6074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 2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A7B9A57-5F68-44D0-BFFF-DF609DBE6771}"/>
              </a:ext>
            </a:extLst>
          </p:cNvPr>
          <p:cNvSpPr/>
          <p:nvPr/>
        </p:nvSpPr>
        <p:spPr>
          <a:xfrm>
            <a:off x="6482855" y="2531694"/>
            <a:ext cx="247813" cy="26914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6D0E94-34D0-4008-B3F1-0E63551BE1DC}"/>
              </a:ext>
            </a:extLst>
          </p:cNvPr>
          <p:cNvSpPr/>
          <p:nvPr/>
        </p:nvSpPr>
        <p:spPr>
          <a:xfrm>
            <a:off x="6147503" y="2311024"/>
            <a:ext cx="245663" cy="4990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≤ 2</a:t>
            </a:r>
          </a:p>
        </p:txBody>
      </p:sp>
    </p:spTree>
    <p:extLst>
      <p:ext uri="{BB962C8B-B14F-4D97-AF65-F5344CB8AC3E}">
        <p14:creationId xmlns:p14="http://schemas.microsoft.com/office/powerpoint/2010/main" val="23942996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41" grpId="0" animBg="1"/>
      <p:bldP spid="42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3302</TotalTime>
  <Words>2379</Words>
  <Application>Microsoft Office PowerPoint</Application>
  <PresentationFormat>Widescreen</PresentationFormat>
  <Paragraphs>619</Paragraphs>
  <Slides>33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MathJax_AMS</vt:lpstr>
      <vt:lpstr>Office Theme</vt:lpstr>
      <vt:lpstr>WCFS Queues: A new analysis framework</vt:lpstr>
      <vt:lpstr>Unexpected Similarity between Queues</vt:lpstr>
      <vt:lpstr>Warmup: M/G/1</vt:lpstr>
      <vt:lpstr>M/G/k</vt:lpstr>
      <vt:lpstr>Heterogeneous M/G/k</vt:lpstr>
      <vt:lpstr>M/G/1/Limited Processor Sharing</vt:lpstr>
      <vt:lpstr>Threshold Parallelism</vt:lpstr>
      <vt:lpstr>Threshold Parallelism</vt:lpstr>
      <vt:lpstr>Threshold Parallelism</vt:lpstr>
      <vt:lpstr>Threshold Parallelism</vt:lpstr>
      <vt:lpstr>Multiserver Job Model</vt:lpstr>
      <vt:lpstr>Result: Response time bound</vt:lpstr>
      <vt:lpstr>Base Queueing Model</vt:lpstr>
      <vt:lpstr>Base Queueing Model</vt:lpstr>
      <vt:lpstr>Base Queueing Model</vt:lpstr>
      <vt:lpstr>Finite Skip</vt:lpstr>
      <vt:lpstr>Work conserving (for Finite Skip policies)</vt:lpstr>
      <vt:lpstr>Work conserving (for Finite Skip policies)</vt:lpstr>
      <vt:lpstr>WCFS Policies</vt:lpstr>
      <vt:lpstr>WCFS Example: Heterogeneous M/G/k</vt:lpstr>
      <vt:lpstr>WCFS Example: Multiserver-Job FCFS</vt:lpstr>
      <vt:lpstr>Define ServerFilling for Multiserver-Job model</vt:lpstr>
      <vt:lpstr>Key ideas behind response time bound</vt:lpstr>
      <vt:lpstr>Idea 1: E[T] ≅ E[W]</vt:lpstr>
      <vt:lpstr>Idea 1: E[T] ≅ E[W]</vt:lpstr>
      <vt:lpstr>Idea 2: E[W] ≅ E[W^(M"/" G"/" 1) ] - Intuition</vt:lpstr>
      <vt:lpstr>Proof of E[W] ≅ E[W^(M"/" G"/" 1) ]</vt:lpstr>
      <vt:lpstr>Proof of E[W] ≅ E[W^(M"/" G"/" 1) ]</vt:lpstr>
      <vt:lpstr>Empirical validation</vt:lpstr>
      <vt:lpstr>Future questions</vt:lpstr>
      <vt:lpstr>Conclusion</vt:lpstr>
      <vt:lpstr>Extra: Condition on S</vt:lpstr>
      <vt:lpstr>Extra: DivisorFilling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WCFS Queues: A new analysis framework</dc:title>
  <dc:creator>Isaac Grosof</dc:creator>
  <cp:lastModifiedBy>Isaac Grosof</cp:lastModifiedBy>
  <cp:revision>60</cp:revision>
  <dcterms:created xsi:type="dcterms:W3CDTF">2022-01-22T02:27:29Z</dcterms:created>
  <dcterms:modified xsi:type="dcterms:W3CDTF">2022-01-27T01:58:04Z</dcterms:modified>
</cp:coreProperties>
</file>