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418" r:id="rId5"/>
    <p:sldId id="399" r:id="rId6"/>
    <p:sldId id="419" r:id="rId7"/>
    <p:sldId id="401" r:id="rId8"/>
    <p:sldId id="262" r:id="rId9"/>
    <p:sldId id="264" r:id="rId10"/>
    <p:sldId id="402" r:id="rId11"/>
    <p:sldId id="403" r:id="rId12"/>
    <p:sldId id="268" r:id="rId13"/>
    <p:sldId id="405" r:id="rId14"/>
    <p:sldId id="41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6F8BEB-53B4-4459-A85B-55DD68E57984}">
          <p14:sldIdLst>
            <p14:sldId id="256"/>
            <p14:sldId id="257"/>
            <p14:sldId id="258"/>
            <p14:sldId id="418"/>
            <p14:sldId id="399"/>
            <p14:sldId id="419"/>
            <p14:sldId id="401"/>
            <p14:sldId id="262"/>
            <p14:sldId id="264"/>
            <p14:sldId id="402"/>
            <p14:sldId id="403"/>
            <p14:sldId id="268"/>
            <p14:sldId id="405"/>
            <p14:sldId id="41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0DA"/>
    <a:srgbClr val="EAF0D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ACDF8-119C-42D6-8BD9-FD0744B6945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CA000-3037-48BF-9D4D-B3BEAF8C1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7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Size: Inherent work of a job</a:t>
            </a:r>
          </a:p>
          <a:p>
            <a:r>
              <a:rPr lang="en-US" dirty="0"/>
              <a:t>Load: Fraction of servers occupied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CA000-3037-48BF-9D4D-B3BEAF8C13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means small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means small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just put these four into service, the next job wouldn’t fit. Not very SRPT!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at heavy traffic, great E[T] at all loads.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658F-5D35-65D4-55D7-FACE8A627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A8866-074E-F907-D698-0565A079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44D6-FFD9-3607-CA02-4A3658D1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3593-A7DC-4209-992C-012FBD9CBDE5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CFB5-F29D-25CF-55B5-B00E3659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C133-C769-6E3B-2B84-645BBE0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56EF5D0-F903-46E4-ACBB-6D3DD1B62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3C92-7549-E821-C080-17C89231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DC894-6F6E-12F3-181A-59D7D2AB7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B763-6880-5CDD-0B37-AE508A3B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811-2D24-4A3F-A133-958CCF6FB20C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78F4-7805-8686-9D8A-C31D36E0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E350-685E-2D99-3679-0ECB918E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573C5-68CE-D98D-03AC-52A7DEC7C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0ABDB-264C-04F6-DADE-83E4A5AD2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FD6E-6877-28B5-172E-C6DC5756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D7F2-27B8-4C82-8825-908AD0F7211B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5BFB-C4E6-F9F7-6EBC-232FD80D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5E85-D228-04F2-8BDD-23144151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3331-0BC6-5C30-D632-D806A361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5D3D-4A4B-0EA1-4CA3-BE5DEB59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45E9-5ECD-DE67-2987-72AAD52A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67C5-483C-42F7-8BDD-77C6BBD5BD14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D19D-F6C6-C5BA-1AC5-B07281F0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2034-35D1-3FFF-238A-BC17BFBC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56EF5D0-F903-46E4-ACBB-6D3DD1B62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CFCD-E30E-A008-55E3-EE458514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93167-C21E-E35B-2E80-7090A0D39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D0DD-9037-223B-D985-8A6DB80B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93E8-CEE7-4F9C-87E8-E7FF67E4E477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13A07-B22A-1AE1-CB55-CA3D238B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82C8-2339-1C9B-D24E-5579BCD6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4DF0-B44F-875E-5707-71BBDDBD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2B6F-D4BB-0773-A11E-4925CA4F4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C9852-6EC6-9E2B-DB22-4FB6D1BC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70143-C97C-C41B-99C3-8B7A729E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450F-EC15-401F-A5FE-1F424C4ED482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1ABD7-2B59-377D-A2D2-16677746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D2BA3-43C8-D410-5474-B37054DF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C357-74B6-DB3B-D2E0-CE0A7777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C39D-F93C-5213-E24B-51246F8B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6405-90C3-62B8-A5DD-41BC928CA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4C2CE-6072-6712-AC98-8F4AD80C7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BADF4-DA27-1A95-FE8D-7C605F6F5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01F08-055C-6E66-AB7D-B9F7E058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1C9F-59C3-408C-AF77-1CCB23B56878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2D1C8-F61C-9F96-D38F-33BF1EEE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C2142-10C7-C3BD-7953-67DBA7F8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2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8215-9C26-9690-9DDB-5AC96F5D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CC793-0D1F-84F7-9380-F8BDFF02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243-9A13-408D-95C5-94DEFC586985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15853-F2D9-D013-8D12-FA44444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AF3E1-68AA-3B30-B7D6-BC412EC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A2255-A129-1904-BF34-F1363F97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DF02-427F-4D11-A28F-551052700FAD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D0CCA-AF2E-0BDD-5A1C-9C6E60B5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0D826-B1CD-F1CE-3534-B8572D78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C39-8775-3AF1-0F41-D4E991F7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56E3-8BD3-165A-1D68-247706E1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35333-962F-66D1-8756-B2A46CF9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5CAA-2A7B-B68B-AF39-2964345B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EDD7-40CF-47FD-9FAC-FCB08B4CC2E9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8A493-46C4-73F5-824F-5980AA98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75C2-7732-30C8-4E1C-57527372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8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7C60-F764-FC19-38A4-19A7CDD1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32DFB-EBC3-5910-002A-88E63E4E9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F2F9-A870-F072-11B0-C52CCE6BD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BB5F-5602-D0BB-1B44-84C2AA5C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34A8-43C2-4A24-B6EA-E5507A7817AF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A90A8-9B9B-FEEA-2469-6A659947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54C02-B4CB-EF24-78ED-88F69AE8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259A-A55A-45E5-AFCB-9AA67151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D2D89-E81F-3235-E995-6BD299506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D099-6615-9633-4DFA-F8B943D9D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33A1-5F8B-4AE0-93FE-819C96E3BDDF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66F03-64E2-087B-4672-979BA7717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E1A1-AC8D-DEFA-6CDD-E7CD8886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F5D0-F903-46E4-ACBB-6D3DD1B6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70C0-3DDC-C23C-5E44-09C60BA20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Scheduling in the Multiserver-job Model under Heavy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3BB07-A055-BD63-31CB-2D8808B81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3020246"/>
          </a:xfrm>
        </p:spPr>
        <p:txBody>
          <a:bodyPr>
            <a:normAutofit/>
          </a:bodyPr>
          <a:lstStyle/>
          <a:p>
            <a:r>
              <a:rPr lang="en-US" b="1" dirty="0"/>
              <a:t>Isaac Grosof</a:t>
            </a:r>
          </a:p>
          <a:p>
            <a:r>
              <a:rPr lang="en-US" dirty="0"/>
              <a:t>(CMU → GA Tech → UIUC → Northwestern)</a:t>
            </a:r>
          </a:p>
          <a:p>
            <a:r>
              <a:rPr lang="en-US" dirty="0"/>
              <a:t>Ziv Scully (Cornell)</a:t>
            </a:r>
          </a:p>
          <a:p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</a:t>
            </a:r>
            <a:r>
              <a:rPr lang="en-US" dirty="0"/>
              <a:t>-Balter (CMU)</a:t>
            </a:r>
          </a:p>
          <a:p>
            <a:r>
              <a:rPr lang="en-US" dirty="0"/>
              <a:t>Alan </a:t>
            </a:r>
            <a:r>
              <a:rPr lang="en-US" dirty="0" err="1"/>
              <a:t>Scheller</a:t>
            </a:r>
            <a:r>
              <a:rPr lang="en-US" dirty="0"/>
              <a:t>-Wolf (CMU)</a:t>
            </a:r>
          </a:p>
          <a:p>
            <a:r>
              <a:rPr lang="en-US" dirty="0"/>
              <a:t>ACM SIGMETRICS 2023, June 21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6A190-6212-CA82-E198-C2D670A3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7EEFA4-EAA8-B883-D389-493B28DA7566}"/>
              </a:ext>
            </a:extLst>
          </p:cNvPr>
          <p:cNvGrpSpPr/>
          <p:nvPr/>
        </p:nvGrpSpPr>
        <p:grpSpPr>
          <a:xfrm>
            <a:off x="7216710" y="1788590"/>
            <a:ext cx="3553494" cy="2505080"/>
            <a:chOff x="7150146" y="865655"/>
            <a:chExt cx="3553494" cy="250508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C3F2E27-9DC5-CC82-9A46-4536F78783A1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C715BC-489F-D9BD-85E4-625567CC78FD}"/>
                </a:ext>
              </a:extLst>
            </p:cNvPr>
            <p:cNvSpPr txBox="1"/>
            <p:nvPr/>
          </p:nvSpPr>
          <p:spPr>
            <a:xfrm>
              <a:off x="8714325" y="865655"/>
              <a:ext cx="545971" cy="52322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Straggler Problem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F52A22A-3210-D5BF-8AC3-096BD20DB22B}"/>
              </a:ext>
            </a:extLst>
          </p:cNvPr>
          <p:cNvGrpSpPr/>
          <p:nvPr/>
        </p:nvGrpSpPr>
        <p:grpSpPr>
          <a:xfrm>
            <a:off x="624435" y="3012829"/>
            <a:ext cx="735797" cy="609363"/>
            <a:chOff x="928508" y="2360959"/>
            <a:chExt cx="1128890" cy="102417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14CD53-7692-5CE2-3C5B-2E1D571B7BE4}"/>
                </a:ext>
              </a:extLst>
            </p:cNvPr>
            <p:cNvCxnSpPr/>
            <p:nvPr/>
          </p:nvCxnSpPr>
          <p:spPr>
            <a:xfrm>
              <a:off x="1402644" y="2360959"/>
              <a:ext cx="654754" cy="575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CE0400-96D6-42E5-E104-092DACF4F702}"/>
                </a:ext>
              </a:extLst>
            </p:cNvPr>
            <p:cNvCxnSpPr/>
            <p:nvPr/>
          </p:nvCxnSpPr>
          <p:spPr>
            <a:xfrm flipV="1">
              <a:off x="1359653" y="2936693"/>
              <a:ext cx="697744" cy="4484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655785-7D3C-9296-EB5A-1F46E764BA66}"/>
                </a:ext>
              </a:extLst>
            </p:cNvPr>
            <p:cNvCxnSpPr/>
            <p:nvPr/>
          </p:nvCxnSpPr>
          <p:spPr>
            <a:xfrm>
              <a:off x="928509" y="2648825"/>
              <a:ext cx="801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8E0A6C-9529-7823-885A-0E9CFD7884AB}"/>
                </a:ext>
              </a:extLst>
            </p:cNvPr>
            <p:cNvCxnSpPr>
              <a:cxnSpLocks/>
            </p:cNvCxnSpPr>
            <p:nvPr/>
          </p:nvCxnSpPr>
          <p:spPr>
            <a:xfrm>
              <a:off x="928508" y="3157346"/>
              <a:ext cx="801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D54ECE-721F-4030-92B1-92930C9888E2}"/>
              </a:ext>
            </a:extLst>
          </p:cNvPr>
          <p:cNvCxnSpPr/>
          <p:nvPr/>
        </p:nvCxnSpPr>
        <p:spPr>
          <a:xfrm>
            <a:off x="885643" y="2732197"/>
            <a:ext cx="37084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58D3C6-06E5-50D8-7881-3C31838C054B}"/>
              </a:ext>
            </a:extLst>
          </p:cNvPr>
          <p:cNvCxnSpPr/>
          <p:nvPr/>
        </p:nvCxnSpPr>
        <p:spPr>
          <a:xfrm>
            <a:off x="885643" y="3971419"/>
            <a:ext cx="37084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06EE0-2A65-8085-0434-50FD7206BF15}"/>
              </a:ext>
            </a:extLst>
          </p:cNvPr>
          <p:cNvSpPr/>
          <p:nvPr/>
        </p:nvSpPr>
        <p:spPr>
          <a:xfrm>
            <a:off x="3924480" y="2732197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E41B73-4BB0-238E-CEF9-AFE9D279AA9A}"/>
              </a:ext>
            </a:extLst>
          </p:cNvPr>
          <p:cNvSpPr/>
          <p:nvPr/>
        </p:nvSpPr>
        <p:spPr>
          <a:xfrm>
            <a:off x="3254905" y="2732197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17EB40-0F55-31C3-03C9-9AF2E3DAF0E3}"/>
              </a:ext>
            </a:extLst>
          </p:cNvPr>
          <p:cNvSpPr/>
          <p:nvPr/>
        </p:nvSpPr>
        <p:spPr>
          <a:xfrm>
            <a:off x="2585331" y="2732197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F5C409-0326-C5A1-680E-56B0EEA13987}"/>
              </a:ext>
            </a:extLst>
          </p:cNvPr>
          <p:cNvSpPr/>
          <p:nvPr/>
        </p:nvSpPr>
        <p:spPr>
          <a:xfrm>
            <a:off x="1915757" y="2732196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D98D79D-47B9-4701-07ED-C02B157AF040}"/>
              </a:ext>
            </a:extLst>
          </p:cNvPr>
          <p:cNvSpPr/>
          <p:nvPr/>
        </p:nvSpPr>
        <p:spPr>
          <a:xfrm>
            <a:off x="6600540" y="2735767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87C8B31-CB15-92A2-3DBA-C55FA21C4737}"/>
              </a:ext>
            </a:extLst>
          </p:cNvPr>
          <p:cNvSpPr/>
          <p:nvPr/>
        </p:nvSpPr>
        <p:spPr>
          <a:xfrm>
            <a:off x="5930965" y="2735767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FB634F-FC83-1FCE-425B-1EA13386277E}"/>
              </a:ext>
            </a:extLst>
          </p:cNvPr>
          <p:cNvSpPr/>
          <p:nvPr/>
        </p:nvSpPr>
        <p:spPr>
          <a:xfrm>
            <a:off x="5261391" y="2735767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93893B-5541-4856-1E24-A965CF2A000D}"/>
              </a:ext>
            </a:extLst>
          </p:cNvPr>
          <p:cNvSpPr/>
          <p:nvPr/>
        </p:nvSpPr>
        <p:spPr>
          <a:xfrm>
            <a:off x="4591817" y="2735766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2C4D7E-39A2-4C30-4822-E84518DA2375}"/>
              </a:ext>
            </a:extLst>
          </p:cNvPr>
          <p:cNvSpPr/>
          <p:nvPr/>
        </p:nvSpPr>
        <p:spPr>
          <a:xfrm>
            <a:off x="9272536" y="2735767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EEC86F-52FB-4ED1-42A0-CFD84D3DE965}"/>
              </a:ext>
            </a:extLst>
          </p:cNvPr>
          <p:cNvSpPr/>
          <p:nvPr/>
        </p:nvSpPr>
        <p:spPr>
          <a:xfrm>
            <a:off x="8602961" y="2735767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CA4FAD-7AC4-B955-8A1E-FE547B94254A}"/>
              </a:ext>
            </a:extLst>
          </p:cNvPr>
          <p:cNvSpPr/>
          <p:nvPr/>
        </p:nvSpPr>
        <p:spPr>
          <a:xfrm>
            <a:off x="7933387" y="2735767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3AAD43-AF68-C7DC-C589-805DC3821CC2}"/>
              </a:ext>
            </a:extLst>
          </p:cNvPr>
          <p:cNvSpPr/>
          <p:nvPr/>
        </p:nvSpPr>
        <p:spPr>
          <a:xfrm>
            <a:off x="7263813" y="2735766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CBE219D-1749-739E-06CF-3867AF6DA671}"/>
              </a:ext>
            </a:extLst>
          </p:cNvPr>
          <p:cNvSpPr/>
          <p:nvPr/>
        </p:nvSpPr>
        <p:spPr>
          <a:xfrm>
            <a:off x="9940147" y="2736350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870C6D-C245-585C-DD83-DFA594A83AC8}"/>
              </a:ext>
            </a:extLst>
          </p:cNvPr>
          <p:cNvGrpSpPr/>
          <p:nvPr/>
        </p:nvGrpSpPr>
        <p:grpSpPr>
          <a:xfrm>
            <a:off x="10899368" y="2032779"/>
            <a:ext cx="288925" cy="2651125"/>
            <a:chOff x="11142728" y="136525"/>
            <a:chExt cx="288925" cy="265112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AED49B-4DCC-D8B3-18BC-2D0EB0CC720B}"/>
                </a:ext>
              </a:extLst>
            </p:cNvPr>
            <p:cNvSpPr/>
            <p:nvPr/>
          </p:nvSpPr>
          <p:spPr>
            <a:xfrm>
              <a:off x="11142728" y="2497455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0371F4-B9CC-F040-BA70-CEBECF6D60F2}"/>
                </a:ext>
              </a:extLst>
            </p:cNvPr>
            <p:cNvSpPr/>
            <p:nvPr/>
          </p:nvSpPr>
          <p:spPr>
            <a:xfrm>
              <a:off x="11142728" y="1137920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664044-7F18-9FE1-4D76-3B7476776946}"/>
                </a:ext>
              </a:extLst>
            </p:cNvPr>
            <p:cNvSpPr/>
            <p:nvPr/>
          </p:nvSpPr>
          <p:spPr>
            <a:xfrm>
              <a:off x="11142728" y="1463040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AFB0C1-FE79-AFA4-9EC7-9D03234B3929}"/>
                </a:ext>
              </a:extLst>
            </p:cNvPr>
            <p:cNvSpPr/>
            <p:nvPr/>
          </p:nvSpPr>
          <p:spPr>
            <a:xfrm>
              <a:off x="11142728" y="1799590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752F1B-62BC-87B0-42E6-1977EC066B6C}"/>
                </a:ext>
              </a:extLst>
            </p:cNvPr>
            <p:cNvSpPr/>
            <p:nvPr/>
          </p:nvSpPr>
          <p:spPr>
            <a:xfrm>
              <a:off x="11142728" y="2144395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9205AC-0961-5255-584B-38A5D70F2863}"/>
                </a:ext>
              </a:extLst>
            </p:cNvPr>
            <p:cNvSpPr/>
            <p:nvPr/>
          </p:nvSpPr>
          <p:spPr>
            <a:xfrm>
              <a:off x="11142728" y="136525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674957-606B-8021-81FF-7B3EED086D52}"/>
                </a:ext>
              </a:extLst>
            </p:cNvPr>
            <p:cNvSpPr/>
            <p:nvPr/>
          </p:nvSpPr>
          <p:spPr>
            <a:xfrm>
              <a:off x="11142728" y="473075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4739CF-3819-5DB3-2133-AFD0761B3AA6}"/>
                </a:ext>
              </a:extLst>
            </p:cNvPr>
            <p:cNvSpPr/>
            <p:nvPr/>
          </p:nvSpPr>
          <p:spPr>
            <a:xfrm>
              <a:off x="11142728" y="817880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E553C7F-F4D2-EB30-CE03-B0D1CBA954C0}"/>
              </a:ext>
            </a:extLst>
          </p:cNvPr>
          <p:cNvSpPr txBox="1"/>
          <p:nvPr/>
        </p:nvSpPr>
        <p:spPr>
          <a:xfrm>
            <a:off x="11523996" y="3035199"/>
            <a:ext cx="52965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k=8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8C71FC-113E-2425-B8B4-B181D89A6018}"/>
              </a:ext>
            </a:extLst>
          </p:cNvPr>
          <p:cNvGrpSpPr/>
          <p:nvPr/>
        </p:nvGrpSpPr>
        <p:grpSpPr>
          <a:xfrm>
            <a:off x="1115389" y="2302676"/>
            <a:ext cx="9420947" cy="1551455"/>
            <a:chOff x="1115389" y="2302676"/>
            <a:chExt cx="9420947" cy="15514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35DF2-0223-9C48-5881-EE189D622B6B}"/>
                </a:ext>
              </a:extLst>
            </p:cNvPr>
            <p:cNvGrpSpPr/>
            <p:nvPr/>
          </p:nvGrpSpPr>
          <p:grpSpPr>
            <a:xfrm>
              <a:off x="2003734" y="2861281"/>
              <a:ext cx="8532602" cy="992850"/>
              <a:chOff x="2003734" y="2861281"/>
              <a:chExt cx="8532602" cy="9928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E34E23D-F709-3921-3766-8C4CC086D548}"/>
                  </a:ext>
                </a:extLst>
              </p:cNvPr>
              <p:cNvSpPr/>
              <p:nvPr/>
            </p:nvSpPr>
            <p:spPr>
              <a:xfrm>
                <a:off x="2003734" y="2861281"/>
                <a:ext cx="521208" cy="986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7E2F532-B4AE-0FF1-53BB-0EDF9790EF22}"/>
                  </a:ext>
                </a:extLst>
              </p:cNvPr>
              <p:cNvSpPr/>
              <p:nvPr/>
            </p:nvSpPr>
            <p:spPr>
              <a:xfrm>
                <a:off x="2665373" y="2897593"/>
                <a:ext cx="521208" cy="950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44B2E62-F597-561E-DE57-32C5827E6160}"/>
                  </a:ext>
                </a:extLst>
              </p:cNvPr>
              <p:cNvSpPr/>
              <p:nvPr/>
            </p:nvSpPr>
            <p:spPr>
              <a:xfrm>
                <a:off x="3319322" y="2939869"/>
                <a:ext cx="521208" cy="909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8BDDA8-EE6A-90EB-F535-EB80C66398B8}"/>
                  </a:ext>
                </a:extLst>
              </p:cNvPr>
              <p:cNvSpPr/>
              <p:nvPr/>
            </p:nvSpPr>
            <p:spPr>
              <a:xfrm>
                <a:off x="3990566" y="2981211"/>
                <a:ext cx="521208" cy="868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099B0B-0F04-890A-E621-64CDF35C14C8}"/>
                  </a:ext>
                </a:extLst>
              </p:cNvPr>
              <p:cNvSpPr/>
              <p:nvPr/>
            </p:nvSpPr>
            <p:spPr>
              <a:xfrm>
                <a:off x="7341146" y="3159125"/>
                <a:ext cx="521208" cy="6907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5A0BB8-0E3F-ED57-F30A-FE19593C932E}"/>
                  </a:ext>
                </a:extLst>
              </p:cNvPr>
              <p:cNvSpPr/>
              <p:nvPr/>
            </p:nvSpPr>
            <p:spPr>
              <a:xfrm>
                <a:off x="4664133" y="3010749"/>
                <a:ext cx="521208" cy="839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B01BB8-D119-89D4-C853-B1FC8D49F79B}"/>
                  </a:ext>
                </a:extLst>
              </p:cNvPr>
              <p:cNvSpPr/>
              <p:nvPr/>
            </p:nvSpPr>
            <p:spPr>
              <a:xfrm>
                <a:off x="5329715" y="3056396"/>
                <a:ext cx="521208" cy="794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6E3391-7D3B-59B8-F4AF-6DBF80B28ADA}"/>
                  </a:ext>
                </a:extLst>
              </p:cNvPr>
              <p:cNvSpPr/>
              <p:nvPr/>
            </p:nvSpPr>
            <p:spPr>
              <a:xfrm>
                <a:off x="8667437" y="3219451"/>
                <a:ext cx="521208" cy="6303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B5F682-572A-6E7B-5BA9-72B6A4E86D6B}"/>
                  </a:ext>
                </a:extLst>
              </p:cNvPr>
              <p:cNvSpPr/>
              <p:nvPr/>
            </p:nvSpPr>
            <p:spPr>
              <a:xfrm>
                <a:off x="8008545" y="3184103"/>
                <a:ext cx="521208" cy="661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FE9F77B-AFBD-701A-AD0D-932FD1608C46}"/>
                  </a:ext>
                </a:extLst>
              </p:cNvPr>
              <p:cNvSpPr/>
              <p:nvPr/>
            </p:nvSpPr>
            <p:spPr>
              <a:xfrm>
                <a:off x="9342889" y="3251201"/>
                <a:ext cx="521208" cy="598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FB1C7D-1598-9D82-6BE0-1F4AEC040792}"/>
                  </a:ext>
                </a:extLst>
              </p:cNvPr>
              <p:cNvSpPr/>
              <p:nvPr/>
            </p:nvSpPr>
            <p:spPr>
              <a:xfrm>
                <a:off x="10015128" y="3695844"/>
                <a:ext cx="521208" cy="1582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7C66246-BCF7-99DC-9EAF-E4DA538DC38A}"/>
                  </a:ext>
                </a:extLst>
              </p:cNvPr>
              <p:cNvSpPr/>
              <p:nvPr/>
            </p:nvSpPr>
            <p:spPr>
              <a:xfrm>
                <a:off x="6000523" y="3098800"/>
                <a:ext cx="521208" cy="751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D11A7DF-B741-0830-DE2E-5603CC976A2B}"/>
                  </a:ext>
                </a:extLst>
              </p:cNvPr>
              <p:cNvSpPr/>
              <p:nvPr/>
            </p:nvSpPr>
            <p:spPr>
              <a:xfrm>
                <a:off x="6671571" y="3130551"/>
                <a:ext cx="521208" cy="719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738EC3-26D4-B2D3-32EF-7E8CFF9E33C4}"/>
                </a:ext>
              </a:extLst>
            </p:cNvPr>
            <p:cNvSpPr txBox="1"/>
            <p:nvPr/>
          </p:nvSpPr>
          <p:spPr>
            <a:xfrm>
              <a:off x="1115389" y="2302676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BDB7F70-60AE-F14A-8A39-E08C35BA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7EEFA4-EAA8-B883-D389-493B28DA7566}"/>
              </a:ext>
            </a:extLst>
          </p:cNvPr>
          <p:cNvGrpSpPr/>
          <p:nvPr/>
        </p:nvGrpSpPr>
        <p:grpSpPr>
          <a:xfrm>
            <a:off x="7216710" y="1788590"/>
            <a:ext cx="3553494" cy="2505080"/>
            <a:chOff x="7150146" y="865655"/>
            <a:chExt cx="3553494" cy="250508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C3F2E27-9DC5-CC82-9A46-4536F78783A1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C715BC-489F-D9BD-85E4-625567CC78FD}"/>
                </a:ext>
              </a:extLst>
            </p:cNvPr>
            <p:cNvSpPr txBox="1"/>
            <p:nvPr/>
          </p:nvSpPr>
          <p:spPr>
            <a:xfrm>
              <a:off x="8714325" y="865655"/>
              <a:ext cx="545971" cy="52322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Straggler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617483" y="4325271"/>
                <a:ext cx="111340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Problem: 1-server job won’t run anytime soon.</a:t>
                </a:r>
              </a:p>
              <a:p>
                <a:r>
                  <a:rPr lang="en-US" sz="2400" b="0" dirty="0"/>
                  <a:t>Response time of jobs of size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, could be very large.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 bounds don’t 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 bounds.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3" y="4325271"/>
                <a:ext cx="11134017" cy="1938992"/>
              </a:xfrm>
              <a:prstGeom prst="rect">
                <a:avLst/>
              </a:prstGeom>
              <a:blipFill>
                <a:blip r:embed="rId3"/>
                <a:stretch>
                  <a:fillRect l="-821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4F52A22A-3210-D5BF-8AC3-096BD20DB22B}"/>
              </a:ext>
            </a:extLst>
          </p:cNvPr>
          <p:cNvGrpSpPr/>
          <p:nvPr/>
        </p:nvGrpSpPr>
        <p:grpSpPr>
          <a:xfrm>
            <a:off x="624435" y="3012829"/>
            <a:ext cx="735797" cy="609363"/>
            <a:chOff x="928508" y="2360959"/>
            <a:chExt cx="1128890" cy="102417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14CD53-7692-5CE2-3C5B-2E1D571B7BE4}"/>
                </a:ext>
              </a:extLst>
            </p:cNvPr>
            <p:cNvCxnSpPr/>
            <p:nvPr/>
          </p:nvCxnSpPr>
          <p:spPr>
            <a:xfrm>
              <a:off x="1402644" y="2360959"/>
              <a:ext cx="654754" cy="575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CE0400-96D6-42E5-E104-092DACF4F702}"/>
                </a:ext>
              </a:extLst>
            </p:cNvPr>
            <p:cNvCxnSpPr/>
            <p:nvPr/>
          </p:nvCxnSpPr>
          <p:spPr>
            <a:xfrm flipV="1">
              <a:off x="1359653" y="2936693"/>
              <a:ext cx="697744" cy="4484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655785-7D3C-9296-EB5A-1F46E764BA66}"/>
                </a:ext>
              </a:extLst>
            </p:cNvPr>
            <p:cNvCxnSpPr/>
            <p:nvPr/>
          </p:nvCxnSpPr>
          <p:spPr>
            <a:xfrm>
              <a:off x="928509" y="2648825"/>
              <a:ext cx="801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8E0A6C-9529-7823-885A-0E9CFD7884AB}"/>
                </a:ext>
              </a:extLst>
            </p:cNvPr>
            <p:cNvCxnSpPr>
              <a:cxnSpLocks/>
            </p:cNvCxnSpPr>
            <p:nvPr/>
          </p:nvCxnSpPr>
          <p:spPr>
            <a:xfrm>
              <a:off x="928508" y="3157346"/>
              <a:ext cx="801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D54ECE-721F-4030-92B1-92930C9888E2}"/>
              </a:ext>
            </a:extLst>
          </p:cNvPr>
          <p:cNvCxnSpPr/>
          <p:nvPr/>
        </p:nvCxnSpPr>
        <p:spPr>
          <a:xfrm>
            <a:off x="885643" y="2732197"/>
            <a:ext cx="37084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58D3C6-06E5-50D8-7881-3C31838C054B}"/>
              </a:ext>
            </a:extLst>
          </p:cNvPr>
          <p:cNvCxnSpPr/>
          <p:nvPr/>
        </p:nvCxnSpPr>
        <p:spPr>
          <a:xfrm>
            <a:off x="885643" y="3971419"/>
            <a:ext cx="37084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06EE0-2A65-8085-0434-50FD7206BF15}"/>
              </a:ext>
            </a:extLst>
          </p:cNvPr>
          <p:cNvSpPr/>
          <p:nvPr/>
        </p:nvSpPr>
        <p:spPr>
          <a:xfrm>
            <a:off x="3924480" y="2732197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E41B73-4BB0-238E-CEF9-AFE9D279AA9A}"/>
              </a:ext>
            </a:extLst>
          </p:cNvPr>
          <p:cNvSpPr/>
          <p:nvPr/>
        </p:nvSpPr>
        <p:spPr>
          <a:xfrm>
            <a:off x="3254905" y="2732197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17EB40-0F55-31C3-03C9-9AF2E3DAF0E3}"/>
              </a:ext>
            </a:extLst>
          </p:cNvPr>
          <p:cNvSpPr/>
          <p:nvPr/>
        </p:nvSpPr>
        <p:spPr>
          <a:xfrm>
            <a:off x="2585331" y="2732197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F5C409-0326-C5A1-680E-56B0EEA13987}"/>
              </a:ext>
            </a:extLst>
          </p:cNvPr>
          <p:cNvSpPr/>
          <p:nvPr/>
        </p:nvSpPr>
        <p:spPr>
          <a:xfrm>
            <a:off x="1915757" y="2732196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D98D79D-47B9-4701-07ED-C02B157AF040}"/>
              </a:ext>
            </a:extLst>
          </p:cNvPr>
          <p:cNvSpPr/>
          <p:nvPr/>
        </p:nvSpPr>
        <p:spPr>
          <a:xfrm>
            <a:off x="6600540" y="2735767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87C8B31-CB15-92A2-3DBA-C55FA21C4737}"/>
              </a:ext>
            </a:extLst>
          </p:cNvPr>
          <p:cNvSpPr/>
          <p:nvPr/>
        </p:nvSpPr>
        <p:spPr>
          <a:xfrm>
            <a:off x="5930965" y="2735767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FB634F-FC83-1FCE-425B-1EA13386277E}"/>
              </a:ext>
            </a:extLst>
          </p:cNvPr>
          <p:cNvSpPr/>
          <p:nvPr/>
        </p:nvSpPr>
        <p:spPr>
          <a:xfrm>
            <a:off x="5261391" y="2735767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93893B-5541-4856-1E24-A965CF2A000D}"/>
              </a:ext>
            </a:extLst>
          </p:cNvPr>
          <p:cNvSpPr/>
          <p:nvPr/>
        </p:nvSpPr>
        <p:spPr>
          <a:xfrm>
            <a:off x="4591817" y="2735766"/>
            <a:ext cx="669574" cy="12392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2C4D7E-39A2-4C30-4822-E84518DA2375}"/>
              </a:ext>
            </a:extLst>
          </p:cNvPr>
          <p:cNvSpPr/>
          <p:nvPr/>
        </p:nvSpPr>
        <p:spPr>
          <a:xfrm>
            <a:off x="9272536" y="2735767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EEC86F-52FB-4ED1-42A0-CFD84D3DE965}"/>
              </a:ext>
            </a:extLst>
          </p:cNvPr>
          <p:cNvSpPr/>
          <p:nvPr/>
        </p:nvSpPr>
        <p:spPr>
          <a:xfrm>
            <a:off x="8602961" y="2735767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CA4FAD-7AC4-B955-8A1E-FE547B94254A}"/>
              </a:ext>
            </a:extLst>
          </p:cNvPr>
          <p:cNvSpPr/>
          <p:nvPr/>
        </p:nvSpPr>
        <p:spPr>
          <a:xfrm>
            <a:off x="7933387" y="2735767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3AAD43-AF68-C7DC-C589-805DC3821CC2}"/>
              </a:ext>
            </a:extLst>
          </p:cNvPr>
          <p:cNvSpPr/>
          <p:nvPr/>
        </p:nvSpPr>
        <p:spPr>
          <a:xfrm>
            <a:off x="7263813" y="2735766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CBE219D-1749-739E-06CF-3867AF6DA671}"/>
              </a:ext>
            </a:extLst>
          </p:cNvPr>
          <p:cNvSpPr/>
          <p:nvPr/>
        </p:nvSpPr>
        <p:spPr>
          <a:xfrm>
            <a:off x="9940147" y="2736350"/>
            <a:ext cx="669574" cy="123922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870C6D-C245-585C-DD83-DFA594A83AC8}"/>
              </a:ext>
            </a:extLst>
          </p:cNvPr>
          <p:cNvGrpSpPr/>
          <p:nvPr/>
        </p:nvGrpSpPr>
        <p:grpSpPr>
          <a:xfrm>
            <a:off x="10899368" y="2032779"/>
            <a:ext cx="288925" cy="2651125"/>
            <a:chOff x="11142728" y="136525"/>
            <a:chExt cx="288925" cy="265112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AED49B-4DCC-D8B3-18BC-2D0EB0CC720B}"/>
                </a:ext>
              </a:extLst>
            </p:cNvPr>
            <p:cNvSpPr/>
            <p:nvPr/>
          </p:nvSpPr>
          <p:spPr>
            <a:xfrm>
              <a:off x="11142728" y="2497455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0371F4-B9CC-F040-BA70-CEBECF6D60F2}"/>
                </a:ext>
              </a:extLst>
            </p:cNvPr>
            <p:cNvSpPr/>
            <p:nvPr/>
          </p:nvSpPr>
          <p:spPr>
            <a:xfrm>
              <a:off x="11142728" y="1137920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664044-7F18-9FE1-4D76-3B7476776946}"/>
                </a:ext>
              </a:extLst>
            </p:cNvPr>
            <p:cNvSpPr/>
            <p:nvPr/>
          </p:nvSpPr>
          <p:spPr>
            <a:xfrm>
              <a:off x="11142728" y="1463040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AFB0C1-FE79-AFA4-9EC7-9D03234B3929}"/>
                </a:ext>
              </a:extLst>
            </p:cNvPr>
            <p:cNvSpPr/>
            <p:nvPr/>
          </p:nvSpPr>
          <p:spPr>
            <a:xfrm>
              <a:off x="11142728" y="1799590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752F1B-62BC-87B0-42E6-1977EC066B6C}"/>
                </a:ext>
              </a:extLst>
            </p:cNvPr>
            <p:cNvSpPr/>
            <p:nvPr/>
          </p:nvSpPr>
          <p:spPr>
            <a:xfrm>
              <a:off x="11142728" y="2144395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9205AC-0961-5255-584B-38A5D70F2863}"/>
                </a:ext>
              </a:extLst>
            </p:cNvPr>
            <p:cNvSpPr/>
            <p:nvPr/>
          </p:nvSpPr>
          <p:spPr>
            <a:xfrm>
              <a:off x="11142728" y="136525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674957-606B-8021-81FF-7B3EED086D52}"/>
                </a:ext>
              </a:extLst>
            </p:cNvPr>
            <p:cNvSpPr/>
            <p:nvPr/>
          </p:nvSpPr>
          <p:spPr>
            <a:xfrm>
              <a:off x="11142728" y="473075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4739CF-3819-5DB3-2133-AFD0761B3AA6}"/>
                </a:ext>
              </a:extLst>
            </p:cNvPr>
            <p:cNvSpPr/>
            <p:nvPr/>
          </p:nvSpPr>
          <p:spPr>
            <a:xfrm>
              <a:off x="11142728" y="817880"/>
              <a:ext cx="288925" cy="2901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E553C7F-F4D2-EB30-CE03-B0D1CBA954C0}"/>
              </a:ext>
            </a:extLst>
          </p:cNvPr>
          <p:cNvSpPr txBox="1"/>
          <p:nvPr/>
        </p:nvSpPr>
        <p:spPr>
          <a:xfrm>
            <a:off x="11523996" y="3035199"/>
            <a:ext cx="52965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k=8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8C71FC-113E-2425-B8B4-B181D89A6018}"/>
              </a:ext>
            </a:extLst>
          </p:cNvPr>
          <p:cNvGrpSpPr/>
          <p:nvPr/>
        </p:nvGrpSpPr>
        <p:grpSpPr>
          <a:xfrm>
            <a:off x="1115389" y="2302676"/>
            <a:ext cx="9420947" cy="1551455"/>
            <a:chOff x="1115389" y="2302676"/>
            <a:chExt cx="9420947" cy="15514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35DF2-0223-9C48-5881-EE189D622B6B}"/>
                </a:ext>
              </a:extLst>
            </p:cNvPr>
            <p:cNvGrpSpPr/>
            <p:nvPr/>
          </p:nvGrpSpPr>
          <p:grpSpPr>
            <a:xfrm>
              <a:off x="2003734" y="2861281"/>
              <a:ext cx="8532602" cy="992850"/>
              <a:chOff x="2003734" y="2861281"/>
              <a:chExt cx="8532602" cy="9928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E34E23D-F709-3921-3766-8C4CC086D548}"/>
                  </a:ext>
                </a:extLst>
              </p:cNvPr>
              <p:cNvSpPr/>
              <p:nvPr/>
            </p:nvSpPr>
            <p:spPr>
              <a:xfrm>
                <a:off x="2003734" y="2861281"/>
                <a:ext cx="521208" cy="986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7E2F532-B4AE-0FF1-53BB-0EDF9790EF22}"/>
                  </a:ext>
                </a:extLst>
              </p:cNvPr>
              <p:cNvSpPr/>
              <p:nvPr/>
            </p:nvSpPr>
            <p:spPr>
              <a:xfrm>
                <a:off x="2665373" y="2897593"/>
                <a:ext cx="521208" cy="950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44B2E62-F597-561E-DE57-32C5827E6160}"/>
                  </a:ext>
                </a:extLst>
              </p:cNvPr>
              <p:cNvSpPr/>
              <p:nvPr/>
            </p:nvSpPr>
            <p:spPr>
              <a:xfrm>
                <a:off x="3319322" y="2939869"/>
                <a:ext cx="521208" cy="909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8BDDA8-EE6A-90EB-F535-EB80C66398B8}"/>
                  </a:ext>
                </a:extLst>
              </p:cNvPr>
              <p:cNvSpPr/>
              <p:nvPr/>
            </p:nvSpPr>
            <p:spPr>
              <a:xfrm>
                <a:off x="3990566" y="2981211"/>
                <a:ext cx="521208" cy="868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5A0BB8-0E3F-ED57-F30A-FE19593C932E}"/>
                  </a:ext>
                </a:extLst>
              </p:cNvPr>
              <p:cNvSpPr/>
              <p:nvPr/>
            </p:nvSpPr>
            <p:spPr>
              <a:xfrm>
                <a:off x="4664133" y="3010749"/>
                <a:ext cx="521208" cy="839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B01BB8-D119-89D4-C853-B1FC8D49F79B}"/>
                  </a:ext>
                </a:extLst>
              </p:cNvPr>
              <p:cNvSpPr/>
              <p:nvPr/>
            </p:nvSpPr>
            <p:spPr>
              <a:xfrm>
                <a:off x="5329715" y="3056396"/>
                <a:ext cx="521208" cy="794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B5F682-572A-6E7B-5BA9-72B6A4E86D6B}"/>
                  </a:ext>
                </a:extLst>
              </p:cNvPr>
              <p:cNvSpPr/>
              <p:nvPr/>
            </p:nvSpPr>
            <p:spPr>
              <a:xfrm>
                <a:off x="8008545" y="3184103"/>
                <a:ext cx="521208" cy="661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FB1C7D-1598-9D82-6BE0-1F4AEC040792}"/>
                  </a:ext>
                </a:extLst>
              </p:cNvPr>
              <p:cNvSpPr/>
              <p:nvPr/>
            </p:nvSpPr>
            <p:spPr>
              <a:xfrm>
                <a:off x="10015128" y="3695844"/>
                <a:ext cx="521208" cy="1582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7C66246-BCF7-99DC-9EAF-E4DA538DC38A}"/>
                  </a:ext>
                </a:extLst>
              </p:cNvPr>
              <p:cNvSpPr/>
              <p:nvPr/>
            </p:nvSpPr>
            <p:spPr>
              <a:xfrm>
                <a:off x="6000523" y="3098800"/>
                <a:ext cx="521208" cy="751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D11A7DF-B741-0830-DE2E-5603CC976A2B}"/>
                  </a:ext>
                </a:extLst>
              </p:cNvPr>
              <p:cNvSpPr/>
              <p:nvPr/>
            </p:nvSpPr>
            <p:spPr>
              <a:xfrm>
                <a:off x="6671571" y="3130551"/>
                <a:ext cx="521208" cy="719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738EC3-26D4-B2D3-32EF-7E8CFF9E33C4}"/>
                </a:ext>
              </a:extLst>
            </p:cNvPr>
            <p:cNvSpPr txBox="1"/>
            <p:nvPr/>
          </p:nvSpPr>
          <p:spPr>
            <a:xfrm>
              <a:off x="1115389" y="2302676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BDB7F70-60AE-F14A-8A39-E08C35BA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5BE143-A8F8-3584-CA2A-A572101A612E}"/>
              </a:ext>
            </a:extLst>
          </p:cNvPr>
          <p:cNvCxnSpPr>
            <a:cxnSpLocks/>
          </p:cNvCxnSpPr>
          <p:nvPr/>
        </p:nvCxnSpPr>
        <p:spPr>
          <a:xfrm flipV="1">
            <a:off x="7856052" y="2685943"/>
            <a:ext cx="3203835" cy="511119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949003-2373-B27A-EC99-BDB97852AA59}"/>
              </a:ext>
            </a:extLst>
          </p:cNvPr>
          <p:cNvSpPr/>
          <p:nvPr/>
        </p:nvSpPr>
        <p:spPr>
          <a:xfrm>
            <a:off x="11277779" y="2311358"/>
            <a:ext cx="521208" cy="69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1B77E8-D394-2C26-03AA-05820169D2F3}"/>
              </a:ext>
            </a:extLst>
          </p:cNvPr>
          <p:cNvSpPr/>
          <p:nvPr/>
        </p:nvSpPr>
        <p:spPr>
          <a:xfrm>
            <a:off x="9342889" y="3251201"/>
            <a:ext cx="521208" cy="59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C80278-862D-7440-8250-753865BAABEF}"/>
              </a:ext>
            </a:extLst>
          </p:cNvPr>
          <p:cNvSpPr/>
          <p:nvPr/>
        </p:nvSpPr>
        <p:spPr>
          <a:xfrm>
            <a:off x="8667437" y="3219451"/>
            <a:ext cx="521208" cy="63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5A286E-1B23-E412-3110-3EC2AD152494}"/>
              </a:ext>
            </a:extLst>
          </p:cNvPr>
          <p:cNvGrpSpPr/>
          <p:nvPr/>
        </p:nvGrpSpPr>
        <p:grpSpPr>
          <a:xfrm>
            <a:off x="11041375" y="2177876"/>
            <a:ext cx="316632" cy="1001395"/>
            <a:chOff x="4846015" y="1522321"/>
            <a:chExt cx="316632" cy="10013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550D24-8D2B-1ABC-4114-50BDF722D740}"/>
                </a:ext>
              </a:extLst>
            </p:cNvPr>
            <p:cNvCxnSpPr>
              <a:cxnSpLocks/>
            </p:cNvCxnSpPr>
            <p:nvPr/>
          </p:nvCxnSpPr>
          <p:spPr>
            <a:xfrm>
              <a:off x="4846015" y="1522321"/>
              <a:ext cx="290920" cy="3925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7EDE9C-02F0-D893-4CA4-0096067191D6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65" y="1857770"/>
              <a:ext cx="296409" cy="1084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AD8BE1-E18D-2A82-98BB-35D7AF910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015" y="2063082"/>
              <a:ext cx="316632" cy="1405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E63D1-A08A-EA16-0030-34F87687A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015" y="2169318"/>
              <a:ext cx="272005" cy="3543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0E98A0-D8F0-BA24-C740-5E47983BF2DE}"/>
              </a:ext>
            </a:extLst>
          </p:cNvPr>
          <p:cNvGrpSpPr/>
          <p:nvPr/>
        </p:nvGrpSpPr>
        <p:grpSpPr>
          <a:xfrm>
            <a:off x="9872168" y="3386817"/>
            <a:ext cx="1882852" cy="598642"/>
            <a:chOff x="9872168" y="3386817"/>
            <a:chExt cx="1882852" cy="59864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9430AD-F4E8-6026-D72C-F7ED8D60B926}"/>
                </a:ext>
              </a:extLst>
            </p:cNvPr>
            <p:cNvGrpSpPr/>
            <p:nvPr/>
          </p:nvGrpSpPr>
          <p:grpSpPr>
            <a:xfrm>
              <a:off x="9872168" y="3386817"/>
              <a:ext cx="1882852" cy="598642"/>
              <a:chOff x="9872168" y="3386817"/>
              <a:chExt cx="1882852" cy="59864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B3E54F8-1E24-5985-F214-C11C1AC91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2168" y="3532407"/>
                <a:ext cx="1075115" cy="89416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E171704-BCD1-BE89-ED67-BBE5ED237CED}"/>
                  </a:ext>
                </a:extLst>
              </p:cNvPr>
              <p:cNvSpPr/>
              <p:nvPr/>
            </p:nvSpPr>
            <p:spPr>
              <a:xfrm>
                <a:off x="11233812" y="3386817"/>
                <a:ext cx="521208" cy="598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CAA039-3D20-E966-7652-B8A49BF3479E}"/>
                </a:ext>
              </a:extLst>
            </p:cNvPr>
            <p:cNvCxnSpPr>
              <a:cxnSpLocks/>
            </p:cNvCxnSpPr>
            <p:nvPr/>
          </p:nvCxnSpPr>
          <p:spPr>
            <a:xfrm>
              <a:off x="11049025" y="3499083"/>
              <a:ext cx="2512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F97E5B-3489-25B3-D74E-23464CDFB8A2}"/>
                </a:ext>
              </a:extLst>
            </p:cNvPr>
            <p:cNvCxnSpPr>
              <a:cxnSpLocks/>
            </p:cNvCxnSpPr>
            <p:nvPr/>
          </p:nvCxnSpPr>
          <p:spPr>
            <a:xfrm>
              <a:off x="11035643" y="3836110"/>
              <a:ext cx="3231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79B6DB-51B8-9809-B97F-A2AD9D245E3B}"/>
              </a:ext>
            </a:extLst>
          </p:cNvPr>
          <p:cNvGrpSpPr/>
          <p:nvPr/>
        </p:nvGrpSpPr>
        <p:grpSpPr>
          <a:xfrm>
            <a:off x="8928041" y="3857527"/>
            <a:ext cx="2826979" cy="850407"/>
            <a:chOff x="8928041" y="3857527"/>
            <a:chExt cx="2826979" cy="8504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8C20E0E-FE96-89D1-A66B-8EFA89301795}"/>
                </a:ext>
              </a:extLst>
            </p:cNvPr>
            <p:cNvGrpSpPr/>
            <p:nvPr/>
          </p:nvGrpSpPr>
          <p:grpSpPr>
            <a:xfrm>
              <a:off x="8928041" y="3857527"/>
              <a:ext cx="2826979" cy="850407"/>
              <a:chOff x="8928041" y="3857527"/>
              <a:chExt cx="2826979" cy="850407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CD26FB3-80DE-BE17-5F79-2DA500882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8041" y="3857527"/>
                <a:ext cx="2075465" cy="495410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0B9328-36A7-3417-91E7-EDEE57DE6EEE}"/>
                  </a:ext>
                </a:extLst>
              </p:cNvPr>
              <p:cNvSpPr/>
              <p:nvPr/>
            </p:nvSpPr>
            <p:spPr>
              <a:xfrm>
                <a:off x="11233812" y="4077546"/>
                <a:ext cx="521208" cy="6303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ACC821-B33D-7D07-A5AB-A420BCF5F7B0}"/>
                </a:ext>
              </a:extLst>
            </p:cNvPr>
            <p:cNvCxnSpPr>
              <a:cxnSpLocks/>
            </p:cNvCxnSpPr>
            <p:nvPr/>
          </p:nvCxnSpPr>
          <p:spPr>
            <a:xfrm>
              <a:off x="11049025" y="4196153"/>
              <a:ext cx="2512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5DE1D23-A470-F8FC-3599-2346B60F77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35643" y="4533180"/>
              <a:ext cx="3231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471927-C080-5CF7-84A6-C3CC272000F6}"/>
              </a:ext>
            </a:extLst>
          </p:cNvPr>
          <p:cNvSpPr/>
          <p:nvPr/>
        </p:nvSpPr>
        <p:spPr>
          <a:xfrm>
            <a:off x="9923084" y="3541274"/>
            <a:ext cx="706119" cy="49399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35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1D72-F3DE-AB19-4B05-F3F66A6F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Proof Ingredient: MIAOW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1D487-B7F9-73A1-9E58-97F82402B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73229"/>
                <a:ext cx="11287125" cy="2703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New idea: Multiplicative Interval Analysis of Waste.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impact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Divide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sz="2400" dirty="0"/>
                  <a:t> multiplicatively-spaced intervals, bound each integral.</a:t>
                </a:r>
              </a:p>
              <a:p>
                <a:pPr marL="0" indent="0">
                  <a:buNone/>
                </a:pPr>
                <a:r>
                  <a:rPr lang="en-US" sz="2400" dirty="0"/>
                  <a:t>Result: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1D487-B7F9-73A1-9E58-97F82402B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73229"/>
                <a:ext cx="11287125" cy="2703734"/>
              </a:xfrm>
              <a:blipFill>
                <a:blip r:embed="rId2"/>
                <a:stretch>
                  <a:fillRect l="-810" t="-3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2DB96-CF64-572C-A968-D147EED0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76A3B5-88E7-CCC4-D960-9D08D6462302}"/>
              </a:ext>
            </a:extLst>
          </p:cNvPr>
          <p:cNvGrpSpPr/>
          <p:nvPr/>
        </p:nvGrpSpPr>
        <p:grpSpPr>
          <a:xfrm>
            <a:off x="3868383" y="1334490"/>
            <a:ext cx="5368580" cy="1222261"/>
            <a:chOff x="4694131" y="4092964"/>
            <a:chExt cx="5368580" cy="1222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61B2FA-7FBC-CA43-8CDD-CBF48BD8B9DA}"/>
                </a:ext>
              </a:extLst>
            </p:cNvPr>
            <p:cNvGrpSpPr/>
            <p:nvPr/>
          </p:nvGrpSpPr>
          <p:grpSpPr>
            <a:xfrm>
              <a:off x="6929593" y="4092964"/>
              <a:ext cx="3133118" cy="1184219"/>
              <a:chOff x="6709435" y="4492151"/>
              <a:chExt cx="3133118" cy="1184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F390076E-9AD9-45B9-BFFD-99D50EF441AB}"/>
                      </a:ext>
                    </a:extLst>
                  </p:cNvPr>
                  <p:cNvSpPr/>
                  <p:nvPr/>
                </p:nvSpPr>
                <p:spPr>
                  <a:xfrm>
                    <a:off x="7534233" y="4492151"/>
                    <a:ext cx="2308320" cy="1184219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Bound response time 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oMath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DC5C0A65-384F-69BA-B66B-F10940D1DB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233" y="4492151"/>
                    <a:ext cx="2308320" cy="1184219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323" r="-44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C1F32F5-97C7-B6A6-B935-A3A4800F1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9435" y="5119418"/>
                <a:ext cx="82251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CFC88FF-3DE2-8ADD-51C0-53DFE4D83697}"/>
                    </a:ext>
                  </a:extLst>
                </p:cNvPr>
                <p:cNvSpPr/>
                <p:nvPr/>
              </p:nvSpPr>
              <p:spPr>
                <a:xfrm>
                  <a:off x="4694131" y="4131006"/>
                  <a:ext cx="2235462" cy="1184219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Bound relevant work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106332B-7CC0-7B40-2A83-7351A11A05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131" y="4131006"/>
                  <a:ext cx="2235462" cy="1184219"/>
                </a:xfrm>
                <a:prstGeom prst="roundRect">
                  <a:avLst/>
                </a:prstGeom>
                <a:blipFill>
                  <a:blip r:embed="rId4"/>
                  <a:stretch>
                    <a:fillRect l="-546" r="-38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B3CD622-A6B9-6F88-17A6-996F35F174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1510" y="2543375"/>
                <a:ext cx="5204461" cy="907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method:  Bound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by bounding waste: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/(1−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B3CD622-A6B9-6F88-17A6-996F35F17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510" y="2543375"/>
                <a:ext cx="5204461" cy="907740"/>
              </a:xfrm>
              <a:prstGeom prst="rect">
                <a:avLst/>
              </a:prstGeom>
              <a:blipFill>
                <a:blip r:embed="rId5"/>
                <a:stretch>
                  <a:fillRect l="-1756" t="-5369" r="-2459" b="-6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F3C6AC2-5708-DD37-0E63-17174FEC6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5971" y="2500084"/>
                <a:ext cx="4315879" cy="3490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WINE: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F3C6AC2-5708-DD37-0E63-17174FEC6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971" y="2500084"/>
                <a:ext cx="4315879" cy="3490488"/>
              </a:xfrm>
              <a:prstGeom prst="rect">
                <a:avLst/>
              </a:prstGeom>
              <a:blipFill>
                <a:blip r:embed="rId6"/>
                <a:stretch>
                  <a:fillRect l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4EAA4-0684-BE3D-2C3D-C2C99C7D330F}"/>
                  </a:ext>
                </a:extLst>
              </p:cNvPr>
              <p:cNvSpPr txBox="1"/>
              <p:nvPr/>
            </p:nvSpPr>
            <p:spPr>
              <a:xfrm>
                <a:off x="1895476" y="5183029"/>
                <a:ext cx="8677276" cy="100142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‐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4EAA4-0684-BE3D-2C3D-C2C99C7D3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76" y="5183029"/>
                <a:ext cx="8677276" cy="10014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181F7E-BD06-E895-D975-AD2789D69500}"/>
              </a:ext>
            </a:extLst>
          </p:cNvPr>
          <p:cNvCxnSpPr>
            <a:cxnSpLocks/>
          </p:cNvCxnSpPr>
          <p:nvPr/>
        </p:nvCxnSpPr>
        <p:spPr>
          <a:xfrm flipH="1">
            <a:off x="618565" y="3429000"/>
            <a:ext cx="11154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72DDAE-C430-19AE-033C-9361898DAC42}"/>
              </a:ext>
            </a:extLst>
          </p:cNvPr>
          <p:cNvSpPr txBox="1"/>
          <p:nvPr/>
        </p:nvSpPr>
        <p:spPr>
          <a:xfrm>
            <a:off x="358588" y="1546258"/>
            <a:ext cx="3263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Ideas from M/G/k/Gittins [S</a:t>
            </a:r>
            <a:r>
              <a:rPr lang="en-US" sz="2400" b="1" dirty="0"/>
              <a:t>G</a:t>
            </a:r>
            <a:r>
              <a:rPr lang="en-US" sz="2400" dirty="0"/>
              <a:t>H’21]:</a:t>
            </a:r>
          </a:p>
        </p:txBody>
      </p:sp>
    </p:spTree>
    <p:extLst>
      <p:ext uri="{BB962C8B-B14F-4D97-AF65-F5344CB8AC3E}">
        <p14:creationId xmlns:p14="http://schemas.microsoft.com/office/powerpoint/2010/main" val="1918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 uiExpand="1" build="p"/>
      <p:bldP spid="12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0078-49CC-35AB-5488-17E30CF0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FAA40-47E9-0D43-4A60-F59D91DDA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Bound: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Optimality: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]&lt;∞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ServerFilling</a:t>
                </a:r>
                <a:r>
                  <a:rPr lang="en-US" dirty="0"/>
                  <a:t>-SRPT has asymptotically optimal mean response time!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FAA40-47E9-0D43-4A60-F59D91DDA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6731-692E-8B5A-0920-791998C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88CB57-FE0B-FA90-35D7-36EA0F3CDC8D}"/>
                  </a:ext>
                </a:extLst>
              </p:cNvPr>
              <p:cNvSpPr txBox="1"/>
              <p:nvPr/>
            </p:nvSpPr>
            <p:spPr>
              <a:xfrm>
                <a:off x="2124076" y="1646238"/>
                <a:ext cx="8677276" cy="100142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‐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88CB57-FE0B-FA90-35D7-36EA0F3C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76" y="1646238"/>
                <a:ext cx="8677276" cy="1001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FD722D-1173-257B-E22D-71A7D99A33EC}"/>
                  </a:ext>
                </a:extLst>
              </p:cNvPr>
              <p:cNvSpPr txBox="1"/>
              <p:nvPr/>
            </p:nvSpPr>
            <p:spPr>
              <a:xfrm>
                <a:off x="3390901" y="3928779"/>
                <a:ext cx="6143626" cy="1021370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‐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‐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𝑆𝐹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𝑆𝑅𝑃𝑇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𝑂𝑃𝑇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‐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𝑀𝑆𝐽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FD722D-1173-257B-E22D-71A7D99A3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1" y="3928779"/>
                <a:ext cx="6143626" cy="102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02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C7A1DD9C-887E-DE9E-D1C2-8B8FA9EA7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t="5983" r="4443" b="20411"/>
          <a:stretch/>
        </p:blipFill>
        <p:spPr>
          <a:xfrm>
            <a:off x="1288033" y="1760332"/>
            <a:ext cx="5309268" cy="3073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65C929-367D-386C-0B07-E61EF65D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3491-9CAB-203B-3041-1DC4954F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AD2241-B302-3907-5FF4-9E97C4168200}"/>
              </a:ext>
            </a:extLst>
          </p:cNvPr>
          <p:cNvGrpSpPr/>
          <p:nvPr/>
        </p:nvGrpSpPr>
        <p:grpSpPr>
          <a:xfrm>
            <a:off x="241982" y="1555750"/>
            <a:ext cx="6666842" cy="4035973"/>
            <a:chOff x="241982" y="1555750"/>
            <a:chExt cx="6666842" cy="40359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E1D485-EC09-8484-C5AE-EEF546675FBA}"/>
                </a:ext>
              </a:extLst>
            </p:cNvPr>
            <p:cNvGrpSpPr/>
            <p:nvPr/>
          </p:nvGrpSpPr>
          <p:grpSpPr>
            <a:xfrm>
              <a:off x="1101592" y="4865558"/>
              <a:ext cx="5807232" cy="726165"/>
              <a:chOff x="2866847" y="4812083"/>
              <a:chExt cx="6335643" cy="7261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943ED9-5FC1-65D6-DE75-2C2317339FB4}"/>
                  </a:ext>
                </a:extLst>
              </p:cNvPr>
              <p:cNvGrpSpPr/>
              <p:nvPr/>
            </p:nvGrpSpPr>
            <p:grpSpPr>
              <a:xfrm>
                <a:off x="2866847" y="4812083"/>
                <a:ext cx="6335643" cy="726165"/>
                <a:chOff x="2866847" y="4812083"/>
                <a:chExt cx="6335643" cy="72616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C6385AB-0538-DC97-E4FE-3B6AE1216B2F}"/>
                    </a:ext>
                  </a:extLst>
                </p:cNvPr>
                <p:cNvGrpSpPr/>
                <p:nvPr/>
              </p:nvGrpSpPr>
              <p:grpSpPr>
                <a:xfrm>
                  <a:off x="2866847" y="4812083"/>
                  <a:ext cx="5995774" cy="726165"/>
                  <a:chOff x="606715" y="6128110"/>
                  <a:chExt cx="5995774" cy="726165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43426645-F7E2-EC44-EB19-0D242D3C02D5}"/>
                      </a:ext>
                    </a:extLst>
                  </p:cNvPr>
                  <p:cNvGrpSpPr/>
                  <p:nvPr/>
                </p:nvGrpSpPr>
                <p:grpSpPr>
                  <a:xfrm>
                    <a:off x="606715" y="6188557"/>
                    <a:ext cx="5161491" cy="411571"/>
                    <a:chOff x="606715" y="6242605"/>
                    <a:chExt cx="5161491" cy="411571"/>
                  </a:xfrm>
                </p:grpSpPr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8152612-D95A-5932-E4A4-F66713094D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715" y="6272210"/>
                      <a:ext cx="4017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62CAD9B-FC67-FF9D-4651-F2F0C24132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6658" y="6242605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0.2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7F9860D-9C57-A504-0F5C-4D9692CD90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0073" y="6276532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DECA55B-B018-4EA1-26E3-688D1B1377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4225" y="6270918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0.6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72B57378-63B7-995D-63BC-73BDA3CA8C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316" y="6284844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0.8</a:t>
                      </a:r>
                    </a:p>
                  </p:txBody>
                </p:sp>
              </p:grp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28F8D23C-E92F-A00D-D3AE-D85757FEC0CE}"/>
                      </a:ext>
                    </a:extLst>
                  </p:cNvPr>
                  <p:cNvSpPr/>
                  <p:nvPr/>
                </p:nvSpPr>
                <p:spPr>
                  <a:xfrm flipV="1">
                    <a:off x="776318" y="6128110"/>
                    <a:ext cx="5826171" cy="45719"/>
                  </a:xfrm>
                  <a:custGeom>
                    <a:avLst/>
                    <a:gdLst>
                      <a:gd name="connsiteX0" fmla="*/ 0 w 4800600"/>
                      <a:gd name="connsiteY0" fmla="*/ 0 h 9525"/>
                      <a:gd name="connsiteX1" fmla="*/ 4800600 w 4800600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800600" h="9525">
                        <a:moveTo>
                          <a:pt x="0" y="0"/>
                        </a:moveTo>
                        <a:lnTo>
                          <a:pt x="4800600" y="0"/>
                        </a:lnTo>
                      </a:path>
                    </a:pathLst>
                  </a:custGeom>
                  <a:noFill/>
                  <a:ln w="50800" cap="flat">
                    <a:solidFill>
                      <a:srgbClr val="3333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E7E13E4-BD68-5618-3B85-F4DCAD17F8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0124" y="6392610"/>
                        <a:ext cx="119203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Load </a:t>
                        </a:r>
                        <a14:m>
                          <m:oMath xmlns:m="http://schemas.openxmlformats.org/officeDocument/2006/math"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E7E13E4-BD68-5618-3B85-F4DCAD17F8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0124" y="6392610"/>
                        <a:ext cx="1192038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8380" t="-10667" b="-30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464412-FCB0-FDAA-D7AF-3276222946CC}"/>
                    </a:ext>
                  </a:extLst>
                </p:cNvPr>
                <p:cNvSpPr txBox="1"/>
                <p:nvPr/>
              </p:nvSpPr>
              <p:spPr>
                <a:xfrm>
                  <a:off x="8610600" y="4872530"/>
                  <a:ext cx="591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1.0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C793D33-E54F-BC4D-98B1-CC5BC222E7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53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33E7D18-7A23-746B-AEFC-BA00A3E3E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740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1E2D7E1-59F3-74C0-C932-0AB97CBAD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0409" y="4863949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C36934B-E85A-074A-6DDA-CDFB2A07C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4242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FC6709D-9839-64B3-9A69-9D310DF3AB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35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D69A57-D791-ADFA-DF35-2746DBA8A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2621" y="4872530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11F3A79-14BE-DC4A-0780-5FEEE15BD9AE}"/>
                </a:ext>
              </a:extLst>
            </p:cNvPr>
            <p:cNvGrpSpPr/>
            <p:nvPr/>
          </p:nvGrpSpPr>
          <p:grpSpPr>
            <a:xfrm>
              <a:off x="241982" y="1555750"/>
              <a:ext cx="1108802" cy="3685491"/>
              <a:chOff x="2408912" y="1409940"/>
              <a:chExt cx="1108802" cy="400597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E632904-EDE4-A235-B5D4-147EE82BFE7A}"/>
                  </a:ext>
                </a:extLst>
              </p:cNvPr>
              <p:cNvGrpSpPr/>
              <p:nvPr/>
            </p:nvGrpSpPr>
            <p:grpSpPr>
              <a:xfrm>
                <a:off x="2408912" y="1409940"/>
                <a:ext cx="1108802" cy="4005977"/>
                <a:chOff x="1997706" y="1221606"/>
                <a:chExt cx="1108802" cy="40059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73B351B-6903-F4EA-3FBA-637B2F605464}"/>
                    </a:ext>
                  </a:extLst>
                </p:cNvPr>
                <p:cNvGrpSpPr/>
                <p:nvPr/>
              </p:nvGrpSpPr>
              <p:grpSpPr>
                <a:xfrm>
                  <a:off x="1997706" y="1221606"/>
                  <a:ext cx="1108802" cy="4005977"/>
                  <a:chOff x="1997706" y="1221606"/>
                  <a:chExt cx="1108802" cy="4005977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EB342623-DB60-67C1-237C-15B97EF6CD32}"/>
                      </a:ext>
                    </a:extLst>
                  </p:cNvPr>
                  <p:cNvGrpSpPr/>
                  <p:nvPr/>
                </p:nvGrpSpPr>
                <p:grpSpPr>
                  <a:xfrm>
                    <a:off x="1997706" y="1221606"/>
                    <a:ext cx="1108802" cy="4005977"/>
                    <a:chOff x="-270288" y="3781885"/>
                    <a:chExt cx="1108802" cy="2678880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50A9502A-0815-002A-F831-F801184F3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154" y="3781885"/>
                      <a:ext cx="453360" cy="2678880"/>
                      <a:chOff x="385154" y="3781885"/>
                      <a:chExt cx="453360" cy="2678880"/>
                    </a:xfrm>
                  </p:grpSpPr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139A885-0FED-8F1E-B400-17C324D2A2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8" y="3781885"/>
                        <a:ext cx="273638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B890F35F-384B-60F8-D9F6-C72069ACA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8" y="4252333"/>
                        <a:ext cx="325949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B3DFBB7C-0AD9-E9A4-9A4D-B118834EA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154" y="4703830"/>
                        <a:ext cx="331566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EC75ACBE-1EBA-4448-334A-9A689F287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587" y="5167020"/>
                        <a:ext cx="280867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4BBB4705-5BE1-35EB-B7A7-EC9055FE1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581" y="6091433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</p:grpSp>
                <p:sp>
                  <p:nvSpPr>
                    <p:cNvPr id="35" name="Freeform: Shape 34">
                      <a:extLst>
                        <a:ext uri="{FF2B5EF4-FFF2-40B4-BE49-F238E27FC236}">
                          <a16:creationId xmlns:a16="http://schemas.microsoft.com/office/drawing/2014/main" id="{952DE4F4-160C-80DF-6EBD-01D59C8E1A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92468" y="3897355"/>
                      <a:ext cx="45719" cy="2313809"/>
                    </a:xfrm>
                    <a:custGeom>
                      <a:avLst/>
                      <a:gdLst>
                        <a:gd name="connsiteX0" fmla="*/ 0 w 9525"/>
                        <a:gd name="connsiteY0" fmla="*/ 0 h 2276475"/>
                        <a:gd name="connsiteX1" fmla="*/ 0 w 9525"/>
                        <a:gd name="connsiteY1" fmla="*/ 2276475 h 2276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525" h="2276475">
                          <a:moveTo>
                            <a:pt x="0" y="0"/>
                          </a:moveTo>
                          <a:lnTo>
                            <a:pt x="0" y="2276475"/>
                          </a:lnTo>
                        </a:path>
                      </a:pathLst>
                    </a:custGeom>
                    <a:noFill/>
                    <a:ln w="50800" cap="flat">
                      <a:solidFill>
                        <a:srgbClr val="33333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B3408BA-4D3A-915B-3DB4-20DF69CDB4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270288" y="4879664"/>
                          <a:ext cx="682526" cy="3355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B3408BA-4D3A-915B-3DB4-20DF69CDB4A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270288" y="4879664"/>
                          <a:ext cx="682526" cy="33557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679" r="-22321" b="-1710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7426A5A-996F-D704-A040-722AAE81E3BD}"/>
                      </a:ext>
                    </a:extLst>
                  </p:cNvPr>
                  <p:cNvSpPr txBox="1"/>
                  <p:nvPr/>
                </p:nvSpPr>
                <p:spPr>
                  <a:xfrm>
                    <a:off x="2653148" y="4002642"/>
                    <a:ext cx="3110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FC9FDBB-EBA9-EEED-2BCF-1B058879175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7031" y="139427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7EC424-7388-26C2-E2C2-E84BCCA66CB5}"/>
                    </a:ext>
                  </a:extLst>
                </p:cNvPr>
                <p:cNvCxnSpPr/>
                <p:nvPr/>
              </p:nvCxnSpPr>
              <p:spPr>
                <a:xfrm flipH="1">
                  <a:off x="2899295" y="486394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6002BD-35F0-914B-C4F7-4DA15E0E2FEF}"/>
                  </a:ext>
                </a:extLst>
              </p:cNvPr>
              <p:cNvCxnSpPr/>
              <p:nvPr/>
            </p:nvCxnSpPr>
            <p:spPr>
              <a:xfrm flipH="1">
                <a:off x="3300374" y="2298110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A291197-D94F-AB03-40F9-476DA814FC57}"/>
                  </a:ext>
                </a:extLst>
              </p:cNvPr>
              <p:cNvCxnSpPr/>
              <p:nvPr/>
            </p:nvCxnSpPr>
            <p:spPr>
              <a:xfrm flipH="1">
                <a:off x="3308237" y="2983502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8F01635-0BA9-DE3A-0367-A5843E3739CC}"/>
                  </a:ext>
                </a:extLst>
              </p:cNvPr>
              <p:cNvCxnSpPr/>
              <p:nvPr/>
            </p:nvCxnSpPr>
            <p:spPr>
              <a:xfrm flipH="1">
                <a:off x="3308237" y="3683396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0A623E-78ED-378F-0F4D-D40AB2170B44}"/>
                  </a:ext>
                </a:extLst>
              </p:cNvPr>
              <p:cNvCxnSpPr/>
              <p:nvPr/>
            </p:nvCxnSpPr>
            <p:spPr>
              <a:xfrm flipH="1">
                <a:off x="3308237" y="437291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3D9442-BD82-EA23-D01F-0A9ED4841ED4}"/>
                  </a:ext>
                </a:extLst>
              </p:cNvPr>
              <p:cNvSpPr txBox="1"/>
              <p:nvPr/>
            </p:nvSpPr>
            <p:spPr>
              <a:xfrm>
                <a:off x="6742569" y="1381185"/>
                <a:ext cx="535081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Setting: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/>
                  <a:t>, server need uniform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[1, 2, 4, 8],</m:t>
                    </m:r>
                  </m:oMath>
                </a14:m>
                <a:r>
                  <a:rPr lang="en-US" sz="2800" dirty="0"/>
                  <a:t> size </a:t>
                </a:r>
                <a:r>
                  <a:rPr lang="en-US" sz="2800" dirty="0" err="1"/>
                  <a:t>Hyperexp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2800" dirty="0"/>
                  <a:t>, independent of server need.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Great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at all loads!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3D9442-BD82-EA23-D01F-0A9ED484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69" y="1381185"/>
                <a:ext cx="5350816" cy="2246769"/>
              </a:xfrm>
              <a:prstGeom prst="rect">
                <a:avLst/>
              </a:prstGeom>
              <a:blipFill>
                <a:blip r:embed="rId6"/>
                <a:stretch>
                  <a:fillRect l="-2278" t="-2717" r="-3759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2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688A-7FAB-38E6-3B96-DB783D85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DF7B-649A-8537-D3B1-ABD1C840D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Unknown or estimated sizes: </a:t>
                </a:r>
                <a:r>
                  <a:rPr lang="en-US" dirty="0" err="1"/>
                  <a:t>ServerFilling</a:t>
                </a:r>
                <a:r>
                  <a:rPr lang="en-US" dirty="0"/>
                  <a:t>-Gittins.                          Heavy traffic optimality!</a:t>
                </a:r>
              </a:p>
              <a:p>
                <a:r>
                  <a:rPr lang="en-US" dirty="0"/>
                  <a:t>Server needs are divisors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                                                        DivisorFilling-SRPT &amp; DivisorFilling-Gittins.                                        Heavy traffic optimality!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DF7B-649A-8537-D3B1-ABD1C840D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DCE24-F218-9780-CA12-8C645BB4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317C-AD9A-EE09-D781-5A5ECD0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303A5-FD59-A3D8-D5A4-EA4DC19E5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61913"/>
                <a:ext cx="10515600" cy="21150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Proved tight bounds and asymptotic optimality using MIAOW: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𝑆𝐹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𝑆𝑅𝑃𝑇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𝑂𝑃𝑇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‐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𝑀𝑆𝐽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303A5-FD59-A3D8-D5A4-EA4DC19E5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61913"/>
                <a:ext cx="10515600" cy="2115049"/>
              </a:xfrm>
              <a:blipFill>
                <a:blip r:embed="rId2"/>
                <a:stretch>
                  <a:fillRect l="-1217" t="-4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B1B7-F68C-5E0A-2265-BF43FC8B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16</a:t>
            </a:fld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907F9AF-71F5-743F-1ED2-B7DE9AA62EF2}"/>
              </a:ext>
            </a:extLst>
          </p:cNvPr>
          <p:cNvGrpSpPr/>
          <p:nvPr/>
        </p:nvGrpSpPr>
        <p:grpSpPr>
          <a:xfrm>
            <a:off x="4143057" y="1410788"/>
            <a:ext cx="3905885" cy="2651125"/>
            <a:chOff x="1637640" y="1372393"/>
            <a:chExt cx="3905885" cy="265112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D9598C2-C7CD-BF8D-B9F9-A16E57DC6AA7}"/>
                </a:ext>
              </a:extLst>
            </p:cNvPr>
            <p:cNvGrpSpPr/>
            <p:nvPr/>
          </p:nvGrpSpPr>
          <p:grpSpPr>
            <a:xfrm>
              <a:off x="1637640" y="1372393"/>
              <a:ext cx="3368040" cy="2651125"/>
              <a:chOff x="1637640" y="1372393"/>
              <a:chExt cx="3368040" cy="2651125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7D728CE-91E3-B87D-D9D6-B0C3882E8698}"/>
                  </a:ext>
                </a:extLst>
              </p:cNvPr>
              <p:cNvGrpSpPr/>
              <p:nvPr/>
            </p:nvGrpSpPr>
            <p:grpSpPr>
              <a:xfrm>
                <a:off x="1637640" y="1372393"/>
                <a:ext cx="3368040" cy="2651125"/>
                <a:chOff x="10105" y="1748"/>
                <a:chExt cx="5304" cy="4175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21484B1-2B39-9041-46BA-5741433BFA16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1D89C37-B6F0-91C6-0F5C-02C1391F7CF8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7140A1E-FF14-8BC9-9DCC-939B433362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89A8405-778C-F6CE-6EDB-B0456E639407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94D03F5C-73F8-C2D8-D875-446BE189C876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7D4C5AB1-70CD-6839-3FEC-92BD8294579B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169E232-9DD8-CF20-BED9-50D7E1CE88F0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A77B661-4230-CD69-C444-3A2E2B14E27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4105DEC-AF94-6084-D123-E0681128FDBC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4734" cy="1729"/>
                  <a:chOff x="5630" y="3721"/>
                  <a:chExt cx="4734" cy="1729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6BD3C34D-F0A2-4810-3482-E2AEEACEB035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87" name="Rectangles 39">
                      <a:extLst>
                        <a:ext uri="{FF2B5EF4-FFF2-40B4-BE49-F238E27FC236}">
                          <a16:creationId xmlns:a16="http://schemas.microsoft.com/office/drawing/2014/main" id="{073E8046-054C-1F6B-B028-E76E60F57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s 40">
                      <a:extLst>
                        <a:ext uri="{FF2B5EF4-FFF2-40B4-BE49-F238E27FC236}">
                          <a16:creationId xmlns:a16="http://schemas.microsoft.com/office/drawing/2014/main" id="{7D3A6500-D885-8411-2216-D8BFB6CE3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Rectangles 41">
                      <a:extLst>
                        <a:ext uri="{FF2B5EF4-FFF2-40B4-BE49-F238E27FC236}">
                          <a16:creationId xmlns:a16="http://schemas.microsoft.com/office/drawing/2014/main" id="{9F366E5E-15D2-FD9E-A2E8-DA2FAF934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s 42">
                      <a:extLst>
                        <a:ext uri="{FF2B5EF4-FFF2-40B4-BE49-F238E27FC236}">
                          <a16:creationId xmlns:a16="http://schemas.microsoft.com/office/drawing/2014/main" id="{ACBD4CC5-1DA2-09C8-C078-F8EBC6FC7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096B97EF-BD99-DF84-AC61-4731BB78C6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DB6B2E21-BC53-908D-C07B-91F94CB0499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3" name="Rectangles 46">
                    <a:extLst>
                      <a:ext uri="{FF2B5EF4-FFF2-40B4-BE49-F238E27FC236}">
                        <a16:creationId xmlns:a16="http://schemas.microsoft.com/office/drawing/2014/main" id="{C760D0CC-EF13-14CB-2730-151A8DE77F54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84" name="Rectangles 47">
                    <a:extLst>
                      <a:ext uri="{FF2B5EF4-FFF2-40B4-BE49-F238E27FC236}">
                        <a16:creationId xmlns:a16="http://schemas.microsoft.com/office/drawing/2014/main" id="{A0CDC4EF-C257-B865-A1FF-DA8F734BB7F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85" name="Rectangles 48">
                    <a:extLst>
                      <a:ext uri="{FF2B5EF4-FFF2-40B4-BE49-F238E27FC236}">
                        <a16:creationId xmlns:a16="http://schemas.microsoft.com/office/drawing/2014/main" id="{D7C366FC-B0B0-1432-6DC6-79F0736015A3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86" name="Rectangles 49">
                    <a:extLst>
                      <a:ext uri="{FF2B5EF4-FFF2-40B4-BE49-F238E27FC236}">
                        <a16:creationId xmlns:a16="http://schemas.microsoft.com/office/drawing/2014/main" id="{AF9226A6-2439-62E0-E79E-3C053A521359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D14C00-E9F1-0B29-3624-D30F69BB67B9}"/>
                  </a:ext>
                </a:extLst>
              </p:cNvPr>
              <p:cNvSpPr txBox="1"/>
              <p:nvPr/>
            </p:nvSpPr>
            <p:spPr>
              <a:xfrm>
                <a:off x="2066720" y="1795541"/>
                <a:ext cx="1880881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ServerFilling</a:t>
                </a:r>
                <a:r>
                  <a:rPr lang="en-US" dirty="0"/>
                  <a:t>-SRPT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584A4E2-8856-7427-2E57-D065011B7321}"/>
                </a:ext>
              </a:extLst>
            </p:cNvPr>
            <p:cNvGrpSpPr/>
            <p:nvPr/>
          </p:nvGrpSpPr>
          <p:grpSpPr>
            <a:xfrm>
              <a:off x="4840283" y="1522321"/>
              <a:ext cx="703242" cy="2407217"/>
              <a:chOff x="4840283" y="1522321"/>
              <a:chExt cx="703242" cy="240721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6F729F6-7FDE-4D3C-D23F-5B1DA018A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6015" y="1522321"/>
                <a:ext cx="290920" cy="3925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4AC9825-5904-8636-A53F-E5CD56FBC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665" y="1857770"/>
                <a:ext cx="296409" cy="1084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B67874C-C75A-6DD7-80AB-048041A72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6015" y="2063082"/>
                <a:ext cx="316632" cy="1405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93667FD-10B4-A31F-6ABC-9071D28A94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6015" y="2169318"/>
                <a:ext cx="272005" cy="35439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35F3A35-4159-FC9F-09C4-83885027F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665" y="2843528"/>
                <a:ext cx="25122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D4EBDBF-F790-1E6B-D63E-8D5101C3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0283" y="3180555"/>
                <a:ext cx="32317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0B5824-4104-EC94-34D7-1CEBFBD3F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665" y="3540598"/>
                <a:ext cx="25122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828F3FE-B077-0A73-34D5-E902986CB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0283" y="3877625"/>
                <a:ext cx="32317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s 60">
                <a:extLst>
                  <a:ext uri="{FF2B5EF4-FFF2-40B4-BE49-F238E27FC236}">
                    <a16:creationId xmlns:a16="http://schemas.microsoft.com/office/drawing/2014/main" id="{EE54D8AB-FED7-AA13-8EA7-1C8FE43E0D7F}"/>
                  </a:ext>
                </a:extLst>
              </p:cNvPr>
              <p:cNvSpPr/>
              <p:nvPr/>
            </p:nvSpPr>
            <p:spPr>
              <a:xfrm>
                <a:off x="5077435" y="2805588"/>
                <a:ext cx="466090" cy="4184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3" name="Rectangles 61">
                <a:extLst>
                  <a:ext uri="{FF2B5EF4-FFF2-40B4-BE49-F238E27FC236}">
                    <a16:creationId xmlns:a16="http://schemas.microsoft.com/office/drawing/2014/main" id="{FEDF8EAF-B5A8-A449-480A-9CB92227D53B}"/>
                  </a:ext>
                </a:extLst>
              </p:cNvPr>
              <p:cNvSpPr/>
              <p:nvPr/>
            </p:nvSpPr>
            <p:spPr>
              <a:xfrm>
                <a:off x="5076165" y="3474878"/>
                <a:ext cx="466090" cy="4546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4" name="Rectangles 75">
                <a:extLst>
                  <a:ext uri="{FF2B5EF4-FFF2-40B4-BE49-F238E27FC236}">
                    <a16:creationId xmlns:a16="http://schemas.microsoft.com/office/drawing/2014/main" id="{F5CE6918-2DE6-DEE6-CA27-1B423D4D231F}"/>
                  </a:ext>
                </a:extLst>
              </p:cNvPr>
              <p:cNvSpPr/>
              <p:nvPr/>
            </p:nvSpPr>
            <p:spPr>
              <a:xfrm>
                <a:off x="5076165" y="1832133"/>
                <a:ext cx="466090" cy="3784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8D68314-089F-B7C0-0A77-0A7DC29D40CE}"/>
              </a:ext>
            </a:extLst>
          </p:cNvPr>
          <p:cNvGrpSpPr/>
          <p:nvPr/>
        </p:nvGrpSpPr>
        <p:grpSpPr>
          <a:xfrm>
            <a:off x="6787058" y="1355937"/>
            <a:ext cx="4762396" cy="2865258"/>
            <a:chOff x="6437434" y="1355937"/>
            <a:chExt cx="4762396" cy="2865258"/>
          </a:xfrm>
        </p:grpSpPr>
        <p:pic>
          <p:nvPicPr>
            <p:cNvPr id="51" name="Picture 50" descr="A picture containing text, font, screenshot, line&#10;&#10;Description automatically generated">
              <a:extLst>
                <a:ext uri="{FF2B5EF4-FFF2-40B4-BE49-F238E27FC236}">
                  <a16:creationId xmlns:a16="http://schemas.microsoft.com/office/drawing/2014/main" id="{1C3341D6-6F6C-39F4-C11A-30E3A2B3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34" y="1616307"/>
              <a:ext cx="4762396" cy="234730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2DE232-73A2-5A16-1EDA-61CB6F3E4CBC}"/>
                </a:ext>
              </a:extLst>
            </p:cNvPr>
            <p:cNvSpPr txBox="1"/>
            <p:nvPr/>
          </p:nvSpPr>
          <p:spPr>
            <a:xfrm>
              <a:off x="7425689" y="1355937"/>
              <a:ext cx="357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Also: Many servers per job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0B2AA0-A397-8A64-198D-10BBEBC9C902}"/>
                </a:ext>
              </a:extLst>
            </p:cNvPr>
            <p:cNvSpPr txBox="1"/>
            <p:nvPr/>
          </p:nvSpPr>
          <p:spPr>
            <a:xfrm>
              <a:off x="8070323" y="3851863"/>
              <a:ext cx="2359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Google Borg cluster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50602C-6272-F688-233F-4E1BB08B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Computing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63D9D-B02F-9D46-9CDE-56EA8BB94881}"/>
              </a:ext>
            </a:extLst>
          </p:cNvPr>
          <p:cNvSpPr txBox="1"/>
          <p:nvPr/>
        </p:nvSpPr>
        <p:spPr>
          <a:xfrm>
            <a:off x="838200" y="1410126"/>
            <a:ext cx="442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Modern Computing: Many servers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91E219-FF69-2033-99EC-8B97C32BA18E}"/>
              </a:ext>
            </a:extLst>
          </p:cNvPr>
          <p:cNvGrpSpPr/>
          <p:nvPr/>
        </p:nvGrpSpPr>
        <p:grpSpPr>
          <a:xfrm>
            <a:off x="838200" y="1825625"/>
            <a:ext cx="2686538" cy="2161757"/>
            <a:chOff x="838200" y="1825625"/>
            <a:chExt cx="2686538" cy="2161757"/>
          </a:xfrm>
        </p:grpSpPr>
        <p:pic>
          <p:nvPicPr>
            <p:cNvPr id="6" name="Picture 5" descr="CERN Datacenter">
              <a:extLst>
                <a:ext uri="{FF2B5EF4-FFF2-40B4-BE49-F238E27FC236}">
                  <a16:creationId xmlns:a16="http://schemas.microsoft.com/office/drawing/2014/main" id="{F7386589-0CCB-125F-ECF3-D01488644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25625"/>
              <a:ext cx="2686538" cy="17924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9E108-FF76-4D7A-29F1-580A2022A297}"/>
                </a:ext>
              </a:extLst>
            </p:cNvPr>
            <p:cNvSpPr txBox="1"/>
            <p:nvPr/>
          </p:nvSpPr>
          <p:spPr>
            <a:xfrm>
              <a:off x="1156676" y="3618050"/>
              <a:ext cx="1797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CERN Datacenter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8C5314-323B-83FE-3D13-9C87DA602766}"/>
              </a:ext>
            </a:extLst>
          </p:cNvPr>
          <p:cNvGrpSpPr/>
          <p:nvPr/>
        </p:nvGrpSpPr>
        <p:grpSpPr>
          <a:xfrm>
            <a:off x="3363056" y="1830572"/>
            <a:ext cx="2503855" cy="2167586"/>
            <a:chOff x="3363056" y="1830572"/>
            <a:chExt cx="2503855" cy="2167586"/>
          </a:xfrm>
        </p:grpSpPr>
        <p:pic>
          <p:nvPicPr>
            <p:cNvPr id="9" name="Picture 8" descr="Frontier supercomputer">
              <a:extLst>
                <a:ext uri="{FF2B5EF4-FFF2-40B4-BE49-F238E27FC236}">
                  <a16:creationId xmlns:a16="http://schemas.microsoft.com/office/drawing/2014/main" id="{5D141CF0-78CC-97E0-ADFF-FF9898008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738" y="1830572"/>
              <a:ext cx="2180493" cy="178912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76BCAD-65D9-CFD6-FE4B-05CDA32A5FF0}"/>
                </a:ext>
              </a:extLst>
            </p:cNvPr>
            <p:cNvSpPr txBox="1"/>
            <p:nvPr/>
          </p:nvSpPr>
          <p:spPr>
            <a:xfrm>
              <a:off x="3363056" y="3628826"/>
              <a:ext cx="2503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Frontier Supercomputer</a:t>
              </a:r>
            </a:p>
          </p:txBody>
        </p:sp>
      </p:grp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CB8ABB-758B-889E-9FA4-3C56F5BB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7043-935D-A38A-D0D4-869DD3FB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 Job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84FE6-4FFB-BF03-524B-10B7D1D66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70370" y="5324790"/>
                <a:ext cx="6503333" cy="1325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Goal: Minimize mean response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84FE6-4FFB-BF03-524B-10B7D1D66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0370" y="5324790"/>
                <a:ext cx="6503333" cy="1325562"/>
              </a:xfrm>
              <a:blipFill>
                <a:blip r:embed="rId3"/>
                <a:stretch>
                  <a:fillRect l="-1968"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62EE749-73FF-D93B-0F25-FE49A91F3298}"/>
              </a:ext>
            </a:extLst>
          </p:cNvPr>
          <p:cNvGrpSpPr/>
          <p:nvPr/>
        </p:nvGrpSpPr>
        <p:grpSpPr>
          <a:xfrm>
            <a:off x="1788333" y="1310455"/>
            <a:ext cx="4244521" cy="2651125"/>
            <a:chOff x="3881647" y="3841750"/>
            <a:chExt cx="4244521" cy="2651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6A025C-8711-723F-AC5F-9A01AA607ED3}"/>
                </a:ext>
              </a:extLst>
            </p:cNvPr>
            <p:cNvGrpSpPr/>
            <p:nvPr/>
          </p:nvGrpSpPr>
          <p:grpSpPr>
            <a:xfrm>
              <a:off x="3881647" y="3841750"/>
              <a:ext cx="3693341" cy="2651125"/>
              <a:chOff x="3881647" y="3841750"/>
              <a:chExt cx="3693341" cy="26511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1552029-9464-2D0B-0A9C-CA826410CFB1}"/>
                  </a:ext>
                </a:extLst>
              </p:cNvPr>
              <p:cNvSpPr/>
              <p:nvPr/>
            </p:nvSpPr>
            <p:spPr>
              <a:xfrm>
                <a:off x="7286063" y="620268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86B6E4-7EC3-8EE8-A788-1BCAA4E98A44}"/>
                  </a:ext>
                </a:extLst>
              </p:cNvPr>
              <p:cNvSpPr/>
              <p:nvPr/>
            </p:nvSpPr>
            <p:spPr>
              <a:xfrm>
                <a:off x="7286063" y="484314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CE7EA0-D725-D6A4-F3C1-B7822F1AA227}"/>
                  </a:ext>
                </a:extLst>
              </p:cNvPr>
              <p:cNvSpPr/>
              <p:nvPr/>
            </p:nvSpPr>
            <p:spPr>
              <a:xfrm>
                <a:off x="7286063" y="516826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5E997C-49C7-178F-576E-33A0D70CC5A9}"/>
                  </a:ext>
                </a:extLst>
              </p:cNvPr>
              <p:cNvSpPr/>
              <p:nvPr/>
            </p:nvSpPr>
            <p:spPr>
              <a:xfrm>
                <a:off x="7286063" y="550481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78DC5A-389F-F93E-E4FD-8590FF1B612B}"/>
                  </a:ext>
                </a:extLst>
              </p:cNvPr>
              <p:cNvSpPr/>
              <p:nvPr/>
            </p:nvSpPr>
            <p:spPr>
              <a:xfrm>
                <a:off x="7286063" y="584962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2BCDF91-3ACC-29EB-6B12-B6975855CD96}"/>
                  </a:ext>
                </a:extLst>
              </p:cNvPr>
              <p:cNvSpPr/>
              <p:nvPr/>
            </p:nvSpPr>
            <p:spPr>
              <a:xfrm>
                <a:off x="7286063" y="384175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A1D0F7-2D12-818B-F549-00E88B5F89FD}"/>
                  </a:ext>
                </a:extLst>
              </p:cNvPr>
              <p:cNvSpPr/>
              <p:nvPr/>
            </p:nvSpPr>
            <p:spPr>
              <a:xfrm>
                <a:off x="7286063" y="417830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87CD42-6C4B-2A06-AD22-88AA64331B6B}"/>
                  </a:ext>
                </a:extLst>
              </p:cNvPr>
              <p:cNvSpPr/>
              <p:nvPr/>
            </p:nvSpPr>
            <p:spPr>
              <a:xfrm>
                <a:off x="7286063" y="452310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C4122E8-34F5-9EED-1751-E7DE3C47A259}"/>
                  </a:ext>
                </a:extLst>
              </p:cNvPr>
              <p:cNvGrpSpPr/>
              <p:nvPr/>
            </p:nvGrpSpPr>
            <p:grpSpPr>
              <a:xfrm>
                <a:off x="4206948" y="4629785"/>
                <a:ext cx="3006090" cy="1097915"/>
                <a:chOff x="5630" y="3721"/>
                <a:chExt cx="4734" cy="1729"/>
              </a:xfrm>
            </p:grpSpPr>
            <p:sp>
              <p:nvSpPr>
                <p:cNvPr id="15" name="Rectangles 39">
                  <a:extLst>
                    <a:ext uri="{FF2B5EF4-FFF2-40B4-BE49-F238E27FC236}">
                      <a16:creationId xmlns:a16="http://schemas.microsoft.com/office/drawing/2014/main" id="{4396997E-720B-5B3A-1270-E4F59718E172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s 40">
                  <a:extLst>
                    <a:ext uri="{FF2B5EF4-FFF2-40B4-BE49-F238E27FC236}">
                      <a16:creationId xmlns:a16="http://schemas.microsoft.com/office/drawing/2014/main" id="{20D86074-E3EF-B43D-B8A9-78C692A405B5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s 41">
                  <a:extLst>
                    <a:ext uri="{FF2B5EF4-FFF2-40B4-BE49-F238E27FC236}">
                      <a16:creationId xmlns:a16="http://schemas.microsoft.com/office/drawing/2014/main" id="{F2E4601C-60CC-2AC1-EA7B-C22CB4892BAE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s 42">
                  <a:extLst>
                    <a:ext uri="{FF2B5EF4-FFF2-40B4-BE49-F238E27FC236}">
                      <a16:creationId xmlns:a16="http://schemas.microsoft.com/office/drawing/2014/main" id="{ACE30CCC-1CFC-2948-27CF-1031E9612F3E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A7D8D0A-2E3A-A4CB-910A-4F5AF5FEFDD5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E2FFD9-EAE0-47DC-C447-CF262B53178F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C1DE056-9573-432C-BC3F-6FD1AE4198B0}"/>
                  </a:ext>
                </a:extLst>
              </p:cNvPr>
              <p:cNvCxnSpPr/>
              <p:nvPr/>
            </p:nvCxnSpPr>
            <p:spPr>
              <a:xfrm flipV="1">
                <a:off x="3881647" y="5217633"/>
                <a:ext cx="646430" cy="38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5FD826-30F2-8124-526E-A3157D93B554}"/>
                </a:ext>
              </a:extLst>
            </p:cNvPr>
            <p:cNvGrpSpPr/>
            <p:nvPr/>
          </p:nvGrpSpPr>
          <p:grpSpPr>
            <a:xfrm>
              <a:off x="4899733" y="3872230"/>
              <a:ext cx="3226435" cy="2312035"/>
              <a:chOff x="4899733" y="3872230"/>
              <a:chExt cx="3226435" cy="2312035"/>
            </a:xfrm>
          </p:grpSpPr>
          <p:sp>
            <p:nvSpPr>
              <p:cNvPr id="22" name="Rectangles 46">
                <a:extLst>
                  <a:ext uri="{FF2B5EF4-FFF2-40B4-BE49-F238E27FC236}">
                    <a16:creationId xmlns:a16="http://schemas.microsoft.com/office/drawing/2014/main" id="{4A56DA3E-FF5B-E065-A4E0-164FF46CFE86}"/>
                  </a:ext>
                </a:extLst>
              </p:cNvPr>
              <p:cNvSpPr/>
              <p:nvPr/>
            </p:nvSpPr>
            <p:spPr>
              <a:xfrm>
                <a:off x="5491553" y="4993640"/>
                <a:ext cx="457200" cy="5492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3" name="Rectangles 47">
                <a:extLst>
                  <a:ext uri="{FF2B5EF4-FFF2-40B4-BE49-F238E27FC236}">
                    <a16:creationId xmlns:a16="http://schemas.microsoft.com/office/drawing/2014/main" id="{15906220-68F6-EEAF-7723-E75BAB0605F7}"/>
                  </a:ext>
                </a:extLst>
              </p:cNvPr>
              <p:cNvSpPr/>
              <p:nvPr/>
            </p:nvSpPr>
            <p:spPr>
              <a:xfrm>
                <a:off x="6687893" y="4993640"/>
                <a:ext cx="457200" cy="5492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4" name="Rectangles 48">
                <a:extLst>
                  <a:ext uri="{FF2B5EF4-FFF2-40B4-BE49-F238E27FC236}">
                    <a16:creationId xmlns:a16="http://schemas.microsoft.com/office/drawing/2014/main" id="{4833469F-5882-D245-ECF8-673C42F03271}"/>
                  </a:ext>
                </a:extLst>
              </p:cNvPr>
              <p:cNvSpPr/>
              <p:nvPr/>
            </p:nvSpPr>
            <p:spPr>
              <a:xfrm>
                <a:off x="4899733" y="4981575"/>
                <a:ext cx="457200" cy="561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5" name="Rectangles 49">
                <a:extLst>
                  <a:ext uri="{FF2B5EF4-FFF2-40B4-BE49-F238E27FC236}">
                    <a16:creationId xmlns:a16="http://schemas.microsoft.com/office/drawing/2014/main" id="{02729C37-4AA7-CFE2-DF2A-8B4C1A1D431D}"/>
                  </a:ext>
                </a:extLst>
              </p:cNvPr>
              <p:cNvSpPr/>
              <p:nvPr/>
            </p:nvSpPr>
            <p:spPr>
              <a:xfrm>
                <a:off x="6078293" y="5255895"/>
                <a:ext cx="457200" cy="2870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Rectangles 75">
                <a:extLst>
                  <a:ext uri="{FF2B5EF4-FFF2-40B4-BE49-F238E27FC236}">
                    <a16:creationId xmlns:a16="http://schemas.microsoft.com/office/drawing/2014/main" id="{2C8A4FFF-8EEE-086E-2689-DA9A27E425FE}"/>
                  </a:ext>
                </a:extLst>
              </p:cNvPr>
              <p:cNvSpPr/>
              <p:nvPr/>
            </p:nvSpPr>
            <p:spPr>
              <a:xfrm>
                <a:off x="7668968" y="3872230"/>
                <a:ext cx="457200" cy="9232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7" name="Rectangles 60">
                <a:extLst>
                  <a:ext uri="{FF2B5EF4-FFF2-40B4-BE49-F238E27FC236}">
                    <a16:creationId xmlns:a16="http://schemas.microsoft.com/office/drawing/2014/main" id="{E95E018F-B99C-689C-C27B-BC5D57E86811}"/>
                  </a:ext>
                </a:extLst>
              </p:cNvPr>
              <p:cNvSpPr/>
              <p:nvPr/>
            </p:nvSpPr>
            <p:spPr>
              <a:xfrm>
                <a:off x="7668968" y="5066030"/>
                <a:ext cx="457200" cy="4851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8" name="Rectangles 61">
                <a:extLst>
                  <a:ext uri="{FF2B5EF4-FFF2-40B4-BE49-F238E27FC236}">
                    <a16:creationId xmlns:a16="http://schemas.microsoft.com/office/drawing/2014/main" id="{FD615E56-1BAD-2E1A-F30C-2F7BB6B7CD80}"/>
                  </a:ext>
                </a:extLst>
              </p:cNvPr>
              <p:cNvSpPr/>
              <p:nvPr/>
            </p:nvSpPr>
            <p:spPr>
              <a:xfrm>
                <a:off x="7668968" y="5803900"/>
                <a:ext cx="457200" cy="3803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30" name="Rectangles 60">
            <a:extLst>
              <a:ext uri="{FF2B5EF4-FFF2-40B4-BE49-F238E27FC236}">
                <a16:creationId xmlns:a16="http://schemas.microsoft.com/office/drawing/2014/main" id="{76E3E01C-EACA-F352-A40D-1AD76ECA0AC2}"/>
              </a:ext>
            </a:extLst>
          </p:cNvPr>
          <p:cNvSpPr/>
          <p:nvPr/>
        </p:nvSpPr>
        <p:spPr>
          <a:xfrm>
            <a:off x="8762904" y="3638249"/>
            <a:ext cx="457200" cy="576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E46C0-0BFD-4A0D-D8C2-18887C26AA31}"/>
              </a:ext>
            </a:extLst>
          </p:cNvPr>
          <p:cNvSpPr txBox="1"/>
          <p:nvPr/>
        </p:nvSpPr>
        <p:spPr>
          <a:xfrm>
            <a:off x="7645883" y="1240521"/>
            <a:ext cx="362936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Job: (duration, server need)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1A5D21-C2D9-FC1C-9B1D-9CB1F564B47C}"/>
              </a:ext>
            </a:extLst>
          </p:cNvPr>
          <p:cNvGrpSpPr/>
          <p:nvPr/>
        </p:nvGrpSpPr>
        <p:grpSpPr>
          <a:xfrm>
            <a:off x="7837309" y="3638249"/>
            <a:ext cx="925595" cy="576580"/>
            <a:chOff x="8141476" y="2267586"/>
            <a:chExt cx="925595" cy="57658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891E43-F304-8AE1-E9BE-E10DD3E2F38C}"/>
                </a:ext>
              </a:extLst>
            </p:cNvPr>
            <p:cNvSpPr txBox="1"/>
            <p:nvPr/>
          </p:nvSpPr>
          <p:spPr>
            <a:xfrm>
              <a:off x="8141476" y="2304405"/>
              <a:ext cx="704521" cy="46166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Size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5646DC8-093C-937F-D1AB-B9CCF9F1B1A6}"/>
                </a:ext>
              </a:extLst>
            </p:cNvPr>
            <p:cNvSpPr/>
            <p:nvPr/>
          </p:nvSpPr>
          <p:spPr>
            <a:xfrm>
              <a:off x="8778146" y="2267586"/>
              <a:ext cx="288925" cy="5765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6A5555-EEFF-C33D-68A4-422FFC3E1A49}"/>
              </a:ext>
            </a:extLst>
          </p:cNvPr>
          <p:cNvGrpSpPr/>
          <p:nvPr/>
        </p:nvGrpSpPr>
        <p:grpSpPr>
          <a:xfrm>
            <a:off x="9051829" y="3675068"/>
            <a:ext cx="2025854" cy="461665"/>
            <a:chOff x="9213121" y="2304405"/>
            <a:chExt cx="2836004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9A37B0-872A-26DF-0D4B-76689E1516D2}"/>
                </a:ext>
              </a:extLst>
            </p:cNvPr>
            <p:cNvSpPr txBox="1"/>
            <p:nvPr/>
          </p:nvSpPr>
          <p:spPr>
            <a:xfrm>
              <a:off x="9670321" y="2304405"/>
              <a:ext cx="2378804" cy="46166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Server need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385870-3069-7C56-F84A-61DE0CD38536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9213121" y="2535238"/>
              <a:ext cx="457200" cy="3238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AF9D3BA-CF1F-76B9-F9D3-5AA326EB36A0}"/>
              </a:ext>
            </a:extLst>
          </p:cNvPr>
          <p:cNvSpPr txBox="1"/>
          <p:nvPr/>
        </p:nvSpPr>
        <p:spPr>
          <a:xfrm>
            <a:off x="7028175" y="1813374"/>
            <a:ext cx="4718424" cy="4616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B80CC2-0773-B3C7-6BB2-D14D30DAE8F4}"/>
              </a:ext>
            </a:extLst>
          </p:cNvPr>
          <p:cNvGrpSpPr/>
          <p:nvPr/>
        </p:nvGrpSpPr>
        <p:grpSpPr>
          <a:xfrm>
            <a:off x="6070542" y="1332412"/>
            <a:ext cx="713254" cy="2629168"/>
            <a:chOff x="8546182" y="525770"/>
            <a:chExt cx="713254" cy="127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577548-8E37-FE62-3E03-504BFB799B03}"/>
                    </a:ext>
                  </a:extLst>
                </p:cNvPr>
                <p:cNvSpPr txBox="1"/>
                <p:nvPr/>
              </p:nvSpPr>
              <p:spPr>
                <a:xfrm>
                  <a:off x="8882657" y="1042167"/>
                  <a:ext cx="376779" cy="2237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577548-8E37-FE62-3E03-504BFB799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657" y="1042167"/>
                  <a:ext cx="376779" cy="223786"/>
                </a:xfrm>
                <a:prstGeom prst="rect">
                  <a:avLst/>
                </a:prstGeom>
                <a:blipFill>
                  <a:blip r:embed="rId4"/>
                  <a:stretch>
                    <a:fillRect l="-3226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D9BA341E-AA04-CA1F-5842-75CEBFBCAEF6}"/>
                </a:ext>
              </a:extLst>
            </p:cNvPr>
            <p:cNvSpPr/>
            <p:nvPr/>
          </p:nvSpPr>
          <p:spPr>
            <a:xfrm rot="10800000">
              <a:off x="8546182" y="525770"/>
              <a:ext cx="288925" cy="127445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362A3E6-EFD0-6958-4375-227F5C4C04F4}"/>
                  </a:ext>
                </a:extLst>
              </p:cNvPr>
              <p:cNvSpPr txBox="1"/>
              <p:nvPr/>
            </p:nvSpPr>
            <p:spPr>
              <a:xfrm>
                <a:off x="287428" y="2450280"/>
                <a:ext cx="1485265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Poisson(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362A3E6-EFD0-6958-4375-227F5C4C0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28" y="2450280"/>
                <a:ext cx="1485265" cy="461665"/>
              </a:xfrm>
              <a:prstGeom prst="rect">
                <a:avLst/>
              </a:prstGeom>
              <a:blipFill>
                <a:blip r:embed="rId5"/>
                <a:stretch>
                  <a:fillRect l="-4800" t="-6098" r="-4000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AD34266-7941-B7E8-595B-4C9F6E6B1F84}"/>
              </a:ext>
            </a:extLst>
          </p:cNvPr>
          <p:cNvSpPr txBox="1"/>
          <p:nvPr/>
        </p:nvSpPr>
        <p:spPr>
          <a:xfrm>
            <a:off x="8005621" y="4388395"/>
            <a:ext cx="2831981" cy="4616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3A03E9-F164-C17D-6F0F-3EC65C3B6AC0}"/>
              </a:ext>
            </a:extLst>
          </p:cNvPr>
          <p:cNvGrpSpPr/>
          <p:nvPr/>
        </p:nvGrpSpPr>
        <p:grpSpPr>
          <a:xfrm>
            <a:off x="2113636" y="3916821"/>
            <a:ext cx="3451699" cy="683406"/>
            <a:chOff x="3250694" y="4066221"/>
            <a:chExt cx="3451699" cy="683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ontent Placeholder 2">
                  <a:extLst>
                    <a:ext uri="{FF2B5EF4-FFF2-40B4-BE49-F238E27FC236}">
                      <a16:creationId xmlns:a16="http://schemas.microsoft.com/office/drawing/2014/main" id="{BC350DBD-8070-C561-26A3-3017775D61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53231" y="4355146"/>
                  <a:ext cx="2335605" cy="394481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2400" dirty="0"/>
                    <a:t>Response time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ontent Placeholder 2">
                  <a:extLst>
                    <a:ext uri="{FF2B5EF4-FFF2-40B4-BE49-F238E27FC236}">
                      <a16:creationId xmlns:a16="http://schemas.microsoft.com/office/drawing/2014/main" id="{BC350DBD-8070-C561-26A3-3017775D6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231" y="4355146"/>
                  <a:ext cx="2335605" cy="394481"/>
                </a:xfrm>
                <a:prstGeom prst="rect">
                  <a:avLst/>
                </a:prstGeom>
                <a:blipFill>
                  <a:blip r:embed="rId7"/>
                  <a:stretch>
                    <a:fillRect l="-3085" t="-22535" b="-2676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B466CB01-B116-E27B-E8B7-262F7DA3B2B2}"/>
                </a:ext>
              </a:extLst>
            </p:cNvPr>
            <p:cNvSpPr/>
            <p:nvPr/>
          </p:nvSpPr>
          <p:spPr>
            <a:xfrm rot="16200000">
              <a:off x="4832081" y="2484834"/>
              <a:ext cx="288925" cy="345169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7C0D4E-F9CB-0AA6-91E5-B8BF9CEA7047}"/>
                  </a:ext>
                </a:extLst>
              </p:cNvPr>
              <p:cNvSpPr txBox="1"/>
              <p:nvPr/>
            </p:nvSpPr>
            <p:spPr>
              <a:xfrm>
                <a:off x="6807909" y="1765557"/>
                <a:ext cx="5227407" cy="2984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Sampled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from joint distribution</a:t>
                </a:r>
              </a:p>
              <a:p>
                <a:pPr algn="ctr"/>
                <a:r>
                  <a:rPr lang="en-US" sz="2400" dirty="0"/>
                  <a:t>Fraction of capacity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server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need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uration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raction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capacity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/>
                  <a:t> hours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system = 5 system-hours</a:t>
                </a:r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Load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7C0D4E-F9CB-0AA6-91E5-B8BF9CEA7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909" y="1765557"/>
                <a:ext cx="5227407" cy="2984087"/>
              </a:xfrm>
              <a:prstGeom prst="rect">
                <a:avLst/>
              </a:prstGeom>
              <a:blipFill>
                <a:blip r:embed="rId8"/>
                <a:stretch>
                  <a:fillRect l="-1400" t="-1636" r="-350" b="-3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E8A02173-6381-4B32-24DB-04BAF951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3</a:t>
            </a:fld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415A8B-0F59-576D-7A83-F0A764EAB9AF}"/>
              </a:ext>
            </a:extLst>
          </p:cNvPr>
          <p:cNvCxnSpPr/>
          <p:nvPr/>
        </p:nvCxnSpPr>
        <p:spPr>
          <a:xfrm>
            <a:off x="5337211" y="1471353"/>
            <a:ext cx="321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F79DD9-44CF-A378-CB47-65330D0369E3}"/>
              </a:ext>
            </a:extLst>
          </p:cNvPr>
          <p:cNvCxnSpPr/>
          <p:nvPr/>
        </p:nvCxnSpPr>
        <p:spPr>
          <a:xfrm>
            <a:off x="5337211" y="1793345"/>
            <a:ext cx="321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A7FCA9-1851-514E-61DA-C0198F4C6966}"/>
              </a:ext>
            </a:extLst>
          </p:cNvPr>
          <p:cNvCxnSpPr/>
          <p:nvPr/>
        </p:nvCxnSpPr>
        <p:spPr>
          <a:xfrm>
            <a:off x="5337211" y="2144314"/>
            <a:ext cx="321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B1CBD1-8365-4AE4-B3E8-6536F89E8DA3}"/>
              </a:ext>
            </a:extLst>
          </p:cNvPr>
          <p:cNvCxnSpPr>
            <a:cxnSpLocks/>
          </p:cNvCxnSpPr>
          <p:nvPr/>
        </p:nvCxnSpPr>
        <p:spPr>
          <a:xfrm>
            <a:off x="5337211" y="2456947"/>
            <a:ext cx="284920" cy="1450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CA99F7-10BF-9C77-C241-3A53642634F6}"/>
              </a:ext>
            </a:extLst>
          </p:cNvPr>
          <p:cNvCxnSpPr>
            <a:cxnSpLocks/>
          </p:cNvCxnSpPr>
          <p:nvPr/>
        </p:nvCxnSpPr>
        <p:spPr>
          <a:xfrm flipV="1">
            <a:off x="5329911" y="2970504"/>
            <a:ext cx="290561" cy="152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E43F720-A04E-EDAE-FFD5-A123B6F9F281}"/>
              </a:ext>
            </a:extLst>
          </p:cNvPr>
          <p:cNvCxnSpPr/>
          <p:nvPr/>
        </p:nvCxnSpPr>
        <p:spPr>
          <a:xfrm>
            <a:off x="5337211" y="2794395"/>
            <a:ext cx="321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49FEF2-AC3D-8025-B6AB-50B8081C2F45}"/>
              </a:ext>
            </a:extLst>
          </p:cNvPr>
          <p:cNvCxnSpPr/>
          <p:nvPr/>
        </p:nvCxnSpPr>
        <p:spPr>
          <a:xfrm>
            <a:off x="5337211" y="3466357"/>
            <a:ext cx="321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  <p:bldP spid="31" grpId="0" animBg="1"/>
      <p:bldP spid="42" grpId="0" animBg="1"/>
      <p:bldP spid="4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1D9E-C44A-ABBF-8D73-52ECDA3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 work on MSJ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B8D-06C1-63C6-7D2A-C44C9595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3AA857-EFB4-766E-EC9D-D6A7CB75A491}"/>
              </a:ext>
            </a:extLst>
          </p:cNvPr>
          <p:cNvCxnSpPr>
            <a:cxnSpLocks/>
          </p:cNvCxnSpPr>
          <p:nvPr/>
        </p:nvCxnSpPr>
        <p:spPr>
          <a:xfrm flipV="1">
            <a:off x="2199350" y="1333500"/>
            <a:ext cx="2593665" cy="492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CFD24-61DB-3E0F-CF5B-493C3518FBD1}"/>
              </a:ext>
            </a:extLst>
          </p:cNvPr>
          <p:cNvCxnSpPr>
            <a:cxnSpLocks/>
          </p:cNvCxnSpPr>
          <p:nvPr/>
        </p:nvCxnSpPr>
        <p:spPr>
          <a:xfrm flipH="1" flipV="1">
            <a:off x="5958857" y="1333500"/>
            <a:ext cx="1" cy="492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6717A2-DE63-6262-C707-9F4878D48207}"/>
              </a:ext>
            </a:extLst>
          </p:cNvPr>
          <p:cNvCxnSpPr>
            <a:cxnSpLocks/>
          </p:cNvCxnSpPr>
          <p:nvPr/>
        </p:nvCxnSpPr>
        <p:spPr>
          <a:xfrm flipH="1" flipV="1">
            <a:off x="7038975" y="1333500"/>
            <a:ext cx="2679391" cy="492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D9B8635-E64C-4AD1-18D2-840BB2CA8D83}"/>
                  </a:ext>
                </a:extLst>
              </p:cNvPr>
              <p:cNvSpPr/>
              <p:nvPr/>
            </p:nvSpPr>
            <p:spPr>
              <a:xfrm>
                <a:off x="393392" y="1825625"/>
                <a:ext cx="3611915" cy="252754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Throughput optimality</a:t>
                </a:r>
              </a:p>
              <a:p>
                <a:pPr algn="ctr"/>
                <a:endParaRPr lang="en-US" sz="2400" u="sng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</a:rPr>
                  <a:t>MaxWeight</a:t>
                </a:r>
                <a:r>
                  <a:rPr lang="en-US" sz="2400" dirty="0">
                    <a:solidFill>
                      <a:schemeClr val="tx1"/>
                    </a:solidFill>
                  </a:rPr>
                  <a:t> [MSY’12]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Randomized Timers [PG’18]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Unknown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D9B8635-E64C-4AD1-18D2-840BB2CA8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92" y="1825625"/>
                <a:ext cx="3611915" cy="2527544"/>
              </a:xfrm>
              <a:prstGeom prst="roundRect">
                <a:avLst/>
              </a:prstGeom>
              <a:blipFill>
                <a:blip r:embed="rId2"/>
                <a:stretch>
                  <a:fillRect l="-2007" r="-2007" b="-71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C50024B-7443-AFED-B21B-B7B34A79966C}"/>
                  </a:ext>
                </a:extLst>
              </p:cNvPr>
              <p:cNvSpPr/>
              <p:nvPr/>
            </p:nvSpPr>
            <p:spPr>
              <a:xfrm>
                <a:off x="4152900" y="1825625"/>
                <a:ext cx="3611915" cy="2527544"/>
              </a:xfrm>
              <a:prstGeom prst="roundRect">
                <a:avLst/>
              </a:prstGeom>
              <a:solidFill>
                <a:srgbClr val="ECF0D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Analyzing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u="sng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Only: ServerFilling [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G</a:t>
                </a:r>
                <a:r>
                  <a:rPr lang="en-US" sz="2400" dirty="0">
                    <a:solidFill>
                      <a:schemeClr val="tx1"/>
                    </a:solidFill>
                  </a:rPr>
                  <a:t>HS’22]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Very recent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C50024B-7443-AFED-B21B-B7B34A799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1825625"/>
                <a:ext cx="3611915" cy="2527544"/>
              </a:xfrm>
              <a:prstGeom prst="roundRect">
                <a:avLst/>
              </a:prstGeom>
              <a:blipFill>
                <a:blip r:embed="rId3"/>
                <a:stretch>
                  <a:fillRect l="-1503" r="-1503" b="-71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B915862-0694-E2E6-C85F-386E3BACF3E1}"/>
                  </a:ext>
                </a:extLst>
              </p:cNvPr>
              <p:cNvSpPr/>
              <p:nvPr/>
            </p:nvSpPr>
            <p:spPr>
              <a:xfrm>
                <a:off x="7912408" y="1825625"/>
                <a:ext cx="3611915" cy="2527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Optimizing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u="sng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Completely open!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B915862-0694-E2E6-C85F-386E3BACF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08" y="1825625"/>
                <a:ext cx="3611915" cy="2527544"/>
              </a:xfrm>
              <a:prstGeom prst="roundRect">
                <a:avLst/>
              </a:prstGeom>
              <a:blipFill>
                <a:blip r:embed="rId4"/>
                <a:stretch>
                  <a:fillRect b="-71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0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uiExpand="1" build="p" animBg="1"/>
      <p:bldP spid="1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624435" y="1554256"/>
                <a:ext cx="1113401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Concept: Scheduling to favor small jobs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is power of 2, all server needs are powers of 2.</a:t>
                </a:r>
              </a:p>
              <a:p>
                <a:r>
                  <a:rPr lang="en-US" sz="2400" dirty="0" err="1"/>
                  <a:t>ServerFilling</a:t>
                </a:r>
                <a:r>
                  <a:rPr lang="en-US" sz="2400" dirty="0"/>
                  <a:t>-SRPT: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Find minimal subset M of jobs of least </a:t>
                </a:r>
                <a:r>
                  <a:rPr lang="en-US" sz="2400" dirty="0" err="1"/>
                  <a:t>remaing</a:t>
                </a:r>
                <a:r>
                  <a:rPr lang="en-US" sz="2400" dirty="0"/>
                  <a:t> size with total server need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Among M, serve largest server need first. (tiebreak by remaining size)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5" y="1554256"/>
                <a:ext cx="11134017" cy="5078313"/>
              </a:xfrm>
              <a:prstGeom prst="rect">
                <a:avLst/>
              </a:prstGeom>
              <a:blipFill>
                <a:blip r:embed="rId3"/>
                <a:stretch>
                  <a:fillRect l="-876" t="-960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07EEFA4-EAA8-B883-D389-493B28DA7566}"/>
              </a:ext>
            </a:extLst>
          </p:cNvPr>
          <p:cNvGrpSpPr/>
          <p:nvPr/>
        </p:nvGrpSpPr>
        <p:grpSpPr>
          <a:xfrm>
            <a:off x="7216710" y="1788590"/>
            <a:ext cx="3553494" cy="2354785"/>
            <a:chOff x="7150146" y="865655"/>
            <a:chExt cx="3553494" cy="250508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C3F2E27-9DC5-CC82-9A46-4536F78783A1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C715BC-489F-D9BD-85E4-625567CC78FD}"/>
                </a:ext>
              </a:extLst>
            </p:cNvPr>
            <p:cNvSpPr txBox="1"/>
            <p:nvPr/>
          </p:nvSpPr>
          <p:spPr>
            <a:xfrm>
              <a:off x="8714325" y="865655"/>
              <a:ext cx="545971" cy="52322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scheduling policy: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01C5FB-504E-4B34-AF33-6185AEFC364D}"/>
              </a:ext>
            </a:extLst>
          </p:cNvPr>
          <p:cNvGrpSpPr/>
          <p:nvPr/>
        </p:nvGrpSpPr>
        <p:grpSpPr>
          <a:xfrm>
            <a:off x="624435" y="2032779"/>
            <a:ext cx="11429217" cy="2651125"/>
            <a:chOff x="624435" y="2032779"/>
            <a:chExt cx="11429217" cy="265112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F52A22A-3210-D5BF-8AC3-096BD20DB22B}"/>
                </a:ext>
              </a:extLst>
            </p:cNvPr>
            <p:cNvGrpSpPr/>
            <p:nvPr/>
          </p:nvGrpSpPr>
          <p:grpSpPr>
            <a:xfrm>
              <a:off x="624435" y="3012829"/>
              <a:ext cx="735797" cy="609363"/>
              <a:chOff x="928508" y="2360959"/>
              <a:chExt cx="1128890" cy="1024175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C14CD53-7692-5CE2-3C5B-2E1D571B7BE4}"/>
                  </a:ext>
                </a:extLst>
              </p:cNvPr>
              <p:cNvCxnSpPr/>
              <p:nvPr/>
            </p:nvCxnSpPr>
            <p:spPr>
              <a:xfrm>
                <a:off x="1402644" y="2360959"/>
                <a:ext cx="654754" cy="575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8CE0400-96D6-42E5-E104-092DACF4F702}"/>
                  </a:ext>
                </a:extLst>
              </p:cNvPr>
              <p:cNvCxnSpPr/>
              <p:nvPr/>
            </p:nvCxnSpPr>
            <p:spPr>
              <a:xfrm flipV="1">
                <a:off x="1359653" y="2936693"/>
                <a:ext cx="697744" cy="4484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C655785-7D3C-9296-EB5A-1F46E764BA66}"/>
                  </a:ext>
                </a:extLst>
              </p:cNvPr>
              <p:cNvCxnSpPr/>
              <p:nvPr/>
            </p:nvCxnSpPr>
            <p:spPr>
              <a:xfrm>
                <a:off x="928509" y="2648825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08E0A6C-9529-7823-885A-0E9CFD78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08" y="3157346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D54ECE-721F-4030-92B1-92930C9888E2}"/>
                </a:ext>
              </a:extLst>
            </p:cNvPr>
            <p:cNvCxnSpPr/>
            <p:nvPr/>
          </p:nvCxnSpPr>
          <p:spPr>
            <a:xfrm>
              <a:off x="885643" y="2732197"/>
              <a:ext cx="37084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58D3C6-06E5-50D8-7881-3C31838C054B}"/>
                </a:ext>
              </a:extLst>
            </p:cNvPr>
            <p:cNvCxnSpPr/>
            <p:nvPr/>
          </p:nvCxnSpPr>
          <p:spPr>
            <a:xfrm>
              <a:off x="885643" y="3971419"/>
              <a:ext cx="37084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C06EE0-2A65-8085-0434-50FD7206BF15}"/>
                </a:ext>
              </a:extLst>
            </p:cNvPr>
            <p:cNvSpPr/>
            <p:nvPr/>
          </p:nvSpPr>
          <p:spPr>
            <a:xfrm>
              <a:off x="3924480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FE41B73-4BB0-238E-CEF9-AFE9D279AA9A}"/>
                </a:ext>
              </a:extLst>
            </p:cNvPr>
            <p:cNvSpPr/>
            <p:nvPr/>
          </p:nvSpPr>
          <p:spPr>
            <a:xfrm>
              <a:off x="3254905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17EB40-0F55-31C3-03C9-9AF2E3DAF0E3}"/>
                </a:ext>
              </a:extLst>
            </p:cNvPr>
            <p:cNvSpPr/>
            <p:nvPr/>
          </p:nvSpPr>
          <p:spPr>
            <a:xfrm>
              <a:off x="2585331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8F5C409-0326-C5A1-680E-56B0EEA13987}"/>
                </a:ext>
              </a:extLst>
            </p:cNvPr>
            <p:cNvSpPr/>
            <p:nvPr/>
          </p:nvSpPr>
          <p:spPr>
            <a:xfrm>
              <a:off x="1915757" y="2732196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98D79D-47B9-4701-07ED-C02B157AF040}"/>
                </a:ext>
              </a:extLst>
            </p:cNvPr>
            <p:cNvSpPr/>
            <p:nvPr/>
          </p:nvSpPr>
          <p:spPr>
            <a:xfrm>
              <a:off x="6600540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87C8B31-CB15-92A2-3DBA-C55FA21C4737}"/>
                </a:ext>
              </a:extLst>
            </p:cNvPr>
            <p:cNvSpPr/>
            <p:nvPr/>
          </p:nvSpPr>
          <p:spPr>
            <a:xfrm>
              <a:off x="5930965" y="273576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FB634F-FC83-1FCE-425B-1EA13386277E}"/>
                </a:ext>
              </a:extLst>
            </p:cNvPr>
            <p:cNvSpPr/>
            <p:nvPr/>
          </p:nvSpPr>
          <p:spPr>
            <a:xfrm>
              <a:off x="5261391" y="273576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893893B-5541-4856-1E24-A965CF2A000D}"/>
                </a:ext>
              </a:extLst>
            </p:cNvPr>
            <p:cNvSpPr/>
            <p:nvPr/>
          </p:nvSpPr>
          <p:spPr>
            <a:xfrm>
              <a:off x="4591817" y="2735766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2C4D7E-39A2-4C30-4822-E84518DA2375}"/>
                </a:ext>
              </a:extLst>
            </p:cNvPr>
            <p:cNvSpPr/>
            <p:nvPr/>
          </p:nvSpPr>
          <p:spPr>
            <a:xfrm>
              <a:off x="9272536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EEC86F-52FB-4ED1-42A0-CFD84D3DE965}"/>
                </a:ext>
              </a:extLst>
            </p:cNvPr>
            <p:cNvSpPr/>
            <p:nvPr/>
          </p:nvSpPr>
          <p:spPr>
            <a:xfrm>
              <a:off x="8602961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BCA4FAD-7AC4-B955-8A1E-FE547B94254A}"/>
                </a:ext>
              </a:extLst>
            </p:cNvPr>
            <p:cNvSpPr/>
            <p:nvPr/>
          </p:nvSpPr>
          <p:spPr>
            <a:xfrm>
              <a:off x="7933387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93AAD43-AF68-C7DC-C589-805DC3821CC2}"/>
                </a:ext>
              </a:extLst>
            </p:cNvPr>
            <p:cNvSpPr/>
            <p:nvPr/>
          </p:nvSpPr>
          <p:spPr>
            <a:xfrm>
              <a:off x="7263813" y="2735766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BE219D-1749-739E-06CF-3867AF6DA671}"/>
                </a:ext>
              </a:extLst>
            </p:cNvPr>
            <p:cNvSpPr/>
            <p:nvPr/>
          </p:nvSpPr>
          <p:spPr>
            <a:xfrm>
              <a:off x="9940147" y="2736350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870C6D-C245-585C-DD83-DFA594A83AC8}"/>
                </a:ext>
              </a:extLst>
            </p:cNvPr>
            <p:cNvGrpSpPr/>
            <p:nvPr/>
          </p:nvGrpSpPr>
          <p:grpSpPr>
            <a:xfrm>
              <a:off x="10899368" y="2032779"/>
              <a:ext cx="288925" cy="2651125"/>
              <a:chOff x="11142728" y="136525"/>
              <a:chExt cx="288925" cy="265112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AED49B-4DCC-D8B3-18BC-2D0EB0CC720B}"/>
                  </a:ext>
                </a:extLst>
              </p:cNvPr>
              <p:cNvSpPr/>
              <p:nvPr/>
            </p:nvSpPr>
            <p:spPr>
              <a:xfrm>
                <a:off x="11142728" y="249745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00371F4-B9CC-F040-BA70-CEBECF6D60F2}"/>
                  </a:ext>
                </a:extLst>
              </p:cNvPr>
              <p:cNvSpPr/>
              <p:nvPr/>
            </p:nvSpPr>
            <p:spPr>
              <a:xfrm>
                <a:off x="11142728" y="113792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3664044-7F18-9FE1-4D76-3B7476776946}"/>
                  </a:ext>
                </a:extLst>
              </p:cNvPr>
              <p:cNvSpPr/>
              <p:nvPr/>
            </p:nvSpPr>
            <p:spPr>
              <a:xfrm>
                <a:off x="11142728" y="146304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BAFB0C1-FE79-AFA4-9EC7-9D03234B3929}"/>
                  </a:ext>
                </a:extLst>
              </p:cNvPr>
              <p:cNvSpPr/>
              <p:nvPr/>
            </p:nvSpPr>
            <p:spPr>
              <a:xfrm>
                <a:off x="11142728" y="179959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752F1B-62BC-87B0-42E6-1977EC066B6C}"/>
                  </a:ext>
                </a:extLst>
              </p:cNvPr>
              <p:cNvSpPr/>
              <p:nvPr/>
            </p:nvSpPr>
            <p:spPr>
              <a:xfrm>
                <a:off x="11142728" y="214439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9205AC-0961-5255-584B-38A5D70F2863}"/>
                  </a:ext>
                </a:extLst>
              </p:cNvPr>
              <p:cNvSpPr/>
              <p:nvPr/>
            </p:nvSpPr>
            <p:spPr>
              <a:xfrm>
                <a:off x="11142728" y="13652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674957-606B-8021-81FF-7B3EED086D52}"/>
                  </a:ext>
                </a:extLst>
              </p:cNvPr>
              <p:cNvSpPr/>
              <p:nvPr/>
            </p:nvSpPr>
            <p:spPr>
              <a:xfrm>
                <a:off x="11142728" y="47307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64739CF-3819-5DB3-2133-AFD0761B3AA6}"/>
                  </a:ext>
                </a:extLst>
              </p:cNvPr>
              <p:cNvSpPr/>
              <p:nvPr/>
            </p:nvSpPr>
            <p:spPr>
              <a:xfrm>
                <a:off x="11142728" y="81788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553C7F-F4D2-EB30-CE03-B0D1CBA954C0}"/>
                </a:ext>
              </a:extLst>
            </p:cNvPr>
            <p:cNvSpPr txBox="1"/>
            <p:nvPr/>
          </p:nvSpPr>
          <p:spPr>
            <a:xfrm>
              <a:off x="11523996" y="3035199"/>
              <a:ext cx="529656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k=8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8C71FC-113E-2425-B8B4-B181D89A6018}"/>
              </a:ext>
            </a:extLst>
          </p:cNvPr>
          <p:cNvGrpSpPr/>
          <p:nvPr/>
        </p:nvGrpSpPr>
        <p:grpSpPr>
          <a:xfrm>
            <a:off x="1115389" y="2302676"/>
            <a:ext cx="9420947" cy="1551455"/>
            <a:chOff x="1115389" y="2302676"/>
            <a:chExt cx="9420947" cy="15514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35DF2-0223-9C48-5881-EE189D622B6B}"/>
                </a:ext>
              </a:extLst>
            </p:cNvPr>
            <p:cNvGrpSpPr/>
            <p:nvPr/>
          </p:nvGrpSpPr>
          <p:grpSpPr>
            <a:xfrm>
              <a:off x="2003734" y="2861281"/>
              <a:ext cx="8532602" cy="992850"/>
              <a:chOff x="2003734" y="2861281"/>
              <a:chExt cx="8532602" cy="9928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E34E23D-F709-3921-3766-8C4CC086D548}"/>
                  </a:ext>
                </a:extLst>
              </p:cNvPr>
              <p:cNvSpPr/>
              <p:nvPr/>
            </p:nvSpPr>
            <p:spPr>
              <a:xfrm>
                <a:off x="2003734" y="2861281"/>
                <a:ext cx="521208" cy="986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7E2F532-B4AE-0FF1-53BB-0EDF9790EF22}"/>
                  </a:ext>
                </a:extLst>
              </p:cNvPr>
              <p:cNvSpPr/>
              <p:nvPr/>
            </p:nvSpPr>
            <p:spPr>
              <a:xfrm>
                <a:off x="2665373" y="2897593"/>
                <a:ext cx="521208" cy="950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44B2E62-F597-561E-DE57-32C5827E6160}"/>
                  </a:ext>
                </a:extLst>
              </p:cNvPr>
              <p:cNvSpPr/>
              <p:nvPr/>
            </p:nvSpPr>
            <p:spPr>
              <a:xfrm>
                <a:off x="3319322" y="2939869"/>
                <a:ext cx="521208" cy="909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8BDDA8-EE6A-90EB-F535-EB80C66398B8}"/>
                  </a:ext>
                </a:extLst>
              </p:cNvPr>
              <p:cNvSpPr/>
              <p:nvPr/>
            </p:nvSpPr>
            <p:spPr>
              <a:xfrm>
                <a:off x="3990566" y="2981211"/>
                <a:ext cx="521208" cy="868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099B0B-0F04-890A-E621-64CDF35C14C8}"/>
                  </a:ext>
                </a:extLst>
              </p:cNvPr>
              <p:cNvSpPr/>
              <p:nvPr/>
            </p:nvSpPr>
            <p:spPr>
              <a:xfrm>
                <a:off x="7341146" y="3501829"/>
                <a:ext cx="521208" cy="34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5A0BB8-0E3F-ED57-F30A-FE19593C932E}"/>
                  </a:ext>
                </a:extLst>
              </p:cNvPr>
              <p:cNvSpPr/>
              <p:nvPr/>
            </p:nvSpPr>
            <p:spPr>
              <a:xfrm>
                <a:off x="4664133" y="3010749"/>
                <a:ext cx="521208" cy="839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B01BB8-D119-89D4-C853-B1FC8D49F79B}"/>
                  </a:ext>
                </a:extLst>
              </p:cNvPr>
              <p:cNvSpPr/>
              <p:nvPr/>
            </p:nvSpPr>
            <p:spPr>
              <a:xfrm>
                <a:off x="5329715" y="3056396"/>
                <a:ext cx="521208" cy="794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6E3391-7D3B-59B8-F4AF-6DBF80B28ADA}"/>
                  </a:ext>
                </a:extLst>
              </p:cNvPr>
              <p:cNvSpPr/>
              <p:nvPr/>
            </p:nvSpPr>
            <p:spPr>
              <a:xfrm>
                <a:off x="8667437" y="3563317"/>
                <a:ext cx="521208" cy="286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B5F682-572A-6E7B-5BA9-72B6A4E86D6B}"/>
                  </a:ext>
                </a:extLst>
              </p:cNvPr>
              <p:cNvSpPr/>
              <p:nvPr/>
            </p:nvSpPr>
            <p:spPr>
              <a:xfrm>
                <a:off x="8008545" y="3535166"/>
                <a:ext cx="521208" cy="310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FE9F77B-AFBD-701A-AD0D-932FD1608C46}"/>
                  </a:ext>
                </a:extLst>
              </p:cNvPr>
              <p:cNvSpPr/>
              <p:nvPr/>
            </p:nvSpPr>
            <p:spPr>
              <a:xfrm>
                <a:off x="9342889" y="3604445"/>
                <a:ext cx="521208" cy="245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FB1C7D-1598-9D82-6BE0-1F4AEC040792}"/>
                  </a:ext>
                </a:extLst>
              </p:cNvPr>
              <p:cNvSpPr/>
              <p:nvPr/>
            </p:nvSpPr>
            <p:spPr>
              <a:xfrm>
                <a:off x="10015128" y="3637022"/>
                <a:ext cx="521208" cy="2171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7C66246-BCF7-99DC-9EAF-E4DA538DC38A}"/>
                  </a:ext>
                </a:extLst>
              </p:cNvPr>
              <p:cNvSpPr/>
              <p:nvPr/>
            </p:nvSpPr>
            <p:spPr>
              <a:xfrm>
                <a:off x="6000523" y="3158743"/>
                <a:ext cx="521208" cy="691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D11A7DF-B741-0830-DE2E-5603CC976A2B}"/>
                  </a:ext>
                </a:extLst>
              </p:cNvPr>
              <p:cNvSpPr/>
              <p:nvPr/>
            </p:nvSpPr>
            <p:spPr>
              <a:xfrm>
                <a:off x="6671571" y="3355378"/>
                <a:ext cx="521208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738EC3-26D4-B2D3-32EF-7E8CFF9E33C4}"/>
                </a:ext>
              </a:extLst>
            </p:cNvPr>
            <p:cNvSpPr txBox="1"/>
            <p:nvPr/>
          </p:nvSpPr>
          <p:spPr>
            <a:xfrm>
              <a:off x="1115389" y="2302676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BDB7F70-60AE-F14A-8A39-E08C35BA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B1B067C-17B1-11A2-EB22-E7CF067FAE15}"/>
              </a:ext>
            </a:extLst>
          </p:cNvPr>
          <p:cNvGrpSpPr/>
          <p:nvPr/>
        </p:nvGrpSpPr>
        <p:grpSpPr>
          <a:xfrm>
            <a:off x="7216710" y="1788590"/>
            <a:ext cx="3553494" cy="2354785"/>
            <a:chOff x="7150146" y="865655"/>
            <a:chExt cx="3553494" cy="250508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65401-F978-8342-FF48-D866CDFE5834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2A31E3E-81F6-8EDB-1E1E-44DF68BD13B0}"/>
                </a:ext>
              </a:extLst>
            </p:cNvPr>
            <p:cNvSpPr txBox="1"/>
            <p:nvPr/>
          </p:nvSpPr>
          <p:spPr>
            <a:xfrm>
              <a:off x="8714325" y="865655"/>
              <a:ext cx="545971" cy="52322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624435" y="1554256"/>
                <a:ext cx="11134017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Concept: Scheduling to favor small jobs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is power of 2, all server needs are powers of 2.</a:t>
                </a:r>
              </a:p>
              <a:p>
                <a:r>
                  <a:rPr lang="en-US" sz="2400" dirty="0" err="1"/>
                  <a:t>ServerFilling</a:t>
                </a:r>
                <a:r>
                  <a:rPr lang="en-US" sz="2400" dirty="0"/>
                  <a:t>-SRPT: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Find minimal subset M of jobs of least </a:t>
                </a:r>
                <a:r>
                  <a:rPr lang="en-US" sz="2400" dirty="0" err="1"/>
                  <a:t>remaing</a:t>
                </a:r>
                <a:r>
                  <a:rPr lang="en-US" sz="2400" dirty="0"/>
                  <a:t> size with total server need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Among M, serve largest server need first. (tiebreak by remaining size)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Whenever M changes, rearrange preemptively.</a:t>
                </a:r>
              </a:p>
              <a:p>
                <a:r>
                  <a:rPr lang="en-US" sz="2400" dirty="0"/>
                  <a:t>Theorem: If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jobs present, fills all servers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5" y="1554256"/>
                <a:ext cx="11134017" cy="5816977"/>
              </a:xfrm>
              <a:prstGeom prst="rect">
                <a:avLst/>
              </a:prstGeom>
              <a:blipFill>
                <a:blip r:embed="rId3"/>
                <a:stretch>
                  <a:fillRect l="-876" t="-839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scheduling policy: </a:t>
            </a:r>
            <a:r>
              <a:rPr lang="en-US" dirty="0" err="1"/>
              <a:t>ServerFilling</a:t>
            </a:r>
            <a:r>
              <a:rPr lang="en-US" dirty="0"/>
              <a:t>-SRPT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01C5FB-504E-4B34-AF33-6185AEFC364D}"/>
              </a:ext>
            </a:extLst>
          </p:cNvPr>
          <p:cNvGrpSpPr/>
          <p:nvPr/>
        </p:nvGrpSpPr>
        <p:grpSpPr>
          <a:xfrm>
            <a:off x="624435" y="2032779"/>
            <a:ext cx="11429217" cy="2651125"/>
            <a:chOff x="624435" y="2032779"/>
            <a:chExt cx="11429217" cy="265112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F52A22A-3210-D5BF-8AC3-096BD20DB22B}"/>
                </a:ext>
              </a:extLst>
            </p:cNvPr>
            <p:cNvGrpSpPr/>
            <p:nvPr/>
          </p:nvGrpSpPr>
          <p:grpSpPr>
            <a:xfrm>
              <a:off x="624435" y="3012829"/>
              <a:ext cx="735797" cy="609363"/>
              <a:chOff x="928508" y="2360959"/>
              <a:chExt cx="1128890" cy="1024175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C14CD53-7692-5CE2-3C5B-2E1D571B7BE4}"/>
                  </a:ext>
                </a:extLst>
              </p:cNvPr>
              <p:cNvCxnSpPr/>
              <p:nvPr/>
            </p:nvCxnSpPr>
            <p:spPr>
              <a:xfrm>
                <a:off x="1402644" y="2360959"/>
                <a:ext cx="654754" cy="575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8CE0400-96D6-42E5-E104-092DACF4F702}"/>
                  </a:ext>
                </a:extLst>
              </p:cNvPr>
              <p:cNvCxnSpPr/>
              <p:nvPr/>
            </p:nvCxnSpPr>
            <p:spPr>
              <a:xfrm flipV="1">
                <a:off x="1359653" y="2936693"/>
                <a:ext cx="697744" cy="4484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C655785-7D3C-9296-EB5A-1F46E764BA66}"/>
                  </a:ext>
                </a:extLst>
              </p:cNvPr>
              <p:cNvCxnSpPr/>
              <p:nvPr/>
            </p:nvCxnSpPr>
            <p:spPr>
              <a:xfrm>
                <a:off x="928509" y="2648825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08E0A6C-9529-7823-885A-0E9CFD78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08" y="3157346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D54ECE-721F-4030-92B1-92930C9888E2}"/>
                </a:ext>
              </a:extLst>
            </p:cNvPr>
            <p:cNvCxnSpPr/>
            <p:nvPr/>
          </p:nvCxnSpPr>
          <p:spPr>
            <a:xfrm>
              <a:off x="885643" y="2732197"/>
              <a:ext cx="37084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58D3C6-06E5-50D8-7881-3C31838C054B}"/>
                </a:ext>
              </a:extLst>
            </p:cNvPr>
            <p:cNvCxnSpPr/>
            <p:nvPr/>
          </p:nvCxnSpPr>
          <p:spPr>
            <a:xfrm>
              <a:off x="885643" y="3971419"/>
              <a:ext cx="37084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C06EE0-2A65-8085-0434-50FD7206BF15}"/>
                </a:ext>
              </a:extLst>
            </p:cNvPr>
            <p:cNvSpPr/>
            <p:nvPr/>
          </p:nvSpPr>
          <p:spPr>
            <a:xfrm>
              <a:off x="3924480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FE41B73-4BB0-238E-CEF9-AFE9D279AA9A}"/>
                </a:ext>
              </a:extLst>
            </p:cNvPr>
            <p:cNvSpPr/>
            <p:nvPr/>
          </p:nvSpPr>
          <p:spPr>
            <a:xfrm>
              <a:off x="3254905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17EB40-0F55-31C3-03C9-9AF2E3DAF0E3}"/>
                </a:ext>
              </a:extLst>
            </p:cNvPr>
            <p:cNvSpPr/>
            <p:nvPr/>
          </p:nvSpPr>
          <p:spPr>
            <a:xfrm>
              <a:off x="2585331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8F5C409-0326-C5A1-680E-56B0EEA13987}"/>
                </a:ext>
              </a:extLst>
            </p:cNvPr>
            <p:cNvSpPr/>
            <p:nvPr/>
          </p:nvSpPr>
          <p:spPr>
            <a:xfrm>
              <a:off x="1915757" y="2732196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98D79D-47B9-4701-07ED-C02B157AF040}"/>
                </a:ext>
              </a:extLst>
            </p:cNvPr>
            <p:cNvSpPr/>
            <p:nvPr/>
          </p:nvSpPr>
          <p:spPr>
            <a:xfrm>
              <a:off x="6600540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87C8B31-CB15-92A2-3DBA-C55FA21C4737}"/>
                </a:ext>
              </a:extLst>
            </p:cNvPr>
            <p:cNvSpPr/>
            <p:nvPr/>
          </p:nvSpPr>
          <p:spPr>
            <a:xfrm>
              <a:off x="5930965" y="273576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FB634F-FC83-1FCE-425B-1EA13386277E}"/>
                </a:ext>
              </a:extLst>
            </p:cNvPr>
            <p:cNvSpPr/>
            <p:nvPr/>
          </p:nvSpPr>
          <p:spPr>
            <a:xfrm>
              <a:off x="5261391" y="273576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893893B-5541-4856-1E24-A965CF2A000D}"/>
                </a:ext>
              </a:extLst>
            </p:cNvPr>
            <p:cNvSpPr/>
            <p:nvPr/>
          </p:nvSpPr>
          <p:spPr>
            <a:xfrm>
              <a:off x="4591817" y="2735766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2C4D7E-39A2-4C30-4822-E84518DA2375}"/>
                </a:ext>
              </a:extLst>
            </p:cNvPr>
            <p:cNvSpPr/>
            <p:nvPr/>
          </p:nvSpPr>
          <p:spPr>
            <a:xfrm>
              <a:off x="9272536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EEC86F-52FB-4ED1-42A0-CFD84D3DE965}"/>
                </a:ext>
              </a:extLst>
            </p:cNvPr>
            <p:cNvSpPr/>
            <p:nvPr/>
          </p:nvSpPr>
          <p:spPr>
            <a:xfrm>
              <a:off x="8602961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BCA4FAD-7AC4-B955-8A1E-FE547B94254A}"/>
                </a:ext>
              </a:extLst>
            </p:cNvPr>
            <p:cNvSpPr/>
            <p:nvPr/>
          </p:nvSpPr>
          <p:spPr>
            <a:xfrm>
              <a:off x="7933387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93AAD43-AF68-C7DC-C589-805DC3821CC2}"/>
                </a:ext>
              </a:extLst>
            </p:cNvPr>
            <p:cNvSpPr/>
            <p:nvPr/>
          </p:nvSpPr>
          <p:spPr>
            <a:xfrm>
              <a:off x="7263813" y="2735766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BE219D-1749-739E-06CF-3867AF6DA671}"/>
                </a:ext>
              </a:extLst>
            </p:cNvPr>
            <p:cNvSpPr/>
            <p:nvPr/>
          </p:nvSpPr>
          <p:spPr>
            <a:xfrm>
              <a:off x="9940147" y="2736350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870C6D-C245-585C-DD83-DFA594A83AC8}"/>
                </a:ext>
              </a:extLst>
            </p:cNvPr>
            <p:cNvGrpSpPr/>
            <p:nvPr/>
          </p:nvGrpSpPr>
          <p:grpSpPr>
            <a:xfrm>
              <a:off x="10899368" y="2032779"/>
              <a:ext cx="288925" cy="2651125"/>
              <a:chOff x="11142728" y="136525"/>
              <a:chExt cx="288925" cy="265112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AED49B-4DCC-D8B3-18BC-2D0EB0CC720B}"/>
                  </a:ext>
                </a:extLst>
              </p:cNvPr>
              <p:cNvSpPr/>
              <p:nvPr/>
            </p:nvSpPr>
            <p:spPr>
              <a:xfrm>
                <a:off x="11142728" y="249745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00371F4-B9CC-F040-BA70-CEBECF6D60F2}"/>
                  </a:ext>
                </a:extLst>
              </p:cNvPr>
              <p:cNvSpPr/>
              <p:nvPr/>
            </p:nvSpPr>
            <p:spPr>
              <a:xfrm>
                <a:off x="11142728" y="113792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3664044-7F18-9FE1-4D76-3B7476776946}"/>
                  </a:ext>
                </a:extLst>
              </p:cNvPr>
              <p:cNvSpPr/>
              <p:nvPr/>
            </p:nvSpPr>
            <p:spPr>
              <a:xfrm>
                <a:off x="11142728" y="146304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BAFB0C1-FE79-AFA4-9EC7-9D03234B3929}"/>
                  </a:ext>
                </a:extLst>
              </p:cNvPr>
              <p:cNvSpPr/>
              <p:nvPr/>
            </p:nvSpPr>
            <p:spPr>
              <a:xfrm>
                <a:off x="11142728" y="179959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752F1B-62BC-87B0-42E6-1977EC066B6C}"/>
                  </a:ext>
                </a:extLst>
              </p:cNvPr>
              <p:cNvSpPr/>
              <p:nvPr/>
            </p:nvSpPr>
            <p:spPr>
              <a:xfrm>
                <a:off x="11142728" y="214439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9205AC-0961-5255-584B-38A5D70F2863}"/>
                  </a:ext>
                </a:extLst>
              </p:cNvPr>
              <p:cNvSpPr/>
              <p:nvPr/>
            </p:nvSpPr>
            <p:spPr>
              <a:xfrm>
                <a:off x="11142728" y="13652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674957-606B-8021-81FF-7B3EED086D52}"/>
                  </a:ext>
                </a:extLst>
              </p:cNvPr>
              <p:cNvSpPr/>
              <p:nvPr/>
            </p:nvSpPr>
            <p:spPr>
              <a:xfrm>
                <a:off x="11142728" y="47307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64739CF-3819-5DB3-2133-AFD0761B3AA6}"/>
                  </a:ext>
                </a:extLst>
              </p:cNvPr>
              <p:cNvSpPr/>
              <p:nvPr/>
            </p:nvSpPr>
            <p:spPr>
              <a:xfrm>
                <a:off x="11142728" y="81788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553C7F-F4D2-EB30-CE03-B0D1CBA954C0}"/>
                </a:ext>
              </a:extLst>
            </p:cNvPr>
            <p:cNvSpPr txBox="1"/>
            <p:nvPr/>
          </p:nvSpPr>
          <p:spPr>
            <a:xfrm>
              <a:off x="11523996" y="3035199"/>
              <a:ext cx="529656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k=8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8C71FC-113E-2425-B8B4-B181D89A6018}"/>
              </a:ext>
            </a:extLst>
          </p:cNvPr>
          <p:cNvGrpSpPr/>
          <p:nvPr/>
        </p:nvGrpSpPr>
        <p:grpSpPr>
          <a:xfrm>
            <a:off x="1115389" y="2302676"/>
            <a:ext cx="6077390" cy="1548220"/>
            <a:chOff x="1115389" y="2302676"/>
            <a:chExt cx="6077390" cy="15482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35DF2-0223-9C48-5881-EE189D622B6B}"/>
                </a:ext>
              </a:extLst>
            </p:cNvPr>
            <p:cNvGrpSpPr/>
            <p:nvPr/>
          </p:nvGrpSpPr>
          <p:grpSpPr>
            <a:xfrm>
              <a:off x="2003734" y="2861281"/>
              <a:ext cx="5189045" cy="989615"/>
              <a:chOff x="2003734" y="2861281"/>
              <a:chExt cx="5189045" cy="98961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E34E23D-F709-3921-3766-8C4CC086D548}"/>
                  </a:ext>
                </a:extLst>
              </p:cNvPr>
              <p:cNvSpPr/>
              <p:nvPr/>
            </p:nvSpPr>
            <p:spPr>
              <a:xfrm>
                <a:off x="2003734" y="2861281"/>
                <a:ext cx="521208" cy="986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7E2F532-B4AE-0FF1-53BB-0EDF9790EF22}"/>
                  </a:ext>
                </a:extLst>
              </p:cNvPr>
              <p:cNvSpPr/>
              <p:nvPr/>
            </p:nvSpPr>
            <p:spPr>
              <a:xfrm>
                <a:off x="2665373" y="2897593"/>
                <a:ext cx="521208" cy="950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44B2E62-F597-561E-DE57-32C5827E6160}"/>
                  </a:ext>
                </a:extLst>
              </p:cNvPr>
              <p:cNvSpPr/>
              <p:nvPr/>
            </p:nvSpPr>
            <p:spPr>
              <a:xfrm>
                <a:off x="3319322" y="2939869"/>
                <a:ext cx="521208" cy="909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8BDDA8-EE6A-90EB-F535-EB80C66398B8}"/>
                  </a:ext>
                </a:extLst>
              </p:cNvPr>
              <p:cNvSpPr/>
              <p:nvPr/>
            </p:nvSpPr>
            <p:spPr>
              <a:xfrm>
                <a:off x="3990566" y="2981211"/>
                <a:ext cx="521208" cy="868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5A0BB8-0E3F-ED57-F30A-FE19593C932E}"/>
                  </a:ext>
                </a:extLst>
              </p:cNvPr>
              <p:cNvSpPr/>
              <p:nvPr/>
            </p:nvSpPr>
            <p:spPr>
              <a:xfrm>
                <a:off x="4664133" y="3010749"/>
                <a:ext cx="521208" cy="839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B01BB8-D119-89D4-C853-B1FC8D49F79B}"/>
                  </a:ext>
                </a:extLst>
              </p:cNvPr>
              <p:cNvSpPr/>
              <p:nvPr/>
            </p:nvSpPr>
            <p:spPr>
              <a:xfrm>
                <a:off x="5329715" y="3056396"/>
                <a:ext cx="521208" cy="794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7C66246-BCF7-99DC-9EAF-E4DA538DC38A}"/>
                  </a:ext>
                </a:extLst>
              </p:cNvPr>
              <p:cNvSpPr/>
              <p:nvPr/>
            </p:nvSpPr>
            <p:spPr>
              <a:xfrm>
                <a:off x="6000523" y="3158743"/>
                <a:ext cx="521208" cy="691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D11A7DF-B741-0830-DE2E-5603CC976A2B}"/>
                  </a:ext>
                </a:extLst>
              </p:cNvPr>
              <p:cNvSpPr/>
              <p:nvPr/>
            </p:nvSpPr>
            <p:spPr>
              <a:xfrm>
                <a:off x="6671571" y="3355378"/>
                <a:ext cx="521208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738EC3-26D4-B2D3-32EF-7E8CFF9E33C4}"/>
                </a:ext>
              </a:extLst>
            </p:cNvPr>
            <p:cNvSpPr txBox="1"/>
            <p:nvPr/>
          </p:nvSpPr>
          <p:spPr>
            <a:xfrm>
              <a:off x="1115389" y="2302676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BDB7F70-60AE-F14A-8A39-E08C35BA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6</a:t>
            </a:fld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4702D0-1984-F830-5CF7-3F666716DCE7}"/>
              </a:ext>
            </a:extLst>
          </p:cNvPr>
          <p:cNvSpPr/>
          <p:nvPr/>
        </p:nvSpPr>
        <p:spPr>
          <a:xfrm>
            <a:off x="8008545" y="3535166"/>
            <a:ext cx="521208" cy="3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5FA36-EC14-2F98-730B-1385C8FA7E9B}"/>
              </a:ext>
            </a:extLst>
          </p:cNvPr>
          <p:cNvSpPr/>
          <p:nvPr/>
        </p:nvSpPr>
        <p:spPr>
          <a:xfrm>
            <a:off x="9342889" y="3604445"/>
            <a:ext cx="521208" cy="24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D02B28-E190-8C66-8E00-3B8DAFE5FAAE}"/>
              </a:ext>
            </a:extLst>
          </p:cNvPr>
          <p:cNvSpPr/>
          <p:nvPr/>
        </p:nvSpPr>
        <p:spPr>
          <a:xfrm>
            <a:off x="10015128" y="3637022"/>
            <a:ext cx="521208" cy="21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448D10D-AAD3-8841-DC6E-8E64EDF9F3D0}"/>
              </a:ext>
            </a:extLst>
          </p:cNvPr>
          <p:cNvGrpSpPr/>
          <p:nvPr/>
        </p:nvGrpSpPr>
        <p:grpSpPr>
          <a:xfrm>
            <a:off x="7861401" y="2177876"/>
            <a:ext cx="3929260" cy="1323065"/>
            <a:chOff x="7861401" y="2177876"/>
            <a:chExt cx="3929260" cy="13230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FA05B71-7C4D-1BCC-6025-B0B4558B7B48}"/>
                </a:ext>
              </a:extLst>
            </p:cNvPr>
            <p:cNvGrpSpPr/>
            <p:nvPr/>
          </p:nvGrpSpPr>
          <p:grpSpPr>
            <a:xfrm>
              <a:off x="7861401" y="2501483"/>
              <a:ext cx="3929260" cy="999458"/>
              <a:chOff x="7866823" y="1564270"/>
              <a:chExt cx="3929260" cy="999458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1BF5B45-0C86-E365-CF41-71264D87C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6823" y="1722311"/>
                <a:ext cx="3085882" cy="841417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23CD2C6-1B90-B95F-86EF-DD1328C1EBE4}"/>
                  </a:ext>
                </a:extLst>
              </p:cNvPr>
              <p:cNvSpPr/>
              <p:nvPr/>
            </p:nvSpPr>
            <p:spPr>
              <a:xfrm>
                <a:off x="11274875" y="1564270"/>
                <a:ext cx="521208" cy="34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D182AD-B348-9FBF-733F-7AD6C4C8DF2E}"/>
                </a:ext>
              </a:extLst>
            </p:cNvPr>
            <p:cNvCxnSpPr>
              <a:cxnSpLocks/>
            </p:cNvCxnSpPr>
            <p:nvPr/>
          </p:nvCxnSpPr>
          <p:spPr>
            <a:xfrm>
              <a:off x="11043830" y="2177876"/>
              <a:ext cx="290920" cy="3925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E4A24FE-A7DA-7BD8-F2CC-FACF0CDE9646}"/>
                </a:ext>
              </a:extLst>
            </p:cNvPr>
            <p:cNvCxnSpPr>
              <a:cxnSpLocks/>
            </p:cNvCxnSpPr>
            <p:nvPr/>
          </p:nvCxnSpPr>
          <p:spPr>
            <a:xfrm>
              <a:off x="11051480" y="2513325"/>
              <a:ext cx="296409" cy="1084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0193813-D4D1-C1F4-CD14-D6FBB1A14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830" y="2718637"/>
              <a:ext cx="316632" cy="1405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95068A9-066F-109C-1373-788D71E04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830" y="2819725"/>
              <a:ext cx="243919" cy="3595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E8F0C05-9AB6-158C-DF0E-E33DA7E513C8}"/>
              </a:ext>
            </a:extLst>
          </p:cNvPr>
          <p:cNvGrpSpPr/>
          <p:nvPr/>
        </p:nvGrpSpPr>
        <p:grpSpPr>
          <a:xfrm>
            <a:off x="9151209" y="3500941"/>
            <a:ext cx="2648564" cy="345899"/>
            <a:chOff x="9151209" y="3500941"/>
            <a:chExt cx="2648564" cy="34589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1B2010C-5A61-093A-1217-A46B81604F1E}"/>
                </a:ext>
              </a:extLst>
            </p:cNvPr>
            <p:cNvGrpSpPr/>
            <p:nvPr/>
          </p:nvGrpSpPr>
          <p:grpSpPr>
            <a:xfrm>
              <a:off x="9151209" y="3524352"/>
              <a:ext cx="2648564" cy="286521"/>
              <a:chOff x="9156631" y="2587139"/>
              <a:chExt cx="2648564" cy="286521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6E55F9F-47AC-B9C2-7579-C5DE9762B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6631" y="2625251"/>
                <a:ext cx="1796074" cy="59359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1FB9E3-389A-8843-6249-196671027538}"/>
                  </a:ext>
                </a:extLst>
              </p:cNvPr>
              <p:cNvSpPr/>
              <p:nvPr/>
            </p:nvSpPr>
            <p:spPr>
              <a:xfrm>
                <a:off x="11283987" y="2587139"/>
                <a:ext cx="521208" cy="286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76C18B4-4F8C-940D-DDF7-02B01821F54C}"/>
                </a:ext>
              </a:extLst>
            </p:cNvPr>
            <p:cNvCxnSpPr>
              <a:cxnSpLocks/>
            </p:cNvCxnSpPr>
            <p:nvPr/>
          </p:nvCxnSpPr>
          <p:spPr>
            <a:xfrm>
              <a:off x="11043830" y="3500941"/>
              <a:ext cx="329206" cy="1016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3E6657F-D9E9-3BA5-2834-5A5C8E273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4276" y="3722429"/>
              <a:ext cx="352098" cy="1244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DCF6924-8F8E-7BDF-F452-B46B92DF57FC}"/>
              </a:ext>
            </a:extLst>
          </p:cNvPr>
          <p:cNvGrpSpPr/>
          <p:nvPr/>
        </p:nvGrpSpPr>
        <p:grpSpPr>
          <a:xfrm>
            <a:off x="10536336" y="3745577"/>
            <a:ext cx="1268443" cy="541934"/>
            <a:chOff x="10536336" y="3745577"/>
            <a:chExt cx="1268443" cy="54193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305810-36E6-4826-00FE-BE89B0B35A6C}"/>
                </a:ext>
              </a:extLst>
            </p:cNvPr>
            <p:cNvGrpSpPr/>
            <p:nvPr/>
          </p:nvGrpSpPr>
          <p:grpSpPr>
            <a:xfrm>
              <a:off x="10536336" y="3745577"/>
              <a:ext cx="1268443" cy="541934"/>
              <a:chOff x="10541758" y="2808364"/>
              <a:chExt cx="1268443" cy="54193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423ED76-B175-4796-7833-B1C021A58D2C}"/>
                  </a:ext>
                </a:extLst>
              </p:cNvPr>
              <p:cNvSpPr/>
              <p:nvPr/>
            </p:nvSpPr>
            <p:spPr>
              <a:xfrm>
                <a:off x="11288993" y="3133189"/>
                <a:ext cx="521208" cy="2171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E8C225C-D561-8647-C6F3-F49675A5B94F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10541758" y="2808364"/>
                <a:ext cx="458251" cy="390690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7EC2E-8DEF-5C17-980B-D74F4E52CA91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577" y="4182386"/>
              <a:ext cx="2914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0D296D6-2BAA-5037-9AAA-A3C8AABD986C}"/>
              </a:ext>
            </a:extLst>
          </p:cNvPr>
          <p:cNvGrpSpPr/>
          <p:nvPr/>
        </p:nvGrpSpPr>
        <p:grpSpPr>
          <a:xfrm>
            <a:off x="9792111" y="3868409"/>
            <a:ext cx="2013983" cy="785966"/>
            <a:chOff x="9792111" y="3868409"/>
            <a:chExt cx="2013983" cy="78596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0E16C9-A8F9-4344-536E-99543138338A}"/>
                </a:ext>
              </a:extLst>
            </p:cNvPr>
            <p:cNvGrpSpPr/>
            <p:nvPr/>
          </p:nvGrpSpPr>
          <p:grpSpPr>
            <a:xfrm>
              <a:off x="9792111" y="3868409"/>
              <a:ext cx="2013983" cy="785966"/>
              <a:chOff x="9797533" y="2931196"/>
              <a:chExt cx="2013983" cy="78596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3EFFA25-EDEC-73C1-D672-8602A5ED367C}"/>
                  </a:ext>
                </a:extLst>
              </p:cNvPr>
              <p:cNvSpPr/>
              <p:nvPr/>
            </p:nvSpPr>
            <p:spPr>
              <a:xfrm>
                <a:off x="11290308" y="3471765"/>
                <a:ext cx="521208" cy="245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3F43225-79E1-A078-7E0A-04BD819990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7533" y="2931196"/>
                <a:ext cx="1179733" cy="666611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7A88976-33C7-FE67-3185-AFADEE310302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577" y="4531676"/>
              <a:ext cx="2914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CCC370-A6BB-F378-50C9-E9EFF37668C4}"/>
              </a:ext>
            </a:extLst>
          </p:cNvPr>
          <p:cNvSpPr/>
          <p:nvPr/>
        </p:nvSpPr>
        <p:spPr>
          <a:xfrm>
            <a:off x="8667437" y="3563317"/>
            <a:ext cx="521208" cy="28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622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84A29F-2D04-1E73-1BAC-E8E6248954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ServerFilling</a:t>
                </a:r>
                <a:r>
                  <a:rPr lang="en-US" dirty="0"/>
                  <a:t>-SRPT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84A29F-2D04-1E73-1BAC-E8E624895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86E5-EE2B-68EA-65CC-6ECF4880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6311" y="5997097"/>
            <a:ext cx="2743200" cy="365125"/>
          </a:xfrm>
        </p:spPr>
        <p:txBody>
          <a:bodyPr/>
          <a:lstStyle/>
          <a:p>
            <a:fld id="{10D79019-5970-4677-8137-47D5DECB0C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C50545-18D0-7028-49CE-EFDDF44461F7}"/>
              </a:ext>
            </a:extLst>
          </p:cNvPr>
          <p:cNvSpPr txBox="1"/>
          <p:nvPr/>
        </p:nvSpPr>
        <p:spPr>
          <a:xfrm>
            <a:off x="838200" y="4230685"/>
            <a:ext cx="10064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Proof plan:</a:t>
            </a:r>
          </a:p>
          <a:p>
            <a:endParaRPr lang="en-US" sz="28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EE242B6-20F1-83CB-7463-3B385FDA03B8}"/>
              </a:ext>
            </a:extLst>
          </p:cNvPr>
          <p:cNvGrpSpPr/>
          <p:nvPr/>
        </p:nvGrpSpPr>
        <p:grpSpPr>
          <a:xfrm>
            <a:off x="5615007" y="1853211"/>
            <a:ext cx="5585783" cy="1575789"/>
            <a:chOff x="5615007" y="1853211"/>
            <a:chExt cx="5585783" cy="157578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E7DC389-D366-3C30-7C90-BE723C1E1D1B}"/>
                </a:ext>
              </a:extLst>
            </p:cNvPr>
            <p:cNvGrpSpPr/>
            <p:nvPr/>
          </p:nvGrpSpPr>
          <p:grpSpPr>
            <a:xfrm>
              <a:off x="5615007" y="1853211"/>
              <a:ext cx="5585783" cy="1575789"/>
              <a:chOff x="5615007" y="1853211"/>
              <a:chExt cx="5585783" cy="1575789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0351178-B281-938F-B77E-6D3730F24454}"/>
                  </a:ext>
                </a:extLst>
              </p:cNvPr>
              <p:cNvGrpSpPr/>
              <p:nvPr/>
            </p:nvGrpSpPr>
            <p:grpSpPr>
              <a:xfrm>
                <a:off x="5615007" y="1853211"/>
                <a:ext cx="5585783" cy="1575789"/>
                <a:chOff x="5615007" y="1853211"/>
                <a:chExt cx="5585783" cy="1575789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AEDA8E5-C970-1DE7-E26E-D0207083E47D}"/>
                    </a:ext>
                  </a:extLst>
                </p:cNvPr>
                <p:cNvGrpSpPr/>
                <p:nvPr/>
              </p:nvGrpSpPr>
              <p:grpSpPr>
                <a:xfrm>
                  <a:off x="6709435" y="1853211"/>
                  <a:ext cx="4491355" cy="1575789"/>
                  <a:chOff x="6424800" y="1804748"/>
                  <a:chExt cx="4491355" cy="1575789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F7B5C1F1-75CB-ED9A-6618-5E7CB41FBF09}"/>
                      </a:ext>
                    </a:extLst>
                  </p:cNvPr>
                  <p:cNvGrpSpPr/>
                  <p:nvPr/>
                </p:nvGrpSpPr>
                <p:grpSpPr>
                  <a:xfrm>
                    <a:off x="6424800" y="2055927"/>
                    <a:ext cx="4491355" cy="1324610"/>
                    <a:chOff x="5630" y="3549"/>
                    <a:chExt cx="7073" cy="2086"/>
                  </a:xfrm>
                </p:grpSpPr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04C886D1-22AD-B135-9B0B-4C57437E6B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549"/>
                      <a:ext cx="6736" cy="2086"/>
                      <a:chOff x="5630" y="3549"/>
                      <a:chExt cx="6736" cy="2086"/>
                    </a:xfrm>
                  </p:grpSpPr>
                  <p:sp>
                    <p:nvSpPr>
                      <p:cNvPr id="70" name="Rectangles 8">
                        <a:extLst>
                          <a:ext uri="{FF2B5EF4-FFF2-40B4-BE49-F238E27FC236}">
                            <a16:creationId xmlns:a16="http://schemas.microsoft.com/office/drawing/2014/main" id="{763423A2-B173-2147-F881-5DD673041D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Rectangles 9">
                        <a:extLst>
                          <a:ext uri="{FF2B5EF4-FFF2-40B4-BE49-F238E27FC236}">
                            <a16:creationId xmlns:a16="http://schemas.microsoft.com/office/drawing/2014/main" id="{8AD43641-328B-EC46-93E7-2B4A3F9C9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s 10">
                        <a:extLst>
                          <a:ext uri="{FF2B5EF4-FFF2-40B4-BE49-F238E27FC236}">
                            <a16:creationId xmlns:a16="http://schemas.microsoft.com/office/drawing/2014/main" id="{92891437-CF88-3687-47F6-16E501D26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" name="Rectangles 11">
                        <a:extLst>
                          <a:ext uri="{FF2B5EF4-FFF2-40B4-BE49-F238E27FC236}">
                            <a16:creationId xmlns:a16="http://schemas.microsoft.com/office/drawing/2014/main" id="{20F137F3-D226-9B46-DFD6-992FBE918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E90ABEC1-EF5E-7276-53C0-AF2A5BA6B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4" y="3549"/>
                        <a:ext cx="2002" cy="208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A2681ACC-28D7-6FBE-6317-AF833C1DD0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8793F6B2-2FE2-8171-C35B-DF5AD9CB51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27CE1E61-CF37-7BE9-9C18-DE611B588686}"/>
                        </a:ext>
                      </a:extLst>
                    </p:cNvPr>
                    <p:cNvCxnSpPr>
                      <a:stCxn id="74" idx="6"/>
                    </p:cNvCxnSpPr>
                    <p:nvPr/>
                  </p:nvCxnSpPr>
                  <p:spPr>
                    <a:xfrm flipV="1">
                      <a:off x="12366" y="458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2B131FB-F0BA-46A5-5D53-1D5105EA6CFA}"/>
                      </a:ext>
                    </a:extLst>
                  </p:cNvPr>
                  <p:cNvSpPr txBox="1"/>
                  <p:nvPr/>
                </p:nvSpPr>
                <p:spPr>
                  <a:xfrm>
                    <a:off x="7760260" y="1804748"/>
                    <a:ext cx="860242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SRPT-1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E802A02-4DD5-5698-CF96-335877853C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5007" y="2058422"/>
                      <a:ext cx="943000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⟺</m:t>
                            </m:r>
                          </m:oMath>
                        </m:oMathPara>
                      </a14:m>
                      <a:endParaRPr lang="en-US" sz="8000" dirty="0"/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DE802A02-4DD5-5698-CF96-335877853C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5007" y="2058422"/>
                      <a:ext cx="943000" cy="132343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309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7" name="Rectangles 46">
                <a:extLst>
                  <a:ext uri="{FF2B5EF4-FFF2-40B4-BE49-F238E27FC236}">
                    <a16:creationId xmlns:a16="http://schemas.microsoft.com/office/drawing/2014/main" id="{1D639A3D-4BB8-E802-C3FA-11FB017DF212}"/>
                  </a:ext>
                </a:extLst>
              </p:cNvPr>
              <p:cNvSpPr/>
              <p:nvPr/>
            </p:nvSpPr>
            <p:spPr>
              <a:xfrm>
                <a:off x="7970616" y="2578499"/>
                <a:ext cx="506095" cy="5492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s 48">
                <a:extLst>
                  <a:ext uri="{FF2B5EF4-FFF2-40B4-BE49-F238E27FC236}">
                    <a16:creationId xmlns:a16="http://schemas.microsoft.com/office/drawing/2014/main" id="{F347B205-0FAA-892F-70D2-FA80964BBCAC}"/>
                  </a:ext>
                </a:extLst>
              </p:cNvPr>
              <p:cNvSpPr/>
              <p:nvPr/>
            </p:nvSpPr>
            <p:spPr>
              <a:xfrm>
                <a:off x="7461346" y="2517539"/>
                <a:ext cx="372745" cy="622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s 49">
                <a:extLst>
                  <a:ext uri="{FF2B5EF4-FFF2-40B4-BE49-F238E27FC236}">
                    <a16:creationId xmlns:a16="http://schemas.microsoft.com/office/drawing/2014/main" id="{9C8CFA6B-4E8E-E3D0-9C8C-FB8207AC4D8B}"/>
                  </a:ext>
                </a:extLst>
              </p:cNvPr>
              <p:cNvSpPr/>
              <p:nvPr/>
            </p:nvSpPr>
            <p:spPr>
              <a:xfrm>
                <a:off x="8568786" y="2663983"/>
                <a:ext cx="506095" cy="4637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s 60">
                <a:extLst>
                  <a:ext uri="{FF2B5EF4-FFF2-40B4-BE49-F238E27FC236}">
                    <a16:creationId xmlns:a16="http://schemas.microsoft.com/office/drawing/2014/main" id="{9D9C3EC5-8800-740D-A1DD-DED78AFC8147}"/>
                  </a:ext>
                </a:extLst>
              </p:cNvPr>
              <p:cNvSpPr/>
              <p:nvPr/>
            </p:nvSpPr>
            <p:spPr>
              <a:xfrm>
                <a:off x="10113737" y="2886075"/>
                <a:ext cx="474846" cy="2459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ectangles 47">
              <a:extLst>
                <a:ext uri="{FF2B5EF4-FFF2-40B4-BE49-F238E27FC236}">
                  <a16:creationId xmlns:a16="http://schemas.microsoft.com/office/drawing/2014/main" id="{D3E3AED3-D3FE-6FC1-B2FF-1A49B8C18427}"/>
                </a:ext>
              </a:extLst>
            </p:cNvPr>
            <p:cNvSpPr/>
            <p:nvPr/>
          </p:nvSpPr>
          <p:spPr>
            <a:xfrm>
              <a:off x="9170198" y="2761179"/>
              <a:ext cx="461073" cy="3665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BEF0DB9-BDD5-5B00-0C7C-30E6196DE405}"/>
              </a:ext>
            </a:extLst>
          </p:cNvPr>
          <p:cNvGrpSpPr/>
          <p:nvPr/>
        </p:nvGrpSpPr>
        <p:grpSpPr>
          <a:xfrm>
            <a:off x="1637640" y="1372393"/>
            <a:ext cx="3368040" cy="2651125"/>
            <a:chOff x="1637640" y="1372393"/>
            <a:chExt cx="3368040" cy="26511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7B7593-6C77-CBC0-D93C-D44948848665}"/>
                </a:ext>
              </a:extLst>
            </p:cNvPr>
            <p:cNvGrpSpPr/>
            <p:nvPr/>
          </p:nvGrpSpPr>
          <p:grpSpPr>
            <a:xfrm>
              <a:off x="1637640" y="1372393"/>
              <a:ext cx="3368040" cy="2651125"/>
              <a:chOff x="10105" y="1748"/>
              <a:chExt cx="5304" cy="417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B87F9E4-A836-F25A-2884-436CAB786B18}"/>
                  </a:ext>
                </a:extLst>
              </p:cNvPr>
              <p:cNvSpPr/>
              <p:nvPr/>
            </p:nvSpPr>
            <p:spPr>
              <a:xfrm>
                <a:off x="14954" y="5466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9F83BEC-82A4-8B4D-10D9-87820202B736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284727-6FA8-A57C-90B2-52DF997F4254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1896B0-B6B2-71C9-4BEB-51B47915CAB4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C89D45-AB2C-79DE-13BA-F9DAACBEA19B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8B07358-0E95-52BB-E7CF-A646119253C6}"/>
                  </a:ext>
                </a:extLst>
              </p:cNvPr>
              <p:cNvSpPr/>
              <p:nvPr/>
            </p:nvSpPr>
            <p:spPr>
              <a:xfrm>
                <a:off x="14954" y="174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8E03818-BF78-E29D-28EA-16587603C449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8965042-7417-864D-A2B0-F7208664D90C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BBF29A6-04EB-E9C4-C873-BEB47A0F6425}"/>
                  </a:ext>
                </a:extLst>
              </p:cNvPr>
              <p:cNvGrpSpPr/>
              <p:nvPr/>
            </p:nvGrpSpPr>
            <p:grpSpPr>
              <a:xfrm>
                <a:off x="10105" y="2989"/>
                <a:ext cx="4734" cy="1729"/>
                <a:chOff x="5630" y="3721"/>
                <a:chExt cx="4734" cy="172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478D42E-1AB6-81EE-E442-4329BE457D20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26" name="Rectangles 39">
                    <a:extLst>
                      <a:ext uri="{FF2B5EF4-FFF2-40B4-BE49-F238E27FC236}">
                        <a16:creationId xmlns:a16="http://schemas.microsoft.com/office/drawing/2014/main" id="{B5CD7E00-E4CF-E7F8-3194-13B93B036451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40">
                    <a:extLst>
                      <a:ext uri="{FF2B5EF4-FFF2-40B4-BE49-F238E27FC236}">
                        <a16:creationId xmlns:a16="http://schemas.microsoft.com/office/drawing/2014/main" id="{E17CD427-D28D-75E1-3446-C3249768A693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s 41">
                    <a:extLst>
                      <a:ext uri="{FF2B5EF4-FFF2-40B4-BE49-F238E27FC236}">
                        <a16:creationId xmlns:a16="http://schemas.microsoft.com/office/drawing/2014/main" id="{ECD9C0CF-58F5-6FB8-2057-982E43F37F02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s 42">
                    <a:extLst>
                      <a:ext uri="{FF2B5EF4-FFF2-40B4-BE49-F238E27FC236}">
                        <a16:creationId xmlns:a16="http://schemas.microsoft.com/office/drawing/2014/main" id="{6618E77D-05A6-310E-AD35-D4D6090F2819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1917B48-3CF0-4196-6BBC-973BAB261A37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42431341-424E-40FF-D9EE-1145E7DBAAD2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Rectangles 46">
                  <a:extLst>
                    <a:ext uri="{FF2B5EF4-FFF2-40B4-BE49-F238E27FC236}">
                      <a16:creationId xmlns:a16="http://schemas.microsoft.com/office/drawing/2014/main" id="{A243E9D9-3509-AEAA-388F-E30B21497E50}"/>
                    </a:ext>
                  </a:extLst>
                </p:cNvPr>
                <p:cNvSpPr/>
                <p:nvPr/>
              </p:nvSpPr>
              <p:spPr>
                <a:xfrm>
                  <a:off x="7647" y="4275"/>
                  <a:ext cx="734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2" name="Rectangles 47">
                  <a:extLst>
                    <a:ext uri="{FF2B5EF4-FFF2-40B4-BE49-F238E27FC236}">
                      <a16:creationId xmlns:a16="http://schemas.microsoft.com/office/drawing/2014/main" id="{6F51F013-57EA-BA5D-E723-65C27712B723}"/>
                    </a:ext>
                  </a:extLst>
                </p:cNvPr>
                <p:cNvSpPr/>
                <p:nvPr/>
              </p:nvSpPr>
              <p:spPr>
                <a:xfrm>
                  <a:off x="9521" y="4514"/>
                  <a:ext cx="733" cy="62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3" name="Rectangles 48">
                  <a:extLst>
                    <a:ext uri="{FF2B5EF4-FFF2-40B4-BE49-F238E27FC236}">
                      <a16:creationId xmlns:a16="http://schemas.microsoft.com/office/drawing/2014/main" id="{2C0F5E4F-0BC8-06CC-CF01-51F8053F3117}"/>
                    </a:ext>
                  </a:extLst>
                </p:cNvPr>
                <p:cNvSpPr/>
                <p:nvPr/>
              </p:nvSpPr>
              <p:spPr>
                <a:xfrm>
                  <a:off x="6703" y="4177"/>
                  <a:ext cx="72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4" name="Rectangles 49">
                  <a:extLst>
                    <a:ext uri="{FF2B5EF4-FFF2-40B4-BE49-F238E27FC236}">
                      <a16:creationId xmlns:a16="http://schemas.microsoft.com/office/drawing/2014/main" id="{DBB93227-7DBB-6560-FE78-F9AC31CDAD12}"/>
                    </a:ext>
                  </a:extLst>
                </p:cNvPr>
                <p:cNvSpPr/>
                <p:nvPr/>
              </p:nvSpPr>
              <p:spPr>
                <a:xfrm>
                  <a:off x="8590" y="4341"/>
                  <a:ext cx="734" cy="7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D3CCE-691D-616D-8C35-09AA626EB9E9}"/>
                </a:ext>
              </a:extLst>
            </p:cNvPr>
            <p:cNvSpPr txBox="1"/>
            <p:nvPr/>
          </p:nvSpPr>
          <p:spPr>
            <a:xfrm>
              <a:off x="2066720" y="1795541"/>
              <a:ext cx="188088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ServerFilling</a:t>
              </a:r>
              <a:r>
                <a:rPr lang="en-US" dirty="0"/>
                <a:t>-SRPT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6391A89-8787-C0B2-B7B1-268CB5F7F3FA}"/>
              </a:ext>
            </a:extLst>
          </p:cNvPr>
          <p:cNvSpPr/>
          <p:nvPr/>
        </p:nvSpPr>
        <p:spPr>
          <a:xfrm>
            <a:off x="1376992" y="4742154"/>
            <a:ext cx="2413783" cy="11842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Compare against resource-pooled SRPT-1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49AD5F-DD1B-F288-E53D-343F94066C31}"/>
              </a:ext>
            </a:extLst>
          </p:cNvPr>
          <p:cNvGrpSpPr/>
          <p:nvPr/>
        </p:nvGrpSpPr>
        <p:grpSpPr>
          <a:xfrm>
            <a:off x="7052820" y="4757176"/>
            <a:ext cx="3345623" cy="1184219"/>
            <a:chOff x="6709435" y="4545215"/>
            <a:chExt cx="3345623" cy="118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1B80BD74-135E-AF39-2895-EFA63440E42D}"/>
                    </a:ext>
                  </a:extLst>
                </p:cNvPr>
                <p:cNvSpPr/>
                <p:nvPr/>
              </p:nvSpPr>
              <p:spPr>
                <a:xfrm>
                  <a:off x="7746738" y="4545215"/>
                  <a:ext cx="2308320" cy="1184219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Bound response time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1B80BD74-135E-AF39-2895-EFA63440E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738" y="4545215"/>
                  <a:ext cx="2308320" cy="1184219"/>
                </a:xfrm>
                <a:prstGeom prst="roundRect">
                  <a:avLst/>
                </a:prstGeom>
                <a:blipFill>
                  <a:blip r:embed="rId5"/>
                  <a:stretch>
                    <a:fillRect l="-1319" r="-42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FD329DF-1A2B-B4EB-9A40-5619571049FE}"/>
                </a:ext>
              </a:extLst>
            </p:cNvPr>
            <p:cNvCxnSpPr>
              <a:cxnSpLocks/>
            </p:cNvCxnSpPr>
            <p:nvPr/>
          </p:nvCxnSpPr>
          <p:spPr>
            <a:xfrm>
              <a:off x="6709435" y="5119418"/>
              <a:ext cx="10265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C80B5B-4944-F9B4-E64A-D73FA1E1AEEE}"/>
              </a:ext>
            </a:extLst>
          </p:cNvPr>
          <p:cNvGrpSpPr/>
          <p:nvPr/>
        </p:nvGrpSpPr>
        <p:grpSpPr>
          <a:xfrm>
            <a:off x="3790775" y="4742154"/>
            <a:ext cx="3262045" cy="1184219"/>
            <a:chOff x="3447390" y="4530193"/>
            <a:chExt cx="3262045" cy="118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15EC17AE-29E3-D5FE-34CD-53178847CD3C}"/>
                    </a:ext>
                  </a:extLst>
                </p:cNvPr>
                <p:cNvSpPr/>
                <p:nvPr/>
              </p:nvSpPr>
              <p:spPr>
                <a:xfrm>
                  <a:off x="4473973" y="4530193"/>
                  <a:ext cx="2235462" cy="1184219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Bound relevant work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15EC17AE-29E3-D5FE-34CD-53178847C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973" y="4530193"/>
                  <a:ext cx="2235462" cy="1184219"/>
                </a:xfrm>
                <a:prstGeom prst="roundRect">
                  <a:avLst/>
                </a:prstGeom>
                <a:blipFill>
                  <a:blip r:embed="rId6"/>
                  <a:stretch>
                    <a:fillRect l="-545" r="-35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D9DA84-455C-8BEB-659C-5FB334841B26}"/>
                </a:ext>
              </a:extLst>
            </p:cNvPr>
            <p:cNvCxnSpPr>
              <a:cxnSpLocks/>
            </p:cNvCxnSpPr>
            <p:nvPr/>
          </p:nvCxnSpPr>
          <p:spPr>
            <a:xfrm>
              <a:off x="3447390" y="5122303"/>
              <a:ext cx="10265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6321A8C-D116-8545-4BCD-01552C89361C}"/>
              </a:ext>
            </a:extLst>
          </p:cNvPr>
          <p:cNvSpPr txBox="1"/>
          <p:nvPr/>
        </p:nvSpPr>
        <p:spPr>
          <a:xfrm>
            <a:off x="6238875" y="3333115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Resource-pooled super-server</a:t>
            </a:r>
          </a:p>
          <a:p>
            <a:r>
              <a:rPr lang="en-US" sz="2400" dirty="0"/>
              <a:t>Size = duration</a:t>
            </a:r>
          </a:p>
          <a:p>
            <a:r>
              <a:rPr lang="en-US" sz="2400" dirty="0"/>
              <a:t>Lower bound on optimal MSJ scheduling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345AE5-0E82-78FB-C27C-8E2B5B8654B1}"/>
              </a:ext>
            </a:extLst>
          </p:cNvPr>
          <p:cNvGrpSpPr/>
          <p:nvPr/>
        </p:nvGrpSpPr>
        <p:grpSpPr>
          <a:xfrm>
            <a:off x="4840283" y="1522321"/>
            <a:ext cx="703242" cy="2407217"/>
            <a:chOff x="4840283" y="1522321"/>
            <a:chExt cx="703242" cy="240721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6607981-3998-A2AC-ED94-21B45685A823}"/>
                </a:ext>
              </a:extLst>
            </p:cNvPr>
            <p:cNvCxnSpPr>
              <a:cxnSpLocks/>
            </p:cNvCxnSpPr>
            <p:nvPr/>
          </p:nvCxnSpPr>
          <p:spPr>
            <a:xfrm>
              <a:off x="4846015" y="1522321"/>
              <a:ext cx="290920" cy="3925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FB0DE-2CCA-B415-E9A0-10F2C3B3ABE2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65" y="1857770"/>
              <a:ext cx="296409" cy="1084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509E86-123F-0450-AD51-90A9479A6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015" y="2063082"/>
              <a:ext cx="316632" cy="1405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F98843-F5B4-57A2-3114-2697F8CA6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015" y="2169318"/>
              <a:ext cx="272005" cy="3543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2B9F79-5424-77FA-1250-D178ABE08D3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65" y="2843528"/>
              <a:ext cx="2512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E72BD71-D44C-ACF4-F595-96C6A3E4AA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283" y="3180555"/>
              <a:ext cx="3231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C992DF9-E2A7-CAF4-9154-B6761B91D3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65" y="3540598"/>
              <a:ext cx="2512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FA5B6CD-FE30-C329-3611-1907A484CB39}"/>
                </a:ext>
              </a:extLst>
            </p:cNvPr>
            <p:cNvCxnSpPr>
              <a:cxnSpLocks/>
            </p:cNvCxnSpPr>
            <p:nvPr/>
          </p:nvCxnSpPr>
          <p:spPr>
            <a:xfrm>
              <a:off x="4840283" y="3877625"/>
              <a:ext cx="3231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s 60">
              <a:extLst>
                <a:ext uri="{FF2B5EF4-FFF2-40B4-BE49-F238E27FC236}">
                  <a16:creationId xmlns:a16="http://schemas.microsoft.com/office/drawing/2014/main" id="{0FE9783E-BAC7-F5A4-DB90-FA813F14F8CB}"/>
                </a:ext>
              </a:extLst>
            </p:cNvPr>
            <p:cNvSpPr/>
            <p:nvPr/>
          </p:nvSpPr>
          <p:spPr>
            <a:xfrm>
              <a:off x="5077435" y="2805588"/>
              <a:ext cx="466090" cy="418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4" name="Rectangles 61">
              <a:extLst>
                <a:ext uri="{FF2B5EF4-FFF2-40B4-BE49-F238E27FC236}">
                  <a16:creationId xmlns:a16="http://schemas.microsoft.com/office/drawing/2014/main" id="{7B5385BD-EEA8-FF16-855E-E9B9139A4BD6}"/>
                </a:ext>
              </a:extLst>
            </p:cNvPr>
            <p:cNvSpPr/>
            <p:nvPr/>
          </p:nvSpPr>
          <p:spPr>
            <a:xfrm>
              <a:off x="5076165" y="3474878"/>
              <a:ext cx="466090" cy="4546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5" name="Rectangles 75">
              <a:extLst>
                <a:ext uri="{FF2B5EF4-FFF2-40B4-BE49-F238E27FC236}">
                  <a16:creationId xmlns:a16="http://schemas.microsoft.com/office/drawing/2014/main" id="{9C85126F-A1A2-EB91-5B5A-A6772932E3A4}"/>
                </a:ext>
              </a:extLst>
            </p:cNvPr>
            <p:cNvSpPr/>
            <p:nvPr/>
          </p:nvSpPr>
          <p:spPr>
            <a:xfrm>
              <a:off x="5076165" y="1832133"/>
              <a:ext cx="466090" cy="378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uiExpand="1" build="p"/>
      <p:bldP spid="34" grpId="0" animBg="1"/>
      <p:bldP spid="1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50AE646-AA81-9F9F-D38B-66122063D408}"/>
              </a:ext>
            </a:extLst>
          </p:cNvPr>
          <p:cNvSpPr/>
          <p:nvPr/>
        </p:nvSpPr>
        <p:spPr>
          <a:xfrm>
            <a:off x="4016817" y="1327310"/>
            <a:ext cx="1631664" cy="1971858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55B32-572D-297F-B8CE-237BB39B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for Proof: Relevant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BCE9-39C9-4911-CC21-7EA10679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99247D-740A-73DB-B689-7E0804B873B0}"/>
              </a:ext>
            </a:extLst>
          </p:cNvPr>
          <p:cNvGrpSpPr/>
          <p:nvPr/>
        </p:nvGrpSpPr>
        <p:grpSpPr>
          <a:xfrm>
            <a:off x="1637640" y="1372393"/>
            <a:ext cx="3368040" cy="2651125"/>
            <a:chOff x="1637640" y="1372393"/>
            <a:chExt cx="3368040" cy="26511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D994BE-AF38-EBD1-1945-5594100E034F}"/>
                </a:ext>
              </a:extLst>
            </p:cNvPr>
            <p:cNvGrpSpPr/>
            <p:nvPr/>
          </p:nvGrpSpPr>
          <p:grpSpPr>
            <a:xfrm>
              <a:off x="1637640" y="1372393"/>
              <a:ext cx="3368040" cy="2651125"/>
              <a:chOff x="10105" y="1748"/>
              <a:chExt cx="5304" cy="417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839FD0E-F80B-5E95-77BB-9A219B2111D9}"/>
                  </a:ext>
                </a:extLst>
              </p:cNvPr>
              <p:cNvSpPr/>
              <p:nvPr/>
            </p:nvSpPr>
            <p:spPr>
              <a:xfrm>
                <a:off x="14954" y="5466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A64A79E-60C6-38B6-9B42-B695D3F5822D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674E93-9A69-3638-004E-35173C2DCEF9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672F2B3-342D-2E0F-49FD-5F395D227E71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D5E72D9-8B27-3986-8E85-A01CE3D24E46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404886F-D2A3-408C-65D5-6B4800B61C0D}"/>
                  </a:ext>
                </a:extLst>
              </p:cNvPr>
              <p:cNvSpPr/>
              <p:nvPr/>
            </p:nvSpPr>
            <p:spPr>
              <a:xfrm>
                <a:off x="14954" y="174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6391CF4-EE5B-8150-657F-E30B8E7AB92D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ADEC2F0-2687-89BC-5798-0B7472FCE9AF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44AE833-9FB7-68C5-A39A-E10BAE8830D7}"/>
                  </a:ext>
                </a:extLst>
              </p:cNvPr>
              <p:cNvGrpSpPr/>
              <p:nvPr/>
            </p:nvGrpSpPr>
            <p:grpSpPr>
              <a:xfrm>
                <a:off x="10105" y="2989"/>
                <a:ext cx="4734" cy="1729"/>
                <a:chOff x="5630" y="3721"/>
                <a:chExt cx="4734" cy="172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DA83B91-9C0B-B635-ECB6-816B5CD0D67C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29" name="Rectangles 39">
                    <a:extLst>
                      <a:ext uri="{FF2B5EF4-FFF2-40B4-BE49-F238E27FC236}">
                        <a16:creationId xmlns:a16="http://schemas.microsoft.com/office/drawing/2014/main" id="{5DD372BE-495B-95D1-095F-A4D6D2582867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s 40">
                    <a:extLst>
                      <a:ext uri="{FF2B5EF4-FFF2-40B4-BE49-F238E27FC236}">
                        <a16:creationId xmlns:a16="http://schemas.microsoft.com/office/drawing/2014/main" id="{25AE961B-97D4-B04F-9748-2240CBCDC123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s 41">
                    <a:extLst>
                      <a:ext uri="{FF2B5EF4-FFF2-40B4-BE49-F238E27FC236}">
                        <a16:creationId xmlns:a16="http://schemas.microsoft.com/office/drawing/2014/main" id="{B076748D-E85F-6C28-FD07-DA16F8F67664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s 42">
                    <a:extLst>
                      <a:ext uri="{FF2B5EF4-FFF2-40B4-BE49-F238E27FC236}">
                        <a16:creationId xmlns:a16="http://schemas.microsoft.com/office/drawing/2014/main" id="{499095E6-25EB-0CC7-BF7A-C0EE5C9D11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C95731A-A301-0C72-14E7-6EB8FFC53AF3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097B9BD4-2ABC-2852-1EE4-5F248F9747A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Rectangles 46">
                  <a:extLst>
                    <a:ext uri="{FF2B5EF4-FFF2-40B4-BE49-F238E27FC236}">
                      <a16:creationId xmlns:a16="http://schemas.microsoft.com/office/drawing/2014/main" id="{8BA9CB5B-7AF4-DCFF-CEBC-017075031132}"/>
                    </a:ext>
                  </a:extLst>
                </p:cNvPr>
                <p:cNvSpPr/>
                <p:nvPr/>
              </p:nvSpPr>
              <p:spPr>
                <a:xfrm>
                  <a:off x="7647" y="4275"/>
                  <a:ext cx="734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6" name="Rectangles 47">
                  <a:extLst>
                    <a:ext uri="{FF2B5EF4-FFF2-40B4-BE49-F238E27FC236}">
                      <a16:creationId xmlns:a16="http://schemas.microsoft.com/office/drawing/2014/main" id="{2AD96292-73BC-322C-EA67-04D99E06A00E}"/>
                    </a:ext>
                  </a:extLst>
                </p:cNvPr>
                <p:cNvSpPr/>
                <p:nvPr/>
              </p:nvSpPr>
              <p:spPr>
                <a:xfrm>
                  <a:off x="9521" y="4514"/>
                  <a:ext cx="733" cy="62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7" name="Rectangles 48">
                  <a:extLst>
                    <a:ext uri="{FF2B5EF4-FFF2-40B4-BE49-F238E27FC236}">
                      <a16:creationId xmlns:a16="http://schemas.microsoft.com/office/drawing/2014/main" id="{A9C72DB7-5F21-4E1A-7B17-F9B6CE4B287E}"/>
                    </a:ext>
                  </a:extLst>
                </p:cNvPr>
                <p:cNvSpPr/>
                <p:nvPr/>
              </p:nvSpPr>
              <p:spPr>
                <a:xfrm>
                  <a:off x="6703" y="4177"/>
                  <a:ext cx="72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8" name="Rectangles 49">
                  <a:extLst>
                    <a:ext uri="{FF2B5EF4-FFF2-40B4-BE49-F238E27FC236}">
                      <a16:creationId xmlns:a16="http://schemas.microsoft.com/office/drawing/2014/main" id="{3C446029-2C45-7602-04AD-570C2F7D545B}"/>
                    </a:ext>
                  </a:extLst>
                </p:cNvPr>
                <p:cNvSpPr/>
                <p:nvPr/>
              </p:nvSpPr>
              <p:spPr>
                <a:xfrm>
                  <a:off x="8590" y="4341"/>
                  <a:ext cx="734" cy="7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84BD47-B78C-6BC9-4034-E7FAB064CC66}"/>
                </a:ext>
              </a:extLst>
            </p:cNvPr>
            <p:cNvSpPr txBox="1"/>
            <p:nvPr/>
          </p:nvSpPr>
          <p:spPr>
            <a:xfrm>
              <a:off x="2066720" y="1795541"/>
              <a:ext cx="188088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ServerFilling</a:t>
              </a:r>
              <a:r>
                <a:rPr lang="en-US" dirty="0"/>
                <a:t>-SRPT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BDC510-9177-6E11-07DF-7A00DDC7E324}"/>
              </a:ext>
            </a:extLst>
          </p:cNvPr>
          <p:cNvGrpSpPr/>
          <p:nvPr/>
        </p:nvGrpSpPr>
        <p:grpSpPr>
          <a:xfrm>
            <a:off x="2821773" y="3281393"/>
            <a:ext cx="1220465" cy="733363"/>
            <a:chOff x="2821773" y="3281393"/>
            <a:chExt cx="1220465" cy="7333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017681F-1A98-09D6-2E63-94B90C01D1F8}"/>
                </a:ext>
              </a:extLst>
            </p:cNvPr>
            <p:cNvGrpSpPr/>
            <p:nvPr/>
          </p:nvGrpSpPr>
          <p:grpSpPr>
            <a:xfrm>
              <a:off x="2821773" y="3535129"/>
              <a:ext cx="1029462" cy="479627"/>
              <a:chOff x="1871855" y="3635055"/>
              <a:chExt cx="1029462" cy="479627"/>
            </a:xfrm>
          </p:grpSpPr>
          <p:sp>
            <p:nvSpPr>
              <p:cNvPr id="41" name="Rectangles 47">
                <a:extLst>
                  <a:ext uri="{FF2B5EF4-FFF2-40B4-BE49-F238E27FC236}">
                    <a16:creationId xmlns:a16="http://schemas.microsoft.com/office/drawing/2014/main" id="{A290F089-5195-954A-C604-2AE7BFF33B8C}"/>
                  </a:ext>
                </a:extLst>
              </p:cNvPr>
              <p:cNvSpPr/>
              <p:nvPr/>
            </p:nvSpPr>
            <p:spPr>
              <a:xfrm>
                <a:off x="2442839" y="3653381"/>
                <a:ext cx="458478" cy="4457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F94ABA7-A0F0-3485-E051-5163C76DC604}"/>
                  </a:ext>
                </a:extLst>
              </p:cNvPr>
              <p:cNvGrpSpPr/>
              <p:nvPr/>
            </p:nvGrpSpPr>
            <p:grpSpPr>
              <a:xfrm>
                <a:off x="1871855" y="3635055"/>
                <a:ext cx="576420" cy="479627"/>
                <a:chOff x="8531784" y="1980528"/>
                <a:chExt cx="576420" cy="5765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4A1748AB-093E-D292-F137-EA6006CDE3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31784" y="2017346"/>
                      <a:ext cx="355346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4A1748AB-093E-D292-F137-EA6006CDE3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31784" y="2017346"/>
                      <a:ext cx="355346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6349"/>
                      </a:stretch>
                    </a:blipFill>
                    <a:ln w="381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Left Brace 44">
                  <a:extLst>
                    <a:ext uri="{FF2B5EF4-FFF2-40B4-BE49-F238E27FC236}">
                      <a16:creationId xmlns:a16="http://schemas.microsoft.com/office/drawing/2014/main" id="{9CE717E4-4AAB-46ED-A779-3A57C5BD7EBD}"/>
                    </a:ext>
                  </a:extLst>
                </p:cNvPr>
                <p:cNvSpPr/>
                <p:nvPr/>
              </p:nvSpPr>
              <p:spPr>
                <a:xfrm>
                  <a:off x="8819279" y="1980528"/>
                  <a:ext cx="288925" cy="576580"/>
                </a:xfrm>
                <a:prstGeom prst="leftBrac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8E81B343-A881-F8DC-E4A2-BCC1E6585E97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3851235" y="3281393"/>
              <a:ext cx="191003" cy="494947"/>
            </a:xfrm>
            <a:prstGeom prst="curved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5E1D39D-0CEB-E958-DB99-131841CAE454}"/>
              </a:ext>
            </a:extLst>
          </p:cNvPr>
          <p:cNvGrpSpPr/>
          <p:nvPr/>
        </p:nvGrpSpPr>
        <p:grpSpPr>
          <a:xfrm>
            <a:off x="6490784" y="1523674"/>
            <a:ext cx="5128187" cy="1575789"/>
            <a:chOff x="6490784" y="1523674"/>
            <a:chExt cx="5128187" cy="1575789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36F85C-5A8C-2880-8E69-C3B09433EEFA}"/>
                </a:ext>
              </a:extLst>
            </p:cNvPr>
            <p:cNvSpPr/>
            <p:nvPr/>
          </p:nvSpPr>
          <p:spPr>
            <a:xfrm>
              <a:off x="8300600" y="2058815"/>
              <a:ext cx="2804175" cy="837562"/>
            </a:xfrm>
            <a:prstGeom prst="roundRect">
              <a:avLst/>
            </a:prstGeom>
            <a:solidFill>
              <a:srgbClr val="D8BEE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4596BD3-5E8F-B872-56DB-2D162E65B222}"/>
                </a:ext>
              </a:extLst>
            </p:cNvPr>
            <p:cNvGrpSpPr/>
            <p:nvPr/>
          </p:nvGrpSpPr>
          <p:grpSpPr>
            <a:xfrm>
              <a:off x="6490784" y="1523674"/>
              <a:ext cx="5115878" cy="1575789"/>
              <a:chOff x="6084912" y="1853211"/>
              <a:chExt cx="5115878" cy="157578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41AF376-17DF-056F-D47F-7D435C64A33D}"/>
                  </a:ext>
                </a:extLst>
              </p:cNvPr>
              <p:cNvGrpSpPr/>
              <p:nvPr/>
            </p:nvGrpSpPr>
            <p:grpSpPr>
              <a:xfrm>
                <a:off x="6709435" y="1853211"/>
                <a:ext cx="4491355" cy="1575789"/>
                <a:chOff x="6424800" y="1804748"/>
                <a:chExt cx="4491355" cy="157578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A7DE6A45-93DE-9E4F-B404-88914A0F2382}"/>
                    </a:ext>
                  </a:extLst>
                </p:cNvPr>
                <p:cNvGrpSpPr/>
                <p:nvPr/>
              </p:nvGrpSpPr>
              <p:grpSpPr>
                <a:xfrm>
                  <a:off x="6424800" y="2055927"/>
                  <a:ext cx="4491355" cy="1324610"/>
                  <a:chOff x="5630" y="3549"/>
                  <a:chExt cx="7073" cy="2086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F6FCF4BA-54DE-7EA6-B6E8-436C5BDFA300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549"/>
                    <a:ext cx="6736" cy="2086"/>
                    <a:chOff x="5630" y="3549"/>
                    <a:chExt cx="6736" cy="2086"/>
                  </a:xfrm>
                </p:grpSpPr>
                <p:sp>
                  <p:nvSpPr>
                    <p:cNvPr id="64" name="Rectangles 8">
                      <a:extLst>
                        <a:ext uri="{FF2B5EF4-FFF2-40B4-BE49-F238E27FC236}">
                          <a16:creationId xmlns:a16="http://schemas.microsoft.com/office/drawing/2014/main" id="{BF0F687B-7BF3-207C-A5C7-8AF8DEF47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s 9">
                      <a:extLst>
                        <a:ext uri="{FF2B5EF4-FFF2-40B4-BE49-F238E27FC236}">
                          <a16:creationId xmlns:a16="http://schemas.microsoft.com/office/drawing/2014/main" id="{84213C86-8880-1082-FCFB-8A9C36334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s 10">
                      <a:extLst>
                        <a:ext uri="{FF2B5EF4-FFF2-40B4-BE49-F238E27FC236}">
                          <a16:creationId xmlns:a16="http://schemas.microsoft.com/office/drawing/2014/main" id="{FD02FAE7-78AE-ADF7-C28A-1AC514EA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ectangles 11">
                      <a:extLst>
                        <a:ext uri="{FF2B5EF4-FFF2-40B4-BE49-F238E27FC236}">
                          <a16:creationId xmlns:a16="http://schemas.microsoft.com/office/drawing/2014/main" id="{3509CBB2-2E2A-CF49-98F3-1E7D1CEBA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AEEEFC94-EC36-D91B-D220-7584F4B47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4" y="3549"/>
                      <a:ext cx="2002" cy="208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D24F1E67-8029-911D-B1D3-F7ACACAF2BE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9807091F-1BBA-9F70-8AFB-4792C820224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Rectangles 16">
                    <a:extLst>
                      <a:ext uri="{FF2B5EF4-FFF2-40B4-BE49-F238E27FC236}">
                        <a16:creationId xmlns:a16="http://schemas.microsoft.com/office/drawing/2014/main" id="{2B62CC56-EC33-1A36-E127-651A44DCEDBD}"/>
                      </a:ext>
                    </a:extLst>
                  </p:cNvPr>
                  <p:cNvSpPr/>
                  <p:nvPr/>
                </p:nvSpPr>
                <p:spPr>
                  <a:xfrm>
                    <a:off x="7611" y="4275"/>
                    <a:ext cx="797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s 18">
                    <a:extLst>
                      <a:ext uri="{FF2B5EF4-FFF2-40B4-BE49-F238E27FC236}">
                        <a16:creationId xmlns:a16="http://schemas.microsoft.com/office/drawing/2014/main" id="{0DDA25C0-BE75-F147-3DBA-9A9C37D731EC}"/>
                      </a:ext>
                    </a:extLst>
                  </p:cNvPr>
                  <p:cNvSpPr/>
                  <p:nvPr/>
                </p:nvSpPr>
                <p:spPr>
                  <a:xfrm>
                    <a:off x="9495" y="4585"/>
                    <a:ext cx="797" cy="55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s 19">
                    <a:extLst>
                      <a:ext uri="{FF2B5EF4-FFF2-40B4-BE49-F238E27FC236}">
                        <a16:creationId xmlns:a16="http://schemas.microsoft.com/office/drawing/2014/main" id="{37D35586-98F8-33B8-035B-CE63BFB33AFA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s 20">
                    <a:extLst>
                      <a:ext uri="{FF2B5EF4-FFF2-40B4-BE49-F238E27FC236}">
                        <a16:creationId xmlns:a16="http://schemas.microsoft.com/office/drawing/2014/main" id="{DC416054-15E5-8CB8-87C8-DF64B45F5A67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s 21">
                    <a:extLst>
                      <a:ext uri="{FF2B5EF4-FFF2-40B4-BE49-F238E27FC236}">
                        <a16:creationId xmlns:a16="http://schemas.microsoft.com/office/drawing/2014/main" id="{8A6D4784-AFB1-276E-EBF8-D53D14F6D6C9}"/>
                      </a:ext>
                    </a:extLst>
                  </p:cNvPr>
                  <p:cNvSpPr/>
                  <p:nvPr/>
                </p:nvSpPr>
                <p:spPr>
                  <a:xfrm>
                    <a:off x="10966" y="4711"/>
                    <a:ext cx="797" cy="4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C9392963-1473-7AD4-606C-B528E177CE17}"/>
                      </a:ext>
                    </a:extLst>
                  </p:cNvPr>
                  <p:cNvCxnSpPr>
                    <a:stCxn id="68" idx="6"/>
                  </p:cNvCxnSpPr>
                  <p:nvPr/>
                </p:nvCxnSpPr>
                <p:spPr>
                  <a:xfrm flipV="1">
                    <a:off x="12366" y="458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2F615A8-2D17-5EF9-155C-FB45D1DDC445}"/>
                    </a:ext>
                  </a:extLst>
                </p:cNvPr>
                <p:cNvSpPr txBox="1"/>
                <p:nvPr/>
              </p:nvSpPr>
              <p:spPr>
                <a:xfrm>
                  <a:off x="7760260" y="1804748"/>
                  <a:ext cx="860242" cy="3693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SRPT-1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222B69B-B917-657D-DFA3-CA69C5470E41}"/>
                      </a:ext>
                    </a:extLst>
                  </p:cNvPr>
                  <p:cNvSpPr txBox="1"/>
                  <p:nvPr/>
                </p:nvSpPr>
                <p:spPr>
                  <a:xfrm>
                    <a:off x="6084912" y="2257492"/>
                    <a:ext cx="94300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⟺</m:t>
                          </m:r>
                        </m:oMath>
                      </m:oMathPara>
                    </a14:m>
                    <a:endParaRPr lang="en-US" sz="64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82FE3BC-21A7-2E0E-DFDA-819712180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912" y="2257492"/>
                    <a:ext cx="943000" cy="10772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BBBD721-9964-C30E-CF86-4161F5763586}"/>
                    </a:ext>
                  </a:extLst>
                </p:cNvPr>
                <p:cNvSpPr txBox="1"/>
                <p:nvPr/>
              </p:nvSpPr>
              <p:spPr>
                <a:xfrm>
                  <a:off x="11104598" y="2286918"/>
                  <a:ext cx="514373" cy="430887"/>
                </a:xfrm>
                <a:prstGeom prst="rect">
                  <a:avLst/>
                </a:prstGeom>
                <a:solidFill>
                  <a:srgbClr val="D8BEEC"/>
                </a:solidFill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BBBD721-9964-C30E-CF86-4161F5763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4598" y="2286918"/>
                  <a:ext cx="514373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190" r="-9524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486B8AE-BA0D-6FC9-7702-8FE3E8C92651}"/>
                  </a:ext>
                </a:extLst>
              </p:cNvPr>
              <p:cNvSpPr txBox="1"/>
              <p:nvPr/>
            </p:nvSpPr>
            <p:spPr>
              <a:xfrm>
                <a:off x="1447037" y="4389278"/>
                <a:ext cx="747801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Relevant job: job with remaining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Relevant 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: total remaining size of relevant jobs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486B8AE-BA0D-6FC9-7702-8FE3E8C9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37" y="4389278"/>
                <a:ext cx="7478019" cy="830997"/>
              </a:xfrm>
              <a:prstGeom prst="rect">
                <a:avLst/>
              </a:prstGeom>
              <a:blipFill>
                <a:blip r:embed="rId6"/>
                <a:stretch>
                  <a:fillRect l="-122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1821F32-6CD1-8AA7-E35F-C4EC2AD69681}"/>
                  </a:ext>
                </a:extLst>
              </p:cNvPr>
              <p:cNvSpPr txBox="1"/>
              <p:nvPr/>
            </p:nvSpPr>
            <p:spPr>
              <a:xfrm>
                <a:off x="5633402" y="1892963"/>
                <a:ext cx="568618" cy="436979"/>
              </a:xfrm>
              <a:prstGeom prst="rect">
                <a:avLst/>
              </a:prstGeom>
              <a:solidFill>
                <a:srgbClr val="D8BEEC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1821F32-6CD1-8AA7-E35F-C4EC2AD6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402" y="1892963"/>
                <a:ext cx="568618" cy="436979"/>
              </a:xfrm>
              <a:prstGeom prst="rect">
                <a:avLst/>
              </a:prstGeom>
              <a:blipFill>
                <a:blip r:embed="rId7"/>
                <a:stretch>
                  <a:fillRect l="-1075" r="-215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826ACD29-1EA8-2BF5-3106-39258C20C9C6}"/>
              </a:ext>
            </a:extLst>
          </p:cNvPr>
          <p:cNvGrpSpPr/>
          <p:nvPr/>
        </p:nvGrpSpPr>
        <p:grpSpPr>
          <a:xfrm>
            <a:off x="4840283" y="1522321"/>
            <a:ext cx="703242" cy="2407217"/>
            <a:chOff x="4840283" y="1522321"/>
            <a:chExt cx="703242" cy="240721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387D37-E393-47E7-27A6-9174822677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6015" y="1522321"/>
              <a:ext cx="290920" cy="3925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7250577-F5BB-552C-675D-F09FE2AAE1C9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65" y="1857770"/>
              <a:ext cx="296409" cy="1084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351919B-950E-5E28-1370-C86A17B5A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015" y="2063082"/>
              <a:ext cx="316632" cy="1405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0450976-1BCF-63A5-6C94-601E8D4E2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015" y="2169318"/>
              <a:ext cx="272005" cy="3543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52FEF34-FB82-47E2-ED9B-65375D50606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65" y="2843528"/>
              <a:ext cx="2512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DAE168-E825-3481-97D8-7A3FC780E2A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283" y="3180555"/>
              <a:ext cx="3231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866ED3-1D7C-0D3F-61BA-B1A0C873BD88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65" y="3540598"/>
              <a:ext cx="25122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E2504D-D58F-FAAE-ECD2-08D83B8DCD8E}"/>
                </a:ext>
              </a:extLst>
            </p:cNvPr>
            <p:cNvCxnSpPr>
              <a:cxnSpLocks/>
            </p:cNvCxnSpPr>
            <p:nvPr/>
          </p:nvCxnSpPr>
          <p:spPr>
            <a:xfrm>
              <a:off x="4840283" y="3877625"/>
              <a:ext cx="32317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s 60">
              <a:extLst>
                <a:ext uri="{FF2B5EF4-FFF2-40B4-BE49-F238E27FC236}">
                  <a16:creationId xmlns:a16="http://schemas.microsoft.com/office/drawing/2014/main" id="{F089F471-6F73-F52B-9C9F-1EC2661C61A6}"/>
                </a:ext>
              </a:extLst>
            </p:cNvPr>
            <p:cNvSpPr/>
            <p:nvPr/>
          </p:nvSpPr>
          <p:spPr>
            <a:xfrm>
              <a:off x="5077435" y="2805588"/>
              <a:ext cx="466090" cy="418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4" name="Rectangles 61">
              <a:extLst>
                <a:ext uri="{FF2B5EF4-FFF2-40B4-BE49-F238E27FC236}">
                  <a16:creationId xmlns:a16="http://schemas.microsoft.com/office/drawing/2014/main" id="{70127C0C-4112-72AF-A1D4-CC97D107ECB8}"/>
                </a:ext>
              </a:extLst>
            </p:cNvPr>
            <p:cNvSpPr/>
            <p:nvPr/>
          </p:nvSpPr>
          <p:spPr>
            <a:xfrm>
              <a:off x="5076165" y="3474878"/>
              <a:ext cx="466090" cy="4546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5" name="Rectangles 75">
              <a:extLst>
                <a:ext uri="{FF2B5EF4-FFF2-40B4-BE49-F238E27FC236}">
                  <a16:creationId xmlns:a16="http://schemas.microsoft.com/office/drawing/2014/main" id="{A0914A73-CDDB-5B48-B09A-173241595F2C}"/>
                </a:ext>
              </a:extLst>
            </p:cNvPr>
            <p:cNvSpPr/>
            <p:nvPr/>
          </p:nvSpPr>
          <p:spPr>
            <a:xfrm>
              <a:off x="5076165" y="1832133"/>
              <a:ext cx="466090" cy="378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3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5" grpId="0" uiExpand="1" build="p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2E92EA-38DF-2E00-5CBA-B0882B35C9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History of multiserver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bounds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2E92EA-38DF-2E00-5CBA-B0882B35C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08B5-5695-4A47-E77B-1831AB35F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67" y="2686474"/>
            <a:ext cx="3009510" cy="3379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M/G/k/SRPT [</a:t>
            </a:r>
            <a:r>
              <a:rPr lang="en-US" sz="2400" b="1" dirty="0"/>
              <a:t>G</a:t>
            </a:r>
            <a:r>
              <a:rPr lang="en-US" sz="2400" dirty="0"/>
              <a:t>SH’18]:       (one-server-per-job)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1DF57-E56D-9EF2-D1BC-844500A7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8675E5-1BC2-0CD2-612C-218C1DC745EE}"/>
              </a:ext>
            </a:extLst>
          </p:cNvPr>
          <p:cNvGrpSpPr/>
          <p:nvPr/>
        </p:nvGrpSpPr>
        <p:grpSpPr>
          <a:xfrm>
            <a:off x="3868383" y="1334490"/>
            <a:ext cx="5368580" cy="1222261"/>
            <a:chOff x="4694131" y="4092964"/>
            <a:chExt cx="5368580" cy="12222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3815F7-DD1B-1122-1036-8DF332830C02}"/>
                </a:ext>
              </a:extLst>
            </p:cNvPr>
            <p:cNvGrpSpPr/>
            <p:nvPr/>
          </p:nvGrpSpPr>
          <p:grpSpPr>
            <a:xfrm>
              <a:off x="6929593" y="4092964"/>
              <a:ext cx="3133118" cy="1184219"/>
              <a:chOff x="6709435" y="4492151"/>
              <a:chExt cx="3133118" cy="1184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DC5C0A65-384F-69BA-B66B-F10940D1DBA0}"/>
                      </a:ext>
                    </a:extLst>
                  </p:cNvPr>
                  <p:cNvSpPr/>
                  <p:nvPr/>
                </p:nvSpPr>
                <p:spPr>
                  <a:xfrm>
                    <a:off x="7534233" y="4492151"/>
                    <a:ext cx="2308320" cy="1184219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Bound response time 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oMath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DC5C0A65-384F-69BA-B66B-F10940D1DB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233" y="4492151"/>
                    <a:ext cx="2308320" cy="1184219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323" r="-449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ABDFB9C-8A00-2C8A-DEB4-61C583693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9435" y="5119418"/>
                <a:ext cx="82251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106332B-7CC0-7B40-2A83-7351A11A0560}"/>
                    </a:ext>
                  </a:extLst>
                </p:cNvPr>
                <p:cNvSpPr/>
                <p:nvPr/>
              </p:nvSpPr>
              <p:spPr>
                <a:xfrm>
                  <a:off x="4694131" y="4131006"/>
                  <a:ext cx="2235462" cy="1184219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Bound relevant work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106332B-7CC0-7B40-2A83-7351A11A05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131" y="4131006"/>
                  <a:ext cx="2235462" cy="1184219"/>
                </a:xfrm>
                <a:prstGeom prst="roundRect">
                  <a:avLst/>
                </a:prstGeom>
                <a:blipFill>
                  <a:blip r:embed="rId4"/>
                  <a:stretch>
                    <a:fillRect l="-546" r="-38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BC281C-5BC7-F674-6621-292454408B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0145" y="2698095"/>
                <a:ext cx="2699328" cy="33578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Many-jobs few-jobs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BC281C-5BC7-F674-6621-292454408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45" y="2698095"/>
                <a:ext cx="2699328" cy="3357880"/>
              </a:xfrm>
              <a:prstGeom prst="rect">
                <a:avLst/>
              </a:prstGeom>
              <a:blipFill>
                <a:blip r:embed="rId5"/>
                <a:stretch>
                  <a:fillRect l="-3386" t="-2545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A4DA900-A3A0-315B-FCD8-19561A831A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5972" y="2686474"/>
                <a:ext cx="3030004" cy="3304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Multiserver tagged job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A4DA900-A3A0-315B-FCD8-19561A831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972" y="2686474"/>
                <a:ext cx="3030004" cy="3304097"/>
              </a:xfrm>
              <a:prstGeom prst="rect">
                <a:avLst/>
              </a:prstGeom>
              <a:blipFill>
                <a:blip r:embed="rId6"/>
                <a:stretch>
                  <a:fillRect l="-3018" t="-2583" r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9903D14-7414-036A-C447-4AC74393880A}"/>
              </a:ext>
            </a:extLst>
          </p:cNvPr>
          <p:cNvSpPr txBox="1"/>
          <p:nvPr/>
        </p:nvSpPr>
        <p:spPr>
          <a:xfrm>
            <a:off x="9705976" y="2708066"/>
            <a:ext cx="2118471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Fails in MSJ: Single Straggler</a:t>
            </a:r>
          </a:p>
        </p:txBody>
      </p:sp>
    </p:spTree>
    <p:extLst>
      <p:ext uri="{BB962C8B-B14F-4D97-AF65-F5344CB8AC3E}">
        <p14:creationId xmlns:p14="http://schemas.microsoft.com/office/powerpoint/2010/main" val="417970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908</Words>
  <Application>Microsoft Office PowerPoint</Application>
  <PresentationFormat>Widescreen</PresentationFormat>
  <Paragraphs>282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Optimal Scheduling in the Multiserver-job Model under Heavy Traffic</vt:lpstr>
      <vt:lpstr>Modern Computing Systems</vt:lpstr>
      <vt:lpstr>Multiserver Job Model</vt:lpstr>
      <vt:lpstr>Prior work on MSJ Scheduling</vt:lpstr>
      <vt:lpstr>New scheduling policy: ServerFilling-SRPT</vt:lpstr>
      <vt:lpstr>New scheduling policy: ServerFilling-SRPT</vt:lpstr>
      <vt:lpstr>Understand E[T] for ServerFilling-SRPT</vt:lpstr>
      <vt:lpstr>Background for Proof: Relevant work</vt:lpstr>
      <vt:lpstr>History of multiserver E[T] bounds</vt:lpstr>
      <vt:lpstr>Single Straggler Problem</vt:lpstr>
      <vt:lpstr>Single Straggler Problem</vt:lpstr>
      <vt:lpstr>New Proof Ingredient: MIAOW</vt:lpstr>
      <vt:lpstr>Results</vt:lpstr>
      <vt:lpstr>Empirical Validation</vt:lpstr>
      <vt:lpstr>Generalizations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Scheduling in the Multiserver-job Model under Heavy Traffic</dc:title>
  <dc:creator>Isaac Bloomfield Grosof</dc:creator>
  <cp:lastModifiedBy>Isaac Bloomfield Grosof</cp:lastModifiedBy>
  <cp:revision>54</cp:revision>
  <dcterms:created xsi:type="dcterms:W3CDTF">2023-06-12T05:52:47Z</dcterms:created>
  <dcterms:modified xsi:type="dcterms:W3CDTF">2023-06-21T19:04:03Z</dcterms:modified>
</cp:coreProperties>
</file>