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89" r:id="rId7"/>
    <p:sldId id="261" r:id="rId8"/>
    <p:sldId id="262" r:id="rId9"/>
    <p:sldId id="263" r:id="rId10"/>
    <p:sldId id="264" r:id="rId11"/>
    <p:sldId id="265" r:id="rId12"/>
    <p:sldId id="274" r:id="rId13"/>
    <p:sldId id="275" r:id="rId14"/>
    <p:sldId id="276" r:id="rId15"/>
    <p:sldId id="277" r:id="rId16"/>
    <p:sldId id="278" r:id="rId17"/>
    <p:sldId id="279" r:id="rId18"/>
    <p:sldId id="266" r:id="rId19"/>
    <p:sldId id="281" r:id="rId20"/>
    <p:sldId id="282" r:id="rId21"/>
    <p:sldId id="285" r:id="rId22"/>
    <p:sldId id="283" r:id="rId23"/>
    <p:sldId id="284" r:id="rId24"/>
    <p:sldId id="288" r:id="rId25"/>
    <p:sldId id="268" r:id="rId26"/>
    <p:sldId id="269" r:id="rId27"/>
    <p:sldId id="286" r:id="rId28"/>
    <p:sldId id="287" r:id="rId29"/>
    <p:sldId id="271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069E3-E24D-4E15-9BDB-D76E5C779D45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AC1D0-9904-4BF8-BECA-CE52FB021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7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of this talk: MSJ model. Different jobs require different numbers of servers. Motivated by big compute clusters, where we see this behavior.</a:t>
            </a:r>
          </a:p>
          <a:p>
            <a:r>
              <a:rPr lang="en-US" dirty="0"/>
              <a:t>Duration is unknown, so the height is the expected duration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AC1D0-9904-4BF8-BECA-CE52FB0217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3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stability: If lambda high enough, jobs back up, queue length diverges to infinity. That’s instability, we want stability.</a:t>
            </a:r>
          </a:p>
          <a:p>
            <a:r>
              <a:rPr lang="en-US" dirty="0"/>
              <a:t>How did we come up with this number?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AC1D0-9904-4BF8-BECA-CE52FB0217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10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Closed system. Always enough to saturate the servers – New jobs wouldn’t be in service.</a:t>
            </a:r>
          </a:p>
          <a:p>
            <a:r>
              <a:rPr lang="en-US" dirty="0"/>
              <a:t>If we can find Saturated System’s steady state, we can characterize lambda^*.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AC1D0-9904-4BF8-BECA-CE52FB0217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30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AC1D0-9904-4BF8-BECA-CE52FB0217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97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</a:t>
            </a:r>
            <a:r>
              <a:rPr lang="en-US" dirty="0" err="1"/>
              <a:t>P_l</a:t>
            </a:r>
            <a:r>
              <a:rPr lang="en-US" dirty="0"/>
              <a:t> is often zero – only a few states are capable of such a transition.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AC1D0-9904-4BF8-BECA-CE52FB0217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22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job is equally likely to complete 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AC1D0-9904-4BF8-BECA-CE52FB0217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22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AC1D0-9904-4BF8-BECA-CE52FB0217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ED58-A9B9-F6BA-9CC0-47B557DC4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B6F90-89B7-66D5-B2B7-7BDCAC96F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E8315-A84A-D18C-5FDF-36640B8E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A657-31A9-43EC-97C0-9129CFE82D07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BF281-2228-ECE1-5821-93FDE043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EBC8-B65D-AC87-5C57-D1B98FB8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9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FF82-44E2-C0B9-BF87-2B1D4066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9777E-1472-BA38-4FB1-DE21AA4C3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39F8A-9447-1823-19BB-F5FFB108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F29-50BB-483B-A7AD-0055C26E8041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B1320-228A-D2CA-0DB0-2EAD31C2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0E52B-59AF-25CA-09E6-83DF13A0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9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3641D-8665-02A1-A4E4-504EDA6D6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20D98-01AF-0E09-3A23-04073A164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CA6D4-3614-700A-C81E-C2C38EF7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298C-824F-4C0C-86E0-F4064860412F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07FE2-05AE-C621-5858-5BDD0065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98E9-263C-119E-FC19-EE9EADCD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0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EA06A-E54C-E31B-3E4E-2335DA81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E9EB-3549-2A57-8B3A-3D319515F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E3CD9-0101-52D8-3D8E-E2AA3D59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B3F3-17B8-47CA-A757-D46E91A2C154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90776-42FA-2F6A-4BAE-2EB25ADC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B255-9DBD-1F31-1DCF-8808ACC4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0C41274D-CF6B-4105-921C-B3B1215215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8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AEE52-DB71-2B79-A3F4-5C3B4F19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515AE-13AD-63C9-B16E-B0BC0321F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8799D-7A83-07EB-0F12-CA124E83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BB0B-E1C7-4C82-A3FC-79C114C07E21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2FE07-7C2D-DE54-D141-B3BDCB38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B357A-704B-2598-F301-1BB46363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1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D663-A065-5E42-E802-931690AD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08A1-85B1-84DE-F579-702F198C3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30078-4432-A1C5-B09F-CFD980224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A9E8F-5972-4AF4-35A3-1E616541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3970-2AF6-4551-BC57-DC4FADA5E7D8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953F8-D34F-DA71-E65F-A6E1D0A2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06C07-5716-34B2-D7E8-A3E216D8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3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AE79-1EFE-AAC2-8458-AF5FD9E5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CF242-E1B4-8DD0-3D16-78D185377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00620-927B-1BA5-FC97-FA1B9181D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AB264-8253-5D62-3BD3-3E198EED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4EC416-87EF-BBBD-1F6F-313115864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22998-8EDD-6061-A1D1-8DD9016D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3780-95EE-4A22-B206-8BA79C6FC8F3}" type="datetime1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82A4F-0A69-F58F-7815-B8A7E729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34D8A-D9AB-4D65-4299-2E4F418F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8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C916-2AFB-3F99-0F35-AE82844A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07F7C-54B0-3095-3D2E-CB0B7200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02A8-8BF0-4BB9-84E0-59969216A9CD}" type="datetime1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03871-7ADB-D5A4-7EA9-C3357BB6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AB072-EF78-E9AF-253F-2EE0D5AE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9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66BDA-9DC7-C788-4ADC-A169DD15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1F2-FB8D-440E-B3FA-2252C84F4835}" type="datetime1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B1FE8-64BE-5631-D095-A20BF4C3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747E8-2B41-9EE1-52ED-FCCBFE60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3213-BA66-C291-4613-880396E0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9928-3F4B-CF26-DCC8-F17625E61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200A7-B40C-E028-64A2-8D01CF28A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26094-F4F9-96C5-73F3-1A5372A4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9C2A-46CB-4314-896A-8CC8FFA6DFAC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0B42A-3AAD-AF98-9686-41C5666F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6B873-F046-92F0-F1EC-CD25E2D8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4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3792-CA3B-8403-E674-3B3AC240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FD88FB-86B9-C579-F25B-4C36C8A2A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55A42-2C10-5AC4-151B-C6FE4E3D5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D0912-1A67-B39A-EDBE-2BEF1778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0F17-A76A-4606-ADF4-3B0B02D79629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6830D-1410-E30B-0B24-1D3F2C4C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B85E6-FB51-C714-7C9B-B7292681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4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501A3-516D-26DD-97BA-4EA9B478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5112-A816-4214-785E-CB3DC5802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69CD5-B395-9E04-2D3D-907716FA4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9CB5B-BEFD-4BE8-82D3-5B555C9E37B2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03ADB-1E47-F762-BBB7-B85A617D1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5CB6D-C006-8F09-AF24-D2AACF81A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1274D-CF6B-4105-921C-B3B121521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7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0.png"/><Relationship Id="rId4" Type="http://schemas.openxmlformats.org/officeDocument/2006/relationships/image" Target="../media/image1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0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1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A3EF-EAC8-77EC-0C76-1B053DC8E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570" y="1103313"/>
            <a:ext cx="10750859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Stability for the Multiserver-job Model via Product-form Saturated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C02A709-8DE3-5E19-B268-7C59527FE0E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3602038"/>
                <a:ext cx="9144000" cy="253206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Isaac Grosof</a:t>
                </a:r>
              </a:p>
              <a:p>
                <a:r>
                  <a:rPr lang="en-US" dirty="0"/>
                  <a:t>CMU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GA Tech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UIUC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Northwestern</a:t>
                </a:r>
              </a:p>
              <a:p>
                <a:r>
                  <a:rPr lang="en-US" dirty="0" err="1"/>
                  <a:t>Mor</a:t>
                </a:r>
                <a:r>
                  <a:rPr lang="en-US" dirty="0"/>
                  <a:t> </a:t>
                </a:r>
                <a:r>
                  <a:rPr lang="en-US" dirty="0" err="1"/>
                  <a:t>Harchol</a:t>
                </a:r>
                <a:r>
                  <a:rPr lang="en-US" dirty="0"/>
                  <a:t>-Balter (CMU)</a:t>
                </a:r>
              </a:p>
              <a:p>
                <a:r>
                  <a:rPr lang="en-US" dirty="0"/>
                  <a:t>Alan </a:t>
                </a:r>
                <a:r>
                  <a:rPr lang="en-US" dirty="0" err="1"/>
                  <a:t>Scheller</a:t>
                </a:r>
                <a:r>
                  <a:rPr lang="en-US" dirty="0"/>
                  <a:t>-Wolf (CMU)</a:t>
                </a:r>
              </a:p>
              <a:p>
                <a:r>
                  <a:rPr lang="en-US" dirty="0"/>
                  <a:t>MAMA 2023, June 19</a:t>
                </a:r>
                <a:r>
                  <a:rPr lang="en-US" baseline="30000" dirty="0"/>
                  <a:t>th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C02A709-8DE3-5E19-B268-7C59527FE0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3602038"/>
                <a:ext cx="9144000" cy="2532062"/>
              </a:xfrm>
              <a:blipFill>
                <a:blip r:embed="rId2"/>
                <a:stretch>
                  <a:fillRect t="-3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0753B-4FD8-6D9D-B243-C7E163EB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9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31A4-0598-87A9-5283-8E0E36B5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duration: Partitioned local 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409D18-69B7-8B65-0D3E-EE94F45FDA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00058"/>
                <a:ext cx="10515600" cy="2557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’,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Probability of transition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due to                            1 departure and 1 arrival.</a:t>
                </a:r>
              </a:p>
              <a:p>
                <a:pPr marL="0" indent="0">
                  <a:buNone/>
                </a:pPr>
                <a:r>
                  <a:rPr lang="en-US" dirty="0"/>
                  <a:t>Balance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nary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’,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via departure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-server job and 1 arrival.</a:t>
                </a:r>
              </a:p>
              <a:p>
                <a:pPr marL="0" indent="0">
                  <a:buNone/>
                </a:pPr>
                <a:r>
                  <a:rPr lang="en-US" dirty="0"/>
                  <a:t>Partitioned local balance: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409D18-69B7-8B65-0D3E-EE94F45FD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00058"/>
                <a:ext cx="10515600" cy="2557829"/>
              </a:xfrm>
              <a:blipFill>
                <a:blip r:embed="rId3"/>
                <a:stretch>
                  <a:fillRect l="-1217" t="-4057" b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7D749-7260-7985-E993-1224482A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10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FDF8BA4-72FA-8F3A-0007-B070CD67E81E}"/>
              </a:ext>
            </a:extLst>
          </p:cNvPr>
          <p:cNvGrpSpPr/>
          <p:nvPr/>
        </p:nvGrpSpPr>
        <p:grpSpPr>
          <a:xfrm>
            <a:off x="4248329" y="1312125"/>
            <a:ext cx="3947935" cy="2201042"/>
            <a:chOff x="3029129" y="1397850"/>
            <a:chExt cx="3947935" cy="220104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8572444-6766-3933-E3D7-83D7074BC4DE}"/>
                </a:ext>
              </a:extLst>
            </p:cNvPr>
            <p:cNvGrpSpPr/>
            <p:nvPr/>
          </p:nvGrpSpPr>
          <p:grpSpPr>
            <a:xfrm>
              <a:off x="3029129" y="1397850"/>
              <a:ext cx="3947935" cy="2201042"/>
              <a:chOff x="4391204" y="1310614"/>
              <a:chExt cx="3947935" cy="2201042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E08D09E-E86E-BDC1-E7E0-05F350A24C69}"/>
                  </a:ext>
                </a:extLst>
              </p:cNvPr>
              <p:cNvGrpSpPr/>
              <p:nvPr/>
            </p:nvGrpSpPr>
            <p:grpSpPr>
              <a:xfrm>
                <a:off x="4391204" y="1498630"/>
                <a:ext cx="3368040" cy="2013026"/>
                <a:chOff x="4391204" y="1534833"/>
                <a:chExt cx="3368040" cy="2013026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6ABE4065-CE66-D4AB-001B-F9A9BA52C624}"/>
                    </a:ext>
                  </a:extLst>
                </p:cNvPr>
                <p:cNvSpPr/>
                <p:nvPr/>
              </p:nvSpPr>
              <p:spPr>
                <a:xfrm>
                  <a:off x="7470319" y="1534833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D22CA4DB-7AB8-0A12-D6BD-C7209E3F0AF7}"/>
                    </a:ext>
                  </a:extLst>
                </p:cNvPr>
                <p:cNvGrpSpPr/>
                <p:nvPr/>
              </p:nvGrpSpPr>
              <p:grpSpPr>
                <a:xfrm>
                  <a:off x="4391204" y="1594677"/>
                  <a:ext cx="3368040" cy="1582660"/>
                  <a:chOff x="2639601" y="1646633"/>
                  <a:chExt cx="3368040" cy="1582660"/>
                </a:xfrm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5AD1946D-5517-DF59-0EC8-8B99223579D3}"/>
                      </a:ext>
                    </a:extLst>
                  </p:cNvPr>
                  <p:cNvGrpSpPr/>
                  <p:nvPr/>
                </p:nvGrpSpPr>
                <p:grpSpPr>
                  <a:xfrm>
                    <a:off x="2639601" y="1957388"/>
                    <a:ext cx="3368040" cy="1271905"/>
                    <a:chOff x="10105" y="2821"/>
                    <a:chExt cx="5304" cy="2003"/>
                  </a:xfrm>
                </p:grpSpPr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1DD27DB3-6097-E719-4BD5-17306B1E90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3325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Oval 71">
                      <a:extLst>
                        <a:ext uri="{FF2B5EF4-FFF2-40B4-BE49-F238E27FC236}">
                          <a16:creationId xmlns:a16="http://schemas.microsoft.com/office/drawing/2014/main" id="{7A681B9E-1512-F8B6-48E6-B6D869F366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3837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Oval 72">
                      <a:extLst>
                        <a:ext uri="{FF2B5EF4-FFF2-40B4-BE49-F238E27FC236}">
                          <a16:creationId xmlns:a16="http://schemas.microsoft.com/office/drawing/2014/main" id="{26A75BC3-F687-54D9-26AA-4B0517ECA3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4367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Oval 73">
                      <a:extLst>
                        <a:ext uri="{FF2B5EF4-FFF2-40B4-BE49-F238E27FC236}">
                          <a16:creationId xmlns:a16="http://schemas.microsoft.com/office/drawing/2014/main" id="{2D9EA098-33D3-0B8A-CF7C-4454FD63B4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2821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75" name="Group 74">
                      <a:extLst>
                        <a:ext uri="{FF2B5EF4-FFF2-40B4-BE49-F238E27FC236}">
                          <a16:creationId xmlns:a16="http://schemas.microsoft.com/office/drawing/2014/main" id="{8D123369-5855-B1C8-6362-E494647F07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05" y="2989"/>
                      <a:ext cx="4734" cy="1729"/>
                      <a:chOff x="5630" y="3721"/>
                      <a:chExt cx="4734" cy="1729"/>
                    </a:xfrm>
                  </p:grpSpPr>
                  <p:grpSp>
                    <p:nvGrpSpPr>
                      <p:cNvPr id="76" name="Group 75">
                        <a:extLst>
                          <a:ext uri="{FF2B5EF4-FFF2-40B4-BE49-F238E27FC236}">
                            <a16:creationId xmlns:a16="http://schemas.microsoft.com/office/drawing/2014/main" id="{108E47AD-C1F3-6C64-183F-EF1243B188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721"/>
                        <a:ext cx="4734" cy="1729"/>
                        <a:chOff x="5630" y="3721"/>
                        <a:chExt cx="4734" cy="1729"/>
                      </a:xfrm>
                    </p:grpSpPr>
                    <p:sp>
                      <p:nvSpPr>
                        <p:cNvPr id="79" name="Rectangles 39">
                          <a:extLst>
                            <a:ext uri="{FF2B5EF4-FFF2-40B4-BE49-F238E27FC236}">
                              <a16:creationId xmlns:a16="http://schemas.microsoft.com/office/drawing/2014/main" id="{96F86407-F7C4-0C82-1B56-EF10DEF2AE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0" name="Rectangles 40">
                          <a:extLst>
                            <a:ext uri="{FF2B5EF4-FFF2-40B4-BE49-F238E27FC236}">
                              <a16:creationId xmlns:a16="http://schemas.microsoft.com/office/drawing/2014/main" id="{E56242BA-7720-A294-566D-EF69A902C3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1" name="Rectangles 41">
                          <a:extLst>
                            <a:ext uri="{FF2B5EF4-FFF2-40B4-BE49-F238E27FC236}">
                              <a16:creationId xmlns:a16="http://schemas.microsoft.com/office/drawing/2014/main" id="{02580F25-B8EA-8181-8B32-E7477C147B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2" name="Rectangles 42">
                          <a:extLst>
                            <a:ext uri="{FF2B5EF4-FFF2-40B4-BE49-F238E27FC236}">
                              <a16:creationId xmlns:a16="http://schemas.microsoft.com/office/drawing/2014/main" id="{18668493-214B-C8C7-9D0B-BD9472FACC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83" name="Straight Connector 82">
                          <a:extLst>
                            <a:ext uri="{FF2B5EF4-FFF2-40B4-BE49-F238E27FC236}">
                              <a16:creationId xmlns:a16="http://schemas.microsoft.com/office/drawing/2014/main" id="{523C0BB4-DAEA-FDC6-317B-7FD6236EF1D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4" name="Straight Connector 83">
                          <a:extLst>
                            <a:ext uri="{FF2B5EF4-FFF2-40B4-BE49-F238E27FC236}">
                              <a16:creationId xmlns:a16="http://schemas.microsoft.com/office/drawing/2014/main" id="{F7EA563C-F89C-0260-37B5-EA36DF04CC2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77" name="Rectangles 47">
                        <a:extLst>
                          <a:ext uri="{FF2B5EF4-FFF2-40B4-BE49-F238E27FC236}">
                            <a16:creationId xmlns:a16="http://schemas.microsoft.com/office/drawing/2014/main" id="{5C12BAE9-A118-07C3-6723-CE1323126E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31" y="4461"/>
                        <a:ext cx="720" cy="681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78" name="Rectangles 49">
                        <a:extLst>
                          <a:ext uri="{FF2B5EF4-FFF2-40B4-BE49-F238E27FC236}">
                            <a16:creationId xmlns:a16="http://schemas.microsoft.com/office/drawing/2014/main" id="{A8FB8EFB-D4FC-368F-1E84-11CFB4F738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93" y="4461"/>
                        <a:ext cx="720" cy="68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</p:grpSp>
              </p:grp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EA568736-63E7-4D6B-8F32-D1616A0273A9}"/>
                      </a:ext>
                    </a:extLst>
                  </p:cNvPr>
                  <p:cNvSpPr txBox="1"/>
                  <p:nvPr/>
                </p:nvSpPr>
                <p:spPr>
                  <a:xfrm>
                    <a:off x="4865028" y="1646633"/>
                    <a:ext cx="778770" cy="417195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r>
                      <a:rPr lang="en-US" sz="2400" dirty="0"/>
                      <a:t>FCFS</a:t>
                    </a:r>
                  </a:p>
                </p:txBody>
              </p:sp>
            </p:grp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24CE9B87-B0FB-355D-5CA3-23E7EDC616E5}"/>
                    </a:ext>
                  </a:extLst>
                </p:cNvPr>
                <p:cNvSpPr/>
                <p:nvPr/>
              </p:nvSpPr>
              <p:spPr>
                <a:xfrm>
                  <a:off x="7470319" y="3257664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s 49">
                  <a:extLst>
                    <a:ext uri="{FF2B5EF4-FFF2-40B4-BE49-F238E27FC236}">
                      <a16:creationId xmlns:a16="http://schemas.microsoft.com/office/drawing/2014/main" id="{FAF12440-1557-07C1-4C05-E979661F79A8}"/>
                    </a:ext>
                  </a:extLst>
                </p:cNvPr>
                <p:cNvSpPr/>
                <p:nvPr/>
              </p:nvSpPr>
              <p:spPr>
                <a:xfrm>
                  <a:off x="5652996" y="2482011"/>
                  <a:ext cx="457200" cy="4324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86122FAD-21F3-C0E7-458C-55B85AF9587B}"/>
                  </a:ext>
                </a:extLst>
              </p:cNvPr>
              <p:cNvGrpSpPr/>
              <p:nvPr/>
            </p:nvGrpSpPr>
            <p:grpSpPr>
              <a:xfrm>
                <a:off x="4459197" y="1310614"/>
                <a:ext cx="3879942" cy="1190809"/>
                <a:chOff x="4936963" y="2030468"/>
                <a:chExt cx="3879942" cy="887556"/>
              </a:xfrm>
            </p:grpSpPr>
            <p:cxnSp>
              <p:nvCxnSpPr>
                <p:cNvPr id="62" name="Connector: Elbow 61">
                  <a:extLst>
                    <a:ext uri="{FF2B5EF4-FFF2-40B4-BE49-F238E27FC236}">
                      <a16:creationId xmlns:a16="http://schemas.microsoft.com/office/drawing/2014/main" id="{848816FC-5850-D1F6-8781-75CCF51E34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4936963" y="2209305"/>
                  <a:ext cx="1146255" cy="708717"/>
                </a:xfrm>
                <a:prstGeom prst="bentConnector3">
                  <a:avLst>
                    <a:gd name="adj1" fmla="val 132266"/>
                  </a:avLst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9771846B-E830-0ECC-15E2-3782536B1F51}"/>
                    </a:ext>
                  </a:extLst>
                </p:cNvPr>
                <p:cNvSpPr/>
                <p:nvPr/>
              </p:nvSpPr>
              <p:spPr>
                <a:xfrm>
                  <a:off x="5249699" y="2030468"/>
                  <a:ext cx="1762126" cy="343156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New arrival!</a:t>
                  </a:r>
                </a:p>
              </p:txBody>
            </p:sp>
            <p:cxnSp>
              <p:nvCxnSpPr>
                <p:cNvPr id="64" name="Connector: Elbow 63">
                  <a:extLst>
                    <a:ext uri="{FF2B5EF4-FFF2-40B4-BE49-F238E27FC236}">
                      <a16:creationId xmlns:a16="http://schemas.microsoft.com/office/drawing/2014/main" id="{EDC51E0E-09BB-4FFE-B6AE-193541F05E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011826" y="2145275"/>
                  <a:ext cx="1805079" cy="772749"/>
                </a:xfrm>
                <a:prstGeom prst="bentConnector3">
                  <a:avLst>
                    <a:gd name="adj1" fmla="val -10815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Rectangles 49">
              <a:extLst>
                <a:ext uri="{FF2B5EF4-FFF2-40B4-BE49-F238E27FC236}">
                  <a16:creationId xmlns:a16="http://schemas.microsoft.com/office/drawing/2014/main" id="{4C695725-A219-6F67-FEA6-26A5ED2EA6CB}"/>
                </a:ext>
              </a:extLst>
            </p:cNvPr>
            <p:cNvSpPr/>
            <p:nvPr/>
          </p:nvSpPr>
          <p:spPr>
            <a:xfrm>
              <a:off x="6480500" y="2667146"/>
              <a:ext cx="457200" cy="4343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4" name="Rectangles 49">
              <a:extLst>
                <a:ext uri="{FF2B5EF4-FFF2-40B4-BE49-F238E27FC236}">
                  <a16:creationId xmlns:a16="http://schemas.microsoft.com/office/drawing/2014/main" id="{D7694A74-37E1-320F-D677-9ADF074DEDA2}"/>
                </a:ext>
              </a:extLst>
            </p:cNvPr>
            <p:cNvSpPr/>
            <p:nvPr/>
          </p:nvSpPr>
          <p:spPr>
            <a:xfrm>
              <a:off x="6480500" y="2202884"/>
              <a:ext cx="457200" cy="4343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5" name="Rectangles 49">
              <a:extLst>
                <a:ext uri="{FF2B5EF4-FFF2-40B4-BE49-F238E27FC236}">
                  <a16:creationId xmlns:a16="http://schemas.microsoft.com/office/drawing/2014/main" id="{8BFD293C-913D-DFD5-A547-E8CE6C263E1C}"/>
                </a:ext>
              </a:extLst>
            </p:cNvPr>
            <p:cNvSpPr/>
            <p:nvPr/>
          </p:nvSpPr>
          <p:spPr>
            <a:xfrm>
              <a:off x="6474566" y="1700399"/>
              <a:ext cx="457200" cy="4343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B8DE42E-A98E-6B2B-3E2E-1A5F7037F8D1}"/>
                </a:ext>
              </a:extLst>
            </p:cNvPr>
            <p:cNvCxnSpPr/>
            <p:nvPr/>
          </p:nvCxnSpPr>
          <p:spPr>
            <a:xfrm>
              <a:off x="6242288" y="1733983"/>
              <a:ext cx="3460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0E160C-27FD-3DFB-50E7-A3BF8F3A5FAC}"/>
                </a:ext>
              </a:extLst>
            </p:cNvPr>
            <p:cNvCxnSpPr/>
            <p:nvPr/>
          </p:nvCxnSpPr>
          <p:spPr>
            <a:xfrm>
              <a:off x="6242288" y="2100695"/>
              <a:ext cx="3460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AB3745E-2A80-D2B7-31B5-137D4DDE23DE}"/>
                </a:ext>
              </a:extLst>
            </p:cNvPr>
            <p:cNvCxnSpPr/>
            <p:nvPr/>
          </p:nvCxnSpPr>
          <p:spPr>
            <a:xfrm>
              <a:off x="6242288" y="2417402"/>
              <a:ext cx="3460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9531D8F-C3EB-3CB5-2AAC-6D6180B34115}"/>
                </a:ext>
              </a:extLst>
            </p:cNvPr>
            <p:cNvCxnSpPr/>
            <p:nvPr/>
          </p:nvCxnSpPr>
          <p:spPr>
            <a:xfrm>
              <a:off x="6242288" y="2753158"/>
              <a:ext cx="3460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442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143D-0065-A1B8-E65B-BEB51FE4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duration: Partitioned local 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AA2E72-31A4-2E78-063F-0ED1D66E2C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3534198"/>
                <a:ext cx="10515600" cy="32737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Partitioned local balance,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ℓ=3</m:t>
                    </m:r>
                  </m:oMath>
                </a14:m>
                <a:r>
                  <a:rPr lang="en-US" dirty="0"/>
                  <a:t>. Predecessor states:</a:t>
                </a:r>
              </a:p>
              <a:p>
                <a:pPr marL="0" indent="0">
                  <a:buNone/>
                </a:pPr>
                <a:r>
                  <a:rPr lang="en-US" dirty="0"/>
                  <a:t>Remove 4-server job from queue, add 3-server job to service.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AA2E72-31A4-2E78-063F-0ED1D66E2C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534198"/>
                <a:ext cx="10515600" cy="3273773"/>
              </a:xfrm>
              <a:blipFill>
                <a:blip r:embed="rId2"/>
                <a:stretch>
                  <a:fillRect l="-1159" t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23E66-4074-0CE1-B372-3A48995A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10F1FE0-47ED-2B92-2F45-62480C4DB942}"/>
                  </a:ext>
                </a:extLst>
              </p:cNvPr>
              <p:cNvSpPr txBox="1"/>
              <p:nvPr/>
            </p:nvSpPr>
            <p:spPr>
              <a:xfrm>
                <a:off x="8798693" y="1614674"/>
                <a:ext cx="3094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=[4,1,3,2,1,1]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10F1FE0-47ED-2B92-2F45-62480C4DB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693" y="1614674"/>
                <a:ext cx="3094270" cy="461665"/>
              </a:xfrm>
              <a:prstGeom prst="rect">
                <a:avLst/>
              </a:prstGeom>
              <a:blipFill>
                <a:blip r:embed="rId3"/>
                <a:stretch>
                  <a:fillRect l="-2953" t="-10526" r="-118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7ED39139-A102-FFE0-AF60-67C72A5DF706}"/>
              </a:ext>
            </a:extLst>
          </p:cNvPr>
          <p:cNvGrpSpPr/>
          <p:nvPr/>
        </p:nvGrpSpPr>
        <p:grpSpPr>
          <a:xfrm>
            <a:off x="4248329" y="1312125"/>
            <a:ext cx="3947935" cy="2201042"/>
            <a:chOff x="3029129" y="1397850"/>
            <a:chExt cx="3947935" cy="220104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4D31E6-5860-7E9E-1F65-24104C2E1D3B}"/>
                </a:ext>
              </a:extLst>
            </p:cNvPr>
            <p:cNvGrpSpPr/>
            <p:nvPr/>
          </p:nvGrpSpPr>
          <p:grpSpPr>
            <a:xfrm>
              <a:off x="3029129" y="1397850"/>
              <a:ext cx="3947935" cy="2201042"/>
              <a:chOff x="4391204" y="1310614"/>
              <a:chExt cx="3947935" cy="2201042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0EF5080-B1B1-BDA4-3FDA-3C6992710A1A}"/>
                  </a:ext>
                </a:extLst>
              </p:cNvPr>
              <p:cNvGrpSpPr/>
              <p:nvPr/>
            </p:nvGrpSpPr>
            <p:grpSpPr>
              <a:xfrm>
                <a:off x="4391204" y="1498630"/>
                <a:ext cx="3368040" cy="2013026"/>
                <a:chOff x="4391204" y="1534833"/>
                <a:chExt cx="3368040" cy="2013026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1C4E88C0-4407-05EB-9066-AC9E020D097C}"/>
                    </a:ext>
                  </a:extLst>
                </p:cNvPr>
                <p:cNvSpPr/>
                <p:nvPr/>
              </p:nvSpPr>
              <p:spPr>
                <a:xfrm>
                  <a:off x="7470319" y="1534833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0778F058-86D6-A9C7-86CB-9001BC3594D1}"/>
                    </a:ext>
                  </a:extLst>
                </p:cNvPr>
                <p:cNvGrpSpPr/>
                <p:nvPr/>
              </p:nvGrpSpPr>
              <p:grpSpPr>
                <a:xfrm>
                  <a:off x="4391204" y="1594677"/>
                  <a:ext cx="3368040" cy="1582660"/>
                  <a:chOff x="2639601" y="1646633"/>
                  <a:chExt cx="3368040" cy="1582660"/>
                </a:xfrm>
              </p:grpSpPr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F2E674A5-9416-8FFC-81CE-6B10BBEC121B}"/>
                      </a:ext>
                    </a:extLst>
                  </p:cNvPr>
                  <p:cNvGrpSpPr/>
                  <p:nvPr/>
                </p:nvGrpSpPr>
                <p:grpSpPr>
                  <a:xfrm>
                    <a:off x="2639601" y="1957388"/>
                    <a:ext cx="3368040" cy="1271905"/>
                    <a:chOff x="10105" y="2821"/>
                    <a:chExt cx="5304" cy="2003"/>
                  </a:xfrm>
                </p:grpSpPr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4BF5BC79-3736-4787-2BC7-0A476C8A63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3325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73B2EA2F-1072-37D7-0D7C-E1083EBBC4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3837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Oval 61">
                      <a:extLst>
                        <a:ext uri="{FF2B5EF4-FFF2-40B4-BE49-F238E27FC236}">
                          <a16:creationId xmlns:a16="http://schemas.microsoft.com/office/drawing/2014/main" id="{5666A167-78B0-F9BC-AA68-6012C8D32E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4367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Oval 62">
                      <a:extLst>
                        <a:ext uri="{FF2B5EF4-FFF2-40B4-BE49-F238E27FC236}">
                          <a16:creationId xmlns:a16="http://schemas.microsoft.com/office/drawing/2014/main" id="{9F2B29CE-0BBA-1F3A-3529-48FB9AED3B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2821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64" name="Group 63">
                      <a:extLst>
                        <a:ext uri="{FF2B5EF4-FFF2-40B4-BE49-F238E27FC236}">
                          <a16:creationId xmlns:a16="http://schemas.microsoft.com/office/drawing/2014/main" id="{F208943F-4C2B-B5A6-6394-BFF7788F9D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05" y="2989"/>
                      <a:ext cx="4734" cy="1729"/>
                      <a:chOff x="5630" y="3721"/>
                      <a:chExt cx="4734" cy="1729"/>
                    </a:xfrm>
                  </p:grpSpPr>
                  <p:grpSp>
                    <p:nvGrpSpPr>
                      <p:cNvPr id="65" name="Group 64">
                        <a:extLst>
                          <a:ext uri="{FF2B5EF4-FFF2-40B4-BE49-F238E27FC236}">
                            <a16:creationId xmlns:a16="http://schemas.microsoft.com/office/drawing/2014/main" id="{53C6B8C2-91A9-5B06-2D82-B788A476DB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721"/>
                        <a:ext cx="4734" cy="1729"/>
                        <a:chOff x="5630" y="3721"/>
                        <a:chExt cx="4734" cy="1729"/>
                      </a:xfrm>
                    </p:grpSpPr>
                    <p:sp>
                      <p:nvSpPr>
                        <p:cNvPr id="68" name="Rectangles 39">
                          <a:extLst>
                            <a:ext uri="{FF2B5EF4-FFF2-40B4-BE49-F238E27FC236}">
                              <a16:creationId xmlns:a16="http://schemas.microsoft.com/office/drawing/2014/main" id="{269512F4-CDEB-4C73-8ED3-DE6076F295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9" name="Rectangles 40">
                          <a:extLst>
                            <a:ext uri="{FF2B5EF4-FFF2-40B4-BE49-F238E27FC236}">
                              <a16:creationId xmlns:a16="http://schemas.microsoft.com/office/drawing/2014/main" id="{272139B2-F7FE-9EF8-FC7E-BFB0F30C40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2" name="Rectangles 41">
                          <a:extLst>
                            <a:ext uri="{FF2B5EF4-FFF2-40B4-BE49-F238E27FC236}">
                              <a16:creationId xmlns:a16="http://schemas.microsoft.com/office/drawing/2014/main" id="{09AF63FE-8398-F4FA-E160-7962F4391D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3" name="Rectangles 42">
                          <a:extLst>
                            <a:ext uri="{FF2B5EF4-FFF2-40B4-BE49-F238E27FC236}">
                              <a16:creationId xmlns:a16="http://schemas.microsoft.com/office/drawing/2014/main" id="{F24F72E5-1FBF-36A6-9B88-01D42B8A62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04" name="Straight Connector 103">
                          <a:extLst>
                            <a:ext uri="{FF2B5EF4-FFF2-40B4-BE49-F238E27FC236}">
                              <a16:creationId xmlns:a16="http://schemas.microsoft.com/office/drawing/2014/main" id="{C96F2A33-39FE-9B34-D6AD-6509C4D94D1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5" name="Straight Connector 104">
                          <a:extLst>
                            <a:ext uri="{FF2B5EF4-FFF2-40B4-BE49-F238E27FC236}">
                              <a16:creationId xmlns:a16="http://schemas.microsoft.com/office/drawing/2014/main" id="{2DAAD4FB-2566-0DCC-9E50-16527C5266E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66" name="Rectangles 47">
                        <a:extLst>
                          <a:ext uri="{FF2B5EF4-FFF2-40B4-BE49-F238E27FC236}">
                            <a16:creationId xmlns:a16="http://schemas.microsoft.com/office/drawing/2014/main" id="{3B859A93-EB1D-DD1D-9353-628D8C71A6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31" y="4461"/>
                        <a:ext cx="720" cy="681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67" name="Rectangles 49">
                        <a:extLst>
                          <a:ext uri="{FF2B5EF4-FFF2-40B4-BE49-F238E27FC236}">
                            <a16:creationId xmlns:a16="http://schemas.microsoft.com/office/drawing/2014/main" id="{51F31139-5164-8AED-10A2-ADC4146B29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93" y="4461"/>
                        <a:ext cx="720" cy="68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</p:grpSp>
              </p:grp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829804F-ABE2-E23C-290A-BA3EEFC3CA19}"/>
                      </a:ext>
                    </a:extLst>
                  </p:cNvPr>
                  <p:cNvSpPr txBox="1"/>
                  <p:nvPr/>
                </p:nvSpPr>
                <p:spPr>
                  <a:xfrm>
                    <a:off x="4865028" y="1646633"/>
                    <a:ext cx="778770" cy="417195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r>
                      <a:rPr lang="en-US" sz="2400" dirty="0"/>
                      <a:t>FCFS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6D34C65-EB23-3A74-2793-75AFA2B28C17}"/>
                    </a:ext>
                  </a:extLst>
                </p:cNvPr>
                <p:cNvSpPr/>
                <p:nvPr/>
              </p:nvSpPr>
              <p:spPr>
                <a:xfrm>
                  <a:off x="7470319" y="3257664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s 49">
                  <a:extLst>
                    <a:ext uri="{FF2B5EF4-FFF2-40B4-BE49-F238E27FC236}">
                      <a16:creationId xmlns:a16="http://schemas.microsoft.com/office/drawing/2014/main" id="{1DA2E507-2237-33A4-9712-BFE6A4B99A5B}"/>
                    </a:ext>
                  </a:extLst>
                </p:cNvPr>
                <p:cNvSpPr/>
                <p:nvPr/>
              </p:nvSpPr>
              <p:spPr>
                <a:xfrm>
                  <a:off x="5652996" y="2482011"/>
                  <a:ext cx="457200" cy="4324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BD63019-F1ED-4F8E-1EBF-24A8A9877064}"/>
                  </a:ext>
                </a:extLst>
              </p:cNvPr>
              <p:cNvGrpSpPr/>
              <p:nvPr/>
            </p:nvGrpSpPr>
            <p:grpSpPr>
              <a:xfrm>
                <a:off x="4459197" y="1310614"/>
                <a:ext cx="3879942" cy="1190809"/>
                <a:chOff x="4936963" y="2030468"/>
                <a:chExt cx="3879942" cy="887556"/>
              </a:xfrm>
            </p:grpSpPr>
            <p:cxnSp>
              <p:nvCxnSpPr>
                <p:cNvPr id="51" name="Connector: Elbow 50">
                  <a:extLst>
                    <a:ext uri="{FF2B5EF4-FFF2-40B4-BE49-F238E27FC236}">
                      <a16:creationId xmlns:a16="http://schemas.microsoft.com/office/drawing/2014/main" id="{300D3F5A-E163-8954-FD8F-660A798F8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4936963" y="2209305"/>
                  <a:ext cx="1146255" cy="708717"/>
                </a:xfrm>
                <a:prstGeom prst="bentConnector3">
                  <a:avLst>
                    <a:gd name="adj1" fmla="val 132266"/>
                  </a:avLst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C696703A-47DB-AFA0-76DA-F64C8831E9BB}"/>
                    </a:ext>
                  </a:extLst>
                </p:cNvPr>
                <p:cNvSpPr/>
                <p:nvPr/>
              </p:nvSpPr>
              <p:spPr>
                <a:xfrm>
                  <a:off x="5249699" y="2030468"/>
                  <a:ext cx="1762126" cy="343156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New arrival!</a:t>
                  </a:r>
                </a:p>
              </p:txBody>
            </p:sp>
            <p:cxnSp>
              <p:nvCxnSpPr>
                <p:cNvPr id="53" name="Connector: Elbow 52">
                  <a:extLst>
                    <a:ext uri="{FF2B5EF4-FFF2-40B4-BE49-F238E27FC236}">
                      <a16:creationId xmlns:a16="http://schemas.microsoft.com/office/drawing/2014/main" id="{1CA31473-D59F-F2C5-434C-D4E2C2886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011826" y="2145275"/>
                  <a:ext cx="1805079" cy="772749"/>
                </a:xfrm>
                <a:prstGeom prst="bentConnector3">
                  <a:avLst>
                    <a:gd name="adj1" fmla="val -10815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Rectangles 49">
              <a:extLst>
                <a:ext uri="{FF2B5EF4-FFF2-40B4-BE49-F238E27FC236}">
                  <a16:creationId xmlns:a16="http://schemas.microsoft.com/office/drawing/2014/main" id="{5E6518CE-66ED-8EDE-5F04-C815BE99FEC7}"/>
                </a:ext>
              </a:extLst>
            </p:cNvPr>
            <p:cNvSpPr/>
            <p:nvPr/>
          </p:nvSpPr>
          <p:spPr>
            <a:xfrm>
              <a:off x="6480500" y="2667146"/>
              <a:ext cx="457200" cy="4343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3" name="Rectangles 49">
              <a:extLst>
                <a:ext uri="{FF2B5EF4-FFF2-40B4-BE49-F238E27FC236}">
                  <a16:creationId xmlns:a16="http://schemas.microsoft.com/office/drawing/2014/main" id="{23806D06-547E-71D2-2919-1DF60EB4780C}"/>
                </a:ext>
              </a:extLst>
            </p:cNvPr>
            <p:cNvSpPr/>
            <p:nvPr/>
          </p:nvSpPr>
          <p:spPr>
            <a:xfrm>
              <a:off x="6480500" y="2202884"/>
              <a:ext cx="457200" cy="4343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4" name="Rectangles 49">
              <a:extLst>
                <a:ext uri="{FF2B5EF4-FFF2-40B4-BE49-F238E27FC236}">
                  <a16:creationId xmlns:a16="http://schemas.microsoft.com/office/drawing/2014/main" id="{5B609010-FCDF-4E27-F503-B02FB639C07B}"/>
                </a:ext>
              </a:extLst>
            </p:cNvPr>
            <p:cNvSpPr/>
            <p:nvPr/>
          </p:nvSpPr>
          <p:spPr>
            <a:xfrm>
              <a:off x="6474566" y="1700399"/>
              <a:ext cx="457200" cy="4343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87A6777-20D2-1BE0-5355-24829B42BD01}"/>
                </a:ext>
              </a:extLst>
            </p:cNvPr>
            <p:cNvCxnSpPr/>
            <p:nvPr/>
          </p:nvCxnSpPr>
          <p:spPr>
            <a:xfrm>
              <a:off x="6242288" y="1733983"/>
              <a:ext cx="3460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3DDE01E-DCD9-21F9-E7E1-55215295704D}"/>
                </a:ext>
              </a:extLst>
            </p:cNvPr>
            <p:cNvCxnSpPr/>
            <p:nvPr/>
          </p:nvCxnSpPr>
          <p:spPr>
            <a:xfrm>
              <a:off x="6242288" y="2100695"/>
              <a:ext cx="3460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D0B6B40-0629-FA41-A051-7FE9E0747C55}"/>
                </a:ext>
              </a:extLst>
            </p:cNvPr>
            <p:cNvCxnSpPr/>
            <p:nvPr/>
          </p:nvCxnSpPr>
          <p:spPr>
            <a:xfrm>
              <a:off x="6242288" y="2417402"/>
              <a:ext cx="3460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1DCF1A-567F-6192-C914-95DB01D4998B}"/>
                </a:ext>
              </a:extLst>
            </p:cNvPr>
            <p:cNvCxnSpPr/>
            <p:nvPr/>
          </p:nvCxnSpPr>
          <p:spPr>
            <a:xfrm>
              <a:off x="6242288" y="2753158"/>
              <a:ext cx="3460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31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143D-0065-A1B8-E65B-BEB51FE4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duration: Partitioned local 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AA2E72-31A4-2E78-063F-0ED1D66E2C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3534198"/>
                <a:ext cx="10515600" cy="32737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Partitioned local balance,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ℓ=3</m:t>
                    </m:r>
                  </m:oMath>
                </a14:m>
                <a:r>
                  <a:rPr lang="en-US" dirty="0"/>
                  <a:t>. Predecessor states:</a:t>
                </a:r>
              </a:p>
              <a:p>
                <a:pPr marL="0" indent="0">
                  <a:buNone/>
                </a:pPr>
                <a:r>
                  <a:rPr lang="en-US" dirty="0"/>
                  <a:t>Remove 4-server job from queue, add 3-server job to service.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AA2E72-31A4-2E78-063F-0ED1D66E2C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534198"/>
                <a:ext cx="10515600" cy="3273773"/>
              </a:xfrm>
              <a:blipFill>
                <a:blip r:embed="rId2"/>
                <a:stretch>
                  <a:fillRect l="-1159" t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23E66-4074-0CE1-B372-3A48995A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10F1FE0-47ED-2B92-2F45-62480C4DB942}"/>
                  </a:ext>
                </a:extLst>
              </p:cNvPr>
              <p:cNvSpPr txBox="1"/>
              <p:nvPr/>
            </p:nvSpPr>
            <p:spPr>
              <a:xfrm>
                <a:off x="8798693" y="1623337"/>
                <a:ext cx="3094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=[4,1,3,2,1,1]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10F1FE0-47ED-2B92-2F45-62480C4DB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693" y="1623337"/>
                <a:ext cx="3094270" cy="461665"/>
              </a:xfrm>
              <a:prstGeom prst="rect">
                <a:avLst/>
              </a:prstGeom>
              <a:blipFill>
                <a:blip r:embed="rId3"/>
                <a:stretch>
                  <a:fillRect l="-2953" t="-10526" r="-118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5F3C5DB7-C1C7-AB78-1E21-6A76186C0F77}"/>
              </a:ext>
            </a:extLst>
          </p:cNvPr>
          <p:cNvGrpSpPr/>
          <p:nvPr/>
        </p:nvGrpSpPr>
        <p:grpSpPr>
          <a:xfrm>
            <a:off x="4248329" y="1312125"/>
            <a:ext cx="3947935" cy="2201042"/>
            <a:chOff x="3029129" y="1397850"/>
            <a:chExt cx="3947935" cy="220104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636E05A-AFF0-044A-7BCA-A4D540F60A16}"/>
                </a:ext>
              </a:extLst>
            </p:cNvPr>
            <p:cNvGrpSpPr/>
            <p:nvPr/>
          </p:nvGrpSpPr>
          <p:grpSpPr>
            <a:xfrm>
              <a:off x="3029129" y="1397850"/>
              <a:ext cx="3947935" cy="2201042"/>
              <a:chOff x="4391204" y="1310614"/>
              <a:chExt cx="3947935" cy="2201042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99109BE-DED7-E6C5-CD93-151ABED26D5E}"/>
                  </a:ext>
                </a:extLst>
              </p:cNvPr>
              <p:cNvGrpSpPr/>
              <p:nvPr/>
            </p:nvGrpSpPr>
            <p:grpSpPr>
              <a:xfrm>
                <a:off x="4391204" y="1498630"/>
                <a:ext cx="3368040" cy="2013026"/>
                <a:chOff x="4391204" y="1534833"/>
                <a:chExt cx="3368040" cy="2013026"/>
              </a:xfrm>
            </p:grpSpPr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2CAD6C14-5383-238E-A132-26E53B42F28A}"/>
                    </a:ext>
                  </a:extLst>
                </p:cNvPr>
                <p:cNvSpPr/>
                <p:nvPr/>
              </p:nvSpPr>
              <p:spPr>
                <a:xfrm>
                  <a:off x="7470319" y="1534833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53EC44BB-C01E-83E5-00B8-2C590EAD0C7B}"/>
                    </a:ext>
                  </a:extLst>
                </p:cNvPr>
                <p:cNvGrpSpPr/>
                <p:nvPr/>
              </p:nvGrpSpPr>
              <p:grpSpPr>
                <a:xfrm>
                  <a:off x="4391204" y="1594677"/>
                  <a:ext cx="3368040" cy="1582660"/>
                  <a:chOff x="2639601" y="1646633"/>
                  <a:chExt cx="3368040" cy="1582660"/>
                </a:xfrm>
              </p:grpSpPr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851B1687-F0B9-CF6E-B4EC-CC9DED906DDE}"/>
                      </a:ext>
                    </a:extLst>
                  </p:cNvPr>
                  <p:cNvGrpSpPr/>
                  <p:nvPr/>
                </p:nvGrpSpPr>
                <p:grpSpPr>
                  <a:xfrm>
                    <a:off x="2639601" y="1957388"/>
                    <a:ext cx="3368040" cy="1271905"/>
                    <a:chOff x="10105" y="2821"/>
                    <a:chExt cx="5304" cy="2003"/>
                  </a:xfrm>
                </p:grpSpPr>
                <p:sp>
                  <p:nvSpPr>
                    <p:cNvPr id="91" name="Oval 90">
                      <a:extLst>
                        <a:ext uri="{FF2B5EF4-FFF2-40B4-BE49-F238E27FC236}">
                          <a16:creationId xmlns:a16="http://schemas.microsoft.com/office/drawing/2014/main" id="{E3194C90-1C17-0275-A772-ED56EE33E3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3325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21FA31F3-DBEC-501B-ACC2-AC4459E54F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3837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id="{F5971D40-7BE8-433F-5F0F-566A21DC93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4367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7D69DE72-3C20-A7FA-EBED-E60ABBF2F8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2821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95" name="Group 94">
                      <a:extLst>
                        <a:ext uri="{FF2B5EF4-FFF2-40B4-BE49-F238E27FC236}">
                          <a16:creationId xmlns:a16="http://schemas.microsoft.com/office/drawing/2014/main" id="{5F8A0EF7-32BC-C62C-DB2E-D3A0C84A81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05" y="2989"/>
                      <a:ext cx="4734" cy="1729"/>
                      <a:chOff x="5630" y="3721"/>
                      <a:chExt cx="4734" cy="1729"/>
                    </a:xfrm>
                  </p:grpSpPr>
                  <p:grpSp>
                    <p:nvGrpSpPr>
                      <p:cNvPr id="96" name="Group 95">
                        <a:extLst>
                          <a:ext uri="{FF2B5EF4-FFF2-40B4-BE49-F238E27FC236}">
                            <a16:creationId xmlns:a16="http://schemas.microsoft.com/office/drawing/2014/main" id="{035679D6-3935-9A69-3083-7856BF1E46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721"/>
                        <a:ext cx="4734" cy="1729"/>
                        <a:chOff x="5630" y="3721"/>
                        <a:chExt cx="4734" cy="1729"/>
                      </a:xfrm>
                    </p:grpSpPr>
                    <p:sp>
                      <p:nvSpPr>
                        <p:cNvPr id="99" name="Rectangles 39">
                          <a:extLst>
                            <a:ext uri="{FF2B5EF4-FFF2-40B4-BE49-F238E27FC236}">
                              <a16:creationId xmlns:a16="http://schemas.microsoft.com/office/drawing/2014/main" id="{8C2DB179-3280-9F0F-1C50-B8213C37C5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0" name="Rectangles 40">
                          <a:extLst>
                            <a:ext uri="{FF2B5EF4-FFF2-40B4-BE49-F238E27FC236}">
                              <a16:creationId xmlns:a16="http://schemas.microsoft.com/office/drawing/2014/main" id="{459EFE17-0DBC-8EC5-FCAE-C7B19A6F2C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1" name="Rectangles 41">
                          <a:extLst>
                            <a:ext uri="{FF2B5EF4-FFF2-40B4-BE49-F238E27FC236}">
                              <a16:creationId xmlns:a16="http://schemas.microsoft.com/office/drawing/2014/main" id="{A026000D-B0BC-13CA-0713-7AE89C9A37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2" name="Rectangles 42">
                          <a:extLst>
                            <a:ext uri="{FF2B5EF4-FFF2-40B4-BE49-F238E27FC236}">
                              <a16:creationId xmlns:a16="http://schemas.microsoft.com/office/drawing/2014/main" id="{66A817F3-061F-C497-9EBC-D2D92F575E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03" name="Straight Connector 102">
                          <a:extLst>
                            <a:ext uri="{FF2B5EF4-FFF2-40B4-BE49-F238E27FC236}">
                              <a16:creationId xmlns:a16="http://schemas.microsoft.com/office/drawing/2014/main" id="{9321D20B-2D53-2F53-8829-64233B369E5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4" name="Straight Connector 103">
                          <a:extLst>
                            <a:ext uri="{FF2B5EF4-FFF2-40B4-BE49-F238E27FC236}">
                              <a16:creationId xmlns:a16="http://schemas.microsoft.com/office/drawing/2014/main" id="{5E53D0D9-3AF5-B006-3B09-C6E81C0B001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97" name="Rectangles 47">
                        <a:extLst>
                          <a:ext uri="{FF2B5EF4-FFF2-40B4-BE49-F238E27FC236}">
                            <a16:creationId xmlns:a16="http://schemas.microsoft.com/office/drawing/2014/main" id="{00FF1474-0372-7268-62C8-0805D37B2E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31" y="4461"/>
                        <a:ext cx="720" cy="681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98" name="Rectangles 49">
                        <a:extLst>
                          <a:ext uri="{FF2B5EF4-FFF2-40B4-BE49-F238E27FC236}">
                            <a16:creationId xmlns:a16="http://schemas.microsoft.com/office/drawing/2014/main" id="{47FEB9E0-6D48-EBD9-F6FD-62CE438D5A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93" y="4461"/>
                        <a:ext cx="720" cy="68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</p:grpSp>
              </p:grp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13558ECD-E8B0-6275-3824-A5F12CF2556D}"/>
                      </a:ext>
                    </a:extLst>
                  </p:cNvPr>
                  <p:cNvSpPr txBox="1"/>
                  <p:nvPr/>
                </p:nvSpPr>
                <p:spPr>
                  <a:xfrm>
                    <a:off x="4865028" y="1646633"/>
                    <a:ext cx="778770" cy="417195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r>
                      <a:rPr lang="en-US" sz="2400" dirty="0"/>
                      <a:t>FCFS</a:t>
                    </a:r>
                  </a:p>
                </p:txBody>
              </p:sp>
            </p:grp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956B58C7-86F8-0ABA-8EC7-7C649EF19069}"/>
                    </a:ext>
                  </a:extLst>
                </p:cNvPr>
                <p:cNvSpPr/>
                <p:nvPr/>
              </p:nvSpPr>
              <p:spPr>
                <a:xfrm>
                  <a:off x="7470319" y="3257664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346A67FC-A811-1019-DA52-9C41D7AE0778}"/>
                  </a:ext>
                </a:extLst>
              </p:cNvPr>
              <p:cNvGrpSpPr/>
              <p:nvPr/>
            </p:nvGrpSpPr>
            <p:grpSpPr>
              <a:xfrm>
                <a:off x="4459197" y="1310614"/>
                <a:ext cx="3879942" cy="1190809"/>
                <a:chOff x="4936963" y="2030468"/>
                <a:chExt cx="3879942" cy="887556"/>
              </a:xfrm>
            </p:grpSpPr>
            <p:cxnSp>
              <p:nvCxnSpPr>
                <p:cNvPr id="82" name="Connector: Elbow 81">
                  <a:extLst>
                    <a:ext uri="{FF2B5EF4-FFF2-40B4-BE49-F238E27FC236}">
                      <a16:creationId xmlns:a16="http://schemas.microsoft.com/office/drawing/2014/main" id="{6D4775EE-36D2-A1D9-EDCD-B023F2F24E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4936963" y="2209305"/>
                  <a:ext cx="1146255" cy="708717"/>
                </a:xfrm>
                <a:prstGeom prst="bentConnector3">
                  <a:avLst>
                    <a:gd name="adj1" fmla="val 132266"/>
                  </a:avLst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06AA7306-0947-F193-CE7F-C95FA90EFB5A}"/>
                    </a:ext>
                  </a:extLst>
                </p:cNvPr>
                <p:cNvSpPr/>
                <p:nvPr/>
              </p:nvSpPr>
              <p:spPr>
                <a:xfrm>
                  <a:off x="5249699" y="2030468"/>
                  <a:ext cx="1762126" cy="343156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New arrival!</a:t>
                  </a:r>
                </a:p>
              </p:txBody>
            </p:sp>
            <p:cxnSp>
              <p:nvCxnSpPr>
                <p:cNvPr id="84" name="Connector: Elbow 83">
                  <a:extLst>
                    <a:ext uri="{FF2B5EF4-FFF2-40B4-BE49-F238E27FC236}">
                      <a16:creationId xmlns:a16="http://schemas.microsoft.com/office/drawing/2014/main" id="{4D034E44-1904-0EB4-0954-821CEBA590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011826" y="2145275"/>
                  <a:ext cx="1805079" cy="772749"/>
                </a:xfrm>
                <a:prstGeom prst="bentConnector3">
                  <a:avLst>
                    <a:gd name="adj1" fmla="val -10815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3" name="Rectangles 49">
              <a:extLst>
                <a:ext uri="{FF2B5EF4-FFF2-40B4-BE49-F238E27FC236}">
                  <a16:creationId xmlns:a16="http://schemas.microsoft.com/office/drawing/2014/main" id="{D951DC8E-4933-B156-0E81-668867CFF901}"/>
                </a:ext>
              </a:extLst>
            </p:cNvPr>
            <p:cNvSpPr/>
            <p:nvPr/>
          </p:nvSpPr>
          <p:spPr>
            <a:xfrm>
              <a:off x="6480500" y="2667146"/>
              <a:ext cx="457200" cy="4343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4" name="Rectangles 49">
              <a:extLst>
                <a:ext uri="{FF2B5EF4-FFF2-40B4-BE49-F238E27FC236}">
                  <a16:creationId xmlns:a16="http://schemas.microsoft.com/office/drawing/2014/main" id="{C1A12E0C-ED5E-5FD1-F055-F717DC7E0311}"/>
                </a:ext>
              </a:extLst>
            </p:cNvPr>
            <p:cNvSpPr/>
            <p:nvPr/>
          </p:nvSpPr>
          <p:spPr>
            <a:xfrm>
              <a:off x="6480500" y="2202884"/>
              <a:ext cx="457200" cy="4343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5" name="Rectangles 49">
              <a:extLst>
                <a:ext uri="{FF2B5EF4-FFF2-40B4-BE49-F238E27FC236}">
                  <a16:creationId xmlns:a16="http://schemas.microsoft.com/office/drawing/2014/main" id="{3464931D-2734-DD90-CD67-39B02E7CCA8E}"/>
                </a:ext>
              </a:extLst>
            </p:cNvPr>
            <p:cNvSpPr/>
            <p:nvPr/>
          </p:nvSpPr>
          <p:spPr>
            <a:xfrm>
              <a:off x="6474566" y="1700399"/>
              <a:ext cx="457200" cy="4343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1C6CA0D-4547-8ABA-F43E-D58E6FE567EE}"/>
                </a:ext>
              </a:extLst>
            </p:cNvPr>
            <p:cNvCxnSpPr/>
            <p:nvPr/>
          </p:nvCxnSpPr>
          <p:spPr>
            <a:xfrm>
              <a:off x="6242288" y="1733983"/>
              <a:ext cx="3460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1EF4DFB-8F23-E709-3399-8BF9A313DD4E}"/>
                </a:ext>
              </a:extLst>
            </p:cNvPr>
            <p:cNvCxnSpPr/>
            <p:nvPr/>
          </p:nvCxnSpPr>
          <p:spPr>
            <a:xfrm>
              <a:off x="6242288" y="2100695"/>
              <a:ext cx="3460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2328458-21DD-6219-3562-C3448AC4F1BD}"/>
                </a:ext>
              </a:extLst>
            </p:cNvPr>
            <p:cNvCxnSpPr/>
            <p:nvPr/>
          </p:nvCxnSpPr>
          <p:spPr>
            <a:xfrm>
              <a:off x="6242288" y="2417402"/>
              <a:ext cx="3460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3AF675B-8BDA-6988-1234-6C0AD318D3D2}"/>
                </a:ext>
              </a:extLst>
            </p:cNvPr>
            <p:cNvCxnSpPr/>
            <p:nvPr/>
          </p:nvCxnSpPr>
          <p:spPr>
            <a:xfrm>
              <a:off x="6242288" y="2753158"/>
              <a:ext cx="3460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415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143D-0065-A1B8-E65B-BEB51FE4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duration: Partitioned local 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AA2E72-31A4-2E78-063F-0ED1D66E2C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3534198"/>
                <a:ext cx="10515600" cy="32737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Partitioned local balance,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ℓ=3</m:t>
                    </m:r>
                  </m:oMath>
                </a14:m>
                <a:r>
                  <a:rPr lang="en-US" dirty="0"/>
                  <a:t>. Predecessor states:</a:t>
                </a:r>
              </a:p>
              <a:p>
                <a:pPr marL="0" indent="0">
                  <a:buNone/>
                </a:pPr>
                <a:r>
                  <a:rPr lang="en-US" dirty="0"/>
                  <a:t>Remove 4-server job from queue, add 3-server job to service.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=[1,3,2,1,1,3]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AA2E72-31A4-2E78-063F-0ED1D66E2C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534198"/>
                <a:ext cx="10515600" cy="3273773"/>
              </a:xfrm>
              <a:blipFill>
                <a:blip r:embed="rId2"/>
                <a:stretch>
                  <a:fillRect l="-1159" t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23E66-4074-0CE1-B372-3A48995A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10F1FE0-47ED-2B92-2F45-62480C4DB942}"/>
                  </a:ext>
                </a:extLst>
              </p:cNvPr>
              <p:cNvSpPr txBox="1"/>
              <p:nvPr/>
            </p:nvSpPr>
            <p:spPr>
              <a:xfrm>
                <a:off x="8798693" y="1623337"/>
                <a:ext cx="3094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=[4,1,3,2,1,1]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10F1FE0-47ED-2B92-2F45-62480C4DB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693" y="1623337"/>
                <a:ext cx="3094270" cy="461665"/>
              </a:xfrm>
              <a:prstGeom prst="rect">
                <a:avLst/>
              </a:prstGeom>
              <a:blipFill>
                <a:blip r:embed="rId3"/>
                <a:stretch>
                  <a:fillRect l="-2953" t="-10526" r="-118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6DFCA3A5-1E76-9C66-F8C0-8EE12CD83125}"/>
              </a:ext>
            </a:extLst>
          </p:cNvPr>
          <p:cNvGrpSpPr/>
          <p:nvPr/>
        </p:nvGrpSpPr>
        <p:grpSpPr>
          <a:xfrm>
            <a:off x="4248329" y="1312125"/>
            <a:ext cx="3947935" cy="2201042"/>
            <a:chOff x="3029129" y="1397850"/>
            <a:chExt cx="3947935" cy="220104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7F3979A-CAD6-C0F1-D01E-BFBC7407CB92}"/>
                </a:ext>
              </a:extLst>
            </p:cNvPr>
            <p:cNvGrpSpPr/>
            <p:nvPr/>
          </p:nvGrpSpPr>
          <p:grpSpPr>
            <a:xfrm>
              <a:off x="3029129" y="1397850"/>
              <a:ext cx="3947935" cy="2201042"/>
              <a:chOff x="4391204" y="1310614"/>
              <a:chExt cx="3947935" cy="2201042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303227F-095E-D467-19FF-F7D4F0EFB591}"/>
                  </a:ext>
                </a:extLst>
              </p:cNvPr>
              <p:cNvGrpSpPr/>
              <p:nvPr/>
            </p:nvGrpSpPr>
            <p:grpSpPr>
              <a:xfrm>
                <a:off x="4391204" y="1498630"/>
                <a:ext cx="3368040" cy="2013026"/>
                <a:chOff x="4391204" y="1534833"/>
                <a:chExt cx="3368040" cy="2013026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0C8AF51D-7FD3-F245-F49A-3D36FDE07BD4}"/>
                    </a:ext>
                  </a:extLst>
                </p:cNvPr>
                <p:cNvSpPr/>
                <p:nvPr/>
              </p:nvSpPr>
              <p:spPr>
                <a:xfrm>
                  <a:off x="7470319" y="1534833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38301C59-EC7B-F1B0-BDF3-3FBB8F56AD7B}"/>
                    </a:ext>
                  </a:extLst>
                </p:cNvPr>
                <p:cNvGrpSpPr/>
                <p:nvPr/>
              </p:nvGrpSpPr>
              <p:grpSpPr>
                <a:xfrm>
                  <a:off x="4391204" y="1594677"/>
                  <a:ext cx="3368040" cy="1582660"/>
                  <a:chOff x="2639601" y="1646633"/>
                  <a:chExt cx="3368040" cy="1582660"/>
                </a:xfrm>
              </p:grpSpPr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BD742ABF-2725-25B3-0C1C-399ACFC13872}"/>
                      </a:ext>
                    </a:extLst>
                  </p:cNvPr>
                  <p:cNvGrpSpPr/>
                  <p:nvPr/>
                </p:nvGrpSpPr>
                <p:grpSpPr>
                  <a:xfrm>
                    <a:off x="2639601" y="1957388"/>
                    <a:ext cx="3368040" cy="1271905"/>
                    <a:chOff x="10105" y="2821"/>
                    <a:chExt cx="5304" cy="2003"/>
                  </a:xfrm>
                </p:grpSpPr>
                <p:sp>
                  <p:nvSpPr>
                    <p:cNvPr id="91" name="Oval 90">
                      <a:extLst>
                        <a:ext uri="{FF2B5EF4-FFF2-40B4-BE49-F238E27FC236}">
                          <a16:creationId xmlns:a16="http://schemas.microsoft.com/office/drawing/2014/main" id="{93E12E5B-170C-0634-E5F0-2987F2A02F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3325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C64F54FD-1E5D-E6BD-09CA-8F630DB7FC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3837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id="{BBA77C25-AC70-3FC5-CDC2-8D36C42191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4367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D8C031E6-D29C-02E5-A2E8-E93A4CD22A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2821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96" name="Group 95">
                      <a:extLst>
                        <a:ext uri="{FF2B5EF4-FFF2-40B4-BE49-F238E27FC236}">
                          <a16:creationId xmlns:a16="http://schemas.microsoft.com/office/drawing/2014/main" id="{BEA46F7A-5119-7582-2CCD-3E4FCCDD5C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05" y="2989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99" name="Rectangles 39">
                        <a:extLst>
                          <a:ext uri="{FF2B5EF4-FFF2-40B4-BE49-F238E27FC236}">
                            <a16:creationId xmlns:a16="http://schemas.microsoft.com/office/drawing/2014/main" id="{F9BF26F0-3473-4DF2-D414-CF42D2ED60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0" name="Rectangles 40">
                        <a:extLst>
                          <a:ext uri="{FF2B5EF4-FFF2-40B4-BE49-F238E27FC236}">
                            <a16:creationId xmlns:a16="http://schemas.microsoft.com/office/drawing/2014/main" id="{291C1ECF-098B-F01D-EA9E-0F605F0284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1" name="Rectangles 41">
                        <a:extLst>
                          <a:ext uri="{FF2B5EF4-FFF2-40B4-BE49-F238E27FC236}">
                            <a16:creationId xmlns:a16="http://schemas.microsoft.com/office/drawing/2014/main" id="{B2203971-1247-D31E-EE38-17B087F991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2" name="Rectangles 42">
                        <a:extLst>
                          <a:ext uri="{FF2B5EF4-FFF2-40B4-BE49-F238E27FC236}">
                            <a16:creationId xmlns:a16="http://schemas.microsoft.com/office/drawing/2014/main" id="{12F221F8-32D9-B52D-25C9-A1FC186F7D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03" name="Straight Connector 102">
                        <a:extLst>
                          <a:ext uri="{FF2B5EF4-FFF2-40B4-BE49-F238E27FC236}">
                            <a16:creationId xmlns:a16="http://schemas.microsoft.com/office/drawing/2014/main" id="{14C3A01D-D646-990A-AFFD-E66B125EAC9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" name="Straight Connector 103">
                        <a:extLst>
                          <a:ext uri="{FF2B5EF4-FFF2-40B4-BE49-F238E27FC236}">
                            <a16:creationId xmlns:a16="http://schemas.microsoft.com/office/drawing/2014/main" id="{798DA196-0068-7125-9AD9-F4AED3226F9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53D98CD5-8013-16D1-B138-B52BB8552ED4}"/>
                      </a:ext>
                    </a:extLst>
                  </p:cNvPr>
                  <p:cNvSpPr txBox="1"/>
                  <p:nvPr/>
                </p:nvSpPr>
                <p:spPr>
                  <a:xfrm>
                    <a:off x="4865028" y="1646633"/>
                    <a:ext cx="778770" cy="417195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r>
                      <a:rPr lang="en-US" sz="2400" dirty="0"/>
                      <a:t>FCFS</a:t>
                    </a:r>
                  </a:p>
                </p:txBody>
              </p:sp>
            </p:grp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1CFFF196-909F-C880-47F2-02422887601D}"/>
                    </a:ext>
                  </a:extLst>
                </p:cNvPr>
                <p:cNvSpPr/>
                <p:nvPr/>
              </p:nvSpPr>
              <p:spPr>
                <a:xfrm>
                  <a:off x="7470319" y="3257664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6094FDD-9BC5-1C79-5C08-1E9785B460FA}"/>
                  </a:ext>
                </a:extLst>
              </p:cNvPr>
              <p:cNvGrpSpPr/>
              <p:nvPr/>
            </p:nvGrpSpPr>
            <p:grpSpPr>
              <a:xfrm>
                <a:off x="4459197" y="1310614"/>
                <a:ext cx="3879942" cy="1190809"/>
                <a:chOff x="4936963" y="2030468"/>
                <a:chExt cx="3879942" cy="887556"/>
              </a:xfrm>
            </p:grpSpPr>
            <p:cxnSp>
              <p:nvCxnSpPr>
                <p:cNvPr id="83" name="Connector: Elbow 82">
                  <a:extLst>
                    <a:ext uri="{FF2B5EF4-FFF2-40B4-BE49-F238E27FC236}">
                      <a16:creationId xmlns:a16="http://schemas.microsoft.com/office/drawing/2014/main" id="{AB14A3FA-872D-39F4-F682-84A1171EF5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4936963" y="2209305"/>
                  <a:ext cx="1146255" cy="708717"/>
                </a:xfrm>
                <a:prstGeom prst="bentConnector3">
                  <a:avLst>
                    <a:gd name="adj1" fmla="val 132266"/>
                  </a:avLst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27375AA0-555D-0EC2-DB6E-1BE6FEC6CE5A}"/>
                    </a:ext>
                  </a:extLst>
                </p:cNvPr>
                <p:cNvSpPr/>
                <p:nvPr/>
              </p:nvSpPr>
              <p:spPr>
                <a:xfrm>
                  <a:off x="5249699" y="2030468"/>
                  <a:ext cx="1762126" cy="343156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New arrival!</a:t>
                  </a:r>
                </a:p>
              </p:txBody>
            </p:sp>
            <p:cxnSp>
              <p:nvCxnSpPr>
                <p:cNvPr id="85" name="Connector: Elbow 84">
                  <a:extLst>
                    <a:ext uri="{FF2B5EF4-FFF2-40B4-BE49-F238E27FC236}">
                      <a16:creationId xmlns:a16="http://schemas.microsoft.com/office/drawing/2014/main" id="{39F3F238-BFC3-ACC2-E17A-9B4B3F706A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011826" y="2145275"/>
                  <a:ext cx="1805079" cy="772749"/>
                </a:xfrm>
                <a:prstGeom prst="bentConnector3">
                  <a:avLst>
                    <a:gd name="adj1" fmla="val -10815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4" name="Rectangles 49">
              <a:extLst>
                <a:ext uri="{FF2B5EF4-FFF2-40B4-BE49-F238E27FC236}">
                  <a16:creationId xmlns:a16="http://schemas.microsoft.com/office/drawing/2014/main" id="{F2A3D19E-43A0-9E71-2060-C4842440D9C7}"/>
                </a:ext>
              </a:extLst>
            </p:cNvPr>
            <p:cNvSpPr/>
            <p:nvPr/>
          </p:nvSpPr>
          <p:spPr>
            <a:xfrm>
              <a:off x="6473112" y="1879823"/>
              <a:ext cx="457200" cy="4343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5" name="Rectangles 49">
              <a:extLst>
                <a:ext uri="{FF2B5EF4-FFF2-40B4-BE49-F238E27FC236}">
                  <a16:creationId xmlns:a16="http://schemas.microsoft.com/office/drawing/2014/main" id="{4F9E4ED6-DAD9-4530-37E1-08E082738829}"/>
                </a:ext>
              </a:extLst>
            </p:cNvPr>
            <p:cNvSpPr/>
            <p:nvPr/>
          </p:nvSpPr>
          <p:spPr>
            <a:xfrm>
              <a:off x="6475339" y="1427524"/>
              <a:ext cx="457200" cy="4343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3D0086-AC05-74B7-1C24-7CFC5AEDD334}"/>
                </a:ext>
              </a:extLst>
            </p:cNvPr>
            <p:cNvCxnSpPr/>
            <p:nvPr/>
          </p:nvCxnSpPr>
          <p:spPr>
            <a:xfrm>
              <a:off x="6242288" y="1733983"/>
              <a:ext cx="3460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ED01DE7-9F0B-A5EB-DDF8-59884D3C495E}"/>
                </a:ext>
              </a:extLst>
            </p:cNvPr>
            <p:cNvCxnSpPr/>
            <p:nvPr/>
          </p:nvCxnSpPr>
          <p:spPr>
            <a:xfrm>
              <a:off x="6242288" y="2100695"/>
              <a:ext cx="3460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A4A226E-4483-CFD9-FBFF-82F79A0AD4A0}"/>
              </a:ext>
            </a:extLst>
          </p:cNvPr>
          <p:cNvGrpSpPr/>
          <p:nvPr/>
        </p:nvGrpSpPr>
        <p:grpSpPr>
          <a:xfrm>
            <a:off x="7461488" y="2331677"/>
            <a:ext cx="684695" cy="672940"/>
            <a:chOff x="7461488" y="2331677"/>
            <a:chExt cx="684695" cy="672940"/>
          </a:xfrm>
        </p:grpSpPr>
        <p:sp>
          <p:nvSpPr>
            <p:cNvPr id="105" name="Rectangles 47">
              <a:extLst>
                <a:ext uri="{FF2B5EF4-FFF2-40B4-BE49-F238E27FC236}">
                  <a16:creationId xmlns:a16="http://schemas.microsoft.com/office/drawing/2014/main" id="{BF946580-D885-0A85-5B66-6B43D0D7777E}"/>
                </a:ext>
              </a:extLst>
            </p:cNvPr>
            <p:cNvSpPr/>
            <p:nvPr/>
          </p:nvSpPr>
          <p:spPr>
            <a:xfrm>
              <a:off x="7688983" y="2461475"/>
              <a:ext cx="457200" cy="4324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2288F2C-9167-954F-8596-ADD892083A0A}"/>
                </a:ext>
              </a:extLst>
            </p:cNvPr>
            <p:cNvCxnSpPr>
              <a:cxnSpLocks/>
            </p:cNvCxnSpPr>
            <p:nvPr/>
          </p:nvCxnSpPr>
          <p:spPr>
            <a:xfrm>
              <a:off x="7461488" y="2331677"/>
              <a:ext cx="295037" cy="1842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341128C-7179-8068-11C0-1EF27A21C779}"/>
                </a:ext>
              </a:extLst>
            </p:cNvPr>
            <p:cNvCxnSpPr/>
            <p:nvPr/>
          </p:nvCxnSpPr>
          <p:spPr>
            <a:xfrm>
              <a:off x="7461488" y="2667433"/>
              <a:ext cx="3460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D5F0EAA-DF88-D159-020E-43DB1F6FB8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8850" y="2841962"/>
              <a:ext cx="287675" cy="16265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s 49">
            <a:extLst>
              <a:ext uri="{FF2B5EF4-FFF2-40B4-BE49-F238E27FC236}">
                <a16:creationId xmlns:a16="http://schemas.microsoft.com/office/drawing/2014/main" id="{66565C48-C9D3-48AE-1124-9CB5AC6699FE}"/>
              </a:ext>
            </a:extLst>
          </p:cNvPr>
          <p:cNvSpPr/>
          <p:nvPr/>
        </p:nvSpPr>
        <p:spPr>
          <a:xfrm>
            <a:off x="5524048" y="2443827"/>
            <a:ext cx="457200" cy="4343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s 49">
            <a:extLst>
              <a:ext uri="{FF2B5EF4-FFF2-40B4-BE49-F238E27FC236}">
                <a16:creationId xmlns:a16="http://schemas.microsoft.com/office/drawing/2014/main" id="{33CA7C08-3D72-CB50-44AC-CAC8D5489C79}"/>
              </a:ext>
            </a:extLst>
          </p:cNvPr>
          <p:cNvSpPr/>
          <p:nvPr/>
        </p:nvSpPr>
        <p:spPr>
          <a:xfrm>
            <a:off x="6129834" y="2447320"/>
            <a:ext cx="457200" cy="4343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s 47">
            <a:extLst>
              <a:ext uri="{FF2B5EF4-FFF2-40B4-BE49-F238E27FC236}">
                <a16:creationId xmlns:a16="http://schemas.microsoft.com/office/drawing/2014/main" id="{4A31B8C5-B734-CB36-A430-82CF691B47EE}"/>
              </a:ext>
            </a:extLst>
          </p:cNvPr>
          <p:cNvSpPr/>
          <p:nvPr/>
        </p:nvSpPr>
        <p:spPr>
          <a:xfrm>
            <a:off x="6725464" y="2447320"/>
            <a:ext cx="457200" cy="4324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79F1D6-5607-3A39-4CA2-C0D9E4354CC7}"/>
              </a:ext>
            </a:extLst>
          </p:cNvPr>
          <p:cNvGrpSpPr/>
          <p:nvPr/>
        </p:nvGrpSpPr>
        <p:grpSpPr>
          <a:xfrm>
            <a:off x="5524048" y="2443846"/>
            <a:ext cx="1658616" cy="437833"/>
            <a:chOff x="5524048" y="2443846"/>
            <a:chExt cx="1658616" cy="437833"/>
          </a:xfrm>
        </p:grpSpPr>
        <p:sp>
          <p:nvSpPr>
            <p:cNvPr id="8" name="Rectangles 49">
              <a:extLst>
                <a:ext uri="{FF2B5EF4-FFF2-40B4-BE49-F238E27FC236}">
                  <a16:creationId xmlns:a16="http://schemas.microsoft.com/office/drawing/2014/main" id="{E5176617-5530-BEAF-E493-78A9339D4A53}"/>
                </a:ext>
              </a:extLst>
            </p:cNvPr>
            <p:cNvSpPr/>
            <p:nvPr/>
          </p:nvSpPr>
          <p:spPr>
            <a:xfrm>
              <a:off x="5524048" y="2443846"/>
              <a:ext cx="457200" cy="4343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9" name="Rectangles 49">
              <a:extLst>
                <a:ext uri="{FF2B5EF4-FFF2-40B4-BE49-F238E27FC236}">
                  <a16:creationId xmlns:a16="http://schemas.microsoft.com/office/drawing/2014/main" id="{9C1882C2-74A0-B569-B319-DB76B5109442}"/>
                </a:ext>
              </a:extLst>
            </p:cNvPr>
            <p:cNvSpPr/>
            <p:nvPr/>
          </p:nvSpPr>
          <p:spPr>
            <a:xfrm>
              <a:off x="6129834" y="2447339"/>
              <a:ext cx="457200" cy="4343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" name="Rectangles 47">
              <a:extLst>
                <a:ext uri="{FF2B5EF4-FFF2-40B4-BE49-F238E27FC236}">
                  <a16:creationId xmlns:a16="http://schemas.microsoft.com/office/drawing/2014/main" id="{7CB52647-F5D4-446D-5FAB-442E2F00BC4B}"/>
                </a:ext>
              </a:extLst>
            </p:cNvPr>
            <p:cNvSpPr/>
            <p:nvPr/>
          </p:nvSpPr>
          <p:spPr>
            <a:xfrm>
              <a:off x="6725464" y="2447339"/>
              <a:ext cx="457200" cy="4324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74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143D-0065-A1B8-E65B-BEB51FE4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duration: Partitioned local 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AA2E72-31A4-2E78-063F-0ED1D66E2C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3534198"/>
                <a:ext cx="10515600" cy="32737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Partitioned local balance,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ℓ=3</m:t>
                    </m:r>
                  </m:oMath>
                </a14:m>
                <a:r>
                  <a:rPr lang="en-US" dirty="0"/>
                  <a:t>. Predecessor states:</a:t>
                </a:r>
              </a:p>
              <a:p>
                <a:pPr marL="0" indent="0">
                  <a:buNone/>
                </a:pPr>
                <a:r>
                  <a:rPr lang="en-US" dirty="0"/>
                  <a:t>Remove 4-server job from queue, add 3-server job to service.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=[1,3,2,1,1,3]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=[1,3,2,1,3,1]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AA2E72-31A4-2E78-063F-0ED1D66E2C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534198"/>
                <a:ext cx="10515600" cy="3273773"/>
              </a:xfrm>
              <a:blipFill>
                <a:blip r:embed="rId2"/>
                <a:stretch>
                  <a:fillRect l="-1159" t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23E66-4074-0CE1-B372-3A48995A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10F1FE0-47ED-2B92-2F45-62480C4DB942}"/>
                  </a:ext>
                </a:extLst>
              </p:cNvPr>
              <p:cNvSpPr txBox="1"/>
              <p:nvPr/>
            </p:nvSpPr>
            <p:spPr>
              <a:xfrm>
                <a:off x="8798693" y="1623337"/>
                <a:ext cx="3094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=[4,1,3,2,1,1]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10F1FE0-47ED-2B92-2F45-62480C4DB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693" y="1623337"/>
                <a:ext cx="3094270" cy="461665"/>
              </a:xfrm>
              <a:prstGeom prst="rect">
                <a:avLst/>
              </a:prstGeom>
              <a:blipFill>
                <a:blip r:embed="rId3"/>
                <a:stretch>
                  <a:fillRect l="-2953" t="-10526" r="-118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A1349A1-1C42-1FCA-7B3C-9A0E16F992C0}"/>
              </a:ext>
            </a:extLst>
          </p:cNvPr>
          <p:cNvGrpSpPr/>
          <p:nvPr/>
        </p:nvGrpSpPr>
        <p:grpSpPr>
          <a:xfrm>
            <a:off x="4248329" y="1312125"/>
            <a:ext cx="3947935" cy="2201042"/>
            <a:chOff x="3029129" y="1397850"/>
            <a:chExt cx="3947935" cy="220104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8358FDC-71FA-05A0-54FA-BDB60D34E9BD}"/>
                </a:ext>
              </a:extLst>
            </p:cNvPr>
            <p:cNvGrpSpPr/>
            <p:nvPr/>
          </p:nvGrpSpPr>
          <p:grpSpPr>
            <a:xfrm>
              <a:off x="3029129" y="1397850"/>
              <a:ext cx="3947935" cy="2201042"/>
              <a:chOff x="4391204" y="1310614"/>
              <a:chExt cx="3947935" cy="2201042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D70743B-F976-821F-0A9E-8018087941EF}"/>
                  </a:ext>
                </a:extLst>
              </p:cNvPr>
              <p:cNvGrpSpPr/>
              <p:nvPr/>
            </p:nvGrpSpPr>
            <p:grpSpPr>
              <a:xfrm>
                <a:off x="4391204" y="1498630"/>
                <a:ext cx="3368040" cy="2013026"/>
                <a:chOff x="4391204" y="1534833"/>
                <a:chExt cx="3368040" cy="2013026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03F5D683-B06C-9C85-C7C2-F3F95CA45246}"/>
                    </a:ext>
                  </a:extLst>
                </p:cNvPr>
                <p:cNvSpPr/>
                <p:nvPr/>
              </p:nvSpPr>
              <p:spPr>
                <a:xfrm>
                  <a:off x="7470319" y="1534833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F9D2BBBA-209F-063C-07C1-968CC503981B}"/>
                    </a:ext>
                  </a:extLst>
                </p:cNvPr>
                <p:cNvGrpSpPr/>
                <p:nvPr/>
              </p:nvGrpSpPr>
              <p:grpSpPr>
                <a:xfrm>
                  <a:off x="4391204" y="1594677"/>
                  <a:ext cx="3368040" cy="1582660"/>
                  <a:chOff x="2639601" y="1646633"/>
                  <a:chExt cx="3368040" cy="1582660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A0DE589D-C72E-8C65-2E46-79FEC46E7EFD}"/>
                      </a:ext>
                    </a:extLst>
                  </p:cNvPr>
                  <p:cNvGrpSpPr/>
                  <p:nvPr/>
                </p:nvGrpSpPr>
                <p:grpSpPr>
                  <a:xfrm>
                    <a:off x="2639601" y="1957388"/>
                    <a:ext cx="3368040" cy="1271905"/>
                    <a:chOff x="10105" y="2821"/>
                    <a:chExt cx="5304" cy="2003"/>
                  </a:xfrm>
                </p:grpSpPr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3A90EC7C-07B4-F855-4B21-1B19DF98AD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3325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9997DADA-BB3E-154C-93B8-6D49DB980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3837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20DE63AA-5378-BC87-61CD-5A2662473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4367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>
                      <a:extLst>
                        <a:ext uri="{FF2B5EF4-FFF2-40B4-BE49-F238E27FC236}">
                          <a16:creationId xmlns:a16="http://schemas.microsoft.com/office/drawing/2014/main" id="{70237731-E212-942C-0E3A-24E4886AA9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2821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9" name="Group 58">
                      <a:extLst>
                        <a:ext uri="{FF2B5EF4-FFF2-40B4-BE49-F238E27FC236}">
                          <a16:creationId xmlns:a16="http://schemas.microsoft.com/office/drawing/2014/main" id="{7ACBDF79-E5BF-6B8F-026D-0B271EBF3D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05" y="2989"/>
                      <a:ext cx="4732" cy="1729"/>
                      <a:chOff x="5630" y="3721"/>
                      <a:chExt cx="4732" cy="1729"/>
                    </a:xfrm>
                  </p:grpSpPr>
                  <p:sp>
                    <p:nvSpPr>
                      <p:cNvPr id="62" name="Rectangles 39">
                        <a:extLst>
                          <a:ext uri="{FF2B5EF4-FFF2-40B4-BE49-F238E27FC236}">
                            <a16:creationId xmlns:a16="http://schemas.microsoft.com/office/drawing/2014/main" id="{066A3D6F-03B3-267B-B937-C992955907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Rectangles 40">
                        <a:extLst>
                          <a:ext uri="{FF2B5EF4-FFF2-40B4-BE49-F238E27FC236}">
                            <a16:creationId xmlns:a16="http://schemas.microsoft.com/office/drawing/2014/main" id="{95386450-5E46-D0D8-3F91-CB8DE58508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Rectangles 41">
                        <a:extLst>
                          <a:ext uri="{FF2B5EF4-FFF2-40B4-BE49-F238E27FC236}">
                            <a16:creationId xmlns:a16="http://schemas.microsoft.com/office/drawing/2014/main" id="{AE94484F-B27C-4554-E04F-28F80A19AD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" name="Rectangles 42">
                        <a:extLst>
                          <a:ext uri="{FF2B5EF4-FFF2-40B4-BE49-F238E27FC236}">
                            <a16:creationId xmlns:a16="http://schemas.microsoft.com/office/drawing/2014/main" id="{CA0DDD52-D155-5318-A416-4B8A5D6169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6" name="Straight Connector 65">
                        <a:extLst>
                          <a:ext uri="{FF2B5EF4-FFF2-40B4-BE49-F238E27FC236}">
                            <a16:creationId xmlns:a16="http://schemas.microsoft.com/office/drawing/2014/main" id="{3506F984-9DE6-0810-00E8-2FE4E77144E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Straight Connector 66">
                        <a:extLst>
                          <a:ext uri="{FF2B5EF4-FFF2-40B4-BE49-F238E27FC236}">
                            <a16:creationId xmlns:a16="http://schemas.microsoft.com/office/drawing/2014/main" id="{83E2E92C-0B1B-EF40-CF3B-3E7E73EBC41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2C0735A4-E25D-93C5-3101-8A17A6578A94}"/>
                      </a:ext>
                    </a:extLst>
                  </p:cNvPr>
                  <p:cNvSpPr txBox="1"/>
                  <p:nvPr/>
                </p:nvSpPr>
                <p:spPr>
                  <a:xfrm>
                    <a:off x="4865028" y="1646633"/>
                    <a:ext cx="778770" cy="417195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r>
                      <a:rPr lang="en-US" sz="2400" dirty="0"/>
                      <a:t>FCFS</a:t>
                    </a:r>
                  </a:p>
                </p:txBody>
              </p:sp>
            </p:grp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2C65BF0-63EF-DD0E-AE31-D90C83F5B2AF}"/>
                    </a:ext>
                  </a:extLst>
                </p:cNvPr>
                <p:cNvSpPr/>
                <p:nvPr/>
              </p:nvSpPr>
              <p:spPr>
                <a:xfrm>
                  <a:off x="7470319" y="3257664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B4855CFD-D742-8F08-F1C8-DB160B32A23F}"/>
                  </a:ext>
                </a:extLst>
              </p:cNvPr>
              <p:cNvGrpSpPr/>
              <p:nvPr/>
            </p:nvGrpSpPr>
            <p:grpSpPr>
              <a:xfrm>
                <a:off x="4459197" y="1310614"/>
                <a:ext cx="3879942" cy="1190809"/>
                <a:chOff x="4936963" y="2030468"/>
                <a:chExt cx="3879942" cy="887556"/>
              </a:xfrm>
            </p:grpSpPr>
            <p:cxnSp>
              <p:nvCxnSpPr>
                <p:cNvPr id="46" name="Connector: Elbow 45">
                  <a:extLst>
                    <a:ext uri="{FF2B5EF4-FFF2-40B4-BE49-F238E27FC236}">
                      <a16:creationId xmlns:a16="http://schemas.microsoft.com/office/drawing/2014/main" id="{E889628C-92B6-D43C-8797-0E9B52B547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4936963" y="2209305"/>
                  <a:ext cx="1146255" cy="708717"/>
                </a:xfrm>
                <a:prstGeom prst="bentConnector3">
                  <a:avLst>
                    <a:gd name="adj1" fmla="val 132266"/>
                  </a:avLst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DC05EB07-4197-3669-590A-E86AB04019C0}"/>
                    </a:ext>
                  </a:extLst>
                </p:cNvPr>
                <p:cNvSpPr/>
                <p:nvPr/>
              </p:nvSpPr>
              <p:spPr>
                <a:xfrm>
                  <a:off x="5249699" y="2030468"/>
                  <a:ext cx="1762126" cy="343156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New arrival!</a:t>
                  </a:r>
                </a:p>
              </p:txBody>
            </p:sp>
            <p:cxnSp>
              <p:nvCxnSpPr>
                <p:cNvPr id="48" name="Connector: Elbow 47">
                  <a:extLst>
                    <a:ext uri="{FF2B5EF4-FFF2-40B4-BE49-F238E27FC236}">
                      <a16:creationId xmlns:a16="http://schemas.microsoft.com/office/drawing/2014/main" id="{98EE8D7F-E60D-44EF-101B-4E30FE7C06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011826" y="2145275"/>
                  <a:ext cx="1805079" cy="772749"/>
                </a:xfrm>
                <a:prstGeom prst="bentConnector3">
                  <a:avLst>
                    <a:gd name="adj1" fmla="val -10815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Rectangles 49">
              <a:extLst>
                <a:ext uri="{FF2B5EF4-FFF2-40B4-BE49-F238E27FC236}">
                  <a16:creationId xmlns:a16="http://schemas.microsoft.com/office/drawing/2014/main" id="{E53A5106-B470-72F3-6520-7DFCE0058F40}"/>
                </a:ext>
              </a:extLst>
            </p:cNvPr>
            <p:cNvSpPr/>
            <p:nvPr/>
          </p:nvSpPr>
          <p:spPr>
            <a:xfrm>
              <a:off x="6475339" y="1427524"/>
              <a:ext cx="457200" cy="4343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15AE55F-F961-059D-F044-14702C5C8754}"/>
                </a:ext>
              </a:extLst>
            </p:cNvPr>
            <p:cNvCxnSpPr/>
            <p:nvPr/>
          </p:nvCxnSpPr>
          <p:spPr>
            <a:xfrm>
              <a:off x="6242288" y="1733983"/>
              <a:ext cx="3460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5AA4980-1005-C98C-6484-D78C3966CA1F}"/>
              </a:ext>
            </a:extLst>
          </p:cNvPr>
          <p:cNvGrpSpPr/>
          <p:nvPr/>
        </p:nvGrpSpPr>
        <p:grpSpPr>
          <a:xfrm>
            <a:off x="7461488" y="2001537"/>
            <a:ext cx="684695" cy="672940"/>
            <a:chOff x="7461488" y="2331677"/>
            <a:chExt cx="684695" cy="672940"/>
          </a:xfrm>
        </p:grpSpPr>
        <p:sp>
          <p:nvSpPr>
            <p:cNvPr id="69" name="Rectangles 47">
              <a:extLst>
                <a:ext uri="{FF2B5EF4-FFF2-40B4-BE49-F238E27FC236}">
                  <a16:creationId xmlns:a16="http://schemas.microsoft.com/office/drawing/2014/main" id="{61CB0DFE-5D57-1A1B-AE9E-5890480C81FE}"/>
                </a:ext>
              </a:extLst>
            </p:cNvPr>
            <p:cNvSpPr/>
            <p:nvPr/>
          </p:nvSpPr>
          <p:spPr>
            <a:xfrm>
              <a:off x="7688983" y="2461475"/>
              <a:ext cx="457200" cy="4324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6BC4566-D7B9-97CC-ED42-B677956EE778}"/>
                </a:ext>
              </a:extLst>
            </p:cNvPr>
            <p:cNvCxnSpPr>
              <a:cxnSpLocks/>
            </p:cNvCxnSpPr>
            <p:nvPr/>
          </p:nvCxnSpPr>
          <p:spPr>
            <a:xfrm>
              <a:off x="7461488" y="2331677"/>
              <a:ext cx="295037" cy="1842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EFE5F47-05E0-45CC-55FB-D35292B16F43}"/>
                </a:ext>
              </a:extLst>
            </p:cNvPr>
            <p:cNvCxnSpPr/>
            <p:nvPr/>
          </p:nvCxnSpPr>
          <p:spPr>
            <a:xfrm>
              <a:off x="7461488" y="2667433"/>
              <a:ext cx="3460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6679FF-B7D7-A133-4F85-D66E1724C4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8850" y="2841962"/>
              <a:ext cx="287675" cy="16265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B551AE2-282C-A5CE-7ABF-DFA16FC52C8A}"/>
              </a:ext>
            </a:extLst>
          </p:cNvPr>
          <p:cNvGrpSpPr/>
          <p:nvPr/>
        </p:nvGrpSpPr>
        <p:grpSpPr>
          <a:xfrm>
            <a:off x="7461488" y="2782229"/>
            <a:ext cx="688024" cy="434340"/>
            <a:chOff x="7461488" y="1794098"/>
            <a:chExt cx="688024" cy="434340"/>
          </a:xfrm>
        </p:grpSpPr>
        <p:sp>
          <p:nvSpPr>
            <p:cNvPr id="73" name="Rectangles 49">
              <a:extLst>
                <a:ext uri="{FF2B5EF4-FFF2-40B4-BE49-F238E27FC236}">
                  <a16:creationId xmlns:a16="http://schemas.microsoft.com/office/drawing/2014/main" id="{2C750936-6085-9C80-D333-197E74BF3854}"/>
                </a:ext>
              </a:extLst>
            </p:cNvPr>
            <p:cNvSpPr/>
            <p:nvPr/>
          </p:nvSpPr>
          <p:spPr>
            <a:xfrm>
              <a:off x="7692312" y="1794098"/>
              <a:ext cx="457200" cy="4343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B71D2BB-6784-D5B1-9B80-CE2D75CA7C63}"/>
                </a:ext>
              </a:extLst>
            </p:cNvPr>
            <p:cNvCxnSpPr/>
            <p:nvPr/>
          </p:nvCxnSpPr>
          <p:spPr>
            <a:xfrm>
              <a:off x="7461488" y="2014970"/>
              <a:ext cx="3460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1439FC1-5281-4CF4-8B36-49BE3464203A}"/>
              </a:ext>
            </a:extLst>
          </p:cNvPr>
          <p:cNvGrpSpPr/>
          <p:nvPr/>
        </p:nvGrpSpPr>
        <p:grpSpPr>
          <a:xfrm>
            <a:off x="5524048" y="2443846"/>
            <a:ext cx="1658616" cy="437833"/>
            <a:chOff x="5524048" y="2443846"/>
            <a:chExt cx="1658616" cy="437833"/>
          </a:xfrm>
        </p:grpSpPr>
        <p:sp>
          <p:nvSpPr>
            <p:cNvPr id="7" name="Rectangles 49">
              <a:extLst>
                <a:ext uri="{FF2B5EF4-FFF2-40B4-BE49-F238E27FC236}">
                  <a16:creationId xmlns:a16="http://schemas.microsoft.com/office/drawing/2014/main" id="{2B4BD43C-C866-D252-C1A9-FFD4313CA4EE}"/>
                </a:ext>
              </a:extLst>
            </p:cNvPr>
            <p:cNvSpPr/>
            <p:nvPr/>
          </p:nvSpPr>
          <p:spPr>
            <a:xfrm>
              <a:off x="5524048" y="2443846"/>
              <a:ext cx="457200" cy="4343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" name="Rectangles 49">
              <a:extLst>
                <a:ext uri="{FF2B5EF4-FFF2-40B4-BE49-F238E27FC236}">
                  <a16:creationId xmlns:a16="http://schemas.microsoft.com/office/drawing/2014/main" id="{1EBBEF84-59F4-1B5F-294F-0BCE509F5A17}"/>
                </a:ext>
              </a:extLst>
            </p:cNvPr>
            <p:cNvSpPr/>
            <p:nvPr/>
          </p:nvSpPr>
          <p:spPr>
            <a:xfrm>
              <a:off x="6129834" y="2447339"/>
              <a:ext cx="457200" cy="4343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Rectangles 47">
              <a:extLst>
                <a:ext uri="{FF2B5EF4-FFF2-40B4-BE49-F238E27FC236}">
                  <a16:creationId xmlns:a16="http://schemas.microsoft.com/office/drawing/2014/main" id="{813EEB4C-063C-6358-EC61-29B1CD168B71}"/>
                </a:ext>
              </a:extLst>
            </p:cNvPr>
            <p:cNvSpPr/>
            <p:nvPr/>
          </p:nvSpPr>
          <p:spPr>
            <a:xfrm>
              <a:off x="6725464" y="2447339"/>
              <a:ext cx="457200" cy="4324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6921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143D-0065-A1B8-E65B-BEB51FE4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duration: Partitioned local 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AA2E72-31A4-2E78-063F-0ED1D66E2C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3534198"/>
                <a:ext cx="10515600" cy="32737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Partitioned local balance,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ℓ=3</m:t>
                    </m:r>
                  </m:oMath>
                </a14:m>
                <a:r>
                  <a:rPr lang="en-US" dirty="0"/>
                  <a:t>. Predecessor states:</a:t>
                </a:r>
              </a:p>
              <a:p>
                <a:pPr marL="0" indent="0">
                  <a:buNone/>
                </a:pPr>
                <a:r>
                  <a:rPr lang="en-US" dirty="0"/>
                  <a:t>Remove 4-server job from queue, add 3-server job to service.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=[1,3,2,1,1,3]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=[1,3,2,1,3,1]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=[1,3,2,3,1,1]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AA2E72-31A4-2E78-063F-0ED1D66E2C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534198"/>
                <a:ext cx="10515600" cy="3273773"/>
              </a:xfrm>
              <a:blipFill>
                <a:blip r:embed="rId2"/>
                <a:stretch>
                  <a:fillRect l="-1159" t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23E66-4074-0CE1-B372-3A48995A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10F1FE0-47ED-2B92-2F45-62480C4DB942}"/>
                  </a:ext>
                </a:extLst>
              </p:cNvPr>
              <p:cNvSpPr txBox="1"/>
              <p:nvPr/>
            </p:nvSpPr>
            <p:spPr>
              <a:xfrm>
                <a:off x="8798693" y="1623337"/>
                <a:ext cx="3094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=[4,1,3,2,1,1]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10F1FE0-47ED-2B92-2F45-62480C4DB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693" y="1623337"/>
                <a:ext cx="3094270" cy="461665"/>
              </a:xfrm>
              <a:prstGeom prst="rect">
                <a:avLst/>
              </a:prstGeom>
              <a:blipFill>
                <a:blip r:embed="rId3"/>
                <a:stretch>
                  <a:fillRect l="-2953" t="-10526" r="-118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F433F9EE-C817-A9AC-B481-E3AE2CCFA5E7}"/>
              </a:ext>
            </a:extLst>
          </p:cNvPr>
          <p:cNvGrpSpPr/>
          <p:nvPr/>
        </p:nvGrpSpPr>
        <p:grpSpPr>
          <a:xfrm>
            <a:off x="4248329" y="1312125"/>
            <a:ext cx="3947935" cy="2201042"/>
            <a:chOff x="4391204" y="1310614"/>
            <a:chExt cx="3947935" cy="220104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C427DEE-27F9-28EB-05CF-02A38EFF50F6}"/>
                </a:ext>
              </a:extLst>
            </p:cNvPr>
            <p:cNvGrpSpPr/>
            <p:nvPr/>
          </p:nvGrpSpPr>
          <p:grpSpPr>
            <a:xfrm>
              <a:off x="4391204" y="1498630"/>
              <a:ext cx="3368040" cy="2013026"/>
              <a:chOff x="4391204" y="1534833"/>
              <a:chExt cx="3368040" cy="201302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B958040-FAB1-2378-577C-125682F77736}"/>
                  </a:ext>
                </a:extLst>
              </p:cNvPr>
              <p:cNvSpPr/>
              <p:nvPr/>
            </p:nvSpPr>
            <p:spPr>
              <a:xfrm>
                <a:off x="7470319" y="1534833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748AB1E9-CA4D-0892-FAFF-2337F3440381}"/>
                  </a:ext>
                </a:extLst>
              </p:cNvPr>
              <p:cNvGrpSpPr/>
              <p:nvPr/>
            </p:nvGrpSpPr>
            <p:grpSpPr>
              <a:xfrm>
                <a:off x="4391204" y="1594677"/>
                <a:ext cx="3368040" cy="1582660"/>
                <a:chOff x="2639601" y="1646633"/>
                <a:chExt cx="3368040" cy="1582660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5AA802CB-BB42-2562-3513-9276ECE825BE}"/>
                    </a:ext>
                  </a:extLst>
                </p:cNvPr>
                <p:cNvGrpSpPr/>
                <p:nvPr/>
              </p:nvGrpSpPr>
              <p:grpSpPr>
                <a:xfrm>
                  <a:off x="2639601" y="1957388"/>
                  <a:ext cx="3368040" cy="1271905"/>
                  <a:chOff x="10105" y="2821"/>
                  <a:chExt cx="5304" cy="2003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DB80C63D-305E-C2F9-B4BD-9B71DB959668}"/>
                      </a:ext>
                    </a:extLst>
                  </p:cNvPr>
                  <p:cNvSpPr/>
                  <p:nvPr/>
                </p:nvSpPr>
                <p:spPr>
                  <a:xfrm>
                    <a:off x="14954" y="3325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1F9787A4-D000-EFFE-1A69-4CDA9CA706A1}"/>
                      </a:ext>
                    </a:extLst>
                  </p:cNvPr>
                  <p:cNvSpPr/>
                  <p:nvPr/>
                </p:nvSpPr>
                <p:spPr>
                  <a:xfrm>
                    <a:off x="14954" y="383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913391DA-C3B7-425B-2B88-A4FD7212A94F}"/>
                      </a:ext>
                    </a:extLst>
                  </p:cNvPr>
                  <p:cNvSpPr/>
                  <p:nvPr/>
                </p:nvSpPr>
                <p:spPr>
                  <a:xfrm>
                    <a:off x="14954" y="436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4EECC79E-42EF-834B-B42F-C93165548B45}"/>
                      </a:ext>
                    </a:extLst>
                  </p:cNvPr>
                  <p:cNvSpPr/>
                  <p:nvPr/>
                </p:nvSpPr>
                <p:spPr>
                  <a:xfrm>
                    <a:off x="14954" y="2821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BCC36313-61E0-4DE7-ADC6-2853F19C5C88}"/>
                      </a:ext>
                    </a:extLst>
                  </p:cNvPr>
                  <p:cNvGrpSpPr/>
                  <p:nvPr/>
                </p:nvGrpSpPr>
                <p:grpSpPr>
                  <a:xfrm>
                    <a:off x="10105" y="2989"/>
                    <a:ext cx="4734" cy="1729"/>
                    <a:chOff x="5630" y="3721"/>
                    <a:chExt cx="4734" cy="1729"/>
                  </a:xfrm>
                </p:grpSpPr>
                <p:sp>
                  <p:nvSpPr>
                    <p:cNvPr id="60" name="Rectangles 39">
                      <a:extLst>
                        <a:ext uri="{FF2B5EF4-FFF2-40B4-BE49-F238E27FC236}">
                          <a16:creationId xmlns:a16="http://schemas.microsoft.com/office/drawing/2014/main" id="{D1A470C2-9E85-8766-E1D9-9D0724DBF5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Rectangles 40">
                      <a:extLst>
                        <a:ext uri="{FF2B5EF4-FFF2-40B4-BE49-F238E27FC236}">
                          <a16:creationId xmlns:a16="http://schemas.microsoft.com/office/drawing/2014/main" id="{FA5CF3A0-AF28-990C-C4E5-D92442178B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Rectangles 41">
                      <a:extLst>
                        <a:ext uri="{FF2B5EF4-FFF2-40B4-BE49-F238E27FC236}">
                          <a16:creationId xmlns:a16="http://schemas.microsoft.com/office/drawing/2014/main" id="{6EC01C25-809B-77A1-B92C-BDDDAEE93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Rectangles 42">
                      <a:extLst>
                        <a:ext uri="{FF2B5EF4-FFF2-40B4-BE49-F238E27FC236}">
                          <a16:creationId xmlns:a16="http://schemas.microsoft.com/office/drawing/2014/main" id="{C77A8D47-425A-748E-3669-F163B62992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4" name="Straight Connector 63">
                      <a:extLst>
                        <a:ext uri="{FF2B5EF4-FFF2-40B4-BE49-F238E27FC236}">
                          <a16:creationId xmlns:a16="http://schemas.microsoft.com/office/drawing/2014/main" id="{98ABAF3D-F3F4-2092-26B3-DA93610DFC2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>
                      <a:extLst>
                        <a:ext uri="{FF2B5EF4-FFF2-40B4-BE49-F238E27FC236}">
                          <a16:creationId xmlns:a16="http://schemas.microsoft.com/office/drawing/2014/main" id="{BEAA8216-8740-F1BA-3201-043ACC46D7F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B476C2A-D1C2-8D59-C3CE-E69F817036CE}"/>
                    </a:ext>
                  </a:extLst>
                </p:cNvPr>
                <p:cNvSpPr txBox="1"/>
                <p:nvPr/>
              </p:nvSpPr>
              <p:spPr>
                <a:xfrm>
                  <a:off x="4865028" y="1646633"/>
                  <a:ext cx="778770" cy="41719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r>
                    <a:rPr lang="en-US" sz="2400" dirty="0"/>
                    <a:t>FCFS</a:t>
                  </a:r>
                </a:p>
              </p:txBody>
            </p:sp>
          </p:grp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8BCCB98-33A9-1F4B-E3BE-042A8EEA22F3}"/>
                  </a:ext>
                </a:extLst>
              </p:cNvPr>
              <p:cNvSpPr/>
              <p:nvPr/>
            </p:nvSpPr>
            <p:spPr>
              <a:xfrm>
                <a:off x="7470319" y="3257664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3E426EC-209A-73A6-3F6D-8D270495223D}"/>
                </a:ext>
              </a:extLst>
            </p:cNvPr>
            <p:cNvGrpSpPr/>
            <p:nvPr/>
          </p:nvGrpSpPr>
          <p:grpSpPr>
            <a:xfrm>
              <a:off x="4459197" y="1310614"/>
              <a:ext cx="3879942" cy="1190809"/>
              <a:chOff x="4936963" y="2030468"/>
              <a:chExt cx="3879942" cy="887556"/>
            </a:xfrm>
          </p:grpSpPr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559A525F-545B-8A8D-405C-C090483145E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936963" y="2209305"/>
                <a:ext cx="1146255" cy="708717"/>
              </a:xfrm>
              <a:prstGeom prst="bentConnector3">
                <a:avLst>
                  <a:gd name="adj1" fmla="val 132266"/>
                </a:avLst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84099238-C088-107F-DAC1-3180D0D0194A}"/>
                  </a:ext>
                </a:extLst>
              </p:cNvPr>
              <p:cNvSpPr/>
              <p:nvPr/>
            </p:nvSpPr>
            <p:spPr>
              <a:xfrm>
                <a:off x="5249699" y="2030468"/>
                <a:ext cx="1762126" cy="3431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New arrival!</a:t>
                </a:r>
              </a:p>
            </p:txBody>
          </p: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9F3AC37C-9842-1658-4E50-D5057EFB33A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011826" y="2145275"/>
                <a:ext cx="1805079" cy="772749"/>
              </a:xfrm>
              <a:prstGeom prst="bentConnector3">
                <a:avLst>
                  <a:gd name="adj1" fmla="val -1081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86F99E1-8D79-3554-0C16-E8834223D9A0}"/>
              </a:ext>
            </a:extLst>
          </p:cNvPr>
          <p:cNvGrpSpPr/>
          <p:nvPr/>
        </p:nvGrpSpPr>
        <p:grpSpPr>
          <a:xfrm>
            <a:off x="7461488" y="1658781"/>
            <a:ext cx="684695" cy="672940"/>
            <a:chOff x="7461488" y="2331677"/>
            <a:chExt cx="684695" cy="672940"/>
          </a:xfrm>
        </p:grpSpPr>
        <p:sp>
          <p:nvSpPr>
            <p:cNvPr id="67" name="Rectangles 47">
              <a:extLst>
                <a:ext uri="{FF2B5EF4-FFF2-40B4-BE49-F238E27FC236}">
                  <a16:creationId xmlns:a16="http://schemas.microsoft.com/office/drawing/2014/main" id="{49285AD8-3A3E-2BF8-CF33-1F55F8694B55}"/>
                </a:ext>
              </a:extLst>
            </p:cNvPr>
            <p:cNvSpPr/>
            <p:nvPr/>
          </p:nvSpPr>
          <p:spPr>
            <a:xfrm>
              <a:off x="7688983" y="2461475"/>
              <a:ext cx="457200" cy="4324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5BC7D7B-1A85-08A8-F360-AEF502CB2545}"/>
                </a:ext>
              </a:extLst>
            </p:cNvPr>
            <p:cNvCxnSpPr>
              <a:cxnSpLocks/>
            </p:cNvCxnSpPr>
            <p:nvPr/>
          </p:nvCxnSpPr>
          <p:spPr>
            <a:xfrm>
              <a:off x="7461488" y="2331677"/>
              <a:ext cx="295037" cy="1842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1392A19-93FD-3E0F-101D-C71CD99BA9BF}"/>
                </a:ext>
              </a:extLst>
            </p:cNvPr>
            <p:cNvCxnSpPr/>
            <p:nvPr/>
          </p:nvCxnSpPr>
          <p:spPr>
            <a:xfrm>
              <a:off x="7461488" y="2667433"/>
              <a:ext cx="3460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90C4E8-939C-2964-F926-7E43823271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8850" y="2841962"/>
              <a:ext cx="287675" cy="16265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EF191A3-1E18-7595-49F9-84E40EEA0851}"/>
              </a:ext>
            </a:extLst>
          </p:cNvPr>
          <p:cNvGrpSpPr/>
          <p:nvPr/>
        </p:nvGrpSpPr>
        <p:grpSpPr>
          <a:xfrm>
            <a:off x="7468850" y="2836169"/>
            <a:ext cx="684695" cy="434340"/>
            <a:chOff x="7461488" y="1847472"/>
            <a:chExt cx="684695" cy="434340"/>
          </a:xfrm>
        </p:grpSpPr>
        <p:sp>
          <p:nvSpPr>
            <p:cNvPr id="72" name="Rectangles 49">
              <a:extLst>
                <a:ext uri="{FF2B5EF4-FFF2-40B4-BE49-F238E27FC236}">
                  <a16:creationId xmlns:a16="http://schemas.microsoft.com/office/drawing/2014/main" id="{4C48C37E-5194-F6DE-3A9D-33D2499D9DA8}"/>
                </a:ext>
              </a:extLst>
            </p:cNvPr>
            <p:cNvSpPr/>
            <p:nvPr/>
          </p:nvSpPr>
          <p:spPr>
            <a:xfrm>
              <a:off x="7688983" y="1847472"/>
              <a:ext cx="457200" cy="4343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817ECDD-B92C-2143-A511-90593B9B7933}"/>
                </a:ext>
              </a:extLst>
            </p:cNvPr>
            <p:cNvCxnSpPr/>
            <p:nvPr/>
          </p:nvCxnSpPr>
          <p:spPr>
            <a:xfrm>
              <a:off x="7461488" y="2014970"/>
              <a:ext cx="3460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8FA0878-907F-76DE-49D6-6C707ACBB9C6}"/>
              </a:ext>
            </a:extLst>
          </p:cNvPr>
          <p:cNvGrpSpPr/>
          <p:nvPr/>
        </p:nvGrpSpPr>
        <p:grpSpPr>
          <a:xfrm>
            <a:off x="7461488" y="2361817"/>
            <a:ext cx="690251" cy="434340"/>
            <a:chOff x="7461488" y="1341799"/>
            <a:chExt cx="690251" cy="434340"/>
          </a:xfrm>
        </p:grpSpPr>
        <p:sp>
          <p:nvSpPr>
            <p:cNvPr id="74" name="Rectangles 49">
              <a:extLst>
                <a:ext uri="{FF2B5EF4-FFF2-40B4-BE49-F238E27FC236}">
                  <a16:creationId xmlns:a16="http://schemas.microsoft.com/office/drawing/2014/main" id="{95815FC3-F3AD-EE58-CBF3-D8E65A980F5E}"/>
                </a:ext>
              </a:extLst>
            </p:cNvPr>
            <p:cNvSpPr/>
            <p:nvPr/>
          </p:nvSpPr>
          <p:spPr>
            <a:xfrm>
              <a:off x="7694539" y="1341799"/>
              <a:ext cx="457200" cy="4343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0EC9B1E-644A-6E05-8ABD-F72B2062C281}"/>
                </a:ext>
              </a:extLst>
            </p:cNvPr>
            <p:cNvCxnSpPr/>
            <p:nvPr/>
          </p:nvCxnSpPr>
          <p:spPr>
            <a:xfrm>
              <a:off x="7461488" y="1648258"/>
              <a:ext cx="3460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7B1BFC5-EC02-2BAC-CDD8-C8AB5A2C67E3}"/>
              </a:ext>
            </a:extLst>
          </p:cNvPr>
          <p:cNvGrpSpPr/>
          <p:nvPr/>
        </p:nvGrpSpPr>
        <p:grpSpPr>
          <a:xfrm>
            <a:off x="5524048" y="2443846"/>
            <a:ext cx="1658616" cy="437833"/>
            <a:chOff x="5524048" y="2443846"/>
            <a:chExt cx="1658616" cy="437833"/>
          </a:xfrm>
        </p:grpSpPr>
        <p:sp>
          <p:nvSpPr>
            <p:cNvPr id="6" name="Rectangles 49">
              <a:extLst>
                <a:ext uri="{FF2B5EF4-FFF2-40B4-BE49-F238E27FC236}">
                  <a16:creationId xmlns:a16="http://schemas.microsoft.com/office/drawing/2014/main" id="{2A05B186-7618-CE31-B898-88E32315D563}"/>
                </a:ext>
              </a:extLst>
            </p:cNvPr>
            <p:cNvSpPr/>
            <p:nvPr/>
          </p:nvSpPr>
          <p:spPr>
            <a:xfrm>
              <a:off x="5524048" y="2443846"/>
              <a:ext cx="457200" cy="4343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Rectangles 49">
              <a:extLst>
                <a:ext uri="{FF2B5EF4-FFF2-40B4-BE49-F238E27FC236}">
                  <a16:creationId xmlns:a16="http://schemas.microsoft.com/office/drawing/2014/main" id="{DA856AA1-CD51-3C5E-74F8-08DF48A28142}"/>
                </a:ext>
              </a:extLst>
            </p:cNvPr>
            <p:cNvSpPr/>
            <p:nvPr/>
          </p:nvSpPr>
          <p:spPr>
            <a:xfrm>
              <a:off x="6129834" y="2447339"/>
              <a:ext cx="457200" cy="4343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" name="Rectangles 47">
              <a:extLst>
                <a:ext uri="{FF2B5EF4-FFF2-40B4-BE49-F238E27FC236}">
                  <a16:creationId xmlns:a16="http://schemas.microsoft.com/office/drawing/2014/main" id="{162408A8-17CE-A433-600B-DA38DAE84A2F}"/>
                </a:ext>
              </a:extLst>
            </p:cNvPr>
            <p:cNvSpPr/>
            <p:nvPr/>
          </p:nvSpPr>
          <p:spPr>
            <a:xfrm>
              <a:off x="6725464" y="2447339"/>
              <a:ext cx="457200" cy="4324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7794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143D-0065-A1B8-E65B-BEB51FE4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duration: Partitioned local 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AA2E72-31A4-2E78-063F-0ED1D66E2C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3534198"/>
                <a:ext cx="10515600" cy="32737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Predecessors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jobs in service.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predecessor states.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Partitioned l</a:t>
                </a:r>
                <a:r>
                  <a:rPr lang="en-US" b="0" dirty="0"/>
                  <a:t>ocal balance: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Partitioned local balance verified, product-form holds!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AA2E72-31A4-2E78-063F-0ED1D66E2C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534198"/>
                <a:ext cx="10515600" cy="3273773"/>
              </a:xfrm>
              <a:blipFill>
                <a:blip r:embed="rId3"/>
                <a:stretch>
                  <a:fillRect l="-1159" t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23E66-4074-0CE1-B372-3A48995A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10F1FE0-47ED-2B92-2F45-62480C4DB942}"/>
                  </a:ext>
                </a:extLst>
              </p:cNvPr>
              <p:cNvSpPr txBox="1"/>
              <p:nvPr/>
            </p:nvSpPr>
            <p:spPr>
              <a:xfrm>
                <a:off x="8798693" y="1623337"/>
                <a:ext cx="309427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4,1,3,2,1,1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=[1,3,2,1,1,3]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=[1,3,2,1,3,1]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=[1,3,2,3,1,1]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10F1FE0-47ED-2B92-2F45-62480C4DB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693" y="1623337"/>
                <a:ext cx="3094270" cy="1938992"/>
              </a:xfrm>
              <a:prstGeom prst="rect">
                <a:avLst/>
              </a:prstGeom>
              <a:blipFill>
                <a:blip r:embed="rId4"/>
                <a:stretch>
                  <a:fillRect l="-2953" t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9536DC8D-6D01-6FAD-0FB3-23559BC9A3C5}"/>
              </a:ext>
            </a:extLst>
          </p:cNvPr>
          <p:cNvSpPr/>
          <p:nvPr/>
        </p:nvSpPr>
        <p:spPr>
          <a:xfrm>
            <a:off x="7372692" y="5093098"/>
            <a:ext cx="3145188" cy="794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19F64A7-7594-D72F-BEBC-98A94C3C7C87}"/>
              </a:ext>
            </a:extLst>
          </p:cNvPr>
          <p:cNvGrpSpPr/>
          <p:nvPr/>
        </p:nvGrpSpPr>
        <p:grpSpPr>
          <a:xfrm>
            <a:off x="4248329" y="1312125"/>
            <a:ext cx="3947935" cy="2201042"/>
            <a:chOff x="4248329" y="1312125"/>
            <a:chExt cx="3947935" cy="220104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3F4CD45-7195-5071-2DE0-A6BEAA5B0AA5}"/>
                </a:ext>
              </a:extLst>
            </p:cNvPr>
            <p:cNvGrpSpPr/>
            <p:nvPr/>
          </p:nvGrpSpPr>
          <p:grpSpPr>
            <a:xfrm>
              <a:off x="4248329" y="1312125"/>
              <a:ext cx="3947935" cy="2201042"/>
              <a:chOff x="4391204" y="1310614"/>
              <a:chExt cx="3947935" cy="2201042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B9E9F29-AC37-49DB-910C-310C4404E06B}"/>
                  </a:ext>
                </a:extLst>
              </p:cNvPr>
              <p:cNvGrpSpPr/>
              <p:nvPr/>
            </p:nvGrpSpPr>
            <p:grpSpPr>
              <a:xfrm>
                <a:off x="4391204" y="1498630"/>
                <a:ext cx="3368040" cy="2013026"/>
                <a:chOff x="4391204" y="1534833"/>
                <a:chExt cx="3368040" cy="2013026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EB970132-03FF-EDAD-C140-E12906CDB01E}"/>
                    </a:ext>
                  </a:extLst>
                </p:cNvPr>
                <p:cNvSpPr/>
                <p:nvPr/>
              </p:nvSpPr>
              <p:spPr>
                <a:xfrm>
                  <a:off x="7470319" y="1534833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BDCA73A0-AA58-4AFC-8C3A-27106E39DB39}"/>
                    </a:ext>
                  </a:extLst>
                </p:cNvPr>
                <p:cNvGrpSpPr/>
                <p:nvPr/>
              </p:nvGrpSpPr>
              <p:grpSpPr>
                <a:xfrm>
                  <a:off x="4391204" y="1594677"/>
                  <a:ext cx="3368040" cy="1582660"/>
                  <a:chOff x="2639601" y="1646633"/>
                  <a:chExt cx="3368040" cy="1582660"/>
                </a:xfrm>
              </p:grpSpPr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900A5BB2-1BCB-6C9D-DA3D-BC564A7726F7}"/>
                      </a:ext>
                    </a:extLst>
                  </p:cNvPr>
                  <p:cNvGrpSpPr/>
                  <p:nvPr/>
                </p:nvGrpSpPr>
                <p:grpSpPr>
                  <a:xfrm>
                    <a:off x="2639601" y="1957388"/>
                    <a:ext cx="3368040" cy="1271905"/>
                    <a:chOff x="10105" y="2821"/>
                    <a:chExt cx="5304" cy="2003"/>
                  </a:xfrm>
                </p:grpSpPr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191B6A1F-F1BD-0B3C-37CE-B442B19F8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3325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25604EE4-7024-7FAD-7B7D-A621728650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3837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58A2D38-2D94-7407-84DA-AA08757F3C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4367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Oval 52">
                      <a:extLst>
                        <a:ext uri="{FF2B5EF4-FFF2-40B4-BE49-F238E27FC236}">
                          <a16:creationId xmlns:a16="http://schemas.microsoft.com/office/drawing/2014/main" id="{8DEAD9B4-4F36-152F-CFCE-A961206D05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2821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0DB9E21D-71C2-8367-9C58-55375088F6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05" y="2989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58" name="Rectangles 39">
                        <a:extLst>
                          <a:ext uri="{FF2B5EF4-FFF2-40B4-BE49-F238E27FC236}">
                            <a16:creationId xmlns:a16="http://schemas.microsoft.com/office/drawing/2014/main" id="{85DC13B1-45F6-C57A-DB0E-37476B5AF6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" name="Rectangles 40">
                        <a:extLst>
                          <a:ext uri="{FF2B5EF4-FFF2-40B4-BE49-F238E27FC236}">
                            <a16:creationId xmlns:a16="http://schemas.microsoft.com/office/drawing/2014/main" id="{8F8E2290-3AE2-7B82-500B-84061E5F5F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" name="Rectangles 41">
                        <a:extLst>
                          <a:ext uri="{FF2B5EF4-FFF2-40B4-BE49-F238E27FC236}">
                            <a16:creationId xmlns:a16="http://schemas.microsoft.com/office/drawing/2014/main" id="{8EEDF46A-5A7A-5B97-6D6C-EE0837079C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Rectangles 42">
                        <a:extLst>
                          <a:ext uri="{FF2B5EF4-FFF2-40B4-BE49-F238E27FC236}">
                            <a16:creationId xmlns:a16="http://schemas.microsoft.com/office/drawing/2014/main" id="{A7BC4AA9-124E-B93A-F96C-8B6F8C5E98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2" name="Straight Connector 61">
                        <a:extLst>
                          <a:ext uri="{FF2B5EF4-FFF2-40B4-BE49-F238E27FC236}">
                            <a16:creationId xmlns:a16="http://schemas.microsoft.com/office/drawing/2014/main" id="{AFD12A8B-EC0A-6890-05A1-250FDB680C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Straight Connector 62">
                        <a:extLst>
                          <a:ext uri="{FF2B5EF4-FFF2-40B4-BE49-F238E27FC236}">
                            <a16:creationId xmlns:a16="http://schemas.microsoft.com/office/drawing/2014/main" id="{8B65D0E0-0242-F779-C5C2-4F016B69CB9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F1766E5-B458-51E4-5902-F926FD7D2BF4}"/>
                      </a:ext>
                    </a:extLst>
                  </p:cNvPr>
                  <p:cNvSpPr txBox="1"/>
                  <p:nvPr/>
                </p:nvSpPr>
                <p:spPr>
                  <a:xfrm>
                    <a:off x="4865028" y="1646633"/>
                    <a:ext cx="778770" cy="417195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r>
                      <a:rPr lang="en-US" sz="2400" dirty="0"/>
                      <a:t>FCFS</a:t>
                    </a:r>
                  </a:p>
                </p:txBody>
              </p:sp>
            </p:grp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33B32457-B11B-E093-9723-8706015A8121}"/>
                    </a:ext>
                  </a:extLst>
                </p:cNvPr>
                <p:cNvSpPr/>
                <p:nvPr/>
              </p:nvSpPr>
              <p:spPr>
                <a:xfrm>
                  <a:off x="7470319" y="3257664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B73C5A7-3C3A-9892-89E0-F60748779F6E}"/>
                  </a:ext>
                </a:extLst>
              </p:cNvPr>
              <p:cNvGrpSpPr/>
              <p:nvPr/>
            </p:nvGrpSpPr>
            <p:grpSpPr>
              <a:xfrm>
                <a:off x="4459197" y="1310614"/>
                <a:ext cx="3879942" cy="1190809"/>
                <a:chOff x="4936963" y="2030468"/>
                <a:chExt cx="3879942" cy="887556"/>
              </a:xfrm>
            </p:grpSpPr>
            <p:cxnSp>
              <p:nvCxnSpPr>
                <p:cNvPr id="42" name="Connector: Elbow 41">
                  <a:extLst>
                    <a:ext uri="{FF2B5EF4-FFF2-40B4-BE49-F238E27FC236}">
                      <a16:creationId xmlns:a16="http://schemas.microsoft.com/office/drawing/2014/main" id="{B74D3031-45AD-EB87-9882-D0B95CDE52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4936963" y="2209305"/>
                  <a:ext cx="1146255" cy="708717"/>
                </a:xfrm>
                <a:prstGeom prst="bentConnector3">
                  <a:avLst>
                    <a:gd name="adj1" fmla="val 132266"/>
                  </a:avLst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8869F9AF-CA3D-5A5D-CBFF-B947BE25E199}"/>
                    </a:ext>
                  </a:extLst>
                </p:cNvPr>
                <p:cNvSpPr/>
                <p:nvPr/>
              </p:nvSpPr>
              <p:spPr>
                <a:xfrm>
                  <a:off x="5249699" y="2030468"/>
                  <a:ext cx="1762126" cy="343156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New arrival!</a:t>
                  </a:r>
                </a:p>
              </p:txBody>
            </p: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BC5DCD29-06E1-DF34-1A41-98F30EE0D8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011826" y="2145275"/>
                  <a:ext cx="1805079" cy="772749"/>
                </a:xfrm>
                <a:prstGeom prst="bentConnector3">
                  <a:avLst>
                    <a:gd name="adj1" fmla="val -10815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879444A-1562-2962-C3C5-C4843CF50BAD}"/>
                </a:ext>
              </a:extLst>
            </p:cNvPr>
            <p:cNvGrpSpPr/>
            <p:nvPr/>
          </p:nvGrpSpPr>
          <p:grpSpPr>
            <a:xfrm>
              <a:off x="7461488" y="1658781"/>
              <a:ext cx="684695" cy="672940"/>
              <a:chOff x="7461488" y="2331677"/>
              <a:chExt cx="684695" cy="672940"/>
            </a:xfrm>
          </p:grpSpPr>
          <p:sp>
            <p:nvSpPr>
              <p:cNvPr id="65" name="Rectangles 47">
                <a:extLst>
                  <a:ext uri="{FF2B5EF4-FFF2-40B4-BE49-F238E27FC236}">
                    <a16:creationId xmlns:a16="http://schemas.microsoft.com/office/drawing/2014/main" id="{7261AF3E-2D2E-8FDD-D128-74095F633571}"/>
                  </a:ext>
                </a:extLst>
              </p:cNvPr>
              <p:cNvSpPr/>
              <p:nvPr/>
            </p:nvSpPr>
            <p:spPr>
              <a:xfrm>
                <a:off x="7688983" y="2461475"/>
                <a:ext cx="457200" cy="43243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F17A3CA-96B6-AF5B-149D-3712DF4402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1488" y="2331677"/>
                <a:ext cx="295037" cy="18422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6A8B918-25FA-A448-524B-0520E7389E52}"/>
                  </a:ext>
                </a:extLst>
              </p:cNvPr>
              <p:cNvCxnSpPr/>
              <p:nvPr/>
            </p:nvCxnSpPr>
            <p:spPr>
              <a:xfrm>
                <a:off x="7461488" y="2667433"/>
                <a:ext cx="34607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4338958B-C50C-2E10-AE3E-582939FE01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68850" y="2841962"/>
                <a:ext cx="287675" cy="16265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9BDC5C8-9019-EC24-CCDF-E3E07DB87721}"/>
                </a:ext>
              </a:extLst>
            </p:cNvPr>
            <p:cNvGrpSpPr/>
            <p:nvPr/>
          </p:nvGrpSpPr>
          <p:grpSpPr>
            <a:xfrm>
              <a:off x="7468850" y="2836169"/>
              <a:ext cx="684695" cy="434340"/>
              <a:chOff x="7461488" y="1847472"/>
              <a:chExt cx="684695" cy="434340"/>
            </a:xfrm>
          </p:grpSpPr>
          <p:sp>
            <p:nvSpPr>
              <p:cNvPr id="70" name="Rectangles 49">
                <a:extLst>
                  <a:ext uri="{FF2B5EF4-FFF2-40B4-BE49-F238E27FC236}">
                    <a16:creationId xmlns:a16="http://schemas.microsoft.com/office/drawing/2014/main" id="{E04AD784-3B58-335C-8165-682806649DD6}"/>
                  </a:ext>
                </a:extLst>
              </p:cNvPr>
              <p:cNvSpPr/>
              <p:nvPr/>
            </p:nvSpPr>
            <p:spPr>
              <a:xfrm>
                <a:off x="7688983" y="1847472"/>
                <a:ext cx="457200" cy="434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09A3011-8084-DEBE-F16D-4DC4C560F0AF}"/>
                  </a:ext>
                </a:extLst>
              </p:cNvPr>
              <p:cNvCxnSpPr/>
              <p:nvPr/>
            </p:nvCxnSpPr>
            <p:spPr>
              <a:xfrm>
                <a:off x="7461488" y="2014970"/>
                <a:ext cx="34607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9B9A2C7-F2F7-5A49-4467-54045B1F16D7}"/>
                </a:ext>
              </a:extLst>
            </p:cNvPr>
            <p:cNvGrpSpPr/>
            <p:nvPr/>
          </p:nvGrpSpPr>
          <p:grpSpPr>
            <a:xfrm>
              <a:off x="7461488" y="2361817"/>
              <a:ext cx="690251" cy="434340"/>
              <a:chOff x="7461488" y="1341799"/>
              <a:chExt cx="690251" cy="434340"/>
            </a:xfrm>
          </p:grpSpPr>
          <p:sp>
            <p:nvSpPr>
              <p:cNvPr id="73" name="Rectangles 49">
                <a:extLst>
                  <a:ext uri="{FF2B5EF4-FFF2-40B4-BE49-F238E27FC236}">
                    <a16:creationId xmlns:a16="http://schemas.microsoft.com/office/drawing/2014/main" id="{352E90CE-E45D-396E-EEA6-B18EBBBF1FEC}"/>
                  </a:ext>
                </a:extLst>
              </p:cNvPr>
              <p:cNvSpPr/>
              <p:nvPr/>
            </p:nvSpPr>
            <p:spPr>
              <a:xfrm>
                <a:off x="7694539" y="1341799"/>
                <a:ext cx="457200" cy="434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44016B1-5C14-747D-C0C2-FE93DA88DA11}"/>
                  </a:ext>
                </a:extLst>
              </p:cNvPr>
              <p:cNvCxnSpPr/>
              <p:nvPr/>
            </p:nvCxnSpPr>
            <p:spPr>
              <a:xfrm>
                <a:off x="7461488" y="1648258"/>
                <a:ext cx="34607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F069CEA-C10D-1BF0-2EF1-9DFD4D5DE636}"/>
              </a:ext>
            </a:extLst>
          </p:cNvPr>
          <p:cNvGrpSpPr/>
          <p:nvPr/>
        </p:nvGrpSpPr>
        <p:grpSpPr>
          <a:xfrm>
            <a:off x="5524048" y="2443846"/>
            <a:ext cx="1658616" cy="437833"/>
            <a:chOff x="5524048" y="2443846"/>
            <a:chExt cx="1658616" cy="437833"/>
          </a:xfrm>
        </p:grpSpPr>
        <p:sp>
          <p:nvSpPr>
            <p:cNvPr id="6" name="Rectangles 49">
              <a:extLst>
                <a:ext uri="{FF2B5EF4-FFF2-40B4-BE49-F238E27FC236}">
                  <a16:creationId xmlns:a16="http://schemas.microsoft.com/office/drawing/2014/main" id="{9D176A75-0E9D-EBBA-02D9-17EA9C58B034}"/>
                </a:ext>
              </a:extLst>
            </p:cNvPr>
            <p:cNvSpPr/>
            <p:nvPr/>
          </p:nvSpPr>
          <p:spPr>
            <a:xfrm>
              <a:off x="5524048" y="2443846"/>
              <a:ext cx="457200" cy="4343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Rectangles 49">
              <a:extLst>
                <a:ext uri="{FF2B5EF4-FFF2-40B4-BE49-F238E27FC236}">
                  <a16:creationId xmlns:a16="http://schemas.microsoft.com/office/drawing/2014/main" id="{1D3E6F91-B34A-8380-4092-4407BF03E14B}"/>
                </a:ext>
              </a:extLst>
            </p:cNvPr>
            <p:cNvSpPr/>
            <p:nvPr/>
          </p:nvSpPr>
          <p:spPr>
            <a:xfrm>
              <a:off x="6129834" y="2447339"/>
              <a:ext cx="457200" cy="4343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" name="Rectangles 47">
              <a:extLst>
                <a:ext uri="{FF2B5EF4-FFF2-40B4-BE49-F238E27FC236}">
                  <a16:creationId xmlns:a16="http://schemas.microsoft.com/office/drawing/2014/main" id="{D19EF305-7F81-9BA0-85F7-05593265A0D8}"/>
                </a:ext>
              </a:extLst>
            </p:cNvPr>
            <p:cNvSpPr/>
            <p:nvPr/>
          </p:nvSpPr>
          <p:spPr>
            <a:xfrm>
              <a:off x="6725464" y="2447339"/>
              <a:ext cx="457200" cy="4324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39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35B9-0DA6-D6C1-36E8-6493553E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5A6D28-A9E4-D522-3A20-770CB341CC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Single duration: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Two-class: Up next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5A6D28-A9E4-D522-3A20-770CB341C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7E941-7DC9-C2D0-33F7-0766DB55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6177C6B4-1A46-85FA-9779-2CD198B9B5D3}"/>
              </a:ext>
            </a:extLst>
          </p:cNvPr>
          <p:cNvSpPr/>
          <p:nvPr/>
        </p:nvSpPr>
        <p:spPr>
          <a:xfrm rot="18937095">
            <a:off x="5289841" y="879475"/>
            <a:ext cx="2219325" cy="1019175"/>
          </a:xfrm>
          <a:prstGeom prst="corner">
            <a:avLst>
              <a:gd name="adj1" fmla="val 42523"/>
              <a:gd name="adj2" fmla="val 4345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4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6003-C5AE-92AB-95D5-CE8B3876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Two-class: New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93C1BF-CDA3-4D89-7F56-FE706F35F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85134"/>
                <a:ext cx="8382000" cy="256482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Old representation: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en-US" dirty="0"/>
                  <a:t> jobs,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/>
                  <a:t> states.</a:t>
                </a:r>
              </a:p>
              <a:p>
                <a:pPr marL="0" indent="0">
                  <a:buNone/>
                </a:pPr>
                <a:r>
                  <a:rPr lang="en-US" dirty="0"/>
                  <a:t>New representation: Just enough jobs as necessary. Minimal jobs to reach total server need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93C1BF-CDA3-4D89-7F56-FE706F35F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85134"/>
                <a:ext cx="8382000" cy="2564823"/>
              </a:xfrm>
              <a:blipFill>
                <a:blip r:embed="rId2"/>
                <a:stretch>
                  <a:fillRect l="-1527" t="-4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97601-5D48-6D3D-3ADB-8CED656D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18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45D3066-BA41-94CA-F20B-943792BC55FC}"/>
              </a:ext>
            </a:extLst>
          </p:cNvPr>
          <p:cNvGrpSpPr/>
          <p:nvPr/>
        </p:nvGrpSpPr>
        <p:grpSpPr>
          <a:xfrm>
            <a:off x="4250717" y="1700257"/>
            <a:ext cx="1852103" cy="1882672"/>
            <a:chOff x="6022367" y="1619742"/>
            <a:chExt cx="1852103" cy="18826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AEA5BFE-E3BB-BAED-EE38-2C62F693B96B}"/>
                </a:ext>
              </a:extLst>
            </p:cNvPr>
            <p:cNvGrpSpPr/>
            <p:nvPr/>
          </p:nvGrpSpPr>
          <p:grpSpPr>
            <a:xfrm>
              <a:off x="6022367" y="2016883"/>
              <a:ext cx="1374927" cy="1088390"/>
              <a:chOff x="6022188" y="2678227"/>
              <a:chExt cx="1374927" cy="108839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AA28989-C97A-4267-CCD9-3F6D348F2F93}"/>
                  </a:ext>
                </a:extLst>
              </p:cNvPr>
              <p:cNvGrpSpPr/>
              <p:nvPr/>
            </p:nvGrpSpPr>
            <p:grpSpPr>
              <a:xfrm>
                <a:off x="6798945" y="2678227"/>
                <a:ext cx="598170" cy="1088390"/>
                <a:chOff x="13914" y="3003"/>
                <a:chExt cx="942" cy="1714"/>
              </a:xfrm>
            </p:grpSpPr>
            <p:sp>
              <p:nvSpPr>
                <p:cNvPr id="33" name="Rectangles 42">
                  <a:extLst>
                    <a:ext uri="{FF2B5EF4-FFF2-40B4-BE49-F238E27FC236}">
                      <a16:creationId xmlns:a16="http://schemas.microsoft.com/office/drawing/2014/main" id="{CD270BF2-1D86-43F6-8581-D555BE4A4137}"/>
                    </a:ext>
                  </a:extLst>
                </p:cNvPr>
                <p:cNvSpPr/>
                <p:nvPr/>
              </p:nvSpPr>
              <p:spPr>
                <a:xfrm>
                  <a:off x="13914" y="3003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s 60">
                  <a:extLst>
                    <a:ext uri="{FF2B5EF4-FFF2-40B4-BE49-F238E27FC236}">
                      <a16:creationId xmlns:a16="http://schemas.microsoft.com/office/drawing/2014/main" id="{96A259FB-BA74-95E9-05D0-F8ECDC6FA842}"/>
                    </a:ext>
                  </a:extLst>
                </p:cNvPr>
                <p:cNvSpPr/>
                <p:nvPr/>
              </p:nvSpPr>
              <p:spPr>
                <a:xfrm>
                  <a:off x="14017" y="3507"/>
                  <a:ext cx="720" cy="90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10</a:t>
                  </a:r>
                </a:p>
              </p:txBody>
            </p:sp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C2BF9BF-7C1F-CFBB-BF78-F6D90C5D659E}"/>
                  </a:ext>
                </a:extLst>
              </p:cNvPr>
              <p:cNvCxnSpPr/>
              <p:nvPr/>
            </p:nvCxnSpPr>
            <p:spPr>
              <a:xfrm flipV="1">
                <a:off x="6022188" y="3275929"/>
                <a:ext cx="646430" cy="381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1EE28D8-C58A-B68D-38F5-FE9E5D109718}"/>
                </a:ext>
              </a:extLst>
            </p:cNvPr>
            <p:cNvSpPr/>
            <p:nvPr/>
          </p:nvSpPr>
          <p:spPr>
            <a:xfrm>
              <a:off x="7449200" y="1619742"/>
              <a:ext cx="425270" cy="18826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D055D75-9184-B3B7-639F-BB7784354297}"/>
                  </a:ext>
                </a:extLst>
              </p:cNvPr>
              <p:cNvSpPr txBox="1"/>
              <p:nvPr/>
            </p:nvSpPr>
            <p:spPr>
              <a:xfrm>
                <a:off x="8428863" y="1318594"/>
                <a:ext cx="3260868" cy="1938992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(Duration, server need):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𝐸𝑥𝑝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D055D75-9184-B3B7-639F-BB7784354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863" y="1318594"/>
                <a:ext cx="3260868" cy="1938992"/>
              </a:xfrm>
              <a:prstGeom prst="rect">
                <a:avLst/>
              </a:prstGeom>
              <a:blipFill>
                <a:blip r:embed="rId3"/>
                <a:stretch>
                  <a:fillRect l="-2991" t="-251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D22540C-F750-E863-205F-53D2A47908CE}"/>
              </a:ext>
            </a:extLst>
          </p:cNvPr>
          <p:cNvGrpSpPr/>
          <p:nvPr/>
        </p:nvGrpSpPr>
        <p:grpSpPr>
          <a:xfrm>
            <a:off x="6828409" y="1718291"/>
            <a:ext cx="1319735" cy="1864637"/>
            <a:chOff x="8546182" y="525770"/>
            <a:chExt cx="1319735" cy="1274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E905A97-DEC0-FFDD-0737-960AC1982EAB}"/>
                    </a:ext>
                  </a:extLst>
                </p:cNvPr>
                <p:cNvSpPr txBox="1"/>
                <p:nvPr/>
              </p:nvSpPr>
              <p:spPr>
                <a:xfrm>
                  <a:off x="8748998" y="999064"/>
                  <a:ext cx="1116919" cy="31554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=30</m:t>
                        </m:r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E905A97-DEC0-FFDD-0737-960AC1982E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8998" y="999064"/>
                  <a:ext cx="1116919" cy="315542"/>
                </a:xfrm>
                <a:prstGeom prst="rect">
                  <a:avLst/>
                </a:prstGeom>
                <a:blipFill>
                  <a:blip r:embed="rId4"/>
                  <a:stretch>
                    <a:fillRect l="-543" r="-543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ABFC17DC-0C93-BD64-7116-C181EAF14A70}"/>
                </a:ext>
              </a:extLst>
            </p:cNvPr>
            <p:cNvSpPr/>
            <p:nvPr/>
          </p:nvSpPr>
          <p:spPr>
            <a:xfrm rot="10800000">
              <a:off x="8546182" y="525770"/>
              <a:ext cx="288925" cy="1274456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80DDA9-F059-FA78-F0EE-9C5FF49A3CF4}"/>
              </a:ext>
            </a:extLst>
          </p:cNvPr>
          <p:cNvGrpSpPr/>
          <p:nvPr/>
        </p:nvGrpSpPr>
        <p:grpSpPr>
          <a:xfrm>
            <a:off x="2625645" y="1635733"/>
            <a:ext cx="3006090" cy="1550690"/>
            <a:chOff x="2639601" y="1611293"/>
            <a:chExt cx="3006090" cy="155069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53FE058-FBAF-4571-5137-D7AB48150555}"/>
                </a:ext>
              </a:extLst>
            </p:cNvPr>
            <p:cNvGrpSpPr/>
            <p:nvPr/>
          </p:nvGrpSpPr>
          <p:grpSpPr>
            <a:xfrm>
              <a:off x="2639601" y="2064068"/>
              <a:ext cx="3006090" cy="1097915"/>
              <a:chOff x="10122" y="2989"/>
              <a:chExt cx="4734" cy="172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D6C126E-C1FD-A460-564A-93878D839952}"/>
                  </a:ext>
                </a:extLst>
              </p:cNvPr>
              <p:cNvGrpSpPr/>
              <p:nvPr/>
            </p:nvGrpSpPr>
            <p:grpSpPr>
              <a:xfrm>
                <a:off x="10122" y="2989"/>
                <a:ext cx="4734" cy="1729"/>
                <a:chOff x="5630" y="3721"/>
                <a:chExt cx="4734" cy="1729"/>
              </a:xfrm>
            </p:grpSpPr>
            <p:sp>
              <p:nvSpPr>
                <p:cNvPr id="63" name="Rectangles 39">
                  <a:extLst>
                    <a:ext uri="{FF2B5EF4-FFF2-40B4-BE49-F238E27FC236}">
                      <a16:creationId xmlns:a16="http://schemas.microsoft.com/office/drawing/2014/main" id="{65D937CF-C2F8-C638-9F4A-4AAA3167FB78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s 40">
                  <a:extLst>
                    <a:ext uri="{FF2B5EF4-FFF2-40B4-BE49-F238E27FC236}">
                      <a16:creationId xmlns:a16="http://schemas.microsoft.com/office/drawing/2014/main" id="{004652FF-A355-B092-9D56-28D1AFFBC247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s 41">
                  <a:extLst>
                    <a:ext uri="{FF2B5EF4-FFF2-40B4-BE49-F238E27FC236}">
                      <a16:creationId xmlns:a16="http://schemas.microsoft.com/office/drawing/2014/main" id="{6F5C3C0F-7222-110A-6D20-9041F8DCC453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s 42">
                  <a:extLst>
                    <a:ext uri="{FF2B5EF4-FFF2-40B4-BE49-F238E27FC236}">
                      <a16:creationId xmlns:a16="http://schemas.microsoft.com/office/drawing/2014/main" id="{490F3783-9A8B-5302-0071-DF2D63C208E1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D524D5AC-4B5E-1BB2-205F-254DA701996F}"/>
                    </a:ext>
                  </a:extLst>
                </p:cNvPr>
                <p:cNvCxnSpPr/>
                <p:nvPr/>
              </p:nvCxnSpPr>
              <p:spPr>
                <a:xfrm>
                  <a:off x="5630" y="3721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94C3A13-FD6F-CE0E-9FAD-16612A4B539B}"/>
                    </a:ext>
                  </a:extLst>
                </p:cNvPr>
                <p:cNvCxnSpPr/>
                <p:nvPr/>
              </p:nvCxnSpPr>
              <p:spPr>
                <a:xfrm>
                  <a:off x="5630" y="5435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Rectangles 60">
                <a:extLst>
                  <a:ext uri="{FF2B5EF4-FFF2-40B4-BE49-F238E27FC236}">
                    <a16:creationId xmlns:a16="http://schemas.microsoft.com/office/drawing/2014/main" id="{6B4E4E9F-1A19-6950-4019-8147048B5C91}"/>
                  </a:ext>
                </a:extLst>
              </p:cNvPr>
              <p:cNvSpPr/>
              <p:nvPr/>
            </p:nvSpPr>
            <p:spPr>
              <a:xfrm>
                <a:off x="14017" y="3788"/>
                <a:ext cx="720" cy="6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14DE66F-2C38-3DAA-AB0F-D0F8287D34EA}"/>
                </a:ext>
              </a:extLst>
            </p:cNvPr>
            <p:cNvSpPr txBox="1"/>
            <p:nvPr/>
          </p:nvSpPr>
          <p:spPr>
            <a:xfrm>
              <a:off x="4622730" y="1611293"/>
              <a:ext cx="82096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FCFS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B99487-5A1D-4F55-D88E-FF2D83134A41}"/>
              </a:ext>
            </a:extLst>
          </p:cNvPr>
          <p:cNvGrpSpPr/>
          <p:nvPr/>
        </p:nvGrpSpPr>
        <p:grpSpPr>
          <a:xfrm>
            <a:off x="2625645" y="1327849"/>
            <a:ext cx="3677965" cy="1346944"/>
            <a:chOff x="4629058" y="1312125"/>
            <a:chExt cx="3567205" cy="1218774"/>
          </a:xfrm>
        </p:grpSpPr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537F1A09-AEB0-C07D-9090-3BAE9DD3B86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701459" y="1543155"/>
              <a:ext cx="1146255" cy="950866"/>
            </a:xfrm>
            <a:prstGeom prst="bentConnector3">
              <a:avLst>
                <a:gd name="adj1" fmla="val 132266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5CCE60D-A749-D5AA-0C97-C481EE0D5E95}"/>
                </a:ext>
              </a:extLst>
            </p:cNvPr>
            <p:cNvSpPr/>
            <p:nvPr/>
          </p:nvSpPr>
          <p:spPr>
            <a:xfrm>
              <a:off x="4629058" y="1312125"/>
              <a:ext cx="1762126" cy="38870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New arrival!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C4D587C1-DFDE-1918-E143-76F27F1D307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391184" y="1494123"/>
              <a:ext cx="1805079" cy="1036776"/>
            </a:xfrm>
            <a:prstGeom prst="bentConnector3">
              <a:avLst>
                <a:gd name="adj1" fmla="val -108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s 60">
            <a:extLst>
              <a:ext uri="{FF2B5EF4-FFF2-40B4-BE49-F238E27FC236}">
                <a16:creationId xmlns:a16="http://schemas.microsoft.com/office/drawing/2014/main" id="{8F28B946-4CDF-EDAA-2E2D-E400D4AD3B37}"/>
              </a:ext>
            </a:extLst>
          </p:cNvPr>
          <p:cNvSpPr/>
          <p:nvPr/>
        </p:nvSpPr>
        <p:spPr>
          <a:xfrm>
            <a:off x="5757919" y="1715713"/>
            <a:ext cx="457200" cy="398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2" name="Rectangles 47">
            <a:extLst>
              <a:ext uri="{FF2B5EF4-FFF2-40B4-BE49-F238E27FC236}">
                <a16:creationId xmlns:a16="http://schemas.microsoft.com/office/drawing/2014/main" id="{B6934CE0-8698-ECA9-3129-A359392EF74B}"/>
              </a:ext>
            </a:extLst>
          </p:cNvPr>
          <p:cNvSpPr/>
          <p:nvPr/>
        </p:nvSpPr>
        <p:spPr>
          <a:xfrm>
            <a:off x="5757919" y="3053334"/>
            <a:ext cx="457200" cy="4957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Rectangles 47">
            <a:extLst>
              <a:ext uri="{FF2B5EF4-FFF2-40B4-BE49-F238E27FC236}">
                <a16:creationId xmlns:a16="http://schemas.microsoft.com/office/drawing/2014/main" id="{8A60ECA6-98B1-7465-086E-9E6255F7C028}"/>
              </a:ext>
            </a:extLst>
          </p:cNvPr>
          <p:cNvSpPr/>
          <p:nvPr/>
        </p:nvSpPr>
        <p:spPr>
          <a:xfrm>
            <a:off x="5757919" y="2138883"/>
            <a:ext cx="457200" cy="4957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Rectangles 60">
            <a:extLst>
              <a:ext uri="{FF2B5EF4-FFF2-40B4-BE49-F238E27FC236}">
                <a16:creationId xmlns:a16="http://schemas.microsoft.com/office/drawing/2014/main" id="{B7524609-DDA8-C606-D0EB-0391756A8485}"/>
              </a:ext>
            </a:extLst>
          </p:cNvPr>
          <p:cNvSpPr/>
          <p:nvPr/>
        </p:nvSpPr>
        <p:spPr>
          <a:xfrm>
            <a:off x="5757919" y="2646329"/>
            <a:ext cx="457200" cy="398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6" name="Rectangles 47">
            <a:extLst>
              <a:ext uri="{FF2B5EF4-FFF2-40B4-BE49-F238E27FC236}">
                <a16:creationId xmlns:a16="http://schemas.microsoft.com/office/drawing/2014/main" id="{FFB3BE20-7C72-B073-7C44-4AE906DA5100}"/>
              </a:ext>
            </a:extLst>
          </p:cNvPr>
          <p:cNvSpPr/>
          <p:nvPr/>
        </p:nvSpPr>
        <p:spPr>
          <a:xfrm>
            <a:off x="4498568" y="2518991"/>
            <a:ext cx="457200" cy="4957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Rectangles 47">
            <a:extLst>
              <a:ext uri="{FF2B5EF4-FFF2-40B4-BE49-F238E27FC236}">
                <a16:creationId xmlns:a16="http://schemas.microsoft.com/office/drawing/2014/main" id="{2FB9EEE3-01C8-DC1B-8D13-F3A10D8CFEBC}"/>
              </a:ext>
            </a:extLst>
          </p:cNvPr>
          <p:cNvSpPr/>
          <p:nvPr/>
        </p:nvSpPr>
        <p:spPr>
          <a:xfrm>
            <a:off x="3927955" y="2516871"/>
            <a:ext cx="457200" cy="4957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Rectangles 60">
            <a:extLst>
              <a:ext uri="{FF2B5EF4-FFF2-40B4-BE49-F238E27FC236}">
                <a16:creationId xmlns:a16="http://schemas.microsoft.com/office/drawing/2014/main" id="{076231BE-CB0F-F82E-4CDF-A68BC9727520}"/>
              </a:ext>
            </a:extLst>
          </p:cNvPr>
          <p:cNvSpPr/>
          <p:nvPr/>
        </p:nvSpPr>
        <p:spPr>
          <a:xfrm>
            <a:off x="3302543" y="2614500"/>
            <a:ext cx="457200" cy="398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909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6003-C5AE-92AB-95D5-CE8B3876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Two-class: New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93C1BF-CDA3-4D89-7F56-FE706F35F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85134"/>
                <a:ext cx="8382000" cy="256482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Old representation: 30 jobs,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/>
                  <a:t> states.</a:t>
                </a:r>
              </a:p>
              <a:p>
                <a:pPr marL="0" indent="0">
                  <a:buNone/>
                </a:pPr>
                <a:r>
                  <a:rPr lang="en-US" dirty="0"/>
                  <a:t>New representation: Just enough jobs as necessary. Minimal jobs to reach total server need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93C1BF-CDA3-4D89-7F56-FE706F35F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85134"/>
                <a:ext cx="8382000" cy="2564823"/>
              </a:xfrm>
              <a:blipFill>
                <a:blip r:embed="rId2"/>
                <a:stretch>
                  <a:fillRect l="-1527" t="-4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97601-5D48-6D3D-3ADB-8CED656D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D055D75-9184-B3B7-639F-BB7784354297}"/>
                  </a:ext>
                </a:extLst>
              </p:cNvPr>
              <p:cNvSpPr txBox="1"/>
              <p:nvPr/>
            </p:nvSpPr>
            <p:spPr>
              <a:xfrm>
                <a:off x="8428863" y="1318594"/>
                <a:ext cx="3260868" cy="1938992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(Duration, server need):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𝐸𝑥𝑝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D055D75-9184-B3B7-639F-BB7784354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863" y="1318594"/>
                <a:ext cx="3260868" cy="1938992"/>
              </a:xfrm>
              <a:prstGeom prst="rect">
                <a:avLst/>
              </a:prstGeom>
              <a:blipFill>
                <a:blip r:embed="rId3"/>
                <a:stretch>
                  <a:fillRect l="-2991" t="-251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AF0460E4-7C6E-C52F-B0F4-3AC2B660D991}"/>
              </a:ext>
            </a:extLst>
          </p:cNvPr>
          <p:cNvGrpSpPr/>
          <p:nvPr/>
        </p:nvGrpSpPr>
        <p:grpSpPr>
          <a:xfrm>
            <a:off x="4270652" y="1269995"/>
            <a:ext cx="3877492" cy="2312934"/>
            <a:chOff x="4270652" y="1269995"/>
            <a:chExt cx="3877492" cy="231293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22540C-F750-E863-205F-53D2A47908CE}"/>
                </a:ext>
              </a:extLst>
            </p:cNvPr>
            <p:cNvGrpSpPr/>
            <p:nvPr/>
          </p:nvGrpSpPr>
          <p:grpSpPr>
            <a:xfrm>
              <a:off x="6828409" y="1718291"/>
              <a:ext cx="1319735" cy="1864637"/>
              <a:chOff x="8546182" y="525770"/>
              <a:chExt cx="1319735" cy="12744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E905A97-DEC0-FFDD-0737-960AC1982EAB}"/>
                      </a:ext>
                    </a:extLst>
                  </p:cNvPr>
                  <p:cNvSpPr txBox="1"/>
                  <p:nvPr/>
                </p:nvSpPr>
                <p:spPr>
                  <a:xfrm>
                    <a:off x="8748998" y="999064"/>
                    <a:ext cx="1116919" cy="315542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=30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E905A97-DEC0-FFDD-0737-960AC1982E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8998" y="999064"/>
                    <a:ext cx="1116919" cy="31554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43" r="-543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ABFC17DC-0C93-BD64-7116-C181EAF14A70}"/>
                  </a:ext>
                </a:extLst>
              </p:cNvPr>
              <p:cNvSpPr/>
              <p:nvPr/>
            </p:nvSpPr>
            <p:spPr>
              <a:xfrm rot="10800000">
                <a:off x="8546182" y="525770"/>
                <a:ext cx="288925" cy="1274456"/>
              </a:xfrm>
              <a:prstGeom prst="leftBrac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7D92F43-F471-E963-D18E-0352668BE59D}"/>
                </a:ext>
              </a:extLst>
            </p:cNvPr>
            <p:cNvGrpSpPr/>
            <p:nvPr/>
          </p:nvGrpSpPr>
          <p:grpSpPr>
            <a:xfrm>
              <a:off x="4270652" y="1269995"/>
              <a:ext cx="2013026" cy="2312934"/>
              <a:chOff x="4270652" y="1269995"/>
              <a:chExt cx="2013026" cy="231293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942288E-ABF1-6793-224B-5C588739FCD9}"/>
                  </a:ext>
                </a:extLst>
              </p:cNvPr>
              <p:cNvGrpSpPr/>
              <p:nvPr/>
            </p:nvGrpSpPr>
            <p:grpSpPr>
              <a:xfrm>
                <a:off x="5027474" y="1700257"/>
                <a:ext cx="1075346" cy="1882672"/>
                <a:chOff x="6799124" y="1619742"/>
                <a:chExt cx="1075346" cy="1882672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75AC01B-273A-3D90-1FB0-1D33B9F41D43}"/>
                    </a:ext>
                  </a:extLst>
                </p:cNvPr>
                <p:cNvGrpSpPr/>
                <p:nvPr/>
              </p:nvGrpSpPr>
              <p:grpSpPr>
                <a:xfrm>
                  <a:off x="6799124" y="2016883"/>
                  <a:ext cx="598170" cy="1088390"/>
                  <a:chOff x="13914" y="3003"/>
                  <a:chExt cx="942" cy="1714"/>
                </a:xfrm>
              </p:grpSpPr>
              <p:sp>
                <p:nvSpPr>
                  <p:cNvPr id="22" name="Rectangles 42">
                    <a:extLst>
                      <a:ext uri="{FF2B5EF4-FFF2-40B4-BE49-F238E27FC236}">
                        <a16:creationId xmlns:a16="http://schemas.microsoft.com/office/drawing/2014/main" id="{CF7126E7-835F-E25A-A9F3-9124054FA1B0}"/>
                      </a:ext>
                    </a:extLst>
                  </p:cNvPr>
                  <p:cNvSpPr/>
                  <p:nvPr/>
                </p:nvSpPr>
                <p:spPr>
                  <a:xfrm>
                    <a:off x="13914" y="3003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s 60">
                    <a:extLst>
                      <a:ext uri="{FF2B5EF4-FFF2-40B4-BE49-F238E27FC236}">
                        <a16:creationId xmlns:a16="http://schemas.microsoft.com/office/drawing/2014/main" id="{8C740318-8366-996E-15E5-5371735DF578}"/>
                      </a:ext>
                    </a:extLst>
                  </p:cNvPr>
                  <p:cNvSpPr/>
                  <p:nvPr/>
                </p:nvSpPr>
                <p:spPr>
                  <a:xfrm>
                    <a:off x="14017" y="3507"/>
                    <a:ext cx="720" cy="90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10</a:t>
                    </a:r>
                  </a:p>
                </p:txBody>
              </p:sp>
            </p:grp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A6718952-7A75-F784-AF81-D7CA878C0C16}"/>
                    </a:ext>
                  </a:extLst>
                </p:cNvPr>
                <p:cNvSpPr/>
                <p:nvPr/>
              </p:nvSpPr>
              <p:spPr>
                <a:xfrm>
                  <a:off x="7449200" y="1619742"/>
                  <a:ext cx="425270" cy="1882672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3859B6E-6D2A-5F68-194D-A3C985578714}"/>
                  </a:ext>
                </a:extLst>
              </p:cNvPr>
              <p:cNvGrpSpPr/>
              <p:nvPr/>
            </p:nvGrpSpPr>
            <p:grpSpPr>
              <a:xfrm>
                <a:off x="5033565" y="2097398"/>
                <a:ext cx="598170" cy="1088390"/>
                <a:chOff x="13914" y="3003"/>
                <a:chExt cx="942" cy="1714"/>
              </a:xfrm>
            </p:grpSpPr>
            <p:sp>
              <p:nvSpPr>
                <p:cNvPr id="32" name="Rectangles 42">
                  <a:extLst>
                    <a:ext uri="{FF2B5EF4-FFF2-40B4-BE49-F238E27FC236}">
                      <a16:creationId xmlns:a16="http://schemas.microsoft.com/office/drawing/2014/main" id="{78AB68B8-4F24-F1AF-F5DA-D0A380C8E3C7}"/>
                    </a:ext>
                  </a:extLst>
                </p:cNvPr>
                <p:cNvSpPr/>
                <p:nvPr/>
              </p:nvSpPr>
              <p:spPr>
                <a:xfrm>
                  <a:off x="13914" y="3003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s 60">
                  <a:extLst>
                    <a:ext uri="{FF2B5EF4-FFF2-40B4-BE49-F238E27FC236}">
                      <a16:creationId xmlns:a16="http://schemas.microsoft.com/office/drawing/2014/main" id="{E1B8B097-1F6C-A5F3-6A40-8AEC8971FAD7}"/>
                    </a:ext>
                  </a:extLst>
                </p:cNvPr>
                <p:cNvSpPr/>
                <p:nvPr/>
              </p:nvSpPr>
              <p:spPr>
                <a:xfrm>
                  <a:off x="14017" y="3788"/>
                  <a:ext cx="720" cy="6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10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5CF011B-76E0-F719-B42C-1B090370A9B0}"/>
                  </a:ext>
                </a:extLst>
              </p:cNvPr>
              <p:cNvGrpSpPr/>
              <p:nvPr/>
            </p:nvGrpSpPr>
            <p:grpSpPr>
              <a:xfrm>
                <a:off x="4270652" y="1269995"/>
                <a:ext cx="2013026" cy="1380614"/>
                <a:chOff x="6224527" y="1259776"/>
                <a:chExt cx="1952405" cy="1249241"/>
              </a:xfrm>
            </p:grpSpPr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65249B99-0620-812B-9BF1-425E1E39DD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6636094" y="1385959"/>
                  <a:ext cx="1340187" cy="1073244"/>
                </a:xfrm>
                <a:prstGeom prst="bentConnector3">
                  <a:avLst>
                    <a:gd name="adj1" fmla="val 141135"/>
                  </a:avLst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or: Elbow 45">
                  <a:extLst>
                    <a:ext uri="{FF2B5EF4-FFF2-40B4-BE49-F238E27FC236}">
                      <a16:creationId xmlns:a16="http://schemas.microsoft.com/office/drawing/2014/main" id="{73866A2D-FBE0-C2D7-140A-3544901A95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015553" y="1477644"/>
                  <a:ext cx="1161379" cy="1031373"/>
                </a:xfrm>
                <a:prstGeom prst="bentConnector3">
                  <a:avLst>
                    <a:gd name="adj1" fmla="val -18325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ctangle: Rounded Corners 44">
                  <a:extLst>
                    <a:ext uri="{FF2B5EF4-FFF2-40B4-BE49-F238E27FC236}">
                      <a16:creationId xmlns:a16="http://schemas.microsoft.com/office/drawing/2014/main" id="{700F1376-38C8-C545-876D-E2B359450160}"/>
                    </a:ext>
                  </a:extLst>
                </p:cNvPr>
                <p:cNvSpPr/>
                <p:nvPr/>
              </p:nvSpPr>
              <p:spPr>
                <a:xfrm>
                  <a:off x="6224527" y="1259776"/>
                  <a:ext cx="1762126" cy="340081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New arrival!</a:t>
                  </a:r>
                </a:p>
              </p:txBody>
            </p:sp>
          </p:grpSp>
          <p:sp>
            <p:nvSpPr>
              <p:cNvPr id="47" name="Rectangles 60">
                <a:extLst>
                  <a:ext uri="{FF2B5EF4-FFF2-40B4-BE49-F238E27FC236}">
                    <a16:creationId xmlns:a16="http://schemas.microsoft.com/office/drawing/2014/main" id="{E6DE2261-7617-3653-FE49-4DD27A7DFB88}"/>
                  </a:ext>
                </a:extLst>
              </p:cNvPr>
              <p:cNvSpPr/>
              <p:nvPr/>
            </p:nvSpPr>
            <p:spPr>
              <a:xfrm>
                <a:off x="5757919" y="1715713"/>
                <a:ext cx="457200" cy="3981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48" name="Rectangles 47">
                <a:extLst>
                  <a:ext uri="{FF2B5EF4-FFF2-40B4-BE49-F238E27FC236}">
                    <a16:creationId xmlns:a16="http://schemas.microsoft.com/office/drawing/2014/main" id="{280AB935-621E-7CE2-36C6-A2DB07514423}"/>
                  </a:ext>
                </a:extLst>
              </p:cNvPr>
              <p:cNvSpPr/>
              <p:nvPr/>
            </p:nvSpPr>
            <p:spPr>
              <a:xfrm>
                <a:off x="5757919" y="3053334"/>
                <a:ext cx="457200" cy="4957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49" name="Rectangles 47">
                <a:extLst>
                  <a:ext uri="{FF2B5EF4-FFF2-40B4-BE49-F238E27FC236}">
                    <a16:creationId xmlns:a16="http://schemas.microsoft.com/office/drawing/2014/main" id="{15A7C245-0AC6-5A66-FB13-2F55C9FD4143}"/>
                  </a:ext>
                </a:extLst>
              </p:cNvPr>
              <p:cNvSpPr/>
              <p:nvPr/>
            </p:nvSpPr>
            <p:spPr>
              <a:xfrm>
                <a:off x="5757919" y="2138883"/>
                <a:ext cx="457200" cy="4957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50" name="Rectangles 60">
                <a:extLst>
                  <a:ext uri="{FF2B5EF4-FFF2-40B4-BE49-F238E27FC236}">
                    <a16:creationId xmlns:a16="http://schemas.microsoft.com/office/drawing/2014/main" id="{C2FC62FE-B239-E1F0-4D76-604D0C55C14C}"/>
                  </a:ext>
                </a:extLst>
              </p:cNvPr>
              <p:cNvSpPr/>
              <p:nvPr/>
            </p:nvSpPr>
            <p:spPr>
              <a:xfrm>
                <a:off x="5757919" y="2646329"/>
                <a:ext cx="457200" cy="3981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063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136B-B666-454F-0785-651726D9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Multiserver-job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3CD1C-40FD-911C-BBA7-28F48D52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2</a:t>
            </a:fld>
            <a:endParaRPr lang="en-US"/>
          </a:p>
        </p:txBody>
      </p:sp>
      <p:sp>
        <p:nvSpPr>
          <p:cNvPr id="34" name="Rectangles 60">
            <a:extLst>
              <a:ext uri="{FF2B5EF4-FFF2-40B4-BE49-F238E27FC236}">
                <a16:creationId xmlns:a16="http://schemas.microsoft.com/office/drawing/2014/main" id="{580B4AAE-9332-9209-0F47-1CEC087FD245}"/>
              </a:ext>
            </a:extLst>
          </p:cNvPr>
          <p:cNvSpPr/>
          <p:nvPr/>
        </p:nvSpPr>
        <p:spPr>
          <a:xfrm>
            <a:off x="8924196" y="2267586"/>
            <a:ext cx="457200" cy="576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65F447-A6E4-4278-8CE3-9B7D48F374B7}"/>
              </a:ext>
            </a:extLst>
          </p:cNvPr>
          <p:cNvSpPr txBox="1"/>
          <p:nvPr/>
        </p:nvSpPr>
        <p:spPr>
          <a:xfrm>
            <a:off x="7415101" y="1282799"/>
            <a:ext cx="3629360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Job: (duration, server need)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A03AE6B-07BC-345E-E2C9-7C948CFA8EB9}"/>
              </a:ext>
            </a:extLst>
          </p:cNvPr>
          <p:cNvGrpSpPr/>
          <p:nvPr/>
        </p:nvGrpSpPr>
        <p:grpSpPr>
          <a:xfrm>
            <a:off x="7307264" y="2158786"/>
            <a:ext cx="1616932" cy="830997"/>
            <a:chOff x="7450139" y="2158786"/>
            <a:chExt cx="1616932" cy="83099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2DB24B-A65A-A634-E8D9-A3F1ECA68855}"/>
                </a:ext>
              </a:extLst>
            </p:cNvPr>
            <p:cNvSpPr txBox="1"/>
            <p:nvPr/>
          </p:nvSpPr>
          <p:spPr>
            <a:xfrm>
              <a:off x="7450139" y="2158786"/>
              <a:ext cx="1432485" cy="830997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Expected duration</a:t>
              </a:r>
            </a:p>
          </p:txBody>
        </p: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BCFEEC89-1DB8-D7A1-2571-9F65EC0377A7}"/>
                </a:ext>
              </a:extLst>
            </p:cNvPr>
            <p:cNvSpPr/>
            <p:nvPr/>
          </p:nvSpPr>
          <p:spPr>
            <a:xfrm>
              <a:off x="8778146" y="2267586"/>
              <a:ext cx="288925" cy="5765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B71A7E9-0D50-A4E5-5E97-E971CE0466EF}"/>
              </a:ext>
            </a:extLst>
          </p:cNvPr>
          <p:cNvGrpSpPr/>
          <p:nvPr/>
        </p:nvGrpSpPr>
        <p:grpSpPr>
          <a:xfrm>
            <a:off x="9213121" y="2304405"/>
            <a:ext cx="2836004" cy="461665"/>
            <a:chOff x="9213121" y="2304405"/>
            <a:chExt cx="2836004" cy="46166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E887D2-A6F2-6260-7D88-48B7C5538E8D}"/>
                </a:ext>
              </a:extLst>
            </p:cNvPr>
            <p:cNvSpPr txBox="1"/>
            <p:nvPr/>
          </p:nvSpPr>
          <p:spPr>
            <a:xfrm>
              <a:off x="9670321" y="2304405"/>
              <a:ext cx="2378804" cy="461665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Server need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DD26D90-FF03-8A9D-44C3-A725595E7A32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>
              <a:off x="9213121" y="2535238"/>
              <a:ext cx="457200" cy="3238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6B6F08D-8CF8-987B-CBD6-17FC7DEC519A}"/>
                  </a:ext>
                </a:extLst>
              </p:cNvPr>
              <p:cNvSpPr txBox="1"/>
              <p:nvPr/>
            </p:nvSpPr>
            <p:spPr>
              <a:xfrm>
                <a:off x="7415100" y="3074999"/>
                <a:ext cx="4710225" cy="1938992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Sampled </a:t>
                </a:r>
                <a:r>
                  <a:rPr lang="en-US" sz="2400" dirty="0" err="1"/>
                  <a:t>i.i.d.</a:t>
                </a:r>
                <a:r>
                  <a:rPr lang="en-US" sz="2400" dirty="0"/>
                  <a:t> from joint distribution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Example distribution: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½ 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(½), 1)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½ 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(1), 4)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6B6F08D-8CF8-987B-CBD6-17FC7DEC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100" y="3074999"/>
                <a:ext cx="4710225" cy="1938992"/>
              </a:xfrm>
              <a:prstGeom prst="rect">
                <a:avLst/>
              </a:prstGeom>
              <a:blipFill>
                <a:blip r:embed="rId3"/>
                <a:stretch>
                  <a:fillRect l="-1940" t="-2508" r="-517" b="-313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C4DB5A9-D4FD-0654-FA72-C2E5CB1143F9}"/>
                  </a:ext>
                </a:extLst>
              </p:cNvPr>
              <p:cNvSpPr txBox="1"/>
              <p:nvPr/>
            </p:nvSpPr>
            <p:spPr>
              <a:xfrm>
                <a:off x="490761" y="2422525"/>
                <a:ext cx="1485265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Poisson(</a:t>
                </a:r>
                <a14:m>
                  <m:oMath xmlns:m="http://schemas.openxmlformats.org/officeDocument/2006/math">
                    <m:r>
                      <a:rPr lang="el-GR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C4DB5A9-D4FD-0654-FA72-C2E5CB114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61" y="2422525"/>
                <a:ext cx="1485265" cy="461665"/>
              </a:xfrm>
              <a:prstGeom prst="rect">
                <a:avLst/>
              </a:prstGeom>
              <a:blipFill>
                <a:blip r:embed="rId4"/>
                <a:stretch>
                  <a:fillRect l="-5221" t="-6098" r="-4016" b="-2317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EACC0159-7377-BE73-C67B-CF99616C8CA3}"/>
              </a:ext>
            </a:extLst>
          </p:cNvPr>
          <p:cNvSpPr txBox="1"/>
          <p:nvPr/>
        </p:nvSpPr>
        <p:spPr>
          <a:xfrm>
            <a:off x="4358593" y="1602403"/>
            <a:ext cx="82096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FCFS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25EE17B-65B6-3796-9B9C-DC619566D3CA}"/>
              </a:ext>
            </a:extLst>
          </p:cNvPr>
          <p:cNvGrpSpPr/>
          <p:nvPr/>
        </p:nvGrpSpPr>
        <p:grpSpPr>
          <a:xfrm>
            <a:off x="6545392" y="1954837"/>
            <a:ext cx="643651" cy="1274456"/>
            <a:chOff x="8546182" y="525770"/>
            <a:chExt cx="643651" cy="1274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08A8A50-9621-E298-EAB1-1F1EED9E012C}"/>
                    </a:ext>
                  </a:extLst>
                </p:cNvPr>
                <p:cNvSpPr txBox="1"/>
                <p:nvPr/>
              </p:nvSpPr>
              <p:spPr>
                <a:xfrm>
                  <a:off x="8843363" y="914386"/>
                  <a:ext cx="346470" cy="46166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08A8A50-9621-E298-EAB1-1F1EED9E0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363" y="914386"/>
                  <a:ext cx="34647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263" r="-7018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Left Brace 54">
              <a:extLst>
                <a:ext uri="{FF2B5EF4-FFF2-40B4-BE49-F238E27FC236}">
                  <a16:creationId xmlns:a16="http://schemas.microsoft.com/office/drawing/2014/main" id="{6B4C03B7-D28B-1D7A-BD8C-B884BF4E83FB}"/>
                </a:ext>
              </a:extLst>
            </p:cNvPr>
            <p:cNvSpPr/>
            <p:nvPr/>
          </p:nvSpPr>
          <p:spPr>
            <a:xfrm rot="10800000">
              <a:off x="8546182" y="525770"/>
              <a:ext cx="288925" cy="1274456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BC8BB0-F57E-8E88-FC96-2AEE1BAE86DE}"/>
              </a:ext>
            </a:extLst>
          </p:cNvPr>
          <p:cNvGrpSpPr/>
          <p:nvPr/>
        </p:nvGrpSpPr>
        <p:grpSpPr>
          <a:xfrm>
            <a:off x="1989775" y="1886403"/>
            <a:ext cx="4541432" cy="1342890"/>
            <a:chOff x="1989775" y="1886403"/>
            <a:chExt cx="4541432" cy="134289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AE1B009-67DB-EF75-161E-AAA12C83D6B8}"/>
                </a:ext>
              </a:extLst>
            </p:cNvPr>
            <p:cNvGrpSpPr/>
            <p:nvPr/>
          </p:nvGrpSpPr>
          <p:grpSpPr>
            <a:xfrm>
              <a:off x="1989775" y="1957388"/>
              <a:ext cx="4207604" cy="1271905"/>
              <a:chOff x="1993171" y="1957388"/>
              <a:chExt cx="4207604" cy="127190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8F38AB7-2A76-A828-B035-3B2F4B086268}"/>
                  </a:ext>
                </a:extLst>
              </p:cNvPr>
              <p:cNvGrpSpPr/>
              <p:nvPr/>
            </p:nvGrpSpPr>
            <p:grpSpPr>
              <a:xfrm>
                <a:off x="1993171" y="1957388"/>
                <a:ext cx="4014470" cy="1271905"/>
                <a:chOff x="9087" y="2821"/>
                <a:chExt cx="6322" cy="2003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3B06D3A-51E6-175A-A4B9-7D9ADD2C59D2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E49F0AC-3896-878D-DFC1-B12D44488C05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538AA0D-998C-3E8C-F3BB-8CBDDFBB5C24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B8EE0196-A233-D902-30FF-BFFF9C016C0C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3AC6E5A8-E126-ACE8-2120-9BE8428FCA6C}"/>
                    </a:ext>
                  </a:extLst>
                </p:cNvPr>
                <p:cNvGrpSpPr/>
                <p:nvPr/>
              </p:nvGrpSpPr>
              <p:grpSpPr>
                <a:xfrm>
                  <a:off x="9087" y="2989"/>
                  <a:ext cx="5752" cy="1729"/>
                  <a:chOff x="4612" y="3721"/>
                  <a:chExt cx="5752" cy="1729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EA111F7B-7747-1836-9069-DBEAEE10F6C6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9"/>
                    <a:chOff x="5630" y="3721"/>
                    <a:chExt cx="4734" cy="1729"/>
                  </a:xfrm>
                </p:grpSpPr>
                <p:sp>
                  <p:nvSpPr>
                    <p:cNvPr id="28" name="Rectangles 39">
                      <a:extLst>
                        <a:ext uri="{FF2B5EF4-FFF2-40B4-BE49-F238E27FC236}">
                          <a16:creationId xmlns:a16="http://schemas.microsoft.com/office/drawing/2014/main" id="{88402558-9FA6-70AC-8AFD-22E0A49269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Rectangles 40">
                      <a:extLst>
                        <a:ext uri="{FF2B5EF4-FFF2-40B4-BE49-F238E27FC236}">
                          <a16:creationId xmlns:a16="http://schemas.microsoft.com/office/drawing/2014/main" id="{155EC4F4-15DD-14E1-CC0C-FD698490B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Rectangles 41">
                      <a:extLst>
                        <a:ext uri="{FF2B5EF4-FFF2-40B4-BE49-F238E27FC236}">
                          <a16:creationId xmlns:a16="http://schemas.microsoft.com/office/drawing/2014/main" id="{C9038AB4-3ABD-91F0-FB63-7A686E2039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Rectangles 42">
                      <a:extLst>
                        <a:ext uri="{FF2B5EF4-FFF2-40B4-BE49-F238E27FC236}">
                          <a16:creationId xmlns:a16="http://schemas.microsoft.com/office/drawing/2014/main" id="{31D60948-5015-FD44-9971-D816E81D8F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70B97E35-B47C-F831-F4C3-3254BE5FD76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CB5A0200-3887-78FE-22E6-3F627183689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" name="Rectangles 46">
                    <a:extLst>
                      <a:ext uri="{FF2B5EF4-FFF2-40B4-BE49-F238E27FC236}">
                        <a16:creationId xmlns:a16="http://schemas.microsoft.com/office/drawing/2014/main" id="{2A98969C-2591-2A40-1238-A31CEECA1192}"/>
                      </a:ext>
                    </a:extLst>
                  </p:cNvPr>
                  <p:cNvSpPr/>
                  <p:nvPr/>
                </p:nvSpPr>
                <p:spPr>
                  <a:xfrm>
                    <a:off x="7649" y="4827"/>
                    <a:ext cx="720" cy="32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24" name="Rectangles 47">
                    <a:extLst>
                      <a:ext uri="{FF2B5EF4-FFF2-40B4-BE49-F238E27FC236}">
                        <a16:creationId xmlns:a16="http://schemas.microsoft.com/office/drawing/2014/main" id="{E4F312F0-3307-AA4B-908B-712A43A4F17D}"/>
                      </a:ext>
                    </a:extLst>
                  </p:cNvPr>
                  <p:cNvSpPr/>
                  <p:nvPr/>
                </p:nvSpPr>
                <p:spPr>
                  <a:xfrm>
                    <a:off x="9531" y="4827"/>
                    <a:ext cx="720" cy="31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25" name="Rectangles 48">
                    <a:extLst>
                      <a:ext uri="{FF2B5EF4-FFF2-40B4-BE49-F238E27FC236}">
                        <a16:creationId xmlns:a16="http://schemas.microsoft.com/office/drawing/2014/main" id="{05BE157F-6284-2D5A-9EE5-A1F036E18373}"/>
                      </a:ext>
                    </a:extLst>
                  </p:cNvPr>
                  <p:cNvSpPr/>
                  <p:nvPr/>
                </p:nvSpPr>
                <p:spPr>
                  <a:xfrm>
                    <a:off x="6707" y="4514"/>
                    <a:ext cx="720" cy="62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26" name="Rectangles 49">
                    <a:extLst>
                      <a:ext uri="{FF2B5EF4-FFF2-40B4-BE49-F238E27FC236}">
                        <a16:creationId xmlns:a16="http://schemas.microsoft.com/office/drawing/2014/main" id="{D11EF1F3-B854-86C2-EC8E-AEC63F6E3968}"/>
                      </a:ext>
                    </a:extLst>
                  </p:cNvPr>
                  <p:cNvSpPr/>
                  <p:nvPr/>
                </p:nvSpPr>
                <p:spPr>
                  <a:xfrm>
                    <a:off x="8593" y="4514"/>
                    <a:ext cx="720" cy="63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CE04454C-98D1-BBEF-EA1C-32EE52ED8D5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7D6D2825-1342-719D-5F87-269FDA6A1107}"/>
                  </a:ext>
                </a:extLst>
              </p:cNvPr>
              <p:cNvCxnSpPr/>
              <p:nvPr/>
            </p:nvCxnSpPr>
            <p:spPr>
              <a:xfrm>
                <a:off x="5854700" y="2101850"/>
                <a:ext cx="34607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908FC58-8E1D-583A-DBE3-67B6224E6988}"/>
                  </a:ext>
                </a:extLst>
              </p:cNvPr>
              <p:cNvCxnSpPr/>
              <p:nvPr/>
            </p:nvCxnSpPr>
            <p:spPr>
              <a:xfrm>
                <a:off x="5854700" y="2422525"/>
                <a:ext cx="34607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Rectangles 49">
              <a:extLst>
                <a:ext uri="{FF2B5EF4-FFF2-40B4-BE49-F238E27FC236}">
                  <a16:creationId xmlns:a16="http://schemas.microsoft.com/office/drawing/2014/main" id="{A52E4AD3-BA41-F69F-65ED-89D7D1B8C664}"/>
                </a:ext>
              </a:extLst>
            </p:cNvPr>
            <p:cNvSpPr/>
            <p:nvPr/>
          </p:nvSpPr>
          <p:spPr>
            <a:xfrm>
              <a:off x="6074007" y="1886403"/>
              <a:ext cx="457200" cy="400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9" name="Rectangles 49">
              <a:extLst>
                <a:ext uri="{FF2B5EF4-FFF2-40B4-BE49-F238E27FC236}">
                  <a16:creationId xmlns:a16="http://schemas.microsoft.com/office/drawing/2014/main" id="{D2A4769A-9C78-A95C-5D10-236F8F1428C5}"/>
                </a:ext>
              </a:extLst>
            </p:cNvPr>
            <p:cNvSpPr/>
            <p:nvPr/>
          </p:nvSpPr>
          <p:spPr>
            <a:xfrm>
              <a:off x="6074007" y="2302192"/>
              <a:ext cx="457200" cy="400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DA11AA9-10F6-BAEA-140F-5BEA91C88A90}"/>
              </a:ext>
            </a:extLst>
          </p:cNvPr>
          <p:cNvGrpSpPr/>
          <p:nvPr/>
        </p:nvGrpSpPr>
        <p:grpSpPr>
          <a:xfrm>
            <a:off x="4521106" y="2514284"/>
            <a:ext cx="1611188" cy="1553202"/>
            <a:chOff x="4521106" y="2514284"/>
            <a:chExt cx="1611188" cy="1553202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0C90E4F-E8E0-4E01-46CD-4DFC94A934ED}"/>
                </a:ext>
              </a:extLst>
            </p:cNvPr>
            <p:cNvSpPr/>
            <p:nvPr/>
          </p:nvSpPr>
          <p:spPr>
            <a:xfrm>
              <a:off x="5624692" y="2514284"/>
              <a:ext cx="507602" cy="8147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80E1681-FB09-A739-2640-490CC852B66F}"/>
                </a:ext>
              </a:extLst>
            </p:cNvPr>
            <p:cNvSpPr txBox="1"/>
            <p:nvPr/>
          </p:nvSpPr>
          <p:spPr>
            <a:xfrm>
              <a:off x="4521106" y="3605821"/>
              <a:ext cx="1611187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Idle servers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F7F6948-BB1F-0837-2758-46184D51F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5691" y="3317846"/>
              <a:ext cx="144463" cy="287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71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50" grpId="0" uiExpand="1" build="p" animBg="1"/>
      <p:bldP spid="51" grpId="0" animBg="1"/>
      <p:bldP spid="5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6003-C5AE-92AB-95D5-CE8B3876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Two-class: New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93C1BF-CDA3-4D89-7F56-FE706F35F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85134"/>
                <a:ext cx="8382000" cy="256482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Minimal jobs to reach total server need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State descriptor: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: # of class 1 jobs in service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: # of class 2 jobs in service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Class 2 job in queue?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93C1BF-CDA3-4D89-7F56-FE706F35F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85134"/>
                <a:ext cx="8382000" cy="2564823"/>
              </a:xfrm>
              <a:blipFill>
                <a:blip r:embed="rId2"/>
                <a:stretch>
                  <a:fillRect l="-1527" t="-4048" b="-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97601-5D48-6D3D-3ADB-8CED656D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D055D75-9184-B3B7-639F-BB7784354297}"/>
                  </a:ext>
                </a:extLst>
              </p:cNvPr>
              <p:cNvSpPr txBox="1"/>
              <p:nvPr/>
            </p:nvSpPr>
            <p:spPr>
              <a:xfrm>
                <a:off x="8428863" y="1318594"/>
                <a:ext cx="3260868" cy="1938992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(Duration, server need):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𝐸𝑥𝑝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D055D75-9184-B3B7-639F-BB7784354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863" y="1318594"/>
                <a:ext cx="3260868" cy="1938992"/>
              </a:xfrm>
              <a:prstGeom prst="rect">
                <a:avLst/>
              </a:prstGeom>
              <a:blipFill>
                <a:blip r:embed="rId3"/>
                <a:stretch>
                  <a:fillRect l="-2991" t="-251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7C335C-FBD0-F3F6-B64D-5EFD9E5598AF}"/>
                  </a:ext>
                </a:extLst>
              </p:cNvPr>
              <p:cNvSpPr txBox="1"/>
              <p:nvPr/>
            </p:nvSpPr>
            <p:spPr>
              <a:xfrm>
                <a:off x="1449510" y="2330306"/>
                <a:ext cx="2224170" cy="5232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State: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1,2,2}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7C335C-FBD0-F3F6-B64D-5EFD9E559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510" y="2330306"/>
                <a:ext cx="2224170" cy="523220"/>
              </a:xfrm>
              <a:prstGeom prst="rect">
                <a:avLst/>
              </a:prstGeom>
              <a:blipFill>
                <a:blip r:embed="rId5"/>
                <a:stretch>
                  <a:fillRect l="-4852" t="-6522" b="-2717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654B9523-75B7-AEB4-4534-7B0BA7EC5A61}"/>
              </a:ext>
            </a:extLst>
          </p:cNvPr>
          <p:cNvGrpSpPr/>
          <p:nvPr/>
        </p:nvGrpSpPr>
        <p:grpSpPr>
          <a:xfrm>
            <a:off x="4270652" y="1269995"/>
            <a:ext cx="3877492" cy="2312934"/>
            <a:chOff x="4270652" y="1269995"/>
            <a:chExt cx="3877492" cy="231293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493C53F-0531-8764-63E3-FB287DDF9A4C}"/>
                </a:ext>
              </a:extLst>
            </p:cNvPr>
            <p:cNvGrpSpPr/>
            <p:nvPr/>
          </p:nvGrpSpPr>
          <p:grpSpPr>
            <a:xfrm>
              <a:off x="6828409" y="1718291"/>
              <a:ext cx="1319735" cy="1864637"/>
              <a:chOff x="8546182" y="525770"/>
              <a:chExt cx="1319735" cy="12744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4A1759A7-5809-5DAC-E872-FA46DD797CEC}"/>
                      </a:ext>
                    </a:extLst>
                  </p:cNvPr>
                  <p:cNvSpPr txBox="1"/>
                  <p:nvPr/>
                </p:nvSpPr>
                <p:spPr>
                  <a:xfrm>
                    <a:off x="8748998" y="999064"/>
                    <a:ext cx="1116919" cy="315542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=30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E905A97-DEC0-FFDD-0737-960AC1982E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8998" y="999064"/>
                    <a:ext cx="1116919" cy="31554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43" r="-543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5" name="Left Brace 74">
                <a:extLst>
                  <a:ext uri="{FF2B5EF4-FFF2-40B4-BE49-F238E27FC236}">
                    <a16:creationId xmlns:a16="http://schemas.microsoft.com/office/drawing/2014/main" id="{1D3D34E5-29EB-2234-476D-787BD9EFFED8}"/>
                  </a:ext>
                </a:extLst>
              </p:cNvPr>
              <p:cNvSpPr/>
              <p:nvPr/>
            </p:nvSpPr>
            <p:spPr>
              <a:xfrm rot="10800000">
                <a:off x="8546182" y="525770"/>
                <a:ext cx="288925" cy="1274456"/>
              </a:xfrm>
              <a:prstGeom prst="leftBrac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D1A6AF6-74A5-DB2F-1152-54986F40C06C}"/>
                </a:ext>
              </a:extLst>
            </p:cNvPr>
            <p:cNvGrpSpPr/>
            <p:nvPr/>
          </p:nvGrpSpPr>
          <p:grpSpPr>
            <a:xfrm>
              <a:off x="4270652" y="1269995"/>
              <a:ext cx="2013026" cy="2312934"/>
              <a:chOff x="4270652" y="1269995"/>
              <a:chExt cx="2013026" cy="2312934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E512AC0-A6BF-AAD4-B0D7-91407F583AB1}"/>
                  </a:ext>
                </a:extLst>
              </p:cNvPr>
              <p:cNvGrpSpPr/>
              <p:nvPr/>
            </p:nvGrpSpPr>
            <p:grpSpPr>
              <a:xfrm>
                <a:off x="5027474" y="1700257"/>
                <a:ext cx="1075346" cy="1882672"/>
                <a:chOff x="6799124" y="1619742"/>
                <a:chExt cx="1075346" cy="1882672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62B134F6-81FA-C88C-252C-2AE1670EB728}"/>
                    </a:ext>
                  </a:extLst>
                </p:cNvPr>
                <p:cNvGrpSpPr/>
                <p:nvPr/>
              </p:nvGrpSpPr>
              <p:grpSpPr>
                <a:xfrm>
                  <a:off x="6799124" y="2016883"/>
                  <a:ext cx="598170" cy="1088390"/>
                  <a:chOff x="13914" y="3003"/>
                  <a:chExt cx="942" cy="1714"/>
                </a:xfrm>
              </p:grpSpPr>
              <p:sp>
                <p:nvSpPr>
                  <p:cNvPr id="72" name="Rectangles 42">
                    <a:extLst>
                      <a:ext uri="{FF2B5EF4-FFF2-40B4-BE49-F238E27FC236}">
                        <a16:creationId xmlns:a16="http://schemas.microsoft.com/office/drawing/2014/main" id="{4EDD4D5C-5E99-C126-CA5B-A33AF84DF84B}"/>
                      </a:ext>
                    </a:extLst>
                  </p:cNvPr>
                  <p:cNvSpPr/>
                  <p:nvPr/>
                </p:nvSpPr>
                <p:spPr>
                  <a:xfrm>
                    <a:off x="13914" y="3003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s 60">
                    <a:extLst>
                      <a:ext uri="{FF2B5EF4-FFF2-40B4-BE49-F238E27FC236}">
                        <a16:creationId xmlns:a16="http://schemas.microsoft.com/office/drawing/2014/main" id="{EFF41EB2-2C26-2E08-8B30-1BAFD53F4F80}"/>
                      </a:ext>
                    </a:extLst>
                  </p:cNvPr>
                  <p:cNvSpPr/>
                  <p:nvPr/>
                </p:nvSpPr>
                <p:spPr>
                  <a:xfrm>
                    <a:off x="14017" y="3507"/>
                    <a:ext cx="720" cy="90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10</a:t>
                    </a:r>
                  </a:p>
                </p:txBody>
              </p:sp>
            </p:grp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A07457DE-00B5-6B91-9F49-0597EFC176D7}"/>
                    </a:ext>
                  </a:extLst>
                </p:cNvPr>
                <p:cNvSpPr/>
                <p:nvPr/>
              </p:nvSpPr>
              <p:spPr>
                <a:xfrm>
                  <a:off x="7449200" y="1619742"/>
                  <a:ext cx="425270" cy="1882672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C657BCF-5F72-6BB1-7BF6-628D279B89C9}"/>
                  </a:ext>
                </a:extLst>
              </p:cNvPr>
              <p:cNvGrpSpPr/>
              <p:nvPr/>
            </p:nvGrpSpPr>
            <p:grpSpPr>
              <a:xfrm>
                <a:off x="5033565" y="2097398"/>
                <a:ext cx="598170" cy="1088390"/>
                <a:chOff x="13914" y="3003"/>
                <a:chExt cx="942" cy="1714"/>
              </a:xfrm>
            </p:grpSpPr>
            <p:sp>
              <p:nvSpPr>
                <p:cNvPr id="68" name="Rectangles 42">
                  <a:extLst>
                    <a:ext uri="{FF2B5EF4-FFF2-40B4-BE49-F238E27FC236}">
                      <a16:creationId xmlns:a16="http://schemas.microsoft.com/office/drawing/2014/main" id="{0F4D4410-6685-8955-5699-4E966311F853}"/>
                    </a:ext>
                  </a:extLst>
                </p:cNvPr>
                <p:cNvSpPr/>
                <p:nvPr/>
              </p:nvSpPr>
              <p:spPr>
                <a:xfrm>
                  <a:off x="13914" y="3003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s 60">
                  <a:extLst>
                    <a:ext uri="{FF2B5EF4-FFF2-40B4-BE49-F238E27FC236}">
                      <a16:creationId xmlns:a16="http://schemas.microsoft.com/office/drawing/2014/main" id="{7D91ECF2-BEF4-D3BD-1C31-7BFAA7AA6D3E}"/>
                    </a:ext>
                  </a:extLst>
                </p:cNvPr>
                <p:cNvSpPr/>
                <p:nvPr/>
              </p:nvSpPr>
              <p:spPr>
                <a:xfrm>
                  <a:off x="14017" y="3788"/>
                  <a:ext cx="720" cy="6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10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2BC6A3FE-7317-8CC7-4B51-CE05D58CBC89}"/>
                  </a:ext>
                </a:extLst>
              </p:cNvPr>
              <p:cNvGrpSpPr/>
              <p:nvPr/>
            </p:nvGrpSpPr>
            <p:grpSpPr>
              <a:xfrm>
                <a:off x="4270652" y="1269995"/>
                <a:ext cx="2013026" cy="1380614"/>
                <a:chOff x="6224527" y="1259776"/>
                <a:chExt cx="1952405" cy="1249241"/>
              </a:xfrm>
            </p:grpSpPr>
            <p:cxnSp>
              <p:nvCxnSpPr>
                <p:cNvPr id="65" name="Connector: Elbow 64">
                  <a:extLst>
                    <a:ext uri="{FF2B5EF4-FFF2-40B4-BE49-F238E27FC236}">
                      <a16:creationId xmlns:a16="http://schemas.microsoft.com/office/drawing/2014/main" id="{8BD2F0DB-8ABE-7C45-4D7C-A4743A06BA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6636094" y="1385959"/>
                  <a:ext cx="1340187" cy="1073244"/>
                </a:xfrm>
                <a:prstGeom prst="bentConnector3">
                  <a:avLst>
                    <a:gd name="adj1" fmla="val 141135"/>
                  </a:avLst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or: Elbow 65">
                  <a:extLst>
                    <a:ext uri="{FF2B5EF4-FFF2-40B4-BE49-F238E27FC236}">
                      <a16:creationId xmlns:a16="http://schemas.microsoft.com/office/drawing/2014/main" id="{ABE8A604-ADE8-9F7F-E68D-788215FBB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015553" y="1477644"/>
                  <a:ext cx="1161379" cy="1031373"/>
                </a:xfrm>
                <a:prstGeom prst="bentConnector3">
                  <a:avLst>
                    <a:gd name="adj1" fmla="val -18325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2E7ED670-5CF7-F4CB-9514-16B27DEDCC2C}"/>
                    </a:ext>
                  </a:extLst>
                </p:cNvPr>
                <p:cNvSpPr/>
                <p:nvPr/>
              </p:nvSpPr>
              <p:spPr>
                <a:xfrm>
                  <a:off x="6224527" y="1259776"/>
                  <a:ext cx="1762126" cy="340081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New arrival!</a:t>
                  </a:r>
                </a:p>
              </p:txBody>
            </p:sp>
          </p:grpSp>
          <p:sp>
            <p:nvSpPr>
              <p:cNvPr id="61" name="Rectangles 60">
                <a:extLst>
                  <a:ext uri="{FF2B5EF4-FFF2-40B4-BE49-F238E27FC236}">
                    <a16:creationId xmlns:a16="http://schemas.microsoft.com/office/drawing/2014/main" id="{D3DC872F-A137-B087-FFB5-EC952A51D375}"/>
                  </a:ext>
                </a:extLst>
              </p:cNvPr>
              <p:cNvSpPr/>
              <p:nvPr/>
            </p:nvSpPr>
            <p:spPr>
              <a:xfrm>
                <a:off x="5757919" y="1715713"/>
                <a:ext cx="457200" cy="3981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62" name="Rectangles 47">
                <a:extLst>
                  <a:ext uri="{FF2B5EF4-FFF2-40B4-BE49-F238E27FC236}">
                    <a16:creationId xmlns:a16="http://schemas.microsoft.com/office/drawing/2014/main" id="{ED6F0AF8-665D-7A91-E24E-789E8DAF5A4D}"/>
                  </a:ext>
                </a:extLst>
              </p:cNvPr>
              <p:cNvSpPr/>
              <p:nvPr/>
            </p:nvSpPr>
            <p:spPr>
              <a:xfrm>
                <a:off x="5757919" y="3053334"/>
                <a:ext cx="457200" cy="4957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63" name="Rectangles 47">
                <a:extLst>
                  <a:ext uri="{FF2B5EF4-FFF2-40B4-BE49-F238E27FC236}">
                    <a16:creationId xmlns:a16="http://schemas.microsoft.com/office/drawing/2014/main" id="{5C14ADE2-280E-EAD0-88C6-9ADDF44FEA68}"/>
                  </a:ext>
                </a:extLst>
              </p:cNvPr>
              <p:cNvSpPr/>
              <p:nvPr/>
            </p:nvSpPr>
            <p:spPr>
              <a:xfrm>
                <a:off x="5757919" y="2138883"/>
                <a:ext cx="457200" cy="4957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64" name="Rectangles 60">
                <a:extLst>
                  <a:ext uri="{FF2B5EF4-FFF2-40B4-BE49-F238E27FC236}">
                    <a16:creationId xmlns:a16="http://schemas.microsoft.com/office/drawing/2014/main" id="{752306B4-7F2C-1A25-8158-0D8D2EE2F123}"/>
                  </a:ext>
                </a:extLst>
              </p:cNvPr>
              <p:cNvSpPr/>
              <p:nvPr/>
            </p:nvSpPr>
            <p:spPr>
              <a:xfrm>
                <a:off x="5757919" y="2646329"/>
                <a:ext cx="457200" cy="3981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243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6003-C5AE-92AB-95D5-CE8B3876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Two-class: New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93C1BF-CDA3-4D89-7F56-FE706F35F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85134"/>
                <a:ext cx="8382000" cy="256482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Minimal jobs to reach total server need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State descriptor: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: # of class 1 jobs in service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: # of class 2 jobs in service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Class 2 job in queue?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93C1BF-CDA3-4D89-7F56-FE706F35F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85134"/>
                <a:ext cx="8382000" cy="2564823"/>
              </a:xfrm>
              <a:blipFill>
                <a:blip r:embed="rId2"/>
                <a:stretch>
                  <a:fillRect l="-1527" t="-4048" b="-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97601-5D48-6D3D-3ADB-8CED656D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D055D75-9184-B3B7-639F-BB7784354297}"/>
                  </a:ext>
                </a:extLst>
              </p:cNvPr>
              <p:cNvSpPr txBox="1"/>
              <p:nvPr/>
            </p:nvSpPr>
            <p:spPr>
              <a:xfrm>
                <a:off x="8428863" y="1318594"/>
                <a:ext cx="3260868" cy="1938992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(Duration, server need):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𝐸𝑥𝑝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D055D75-9184-B3B7-639F-BB7784354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863" y="1318594"/>
                <a:ext cx="3260868" cy="1938992"/>
              </a:xfrm>
              <a:prstGeom prst="rect">
                <a:avLst/>
              </a:prstGeom>
              <a:blipFill>
                <a:blip r:embed="rId3"/>
                <a:stretch>
                  <a:fillRect l="-2991" t="-251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7C335C-FBD0-F3F6-B64D-5EFD9E5598AF}"/>
                  </a:ext>
                </a:extLst>
              </p:cNvPr>
              <p:cNvSpPr txBox="1"/>
              <p:nvPr/>
            </p:nvSpPr>
            <p:spPr>
              <a:xfrm>
                <a:off x="1449510" y="2330306"/>
                <a:ext cx="2224170" cy="5232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State: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1,2,2}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7C335C-FBD0-F3F6-B64D-5EFD9E559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510" y="2330306"/>
                <a:ext cx="2224170" cy="523220"/>
              </a:xfrm>
              <a:prstGeom prst="rect">
                <a:avLst/>
              </a:prstGeom>
              <a:blipFill>
                <a:blip r:embed="rId5"/>
                <a:stretch>
                  <a:fillRect l="-4852" t="-6522" b="-2717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F02E129-3B95-786A-69D1-1D47CDC57580}"/>
              </a:ext>
            </a:extLst>
          </p:cNvPr>
          <p:cNvGrpSpPr/>
          <p:nvPr/>
        </p:nvGrpSpPr>
        <p:grpSpPr>
          <a:xfrm>
            <a:off x="4270652" y="1269995"/>
            <a:ext cx="3877492" cy="2314977"/>
            <a:chOff x="4270652" y="1269995"/>
            <a:chExt cx="3877492" cy="231497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88E226A-F031-A783-1184-0EAA56D96135}"/>
                </a:ext>
              </a:extLst>
            </p:cNvPr>
            <p:cNvGrpSpPr/>
            <p:nvPr/>
          </p:nvGrpSpPr>
          <p:grpSpPr>
            <a:xfrm>
              <a:off x="6828409" y="1718291"/>
              <a:ext cx="1319735" cy="1864637"/>
              <a:chOff x="8546182" y="525770"/>
              <a:chExt cx="1319735" cy="12744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10BC37FB-7B25-6BE6-D851-D743967FF0CD}"/>
                      </a:ext>
                    </a:extLst>
                  </p:cNvPr>
                  <p:cNvSpPr txBox="1"/>
                  <p:nvPr/>
                </p:nvSpPr>
                <p:spPr>
                  <a:xfrm>
                    <a:off x="8748998" y="999064"/>
                    <a:ext cx="1116919" cy="315542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=30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E905A97-DEC0-FFDD-0737-960AC1982E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8998" y="999064"/>
                    <a:ext cx="1116919" cy="31554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43" r="-543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Left Brace 45">
                <a:extLst>
                  <a:ext uri="{FF2B5EF4-FFF2-40B4-BE49-F238E27FC236}">
                    <a16:creationId xmlns:a16="http://schemas.microsoft.com/office/drawing/2014/main" id="{DEB3A630-C1F2-93D5-EFCC-4A26672B22AC}"/>
                  </a:ext>
                </a:extLst>
              </p:cNvPr>
              <p:cNvSpPr/>
              <p:nvPr/>
            </p:nvSpPr>
            <p:spPr>
              <a:xfrm rot="10800000">
                <a:off x="8546182" y="525770"/>
                <a:ext cx="288925" cy="1274456"/>
              </a:xfrm>
              <a:prstGeom prst="leftBrac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08927C7-52FD-A475-1894-AADF0F2284F9}"/>
                </a:ext>
              </a:extLst>
            </p:cNvPr>
            <p:cNvGrpSpPr/>
            <p:nvPr/>
          </p:nvGrpSpPr>
          <p:grpSpPr>
            <a:xfrm>
              <a:off x="4270652" y="1269995"/>
              <a:ext cx="2013026" cy="2314977"/>
              <a:chOff x="4270652" y="1269995"/>
              <a:chExt cx="2013026" cy="231497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3B3B933-D267-375E-6DF8-084174A7BF9E}"/>
                  </a:ext>
                </a:extLst>
              </p:cNvPr>
              <p:cNvGrpSpPr/>
              <p:nvPr/>
            </p:nvGrpSpPr>
            <p:grpSpPr>
              <a:xfrm>
                <a:off x="5027474" y="1700257"/>
                <a:ext cx="1075346" cy="1882672"/>
                <a:chOff x="6799124" y="1619742"/>
                <a:chExt cx="1075346" cy="1882672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1657753-6E1C-7714-BCF9-69F7302B14B5}"/>
                    </a:ext>
                  </a:extLst>
                </p:cNvPr>
                <p:cNvGrpSpPr/>
                <p:nvPr/>
              </p:nvGrpSpPr>
              <p:grpSpPr>
                <a:xfrm>
                  <a:off x="6799124" y="2016883"/>
                  <a:ext cx="598170" cy="1088390"/>
                  <a:chOff x="13914" y="3003"/>
                  <a:chExt cx="942" cy="1714"/>
                </a:xfrm>
              </p:grpSpPr>
              <p:sp>
                <p:nvSpPr>
                  <p:cNvPr id="36" name="Rectangles 42">
                    <a:extLst>
                      <a:ext uri="{FF2B5EF4-FFF2-40B4-BE49-F238E27FC236}">
                        <a16:creationId xmlns:a16="http://schemas.microsoft.com/office/drawing/2014/main" id="{3D540A0E-FF1F-E185-AA5B-D319E825C66E}"/>
                      </a:ext>
                    </a:extLst>
                  </p:cNvPr>
                  <p:cNvSpPr/>
                  <p:nvPr/>
                </p:nvSpPr>
                <p:spPr>
                  <a:xfrm>
                    <a:off x="13914" y="3003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s 60">
                    <a:extLst>
                      <a:ext uri="{FF2B5EF4-FFF2-40B4-BE49-F238E27FC236}">
                        <a16:creationId xmlns:a16="http://schemas.microsoft.com/office/drawing/2014/main" id="{7D50E936-3C18-29DF-EE17-F569093735DC}"/>
                      </a:ext>
                    </a:extLst>
                  </p:cNvPr>
                  <p:cNvSpPr/>
                  <p:nvPr/>
                </p:nvSpPr>
                <p:spPr>
                  <a:xfrm>
                    <a:off x="14017" y="3507"/>
                    <a:ext cx="720" cy="90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10</a:t>
                    </a:r>
                  </a:p>
                </p:txBody>
              </p:sp>
            </p:grp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9C25D8F9-2097-FCAD-E253-D354097D9757}"/>
                    </a:ext>
                  </a:extLst>
                </p:cNvPr>
                <p:cNvSpPr/>
                <p:nvPr/>
              </p:nvSpPr>
              <p:spPr>
                <a:xfrm>
                  <a:off x="7449200" y="1619742"/>
                  <a:ext cx="425270" cy="1882672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1D9FEA0-1E9D-9BA4-EE6A-DBCF28D9CC70}"/>
                  </a:ext>
                </a:extLst>
              </p:cNvPr>
              <p:cNvGrpSpPr/>
              <p:nvPr/>
            </p:nvGrpSpPr>
            <p:grpSpPr>
              <a:xfrm>
                <a:off x="5033565" y="2097398"/>
                <a:ext cx="598170" cy="1088390"/>
                <a:chOff x="13914" y="3003"/>
                <a:chExt cx="942" cy="1714"/>
              </a:xfrm>
            </p:grpSpPr>
            <p:sp>
              <p:nvSpPr>
                <p:cNvPr id="31" name="Rectangles 42">
                  <a:extLst>
                    <a:ext uri="{FF2B5EF4-FFF2-40B4-BE49-F238E27FC236}">
                      <a16:creationId xmlns:a16="http://schemas.microsoft.com/office/drawing/2014/main" id="{94D9E694-FE3B-DAFF-535C-761BF2335D19}"/>
                    </a:ext>
                  </a:extLst>
                </p:cNvPr>
                <p:cNvSpPr/>
                <p:nvPr/>
              </p:nvSpPr>
              <p:spPr>
                <a:xfrm>
                  <a:off x="13914" y="3003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s 60">
                  <a:extLst>
                    <a:ext uri="{FF2B5EF4-FFF2-40B4-BE49-F238E27FC236}">
                      <a16:creationId xmlns:a16="http://schemas.microsoft.com/office/drawing/2014/main" id="{ABFFE1E9-26CC-536C-5762-56A4BAF39CE0}"/>
                    </a:ext>
                  </a:extLst>
                </p:cNvPr>
                <p:cNvSpPr/>
                <p:nvPr/>
              </p:nvSpPr>
              <p:spPr>
                <a:xfrm>
                  <a:off x="14017" y="3788"/>
                  <a:ext cx="720" cy="6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10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A832274-1A9D-DB97-E017-52AF675E0DEB}"/>
                  </a:ext>
                </a:extLst>
              </p:cNvPr>
              <p:cNvGrpSpPr/>
              <p:nvPr/>
            </p:nvGrpSpPr>
            <p:grpSpPr>
              <a:xfrm>
                <a:off x="4270652" y="1269995"/>
                <a:ext cx="2013026" cy="1380614"/>
                <a:chOff x="6224527" y="1259776"/>
                <a:chExt cx="1952405" cy="1249241"/>
              </a:xfrm>
            </p:grpSpPr>
            <p:cxnSp>
              <p:nvCxnSpPr>
                <p:cNvPr id="28" name="Connector: Elbow 27">
                  <a:extLst>
                    <a:ext uri="{FF2B5EF4-FFF2-40B4-BE49-F238E27FC236}">
                      <a16:creationId xmlns:a16="http://schemas.microsoft.com/office/drawing/2014/main" id="{24A20DBE-8B71-F581-6688-C52C293EE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6636094" y="1385959"/>
                  <a:ext cx="1340187" cy="1073244"/>
                </a:xfrm>
                <a:prstGeom prst="bentConnector3">
                  <a:avLst>
                    <a:gd name="adj1" fmla="val 141135"/>
                  </a:avLst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or: Elbow 28">
                  <a:extLst>
                    <a:ext uri="{FF2B5EF4-FFF2-40B4-BE49-F238E27FC236}">
                      <a16:creationId xmlns:a16="http://schemas.microsoft.com/office/drawing/2014/main" id="{9E273008-5714-3453-898A-71E68B60A1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015553" y="1477644"/>
                  <a:ext cx="1161379" cy="1031373"/>
                </a:xfrm>
                <a:prstGeom prst="bentConnector3">
                  <a:avLst>
                    <a:gd name="adj1" fmla="val -18325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3EC33042-007E-669A-123B-A8168D22413D}"/>
                    </a:ext>
                  </a:extLst>
                </p:cNvPr>
                <p:cNvSpPr/>
                <p:nvPr/>
              </p:nvSpPr>
              <p:spPr>
                <a:xfrm>
                  <a:off x="6224527" y="1259776"/>
                  <a:ext cx="1762126" cy="340081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New arrival!</a:t>
                  </a:r>
                </a:p>
              </p:txBody>
            </p:sp>
          </p:grpSp>
          <p:sp>
            <p:nvSpPr>
              <p:cNvPr id="24" name="Rectangles 60">
                <a:extLst>
                  <a:ext uri="{FF2B5EF4-FFF2-40B4-BE49-F238E27FC236}">
                    <a16:creationId xmlns:a16="http://schemas.microsoft.com/office/drawing/2014/main" id="{61A13ADF-A5AD-427C-21AC-53619DA4F6FD}"/>
                  </a:ext>
                </a:extLst>
              </p:cNvPr>
              <p:cNvSpPr/>
              <p:nvPr/>
            </p:nvSpPr>
            <p:spPr>
              <a:xfrm>
                <a:off x="5756618" y="2774721"/>
                <a:ext cx="457200" cy="3981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25" name="Rectangles 47">
                <a:extLst>
                  <a:ext uri="{FF2B5EF4-FFF2-40B4-BE49-F238E27FC236}">
                    <a16:creationId xmlns:a16="http://schemas.microsoft.com/office/drawing/2014/main" id="{BA101B40-DB90-6A9B-F74D-FF1DD16CFC9A}"/>
                  </a:ext>
                </a:extLst>
              </p:cNvPr>
              <p:cNvSpPr/>
              <p:nvPr/>
            </p:nvSpPr>
            <p:spPr>
              <a:xfrm>
                <a:off x="5756524" y="2265650"/>
                <a:ext cx="457200" cy="4957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6" name="Rectangles 47">
                <a:extLst>
                  <a:ext uri="{FF2B5EF4-FFF2-40B4-BE49-F238E27FC236}">
                    <a16:creationId xmlns:a16="http://schemas.microsoft.com/office/drawing/2014/main" id="{309227EC-C24B-0570-D42C-80BEB10B3740}"/>
                  </a:ext>
                </a:extLst>
              </p:cNvPr>
              <p:cNvSpPr/>
              <p:nvPr/>
            </p:nvSpPr>
            <p:spPr>
              <a:xfrm>
                <a:off x="5757919" y="1747166"/>
                <a:ext cx="457200" cy="4957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7" name="Rectangles 60">
                <a:extLst>
                  <a:ext uri="{FF2B5EF4-FFF2-40B4-BE49-F238E27FC236}">
                    <a16:creationId xmlns:a16="http://schemas.microsoft.com/office/drawing/2014/main" id="{92EE9DC7-6321-771B-6ED2-EDF18B8D41C5}"/>
                  </a:ext>
                </a:extLst>
              </p:cNvPr>
              <p:cNvSpPr/>
              <p:nvPr/>
            </p:nvSpPr>
            <p:spPr>
              <a:xfrm>
                <a:off x="5762067" y="3186827"/>
                <a:ext cx="457200" cy="3981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1024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6003-C5AE-92AB-95D5-CE8B3876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Two-class: New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93C1BF-CDA3-4D89-7F56-FE706F35F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85134"/>
                <a:ext cx="8382000" cy="256482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Minimal jobs to reach total server need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State descriptor: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: # of class 1 jobs in service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: # of class 2 jobs in service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Class 2 job in queue?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93C1BF-CDA3-4D89-7F56-FE706F35F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85134"/>
                <a:ext cx="8382000" cy="2564823"/>
              </a:xfrm>
              <a:blipFill>
                <a:blip r:embed="rId2"/>
                <a:stretch>
                  <a:fillRect l="-1527" t="-4048" b="-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97601-5D48-6D3D-3ADB-8CED656D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D055D75-9184-B3B7-639F-BB7784354297}"/>
                  </a:ext>
                </a:extLst>
              </p:cNvPr>
              <p:cNvSpPr txBox="1"/>
              <p:nvPr/>
            </p:nvSpPr>
            <p:spPr>
              <a:xfrm>
                <a:off x="8428863" y="1318594"/>
                <a:ext cx="3260868" cy="1938992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(Duration, server need):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𝐸𝑥𝑝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D055D75-9184-B3B7-639F-BB7784354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863" y="1318594"/>
                <a:ext cx="3260868" cy="1938992"/>
              </a:xfrm>
              <a:prstGeom prst="rect">
                <a:avLst/>
              </a:prstGeom>
              <a:blipFill>
                <a:blip r:embed="rId3"/>
                <a:stretch>
                  <a:fillRect l="-2991" t="-251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D22540C-F750-E863-205F-53D2A47908CE}"/>
              </a:ext>
            </a:extLst>
          </p:cNvPr>
          <p:cNvGrpSpPr/>
          <p:nvPr/>
        </p:nvGrpSpPr>
        <p:grpSpPr>
          <a:xfrm>
            <a:off x="6828409" y="1718291"/>
            <a:ext cx="1319735" cy="1864637"/>
            <a:chOff x="8546182" y="525770"/>
            <a:chExt cx="1319735" cy="1274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E905A97-DEC0-FFDD-0737-960AC1982EAB}"/>
                    </a:ext>
                  </a:extLst>
                </p:cNvPr>
                <p:cNvSpPr txBox="1"/>
                <p:nvPr/>
              </p:nvSpPr>
              <p:spPr>
                <a:xfrm>
                  <a:off x="8748998" y="999064"/>
                  <a:ext cx="1116919" cy="31554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=30</m:t>
                        </m:r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E905A97-DEC0-FFDD-0737-960AC1982E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8998" y="999064"/>
                  <a:ext cx="1116919" cy="315542"/>
                </a:xfrm>
                <a:prstGeom prst="rect">
                  <a:avLst/>
                </a:prstGeom>
                <a:blipFill>
                  <a:blip r:embed="rId4"/>
                  <a:stretch>
                    <a:fillRect l="-543" r="-543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ABFC17DC-0C93-BD64-7116-C181EAF14A70}"/>
                </a:ext>
              </a:extLst>
            </p:cNvPr>
            <p:cNvSpPr/>
            <p:nvPr/>
          </p:nvSpPr>
          <p:spPr>
            <a:xfrm rot="10800000">
              <a:off x="8546182" y="525770"/>
              <a:ext cx="288925" cy="1274456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7C335C-FBD0-F3F6-B64D-5EFD9E5598AF}"/>
                  </a:ext>
                </a:extLst>
              </p:cNvPr>
              <p:cNvSpPr txBox="1"/>
              <p:nvPr/>
            </p:nvSpPr>
            <p:spPr>
              <a:xfrm>
                <a:off x="1449510" y="2330306"/>
                <a:ext cx="2224170" cy="5232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State: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1,1,2}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7C335C-FBD0-F3F6-B64D-5EFD9E559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510" y="2330306"/>
                <a:ext cx="2224170" cy="523220"/>
              </a:xfrm>
              <a:prstGeom prst="rect">
                <a:avLst/>
              </a:prstGeom>
              <a:blipFill>
                <a:blip r:embed="rId5"/>
                <a:stretch>
                  <a:fillRect l="-4852" t="-6522" b="-2717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D1669B79-78CA-90F7-590C-47717F41A415}"/>
              </a:ext>
            </a:extLst>
          </p:cNvPr>
          <p:cNvGrpSpPr/>
          <p:nvPr/>
        </p:nvGrpSpPr>
        <p:grpSpPr>
          <a:xfrm>
            <a:off x="4270652" y="1269995"/>
            <a:ext cx="3877492" cy="2312934"/>
            <a:chOff x="4270652" y="1269995"/>
            <a:chExt cx="3877492" cy="231293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551FD91-B3A3-1EF3-2FDF-0578CCF58705}"/>
                </a:ext>
              </a:extLst>
            </p:cNvPr>
            <p:cNvGrpSpPr/>
            <p:nvPr/>
          </p:nvGrpSpPr>
          <p:grpSpPr>
            <a:xfrm>
              <a:off x="6828409" y="1718291"/>
              <a:ext cx="1319735" cy="1864637"/>
              <a:chOff x="8546182" y="525770"/>
              <a:chExt cx="1319735" cy="12744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D16F7BFE-33FD-D85A-1629-46004227667A}"/>
                      </a:ext>
                    </a:extLst>
                  </p:cNvPr>
                  <p:cNvSpPr txBox="1"/>
                  <p:nvPr/>
                </p:nvSpPr>
                <p:spPr>
                  <a:xfrm>
                    <a:off x="8748998" y="999064"/>
                    <a:ext cx="1116919" cy="315542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=30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E905A97-DEC0-FFDD-0737-960AC1982E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8998" y="999064"/>
                    <a:ext cx="1116919" cy="31554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43" r="-543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Left Brace 44">
                <a:extLst>
                  <a:ext uri="{FF2B5EF4-FFF2-40B4-BE49-F238E27FC236}">
                    <a16:creationId xmlns:a16="http://schemas.microsoft.com/office/drawing/2014/main" id="{93E0599B-433A-B183-9BFF-9FEB03E8CC86}"/>
                  </a:ext>
                </a:extLst>
              </p:cNvPr>
              <p:cNvSpPr/>
              <p:nvPr/>
            </p:nvSpPr>
            <p:spPr>
              <a:xfrm rot="10800000">
                <a:off x="8546182" y="525770"/>
                <a:ext cx="288925" cy="1274456"/>
              </a:xfrm>
              <a:prstGeom prst="leftBrac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5A0C861-33B1-91E7-FC99-D265F351CA4B}"/>
                </a:ext>
              </a:extLst>
            </p:cNvPr>
            <p:cNvGrpSpPr/>
            <p:nvPr/>
          </p:nvGrpSpPr>
          <p:grpSpPr>
            <a:xfrm>
              <a:off x="4270652" y="1269995"/>
              <a:ext cx="2013026" cy="2312934"/>
              <a:chOff x="4270652" y="1269995"/>
              <a:chExt cx="2013026" cy="231293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9AC79ED-8645-9503-9A27-E96C7F8C9A04}"/>
                  </a:ext>
                </a:extLst>
              </p:cNvPr>
              <p:cNvGrpSpPr/>
              <p:nvPr/>
            </p:nvGrpSpPr>
            <p:grpSpPr>
              <a:xfrm>
                <a:off x="5027474" y="1700257"/>
                <a:ext cx="1075346" cy="1882672"/>
                <a:chOff x="6799124" y="1619742"/>
                <a:chExt cx="1075346" cy="1882672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57F30626-36F5-C3BE-A1BD-D76AD154F5FA}"/>
                    </a:ext>
                  </a:extLst>
                </p:cNvPr>
                <p:cNvGrpSpPr/>
                <p:nvPr/>
              </p:nvGrpSpPr>
              <p:grpSpPr>
                <a:xfrm>
                  <a:off x="6799124" y="2016883"/>
                  <a:ext cx="598170" cy="1088390"/>
                  <a:chOff x="13914" y="3003"/>
                  <a:chExt cx="942" cy="1714"/>
                </a:xfrm>
              </p:grpSpPr>
              <p:sp>
                <p:nvSpPr>
                  <p:cNvPr id="36" name="Rectangles 42">
                    <a:extLst>
                      <a:ext uri="{FF2B5EF4-FFF2-40B4-BE49-F238E27FC236}">
                        <a16:creationId xmlns:a16="http://schemas.microsoft.com/office/drawing/2014/main" id="{85F04824-2B6C-2F3E-56A2-E92FA4E234D4}"/>
                      </a:ext>
                    </a:extLst>
                  </p:cNvPr>
                  <p:cNvSpPr/>
                  <p:nvPr/>
                </p:nvSpPr>
                <p:spPr>
                  <a:xfrm>
                    <a:off x="13914" y="3003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s 60">
                    <a:extLst>
                      <a:ext uri="{FF2B5EF4-FFF2-40B4-BE49-F238E27FC236}">
                        <a16:creationId xmlns:a16="http://schemas.microsoft.com/office/drawing/2014/main" id="{146935C1-67C7-E842-A933-F0AE01D9D915}"/>
                      </a:ext>
                    </a:extLst>
                  </p:cNvPr>
                  <p:cNvSpPr/>
                  <p:nvPr/>
                </p:nvSpPr>
                <p:spPr>
                  <a:xfrm>
                    <a:off x="14017" y="3507"/>
                    <a:ext cx="720" cy="90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10</a:t>
                    </a:r>
                  </a:p>
                </p:txBody>
              </p:sp>
            </p:grp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5FF00AA5-9813-789B-C5F8-16B66DF6873D}"/>
                    </a:ext>
                  </a:extLst>
                </p:cNvPr>
                <p:cNvSpPr/>
                <p:nvPr/>
              </p:nvSpPr>
              <p:spPr>
                <a:xfrm>
                  <a:off x="7449200" y="1619742"/>
                  <a:ext cx="425270" cy="1882672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63DD111-375F-BC15-4C2E-1C29BA5F1F55}"/>
                  </a:ext>
                </a:extLst>
              </p:cNvPr>
              <p:cNvGrpSpPr/>
              <p:nvPr/>
            </p:nvGrpSpPr>
            <p:grpSpPr>
              <a:xfrm>
                <a:off x="5033565" y="2097398"/>
                <a:ext cx="598170" cy="1088390"/>
                <a:chOff x="13914" y="3003"/>
                <a:chExt cx="942" cy="1714"/>
              </a:xfrm>
            </p:grpSpPr>
            <p:sp>
              <p:nvSpPr>
                <p:cNvPr id="31" name="Rectangles 42">
                  <a:extLst>
                    <a:ext uri="{FF2B5EF4-FFF2-40B4-BE49-F238E27FC236}">
                      <a16:creationId xmlns:a16="http://schemas.microsoft.com/office/drawing/2014/main" id="{FA25EAD7-28FE-FFBD-71B1-4D0B1890ECB1}"/>
                    </a:ext>
                  </a:extLst>
                </p:cNvPr>
                <p:cNvSpPr/>
                <p:nvPr/>
              </p:nvSpPr>
              <p:spPr>
                <a:xfrm>
                  <a:off x="13914" y="3003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s 60">
                  <a:extLst>
                    <a:ext uri="{FF2B5EF4-FFF2-40B4-BE49-F238E27FC236}">
                      <a16:creationId xmlns:a16="http://schemas.microsoft.com/office/drawing/2014/main" id="{FE2B6E7C-65FF-D094-BC75-5F7E7536470E}"/>
                    </a:ext>
                  </a:extLst>
                </p:cNvPr>
                <p:cNvSpPr/>
                <p:nvPr/>
              </p:nvSpPr>
              <p:spPr>
                <a:xfrm>
                  <a:off x="14017" y="3788"/>
                  <a:ext cx="720" cy="6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10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CB6ED73-7623-A2DA-9B9C-5C5092CAD305}"/>
                  </a:ext>
                </a:extLst>
              </p:cNvPr>
              <p:cNvGrpSpPr/>
              <p:nvPr/>
            </p:nvGrpSpPr>
            <p:grpSpPr>
              <a:xfrm>
                <a:off x="4270652" y="1269995"/>
                <a:ext cx="2013026" cy="1380614"/>
                <a:chOff x="6224527" y="1259776"/>
                <a:chExt cx="1952405" cy="1249241"/>
              </a:xfrm>
            </p:grpSpPr>
            <p:cxnSp>
              <p:nvCxnSpPr>
                <p:cNvPr id="28" name="Connector: Elbow 27">
                  <a:extLst>
                    <a:ext uri="{FF2B5EF4-FFF2-40B4-BE49-F238E27FC236}">
                      <a16:creationId xmlns:a16="http://schemas.microsoft.com/office/drawing/2014/main" id="{BAC37829-4EAC-6D6C-CB07-D596EA016D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6636094" y="1385959"/>
                  <a:ext cx="1340187" cy="1073244"/>
                </a:xfrm>
                <a:prstGeom prst="bentConnector3">
                  <a:avLst>
                    <a:gd name="adj1" fmla="val 141135"/>
                  </a:avLst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or: Elbow 28">
                  <a:extLst>
                    <a:ext uri="{FF2B5EF4-FFF2-40B4-BE49-F238E27FC236}">
                      <a16:creationId xmlns:a16="http://schemas.microsoft.com/office/drawing/2014/main" id="{19F01DA7-C2D1-ADB9-7EB4-CE4590372C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015553" y="1477644"/>
                  <a:ext cx="1161379" cy="1031373"/>
                </a:xfrm>
                <a:prstGeom prst="bentConnector3">
                  <a:avLst>
                    <a:gd name="adj1" fmla="val -18325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1ED064E7-9492-8EE1-49FB-612C363A5EAA}"/>
                    </a:ext>
                  </a:extLst>
                </p:cNvPr>
                <p:cNvSpPr/>
                <p:nvPr/>
              </p:nvSpPr>
              <p:spPr>
                <a:xfrm>
                  <a:off x="6224527" y="1259776"/>
                  <a:ext cx="1762126" cy="340081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New arrival!</a:t>
                  </a:r>
                </a:p>
              </p:txBody>
            </p:sp>
          </p:grpSp>
          <p:sp>
            <p:nvSpPr>
              <p:cNvPr id="24" name="Rectangles 60">
                <a:extLst>
                  <a:ext uri="{FF2B5EF4-FFF2-40B4-BE49-F238E27FC236}">
                    <a16:creationId xmlns:a16="http://schemas.microsoft.com/office/drawing/2014/main" id="{3E0C062C-EDC2-496A-B29D-6AF7A62478F2}"/>
                  </a:ext>
                </a:extLst>
              </p:cNvPr>
              <p:cNvSpPr/>
              <p:nvPr/>
            </p:nvSpPr>
            <p:spPr>
              <a:xfrm>
                <a:off x="5756293" y="2320981"/>
                <a:ext cx="457200" cy="3981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26" name="Rectangles 47">
                <a:extLst>
                  <a:ext uri="{FF2B5EF4-FFF2-40B4-BE49-F238E27FC236}">
                    <a16:creationId xmlns:a16="http://schemas.microsoft.com/office/drawing/2014/main" id="{F9711F56-3F67-E3EE-333A-EB7042C0D83C}"/>
                  </a:ext>
                </a:extLst>
              </p:cNvPr>
              <p:cNvSpPr/>
              <p:nvPr/>
            </p:nvSpPr>
            <p:spPr>
              <a:xfrm>
                <a:off x="5757919" y="1747166"/>
                <a:ext cx="457200" cy="4957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7" name="Rectangles 60">
                <a:extLst>
                  <a:ext uri="{FF2B5EF4-FFF2-40B4-BE49-F238E27FC236}">
                    <a16:creationId xmlns:a16="http://schemas.microsoft.com/office/drawing/2014/main" id="{44E28524-44F3-ED53-19FD-0E36EDB4C821}"/>
                  </a:ext>
                </a:extLst>
              </p:cNvPr>
              <p:cNvSpPr/>
              <p:nvPr/>
            </p:nvSpPr>
            <p:spPr>
              <a:xfrm>
                <a:off x="5752895" y="2776372"/>
                <a:ext cx="457200" cy="3981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7478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6003-C5AE-92AB-95D5-CE8B3876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Two-class: New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93C1BF-CDA3-4D89-7F56-FE706F35F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85134"/>
                <a:ext cx="8382000" cy="256482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Minimal jobs to reach total server need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State descriptor: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: # of class 1 jobs in service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: # of class 2 jobs in service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Class 2 job in queue?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93C1BF-CDA3-4D89-7F56-FE706F35F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85134"/>
                <a:ext cx="8382000" cy="2564823"/>
              </a:xfrm>
              <a:blipFill>
                <a:blip r:embed="rId2"/>
                <a:stretch>
                  <a:fillRect l="-1527" t="-4048" b="-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97601-5D48-6D3D-3ADB-8CED656D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D055D75-9184-B3B7-639F-BB7784354297}"/>
                  </a:ext>
                </a:extLst>
              </p:cNvPr>
              <p:cNvSpPr txBox="1"/>
              <p:nvPr/>
            </p:nvSpPr>
            <p:spPr>
              <a:xfrm>
                <a:off x="8428863" y="1318594"/>
                <a:ext cx="3260868" cy="1938992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(Duration, server need):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𝐸𝑥𝑝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D055D75-9184-B3B7-639F-BB7784354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863" y="1318594"/>
                <a:ext cx="3260868" cy="1938992"/>
              </a:xfrm>
              <a:prstGeom prst="rect">
                <a:avLst/>
              </a:prstGeom>
              <a:blipFill>
                <a:blip r:embed="rId3"/>
                <a:stretch>
                  <a:fillRect l="-2991" t="-251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7C335C-FBD0-F3F6-B64D-5EFD9E5598AF}"/>
                  </a:ext>
                </a:extLst>
              </p:cNvPr>
              <p:cNvSpPr txBox="1"/>
              <p:nvPr/>
            </p:nvSpPr>
            <p:spPr>
              <a:xfrm>
                <a:off x="1449510" y="2330306"/>
                <a:ext cx="2224170" cy="5232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State: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[0,0,3]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7C335C-FBD0-F3F6-B64D-5EFD9E559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510" y="2330306"/>
                <a:ext cx="2224170" cy="523220"/>
              </a:xfrm>
              <a:prstGeom prst="rect">
                <a:avLst/>
              </a:prstGeom>
              <a:blipFill>
                <a:blip r:embed="rId5"/>
                <a:stretch>
                  <a:fillRect l="-4852" t="-6522" b="-2717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38ABB29-DD0B-3384-8999-E2D5B608FDA9}"/>
              </a:ext>
            </a:extLst>
          </p:cNvPr>
          <p:cNvGrpSpPr/>
          <p:nvPr/>
        </p:nvGrpSpPr>
        <p:grpSpPr>
          <a:xfrm>
            <a:off x="4270652" y="1269995"/>
            <a:ext cx="3877492" cy="2312934"/>
            <a:chOff x="4270652" y="1269995"/>
            <a:chExt cx="3877492" cy="231293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55AB225-C3D5-6E84-DDBA-4849543E53D6}"/>
                </a:ext>
              </a:extLst>
            </p:cNvPr>
            <p:cNvGrpSpPr/>
            <p:nvPr/>
          </p:nvGrpSpPr>
          <p:grpSpPr>
            <a:xfrm>
              <a:off x="6828409" y="1718291"/>
              <a:ext cx="1319735" cy="1864637"/>
              <a:chOff x="8546182" y="525770"/>
              <a:chExt cx="1319735" cy="12744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FBF0C7FD-DF36-C76E-1694-E3619204B3ED}"/>
                      </a:ext>
                    </a:extLst>
                  </p:cNvPr>
                  <p:cNvSpPr txBox="1"/>
                  <p:nvPr/>
                </p:nvSpPr>
                <p:spPr>
                  <a:xfrm>
                    <a:off x="8748998" y="999064"/>
                    <a:ext cx="1116919" cy="315542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=30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E905A97-DEC0-FFDD-0737-960AC1982E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8998" y="999064"/>
                    <a:ext cx="1116919" cy="31554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43" r="-543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Left Brace 39">
                <a:extLst>
                  <a:ext uri="{FF2B5EF4-FFF2-40B4-BE49-F238E27FC236}">
                    <a16:creationId xmlns:a16="http://schemas.microsoft.com/office/drawing/2014/main" id="{A7249960-192B-28F0-33E7-443B8B96D10F}"/>
                  </a:ext>
                </a:extLst>
              </p:cNvPr>
              <p:cNvSpPr/>
              <p:nvPr/>
            </p:nvSpPr>
            <p:spPr>
              <a:xfrm rot="10800000">
                <a:off x="8546182" y="525770"/>
                <a:ext cx="288925" cy="1274456"/>
              </a:xfrm>
              <a:prstGeom prst="leftBrac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86E7183-1AC3-077C-0757-1F4A62AF2AAE}"/>
                </a:ext>
              </a:extLst>
            </p:cNvPr>
            <p:cNvGrpSpPr/>
            <p:nvPr/>
          </p:nvGrpSpPr>
          <p:grpSpPr>
            <a:xfrm>
              <a:off x="4270652" y="1269995"/>
              <a:ext cx="2013026" cy="2312934"/>
              <a:chOff x="4270652" y="1269995"/>
              <a:chExt cx="2013026" cy="231293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8559903-9C3C-0BA2-8B70-1E8B9B06F291}"/>
                  </a:ext>
                </a:extLst>
              </p:cNvPr>
              <p:cNvGrpSpPr/>
              <p:nvPr/>
            </p:nvGrpSpPr>
            <p:grpSpPr>
              <a:xfrm>
                <a:off x="5027474" y="1700257"/>
                <a:ext cx="1075346" cy="1882672"/>
                <a:chOff x="6799124" y="1619742"/>
                <a:chExt cx="1075346" cy="1882672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BAF81352-129C-0BB7-B478-6B236B3D2E16}"/>
                    </a:ext>
                  </a:extLst>
                </p:cNvPr>
                <p:cNvGrpSpPr/>
                <p:nvPr/>
              </p:nvGrpSpPr>
              <p:grpSpPr>
                <a:xfrm>
                  <a:off x="6799124" y="2016883"/>
                  <a:ext cx="598170" cy="1088390"/>
                  <a:chOff x="13914" y="3003"/>
                  <a:chExt cx="942" cy="1714"/>
                </a:xfrm>
              </p:grpSpPr>
              <p:sp>
                <p:nvSpPr>
                  <p:cNvPr id="35" name="Rectangles 42">
                    <a:extLst>
                      <a:ext uri="{FF2B5EF4-FFF2-40B4-BE49-F238E27FC236}">
                        <a16:creationId xmlns:a16="http://schemas.microsoft.com/office/drawing/2014/main" id="{3678BC03-ED2B-62B9-44DF-1B56DDB7E568}"/>
                      </a:ext>
                    </a:extLst>
                  </p:cNvPr>
                  <p:cNvSpPr/>
                  <p:nvPr/>
                </p:nvSpPr>
                <p:spPr>
                  <a:xfrm>
                    <a:off x="13914" y="3003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s 60">
                    <a:extLst>
                      <a:ext uri="{FF2B5EF4-FFF2-40B4-BE49-F238E27FC236}">
                        <a16:creationId xmlns:a16="http://schemas.microsoft.com/office/drawing/2014/main" id="{5C3DD906-25AC-ED2A-2B7D-89F4E6E319F1}"/>
                      </a:ext>
                    </a:extLst>
                  </p:cNvPr>
                  <p:cNvSpPr/>
                  <p:nvPr/>
                </p:nvSpPr>
                <p:spPr>
                  <a:xfrm>
                    <a:off x="14017" y="3507"/>
                    <a:ext cx="720" cy="90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10</a:t>
                    </a:r>
                  </a:p>
                </p:txBody>
              </p:sp>
            </p:grpSp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D7E050BF-20A1-AB57-72FD-C434267E96F8}"/>
                    </a:ext>
                  </a:extLst>
                </p:cNvPr>
                <p:cNvSpPr/>
                <p:nvPr/>
              </p:nvSpPr>
              <p:spPr>
                <a:xfrm>
                  <a:off x="7449200" y="1619742"/>
                  <a:ext cx="425270" cy="1882672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3CE8CEB-7A76-DCC7-E9D7-D6FD73E988B1}"/>
                  </a:ext>
                </a:extLst>
              </p:cNvPr>
              <p:cNvGrpSpPr/>
              <p:nvPr/>
            </p:nvGrpSpPr>
            <p:grpSpPr>
              <a:xfrm>
                <a:off x="5033565" y="1851653"/>
                <a:ext cx="1183640" cy="1334135"/>
                <a:chOff x="13914" y="2616"/>
                <a:chExt cx="1864" cy="2101"/>
              </a:xfrm>
            </p:grpSpPr>
            <p:sp>
              <p:nvSpPr>
                <p:cNvPr id="30" name="Rectangles 42">
                  <a:extLst>
                    <a:ext uri="{FF2B5EF4-FFF2-40B4-BE49-F238E27FC236}">
                      <a16:creationId xmlns:a16="http://schemas.microsoft.com/office/drawing/2014/main" id="{1E0AEDA2-BD02-B958-219C-FF47AA9B875D}"/>
                    </a:ext>
                  </a:extLst>
                </p:cNvPr>
                <p:cNvSpPr/>
                <p:nvPr/>
              </p:nvSpPr>
              <p:spPr>
                <a:xfrm>
                  <a:off x="13914" y="3003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s 60">
                  <a:extLst>
                    <a:ext uri="{FF2B5EF4-FFF2-40B4-BE49-F238E27FC236}">
                      <a16:creationId xmlns:a16="http://schemas.microsoft.com/office/drawing/2014/main" id="{3C08A9A8-0C8E-549C-A88B-0F72836E3042}"/>
                    </a:ext>
                  </a:extLst>
                </p:cNvPr>
                <p:cNvSpPr/>
                <p:nvPr/>
              </p:nvSpPr>
              <p:spPr>
                <a:xfrm>
                  <a:off x="15058" y="2616"/>
                  <a:ext cx="720" cy="6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10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0E3869B-27AF-1748-F325-81743BFDB2B3}"/>
                  </a:ext>
                </a:extLst>
              </p:cNvPr>
              <p:cNvGrpSpPr/>
              <p:nvPr/>
            </p:nvGrpSpPr>
            <p:grpSpPr>
              <a:xfrm>
                <a:off x="4270652" y="1269995"/>
                <a:ext cx="2013026" cy="1380614"/>
                <a:chOff x="6224527" y="1259776"/>
                <a:chExt cx="1952405" cy="1249241"/>
              </a:xfrm>
            </p:grpSpPr>
            <p:cxnSp>
              <p:nvCxnSpPr>
                <p:cNvPr id="27" name="Connector: Elbow 26">
                  <a:extLst>
                    <a:ext uri="{FF2B5EF4-FFF2-40B4-BE49-F238E27FC236}">
                      <a16:creationId xmlns:a16="http://schemas.microsoft.com/office/drawing/2014/main" id="{F932370D-BAF5-AA6E-ED70-1CF4B9C414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6636094" y="1385959"/>
                  <a:ext cx="1340187" cy="1073244"/>
                </a:xfrm>
                <a:prstGeom prst="bentConnector3">
                  <a:avLst>
                    <a:gd name="adj1" fmla="val 141135"/>
                  </a:avLst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or: Elbow 27">
                  <a:extLst>
                    <a:ext uri="{FF2B5EF4-FFF2-40B4-BE49-F238E27FC236}">
                      <a16:creationId xmlns:a16="http://schemas.microsoft.com/office/drawing/2014/main" id="{EF288C54-EC19-3C6A-7709-4E94DE9627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015553" y="1477644"/>
                  <a:ext cx="1161379" cy="1031373"/>
                </a:xfrm>
                <a:prstGeom prst="bentConnector3">
                  <a:avLst>
                    <a:gd name="adj1" fmla="val -18325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213BADF6-3314-4BBF-0DF6-2075A56EAC9A}"/>
                    </a:ext>
                  </a:extLst>
                </p:cNvPr>
                <p:cNvSpPr/>
                <p:nvPr/>
              </p:nvSpPr>
              <p:spPr>
                <a:xfrm>
                  <a:off x="6224527" y="1259776"/>
                  <a:ext cx="1762126" cy="340081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New arrival!</a:t>
                  </a:r>
                </a:p>
              </p:txBody>
            </p:sp>
          </p:grpSp>
          <p:sp>
            <p:nvSpPr>
              <p:cNvPr id="24" name="Rectangles 60">
                <a:extLst>
                  <a:ext uri="{FF2B5EF4-FFF2-40B4-BE49-F238E27FC236}">
                    <a16:creationId xmlns:a16="http://schemas.microsoft.com/office/drawing/2014/main" id="{5C9D3EC6-C770-2AEC-2AAA-D1B2A58796F6}"/>
                  </a:ext>
                </a:extLst>
              </p:cNvPr>
              <p:cNvSpPr/>
              <p:nvPr/>
            </p:nvSpPr>
            <p:spPr>
              <a:xfrm>
                <a:off x="5756293" y="2320981"/>
                <a:ext cx="457200" cy="3981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26" name="Rectangles 60">
                <a:extLst>
                  <a:ext uri="{FF2B5EF4-FFF2-40B4-BE49-F238E27FC236}">
                    <a16:creationId xmlns:a16="http://schemas.microsoft.com/office/drawing/2014/main" id="{7DD62D08-14EE-AAC8-D238-54483A6A5905}"/>
                  </a:ext>
                </a:extLst>
              </p:cNvPr>
              <p:cNvSpPr/>
              <p:nvPr/>
            </p:nvSpPr>
            <p:spPr>
              <a:xfrm>
                <a:off x="5752895" y="2776372"/>
                <a:ext cx="457200" cy="3981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501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091F-D127-5AFF-6245-03258B8D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Two-class: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3B2B64-5F3C-B4AE-8835-139D1508E4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Unique state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class-1 jobs in service.</a:t>
                </a:r>
                <a:endParaRPr lang="en-US" baseline="-25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={1,2,2}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: Unique state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class-2 jobs in service                                   and no job in queue.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={0,3,2}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⋅,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Probability that next completion is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3B2B64-5F3C-B4AE-8835-139D1508E4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C40A8-7A27-FDA0-96F6-F967FA8A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45B0BB0-F29D-A88E-6E89-9AB166252BF2}"/>
              </a:ext>
            </a:extLst>
          </p:cNvPr>
          <p:cNvGrpSpPr/>
          <p:nvPr/>
        </p:nvGrpSpPr>
        <p:grpSpPr>
          <a:xfrm>
            <a:off x="9003099" y="411630"/>
            <a:ext cx="2013026" cy="2314977"/>
            <a:chOff x="4270652" y="1269995"/>
            <a:chExt cx="2013026" cy="231497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5646926-AC79-9212-4A27-5BCF1EBD0F75}"/>
                </a:ext>
              </a:extLst>
            </p:cNvPr>
            <p:cNvGrpSpPr/>
            <p:nvPr/>
          </p:nvGrpSpPr>
          <p:grpSpPr>
            <a:xfrm>
              <a:off x="5027474" y="1700257"/>
              <a:ext cx="1075346" cy="1882672"/>
              <a:chOff x="6799124" y="1619742"/>
              <a:chExt cx="1075346" cy="1882672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FE89434E-87E5-53FE-AB3F-0676099769A5}"/>
                  </a:ext>
                </a:extLst>
              </p:cNvPr>
              <p:cNvGrpSpPr/>
              <p:nvPr/>
            </p:nvGrpSpPr>
            <p:grpSpPr>
              <a:xfrm>
                <a:off x="6799124" y="2016883"/>
                <a:ext cx="598170" cy="1088390"/>
                <a:chOff x="13914" y="3003"/>
                <a:chExt cx="942" cy="1714"/>
              </a:xfrm>
            </p:grpSpPr>
            <p:sp>
              <p:nvSpPr>
                <p:cNvPr id="73" name="Rectangles 42">
                  <a:extLst>
                    <a:ext uri="{FF2B5EF4-FFF2-40B4-BE49-F238E27FC236}">
                      <a16:creationId xmlns:a16="http://schemas.microsoft.com/office/drawing/2014/main" id="{071D9548-D753-5003-B4F2-24D4088617B6}"/>
                    </a:ext>
                  </a:extLst>
                </p:cNvPr>
                <p:cNvSpPr/>
                <p:nvPr/>
              </p:nvSpPr>
              <p:spPr>
                <a:xfrm>
                  <a:off x="13914" y="3003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s 60">
                  <a:extLst>
                    <a:ext uri="{FF2B5EF4-FFF2-40B4-BE49-F238E27FC236}">
                      <a16:creationId xmlns:a16="http://schemas.microsoft.com/office/drawing/2014/main" id="{A79DDCB5-56C2-7179-C276-8EC0FFCB2548}"/>
                    </a:ext>
                  </a:extLst>
                </p:cNvPr>
                <p:cNvSpPr/>
                <p:nvPr/>
              </p:nvSpPr>
              <p:spPr>
                <a:xfrm>
                  <a:off x="14017" y="3507"/>
                  <a:ext cx="720" cy="90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10</a:t>
                  </a:r>
                </a:p>
              </p:txBody>
            </p:sp>
          </p:grp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7F77C657-54D7-6625-B292-C3D89B223A66}"/>
                  </a:ext>
                </a:extLst>
              </p:cNvPr>
              <p:cNvSpPr/>
              <p:nvPr/>
            </p:nvSpPr>
            <p:spPr>
              <a:xfrm>
                <a:off x="7449200" y="1619742"/>
                <a:ext cx="425270" cy="188267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03BBCBB-D505-1C71-FCE0-4EC43566EB24}"/>
                </a:ext>
              </a:extLst>
            </p:cNvPr>
            <p:cNvGrpSpPr/>
            <p:nvPr/>
          </p:nvGrpSpPr>
          <p:grpSpPr>
            <a:xfrm>
              <a:off x="5033565" y="2097398"/>
              <a:ext cx="598170" cy="1088390"/>
              <a:chOff x="13914" y="3003"/>
              <a:chExt cx="942" cy="1714"/>
            </a:xfrm>
          </p:grpSpPr>
          <p:sp>
            <p:nvSpPr>
              <p:cNvPr id="69" name="Rectangles 42">
                <a:extLst>
                  <a:ext uri="{FF2B5EF4-FFF2-40B4-BE49-F238E27FC236}">
                    <a16:creationId xmlns:a16="http://schemas.microsoft.com/office/drawing/2014/main" id="{1B5CA34D-D358-368A-C884-5BF384EF5053}"/>
                  </a:ext>
                </a:extLst>
              </p:cNvPr>
              <p:cNvSpPr/>
              <p:nvPr/>
            </p:nvSpPr>
            <p:spPr>
              <a:xfrm>
                <a:off x="13914" y="3003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s 60">
                <a:extLst>
                  <a:ext uri="{FF2B5EF4-FFF2-40B4-BE49-F238E27FC236}">
                    <a16:creationId xmlns:a16="http://schemas.microsoft.com/office/drawing/2014/main" id="{9BCC733B-DB40-FE95-2611-C30B053BDFE6}"/>
                  </a:ext>
                </a:extLst>
              </p:cNvPr>
              <p:cNvSpPr/>
              <p:nvPr/>
            </p:nvSpPr>
            <p:spPr>
              <a:xfrm>
                <a:off x="14017" y="3788"/>
                <a:ext cx="720" cy="6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4009C48-1672-AFD6-DAF3-38B08FC253EB}"/>
                </a:ext>
              </a:extLst>
            </p:cNvPr>
            <p:cNvGrpSpPr/>
            <p:nvPr/>
          </p:nvGrpSpPr>
          <p:grpSpPr>
            <a:xfrm>
              <a:off x="4270652" y="1269995"/>
              <a:ext cx="2013026" cy="1380614"/>
              <a:chOff x="6224527" y="1259776"/>
              <a:chExt cx="1952405" cy="1249241"/>
            </a:xfrm>
          </p:grpSpPr>
          <p:cxnSp>
            <p:nvCxnSpPr>
              <p:cNvPr id="66" name="Connector: Elbow 65">
                <a:extLst>
                  <a:ext uri="{FF2B5EF4-FFF2-40B4-BE49-F238E27FC236}">
                    <a16:creationId xmlns:a16="http://schemas.microsoft.com/office/drawing/2014/main" id="{6C3357B8-352A-82CA-7047-0EEBF453A4B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636094" y="1385959"/>
                <a:ext cx="1340187" cy="1073244"/>
              </a:xfrm>
              <a:prstGeom prst="bentConnector3">
                <a:avLst>
                  <a:gd name="adj1" fmla="val 141135"/>
                </a:avLst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51A0450D-5EC0-63F4-143D-77792B681BF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015553" y="1477644"/>
                <a:ext cx="1161379" cy="1031373"/>
              </a:xfrm>
              <a:prstGeom prst="bentConnector3">
                <a:avLst>
                  <a:gd name="adj1" fmla="val -1832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1032BD16-6163-3E52-AB98-1B992D3A9650}"/>
                  </a:ext>
                </a:extLst>
              </p:cNvPr>
              <p:cNvSpPr/>
              <p:nvPr/>
            </p:nvSpPr>
            <p:spPr>
              <a:xfrm>
                <a:off x="6224527" y="1259776"/>
                <a:ext cx="1762126" cy="340081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New arrival!</a:t>
                </a:r>
              </a:p>
            </p:txBody>
          </p:sp>
        </p:grpSp>
        <p:sp>
          <p:nvSpPr>
            <p:cNvPr id="62" name="Rectangles 60">
              <a:extLst>
                <a:ext uri="{FF2B5EF4-FFF2-40B4-BE49-F238E27FC236}">
                  <a16:creationId xmlns:a16="http://schemas.microsoft.com/office/drawing/2014/main" id="{1B2D2956-2B9A-77E3-515C-7F1896FF9650}"/>
                </a:ext>
              </a:extLst>
            </p:cNvPr>
            <p:cNvSpPr/>
            <p:nvPr/>
          </p:nvSpPr>
          <p:spPr>
            <a:xfrm>
              <a:off x="5756618" y="2774721"/>
              <a:ext cx="457200" cy="3981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63" name="Rectangles 47">
              <a:extLst>
                <a:ext uri="{FF2B5EF4-FFF2-40B4-BE49-F238E27FC236}">
                  <a16:creationId xmlns:a16="http://schemas.microsoft.com/office/drawing/2014/main" id="{9F7343C7-04D2-4881-47E7-78D39AC03AE1}"/>
                </a:ext>
              </a:extLst>
            </p:cNvPr>
            <p:cNvSpPr/>
            <p:nvPr/>
          </p:nvSpPr>
          <p:spPr>
            <a:xfrm>
              <a:off x="5756524" y="2265650"/>
              <a:ext cx="457200" cy="4957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4" name="Rectangles 47">
              <a:extLst>
                <a:ext uri="{FF2B5EF4-FFF2-40B4-BE49-F238E27FC236}">
                  <a16:creationId xmlns:a16="http://schemas.microsoft.com/office/drawing/2014/main" id="{D4DFC6AF-C74D-C0D6-60A1-D08FEF2DFB7C}"/>
                </a:ext>
              </a:extLst>
            </p:cNvPr>
            <p:cNvSpPr/>
            <p:nvPr/>
          </p:nvSpPr>
          <p:spPr>
            <a:xfrm>
              <a:off x="5757919" y="1747166"/>
              <a:ext cx="457200" cy="4957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5" name="Rectangles 60">
              <a:extLst>
                <a:ext uri="{FF2B5EF4-FFF2-40B4-BE49-F238E27FC236}">
                  <a16:creationId xmlns:a16="http://schemas.microsoft.com/office/drawing/2014/main" id="{4B9C7A5A-5025-0076-CE45-5D1C303136F0}"/>
                </a:ext>
              </a:extLst>
            </p:cNvPr>
            <p:cNvSpPr/>
            <p:nvPr/>
          </p:nvSpPr>
          <p:spPr>
            <a:xfrm>
              <a:off x="5762067" y="3186827"/>
              <a:ext cx="457200" cy="3981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DAB098E-EFFD-33FE-9708-5193FD1967A8}"/>
              </a:ext>
            </a:extLst>
          </p:cNvPr>
          <p:cNvGrpSpPr/>
          <p:nvPr/>
        </p:nvGrpSpPr>
        <p:grpSpPr>
          <a:xfrm>
            <a:off x="9003099" y="2830260"/>
            <a:ext cx="2013026" cy="2552758"/>
            <a:chOff x="9276013" y="2850206"/>
            <a:chExt cx="2013026" cy="2552758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972583E-A059-A839-1225-09CF4BD0993A}"/>
                </a:ext>
              </a:extLst>
            </p:cNvPr>
            <p:cNvGrpSpPr/>
            <p:nvPr/>
          </p:nvGrpSpPr>
          <p:grpSpPr>
            <a:xfrm>
              <a:off x="9276013" y="2850206"/>
              <a:ext cx="2013026" cy="2552758"/>
              <a:chOff x="4270652" y="1269995"/>
              <a:chExt cx="2013026" cy="2552758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E50F15CA-48A0-062A-4050-7C72173B6D98}"/>
                  </a:ext>
                </a:extLst>
              </p:cNvPr>
              <p:cNvGrpSpPr/>
              <p:nvPr/>
            </p:nvGrpSpPr>
            <p:grpSpPr>
              <a:xfrm>
                <a:off x="5027474" y="1700257"/>
                <a:ext cx="1075346" cy="1882672"/>
                <a:chOff x="6799124" y="1619742"/>
                <a:chExt cx="1075346" cy="1882672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3C0C02A7-A55B-0F9C-FABA-7DC5BAEB2851}"/>
                    </a:ext>
                  </a:extLst>
                </p:cNvPr>
                <p:cNvGrpSpPr/>
                <p:nvPr/>
              </p:nvGrpSpPr>
              <p:grpSpPr>
                <a:xfrm>
                  <a:off x="6799124" y="2016883"/>
                  <a:ext cx="598170" cy="1088390"/>
                  <a:chOff x="13914" y="3003"/>
                  <a:chExt cx="942" cy="1714"/>
                </a:xfrm>
              </p:grpSpPr>
              <p:sp>
                <p:nvSpPr>
                  <p:cNvPr id="114" name="Rectangles 42">
                    <a:extLst>
                      <a:ext uri="{FF2B5EF4-FFF2-40B4-BE49-F238E27FC236}">
                        <a16:creationId xmlns:a16="http://schemas.microsoft.com/office/drawing/2014/main" id="{107C779F-405E-2E2E-15CD-738CBA9A929C}"/>
                      </a:ext>
                    </a:extLst>
                  </p:cNvPr>
                  <p:cNvSpPr/>
                  <p:nvPr/>
                </p:nvSpPr>
                <p:spPr>
                  <a:xfrm>
                    <a:off x="13914" y="3003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s 60">
                    <a:extLst>
                      <a:ext uri="{FF2B5EF4-FFF2-40B4-BE49-F238E27FC236}">
                        <a16:creationId xmlns:a16="http://schemas.microsoft.com/office/drawing/2014/main" id="{3DE4370B-3ECE-AA01-FF77-3AAB4753D1D2}"/>
                      </a:ext>
                    </a:extLst>
                  </p:cNvPr>
                  <p:cNvSpPr/>
                  <p:nvPr/>
                </p:nvSpPr>
                <p:spPr>
                  <a:xfrm>
                    <a:off x="14017" y="3507"/>
                    <a:ext cx="720" cy="90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10</a:t>
                    </a:r>
                  </a:p>
                </p:txBody>
              </p:sp>
            </p:grpSp>
            <p:sp>
              <p:nvSpPr>
                <p:cNvPr id="113" name="Rectangle: Rounded Corners 112">
                  <a:extLst>
                    <a:ext uri="{FF2B5EF4-FFF2-40B4-BE49-F238E27FC236}">
                      <a16:creationId xmlns:a16="http://schemas.microsoft.com/office/drawing/2014/main" id="{9D238B85-EC64-2967-1D5B-95AE8C53713B}"/>
                    </a:ext>
                  </a:extLst>
                </p:cNvPr>
                <p:cNvSpPr/>
                <p:nvPr/>
              </p:nvSpPr>
              <p:spPr>
                <a:xfrm>
                  <a:off x="7449200" y="1619742"/>
                  <a:ext cx="425270" cy="1882672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Rectangles 42">
                <a:extLst>
                  <a:ext uri="{FF2B5EF4-FFF2-40B4-BE49-F238E27FC236}">
                    <a16:creationId xmlns:a16="http://schemas.microsoft.com/office/drawing/2014/main" id="{7FC63E89-67DC-B9EB-9558-3337BD5A0298}"/>
                  </a:ext>
                </a:extLst>
              </p:cNvPr>
              <p:cNvSpPr/>
              <p:nvPr/>
            </p:nvSpPr>
            <p:spPr>
              <a:xfrm>
                <a:off x="5033565" y="2097398"/>
                <a:ext cx="598170" cy="108839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B2320129-8849-FE65-D5F6-1F452C956296}"/>
                  </a:ext>
                </a:extLst>
              </p:cNvPr>
              <p:cNvGrpSpPr/>
              <p:nvPr/>
            </p:nvGrpSpPr>
            <p:grpSpPr>
              <a:xfrm>
                <a:off x="4270652" y="1269995"/>
                <a:ext cx="2013026" cy="1380614"/>
                <a:chOff x="6224527" y="1259776"/>
                <a:chExt cx="1952405" cy="1249241"/>
              </a:xfrm>
            </p:grpSpPr>
            <p:cxnSp>
              <p:nvCxnSpPr>
                <p:cNvPr id="107" name="Connector: Elbow 106">
                  <a:extLst>
                    <a:ext uri="{FF2B5EF4-FFF2-40B4-BE49-F238E27FC236}">
                      <a16:creationId xmlns:a16="http://schemas.microsoft.com/office/drawing/2014/main" id="{7BE80EB4-8920-7233-E6B1-877582A698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6636094" y="1385959"/>
                  <a:ext cx="1340187" cy="1073244"/>
                </a:xfrm>
                <a:prstGeom prst="bentConnector3">
                  <a:avLst>
                    <a:gd name="adj1" fmla="val 141135"/>
                  </a:avLst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or: Elbow 107">
                  <a:extLst>
                    <a:ext uri="{FF2B5EF4-FFF2-40B4-BE49-F238E27FC236}">
                      <a16:creationId xmlns:a16="http://schemas.microsoft.com/office/drawing/2014/main" id="{26102CA2-D55C-5473-0BBD-78E51AB07E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015553" y="1477644"/>
                  <a:ext cx="1161379" cy="1031373"/>
                </a:xfrm>
                <a:prstGeom prst="bentConnector3">
                  <a:avLst>
                    <a:gd name="adj1" fmla="val -18325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Rectangle: Rounded Corners 108">
                  <a:extLst>
                    <a:ext uri="{FF2B5EF4-FFF2-40B4-BE49-F238E27FC236}">
                      <a16:creationId xmlns:a16="http://schemas.microsoft.com/office/drawing/2014/main" id="{B0AA61C1-C9F0-CC69-E27F-1AEF261DF386}"/>
                    </a:ext>
                  </a:extLst>
                </p:cNvPr>
                <p:cNvSpPr/>
                <p:nvPr/>
              </p:nvSpPr>
              <p:spPr>
                <a:xfrm>
                  <a:off x="6224527" y="1259776"/>
                  <a:ext cx="1762126" cy="340081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New arrival!</a:t>
                  </a:r>
                </a:p>
              </p:txBody>
            </p:sp>
          </p:grpSp>
          <p:sp>
            <p:nvSpPr>
              <p:cNvPr id="103" name="Rectangles 60">
                <a:extLst>
                  <a:ext uri="{FF2B5EF4-FFF2-40B4-BE49-F238E27FC236}">
                    <a16:creationId xmlns:a16="http://schemas.microsoft.com/office/drawing/2014/main" id="{8FADE4C7-CEE0-8A8D-90C9-260917E4B959}"/>
                  </a:ext>
                </a:extLst>
              </p:cNvPr>
              <p:cNvSpPr/>
              <p:nvPr/>
            </p:nvSpPr>
            <p:spPr>
              <a:xfrm>
                <a:off x="5757243" y="2985711"/>
                <a:ext cx="457200" cy="3981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104" name="Rectangles 47">
                <a:extLst>
                  <a:ext uri="{FF2B5EF4-FFF2-40B4-BE49-F238E27FC236}">
                    <a16:creationId xmlns:a16="http://schemas.microsoft.com/office/drawing/2014/main" id="{BDFCE413-5BEF-49DD-FABC-1ACDE0EFEAA7}"/>
                  </a:ext>
                </a:extLst>
              </p:cNvPr>
              <p:cNvSpPr/>
              <p:nvPr/>
            </p:nvSpPr>
            <p:spPr>
              <a:xfrm>
                <a:off x="5756618" y="1961524"/>
                <a:ext cx="457200" cy="4957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05" name="Rectangles 47">
                <a:extLst>
                  <a:ext uri="{FF2B5EF4-FFF2-40B4-BE49-F238E27FC236}">
                    <a16:creationId xmlns:a16="http://schemas.microsoft.com/office/drawing/2014/main" id="{45830F8B-1C5B-D523-7817-828EF42F7503}"/>
                  </a:ext>
                </a:extLst>
              </p:cNvPr>
              <p:cNvSpPr/>
              <p:nvPr/>
            </p:nvSpPr>
            <p:spPr>
              <a:xfrm>
                <a:off x="5768430" y="1439603"/>
                <a:ext cx="457200" cy="4957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06" name="Rectangles 60">
                <a:extLst>
                  <a:ext uri="{FF2B5EF4-FFF2-40B4-BE49-F238E27FC236}">
                    <a16:creationId xmlns:a16="http://schemas.microsoft.com/office/drawing/2014/main" id="{D56E9241-A3E4-9D03-5E5E-428CCE740150}"/>
                  </a:ext>
                </a:extLst>
              </p:cNvPr>
              <p:cNvSpPr/>
              <p:nvPr/>
            </p:nvSpPr>
            <p:spPr>
              <a:xfrm>
                <a:off x="5768430" y="3424608"/>
                <a:ext cx="457200" cy="3981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  <p:sp>
          <p:nvSpPr>
            <p:cNvPr id="116" name="Rectangles 47">
              <a:extLst>
                <a:ext uri="{FF2B5EF4-FFF2-40B4-BE49-F238E27FC236}">
                  <a16:creationId xmlns:a16="http://schemas.microsoft.com/office/drawing/2014/main" id="{C63B2A2A-1516-21F7-AEF7-60E6F41943DA}"/>
                </a:ext>
              </a:extLst>
            </p:cNvPr>
            <p:cNvSpPr/>
            <p:nvPr/>
          </p:nvSpPr>
          <p:spPr>
            <a:xfrm>
              <a:off x="10761847" y="4046617"/>
              <a:ext cx="457200" cy="4957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413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ADE0-BC4B-FA8A-5C32-8C0E1526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Two-class: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E0686-2D77-2618-E39A-98ECD7F0D3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095689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Theorem: The departure-average stationary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of the two-class setting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E0686-2D77-2618-E39A-98ECD7F0D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095689" cy="4351338"/>
              </a:xfrm>
              <a:blipFill>
                <a:blip r:embed="rId2"/>
                <a:stretch>
                  <a:fillRect l="-126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C73A5-207A-A404-C973-FA7D4A7D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60EC78-5915-FE5C-3A96-3664BD1676C3}"/>
                  </a:ext>
                </a:extLst>
              </p:cNvPr>
              <p:cNvSpPr txBox="1"/>
              <p:nvPr/>
            </p:nvSpPr>
            <p:spPr>
              <a:xfrm>
                <a:off x="6466787" y="122221"/>
                <a:ext cx="5590095" cy="156846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State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class-1 jobs in service.</a:t>
                </a:r>
              </a:p>
              <a:p>
                <a:pPr marL="0" indent="0">
                  <a:buNone/>
                </a:pPr>
                <a:r>
                  <a:rPr lang="en-US" sz="2400" baseline="-25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400" dirty="0"/>
                  <a:t>: State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class-2 jobs in service and no job in queue.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Prob. next completion is class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60EC78-5915-FE5C-3A96-3664BD167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87" y="122221"/>
                <a:ext cx="5590095" cy="1568467"/>
              </a:xfrm>
              <a:prstGeom prst="rect">
                <a:avLst/>
              </a:prstGeom>
              <a:blipFill>
                <a:blip r:embed="rId3"/>
                <a:stretch>
                  <a:fillRect l="-1408" t="-1901" r="-1083" b="-684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88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AA7F-6B4D-9D4B-EA1E-4C6D6EDC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Two-class: Proof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C3D1A-114D-4A2E-4747-825E98E49C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Balance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Partitioned local balance: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Remainder of proof: case bash.</a:t>
                </a:r>
              </a:p>
              <a:p>
                <a:pPr marL="0" indent="0">
                  <a:buNone/>
                </a:pPr>
                <a:r>
                  <a:rPr lang="en-US" dirty="0"/>
                  <a:t>Partitioned local balance verified! Product form holds!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C3D1A-114D-4A2E-4747-825E98E49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60503-F07C-76D5-26B9-445E51D2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12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AA7F-6B4D-9D4B-EA1E-4C6D6EDC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Two-class: Proof intuition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60503-F07C-76D5-26B9-445E51D2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6B91EC-9305-244A-9C09-2395835C80A9}"/>
              </a:ext>
            </a:extLst>
          </p:cNvPr>
          <p:cNvSpPr/>
          <p:nvPr/>
        </p:nvSpPr>
        <p:spPr>
          <a:xfrm>
            <a:off x="1941522" y="1690689"/>
            <a:ext cx="8077968" cy="3085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7A771F1-0EE6-48C3-0863-7B7A5BD62681}"/>
              </a:ext>
            </a:extLst>
          </p:cNvPr>
          <p:cNvGrpSpPr/>
          <p:nvPr/>
        </p:nvGrpSpPr>
        <p:grpSpPr>
          <a:xfrm>
            <a:off x="163997" y="1871225"/>
            <a:ext cx="1910557" cy="2622477"/>
            <a:chOff x="163997" y="1871225"/>
            <a:chExt cx="1910557" cy="26224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04613D6-5F70-0AC9-505D-9C5BD4F4B6C9}"/>
                    </a:ext>
                  </a:extLst>
                </p:cNvPr>
                <p:cNvSpPr txBox="1"/>
                <p:nvPr/>
              </p:nvSpPr>
              <p:spPr>
                <a:xfrm>
                  <a:off x="163997" y="2929679"/>
                  <a:ext cx="17801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400" dirty="0"/>
                    <a:t>: # class 2 in service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04613D6-5F70-0AC9-505D-9C5BD4F4B6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997" y="2929679"/>
                  <a:ext cx="1780162" cy="830997"/>
                </a:xfrm>
                <a:prstGeom prst="rect">
                  <a:avLst/>
                </a:prstGeom>
                <a:blipFill>
                  <a:blip r:embed="rId2"/>
                  <a:stretch>
                    <a:fillRect l="-5479" t="-5882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D5D4B-BE07-0D00-D656-496C85CCDA53}"/>
                </a:ext>
              </a:extLst>
            </p:cNvPr>
            <p:cNvSpPr txBox="1"/>
            <p:nvPr/>
          </p:nvSpPr>
          <p:spPr>
            <a:xfrm>
              <a:off x="1526109" y="1871225"/>
              <a:ext cx="544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F67362-2535-2A7E-F6C9-F34A6621BA78}"/>
                </a:ext>
              </a:extLst>
            </p:cNvPr>
            <p:cNvSpPr txBox="1"/>
            <p:nvPr/>
          </p:nvSpPr>
          <p:spPr>
            <a:xfrm>
              <a:off x="1529805" y="4032037"/>
              <a:ext cx="544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2FF7EDE-CACD-EC4A-7BA9-8484811E8BAC}"/>
              </a:ext>
            </a:extLst>
          </p:cNvPr>
          <p:cNvGrpSpPr/>
          <p:nvPr/>
        </p:nvGrpSpPr>
        <p:grpSpPr>
          <a:xfrm>
            <a:off x="2134812" y="4873668"/>
            <a:ext cx="7688290" cy="524475"/>
            <a:chOff x="2134812" y="4873668"/>
            <a:chExt cx="7688290" cy="5244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E8CBFD1-26C1-D339-0B66-20F5A70AF1BD}"/>
                    </a:ext>
                  </a:extLst>
                </p:cNvPr>
                <p:cNvSpPr txBox="1"/>
                <p:nvPr/>
              </p:nvSpPr>
              <p:spPr>
                <a:xfrm>
                  <a:off x="4328809" y="4873668"/>
                  <a:ext cx="28339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sz="2400" dirty="0"/>
                    <a:t>: # class 1 in service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E8CBFD1-26C1-D339-0B66-20F5A70AF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809" y="4873668"/>
                  <a:ext cx="2833992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10526" r="-1075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F66137-156E-46C5-89D1-2D76DA8B90AD}"/>
                </a:ext>
              </a:extLst>
            </p:cNvPr>
            <p:cNvSpPr txBox="1"/>
            <p:nvPr/>
          </p:nvSpPr>
          <p:spPr>
            <a:xfrm>
              <a:off x="2134812" y="4936478"/>
              <a:ext cx="544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35FBFF-6C44-FD04-031B-D1472710A963}"/>
                </a:ext>
              </a:extLst>
            </p:cNvPr>
            <p:cNvSpPr txBox="1"/>
            <p:nvPr/>
          </p:nvSpPr>
          <p:spPr>
            <a:xfrm>
              <a:off x="9278353" y="4903906"/>
              <a:ext cx="544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EFF0367-9503-136E-DC7D-8D6BB6383EF1}"/>
              </a:ext>
            </a:extLst>
          </p:cNvPr>
          <p:cNvGrpSpPr/>
          <p:nvPr/>
        </p:nvGrpSpPr>
        <p:grpSpPr>
          <a:xfrm>
            <a:off x="2004342" y="1743641"/>
            <a:ext cx="7883996" cy="2881311"/>
            <a:chOff x="2004342" y="1743641"/>
            <a:chExt cx="7883996" cy="2881311"/>
          </a:xfrm>
          <a:solidFill>
            <a:srgbClr val="7030A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E230591-C49D-D114-8D36-4D1930CD9580}"/>
                </a:ext>
              </a:extLst>
            </p:cNvPr>
            <p:cNvSpPr/>
            <p:nvPr/>
          </p:nvSpPr>
          <p:spPr>
            <a:xfrm>
              <a:off x="2004342" y="1743641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{0,0,3}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54C51F0-BF9E-D374-A3C2-B0E934203F52}"/>
                </a:ext>
              </a:extLst>
            </p:cNvPr>
            <p:cNvSpPr/>
            <p:nvPr/>
          </p:nvSpPr>
          <p:spPr>
            <a:xfrm>
              <a:off x="2679561" y="2463488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{1,1,2}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2A9D0D-8EB2-78C0-1E6F-2F00F2743521}"/>
                </a:ext>
              </a:extLst>
            </p:cNvPr>
            <p:cNvSpPr/>
            <p:nvPr/>
          </p:nvSpPr>
          <p:spPr>
            <a:xfrm>
              <a:off x="3412327" y="2463255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{1,2,2}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4EF18A-D2B6-14BF-F8EA-77B80126052C}"/>
                </a:ext>
              </a:extLst>
            </p:cNvPr>
            <p:cNvSpPr/>
            <p:nvPr/>
          </p:nvSpPr>
          <p:spPr>
            <a:xfrm>
              <a:off x="4145093" y="2463255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{0,3,2}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10A31C-20AC-E2D9-94E3-9DEFB121F82A}"/>
                </a:ext>
              </a:extLst>
            </p:cNvPr>
            <p:cNvSpPr/>
            <p:nvPr/>
          </p:nvSpPr>
          <p:spPr>
            <a:xfrm>
              <a:off x="4877859" y="3183102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{1,4,1}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014DEC-1CAC-7B94-DD8B-B74B5D56B45B}"/>
                </a:ext>
              </a:extLst>
            </p:cNvPr>
            <p:cNvSpPr/>
            <p:nvPr/>
          </p:nvSpPr>
          <p:spPr>
            <a:xfrm>
              <a:off x="5611888" y="3183101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{1,5,1}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45B5FAD-775C-7B71-62EE-9145D42D4F48}"/>
                </a:ext>
              </a:extLst>
            </p:cNvPr>
            <p:cNvSpPr/>
            <p:nvPr/>
          </p:nvSpPr>
          <p:spPr>
            <a:xfrm>
              <a:off x="6343391" y="3183101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{0,6,1}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E74E8A-3295-1FD4-4266-E72092169DC4}"/>
                </a:ext>
              </a:extLst>
            </p:cNvPr>
            <p:cNvSpPr/>
            <p:nvPr/>
          </p:nvSpPr>
          <p:spPr>
            <a:xfrm>
              <a:off x="7018610" y="3902948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{1,7,0}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09220A-A818-5A5A-86F8-20276657054C}"/>
                </a:ext>
              </a:extLst>
            </p:cNvPr>
            <p:cNvSpPr/>
            <p:nvPr/>
          </p:nvSpPr>
          <p:spPr>
            <a:xfrm>
              <a:off x="7750113" y="3902948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{1,8,0}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13D999-4CCF-704D-F709-AEE9D1CB0715}"/>
                </a:ext>
              </a:extLst>
            </p:cNvPr>
            <p:cNvSpPr/>
            <p:nvPr/>
          </p:nvSpPr>
          <p:spPr>
            <a:xfrm>
              <a:off x="8481616" y="3905105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{1,9,0}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FE7D5FF-B96A-5F11-305F-2505743EDC65}"/>
                </a:ext>
              </a:extLst>
            </p:cNvPr>
            <p:cNvSpPr/>
            <p:nvPr/>
          </p:nvSpPr>
          <p:spPr>
            <a:xfrm>
              <a:off x="9213119" y="3902947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{0,10,0}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F1A104F-BC85-7961-2C79-0C9F07220AB1}"/>
              </a:ext>
            </a:extLst>
          </p:cNvPr>
          <p:cNvGrpSpPr/>
          <p:nvPr/>
        </p:nvGrpSpPr>
        <p:grpSpPr>
          <a:xfrm>
            <a:off x="2341953" y="2103565"/>
            <a:ext cx="7208777" cy="2521387"/>
            <a:chOff x="2341953" y="2103565"/>
            <a:chExt cx="7208777" cy="2521387"/>
          </a:xfrm>
        </p:grpSpPr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59F2E886-4B4F-0EE1-D86B-5B7F4D71F728}"/>
                </a:ext>
              </a:extLst>
            </p:cNvPr>
            <p:cNvCxnSpPr>
              <a:stCxn id="14" idx="6"/>
              <a:endCxn id="15" idx="0"/>
            </p:cNvCxnSpPr>
            <p:nvPr/>
          </p:nvCxnSpPr>
          <p:spPr>
            <a:xfrm>
              <a:off x="2679561" y="2103565"/>
              <a:ext cx="337610" cy="359923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B8EBD481-4492-E440-31A8-C462D3A8CBD4}"/>
                </a:ext>
              </a:extLst>
            </p:cNvPr>
            <p:cNvCxnSpPr>
              <a:stCxn id="14" idx="6"/>
              <a:endCxn id="16" idx="0"/>
            </p:cNvCxnSpPr>
            <p:nvPr/>
          </p:nvCxnSpPr>
          <p:spPr>
            <a:xfrm>
              <a:off x="2679561" y="2103565"/>
              <a:ext cx="1070376" cy="359690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0E55C6D6-9A8B-5C42-1572-696820B50008}"/>
                </a:ext>
              </a:extLst>
            </p:cNvPr>
            <p:cNvCxnSpPr>
              <a:stCxn id="14" idx="6"/>
              <a:endCxn id="17" idx="0"/>
            </p:cNvCxnSpPr>
            <p:nvPr/>
          </p:nvCxnSpPr>
          <p:spPr>
            <a:xfrm>
              <a:off x="2679561" y="2103565"/>
              <a:ext cx="1803142" cy="359690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E740AB89-DE2A-FFA3-59F3-456A655113EC}"/>
                </a:ext>
              </a:extLst>
            </p:cNvPr>
            <p:cNvCxnSpPr>
              <a:stCxn id="15" idx="2"/>
              <a:endCxn id="14" idx="4"/>
            </p:cNvCxnSpPr>
            <p:nvPr/>
          </p:nvCxnSpPr>
          <p:spPr>
            <a:xfrm rot="10800000">
              <a:off x="2341953" y="2463488"/>
              <a:ext cx="337609" cy="359924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2F65801A-C691-DF3B-F4CC-DC54979481DE}"/>
                </a:ext>
              </a:extLst>
            </p:cNvPr>
            <p:cNvCxnSpPr>
              <a:cxnSpLocks/>
              <a:stCxn id="16" idx="3"/>
              <a:endCxn id="15" idx="4"/>
            </p:cNvCxnSpPr>
            <p:nvPr/>
          </p:nvCxnSpPr>
          <p:spPr>
            <a:xfrm rot="5400000">
              <a:off x="3211365" y="2883489"/>
              <a:ext cx="105652" cy="494040"/>
            </a:xfrm>
            <a:prstGeom prst="curvedConnector3">
              <a:avLst>
                <a:gd name="adj1" fmla="val 31637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2DF1B03D-B702-6C61-AE3B-CF2DC216C889}"/>
                </a:ext>
              </a:extLst>
            </p:cNvPr>
            <p:cNvCxnSpPr>
              <a:stCxn id="17" idx="3"/>
              <a:endCxn id="16" idx="4"/>
            </p:cNvCxnSpPr>
            <p:nvPr/>
          </p:nvCxnSpPr>
          <p:spPr>
            <a:xfrm rot="5400000">
              <a:off x="3944248" y="2883372"/>
              <a:ext cx="105419" cy="494040"/>
            </a:xfrm>
            <a:prstGeom prst="curvedConnector3">
              <a:avLst>
                <a:gd name="adj1" fmla="val 31684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DE749699-897C-AC11-BDF6-71823F0F28FE}"/>
                </a:ext>
              </a:extLst>
            </p:cNvPr>
            <p:cNvCxnSpPr>
              <a:stCxn id="17" idx="6"/>
              <a:endCxn id="18" idx="0"/>
            </p:cNvCxnSpPr>
            <p:nvPr/>
          </p:nvCxnSpPr>
          <p:spPr>
            <a:xfrm>
              <a:off x="4820312" y="2823179"/>
              <a:ext cx="395157" cy="359923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1350F556-6146-6443-5009-2BD141DFA5D1}"/>
                </a:ext>
              </a:extLst>
            </p:cNvPr>
            <p:cNvCxnSpPr>
              <a:stCxn id="17" idx="6"/>
              <a:endCxn id="19" idx="0"/>
            </p:cNvCxnSpPr>
            <p:nvPr/>
          </p:nvCxnSpPr>
          <p:spPr>
            <a:xfrm>
              <a:off x="4820312" y="2823179"/>
              <a:ext cx="1129186" cy="359922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B9BBB720-BAF8-5C35-24BD-792D1DBD48E0}"/>
                </a:ext>
              </a:extLst>
            </p:cNvPr>
            <p:cNvCxnSpPr>
              <a:stCxn id="15" idx="0"/>
              <a:endCxn id="17" idx="0"/>
            </p:cNvCxnSpPr>
            <p:nvPr/>
          </p:nvCxnSpPr>
          <p:spPr>
            <a:xfrm rot="5400000" flipH="1" flipV="1">
              <a:off x="3749821" y="1730606"/>
              <a:ext cx="233" cy="1465532"/>
            </a:xfrm>
            <a:prstGeom prst="curvedConnector3">
              <a:avLst>
                <a:gd name="adj1" fmla="val 9821158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A0FE3E73-C34D-292F-8DE2-E3537B9CDB2A}"/>
                </a:ext>
              </a:extLst>
            </p:cNvPr>
            <p:cNvCxnSpPr>
              <a:stCxn id="16" idx="0"/>
              <a:endCxn id="17" idx="0"/>
            </p:cNvCxnSpPr>
            <p:nvPr/>
          </p:nvCxnSpPr>
          <p:spPr>
            <a:xfrm rot="5400000" flipH="1" flipV="1">
              <a:off x="4116320" y="2096872"/>
              <a:ext cx="12700" cy="732766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864ED8FC-6D4D-6BC3-E02A-74E2034CE87A}"/>
                </a:ext>
              </a:extLst>
            </p:cNvPr>
            <p:cNvCxnSpPr>
              <a:stCxn id="17" idx="6"/>
              <a:endCxn id="20" idx="0"/>
            </p:cNvCxnSpPr>
            <p:nvPr/>
          </p:nvCxnSpPr>
          <p:spPr>
            <a:xfrm>
              <a:off x="4820312" y="2823179"/>
              <a:ext cx="1860689" cy="359922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B7395C37-4A94-FD7E-86A0-69AD01C41485}"/>
                </a:ext>
              </a:extLst>
            </p:cNvPr>
            <p:cNvCxnSpPr>
              <a:stCxn id="18" idx="2"/>
              <a:endCxn id="17" idx="4"/>
            </p:cNvCxnSpPr>
            <p:nvPr/>
          </p:nvCxnSpPr>
          <p:spPr>
            <a:xfrm rot="10800000">
              <a:off x="4482703" y="3183102"/>
              <a:ext cx="395156" cy="359924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Curved 51">
              <a:extLst>
                <a:ext uri="{FF2B5EF4-FFF2-40B4-BE49-F238E27FC236}">
                  <a16:creationId xmlns:a16="http://schemas.microsoft.com/office/drawing/2014/main" id="{04EF6A56-B34E-6023-1069-CA30380EA060}"/>
                </a:ext>
              </a:extLst>
            </p:cNvPr>
            <p:cNvCxnSpPr>
              <a:stCxn id="19" idx="3"/>
              <a:endCxn id="18" idx="4"/>
            </p:cNvCxnSpPr>
            <p:nvPr/>
          </p:nvCxnSpPr>
          <p:spPr>
            <a:xfrm rot="5400000">
              <a:off x="5410411" y="3602588"/>
              <a:ext cx="105420" cy="495303"/>
            </a:xfrm>
            <a:prstGeom prst="curvedConnector3">
              <a:avLst>
                <a:gd name="adj1" fmla="val 31684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Curved 53">
              <a:extLst>
                <a:ext uri="{FF2B5EF4-FFF2-40B4-BE49-F238E27FC236}">
                  <a16:creationId xmlns:a16="http://schemas.microsoft.com/office/drawing/2014/main" id="{E26CF81A-EACA-C940-83AD-DD1CE4C033B4}"/>
                </a:ext>
              </a:extLst>
            </p:cNvPr>
            <p:cNvCxnSpPr>
              <a:stCxn id="20" idx="3"/>
              <a:endCxn id="19" idx="4"/>
            </p:cNvCxnSpPr>
            <p:nvPr/>
          </p:nvCxnSpPr>
          <p:spPr>
            <a:xfrm rot="5400000">
              <a:off x="6143178" y="3603850"/>
              <a:ext cx="105419" cy="492777"/>
            </a:xfrm>
            <a:prstGeom prst="curvedConnector3">
              <a:avLst>
                <a:gd name="adj1" fmla="val 31684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AA31AFD2-73D5-8B54-54E4-393A6A301E14}"/>
                </a:ext>
              </a:extLst>
            </p:cNvPr>
            <p:cNvCxnSpPr>
              <a:stCxn id="18" idx="0"/>
              <a:endCxn id="19" idx="0"/>
            </p:cNvCxnSpPr>
            <p:nvPr/>
          </p:nvCxnSpPr>
          <p:spPr>
            <a:xfrm rot="5400000" flipH="1" flipV="1">
              <a:off x="5582483" y="2816088"/>
              <a:ext cx="1" cy="734029"/>
            </a:xfrm>
            <a:prstGeom prst="curvedConnector3">
              <a:avLst>
                <a:gd name="adj1" fmla="val 228601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Curved 57">
              <a:extLst>
                <a:ext uri="{FF2B5EF4-FFF2-40B4-BE49-F238E27FC236}">
                  <a16:creationId xmlns:a16="http://schemas.microsoft.com/office/drawing/2014/main" id="{D6BF0963-F425-B79E-759F-28EFD32A754E}"/>
                </a:ext>
              </a:extLst>
            </p:cNvPr>
            <p:cNvCxnSpPr>
              <a:stCxn id="18" idx="0"/>
              <a:endCxn id="20" idx="0"/>
            </p:cNvCxnSpPr>
            <p:nvPr/>
          </p:nvCxnSpPr>
          <p:spPr>
            <a:xfrm rot="5400000" flipH="1" flipV="1">
              <a:off x="5948235" y="2450336"/>
              <a:ext cx="1" cy="1465532"/>
            </a:xfrm>
            <a:prstGeom prst="curvedConnector3">
              <a:avLst>
                <a:gd name="adj1" fmla="val 228601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Curved 59">
              <a:extLst>
                <a:ext uri="{FF2B5EF4-FFF2-40B4-BE49-F238E27FC236}">
                  <a16:creationId xmlns:a16="http://schemas.microsoft.com/office/drawing/2014/main" id="{8E2C9BF1-10B5-BDE8-560E-D99C8CDBB3E1}"/>
                </a:ext>
              </a:extLst>
            </p:cNvPr>
            <p:cNvCxnSpPr>
              <a:stCxn id="20" idx="6"/>
              <a:endCxn id="21" idx="0"/>
            </p:cNvCxnSpPr>
            <p:nvPr/>
          </p:nvCxnSpPr>
          <p:spPr>
            <a:xfrm>
              <a:off x="7018610" y="3543025"/>
              <a:ext cx="337610" cy="359923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2D509C97-2FF2-FBE3-0D46-741EA4E80682}"/>
                </a:ext>
              </a:extLst>
            </p:cNvPr>
            <p:cNvCxnSpPr>
              <a:stCxn id="20" idx="6"/>
              <a:endCxn id="22" idx="0"/>
            </p:cNvCxnSpPr>
            <p:nvPr/>
          </p:nvCxnSpPr>
          <p:spPr>
            <a:xfrm>
              <a:off x="7018610" y="3543025"/>
              <a:ext cx="1069113" cy="359923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DF48E79F-D9A3-7734-0E0F-EA833A57DA2A}"/>
                </a:ext>
              </a:extLst>
            </p:cNvPr>
            <p:cNvCxnSpPr>
              <a:stCxn id="20" idx="6"/>
              <a:endCxn id="23" idx="0"/>
            </p:cNvCxnSpPr>
            <p:nvPr/>
          </p:nvCxnSpPr>
          <p:spPr>
            <a:xfrm>
              <a:off x="7018610" y="3543025"/>
              <a:ext cx="1800616" cy="362080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80573880-0509-CCBE-F112-A50DE5FADCF1}"/>
                </a:ext>
              </a:extLst>
            </p:cNvPr>
            <p:cNvCxnSpPr>
              <a:stCxn id="20" idx="6"/>
              <a:endCxn id="24" idx="0"/>
            </p:cNvCxnSpPr>
            <p:nvPr/>
          </p:nvCxnSpPr>
          <p:spPr>
            <a:xfrm>
              <a:off x="7018610" y="3543025"/>
              <a:ext cx="2532119" cy="359922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Curved 67">
              <a:extLst>
                <a:ext uri="{FF2B5EF4-FFF2-40B4-BE49-F238E27FC236}">
                  <a16:creationId xmlns:a16="http://schemas.microsoft.com/office/drawing/2014/main" id="{AAF9976C-C66C-B188-D2C4-35DDFB745177}"/>
                </a:ext>
              </a:extLst>
            </p:cNvPr>
            <p:cNvCxnSpPr>
              <a:stCxn id="21" idx="2"/>
              <a:endCxn id="20" idx="4"/>
            </p:cNvCxnSpPr>
            <p:nvPr/>
          </p:nvCxnSpPr>
          <p:spPr>
            <a:xfrm rot="10800000">
              <a:off x="6681002" y="3902948"/>
              <a:ext cx="337609" cy="359924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Curved 69">
              <a:extLst>
                <a:ext uri="{FF2B5EF4-FFF2-40B4-BE49-F238E27FC236}">
                  <a16:creationId xmlns:a16="http://schemas.microsoft.com/office/drawing/2014/main" id="{A7B13350-1634-F575-2425-CD0EF75C9D15}"/>
                </a:ext>
              </a:extLst>
            </p:cNvPr>
            <p:cNvCxnSpPr>
              <a:stCxn id="22" idx="3"/>
              <a:endCxn id="21" idx="4"/>
            </p:cNvCxnSpPr>
            <p:nvPr/>
          </p:nvCxnSpPr>
          <p:spPr>
            <a:xfrm rot="5400000">
              <a:off x="7549900" y="4323697"/>
              <a:ext cx="105419" cy="492777"/>
            </a:xfrm>
            <a:prstGeom prst="curvedConnector3">
              <a:avLst>
                <a:gd name="adj1" fmla="val 31684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or: Curved 71">
              <a:extLst>
                <a:ext uri="{FF2B5EF4-FFF2-40B4-BE49-F238E27FC236}">
                  <a16:creationId xmlns:a16="http://schemas.microsoft.com/office/drawing/2014/main" id="{A0840896-A3C8-32C1-3DE2-571587A46F50}"/>
                </a:ext>
              </a:extLst>
            </p:cNvPr>
            <p:cNvCxnSpPr>
              <a:stCxn id="23" idx="3"/>
              <a:endCxn id="22" idx="4"/>
            </p:cNvCxnSpPr>
            <p:nvPr/>
          </p:nvCxnSpPr>
          <p:spPr>
            <a:xfrm rot="5400000">
              <a:off x="8282481" y="4324776"/>
              <a:ext cx="103262" cy="492777"/>
            </a:xfrm>
            <a:prstGeom prst="curvedConnector3">
              <a:avLst>
                <a:gd name="adj1" fmla="val 32346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Curved 73">
              <a:extLst>
                <a:ext uri="{FF2B5EF4-FFF2-40B4-BE49-F238E27FC236}">
                  <a16:creationId xmlns:a16="http://schemas.microsoft.com/office/drawing/2014/main" id="{6F0A14D3-17D9-CF6F-A39E-A9F964F9C002}"/>
                </a:ext>
              </a:extLst>
            </p:cNvPr>
            <p:cNvCxnSpPr>
              <a:stCxn id="24" idx="3"/>
              <a:endCxn id="23" idx="4"/>
            </p:cNvCxnSpPr>
            <p:nvPr/>
          </p:nvCxnSpPr>
          <p:spPr>
            <a:xfrm rot="5400000">
              <a:off x="9011827" y="4324775"/>
              <a:ext cx="107577" cy="492777"/>
            </a:xfrm>
            <a:prstGeom prst="curvedConnector3">
              <a:avLst>
                <a:gd name="adj1" fmla="val 31249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or: Curved 75">
              <a:extLst>
                <a:ext uri="{FF2B5EF4-FFF2-40B4-BE49-F238E27FC236}">
                  <a16:creationId xmlns:a16="http://schemas.microsoft.com/office/drawing/2014/main" id="{48A2C216-D312-7D32-818A-3CC6559E3BB1}"/>
                </a:ext>
              </a:extLst>
            </p:cNvPr>
            <p:cNvCxnSpPr>
              <a:stCxn id="21" idx="0"/>
              <a:endCxn id="22" idx="0"/>
            </p:cNvCxnSpPr>
            <p:nvPr/>
          </p:nvCxnSpPr>
          <p:spPr>
            <a:xfrm rot="5400000" flipH="1" flipV="1">
              <a:off x="7721971" y="3537197"/>
              <a:ext cx="12700" cy="731503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Curved 77">
              <a:extLst>
                <a:ext uri="{FF2B5EF4-FFF2-40B4-BE49-F238E27FC236}">
                  <a16:creationId xmlns:a16="http://schemas.microsoft.com/office/drawing/2014/main" id="{4F72C058-4F15-AED7-19A2-A6427C4F453A}"/>
                </a:ext>
              </a:extLst>
            </p:cNvPr>
            <p:cNvCxnSpPr>
              <a:stCxn id="21" idx="0"/>
              <a:endCxn id="23" idx="0"/>
            </p:cNvCxnSpPr>
            <p:nvPr/>
          </p:nvCxnSpPr>
          <p:spPr>
            <a:xfrm rot="16200000" flipH="1">
              <a:off x="8086644" y="3172523"/>
              <a:ext cx="2157" cy="1463006"/>
            </a:xfrm>
            <a:prstGeom prst="curvedConnector3">
              <a:avLst>
                <a:gd name="adj1" fmla="val -1059805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Curved 79">
              <a:extLst>
                <a:ext uri="{FF2B5EF4-FFF2-40B4-BE49-F238E27FC236}">
                  <a16:creationId xmlns:a16="http://schemas.microsoft.com/office/drawing/2014/main" id="{1D4E2DB7-7DF8-E73E-8873-42ADFC856D23}"/>
                </a:ext>
              </a:extLst>
            </p:cNvPr>
            <p:cNvCxnSpPr>
              <a:stCxn id="21" idx="0"/>
              <a:endCxn id="24" idx="0"/>
            </p:cNvCxnSpPr>
            <p:nvPr/>
          </p:nvCxnSpPr>
          <p:spPr>
            <a:xfrm rot="5400000" flipH="1" flipV="1">
              <a:off x="8453474" y="2805694"/>
              <a:ext cx="1" cy="2194509"/>
            </a:xfrm>
            <a:prstGeom prst="curvedConnector3">
              <a:avLst>
                <a:gd name="adj1" fmla="val 228601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Curved 81">
              <a:extLst>
                <a:ext uri="{FF2B5EF4-FFF2-40B4-BE49-F238E27FC236}">
                  <a16:creationId xmlns:a16="http://schemas.microsoft.com/office/drawing/2014/main" id="{66C58810-E25B-C18B-CE70-C8E240E965B6}"/>
                </a:ext>
              </a:extLst>
            </p:cNvPr>
            <p:cNvCxnSpPr>
              <a:stCxn id="22" idx="0"/>
              <a:endCxn id="23" idx="0"/>
            </p:cNvCxnSpPr>
            <p:nvPr/>
          </p:nvCxnSpPr>
          <p:spPr>
            <a:xfrm rot="16200000" flipH="1">
              <a:off x="8452395" y="3538275"/>
              <a:ext cx="2157" cy="731503"/>
            </a:xfrm>
            <a:prstGeom prst="curvedConnector3">
              <a:avLst>
                <a:gd name="adj1" fmla="val -1059805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Curved 83">
              <a:extLst>
                <a:ext uri="{FF2B5EF4-FFF2-40B4-BE49-F238E27FC236}">
                  <a16:creationId xmlns:a16="http://schemas.microsoft.com/office/drawing/2014/main" id="{55D5A070-1BB8-CDA8-28BE-694BD2B422D7}"/>
                </a:ext>
              </a:extLst>
            </p:cNvPr>
            <p:cNvCxnSpPr>
              <a:stCxn id="22" idx="0"/>
              <a:endCxn id="24" idx="0"/>
            </p:cNvCxnSpPr>
            <p:nvPr/>
          </p:nvCxnSpPr>
          <p:spPr>
            <a:xfrm rot="5400000" flipH="1" flipV="1">
              <a:off x="8819226" y="3171445"/>
              <a:ext cx="1" cy="1463006"/>
            </a:xfrm>
            <a:prstGeom prst="curvedConnector3">
              <a:avLst>
                <a:gd name="adj1" fmla="val 228601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Curved 85">
              <a:extLst>
                <a:ext uri="{FF2B5EF4-FFF2-40B4-BE49-F238E27FC236}">
                  <a16:creationId xmlns:a16="http://schemas.microsoft.com/office/drawing/2014/main" id="{BF5F452B-AAD5-FADE-6683-5EE62219AF7E}"/>
                </a:ext>
              </a:extLst>
            </p:cNvPr>
            <p:cNvCxnSpPr>
              <a:stCxn id="23" idx="0"/>
              <a:endCxn id="24" idx="0"/>
            </p:cNvCxnSpPr>
            <p:nvPr/>
          </p:nvCxnSpPr>
          <p:spPr>
            <a:xfrm rot="5400000" flipH="1" flipV="1">
              <a:off x="9183898" y="3538275"/>
              <a:ext cx="2158" cy="731503"/>
            </a:xfrm>
            <a:prstGeom prst="curvedConnector3">
              <a:avLst>
                <a:gd name="adj1" fmla="val 1069314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37B95B-CB4B-B499-658F-D65ACD980FDE}"/>
                  </a:ext>
                </a:extLst>
              </p:cNvPr>
              <p:cNvSpPr txBox="1"/>
              <p:nvPr/>
            </p:nvSpPr>
            <p:spPr>
              <a:xfrm>
                <a:off x="2826260" y="5643813"/>
                <a:ext cx="63084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Markov chain near 1D. Strict 1D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Product form.</a:t>
                </a: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37B95B-CB4B-B499-658F-D65ACD980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260" y="5643813"/>
                <a:ext cx="6308491" cy="461665"/>
              </a:xfrm>
              <a:prstGeom prst="rect">
                <a:avLst/>
              </a:prstGeom>
              <a:blipFill>
                <a:blip r:embed="rId4"/>
                <a:stretch>
                  <a:fillRect l="-154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38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35B9-0DA6-D6C1-36E8-6493553E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5A6D28-A9E4-D522-3A20-770CB341CC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Single duration: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Two-class: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  <m:nary>
                          <m:naryPr>
                            <m:chr m:val="∏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d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5A6D28-A9E4-D522-3A20-770CB341C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7E941-7DC9-C2D0-33F7-0766DB55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6177C6B4-1A46-85FA-9779-2CD198B9B5D3}"/>
              </a:ext>
            </a:extLst>
          </p:cNvPr>
          <p:cNvSpPr/>
          <p:nvPr/>
        </p:nvSpPr>
        <p:spPr>
          <a:xfrm rot="18937095">
            <a:off x="5289841" y="879475"/>
            <a:ext cx="2219325" cy="1019175"/>
          </a:xfrm>
          <a:prstGeom prst="corner">
            <a:avLst>
              <a:gd name="adj1" fmla="val 42523"/>
              <a:gd name="adj2" fmla="val 4345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5196397C-FD73-2D60-CE48-3A3A5F011FA3}"/>
              </a:ext>
            </a:extLst>
          </p:cNvPr>
          <p:cNvSpPr/>
          <p:nvPr/>
        </p:nvSpPr>
        <p:spPr>
          <a:xfrm rot="18937095">
            <a:off x="9024425" y="1997782"/>
            <a:ext cx="2219325" cy="1019175"/>
          </a:xfrm>
          <a:prstGeom prst="corner">
            <a:avLst>
              <a:gd name="adj1" fmla="val 42523"/>
              <a:gd name="adj2" fmla="val 4345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BECA-85B9-5839-60CA-03353A04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0CFAC-6D45-AAFC-D10A-441205753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1982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Beyond MSJ FCFS: FCFS + general constraint on service.                     Single duration + 2-class results still hold?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Relating MSJ FCFS mean response time to saturated system? Student Research Competition poster &amp; talk!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661D7-F3D7-DD09-366F-215A334D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D9E2-1A58-3BED-013B-7DDBB9364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MSJ FCFS Stability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06041-BB6E-1EF1-5837-726DB3B06E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43591"/>
                <a:ext cx="10515600" cy="28371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Stable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Q: 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Upper bound: 100% utilization.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≤1.333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Answer: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=0.83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5…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How can we theoretically analyze MSJ FCFS stability?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06041-BB6E-1EF1-5837-726DB3B06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43591"/>
                <a:ext cx="10515600" cy="2837182"/>
              </a:xfrm>
              <a:blipFill>
                <a:blip r:embed="rId3"/>
                <a:stretch>
                  <a:fillRect l="-1217" t="-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DB1EC-A3E5-F0A7-0E35-6F7E2136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F39E572-22D1-75E2-8474-22A10A0350EF}"/>
                  </a:ext>
                </a:extLst>
              </p:cNvPr>
              <p:cNvSpPr txBox="1"/>
              <p:nvPr/>
            </p:nvSpPr>
            <p:spPr>
              <a:xfrm>
                <a:off x="7912103" y="779284"/>
                <a:ext cx="3260868" cy="120032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(Duration, server need):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½ 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(½), 1)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½ 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(1), 4)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F39E572-22D1-75E2-8474-22A10A03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103" y="779284"/>
                <a:ext cx="3260868" cy="1200329"/>
              </a:xfrm>
              <a:prstGeom prst="rect">
                <a:avLst/>
              </a:prstGeom>
              <a:blipFill>
                <a:blip r:embed="rId4"/>
                <a:stretch>
                  <a:fillRect l="-2403" t="-2463" b="-443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F94BEAE3-AABF-6F52-83CB-8FCEA8A84BD6}"/>
              </a:ext>
            </a:extLst>
          </p:cNvPr>
          <p:cNvGrpSpPr/>
          <p:nvPr/>
        </p:nvGrpSpPr>
        <p:grpSpPr>
          <a:xfrm>
            <a:off x="490761" y="1602403"/>
            <a:ext cx="6698282" cy="1626890"/>
            <a:chOff x="490761" y="1602403"/>
            <a:chExt cx="6698282" cy="16268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498CE9F-73F3-DB42-984B-055565A6E491}"/>
                    </a:ext>
                  </a:extLst>
                </p:cNvPr>
                <p:cNvSpPr txBox="1"/>
                <p:nvPr/>
              </p:nvSpPr>
              <p:spPr>
                <a:xfrm>
                  <a:off x="490761" y="2422525"/>
                  <a:ext cx="1485265" cy="4616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Poisson(</a:t>
                  </a:r>
                  <a14:m>
                    <m:oMath xmlns:m="http://schemas.openxmlformats.org/officeDocument/2006/math">
                      <m:r>
                        <a:rPr lang="el-GR" sz="240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sz="2400" dirty="0"/>
                    <a:t>)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498CE9F-73F3-DB42-984B-055565A6E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761" y="2422525"/>
                  <a:ext cx="1485265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221" t="-6098" r="-4016" b="-23171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AA77BC-9784-B2A0-2793-EF2A94FF0C41}"/>
                </a:ext>
              </a:extLst>
            </p:cNvPr>
            <p:cNvSpPr txBox="1"/>
            <p:nvPr/>
          </p:nvSpPr>
          <p:spPr>
            <a:xfrm>
              <a:off x="4358593" y="1602403"/>
              <a:ext cx="82096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FCFS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0B53B33-ABA4-9D81-457C-3C7DFC1946FC}"/>
                </a:ext>
              </a:extLst>
            </p:cNvPr>
            <p:cNvGrpSpPr/>
            <p:nvPr/>
          </p:nvGrpSpPr>
          <p:grpSpPr>
            <a:xfrm>
              <a:off x="6545392" y="1954837"/>
              <a:ext cx="643651" cy="1274456"/>
              <a:chOff x="8546182" y="525770"/>
              <a:chExt cx="643651" cy="12744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21ABE3D0-711F-79F0-6843-EE8A6B5A9C37}"/>
                      </a:ext>
                    </a:extLst>
                  </p:cNvPr>
                  <p:cNvSpPr txBox="1"/>
                  <p:nvPr/>
                </p:nvSpPr>
                <p:spPr>
                  <a:xfrm>
                    <a:off x="8843363" y="914386"/>
                    <a:ext cx="346470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08A8A50-9621-E298-EAB1-1F1EED9E01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363" y="914386"/>
                    <a:ext cx="346470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263" r="-7018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6A220AF4-659F-FBF0-F5A8-AD514196E6C8}"/>
                  </a:ext>
                </a:extLst>
              </p:cNvPr>
              <p:cNvSpPr/>
              <p:nvPr/>
            </p:nvSpPr>
            <p:spPr>
              <a:xfrm rot="10800000">
                <a:off x="8546182" y="525770"/>
                <a:ext cx="288925" cy="1274456"/>
              </a:xfrm>
              <a:prstGeom prst="leftBrac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102F6F9-CDAA-0E02-CB76-E2263285FB7C}"/>
                </a:ext>
              </a:extLst>
            </p:cNvPr>
            <p:cNvGrpSpPr/>
            <p:nvPr/>
          </p:nvGrpSpPr>
          <p:grpSpPr>
            <a:xfrm>
              <a:off x="1989775" y="1886403"/>
              <a:ext cx="4541432" cy="1342890"/>
              <a:chOff x="1989775" y="1886403"/>
              <a:chExt cx="4541432" cy="134289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74145C8-9C05-2DFC-7958-BE93EDCBFCF2}"/>
                  </a:ext>
                </a:extLst>
              </p:cNvPr>
              <p:cNvGrpSpPr/>
              <p:nvPr/>
            </p:nvGrpSpPr>
            <p:grpSpPr>
              <a:xfrm>
                <a:off x="1989775" y="1957388"/>
                <a:ext cx="4207604" cy="1271905"/>
                <a:chOff x="1993171" y="1957388"/>
                <a:chExt cx="4207604" cy="1271905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14524642-D823-B18F-3925-28EB32602657}"/>
                    </a:ext>
                  </a:extLst>
                </p:cNvPr>
                <p:cNvGrpSpPr/>
                <p:nvPr/>
              </p:nvGrpSpPr>
              <p:grpSpPr>
                <a:xfrm>
                  <a:off x="1993171" y="1957388"/>
                  <a:ext cx="4014470" cy="1271905"/>
                  <a:chOff x="9087" y="2821"/>
                  <a:chExt cx="6322" cy="2003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3ABD001-30EE-2C3C-0261-4983AD75B8A8}"/>
                      </a:ext>
                    </a:extLst>
                  </p:cNvPr>
                  <p:cNvSpPr/>
                  <p:nvPr/>
                </p:nvSpPr>
                <p:spPr>
                  <a:xfrm>
                    <a:off x="14954" y="3325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8FD13F15-7735-8A97-C6BE-B2E89CDF4B27}"/>
                      </a:ext>
                    </a:extLst>
                  </p:cNvPr>
                  <p:cNvSpPr/>
                  <p:nvPr/>
                </p:nvSpPr>
                <p:spPr>
                  <a:xfrm>
                    <a:off x="14954" y="383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7FA26A48-ED56-C4C4-90E6-2BFEB7F56ED1}"/>
                      </a:ext>
                    </a:extLst>
                  </p:cNvPr>
                  <p:cNvSpPr/>
                  <p:nvPr/>
                </p:nvSpPr>
                <p:spPr>
                  <a:xfrm>
                    <a:off x="14954" y="436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C993E7E7-FC9A-1716-39D6-D58EFC292299}"/>
                      </a:ext>
                    </a:extLst>
                  </p:cNvPr>
                  <p:cNvSpPr/>
                  <p:nvPr/>
                </p:nvSpPr>
                <p:spPr>
                  <a:xfrm>
                    <a:off x="14954" y="2821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C4E043E9-593A-A4CB-B4C2-92E66E7D91D8}"/>
                      </a:ext>
                    </a:extLst>
                  </p:cNvPr>
                  <p:cNvGrpSpPr/>
                  <p:nvPr/>
                </p:nvGrpSpPr>
                <p:grpSpPr>
                  <a:xfrm>
                    <a:off x="9087" y="2989"/>
                    <a:ext cx="5752" cy="1729"/>
                    <a:chOff x="4612" y="3721"/>
                    <a:chExt cx="5752" cy="1729"/>
                  </a:xfrm>
                </p:grpSpPr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F919F5FF-C7FC-01E1-D521-60C5CD96A8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28" name="Rectangles 39">
                        <a:extLst>
                          <a:ext uri="{FF2B5EF4-FFF2-40B4-BE49-F238E27FC236}">
                            <a16:creationId xmlns:a16="http://schemas.microsoft.com/office/drawing/2014/main" id="{7B5A8D5C-79A5-C7BB-7C50-D48906C128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" name="Rectangles 40">
                        <a:extLst>
                          <a:ext uri="{FF2B5EF4-FFF2-40B4-BE49-F238E27FC236}">
                            <a16:creationId xmlns:a16="http://schemas.microsoft.com/office/drawing/2014/main" id="{903D7ECD-DD80-452C-BE98-727B437EBE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" name="Rectangles 41">
                        <a:extLst>
                          <a:ext uri="{FF2B5EF4-FFF2-40B4-BE49-F238E27FC236}">
                            <a16:creationId xmlns:a16="http://schemas.microsoft.com/office/drawing/2014/main" id="{E3AFEA7A-D1B5-38BF-5673-274DC173F0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" name="Rectangles 42">
                        <a:extLst>
                          <a:ext uri="{FF2B5EF4-FFF2-40B4-BE49-F238E27FC236}">
                            <a16:creationId xmlns:a16="http://schemas.microsoft.com/office/drawing/2014/main" id="{61E2B3B2-337E-0EB7-3AD4-51939FDDCC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0" name="Straight Connector 59">
                        <a:extLst>
                          <a:ext uri="{FF2B5EF4-FFF2-40B4-BE49-F238E27FC236}">
                            <a16:creationId xmlns:a16="http://schemas.microsoft.com/office/drawing/2014/main" id="{230FE759-F27B-A050-ACB4-ABD0A71494C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Straight Connector 60">
                        <a:extLst>
                          <a:ext uri="{FF2B5EF4-FFF2-40B4-BE49-F238E27FC236}">
                            <a16:creationId xmlns:a16="http://schemas.microsoft.com/office/drawing/2014/main" id="{B68099D2-993A-C015-C29E-FD6EFA56092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" name="Rectangles 46">
                      <a:extLst>
                        <a:ext uri="{FF2B5EF4-FFF2-40B4-BE49-F238E27FC236}">
                          <a16:creationId xmlns:a16="http://schemas.microsoft.com/office/drawing/2014/main" id="{BB2373F5-FCF1-1FAE-EC6C-E44014417C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9" y="4827"/>
                      <a:ext cx="720" cy="32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24" name="Rectangles 47">
                      <a:extLst>
                        <a:ext uri="{FF2B5EF4-FFF2-40B4-BE49-F238E27FC236}">
                          <a16:creationId xmlns:a16="http://schemas.microsoft.com/office/drawing/2014/main" id="{AFA92D7B-EFF2-640A-8B2E-596834299F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31" y="4827"/>
                      <a:ext cx="720" cy="315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25" name="Rectangles 48">
                      <a:extLst>
                        <a:ext uri="{FF2B5EF4-FFF2-40B4-BE49-F238E27FC236}">
                          <a16:creationId xmlns:a16="http://schemas.microsoft.com/office/drawing/2014/main" id="{0413EAFE-2212-07C2-D2FE-595F4933D1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" y="4514"/>
                      <a:ext cx="720" cy="62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  <p:sp>
                  <p:nvSpPr>
                    <p:cNvPr id="26" name="Rectangles 49">
                      <a:extLst>
                        <a:ext uri="{FF2B5EF4-FFF2-40B4-BE49-F238E27FC236}">
                          <a16:creationId xmlns:a16="http://schemas.microsoft.com/office/drawing/2014/main" id="{DB2ABA80-837D-2105-A507-A4B69B6B7E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3" y="4514"/>
                      <a:ext cx="720" cy="63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  <p:cxnSp>
                  <p:nvCxnSpPr>
                    <p:cNvPr id="27" name="Straight Arrow Connector 26">
                      <a:extLst>
                        <a:ext uri="{FF2B5EF4-FFF2-40B4-BE49-F238E27FC236}">
                          <a16:creationId xmlns:a16="http://schemas.microsoft.com/office/drawing/2014/main" id="{F7EB7005-1A53-5038-672B-0C0447B28DA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12" y="4647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DE65060-9B7D-4F26-E22A-F3E6B2586168}"/>
                    </a:ext>
                  </a:extLst>
                </p:cNvPr>
                <p:cNvCxnSpPr/>
                <p:nvPr/>
              </p:nvCxnSpPr>
              <p:spPr>
                <a:xfrm>
                  <a:off x="5854700" y="2101850"/>
                  <a:ext cx="346075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8259768-4E88-65D3-2847-D1802EB14DFE}"/>
                    </a:ext>
                  </a:extLst>
                </p:cNvPr>
                <p:cNvCxnSpPr/>
                <p:nvPr/>
              </p:nvCxnSpPr>
              <p:spPr>
                <a:xfrm>
                  <a:off x="5854700" y="2422525"/>
                  <a:ext cx="346075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Rectangles 49">
                <a:extLst>
                  <a:ext uri="{FF2B5EF4-FFF2-40B4-BE49-F238E27FC236}">
                    <a16:creationId xmlns:a16="http://schemas.microsoft.com/office/drawing/2014/main" id="{68A37A70-9618-2E50-5232-EB7388C56632}"/>
                  </a:ext>
                </a:extLst>
              </p:cNvPr>
              <p:cNvSpPr/>
              <p:nvPr/>
            </p:nvSpPr>
            <p:spPr>
              <a:xfrm>
                <a:off x="6074007" y="1886403"/>
                <a:ext cx="457200" cy="4006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" name="Rectangles 49">
                <a:extLst>
                  <a:ext uri="{FF2B5EF4-FFF2-40B4-BE49-F238E27FC236}">
                    <a16:creationId xmlns:a16="http://schemas.microsoft.com/office/drawing/2014/main" id="{C73EC5B2-BC21-7208-974A-D1E338444F94}"/>
                  </a:ext>
                </a:extLst>
              </p:cNvPr>
              <p:cNvSpPr/>
              <p:nvPr/>
            </p:nvSpPr>
            <p:spPr>
              <a:xfrm>
                <a:off x="6074007" y="2302192"/>
                <a:ext cx="457200" cy="4006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304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F8EA-7593-CFA6-7667-179EB420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6BF54-2984-79BE-B8E1-FD0F9AE586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26165"/>
                <a:ext cx="10515600" cy="21507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Product form stationary distributions:</a:t>
                </a:r>
              </a:p>
              <a:p>
                <a:pPr marL="0" indent="0">
                  <a:buNone/>
                </a:pPr>
                <a:r>
                  <a:rPr lang="en-US" dirty="0"/>
                  <a:t>Single duration: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Two-class: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d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6BF54-2984-79BE-B8E1-FD0F9AE586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26165"/>
                <a:ext cx="10515600" cy="2150797"/>
              </a:xfrm>
              <a:blipFill>
                <a:blip r:embed="rId3"/>
                <a:stretch>
                  <a:fillRect l="-1217" t="-4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098B5-78A9-0A81-ADCA-7E6DC008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6B15A98-8236-3D59-51DD-935BAF6A1F62}"/>
              </a:ext>
            </a:extLst>
          </p:cNvPr>
          <p:cNvGrpSpPr/>
          <p:nvPr/>
        </p:nvGrpSpPr>
        <p:grpSpPr>
          <a:xfrm>
            <a:off x="7050066" y="1222366"/>
            <a:ext cx="3947935" cy="2755183"/>
            <a:chOff x="7050066" y="1222366"/>
            <a:chExt cx="3947935" cy="275518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9B4BC5-9C4F-9D84-1A64-A54782E6FF65}"/>
                </a:ext>
              </a:extLst>
            </p:cNvPr>
            <p:cNvSpPr txBox="1"/>
            <p:nvPr/>
          </p:nvSpPr>
          <p:spPr>
            <a:xfrm>
              <a:off x="8088302" y="1222366"/>
              <a:ext cx="2407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Saturated System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A6CB474-8DAA-A748-4636-BF2EE8570C04}"/>
                </a:ext>
              </a:extLst>
            </p:cNvPr>
            <p:cNvGrpSpPr/>
            <p:nvPr/>
          </p:nvGrpSpPr>
          <p:grpSpPr>
            <a:xfrm>
              <a:off x="7050066" y="1776507"/>
              <a:ext cx="3947935" cy="2201042"/>
              <a:chOff x="3029129" y="1397850"/>
              <a:chExt cx="3947935" cy="2201042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A83B6232-8EEF-3DF5-E924-8B7FB10C0E95}"/>
                  </a:ext>
                </a:extLst>
              </p:cNvPr>
              <p:cNvGrpSpPr/>
              <p:nvPr/>
            </p:nvGrpSpPr>
            <p:grpSpPr>
              <a:xfrm>
                <a:off x="3029129" y="1397850"/>
                <a:ext cx="3947935" cy="2201042"/>
                <a:chOff x="4391204" y="1310614"/>
                <a:chExt cx="3947935" cy="2201042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4DF9D575-47FA-911B-01B8-7AF8E60401E0}"/>
                    </a:ext>
                  </a:extLst>
                </p:cNvPr>
                <p:cNvGrpSpPr/>
                <p:nvPr/>
              </p:nvGrpSpPr>
              <p:grpSpPr>
                <a:xfrm>
                  <a:off x="4391204" y="1498630"/>
                  <a:ext cx="3368040" cy="2013026"/>
                  <a:chOff x="4391204" y="1534833"/>
                  <a:chExt cx="3368040" cy="2013026"/>
                </a:xfrm>
              </p:grpSpPr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528B8458-2B38-4758-1F2C-850C3825EA28}"/>
                      </a:ext>
                    </a:extLst>
                  </p:cNvPr>
                  <p:cNvSpPr/>
                  <p:nvPr/>
                </p:nvSpPr>
                <p:spPr>
                  <a:xfrm>
                    <a:off x="7470319" y="1534833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1" name="Group 80">
                    <a:extLst>
                      <a:ext uri="{FF2B5EF4-FFF2-40B4-BE49-F238E27FC236}">
                        <a16:creationId xmlns:a16="http://schemas.microsoft.com/office/drawing/2014/main" id="{6BD1ACAD-4768-651C-6D61-9A00285534A2}"/>
                      </a:ext>
                    </a:extLst>
                  </p:cNvPr>
                  <p:cNvGrpSpPr/>
                  <p:nvPr/>
                </p:nvGrpSpPr>
                <p:grpSpPr>
                  <a:xfrm>
                    <a:off x="4391204" y="1594677"/>
                    <a:ext cx="3368040" cy="1582660"/>
                    <a:chOff x="2639601" y="1646633"/>
                    <a:chExt cx="3368040" cy="1582660"/>
                  </a:xfrm>
                </p:grpSpPr>
                <p:grpSp>
                  <p:nvGrpSpPr>
                    <p:cNvPr id="84" name="Group 83">
                      <a:extLst>
                        <a:ext uri="{FF2B5EF4-FFF2-40B4-BE49-F238E27FC236}">
                          <a16:creationId xmlns:a16="http://schemas.microsoft.com/office/drawing/2014/main" id="{B68806CD-3434-58DD-5393-419EC729FF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39601" y="1957388"/>
                      <a:ext cx="3368040" cy="1271905"/>
                      <a:chOff x="10105" y="2821"/>
                      <a:chExt cx="5304" cy="2003"/>
                    </a:xfrm>
                  </p:grpSpPr>
                  <p:sp>
                    <p:nvSpPr>
                      <p:cNvPr id="86" name="Oval 85">
                        <a:extLst>
                          <a:ext uri="{FF2B5EF4-FFF2-40B4-BE49-F238E27FC236}">
                            <a16:creationId xmlns:a16="http://schemas.microsoft.com/office/drawing/2014/main" id="{C73A3512-E253-8B53-DC1F-DB5AE0F37E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325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7" name="Oval 86">
                        <a:extLst>
                          <a:ext uri="{FF2B5EF4-FFF2-40B4-BE49-F238E27FC236}">
                            <a16:creationId xmlns:a16="http://schemas.microsoft.com/office/drawing/2014/main" id="{AAAAED90-5BF0-2AE0-A958-2C124FF33F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83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750B00A9-1D7D-2912-EBA4-7A8509CF30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436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9" name="Oval 88">
                        <a:extLst>
                          <a:ext uri="{FF2B5EF4-FFF2-40B4-BE49-F238E27FC236}">
                            <a16:creationId xmlns:a16="http://schemas.microsoft.com/office/drawing/2014/main" id="{64403BA3-CCAA-E01D-8E1F-FB67A98537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2821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90" name="Group 89">
                        <a:extLst>
                          <a:ext uri="{FF2B5EF4-FFF2-40B4-BE49-F238E27FC236}">
                            <a16:creationId xmlns:a16="http://schemas.microsoft.com/office/drawing/2014/main" id="{34825C94-101E-FFF8-AE59-05EE48BBCD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105" y="2989"/>
                        <a:ext cx="4734" cy="1729"/>
                        <a:chOff x="5630" y="3721"/>
                        <a:chExt cx="4734" cy="1729"/>
                      </a:xfrm>
                    </p:grpSpPr>
                    <p:grpSp>
                      <p:nvGrpSpPr>
                        <p:cNvPr id="91" name="Group 90">
                          <a:extLst>
                            <a:ext uri="{FF2B5EF4-FFF2-40B4-BE49-F238E27FC236}">
                              <a16:creationId xmlns:a16="http://schemas.microsoft.com/office/drawing/2014/main" id="{300A0A89-DE22-12F7-7100-1DB3913464A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30" y="3721"/>
                          <a:ext cx="4734" cy="1729"/>
                          <a:chOff x="5630" y="3721"/>
                          <a:chExt cx="4734" cy="1729"/>
                        </a:xfrm>
                      </p:grpSpPr>
                      <p:sp>
                        <p:nvSpPr>
                          <p:cNvPr id="94" name="Rectangles 39">
                            <a:extLst>
                              <a:ext uri="{FF2B5EF4-FFF2-40B4-BE49-F238E27FC236}">
                                <a16:creationId xmlns:a16="http://schemas.microsoft.com/office/drawing/2014/main" id="{B54AACD8-94A7-F817-DF4D-EA19155B216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96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5" name="Rectangles 40">
                            <a:extLst>
                              <a:ext uri="{FF2B5EF4-FFF2-40B4-BE49-F238E27FC236}">
                                <a16:creationId xmlns:a16="http://schemas.microsoft.com/office/drawing/2014/main" id="{C3EC825F-0793-30CC-0E5D-FF8DF5D020A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38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6" name="Rectangles 41">
                            <a:extLst>
                              <a:ext uri="{FF2B5EF4-FFF2-40B4-BE49-F238E27FC236}">
                                <a16:creationId xmlns:a16="http://schemas.microsoft.com/office/drawing/2014/main" id="{E90BB85F-AB04-5C81-8613-453DEDD0FA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80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7" name="Rectangles 42">
                            <a:extLst>
                              <a:ext uri="{FF2B5EF4-FFF2-40B4-BE49-F238E27FC236}">
                                <a16:creationId xmlns:a16="http://schemas.microsoft.com/office/drawing/2014/main" id="{FC668CD4-E385-6F1B-E9C0-9EED7747335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22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98" name="Straight Connector 97">
                            <a:extLst>
                              <a:ext uri="{FF2B5EF4-FFF2-40B4-BE49-F238E27FC236}">
                                <a16:creationId xmlns:a16="http://schemas.microsoft.com/office/drawing/2014/main" id="{3347E9ED-3365-24BB-6FE5-75F901B2F0E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3721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9" name="Straight Connector 98">
                            <a:extLst>
                              <a:ext uri="{FF2B5EF4-FFF2-40B4-BE49-F238E27FC236}">
                                <a16:creationId xmlns:a16="http://schemas.microsoft.com/office/drawing/2014/main" id="{DB63910D-6D9A-02E2-6740-16A5E92A17E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5435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92" name="Rectangles 47">
                          <a:extLst>
                            <a:ext uri="{FF2B5EF4-FFF2-40B4-BE49-F238E27FC236}">
                              <a16:creationId xmlns:a16="http://schemas.microsoft.com/office/drawing/2014/main" id="{5DF2C004-C8AD-0E27-C048-0E3FB5D9DB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531" y="4461"/>
                          <a:ext cx="720" cy="6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93" name="Rectangles 49">
                          <a:extLst>
                            <a:ext uri="{FF2B5EF4-FFF2-40B4-BE49-F238E27FC236}">
                              <a16:creationId xmlns:a16="http://schemas.microsoft.com/office/drawing/2014/main" id="{6BD80A88-ED98-AB50-789A-E9893A3BF0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593" y="4461"/>
                          <a:ext cx="720" cy="684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</p:grpSp>
                </p:grpSp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77227D01-A731-E07B-9408-6D9566BC21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65028" y="1646633"/>
                      <a:ext cx="778770" cy="417195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noAutofit/>
                    </a:bodyPr>
                    <a:lstStyle/>
                    <a:p>
                      <a:r>
                        <a:rPr lang="en-US" sz="2400" dirty="0"/>
                        <a:t>FCFS</a:t>
                      </a:r>
                    </a:p>
                  </p:txBody>
                </p:sp>
              </p:grp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6A56AB31-9ED8-DC28-5E13-FEC3324C18C1}"/>
                      </a:ext>
                    </a:extLst>
                  </p:cNvPr>
                  <p:cNvSpPr/>
                  <p:nvPr/>
                </p:nvSpPr>
                <p:spPr>
                  <a:xfrm>
                    <a:off x="7470319" y="3257664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Rectangles 49">
                    <a:extLst>
                      <a:ext uri="{FF2B5EF4-FFF2-40B4-BE49-F238E27FC236}">
                        <a16:creationId xmlns:a16="http://schemas.microsoft.com/office/drawing/2014/main" id="{6BCF9383-437C-68B0-104F-EA6F34634AA9}"/>
                      </a:ext>
                    </a:extLst>
                  </p:cNvPr>
                  <p:cNvSpPr/>
                  <p:nvPr/>
                </p:nvSpPr>
                <p:spPr>
                  <a:xfrm>
                    <a:off x="5652996" y="2482011"/>
                    <a:ext cx="457200" cy="4324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4E0893B4-EA07-DFC5-05F0-AE89DC5979ED}"/>
                    </a:ext>
                  </a:extLst>
                </p:cNvPr>
                <p:cNvGrpSpPr/>
                <p:nvPr/>
              </p:nvGrpSpPr>
              <p:grpSpPr>
                <a:xfrm>
                  <a:off x="4459197" y="1310614"/>
                  <a:ext cx="3879942" cy="1190809"/>
                  <a:chOff x="4936963" y="2030468"/>
                  <a:chExt cx="3879942" cy="887556"/>
                </a:xfrm>
              </p:grpSpPr>
              <p:cxnSp>
                <p:nvCxnSpPr>
                  <p:cNvPr id="77" name="Connector: Elbow 76">
                    <a:extLst>
                      <a:ext uri="{FF2B5EF4-FFF2-40B4-BE49-F238E27FC236}">
                        <a16:creationId xmlns:a16="http://schemas.microsoft.com/office/drawing/2014/main" id="{D1044DFC-41F1-6C29-4FA5-D4403203E8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4936963" y="2209305"/>
                    <a:ext cx="1146255" cy="708717"/>
                  </a:xfrm>
                  <a:prstGeom prst="bentConnector3">
                    <a:avLst>
                      <a:gd name="adj1" fmla="val 132266"/>
                    </a:avLst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Rectangle: Rounded Corners 77">
                    <a:extLst>
                      <a:ext uri="{FF2B5EF4-FFF2-40B4-BE49-F238E27FC236}">
                        <a16:creationId xmlns:a16="http://schemas.microsoft.com/office/drawing/2014/main" id="{1BF5EFB9-6ED2-823B-8600-92FBBF80B301}"/>
                      </a:ext>
                    </a:extLst>
                  </p:cNvPr>
                  <p:cNvSpPr/>
                  <p:nvPr/>
                </p:nvSpPr>
                <p:spPr>
                  <a:xfrm>
                    <a:off x="5249699" y="2030468"/>
                    <a:ext cx="1762126" cy="34315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New arrival!</a:t>
                    </a:r>
                  </a:p>
                </p:txBody>
              </p:sp>
              <p:cxnSp>
                <p:nvCxnSpPr>
                  <p:cNvPr id="79" name="Connector: Elbow 78">
                    <a:extLst>
                      <a:ext uri="{FF2B5EF4-FFF2-40B4-BE49-F238E27FC236}">
                        <a16:creationId xmlns:a16="http://schemas.microsoft.com/office/drawing/2014/main" id="{C377DDB8-B3B4-7A99-E612-6B164F70D4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7011826" y="2145275"/>
                    <a:ext cx="1805079" cy="772749"/>
                  </a:xfrm>
                  <a:prstGeom prst="bentConnector3">
                    <a:avLst>
                      <a:gd name="adj1" fmla="val -10815"/>
                    </a:avLst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8" name="Rectangles 49">
                <a:extLst>
                  <a:ext uri="{FF2B5EF4-FFF2-40B4-BE49-F238E27FC236}">
                    <a16:creationId xmlns:a16="http://schemas.microsoft.com/office/drawing/2014/main" id="{D2C8FD3B-39EE-F030-31CA-8954F6DFA75B}"/>
                  </a:ext>
                </a:extLst>
              </p:cNvPr>
              <p:cNvSpPr/>
              <p:nvPr/>
            </p:nvSpPr>
            <p:spPr>
              <a:xfrm>
                <a:off x="6480500" y="2667146"/>
                <a:ext cx="457200" cy="434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9" name="Rectangles 49">
                <a:extLst>
                  <a:ext uri="{FF2B5EF4-FFF2-40B4-BE49-F238E27FC236}">
                    <a16:creationId xmlns:a16="http://schemas.microsoft.com/office/drawing/2014/main" id="{74B294E4-8570-6FA1-62D4-CA6E27598288}"/>
                  </a:ext>
                </a:extLst>
              </p:cNvPr>
              <p:cNvSpPr/>
              <p:nvPr/>
            </p:nvSpPr>
            <p:spPr>
              <a:xfrm>
                <a:off x="6480500" y="2202884"/>
                <a:ext cx="457200" cy="434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70" name="Rectangles 49">
                <a:extLst>
                  <a:ext uri="{FF2B5EF4-FFF2-40B4-BE49-F238E27FC236}">
                    <a16:creationId xmlns:a16="http://schemas.microsoft.com/office/drawing/2014/main" id="{6115047B-B3A7-7EEE-BA8D-FE8E28D1F28A}"/>
                  </a:ext>
                </a:extLst>
              </p:cNvPr>
              <p:cNvSpPr/>
              <p:nvPr/>
            </p:nvSpPr>
            <p:spPr>
              <a:xfrm>
                <a:off x="6474566" y="1700399"/>
                <a:ext cx="457200" cy="434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AAEBD926-7FB7-E834-DF56-491C52338454}"/>
                  </a:ext>
                </a:extLst>
              </p:cNvPr>
              <p:cNvCxnSpPr/>
              <p:nvPr/>
            </p:nvCxnSpPr>
            <p:spPr>
              <a:xfrm>
                <a:off x="6242288" y="1733983"/>
                <a:ext cx="34607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55234F8-7946-8317-775D-3487831925FD}"/>
                  </a:ext>
                </a:extLst>
              </p:cNvPr>
              <p:cNvCxnSpPr/>
              <p:nvPr/>
            </p:nvCxnSpPr>
            <p:spPr>
              <a:xfrm>
                <a:off x="6242288" y="2100695"/>
                <a:ext cx="34607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05B8607-F456-25DB-FE79-1836B730C67D}"/>
                  </a:ext>
                </a:extLst>
              </p:cNvPr>
              <p:cNvCxnSpPr/>
              <p:nvPr/>
            </p:nvCxnSpPr>
            <p:spPr>
              <a:xfrm>
                <a:off x="6242288" y="2417402"/>
                <a:ext cx="34607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C762F7E-A880-AE31-4134-757973C49EFD}"/>
                  </a:ext>
                </a:extLst>
              </p:cNvPr>
              <p:cNvCxnSpPr/>
              <p:nvPr/>
            </p:nvCxnSpPr>
            <p:spPr>
              <a:xfrm>
                <a:off x="6242288" y="2753158"/>
                <a:ext cx="34607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8316852-C750-2FFD-2646-8D71EB7AD430}"/>
              </a:ext>
            </a:extLst>
          </p:cNvPr>
          <p:cNvGrpSpPr/>
          <p:nvPr/>
        </p:nvGrpSpPr>
        <p:grpSpPr>
          <a:xfrm>
            <a:off x="1623868" y="1244163"/>
            <a:ext cx="4541432" cy="2362864"/>
            <a:chOff x="1623868" y="1244163"/>
            <a:chExt cx="4541432" cy="236286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459338A-14A0-1AAC-D257-AE30CCB56882}"/>
                </a:ext>
              </a:extLst>
            </p:cNvPr>
            <p:cNvGrpSpPr/>
            <p:nvPr/>
          </p:nvGrpSpPr>
          <p:grpSpPr>
            <a:xfrm>
              <a:off x="1623868" y="1980137"/>
              <a:ext cx="4541432" cy="1626890"/>
              <a:chOff x="1989775" y="1602403"/>
              <a:chExt cx="4541432" cy="162689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EA582F5-27BD-7570-2B3E-A529B4BA11CC}"/>
                  </a:ext>
                </a:extLst>
              </p:cNvPr>
              <p:cNvSpPr txBox="1"/>
              <p:nvPr/>
            </p:nvSpPr>
            <p:spPr>
              <a:xfrm>
                <a:off x="4358593" y="1602403"/>
                <a:ext cx="820961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FCFS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E133C9E-33DC-FDF3-CF41-53BAF8F8E6FF}"/>
                  </a:ext>
                </a:extLst>
              </p:cNvPr>
              <p:cNvGrpSpPr/>
              <p:nvPr/>
            </p:nvGrpSpPr>
            <p:grpSpPr>
              <a:xfrm>
                <a:off x="1989775" y="1886403"/>
                <a:ext cx="4541432" cy="1342890"/>
                <a:chOff x="1989775" y="1886403"/>
                <a:chExt cx="4541432" cy="1342890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9006771C-B60B-6CAB-6230-325F7D827FCB}"/>
                    </a:ext>
                  </a:extLst>
                </p:cNvPr>
                <p:cNvGrpSpPr/>
                <p:nvPr/>
              </p:nvGrpSpPr>
              <p:grpSpPr>
                <a:xfrm>
                  <a:off x="1989775" y="1957388"/>
                  <a:ext cx="4207604" cy="1271905"/>
                  <a:chOff x="1993171" y="1957388"/>
                  <a:chExt cx="4207604" cy="1271905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72926D6C-94B0-E266-0081-FE42E554F94F}"/>
                      </a:ext>
                    </a:extLst>
                  </p:cNvPr>
                  <p:cNvGrpSpPr/>
                  <p:nvPr/>
                </p:nvGrpSpPr>
                <p:grpSpPr>
                  <a:xfrm>
                    <a:off x="1993171" y="1957388"/>
                    <a:ext cx="4014470" cy="1271905"/>
                    <a:chOff x="9087" y="2821"/>
                    <a:chExt cx="6322" cy="2003"/>
                  </a:xfrm>
                </p:grpSpPr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B25F5F44-7A16-4161-179B-DF0703516C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3325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AA17AAAF-E759-8FD2-5C6C-1B23400A41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3837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6D39796D-C11C-9888-0CA0-9128F0507C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4367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Oval 39">
                      <a:extLst>
                        <a:ext uri="{FF2B5EF4-FFF2-40B4-BE49-F238E27FC236}">
                          <a16:creationId xmlns:a16="http://schemas.microsoft.com/office/drawing/2014/main" id="{3B039F42-CBFA-95E5-4399-FE886AB14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2821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1" name="Group 40">
                      <a:extLst>
                        <a:ext uri="{FF2B5EF4-FFF2-40B4-BE49-F238E27FC236}">
                          <a16:creationId xmlns:a16="http://schemas.microsoft.com/office/drawing/2014/main" id="{1BA552AE-EB0D-8FAF-CDFA-A307A173CD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87" y="2989"/>
                      <a:ext cx="5752" cy="1729"/>
                      <a:chOff x="4612" y="3721"/>
                      <a:chExt cx="5752" cy="1729"/>
                    </a:xfrm>
                  </p:grpSpPr>
                  <p:grpSp>
                    <p:nvGrpSpPr>
                      <p:cNvPr id="42" name="Group 41">
                        <a:extLst>
                          <a:ext uri="{FF2B5EF4-FFF2-40B4-BE49-F238E27FC236}">
                            <a16:creationId xmlns:a16="http://schemas.microsoft.com/office/drawing/2014/main" id="{168BD744-226E-BAA8-5816-C5C54C38E1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721"/>
                        <a:ext cx="4734" cy="1729"/>
                        <a:chOff x="5630" y="3721"/>
                        <a:chExt cx="4734" cy="1729"/>
                      </a:xfrm>
                    </p:grpSpPr>
                    <p:sp>
                      <p:nvSpPr>
                        <p:cNvPr id="48" name="Rectangles 39">
                          <a:extLst>
                            <a:ext uri="{FF2B5EF4-FFF2-40B4-BE49-F238E27FC236}">
                              <a16:creationId xmlns:a16="http://schemas.microsoft.com/office/drawing/2014/main" id="{2C212542-4601-8377-39E2-A14785147B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9" name="Rectangles 40">
                          <a:extLst>
                            <a:ext uri="{FF2B5EF4-FFF2-40B4-BE49-F238E27FC236}">
                              <a16:creationId xmlns:a16="http://schemas.microsoft.com/office/drawing/2014/main" id="{1F4B4071-282F-78A4-82CB-A829249EF9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0" name="Rectangles 41">
                          <a:extLst>
                            <a:ext uri="{FF2B5EF4-FFF2-40B4-BE49-F238E27FC236}">
                              <a16:creationId xmlns:a16="http://schemas.microsoft.com/office/drawing/2014/main" id="{794B0D45-1962-3191-09D2-EF6619AE83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1" name="Rectangles 42">
                          <a:extLst>
                            <a:ext uri="{FF2B5EF4-FFF2-40B4-BE49-F238E27FC236}">
                              <a16:creationId xmlns:a16="http://schemas.microsoft.com/office/drawing/2014/main" id="{D9C32132-B7E5-56D1-8DB8-9FDBE28F59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2" name="Straight Connector 51">
                          <a:extLst>
                            <a:ext uri="{FF2B5EF4-FFF2-40B4-BE49-F238E27FC236}">
                              <a16:creationId xmlns:a16="http://schemas.microsoft.com/office/drawing/2014/main" id="{3BA6ADA0-B63B-ED03-3887-3A097B352B2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Straight Connector 52">
                          <a:extLst>
                            <a:ext uri="{FF2B5EF4-FFF2-40B4-BE49-F238E27FC236}">
                              <a16:creationId xmlns:a16="http://schemas.microsoft.com/office/drawing/2014/main" id="{B10096D9-440C-37A0-7D68-C85B1FB4E2F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43" name="Rectangles 46">
                        <a:extLst>
                          <a:ext uri="{FF2B5EF4-FFF2-40B4-BE49-F238E27FC236}">
                            <a16:creationId xmlns:a16="http://schemas.microsoft.com/office/drawing/2014/main" id="{BB306638-C042-A645-A20B-817A7586EF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9" y="4827"/>
                        <a:ext cx="720" cy="32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44" name="Rectangles 47">
                        <a:extLst>
                          <a:ext uri="{FF2B5EF4-FFF2-40B4-BE49-F238E27FC236}">
                            <a16:creationId xmlns:a16="http://schemas.microsoft.com/office/drawing/2014/main" id="{E5031956-29CF-3BB3-F320-36480C9174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31" y="4827"/>
                        <a:ext cx="720" cy="31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45" name="Rectangles 48">
                        <a:extLst>
                          <a:ext uri="{FF2B5EF4-FFF2-40B4-BE49-F238E27FC236}">
                            <a16:creationId xmlns:a16="http://schemas.microsoft.com/office/drawing/2014/main" id="{D74E5D0F-1084-E6ED-CE3E-AD168C849B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07" y="4514"/>
                        <a:ext cx="720" cy="62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  <p:sp>
                    <p:nvSpPr>
                      <p:cNvPr id="46" name="Rectangles 49">
                        <a:extLst>
                          <a:ext uri="{FF2B5EF4-FFF2-40B4-BE49-F238E27FC236}">
                            <a16:creationId xmlns:a16="http://schemas.microsoft.com/office/drawing/2014/main" id="{064F6673-3792-5336-D890-0DD4F1EB54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93" y="4514"/>
                        <a:ext cx="720" cy="631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  <p:cxnSp>
                    <p:nvCxnSpPr>
                      <p:cNvPr id="47" name="Straight Arrow Connector 46">
                        <a:extLst>
                          <a:ext uri="{FF2B5EF4-FFF2-40B4-BE49-F238E27FC236}">
                            <a16:creationId xmlns:a16="http://schemas.microsoft.com/office/drawing/2014/main" id="{F950A731-46F2-AD27-E9DC-1290078636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4612" y="4647"/>
                        <a:ext cx="1018" cy="6"/>
                      </a:xfrm>
                      <a:prstGeom prst="straightConnector1">
                        <a:avLst/>
                      </a:prstGeom>
                      <a:ln w="63500">
                        <a:solidFill>
                          <a:schemeClr val="tx1"/>
                        </a:solidFill>
                        <a:tailEnd type="arrow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6DE9B66A-90E0-678E-BECE-F2B704FDA599}"/>
                      </a:ext>
                    </a:extLst>
                  </p:cNvPr>
                  <p:cNvCxnSpPr/>
                  <p:nvPr/>
                </p:nvCxnSpPr>
                <p:spPr>
                  <a:xfrm>
                    <a:off x="5854700" y="2101850"/>
                    <a:ext cx="346075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C5741782-6857-ECBB-138A-51F72C2C842C}"/>
                      </a:ext>
                    </a:extLst>
                  </p:cNvPr>
                  <p:cNvCxnSpPr/>
                  <p:nvPr/>
                </p:nvCxnSpPr>
                <p:spPr>
                  <a:xfrm>
                    <a:off x="5854700" y="2422525"/>
                    <a:ext cx="346075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Rectangles 49">
                  <a:extLst>
                    <a:ext uri="{FF2B5EF4-FFF2-40B4-BE49-F238E27FC236}">
                      <a16:creationId xmlns:a16="http://schemas.microsoft.com/office/drawing/2014/main" id="{1F1EBC58-408F-0866-9CC6-C90D9985C065}"/>
                    </a:ext>
                  </a:extLst>
                </p:cNvPr>
                <p:cNvSpPr/>
                <p:nvPr/>
              </p:nvSpPr>
              <p:spPr>
                <a:xfrm>
                  <a:off x="6074007" y="1886403"/>
                  <a:ext cx="457200" cy="4006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33" name="Rectangles 49">
                  <a:extLst>
                    <a:ext uri="{FF2B5EF4-FFF2-40B4-BE49-F238E27FC236}">
                      <a16:creationId xmlns:a16="http://schemas.microsoft.com/office/drawing/2014/main" id="{DA906CA6-BC75-FDB3-EA4F-F2D6362D94D7}"/>
                    </a:ext>
                  </a:extLst>
                </p:cNvPr>
                <p:cNvSpPr/>
                <p:nvPr/>
              </p:nvSpPr>
              <p:spPr>
                <a:xfrm>
                  <a:off x="6074007" y="2302192"/>
                  <a:ext cx="457200" cy="4006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</p:grp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2CC01AC-A1C0-42E8-D2C1-19E2E498450C}"/>
                </a:ext>
              </a:extLst>
            </p:cNvPr>
            <p:cNvSpPr txBox="1"/>
            <p:nvPr/>
          </p:nvSpPr>
          <p:spPr>
            <a:xfrm>
              <a:off x="3308534" y="1244163"/>
              <a:ext cx="1896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MSJ Stability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707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DE61-4C1D-A7EC-583A-FD877484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7FA8C0-2645-D5B3-C0E1-0D48AAEE67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610817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[</a:t>
                </a:r>
                <a:r>
                  <a:rPr lang="en-US" dirty="0" err="1"/>
                  <a:t>Rumyantsev</a:t>
                </a:r>
                <a:r>
                  <a:rPr lang="en-US" dirty="0"/>
                  <a:t> &amp; Morozov ’17]: Characterized stability in the “Single duration” setting:</a:t>
                </a:r>
              </a:p>
              <a:p>
                <a:r>
                  <a:rPr lang="en-US" dirty="0"/>
                  <a:t>Duration = Exp(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),</a:t>
                </a:r>
              </a:p>
              <a:p>
                <a:r>
                  <a:rPr lang="en-US" dirty="0"/>
                  <a:t>General server need distribution,</a:t>
                </a:r>
              </a:p>
              <a:p>
                <a:r>
                  <a:rPr lang="en-US" dirty="0"/>
                  <a:t>Independent duration &amp; server need.</a:t>
                </a:r>
              </a:p>
              <a:p>
                <a:pPr marL="0" indent="0">
                  <a:buNone/>
                </a:pPr>
                <a:r>
                  <a:rPr lang="en-US" dirty="0"/>
                  <a:t>Otherwise, stability is open.</a:t>
                </a:r>
              </a:p>
              <a:p>
                <a:pPr marL="0" indent="0">
                  <a:buNone/>
                </a:pPr>
                <a:r>
                  <a:rPr lang="en-US" dirty="0"/>
                  <a:t>Highly general technique: Saturated system [</a:t>
                </a:r>
                <a:r>
                  <a:rPr lang="en-US" dirty="0" err="1"/>
                  <a:t>Baccelli</a:t>
                </a:r>
                <a:r>
                  <a:rPr lang="en-US" dirty="0"/>
                  <a:t> &amp; Foss ’95]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7FA8C0-2645-D5B3-C0E1-0D48AAEE67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610817" cy="4351338"/>
              </a:xfrm>
              <a:blipFill>
                <a:blip r:embed="rId2"/>
                <a:stretch>
                  <a:fillRect l="-133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C4881-307F-AF8B-5062-65F842BE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4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4AE7-BDE5-D253-D044-AFE48478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Saturated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48120D-ED29-E7F9-590A-7335F10F5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56545"/>
                <a:ext cx="10258425" cy="23204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Always enough jobs to saturate servers</a:t>
                </a:r>
              </a:p>
              <a:p>
                <a:pPr marL="0" indent="0">
                  <a:buNone/>
                </a:pPr>
                <a:r>
                  <a:rPr lang="en-US" dirty="0"/>
                  <a:t>Simplest formulation: Exactly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jobs present.</a:t>
                </a:r>
              </a:p>
              <a:p>
                <a:pPr marL="0" indent="0">
                  <a:buNone/>
                </a:pPr>
                <a:r>
                  <a:rPr lang="en-US" dirty="0"/>
                  <a:t>[</a:t>
                </a:r>
                <a:r>
                  <a:rPr lang="en-US" dirty="0" err="1"/>
                  <a:t>Baccelli</a:t>
                </a:r>
                <a:r>
                  <a:rPr lang="en-US" dirty="0"/>
                  <a:t> &amp; Foss ‘95]: Original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= throughput of saturated system. Nothing MSJ-specific.</a:t>
                </a:r>
              </a:p>
              <a:p>
                <a:pPr marL="0" indent="0">
                  <a:buNone/>
                </a:pPr>
                <a:r>
                  <a:rPr lang="en-US" dirty="0"/>
                  <a:t>Q: Can we analyze MSJ FCFS saturated system?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48120D-ED29-E7F9-590A-7335F10F5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56545"/>
                <a:ext cx="10258425" cy="2320417"/>
              </a:xfrm>
              <a:blipFill>
                <a:blip r:embed="rId3"/>
                <a:stretch>
                  <a:fillRect l="-1249" t="-6053"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3EE8D-2D0F-C61E-F8D4-9FCEEF14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5</a:t>
            </a:fld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07C4C7-964D-5FA0-8F69-4AA15787763B}"/>
              </a:ext>
            </a:extLst>
          </p:cNvPr>
          <p:cNvGrpSpPr/>
          <p:nvPr/>
        </p:nvGrpSpPr>
        <p:grpSpPr>
          <a:xfrm>
            <a:off x="4380418" y="1746213"/>
            <a:ext cx="3792025" cy="1316284"/>
            <a:chOff x="4380418" y="1746213"/>
            <a:chExt cx="3792025" cy="1316284"/>
          </a:xfrm>
        </p:grpSpPr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B2E0F3BE-692B-B1BF-429A-5DE86DA2AB1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380418" y="2040809"/>
              <a:ext cx="1150475" cy="1021688"/>
            </a:xfrm>
            <a:prstGeom prst="bentConnector3">
              <a:avLst>
                <a:gd name="adj1" fmla="val 135276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7128B51C-7A4E-68B0-FB38-D43820567687}"/>
                </a:ext>
              </a:extLst>
            </p:cNvPr>
            <p:cNvSpPr/>
            <p:nvPr/>
          </p:nvSpPr>
          <p:spPr>
            <a:xfrm>
              <a:off x="4625327" y="1746213"/>
              <a:ext cx="1762126" cy="51470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New arrival!</a:t>
              </a:r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EDD367C7-C9E0-F2EC-B25A-38071D20A0C6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>
              <a:off x="6387454" y="2003568"/>
              <a:ext cx="1784989" cy="992012"/>
            </a:xfrm>
            <a:prstGeom prst="bentConnector3">
              <a:avLst>
                <a:gd name="adj1" fmla="val -1136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55A1C23-1946-F8B1-B495-8DFDB045688E}"/>
              </a:ext>
            </a:extLst>
          </p:cNvPr>
          <p:cNvSpPr txBox="1"/>
          <p:nvPr/>
        </p:nvSpPr>
        <p:spPr>
          <a:xfrm>
            <a:off x="6510527" y="2078471"/>
            <a:ext cx="778770" cy="4171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/>
              <a:t>FCFS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573B16-1D19-4E8D-B82B-4F4A1AA27169}"/>
              </a:ext>
            </a:extLst>
          </p:cNvPr>
          <p:cNvGrpSpPr/>
          <p:nvPr/>
        </p:nvGrpSpPr>
        <p:grpSpPr>
          <a:xfrm>
            <a:off x="4276214" y="2269606"/>
            <a:ext cx="3864792" cy="1382395"/>
            <a:chOff x="4276214" y="2269606"/>
            <a:chExt cx="3864792" cy="138239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E69CD9F-2453-8FB0-BD99-F2C1107CD070}"/>
                </a:ext>
              </a:extLst>
            </p:cNvPr>
            <p:cNvGrpSpPr/>
            <p:nvPr/>
          </p:nvGrpSpPr>
          <p:grpSpPr>
            <a:xfrm>
              <a:off x="4276214" y="2380096"/>
              <a:ext cx="3561174" cy="1271905"/>
              <a:chOff x="2639601" y="1957388"/>
              <a:chExt cx="3561174" cy="127190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3A18E1C-9724-A325-297D-37BE3A8438D9}"/>
                  </a:ext>
                </a:extLst>
              </p:cNvPr>
              <p:cNvGrpSpPr/>
              <p:nvPr/>
            </p:nvGrpSpPr>
            <p:grpSpPr>
              <a:xfrm>
                <a:off x="2639601" y="1957388"/>
                <a:ext cx="3368040" cy="1271905"/>
                <a:chOff x="10105" y="2821"/>
                <a:chExt cx="5304" cy="2003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FDF7C7E8-FA07-6FCE-03E0-6C4D078DF014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16D49B1-F11F-1BBD-665F-1DC5B56D2BF1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A8CD635C-A148-A589-0BE6-2F0CAE4FD89C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77E09856-4180-0758-C794-8560D7A1AF36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A4DF3877-2B32-838E-0CC2-FAA59B94AE88}"/>
                    </a:ext>
                  </a:extLst>
                </p:cNvPr>
                <p:cNvGrpSpPr/>
                <p:nvPr/>
              </p:nvGrpSpPr>
              <p:grpSpPr>
                <a:xfrm>
                  <a:off x="10105" y="2989"/>
                  <a:ext cx="4734" cy="1729"/>
                  <a:chOff x="5630" y="3721"/>
                  <a:chExt cx="4734" cy="1729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EB49A58B-38AB-AE96-6A3B-661C8CFD5149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9"/>
                    <a:chOff x="5630" y="3721"/>
                    <a:chExt cx="4734" cy="1729"/>
                  </a:xfrm>
                </p:grpSpPr>
                <p:sp>
                  <p:nvSpPr>
                    <p:cNvPr id="46" name="Rectangles 39">
                      <a:extLst>
                        <a:ext uri="{FF2B5EF4-FFF2-40B4-BE49-F238E27FC236}">
                          <a16:creationId xmlns:a16="http://schemas.microsoft.com/office/drawing/2014/main" id="{9D53F57D-9EB2-6F62-95E8-3EFFD2DB2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Rectangles 40">
                      <a:extLst>
                        <a:ext uri="{FF2B5EF4-FFF2-40B4-BE49-F238E27FC236}">
                          <a16:creationId xmlns:a16="http://schemas.microsoft.com/office/drawing/2014/main" id="{9D21813C-443B-29B5-1689-7F2D126939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Rectangles 41">
                      <a:extLst>
                        <a:ext uri="{FF2B5EF4-FFF2-40B4-BE49-F238E27FC236}">
                          <a16:creationId xmlns:a16="http://schemas.microsoft.com/office/drawing/2014/main" id="{0E22D9F1-88AE-D78D-A109-3A760AAC94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Rectangles 42">
                      <a:extLst>
                        <a:ext uri="{FF2B5EF4-FFF2-40B4-BE49-F238E27FC236}">
                          <a16:creationId xmlns:a16="http://schemas.microsoft.com/office/drawing/2014/main" id="{C35BAA26-0BC2-7550-9954-76E4B264F0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0" name="Straight Connector 49">
                      <a:extLst>
                        <a:ext uri="{FF2B5EF4-FFF2-40B4-BE49-F238E27FC236}">
                          <a16:creationId xmlns:a16="http://schemas.microsoft.com/office/drawing/2014/main" id="{E1BA5BE5-5A8D-4310-E31D-52B3DE07DBA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>
                      <a:extLst>
                        <a:ext uri="{FF2B5EF4-FFF2-40B4-BE49-F238E27FC236}">
                          <a16:creationId xmlns:a16="http://schemas.microsoft.com/office/drawing/2014/main" id="{C15E2F15-3165-4C2B-44FE-E6660C38E2C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1" name="Rectangles 46">
                    <a:extLst>
                      <a:ext uri="{FF2B5EF4-FFF2-40B4-BE49-F238E27FC236}">
                        <a16:creationId xmlns:a16="http://schemas.microsoft.com/office/drawing/2014/main" id="{BABCCBE3-88D6-69A6-3425-A66095E31A94}"/>
                      </a:ext>
                    </a:extLst>
                  </p:cNvPr>
                  <p:cNvSpPr/>
                  <p:nvPr/>
                </p:nvSpPr>
                <p:spPr>
                  <a:xfrm>
                    <a:off x="7649" y="4827"/>
                    <a:ext cx="720" cy="32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42" name="Rectangles 47">
                    <a:extLst>
                      <a:ext uri="{FF2B5EF4-FFF2-40B4-BE49-F238E27FC236}">
                        <a16:creationId xmlns:a16="http://schemas.microsoft.com/office/drawing/2014/main" id="{6DFB7B08-AFCE-EBF4-679E-43FDC706601D}"/>
                      </a:ext>
                    </a:extLst>
                  </p:cNvPr>
                  <p:cNvSpPr/>
                  <p:nvPr/>
                </p:nvSpPr>
                <p:spPr>
                  <a:xfrm>
                    <a:off x="9531" y="4827"/>
                    <a:ext cx="720" cy="31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43" name="Rectangles 48">
                    <a:extLst>
                      <a:ext uri="{FF2B5EF4-FFF2-40B4-BE49-F238E27FC236}">
                        <a16:creationId xmlns:a16="http://schemas.microsoft.com/office/drawing/2014/main" id="{4FCFD910-CC58-4B04-D770-699F82FF8893}"/>
                      </a:ext>
                    </a:extLst>
                  </p:cNvPr>
                  <p:cNvSpPr/>
                  <p:nvPr/>
                </p:nvSpPr>
                <p:spPr>
                  <a:xfrm>
                    <a:off x="6707" y="4514"/>
                    <a:ext cx="720" cy="62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44" name="Rectangles 49">
                    <a:extLst>
                      <a:ext uri="{FF2B5EF4-FFF2-40B4-BE49-F238E27FC236}">
                        <a16:creationId xmlns:a16="http://schemas.microsoft.com/office/drawing/2014/main" id="{D4583CD2-D7E6-7935-559F-DDD48C28071F}"/>
                      </a:ext>
                    </a:extLst>
                  </p:cNvPr>
                  <p:cNvSpPr/>
                  <p:nvPr/>
                </p:nvSpPr>
                <p:spPr>
                  <a:xfrm>
                    <a:off x="8593" y="4522"/>
                    <a:ext cx="720" cy="62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</p:grpSp>
          </p:grp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5BC2190-B569-EE7F-836A-4816C75DCF8D}"/>
                  </a:ext>
                </a:extLst>
              </p:cNvPr>
              <p:cNvCxnSpPr/>
              <p:nvPr/>
            </p:nvCxnSpPr>
            <p:spPr>
              <a:xfrm>
                <a:off x="5854700" y="2101850"/>
                <a:ext cx="34607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E2EFD4D-B489-1C50-1E90-2DE14EF457EC}"/>
                  </a:ext>
                </a:extLst>
              </p:cNvPr>
              <p:cNvCxnSpPr/>
              <p:nvPr/>
            </p:nvCxnSpPr>
            <p:spPr>
              <a:xfrm>
                <a:off x="5854700" y="2422525"/>
                <a:ext cx="34607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s 49">
              <a:extLst>
                <a:ext uri="{FF2B5EF4-FFF2-40B4-BE49-F238E27FC236}">
                  <a16:creationId xmlns:a16="http://schemas.microsoft.com/office/drawing/2014/main" id="{DF4740D5-135D-F241-DE79-66FE89A75104}"/>
                </a:ext>
              </a:extLst>
            </p:cNvPr>
            <p:cNvSpPr/>
            <p:nvPr/>
          </p:nvSpPr>
          <p:spPr>
            <a:xfrm>
              <a:off x="7683806" y="2269606"/>
              <a:ext cx="457200" cy="400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1" name="Rectangles 49">
              <a:extLst>
                <a:ext uri="{FF2B5EF4-FFF2-40B4-BE49-F238E27FC236}">
                  <a16:creationId xmlns:a16="http://schemas.microsoft.com/office/drawing/2014/main" id="{EBB885EE-E533-CAF0-6142-B6F25D54C76E}"/>
                </a:ext>
              </a:extLst>
            </p:cNvPr>
            <p:cNvSpPr/>
            <p:nvPr/>
          </p:nvSpPr>
          <p:spPr>
            <a:xfrm>
              <a:off x="7683806" y="2685395"/>
              <a:ext cx="457200" cy="400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08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012DF3-32A7-EDF9-B8AA-C264EBAE99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599" cy="47676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Want to calculate saturated throughput. We characterize steady-state: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Throughput: 0.835</a:t>
                </a:r>
              </a:p>
              <a:p>
                <a:pPr marL="0" indent="0">
                  <a:buNone/>
                </a:pPr>
                <a:r>
                  <a:rPr lang="en-US" b="0" dirty="0"/>
                  <a:t>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=0.835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012DF3-32A7-EDF9-B8AA-C264EBAE9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599" cy="4767680"/>
              </a:xfrm>
              <a:blipFill>
                <a:blip r:embed="rId2"/>
                <a:stretch>
                  <a:fillRect l="-1159" t="-2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F6A626-A9B0-9F4F-1961-BADC5E05211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Demo: Saturated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Stability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F6A626-A9B0-9F4F-1961-BADC5E052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22D2D-C71A-3810-7261-A68682FE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4B8167-7BAE-6B1B-8816-037218246C06}"/>
              </a:ext>
            </a:extLst>
          </p:cNvPr>
          <p:cNvGrpSpPr/>
          <p:nvPr/>
        </p:nvGrpSpPr>
        <p:grpSpPr>
          <a:xfrm>
            <a:off x="1828824" y="2435560"/>
            <a:ext cx="792782" cy="1670007"/>
            <a:chOff x="7355329" y="2179753"/>
            <a:chExt cx="792782" cy="167000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DA67DAE-2FB6-A5A6-C5A8-4CD973A60859}"/>
                </a:ext>
              </a:extLst>
            </p:cNvPr>
            <p:cNvGrpSpPr/>
            <p:nvPr/>
          </p:nvGrpSpPr>
          <p:grpSpPr>
            <a:xfrm>
              <a:off x="7355329" y="2179753"/>
              <a:ext cx="785677" cy="1472248"/>
              <a:chOff x="7355329" y="2179753"/>
              <a:chExt cx="785677" cy="147224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A66F41B-F6A1-D56A-49DA-968D38ED9B69}"/>
                  </a:ext>
                </a:extLst>
              </p:cNvPr>
              <p:cNvSpPr/>
              <p:nvPr/>
            </p:nvSpPr>
            <p:spPr>
              <a:xfrm>
                <a:off x="7355329" y="2700136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A5761C7-8088-03DD-C250-388585C2574A}"/>
                  </a:ext>
                </a:extLst>
              </p:cNvPr>
              <p:cNvSpPr/>
              <p:nvPr/>
            </p:nvSpPr>
            <p:spPr>
              <a:xfrm>
                <a:off x="7355329" y="3025256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E1197F0-FD77-28DF-5C45-D76189E4C841}"/>
                  </a:ext>
                </a:extLst>
              </p:cNvPr>
              <p:cNvSpPr/>
              <p:nvPr/>
            </p:nvSpPr>
            <p:spPr>
              <a:xfrm>
                <a:off x="7355329" y="3361806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F2AE0E-E15D-2498-54F7-74EDCBD2E1E6}"/>
                  </a:ext>
                </a:extLst>
              </p:cNvPr>
              <p:cNvSpPr/>
              <p:nvPr/>
            </p:nvSpPr>
            <p:spPr>
              <a:xfrm>
                <a:off x="7355329" y="2380096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CD93231-435C-EBAD-6D4E-FBF2A192D580}"/>
                  </a:ext>
                </a:extLst>
              </p:cNvPr>
              <p:cNvCxnSpPr/>
              <p:nvPr/>
            </p:nvCxnSpPr>
            <p:spPr>
              <a:xfrm>
                <a:off x="7491313" y="2524558"/>
                <a:ext cx="34607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FA751BF-196B-ED9F-A388-3E06147AE085}"/>
                  </a:ext>
                </a:extLst>
              </p:cNvPr>
              <p:cNvCxnSpPr/>
              <p:nvPr/>
            </p:nvCxnSpPr>
            <p:spPr>
              <a:xfrm>
                <a:off x="7491313" y="2845233"/>
                <a:ext cx="34607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s 49">
                <a:extLst>
                  <a:ext uri="{FF2B5EF4-FFF2-40B4-BE49-F238E27FC236}">
                    <a16:creationId xmlns:a16="http://schemas.microsoft.com/office/drawing/2014/main" id="{D4FE4682-BCE1-8DB8-6C7F-1C4BEC7FB78A}"/>
                  </a:ext>
                </a:extLst>
              </p:cNvPr>
              <p:cNvSpPr/>
              <p:nvPr/>
            </p:nvSpPr>
            <p:spPr>
              <a:xfrm>
                <a:off x="7683806" y="2179753"/>
                <a:ext cx="457200" cy="4006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" name="Rectangles 49">
                <a:extLst>
                  <a:ext uri="{FF2B5EF4-FFF2-40B4-BE49-F238E27FC236}">
                    <a16:creationId xmlns:a16="http://schemas.microsoft.com/office/drawing/2014/main" id="{A4983CCD-9E6A-9A02-7F3B-F749D0D01FEF}"/>
                  </a:ext>
                </a:extLst>
              </p:cNvPr>
              <p:cNvSpPr/>
              <p:nvPr/>
            </p:nvSpPr>
            <p:spPr>
              <a:xfrm>
                <a:off x="7683806" y="2597223"/>
                <a:ext cx="457200" cy="4006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14" name="Rectangles 49">
              <a:extLst>
                <a:ext uri="{FF2B5EF4-FFF2-40B4-BE49-F238E27FC236}">
                  <a16:creationId xmlns:a16="http://schemas.microsoft.com/office/drawing/2014/main" id="{21E23BF7-27A1-CB5C-91F9-63F16E6BE10E}"/>
                </a:ext>
              </a:extLst>
            </p:cNvPr>
            <p:cNvSpPr/>
            <p:nvPr/>
          </p:nvSpPr>
          <p:spPr>
            <a:xfrm>
              <a:off x="7690911" y="3023149"/>
              <a:ext cx="457200" cy="400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E542434-DC7F-0981-01CB-0D657BE08515}"/>
                </a:ext>
              </a:extLst>
            </p:cNvPr>
            <p:cNvCxnSpPr/>
            <p:nvPr/>
          </p:nvCxnSpPr>
          <p:spPr>
            <a:xfrm>
              <a:off x="7506993" y="3170353"/>
              <a:ext cx="3460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s 49">
              <a:extLst>
                <a:ext uri="{FF2B5EF4-FFF2-40B4-BE49-F238E27FC236}">
                  <a16:creationId xmlns:a16="http://schemas.microsoft.com/office/drawing/2014/main" id="{F8D66AC6-FC5A-73C4-5EA5-FAA9EB60E276}"/>
                </a:ext>
              </a:extLst>
            </p:cNvPr>
            <p:cNvSpPr/>
            <p:nvPr/>
          </p:nvSpPr>
          <p:spPr>
            <a:xfrm>
              <a:off x="7690911" y="3449075"/>
              <a:ext cx="457200" cy="400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1EC8037-FC7C-A821-7A70-04E7B2FC86DA}"/>
                </a:ext>
              </a:extLst>
            </p:cNvPr>
            <p:cNvCxnSpPr/>
            <p:nvPr/>
          </p:nvCxnSpPr>
          <p:spPr>
            <a:xfrm>
              <a:off x="7506993" y="3532110"/>
              <a:ext cx="3460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68C832-9A56-1DC1-C263-5A0C10678F67}"/>
                  </a:ext>
                </a:extLst>
              </p:cNvPr>
              <p:cNvSpPr txBox="1"/>
              <p:nvPr/>
            </p:nvSpPr>
            <p:spPr>
              <a:xfrm>
                <a:off x="1532021" y="4164645"/>
                <a:ext cx="141170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2.61%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4×1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68C832-9A56-1DC1-C263-5A0C10678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021" y="4164645"/>
                <a:ext cx="1411705" cy="830997"/>
              </a:xfrm>
              <a:prstGeom prst="rect">
                <a:avLst/>
              </a:prstGeom>
              <a:blipFill>
                <a:blip r:embed="rId4"/>
                <a:stretch>
                  <a:fillRect l="-862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7B2EB1E7-B427-021A-5B34-5002A6A0D059}"/>
              </a:ext>
            </a:extLst>
          </p:cNvPr>
          <p:cNvGrpSpPr/>
          <p:nvPr/>
        </p:nvGrpSpPr>
        <p:grpSpPr>
          <a:xfrm>
            <a:off x="3470045" y="2435560"/>
            <a:ext cx="792782" cy="1472248"/>
            <a:chOff x="7355329" y="2179753"/>
            <a:chExt cx="792782" cy="147224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41205D0-3F38-DD09-E988-6585C9D47352}"/>
                </a:ext>
              </a:extLst>
            </p:cNvPr>
            <p:cNvGrpSpPr/>
            <p:nvPr/>
          </p:nvGrpSpPr>
          <p:grpSpPr>
            <a:xfrm>
              <a:off x="7355329" y="2179753"/>
              <a:ext cx="785677" cy="1472248"/>
              <a:chOff x="7355329" y="2179753"/>
              <a:chExt cx="785677" cy="1472248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9D15B05-8B1B-11CA-2B85-2E6B167166FD}"/>
                  </a:ext>
                </a:extLst>
              </p:cNvPr>
              <p:cNvSpPr/>
              <p:nvPr/>
            </p:nvSpPr>
            <p:spPr>
              <a:xfrm>
                <a:off x="7355329" y="2700136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818EB41-C0BA-A391-FC3E-13A5FD55A555}"/>
                  </a:ext>
                </a:extLst>
              </p:cNvPr>
              <p:cNvSpPr/>
              <p:nvPr/>
            </p:nvSpPr>
            <p:spPr>
              <a:xfrm>
                <a:off x="7355329" y="3025256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B6416AF-7B4D-0FA6-4DE0-C70E315D3A69}"/>
                  </a:ext>
                </a:extLst>
              </p:cNvPr>
              <p:cNvSpPr/>
              <p:nvPr/>
            </p:nvSpPr>
            <p:spPr>
              <a:xfrm>
                <a:off x="7355329" y="3361806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3008E06-82E4-F0FE-1CB3-EBACB0939500}"/>
                  </a:ext>
                </a:extLst>
              </p:cNvPr>
              <p:cNvSpPr/>
              <p:nvPr/>
            </p:nvSpPr>
            <p:spPr>
              <a:xfrm>
                <a:off x="7355329" y="2380096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C908145-74A3-AA8E-35F2-BE531F56BFF4}"/>
                  </a:ext>
                </a:extLst>
              </p:cNvPr>
              <p:cNvCxnSpPr/>
              <p:nvPr/>
            </p:nvCxnSpPr>
            <p:spPr>
              <a:xfrm>
                <a:off x="7491313" y="2524558"/>
                <a:ext cx="34607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6C1C916-F570-4478-D068-7A9EDCF9D8D7}"/>
                  </a:ext>
                </a:extLst>
              </p:cNvPr>
              <p:cNvCxnSpPr/>
              <p:nvPr/>
            </p:nvCxnSpPr>
            <p:spPr>
              <a:xfrm>
                <a:off x="7491313" y="2845233"/>
                <a:ext cx="34607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s 49">
                <a:extLst>
                  <a:ext uri="{FF2B5EF4-FFF2-40B4-BE49-F238E27FC236}">
                    <a16:creationId xmlns:a16="http://schemas.microsoft.com/office/drawing/2014/main" id="{F7B5BE26-4002-18D1-899A-EE5529882331}"/>
                  </a:ext>
                </a:extLst>
              </p:cNvPr>
              <p:cNvSpPr/>
              <p:nvPr/>
            </p:nvSpPr>
            <p:spPr>
              <a:xfrm>
                <a:off x="7683806" y="2179753"/>
                <a:ext cx="457200" cy="4006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3" name="Rectangles 49">
                <a:extLst>
                  <a:ext uri="{FF2B5EF4-FFF2-40B4-BE49-F238E27FC236}">
                    <a16:creationId xmlns:a16="http://schemas.microsoft.com/office/drawing/2014/main" id="{ECF27C42-7799-3C36-BF38-23840F4A5078}"/>
                  </a:ext>
                </a:extLst>
              </p:cNvPr>
              <p:cNvSpPr/>
              <p:nvPr/>
            </p:nvSpPr>
            <p:spPr>
              <a:xfrm>
                <a:off x="7683806" y="2597223"/>
                <a:ext cx="457200" cy="4006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22" name="Rectangles 49">
              <a:extLst>
                <a:ext uri="{FF2B5EF4-FFF2-40B4-BE49-F238E27FC236}">
                  <a16:creationId xmlns:a16="http://schemas.microsoft.com/office/drawing/2014/main" id="{2F5C265C-8F3E-CFCC-4627-D51E6FD25314}"/>
                </a:ext>
              </a:extLst>
            </p:cNvPr>
            <p:cNvSpPr/>
            <p:nvPr/>
          </p:nvSpPr>
          <p:spPr>
            <a:xfrm>
              <a:off x="7690911" y="3023149"/>
              <a:ext cx="457200" cy="400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5729C57-0B07-F096-9503-105B8E91FF1D}"/>
                </a:ext>
              </a:extLst>
            </p:cNvPr>
            <p:cNvCxnSpPr/>
            <p:nvPr/>
          </p:nvCxnSpPr>
          <p:spPr>
            <a:xfrm>
              <a:off x="7506993" y="3170353"/>
              <a:ext cx="3460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8458526-C6CB-DBB6-923E-C7FD44614711}"/>
                  </a:ext>
                </a:extLst>
              </p:cNvPr>
              <p:cNvSpPr txBox="1"/>
              <p:nvPr/>
            </p:nvSpPr>
            <p:spPr>
              <a:xfrm>
                <a:off x="3048000" y="4164645"/>
                <a:ext cx="16042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3.48%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8458526-C6CB-DBB6-923E-C7FD44614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164645"/>
                <a:ext cx="1604211" cy="830997"/>
              </a:xfrm>
              <a:prstGeom prst="rect">
                <a:avLst/>
              </a:prstGeom>
              <a:blipFill>
                <a:blip r:embed="rId5"/>
                <a:stretch>
                  <a:fillRect l="-1901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3C67B5B0-720B-E336-E582-5FCF774D1ED4}"/>
              </a:ext>
            </a:extLst>
          </p:cNvPr>
          <p:cNvGrpSpPr/>
          <p:nvPr/>
        </p:nvGrpSpPr>
        <p:grpSpPr>
          <a:xfrm>
            <a:off x="5088483" y="2435560"/>
            <a:ext cx="785677" cy="1472248"/>
            <a:chOff x="7355329" y="2179753"/>
            <a:chExt cx="785677" cy="147224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3BC1220-E696-B3D4-141F-1E9739FA526F}"/>
                </a:ext>
              </a:extLst>
            </p:cNvPr>
            <p:cNvSpPr/>
            <p:nvPr/>
          </p:nvSpPr>
          <p:spPr>
            <a:xfrm>
              <a:off x="7355329" y="2700136"/>
              <a:ext cx="288925" cy="2901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C122F29-45D8-DFE5-C9DC-405EB67B4DF8}"/>
                </a:ext>
              </a:extLst>
            </p:cNvPr>
            <p:cNvSpPr/>
            <p:nvPr/>
          </p:nvSpPr>
          <p:spPr>
            <a:xfrm>
              <a:off x="7355329" y="3025256"/>
              <a:ext cx="288925" cy="2901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46CEE80-426E-8024-C724-EEAB2876EEED}"/>
                </a:ext>
              </a:extLst>
            </p:cNvPr>
            <p:cNvSpPr/>
            <p:nvPr/>
          </p:nvSpPr>
          <p:spPr>
            <a:xfrm>
              <a:off x="7355329" y="3361806"/>
              <a:ext cx="288925" cy="2901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5989200-97CD-BFE5-6B42-EE7A269D95EC}"/>
                </a:ext>
              </a:extLst>
            </p:cNvPr>
            <p:cNvSpPr/>
            <p:nvPr/>
          </p:nvSpPr>
          <p:spPr>
            <a:xfrm>
              <a:off x="7355329" y="2380096"/>
              <a:ext cx="288925" cy="2901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8FAFE63-24F8-941B-CEB5-CF3CF6D93119}"/>
                </a:ext>
              </a:extLst>
            </p:cNvPr>
            <p:cNvCxnSpPr/>
            <p:nvPr/>
          </p:nvCxnSpPr>
          <p:spPr>
            <a:xfrm>
              <a:off x="7491313" y="2524558"/>
              <a:ext cx="3460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CCDA896-8122-887F-517B-81E9B7946459}"/>
                </a:ext>
              </a:extLst>
            </p:cNvPr>
            <p:cNvCxnSpPr/>
            <p:nvPr/>
          </p:nvCxnSpPr>
          <p:spPr>
            <a:xfrm>
              <a:off x="7491313" y="2845233"/>
              <a:ext cx="3460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s 49">
              <a:extLst>
                <a:ext uri="{FF2B5EF4-FFF2-40B4-BE49-F238E27FC236}">
                  <a16:creationId xmlns:a16="http://schemas.microsoft.com/office/drawing/2014/main" id="{58208E92-120D-7D16-37C3-6E1CB2F1D0CA}"/>
                </a:ext>
              </a:extLst>
            </p:cNvPr>
            <p:cNvSpPr/>
            <p:nvPr/>
          </p:nvSpPr>
          <p:spPr>
            <a:xfrm>
              <a:off x="7683806" y="2179753"/>
              <a:ext cx="457200" cy="400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6" name="Rectangles 49">
              <a:extLst>
                <a:ext uri="{FF2B5EF4-FFF2-40B4-BE49-F238E27FC236}">
                  <a16:creationId xmlns:a16="http://schemas.microsoft.com/office/drawing/2014/main" id="{C5E5CC1C-4068-40C1-F555-AFF8EB138ABC}"/>
                </a:ext>
              </a:extLst>
            </p:cNvPr>
            <p:cNvSpPr/>
            <p:nvPr/>
          </p:nvSpPr>
          <p:spPr>
            <a:xfrm>
              <a:off x="7683806" y="2597223"/>
              <a:ext cx="457200" cy="400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F95FD1D-9B17-8016-DEBC-3F638CF19CD3}"/>
                  </a:ext>
                </a:extLst>
              </p:cNvPr>
              <p:cNvSpPr txBox="1"/>
              <p:nvPr/>
            </p:nvSpPr>
            <p:spPr>
              <a:xfrm>
                <a:off x="4666438" y="4164645"/>
                <a:ext cx="16042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10.43%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2×1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F95FD1D-9B17-8016-DEBC-3F638CF19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438" y="4164645"/>
                <a:ext cx="1604211" cy="830997"/>
              </a:xfrm>
              <a:prstGeom prst="rect">
                <a:avLst/>
              </a:prstGeom>
              <a:blipFill>
                <a:blip r:embed="rId6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ACFFDBB3-2F1F-7612-702D-E7B844FFCABA}"/>
              </a:ext>
            </a:extLst>
          </p:cNvPr>
          <p:cNvGrpSpPr/>
          <p:nvPr/>
        </p:nvGrpSpPr>
        <p:grpSpPr>
          <a:xfrm>
            <a:off x="6723349" y="2435560"/>
            <a:ext cx="785677" cy="1472248"/>
            <a:chOff x="7355329" y="2179753"/>
            <a:chExt cx="785677" cy="147224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FE076CD-6591-7CA9-41E6-14004B34A02D}"/>
                </a:ext>
              </a:extLst>
            </p:cNvPr>
            <p:cNvSpPr/>
            <p:nvPr/>
          </p:nvSpPr>
          <p:spPr>
            <a:xfrm>
              <a:off x="7355329" y="2700136"/>
              <a:ext cx="288925" cy="2901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D8D10D0-5029-184A-51A7-7A6330D0329F}"/>
                </a:ext>
              </a:extLst>
            </p:cNvPr>
            <p:cNvSpPr/>
            <p:nvPr/>
          </p:nvSpPr>
          <p:spPr>
            <a:xfrm>
              <a:off x="7355329" y="3025256"/>
              <a:ext cx="288925" cy="2901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FF1DBF0-9CB5-A969-5FF2-FA27D1CE69AC}"/>
                </a:ext>
              </a:extLst>
            </p:cNvPr>
            <p:cNvSpPr/>
            <p:nvPr/>
          </p:nvSpPr>
          <p:spPr>
            <a:xfrm>
              <a:off x="7355329" y="3361806"/>
              <a:ext cx="288925" cy="2901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EF6A028-40E7-BD0F-A0F8-C24B0C49D04C}"/>
                </a:ext>
              </a:extLst>
            </p:cNvPr>
            <p:cNvSpPr/>
            <p:nvPr/>
          </p:nvSpPr>
          <p:spPr>
            <a:xfrm>
              <a:off x="7355329" y="2380096"/>
              <a:ext cx="288925" cy="2901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BA837D2-1F0E-CBA8-7CAD-85D9F7485D58}"/>
                </a:ext>
              </a:extLst>
            </p:cNvPr>
            <p:cNvCxnSpPr/>
            <p:nvPr/>
          </p:nvCxnSpPr>
          <p:spPr>
            <a:xfrm>
              <a:off x="7491313" y="2524558"/>
              <a:ext cx="3460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s 49">
              <a:extLst>
                <a:ext uri="{FF2B5EF4-FFF2-40B4-BE49-F238E27FC236}">
                  <a16:creationId xmlns:a16="http://schemas.microsoft.com/office/drawing/2014/main" id="{42B06B25-A938-9437-6719-BACEC6845DC6}"/>
                </a:ext>
              </a:extLst>
            </p:cNvPr>
            <p:cNvSpPr/>
            <p:nvPr/>
          </p:nvSpPr>
          <p:spPr>
            <a:xfrm>
              <a:off x="7683806" y="2179753"/>
              <a:ext cx="457200" cy="400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105FA8B-B2F9-5E5F-198D-3D92F36934BF}"/>
                  </a:ext>
                </a:extLst>
              </p:cNvPr>
              <p:cNvSpPr txBox="1"/>
              <p:nvPr/>
            </p:nvSpPr>
            <p:spPr>
              <a:xfrm>
                <a:off x="6301304" y="4164645"/>
                <a:ext cx="16042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41.74</m:t>
                    </m:r>
                  </m:oMath>
                </a14:m>
                <a:r>
                  <a:rPr lang="en-US" sz="2400" dirty="0"/>
                  <a:t>%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1×1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105FA8B-B2F9-5E5F-198D-3D92F3693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304" y="4164645"/>
                <a:ext cx="1604211" cy="830997"/>
              </a:xfrm>
              <a:prstGeom prst="rect">
                <a:avLst/>
              </a:prstGeom>
              <a:blipFill>
                <a:blip r:embed="rId7"/>
                <a:stretch>
                  <a:fillRect l="-1901" t="-5882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A5034A5-ED12-F49D-E9A0-06C6A59D55B4}"/>
                  </a:ext>
                </a:extLst>
              </p:cNvPr>
              <p:cNvSpPr txBox="1"/>
              <p:nvPr/>
            </p:nvSpPr>
            <p:spPr>
              <a:xfrm>
                <a:off x="8041499" y="4164645"/>
                <a:ext cx="16042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41.74</m:t>
                    </m:r>
                  </m:oMath>
                </a14:m>
                <a:r>
                  <a:rPr lang="en-US" sz="2400" dirty="0"/>
                  <a:t>%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1×4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A5034A5-ED12-F49D-E9A0-06C6A59D5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499" y="4164645"/>
                <a:ext cx="1604211" cy="830997"/>
              </a:xfrm>
              <a:prstGeom prst="rect">
                <a:avLst/>
              </a:prstGeom>
              <a:blipFill>
                <a:blip r:embed="rId8"/>
                <a:stretch>
                  <a:fillRect t="-5882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44F7AFE-E51A-CDC7-0C69-E89786DBD90F}"/>
              </a:ext>
            </a:extLst>
          </p:cNvPr>
          <p:cNvGrpSpPr/>
          <p:nvPr/>
        </p:nvGrpSpPr>
        <p:grpSpPr>
          <a:xfrm>
            <a:off x="8463544" y="2644295"/>
            <a:ext cx="837260" cy="1271905"/>
            <a:chOff x="8463544" y="2644295"/>
            <a:chExt cx="837260" cy="1271905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921DB6E-7D0C-4115-4121-95D3102E0A74}"/>
                </a:ext>
              </a:extLst>
            </p:cNvPr>
            <p:cNvGrpSpPr/>
            <p:nvPr/>
          </p:nvGrpSpPr>
          <p:grpSpPr>
            <a:xfrm>
              <a:off x="8463544" y="2644295"/>
              <a:ext cx="482059" cy="1271905"/>
              <a:chOff x="7355329" y="2380096"/>
              <a:chExt cx="482059" cy="1271905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28C7B763-A0CB-6140-1B2D-8B179CB24BDD}"/>
                  </a:ext>
                </a:extLst>
              </p:cNvPr>
              <p:cNvGrpSpPr/>
              <p:nvPr/>
            </p:nvGrpSpPr>
            <p:grpSpPr>
              <a:xfrm>
                <a:off x="7355329" y="2380096"/>
                <a:ext cx="482059" cy="1271905"/>
                <a:chOff x="7355329" y="2380096"/>
                <a:chExt cx="482059" cy="1271905"/>
              </a:xfrm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97A21EBE-DDEA-D3F1-1E53-4A8F41CAE19F}"/>
                    </a:ext>
                  </a:extLst>
                </p:cNvPr>
                <p:cNvSpPr/>
                <p:nvPr/>
              </p:nvSpPr>
              <p:spPr>
                <a:xfrm>
                  <a:off x="7355329" y="2700136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A98FA011-923E-E797-E283-3EF0B3F41125}"/>
                    </a:ext>
                  </a:extLst>
                </p:cNvPr>
                <p:cNvSpPr/>
                <p:nvPr/>
              </p:nvSpPr>
              <p:spPr>
                <a:xfrm>
                  <a:off x="7355329" y="3025256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95668F37-BB5F-4BAC-1A13-1DDEA3493F6F}"/>
                    </a:ext>
                  </a:extLst>
                </p:cNvPr>
                <p:cNvSpPr/>
                <p:nvPr/>
              </p:nvSpPr>
              <p:spPr>
                <a:xfrm>
                  <a:off x="7355329" y="3361806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DA169260-A053-65A8-8A85-7BD28D12D1D2}"/>
                    </a:ext>
                  </a:extLst>
                </p:cNvPr>
                <p:cNvSpPr/>
                <p:nvPr/>
              </p:nvSpPr>
              <p:spPr>
                <a:xfrm>
                  <a:off x="7355329" y="2380096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BD2D56D9-2D97-B65F-12D6-A5AE07354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91313" y="2524558"/>
                  <a:ext cx="346075" cy="39808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BB5BD3C6-A9F6-7E67-C3D2-2AF51B6FD0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91313" y="2845233"/>
                  <a:ext cx="346075" cy="7740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E156D00-E0CB-980F-ECF4-8918E083E6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993" y="3127747"/>
                <a:ext cx="330395" cy="4260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19D9D77-6521-959A-25C9-2F1A4D1B9B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993" y="3127747"/>
                <a:ext cx="330395" cy="4043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Rectangles 46">
              <a:extLst>
                <a:ext uri="{FF2B5EF4-FFF2-40B4-BE49-F238E27FC236}">
                  <a16:creationId xmlns:a16="http://schemas.microsoft.com/office/drawing/2014/main" id="{B04372A1-56D2-37BE-E878-55E7CE399E74}"/>
                </a:ext>
              </a:extLst>
            </p:cNvPr>
            <p:cNvSpPr/>
            <p:nvPr/>
          </p:nvSpPr>
          <p:spPr>
            <a:xfrm>
              <a:off x="8843604" y="3186841"/>
              <a:ext cx="457200" cy="205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9BC4278-E224-28B2-A48B-1E3923DA90F3}"/>
              </a:ext>
            </a:extLst>
          </p:cNvPr>
          <p:cNvGrpSpPr/>
          <p:nvPr/>
        </p:nvGrpSpPr>
        <p:grpSpPr>
          <a:xfrm>
            <a:off x="2237874" y="4932194"/>
            <a:ext cx="6454729" cy="526496"/>
            <a:chOff x="2231266" y="4971412"/>
            <a:chExt cx="6454729" cy="526496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A4F1040-EB13-69F2-165F-D8783A34EDF0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2231266" y="5034860"/>
              <a:ext cx="1729910" cy="455027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CF4B41A-66FF-78F6-DBC1-A190C87D9C17}"/>
                </a:ext>
              </a:extLst>
            </p:cNvPr>
            <p:cNvCxnSpPr>
              <a:cxnSpLocks/>
            </p:cNvCxnSpPr>
            <p:nvPr/>
          </p:nvCxnSpPr>
          <p:spPr>
            <a:xfrm>
              <a:off x="3925404" y="4971412"/>
              <a:ext cx="824473" cy="51847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2A589BB-7136-B538-41CB-2CE61CB8A22F}"/>
                </a:ext>
              </a:extLst>
            </p:cNvPr>
            <p:cNvCxnSpPr>
              <a:cxnSpLocks/>
            </p:cNvCxnSpPr>
            <p:nvPr/>
          </p:nvCxnSpPr>
          <p:spPr>
            <a:xfrm>
              <a:off x="5333919" y="4979600"/>
              <a:ext cx="0" cy="510287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A808706-21B7-E156-48CA-DB9A0029D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5815" y="4979600"/>
              <a:ext cx="976182" cy="502266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AE8E9E-BFF4-6EFE-0226-02309B418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6741" y="4987621"/>
              <a:ext cx="1969254" cy="510287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699E73-B25A-DAEA-1D85-EF2F2EEF7ABB}"/>
                  </a:ext>
                </a:extLst>
              </p:cNvPr>
              <p:cNvSpPr txBox="1"/>
              <p:nvPr/>
            </p:nvSpPr>
            <p:spPr>
              <a:xfrm>
                <a:off x="8772565" y="216838"/>
                <a:ext cx="3260868" cy="120032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(Duration, server need):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½ 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(½), 1)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½ 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(1), 4)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699E73-B25A-DAEA-1D85-EF2F2EEF7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565" y="216838"/>
                <a:ext cx="3260868" cy="1200329"/>
              </a:xfrm>
              <a:prstGeom prst="rect">
                <a:avLst/>
              </a:prstGeom>
              <a:blipFill>
                <a:blip r:embed="rId9"/>
                <a:stretch>
                  <a:fillRect l="-2218" t="-2475" b="-495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35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/>
      <p:bldP spid="34" grpId="0"/>
      <p:bldP spid="47" grpId="0"/>
      <p:bldP spid="68" grpId="0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2F1C-31AC-B2F3-3FDF-F65708D2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58550" cy="1325563"/>
          </a:xfrm>
        </p:spPr>
        <p:txBody>
          <a:bodyPr/>
          <a:lstStyle/>
          <a:p>
            <a:r>
              <a:rPr lang="en-US" dirty="0"/>
              <a:t>Our Result: Product-form Stationary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CE9418-0B4D-2E21-57AF-2BCACE93A9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1657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Product-form: Probability of each state is a product of terms,             one term for each job present.</a:t>
                </a:r>
              </a:p>
              <a:p>
                <a:pPr marL="0" indent="0">
                  <a:buNone/>
                </a:pPr>
                <a:r>
                  <a:rPr lang="en-US" dirty="0"/>
                  <a:t>Result: Saturated system has product-form stationary distribution          in each of 2 MSJ FCFS settings: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Single duration: Duration = Exp(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), general server need distribution, independent. New proof of RM’17 result.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Two classes: Class 1: (Exp(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), class 2: (Exp(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).               First stability analysis with correlated duration and server need!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CE9418-0B4D-2E21-57AF-2BCACE93A9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165725"/>
              </a:xfrm>
              <a:blipFill>
                <a:blip r:embed="rId3"/>
                <a:stretch>
                  <a:fillRect l="-1217" t="-1887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244AB-E4F7-F673-9968-5F0EEDC8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639B-6B69-E6B7-0730-711BDD61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distribution: Departure-average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BF015-270A-5B3E-7952-2625923BB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Saturated system has 2 natural stationary distributions: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CTMC, time-average distribution.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DTMC, departure-average distribution.</a:t>
            </a:r>
          </a:p>
          <a:p>
            <a:pPr marL="0" indent="0">
              <a:buNone/>
            </a:pPr>
            <a:r>
              <a:rPr lang="en-US" dirty="0"/>
              <a:t>Easy to convert between distributions.</a:t>
            </a:r>
          </a:p>
          <a:p>
            <a:pPr marL="0" indent="0">
              <a:buNone/>
            </a:pPr>
            <a:r>
              <a:rPr lang="en-US" dirty="0"/>
              <a:t>We derive product-form formulas for departure-average distribution,   in both single-duration and two-class settings.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B8C4C-8A88-1588-6916-80316447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1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8DB-436E-DF1B-C06D-9E7F9343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490"/>
            <a:ext cx="10515600" cy="1325563"/>
          </a:xfrm>
        </p:spPr>
        <p:txBody>
          <a:bodyPr/>
          <a:lstStyle/>
          <a:p>
            <a:r>
              <a:rPr lang="en-US" dirty="0"/>
              <a:t>Single duration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F108EA-B253-D8B9-9124-8C6BB43285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78280"/>
                <a:ext cx="10445884" cy="239868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Theorem: The departure-average stationary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of the single-duration setting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F108EA-B253-D8B9-9124-8C6BB43285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78280"/>
                <a:ext cx="10445884" cy="2398682"/>
              </a:xfrm>
              <a:blipFill>
                <a:blip r:embed="rId2"/>
                <a:stretch>
                  <a:fillRect l="-1226" t="-4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0F64A-8D7F-365F-9203-D4248D5C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2DAE471-65D3-5D4A-6F1A-982F9C9BA450}"/>
                  </a:ext>
                </a:extLst>
              </p:cNvPr>
              <p:cNvSpPr txBox="1"/>
              <p:nvPr/>
            </p:nvSpPr>
            <p:spPr>
              <a:xfrm>
                <a:off x="7658101" y="1109283"/>
                <a:ext cx="407038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Setting: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duration,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prob. of server need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State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: ordered list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jobs.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=[4,1,3,2,1,1]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2DAE471-65D3-5D4A-6F1A-982F9C9BA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1" y="1109283"/>
                <a:ext cx="4070381" cy="1938992"/>
              </a:xfrm>
              <a:prstGeom prst="rect">
                <a:avLst/>
              </a:prstGeom>
              <a:blipFill>
                <a:blip r:embed="rId3"/>
                <a:stretch>
                  <a:fillRect l="-2246" t="-2516" b="-3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3FA9EB87-6B8E-41D7-FF25-C2017D259C25}"/>
              </a:ext>
            </a:extLst>
          </p:cNvPr>
          <p:cNvGrpSpPr/>
          <p:nvPr/>
        </p:nvGrpSpPr>
        <p:grpSpPr>
          <a:xfrm>
            <a:off x="3029129" y="1397850"/>
            <a:ext cx="3947935" cy="2201042"/>
            <a:chOff x="3029129" y="1397850"/>
            <a:chExt cx="3947935" cy="220104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79D7ECE-1AC4-3DF1-DE1C-DD4FCBD45420}"/>
                </a:ext>
              </a:extLst>
            </p:cNvPr>
            <p:cNvGrpSpPr/>
            <p:nvPr/>
          </p:nvGrpSpPr>
          <p:grpSpPr>
            <a:xfrm>
              <a:off x="3029129" y="1397850"/>
              <a:ext cx="3947935" cy="2201042"/>
              <a:chOff x="4391204" y="1310614"/>
              <a:chExt cx="3947935" cy="2201042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0CC0765-09BA-1EC8-767A-357493C3E939}"/>
                  </a:ext>
                </a:extLst>
              </p:cNvPr>
              <p:cNvGrpSpPr/>
              <p:nvPr/>
            </p:nvGrpSpPr>
            <p:grpSpPr>
              <a:xfrm>
                <a:off x="4391204" y="1498630"/>
                <a:ext cx="3368040" cy="2013026"/>
                <a:chOff x="4391204" y="1534833"/>
                <a:chExt cx="3368040" cy="2013026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E120BF3-007A-B0C3-0F52-D5278FCE0A68}"/>
                    </a:ext>
                  </a:extLst>
                </p:cNvPr>
                <p:cNvSpPr/>
                <p:nvPr/>
              </p:nvSpPr>
              <p:spPr>
                <a:xfrm>
                  <a:off x="7470319" y="1534833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8E98C73D-19B6-D587-421A-11B04E7E1BF9}"/>
                    </a:ext>
                  </a:extLst>
                </p:cNvPr>
                <p:cNvGrpSpPr/>
                <p:nvPr/>
              </p:nvGrpSpPr>
              <p:grpSpPr>
                <a:xfrm>
                  <a:off x="4391204" y="1594677"/>
                  <a:ext cx="3368040" cy="1582660"/>
                  <a:chOff x="2639601" y="1646633"/>
                  <a:chExt cx="3368040" cy="1582660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ABF09A8A-AB97-213A-B63F-B3D70CE6A825}"/>
                      </a:ext>
                    </a:extLst>
                  </p:cNvPr>
                  <p:cNvGrpSpPr/>
                  <p:nvPr/>
                </p:nvGrpSpPr>
                <p:grpSpPr>
                  <a:xfrm>
                    <a:off x="2639601" y="1957388"/>
                    <a:ext cx="3368040" cy="1271905"/>
                    <a:chOff x="10105" y="2821"/>
                    <a:chExt cx="5304" cy="2003"/>
                  </a:xfrm>
                </p:grpSpPr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0DD4A28B-B950-6E87-BB38-F138F48C4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3325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339CE01B-3B85-06BA-A5A3-EAC6E1AF51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3837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41195AF1-B6CD-2505-9441-19FC8E9BD5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4367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1AD29A09-7CA9-6583-0AD8-F1302C1A24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2821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EC3595FC-CD40-CA1C-FB52-7B5B215F97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05" y="2989"/>
                      <a:ext cx="4734" cy="1729"/>
                      <a:chOff x="5630" y="3721"/>
                      <a:chExt cx="4734" cy="1729"/>
                    </a:xfrm>
                  </p:grpSpPr>
                  <p:grpSp>
                    <p:nvGrpSpPr>
                      <p:cNvPr id="52" name="Group 51">
                        <a:extLst>
                          <a:ext uri="{FF2B5EF4-FFF2-40B4-BE49-F238E27FC236}">
                            <a16:creationId xmlns:a16="http://schemas.microsoft.com/office/drawing/2014/main" id="{6001D0F1-2674-33AB-A44B-64B4EB1A1A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721"/>
                        <a:ext cx="4734" cy="1729"/>
                        <a:chOff x="5630" y="3721"/>
                        <a:chExt cx="4734" cy="1729"/>
                      </a:xfrm>
                    </p:grpSpPr>
                    <p:sp>
                      <p:nvSpPr>
                        <p:cNvPr id="55" name="Rectangles 39">
                          <a:extLst>
                            <a:ext uri="{FF2B5EF4-FFF2-40B4-BE49-F238E27FC236}">
                              <a16:creationId xmlns:a16="http://schemas.microsoft.com/office/drawing/2014/main" id="{E82686CD-73A0-B257-C290-8A9A94E4CC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6" name="Rectangles 40">
                          <a:extLst>
                            <a:ext uri="{FF2B5EF4-FFF2-40B4-BE49-F238E27FC236}">
                              <a16:creationId xmlns:a16="http://schemas.microsoft.com/office/drawing/2014/main" id="{CF5236EC-EA3F-44FD-F42E-06A4CC491B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7" name="Rectangles 41">
                          <a:extLst>
                            <a:ext uri="{FF2B5EF4-FFF2-40B4-BE49-F238E27FC236}">
                              <a16:creationId xmlns:a16="http://schemas.microsoft.com/office/drawing/2014/main" id="{04B4D9B4-BF4C-51FD-74F5-98F3E3D525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8" name="Rectangles 42">
                          <a:extLst>
                            <a:ext uri="{FF2B5EF4-FFF2-40B4-BE49-F238E27FC236}">
                              <a16:creationId xmlns:a16="http://schemas.microsoft.com/office/drawing/2014/main" id="{23377F11-6B93-C823-0F1D-628C87B8BC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66" name="Straight Connector 65">
                          <a:extLst>
                            <a:ext uri="{FF2B5EF4-FFF2-40B4-BE49-F238E27FC236}">
                              <a16:creationId xmlns:a16="http://schemas.microsoft.com/office/drawing/2014/main" id="{C8B63B12-8D49-AFFD-35C3-879B9D619D6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Straight Connector 66">
                          <a:extLst>
                            <a:ext uri="{FF2B5EF4-FFF2-40B4-BE49-F238E27FC236}">
                              <a16:creationId xmlns:a16="http://schemas.microsoft.com/office/drawing/2014/main" id="{6EB6D073-10F0-D276-5D7F-E009426513A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53" name="Rectangles 47">
                        <a:extLst>
                          <a:ext uri="{FF2B5EF4-FFF2-40B4-BE49-F238E27FC236}">
                            <a16:creationId xmlns:a16="http://schemas.microsoft.com/office/drawing/2014/main" id="{4E960625-06AE-A494-21C4-BC85BD5A3C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31" y="4461"/>
                        <a:ext cx="720" cy="681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54" name="Rectangles 49">
                        <a:extLst>
                          <a:ext uri="{FF2B5EF4-FFF2-40B4-BE49-F238E27FC236}">
                            <a16:creationId xmlns:a16="http://schemas.microsoft.com/office/drawing/2014/main" id="{2177C62D-9870-FF3A-8A7C-07302D7D12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93" y="4461"/>
                        <a:ext cx="720" cy="68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F7980FFD-718E-B98C-C3D4-0EEA81E60507}"/>
                      </a:ext>
                    </a:extLst>
                  </p:cNvPr>
                  <p:cNvSpPr txBox="1"/>
                  <p:nvPr/>
                </p:nvSpPr>
                <p:spPr>
                  <a:xfrm>
                    <a:off x="4865028" y="1646633"/>
                    <a:ext cx="778770" cy="417195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r>
                      <a:rPr lang="en-US" sz="2400" dirty="0"/>
                      <a:t>FCFS</a:t>
                    </a:r>
                  </a:p>
                </p:txBody>
              </p:sp>
            </p:grp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9385396-745F-F36F-9B13-799CF4A3C4B4}"/>
                    </a:ext>
                  </a:extLst>
                </p:cNvPr>
                <p:cNvSpPr/>
                <p:nvPr/>
              </p:nvSpPr>
              <p:spPr>
                <a:xfrm>
                  <a:off x="7470319" y="3257664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s 49">
                  <a:extLst>
                    <a:ext uri="{FF2B5EF4-FFF2-40B4-BE49-F238E27FC236}">
                      <a16:creationId xmlns:a16="http://schemas.microsoft.com/office/drawing/2014/main" id="{8AC103ED-A70B-5542-09C3-8B1568A3352C}"/>
                    </a:ext>
                  </a:extLst>
                </p:cNvPr>
                <p:cNvSpPr/>
                <p:nvPr/>
              </p:nvSpPr>
              <p:spPr>
                <a:xfrm>
                  <a:off x="5652996" y="2482011"/>
                  <a:ext cx="457200" cy="4324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5A0E8B8-F62A-703D-BD30-7627C6989F85}"/>
                  </a:ext>
                </a:extLst>
              </p:cNvPr>
              <p:cNvGrpSpPr/>
              <p:nvPr/>
            </p:nvGrpSpPr>
            <p:grpSpPr>
              <a:xfrm>
                <a:off x="4459197" y="1310614"/>
                <a:ext cx="3879942" cy="1190809"/>
                <a:chOff x="4936963" y="2030468"/>
                <a:chExt cx="3879942" cy="887556"/>
              </a:xfrm>
            </p:grpSpPr>
            <p:cxnSp>
              <p:nvCxnSpPr>
                <p:cNvPr id="34" name="Connector: Elbow 33">
                  <a:extLst>
                    <a:ext uri="{FF2B5EF4-FFF2-40B4-BE49-F238E27FC236}">
                      <a16:creationId xmlns:a16="http://schemas.microsoft.com/office/drawing/2014/main" id="{99E74D22-786F-2306-7CCB-23598228B1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4936963" y="2209305"/>
                  <a:ext cx="1146255" cy="708717"/>
                </a:xfrm>
                <a:prstGeom prst="bentConnector3">
                  <a:avLst>
                    <a:gd name="adj1" fmla="val 132266"/>
                  </a:avLst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4EAAA79C-C431-C001-9540-1B9D8F435B99}"/>
                    </a:ext>
                  </a:extLst>
                </p:cNvPr>
                <p:cNvSpPr/>
                <p:nvPr/>
              </p:nvSpPr>
              <p:spPr>
                <a:xfrm>
                  <a:off x="5249699" y="2030468"/>
                  <a:ext cx="1762126" cy="343156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New arrival!</a:t>
                  </a:r>
                </a:p>
              </p:txBody>
            </p:sp>
            <p:cxnSp>
              <p:nvCxnSpPr>
                <p:cNvPr id="36" name="Connector: Elbow 35">
                  <a:extLst>
                    <a:ext uri="{FF2B5EF4-FFF2-40B4-BE49-F238E27FC236}">
                      <a16:creationId xmlns:a16="http://schemas.microsoft.com/office/drawing/2014/main" id="{2E15A620-AF31-FC1E-FA9B-792537AEB4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011826" y="2145275"/>
                  <a:ext cx="1805079" cy="772749"/>
                </a:xfrm>
                <a:prstGeom prst="bentConnector3">
                  <a:avLst>
                    <a:gd name="adj1" fmla="val -10815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8" name="Rectangles 49">
              <a:extLst>
                <a:ext uri="{FF2B5EF4-FFF2-40B4-BE49-F238E27FC236}">
                  <a16:creationId xmlns:a16="http://schemas.microsoft.com/office/drawing/2014/main" id="{D23A9BA7-11AB-2CB0-2616-F72D4B515657}"/>
                </a:ext>
              </a:extLst>
            </p:cNvPr>
            <p:cNvSpPr/>
            <p:nvPr/>
          </p:nvSpPr>
          <p:spPr>
            <a:xfrm>
              <a:off x="6480500" y="2667146"/>
              <a:ext cx="457200" cy="4343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9" name="Rectangles 49">
              <a:extLst>
                <a:ext uri="{FF2B5EF4-FFF2-40B4-BE49-F238E27FC236}">
                  <a16:creationId xmlns:a16="http://schemas.microsoft.com/office/drawing/2014/main" id="{88E1AC81-ECE3-91AE-A865-3243AAF375DF}"/>
                </a:ext>
              </a:extLst>
            </p:cNvPr>
            <p:cNvSpPr/>
            <p:nvPr/>
          </p:nvSpPr>
          <p:spPr>
            <a:xfrm>
              <a:off x="6480500" y="2202884"/>
              <a:ext cx="457200" cy="4343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0" name="Rectangles 49">
              <a:extLst>
                <a:ext uri="{FF2B5EF4-FFF2-40B4-BE49-F238E27FC236}">
                  <a16:creationId xmlns:a16="http://schemas.microsoft.com/office/drawing/2014/main" id="{32CEE9C5-390D-82A7-5B97-CCBA5AF9D92F}"/>
                </a:ext>
              </a:extLst>
            </p:cNvPr>
            <p:cNvSpPr/>
            <p:nvPr/>
          </p:nvSpPr>
          <p:spPr>
            <a:xfrm>
              <a:off x="6474566" y="1700399"/>
              <a:ext cx="457200" cy="4343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74E6559-69F9-5121-334A-AA930855D285}"/>
                </a:ext>
              </a:extLst>
            </p:cNvPr>
            <p:cNvCxnSpPr/>
            <p:nvPr/>
          </p:nvCxnSpPr>
          <p:spPr>
            <a:xfrm>
              <a:off x="6242288" y="1733983"/>
              <a:ext cx="3460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1A915FA-83BB-A749-7BBD-81A40D3EF7C2}"/>
                </a:ext>
              </a:extLst>
            </p:cNvPr>
            <p:cNvCxnSpPr/>
            <p:nvPr/>
          </p:nvCxnSpPr>
          <p:spPr>
            <a:xfrm>
              <a:off x="6242288" y="2100695"/>
              <a:ext cx="3460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EC1A1BF-247B-8561-AE6E-19C4F29EC5B9}"/>
                </a:ext>
              </a:extLst>
            </p:cNvPr>
            <p:cNvCxnSpPr/>
            <p:nvPr/>
          </p:nvCxnSpPr>
          <p:spPr>
            <a:xfrm>
              <a:off x="6242288" y="2417402"/>
              <a:ext cx="3460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78120B5-E7BF-B472-BCB2-355C2D0B7366}"/>
                </a:ext>
              </a:extLst>
            </p:cNvPr>
            <p:cNvCxnSpPr/>
            <p:nvPr/>
          </p:nvCxnSpPr>
          <p:spPr>
            <a:xfrm>
              <a:off x="6242288" y="2753158"/>
              <a:ext cx="3460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484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4944</TotalTime>
  <Words>1982</Words>
  <Application>Microsoft Office PowerPoint</Application>
  <PresentationFormat>Widescreen</PresentationFormat>
  <Paragraphs>468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Stability for the Multiserver-job Model via Product-form Saturated Systems</vt:lpstr>
      <vt:lpstr>Multiserver-job Model</vt:lpstr>
      <vt:lpstr>MSJ FCFS Stability</vt:lpstr>
      <vt:lpstr>Prior work</vt:lpstr>
      <vt:lpstr>Saturated System</vt:lpstr>
      <vt:lpstr>Demo: Saturated → Stability</vt:lpstr>
      <vt:lpstr>Our Result: Product-form Stationary Distributions</vt:lpstr>
      <vt:lpstr>Stationary distribution: Departure-average</vt:lpstr>
      <vt:lpstr>Single duration result</vt:lpstr>
      <vt:lpstr>Single duration: Partitioned local balance</vt:lpstr>
      <vt:lpstr>Single duration: Partitioned local balance</vt:lpstr>
      <vt:lpstr>Single duration: Partitioned local balance</vt:lpstr>
      <vt:lpstr>Single duration: Partitioned local balance</vt:lpstr>
      <vt:lpstr>Single duration: Partitioned local balance</vt:lpstr>
      <vt:lpstr>Single duration: Partitioned local balance</vt:lpstr>
      <vt:lpstr>Single duration: Partitioned local balance</vt:lpstr>
      <vt:lpstr>Results outline</vt:lpstr>
      <vt:lpstr>Two-class: New view</vt:lpstr>
      <vt:lpstr>Two-class: New view</vt:lpstr>
      <vt:lpstr>Two-class: New view</vt:lpstr>
      <vt:lpstr>Two-class: New view</vt:lpstr>
      <vt:lpstr>Two-class: New view</vt:lpstr>
      <vt:lpstr>Two-class: New view</vt:lpstr>
      <vt:lpstr>Two-class: Notation</vt:lpstr>
      <vt:lpstr>Two-class: Result</vt:lpstr>
      <vt:lpstr>Two-class: Proof sketch</vt:lpstr>
      <vt:lpstr>Two-class: Proof intuition</vt:lpstr>
      <vt:lpstr>Results outline</vt:lpstr>
      <vt:lpstr>Future directions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Multiserver-job Stability via Product-form Saturated Systems</dc:title>
  <dc:creator>Isaac Grosof</dc:creator>
  <cp:lastModifiedBy>Isaac Bloomfield Grosof</cp:lastModifiedBy>
  <cp:revision>63</cp:revision>
  <dcterms:created xsi:type="dcterms:W3CDTF">2023-06-02T20:59:26Z</dcterms:created>
  <dcterms:modified xsi:type="dcterms:W3CDTF">2023-06-19T14:56:44Z</dcterms:modified>
</cp:coreProperties>
</file>