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418" r:id="rId4"/>
    <p:sldId id="259" r:id="rId5"/>
    <p:sldId id="260" r:id="rId6"/>
    <p:sldId id="267" r:id="rId7"/>
    <p:sldId id="261" r:id="rId8"/>
    <p:sldId id="268" r:id="rId9"/>
    <p:sldId id="419" r:id="rId10"/>
    <p:sldId id="262" r:id="rId11"/>
    <p:sldId id="263" r:id="rId12"/>
    <p:sldId id="265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12A33-3C7F-4504-B3FB-585BF8747B7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ABCC2-7B5B-401C-9946-8D3454D74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1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of this talk: MSJ model. Different jobs require different numbers of servers. Motivated by big compute clusters, where we see this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1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Intuitively makes sense: k more jobs, O(1) E[T]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ABCC2-7B5B-401C-9946-8D3454D74F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5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C88A-A232-BBCE-4116-50D938E2F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A9A77-9683-2EAF-924B-39B29BA9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C1F55-E32F-C781-9CC7-ED6ABE16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2935-7E03-43C8-8690-C002C7EBC3DF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563D-D79A-FDA1-2375-E66BB8939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851A-5CDA-F4E8-ECD2-83ECEC0C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E975813-EA8C-4FD4-850C-D6BB91B846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7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21B5-D2E2-A441-E377-CC02E764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41384-8926-CE91-5A4B-4E8517CA5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A7BA3-D378-5D1F-FA14-4984FE660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23380-E52D-4B97-9F85-384BA5B9E792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883F4-171A-F2AF-0422-E2B8DC07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AA68-9F6A-79F4-CEFF-545489D6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65F86-FD03-41E5-C4E2-7E989E041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5E37E-EEDC-9B1D-FF41-2642A09C0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4873-5241-C3E0-FF9F-CD8B0FCF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31E51-087A-4721-A2D1-61FF4BCCE034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C03E-C533-F2D7-064F-83D1E9AA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FA95-DFC6-373B-DA8B-7DE5E1B3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5D92-F98A-2015-8D48-A24C6BD7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2D7F4-F1EF-6B04-42AB-002B16A6F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2054-3FF6-76E9-1A1D-CECEFE03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2E13-5635-4307-9DED-38C6DBB70BBB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BE4D-951F-466C-7FF7-FD5AE024F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D1EE5-4CDC-8B5A-046E-27A380CB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E975813-EA8C-4FD4-850C-D6BB91B846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3F03-2A11-0BCF-070C-F74EFA54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9FDA-20F3-5CC7-D1C0-DBEBD344E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1AE4E-1863-5A02-CD32-88BB773B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7A4A-8ADC-466B-8DF1-677BF4C998A8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770B7-F42C-B899-8262-8FE3BAC15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270D7-BCF1-6C37-C641-73E34B38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2B2B-2BE2-BC13-1C8F-66357C473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2F58D-43F8-3522-B899-5364D54E9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B7DBA-538C-35DC-81E8-4BEF45E62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AD888-263A-10E8-A0E3-90815D03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AB7D-CF88-4D6F-9820-14063E44461C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6B0EB-32E6-DC88-83B6-D5755EA8B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BA245-4CE2-7576-C48C-1BCEE2AA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0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5563-B43F-89CA-83CE-C7E938A2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27BC-6A1F-8F92-0524-9789C396C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4A3B5-6ECC-4C66-963F-CA0BC01E9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4F264-B55E-5FC6-6392-BFB28309A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71A6E-37FA-6C22-F66B-2454BD1A62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E24AA-515D-270E-4E12-DCED9B5F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0C99C-9B0E-46BB-8EB5-D72478603844}" type="datetime1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D5A31-9B4F-AF74-8A64-B6CF35BE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5F48F-D39A-A75C-356E-8D9FE07E9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ED43-16CA-C7F6-E7F6-5C510432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EE425-C293-1832-2917-4FEC0D37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A0B15-FCB9-4EF2-800F-A7EBD9224B0F}" type="datetime1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0BD85-ADE4-0F13-5654-8724CDCB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5E968-B31D-82C4-16A8-5EECCE0A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7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83A20-18DA-3C8D-D636-B8AD14C8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1EDA2-8102-4D0E-AD2D-C6FFF33F244D}" type="datetime1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40E39-033C-84A9-08CB-3D2D077F5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5AED-E318-CB04-D9D5-DD4F2C94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74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BF26-D7A3-E943-2AE4-88031834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D3D00-CE9E-AE93-FF1C-804EC3E62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9399B-3A9D-14EF-1787-B8629887A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A5FA8-D569-6948-2483-366182E8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8E94-74EE-45F7-834A-FA080232EE23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5153F-274D-F017-E9A2-C82E4CCB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8C980-A9D3-EA95-6823-B49E956F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259BC-C19E-67DD-B838-0976AD130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829BB-1903-1DE5-7C90-D2F99C8E3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B59E2-C0AB-8546-2BAB-9C0D4B2CE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07D1F-CCFE-5B5A-50FE-F8429DA5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40FD-949D-4FE1-AB4F-BFD983AA42CE}" type="datetime1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48B6E-9022-63E7-4B78-AE492A2F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50327-5E46-C415-8834-39915C2E3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3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23616-40AF-0B56-34EE-94FBD1FC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5B109-708A-56FD-3A9E-71CE54FF7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11C1A-96C4-A043-575A-CBE574755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2F75C-2105-4AC8-9E21-9BE7CFCF492C}" type="datetime1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33CEB-8FF9-06B9-B95D-5FEEC4908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E017-94FA-F9D9-48E6-02C416C6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75813-EA8C-4FD4-850C-D6BB91B846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0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00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82CC-628F-14CF-657D-82A2331A73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RESET Technique for Multiserver Job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E6B46-712C-D667-3A8E-D8C2F2D2B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472" y="3602038"/>
            <a:ext cx="8285527" cy="29707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Isaac Grosof</a:t>
            </a:r>
            <a:r>
              <a:rPr lang="en-US" dirty="0"/>
              <a:t> (CMU → </a:t>
            </a:r>
            <a:r>
              <a:rPr lang="en-US" dirty="0" err="1"/>
              <a:t>GATech</a:t>
            </a:r>
            <a:r>
              <a:rPr lang="en-US" dirty="0"/>
              <a:t> → UIUC → Northwestern)</a:t>
            </a:r>
          </a:p>
          <a:p>
            <a:pPr algn="l"/>
            <a:r>
              <a:rPr lang="en-US" dirty="0"/>
              <a:t>Acknowledging:</a:t>
            </a:r>
          </a:p>
          <a:p>
            <a:pPr algn="l"/>
            <a:r>
              <a:rPr lang="en-US" dirty="0" err="1"/>
              <a:t>Yige</a:t>
            </a:r>
            <a:r>
              <a:rPr lang="en-US" dirty="0"/>
              <a:t> Hong (CMU)</a:t>
            </a:r>
          </a:p>
          <a:p>
            <a:pPr algn="l"/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 (CMU)</a:t>
            </a:r>
          </a:p>
          <a:p>
            <a:pPr algn="l"/>
            <a:r>
              <a:rPr lang="en-US" dirty="0"/>
              <a:t>Alan </a:t>
            </a:r>
            <a:r>
              <a:rPr lang="en-US" dirty="0" err="1"/>
              <a:t>Scheller</a:t>
            </a:r>
            <a:r>
              <a:rPr lang="en-US" dirty="0"/>
              <a:t>-Wolf (CMU)</a:t>
            </a:r>
          </a:p>
          <a:p>
            <a:pPr algn="l"/>
            <a:r>
              <a:rPr lang="en-US" dirty="0"/>
              <a:t>ACM SIGMETRICS Student Research Competition 2023, June 22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2CDBC-9628-68C5-CB0A-39E18D7A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9D8A-F019-D3F0-5D41-BD4B9306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Analyze M/M/1 with Markovian Service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88E1E-1747-1E3D-24DB-71884DEB5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38121"/>
                <a:ext cx="6244971" cy="354365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Completion rate changes irregularly.      Long-term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Smooth out: Relative completions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Key idea: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has constant drift.</a:t>
                </a:r>
              </a:p>
              <a:p>
                <a:pPr marL="0" indent="0">
                  <a:buNone/>
                </a:pPr>
                <a:r>
                  <a:rPr lang="en-US" dirty="0"/>
                  <a:t>Generator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D88E1E-1747-1E3D-24DB-71884DEB5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38121"/>
                <a:ext cx="6244971" cy="3543654"/>
              </a:xfrm>
              <a:blipFill>
                <a:blip r:embed="rId2"/>
                <a:stretch>
                  <a:fillRect l="-2051" t="-2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AC45DCF-69AF-4281-9BB1-C0321093B651}"/>
              </a:ext>
            </a:extLst>
          </p:cNvPr>
          <p:cNvGrpSpPr/>
          <p:nvPr/>
        </p:nvGrpSpPr>
        <p:grpSpPr>
          <a:xfrm>
            <a:off x="2629881" y="1386665"/>
            <a:ext cx="4211991" cy="1440706"/>
            <a:chOff x="8163132" y="2796865"/>
            <a:chExt cx="3119488" cy="10501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47C489-13F9-98E9-FD57-E5D852D0CF20}"/>
                </a:ext>
              </a:extLst>
            </p:cNvPr>
            <p:cNvGrpSpPr/>
            <p:nvPr/>
          </p:nvGrpSpPr>
          <p:grpSpPr>
            <a:xfrm>
              <a:off x="8163132" y="2796865"/>
              <a:ext cx="3119488" cy="1050144"/>
              <a:chOff x="1079858" y="2738850"/>
              <a:chExt cx="3119488" cy="10501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D04DD53-8B3A-616A-43BA-DAC935B704B4}"/>
                  </a:ext>
                </a:extLst>
              </p:cNvPr>
              <p:cNvGrpSpPr/>
              <p:nvPr/>
            </p:nvGrpSpPr>
            <p:grpSpPr>
              <a:xfrm>
                <a:off x="1079858" y="3069550"/>
                <a:ext cx="3119488" cy="719444"/>
                <a:chOff x="9772" y="2989"/>
                <a:chExt cx="6470" cy="1733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95779675-A7F8-09FF-3291-73034C72751B}"/>
                    </a:ext>
                  </a:extLst>
                </p:cNvPr>
                <p:cNvSpPr/>
                <p:nvPr/>
              </p:nvSpPr>
              <p:spPr>
                <a:xfrm>
                  <a:off x="14875" y="3145"/>
                  <a:ext cx="1367" cy="157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9F5AA127-6BDE-2A8A-9160-A82E79053CAE}"/>
                    </a:ext>
                  </a:extLst>
                </p:cNvPr>
                <p:cNvGrpSpPr/>
                <p:nvPr/>
              </p:nvGrpSpPr>
              <p:grpSpPr>
                <a:xfrm>
                  <a:off x="9772" y="2989"/>
                  <a:ext cx="5067" cy="1729"/>
                  <a:chOff x="5297" y="3721"/>
                  <a:chExt cx="5067" cy="1729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5AFC321-4D3B-DFD8-D34C-0EBC9015F24D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7" name="Rectangles 39">
                      <a:extLst>
                        <a:ext uri="{FF2B5EF4-FFF2-40B4-BE49-F238E27FC236}">
                          <a16:creationId xmlns:a16="http://schemas.microsoft.com/office/drawing/2014/main" id="{3EC2B071-D955-0458-4B05-36A6E99296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40">
                      <a:extLst>
                        <a:ext uri="{FF2B5EF4-FFF2-40B4-BE49-F238E27FC236}">
                          <a16:creationId xmlns:a16="http://schemas.microsoft.com/office/drawing/2014/main" id="{B0467AC3-9B7E-5C76-E4F2-A5ED619D0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41">
                      <a:extLst>
                        <a:ext uri="{FF2B5EF4-FFF2-40B4-BE49-F238E27FC236}">
                          <a16:creationId xmlns:a16="http://schemas.microsoft.com/office/drawing/2014/main" id="{B8FAD1D5-79E8-EE35-4AF9-B42A99B04B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42">
                      <a:extLst>
                        <a:ext uri="{FF2B5EF4-FFF2-40B4-BE49-F238E27FC236}">
                          <a16:creationId xmlns:a16="http://schemas.microsoft.com/office/drawing/2014/main" id="{0DC79D5D-4452-BC9A-FD96-3DB7B280E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B00E0C68-FB29-5163-6BD7-385510434F1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B46B3E66-E19C-A030-DEA0-FA6A2B4C0DE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Rectangles 46">
                    <a:extLst>
                      <a:ext uri="{FF2B5EF4-FFF2-40B4-BE49-F238E27FC236}">
                        <a16:creationId xmlns:a16="http://schemas.microsoft.com/office/drawing/2014/main" id="{2E12740A-22D2-DE3A-1536-739F61B2FCC3}"/>
                      </a:ext>
                    </a:extLst>
                  </p:cNvPr>
                  <p:cNvSpPr/>
                  <p:nvPr/>
                </p:nvSpPr>
                <p:spPr>
                  <a:xfrm>
                    <a:off x="7649" y="4559"/>
                    <a:ext cx="720" cy="5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s 47">
                    <a:extLst>
                      <a:ext uri="{FF2B5EF4-FFF2-40B4-BE49-F238E27FC236}">
                        <a16:creationId xmlns:a16="http://schemas.microsoft.com/office/drawing/2014/main" id="{BF75B8D4-37F5-6011-E3D7-5F249E62F92A}"/>
                      </a:ext>
                    </a:extLst>
                  </p:cNvPr>
                  <p:cNvSpPr/>
                  <p:nvPr/>
                </p:nvSpPr>
                <p:spPr>
                  <a:xfrm>
                    <a:off x="9512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Rectangles 48">
                    <a:extLst>
                      <a:ext uri="{FF2B5EF4-FFF2-40B4-BE49-F238E27FC236}">
                        <a16:creationId xmlns:a16="http://schemas.microsoft.com/office/drawing/2014/main" id="{06F46A45-EA54-10F7-EABE-0DD778C587E8}"/>
                      </a:ext>
                    </a:extLst>
                  </p:cNvPr>
                  <p:cNvSpPr/>
                  <p:nvPr/>
                </p:nvSpPr>
                <p:spPr>
                  <a:xfrm>
                    <a:off x="6707" y="4559"/>
                    <a:ext cx="720" cy="5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s 49">
                    <a:extLst>
                      <a:ext uri="{FF2B5EF4-FFF2-40B4-BE49-F238E27FC236}">
                        <a16:creationId xmlns:a16="http://schemas.microsoft.com/office/drawing/2014/main" id="{26CE24A1-947B-7842-8DCA-491B4809B774}"/>
                      </a:ext>
                    </a:extLst>
                  </p:cNvPr>
                  <p:cNvSpPr/>
                  <p:nvPr/>
                </p:nvSpPr>
                <p:spPr>
                  <a:xfrm>
                    <a:off x="8593" y="4559"/>
                    <a:ext cx="720" cy="5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E1E885D1-2A94-1BA8-FF8B-97AE7CC5EBA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165117B-4447-4081-DC70-60AA874F678C}"/>
                      </a:ext>
                    </a:extLst>
                  </p:cNvPr>
                  <p:cNvSpPr txBox="1"/>
                  <p:nvPr/>
                </p:nvSpPr>
                <p:spPr>
                  <a:xfrm>
                    <a:off x="2460462" y="2738850"/>
                    <a:ext cx="967754" cy="33651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MMSR-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165117B-4447-4081-DC70-60AA874F6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0462" y="2738850"/>
                    <a:ext cx="967754" cy="33651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430" t="-6098" b="-23171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s 47">
              <a:extLst>
                <a:ext uri="{FF2B5EF4-FFF2-40B4-BE49-F238E27FC236}">
                  <a16:creationId xmlns:a16="http://schemas.microsoft.com/office/drawing/2014/main" id="{24184B80-5160-46A1-909D-114D1F4E5EB6}"/>
                </a:ext>
              </a:extLst>
            </p:cNvPr>
            <p:cNvSpPr/>
            <p:nvPr/>
          </p:nvSpPr>
          <p:spPr>
            <a:xfrm>
              <a:off x="10778770" y="3473853"/>
              <a:ext cx="347145" cy="242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28E268D-0159-1369-1540-5F71C05872C8}"/>
              </a:ext>
            </a:extLst>
          </p:cNvPr>
          <p:cNvGrpSpPr/>
          <p:nvPr/>
        </p:nvGrpSpPr>
        <p:grpSpPr>
          <a:xfrm>
            <a:off x="6431033" y="1427791"/>
            <a:ext cx="2360109" cy="1237920"/>
            <a:chOff x="4738183" y="1881465"/>
            <a:chExt cx="2360109" cy="123792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AEE2B8-2B39-6D21-95CB-8F662AE99062}"/>
                </a:ext>
              </a:extLst>
            </p:cNvPr>
            <p:cNvSpPr/>
            <p:nvPr/>
          </p:nvSpPr>
          <p:spPr>
            <a:xfrm>
              <a:off x="5460479" y="2366349"/>
              <a:ext cx="896471" cy="7530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AAA5ED2-C3D6-610E-50AE-B922C3854E94}"/>
                    </a:ext>
                  </a:extLst>
                </p:cNvPr>
                <p:cNvSpPr txBox="1"/>
                <p:nvPr/>
              </p:nvSpPr>
              <p:spPr>
                <a:xfrm>
                  <a:off x="4738183" y="1881465"/>
                  <a:ext cx="2360109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Service process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AAA5ED2-C3D6-610E-50AE-B922C3854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8183" y="1881465"/>
                  <a:ext cx="2360109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3053" t="-6098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A96361A-E04F-67ED-1077-CF72E981F813}"/>
              </a:ext>
            </a:extLst>
          </p:cNvPr>
          <p:cNvGrpSpPr/>
          <p:nvPr/>
        </p:nvGrpSpPr>
        <p:grpSpPr>
          <a:xfrm>
            <a:off x="7176827" y="3458084"/>
            <a:ext cx="1745945" cy="2701372"/>
            <a:chOff x="7655873" y="2795627"/>
            <a:chExt cx="1745945" cy="2701372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BE2FFF-93D5-4163-55A7-C874A15086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6980" y="3332169"/>
              <a:ext cx="3328" cy="21648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B51789-2C86-383C-F96B-76378ED885EA}"/>
                </a:ext>
              </a:extLst>
            </p:cNvPr>
            <p:cNvSpPr txBox="1"/>
            <p:nvPr/>
          </p:nvSpPr>
          <p:spPr>
            <a:xfrm>
              <a:off x="7655873" y="2795627"/>
              <a:ext cx="174594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Completions</a:t>
              </a: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60E6824-B6C9-3EE2-18EA-73F6FF84874C}"/>
              </a:ext>
            </a:extLst>
          </p:cNvPr>
          <p:cNvSpPr/>
          <p:nvPr/>
        </p:nvSpPr>
        <p:spPr>
          <a:xfrm flipV="1">
            <a:off x="6788987" y="2606238"/>
            <a:ext cx="864047" cy="261881"/>
          </a:xfrm>
          <a:custGeom>
            <a:avLst/>
            <a:gdLst>
              <a:gd name="connsiteX0" fmla="*/ 0 w 3257550"/>
              <a:gd name="connsiteY0" fmla="*/ 668412 h 668412"/>
              <a:gd name="connsiteX1" fmla="*/ 1295400 w 3257550"/>
              <a:gd name="connsiteY1" fmla="*/ 1662 h 668412"/>
              <a:gd name="connsiteX2" fmla="*/ 3257550 w 3257550"/>
              <a:gd name="connsiteY2" fmla="*/ 516012 h 66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550" h="668412">
                <a:moveTo>
                  <a:pt x="0" y="668412"/>
                </a:moveTo>
                <a:cubicBezTo>
                  <a:pt x="376237" y="347737"/>
                  <a:pt x="752475" y="27062"/>
                  <a:pt x="1295400" y="1662"/>
                </a:cubicBezTo>
                <a:cubicBezTo>
                  <a:pt x="1838325" y="-23738"/>
                  <a:pt x="2547937" y="246137"/>
                  <a:pt x="3257550" y="51601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4A1268-07AE-F80B-815A-BFB7E18C1B26}"/>
              </a:ext>
            </a:extLst>
          </p:cNvPr>
          <p:cNvGrpSpPr/>
          <p:nvPr/>
        </p:nvGrpSpPr>
        <p:grpSpPr>
          <a:xfrm>
            <a:off x="8031262" y="6159456"/>
            <a:ext cx="3595427" cy="546673"/>
            <a:chOff x="8886825" y="2583815"/>
            <a:chExt cx="3595427" cy="546673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1B06E15-94BB-B19F-C5F7-86668F112650}"/>
                </a:ext>
              </a:extLst>
            </p:cNvPr>
            <p:cNvCxnSpPr>
              <a:cxnSpLocks/>
            </p:cNvCxnSpPr>
            <p:nvPr/>
          </p:nvCxnSpPr>
          <p:spPr>
            <a:xfrm>
              <a:off x="8886825" y="2583815"/>
              <a:ext cx="343707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1F80FE-9909-88BD-2688-C5238FAC7248}"/>
                    </a:ext>
                  </a:extLst>
                </p:cNvPr>
                <p:cNvSpPr txBox="1"/>
                <p:nvPr/>
              </p:nvSpPr>
              <p:spPr>
                <a:xfrm>
                  <a:off x="12058896" y="2668823"/>
                  <a:ext cx="42335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CE1F80FE-9909-88BD-2688-C5238FAC7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8896" y="2668823"/>
                  <a:ext cx="42335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AE523FF-F73D-4B0D-6801-1EFE4E4FD55A}"/>
              </a:ext>
            </a:extLst>
          </p:cNvPr>
          <p:cNvGrpSpPr/>
          <p:nvPr/>
        </p:nvGrpSpPr>
        <p:grpSpPr>
          <a:xfrm>
            <a:off x="10311844" y="3994626"/>
            <a:ext cx="1403244" cy="851401"/>
            <a:chOff x="10304363" y="3675575"/>
            <a:chExt cx="1403244" cy="8514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D1848A4-9294-43E3-C42F-8412271817CC}"/>
                </a:ext>
              </a:extLst>
            </p:cNvPr>
            <p:cNvGrpSpPr/>
            <p:nvPr/>
          </p:nvGrpSpPr>
          <p:grpSpPr>
            <a:xfrm>
              <a:off x="10304363" y="3675575"/>
              <a:ext cx="1403244" cy="851401"/>
              <a:chOff x="8381635" y="3503022"/>
              <a:chExt cx="1403244" cy="12617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1DA8403-AC4C-7EA2-690C-B534E3080DED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356" y="4080589"/>
                    <a:ext cx="861523" cy="684161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61DA8403-AC4C-7EA2-690C-B534E3080D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3356" y="4080589"/>
                    <a:ext cx="861523" cy="68416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408" b="-10526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Left Brace 75">
                <a:extLst>
                  <a:ext uri="{FF2B5EF4-FFF2-40B4-BE49-F238E27FC236}">
                    <a16:creationId xmlns:a16="http://schemas.microsoft.com/office/drawing/2014/main" id="{52F00727-C723-BA90-9F5A-770DE5D963EB}"/>
                  </a:ext>
                </a:extLst>
              </p:cNvPr>
              <p:cNvSpPr/>
              <p:nvPr/>
            </p:nvSpPr>
            <p:spPr>
              <a:xfrm rot="10800000">
                <a:off x="8381635" y="3503022"/>
                <a:ext cx="288925" cy="684163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9" name="Connector: Curved 78">
              <a:extLst>
                <a:ext uri="{FF2B5EF4-FFF2-40B4-BE49-F238E27FC236}">
                  <a16:creationId xmlns:a16="http://schemas.microsoft.com/office/drawing/2014/main" id="{0C69ECA4-7D7D-D847-2D70-CE1AB12DDDB0}"/>
                </a:ext>
              </a:extLst>
            </p:cNvPr>
            <p:cNvCxnSpPr>
              <a:cxnSpLocks/>
              <a:stCxn id="75" idx="0"/>
              <a:endCxn id="76" idx="1"/>
            </p:cNvCxnSpPr>
            <p:nvPr/>
          </p:nvCxnSpPr>
          <p:spPr>
            <a:xfrm rot="16200000" flipV="1">
              <a:off x="10855616" y="3644081"/>
              <a:ext cx="158903" cy="683558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Slide Number Placeholder 84">
            <a:extLst>
              <a:ext uri="{FF2B5EF4-FFF2-40B4-BE49-F238E27FC236}">
                <a16:creationId xmlns:a16="http://schemas.microsoft.com/office/drawing/2014/main" id="{EF774E11-B8CD-7528-1A37-DE5E6740F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EFD50E-2584-1475-5526-756228A8BDF0}"/>
              </a:ext>
            </a:extLst>
          </p:cNvPr>
          <p:cNvGrpSpPr/>
          <p:nvPr/>
        </p:nvGrpSpPr>
        <p:grpSpPr>
          <a:xfrm>
            <a:off x="8027934" y="2889010"/>
            <a:ext cx="4148855" cy="3259302"/>
            <a:chOff x="8027934" y="2889010"/>
            <a:chExt cx="4148855" cy="3259302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F1C660-661A-9453-D424-3257741EF339}"/>
                </a:ext>
              </a:extLst>
            </p:cNvPr>
            <p:cNvSpPr/>
            <p:nvPr/>
          </p:nvSpPr>
          <p:spPr>
            <a:xfrm>
              <a:off x="8027934" y="3719437"/>
              <a:ext cx="2647950" cy="2428875"/>
            </a:xfrm>
            <a:custGeom>
              <a:avLst/>
              <a:gdLst>
                <a:gd name="connsiteX0" fmla="*/ 0 w 2647950"/>
                <a:gd name="connsiteY0" fmla="*/ 2428875 h 2428875"/>
                <a:gd name="connsiteX1" fmla="*/ 114300 w 2647950"/>
                <a:gd name="connsiteY1" fmla="*/ 1914525 h 2428875"/>
                <a:gd name="connsiteX2" fmla="*/ 400050 w 2647950"/>
                <a:gd name="connsiteY2" fmla="*/ 1771650 h 2428875"/>
                <a:gd name="connsiteX3" fmla="*/ 590550 w 2647950"/>
                <a:gd name="connsiteY3" fmla="*/ 1476375 h 2428875"/>
                <a:gd name="connsiteX4" fmla="*/ 847725 w 2647950"/>
                <a:gd name="connsiteY4" fmla="*/ 1400175 h 2428875"/>
                <a:gd name="connsiteX5" fmla="*/ 1104900 w 2647950"/>
                <a:gd name="connsiteY5" fmla="*/ 1209675 h 2428875"/>
                <a:gd name="connsiteX6" fmla="*/ 2647950 w 2647950"/>
                <a:gd name="connsiteY6" fmla="*/ 0 h 242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7950" h="2428875">
                  <a:moveTo>
                    <a:pt x="0" y="2428875"/>
                  </a:moveTo>
                  <a:cubicBezTo>
                    <a:pt x="23812" y="2226468"/>
                    <a:pt x="47625" y="2024062"/>
                    <a:pt x="114300" y="1914525"/>
                  </a:cubicBezTo>
                  <a:cubicBezTo>
                    <a:pt x="180975" y="1804987"/>
                    <a:pt x="320675" y="1844675"/>
                    <a:pt x="400050" y="1771650"/>
                  </a:cubicBezTo>
                  <a:cubicBezTo>
                    <a:pt x="479425" y="1698625"/>
                    <a:pt x="515938" y="1538287"/>
                    <a:pt x="590550" y="1476375"/>
                  </a:cubicBezTo>
                  <a:cubicBezTo>
                    <a:pt x="665162" y="1414463"/>
                    <a:pt x="762000" y="1444625"/>
                    <a:pt x="847725" y="1400175"/>
                  </a:cubicBezTo>
                  <a:cubicBezTo>
                    <a:pt x="933450" y="1355725"/>
                    <a:pt x="1104900" y="1209675"/>
                    <a:pt x="1104900" y="1209675"/>
                  </a:cubicBezTo>
                  <a:lnTo>
                    <a:pt x="2647950" y="0"/>
                  </a:ln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175190-5CC0-2799-CAF6-A012B1909ED8}"/>
                    </a:ext>
                  </a:extLst>
                </p:cNvPr>
                <p:cNvSpPr txBox="1"/>
                <p:nvPr/>
              </p:nvSpPr>
              <p:spPr>
                <a:xfrm>
                  <a:off x="9174979" y="2889010"/>
                  <a:ext cx="3001810" cy="830997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Expected completions, starting at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2175190-5CC0-2799-CAF6-A012B1909E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4979" y="2889010"/>
                  <a:ext cx="3001810" cy="830997"/>
                </a:xfrm>
                <a:prstGeom prst="rect">
                  <a:avLst/>
                </a:prstGeom>
                <a:blipFill>
                  <a:blip r:embed="rId7"/>
                  <a:stretch>
                    <a:fillRect l="-2405" t="-3521" r="-4008" b="-13380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72C574D-8429-74BF-4E3F-8FB9E08C8D38}"/>
              </a:ext>
            </a:extLst>
          </p:cNvPr>
          <p:cNvGrpSpPr/>
          <p:nvPr/>
        </p:nvGrpSpPr>
        <p:grpSpPr>
          <a:xfrm>
            <a:off x="8027934" y="4157587"/>
            <a:ext cx="3687153" cy="1988990"/>
            <a:chOff x="8027934" y="4157587"/>
            <a:chExt cx="3687153" cy="198899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6942EC-FB49-1F28-D444-B6CD4B3AF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7934" y="4157587"/>
              <a:ext cx="2647950" cy="198899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984FFF-B96E-30B3-F348-8EB1790D982F}"/>
                    </a:ext>
                  </a:extLst>
                </p:cNvPr>
                <p:cNvSpPr txBox="1"/>
                <p:nvPr/>
              </p:nvSpPr>
              <p:spPr>
                <a:xfrm>
                  <a:off x="9248149" y="5235763"/>
                  <a:ext cx="2466938" cy="461665"/>
                </a:xfrm>
                <a:prstGeom prst="rect">
                  <a:avLst/>
                </a:prstGeom>
                <a:noFill/>
                <a:ln w="381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Long-term rate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2984FFF-B96E-30B3-F348-8EB1790D98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149" y="5235763"/>
                  <a:ext cx="2466938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920" t="-6098" b="-23171"/>
                  </a:stretch>
                </a:blipFill>
                <a:ln w="381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824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5068-F08D-D25C-4AAE-73D5A02B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87511-8223-E951-11E7-3787FD150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MMSR: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𝑀𝑀𝑆𝑅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m:rPr>
                              <m:lit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MSJ FCFS: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𝑀𝑆𝐽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𝑆𝑎𝑡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analysis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MSJ FCFS and MMSR!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887511-8223-E951-11E7-3787FD150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A1AA-DED0-CABC-3272-27ED9767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1D17E61-6EF3-D15A-FEC0-0AFF74903A91}"/>
              </a:ext>
            </a:extLst>
          </p:cNvPr>
          <p:cNvGrpSpPr/>
          <p:nvPr/>
        </p:nvGrpSpPr>
        <p:grpSpPr>
          <a:xfrm>
            <a:off x="4453758" y="1363960"/>
            <a:ext cx="4485291" cy="835330"/>
            <a:chOff x="4453758" y="1363960"/>
            <a:chExt cx="4485291" cy="835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2060B7-B9B2-D3BF-6328-6B467E21BF39}"/>
                    </a:ext>
                  </a:extLst>
                </p:cNvPr>
                <p:cNvSpPr txBox="1"/>
                <p:nvPr/>
              </p:nvSpPr>
              <p:spPr>
                <a:xfrm>
                  <a:off x="4453758" y="1363960"/>
                  <a:ext cx="4485291" cy="461665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a14:m>
                  <a:r>
                    <a:rPr lang="en-US" sz="2400" dirty="0"/>
                    <a:t>: Departure-average distribution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2060B7-B9B2-D3BF-6328-6B467E21B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758" y="1363960"/>
                  <a:ext cx="4485291" cy="461665"/>
                </a:xfrm>
                <a:prstGeom prst="rect">
                  <a:avLst/>
                </a:prstGeom>
                <a:blipFill>
                  <a:blip r:embed="rId3"/>
                  <a:stretch>
                    <a:fillRect t="-6173" r="-945" b="-24691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7674F5-A41D-2556-B281-B92377B5C316}"/>
                </a:ext>
              </a:extLst>
            </p:cNvPr>
            <p:cNvCxnSpPr>
              <a:cxnSpLocks/>
            </p:cNvCxnSpPr>
            <p:nvPr/>
          </p:nvCxnSpPr>
          <p:spPr>
            <a:xfrm>
              <a:off x="6696403" y="1825625"/>
              <a:ext cx="0" cy="37366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BCBC64-B32E-982A-6F33-DFC6B239D01E}"/>
              </a:ext>
            </a:extLst>
          </p:cNvPr>
          <p:cNvSpPr txBox="1"/>
          <p:nvPr/>
        </p:nvSpPr>
        <p:spPr>
          <a:xfrm>
            <a:off x="838200" y="5032376"/>
            <a:ext cx="6787896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879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2B78E-18C1-FBB7-9C19-41291C21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C9B95-ADE5-5EB7-8109-630F11507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9485" y="1590053"/>
                <a:ext cx="6129529" cy="45687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r>
                  <a:rPr lang="en-US" dirty="0"/>
                  <a:t>First analysis of MSJ FCFS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𝑀𝑆𝐽</m:t>
                              </m:r>
                            </m:sup>
                          </m:sSup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i="1" dirty="0" err="1">
                                      <a:latin typeface="Cambria Math" panose="02040503050406030204" pitchFamily="18" charset="0"/>
                                    </a:rPr>
                                    <m:t>𝑆𝑎𝑡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00000"/>
                  </a:lnSpc>
                  <a:spcAft>
                    <a:spcPts val="1000"/>
                  </a:spcAft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BC9B95-ADE5-5EB7-8109-630F11507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9485" y="1590053"/>
                <a:ext cx="6129529" cy="4568700"/>
              </a:xfrm>
              <a:blipFill>
                <a:blip r:embed="rId2"/>
                <a:stretch>
                  <a:fillRect l="-2090" t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301FEDA-5529-F0E6-611F-7C7154813A6A}"/>
              </a:ext>
            </a:extLst>
          </p:cNvPr>
          <p:cNvGrpSpPr/>
          <p:nvPr/>
        </p:nvGrpSpPr>
        <p:grpSpPr>
          <a:xfrm>
            <a:off x="836728" y="2531870"/>
            <a:ext cx="2943503" cy="1223453"/>
            <a:chOff x="1079857" y="2607884"/>
            <a:chExt cx="2943503" cy="122345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654DA8-69AE-681C-7671-9D975888F728}"/>
                </a:ext>
              </a:extLst>
            </p:cNvPr>
            <p:cNvGrpSpPr/>
            <p:nvPr/>
          </p:nvGrpSpPr>
          <p:grpSpPr>
            <a:xfrm>
              <a:off x="1079857" y="2999805"/>
              <a:ext cx="2943503" cy="831532"/>
              <a:chOff x="9789" y="2821"/>
              <a:chExt cx="6105" cy="200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874E5CD-356E-9FFD-0530-74DDCB86DADF}"/>
                  </a:ext>
                </a:extLst>
              </p:cNvPr>
              <p:cNvGrpSpPr/>
              <p:nvPr/>
            </p:nvGrpSpPr>
            <p:grpSpPr>
              <a:xfrm>
                <a:off x="9789" y="2821"/>
                <a:ext cx="5637" cy="2003"/>
                <a:chOff x="9772" y="2821"/>
                <a:chExt cx="5637" cy="2003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318D83D-FD1F-213F-447D-F3E7397CC4D6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7EFFDF5A-390F-1A7D-FE01-07CBE0C6DFD8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1D167C-C23E-36EC-0018-656240CB79D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F3FA180-9B79-4D5D-4ED1-074EA56EED37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7ED39C0B-6A78-0243-A026-7B9A869F472D}"/>
                    </a:ext>
                  </a:extLst>
                </p:cNvPr>
                <p:cNvGrpSpPr/>
                <p:nvPr/>
              </p:nvGrpSpPr>
              <p:grpSpPr>
                <a:xfrm>
                  <a:off x="9772" y="2989"/>
                  <a:ext cx="5067" cy="1728"/>
                  <a:chOff x="5297" y="3721"/>
                  <a:chExt cx="5067" cy="1728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9EC72610-A173-A578-27E6-188A5F74010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21" name="Rectangles 39">
                      <a:extLst>
                        <a:ext uri="{FF2B5EF4-FFF2-40B4-BE49-F238E27FC236}">
                          <a16:creationId xmlns:a16="http://schemas.microsoft.com/office/drawing/2014/main" id="{6362EFF4-AC08-937E-566D-B01C6F960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0">
                      <a:extLst>
                        <a:ext uri="{FF2B5EF4-FFF2-40B4-BE49-F238E27FC236}">
                          <a16:creationId xmlns:a16="http://schemas.microsoft.com/office/drawing/2014/main" id="{12634055-713E-BB5E-B1DF-89B53645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41">
                      <a:extLst>
                        <a:ext uri="{FF2B5EF4-FFF2-40B4-BE49-F238E27FC236}">
                          <a16:creationId xmlns:a16="http://schemas.microsoft.com/office/drawing/2014/main" id="{E345F675-638A-BAE1-AEE0-C83510742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42">
                      <a:extLst>
                        <a:ext uri="{FF2B5EF4-FFF2-40B4-BE49-F238E27FC236}">
                          <a16:creationId xmlns:a16="http://schemas.microsoft.com/office/drawing/2014/main" id="{E6EDC9AA-04CF-05FE-59A5-2E7B831BE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CD9AAFBE-6F7F-8114-0ED6-58BDE8A8178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07FCCBC8-F78F-1B83-A895-B96C671104E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12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Rectangles 46">
                    <a:extLst>
                      <a:ext uri="{FF2B5EF4-FFF2-40B4-BE49-F238E27FC236}">
                        <a16:creationId xmlns:a16="http://schemas.microsoft.com/office/drawing/2014/main" id="{1F7EE4C2-B6A4-3DB7-199C-7C013AA8D5ED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7" name="Rectangles 47">
                    <a:extLst>
                      <a:ext uri="{FF2B5EF4-FFF2-40B4-BE49-F238E27FC236}">
                        <a16:creationId xmlns:a16="http://schemas.microsoft.com/office/drawing/2014/main" id="{31FEE4CA-A4A5-23A8-F337-361CA43C31CC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8" name="Rectangles 48">
                    <a:extLst>
                      <a:ext uri="{FF2B5EF4-FFF2-40B4-BE49-F238E27FC236}">
                        <a16:creationId xmlns:a16="http://schemas.microsoft.com/office/drawing/2014/main" id="{3E4F0C08-BF6C-121F-D15B-94B388DC7161}"/>
                      </a:ext>
                    </a:extLst>
                  </p:cNvPr>
                  <p:cNvSpPr/>
                  <p:nvPr/>
                </p:nvSpPr>
                <p:spPr>
                  <a:xfrm>
                    <a:off x="6707" y="4372"/>
                    <a:ext cx="720" cy="77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9" name="Rectangles 49">
                    <a:extLst>
                      <a:ext uri="{FF2B5EF4-FFF2-40B4-BE49-F238E27FC236}">
                        <a16:creationId xmlns:a16="http://schemas.microsoft.com/office/drawing/2014/main" id="{2EBB9438-88A4-2DE3-83B6-9C055B7B1011}"/>
                      </a:ext>
                    </a:extLst>
                  </p:cNvPr>
                  <p:cNvSpPr/>
                  <p:nvPr/>
                </p:nvSpPr>
                <p:spPr>
                  <a:xfrm>
                    <a:off x="8593" y="4372"/>
                    <a:ext cx="720" cy="77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016F00EF-1063-B035-90C1-9FD80663F8E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" name="Rectangles 60">
                <a:extLst>
                  <a:ext uri="{FF2B5EF4-FFF2-40B4-BE49-F238E27FC236}">
                    <a16:creationId xmlns:a16="http://schemas.microsoft.com/office/drawing/2014/main" id="{209B61E2-AD90-8B55-CE69-52DC4372966B}"/>
                  </a:ext>
                </a:extLst>
              </p:cNvPr>
              <p:cNvSpPr/>
              <p:nvPr/>
            </p:nvSpPr>
            <p:spPr>
              <a:xfrm>
                <a:off x="15174" y="2856"/>
                <a:ext cx="720" cy="9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9" name="Rectangles 61">
                <a:extLst>
                  <a:ext uri="{FF2B5EF4-FFF2-40B4-BE49-F238E27FC236}">
                    <a16:creationId xmlns:a16="http://schemas.microsoft.com/office/drawing/2014/main" id="{2A9F55E9-9C35-0F0B-22F6-6B53EA9E9110}"/>
                  </a:ext>
                </a:extLst>
              </p:cNvPr>
              <p:cNvSpPr/>
              <p:nvPr/>
            </p:nvSpPr>
            <p:spPr>
              <a:xfrm>
                <a:off x="15174" y="3924"/>
                <a:ext cx="720" cy="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EE16FF-3541-9453-9E93-DE1185ADD594}"/>
                </a:ext>
              </a:extLst>
            </p:cNvPr>
            <p:cNvSpPr txBox="1"/>
            <p:nvPr/>
          </p:nvSpPr>
          <p:spPr>
            <a:xfrm>
              <a:off x="2561011" y="2607884"/>
              <a:ext cx="69670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MSJ</a:t>
              </a:r>
            </a:p>
          </p:txBody>
        </p:sp>
      </p:grp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5B566067-B698-5237-90A9-1325162B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12</a:t>
            </a:fld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A3827B9-10F3-458A-4D72-E731C430E33B}"/>
              </a:ext>
            </a:extLst>
          </p:cNvPr>
          <p:cNvGrpSpPr/>
          <p:nvPr/>
        </p:nvGrpSpPr>
        <p:grpSpPr>
          <a:xfrm>
            <a:off x="3883943" y="2236933"/>
            <a:ext cx="6905447" cy="1786586"/>
            <a:chOff x="3746431" y="1295116"/>
            <a:chExt cx="6905447" cy="178658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7A82E2D-39B3-E808-341E-6B39E1F87AD3}"/>
                </a:ext>
              </a:extLst>
            </p:cNvPr>
            <p:cNvGrpSpPr/>
            <p:nvPr/>
          </p:nvGrpSpPr>
          <p:grpSpPr>
            <a:xfrm>
              <a:off x="3746431" y="1295116"/>
              <a:ext cx="6905447" cy="1786586"/>
              <a:chOff x="3746431" y="1295116"/>
              <a:chExt cx="6905447" cy="17865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64B4E24-FAC4-5AC6-D11D-A3948D20E671}"/>
                      </a:ext>
                    </a:extLst>
                  </p:cNvPr>
                  <p:cNvSpPr txBox="1"/>
                  <p:nvPr/>
                </p:nvSpPr>
                <p:spPr>
                  <a:xfrm>
                    <a:off x="3746431" y="1972900"/>
                    <a:ext cx="454182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oMath>
                      </m:oMathPara>
                    </a14:m>
                    <a:endParaRPr lang="en-US" sz="48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F64B4E24-FAC4-5AC6-D11D-A3948D20E6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6431" y="1972900"/>
                    <a:ext cx="45418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945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35C8A226-75E0-3BDE-77CF-792EF989622A}"/>
                  </a:ext>
                </a:extLst>
              </p:cNvPr>
              <p:cNvGrpSpPr/>
              <p:nvPr/>
            </p:nvGrpSpPr>
            <p:grpSpPr>
              <a:xfrm>
                <a:off x="7532390" y="1295116"/>
                <a:ext cx="3119488" cy="1537842"/>
                <a:chOff x="8163132" y="2309167"/>
                <a:chExt cx="3119488" cy="1537842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5F76D77F-430D-5E50-7484-655F2C76C322}"/>
                    </a:ext>
                  </a:extLst>
                </p:cNvPr>
                <p:cNvGrpSpPr/>
                <p:nvPr/>
              </p:nvGrpSpPr>
              <p:grpSpPr>
                <a:xfrm>
                  <a:off x="8163132" y="2309167"/>
                  <a:ext cx="3119488" cy="1537842"/>
                  <a:chOff x="1079858" y="2251152"/>
                  <a:chExt cx="3119488" cy="1537842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192605CC-4F84-00D0-CCF5-A6531DA89ECA}"/>
                      </a:ext>
                    </a:extLst>
                  </p:cNvPr>
                  <p:cNvGrpSpPr/>
                  <p:nvPr/>
                </p:nvGrpSpPr>
                <p:grpSpPr>
                  <a:xfrm>
                    <a:off x="1079858" y="3069550"/>
                    <a:ext cx="3119488" cy="719444"/>
                    <a:chOff x="9772" y="2989"/>
                    <a:chExt cx="6470" cy="1733"/>
                  </a:xfrm>
                </p:grpSpPr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F142C0AA-061C-7D52-FD4F-89CDCE81E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875" y="3145"/>
                      <a:ext cx="1367" cy="157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8" name="Group 57">
                      <a:extLst>
                        <a:ext uri="{FF2B5EF4-FFF2-40B4-BE49-F238E27FC236}">
                          <a16:creationId xmlns:a16="http://schemas.microsoft.com/office/drawing/2014/main" id="{7DFE20A2-7173-C873-470B-49C4445CD0A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772" y="2989"/>
                      <a:ext cx="5067" cy="1729"/>
                      <a:chOff x="5297" y="3721"/>
                      <a:chExt cx="5067" cy="1729"/>
                    </a:xfrm>
                  </p:grpSpPr>
                  <p:grpSp>
                    <p:nvGrpSpPr>
                      <p:cNvPr id="59" name="Group 58">
                        <a:extLst>
                          <a:ext uri="{FF2B5EF4-FFF2-40B4-BE49-F238E27FC236}">
                            <a16:creationId xmlns:a16="http://schemas.microsoft.com/office/drawing/2014/main" id="{56856E05-4F09-8961-BA12-C99C20597C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721"/>
                        <a:ext cx="4734" cy="1729"/>
                        <a:chOff x="5630" y="3721"/>
                        <a:chExt cx="4734" cy="1729"/>
                      </a:xfrm>
                    </p:grpSpPr>
                    <p:sp>
                      <p:nvSpPr>
                        <p:cNvPr id="65" name="Rectangles 39">
                          <a:extLst>
                            <a:ext uri="{FF2B5EF4-FFF2-40B4-BE49-F238E27FC236}">
                              <a16:creationId xmlns:a16="http://schemas.microsoft.com/office/drawing/2014/main" id="{43D4EABF-BB3D-80E7-F94F-BFE152A43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6" name="Rectangles 40">
                          <a:extLst>
                            <a:ext uri="{FF2B5EF4-FFF2-40B4-BE49-F238E27FC236}">
                              <a16:creationId xmlns:a16="http://schemas.microsoft.com/office/drawing/2014/main" id="{40047713-3820-D3DB-7621-3C8AADF2BD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7" name="Rectangles 41">
                          <a:extLst>
                            <a:ext uri="{FF2B5EF4-FFF2-40B4-BE49-F238E27FC236}">
                              <a16:creationId xmlns:a16="http://schemas.microsoft.com/office/drawing/2014/main" id="{4D804BDF-EBBC-C94E-7147-E5631844A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68" name="Rectangles 42">
                          <a:extLst>
                            <a:ext uri="{FF2B5EF4-FFF2-40B4-BE49-F238E27FC236}">
                              <a16:creationId xmlns:a16="http://schemas.microsoft.com/office/drawing/2014/main" id="{427EA21E-4098-D450-FC9C-2BF091DF36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69" name="Straight Connector 68">
                          <a:extLst>
                            <a:ext uri="{FF2B5EF4-FFF2-40B4-BE49-F238E27FC236}">
                              <a16:creationId xmlns:a16="http://schemas.microsoft.com/office/drawing/2014/main" id="{12EB0697-F1D2-3D8E-25FC-AA3FD044392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0" name="Straight Connector 69">
                          <a:extLst>
                            <a:ext uri="{FF2B5EF4-FFF2-40B4-BE49-F238E27FC236}">
                              <a16:creationId xmlns:a16="http://schemas.microsoft.com/office/drawing/2014/main" id="{1F4108F2-D197-959F-4B19-D13E8C1B8217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0" name="Rectangles 46">
                        <a:extLst>
                          <a:ext uri="{FF2B5EF4-FFF2-40B4-BE49-F238E27FC236}">
                            <a16:creationId xmlns:a16="http://schemas.microsoft.com/office/drawing/2014/main" id="{C8885975-D240-7E36-A758-AA88A72CE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49" y="4559"/>
                        <a:ext cx="720" cy="591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1" name="Rectangles 47">
                        <a:extLst>
                          <a:ext uri="{FF2B5EF4-FFF2-40B4-BE49-F238E27FC236}">
                            <a16:creationId xmlns:a16="http://schemas.microsoft.com/office/drawing/2014/main" id="{C81FA46D-2731-838B-41DB-EB44CC9BB0A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12" y="4559"/>
                        <a:ext cx="720" cy="58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2" name="Rectangles 48">
                        <a:extLst>
                          <a:ext uri="{FF2B5EF4-FFF2-40B4-BE49-F238E27FC236}">
                            <a16:creationId xmlns:a16="http://schemas.microsoft.com/office/drawing/2014/main" id="{C0B795EA-04B7-2E67-ECDF-1120480C75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7" y="4559"/>
                        <a:ext cx="720" cy="58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63" name="Rectangles 49">
                        <a:extLst>
                          <a:ext uri="{FF2B5EF4-FFF2-40B4-BE49-F238E27FC236}">
                            <a16:creationId xmlns:a16="http://schemas.microsoft.com/office/drawing/2014/main" id="{20C91A42-38C7-260B-1DFD-3627ECF9B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559"/>
                        <a:ext cx="720" cy="58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998BB63D-F1AB-172C-7904-6B7714A5188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5297" y="4650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A7B4CB8-4A23-FC80-43D6-2C5E39FA484C}"/>
                      </a:ext>
                    </a:extLst>
                  </p:cNvPr>
                  <p:cNvSpPr txBox="1"/>
                  <p:nvPr/>
                </p:nvSpPr>
                <p:spPr>
                  <a:xfrm>
                    <a:off x="1236430" y="2251152"/>
                    <a:ext cx="2920133" cy="83099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M/M/1 w/ Markovian Service Rate (MMSR)</a:t>
                    </a:r>
                  </a:p>
                </p:txBody>
              </p:sp>
            </p:grpSp>
            <p:sp>
              <p:nvSpPr>
                <p:cNvPr id="54" name="Rectangles 47">
                  <a:extLst>
                    <a:ext uri="{FF2B5EF4-FFF2-40B4-BE49-F238E27FC236}">
                      <a16:creationId xmlns:a16="http://schemas.microsoft.com/office/drawing/2014/main" id="{4E8A232E-6CC2-C1EA-E4EF-87E2E805E9CB}"/>
                    </a:ext>
                  </a:extLst>
                </p:cNvPr>
                <p:cNvSpPr/>
                <p:nvPr/>
              </p:nvSpPr>
              <p:spPr>
                <a:xfrm>
                  <a:off x="10778770" y="3473853"/>
                  <a:ext cx="347145" cy="2420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EA1BE61-2E29-3F73-ED1F-D8EFB13B73BB}"/>
                  </a:ext>
                </a:extLst>
              </p:cNvPr>
              <p:cNvGrpSpPr/>
              <p:nvPr/>
            </p:nvGrpSpPr>
            <p:grpSpPr>
              <a:xfrm>
                <a:off x="4284528" y="1568061"/>
                <a:ext cx="2331424" cy="1513641"/>
                <a:chOff x="8759183" y="4284434"/>
                <a:chExt cx="2331424" cy="1513641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83893659-B36F-0A38-6D47-B9046BE2FFCC}"/>
                    </a:ext>
                  </a:extLst>
                </p:cNvPr>
                <p:cNvGrpSpPr/>
                <p:nvPr/>
              </p:nvGrpSpPr>
              <p:grpSpPr>
                <a:xfrm>
                  <a:off x="9190103" y="4768940"/>
                  <a:ext cx="1519771" cy="1029135"/>
                  <a:chOff x="9606145" y="4362648"/>
                  <a:chExt cx="1519771" cy="1029135"/>
                </a:xfrm>
              </p:grpSpPr>
              <p:grpSp>
                <p:nvGrpSpPr>
                  <p:cNvPr id="74" name="Group 73">
                    <a:extLst>
                      <a:ext uri="{FF2B5EF4-FFF2-40B4-BE49-F238E27FC236}">
                        <a16:creationId xmlns:a16="http://schemas.microsoft.com/office/drawing/2014/main" id="{F3F0C7CF-AE55-7798-2615-54B3034C0717}"/>
                      </a:ext>
                    </a:extLst>
                  </p:cNvPr>
                  <p:cNvGrpSpPr/>
                  <p:nvPr/>
                </p:nvGrpSpPr>
                <p:grpSpPr>
                  <a:xfrm>
                    <a:off x="9696911" y="4560251"/>
                    <a:ext cx="1408831" cy="831532"/>
                    <a:chOff x="12972" y="2821"/>
                    <a:chExt cx="2922" cy="2003"/>
                  </a:xfrm>
                </p:grpSpPr>
                <p:grpSp>
                  <p:nvGrpSpPr>
                    <p:cNvPr id="78" name="Group 77">
                      <a:extLst>
                        <a:ext uri="{FF2B5EF4-FFF2-40B4-BE49-F238E27FC236}">
                          <a16:creationId xmlns:a16="http://schemas.microsoft.com/office/drawing/2014/main" id="{068B247A-3C02-0F39-18BC-322E8F64BB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72" y="2821"/>
                      <a:ext cx="2454" cy="2003"/>
                      <a:chOff x="12955" y="2821"/>
                      <a:chExt cx="2454" cy="2003"/>
                    </a:xfrm>
                  </p:grpSpPr>
                  <p:sp>
                    <p:nvSpPr>
                      <p:cNvPr id="81" name="Oval 80">
                        <a:extLst>
                          <a:ext uri="{FF2B5EF4-FFF2-40B4-BE49-F238E27FC236}">
                            <a16:creationId xmlns:a16="http://schemas.microsoft.com/office/drawing/2014/main" id="{D0131C5D-84DF-C750-EE48-A503E46DD8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325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2" name="Oval 81">
                        <a:extLst>
                          <a:ext uri="{FF2B5EF4-FFF2-40B4-BE49-F238E27FC236}">
                            <a16:creationId xmlns:a16="http://schemas.microsoft.com/office/drawing/2014/main" id="{FEE2363E-C48B-263E-7813-EBD0EB28B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383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3" name="Oval 82">
                        <a:extLst>
                          <a:ext uri="{FF2B5EF4-FFF2-40B4-BE49-F238E27FC236}">
                            <a16:creationId xmlns:a16="http://schemas.microsoft.com/office/drawing/2014/main" id="{C7FD92B0-DF96-8516-FA43-96F49D2261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4367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907DE96E-7A74-BA9A-68B2-8B490EC6FE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954" y="2821"/>
                        <a:ext cx="455" cy="457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85" name="Group 84">
                        <a:extLst>
                          <a:ext uri="{FF2B5EF4-FFF2-40B4-BE49-F238E27FC236}">
                            <a16:creationId xmlns:a16="http://schemas.microsoft.com/office/drawing/2014/main" id="{DD3BC85E-D70B-E9B4-6E30-784E55DB7D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955" y="3003"/>
                        <a:ext cx="1884" cy="1714"/>
                        <a:chOff x="8480" y="3735"/>
                        <a:chExt cx="1884" cy="1714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B3348D68-3668-08F9-6269-0843A473A64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480" y="3735"/>
                          <a:ext cx="1884" cy="1714"/>
                          <a:chOff x="8480" y="3735"/>
                          <a:chExt cx="1884" cy="1714"/>
                        </a:xfrm>
                      </p:grpSpPr>
                      <p:sp>
                        <p:nvSpPr>
                          <p:cNvPr id="89" name="Rectangles 41">
                            <a:extLst>
                              <a:ext uri="{FF2B5EF4-FFF2-40B4-BE49-F238E27FC236}">
                                <a16:creationId xmlns:a16="http://schemas.microsoft.com/office/drawing/2014/main" id="{72059544-D982-9EA3-ABA5-41EDF69D48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90" name="Rectangles 42">
                            <a:extLst>
                              <a:ext uri="{FF2B5EF4-FFF2-40B4-BE49-F238E27FC236}">
                                <a16:creationId xmlns:a16="http://schemas.microsoft.com/office/drawing/2014/main" id="{781C1872-5790-29D3-F1AE-E1BDCD6EA3C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sp>
                      <p:nvSpPr>
                        <p:cNvPr id="87" name="Rectangles 47">
                          <a:extLst>
                            <a:ext uri="{FF2B5EF4-FFF2-40B4-BE49-F238E27FC236}">
                              <a16:creationId xmlns:a16="http://schemas.microsoft.com/office/drawing/2014/main" id="{B641C3B6-F210-474C-462E-1634DA6FA6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531" y="4379"/>
                          <a:ext cx="720" cy="76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88" name="Rectangles 49">
                          <a:extLst>
                            <a:ext uri="{FF2B5EF4-FFF2-40B4-BE49-F238E27FC236}">
                              <a16:creationId xmlns:a16="http://schemas.microsoft.com/office/drawing/2014/main" id="{B9711463-1FF1-E791-8A1B-122D85C39B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593" y="4372"/>
                          <a:ext cx="720" cy="77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</p:grpSp>
                <p:sp>
                  <p:nvSpPr>
                    <p:cNvPr id="79" name="Rectangles 60">
                      <a:extLst>
                        <a:ext uri="{FF2B5EF4-FFF2-40B4-BE49-F238E27FC236}">
                          <a16:creationId xmlns:a16="http://schemas.microsoft.com/office/drawing/2014/main" id="{DBD327E9-B38E-3FD2-4464-D7F85F979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4" y="2856"/>
                      <a:ext cx="720" cy="90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80" name="Rectangles 61">
                      <a:extLst>
                        <a:ext uri="{FF2B5EF4-FFF2-40B4-BE49-F238E27FC236}">
                          <a16:creationId xmlns:a16="http://schemas.microsoft.com/office/drawing/2014/main" id="{6E8D51C3-4B6F-C03A-5093-3173CACFCA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174" y="3924"/>
                      <a:ext cx="720" cy="32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  <p:sp>
                <p:nvSpPr>
                  <p:cNvPr id="75" name="Rectangle: Rounded Corners 74">
                    <a:extLst>
                      <a:ext uri="{FF2B5EF4-FFF2-40B4-BE49-F238E27FC236}">
                        <a16:creationId xmlns:a16="http://schemas.microsoft.com/office/drawing/2014/main" id="{4C39EAE3-CDB5-D2B8-7297-1BDB7E1C9CC6}"/>
                      </a:ext>
                    </a:extLst>
                  </p:cNvPr>
                  <p:cNvSpPr/>
                  <p:nvPr/>
                </p:nvSpPr>
                <p:spPr>
                  <a:xfrm>
                    <a:off x="9606145" y="4362648"/>
                    <a:ext cx="1007203" cy="250431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New job</a:t>
                    </a:r>
                  </a:p>
                </p:txBody>
              </p:sp>
              <p:cxnSp>
                <p:nvCxnSpPr>
                  <p:cNvPr id="76" name="Connector: Elbow 75">
                    <a:extLst>
                      <a:ext uri="{FF2B5EF4-FFF2-40B4-BE49-F238E27FC236}">
                        <a16:creationId xmlns:a16="http://schemas.microsoft.com/office/drawing/2014/main" id="{26BD1E6B-8446-5170-CEBB-F323619AFA8F}"/>
                      </a:ext>
                    </a:extLst>
                  </p:cNvPr>
                  <p:cNvCxnSpPr>
                    <a:cxnSpLocks/>
                    <a:endCxn id="75" idx="3"/>
                  </p:cNvCxnSpPr>
                  <p:nvPr/>
                </p:nvCxnSpPr>
                <p:spPr>
                  <a:xfrm rot="10800000">
                    <a:off x="10613349" y="4487865"/>
                    <a:ext cx="512567" cy="512439"/>
                  </a:xfrm>
                  <a:prstGeom prst="bentConnector3">
                    <a:avLst>
                      <a:gd name="adj1" fmla="val -41056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nector: Elbow 76">
                    <a:extLst>
                      <a:ext uri="{FF2B5EF4-FFF2-40B4-BE49-F238E27FC236}">
                        <a16:creationId xmlns:a16="http://schemas.microsoft.com/office/drawing/2014/main" id="{6219C73A-3E81-DC1F-E0AB-CCDE525A4386}"/>
                      </a:ext>
                    </a:extLst>
                  </p:cNvPr>
                  <p:cNvCxnSpPr>
                    <a:stCxn id="75" idx="1"/>
                    <a:endCxn id="89" idx="1"/>
                  </p:cNvCxnSpPr>
                  <p:nvPr/>
                </p:nvCxnSpPr>
                <p:spPr>
                  <a:xfrm rot="10800000" flipH="1" flipV="1">
                    <a:off x="9606145" y="4487863"/>
                    <a:ext cx="90766" cy="503721"/>
                  </a:xfrm>
                  <a:prstGeom prst="bentConnector3">
                    <a:avLst>
                      <a:gd name="adj1" fmla="val -251856"/>
                    </a:avLst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3C8C5E8-5DD6-F876-8022-317021598BF5}"/>
                    </a:ext>
                  </a:extLst>
                </p:cNvPr>
                <p:cNvSpPr txBox="1"/>
                <p:nvPr/>
              </p:nvSpPr>
              <p:spPr>
                <a:xfrm>
                  <a:off x="8759183" y="4284434"/>
                  <a:ext cx="2331424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Saturated System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221871F-ABA8-920C-FC95-62000500B670}"/>
                    </a:ext>
                  </a:extLst>
                </p:cNvPr>
                <p:cNvSpPr txBox="1"/>
                <p:nvPr/>
              </p:nvSpPr>
              <p:spPr>
                <a:xfrm>
                  <a:off x="6768956" y="1920458"/>
                  <a:ext cx="45418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221871F-ABA8-920C-FC95-62000500B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8956" y="1920458"/>
                  <a:ext cx="454182" cy="830997"/>
                </a:xfrm>
                <a:prstGeom prst="rect">
                  <a:avLst/>
                </a:prstGeom>
                <a:blipFill>
                  <a:blip r:embed="rId4"/>
                  <a:stretch>
                    <a:fillRect r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92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03A6F-B014-75B2-0016-1C6F7FFB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1688-FEED-7F3C-D6ED-F82F9AD9C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Multidimensional resources</a:t>
            </a:r>
          </a:p>
          <a:p>
            <a:r>
              <a:rPr lang="en-US" dirty="0"/>
              <a:t>Variable server need</a:t>
            </a:r>
          </a:p>
          <a:p>
            <a:r>
              <a:rPr lang="en-US" dirty="0"/>
              <a:t>Alternative scheduling policies: Limited backfilling</a:t>
            </a:r>
          </a:p>
          <a:p>
            <a:r>
              <a:rPr lang="en-US" dirty="0"/>
              <a:t>Job locality/contention</a:t>
            </a:r>
          </a:p>
          <a:p>
            <a:r>
              <a:rPr lang="en-US" dirty="0"/>
              <a:t>Server affinity/heterogeneous servers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B3A27-7508-19FF-031B-91DBDD2E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136B-B666-454F-0785-651726D9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CD1C-40FD-911C-BBA7-28F48D5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79E4A7-F512-45E8-F9B5-A95C5E39BB49}"/>
              </a:ext>
            </a:extLst>
          </p:cNvPr>
          <p:cNvGrpSpPr/>
          <p:nvPr/>
        </p:nvGrpSpPr>
        <p:grpSpPr>
          <a:xfrm>
            <a:off x="1993171" y="2584935"/>
            <a:ext cx="4311650" cy="1271905"/>
            <a:chOff x="9104" y="2821"/>
            <a:chExt cx="6790" cy="20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F38AB7-2A76-A828-B035-3B2F4B086268}"/>
                </a:ext>
              </a:extLst>
            </p:cNvPr>
            <p:cNvGrpSpPr/>
            <p:nvPr/>
          </p:nvGrpSpPr>
          <p:grpSpPr>
            <a:xfrm>
              <a:off x="9104" y="2821"/>
              <a:ext cx="6322" cy="2003"/>
              <a:chOff x="9087" y="2821"/>
              <a:chExt cx="6322" cy="200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3B06D3A-51E6-175A-A4B9-7D9ADD2C59D2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49F0AC-3896-878D-DFC1-B12D44488C05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538AA0D-998C-3E8C-F3BB-8CBDDFBB5C24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EE0196-A233-D902-30FF-BFFF9C016C0C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AC6E5A8-E126-ACE8-2120-9BE8428FCA6C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A111F7B-7747-1836-9069-DBEAEE10F6C6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28" name="Rectangles 39">
                    <a:extLst>
                      <a:ext uri="{FF2B5EF4-FFF2-40B4-BE49-F238E27FC236}">
                        <a16:creationId xmlns:a16="http://schemas.microsoft.com/office/drawing/2014/main" id="{88402558-9FA6-70AC-8AFD-22E0A4926984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s 40">
                    <a:extLst>
                      <a:ext uri="{FF2B5EF4-FFF2-40B4-BE49-F238E27FC236}">
                        <a16:creationId xmlns:a16="http://schemas.microsoft.com/office/drawing/2014/main" id="{155EC4F4-15DD-14E1-CC0C-FD698490B2C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s 41">
                    <a:extLst>
                      <a:ext uri="{FF2B5EF4-FFF2-40B4-BE49-F238E27FC236}">
                        <a16:creationId xmlns:a16="http://schemas.microsoft.com/office/drawing/2014/main" id="{C9038AB4-3ABD-91F0-FB63-7A686E2039A8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s 42">
                    <a:extLst>
                      <a:ext uri="{FF2B5EF4-FFF2-40B4-BE49-F238E27FC236}">
                        <a16:creationId xmlns:a16="http://schemas.microsoft.com/office/drawing/2014/main" id="{31D60948-5015-FD44-9971-D816E81D8F0B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70B97E35-B47C-F831-F4C3-3254BE5FD76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CB5A0200-3887-78FE-22E6-3F6271836892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Rectangles 46">
                  <a:extLst>
                    <a:ext uri="{FF2B5EF4-FFF2-40B4-BE49-F238E27FC236}">
                      <a16:creationId xmlns:a16="http://schemas.microsoft.com/office/drawing/2014/main" id="{2A98969C-2591-2A40-1238-A31CEECA1192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4" name="Rectangles 47">
                  <a:extLst>
                    <a:ext uri="{FF2B5EF4-FFF2-40B4-BE49-F238E27FC236}">
                      <a16:creationId xmlns:a16="http://schemas.microsoft.com/office/drawing/2014/main" id="{E4F312F0-3307-AA4B-908B-712A43A4F17D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5" name="Rectangles 48">
                  <a:extLst>
                    <a:ext uri="{FF2B5EF4-FFF2-40B4-BE49-F238E27FC236}">
                      <a16:creationId xmlns:a16="http://schemas.microsoft.com/office/drawing/2014/main" id="{05BE157F-6284-2D5A-9EE5-A1F036E18373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" name="Rectangles 49">
                  <a:extLst>
                    <a:ext uri="{FF2B5EF4-FFF2-40B4-BE49-F238E27FC236}">
                      <a16:creationId xmlns:a16="http://schemas.microsoft.com/office/drawing/2014/main" id="{D11EF1F3-B854-86C2-EC8E-AEC63F6E3968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E04454C-98D1-BBEF-EA1C-32EE52ED8D55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Rectangles 60">
              <a:extLst>
                <a:ext uri="{FF2B5EF4-FFF2-40B4-BE49-F238E27FC236}">
                  <a16:creationId xmlns:a16="http://schemas.microsoft.com/office/drawing/2014/main" id="{AF51C289-1620-272A-134B-1732AA95DAE8}"/>
                </a:ext>
              </a:extLst>
            </p:cNvPr>
            <p:cNvSpPr/>
            <p:nvPr/>
          </p:nvSpPr>
          <p:spPr>
            <a:xfrm>
              <a:off x="15174" y="2856"/>
              <a:ext cx="720" cy="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Rectangles 61">
              <a:extLst>
                <a:ext uri="{FF2B5EF4-FFF2-40B4-BE49-F238E27FC236}">
                  <a16:creationId xmlns:a16="http://schemas.microsoft.com/office/drawing/2014/main" id="{36F03E32-7B41-4CEE-06C0-C8FFCA4969D6}"/>
                </a:ext>
              </a:extLst>
            </p:cNvPr>
            <p:cNvSpPr/>
            <p:nvPr/>
          </p:nvSpPr>
          <p:spPr>
            <a:xfrm>
              <a:off x="15174" y="3924"/>
              <a:ext cx="720" cy="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34" name="Rectangles 60">
            <a:extLst>
              <a:ext uri="{FF2B5EF4-FFF2-40B4-BE49-F238E27FC236}">
                <a16:creationId xmlns:a16="http://schemas.microsoft.com/office/drawing/2014/main" id="{580B4AAE-9332-9209-0F47-1CEC087FD245}"/>
              </a:ext>
            </a:extLst>
          </p:cNvPr>
          <p:cNvSpPr/>
          <p:nvPr/>
        </p:nvSpPr>
        <p:spPr>
          <a:xfrm>
            <a:off x="8016146" y="2543729"/>
            <a:ext cx="457200" cy="488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5F447-A6E4-4278-8CE3-9B7D48F374B7}"/>
              </a:ext>
            </a:extLst>
          </p:cNvPr>
          <p:cNvSpPr txBox="1"/>
          <p:nvPr/>
        </p:nvSpPr>
        <p:spPr>
          <a:xfrm>
            <a:off x="7415101" y="1910346"/>
            <a:ext cx="362936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Job: (duration, server need)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B71A7E9-0D50-A4E5-5E97-E971CE0466EF}"/>
              </a:ext>
            </a:extLst>
          </p:cNvPr>
          <p:cNvGrpSpPr/>
          <p:nvPr/>
        </p:nvGrpSpPr>
        <p:grpSpPr>
          <a:xfrm>
            <a:off x="8333792" y="2518113"/>
            <a:ext cx="2148059" cy="461665"/>
            <a:chOff x="9213121" y="2304405"/>
            <a:chExt cx="2148059" cy="46166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E887D2-A6F2-6260-7D88-48B7C5538E8D}"/>
                </a:ext>
              </a:extLst>
            </p:cNvPr>
            <p:cNvSpPr txBox="1"/>
            <p:nvPr/>
          </p:nvSpPr>
          <p:spPr>
            <a:xfrm>
              <a:off x="9670321" y="2304405"/>
              <a:ext cx="1690859" cy="46166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Server need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DD26D90-FF03-8A9D-44C3-A725595E7A32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9213121" y="2535238"/>
              <a:ext cx="457200" cy="323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6B6F08D-8CF8-987B-CBD6-17FC7DEC519A}"/>
              </a:ext>
            </a:extLst>
          </p:cNvPr>
          <p:cNvSpPr txBox="1"/>
          <p:nvPr/>
        </p:nvSpPr>
        <p:spPr>
          <a:xfrm>
            <a:off x="6992671" y="3058747"/>
            <a:ext cx="4710225" cy="461665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Sampled </a:t>
            </a:r>
            <a:r>
              <a:rPr lang="en-US" sz="2400" dirty="0" err="1"/>
              <a:t>i.i.d.</a:t>
            </a:r>
            <a:r>
              <a:rPr lang="en-US" sz="2400" dirty="0"/>
              <a:t> from 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DB5A9-D4FD-0654-FA72-C2E5CB1143F9}"/>
                  </a:ext>
                </a:extLst>
              </p:cNvPr>
              <p:cNvSpPr txBox="1"/>
              <p:nvPr/>
            </p:nvSpPr>
            <p:spPr>
              <a:xfrm>
                <a:off x="490761" y="3050072"/>
                <a:ext cx="1485265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Poisson(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DB5A9-D4FD-0654-FA72-C2E5CB114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1" y="3050072"/>
                <a:ext cx="1485265" cy="461665"/>
              </a:xfrm>
              <a:prstGeom prst="rect">
                <a:avLst/>
              </a:prstGeom>
              <a:blipFill>
                <a:blip r:embed="rId3"/>
                <a:stretch>
                  <a:fillRect l="-5221" t="-6098" r="-4016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ACC0159-7377-BE73-C67B-CF99616C8CA3}"/>
              </a:ext>
            </a:extLst>
          </p:cNvPr>
          <p:cNvSpPr txBox="1"/>
          <p:nvPr/>
        </p:nvSpPr>
        <p:spPr>
          <a:xfrm>
            <a:off x="4358593" y="2229950"/>
            <a:ext cx="82096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FCFS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5EE17B-65B6-3796-9B9C-DC619566D3CA}"/>
              </a:ext>
            </a:extLst>
          </p:cNvPr>
          <p:cNvGrpSpPr/>
          <p:nvPr/>
        </p:nvGrpSpPr>
        <p:grpSpPr>
          <a:xfrm>
            <a:off x="6333542" y="2582384"/>
            <a:ext cx="643651" cy="1274456"/>
            <a:chOff x="8546182" y="525770"/>
            <a:chExt cx="643651" cy="12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8A8A50-9621-E298-EAB1-1F1EED9E012C}"/>
                    </a:ext>
                  </a:extLst>
                </p:cNvPr>
                <p:cNvSpPr txBox="1"/>
                <p:nvPr/>
              </p:nvSpPr>
              <p:spPr>
                <a:xfrm>
                  <a:off x="8843363" y="914386"/>
                  <a:ext cx="346470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08A8A50-9621-E298-EAB1-1F1EED9E0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363" y="914386"/>
                  <a:ext cx="346470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263" r="-7018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Left Brace 54">
              <a:extLst>
                <a:ext uri="{FF2B5EF4-FFF2-40B4-BE49-F238E27FC236}">
                  <a16:creationId xmlns:a16="http://schemas.microsoft.com/office/drawing/2014/main" id="{6B4C03B7-D28B-1D7A-BD8C-B884BF4E83FB}"/>
                </a:ext>
              </a:extLst>
            </p:cNvPr>
            <p:cNvSpPr/>
            <p:nvPr/>
          </p:nvSpPr>
          <p:spPr>
            <a:xfrm rot="10800000">
              <a:off x="8546182" y="525770"/>
              <a:ext cx="288925" cy="12744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A11AA9-10F6-BAEA-140F-5BEA91C88A90}"/>
              </a:ext>
            </a:extLst>
          </p:cNvPr>
          <p:cNvGrpSpPr/>
          <p:nvPr/>
        </p:nvGrpSpPr>
        <p:grpSpPr>
          <a:xfrm>
            <a:off x="5624692" y="3472031"/>
            <a:ext cx="1992867" cy="1139644"/>
            <a:chOff x="5624692" y="2844484"/>
            <a:chExt cx="1992867" cy="113964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0C90E4F-E8E0-4E01-46CD-4DFC94A934ED}"/>
                </a:ext>
              </a:extLst>
            </p:cNvPr>
            <p:cNvSpPr/>
            <p:nvPr/>
          </p:nvSpPr>
          <p:spPr>
            <a:xfrm>
              <a:off x="5624692" y="2844484"/>
              <a:ext cx="507602" cy="48450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80E1681-FB09-A739-2640-490CC852B66F}"/>
                </a:ext>
              </a:extLst>
            </p:cNvPr>
            <p:cNvSpPr txBox="1"/>
            <p:nvPr/>
          </p:nvSpPr>
          <p:spPr>
            <a:xfrm>
              <a:off x="6132294" y="3522463"/>
              <a:ext cx="1485265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Idle server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F7F6948-BB1F-0837-2758-46184D51FF2F}"/>
                </a:ext>
              </a:extLst>
            </p:cNvPr>
            <p:cNvCxnSpPr>
              <a:cxnSpLocks/>
              <a:endCxn id="56" idx="5"/>
            </p:cNvCxnSpPr>
            <p:nvPr/>
          </p:nvCxnSpPr>
          <p:spPr>
            <a:xfrm flipH="1" flipV="1">
              <a:off x="6057957" y="3258035"/>
              <a:ext cx="420047" cy="24290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095D8B-D84B-4FFA-EBF3-021DD781B848}"/>
                  </a:ext>
                </a:extLst>
              </p:cNvPr>
              <p:cNvSpPr/>
              <p:nvPr/>
            </p:nvSpPr>
            <p:spPr>
              <a:xfrm>
                <a:off x="2596477" y="5261516"/>
                <a:ext cx="6633304" cy="72571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Q: What is the mean response time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F095D8B-D84B-4FFA-EBF3-021DD781B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477" y="5261516"/>
                <a:ext cx="6633304" cy="725710"/>
              </a:xfrm>
              <a:prstGeom prst="roundRect">
                <a:avLst/>
              </a:prstGeom>
              <a:blipFill>
                <a:blip r:embed="rId5"/>
                <a:stretch>
                  <a:fillRect b="-10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D2E6DEF-E57E-78E4-BEC2-10C639AEF26F}"/>
              </a:ext>
            </a:extLst>
          </p:cNvPr>
          <p:cNvGrpSpPr/>
          <p:nvPr/>
        </p:nvGrpSpPr>
        <p:grpSpPr>
          <a:xfrm>
            <a:off x="2680595" y="3954844"/>
            <a:ext cx="3451699" cy="683406"/>
            <a:chOff x="3250694" y="4066221"/>
            <a:chExt cx="3451699" cy="683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ontent Placeholder 2">
                  <a:extLst>
                    <a:ext uri="{FF2B5EF4-FFF2-40B4-BE49-F238E27FC236}">
                      <a16:creationId xmlns:a16="http://schemas.microsoft.com/office/drawing/2014/main" id="{2B5781F8-FBC0-D871-FBF6-981B892B12A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53231" y="4355146"/>
                  <a:ext cx="2335605" cy="394481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vert="horz" lIns="91440" tIns="45720" rIns="91440" bIns="45720" rtlCol="0">
                  <a:normAutofit lnSpcReduction="100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:r>
                    <a:rPr lang="en-US" sz="2400" dirty="0"/>
                    <a:t>Response time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24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Content Placeholder 2">
                  <a:extLst>
                    <a:ext uri="{FF2B5EF4-FFF2-40B4-BE49-F238E27FC236}">
                      <a16:creationId xmlns:a16="http://schemas.microsoft.com/office/drawing/2014/main" id="{BC350DBD-8070-C561-26A3-3017775D6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231" y="4355146"/>
                  <a:ext cx="2335605" cy="394481"/>
                </a:xfrm>
                <a:prstGeom prst="rect">
                  <a:avLst/>
                </a:prstGeom>
                <a:blipFill>
                  <a:blip r:embed="rId7"/>
                  <a:stretch>
                    <a:fillRect l="-3085" t="-22535" b="-2676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>
              <a:extLst>
                <a:ext uri="{FF2B5EF4-FFF2-40B4-BE49-F238E27FC236}">
                  <a16:creationId xmlns:a16="http://schemas.microsoft.com/office/drawing/2014/main" id="{C21669FA-F920-F0CA-FCCD-AEBC9FE84A33}"/>
                </a:ext>
              </a:extLst>
            </p:cNvPr>
            <p:cNvSpPr/>
            <p:nvPr/>
          </p:nvSpPr>
          <p:spPr>
            <a:xfrm rot="16200000">
              <a:off x="4832081" y="2484834"/>
              <a:ext cx="288925" cy="3451699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886539-E8A1-915F-66AE-18CDDA95FA33}"/>
              </a:ext>
            </a:extLst>
          </p:cNvPr>
          <p:cNvSpPr txBox="1"/>
          <p:nvPr/>
        </p:nvSpPr>
        <p:spPr>
          <a:xfrm>
            <a:off x="878977" y="1416396"/>
            <a:ext cx="5253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Modeling large computing systems: Many servers/job.</a:t>
            </a:r>
          </a:p>
        </p:txBody>
      </p:sp>
    </p:spTree>
    <p:extLst>
      <p:ext uri="{BB962C8B-B14F-4D97-AF65-F5344CB8AC3E}">
        <p14:creationId xmlns:p14="http://schemas.microsoft.com/office/powerpoint/2010/main" val="21967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50" grpId="0" uiExpand="1" build="p" animBg="1"/>
      <p:bldP spid="51" grpId="0" animBg="1"/>
      <p:bldP spid="52" grpId="0" animBg="1"/>
      <p:bldP spid="3" grpId="0" animBg="1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F451619-ED46-184F-9AF1-EFF4C44E1200}"/>
                  </a:ext>
                </a:extLst>
              </p:cNvPr>
              <p:cNvSpPr/>
              <p:nvPr/>
            </p:nvSpPr>
            <p:spPr>
              <a:xfrm>
                <a:off x="1383666" y="1755287"/>
                <a:ext cx="4134415" cy="37274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>
                <a:noAutofit/>
              </a:bodyPr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Stability</a:t>
                </a: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Stable arrival rates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Independent exponential duration [RM’17]</a:t>
                </a: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Two-class: MAMA talk</a:t>
                </a: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Key idea: Saturated System [BF’95]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F451619-ED46-184F-9AF1-EFF4C44E1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66" y="1755287"/>
                <a:ext cx="4134415" cy="3727450"/>
              </a:xfrm>
              <a:prstGeom prst="roundRect">
                <a:avLst/>
              </a:prstGeom>
              <a:blipFill>
                <a:blip r:embed="rId2"/>
                <a:stretch>
                  <a:fillRect r="-17836" b="-307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78EBDD1-6E4F-35CD-2AF3-9DA4947FDDD6}"/>
                  </a:ext>
                </a:extLst>
              </p:cNvPr>
              <p:cNvSpPr/>
              <p:nvPr/>
            </p:nvSpPr>
            <p:spPr>
              <a:xfrm>
                <a:off x="6673919" y="1755288"/>
                <a:ext cx="4138865" cy="372744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>
                  <a:spcBef>
                    <a:spcPts val="1000"/>
                  </a:spcBef>
                </a:pPr>
                <a:r>
                  <a:rPr lang="en-US" sz="2800" u="sng" dirty="0">
                    <a:solidFill>
                      <a:schemeClr val="tx1"/>
                    </a:solidFill>
                  </a:rPr>
                  <a:t>Mean response time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Only: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servers, independent exponential duration [BG’84], [FK’07].</a:t>
                </a:r>
              </a:p>
              <a:p>
                <a:pPr algn="ctr">
                  <a:spcBef>
                    <a:spcPts val="10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>
                  <a:spcBef>
                    <a:spcPts val="1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No general analysis!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78EBDD1-6E4F-35CD-2AF3-9DA4947FD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919" y="1755288"/>
                <a:ext cx="4138865" cy="3727449"/>
              </a:xfrm>
              <a:prstGeom prst="roundRect">
                <a:avLst/>
              </a:prstGeom>
              <a:blipFill>
                <a:blip r:embed="rId3"/>
                <a:stretch>
                  <a:fillRect l="-2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0901D9E-C44A-ABBF-8D73-52ECDA3B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 work on MSJ FCFS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9B8D-06C1-63C6-7D2A-C44C9595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EF5D0-F903-46E4-ACBB-6D3DD1B62979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3AA857-EFB4-766E-EC9D-D6A7CB75A491}"/>
              </a:ext>
            </a:extLst>
          </p:cNvPr>
          <p:cNvCxnSpPr>
            <a:cxnSpLocks/>
          </p:cNvCxnSpPr>
          <p:nvPr/>
        </p:nvCxnSpPr>
        <p:spPr>
          <a:xfrm flipV="1">
            <a:off x="3317986" y="1263162"/>
            <a:ext cx="2778014" cy="492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6717A2-DE63-6262-C707-9F4878D48207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263162"/>
            <a:ext cx="2748631" cy="492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34CF306-8B46-22E7-214C-A2645D27661E}"/>
              </a:ext>
            </a:extLst>
          </p:cNvPr>
          <p:cNvSpPr txBox="1"/>
          <p:nvPr/>
        </p:nvSpPr>
        <p:spPr>
          <a:xfrm>
            <a:off x="3437137" y="5894685"/>
            <a:ext cx="5482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Also E[T] analysis for MSJ with scheduling!</a:t>
            </a:r>
          </a:p>
        </p:txBody>
      </p:sp>
    </p:spTree>
    <p:extLst>
      <p:ext uri="{BB962C8B-B14F-4D97-AF65-F5344CB8AC3E}">
        <p14:creationId xmlns:p14="http://schemas.microsoft.com/office/powerpoint/2010/main" val="386904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9" grpId="0" uiExpand="1" build="p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47C3-0B95-BB71-3380-65CFF93F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&amp; Proof </a:t>
            </a:r>
            <a:r>
              <a:rPr lang="en-US" dirty="0" err="1"/>
              <a:t>Strucuture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AB53E-CE73-2A28-3B1F-0E2F5A616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Result: First Analysis of MSJ FCFS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RESET technique: </a:t>
                </a:r>
                <a:r>
                  <a:rPr lang="en-US" dirty="0" err="1"/>
                  <a:t>REduction</a:t>
                </a:r>
                <a:r>
                  <a:rPr lang="en-US" dirty="0"/>
                  <a:t> to Saturated for Expected Time</a:t>
                </a:r>
              </a:p>
              <a:p>
                <a:pPr marL="0" indent="0">
                  <a:buNone/>
                </a:pPr>
                <a:r>
                  <a:rPr lang="en-US" dirty="0"/>
                  <a:t>Tight in heavy traffic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Idea: Same distribution of jobs in service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4AB53E-CE73-2A28-3B1F-0E2F5A61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5E2565AD-B3D1-14AE-EF67-528492E4C92C}"/>
              </a:ext>
            </a:extLst>
          </p:cNvPr>
          <p:cNvGrpSpPr/>
          <p:nvPr/>
        </p:nvGrpSpPr>
        <p:grpSpPr>
          <a:xfrm>
            <a:off x="2713613" y="3369071"/>
            <a:ext cx="2943503" cy="1223453"/>
            <a:chOff x="1079857" y="2607884"/>
            <a:chExt cx="2943503" cy="12234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8AF434-7C78-1296-6E61-2281F4337C60}"/>
                </a:ext>
              </a:extLst>
            </p:cNvPr>
            <p:cNvGrpSpPr/>
            <p:nvPr/>
          </p:nvGrpSpPr>
          <p:grpSpPr>
            <a:xfrm>
              <a:off x="1079857" y="2999805"/>
              <a:ext cx="2943503" cy="831532"/>
              <a:chOff x="9789" y="2821"/>
              <a:chExt cx="6105" cy="20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92218BA-3C30-8522-42C1-341B30C31D36}"/>
                  </a:ext>
                </a:extLst>
              </p:cNvPr>
              <p:cNvGrpSpPr/>
              <p:nvPr/>
            </p:nvGrpSpPr>
            <p:grpSpPr>
              <a:xfrm>
                <a:off x="9789" y="2821"/>
                <a:ext cx="5637" cy="2003"/>
                <a:chOff x="9772" y="2821"/>
                <a:chExt cx="5637" cy="200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7E6BEFF-8826-1DBC-6FEB-A08F23DD6E60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93B5668-4E56-A278-ADFE-85AF8465525B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0F679F0-B7F6-718B-3A45-08E991E1E822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F050013-854B-933C-EB41-8153D06E6322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BB49A67-7B1B-C0AF-F535-D198D84FF4B3}"/>
                    </a:ext>
                  </a:extLst>
                </p:cNvPr>
                <p:cNvGrpSpPr/>
                <p:nvPr/>
              </p:nvGrpSpPr>
              <p:grpSpPr>
                <a:xfrm>
                  <a:off x="9772" y="2989"/>
                  <a:ext cx="5067" cy="1728"/>
                  <a:chOff x="5297" y="3721"/>
                  <a:chExt cx="5067" cy="1728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02F2FE80-8007-E1D3-0F00-DB3EAAB578F5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9" name="Rectangles 39">
                      <a:extLst>
                        <a:ext uri="{FF2B5EF4-FFF2-40B4-BE49-F238E27FC236}">
                          <a16:creationId xmlns:a16="http://schemas.microsoft.com/office/drawing/2014/main" id="{C979E77B-E844-B907-34D1-972D275737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40">
                      <a:extLst>
                        <a:ext uri="{FF2B5EF4-FFF2-40B4-BE49-F238E27FC236}">
                          <a16:creationId xmlns:a16="http://schemas.microsoft.com/office/drawing/2014/main" id="{D9BD1E0A-741A-1BD5-A432-102C9D7A8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s 41">
                      <a:extLst>
                        <a:ext uri="{FF2B5EF4-FFF2-40B4-BE49-F238E27FC236}">
                          <a16:creationId xmlns:a16="http://schemas.microsoft.com/office/drawing/2014/main" id="{51B96AE4-E6CD-8000-3600-90A7CC05F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2">
                      <a:extLst>
                        <a:ext uri="{FF2B5EF4-FFF2-40B4-BE49-F238E27FC236}">
                          <a16:creationId xmlns:a16="http://schemas.microsoft.com/office/drawing/2014/main" id="{4AF85AA0-171D-44D4-877F-24F1B47CF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C8C46719-AF53-2087-D38D-17D90726D7B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2165E90A-22EE-ACF4-A0D0-2827964CD6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12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s 46">
                    <a:extLst>
                      <a:ext uri="{FF2B5EF4-FFF2-40B4-BE49-F238E27FC236}">
                        <a16:creationId xmlns:a16="http://schemas.microsoft.com/office/drawing/2014/main" id="{3DD02782-5BDF-B776-90F6-CC8830DA7A6D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5" name="Rectangles 47">
                    <a:extLst>
                      <a:ext uri="{FF2B5EF4-FFF2-40B4-BE49-F238E27FC236}">
                        <a16:creationId xmlns:a16="http://schemas.microsoft.com/office/drawing/2014/main" id="{CB82EA97-76DF-ED4C-87AA-2286C098DF1E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6" name="Rectangles 48">
                    <a:extLst>
                      <a:ext uri="{FF2B5EF4-FFF2-40B4-BE49-F238E27FC236}">
                        <a16:creationId xmlns:a16="http://schemas.microsoft.com/office/drawing/2014/main" id="{0D15C313-78ED-DFD2-7A64-FB4019730BBF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7" name="Rectangles 49">
                    <a:extLst>
                      <a:ext uri="{FF2B5EF4-FFF2-40B4-BE49-F238E27FC236}">
                        <a16:creationId xmlns:a16="http://schemas.microsoft.com/office/drawing/2014/main" id="{8FCBB30D-565F-6D23-DAEC-B8EE07E4A4BF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D0B3D314-449C-1A0F-65ED-C2556F846C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97" y="4650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Rectangles 60">
                <a:extLst>
                  <a:ext uri="{FF2B5EF4-FFF2-40B4-BE49-F238E27FC236}">
                    <a16:creationId xmlns:a16="http://schemas.microsoft.com/office/drawing/2014/main" id="{4E155844-79E8-62CD-78C1-BD0D2FFC9394}"/>
                  </a:ext>
                </a:extLst>
              </p:cNvPr>
              <p:cNvSpPr/>
              <p:nvPr/>
            </p:nvSpPr>
            <p:spPr>
              <a:xfrm>
                <a:off x="15174" y="2856"/>
                <a:ext cx="720" cy="9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7" name="Rectangles 61">
                <a:extLst>
                  <a:ext uri="{FF2B5EF4-FFF2-40B4-BE49-F238E27FC236}">
                    <a16:creationId xmlns:a16="http://schemas.microsoft.com/office/drawing/2014/main" id="{B7CD8EDB-70A0-56CB-F36D-691E474EC50E}"/>
                  </a:ext>
                </a:extLst>
              </p:cNvPr>
              <p:cNvSpPr/>
              <p:nvPr/>
            </p:nvSpPr>
            <p:spPr>
              <a:xfrm>
                <a:off x="15174" y="3924"/>
                <a:ext cx="720" cy="3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EDAAC0-7142-FFE2-C4ED-4D03F50C2CA2}"/>
                </a:ext>
              </a:extLst>
            </p:cNvPr>
            <p:cNvSpPr txBox="1"/>
            <p:nvPr/>
          </p:nvSpPr>
          <p:spPr>
            <a:xfrm>
              <a:off x="2561011" y="2607884"/>
              <a:ext cx="69670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MSJ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4C9A7-671A-B4BB-4D09-22E863EFE6A5}"/>
                  </a:ext>
                </a:extLst>
              </p:cNvPr>
              <p:cNvSpPr txBox="1"/>
              <p:nvPr/>
            </p:nvSpPr>
            <p:spPr>
              <a:xfrm>
                <a:off x="5856766" y="3704645"/>
                <a:ext cx="4541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4A4C9A7-671A-B4BB-4D09-22E863EFE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766" y="3704645"/>
                <a:ext cx="454182" cy="830997"/>
              </a:xfrm>
              <a:prstGeom prst="rect">
                <a:avLst/>
              </a:prstGeom>
              <a:blipFill>
                <a:blip r:embed="rId3"/>
                <a:stretch>
                  <a:fillRect r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5E65272-47FD-1B3E-9078-0D0E4BDE434C}"/>
              </a:ext>
            </a:extLst>
          </p:cNvPr>
          <p:cNvGrpSpPr/>
          <p:nvPr/>
        </p:nvGrpSpPr>
        <p:grpSpPr>
          <a:xfrm>
            <a:off x="6535891" y="3098824"/>
            <a:ext cx="2331424" cy="1513641"/>
            <a:chOff x="8759183" y="4284434"/>
            <a:chExt cx="2331424" cy="1513641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12779366-DAC5-7ECA-59C1-DCB3CBDE3148}"/>
                </a:ext>
              </a:extLst>
            </p:cNvPr>
            <p:cNvGrpSpPr/>
            <p:nvPr/>
          </p:nvGrpSpPr>
          <p:grpSpPr>
            <a:xfrm>
              <a:off x="9190103" y="4768940"/>
              <a:ext cx="1519771" cy="1029135"/>
              <a:chOff x="9606145" y="4362648"/>
              <a:chExt cx="1519771" cy="1029135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4FB98F0-B7A9-B948-E768-9E244C5D1738}"/>
                  </a:ext>
                </a:extLst>
              </p:cNvPr>
              <p:cNvGrpSpPr/>
              <p:nvPr/>
            </p:nvGrpSpPr>
            <p:grpSpPr>
              <a:xfrm>
                <a:off x="9696911" y="4560251"/>
                <a:ext cx="1408831" cy="831532"/>
                <a:chOff x="12972" y="2821"/>
                <a:chExt cx="2922" cy="2003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6862A9DC-1694-91DE-027F-E5D85D6B502D}"/>
                    </a:ext>
                  </a:extLst>
                </p:cNvPr>
                <p:cNvGrpSpPr/>
                <p:nvPr/>
              </p:nvGrpSpPr>
              <p:grpSpPr>
                <a:xfrm>
                  <a:off x="12972" y="2821"/>
                  <a:ext cx="2454" cy="2003"/>
                  <a:chOff x="12955" y="2821"/>
                  <a:chExt cx="2454" cy="2003"/>
                </a:xfrm>
              </p:grpSpPr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0CC5EEB5-23B2-2E9A-E489-87EA9E9E8D27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2F0AB622-D7DF-F632-85EF-27F65399387E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CD4AED7-16C7-BC15-1D93-8A6269C42D83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039C4734-4ABF-ED03-2EE2-41513D13F3AA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659B6653-0B72-498C-D0F3-4B85B53F3F6D}"/>
                      </a:ext>
                    </a:extLst>
                  </p:cNvPr>
                  <p:cNvGrpSpPr/>
                  <p:nvPr/>
                </p:nvGrpSpPr>
                <p:grpSpPr>
                  <a:xfrm>
                    <a:off x="12955" y="3003"/>
                    <a:ext cx="1884" cy="1714"/>
                    <a:chOff x="8480" y="3735"/>
                    <a:chExt cx="1884" cy="1714"/>
                  </a:xfrm>
                </p:grpSpPr>
                <p:grpSp>
                  <p:nvGrpSpPr>
                    <p:cNvPr id="126" name="Group 125">
                      <a:extLst>
                        <a:ext uri="{FF2B5EF4-FFF2-40B4-BE49-F238E27FC236}">
                          <a16:creationId xmlns:a16="http://schemas.microsoft.com/office/drawing/2014/main" id="{36040A18-9C6B-0B53-8AF8-80188932D0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80" y="3735"/>
                      <a:ext cx="1884" cy="1714"/>
                      <a:chOff x="8480" y="3735"/>
                      <a:chExt cx="1884" cy="1714"/>
                    </a:xfrm>
                  </p:grpSpPr>
                  <p:sp>
                    <p:nvSpPr>
                      <p:cNvPr id="134" name="Rectangles 41">
                        <a:extLst>
                          <a:ext uri="{FF2B5EF4-FFF2-40B4-BE49-F238E27FC236}">
                            <a16:creationId xmlns:a16="http://schemas.microsoft.com/office/drawing/2014/main" id="{78FB4062-21B0-75B1-F73C-A17BAC4642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5" name="Rectangles 42">
                        <a:extLst>
                          <a:ext uri="{FF2B5EF4-FFF2-40B4-BE49-F238E27FC236}">
                            <a16:creationId xmlns:a16="http://schemas.microsoft.com/office/drawing/2014/main" id="{394A6E98-0DC9-0BFF-60DC-CEFA672439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28" name="Rectangles 47">
                      <a:extLst>
                        <a:ext uri="{FF2B5EF4-FFF2-40B4-BE49-F238E27FC236}">
                          <a16:creationId xmlns:a16="http://schemas.microsoft.com/office/drawing/2014/main" id="{D49345BC-B1F5-BA74-A415-3C87E46C6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1" y="4379"/>
                      <a:ext cx="720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30" name="Rectangles 49">
                      <a:extLst>
                        <a:ext uri="{FF2B5EF4-FFF2-40B4-BE49-F238E27FC236}">
                          <a16:creationId xmlns:a16="http://schemas.microsoft.com/office/drawing/2014/main" id="{FD9C329B-65C5-E961-2254-82734F5151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" y="4379"/>
                      <a:ext cx="720" cy="76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</p:grpSp>
            <p:sp>
              <p:nvSpPr>
                <p:cNvPr id="119" name="Rectangles 60">
                  <a:extLst>
                    <a:ext uri="{FF2B5EF4-FFF2-40B4-BE49-F238E27FC236}">
                      <a16:creationId xmlns:a16="http://schemas.microsoft.com/office/drawing/2014/main" id="{DA0C0706-611F-DFA9-EF50-62507F34ACA8}"/>
                    </a:ext>
                  </a:extLst>
                </p:cNvPr>
                <p:cNvSpPr/>
                <p:nvPr/>
              </p:nvSpPr>
              <p:spPr>
                <a:xfrm>
                  <a:off x="15174" y="2856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20" name="Rectangles 61">
                  <a:extLst>
                    <a:ext uri="{FF2B5EF4-FFF2-40B4-BE49-F238E27FC236}">
                      <a16:creationId xmlns:a16="http://schemas.microsoft.com/office/drawing/2014/main" id="{0BA7EAE0-F05B-3C01-839A-C91BA6ADDD55}"/>
                    </a:ext>
                  </a:extLst>
                </p:cNvPr>
                <p:cNvSpPr/>
                <p:nvPr/>
              </p:nvSpPr>
              <p:spPr>
                <a:xfrm>
                  <a:off x="15174" y="3924"/>
                  <a:ext cx="720" cy="3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97E31C30-BC55-3B5D-32A3-B020FE23149A}"/>
                  </a:ext>
                </a:extLst>
              </p:cNvPr>
              <p:cNvSpPr/>
              <p:nvPr/>
            </p:nvSpPr>
            <p:spPr>
              <a:xfrm>
                <a:off x="9606145" y="4362648"/>
                <a:ext cx="1007203" cy="250431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New job</a:t>
                </a:r>
              </a:p>
            </p:txBody>
          </p:sp>
          <p:cxnSp>
            <p:nvCxnSpPr>
              <p:cNvPr id="140" name="Connector: Elbow 139">
                <a:extLst>
                  <a:ext uri="{FF2B5EF4-FFF2-40B4-BE49-F238E27FC236}">
                    <a16:creationId xmlns:a16="http://schemas.microsoft.com/office/drawing/2014/main" id="{33A7B187-789A-8D0A-F6F8-EE90BFCCBEE0}"/>
                  </a:ext>
                </a:extLst>
              </p:cNvPr>
              <p:cNvCxnSpPr>
                <a:cxnSpLocks/>
                <a:endCxn id="138" idx="3"/>
              </p:cNvCxnSpPr>
              <p:nvPr/>
            </p:nvCxnSpPr>
            <p:spPr>
              <a:xfrm rot="10800000">
                <a:off x="10613349" y="4487865"/>
                <a:ext cx="512567" cy="512439"/>
              </a:xfrm>
              <a:prstGeom prst="bentConnector3">
                <a:avLst>
                  <a:gd name="adj1" fmla="val -4105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ctor: Elbow 141">
                <a:extLst>
                  <a:ext uri="{FF2B5EF4-FFF2-40B4-BE49-F238E27FC236}">
                    <a16:creationId xmlns:a16="http://schemas.microsoft.com/office/drawing/2014/main" id="{13A7B612-B783-7A20-CA5F-D8633F90466A}"/>
                  </a:ext>
                </a:extLst>
              </p:cNvPr>
              <p:cNvCxnSpPr>
                <a:stCxn id="138" idx="1"/>
                <a:endCxn id="134" idx="1"/>
              </p:cNvCxnSpPr>
              <p:nvPr/>
            </p:nvCxnSpPr>
            <p:spPr>
              <a:xfrm rot="10800000" flipH="1" flipV="1">
                <a:off x="9606145" y="4487863"/>
                <a:ext cx="90766" cy="503721"/>
              </a:xfrm>
              <a:prstGeom prst="bentConnector3">
                <a:avLst>
                  <a:gd name="adj1" fmla="val -25185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632BE5C-02DB-3D90-4270-7C8183F5CB74}"/>
                </a:ext>
              </a:extLst>
            </p:cNvPr>
            <p:cNvSpPr txBox="1"/>
            <p:nvPr/>
          </p:nvSpPr>
          <p:spPr>
            <a:xfrm>
              <a:off x="8759183" y="4284434"/>
              <a:ext cx="2331424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Saturated System</a:t>
              </a:r>
            </a:p>
          </p:txBody>
        </p:sp>
      </p:grpSp>
      <p:sp>
        <p:nvSpPr>
          <p:cNvPr id="158" name="Slide Number Placeholder 157">
            <a:extLst>
              <a:ext uri="{FF2B5EF4-FFF2-40B4-BE49-F238E27FC236}">
                <a16:creationId xmlns:a16="http://schemas.microsoft.com/office/drawing/2014/main" id="{BADEE592-A703-D033-0EA5-BE0D0A2D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E5CE02-50F1-D081-9B71-3615412FBEC9}"/>
              </a:ext>
            </a:extLst>
          </p:cNvPr>
          <p:cNvGrpSpPr/>
          <p:nvPr/>
        </p:nvGrpSpPr>
        <p:grpSpPr>
          <a:xfrm>
            <a:off x="5099209" y="3712131"/>
            <a:ext cx="3416909" cy="1013528"/>
            <a:chOff x="5099209" y="3712131"/>
            <a:chExt cx="3416909" cy="1013528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0655A98-18BF-25DE-C3E3-CA599358026B}"/>
                </a:ext>
              </a:extLst>
            </p:cNvPr>
            <p:cNvSpPr/>
            <p:nvPr/>
          </p:nvSpPr>
          <p:spPr>
            <a:xfrm>
              <a:off x="5099209" y="3712131"/>
              <a:ext cx="606950" cy="10135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5B1391C-7910-4D89-EA9A-92338719EECC}"/>
                </a:ext>
              </a:extLst>
            </p:cNvPr>
            <p:cNvSpPr/>
            <p:nvPr/>
          </p:nvSpPr>
          <p:spPr>
            <a:xfrm>
              <a:off x="7909168" y="3712131"/>
              <a:ext cx="606950" cy="1013528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66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33F972-9AAF-B6CA-7260-617C994287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RESET technique: MSJ FCFS -&gt; At-least-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33F972-9AAF-B6CA-7260-617C99428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B6630C2-60DB-E20D-89F8-79125FBAE525}"/>
              </a:ext>
            </a:extLst>
          </p:cNvPr>
          <p:cNvGrpSpPr/>
          <p:nvPr/>
        </p:nvGrpSpPr>
        <p:grpSpPr>
          <a:xfrm>
            <a:off x="1993171" y="1602403"/>
            <a:ext cx="4311650" cy="1626890"/>
            <a:chOff x="1993171" y="1602403"/>
            <a:chExt cx="4311650" cy="16268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B0AC4FA-3D38-8142-7D05-D20A8CDAE0B1}"/>
                </a:ext>
              </a:extLst>
            </p:cNvPr>
            <p:cNvGrpSpPr/>
            <p:nvPr/>
          </p:nvGrpSpPr>
          <p:grpSpPr>
            <a:xfrm>
              <a:off x="1993171" y="1957388"/>
              <a:ext cx="4311650" cy="1271905"/>
              <a:chOff x="9104" y="2821"/>
              <a:chExt cx="6790" cy="200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DF6D1BD-AFF7-AE66-7E53-D69113A770A6}"/>
                  </a:ext>
                </a:extLst>
              </p:cNvPr>
              <p:cNvGrpSpPr/>
              <p:nvPr/>
            </p:nvGrpSpPr>
            <p:grpSpPr>
              <a:xfrm>
                <a:off x="9104" y="2821"/>
                <a:ext cx="6322" cy="2003"/>
                <a:chOff x="9087" y="2821"/>
                <a:chExt cx="6322" cy="200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39AB41-220A-5002-E3D9-C74140123D6B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1A2C466-4B66-DB3C-66FF-B208F21C9DE1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50877EF-0F9D-654F-B4B3-EA991BF93766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E89865-5BD8-8F0B-F860-2777C0A9289C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55E2E5AA-E3EC-9F07-0C09-2AEAC6F61D70}"/>
                    </a:ext>
                  </a:extLst>
                </p:cNvPr>
                <p:cNvGrpSpPr/>
                <p:nvPr/>
              </p:nvGrpSpPr>
              <p:grpSpPr>
                <a:xfrm>
                  <a:off x="9087" y="2989"/>
                  <a:ext cx="5752" cy="1729"/>
                  <a:chOff x="4612" y="3721"/>
                  <a:chExt cx="5752" cy="1729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0362A961-5297-9C83-7916-C70D80427945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9" name="Rectangles 39">
                      <a:extLst>
                        <a:ext uri="{FF2B5EF4-FFF2-40B4-BE49-F238E27FC236}">
                          <a16:creationId xmlns:a16="http://schemas.microsoft.com/office/drawing/2014/main" id="{99FDDEF7-4AF0-3CA3-14BA-980E22C551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40">
                      <a:extLst>
                        <a:ext uri="{FF2B5EF4-FFF2-40B4-BE49-F238E27FC236}">
                          <a16:creationId xmlns:a16="http://schemas.microsoft.com/office/drawing/2014/main" id="{BC71CC1A-169C-4EFF-1756-EE18E2A3B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s 41">
                      <a:extLst>
                        <a:ext uri="{FF2B5EF4-FFF2-40B4-BE49-F238E27FC236}">
                          <a16:creationId xmlns:a16="http://schemas.microsoft.com/office/drawing/2014/main" id="{49B97974-86B7-393F-4A97-CA2CC2E5FE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2">
                      <a:extLst>
                        <a:ext uri="{FF2B5EF4-FFF2-40B4-BE49-F238E27FC236}">
                          <a16:creationId xmlns:a16="http://schemas.microsoft.com/office/drawing/2014/main" id="{348662AA-F6C8-F929-BED8-CE3E9EB3CF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Straight Connector 22">
                      <a:extLst>
                        <a:ext uri="{FF2B5EF4-FFF2-40B4-BE49-F238E27FC236}">
                          <a16:creationId xmlns:a16="http://schemas.microsoft.com/office/drawing/2014/main" id="{ABDB9CFA-E2B7-FD0D-7D16-1CF7F25E2F5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>
                      <a:extLst>
                        <a:ext uri="{FF2B5EF4-FFF2-40B4-BE49-F238E27FC236}">
                          <a16:creationId xmlns:a16="http://schemas.microsoft.com/office/drawing/2014/main" id="{C0ECCAB8-7ED3-0B83-A036-752B50C95A1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Rectangles 47">
                    <a:extLst>
                      <a:ext uri="{FF2B5EF4-FFF2-40B4-BE49-F238E27FC236}">
                        <a16:creationId xmlns:a16="http://schemas.microsoft.com/office/drawing/2014/main" id="{90250EED-FAA7-B293-7719-706915949F03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7" name="Rectangles 49">
                    <a:extLst>
                      <a:ext uri="{FF2B5EF4-FFF2-40B4-BE49-F238E27FC236}">
                        <a16:creationId xmlns:a16="http://schemas.microsoft.com/office/drawing/2014/main" id="{D7A19AE0-C045-E8B3-02BB-0308A9EAAAB3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E474994A-BD6B-E0AA-13A7-7D6199E991C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Rectangles 60">
                <a:extLst>
                  <a:ext uri="{FF2B5EF4-FFF2-40B4-BE49-F238E27FC236}">
                    <a16:creationId xmlns:a16="http://schemas.microsoft.com/office/drawing/2014/main" id="{F3926AB6-D24E-9577-C16D-B7EB26CEF2A2}"/>
                  </a:ext>
                </a:extLst>
              </p:cNvPr>
              <p:cNvSpPr/>
              <p:nvPr/>
            </p:nvSpPr>
            <p:spPr>
              <a:xfrm>
                <a:off x="15174" y="2856"/>
                <a:ext cx="720" cy="9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CDAB019-8DAA-2329-E3E5-08A759DB1CC3}"/>
                    </a:ext>
                  </a:extLst>
                </p:cNvPr>
                <p:cNvSpPr txBox="1"/>
                <p:nvPr/>
              </p:nvSpPr>
              <p:spPr>
                <a:xfrm>
                  <a:off x="4049209" y="1602403"/>
                  <a:ext cx="1446336" cy="4616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At-least-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CDAB019-8DAA-2329-E3E5-08A759DB1C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209" y="1602403"/>
                  <a:ext cx="1446336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4918" t="-6098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82533C-5A7A-C998-44CB-80C437FD5AB7}"/>
                  </a:ext>
                </a:extLst>
              </p:cNvPr>
              <p:cNvSpPr txBox="1"/>
              <p:nvPr/>
            </p:nvSpPr>
            <p:spPr>
              <a:xfrm>
                <a:off x="490761" y="2422525"/>
                <a:ext cx="1485265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Poisson(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82533C-5A7A-C998-44CB-80C437FD5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1" y="2422525"/>
                <a:ext cx="1485265" cy="461665"/>
              </a:xfrm>
              <a:prstGeom prst="rect">
                <a:avLst/>
              </a:prstGeom>
              <a:blipFill>
                <a:blip r:embed="rId4"/>
                <a:stretch>
                  <a:fillRect l="-5221" t="-6098" r="-4016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s 61">
            <a:extLst>
              <a:ext uri="{FF2B5EF4-FFF2-40B4-BE49-F238E27FC236}">
                <a16:creationId xmlns:a16="http://schemas.microsoft.com/office/drawing/2014/main" id="{5BCBFB25-01B2-FC2C-771F-572BC5827F22}"/>
              </a:ext>
            </a:extLst>
          </p:cNvPr>
          <p:cNvSpPr/>
          <p:nvPr/>
        </p:nvSpPr>
        <p:spPr>
          <a:xfrm>
            <a:off x="5847621" y="2657793"/>
            <a:ext cx="457200" cy="207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AACA68D8-4025-BBAA-E7EC-E3E5ACC2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1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33F972-9AAF-B6CA-7260-617C994287B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RESET technique: MSJ FCFS -&gt; At-least-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33F972-9AAF-B6CA-7260-617C99428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19FD-953D-44E6-53A7-940603B8D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59351"/>
                <a:ext cx="10515600" cy="22176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𝑀𝑆𝐽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𝐴𝑘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 idea: Couple MSJ and Ak, differing jobs in service negligibly often.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5219FD-953D-44E6-53A7-940603B8D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59351"/>
                <a:ext cx="10515600" cy="2217611"/>
              </a:xfrm>
              <a:blipFill>
                <a:blip r:embed="rId4"/>
                <a:stretch>
                  <a:fillRect l="-1217" t="-412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B0AC4FA-3D38-8142-7D05-D20A8CDAE0B1}"/>
              </a:ext>
            </a:extLst>
          </p:cNvPr>
          <p:cNvGrpSpPr/>
          <p:nvPr/>
        </p:nvGrpSpPr>
        <p:grpSpPr>
          <a:xfrm>
            <a:off x="1993171" y="1957388"/>
            <a:ext cx="4331335" cy="1271905"/>
            <a:chOff x="9104" y="2821"/>
            <a:chExt cx="6821" cy="20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F6D1BD-AFF7-AE66-7E53-D69113A770A6}"/>
                </a:ext>
              </a:extLst>
            </p:cNvPr>
            <p:cNvGrpSpPr/>
            <p:nvPr/>
          </p:nvGrpSpPr>
          <p:grpSpPr>
            <a:xfrm>
              <a:off x="9104" y="2821"/>
              <a:ext cx="6821" cy="2003"/>
              <a:chOff x="9087" y="2821"/>
              <a:chExt cx="6821" cy="200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739AB41-220A-5002-E3D9-C74140123D6B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1A2C466-4B66-DB3C-66FF-B208F21C9DE1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50877EF-0F9D-654F-B4B3-EA991BF93766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3E89865-5BD8-8F0B-F860-2777C0A9289C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5E2E5AA-E3EC-9F07-0C09-2AEAC6F61D70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6821" cy="1741"/>
                <a:chOff x="4612" y="3721"/>
                <a:chExt cx="6821" cy="1741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362A961-5297-9C83-7916-C70D80427945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19" name="Rectangles 39">
                    <a:extLst>
                      <a:ext uri="{FF2B5EF4-FFF2-40B4-BE49-F238E27FC236}">
                        <a16:creationId xmlns:a16="http://schemas.microsoft.com/office/drawing/2014/main" id="{99FDDEF7-4AF0-3CA3-14BA-980E22C551E7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40">
                    <a:extLst>
                      <a:ext uri="{FF2B5EF4-FFF2-40B4-BE49-F238E27FC236}">
                        <a16:creationId xmlns:a16="http://schemas.microsoft.com/office/drawing/2014/main" id="{BC71CC1A-169C-4EFF-1756-EE18E2A3B391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41">
                    <a:extLst>
                      <a:ext uri="{FF2B5EF4-FFF2-40B4-BE49-F238E27FC236}">
                        <a16:creationId xmlns:a16="http://schemas.microsoft.com/office/drawing/2014/main" id="{49B97974-86B7-393F-4A97-CA2CC2E5FE58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s 42">
                    <a:extLst>
                      <a:ext uri="{FF2B5EF4-FFF2-40B4-BE49-F238E27FC236}">
                        <a16:creationId xmlns:a16="http://schemas.microsoft.com/office/drawing/2014/main" id="{348662AA-F6C8-F929-BED8-CE3E9EB3CF7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BDB9CFA-E2B7-FD0D-7D16-1CF7F25E2F57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C0ECCAB8-7ED3-0B83-A036-752B50C95A19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5" name="Rectangles 47">
                  <a:extLst>
                    <a:ext uri="{FF2B5EF4-FFF2-40B4-BE49-F238E27FC236}">
                      <a16:creationId xmlns:a16="http://schemas.microsoft.com/office/drawing/2014/main" id="{90250EED-FAA7-B293-7719-706915949F03}"/>
                    </a:ext>
                  </a:extLst>
                </p:cNvPr>
                <p:cNvSpPr/>
                <p:nvPr/>
              </p:nvSpPr>
              <p:spPr>
                <a:xfrm>
                  <a:off x="10713" y="469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7" name="Rectangles 49">
                  <a:extLst>
                    <a:ext uri="{FF2B5EF4-FFF2-40B4-BE49-F238E27FC236}">
                      <a16:creationId xmlns:a16="http://schemas.microsoft.com/office/drawing/2014/main" id="{D7A19AE0-C045-E8B3-02BB-0308A9EAAAB3}"/>
                    </a:ext>
                  </a:extLst>
                </p:cNvPr>
                <p:cNvSpPr/>
                <p:nvPr/>
              </p:nvSpPr>
              <p:spPr>
                <a:xfrm>
                  <a:off x="9533" y="4496"/>
                  <a:ext cx="720" cy="77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E474994A-BD6B-E0AA-13A7-7D6199E991C3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s 60">
              <a:extLst>
                <a:ext uri="{FF2B5EF4-FFF2-40B4-BE49-F238E27FC236}">
                  <a16:creationId xmlns:a16="http://schemas.microsoft.com/office/drawing/2014/main" id="{F3926AB6-D24E-9577-C16D-B7EB26CEF2A2}"/>
                </a:ext>
              </a:extLst>
            </p:cNvPr>
            <p:cNvSpPr/>
            <p:nvPr/>
          </p:nvSpPr>
          <p:spPr>
            <a:xfrm>
              <a:off x="15205" y="2914"/>
              <a:ext cx="720" cy="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DAB019-8DAA-2329-E3E5-08A759DB1CC3}"/>
                  </a:ext>
                </a:extLst>
              </p:cNvPr>
              <p:cNvSpPr txBox="1"/>
              <p:nvPr/>
            </p:nvSpPr>
            <p:spPr>
              <a:xfrm>
                <a:off x="4049209" y="1602403"/>
                <a:ext cx="1446336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At-least-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DAB019-8DAA-2329-E3E5-08A759DB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09" y="1602403"/>
                <a:ext cx="1446336" cy="461665"/>
              </a:xfrm>
              <a:prstGeom prst="rect">
                <a:avLst/>
              </a:prstGeom>
              <a:blipFill>
                <a:blip r:embed="rId5"/>
                <a:stretch>
                  <a:fillRect l="-4918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82533C-5A7A-C998-44CB-80C437FD5AB7}"/>
                  </a:ext>
                </a:extLst>
              </p:cNvPr>
              <p:cNvSpPr txBox="1"/>
              <p:nvPr/>
            </p:nvSpPr>
            <p:spPr>
              <a:xfrm>
                <a:off x="490761" y="2422525"/>
                <a:ext cx="1485265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Poisson(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282533C-5A7A-C998-44CB-80C437FD5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61" y="2422525"/>
                <a:ext cx="1485265" cy="461665"/>
              </a:xfrm>
              <a:prstGeom prst="rect">
                <a:avLst/>
              </a:prstGeom>
              <a:blipFill>
                <a:blip r:embed="rId6"/>
                <a:stretch>
                  <a:fillRect l="-5221" t="-6098" r="-4016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790FE5F-7F30-8ACB-C881-6EF273FA14E8}"/>
              </a:ext>
            </a:extLst>
          </p:cNvPr>
          <p:cNvGrpSpPr/>
          <p:nvPr/>
        </p:nvGrpSpPr>
        <p:grpSpPr>
          <a:xfrm>
            <a:off x="3859800" y="2556193"/>
            <a:ext cx="1771363" cy="1234989"/>
            <a:chOff x="3859800" y="2556193"/>
            <a:chExt cx="1771363" cy="1234989"/>
          </a:xfrm>
        </p:grpSpPr>
        <p:sp>
          <p:nvSpPr>
            <p:cNvPr id="14" name="Rectangles 49">
              <a:extLst>
                <a:ext uri="{FF2B5EF4-FFF2-40B4-BE49-F238E27FC236}">
                  <a16:creationId xmlns:a16="http://schemas.microsoft.com/office/drawing/2014/main" id="{D6E13AFF-B0B6-51A0-394A-2B731E276273}"/>
                </a:ext>
              </a:extLst>
            </p:cNvPr>
            <p:cNvSpPr/>
            <p:nvPr/>
          </p:nvSpPr>
          <p:spPr>
            <a:xfrm>
              <a:off x="4516882" y="2556193"/>
              <a:ext cx="457200" cy="4940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2995ED-F81D-916F-B3A6-107A803B5208}"/>
                </a:ext>
              </a:extLst>
            </p:cNvPr>
            <p:cNvSpPr txBox="1"/>
            <p:nvPr/>
          </p:nvSpPr>
          <p:spPr>
            <a:xfrm>
              <a:off x="3859800" y="3329517"/>
              <a:ext cx="1771363" cy="46166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Extra arrival!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4EECE2F-5474-1D6E-F8E0-0688B927F361}"/>
                </a:ext>
              </a:extLst>
            </p:cNvPr>
            <p:cNvCxnSpPr>
              <a:stCxn id="16" idx="0"/>
              <a:endCxn id="14" idx="2"/>
            </p:cNvCxnSpPr>
            <p:nvPr/>
          </p:nvCxnSpPr>
          <p:spPr>
            <a:xfrm flipV="1">
              <a:off x="4745482" y="3050223"/>
              <a:ext cx="0" cy="279294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A44F784-897D-CF78-E545-4103E06B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C0A6-0008-94CD-4A69-043D26CB8D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At-least-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MMSR + Saturated System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C0A6-0008-94CD-4A69-043D26CB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0F150B-701A-B3A1-3172-A8C491308D98}"/>
              </a:ext>
            </a:extLst>
          </p:cNvPr>
          <p:cNvGrpSpPr/>
          <p:nvPr/>
        </p:nvGrpSpPr>
        <p:grpSpPr>
          <a:xfrm>
            <a:off x="1993171" y="1957388"/>
            <a:ext cx="4331335" cy="1271905"/>
            <a:chOff x="9104" y="2821"/>
            <a:chExt cx="6821" cy="20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19F7594-513E-CE2B-C6D3-6BFF9F09B184}"/>
                </a:ext>
              </a:extLst>
            </p:cNvPr>
            <p:cNvGrpSpPr/>
            <p:nvPr/>
          </p:nvGrpSpPr>
          <p:grpSpPr>
            <a:xfrm>
              <a:off x="9104" y="2821"/>
              <a:ext cx="6322" cy="2003"/>
              <a:chOff x="9087" y="2821"/>
              <a:chExt cx="6322" cy="200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5CE765-ECCF-4554-099D-FC289F1E4480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1C0BBF4-D10A-F8CC-8530-F352E5763849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B1997FC-2EB3-D81D-4747-01CE18E89AF0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A3AA519-4EB4-8CC0-C20E-07E0ADE14E39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E33BAD0-3D41-17A5-079C-2558C80BF103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8453C0EA-CC88-5809-E9E9-5BE797016C7A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16" name="Rectangles 39">
                    <a:extLst>
                      <a:ext uri="{FF2B5EF4-FFF2-40B4-BE49-F238E27FC236}">
                        <a16:creationId xmlns:a16="http://schemas.microsoft.com/office/drawing/2014/main" id="{0A666340-6A0E-4933-8250-7E1850FF0000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s 40">
                    <a:extLst>
                      <a:ext uri="{FF2B5EF4-FFF2-40B4-BE49-F238E27FC236}">
                        <a16:creationId xmlns:a16="http://schemas.microsoft.com/office/drawing/2014/main" id="{BD0A1A5F-B09B-5412-6218-9F23008DAC3A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41">
                    <a:extLst>
                      <a:ext uri="{FF2B5EF4-FFF2-40B4-BE49-F238E27FC236}">
                        <a16:creationId xmlns:a16="http://schemas.microsoft.com/office/drawing/2014/main" id="{0FDF6BE6-C58C-A4B2-0CA6-386516B74DDC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42">
                    <a:extLst>
                      <a:ext uri="{FF2B5EF4-FFF2-40B4-BE49-F238E27FC236}">
                        <a16:creationId xmlns:a16="http://schemas.microsoft.com/office/drawing/2014/main" id="{0E304857-8800-9AF2-CCCD-9C953C2E619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46CBD1D9-BC61-5ACF-6531-386E43BEC6F3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2121AAC1-B7C7-5DB5-4FCB-5158CAE04BCE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s 49">
                  <a:extLst>
                    <a:ext uri="{FF2B5EF4-FFF2-40B4-BE49-F238E27FC236}">
                      <a16:creationId xmlns:a16="http://schemas.microsoft.com/office/drawing/2014/main" id="{9117418C-2249-D70E-F886-D345436B8CFC}"/>
                    </a:ext>
                  </a:extLst>
                </p:cNvPr>
                <p:cNvSpPr/>
                <p:nvPr/>
              </p:nvSpPr>
              <p:spPr>
                <a:xfrm>
                  <a:off x="9533" y="4514"/>
                  <a:ext cx="720" cy="7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79E4D827-67F2-D486-A557-A6524CAC17D6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Rectangles 60">
              <a:extLst>
                <a:ext uri="{FF2B5EF4-FFF2-40B4-BE49-F238E27FC236}">
                  <a16:creationId xmlns:a16="http://schemas.microsoft.com/office/drawing/2014/main" id="{DFC28D09-BC71-656D-2F0D-EA5068D40A2A}"/>
                </a:ext>
              </a:extLst>
            </p:cNvPr>
            <p:cNvSpPr/>
            <p:nvPr/>
          </p:nvSpPr>
          <p:spPr>
            <a:xfrm>
              <a:off x="15205" y="2969"/>
              <a:ext cx="720" cy="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DF7BF0-8BFF-9EFB-55ED-EB051D9C92EE}"/>
              </a:ext>
            </a:extLst>
          </p:cNvPr>
          <p:cNvSpPr/>
          <p:nvPr/>
        </p:nvSpPr>
        <p:spPr>
          <a:xfrm>
            <a:off x="645459" y="1957388"/>
            <a:ext cx="3803892" cy="147161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Ignore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9CD49B-2DE2-974D-25C9-BB4E3FE85E68}"/>
                  </a:ext>
                </a:extLst>
              </p:cNvPr>
              <p:cNvSpPr txBox="1"/>
              <p:nvPr/>
            </p:nvSpPr>
            <p:spPr>
              <a:xfrm>
                <a:off x="4049209" y="1602403"/>
                <a:ext cx="1446336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At-least-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9CD49B-2DE2-974D-25C9-BB4E3FE8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09" y="1602403"/>
                <a:ext cx="1446336" cy="461665"/>
              </a:xfrm>
              <a:prstGeom prst="rect">
                <a:avLst/>
              </a:prstGeom>
              <a:blipFill>
                <a:blip r:embed="rId3"/>
                <a:stretch>
                  <a:fillRect l="-4918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s 47">
            <a:extLst>
              <a:ext uri="{FF2B5EF4-FFF2-40B4-BE49-F238E27FC236}">
                <a16:creationId xmlns:a16="http://schemas.microsoft.com/office/drawing/2014/main" id="{4822A79F-2CDC-B638-F122-B198CFA34341}"/>
              </a:ext>
            </a:extLst>
          </p:cNvPr>
          <p:cNvSpPr/>
          <p:nvPr/>
        </p:nvSpPr>
        <p:spPr>
          <a:xfrm>
            <a:off x="5867306" y="2685098"/>
            <a:ext cx="457200" cy="484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5B87E3-9C79-9FB1-FE02-A6372DF3653F}"/>
                  </a:ext>
                </a:extLst>
              </p:cNvPr>
              <p:cNvSpPr txBox="1"/>
              <p:nvPr/>
            </p:nvSpPr>
            <p:spPr>
              <a:xfrm>
                <a:off x="7581898" y="2140694"/>
                <a:ext cx="3219451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Front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jobs don’t care about queue state.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E5B87E3-9C79-9FB1-FE02-A6372DF36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98" y="2140694"/>
                <a:ext cx="3219451" cy="830997"/>
              </a:xfrm>
              <a:prstGeom prst="rect">
                <a:avLst/>
              </a:prstGeom>
              <a:blipFill>
                <a:blip r:embed="rId4"/>
                <a:stretch>
                  <a:fillRect l="-2434" t="-3521" b="-1338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4DC139AA-E59F-499A-D431-3400E9A2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7</a:t>
            </a:fld>
            <a:endParaRPr lang="en-US"/>
          </a:p>
        </p:txBody>
      </p:sp>
      <p:sp>
        <p:nvSpPr>
          <p:cNvPr id="54" name="Rectangles 49">
            <a:extLst>
              <a:ext uri="{FF2B5EF4-FFF2-40B4-BE49-F238E27FC236}">
                <a16:creationId xmlns:a16="http://schemas.microsoft.com/office/drawing/2014/main" id="{C2A824D0-B09A-9D29-3873-E2B56A9E57DE}"/>
              </a:ext>
            </a:extLst>
          </p:cNvPr>
          <p:cNvSpPr/>
          <p:nvPr/>
        </p:nvSpPr>
        <p:spPr>
          <a:xfrm>
            <a:off x="4516882" y="2556193"/>
            <a:ext cx="457200" cy="4940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446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C0A6-0008-94CD-4A69-043D26CB8D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At-least-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MMSR + Saturated System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C0A6-0008-94CD-4A69-043D26CB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DBFE06B-D9F2-55D3-D014-07912D15F438}"/>
              </a:ext>
            </a:extLst>
          </p:cNvPr>
          <p:cNvGrpSpPr/>
          <p:nvPr/>
        </p:nvGrpSpPr>
        <p:grpSpPr>
          <a:xfrm>
            <a:off x="1993171" y="1690688"/>
            <a:ext cx="4331335" cy="1538605"/>
            <a:chOff x="1993171" y="1690688"/>
            <a:chExt cx="4331335" cy="153860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0F150B-701A-B3A1-3172-A8C491308D98}"/>
                </a:ext>
              </a:extLst>
            </p:cNvPr>
            <p:cNvGrpSpPr/>
            <p:nvPr/>
          </p:nvGrpSpPr>
          <p:grpSpPr>
            <a:xfrm>
              <a:off x="1993171" y="1690688"/>
              <a:ext cx="4331335" cy="1538605"/>
              <a:chOff x="9104" y="2401"/>
              <a:chExt cx="6821" cy="242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19F7594-513E-CE2B-C6D3-6BFF9F09B184}"/>
                  </a:ext>
                </a:extLst>
              </p:cNvPr>
              <p:cNvGrpSpPr/>
              <p:nvPr/>
            </p:nvGrpSpPr>
            <p:grpSpPr>
              <a:xfrm>
                <a:off x="9104" y="2401"/>
                <a:ext cx="6821" cy="2423"/>
                <a:chOff x="9087" y="2401"/>
                <a:chExt cx="6821" cy="2423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5CE765-ECCF-4554-099D-FC289F1E4480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1C0BBF4-D10A-F8CC-8530-F352E5763849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B1997FC-2EB3-D81D-4747-01CE18E89AF0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A3AA519-4EB4-8CC0-C20E-07E0ADE14E39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E33BAD0-3D41-17A5-079C-2558C80BF103}"/>
                    </a:ext>
                  </a:extLst>
                </p:cNvPr>
                <p:cNvGrpSpPr/>
                <p:nvPr/>
              </p:nvGrpSpPr>
              <p:grpSpPr>
                <a:xfrm>
                  <a:off x="9087" y="2401"/>
                  <a:ext cx="6821" cy="2317"/>
                  <a:chOff x="4612" y="3133"/>
                  <a:chExt cx="6821" cy="2317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8453C0EA-CC88-5809-E9E9-5BE797016C7A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6" name="Rectangles 39">
                      <a:extLst>
                        <a:ext uri="{FF2B5EF4-FFF2-40B4-BE49-F238E27FC236}">
                          <a16:creationId xmlns:a16="http://schemas.microsoft.com/office/drawing/2014/main" id="{0A666340-6A0E-4933-8250-7E1850FF0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s 40">
                      <a:extLst>
                        <a:ext uri="{FF2B5EF4-FFF2-40B4-BE49-F238E27FC236}">
                          <a16:creationId xmlns:a16="http://schemas.microsoft.com/office/drawing/2014/main" id="{BD0A1A5F-B09B-5412-6218-9F23008DA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41">
                      <a:extLst>
                        <a:ext uri="{FF2B5EF4-FFF2-40B4-BE49-F238E27FC236}">
                          <a16:creationId xmlns:a16="http://schemas.microsoft.com/office/drawing/2014/main" id="{0FDF6BE6-C58C-A4B2-0CA6-386516B74D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42">
                      <a:extLst>
                        <a:ext uri="{FF2B5EF4-FFF2-40B4-BE49-F238E27FC236}">
                          <a16:creationId xmlns:a16="http://schemas.microsoft.com/office/drawing/2014/main" id="{0E304857-8800-9AF2-CCCD-9C953C2E6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46CBD1D9-BC61-5ACF-6531-386E43BEC6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2121AAC1-B7C7-5DB5-4FCB-5158CAE04B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s 49">
                    <a:extLst>
                      <a:ext uri="{FF2B5EF4-FFF2-40B4-BE49-F238E27FC236}">
                        <a16:creationId xmlns:a16="http://schemas.microsoft.com/office/drawing/2014/main" id="{9117418C-2249-D70E-F886-D345436B8CFC}"/>
                      </a:ext>
                    </a:extLst>
                  </p:cNvPr>
                  <p:cNvSpPr/>
                  <p:nvPr/>
                </p:nvSpPr>
                <p:spPr>
                  <a:xfrm>
                    <a:off x="10713" y="3133"/>
                    <a:ext cx="720" cy="79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79E4D827-67F2-D486-A557-A6524CAC17D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Rectangles 60">
                <a:extLst>
                  <a:ext uri="{FF2B5EF4-FFF2-40B4-BE49-F238E27FC236}">
                    <a16:creationId xmlns:a16="http://schemas.microsoft.com/office/drawing/2014/main" id="{DFC28D09-BC71-656D-2F0D-EA5068D40A2A}"/>
                  </a:ext>
                </a:extLst>
              </p:cNvPr>
              <p:cNvSpPr/>
              <p:nvPr/>
            </p:nvSpPr>
            <p:spPr>
              <a:xfrm>
                <a:off x="15205" y="3448"/>
                <a:ext cx="720" cy="74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23" name="Rectangles 49">
              <a:extLst>
                <a:ext uri="{FF2B5EF4-FFF2-40B4-BE49-F238E27FC236}">
                  <a16:creationId xmlns:a16="http://schemas.microsoft.com/office/drawing/2014/main" id="{C04E44C6-988C-CADE-6DBF-D5FA02A10F4E}"/>
                </a:ext>
              </a:extLst>
            </p:cNvPr>
            <p:cNvSpPr/>
            <p:nvPr/>
          </p:nvSpPr>
          <p:spPr>
            <a:xfrm>
              <a:off x="5118830" y="2556192"/>
              <a:ext cx="457200" cy="4940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DF7BF0-8BFF-9EFB-55ED-EB051D9C92EE}"/>
              </a:ext>
            </a:extLst>
          </p:cNvPr>
          <p:cNvSpPr/>
          <p:nvPr/>
        </p:nvSpPr>
        <p:spPr>
          <a:xfrm>
            <a:off x="645459" y="1957388"/>
            <a:ext cx="3803892" cy="1471612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Ignore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9CD49B-2DE2-974D-25C9-BB4E3FE85E68}"/>
                  </a:ext>
                </a:extLst>
              </p:cNvPr>
              <p:cNvSpPr txBox="1"/>
              <p:nvPr/>
            </p:nvSpPr>
            <p:spPr>
              <a:xfrm>
                <a:off x="4049209" y="1602403"/>
                <a:ext cx="1446336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At-least-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9CD49B-2DE2-974D-25C9-BB4E3FE8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209" y="1602403"/>
                <a:ext cx="1446336" cy="461665"/>
              </a:xfrm>
              <a:prstGeom prst="rect">
                <a:avLst/>
              </a:prstGeom>
              <a:blipFill>
                <a:blip r:embed="rId3"/>
                <a:stretch>
                  <a:fillRect l="-4918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1482C2-B475-8B66-7585-6F088BB05AA2}"/>
                  </a:ext>
                </a:extLst>
              </p:cNvPr>
              <p:cNvSpPr txBox="1"/>
              <p:nvPr/>
            </p:nvSpPr>
            <p:spPr>
              <a:xfrm>
                <a:off x="7581898" y="2140694"/>
                <a:ext cx="3219451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Front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jobs don’t care about queue state.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1482C2-B475-8B66-7585-6F088BB0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98" y="2140694"/>
                <a:ext cx="3219451" cy="830997"/>
              </a:xfrm>
              <a:prstGeom prst="rect">
                <a:avLst/>
              </a:prstGeom>
              <a:blipFill>
                <a:blip r:embed="rId4"/>
                <a:stretch>
                  <a:fillRect l="-2434" t="-3521" b="-1338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s 49">
            <a:extLst>
              <a:ext uri="{FF2B5EF4-FFF2-40B4-BE49-F238E27FC236}">
                <a16:creationId xmlns:a16="http://schemas.microsoft.com/office/drawing/2014/main" id="{F0F9F22A-C0E0-4514-D256-C5DEE5560265}"/>
              </a:ext>
            </a:extLst>
          </p:cNvPr>
          <p:cNvSpPr/>
          <p:nvPr/>
        </p:nvSpPr>
        <p:spPr>
          <a:xfrm>
            <a:off x="4539219" y="2556192"/>
            <a:ext cx="457200" cy="497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B9D4E7-59AD-EFCB-6747-7D483847BECA}"/>
              </a:ext>
            </a:extLst>
          </p:cNvPr>
          <p:cNvCxnSpPr>
            <a:cxnSpLocks/>
          </p:cNvCxnSpPr>
          <p:nvPr/>
        </p:nvCxnSpPr>
        <p:spPr>
          <a:xfrm>
            <a:off x="6324506" y="2885758"/>
            <a:ext cx="1072990" cy="929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DF4546-B3BC-5EAC-B221-3FC945680CE4}"/>
              </a:ext>
            </a:extLst>
          </p:cNvPr>
          <p:cNvGrpSpPr/>
          <p:nvPr/>
        </p:nvGrpSpPr>
        <p:grpSpPr>
          <a:xfrm>
            <a:off x="7492594" y="3841029"/>
            <a:ext cx="2373783" cy="1764246"/>
            <a:chOff x="7492594" y="3841029"/>
            <a:chExt cx="2373783" cy="176424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419C28-BBED-BD6F-1F8E-56A9EF102DDD}"/>
                </a:ext>
              </a:extLst>
            </p:cNvPr>
            <p:cNvGrpSpPr/>
            <p:nvPr/>
          </p:nvGrpSpPr>
          <p:grpSpPr>
            <a:xfrm>
              <a:off x="7492594" y="3841029"/>
              <a:ext cx="2373783" cy="1764246"/>
              <a:chOff x="8953528" y="4410466"/>
              <a:chExt cx="1889598" cy="138760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8CB479F-43E8-28CF-030E-4B1D5A8FB3AA}"/>
                  </a:ext>
                </a:extLst>
              </p:cNvPr>
              <p:cNvGrpSpPr/>
              <p:nvPr/>
            </p:nvGrpSpPr>
            <p:grpSpPr>
              <a:xfrm>
                <a:off x="9190103" y="4768940"/>
                <a:ext cx="1519846" cy="1029135"/>
                <a:chOff x="9606145" y="4362648"/>
                <a:chExt cx="1519846" cy="1029135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1681C643-47E1-DB8C-0D77-29D91819E58B}"/>
                    </a:ext>
                  </a:extLst>
                </p:cNvPr>
                <p:cNvGrpSpPr/>
                <p:nvPr/>
              </p:nvGrpSpPr>
              <p:grpSpPr>
                <a:xfrm>
                  <a:off x="9696910" y="4560251"/>
                  <a:ext cx="1429081" cy="831532"/>
                  <a:chOff x="12972" y="2821"/>
                  <a:chExt cx="2964" cy="2003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E0F84751-CE62-3E81-22D2-B31C72D017A5}"/>
                      </a:ext>
                    </a:extLst>
                  </p:cNvPr>
                  <p:cNvGrpSpPr/>
                  <p:nvPr/>
                </p:nvGrpSpPr>
                <p:grpSpPr>
                  <a:xfrm>
                    <a:off x="12972" y="2821"/>
                    <a:ext cx="2454" cy="2003"/>
                    <a:chOff x="12955" y="2821"/>
                    <a:chExt cx="2454" cy="2003"/>
                  </a:xfrm>
                </p:grpSpPr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4AA5F1B6-9B70-7C10-8C84-C9A24674C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59756FC6-236B-AB1B-A899-AF020A46AC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0205663-534C-9851-0C3B-247C7CC856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" name="Oval 42">
                      <a:extLst>
                        <a:ext uri="{FF2B5EF4-FFF2-40B4-BE49-F238E27FC236}">
                          <a16:creationId xmlns:a16="http://schemas.microsoft.com/office/drawing/2014/main" id="{5AB785A2-3946-4215-62FA-B2B949712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4" name="Group 43">
                      <a:extLst>
                        <a:ext uri="{FF2B5EF4-FFF2-40B4-BE49-F238E27FC236}">
                          <a16:creationId xmlns:a16="http://schemas.microsoft.com/office/drawing/2014/main" id="{FE81EDE3-12AF-CAC8-FF34-6667E79CED0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55" y="3003"/>
                      <a:ext cx="1884" cy="1714"/>
                      <a:chOff x="8480" y="3735"/>
                      <a:chExt cx="1884" cy="1714"/>
                    </a:xfrm>
                  </p:grpSpPr>
                  <p:grpSp>
                    <p:nvGrpSpPr>
                      <p:cNvPr id="45" name="Group 44">
                        <a:extLst>
                          <a:ext uri="{FF2B5EF4-FFF2-40B4-BE49-F238E27FC236}">
                            <a16:creationId xmlns:a16="http://schemas.microsoft.com/office/drawing/2014/main" id="{F11192BA-48F6-D846-27C0-D27DAF04F7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80" y="3735"/>
                        <a:ext cx="1884" cy="1714"/>
                        <a:chOff x="8480" y="3735"/>
                        <a:chExt cx="1884" cy="1714"/>
                      </a:xfrm>
                    </p:grpSpPr>
                    <p:sp>
                      <p:nvSpPr>
                        <p:cNvPr id="48" name="Rectangles 41">
                          <a:extLst>
                            <a:ext uri="{FF2B5EF4-FFF2-40B4-BE49-F238E27FC236}">
                              <a16:creationId xmlns:a16="http://schemas.microsoft.com/office/drawing/2014/main" id="{A5B55DE4-5BB6-801B-FD75-B491270DBB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Rectangles 42">
                          <a:extLst>
                            <a:ext uri="{FF2B5EF4-FFF2-40B4-BE49-F238E27FC236}">
                              <a16:creationId xmlns:a16="http://schemas.microsoft.com/office/drawing/2014/main" id="{A79734E4-BEB5-A7DF-260C-F74D3BC8D1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46" name="Rectangles 47">
                        <a:extLst>
                          <a:ext uri="{FF2B5EF4-FFF2-40B4-BE49-F238E27FC236}">
                            <a16:creationId xmlns:a16="http://schemas.microsoft.com/office/drawing/2014/main" id="{5C6480EA-CC99-C8E5-F61D-746535E2A2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379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47" name="Rectangles 49">
                        <a:extLst>
                          <a:ext uri="{FF2B5EF4-FFF2-40B4-BE49-F238E27FC236}">
                            <a16:creationId xmlns:a16="http://schemas.microsoft.com/office/drawing/2014/main" id="{437D9445-38E2-E6CF-504A-892D756B82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379"/>
                        <a:ext cx="720" cy="76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</p:grpSp>
              </p:grpSp>
              <p:sp>
                <p:nvSpPr>
                  <p:cNvPr id="39" name="Rectangles 61">
                    <a:extLst>
                      <a:ext uri="{FF2B5EF4-FFF2-40B4-BE49-F238E27FC236}">
                        <a16:creationId xmlns:a16="http://schemas.microsoft.com/office/drawing/2014/main" id="{0BB5DD34-031C-290A-35B1-B158A4FDA5F0}"/>
                      </a:ext>
                    </a:extLst>
                  </p:cNvPr>
                  <p:cNvSpPr/>
                  <p:nvPr/>
                </p:nvSpPr>
                <p:spPr>
                  <a:xfrm>
                    <a:off x="15216" y="3383"/>
                    <a:ext cx="720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5C22CB48-7191-D21C-1811-B8C7A64C01F8}"/>
                    </a:ext>
                  </a:extLst>
                </p:cNvPr>
                <p:cNvSpPr/>
                <p:nvPr/>
              </p:nvSpPr>
              <p:spPr>
                <a:xfrm>
                  <a:off x="9606145" y="4362648"/>
                  <a:ext cx="1007203" cy="25043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New job</a:t>
                  </a:r>
                </a:p>
              </p:txBody>
            </p:sp>
            <p:cxnSp>
              <p:nvCxnSpPr>
                <p:cNvPr id="35" name="Connector: Elbow 34">
                  <a:extLst>
                    <a:ext uri="{FF2B5EF4-FFF2-40B4-BE49-F238E27FC236}">
                      <a16:creationId xmlns:a16="http://schemas.microsoft.com/office/drawing/2014/main" id="{047048FE-BFE7-16B6-4281-A846532298EA}"/>
                    </a:ext>
                  </a:extLst>
                </p:cNvPr>
                <p:cNvCxnSpPr>
                  <a:cxnSpLocks/>
                  <a:endCxn id="34" idx="3"/>
                </p:cNvCxnSpPr>
                <p:nvPr/>
              </p:nvCxnSpPr>
              <p:spPr>
                <a:xfrm rot="10800000">
                  <a:off x="10613349" y="4487865"/>
                  <a:ext cx="512567" cy="512439"/>
                </a:xfrm>
                <a:prstGeom prst="bentConnector3">
                  <a:avLst>
                    <a:gd name="adj1" fmla="val -41056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134E28FE-57E4-D1D3-A34E-984C598EA035}"/>
                    </a:ext>
                  </a:extLst>
                </p:cNvPr>
                <p:cNvCxnSpPr>
                  <a:stCxn id="34" idx="1"/>
                  <a:endCxn id="48" idx="1"/>
                </p:cNvCxnSpPr>
                <p:nvPr/>
              </p:nvCxnSpPr>
              <p:spPr>
                <a:xfrm rot="10800000" flipH="1" flipV="1">
                  <a:off x="9606145" y="4487863"/>
                  <a:ext cx="90766" cy="503721"/>
                </a:xfrm>
                <a:prstGeom prst="bentConnector3">
                  <a:avLst>
                    <a:gd name="adj1" fmla="val -251856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249479-60B8-DF03-0CDD-D698E3626EAA}"/>
                  </a:ext>
                </a:extLst>
              </p:cNvPr>
              <p:cNvSpPr txBox="1"/>
              <p:nvPr/>
            </p:nvSpPr>
            <p:spPr>
              <a:xfrm>
                <a:off x="8953528" y="4410466"/>
                <a:ext cx="1889598" cy="36310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Saturated System</a:t>
                </a:r>
              </a:p>
            </p:txBody>
          </p:sp>
        </p:grpSp>
        <p:sp>
          <p:nvSpPr>
            <p:cNvPr id="52" name="Rectangles 60">
              <a:extLst>
                <a:ext uri="{FF2B5EF4-FFF2-40B4-BE49-F238E27FC236}">
                  <a16:creationId xmlns:a16="http://schemas.microsoft.com/office/drawing/2014/main" id="{A7552A49-91BC-A97B-2C42-A6431EC0D294}"/>
                </a:ext>
              </a:extLst>
            </p:cNvPr>
            <p:cNvSpPr/>
            <p:nvPr/>
          </p:nvSpPr>
          <p:spPr>
            <a:xfrm>
              <a:off x="9262884" y="4216372"/>
              <a:ext cx="436097" cy="47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34B7B7E7-4CBD-1F3E-1758-8F71BEFC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B7DD0-6343-6708-EBFF-C5E07E9A33D7}"/>
              </a:ext>
            </a:extLst>
          </p:cNvPr>
          <p:cNvSpPr txBox="1"/>
          <p:nvPr/>
        </p:nvSpPr>
        <p:spPr>
          <a:xfrm>
            <a:off x="7017698" y="5638436"/>
            <a:ext cx="3783651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Well-known system: [BF’95], [RM’17], MAMA talk.</a:t>
            </a:r>
          </a:p>
        </p:txBody>
      </p:sp>
    </p:spTree>
    <p:extLst>
      <p:ext uri="{BB962C8B-B14F-4D97-AF65-F5344CB8AC3E}">
        <p14:creationId xmlns:p14="http://schemas.microsoft.com/office/powerpoint/2010/main" val="10239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B9D4E7-59AD-EFCB-6747-7D483847BECA}"/>
              </a:ext>
            </a:extLst>
          </p:cNvPr>
          <p:cNvCxnSpPr>
            <a:cxnSpLocks/>
          </p:cNvCxnSpPr>
          <p:nvPr/>
        </p:nvCxnSpPr>
        <p:spPr>
          <a:xfrm>
            <a:off x="6324506" y="2885758"/>
            <a:ext cx="1072990" cy="929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s 49">
            <a:extLst>
              <a:ext uri="{FF2B5EF4-FFF2-40B4-BE49-F238E27FC236}">
                <a16:creationId xmlns:a16="http://schemas.microsoft.com/office/drawing/2014/main" id="{F0F9F22A-C0E0-4514-D256-C5DEE5560265}"/>
              </a:ext>
            </a:extLst>
          </p:cNvPr>
          <p:cNvSpPr/>
          <p:nvPr/>
        </p:nvSpPr>
        <p:spPr>
          <a:xfrm>
            <a:off x="4539219" y="2421420"/>
            <a:ext cx="457200" cy="632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C0A6-0008-94CD-4A69-043D26CB8D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At-least-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= MMSR + Saturated System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3F4C0A6-0008-94CD-4A69-043D26CB8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DBFE06B-D9F2-55D3-D014-07912D15F438}"/>
              </a:ext>
            </a:extLst>
          </p:cNvPr>
          <p:cNvGrpSpPr/>
          <p:nvPr/>
        </p:nvGrpSpPr>
        <p:grpSpPr>
          <a:xfrm>
            <a:off x="1993171" y="1328103"/>
            <a:ext cx="4331335" cy="1901190"/>
            <a:chOff x="1993171" y="1328103"/>
            <a:chExt cx="4331335" cy="19011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E0F150B-701A-B3A1-3172-A8C491308D98}"/>
                </a:ext>
              </a:extLst>
            </p:cNvPr>
            <p:cNvGrpSpPr/>
            <p:nvPr/>
          </p:nvGrpSpPr>
          <p:grpSpPr>
            <a:xfrm>
              <a:off x="1993171" y="1328103"/>
              <a:ext cx="4331335" cy="1901190"/>
              <a:chOff x="9104" y="1830"/>
              <a:chExt cx="6821" cy="299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19F7594-513E-CE2B-C6D3-6BFF9F09B184}"/>
                  </a:ext>
                </a:extLst>
              </p:cNvPr>
              <p:cNvGrpSpPr/>
              <p:nvPr/>
            </p:nvGrpSpPr>
            <p:grpSpPr>
              <a:xfrm>
                <a:off x="9104" y="1830"/>
                <a:ext cx="6821" cy="2994"/>
                <a:chOff x="9087" y="1830"/>
                <a:chExt cx="6821" cy="2994"/>
              </a:xfrm>
            </p:grpSpPr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75CE765-ECCF-4554-099D-FC289F1E4480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1C0BBF4-D10A-F8CC-8530-F352E5763849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B1997FC-2EB3-D81D-4747-01CE18E89AF0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A3AA519-4EB4-8CC0-C20E-07E0ADE14E39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E33BAD0-3D41-17A5-079C-2558C80BF103}"/>
                    </a:ext>
                  </a:extLst>
                </p:cNvPr>
                <p:cNvGrpSpPr/>
                <p:nvPr/>
              </p:nvGrpSpPr>
              <p:grpSpPr>
                <a:xfrm>
                  <a:off x="9087" y="1830"/>
                  <a:ext cx="6821" cy="2888"/>
                  <a:chOff x="4612" y="2562"/>
                  <a:chExt cx="6821" cy="2888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8453C0EA-CC88-5809-E9E9-5BE797016C7A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6" name="Rectangles 39">
                      <a:extLst>
                        <a:ext uri="{FF2B5EF4-FFF2-40B4-BE49-F238E27FC236}">
                          <a16:creationId xmlns:a16="http://schemas.microsoft.com/office/drawing/2014/main" id="{0A666340-6A0E-4933-8250-7E1850FF0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s 40">
                      <a:extLst>
                        <a:ext uri="{FF2B5EF4-FFF2-40B4-BE49-F238E27FC236}">
                          <a16:creationId xmlns:a16="http://schemas.microsoft.com/office/drawing/2014/main" id="{BD0A1A5F-B09B-5412-6218-9F23008DAC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41">
                      <a:extLst>
                        <a:ext uri="{FF2B5EF4-FFF2-40B4-BE49-F238E27FC236}">
                          <a16:creationId xmlns:a16="http://schemas.microsoft.com/office/drawing/2014/main" id="{0FDF6BE6-C58C-A4B2-0CA6-386516B74D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42">
                      <a:extLst>
                        <a:ext uri="{FF2B5EF4-FFF2-40B4-BE49-F238E27FC236}">
                          <a16:creationId xmlns:a16="http://schemas.microsoft.com/office/drawing/2014/main" id="{0E304857-8800-9AF2-CCCD-9C953C2E6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46CBD1D9-BC61-5ACF-6531-386E43BEC6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2121AAC1-B7C7-5DB5-4FCB-5158CAE04B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Rectangles 49">
                    <a:extLst>
                      <a:ext uri="{FF2B5EF4-FFF2-40B4-BE49-F238E27FC236}">
                        <a16:creationId xmlns:a16="http://schemas.microsoft.com/office/drawing/2014/main" id="{9117418C-2249-D70E-F886-D345436B8CFC}"/>
                      </a:ext>
                    </a:extLst>
                  </p:cNvPr>
                  <p:cNvSpPr/>
                  <p:nvPr/>
                </p:nvSpPr>
                <p:spPr>
                  <a:xfrm>
                    <a:off x="10713" y="2562"/>
                    <a:ext cx="720" cy="1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79E4D827-67F2-D486-A557-A6524CAC17D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" name="Rectangles 60">
                <a:extLst>
                  <a:ext uri="{FF2B5EF4-FFF2-40B4-BE49-F238E27FC236}">
                    <a16:creationId xmlns:a16="http://schemas.microsoft.com/office/drawing/2014/main" id="{DFC28D09-BC71-656D-2F0D-EA5068D40A2A}"/>
                  </a:ext>
                </a:extLst>
              </p:cNvPr>
              <p:cNvSpPr/>
              <p:nvPr/>
            </p:nvSpPr>
            <p:spPr>
              <a:xfrm>
                <a:off x="15205" y="3375"/>
                <a:ext cx="720" cy="9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23" name="Rectangles 49">
              <a:extLst>
                <a:ext uri="{FF2B5EF4-FFF2-40B4-BE49-F238E27FC236}">
                  <a16:creationId xmlns:a16="http://schemas.microsoft.com/office/drawing/2014/main" id="{C04E44C6-988C-CADE-6DBF-D5FA02A10F4E}"/>
                </a:ext>
              </a:extLst>
            </p:cNvPr>
            <p:cNvSpPr/>
            <p:nvPr/>
          </p:nvSpPr>
          <p:spPr>
            <a:xfrm>
              <a:off x="5118830" y="2556192"/>
              <a:ext cx="457200" cy="49403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DF7BF0-8BFF-9EFB-55ED-EB051D9C92EE}"/>
              </a:ext>
            </a:extLst>
          </p:cNvPr>
          <p:cNvSpPr/>
          <p:nvPr/>
        </p:nvSpPr>
        <p:spPr>
          <a:xfrm>
            <a:off x="4449351" y="1243964"/>
            <a:ext cx="2152617" cy="2313051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Ignore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9CD49B-2DE2-974D-25C9-BB4E3FE85E68}"/>
                  </a:ext>
                </a:extLst>
              </p:cNvPr>
              <p:cNvSpPr txBox="1"/>
              <p:nvPr/>
            </p:nvSpPr>
            <p:spPr>
              <a:xfrm>
                <a:off x="2888830" y="1610684"/>
                <a:ext cx="1446336" cy="46166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At-least-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9CD49B-2DE2-974D-25C9-BB4E3FE85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830" y="1610684"/>
                <a:ext cx="1446336" cy="461665"/>
              </a:xfrm>
              <a:prstGeom prst="rect">
                <a:avLst/>
              </a:prstGeom>
              <a:blipFill>
                <a:blip r:embed="rId3"/>
                <a:stretch>
                  <a:fillRect l="-5350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1482C2-B475-8B66-7585-6F088BB05AA2}"/>
                  </a:ext>
                </a:extLst>
              </p:cNvPr>
              <p:cNvSpPr txBox="1"/>
              <p:nvPr/>
            </p:nvSpPr>
            <p:spPr>
              <a:xfrm>
                <a:off x="7581898" y="2140694"/>
                <a:ext cx="3219451" cy="83099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Front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jobs don’t care about queue state.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1482C2-B475-8B66-7585-6F088BB05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98" y="2140694"/>
                <a:ext cx="3219451" cy="830997"/>
              </a:xfrm>
              <a:prstGeom prst="rect">
                <a:avLst/>
              </a:prstGeom>
              <a:blipFill>
                <a:blip r:embed="rId4"/>
                <a:stretch>
                  <a:fillRect l="-2434" t="-3521" b="-1338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4D1A0137-CC22-F95E-AA78-9335ABEACABE}"/>
              </a:ext>
            </a:extLst>
          </p:cNvPr>
          <p:cNvSpPr txBox="1"/>
          <p:nvPr/>
        </p:nvSpPr>
        <p:spPr>
          <a:xfrm>
            <a:off x="7017698" y="5638436"/>
            <a:ext cx="3783651" cy="830997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Well-known system: [BF’95], [RM’17], MAMA talk.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85137-D090-8AAB-D4B2-60E85902629B}"/>
                  </a:ext>
                </a:extLst>
              </p:cNvPr>
              <p:cNvSpPr txBox="1"/>
              <p:nvPr/>
            </p:nvSpPr>
            <p:spPr>
              <a:xfrm>
                <a:off x="358587" y="4662849"/>
                <a:ext cx="6491715" cy="15696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Lots of study [D’16], [YP’08], [GHSY’05], [H’82], …</a:t>
                </a:r>
              </a:p>
              <a:p>
                <a:r>
                  <a:rPr lang="en-US" sz="2400" dirty="0"/>
                  <a:t>No general closed-form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analysis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give first closed-form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400" dirty="0"/>
                  <a:t> analysis of MMSR!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0B985137-D090-8AAB-D4B2-60E85902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87" y="4662849"/>
                <a:ext cx="6491715" cy="1569660"/>
              </a:xfrm>
              <a:prstGeom prst="rect">
                <a:avLst/>
              </a:prstGeom>
              <a:blipFill>
                <a:blip r:embed="rId5"/>
                <a:stretch>
                  <a:fillRect l="-1502" t="-3113" b="-81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34B7B7E7-4CBD-1F3E-1758-8F71BEFC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75813-EA8C-4FD4-850C-D6BB91B84604}" type="slidenum">
              <a:rPr lang="en-US" smtClean="0"/>
              <a:t>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DD61228-62D2-BBB3-ACBB-769EED4D5C9C}"/>
              </a:ext>
            </a:extLst>
          </p:cNvPr>
          <p:cNvGrpSpPr/>
          <p:nvPr/>
        </p:nvGrpSpPr>
        <p:grpSpPr>
          <a:xfrm>
            <a:off x="7492594" y="3841029"/>
            <a:ext cx="2373783" cy="1764246"/>
            <a:chOff x="7492594" y="3841029"/>
            <a:chExt cx="2373783" cy="176424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14437E3-6E92-FC2C-4F1B-D9DD111CBE6F}"/>
                </a:ext>
              </a:extLst>
            </p:cNvPr>
            <p:cNvGrpSpPr/>
            <p:nvPr/>
          </p:nvGrpSpPr>
          <p:grpSpPr>
            <a:xfrm>
              <a:off x="7492594" y="3841029"/>
              <a:ext cx="2373783" cy="1764246"/>
              <a:chOff x="8953528" y="4410466"/>
              <a:chExt cx="1889598" cy="138760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9B61112-DA45-50EA-8C07-FC2371CA3790}"/>
                  </a:ext>
                </a:extLst>
              </p:cNvPr>
              <p:cNvGrpSpPr/>
              <p:nvPr/>
            </p:nvGrpSpPr>
            <p:grpSpPr>
              <a:xfrm>
                <a:off x="9190103" y="4768940"/>
                <a:ext cx="1519846" cy="1029135"/>
                <a:chOff x="9606145" y="4362648"/>
                <a:chExt cx="1519846" cy="1029135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B4FF6F86-F172-17B6-CD47-6237312A5902}"/>
                    </a:ext>
                  </a:extLst>
                </p:cNvPr>
                <p:cNvGrpSpPr/>
                <p:nvPr/>
              </p:nvGrpSpPr>
              <p:grpSpPr>
                <a:xfrm>
                  <a:off x="9696910" y="4560251"/>
                  <a:ext cx="1429081" cy="831532"/>
                  <a:chOff x="12972" y="2821"/>
                  <a:chExt cx="2964" cy="2003"/>
                </a:xfrm>
              </p:grpSpPr>
              <p:grpSp>
                <p:nvGrpSpPr>
                  <p:cNvPr id="78" name="Group 77">
                    <a:extLst>
                      <a:ext uri="{FF2B5EF4-FFF2-40B4-BE49-F238E27FC236}">
                        <a16:creationId xmlns:a16="http://schemas.microsoft.com/office/drawing/2014/main" id="{00F5BC68-F9A7-03A0-46DF-6074F68FF026}"/>
                      </a:ext>
                    </a:extLst>
                  </p:cNvPr>
                  <p:cNvGrpSpPr/>
                  <p:nvPr/>
                </p:nvGrpSpPr>
                <p:grpSpPr>
                  <a:xfrm>
                    <a:off x="12972" y="2821"/>
                    <a:ext cx="2454" cy="2003"/>
                    <a:chOff x="12955" y="2821"/>
                    <a:chExt cx="2454" cy="2003"/>
                  </a:xfrm>
                </p:grpSpPr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BEDDC78E-9006-E5AA-074F-690F8635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325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61205389-E5DA-2A81-1959-26682B5649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383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" name="Oval 85">
                      <a:extLst>
                        <a:ext uri="{FF2B5EF4-FFF2-40B4-BE49-F238E27FC236}">
                          <a16:creationId xmlns:a16="http://schemas.microsoft.com/office/drawing/2014/main" id="{3187939B-3BEF-B9BF-97E3-A5C9C23BB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4367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974606C5-4B0C-9A08-ACBA-5BEBB5835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4" y="2821"/>
                      <a:ext cx="455" cy="4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6CE92299-5423-1F2A-9E6E-A4A7982C17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955" y="3003"/>
                      <a:ext cx="1884" cy="1714"/>
                      <a:chOff x="8480" y="3735"/>
                      <a:chExt cx="1884" cy="1714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9D7870EA-668F-F798-B17E-277906060B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80" y="3735"/>
                        <a:ext cx="1884" cy="1714"/>
                        <a:chOff x="8480" y="3735"/>
                        <a:chExt cx="1884" cy="1714"/>
                      </a:xfrm>
                    </p:grpSpPr>
                    <p:sp>
                      <p:nvSpPr>
                        <p:cNvPr id="92" name="Rectangles 41">
                          <a:extLst>
                            <a:ext uri="{FF2B5EF4-FFF2-40B4-BE49-F238E27FC236}">
                              <a16:creationId xmlns:a16="http://schemas.microsoft.com/office/drawing/2014/main" id="{FA28BCFA-1DA5-2C3F-1E13-6E8DFFF240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3" name="Rectangles 42">
                          <a:extLst>
                            <a:ext uri="{FF2B5EF4-FFF2-40B4-BE49-F238E27FC236}">
                              <a16:creationId xmlns:a16="http://schemas.microsoft.com/office/drawing/2014/main" id="{64F4E1DE-6B90-73BC-8AC1-2C1C5BE085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0" name="Rectangles 47">
                        <a:extLst>
                          <a:ext uri="{FF2B5EF4-FFF2-40B4-BE49-F238E27FC236}">
                            <a16:creationId xmlns:a16="http://schemas.microsoft.com/office/drawing/2014/main" id="{4602AD59-E8CB-CFEC-B70F-996471D88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31" y="4379"/>
                        <a:ext cx="720" cy="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91" name="Rectangles 49">
                        <a:extLst>
                          <a:ext uri="{FF2B5EF4-FFF2-40B4-BE49-F238E27FC236}">
                            <a16:creationId xmlns:a16="http://schemas.microsoft.com/office/drawing/2014/main" id="{DBB89681-47C6-DD31-F370-043CF8FA2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93" y="4379"/>
                        <a:ext cx="720" cy="766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</p:grpSp>
              </p:grpSp>
              <p:sp>
                <p:nvSpPr>
                  <p:cNvPr id="83" name="Rectangles 61">
                    <a:extLst>
                      <a:ext uri="{FF2B5EF4-FFF2-40B4-BE49-F238E27FC236}">
                        <a16:creationId xmlns:a16="http://schemas.microsoft.com/office/drawing/2014/main" id="{B1FE01D9-5977-B17C-11FF-3D0C2CAAEC2E}"/>
                      </a:ext>
                    </a:extLst>
                  </p:cNvPr>
                  <p:cNvSpPr/>
                  <p:nvPr/>
                </p:nvSpPr>
                <p:spPr>
                  <a:xfrm>
                    <a:off x="15216" y="3383"/>
                    <a:ext cx="720" cy="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</p:grp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97805E4E-01B3-B35C-4D03-C4B236B56730}"/>
                    </a:ext>
                  </a:extLst>
                </p:cNvPr>
                <p:cNvSpPr/>
                <p:nvPr/>
              </p:nvSpPr>
              <p:spPr>
                <a:xfrm>
                  <a:off x="9606145" y="4362648"/>
                  <a:ext cx="1007203" cy="250431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New job</a:t>
                  </a:r>
                </a:p>
              </p:txBody>
            </p:sp>
            <p:cxnSp>
              <p:nvCxnSpPr>
                <p:cNvPr id="76" name="Connector: Elbow 75">
                  <a:extLst>
                    <a:ext uri="{FF2B5EF4-FFF2-40B4-BE49-F238E27FC236}">
                      <a16:creationId xmlns:a16="http://schemas.microsoft.com/office/drawing/2014/main" id="{A3855010-B5D8-2FC6-E160-0C5AAED8DA4D}"/>
                    </a:ext>
                  </a:extLst>
                </p:cNvPr>
                <p:cNvCxnSpPr>
                  <a:cxnSpLocks/>
                  <a:endCxn id="75" idx="3"/>
                </p:cNvCxnSpPr>
                <p:nvPr/>
              </p:nvCxnSpPr>
              <p:spPr>
                <a:xfrm rot="10800000">
                  <a:off x="10613349" y="4487865"/>
                  <a:ext cx="512567" cy="512439"/>
                </a:xfrm>
                <a:prstGeom prst="bentConnector3">
                  <a:avLst>
                    <a:gd name="adj1" fmla="val -41056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or: Elbow 76">
                  <a:extLst>
                    <a:ext uri="{FF2B5EF4-FFF2-40B4-BE49-F238E27FC236}">
                      <a16:creationId xmlns:a16="http://schemas.microsoft.com/office/drawing/2014/main" id="{AEF29F23-6951-5AC0-8508-9AD6DBEE0175}"/>
                    </a:ext>
                  </a:extLst>
                </p:cNvPr>
                <p:cNvCxnSpPr>
                  <a:stCxn id="75" idx="1"/>
                  <a:endCxn id="92" idx="1"/>
                </p:cNvCxnSpPr>
                <p:nvPr/>
              </p:nvCxnSpPr>
              <p:spPr>
                <a:xfrm rot="10800000" flipH="1" flipV="1">
                  <a:off x="9606145" y="4487863"/>
                  <a:ext cx="90766" cy="503721"/>
                </a:xfrm>
                <a:prstGeom prst="bentConnector3">
                  <a:avLst>
                    <a:gd name="adj1" fmla="val -251856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077CD3-B91F-0AAB-F6CF-553668B34CCA}"/>
                  </a:ext>
                </a:extLst>
              </p:cNvPr>
              <p:cNvSpPr txBox="1"/>
              <p:nvPr/>
            </p:nvSpPr>
            <p:spPr>
              <a:xfrm>
                <a:off x="8953528" y="4410466"/>
                <a:ext cx="1889598" cy="36310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Saturated System</a:t>
                </a:r>
              </a:p>
            </p:txBody>
          </p:sp>
        </p:grpSp>
        <p:sp>
          <p:nvSpPr>
            <p:cNvPr id="29" name="Rectangles 60">
              <a:extLst>
                <a:ext uri="{FF2B5EF4-FFF2-40B4-BE49-F238E27FC236}">
                  <a16:creationId xmlns:a16="http://schemas.microsoft.com/office/drawing/2014/main" id="{EE01E06E-9E24-5DAE-861C-7F86BF04AFCE}"/>
                </a:ext>
              </a:extLst>
            </p:cNvPr>
            <p:cNvSpPr/>
            <p:nvPr/>
          </p:nvSpPr>
          <p:spPr>
            <a:xfrm>
              <a:off x="9262884" y="4216372"/>
              <a:ext cx="436097" cy="4792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94" name="Rectangles 49">
            <a:extLst>
              <a:ext uri="{FF2B5EF4-FFF2-40B4-BE49-F238E27FC236}">
                <a16:creationId xmlns:a16="http://schemas.microsoft.com/office/drawing/2014/main" id="{9081CD36-BDDC-09CE-7977-5AB53705BCCA}"/>
              </a:ext>
            </a:extLst>
          </p:cNvPr>
          <p:cNvSpPr/>
          <p:nvPr/>
        </p:nvSpPr>
        <p:spPr>
          <a:xfrm>
            <a:off x="3919126" y="2567623"/>
            <a:ext cx="457200" cy="48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s 49">
            <a:extLst>
              <a:ext uri="{FF2B5EF4-FFF2-40B4-BE49-F238E27FC236}">
                <a16:creationId xmlns:a16="http://schemas.microsoft.com/office/drawing/2014/main" id="{5B0777C9-5FD6-5F6C-4A17-912885A4978B}"/>
              </a:ext>
            </a:extLst>
          </p:cNvPr>
          <p:cNvSpPr/>
          <p:nvPr/>
        </p:nvSpPr>
        <p:spPr>
          <a:xfrm>
            <a:off x="3320956" y="2577009"/>
            <a:ext cx="457200" cy="48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s 49">
            <a:extLst>
              <a:ext uri="{FF2B5EF4-FFF2-40B4-BE49-F238E27FC236}">
                <a16:creationId xmlns:a16="http://schemas.microsoft.com/office/drawing/2014/main" id="{7E670702-5F68-F116-6AD2-C04752217B15}"/>
              </a:ext>
            </a:extLst>
          </p:cNvPr>
          <p:cNvSpPr/>
          <p:nvPr/>
        </p:nvSpPr>
        <p:spPr>
          <a:xfrm>
            <a:off x="2727866" y="2582413"/>
            <a:ext cx="457200" cy="482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6BE6E9-DA56-8AB8-155E-FED677CD1D3A}"/>
              </a:ext>
            </a:extLst>
          </p:cNvPr>
          <p:cNvGrpSpPr/>
          <p:nvPr/>
        </p:nvGrpSpPr>
        <p:grpSpPr>
          <a:xfrm>
            <a:off x="1358642" y="3161348"/>
            <a:ext cx="2920133" cy="1482757"/>
            <a:chOff x="1358642" y="3161348"/>
            <a:chExt cx="2920133" cy="1482757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5102B30-3C8C-43B0-BD43-8F2EFDF0D8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01826" y="3161348"/>
              <a:ext cx="12443" cy="654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885764C-42CB-3E6E-2BEA-447EE2B73E5A}"/>
                </a:ext>
              </a:extLst>
            </p:cNvPr>
            <p:cNvSpPr txBox="1"/>
            <p:nvPr/>
          </p:nvSpPr>
          <p:spPr>
            <a:xfrm>
              <a:off x="1358642" y="3813108"/>
              <a:ext cx="2920133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M/M/1 w/ Markovian Service Rate (MMSR)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76CB40C-A550-74FA-FE13-3E237DECB8CD}"/>
              </a:ext>
            </a:extLst>
          </p:cNvPr>
          <p:cNvGrpSpPr/>
          <p:nvPr/>
        </p:nvGrpSpPr>
        <p:grpSpPr>
          <a:xfrm>
            <a:off x="4691938" y="1620243"/>
            <a:ext cx="1646504" cy="1609050"/>
            <a:chOff x="4730656" y="1714818"/>
            <a:chExt cx="1646504" cy="1609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234C853F-EF35-E86F-0119-5900233FBD10}"/>
                    </a:ext>
                  </a:extLst>
                </p:cNvPr>
                <p:cNvSpPr/>
                <p:nvPr/>
              </p:nvSpPr>
              <p:spPr>
                <a:xfrm>
                  <a:off x="5230368" y="2194243"/>
                  <a:ext cx="636938" cy="633729"/>
                </a:xfrm>
                <a:prstGeom prst="ellipse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234C853F-EF35-E86F-0119-5900233FB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368" y="2194243"/>
                  <a:ext cx="636938" cy="633729"/>
                </a:xfrm>
                <a:prstGeom prst="ellipse">
                  <a:avLst/>
                </a:prstGeom>
                <a:blipFill>
                  <a:blip r:embed="rId6"/>
                  <a:stretch>
                    <a:fillRect l="-909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9147D39-356C-35D0-9A13-8B7C1B66C262}"/>
                </a:ext>
              </a:extLst>
            </p:cNvPr>
            <p:cNvCxnSpPr>
              <a:endCxn id="99" idx="1"/>
            </p:cNvCxnSpPr>
            <p:nvPr/>
          </p:nvCxnSpPr>
          <p:spPr>
            <a:xfrm>
              <a:off x="4730656" y="1735138"/>
              <a:ext cx="592989" cy="5519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F6F7174-C9CA-D87D-99CC-2CF0A3938CF9}"/>
                </a:ext>
              </a:extLst>
            </p:cNvPr>
            <p:cNvCxnSpPr/>
            <p:nvPr/>
          </p:nvCxnSpPr>
          <p:spPr>
            <a:xfrm>
              <a:off x="5784171" y="2724737"/>
              <a:ext cx="592989" cy="551912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E9367CF-5D27-5B3D-41CD-6DE6F1D61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179" y="1714818"/>
              <a:ext cx="562299" cy="5803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E2342E4-6DF5-8870-F42C-F5E3A29DD6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33644" y="2743478"/>
              <a:ext cx="562299" cy="58039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3F6CA560-60FA-90D1-305A-A4C01E888003}"/>
              </a:ext>
            </a:extLst>
          </p:cNvPr>
          <p:cNvSpPr txBox="1"/>
          <p:nvPr/>
        </p:nvSpPr>
        <p:spPr>
          <a:xfrm>
            <a:off x="92059" y="1589888"/>
            <a:ext cx="2562782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Idea: States of jobs in queue irrelevant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FBBF884-CBEB-B1D8-394B-5AB94758D74E}"/>
              </a:ext>
            </a:extLst>
          </p:cNvPr>
          <p:cNvSpPr txBox="1"/>
          <p:nvPr/>
        </p:nvSpPr>
        <p:spPr>
          <a:xfrm>
            <a:off x="406621" y="5728033"/>
            <a:ext cx="6285869" cy="52322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824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  <p:bldP spid="81" grpId="0" uiExpand="1" build="p"/>
      <p:bldP spid="111" grpId="0" animBg="1"/>
      <p:bldP spid="1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707</Words>
  <Application>Microsoft Office PowerPoint</Application>
  <PresentationFormat>Widescreen</PresentationFormat>
  <Paragraphs>187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The RESET Technique for Multiserver Job Analysis</vt:lpstr>
      <vt:lpstr>Multiserver-job Model</vt:lpstr>
      <vt:lpstr>Prior work on MSJ FCFS</vt:lpstr>
      <vt:lpstr>Results &amp; Proof Strucuture</vt:lpstr>
      <vt:lpstr>RESET technique: MSJ FCFS -&gt; At-least-k</vt:lpstr>
      <vt:lpstr>RESET technique: MSJ FCFS -&gt; At-least-k</vt:lpstr>
      <vt:lpstr>At-least-k = MMSR + Saturated System</vt:lpstr>
      <vt:lpstr>At-least-k = MMSR + Saturated System</vt:lpstr>
      <vt:lpstr>At-least-k = MMSR + Saturated System</vt:lpstr>
      <vt:lpstr>Analyze M/M/1 with Markovian Service Rate</vt:lpstr>
      <vt:lpstr>Results</vt:lpstr>
      <vt:lpstr>Conclusion</vt:lpstr>
      <vt:lpstr>Bonus: Extensions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RESET Technique for Multiserver Job Analysis</dc:title>
  <dc:creator>Isaac Bloomfield Grosof</dc:creator>
  <cp:lastModifiedBy>Isaac Bloomfield Grosof</cp:lastModifiedBy>
  <cp:revision>47</cp:revision>
  <dcterms:created xsi:type="dcterms:W3CDTF">2023-06-12T06:18:13Z</dcterms:created>
  <dcterms:modified xsi:type="dcterms:W3CDTF">2023-06-22T04:23:38Z</dcterms:modified>
</cp:coreProperties>
</file>