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4" r:id="rId3"/>
    <p:sldId id="273" r:id="rId4"/>
    <p:sldId id="257" r:id="rId5"/>
    <p:sldId id="267" r:id="rId6"/>
    <p:sldId id="269" r:id="rId7"/>
    <p:sldId id="270" r:id="rId8"/>
    <p:sldId id="271" r:id="rId9"/>
    <p:sldId id="275" r:id="rId10"/>
    <p:sldId id="272" r:id="rId11"/>
    <p:sldId id="260" r:id="rId12"/>
    <p:sldId id="276" r:id="rId13"/>
    <p:sldId id="261" r:id="rId14"/>
    <p:sldId id="277" r:id="rId15"/>
    <p:sldId id="278" r:id="rId16"/>
    <p:sldId id="263" r:id="rId17"/>
    <p:sldId id="279" r:id="rId18"/>
    <p:sldId id="280" r:id="rId19"/>
    <p:sldId id="265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806442-BCAC-4A5D-93AF-09C2EE773499}" type="datetimeFigureOut">
              <a:rPr lang="en-US" smtClean="0"/>
              <a:t>6/23/2022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F401DD-79C1-423C-8AD2-E7700558C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903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838AE-A86A-D4D1-F378-403BB4ED9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4A3BC-F6E3-E07D-736E-D4358ED57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76168-908A-A2D6-343C-10C867E82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B41A0-87E8-4869-ADC9-8EC5ACE61BA0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EDB7E-872A-9117-D05C-D1B6ED276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EC3FF-15CB-5214-3174-42F0BFA75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9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451AA-225C-EAEC-5945-C57C3CE62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3CFB8-2A3A-015F-DD33-AC2CC0DD8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2F96F-EE1D-F751-4A49-02ED6E724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1FC6B-2194-4AFE-B192-1E603C3CB3EF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993CA-B03F-68C9-AC9F-9E272661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8ED20-5C49-1636-AB37-EB171087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82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9859E4-AFD4-4BE7-FE32-E024C96FAB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096F4B-F674-85AB-884B-A8F1D98190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75147-A379-43F9-5463-A793BCDE9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62F1F-6A0C-42DA-BDC7-5A399B46943C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2D3D2-C3F2-5B0E-6110-D70519FF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10454-3F67-E8AA-DDA9-53B1FE0B5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328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7957C-51C0-FC07-4BB8-2781D350D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3458-C1E5-21FD-235B-D10AC4979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32E8D-41F9-0858-4517-64A4F6257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93120-D97F-40EC-9C60-08AD5B70FA86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1D4E2-2C55-ACD5-35A5-D7E3702E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A5742-788D-BE06-18B1-40DF9064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FE0236F8-189E-495D-A4EC-61D57592A9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29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32B6-AB52-F2BE-B08D-7A0EB9150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4AB3E-4316-562E-7574-BFB6F5A4A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95031-4E11-7D24-43A9-60CB1F43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5EF8B-AD50-4E4E-8F12-81EFA1DC7048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53716-C1C7-09DE-1B79-D6A658F7E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A1965-3FCD-1624-9D72-A2893BC9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FE0236F8-189E-495D-A4EC-61D57592A9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30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3352D-6486-E123-6B2A-ADCE41B06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EE22-072F-A1E0-38E3-9D86DF632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DF1FD-0575-7C19-A680-7563CC49D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B31F4-2E9B-59AB-19DB-BE26A142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06340-9AB3-45BF-A4C1-14923EA84181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5BF9EF-257E-2212-2BAE-A4BB26276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FC54-F8D6-B696-5644-F9008A89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8BAC-5F0B-46D3-310D-A689F204D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C74DD-44E3-57E9-BF93-4D8EFAB86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4AB73-1351-E847-2D7E-FA9103482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707C1-1DEA-775D-4C51-A0B494B7F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5B0D6-B965-5521-FBAD-1AC3DB959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B2E9A-10CC-8CFE-33BC-4A083159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01E21-A732-4721-9908-DCD6167537DA}" type="datetime1">
              <a:rPr lang="en-US" smtClean="0"/>
              <a:t>6/23/2022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52C71-219A-06C7-6B48-8D0335F1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BFF0F3-A829-69EA-C186-71FFDA05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08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0A00-C648-3E12-085D-482F39519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4ED056-1BEF-CA6E-4087-BCAAFE8D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0ACD6-ED3D-4B45-AC44-F75EDACED882}" type="datetime1">
              <a:rPr lang="en-US" smtClean="0"/>
              <a:t>6/23/2022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6D2CE-1C1B-390F-CEFD-E1C77A28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C1B7B-2F96-4CD2-13EF-BCE132255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3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764C84-0175-F3C9-517A-2A1FC8C7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2F617-6AC2-4536-9955-CCFFC4C1FD10}" type="datetime1">
              <a:rPr lang="en-US" smtClean="0"/>
              <a:t>6/23/2022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02088D-CE54-A687-5B29-59C253902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BA7DAE-7501-0592-CCD8-1EDCB2404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4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6F38A-AC7E-8AAF-83AD-44D59098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10F6E-FC0B-87F8-E9F6-C92FF07D0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D84EB3-672D-9434-E45B-0FAB0A77B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777BE-B939-5FAD-8928-AFF3566B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004BF-67A3-4CEA-84E5-9F89827F95AA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385A1-47C7-EDE3-E04E-E2A4CF921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01880-1AF6-745D-1632-82E879BC8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22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9D2D6-D4B8-DE47-88ED-8E000B646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4D752-6BD2-EC8E-2D32-CE56646E1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8DA428-DBE7-AFE9-8D7E-752FC7960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B5757-8A1E-D8FE-97D8-5C227DD4D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3FC67-301F-4209-9BCC-85B6CF769247}" type="datetime1">
              <a:rPr lang="en-US" smtClean="0"/>
              <a:t>6/23/2022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CF850-CA77-4E56-C340-01A84848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4B6D9-9138-FEC7-20D9-E208159F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36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A232C-E9A2-E706-EB8C-E1164B961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E1B3B-E49D-230B-1C48-2A2ACC151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D87C-2982-C25F-69B7-3BA568AF0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CC96-9AB0-4CB6-B4D2-22A583019063}" type="datetime1">
              <a:rPr lang="en-US" smtClean="0"/>
              <a:t>6/23/2022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23CDA-2271-3F25-E348-EE84AEA6B0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F34B-72F6-E058-A027-58A9713B2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236F8-189E-495D-A4EC-61D57592A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88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8A2A-171C-14C2-CD6D-7396F0373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10" y="1130384"/>
            <a:ext cx="11879179" cy="2387600"/>
          </a:xfrm>
        </p:spPr>
        <p:txBody>
          <a:bodyPr/>
          <a:lstStyle/>
          <a:p>
            <a:r>
              <a:rPr lang="en-US" dirty="0"/>
              <a:t>Stochastic Scheduling</a:t>
            </a:r>
            <a:br>
              <a:rPr lang="en-US" dirty="0"/>
            </a:br>
            <a:r>
              <a:rPr lang="en-US" dirty="0"/>
              <a:t>with Predictions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9D63CF-1F3E-3B40-1CB5-54BED8B6E7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028741"/>
          </a:xfrm>
        </p:spPr>
        <p:txBody>
          <a:bodyPr>
            <a:normAutofit/>
          </a:bodyPr>
          <a:lstStyle/>
          <a:p>
            <a:r>
              <a:rPr lang="en-US" b="1" dirty="0"/>
              <a:t>Isaac Grosof</a:t>
            </a:r>
            <a:endParaRPr lang="en-US" dirty="0"/>
          </a:p>
          <a:p>
            <a:r>
              <a:rPr lang="en-US" dirty="0"/>
              <a:t>CMU Computer Science</a:t>
            </a:r>
          </a:p>
          <a:p>
            <a:r>
              <a:rPr lang="en-US" dirty="0"/>
              <a:t>Ziv Scully (CMU -&gt; Cornell)</a:t>
            </a:r>
          </a:p>
          <a:p>
            <a:r>
              <a:rPr lang="en-US" dirty="0"/>
              <a:t>Michael </a:t>
            </a:r>
            <a:r>
              <a:rPr lang="en-US" dirty="0" err="1"/>
              <a:t>Mitzenmacher</a:t>
            </a:r>
            <a:r>
              <a:rPr lang="en-US" dirty="0"/>
              <a:t> (Harvard)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87CE9-11E3-89BC-5061-EDF581A62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18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7C162-E742-A825-727E-2DD7E08A2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Tiny prediction error → 3/2 competitive ratio</a:t>
            </a:r>
          </a:p>
          <a:p>
            <a:pPr marL="0" indent="0">
              <a:buNone/>
            </a:pPr>
            <a:r>
              <a:rPr lang="en-US" dirty="0"/>
              <a:t>Very unlikely in our stochastic model</a:t>
            </a:r>
          </a:p>
          <a:p>
            <a:pPr marL="0" indent="0">
              <a:buNone/>
            </a:pPr>
            <a:r>
              <a:rPr lang="en-US" dirty="0"/>
              <a:t>Goal: Tiny prediction error → Near-perfect performance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F66C15-5F88-43E4-711A-06100C48D665}"/>
              </a:ext>
            </a:extLst>
          </p:cNvPr>
          <p:cNvGrpSpPr/>
          <p:nvPr/>
        </p:nvGrpSpPr>
        <p:grpSpPr>
          <a:xfrm>
            <a:off x="6871797" y="3010481"/>
            <a:ext cx="833437" cy="656638"/>
            <a:chOff x="4700588" y="3010481"/>
            <a:chExt cx="833437" cy="65663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8485B91-CFCB-C5F1-3B7A-C8D1C963E87F}"/>
                </a:ext>
              </a:extLst>
            </p:cNvPr>
            <p:cNvSpPr/>
            <p:nvPr/>
          </p:nvSpPr>
          <p:spPr>
            <a:xfrm>
              <a:off x="4700588" y="3590925"/>
              <a:ext cx="552450" cy="7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3" name="Speech Bubble: Rectangle with Corners Rounded 42">
              <a:extLst>
                <a:ext uri="{FF2B5EF4-FFF2-40B4-BE49-F238E27FC236}">
                  <a16:creationId xmlns:a16="http://schemas.microsoft.com/office/drawing/2014/main" id="{C963D14B-8FBA-20CB-4367-2D7D1A229BA7}"/>
                </a:ext>
              </a:extLst>
            </p:cNvPr>
            <p:cNvSpPr/>
            <p:nvPr/>
          </p:nvSpPr>
          <p:spPr>
            <a:xfrm>
              <a:off x="5005388" y="3010481"/>
              <a:ext cx="528637" cy="445507"/>
            </a:xfrm>
            <a:prstGeom prst="wedgeRoundRectCallout">
              <a:avLst>
                <a:gd name="adj1" fmla="val -42232"/>
                <a:gd name="adj2" fmla="val 6884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0.01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D16569-A848-FB9F-DC7B-A8E25289F1CA}"/>
              </a:ext>
            </a:extLst>
          </p:cNvPr>
          <p:cNvGrpSpPr/>
          <p:nvPr/>
        </p:nvGrpSpPr>
        <p:grpSpPr>
          <a:xfrm>
            <a:off x="5814522" y="3010481"/>
            <a:ext cx="833437" cy="656638"/>
            <a:chOff x="4700588" y="3010481"/>
            <a:chExt cx="833437" cy="65663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383F2B-D3E0-8FD6-E162-29A3D70BE42F}"/>
                </a:ext>
              </a:extLst>
            </p:cNvPr>
            <p:cNvSpPr/>
            <p:nvPr/>
          </p:nvSpPr>
          <p:spPr>
            <a:xfrm>
              <a:off x="4700588" y="3590925"/>
              <a:ext cx="552450" cy="7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0" name="Speech Bubble: Rectangle with Corners Rounded 39">
              <a:extLst>
                <a:ext uri="{FF2B5EF4-FFF2-40B4-BE49-F238E27FC236}">
                  <a16:creationId xmlns:a16="http://schemas.microsoft.com/office/drawing/2014/main" id="{8D3613B2-AEE2-713A-EC22-CBE751147699}"/>
                </a:ext>
              </a:extLst>
            </p:cNvPr>
            <p:cNvSpPr/>
            <p:nvPr/>
          </p:nvSpPr>
          <p:spPr>
            <a:xfrm>
              <a:off x="5005388" y="3010481"/>
              <a:ext cx="528637" cy="445507"/>
            </a:xfrm>
            <a:prstGeom prst="wedgeRoundRectCallout">
              <a:avLst>
                <a:gd name="adj1" fmla="val -42232"/>
                <a:gd name="adj2" fmla="val 6884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0.01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C5291D-BC20-44DC-3F42-3E6715AF2442}"/>
              </a:ext>
            </a:extLst>
          </p:cNvPr>
          <p:cNvGrpSpPr/>
          <p:nvPr/>
        </p:nvGrpSpPr>
        <p:grpSpPr>
          <a:xfrm>
            <a:off x="4700588" y="3010481"/>
            <a:ext cx="833437" cy="656638"/>
            <a:chOff x="4700588" y="3010481"/>
            <a:chExt cx="833437" cy="65663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BCD2B5-B5AE-932A-93ED-D2444A80F7A1}"/>
                </a:ext>
              </a:extLst>
            </p:cNvPr>
            <p:cNvSpPr/>
            <p:nvPr/>
          </p:nvSpPr>
          <p:spPr>
            <a:xfrm>
              <a:off x="4700588" y="3590925"/>
              <a:ext cx="552450" cy="7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Speech Bubble: Rectangle with Corners Rounded 36">
              <a:extLst>
                <a:ext uri="{FF2B5EF4-FFF2-40B4-BE49-F238E27FC236}">
                  <a16:creationId xmlns:a16="http://schemas.microsoft.com/office/drawing/2014/main" id="{B3F805C9-0D01-6697-21E0-DE13101B61CD}"/>
                </a:ext>
              </a:extLst>
            </p:cNvPr>
            <p:cNvSpPr/>
            <p:nvPr/>
          </p:nvSpPr>
          <p:spPr>
            <a:xfrm>
              <a:off x="5005388" y="3010481"/>
              <a:ext cx="528637" cy="445507"/>
            </a:xfrm>
            <a:prstGeom prst="wedgeRoundRectCallout">
              <a:avLst>
                <a:gd name="adj1" fmla="val -42232"/>
                <a:gd name="adj2" fmla="val 6884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0.01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847F57-4561-61C3-88E4-73E5677B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Scheduling with Predictions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E279DF-3D8F-895B-56E2-9E1DAD0E60C4}"/>
              </a:ext>
            </a:extLst>
          </p:cNvPr>
          <p:cNvGrpSpPr/>
          <p:nvPr/>
        </p:nvGrpSpPr>
        <p:grpSpPr>
          <a:xfrm>
            <a:off x="10668510" y="623198"/>
            <a:ext cx="685290" cy="1067490"/>
            <a:chOff x="7042826" y="4523361"/>
            <a:chExt cx="914400" cy="122568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E37120-72E3-D6C0-7EF7-6E65BCA89D62}"/>
                </a:ext>
              </a:extLst>
            </p:cNvPr>
            <p:cNvCxnSpPr/>
            <p:nvPr/>
          </p:nvCxnSpPr>
          <p:spPr>
            <a:xfrm>
              <a:off x="7786606" y="4523361"/>
              <a:ext cx="0" cy="1225685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F9E7692-A678-77DA-6B91-47812BD34A45}"/>
                </a:ext>
              </a:extLst>
            </p:cNvPr>
            <p:cNvCxnSpPr>
              <a:cxnSpLocks/>
            </p:cNvCxnSpPr>
            <p:nvPr/>
          </p:nvCxnSpPr>
          <p:spPr>
            <a:xfrm>
              <a:off x="7217923" y="4786009"/>
              <a:ext cx="568683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797096C-D0C0-B853-FC87-75339F2C4760}"/>
                </a:ext>
              </a:extLst>
            </p:cNvPr>
            <p:cNvSpPr/>
            <p:nvPr/>
          </p:nvSpPr>
          <p:spPr>
            <a:xfrm>
              <a:off x="7042826" y="4533089"/>
              <a:ext cx="914400" cy="1206230"/>
            </a:xfrm>
            <a:custGeom>
              <a:avLst/>
              <a:gdLst>
                <a:gd name="connsiteX0" fmla="*/ 914400 w 914400"/>
                <a:gd name="connsiteY0" fmla="*/ 1206230 h 1206230"/>
                <a:gd name="connsiteX1" fmla="*/ 476655 w 914400"/>
                <a:gd name="connsiteY1" fmla="*/ 0 h 1206230"/>
                <a:gd name="connsiteX2" fmla="*/ 0 w 914400"/>
                <a:gd name="connsiteY2" fmla="*/ 1206230 h 1206230"/>
                <a:gd name="connsiteX3" fmla="*/ 0 w 914400"/>
                <a:gd name="connsiteY3" fmla="*/ 1206230 h 120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1206230">
                  <a:moveTo>
                    <a:pt x="914400" y="1206230"/>
                  </a:moveTo>
                  <a:cubicBezTo>
                    <a:pt x="771727" y="603115"/>
                    <a:pt x="629055" y="0"/>
                    <a:pt x="476655" y="0"/>
                  </a:cubicBezTo>
                  <a:cubicBezTo>
                    <a:pt x="324255" y="0"/>
                    <a:pt x="0" y="1206230"/>
                    <a:pt x="0" y="1206230"/>
                  </a:cubicBezTo>
                  <a:lnTo>
                    <a:pt x="0" y="1206230"/>
                  </a:lnTo>
                </a:path>
              </a:pathLst>
            </a:custGeom>
            <a:noFill/>
            <a:ln w="63500">
              <a:solidFill>
                <a:srgbClr val="FFC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37CB6D-5696-9B30-11E1-926ED899F4F8}"/>
                </a:ext>
              </a:extLst>
            </p:cNvPr>
            <p:cNvCxnSpPr/>
            <p:nvPr/>
          </p:nvCxnSpPr>
          <p:spPr>
            <a:xfrm>
              <a:off x="7217923" y="4523362"/>
              <a:ext cx="0" cy="1225685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BE0493-CBD5-AEAB-DE77-AFE44BC9AD71}"/>
                </a:ext>
              </a:extLst>
            </p:cNvPr>
            <p:cNvCxnSpPr>
              <a:cxnSpLocks/>
            </p:cNvCxnSpPr>
            <p:nvPr/>
          </p:nvCxnSpPr>
          <p:spPr>
            <a:xfrm>
              <a:off x="7217923" y="4786009"/>
              <a:ext cx="282103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489C35-5EA4-CFFD-ED80-FB53E9CAE827}"/>
              </a:ext>
            </a:extLst>
          </p:cNvPr>
          <p:cNvGrpSpPr/>
          <p:nvPr/>
        </p:nvGrpSpPr>
        <p:grpSpPr>
          <a:xfrm>
            <a:off x="1452563" y="2571744"/>
            <a:ext cx="2326309" cy="1095375"/>
            <a:chOff x="1452563" y="2571744"/>
            <a:chExt cx="2326309" cy="10953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61D697-97E0-544C-E7E9-3B652C16BC31}"/>
                </a:ext>
              </a:extLst>
            </p:cNvPr>
            <p:cNvSpPr/>
            <p:nvPr/>
          </p:nvSpPr>
          <p:spPr>
            <a:xfrm>
              <a:off x="1452563" y="2571744"/>
              <a:ext cx="552450" cy="1095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0B6CBA-2115-1C69-89EE-14F55BA8D9BE}"/>
                </a:ext>
              </a:extLst>
            </p:cNvPr>
            <p:cNvSpPr/>
            <p:nvPr/>
          </p:nvSpPr>
          <p:spPr>
            <a:xfrm>
              <a:off x="3226422" y="2571744"/>
              <a:ext cx="552450" cy="1095375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95000">
                  <a:srgbClr val="00B050"/>
                </a:gs>
                <a:gs pos="95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/>
                <a:t>1.01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A4125C-EE8F-1B88-66F4-FAA25EA6CA9D}"/>
              </a:ext>
            </a:extLst>
          </p:cNvPr>
          <p:cNvGrpSpPr/>
          <p:nvPr/>
        </p:nvGrpSpPr>
        <p:grpSpPr>
          <a:xfrm>
            <a:off x="152910" y="4257675"/>
            <a:ext cx="542415" cy="700088"/>
            <a:chOff x="7042826" y="4523361"/>
            <a:chExt cx="914400" cy="1225686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B793FB-50AD-C867-F677-3C11591C767D}"/>
                </a:ext>
              </a:extLst>
            </p:cNvPr>
            <p:cNvCxnSpPr/>
            <p:nvPr/>
          </p:nvCxnSpPr>
          <p:spPr>
            <a:xfrm>
              <a:off x="7786606" y="4523361"/>
              <a:ext cx="0" cy="1225685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5062E84-A654-F93E-6936-6EA04C7B647E}"/>
                </a:ext>
              </a:extLst>
            </p:cNvPr>
            <p:cNvCxnSpPr>
              <a:cxnSpLocks/>
            </p:cNvCxnSpPr>
            <p:nvPr/>
          </p:nvCxnSpPr>
          <p:spPr>
            <a:xfrm>
              <a:off x="7217923" y="4786009"/>
              <a:ext cx="568683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2D451F7-8BFB-11E6-DFBD-FC40A633ADE8}"/>
                </a:ext>
              </a:extLst>
            </p:cNvPr>
            <p:cNvSpPr/>
            <p:nvPr/>
          </p:nvSpPr>
          <p:spPr>
            <a:xfrm>
              <a:off x="7042826" y="4533089"/>
              <a:ext cx="914400" cy="1206230"/>
            </a:xfrm>
            <a:custGeom>
              <a:avLst/>
              <a:gdLst>
                <a:gd name="connsiteX0" fmla="*/ 914400 w 914400"/>
                <a:gd name="connsiteY0" fmla="*/ 1206230 h 1206230"/>
                <a:gd name="connsiteX1" fmla="*/ 476655 w 914400"/>
                <a:gd name="connsiteY1" fmla="*/ 0 h 1206230"/>
                <a:gd name="connsiteX2" fmla="*/ 0 w 914400"/>
                <a:gd name="connsiteY2" fmla="*/ 1206230 h 1206230"/>
                <a:gd name="connsiteX3" fmla="*/ 0 w 914400"/>
                <a:gd name="connsiteY3" fmla="*/ 1206230 h 120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1206230">
                  <a:moveTo>
                    <a:pt x="914400" y="1206230"/>
                  </a:moveTo>
                  <a:cubicBezTo>
                    <a:pt x="771727" y="603115"/>
                    <a:pt x="629055" y="0"/>
                    <a:pt x="476655" y="0"/>
                  </a:cubicBezTo>
                  <a:cubicBezTo>
                    <a:pt x="324255" y="0"/>
                    <a:pt x="0" y="1206230"/>
                    <a:pt x="0" y="1206230"/>
                  </a:cubicBezTo>
                  <a:lnTo>
                    <a:pt x="0" y="1206230"/>
                  </a:lnTo>
                </a:path>
              </a:pathLst>
            </a:custGeom>
            <a:noFill/>
            <a:ln w="63500">
              <a:solidFill>
                <a:srgbClr val="FFC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CB71706-6687-F41E-2010-9DC9354C875C}"/>
                </a:ext>
              </a:extLst>
            </p:cNvPr>
            <p:cNvCxnSpPr/>
            <p:nvPr/>
          </p:nvCxnSpPr>
          <p:spPr>
            <a:xfrm>
              <a:off x="7217923" y="4523362"/>
              <a:ext cx="0" cy="1225685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99693AE-7501-940D-42A6-7D84607F00E8}"/>
                </a:ext>
              </a:extLst>
            </p:cNvPr>
            <p:cNvCxnSpPr>
              <a:cxnSpLocks/>
            </p:cNvCxnSpPr>
            <p:nvPr/>
          </p:nvCxnSpPr>
          <p:spPr>
            <a:xfrm>
              <a:off x="7217923" y="4786009"/>
              <a:ext cx="282103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FCEAB-61A9-205A-CADF-67738772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10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1C5A42-145F-9374-2178-D5C2D80D38F2}"/>
              </a:ext>
            </a:extLst>
          </p:cNvPr>
          <p:cNvGrpSpPr/>
          <p:nvPr/>
        </p:nvGrpSpPr>
        <p:grpSpPr>
          <a:xfrm>
            <a:off x="2005013" y="2214053"/>
            <a:ext cx="2302496" cy="445507"/>
            <a:chOff x="2005013" y="2214053"/>
            <a:chExt cx="2302496" cy="445507"/>
          </a:xfrm>
        </p:grpSpPr>
        <p:sp>
          <p:nvSpPr>
            <p:cNvPr id="35" name="Speech Bubble: Rectangle with Corners Rounded 34">
              <a:extLst>
                <a:ext uri="{FF2B5EF4-FFF2-40B4-BE49-F238E27FC236}">
                  <a16:creationId xmlns:a16="http://schemas.microsoft.com/office/drawing/2014/main" id="{5E92BB06-C58F-14A5-5079-0191DCC88A60}"/>
                </a:ext>
              </a:extLst>
            </p:cNvPr>
            <p:cNvSpPr/>
            <p:nvPr/>
          </p:nvSpPr>
          <p:spPr>
            <a:xfrm>
              <a:off x="2005013" y="2214053"/>
              <a:ext cx="528637" cy="445507"/>
            </a:xfrm>
            <a:prstGeom prst="wedgeRoundRectCallout">
              <a:avLst>
                <a:gd name="adj1" fmla="val -42232"/>
                <a:gd name="adj2" fmla="val 6884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id="{24F036CB-794A-D280-1445-37BA06C7EFB1}"/>
                </a:ext>
              </a:extLst>
            </p:cNvPr>
            <p:cNvSpPr/>
            <p:nvPr/>
          </p:nvSpPr>
          <p:spPr>
            <a:xfrm>
              <a:off x="3778872" y="2214053"/>
              <a:ext cx="528637" cy="445507"/>
            </a:xfrm>
            <a:prstGeom prst="wedgeRoundRectCallout">
              <a:avLst>
                <a:gd name="adj1" fmla="val -42232"/>
                <a:gd name="adj2" fmla="val 6884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42FD394-BBE5-B2C3-3965-115BC7F0AAD3}"/>
              </a:ext>
            </a:extLst>
          </p:cNvPr>
          <p:cNvGrpSpPr/>
          <p:nvPr/>
        </p:nvGrpSpPr>
        <p:grpSpPr>
          <a:xfrm>
            <a:off x="7869938" y="3010481"/>
            <a:ext cx="833437" cy="656638"/>
            <a:chOff x="4700588" y="3010481"/>
            <a:chExt cx="833437" cy="65663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0CD6432-BF6D-8790-5111-CCD7FEBFF9F0}"/>
                </a:ext>
              </a:extLst>
            </p:cNvPr>
            <p:cNvSpPr/>
            <p:nvPr/>
          </p:nvSpPr>
          <p:spPr>
            <a:xfrm>
              <a:off x="4700588" y="3590925"/>
              <a:ext cx="552450" cy="7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Speech Bubble: Rectangle with Corners Rounded 45">
              <a:extLst>
                <a:ext uri="{FF2B5EF4-FFF2-40B4-BE49-F238E27FC236}">
                  <a16:creationId xmlns:a16="http://schemas.microsoft.com/office/drawing/2014/main" id="{6CB573AD-18FF-54E0-42B9-ED816FAFCF04}"/>
                </a:ext>
              </a:extLst>
            </p:cNvPr>
            <p:cNvSpPr/>
            <p:nvPr/>
          </p:nvSpPr>
          <p:spPr>
            <a:xfrm>
              <a:off x="5005388" y="3010481"/>
              <a:ext cx="528637" cy="445507"/>
            </a:xfrm>
            <a:prstGeom prst="wedgeRoundRectCallout">
              <a:avLst>
                <a:gd name="adj1" fmla="val -42232"/>
                <a:gd name="adj2" fmla="val 6884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0.01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C16EF8-455E-5FB5-5488-F4139B0BE2D9}"/>
              </a:ext>
            </a:extLst>
          </p:cNvPr>
          <p:cNvGrpSpPr/>
          <p:nvPr/>
        </p:nvGrpSpPr>
        <p:grpSpPr>
          <a:xfrm>
            <a:off x="4700588" y="3360632"/>
            <a:ext cx="618406" cy="306487"/>
            <a:chOff x="4700588" y="3360632"/>
            <a:chExt cx="618406" cy="30648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1E26D4-2A5E-7E5E-B84C-600D7221DDFB}"/>
                </a:ext>
              </a:extLst>
            </p:cNvPr>
            <p:cNvSpPr/>
            <p:nvPr/>
          </p:nvSpPr>
          <p:spPr>
            <a:xfrm>
              <a:off x="4700588" y="3590925"/>
              <a:ext cx="552450" cy="761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L-Shape 12">
              <a:extLst>
                <a:ext uri="{FF2B5EF4-FFF2-40B4-BE49-F238E27FC236}">
                  <a16:creationId xmlns:a16="http://schemas.microsoft.com/office/drawing/2014/main" id="{4EF2FFDF-34B1-9794-D03B-D4702B85032C}"/>
                </a:ext>
              </a:extLst>
            </p:cNvPr>
            <p:cNvSpPr/>
            <p:nvPr/>
          </p:nvSpPr>
          <p:spPr>
            <a:xfrm rot="19314626">
              <a:off x="4822324" y="3360632"/>
              <a:ext cx="496670" cy="242292"/>
            </a:xfrm>
            <a:prstGeom prst="corner">
              <a:avLst>
                <a:gd name="adj1" fmla="val 36158"/>
                <a:gd name="adj2" fmla="val 3947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B684798-5DD1-5AA1-64BF-6FA616D984B0}"/>
              </a:ext>
            </a:extLst>
          </p:cNvPr>
          <p:cNvGrpSpPr/>
          <p:nvPr/>
        </p:nvGrpSpPr>
        <p:grpSpPr>
          <a:xfrm>
            <a:off x="5815672" y="3360632"/>
            <a:ext cx="618406" cy="306487"/>
            <a:chOff x="4700588" y="3360632"/>
            <a:chExt cx="618406" cy="30648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11B525F-1E7D-135F-48E1-255C4FDC66E0}"/>
                </a:ext>
              </a:extLst>
            </p:cNvPr>
            <p:cNvSpPr/>
            <p:nvPr/>
          </p:nvSpPr>
          <p:spPr>
            <a:xfrm>
              <a:off x="4700588" y="3590925"/>
              <a:ext cx="552450" cy="761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L-Shape 48">
              <a:extLst>
                <a:ext uri="{FF2B5EF4-FFF2-40B4-BE49-F238E27FC236}">
                  <a16:creationId xmlns:a16="http://schemas.microsoft.com/office/drawing/2014/main" id="{64D2458D-9D44-34F1-3D1F-9F015F689B19}"/>
                </a:ext>
              </a:extLst>
            </p:cNvPr>
            <p:cNvSpPr/>
            <p:nvPr/>
          </p:nvSpPr>
          <p:spPr>
            <a:xfrm rot="19314626">
              <a:off x="4822324" y="3360632"/>
              <a:ext cx="496670" cy="242292"/>
            </a:xfrm>
            <a:prstGeom prst="corner">
              <a:avLst>
                <a:gd name="adj1" fmla="val 36158"/>
                <a:gd name="adj2" fmla="val 3947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1489C5A-024D-708A-838E-9B22220706CB}"/>
              </a:ext>
            </a:extLst>
          </p:cNvPr>
          <p:cNvGrpSpPr/>
          <p:nvPr/>
        </p:nvGrpSpPr>
        <p:grpSpPr>
          <a:xfrm>
            <a:off x="6873461" y="3360632"/>
            <a:ext cx="618406" cy="306487"/>
            <a:chOff x="4700588" y="3360632"/>
            <a:chExt cx="618406" cy="30648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0904A7-E2BD-910C-3FFB-03EB7E1B2B43}"/>
                </a:ext>
              </a:extLst>
            </p:cNvPr>
            <p:cNvSpPr/>
            <p:nvPr/>
          </p:nvSpPr>
          <p:spPr>
            <a:xfrm>
              <a:off x="4700588" y="3590925"/>
              <a:ext cx="552450" cy="761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L-Shape 51">
              <a:extLst>
                <a:ext uri="{FF2B5EF4-FFF2-40B4-BE49-F238E27FC236}">
                  <a16:creationId xmlns:a16="http://schemas.microsoft.com/office/drawing/2014/main" id="{53A2A85F-AFED-84DF-E8F5-2961FBAF8038}"/>
                </a:ext>
              </a:extLst>
            </p:cNvPr>
            <p:cNvSpPr/>
            <p:nvPr/>
          </p:nvSpPr>
          <p:spPr>
            <a:xfrm rot="19314626">
              <a:off x="4822324" y="3360632"/>
              <a:ext cx="496670" cy="242292"/>
            </a:xfrm>
            <a:prstGeom prst="corner">
              <a:avLst>
                <a:gd name="adj1" fmla="val 36158"/>
                <a:gd name="adj2" fmla="val 3947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794D29E7-688B-7C20-498F-117F1BF1C8FA}"/>
              </a:ext>
            </a:extLst>
          </p:cNvPr>
          <p:cNvSpPr txBox="1"/>
          <p:nvPr/>
        </p:nvSpPr>
        <p:spPr>
          <a:xfrm>
            <a:off x="8824995" y="2538482"/>
            <a:ext cx="1777429" cy="46166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ALG: 3 jobs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4C1B7AA-F680-6EA8-03D6-201270265F6C}"/>
              </a:ext>
            </a:extLst>
          </p:cNvPr>
          <p:cNvGrpSpPr/>
          <p:nvPr/>
        </p:nvGrpSpPr>
        <p:grpSpPr>
          <a:xfrm>
            <a:off x="2771063" y="1843088"/>
            <a:ext cx="7838419" cy="2020957"/>
            <a:chOff x="2771063" y="1843088"/>
            <a:chExt cx="7838419" cy="2020957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9D6BE83-92EF-8D00-FCB0-43C60EC82364}"/>
                </a:ext>
              </a:extLst>
            </p:cNvPr>
            <p:cNvSpPr/>
            <p:nvPr/>
          </p:nvSpPr>
          <p:spPr>
            <a:xfrm>
              <a:off x="2771063" y="1843088"/>
              <a:ext cx="1793273" cy="2020957"/>
            </a:xfrm>
            <a:prstGeom prst="ellipse">
              <a:avLst/>
            </a:prstGeom>
            <a:noFill/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6049F15D-6237-308F-4335-96FF00EF0B29}"/>
                </a:ext>
              </a:extLst>
            </p:cNvPr>
            <p:cNvSpPr/>
            <p:nvPr/>
          </p:nvSpPr>
          <p:spPr>
            <a:xfrm>
              <a:off x="7716969" y="2571744"/>
              <a:ext cx="1096291" cy="1292301"/>
            </a:xfrm>
            <a:prstGeom prst="ellipse">
              <a:avLst/>
            </a:prstGeom>
            <a:noFill/>
            <a:ln w="635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84F9EBB-4200-7717-2C75-8C947A285BE5}"/>
                </a:ext>
              </a:extLst>
            </p:cNvPr>
            <p:cNvSpPr txBox="1"/>
            <p:nvPr/>
          </p:nvSpPr>
          <p:spPr>
            <a:xfrm>
              <a:off x="8832053" y="2994323"/>
              <a:ext cx="1777429" cy="461665"/>
            </a:xfrm>
            <a:prstGeom prst="rect">
              <a:avLst/>
            </a:prstGeom>
            <a:noFill/>
            <a:ln w="38100">
              <a:solidFill>
                <a:schemeClr val="accent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OPT: 2 jobs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60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B908-E549-C637-E71A-AD2AA21E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694B10-27FB-AF1A-969F-15C6331FF6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876231"/>
                <a:ext cx="10515600" cy="36166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Arrival process: Poisson(</a:t>
                </a:r>
                <a:r>
                  <a:rPr lang="el-GR" dirty="0"/>
                  <a:t>λ</a:t>
                </a:r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Size and predicted size </a:t>
                </a:r>
                <a:r>
                  <a:rPr lang="en-US" dirty="0" err="1"/>
                  <a:t>i.i.d.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(S,Z) distribution chosen </a:t>
                </a:r>
                <a:r>
                  <a:rPr lang="en-US" dirty="0" err="1"/>
                  <a:t>adversarially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Scheduler does not know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Metric: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𝑂𝑃𝑇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694B10-27FB-AF1A-969F-15C6331FF6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876231"/>
                <a:ext cx="10515600" cy="3616643"/>
              </a:xfrm>
              <a:blipFill>
                <a:blip r:embed="rId2"/>
                <a:stretch>
                  <a:fillRect l="-1217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28E75-4B0A-EC46-3429-C941B747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FD38ACA-99AB-600D-41BC-04789646DD07}"/>
              </a:ext>
            </a:extLst>
          </p:cNvPr>
          <p:cNvGrpSpPr/>
          <p:nvPr/>
        </p:nvGrpSpPr>
        <p:grpSpPr>
          <a:xfrm>
            <a:off x="2928620" y="1584325"/>
            <a:ext cx="5137785" cy="1324610"/>
            <a:chOff x="2928620" y="1584325"/>
            <a:chExt cx="5137785" cy="13246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182BFB-6738-E3B7-1501-EF8E07F079EA}"/>
                </a:ext>
              </a:extLst>
            </p:cNvPr>
            <p:cNvGrpSpPr/>
            <p:nvPr/>
          </p:nvGrpSpPr>
          <p:grpSpPr>
            <a:xfrm>
              <a:off x="3575050" y="1584325"/>
              <a:ext cx="4277360" cy="1324610"/>
              <a:chOff x="5630" y="3549"/>
              <a:chExt cx="6736" cy="2086"/>
            </a:xfrm>
          </p:grpSpPr>
          <p:sp>
            <p:nvSpPr>
              <p:cNvPr id="9" name="Rectangles 8">
                <a:extLst>
                  <a:ext uri="{FF2B5EF4-FFF2-40B4-BE49-F238E27FC236}">
                    <a16:creationId xmlns:a16="http://schemas.microsoft.com/office/drawing/2014/main" id="{8FC4A275-701D-DEEF-CDA2-8954E8C20717}"/>
                  </a:ext>
                </a:extLst>
              </p:cNvPr>
              <p:cNvSpPr/>
              <p:nvPr/>
            </p:nvSpPr>
            <p:spPr>
              <a:xfrm>
                <a:off x="6596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s 9">
                <a:extLst>
                  <a:ext uri="{FF2B5EF4-FFF2-40B4-BE49-F238E27FC236}">
                    <a16:creationId xmlns:a16="http://schemas.microsoft.com/office/drawing/2014/main" id="{0650C1D7-B9BC-C96C-B27B-851C5DFC4EDE}"/>
                  </a:ext>
                </a:extLst>
              </p:cNvPr>
              <p:cNvSpPr/>
              <p:nvPr/>
            </p:nvSpPr>
            <p:spPr>
              <a:xfrm>
                <a:off x="7538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s 10">
                <a:extLst>
                  <a:ext uri="{FF2B5EF4-FFF2-40B4-BE49-F238E27FC236}">
                    <a16:creationId xmlns:a16="http://schemas.microsoft.com/office/drawing/2014/main" id="{ACA5A857-DB4C-156C-BFEF-65D4B685DADE}"/>
                  </a:ext>
                </a:extLst>
              </p:cNvPr>
              <p:cNvSpPr/>
              <p:nvPr/>
            </p:nvSpPr>
            <p:spPr>
              <a:xfrm>
                <a:off x="8480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s 11">
                <a:extLst>
                  <a:ext uri="{FF2B5EF4-FFF2-40B4-BE49-F238E27FC236}">
                    <a16:creationId xmlns:a16="http://schemas.microsoft.com/office/drawing/2014/main" id="{327805A2-9F14-FC6E-AC77-90536B8F4663}"/>
                  </a:ext>
                </a:extLst>
              </p:cNvPr>
              <p:cNvSpPr/>
              <p:nvPr/>
            </p:nvSpPr>
            <p:spPr>
              <a:xfrm>
                <a:off x="9422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8170B9E-9222-216B-97E1-241E2FB0E0D2}"/>
                  </a:ext>
                </a:extLst>
              </p:cNvPr>
              <p:cNvSpPr/>
              <p:nvPr/>
            </p:nvSpPr>
            <p:spPr>
              <a:xfrm>
                <a:off x="10364" y="3549"/>
                <a:ext cx="2002" cy="20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3C9E16E-4FAA-B74D-B7A6-336DA3B6FCB7}"/>
                  </a:ext>
                </a:extLst>
              </p:cNvPr>
              <p:cNvCxnSpPr/>
              <p:nvPr/>
            </p:nvCxnSpPr>
            <p:spPr>
              <a:xfrm>
                <a:off x="5630" y="3735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C934EF8-8DCD-A8B6-AF4D-CB5019E887C2}"/>
                  </a:ext>
                </a:extLst>
              </p:cNvPr>
              <p:cNvCxnSpPr/>
              <p:nvPr/>
            </p:nvCxnSpPr>
            <p:spPr>
              <a:xfrm>
                <a:off x="5630" y="5449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91CF17BA-434E-7C51-B822-9AE26D6A7B4B}"/>
                </a:ext>
              </a:extLst>
            </p:cNvPr>
            <p:cNvCxnSpPr>
              <a:stCxn id="13" idx="6"/>
            </p:cNvCxnSpPr>
            <p:nvPr/>
          </p:nvCxnSpPr>
          <p:spPr>
            <a:xfrm flipV="1">
              <a:off x="7852410" y="2242185"/>
              <a:ext cx="213995" cy="44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4525596-6FEE-E08E-58E3-3713ED0A42E3}"/>
                </a:ext>
              </a:extLst>
            </p:cNvPr>
            <p:cNvCxnSpPr/>
            <p:nvPr/>
          </p:nvCxnSpPr>
          <p:spPr>
            <a:xfrm flipV="1">
              <a:off x="2928620" y="2281555"/>
              <a:ext cx="646430" cy="381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1983A2-0547-8EDB-E034-23CD574E69C3}"/>
              </a:ext>
            </a:extLst>
          </p:cNvPr>
          <p:cNvGrpSpPr/>
          <p:nvPr/>
        </p:nvGrpSpPr>
        <p:grpSpPr>
          <a:xfrm>
            <a:off x="4227195" y="1972310"/>
            <a:ext cx="3273425" cy="664845"/>
            <a:chOff x="4227195" y="1972310"/>
            <a:chExt cx="3273425" cy="664845"/>
          </a:xfrm>
        </p:grpSpPr>
        <p:sp>
          <p:nvSpPr>
            <p:cNvPr id="17" name="Rectangles 16">
              <a:extLst>
                <a:ext uri="{FF2B5EF4-FFF2-40B4-BE49-F238E27FC236}">
                  <a16:creationId xmlns:a16="http://schemas.microsoft.com/office/drawing/2014/main" id="{A6926E7C-E57B-6FF6-83EB-EC7738247956}"/>
                </a:ext>
              </a:extLst>
            </p:cNvPr>
            <p:cNvSpPr/>
            <p:nvPr/>
          </p:nvSpPr>
          <p:spPr>
            <a:xfrm>
              <a:off x="6994525" y="2087880"/>
              <a:ext cx="506095" cy="5492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8" name="Rectangles 18">
              <a:extLst>
                <a:ext uri="{FF2B5EF4-FFF2-40B4-BE49-F238E27FC236}">
                  <a16:creationId xmlns:a16="http://schemas.microsoft.com/office/drawing/2014/main" id="{21C2079F-C50E-C68F-0CE3-CF8A01C6DE92}"/>
                </a:ext>
              </a:extLst>
            </p:cNvPr>
            <p:cNvSpPr/>
            <p:nvPr/>
          </p:nvSpPr>
          <p:spPr>
            <a:xfrm>
              <a:off x="4227195" y="2239010"/>
              <a:ext cx="506095" cy="355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9" name="Rectangles 19">
              <a:extLst>
                <a:ext uri="{FF2B5EF4-FFF2-40B4-BE49-F238E27FC236}">
                  <a16:creationId xmlns:a16="http://schemas.microsoft.com/office/drawing/2014/main" id="{8117BF6F-CFB5-8DF5-1C07-78F278C9ABFC}"/>
                </a:ext>
              </a:extLst>
            </p:cNvPr>
            <p:cNvSpPr/>
            <p:nvPr/>
          </p:nvSpPr>
          <p:spPr>
            <a:xfrm>
              <a:off x="4832350" y="1972310"/>
              <a:ext cx="506095" cy="622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0" name="Rectangles 20">
              <a:extLst>
                <a:ext uri="{FF2B5EF4-FFF2-40B4-BE49-F238E27FC236}">
                  <a16:creationId xmlns:a16="http://schemas.microsoft.com/office/drawing/2014/main" id="{64AC8C0A-D7D6-D1BC-E803-87E987C58A00}"/>
                </a:ext>
              </a:extLst>
            </p:cNvPr>
            <p:cNvSpPr/>
            <p:nvPr/>
          </p:nvSpPr>
          <p:spPr>
            <a:xfrm>
              <a:off x="5431155" y="2177415"/>
              <a:ext cx="506095" cy="4171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21" name="Rectangles 21">
              <a:extLst>
                <a:ext uri="{FF2B5EF4-FFF2-40B4-BE49-F238E27FC236}">
                  <a16:creationId xmlns:a16="http://schemas.microsoft.com/office/drawing/2014/main" id="{EA71BED1-925A-25B3-7368-2AA1327CA157}"/>
                </a:ext>
              </a:extLst>
            </p:cNvPr>
            <p:cNvSpPr/>
            <p:nvPr/>
          </p:nvSpPr>
          <p:spPr>
            <a:xfrm>
              <a:off x="6028690" y="2432685"/>
              <a:ext cx="506095" cy="1619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C5A8759-3786-5032-983D-31EC847B6101}"/>
              </a:ext>
            </a:extLst>
          </p:cNvPr>
          <p:cNvSpPr txBox="1"/>
          <p:nvPr/>
        </p:nvSpPr>
        <p:spPr>
          <a:xfrm>
            <a:off x="1439871" y="2046977"/>
            <a:ext cx="147432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Poisson(</a:t>
            </a:r>
            <a:r>
              <a:rPr lang="el-GR" sz="2400" dirty="0"/>
              <a:t>λ</a:t>
            </a:r>
            <a:r>
              <a:rPr lang="en-US" sz="2400" dirty="0"/>
              <a:t>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590BB3-ECD7-B787-7CED-9DFC254F5FDB}"/>
              </a:ext>
            </a:extLst>
          </p:cNvPr>
          <p:cNvGrpSpPr/>
          <p:nvPr/>
        </p:nvGrpSpPr>
        <p:grpSpPr>
          <a:xfrm>
            <a:off x="4215923" y="1460406"/>
            <a:ext cx="3295967" cy="902111"/>
            <a:chOff x="4215923" y="1460406"/>
            <a:chExt cx="3295967" cy="902111"/>
          </a:xfrm>
        </p:grpSpPr>
        <p:sp>
          <p:nvSpPr>
            <p:cNvPr id="24" name="Speech Bubble: Rectangle with Corners Rounded 23">
              <a:extLst>
                <a:ext uri="{FF2B5EF4-FFF2-40B4-BE49-F238E27FC236}">
                  <a16:creationId xmlns:a16="http://schemas.microsoft.com/office/drawing/2014/main" id="{E9064834-03FB-5F9E-CA6B-B95F9B0459B5}"/>
                </a:ext>
              </a:extLst>
            </p:cNvPr>
            <p:cNvSpPr/>
            <p:nvPr/>
          </p:nvSpPr>
          <p:spPr>
            <a:xfrm>
              <a:off x="4215923" y="1702435"/>
              <a:ext cx="528637" cy="445507"/>
            </a:xfrm>
            <a:prstGeom prst="wedgeRoundRectCallou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25" name="Speech Bubble: Rectangle with Corners Rounded 24">
              <a:extLst>
                <a:ext uri="{FF2B5EF4-FFF2-40B4-BE49-F238E27FC236}">
                  <a16:creationId xmlns:a16="http://schemas.microsoft.com/office/drawing/2014/main" id="{4E08C469-BD22-0937-151E-45602CBDA1EA}"/>
                </a:ext>
              </a:extLst>
            </p:cNvPr>
            <p:cNvSpPr/>
            <p:nvPr/>
          </p:nvSpPr>
          <p:spPr>
            <a:xfrm>
              <a:off x="4814093" y="1460406"/>
              <a:ext cx="528637" cy="445507"/>
            </a:xfrm>
            <a:prstGeom prst="wedgeRoundRectCallou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56FB69C6-7ED8-CA64-8C1E-F83E48438C76}"/>
                </a:ext>
              </a:extLst>
            </p:cNvPr>
            <p:cNvSpPr/>
            <p:nvPr/>
          </p:nvSpPr>
          <p:spPr>
            <a:xfrm>
              <a:off x="5457271" y="1651513"/>
              <a:ext cx="528637" cy="445507"/>
            </a:xfrm>
            <a:prstGeom prst="wedgeRoundRectCallou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9A7257C5-FCBB-E109-A594-C2741B8B2A36}"/>
                </a:ext>
              </a:extLst>
            </p:cNvPr>
            <p:cNvSpPr/>
            <p:nvPr/>
          </p:nvSpPr>
          <p:spPr>
            <a:xfrm>
              <a:off x="6017418" y="1917010"/>
              <a:ext cx="528637" cy="445507"/>
            </a:xfrm>
            <a:prstGeom prst="wedgeRoundRectCallou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28" name="Speech Bubble: Rectangle with Corners Rounded 27">
              <a:extLst>
                <a:ext uri="{FF2B5EF4-FFF2-40B4-BE49-F238E27FC236}">
                  <a16:creationId xmlns:a16="http://schemas.microsoft.com/office/drawing/2014/main" id="{3C3551F2-61FE-D8AE-B210-67BA82EE3712}"/>
                </a:ext>
              </a:extLst>
            </p:cNvPr>
            <p:cNvSpPr/>
            <p:nvPr/>
          </p:nvSpPr>
          <p:spPr>
            <a:xfrm>
              <a:off x="6983253" y="1565069"/>
              <a:ext cx="528637" cy="445507"/>
            </a:xfrm>
            <a:prstGeom prst="wedgeRoundRectCallou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Z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7FF8D9-5A6C-8F2A-27A6-C17E2A1815A6}"/>
                  </a:ext>
                </a:extLst>
              </p:cNvPr>
              <p:cNvSpPr txBox="1"/>
              <p:nvPr/>
            </p:nvSpPr>
            <p:spPr>
              <a:xfrm>
                <a:off x="3142918" y="5393309"/>
                <a:ext cx="1590372" cy="7312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𝑆𝑅𝑃𝑇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C7FF8D9-5A6C-8F2A-27A6-C17E2A181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918" y="5393309"/>
                <a:ext cx="1590372" cy="731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22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E4C2B-C2E5-574E-C05A-95BC234D9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Goals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1FB78-9FD4-2367-B614-A8EF1CBBF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Goals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𝑆𝑅𝑃𝑇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Consistency: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𝑆𝑅𝑃𝑇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Graceful Degradation: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𝑆𝑅𝑃𝑇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𝑐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Robustness: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𝑆𝑅𝑃𝑇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1FB78-9FD4-2367-B614-A8EF1CBBF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4B9BE-0B20-DA2E-D28C-888A2031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6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CD82D-2529-BF6A-4560-1E648CFE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Scheduling Policy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EFF21-B416-75C1-0D01-E3A02BFC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979AA3F-43FD-C2DA-53CC-A322B926B1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133913"/>
                <a:ext cx="10515600" cy="2043049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Lower bound: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=∞,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In datacenter and webserver traces,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very large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3979AA3F-43FD-C2DA-53CC-A322B926B1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133913"/>
                <a:ext cx="10515600" cy="2043049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46498A-7025-4AD6-F5A0-D46E17FFBBE6}"/>
                  </a:ext>
                </a:extLst>
              </p:cNvPr>
              <p:cNvSpPr txBox="1"/>
              <p:nvPr/>
            </p:nvSpPr>
            <p:spPr>
              <a:xfrm>
                <a:off x="838199" y="1490575"/>
                <a:ext cx="2103505" cy="120032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SRPT:</a:t>
                </a:r>
              </a:p>
              <a:p>
                <a:r>
                  <a:rPr lang="en-US" sz="2400" dirty="0"/>
                  <a:t>Rank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Lower is better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46498A-7025-4AD6-F5A0-D46E17FFB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490575"/>
                <a:ext cx="2103505" cy="1200329"/>
              </a:xfrm>
              <a:prstGeom prst="rect">
                <a:avLst/>
              </a:prstGeom>
              <a:blipFill>
                <a:blip r:embed="rId3"/>
                <a:stretch>
                  <a:fillRect l="-3409" t="-2475" b="-940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CB19CC-8AF9-3CCE-64AD-BB67503E7C04}"/>
                  </a:ext>
                </a:extLst>
              </p:cNvPr>
              <p:cNvSpPr txBox="1"/>
              <p:nvPr/>
            </p:nvSpPr>
            <p:spPr>
              <a:xfrm>
                <a:off x="6946892" y="1524568"/>
                <a:ext cx="1888786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SRPT-E: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1CB19CC-8AF9-3CCE-64AD-BB67503E7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892" y="1524568"/>
                <a:ext cx="1888786" cy="461665"/>
              </a:xfrm>
              <a:prstGeom prst="rect">
                <a:avLst/>
              </a:prstGeom>
              <a:blipFill>
                <a:blip r:embed="rId4"/>
                <a:stretch>
                  <a:fillRect l="-4127" t="-6098" b="-231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E3D43A0-B616-ADCA-BA63-E227D2FFC3D5}"/>
              </a:ext>
            </a:extLst>
          </p:cNvPr>
          <p:cNvGrpSpPr/>
          <p:nvPr/>
        </p:nvGrpSpPr>
        <p:grpSpPr>
          <a:xfrm>
            <a:off x="3352040" y="1691210"/>
            <a:ext cx="2221910" cy="1721359"/>
            <a:chOff x="3352040" y="1691210"/>
            <a:chExt cx="2221910" cy="172135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F743FD2-2BD5-6422-F7C5-0ACC57703BB3}"/>
                </a:ext>
              </a:extLst>
            </p:cNvPr>
            <p:cNvGrpSpPr/>
            <p:nvPr/>
          </p:nvGrpSpPr>
          <p:grpSpPr>
            <a:xfrm>
              <a:off x="3386948" y="2074309"/>
              <a:ext cx="1661707" cy="1338260"/>
              <a:chOff x="1095375" y="2400300"/>
              <a:chExt cx="1661707" cy="1338260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F6D609F-B4A2-CC17-3BD1-2F6F2D647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375" y="3738560"/>
                <a:ext cx="166170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8E2ECA1D-FBD3-D988-BD77-216082BB58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5375" y="2400300"/>
                <a:ext cx="0" cy="13218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2996B3E-75D8-6597-EA55-CF12403FD98C}"/>
                </a:ext>
              </a:extLst>
            </p:cNvPr>
            <p:cNvSpPr txBox="1"/>
            <p:nvPr/>
          </p:nvSpPr>
          <p:spPr>
            <a:xfrm>
              <a:off x="3352040" y="1691210"/>
              <a:ext cx="63629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rank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0DCB79-4137-C1FA-1B62-F9385A2956ED}"/>
                </a:ext>
              </a:extLst>
            </p:cNvPr>
            <p:cNvSpPr txBox="1"/>
            <p:nvPr/>
          </p:nvSpPr>
          <p:spPr>
            <a:xfrm>
              <a:off x="5048656" y="3040686"/>
              <a:ext cx="52529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age</a:t>
              </a:r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6C176F00-4F95-AB7F-A253-65720C1F8F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72984" y="2278297"/>
            <a:ext cx="1157248" cy="1150701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1E22FE3-3DC8-165F-AFDE-D5167C749BCF}"/>
              </a:ext>
            </a:extLst>
          </p:cNvPr>
          <p:cNvGrpSpPr/>
          <p:nvPr/>
        </p:nvGrpSpPr>
        <p:grpSpPr>
          <a:xfrm>
            <a:off x="7372733" y="3186686"/>
            <a:ext cx="3981066" cy="1193464"/>
            <a:chOff x="7372733" y="3186686"/>
            <a:chExt cx="3981066" cy="11934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2B41B27-8B87-7D56-2C3C-B706F1E01074}"/>
                </a:ext>
              </a:extLst>
            </p:cNvPr>
            <p:cNvSpPr/>
            <p:nvPr/>
          </p:nvSpPr>
          <p:spPr>
            <a:xfrm>
              <a:off x="7372733" y="3186686"/>
              <a:ext cx="1030448" cy="88568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DD06D5A-0F55-8A9F-13F2-B9534D4B1825}"/>
                </a:ext>
              </a:extLst>
            </p:cNvPr>
            <p:cNvSpPr txBox="1"/>
            <p:nvPr/>
          </p:nvSpPr>
          <p:spPr>
            <a:xfrm>
              <a:off x="8403180" y="3610709"/>
              <a:ext cx="2950619" cy="76944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Jobs uninterrupted when exceed prediction</a:t>
              </a:r>
            </a:p>
          </p:txBody>
        </p:sp>
      </p:grpSp>
      <p:pic>
        <p:nvPicPr>
          <p:cNvPr id="37" name="Picture 36" descr="Diagram, venn diagram&#10;&#10;Description automatically generated">
            <a:extLst>
              <a:ext uri="{FF2B5EF4-FFF2-40B4-BE49-F238E27FC236}">
                <a16:creationId xmlns:a16="http://schemas.microsoft.com/office/drawing/2014/main" id="{0C2B0A8A-A898-6D8A-7727-F16A4B8E72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15" y="5367425"/>
            <a:ext cx="697584" cy="68857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67F3174-2D22-613B-112F-0A4799651B99}"/>
              </a:ext>
            </a:extLst>
          </p:cNvPr>
          <p:cNvGrpSpPr/>
          <p:nvPr/>
        </p:nvGrpSpPr>
        <p:grpSpPr>
          <a:xfrm>
            <a:off x="3142535" y="2395206"/>
            <a:ext cx="1303708" cy="1290960"/>
            <a:chOff x="3138031" y="2396685"/>
            <a:chExt cx="1303708" cy="129096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DC3BC2C-F60B-687A-D109-0A6832863D40}"/>
                </a:ext>
              </a:extLst>
            </p:cNvPr>
            <p:cNvGrpSpPr/>
            <p:nvPr/>
          </p:nvGrpSpPr>
          <p:grpSpPr>
            <a:xfrm>
              <a:off x="3138031" y="2396685"/>
              <a:ext cx="1268800" cy="1013220"/>
              <a:chOff x="3138031" y="2396685"/>
              <a:chExt cx="1268800" cy="1013220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88CD680-A7AC-B459-FA89-B1DA4CF3AD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86948" y="2570091"/>
                <a:ext cx="1019883" cy="839814"/>
              </a:xfrm>
              <a:prstGeom prst="line">
                <a:avLst/>
              </a:prstGeom>
              <a:ln w="381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F545A78-6181-72D2-126D-4DD667E3F4EB}"/>
                  </a:ext>
                </a:extLst>
              </p:cNvPr>
              <p:cNvSpPr txBox="1"/>
              <p:nvPr/>
            </p:nvSpPr>
            <p:spPr>
              <a:xfrm>
                <a:off x="3138031" y="2396685"/>
                <a:ext cx="21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169C63-5142-4432-D8B3-EC83379E675D}"/>
                </a:ext>
              </a:extLst>
            </p:cNvPr>
            <p:cNvSpPr txBox="1"/>
            <p:nvPr/>
          </p:nvSpPr>
          <p:spPr>
            <a:xfrm>
              <a:off x="4227730" y="3318313"/>
              <a:ext cx="214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9ADEE00-39DF-BC6F-2873-BC412748D54A}"/>
              </a:ext>
            </a:extLst>
          </p:cNvPr>
          <p:cNvGrpSpPr/>
          <p:nvPr/>
        </p:nvGrpSpPr>
        <p:grpSpPr>
          <a:xfrm>
            <a:off x="6468260" y="2065758"/>
            <a:ext cx="2367418" cy="1864665"/>
            <a:chOff x="6468260" y="2065758"/>
            <a:chExt cx="2367418" cy="1864665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03AFDE8E-C0F6-2D12-A73E-07273FF26E16}"/>
                </a:ext>
              </a:extLst>
            </p:cNvPr>
            <p:cNvGrpSpPr/>
            <p:nvPr/>
          </p:nvGrpSpPr>
          <p:grpSpPr>
            <a:xfrm>
              <a:off x="6468260" y="2065758"/>
              <a:ext cx="2367418" cy="1864665"/>
              <a:chOff x="6468260" y="2065758"/>
              <a:chExt cx="2367418" cy="186466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E77E88E-6A81-794C-D531-85642FDE29EE}"/>
                  </a:ext>
                </a:extLst>
              </p:cNvPr>
              <p:cNvGrpSpPr/>
              <p:nvPr/>
            </p:nvGrpSpPr>
            <p:grpSpPr>
              <a:xfrm>
                <a:off x="6720926" y="2065758"/>
                <a:ext cx="2114752" cy="1338260"/>
                <a:chOff x="1095375" y="2400300"/>
                <a:chExt cx="2114752" cy="1338260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F2B8D733-DF02-DDFE-038C-9E40607BA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95375" y="3738560"/>
                  <a:ext cx="2114752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52B9EB1C-4252-C51E-C6E4-1647AAE66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5375" y="2400300"/>
                  <a:ext cx="0" cy="13218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D97726-5613-35EB-51C3-28CE5E05E616}"/>
                  </a:ext>
                </a:extLst>
              </p:cNvPr>
              <p:cNvCxnSpPr/>
              <p:nvPr/>
            </p:nvCxnSpPr>
            <p:spPr>
              <a:xfrm>
                <a:off x="6730909" y="2710241"/>
                <a:ext cx="1451346" cy="1220182"/>
              </a:xfrm>
              <a:prstGeom prst="line">
                <a:avLst/>
              </a:prstGeom>
              <a:ln w="381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2BF2C66-595F-98A9-397F-BFE783FE30E8}"/>
                  </a:ext>
                </a:extLst>
              </p:cNvPr>
              <p:cNvSpPr txBox="1"/>
              <p:nvPr/>
            </p:nvSpPr>
            <p:spPr>
              <a:xfrm>
                <a:off x="6468260" y="2502268"/>
                <a:ext cx="21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1BDC043-ECAA-F31A-CE7A-F997686D7A11}"/>
                </a:ext>
              </a:extLst>
            </p:cNvPr>
            <p:cNvSpPr txBox="1"/>
            <p:nvPr/>
          </p:nvSpPr>
          <p:spPr>
            <a:xfrm>
              <a:off x="7404651" y="3313458"/>
              <a:ext cx="2140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122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E4F1-2487-A7C3-1513-88F3AB54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SRPT with Checkmark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0C4D1-10E3-A616-6E1F-47CF724AA2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58685"/>
                <a:ext cx="10515600" cy="211827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SRPT-C is consistent: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𝑆𝑅𝑃𝑇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𝑆𝑅𝑃𝑇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consistent policy!</a:t>
                </a:r>
              </a:p>
              <a:p>
                <a:pPr marL="0" indent="0">
                  <a:buNone/>
                </a:pPr>
                <a:r>
                  <a:rPr lang="en-US" dirty="0"/>
                  <a:t>Not gracefully degrading: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𝑆𝑅𝑃𝑇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𝑆𝑅𝑃𝑇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r>
                  <a:rPr lang="en-US" dirty="0"/>
                  <a:t> unbounded.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E0C4D1-10E3-A616-6E1F-47CF724AA2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58685"/>
                <a:ext cx="10515600" cy="2118277"/>
              </a:xfrm>
              <a:blipFill>
                <a:blip r:embed="rId2"/>
                <a:stretch>
                  <a:fillRect l="-1217" t="-1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788EF-4518-2FD6-05D8-B9DB9036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7386FD-2902-F20C-DCC4-3FD4D209432D}"/>
                  </a:ext>
                </a:extLst>
              </p:cNvPr>
              <p:cNvSpPr txBox="1"/>
              <p:nvPr/>
            </p:nvSpPr>
            <p:spPr>
              <a:xfrm>
                <a:off x="4430212" y="1347529"/>
                <a:ext cx="2114752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SRPT-C: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7386FD-2902-F20C-DCC4-3FD4D2094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12" y="1347529"/>
                <a:ext cx="2114752" cy="461665"/>
              </a:xfrm>
              <a:prstGeom prst="rect">
                <a:avLst/>
              </a:prstGeom>
              <a:blipFill>
                <a:blip r:embed="rId3"/>
                <a:stretch>
                  <a:fillRect l="-3683" t="-6098" b="-231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CBAC20-24BF-DA96-643B-D3E223DA5C66}"/>
              </a:ext>
            </a:extLst>
          </p:cNvPr>
          <p:cNvCxnSpPr>
            <a:cxnSpLocks/>
          </p:cNvCxnSpPr>
          <p:nvPr/>
        </p:nvCxnSpPr>
        <p:spPr>
          <a:xfrm flipH="1">
            <a:off x="4764024" y="2072692"/>
            <a:ext cx="1901952" cy="1676917"/>
          </a:xfrm>
          <a:prstGeom prst="line">
            <a:avLst/>
          </a:prstGeom>
          <a:ln w="3810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9671DD-1D2A-5171-1CD4-CA3FC66454B2}"/>
              </a:ext>
            </a:extLst>
          </p:cNvPr>
          <p:cNvGrpSpPr/>
          <p:nvPr/>
        </p:nvGrpSpPr>
        <p:grpSpPr>
          <a:xfrm>
            <a:off x="190900" y="4767779"/>
            <a:ext cx="542415" cy="700088"/>
            <a:chOff x="7042826" y="4523361"/>
            <a:chExt cx="914400" cy="1225686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7CE2DC9-D652-8C8A-C809-24AD0F976F98}"/>
                </a:ext>
              </a:extLst>
            </p:cNvPr>
            <p:cNvCxnSpPr/>
            <p:nvPr/>
          </p:nvCxnSpPr>
          <p:spPr>
            <a:xfrm>
              <a:off x="7786606" y="4523361"/>
              <a:ext cx="0" cy="1225685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A28BE4C-6505-15C6-4606-9B77246AC84E}"/>
                </a:ext>
              </a:extLst>
            </p:cNvPr>
            <p:cNvCxnSpPr>
              <a:cxnSpLocks/>
            </p:cNvCxnSpPr>
            <p:nvPr/>
          </p:nvCxnSpPr>
          <p:spPr>
            <a:xfrm>
              <a:off x="7217923" y="4786009"/>
              <a:ext cx="568683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2458AD-8F81-6710-EF09-4C8483C5D2B9}"/>
                </a:ext>
              </a:extLst>
            </p:cNvPr>
            <p:cNvSpPr/>
            <p:nvPr/>
          </p:nvSpPr>
          <p:spPr>
            <a:xfrm>
              <a:off x="7042826" y="4533089"/>
              <a:ext cx="914400" cy="1206230"/>
            </a:xfrm>
            <a:custGeom>
              <a:avLst/>
              <a:gdLst>
                <a:gd name="connsiteX0" fmla="*/ 914400 w 914400"/>
                <a:gd name="connsiteY0" fmla="*/ 1206230 h 1206230"/>
                <a:gd name="connsiteX1" fmla="*/ 476655 w 914400"/>
                <a:gd name="connsiteY1" fmla="*/ 0 h 1206230"/>
                <a:gd name="connsiteX2" fmla="*/ 0 w 914400"/>
                <a:gd name="connsiteY2" fmla="*/ 1206230 h 1206230"/>
                <a:gd name="connsiteX3" fmla="*/ 0 w 914400"/>
                <a:gd name="connsiteY3" fmla="*/ 1206230 h 120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1206230">
                  <a:moveTo>
                    <a:pt x="914400" y="1206230"/>
                  </a:moveTo>
                  <a:cubicBezTo>
                    <a:pt x="771727" y="603115"/>
                    <a:pt x="629055" y="0"/>
                    <a:pt x="476655" y="0"/>
                  </a:cubicBezTo>
                  <a:cubicBezTo>
                    <a:pt x="324255" y="0"/>
                    <a:pt x="0" y="1206230"/>
                    <a:pt x="0" y="1206230"/>
                  </a:cubicBezTo>
                  <a:lnTo>
                    <a:pt x="0" y="1206230"/>
                  </a:lnTo>
                </a:path>
              </a:pathLst>
            </a:custGeom>
            <a:noFill/>
            <a:ln w="63500">
              <a:solidFill>
                <a:srgbClr val="FFC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83761A1-E5F8-7070-8C3E-A3FC9F670FC1}"/>
                </a:ext>
              </a:extLst>
            </p:cNvPr>
            <p:cNvCxnSpPr/>
            <p:nvPr/>
          </p:nvCxnSpPr>
          <p:spPr>
            <a:xfrm>
              <a:off x="7217923" y="4523362"/>
              <a:ext cx="0" cy="1225685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2D8D444-0998-D933-F380-9DB87330DBF6}"/>
                </a:ext>
              </a:extLst>
            </p:cNvPr>
            <p:cNvCxnSpPr>
              <a:cxnSpLocks/>
            </p:cNvCxnSpPr>
            <p:nvPr/>
          </p:nvCxnSpPr>
          <p:spPr>
            <a:xfrm>
              <a:off x="7217923" y="4786009"/>
              <a:ext cx="282103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9F0B7C9-5678-16B1-30E7-3215EA955E3C}"/>
              </a:ext>
            </a:extLst>
          </p:cNvPr>
          <p:cNvGrpSpPr/>
          <p:nvPr/>
        </p:nvGrpSpPr>
        <p:grpSpPr>
          <a:xfrm>
            <a:off x="3191255" y="1944131"/>
            <a:ext cx="4178808" cy="2298963"/>
            <a:chOff x="3191255" y="1944131"/>
            <a:chExt cx="4178808" cy="22989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26A80B9-B72C-900D-22A9-4B128E97BF85}"/>
                </a:ext>
              </a:extLst>
            </p:cNvPr>
            <p:cNvGrpSpPr/>
            <p:nvPr/>
          </p:nvGrpSpPr>
          <p:grpSpPr>
            <a:xfrm>
              <a:off x="3191255" y="1944131"/>
              <a:ext cx="4178808" cy="1832394"/>
              <a:chOff x="6468260" y="2065758"/>
              <a:chExt cx="2949865" cy="1338260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B948F3C-1734-CE19-6DE3-434C752B8982}"/>
                  </a:ext>
                </a:extLst>
              </p:cNvPr>
              <p:cNvGrpSpPr/>
              <p:nvPr/>
            </p:nvGrpSpPr>
            <p:grpSpPr>
              <a:xfrm>
                <a:off x="6720926" y="2065758"/>
                <a:ext cx="2697199" cy="1338260"/>
                <a:chOff x="1095375" y="2400300"/>
                <a:chExt cx="2697199" cy="1338260"/>
              </a:xfrm>
            </p:grpSpPr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E12FB7A6-D10E-EBFA-7BBC-A9F3899DF3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5375" y="3718902"/>
                  <a:ext cx="2697199" cy="196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Arrow Connector 9">
                  <a:extLst>
                    <a:ext uri="{FF2B5EF4-FFF2-40B4-BE49-F238E27FC236}">
                      <a16:creationId xmlns:a16="http://schemas.microsoft.com/office/drawing/2014/main" id="{A11EC40E-4025-959B-49F6-55ABBB992C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5375" y="2400300"/>
                  <a:ext cx="0" cy="13218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02E7B79E-33E3-935A-3690-31821505C8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20926" y="2645871"/>
                <a:ext cx="857568" cy="741716"/>
              </a:xfrm>
              <a:prstGeom prst="line">
                <a:avLst/>
              </a:prstGeom>
              <a:ln w="381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E5BC8B-18B6-268D-FA30-D438A4C82A97}"/>
                  </a:ext>
                </a:extLst>
              </p:cNvPr>
              <p:cNvSpPr txBox="1"/>
              <p:nvPr/>
            </p:nvSpPr>
            <p:spPr>
              <a:xfrm>
                <a:off x="6468260" y="2502268"/>
                <a:ext cx="2140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0C4D4BD-17A6-3464-26B7-6CAD9DFDC69E}"/>
                </a:ext>
              </a:extLst>
            </p:cNvPr>
            <p:cNvSpPr txBox="1"/>
            <p:nvPr/>
          </p:nvSpPr>
          <p:spPr>
            <a:xfrm>
              <a:off x="4612439" y="3737391"/>
              <a:ext cx="303167" cy="505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C52DC93-76DE-E882-82A2-5A6403EC760D}"/>
              </a:ext>
            </a:extLst>
          </p:cNvPr>
          <p:cNvSpPr txBox="1"/>
          <p:nvPr/>
        </p:nvSpPr>
        <p:spPr>
          <a:xfrm>
            <a:off x="2845097" y="1788182"/>
            <a:ext cx="636298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rank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5694A0-7D02-FE47-CEB1-392228033FF4}"/>
              </a:ext>
            </a:extLst>
          </p:cNvPr>
          <p:cNvSpPr txBox="1"/>
          <p:nvPr/>
        </p:nvSpPr>
        <p:spPr>
          <a:xfrm>
            <a:off x="7376356" y="3380277"/>
            <a:ext cx="52529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age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EEE9C80-A420-8F2A-0211-463A3264B91C}"/>
              </a:ext>
            </a:extLst>
          </p:cNvPr>
          <p:cNvGrpSpPr/>
          <p:nvPr/>
        </p:nvGrpSpPr>
        <p:grpSpPr>
          <a:xfrm>
            <a:off x="3549183" y="2734024"/>
            <a:ext cx="2597039" cy="1372699"/>
            <a:chOff x="3549183" y="2734024"/>
            <a:chExt cx="2597039" cy="137269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04EBCF3-D214-52FA-5546-98FEC78EEDC5}"/>
                </a:ext>
              </a:extLst>
            </p:cNvPr>
            <p:cNvGrpSpPr/>
            <p:nvPr/>
          </p:nvGrpSpPr>
          <p:grpSpPr>
            <a:xfrm>
              <a:off x="3549183" y="2734024"/>
              <a:ext cx="2339450" cy="1029042"/>
              <a:chOff x="3549183" y="2734024"/>
              <a:chExt cx="2339450" cy="102904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5A24EC02-3AB5-A6C3-BE26-052485A2079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49183" y="2734024"/>
                <a:ext cx="2339450" cy="1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9FFC409-0CAE-CB0F-601D-B6B70DD0E4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88633" y="2736233"/>
                <a:ext cx="0" cy="1026833"/>
              </a:xfrm>
              <a:prstGeom prst="line">
                <a:avLst/>
              </a:prstGeom>
              <a:ln w="12700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4B3E6F-3ABF-87B6-CBA6-69AD31C7C8F2}"/>
                </a:ext>
              </a:extLst>
            </p:cNvPr>
            <p:cNvSpPr txBox="1"/>
            <p:nvPr/>
          </p:nvSpPr>
          <p:spPr>
            <a:xfrm>
              <a:off x="5679385" y="3737391"/>
              <a:ext cx="466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2z</a:t>
              </a: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0F28ED51-EB3F-02B5-42A9-52C5576EA5A4}"/>
              </a:ext>
            </a:extLst>
          </p:cNvPr>
          <p:cNvSpPr/>
          <p:nvPr/>
        </p:nvSpPr>
        <p:spPr>
          <a:xfrm>
            <a:off x="5904243" y="2489803"/>
            <a:ext cx="257586" cy="254200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E4F1-2487-A7C3-1513-88F3AB54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SRPT with Bounce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0C4D1-10E3-A616-6E1F-47CF724AA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8685"/>
            <a:ext cx="10515600" cy="21182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 policy to be consistent and gracefully degrading!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788EF-4518-2FD6-05D8-B9DB90366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7386FD-2902-F20C-DCC4-3FD4D209432D}"/>
                  </a:ext>
                </a:extLst>
              </p:cNvPr>
              <p:cNvSpPr txBox="1"/>
              <p:nvPr/>
            </p:nvSpPr>
            <p:spPr>
              <a:xfrm>
                <a:off x="4430211" y="1347529"/>
                <a:ext cx="3205497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SRPT-B: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7386FD-2902-F20C-DCC4-3FD4D2094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0211" y="1347529"/>
                <a:ext cx="3205497" cy="461665"/>
              </a:xfrm>
              <a:prstGeom prst="rect">
                <a:avLst/>
              </a:prstGeom>
              <a:blipFill>
                <a:blip r:embed="rId2"/>
                <a:stretch>
                  <a:fillRect l="-2444" t="-6098" b="-231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3FA990A-AC3C-9E08-A35E-1042502F3A6D}"/>
              </a:ext>
            </a:extLst>
          </p:cNvPr>
          <p:cNvGrpSpPr/>
          <p:nvPr/>
        </p:nvGrpSpPr>
        <p:grpSpPr>
          <a:xfrm>
            <a:off x="2845097" y="1788182"/>
            <a:ext cx="5056553" cy="2454912"/>
            <a:chOff x="2845097" y="1788182"/>
            <a:chExt cx="5056553" cy="245491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ECBAC20-24BF-DA96-643B-D3E223DA5C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4024" y="2734024"/>
              <a:ext cx="1124609" cy="1015585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9F0B7C9-5678-16B1-30E7-3215EA955E3C}"/>
                </a:ext>
              </a:extLst>
            </p:cNvPr>
            <p:cNvGrpSpPr/>
            <p:nvPr/>
          </p:nvGrpSpPr>
          <p:grpSpPr>
            <a:xfrm>
              <a:off x="3191255" y="1944131"/>
              <a:ext cx="4178808" cy="2298963"/>
              <a:chOff x="3191255" y="1944131"/>
              <a:chExt cx="4178808" cy="2298963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626A80B9-B72C-900D-22A9-4B128E97BF85}"/>
                  </a:ext>
                </a:extLst>
              </p:cNvPr>
              <p:cNvGrpSpPr/>
              <p:nvPr/>
            </p:nvGrpSpPr>
            <p:grpSpPr>
              <a:xfrm>
                <a:off x="3191255" y="1944131"/>
                <a:ext cx="4178808" cy="1832394"/>
                <a:chOff x="6468260" y="2065758"/>
                <a:chExt cx="2949865" cy="1338260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CB948F3C-1734-CE19-6DE3-434C752B8982}"/>
                    </a:ext>
                  </a:extLst>
                </p:cNvPr>
                <p:cNvGrpSpPr/>
                <p:nvPr/>
              </p:nvGrpSpPr>
              <p:grpSpPr>
                <a:xfrm>
                  <a:off x="6720926" y="2065758"/>
                  <a:ext cx="2697199" cy="1338260"/>
                  <a:chOff x="1095375" y="2400300"/>
                  <a:chExt cx="2697199" cy="1338260"/>
                </a:xfrm>
              </p:grpSpPr>
              <p:cxnSp>
                <p:nvCxnSpPr>
                  <p:cNvPr id="9" name="Straight Arrow Connector 8">
                    <a:extLst>
                      <a:ext uri="{FF2B5EF4-FFF2-40B4-BE49-F238E27FC236}">
                        <a16:creationId xmlns:a16="http://schemas.microsoft.com/office/drawing/2014/main" id="{E12FB7A6-D10E-EBFA-7BBC-A9F3899DF3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5375" y="3718902"/>
                    <a:ext cx="2697199" cy="196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Arrow Connector 9">
                    <a:extLst>
                      <a:ext uri="{FF2B5EF4-FFF2-40B4-BE49-F238E27FC236}">
                        <a16:creationId xmlns:a16="http://schemas.microsoft.com/office/drawing/2014/main" id="{A11EC40E-4025-959B-49F6-55ABBB992C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5375" y="2400300"/>
                    <a:ext cx="0" cy="13218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02E7B79E-33E3-935A-3690-31821505C8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0926" y="2645871"/>
                  <a:ext cx="857568" cy="741716"/>
                </a:xfrm>
                <a:prstGeom prst="line">
                  <a:avLst/>
                </a:prstGeom>
                <a:ln w="38100"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2E5BC8B-18B6-268D-FA30-D438A4C82A97}"/>
                    </a:ext>
                  </a:extLst>
                </p:cNvPr>
                <p:cNvSpPr txBox="1"/>
                <p:nvPr/>
              </p:nvSpPr>
              <p:spPr>
                <a:xfrm>
                  <a:off x="6468260" y="2502268"/>
                  <a:ext cx="214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0C4D4BD-17A6-3464-26B7-6CAD9DFDC69E}"/>
                  </a:ext>
                </a:extLst>
              </p:cNvPr>
              <p:cNvSpPr txBox="1"/>
              <p:nvPr/>
            </p:nvSpPr>
            <p:spPr>
              <a:xfrm>
                <a:off x="4612439" y="3737391"/>
                <a:ext cx="303167" cy="505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C52DC93-76DE-E882-82A2-5A6403EC760D}"/>
                </a:ext>
              </a:extLst>
            </p:cNvPr>
            <p:cNvSpPr txBox="1"/>
            <p:nvPr/>
          </p:nvSpPr>
          <p:spPr>
            <a:xfrm>
              <a:off x="2845097" y="1788182"/>
              <a:ext cx="636298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rank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5694A0-7D02-FE47-CEB1-392228033FF4}"/>
                </a:ext>
              </a:extLst>
            </p:cNvPr>
            <p:cNvSpPr txBox="1"/>
            <p:nvPr/>
          </p:nvSpPr>
          <p:spPr>
            <a:xfrm>
              <a:off x="7376356" y="3380277"/>
              <a:ext cx="525294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age</a:t>
              </a: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EEE9C80-A420-8F2A-0211-463A3264B91C}"/>
                </a:ext>
              </a:extLst>
            </p:cNvPr>
            <p:cNvGrpSpPr/>
            <p:nvPr/>
          </p:nvGrpSpPr>
          <p:grpSpPr>
            <a:xfrm>
              <a:off x="3549183" y="2734024"/>
              <a:ext cx="2597039" cy="1372699"/>
              <a:chOff x="3549183" y="2734024"/>
              <a:chExt cx="2597039" cy="1372699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804EBCF3-D214-52FA-5546-98FEC78EEDC5}"/>
                  </a:ext>
                </a:extLst>
              </p:cNvPr>
              <p:cNvGrpSpPr/>
              <p:nvPr/>
            </p:nvGrpSpPr>
            <p:grpSpPr>
              <a:xfrm>
                <a:off x="3549183" y="2734024"/>
                <a:ext cx="2339450" cy="1029042"/>
                <a:chOff x="3549183" y="2734024"/>
                <a:chExt cx="2339450" cy="1029042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5A24EC02-3AB5-A6C3-BE26-052485A20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9183" y="2734024"/>
                  <a:ext cx="2339450" cy="1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C9FFC409-0CAE-CB0F-601D-B6B70DD0E4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8633" y="2736233"/>
                  <a:ext cx="0" cy="1026833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4B3E6F-3ABF-87B6-CBA6-69AD31C7C8F2}"/>
                  </a:ext>
                </a:extLst>
              </p:cNvPr>
              <p:cNvSpPr txBox="1"/>
              <p:nvPr/>
            </p:nvSpPr>
            <p:spPr>
              <a:xfrm>
                <a:off x="5679385" y="3737391"/>
                <a:ext cx="4668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2z</a:t>
                </a:r>
              </a:p>
            </p:txBody>
          </p: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BE439B-7A80-8BEF-EE36-2D40FF220C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8633" y="2734024"/>
              <a:ext cx="1570023" cy="0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3D71FD4F-322F-1787-7EA7-43C487613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3557" y="3737391"/>
            <a:ext cx="1157248" cy="115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8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B6B13-F230-2759-6A63-9D0BF3D698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𝑆𝑅𝑃𝑇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𝑆𝑅𝑃𝑇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→1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(Consistency)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≤3.5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(Graceful degradation)</a:t>
                </a:r>
              </a:p>
              <a:p>
                <a:pPr marL="0" indent="0">
                  <a:buNone/>
                </a:pPr>
                <a:r>
                  <a:rPr lang="en-US" dirty="0"/>
                  <a:t>Robustness impossible, Gittins policy lower bound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6B6B13-F230-2759-6A63-9D0BF3D698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21F941D3-CEE4-E229-E955-1E7ADF88A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11E372-28AF-4681-3626-FA031D8E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0792C4-E315-FE75-FC5F-CF1B71706BFC}"/>
              </a:ext>
            </a:extLst>
          </p:cNvPr>
          <p:cNvGrpSpPr/>
          <p:nvPr/>
        </p:nvGrpSpPr>
        <p:grpSpPr>
          <a:xfrm>
            <a:off x="8725711" y="403236"/>
            <a:ext cx="2767490" cy="1824397"/>
            <a:chOff x="2973141" y="1698342"/>
            <a:chExt cx="5417327" cy="267978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83F596A-EA98-BB7A-1C4B-2A1B17D58B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4024" y="2734024"/>
              <a:ext cx="1124609" cy="1015585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9FC0ACE-895B-9B3E-48FD-FAB54D63E8E4}"/>
                </a:ext>
              </a:extLst>
            </p:cNvPr>
            <p:cNvGrpSpPr/>
            <p:nvPr/>
          </p:nvGrpSpPr>
          <p:grpSpPr>
            <a:xfrm>
              <a:off x="2973141" y="1944131"/>
              <a:ext cx="4396922" cy="2298963"/>
              <a:chOff x="2973141" y="1944131"/>
              <a:chExt cx="4396922" cy="2298963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0B2BD58-A444-6F42-33A6-2674FF8A8A31}"/>
                  </a:ext>
                </a:extLst>
              </p:cNvPr>
              <p:cNvGrpSpPr/>
              <p:nvPr/>
            </p:nvGrpSpPr>
            <p:grpSpPr>
              <a:xfrm>
                <a:off x="2973141" y="1944131"/>
                <a:ext cx="4396922" cy="1832394"/>
                <a:chOff x="6314291" y="2065758"/>
                <a:chExt cx="3103834" cy="1338260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55A62D8F-5A69-34D6-613E-342EB6D95C8A}"/>
                    </a:ext>
                  </a:extLst>
                </p:cNvPr>
                <p:cNvGrpSpPr/>
                <p:nvPr/>
              </p:nvGrpSpPr>
              <p:grpSpPr>
                <a:xfrm>
                  <a:off x="6720926" y="2065758"/>
                  <a:ext cx="2697199" cy="1338260"/>
                  <a:chOff x="1095375" y="2400300"/>
                  <a:chExt cx="2697199" cy="1338260"/>
                </a:xfrm>
              </p:grpSpPr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EC14B229-2B68-A531-F03B-39D9694E42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5375" y="3718902"/>
                    <a:ext cx="2697199" cy="196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21">
                    <a:extLst>
                      <a:ext uri="{FF2B5EF4-FFF2-40B4-BE49-F238E27FC236}">
                        <a16:creationId xmlns:a16="http://schemas.microsoft.com/office/drawing/2014/main" id="{4DC4D872-4E08-CF0C-5E5D-31714E7CAF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5375" y="2400300"/>
                    <a:ext cx="0" cy="13218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50A4A678-6D50-B93A-F1CF-0DE8662CB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0926" y="2645871"/>
                  <a:ext cx="857568" cy="741716"/>
                </a:xfrm>
                <a:prstGeom prst="line">
                  <a:avLst/>
                </a:prstGeom>
                <a:ln w="38100"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A97DE2E-9976-77EB-749E-BDA621875E51}"/>
                    </a:ext>
                  </a:extLst>
                </p:cNvPr>
                <p:cNvSpPr txBox="1"/>
                <p:nvPr/>
              </p:nvSpPr>
              <p:spPr>
                <a:xfrm>
                  <a:off x="6314291" y="2406117"/>
                  <a:ext cx="214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35C2538-834B-1C5A-5D14-9501DF0F10CA}"/>
                  </a:ext>
                </a:extLst>
              </p:cNvPr>
              <p:cNvSpPr txBox="1"/>
              <p:nvPr/>
            </p:nvSpPr>
            <p:spPr>
              <a:xfrm>
                <a:off x="4612439" y="3737391"/>
                <a:ext cx="303167" cy="505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63771C-66F4-7EAA-A6C7-28380160B981}"/>
                </a:ext>
              </a:extLst>
            </p:cNvPr>
            <p:cNvSpPr txBox="1"/>
            <p:nvPr/>
          </p:nvSpPr>
          <p:spPr>
            <a:xfrm>
              <a:off x="7376354" y="3380277"/>
              <a:ext cx="1014114" cy="5424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age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A4A8A0-A102-5850-AAD0-FCD498BC4361}"/>
                </a:ext>
              </a:extLst>
            </p:cNvPr>
            <p:cNvGrpSpPr/>
            <p:nvPr/>
          </p:nvGrpSpPr>
          <p:grpSpPr>
            <a:xfrm>
              <a:off x="3549183" y="2734024"/>
              <a:ext cx="3251637" cy="1644107"/>
              <a:chOff x="3549183" y="2734024"/>
              <a:chExt cx="3251637" cy="1644107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B3B1C750-34B3-CDD1-481F-06D32C084CD5}"/>
                  </a:ext>
                </a:extLst>
              </p:cNvPr>
              <p:cNvGrpSpPr/>
              <p:nvPr/>
            </p:nvGrpSpPr>
            <p:grpSpPr>
              <a:xfrm>
                <a:off x="3549183" y="2734024"/>
                <a:ext cx="2339450" cy="1029042"/>
                <a:chOff x="3549183" y="2734024"/>
                <a:chExt cx="2339450" cy="1029042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DFB36FF9-8EA7-93A4-1942-8E38BAAED5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9183" y="2734024"/>
                  <a:ext cx="2339450" cy="1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7BBCEF15-BE34-5628-CAB8-622FDD674D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8633" y="2736233"/>
                  <a:ext cx="0" cy="1026833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D08F3B-7686-86EF-7419-FA459AD92949}"/>
                  </a:ext>
                </a:extLst>
              </p:cNvPr>
              <p:cNvSpPr txBox="1"/>
              <p:nvPr/>
            </p:nvSpPr>
            <p:spPr>
              <a:xfrm>
                <a:off x="5679382" y="3737393"/>
                <a:ext cx="1121438" cy="640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2z</a:t>
                </a:r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529559C-3A29-FBB5-7B8B-817FD93D52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8633" y="2734024"/>
              <a:ext cx="1570023" cy="0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73ACB7-A3EC-D516-5DE6-F6354207282F}"/>
                </a:ext>
              </a:extLst>
            </p:cNvPr>
            <p:cNvSpPr txBox="1"/>
            <p:nvPr/>
          </p:nvSpPr>
          <p:spPr>
            <a:xfrm>
              <a:off x="3822064" y="1698342"/>
              <a:ext cx="1264709" cy="54249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0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E02C9-10F4-3ADC-08C3-51AD53D5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AB14B-715C-FA71-AC28-2B160BECB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4282"/>
            <a:ext cx="10515600" cy="20926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Proof uses cutting-edge queueing theory: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E12A-D264-5BD5-575A-1B148AE6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C9BDFC-DC7E-470D-D969-3E48CADF6036}"/>
                  </a:ext>
                </a:extLst>
              </p:cNvPr>
              <p:cNvSpPr txBox="1"/>
              <p:nvPr/>
            </p:nvSpPr>
            <p:spPr>
              <a:xfrm>
                <a:off x="959400" y="1535984"/>
                <a:ext cx="3172895" cy="4741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SRPT-B: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C9BDFC-DC7E-470D-D969-3E48CADF6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400" y="1535984"/>
                <a:ext cx="3172895" cy="474126"/>
              </a:xfrm>
              <a:prstGeom prst="rect">
                <a:avLst/>
              </a:prstGeom>
              <a:blipFill>
                <a:blip r:embed="rId2"/>
                <a:stretch>
                  <a:fillRect l="-2277" t="-5952" b="-2023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C6324883-E397-0040-AAF2-7D0CA330DA64}"/>
              </a:ext>
            </a:extLst>
          </p:cNvPr>
          <p:cNvGrpSpPr/>
          <p:nvPr/>
        </p:nvGrpSpPr>
        <p:grpSpPr>
          <a:xfrm>
            <a:off x="633936" y="2295544"/>
            <a:ext cx="3765813" cy="1828982"/>
            <a:chOff x="2485933" y="1691607"/>
            <a:chExt cx="5857156" cy="2686524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4C35359-C917-3E32-C74E-971DE1D17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64024" y="2734024"/>
              <a:ext cx="1124609" cy="1015585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32D76D6-45E8-2895-238A-C8D77D386766}"/>
                </a:ext>
              </a:extLst>
            </p:cNvPr>
            <p:cNvGrpSpPr/>
            <p:nvPr/>
          </p:nvGrpSpPr>
          <p:grpSpPr>
            <a:xfrm>
              <a:off x="2973141" y="1944131"/>
              <a:ext cx="4396922" cy="2298963"/>
              <a:chOff x="2973141" y="1944131"/>
              <a:chExt cx="4396922" cy="2298963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99A43ACF-EFA5-53B1-DD69-EF6B03485EE5}"/>
                  </a:ext>
                </a:extLst>
              </p:cNvPr>
              <p:cNvGrpSpPr/>
              <p:nvPr/>
            </p:nvGrpSpPr>
            <p:grpSpPr>
              <a:xfrm>
                <a:off x="2973141" y="1944131"/>
                <a:ext cx="4396922" cy="1832394"/>
                <a:chOff x="6314291" y="2065758"/>
                <a:chExt cx="3103834" cy="1338260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75BF46DD-EE6E-4FCE-F5BE-90765F1CC7C2}"/>
                    </a:ext>
                  </a:extLst>
                </p:cNvPr>
                <p:cNvGrpSpPr/>
                <p:nvPr/>
              </p:nvGrpSpPr>
              <p:grpSpPr>
                <a:xfrm>
                  <a:off x="6720926" y="2065758"/>
                  <a:ext cx="2697199" cy="1338260"/>
                  <a:chOff x="1095375" y="2400300"/>
                  <a:chExt cx="2697199" cy="1338260"/>
                </a:xfrm>
              </p:grpSpPr>
              <p:cxnSp>
                <p:nvCxnSpPr>
                  <p:cNvPr id="40" name="Straight Arrow Connector 39">
                    <a:extLst>
                      <a:ext uri="{FF2B5EF4-FFF2-40B4-BE49-F238E27FC236}">
                        <a16:creationId xmlns:a16="http://schemas.microsoft.com/office/drawing/2014/main" id="{CC57B477-6241-9FBB-B0B6-7B1834ECC0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5375" y="3718902"/>
                    <a:ext cx="2697199" cy="196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FB64D2C6-43FB-8A4B-F623-897ADFF60D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5375" y="2400300"/>
                    <a:ext cx="0" cy="13218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284A9D81-418B-0CAA-A3B5-013256D4BC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0926" y="2645871"/>
                  <a:ext cx="857568" cy="741716"/>
                </a:xfrm>
                <a:prstGeom prst="line">
                  <a:avLst/>
                </a:prstGeom>
                <a:ln w="38100"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35750C5-B1A9-DA03-EBB8-E9ED7325F5B4}"/>
                    </a:ext>
                  </a:extLst>
                </p:cNvPr>
                <p:cNvSpPr txBox="1"/>
                <p:nvPr/>
              </p:nvSpPr>
              <p:spPr>
                <a:xfrm>
                  <a:off x="6314291" y="2406117"/>
                  <a:ext cx="2140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E20B1EF-D65E-E8EB-2A7F-6EC0155C1F1D}"/>
                  </a:ext>
                </a:extLst>
              </p:cNvPr>
              <p:cNvSpPr txBox="1"/>
              <p:nvPr/>
            </p:nvSpPr>
            <p:spPr>
              <a:xfrm>
                <a:off x="4612439" y="3737391"/>
                <a:ext cx="303167" cy="5057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z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07AEA5-5A74-44C1-F08D-9FDE7FD47DDF}"/>
                </a:ext>
              </a:extLst>
            </p:cNvPr>
            <p:cNvSpPr txBox="1"/>
            <p:nvPr/>
          </p:nvSpPr>
          <p:spPr>
            <a:xfrm>
              <a:off x="7376354" y="3380277"/>
              <a:ext cx="966735" cy="54249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age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273FAAE-E02A-1D45-B71B-4DC038F7A72B}"/>
                </a:ext>
              </a:extLst>
            </p:cNvPr>
            <p:cNvGrpSpPr/>
            <p:nvPr/>
          </p:nvGrpSpPr>
          <p:grpSpPr>
            <a:xfrm>
              <a:off x="3549183" y="2734024"/>
              <a:ext cx="3251637" cy="1644107"/>
              <a:chOff x="3549183" y="2734024"/>
              <a:chExt cx="3251637" cy="1644107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38578054-2EB9-E27D-182A-547E859AFEEE}"/>
                  </a:ext>
                </a:extLst>
              </p:cNvPr>
              <p:cNvGrpSpPr/>
              <p:nvPr/>
            </p:nvGrpSpPr>
            <p:grpSpPr>
              <a:xfrm>
                <a:off x="3549183" y="2734024"/>
                <a:ext cx="2339450" cy="1029042"/>
                <a:chOff x="3549183" y="2734024"/>
                <a:chExt cx="2339450" cy="1029042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785B800-C048-2814-DD37-1AF30FC935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49183" y="2734024"/>
                  <a:ext cx="2339450" cy="1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16D0BAE-4B8F-AD90-CAC9-D048976ABD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8633" y="2736233"/>
                  <a:ext cx="0" cy="1026833"/>
                </a:xfrm>
                <a:prstGeom prst="line">
                  <a:avLst/>
                </a:prstGeom>
                <a:ln w="12700"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3C1BF9-0240-CA00-D6D7-4A6A2E2097B6}"/>
                  </a:ext>
                </a:extLst>
              </p:cNvPr>
              <p:cNvSpPr txBox="1"/>
              <p:nvPr/>
            </p:nvSpPr>
            <p:spPr>
              <a:xfrm>
                <a:off x="5679382" y="3737393"/>
                <a:ext cx="1121438" cy="640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2z</a:t>
                </a: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EF362F-96DD-B3EB-3716-85C1CDAFFC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8633" y="2734024"/>
              <a:ext cx="1570023" cy="0"/>
            </a:xfrm>
            <a:prstGeom prst="line">
              <a:avLst/>
            </a:prstGeom>
            <a:ln w="38100"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2BE2704-5A79-79F4-33A1-D0DEF196350B}"/>
                </a:ext>
              </a:extLst>
            </p:cNvPr>
            <p:cNvSpPr txBox="1"/>
            <p:nvPr/>
          </p:nvSpPr>
          <p:spPr>
            <a:xfrm>
              <a:off x="2485933" y="1691607"/>
              <a:ext cx="926814" cy="54249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rank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1AFDA8E-45B0-ECD2-0DA9-D2582A0E7D55}"/>
              </a:ext>
            </a:extLst>
          </p:cNvPr>
          <p:cNvGrpSpPr/>
          <p:nvPr/>
        </p:nvGrpSpPr>
        <p:grpSpPr>
          <a:xfrm>
            <a:off x="7676363" y="1759804"/>
            <a:ext cx="2757990" cy="2272789"/>
            <a:chOff x="7676363" y="1759804"/>
            <a:chExt cx="2757990" cy="22727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F2CCA1B-22C8-848E-5D74-4709B40CA6DF}"/>
                    </a:ext>
                  </a:extLst>
                </p:cNvPr>
                <p:cNvSpPr txBox="1"/>
                <p:nvPr/>
              </p:nvSpPr>
              <p:spPr>
                <a:xfrm>
                  <a:off x="8358908" y="1759804"/>
                  <a:ext cx="1845408" cy="47412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SRPT: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F2CCA1B-22C8-848E-5D74-4709B40CA6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8908" y="1759804"/>
                  <a:ext cx="1845408" cy="474126"/>
                </a:xfrm>
                <a:prstGeom prst="rect">
                  <a:avLst/>
                </a:prstGeom>
                <a:blipFill>
                  <a:blip r:embed="rId3"/>
                  <a:stretch>
                    <a:fillRect l="-3883" t="-6024" b="-21687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956C21E-501E-6A24-E467-18E079E60512}"/>
                </a:ext>
              </a:extLst>
            </p:cNvPr>
            <p:cNvGrpSpPr/>
            <p:nvPr/>
          </p:nvGrpSpPr>
          <p:grpSpPr>
            <a:xfrm>
              <a:off x="7676363" y="2467462"/>
              <a:ext cx="2757990" cy="1565131"/>
              <a:chOff x="3080423" y="1944131"/>
              <a:chExt cx="4289639" cy="2298963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1F55FC00-8E27-76C7-1733-A8D6007BB480}"/>
                  </a:ext>
                </a:extLst>
              </p:cNvPr>
              <p:cNvGrpSpPr/>
              <p:nvPr/>
            </p:nvGrpSpPr>
            <p:grpSpPr>
              <a:xfrm>
                <a:off x="3080423" y="1944131"/>
                <a:ext cx="4289639" cy="1832394"/>
                <a:chOff x="6390023" y="2065758"/>
                <a:chExt cx="3028102" cy="1338260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835A4CA-03F2-8FF0-3A06-EB9FE2CB1386}"/>
                    </a:ext>
                  </a:extLst>
                </p:cNvPr>
                <p:cNvGrpSpPr/>
                <p:nvPr/>
              </p:nvGrpSpPr>
              <p:grpSpPr>
                <a:xfrm>
                  <a:off x="6720926" y="2065758"/>
                  <a:ext cx="2697199" cy="1338260"/>
                  <a:chOff x="1095375" y="2400300"/>
                  <a:chExt cx="2697199" cy="1338260"/>
                </a:xfrm>
              </p:grpSpPr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71F55045-428A-F425-EF4A-1866CE073E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5375" y="3718902"/>
                    <a:ext cx="2697199" cy="196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B930D10B-DDCE-3D97-5D93-B0F0A52F13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5375" y="2400300"/>
                    <a:ext cx="0" cy="13218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7DB2C36-84F8-BB5C-4B29-ED6100395C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0925" y="2489546"/>
                  <a:ext cx="1108297" cy="912092"/>
                </a:xfrm>
                <a:prstGeom prst="line">
                  <a:avLst/>
                </a:prstGeom>
                <a:ln w="38100"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3EA6A29-2103-770B-F09A-5AF4EFC2DB90}"/>
                    </a:ext>
                  </a:extLst>
                </p:cNvPr>
                <p:cNvSpPr txBox="1"/>
                <p:nvPr/>
              </p:nvSpPr>
              <p:spPr>
                <a:xfrm>
                  <a:off x="6390023" y="2290415"/>
                  <a:ext cx="214009" cy="396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</a:p>
              </p:txBody>
            </p:sp>
          </p:grp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C9F1E9B-0AFC-45BF-28D2-78B544B9DAB1}"/>
                  </a:ext>
                </a:extLst>
              </p:cNvPr>
              <p:cNvSpPr txBox="1"/>
              <p:nvPr/>
            </p:nvSpPr>
            <p:spPr>
              <a:xfrm>
                <a:off x="4915605" y="3700596"/>
                <a:ext cx="303167" cy="54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F060050-DD6B-9A5A-B217-AD7413DF2975}"/>
              </a:ext>
            </a:extLst>
          </p:cNvPr>
          <p:cNvGrpSpPr/>
          <p:nvPr/>
        </p:nvGrpSpPr>
        <p:grpSpPr>
          <a:xfrm>
            <a:off x="4673994" y="1720560"/>
            <a:ext cx="2748984" cy="2303320"/>
            <a:chOff x="7685369" y="1729273"/>
            <a:chExt cx="2748984" cy="2303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A7F8BB7-795A-0E94-2B4F-E79BEB313564}"/>
                    </a:ext>
                  </a:extLst>
                </p:cNvPr>
                <p:cNvSpPr txBox="1"/>
                <p:nvPr/>
              </p:nvSpPr>
              <p:spPr>
                <a:xfrm>
                  <a:off x="7977750" y="1729273"/>
                  <a:ext cx="2456603" cy="58426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SRPT-SE: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2A7F8BB7-795A-0E94-2B4F-E79BEB313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7750" y="1729273"/>
                  <a:ext cx="2456603" cy="584263"/>
                </a:xfrm>
                <a:prstGeom prst="rect">
                  <a:avLst/>
                </a:prstGeom>
                <a:blipFill>
                  <a:blip r:embed="rId4"/>
                  <a:stretch>
                    <a:fillRect l="-3178" b="-5882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3CE11495-FFE4-5612-E4AD-1D3E85938401}"/>
                </a:ext>
              </a:extLst>
            </p:cNvPr>
            <p:cNvGrpSpPr/>
            <p:nvPr/>
          </p:nvGrpSpPr>
          <p:grpSpPr>
            <a:xfrm>
              <a:off x="7685369" y="2467462"/>
              <a:ext cx="2748984" cy="1565131"/>
              <a:chOff x="3094431" y="1944131"/>
              <a:chExt cx="4275632" cy="2298963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22197A0-D46D-E6A0-82A3-8169B62A56F4}"/>
                  </a:ext>
                </a:extLst>
              </p:cNvPr>
              <p:cNvGrpSpPr/>
              <p:nvPr/>
            </p:nvGrpSpPr>
            <p:grpSpPr>
              <a:xfrm>
                <a:off x="3094431" y="1944131"/>
                <a:ext cx="4275632" cy="1832394"/>
                <a:chOff x="6399911" y="2065758"/>
                <a:chExt cx="3018214" cy="1338260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87818DC-9CB2-D535-D792-B82C0680E299}"/>
                    </a:ext>
                  </a:extLst>
                </p:cNvPr>
                <p:cNvGrpSpPr/>
                <p:nvPr/>
              </p:nvGrpSpPr>
              <p:grpSpPr>
                <a:xfrm>
                  <a:off x="6720926" y="2065758"/>
                  <a:ext cx="2697199" cy="1338260"/>
                  <a:chOff x="1095375" y="2400300"/>
                  <a:chExt cx="2697199" cy="1338260"/>
                </a:xfrm>
              </p:grpSpPr>
              <p:cxnSp>
                <p:nvCxnSpPr>
                  <p:cNvPr id="71" name="Straight Arrow Connector 70">
                    <a:extLst>
                      <a:ext uri="{FF2B5EF4-FFF2-40B4-BE49-F238E27FC236}">
                        <a16:creationId xmlns:a16="http://schemas.microsoft.com/office/drawing/2014/main" id="{427C9B73-4A48-C846-E59F-17B62798F59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5375" y="3718902"/>
                    <a:ext cx="2697199" cy="196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Arrow Connector 71">
                    <a:extLst>
                      <a:ext uri="{FF2B5EF4-FFF2-40B4-BE49-F238E27FC236}">
                        <a16:creationId xmlns:a16="http://schemas.microsoft.com/office/drawing/2014/main" id="{B836B535-2210-C5B2-0733-77CCFD8606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5375" y="2400300"/>
                    <a:ext cx="0" cy="13218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CDE5FAEA-A5EC-CF36-DAF2-F0556469A0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20925" y="2689745"/>
                  <a:ext cx="1108297" cy="711893"/>
                </a:xfrm>
                <a:prstGeom prst="line">
                  <a:avLst/>
                </a:prstGeom>
                <a:ln w="38100"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1E535383-0010-8902-18C8-108762C819BF}"/>
                    </a:ext>
                  </a:extLst>
                </p:cNvPr>
                <p:cNvSpPr txBox="1"/>
                <p:nvPr/>
              </p:nvSpPr>
              <p:spPr>
                <a:xfrm>
                  <a:off x="6399911" y="2491642"/>
                  <a:ext cx="214009" cy="3962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C2EE53C-37E1-3276-354C-2D0AD6D7BD2D}"/>
                  </a:ext>
                </a:extLst>
              </p:cNvPr>
              <p:cNvSpPr txBox="1"/>
              <p:nvPr/>
            </p:nvSpPr>
            <p:spPr>
              <a:xfrm>
                <a:off x="4915605" y="3700596"/>
                <a:ext cx="303167" cy="542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</a:p>
            </p:txBody>
          </p:sp>
        </p:grp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886C54F6-8CD3-3BBA-4700-F9F467C75CC5}"/>
              </a:ext>
            </a:extLst>
          </p:cNvPr>
          <p:cNvSpPr txBox="1"/>
          <p:nvPr/>
        </p:nvSpPr>
        <p:spPr>
          <a:xfrm>
            <a:off x="2197610" y="4875596"/>
            <a:ext cx="979057" cy="52322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SOAP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31FA352-809D-171F-4891-42599240CB49}"/>
              </a:ext>
            </a:extLst>
          </p:cNvPr>
          <p:cNvSpPr txBox="1"/>
          <p:nvPr/>
        </p:nvSpPr>
        <p:spPr>
          <a:xfrm>
            <a:off x="8021246" y="4875596"/>
            <a:ext cx="1091023" cy="523220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WINE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F7B302-1D40-2E93-1E48-E80664B98800}"/>
              </a:ext>
            </a:extLst>
          </p:cNvPr>
          <p:cNvSpPr txBox="1"/>
          <p:nvPr/>
        </p:nvSpPr>
        <p:spPr>
          <a:xfrm>
            <a:off x="1154343" y="5415685"/>
            <a:ext cx="30822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Analysis of E[T] for rank-function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BA6F05F-68C5-9CC5-3999-021A88EA4676}"/>
                  </a:ext>
                </a:extLst>
              </p:cNvPr>
              <p:cNvSpPr txBox="1"/>
              <p:nvPr/>
            </p:nvSpPr>
            <p:spPr>
              <a:xfrm>
                <a:off x="6394370" y="5415685"/>
                <a:ext cx="4432460" cy="8950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BA6F05F-68C5-9CC5-3999-021A88EA46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370" y="5415685"/>
                <a:ext cx="4432460" cy="8950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935CC872-B9B2-7EFA-AB92-40387E807396}"/>
              </a:ext>
            </a:extLst>
          </p:cNvPr>
          <p:cNvGrpSpPr/>
          <p:nvPr/>
        </p:nvGrpSpPr>
        <p:grpSpPr>
          <a:xfrm>
            <a:off x="3831110" y="2376211"/>
            <a:ext cx="3792019" cy="1069709"/>
            <a:chOff x="3831110" y="2376211"/>
            <a:chExt cx="3792019" cy="1069709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61D823F2-4791-874F-49D3-1D1EBE9851C7}"/>
                </a:ext>
              </a:extLst>
            </p:cNvPr>
            <p:cNvGrpSpPr/>
            <p:nvPr/>
          </p:nvGrpSpPr>
          <p:grpSpPr>
            <a:xfrm>
              <a:off x="3846012" y="2869314"/>
              <a:ext cx="3777117" cy="576606"/>
              <a:chOff x="3899245" y="2722890"/>
              <a:chExt cx="3777117" cy="576606"/>
            </a:xfrm>
          </p:grpSpPr>
          <p:sp>
            <p:nvSpPr>
              <p:cNvPr id="74" name="Arrow: Left-Right 73">
                <a:extLst>
                  <a:ext uri="{FF2B5EF4-FFF2-40B4-BE49-F238E27FC236}">
                    <a16:creationId xmlns:a16="http://schemas.microsoft.com/office/drawing/2014/main" id="{FB0A1FEA-5B73-CC23-AEE6-ADB60CE17216}"/>
                  </a:ext>
                </a:extLst>
              </p:cNvPr>
              <p:cNvSpPr/>
              <p:nvPr/>
            </p:nvSpPr>
            <p:spPr>
              <a:xfrm>
                <a:off x="3899245" y="2728758"/>
                <a:ext cx="781073" cy="570738"/>
              </a:xfrm>
              <a:prstGeom prst="leftRightArrow">
                <a:avLst>
                  <a:gd name="adj1" fmla="val 40387"/>
                  <a:gd name="adj2" fmla="val 41205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rrow: Left-Right 74">
                <a:extLst>
                  <a:ext uri="{FF2B5EF4-FFF2-40B4-BE49-F238E27FC236}">
                    <a16:creationId xmlns:a16="http://schemas.microsoft.com/office/drawing/2014/main" id="{1FC37A00-F08B-A24C-F379-8FAF3ACFAB4D}"/>
                  </a:ext>
                </a:extLst>
              </p:cNvPr>
              <p:cNvSpPr/>
              <p:nvPr/>
            </p:nvSpPr>
            <p:spPr>
              <a:xfrm>
                <a:off x="6895289" y="2722890"/>
                <a:ext cx="781073" cy="570738"/>
              </a:xfrm>
              <a:prstGeom prst="leftRightArrow">
                <a:avLst>
                  <a:gd name="adj1" fmla="val 40387"/>
                  <a:gd name="adj2" fmla="val 41205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EF4DBB-4F63-0EDD-6B2B-4ADEBFF99608}"/>
                    </a:ext>
                  </a:extLst>
                </p:cNvPr>
                <p:cNvSpPr txBox="1"/>
                <p:nvPr/>
              </p:nvSpPr>
              <p:spPr>
                <a:xfrm>
                  <a:off x="6968084" y="2376211"/>
                  <a:ext cx="529016" cy="6133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EF4DBB-4F63-0EDD-6B2B-4ADEBFF99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8084" y="2376211"/>
                  <a:ext cx="529016" cy="61330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C17E080-AE70-E359-7B7A-E3076F4EDA89}"/>
                    </a:ext>
                  </a:extLst>
                </p:cNvPr>
                <p:cNvSpPr txBox="1"/>
                <p:nvPr/>
              </p:nvSpPr>
              <p:spPr>
                <a:xfrm>
                  <a:off x="3831110" y="2449106"/>
                  <a:ext cx="5290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C17E080-AE70-E359-7B7A-E3076F4EDA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1110" y="2449106"/>
                  <a:ext cx="529016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5747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8379AC-FFBC-9D7F-D80B-7BBF1CAECC61}"/>
              </a:ext>
            </a:extLst>
          </p:cNvPr>
          <p:cNvSpPr/>
          <p:nvPr/>
        </p:nvSpPr>
        <p:spPr>
          <a:xfrm>
            <a:off x="4673994" y="1350628"/>
            <a:ext cx="6152834" cy="2835478"/>
          </a:xfrm>
          <a:prstGeom prst="roundRect">
            <a:avLst/>
          </a:prstGeom>
          <a:noFill/>
          <a:ln w="1270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0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7" grpId="0" animBg="1"/>
      <p:bldP spid="78" grpId="0" animBg="1"/>
      <p:bldP spid="79" grpId="0"/>
      <p:bldP spid="80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CEFD4650-F9EF-A0AB-35AC-A51EA1678C7E}"/>
              </a:ext>
            </a:extLst>
          </p:cNvPr>
          <p:cNvGrpSpPr/>
          <p:nvPr/>
        </p:nvGrpSpPr>
        <p:grpSpPr>
          <a:xfrm>
            <a:off x="838199" y="1365279"/>
            <a:ext cx="5137785" cy="1324610"/>
            <a:chOff x="838199" y="1365279"/>
            <a:chExt cx="5137785" cy="1324610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BD01A72-16CC-864D-28D1-6230F0D8D3F9}"/>
                </a:ext>
              </a:extLst>
            </p:cNvPr>
            <p:cNvGrpSpPr/>
            <p:nvPr/>
          </p:nvGrpSpPr>
          <p:grpSpPr>
            <a:xfrm>
              <a:off x="838199" y="1365279"/>
              <a:ext cx="5137785" cy="1324610"/>
              <a:chOff x="838199" y="1365279"/>
              <a:chExt cx="5137785" cy="132461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76A85E06-379D-16BD-63C3-F7CEDB01F6BC}"/>
                  </a:ext>
                </a:extLst>
              </p:cNvPr>
              <p:cNvGrpSpPr/>
              <p:nvPr/>
            </p:nvGrpSpPr>
            <p:grpSpPr>
              <a:xfrm>
                <a:off x="838199" y="1365279"/>
                <a:ext cx="5137785" cy="1324610"/>
                <a:chOff x="4612" y="3549"/>
                <a:chExt cx="8091" cy="2086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36E24EB-0074-C766-DB28-A234B93FE3BD}"/>
                    </a:ext>
                  </a:extLst>
                </p:cNvPr>
                <p:cNvGrpSpPr/>
                <p:nvPr/>
              </p:nvGrpSpPr>
              <p:grpSpPr>
                <a:xfrm>
                  <a:off x="5630" y="3549"/>
                  <a:ext cx="6736" cy="2086"/>
                  <a:chOff x="5630" y="3549"/>
                  <a:chExt cx="6736" cy="2086"/>
                </a:xfrm>
              </p:grpSpPr>
              <p:sp>
                <p:nvSpPr>
                  <p:cNvPr id="39" name="Rectangles 8">
                    <a:extLst>
                      <a:ext uri="{FF2B5EF4-FFF2-40B4-BE49-F238E27FC236}">
                        <a16:creationId xmlns:a16="http://schemas.microsoft.com/office/drawing/2014/main" id="{234CED07-D824-4A59-8694-12CB92904C5D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Rectangles 9">
                    <a:extLst>
                      <a:ext uri="{FF2B5EF4-FFF2-40B4-BE49-F238E27FC236}">
                        <a16:creationId xmlns:a16="http://schemas.microsoft.com/office/drawing/2014/main" id="{A93EC258-276F-0634-F6F9-20F57229E162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s 10">
                    <a:extLst>
                      <a:ext uri="{FF2B5EF4-FFF2-40B4-BE49-F238E27FC236}">
                        <a16:creationId xmlns:a16="http://schemas.microsoft.com/office/drawing/2014/main" id="{78721AD9-92F2-F10B-FC2A-1310637AB804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s 11">
                    <a:extLst>
                      <a:ext uri="{FF2B5EF4-FFF2-40B4-BE49-F238E27FC236}">
                        <a16:creationId xmlns:a16="http://schemas.microsoft.com/office/drawing/2014/main" id="{E29A05CD-B8A8-7044-B221-2AAA0534C351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373D5A50-17C3-4A89-B806-BA57679A3054}"/>
                      </a:ext>
                    </a:extLst>
                  </p:cNvPr>
                  <p:cNvSpPr/>
                  <p:nvPr/>
                </p:nvSpPr>
                <p:spPr>
                  <a:xfrm>
                    <a:off x="10364" y="3549"/>
                    <a:ext cx="2002" cy="2086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46A736B1-F26A-13A0-54F0-907B4119E7D2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008E4801-8047-6111-B50C-B92834DED7E5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2" name="Rectangles 16">
                  <a:extLst>
                    <a:ext uri="{FF2B5EF4-FFF2-40B4-BE49-F238E27FC236}">
                      <a16:creationId xmlns:a16="http://schemas.microsoft.com/office/drawing/2014/main" id="{D711E575-9D5C-3F93-86CC-3510A02A6800}"/>
                    </a:ext>
                  </a:extLst>
                </p:cNvPr>
                <p:cNvSpPr/>
                <p:nvPr/>
              </p:nvSpPr>
              <p:spPr>
                <a:xfrm>
                  <a:off x="7611" y="4275"/>
                  <a:ext cx="797" cy="86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s 20">
                  <a:extLst>
                    <a:ext uri="{FF2B5EF4-FFF2-40B4-BE49-F238E27FC236}">
                      <a16:creationId xmlns:a16="http://schemas.microsoft.com/office/drawing/2014/main" id="{6FF9C66C-A8FC-CD27-E573-47C55D413763}"/>
                    </a:ext>
                  </a:extLst>
                </p:cNvPr>
                <p:cNvSpPr/>
                <p:nvPr/>
              </p:nvSpPr>
              <p:spPr>
                <a:xfrm>
                  <a:off x="8553" y="4647"/>
                  <a:ext cx="797" cy="49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s 21">
                  <a:extLst>
                    <a:ext uri="{FF2B5EF4-FFF2-40B4-BE49-F238E27FC236}">
                      <a16:creationId xmlns:a16="http://schemas.microsoft.com/office/drawing/2014/main" id="{13EE83C7-E2A8-7386-336F-41E9CE0C32D6}"/>
                    </a:ext>
                  </a:extLst>
                </p:cNvPr>
                <p:cNvSpPr/>
                <p:nvPr/>
              </p:nvSpPr>
              <p:spPr>
                <a:xfrm>
                  <a:off x="10966" y="4885"/>
                  <a:ext cx="797" cy="25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3CA9F367-441F-A21D-D49D-0A41ED8A1B92}"/>
                    </a:ext>
                  </a:extLst>
                </p:cNvPr>
                <p:cNvCxnSpPr>
                  <a:cxnSpLocks/>
                  <a:stCxn id="43" idx="6"/>
                </p:cNvCxnSpPr>
                <p:nvPr/>
              </p:nvCxnSpPr>
              <p:spPr>
                <a:xfrm flipV="1">
                  <a:off x="12366" y="4585"/>
                  <a:ext cx="337" cy="7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39AA3C7F-F4F5-0186-3F48-93F9057F5B1F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A32AF6A-5741-CBDF-2310-5AD62F5CD5D8}"/>
                  </a:ext>
                </a:extLst>
              </p:cNvPr>
              <p:cNvSpPr/>
              <p:nvPr/>
            </p:nvSpPr>
            <p:spPr>
              <a:xfrm>
                <a:off x="3934837" y="1753264"/>
                <a:ext cx="511867" cy="640763"/>
              </a:xfrm>
              <a:prstGeom prst="rect">
                <a:avLst/>
              </a:prstGeom>
              <a:gradFill>
                <a:gsLst>
                  <a:gs pos="0">
                    <a:srgbClr val="00B050"/>
                  </a:gs>
                  <a:gs pos="70000">
                    <a:srgbClr val="00B050"/>
                  </a:gs>
                  <a:gs pos="70000">
                    <a:schemeClr val="accent1"/>
                  </a:gs>
                  <a:gs pos="100000">
                    <a:schemeClr val="accent1"/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 sz="2400" dirty="0"/>
              </a:p>
            </p:txBody>
          </p:sp>
        </p:grp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EF8EFDB-BD83-CE07-4EDB-8F1C3D2D7AC5}"/>
                </a:ext>
              </a:extLst>
            </p:cNvPr>
            <p:cNvSpPr/>
            <p:nvPr/>
          </p:nvSpPr>
          <p:spPr>
            <a:xfrm>
              <a:off x="2140836" y="1605131"/>
              <a:ext cx="511867" cy="767306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20000">
                  <a:srgbClr val="00B050"/>
                </a:gs>
                <a:gs pos="20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7989B88-63E7-64B0-1758-D850F96E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SRPT-SE vs. SRPT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E68D2-4063-65BB-516E-4770379F8F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2789078"/>
                <a:ext cx="10632940" cy="33884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r-relevant work: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)1{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 err="1"/>
                  <a:t>Thm</a:t>
                </a:r>
                <a:r>
                  <a:rPr lang="en-US" dirty="0"/>
                  <a:t>: SRPT minimizes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SRPT</m:t>
                            </m:r>
                          </m:sup>
                        </m:sSup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Thm</a:t>
                </a:r>
                <a:r>
                  <a:rPr lang="en-US" dirty="0"/>
                  <a:t>: SRPT-SE nearly min.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SRPT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SE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SRPT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SE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W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</m:sup>
                        </m:s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𝑆𝐸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𝑆𝑅𝑃𝑇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E68D2-4063-65BB-516E-4770379F8F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789078"/>
                <a:ext cx="10632940" cy="3388445"/>
              </a:xfrm>
              <a:blipFill>
                <a:blip r:embed="rId2"/>
                <a:stretch>
                  <a:fillRect l="-1146" t="-3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C5AA1-6134-C043-08E8-1AF8A1CC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4E70ED8-11BE-9C8B-5F5D-28ED11492911}"/>
              </a:ext>
            </a:extLst>
          </p:cNvPr>
          <p:cNvGrpSpPr/>
          <p:nvPr/>
        </p:nvGrpSpPr>
        <p:grpSpPr>
          <a:xfrm>
            <a:off x="1395362" y="1848251"/>
            <a:ext cx="4308139" cy="369332"/>
            <a:chOff x="1395362" y="2357299"/>
            <a:chExt cx="4308139" cy="369332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07A75D8-EB60-1005-9C02-401AE0C34917}"/>
                </a:ext>
              </a:extLst>
            </p:cNvPr>
            <p:cNvCxnSpPr/>
            <p:nvPr/>
          </p:nvCxnSpPr>
          <p:spPr>
            <a:xfrm>
              <a:off x="1632517" y="2511039"/>
              <a:ext cx="4070984" cy="3937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CFAC995-8C7A-737B-507B-127980A2A2EE}"/>
                </a:ext>
              </a:extLst>
            </p:cNvPr>
            <p:cNvSpPr txBox="1"/>
            <p:nvPr/>
          </p:nvSpPr>
          <p:spPr>
            <a:xfrm>
              <a:off x="1395362" y="2357299"/>
              <a:ext cx="247410" cy="3693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0B7B169-0F2A-DB17-7E4C-C90502F73F89}"/>
              </a:ext>
            </a:extLst>
          </p:cNvPr>
          <p:cNvSpPr/>
          <p:nvPr/>
        </p:nvSpPr>
        <p:spPr>
          <a:xfrm>
            <a:off x="3248659" y="2027584"/>
            <a:ext cx="2513330" cy="466090"/>
          </a:xfrm>
          <a:prstGeom prst="round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8F01C23-56BC-EF1E-6871-DDA0EC38811B}"/>
              </a:ext>
            </a:extLst>
          </p:cNvPr>
          <p:cNvGrpSpPr/>
          <p:nvPr/>
        </p:nvGrpSpPr>
        <p:grpSpPr>
          <a:xfrm>
            <a:off x="295784" y="3542294"/>
            <a:ext cx="542415" cy="700088"/>
            <a:chOff x="7042826" y="4523361"/>
            <a:chExt cx="914400" cy="1225686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3FC1AF1-D088-2502-A0D9-281C5DA338DF}"/>
                </a:ext>
              </a:extLst>
            </p:cNvPr>
            <p:cNvCxnSpPr/>
            <p:nvPr/>
          </p:nvCxnSpPr>
          <p:spPr>
            <a:xfrm>
              <a:off x="7786606" y="4523361"/>
              <a:ext cx="0" cy="1225685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44C512D-56FD-A621-BB9D-B3562A661FAF}"/>
                </a:ext>
              </a:extLst>
            </p:cNvPr>
            <p:cNvCxnSpPr>
              <a:cxnSpLocks/>
            </p:cNvCxnSpPr>
            <p:nvPr/>
          </p:nvCxnSpPr>
          <p:spPr>
            <a:xfrm>
              <a:off x="7217923" y="4786009"/>
              <a:ext cx="568683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600AEDF-5E00-E77C-3A2F-BFF2B1ED67A8}"/>
                </a:ext>
              </a:extLst>
            </p:cNvPr>
            <p:cNvSpPr/>
            <p:nvPr/>
          </p:nvSpPr>
          <p:spPr>
            <a:xfrm>
              <a:off x="7042826" y="4533089"/>
              <a:ext cx="914400" cy="1206230"/>
            </a:xfrm>
            <a:custGeom>
              <a:avLst/>
              <a:gdLst>
                <a:gd name="connsiteX0" fmla="*/ 914400 w 914400"/>
                <a:gd name="connsiteY0" fmla="*/ 1206230 h 1206230"/>
                <a:gd name="connsiteX1" fmla="*/ 476655 w 914400"/>
                <a:gd name="connsiteY1" fmla="*/ 0 h 1206230"/>
                <a:gd name="connsiteX2" fmla="*/ 0 w 914400"/>
                <a:gd name="connsiteY2" fmla="*/ 1206230 h 1206230"/>
                <a:gd name="connsiteX3" fmla="*/ 0 w 914400"/>
                <a:gd name="connsiteY3" fmla="*/ 1206230 h 120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1206230">
                  <a:moveTo>
                    <a:pt x="914400" y="1206230"/>
                  </a:moveTo>
                  <a:cubicBezTo>
                    <a:pt x="771727" y="603115"/>
                    <a:pt x="629055" y="0"/>
                    <a:pt x="476655" y="0"/>
                  </a:cubicBezTo>
                  <a:cubicBezTo>
                    <a:pt x="324255" y="0"/>
                    <a:pt x="0" y="1206230"/>
                    <a:pt x="0" y="1206230"/>
                  </a:cubicBezTo>
                  <a:lnTo>
                    <a:pt x="0" y="1206230"/>
                  </a:lnTo>
                </a:path>
              </a:pathLst>
            </a:custGeom>
            <a:noFill/>
            <a:ln w="63500">
              <a:solidFill>
                <a:srgbClr val="FFC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89B06CF-FB34-3DA7-46A9-0403C8B19B97}"/>
                </a:ext>
              </a:extLst>
            </p:cNvPr>
            <p:cNvCxnSpPr/>
            <p:nvPr/>
          </p:nvCxnSpPr>
          <p:spPr>
            <a:xfrm>
              <a:off x="7217923" y="4523362"/>
              <a:ext cx="0" cy="1225685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B66535E-9DB4-DD7E-DAB1-3A11997EAB3A}"/>
                </a:ext>
              </a:extLst>
            </p:cNvPr>
            <p:cNvCxnSpPr>
              <a:cxnSpLocks/>
            </p:cNvCxnSpPr>
            <p:nvPr/>
          </p:nvCxnSpPr>
          <p:spPr>
            <a:xfrm>
              <a:off x="7217923" y="4786009"/>
              <a:ext cx="282103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220404-84E0-D973-CA44-5A7719ED234D}"/>
                  </a:ext>
                </a:extLst>
              </p:cNvPr>
              <p:cNvSpPr txBox="1"/>
              <p:nvPr/>
            </p:nvSpPr>
            <p:spPr>
              <a:xfrm>
                <a:off x="6927018" y="4984642"/>
                <a:ext cx="4635110" cy="732573"/>
              </a:xfrm>
              <a:prstGeom prst="rect">
                <a:avLst/>
              </a:prstGeom>
              <a:noFill/>
              <a:ln w="635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WINE: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</m:d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𝑑𝑟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7220404-84E0-D973-CA44-5A7719ED2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018" y="4984642"/>
                <a:ext cx="4635110" cy="732573"/>
              </a:xfrm>
              <a:prstGeom prst="rect">
                <a:avLst/>
              </a:prstGeom>
              <a:blipFill>
                <a:blip r:embed="rId3"/>
                <a:stretch>
                  <a:fillRect l="-1946" b="-6154"/>
                </a:stretch>
              </a:blipFill>
              <a:ln w="635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F0B9D57A-0219-2F1D-595D-967C7931AD97}"/>
              </a:ext>
            </a:extLst>
          </p:cNvPr>
          <p:cNvSpPr/>
          <p:nvPr/>
        </p:nvSpPr>
        <p:spPr>
          <a:xfrm>
            <a:off x="6227557" y="-259768"/>
            <a:ext cx="6244848" cy="2939907"/>
          </a:xfrm>
          <a:prstGeom prst="rect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D0EB030D-FC92-65F6-87CC-0E3D312DDD4F}"/>
              </a:ext>
            </a:extLst>
          </p:cNvPr>
          <p:cNvGrpSpPr/>
          <p:nvPr/>
        </p:nvGrpSpPr>
        <p:grpSpPr>
          <a:xfrm>
            <a:off x="6324710" y="365125"/>
            <a:ext cx="5760359" cy="2312033"/>
            <a:chOff x="5935601" y="365125"/>
            <a:chExt cx="5760359" cy="231203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AF4BEC0-6192-8638-78AE-23BFDCF482EC}"/>
                </a:ext>
              </a:extLst>
            </p:cNvPr>
            <p:cNvGrpSpPr/>
            <p:nvPr/>
          </p:nvGrpSpPr>
          <p:grpSpPr>
            <a:xfrm>
              <a:off x="5935601" y="365125"/>
              <a:ext cx="5760359" cy="2312033"/>
              <a:chOff x="4673994" y="1720560"/>
              <a:chExt cx="5760359" cy="2312033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19F4F50A-9B41-1ECC-B45E-9EC2DBFEF769}"/>
                  </a:ext>
                </a:extLst>
              </p:cNvPr>
              <p:cNvGrpSpPr/>
              <p:nvPr/>
            </p:nvGrpSpPr>
            <p:grpSpPr>
              <a:xfrm>
                <a:off x="7676363" y="1759804"/>
                <a:ext cx="2757990" cy="2272789"/>
                <a:chOff x="7676363" y="1759804"/>
                <a:chExt cx="2757990" cy="227278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0" name="TextBox 79">
                      <a:extLst>
                        <a:ext uri="{FF2B5EF4-FFF2-40B4-BE49-F238E27FC236}">
                          <a16:creationId xmlns:a16="http://schemas.microsoft.com/office/drawing/2014/main" id="{CF397A9F-B521-F958-AF44-39F49B99A9B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58908" y="1759804"/>
                      <a:ext cx="1845408" cy="474126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SRPT: 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4F2CCA1B-22C8-848E-5D74-4709B40CA6D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8908" y="1759804"/>
                      <a:ext cx="1845408" cy="47412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883" t="-6024" b="-21687"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33D059DF-1A17-7540-44F7-D515BEFD03D0}"/>
                    </a:ext>
                  </a:extLst>
                </p:cNvPr>
                <p:cNvGrpSpPr/>
                <p:nvPr/>
              </p:nvGrpSpPr>
              <p:grpSpPr>
                <a:xfrm>
                  <a:off x="7676363" y="2467462"/>
                  <a:ext cx="2757990" cy="1565131"/>
                  <a:chOff x="3080423" y="1944131"/>
                  <a:chExt cx="4289639" cy="2298963"/>
                </a:xfrm>
              </p:grpSpPr>
              <p:grpSp>
                <p:nvGrpSpPr>
                  <p:cNvPr id="82" name="Group 81">
                    <a:extLst>
                      <a:ext uri="{FF2B5EF4-FFF2-40B4-BE49-F238E27FC236}">
                        <a16:creationId xmlns:a16="http://schemas.microsoft.com/office/drawing/2014/main" id="{D210ADA4-F376-6903-8324-3263973C9716}"/>
                      </a:ext>
                    </a:extLst>
                  </p:cNvPr>
                  <p:cNvGrpSpPr/>
                  <p:nvPr/>
                </p:nvGrpSpPr>
                <p:grpSpPr>
                  <a:xfrm>
                    <a:off x="3080423" y="1944131"/>
                    <a:ext cx="4289639" cy="1832394"/>
                    <a:chOff x="6390023" y="2065758"/>
                    <a:chExt cx="3028102" cy="1338260"/>
                  </a:xfrm>
                </p:grpSpPr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F712C17A-D3BF-2DFD-CD97-85C38D9E29E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20926" y="2065758"/>
                      <a:ext cx="2697199" cy="1338260"/>
                      <a:chOff x="1095375" y="2400300"/>
                      <a:chExt cx="2697199" cy="1338260"/>
                    </a:xfrm>
                  </p:grpSpPr>
                  <p:cxnSp>
                    <p:nvCxnSpPr>
                      <p:cNvPr id="87" name="Straight Arrow Connector 86">
                        <a:extLst>
                          <a:ext uri="{FF2B5EF4-FFF2-40B4-BE49-F238E27FC236}">
                            <a16:creationId xmlns:a16="http://schemas.microsoft.com/office/drawing/2014/main" id="{5B293E63-ABA9-A56C-CEBB-40236F1B9EE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95375" y="3718902"/>
                        <a:ext cx="2697199" cy="1965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Straight Arrow Connector 87">
                        <a:extLst>
                          <a:ext uri="{FF2B5EF4-FFF2-40B4-BE49-F238E27FC236}">
                            <a16:creationId xmlns:a16="http://schemas.microsoft.com/office/drawing/2014/main" id="{C2B2F250-9266-2B65-A8AA-621911A8767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95375" y="2400300"/>
                        <a:ext cx="0" cy="13218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5" name="Straight Connector 84">
                      <a:extLst>
                        <a:ext uri="{FF2B5EF4-FFF2-40B4-BE49-F238E27FC236}">
                          <a16:creationId xmlns:a16="http://schemas.microsoft.com/office/drawing/2014/main" id="{A08F0491-72D1-A984-C1D9-8168BBB633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20925" y="2489546"/>
                      <a:ext cx="1108297" cy="912092"/>
                    </a:xfrm>
                    <a:prstGeom prst="line">
                      <a:avLst/>
                    </a:prstGeom>
                    <a:ln w="381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84B88549-CFD1-798E-00F6-E387A8DFEF7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90023" y="2290415"/>
                      <a:ext cx="214009" cy="3962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s</a:t>
                      </a:r>
                    </a:p>
                  </p:txBody>
                </p:sp>
              </p:grp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D3EEE041-A284-D729-23AB-47761D55C89A}"/>
                      </a:ext>
                    </a:extLst>
                  </p:cNvPr>
                  <p:cNvSpPr txBox="1"/>
                  <p:nvPr/>
                </p:nvSpPr>
                <p:spPr>
                  <a:xfrm>
                    <a:off x="4915605" y="3700596"/>
                    <a:ext cx="303167" cy="542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</p:grp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5E84C68B-DC5E-AE0A-8E3F-A58406F2DE66}"/>
                  </a:ext>
                </a:extLst>
              </p:cNvPr>
              <p:cNvGrpSpPr/>
              <p:nvPr/>
            </p:nvGrpSpPr>
            <p:grpSpPr>
              <a:xfrm>
                <a:off x="4673994" y="1720560"/>
                <a:ext cx="2748984" cy="2303320"/>
                <a:chOff x="7685369" y="1729273"/>
                <a:chExt cx="2748984" cy="230332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A0538333-D7E6-EB9A-FD43-14C8B03AEA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7750" y="1729273"/>
                      <a:ext cx="2456603" cy="584263"/>
                    </a:xfrm>
                    <a:prstGeom prst="rect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SRPT-SE: </a:t>
                      </a:r>
                      <a14:m>
                        <m:oMath xmlns:m="http://schemas.openxmlformats.org/officeDocument/2006/math"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den>
                          </m:f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2A7F8BB7-795A-0E94-2B4F-E79BEB31356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7750" y="1729273"/>
                      <a:ext cx="2456603" cy="58426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178" b="-5882"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72B5930B-1604-B08E-28D8-BABF957AEC2F}"/>
                    </a:ext>
                  </a:extLst>
                </p:cNvPr>
                <p:cNvGrpSpPr/>
                <p:nvPr/>
              </p:nvGrpSpPr>
              <p:grpSpPr>
                <a:xfrm>
                  <a:off x="7685369" y="2467462"/>
                  <a:ext cx="2748984" cy="1565131"/>
                  <a:chOff x="3094431" y="1944131"/>
                  <a:chExt cx="4275632" cy="2298963"/>
                </a:xfrm>
              </p:grpSpPr>
              <p:grpSp>
                <p:nvGrpSpPr>
                  <p:cNvPr id="73" name="Group 72">
                    <a:extLst>
                      <a:ext uri="{FF2B5EF4-FFF2-40B4-BE49-F238E27FC236}">
                        <a16:creationId xmlns:a16="http://schemas.microsoft.com/office/drawing/2014/main" id="{138BA6C2-6582-FDCD-1DD8-ABDF0A916E9C}"/>
                      </a:ext>
                    </a:extLst>
                  </p:cNvPr>
                  <p:cNvGrpSpPr/>
                  <p:nvPr/>
                </p:nvGrpSpPr>
                <p:grpSpPr>
                  <a:xfrm>
                    <a:off x="3094431" y="1944131"/>
                    <a:ext cx="4275632" cy="1832394"/>
                    <a:chOff x="6399911" y="2065758"/>
                    <a:chExt cx="3018214" cy="1338260"/>
                  </a:xfrm>
                </p:grpSpPr>
                <p:grpSp>
                  <p:nvGrpSpPr>
                    <p:cNvPr id="75" name="Group 74">
                      <a:extLst>
                        <a:ext uri="{FF2B5EF4-FFF2-40B4-BE49-F238E27FC236}">
                          <a16:creationId xmlns:a16="http://schemas.microsoft.com/office/drawing/2014/main" id="{4F93F2FB-EAE3-7DB2-6062-9AE6D41A3D5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720926" y="2065758"/>
                      <a:ext cx="2697199" cy="1338260"/>
                      <a:chOff x="1095375" y="2400300"/>
                      <a:chExt cx="2697199" cy="1338260"/>
                    </a:xfrm>
                  </p:grpSpPr>
                  <p:cxnSp>
                    <p:nvCxnSpPr>
                      <p:cNvPr id="78" name="Straight Arrow Connector 77">
                        <a:extLst>
                          <a:ext uri="{FF2B5EF4-FFF2-40B4-BE49-F238E27FC236}">
                            <a16:creationId xmlns:a16="http://schemas.microsoft.com/office/drawing/2014/main" id="{85DF0E2F-9067-10BA-4FF6-D4B847B4AD4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95375" y="3718902"/>
                        <a:ext cx="2697199" cy="19658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Arrow Connector 78">
                        <a:extLst>
                          <a:ext uri="{FF2B5EF4-FFF2-40B4-BE49-F238E27FC236}">
                            <a16:creationId xmlns:a16="http://schemas.microsoft.com/office/drawing/2014/main" id="{42D817B9-99ED-3312-59B5-3B29D6EF33D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1095375" y="2400300"/>
                        <a:ext cx="0" cy="1321829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6" name="Straight Connector 75">
                      <a:extLst>
                        <a:ext uri="{FF2B5EF4-FFF2-40B4-BE49-F238E27FC236}">
                          <a16:creationId xmlns:a16="http://schemas.microsoft.com/office/drawing/2014/main" id="{00A68A12-840E-953A-CC05-92CC06F2BA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720925" y="2689745"/>
                      <a:ext cx="1108297" cy="711893"/>
                    </a:xfrm>
                    <a:prstGeom prst="line">
                      <a:avLst/>
                    </a:prstGeom>
                    <a:ln w="38100">
                      <a:tailEnd type="non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61D8F8A7-9DE2-DFE6-5FEB-E53530E5A98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99911" y="2491642"/>
                      <a:ext cx="214009" cy="39620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z</a:t>
                      </a:r>
                    </a:p>
                  </p:txBody>
                </p:sp>
              </p:grp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CFDAEF1B-39DB-7E0B-3FE9-3BC037AAB448}"/>
                      </a:ext>
                    </a:extLst>
                  </p:cNvPr>
                  <p:cNvSpPr txBox="1"/>
                  <p:nvPr/>
                </p:nvSpPr>
                <p:spPr>
                  <a:xfrm>
                    <a:off x="4915605" y="3700596"/>
                    <a:ext cx="303167" cy="5424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s</a:t>
                    </a:r>
                  </a:p>
                </p:txBody>
              </p:sp>
            </p:grpSp>
          </p:grp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B9FB1625-A574-C3E1-B706-8C624EE3B09D}"/>
                </a:ext>
              </a:extLst>
            </p:cNvPr>
            <p:cNvGrpSpPr/>
            <p:nvPr/>
          </p:nvGrpSpPr>
          <p:grpSpPr>
            <a:xfrm>
              <a:off x="8264706" y="1112027"/>
              <a:ext cx="781073" cy="1063841"/>
              <a:chOff x="6842056" y="2376211"/>
              <a:chExt cx="781073" cy="1063841"/>
            </a:xfrm>
          </p:grpSpPr>
          <p:sp>
            <p:nvSpPr>
              <p:cNvPr id="90" name="Arrow: Left-Right 89">
                <a:extLst>
                  <a:ext uri="{FF2B5EF4-FFF2-40B4-BE49-F238E27FC236}">
                    <a16:creationId xmlns:a16="http://schemas.microsoft.com/office/drawing/2014/main" id="{7327CC7B-A60B-5565-1624-04FC963DB186}"/>
                  </a:ext>
                </a:extLst>
              </p:cNvPr>
              <p:cNvSpPr/>
              <p:nvPr/>
            </p:nvSpPr>
            <p:spPr>
              <a:xfrm>
                <a:off x="6842056" y="2869314"/>
                <a:ext cx="781073" cy="570738"/>
              </a:xfrm>
              <a:prstGeom prst="leftRightArrow">
                <a:avLst>
                  <a:gd name="adj1" fmla="val 40387"/>
                  <a:gd name="adj2" fmla="val 41205"/>
                </a:avLst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1030384D-EECE-0466-46FB-E1AD4E739E2E}"/>
                      </a:ext>
                    </a:extLst>
                  </p:cNvPr>
                  <p:cNvSpPr txBox="1"/>
                  <p:nvPr/>
                </p:nvSpPr>
                <p:spPr>
                  <a:xfrm>
                    <a:off x="6968084" y="2376211"/>
                    <a:ext cx="529016" cy="6133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B6EF4DBB-4F63-0EDD-6B2B-4ADEBFF996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8084" y="2376211"/>
                    <a:ext cx="529016" cy="61330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53930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1" grpId="0" animBg="1"/>
      <p:bldP spid="6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963A-914D-86D3-FD71-69F7204E6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Zooming Out on Scheduling with Predictions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028E5-D01B-23FF-879A-9B38E0A63E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59312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Today: Unknown prediction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Known prediction distribution:</a:t>
                </a:r>
              </a:p>
              <a:p>
                <a:pPr marL="0" indent="0">
                  <a:buNone/>
                </a:pPr>
                <a:r>
                  <a:rPr lang="en-US" dirty="0"/>
                  <a:t>    Single server solved by Gittins policy</a:t>
                </a:r>
              </a:p>
              <a:p>
                <a:pPr marL="0" indent="0">
                  <a:buNone/>
                </a:pPr>
                <a:r>
                  <a:rPr lang="en-US" dirty="0"/>
                  <a:t>    Multiserver: “</a:t>
                </a:r>
                <a:r>
                  <a:rPr lang="en-US" b="0" i="0" u="none" strike="noStrike" dirty="0">
                    <a:effectLst/>
                    <a:latin typeface="-apple-system"/>
                  </a:rPr>
                  <a:t>The Gittins Policy is Nearly Optimal in the M/G/k under Extremely General Conditions”, [G., Scully, </a:t>
                </a:r>
                <a:r>
                  <a:rPr lang="en-US" b="0" i="0" u="none" strike="noStrike" dirty="0" err="1">
                    <a:effectLst/>
                    <a:latin typeface="-apple-system"/>
                  </a:rPr>
                  <a:t>Harchol</a:t>
                </a:r>
                <a:r>
                  <a:rPr lang="en-US" b="0" i="0" u="none" strike="noStrike" dirty="0">
                    <a:effectLst/>
                    <a:latin typeface="-apple-system"/>
                  </a:rPr>
                  <a:t>-Balter], SIGMETRICS 2021</a:t>
                </a:r>
                <a:endParaRPr lang="en-US" b="0" i="0" dirty="0">
                  <a:effectLst/>
                  <a:latin typeface="-apple-system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Strategic predictions:</a:t>
                </a:r>
              </a:p>
              <a:p>
                <a:pPr marL="0" indent="0" algn="l">
                  <a:buNone/>
                </a:pPr>
                <a:r>
                  <a:rPr lang="en-US" b="0" i="0" u="none" strike="noStrike" dirty="0">
                    <a:effectLst/>
                    <a:latin typeface="-apple-system"/>
                  </a:rPr>
                  <a:t>    “Incentive Compatible Queues Without Money”, [</a:t>
                </a:r>
                <a:r>
                  <a:rPr lang="en-US" dirty="0">
                    <a:latin typeface="-apple-system"/>
                  </a:rPr>
                  <a:t>G., </a:t>
                </a:r>
                <a:r>
                  <a:rPr lang="en-US" dirty="0" err="1">
                    <a:latin typeface="-apple-system"/>
                  </a:rPr>
                  <a:t>Mitzenmacher</a:t>
                </a:r>
                <a:r>
                  <a:rPr lang="en-US" dirty="0">
                    <a:latin typeface="-apple-system"/>
                  </a:rPr>
                  <a:t>],</a:t>
                </a:r>
                <a:r>
                  <a:rPr lang="en-US" b="0" i="0" u="none" strike="noStrike" dirty="0">
                    <a:effectLst/>
                    <a:latin typeface="-apple-system"/>
                  </a:rPr>
                  <a:t> </a:t>
                </a:r>
                <a:r>
                  <a:rPr lang="en-US" b="0" i="0" u="none" strike="noStrike" dirty="0" err="1">
                    <a:effectLst/>
                    <a:latin typeface="-apple-system"/>
                  </a:rPr>
                  <a:t>arXiv</a:t>
                </a:r>
                <a:endParaRPr lang="en-US" b="0" i="0" dirty="0">
                  <a:effectLst/>
                  <a:latin typeface="-apple-system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0028E5-D01B-23FF-879A-9B38E0A63E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59312" cy="4351338"/>
              </a:xfrm>
              <a:blipFill>
                <a:blip r:embed="rId2"/>
                <a:stretch>
                  <a:fillRect l="-1137" t="-2241" r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9D946-62C3-A7C4-DBDF-E5CAAD2F9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67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DBC0401A-5839-C176-CC0A-CCC515E5EA43}"/>
              </a:ext>
            </a:extLst>
          </p:cNvPr>
          <p:cNvSpPr txBox="1"/>
          <p:nvPr/>
        </p:nvSpPr>
        <p:spPr>
          <a:xfrm>
            <a:off x="767936" y="1512908"/>
            <a:ext cx="1010428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“Uniform Bounds for Scheduling with Job Size Estimates” ITCS 2022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Goal: Minimize mean response time (E[T])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27A7ED-1EE5-0F68-7714-E96E73E6D232}"/>
              </a:ext>
            </a:extLst>
          </p:cNvPr>
          <p:cNvGrpSpPr/>
          <p:nvPr/>
        </p:nvGrpSpPr>
        <p:grpSpPr>
          <a:xfrm>
            <a:off x="2928620" y="2196973"/>
            <a:ext cx="5137785" cy="1324610"/>
            <a:chOff x="2928620" y="1584325"/>
            <a:chExt cx="5137785" cy="13246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92D21A-7A9B-C140-F1C0-EFD066ABA600}"/>
                </a:ext>
              </a:extLst>
            </p:cNvPr>
            <p:cNvGrpSpPr/>
            <p:nvPr/>
          </p:nvGrpSpPr>
          <p:grpSpPr>
            <a:xfrm>
              <a:off x="3575050" y="1584325"/>
              <a:ext cx="4277360" cy="1324610"/>
              <a:chOff x="5630" y="3549"/>
              <a:chExt cx="6736" cy="2086"/>
            </a:xfrm>
          </p:grpSpPr>
          <p:sp>
            <p:nvSpPr>
              <p:cNvPr id="14" name="Rectangles 8">
                <a:extLst>
                  <a:ext uri="{FF2B5EF4-FFF2-40B4-BE49-F238E27FC236}">
                    <a16:creationId xmlns:a16="http://schemas.microsoft.com/office/drawing/2014/main" id="{DE758FF6-8156-ADA6-717D-1CF4FA11C740}"/>
                  </a:ext>
                </a:extLst>
              </p:cNvPr>
              <p:cNvSpPr/>
              <p:nvPr/>
            </p:nvSpPr>
            <p:spPr>
              <a:xfrm>
                <a:off x="6596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s 9">
                <a:extLst>
                  <a:ext uri="{FF2B5EF4-FFF2-40B4-BE49-F238E27FC236}">
                    <a16:creationId xmlns:a16="http://schemas.microsoft.com/office/drawing/2014/main" id="{3F7CB6B6-4BDA-5D8B-0D9B-28508E36C8C7}"/>
                  </a:ext>
                </a:extLst>
              </p:cNvPr>
              <p:cNvSpPr/>
              <p:nvPr/>
            </p:nvSpPr>
            <p:spPr>
              <a:xfrm>
                <a:off x="7538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s 10">
                <a:extLst>
                  <a:ext uri="{FF2B5EF4-FFF2-40B4-BE49-F238E27FC236}">
                    <a16:creationId xmlns:a16="http://schemas.microsoft.com/office/drawing/2014/main" id="{031910B6-941B-E718-25FB-897116B8604B}"/>
                  </a:ext>
                </a:extLst>
              </p:cNvPr>
              <p:cNvSpPr/>
              <p:nvPr/>
            </p:nvSpPr>
            <p:spPr>
              <a:xfrm>
                <a:off x="8480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s 11">
                <a:extLst>
                  <a:ext uri="{FF2B5EF4-FFF2-40B4-BE49-F238E27FC236}">
                    <a16:creationId xmlns:a16="http://schemas.microsoft.com/office/drawing/2014/main" id="{F535BE4D-952B-7A12-05AB-662A7777D9B7}"/>
                  </a:ext>
                </a:extLst>
              </p:cNvPr>
              <p:cNvSpPr/>
              <p:nvPr/>
            </p:nvSpPr>
            <p:spPr>
              <a:xfrm>
                <a:off x="9422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82ABF29-FE6D-5AAD-D428-8C8014854D5F}"/>
                  </a:ext>
                </a:extLst>
              </p:cNvPr>
              <p:cNvSpPr/>
              <p:nvPr/>
            </p:nvSpPr>
            <p:spPr>
              <a:xfrm>
                <a:off x="10364" y="3549"/>
                <a:ext cx="2002" cy="2086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E0EC401-CB86-30FC-B06E-57101FF28878}"/>
                  </a:ext>
                </a:extLst>
              </p:cNvPr>
              <p:cNvCxnSpPr/>
              <p:nvPr/>
            </p:nvCxnSpPr>
            <p:spPr>
              <a:xfrm>
                <a:off x="5630" y="3735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774D62C-7203-68F7-1E70-164992773BAE}"/>
                  </a:ext>
                </a:extLst>
              </p:cNvPr>
              <p:cNvCxnSpPr/>
              <p:nvPr/>
            </p:nvCxnSpPr>
            <p:spPr>
              <a:xfrm>
                <a:off x="5630" y="5449"/>
                <a:ext cx="966" cy="1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73E2907-2658-ECE2-BF61-BA0F35378C72}"/>
                </a:ext>
              </a:extLst>
            </p:cNvPr>
            <p:cNvCxnSpPr>
              <a:stCxn id="18" idx="6"/>
            </p:cNvCxnSpPr>
            <p:nvPr/>
          </p:nvCxnSpPr>
          <p:spPr>
            <a:xfrm flipV="1">
              <a:off x="7852410" y="2242185"/>
              <a:ext cx="213995" cy="444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A71DDC6-4EE3-4E64-299D-95323FA021D1}"/>
                </a:ext>
              </a:extLst>
            </p:cNvPr>
            <p:cNvCxnSpPr/>
            <p:nvPr/>
          </p:nvCxnSpPr>
          <p:spPr>
            <a:xfrm flipV="1">
              <a:off x="2928620" y="2281555"/>
              <a:ext cx="646430" cy="381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95C576-BA1E-D045-5DF4-878DA323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with Predictions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3F10B-E126-3C73-E1F2-3C0A7B25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437CCC-BCEC-1727-585A-63231C1E2335}"/>
              </a:ext>
            </a:extLst>
          </p:cNvPr>
          <p:cNvGrpSpPr/>
          <p:nvPr/>
        </p:nvGrpSpPr>
        <p:grpSpPr>
          <a:xfrm>
            <a:off x="4227195" y="2584958"/>
            <a:ext cx="3273425" cy="664845"/>
            <a:chOff x="4227195" y="1972310"/>
            <a:chExt cx="3273425" cy="664845"/>
          </a:xfrm>
        </p:grpSpPr>
        <p:sp>
          <p:nvSpPr>
            <p:cNvPr id="7" name="Rectangles 16">
              <a:extLst>
                <a:ext uri="{FF2B5EF4-FFF2-40B4-BE49-F238E27FC236}">
                  <a16:creationId xmlns:a16="http://schemas.microsoft.com/office/drawing/2014/main" id="{8F6D4936-2DEF-F050-A2D7-386EED8202D8}"/>
                </a:ext>
              </a:extLst>
            </p:cNvPr>
            <p:cNvSpPr/>
            <p:nvPr/>
          </p:nvSpPr>
          <p:spPr>
            <a:xfrm>
              <a:off x="6994525" y="2087880"/>
              <a:ext cx="506095" cy="5492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s 18">
              <a:extLst>
                <a:ext uri="{FF2B5EF4-FFF2-40B4-BE49-F238E27FC236}">
                  <a16:creationId xmlns:a16="http://schemas.microsoft.com/office/drawing/2014/main" id="{7218A6AD-52CB-8D18-387E-B1337538BAC5}"/>
                </a:ext>
              </a:extLst>
            </p:cNvPr>
            <p:cNvSpPr/>
            <p:nvPr/>
          </p:nvSpPr>
          <p:spPr>
            <a:xfrm>
              <a:off x="4227195" y="2239010"/>
              <a:ext cx="506095" cy="3556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s 19">
              <a:extLst>
                <a:ext uri="{FF2B5EF4-FFF2-40B4-BE49-F238E27FC236}">
                  <a16:creationId xmlns:a16="http://schemas.microsoft.com/office/drawing/2014/main" id="{E11694D4-3E29-53A1-7C6C-851E66AEA8A2}"/>
                </a:ext>
              </a:extLst>
            </p:cNvPr>
            <p:cNvSpPr/>
            <p:nvPr/>
          </p:nvSpPr>
          <p:spPr>
            <a:xfrm>
              <a:off x="4832350" y="1972310"/>
              <a:ext cx="506095" cy="622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s 20">
              <a:extLst>
                <a:ext uri="{FF2B5EF4-FFF2-40B4-BE49-F238E27FC236}">
                  <a16:creationId xmlns:a16="http://schemas.microsoft.com/office/drawing/2014/main" id="{144EA7EE-9441-241F-8B0D-1A8CCF3FE6AE}"/>
                </a:ext>
              </a:extLst>
            </p:cNvPr>
            <p:cNvSpPr/>
            <p:nvPr/>
          </p:nvSpPr>
          <p:spPr>
            <a:xfrm>
              <a:off x="5431155" y="2177415"/>
              <a:ext cx="506095" cy="41719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s 21">
              <a:extLst>
                <a:ext uri="{FF2B5EF4-FFF2-40B4-BE49-F238E27FC236}">
                  <a16:creationId xmlns:a16="http://schemas.microsoft.com/office/drawing/2014/main" id="{1239D7A8-099D-F6A6-B386-2CFE3AE5D10F}"/>
                </a:ext>
              </a:extLst>
            </p:cNvPr>
            <p:cNvSpPr/>
            <p:nvPr/>
          </p:nvSpPr>
          <p:spPr>
            <a:xfrm>
              <a:off x="6028690" y="2432685"/>
              <a:ext cx="506095" cy="1619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9630A0F-C345-3DC0-9CA4-365B1D81DD6D}"/>
              </a:ext>
            </a:extLst>
          </p:cNvPr>
          <p:cNvGrpSpPr/>
          <p:nvPr/>
        </p:nvGrpSpPr>
        <p:grpSpPr>
          <a:xfrm>
            <a:off x="3505835" y="3454908"/>
            <a:ext cx="4560570" cy="626110"/>
            <a:chOff x="5521" y="4476"/>
            <a:chExt cx="7182" cy="986"/>
          </a:xfrm>
        </p:grpSpPr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086D5043-7314-D86F-5977-DEBEA20B34B0}"/>
                </a:ext>
              </a:extLst>
            </p:cNvPr>
            <p:cNvSpPr/>
            <p:nvPr/>
          </p:nvSpPr>
          <p:spPr>
            <a:xfrm rot="16200000">
              <a:off x="8721" y="1276"/>
              <a:ext cx="781" cy="7182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29">
                  <a:extLst>
                    <a:ext uri="{FF2B5EF4-FFF2-40B4-BE49-F238E27FC236}">
                      <a16:creationId xmlns:a16="http://schemas.microsoft.com/office/drawing/2014/main" id="{563551F9-C32A-0309-F957-0F599410C4E3}"/>
                    </a:ext>
                  </a:extLst>
                </p:cNvPr>
                <p:cNvSpPr txBox="1"/>
                <p:nvPr/>
              </p:nvSpPr>
              <p:spPr>
                <a:xfrm>
                  <a:off x="7208" y="4785"/>
                  <a:ext cx="3295" cy="677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Response time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T</m:t>
                      </m:r>
                    </m:oMath>
                  </a14:m>
                  <a:endParaRPr lang="en-US" sz="2200" dirty="0">
                    <a:solidFill>
                      <a:srgbClr val="C00000"/>
                    </a:solidFill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26" name="Text Box 29">
                  <a:extLst>
                    <a:ext uri="{FF2B5EF4-FFF2-40B4-BE49-F238E27FC236}">
                      <a16:creationId xmlns:a16="http://schemas.microsoft.com/office/drawing/2014/main" id="{563551F9-C32A-0309-F957-0F599410C4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8" y="4785"/>
                  <a:ext cx="3295" cy="677"/>
                </a:xfrm>
                <a:prstGeom prst="rect">
                  <a:avLst/>
                </a:prstGeom>
                <a:blipFill>
                  <a:blip r:embed="rId2"/>
                  <a:stretch>
                    <a:fillRect l="-3170" t="-6757" b="-24324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0947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C6B75-D6A2-FEA3-ECF1-2486C2B2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Scheduling with Predictions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752DE4-D9A1-0399-D465-C3B98CFB9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6052" y="2790825"/>
                <a:ext cx="5684587" cy="244082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→1</m:t>
                          </m:r>
                        </m:lim>
                      </m:limLow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𝑆𝑅𝑃𝑇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𝑆𝑅𝑃𝑇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14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𝑆𝑅𝑃𝑇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𝑆𝑅𝑃𝑇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3.5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752DE4-D9A1-0399-D465-C3B98CFB9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6052" y="2790825"/>
                <a:ext cx="5684587" cy="24408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B99CB-1C81-66B6-1464-CEFDA987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20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A46364A-B7F2-982E-82F0-FA02DFD24B25}"/>
              </a:ext>
            </a:extLst>
          </p:cNvPr>
          <p:cNvGrpSpPr/>
          <p:nvPr/>
        </p:nvGrpSpPr>
        <p:grpSpPr>
          <a:xfrm>
            <a:off x="2422023" y="5001311"/>
            <a:ext cx="6215271" cy="1225686"/>
            <a:chOff x="2451574" y="4589675"/>
            <a:chExt cx="6215271" cy="1225686"/>
          </a:xfrm>
        </p:grpSpPr>
        <p:pic>
          <p:nvPicPr>
            <p:cNvPr id="5" name="Picture 4" descr="Diagram, venn diagram&#10;&#10;Description automatically generated">
              <a:extLst>
                <a:ext uri="{FF2B5EF4-FFF2-40B4-BE49-F238E27FC236}">
                  <a16:creationId xmlns:a16="http://schemas.microsoft.com/office/drawing/2014/main" id="{805D02D8-2BE0-AF44-BDA6-5B7A71395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51574" y="4751221"/>
              <a:ext cx="914400" cy="902589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482136-8C61-0C81-305A-14E86297320F}"/>
                </a:ext>
              </a:extLst>
            </p:cNvPr>
            <p:cNvGrpSpPr/>
            <p:nvPr/>
          </p:nvGrpSpPr>
          <p:grpSpPr>
            <a:xfrm>
              <a:off x="4981823" y="4589675"/>
              <a:ext cx="914400" cy="1225686"/>
              <a:chOff x="7042826" y="4523361"/>
              <a:chExt cx="914400" cy="122568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45150AED-6890-B232-5B03-D720CBDF3531}"/>
                  </a:ext>
                </a:extLst>
              </p:cNvPr>
              <p:cNvCxnSpPr/>
              <p:nvPr/>
            </p:nvCxnSpPr>
            <p:spPr>
              <a:xfrm>
                <a:off x="7786606" y="4523361"/>
                <a:ext cx="0" cy="1225685"/>
              </a:xfrm>
              <a:prstGeom prst="line">
                <a:avLst/>
              </a:prstGeom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A6A6F45-773B-A51A-B250-69C2AFF29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7923" y="4786009"/>
                <a:ext cx="568683" cy="0"/>
              </a:xfrm>
              <a:prstGeom prst="line">
                <a:avLst/>
              </a:prstGeom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C8EFF1F2-DBA4-D4FC-01DB-D08DA743D33C}"/>
                  </a:ext>
                </a:extLst>
              </p:cNvPr>
              <p:cNvSpPr/>
              <p:nvPr/>
            </p:nvSpPr>
            <p:spPr>
              <a:xfrm>
                <a:off x="7042826" y="4533089"/>
                <a:ext cx="914400" cy="1206230"/>
              </a:xfrm>
              <a:custGeom>
                <a:avLst/>
                <a:gdLst>
                  <a:gd name="connsiteX0" fmla="*/ 914400 w 914400"/>
                  <a:gd name="connsiteY0" fmla="*/ 1206230 h 1206230"/>
                  <a:gd name="connsiteX1" fmla="*/ 476655 w 914400"/>
                  <a:gd name="connsiteY1" fmla="*/ 0 h 1206230"/>
                  <a:gd name="connsiteX2" fmla="*/ 0 w 914400"/>
                  <a:gd name="connsiteY2" fmla="*/ 1206230 h 1206230"/>
                  <a:gd name="connsiteX3" fmla="*/ 0 w 914400"/>
                  <a:gd name="connsiteY3" fmla="*/ 1206230 h 120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1206230">
                    <a:moveTo>
                      <a:pt x="914400" y="1206230"/>
                    </a:moveTo>
                    <a:cubicBezTo>
                      <a:pt x="771727" y="603115"/>
                      <a:pt x="629055" y="0"/>
                      <a:pt x="476655" y="0"/>
                    </a:cubicBezTo>
                    <a:cubicBezTo>
                      <a:pt x="324255" y="0"/>
                      <a:pt x="0" y="1206230"/>
                      <a:pt x="0" y="1206230"/>
                    </a:cubicBezTo>
                    <a:lnTo>
                      <a:pt x="0" y="1206230"/>
                    </a:lnTo>
                  </a:path>
                </a:pathLst>
              </a:custGeom>
              <a:noFill/>
              <a:ln w="63500"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95C1A7F2-FFAE-B696-040E-C24C27C04D4A}"/>
                  </a:ext>
                </a:extLst>
              </p:cNvPr>
              <p:cNvCxnSpPr/>
              <p:nvPr/>
            </p:nvCxnSpPr>
            <p:spPr>
              <a:xfrm>
                <a:off x="7217923" y="4523362"/>
                <a:ext cx="0" cy="1225685"/>
              </a:xfrm>
              <a:prstGeom prst="line">
                <a:avLst/>
              </a:prstGeom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2B3693B-55C4-9812-D70B-70D280862A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7923" y="4786009"/>
                <a:ext cx="282103" cy="0"/>
              </a:xfrm>
              <a:prstGeom prst="line">
                <a:avLst/>
              </a:prstGeom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97DC2B74-DC22-A953-DA3C-9E0310E30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509597" y="4627164"/>
              <a:ext cx="1157248" cy="1150701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6AB1B76-A582-41CA-89F9-02684B62FCE0}"/>
              </a:ext>
            </a:extLst>
          </p:cNvPr>
          <p:cNvGrpSpPr/>
          <p:nvPr/>
        </p:nvGrpSpPr>
        <p:grpSpPr>
          <a:xfrm>
            <a:off x="2928620" y="1460406"/>
            <a:ext cx="5137785" cy="1448529"/>
            <a:chOff x="2928620" y="1460406"/>
            <a:chExt cx="5137785" cy="144852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D08847F-E7ED-C60C-53D4-1D3045CEE1F6}"/>
                </a:ext>
              </a:extLst>
            </p:cNvPr>
            <p:cNvGrpSpPr/>
            <p:nvPr/>
          </p:nvGrpSpPr>
          <p:grpSpPr>
            <a:xfrm>
              <a:off x="2928620" y="1584325"/>
              <a:ext cx="5137785" cy="1324610"/>
              <a:chOff x="2928620" y="1584325"/>
              <a:chExt cx="5137785" cy="1324610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FBCDD231-F7E5-3DA4-64EA-FB97B3ACCFF1}"/>
                  </a:ext>
                </a:extLst>
              </p:cNvPr>
              <p:cNvGrpSpPr/>
              <p:nvPr/>
            </p:nvGrpSpPr>
            <p:grpSpPr>
              <a:xfrm>
                <a:off x="3575050" y="1584325"/>
                <a:ext cx="4277360" cy="1324610"/>
                <a:chOff x="5630" y="3549"/>
                <a:chExt cx="6736" cy="2086"/>
              </a:xfrm>
            </p:grpSpPr>
            <p:sp>
              <p:nvSpPr>
                <p:cNvPr id="31" name="Rectangles 8">
                  <a:extLst>
                    <a:ext uri="{FF2B5EF4-FFF2-40B4-BE49-F238E27FC236}">
                      <a16:creationId xmlns:a16="http://schemas.microsoft.com/office/drawing/2014/main" id="{7275E6CA-DA98-AF95-AF04-C31BCCF9329E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s 9">
                  <a:extLst>
                    <a:ext uri="{FF2B5EF4-FFF2-40B4-BE49-F238E27FC236}">
                      <a16:creationId xmlns:a16="http://schemas.microsoft.com/office/drawing/2014/main" id="{0477ECA6-2C73-8B88-A1BB-D30C951580AC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s 10">
                  <a:extLst>
                    <a:ext uri="{FF2B5EF4-FFF2-40B4-BE49-F238E27FC236}">
                      <a16:creationId xmlns:a16="http://schemas.microsoft.com/office/drawing/2014/main" id="{01F27A1B-2691-4C43-13A8-A773566277E4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s 11">
                  <a:extLst>
                    <a:ext uri="{FF2B5EF4-FFF2-40B4-BE49-F238E27FC236}">
                      <a16:creationId xmlns:a16="http://schemas.microsoft.com/office/drawing/2014/main" id="{801F720E-5965-911C-115A-0DB2F18DCF01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941AA2B-5FCB-5BFD-DB62-3BBBDA62B001}"/>
                    </a:ext>
                  </a:extLst>
                </p:cNvPr>
                <p:cNvSpPr/>
                <p:nvPr/>
              </p:nvSpPr>
              <p:spPr>
                <a:xfrm>
                  <a:off x="10364" y="3549"/>
                  <a:ext cx="2002" cy="208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188A07E7-6B3E-CA37-814E-8278BBC28DDD}"/>
                    </a:ext>
                  </a:extLst>
                </p:cNvPr>
                <p:cNvCxnSpPr/>
                <p:nvPr/>
              </p:nvCxnSpPr>
              <p:spPr>
                <a:xfrm>
                  <a:off x="5630" y="37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87297BC-1BF3-E32A-A63A-E3FD726222B1}"/>
                    </a:ext>
                  </a:extLst>
                </p:cNvPr>
                <p:cNvCxnSpPr/>
                <p:nvPr/>
              </p:nvCxnSpPr>
              <p:spPr>
                <a:xfrm>
                  <a:off x="5630" y="5449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A07221C-2796-F593-D97A-3D6225902824}"/>
                  </a:ext>
                </a:extLst>
              </p:cNvPr>
              <p:cNvCxnSpPr>
                <a:stCxn id="35" idx="6"/>
              </p:cNvCxnSpPr>
              <p:nvPr/>
            </p:nvCxnSpPr>
            <p:spPr>
              <a:xfrm flipV="1">
                <a:off x="7852410" y="2242185"/>
                <a:ext cx="213995" cy="444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15DAE8ED-5E1C-17C0-D47E-DCCF47D6A3B2}"/>
                  </a:ext>
                </a:extLst>
              </p:cNvPr>
              <p:cNvCxnSpPr/>
              <p:nvPr/>
            </p:nvCxnSpPr>
            <p:spPr>
              <a:xfrm flipV="1">
                <a:off x="2928620" y="2281555"/>
                <a:ext cx="646430" cy="381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3467396-1A0A-C684-70B5-85080D682320}"/>
                </a:ext>
              </a:extLst>
            </p:cNvPr>
            <p:cNvGrpSpPr/>
            <p:nvPr/>
          </p:nvGrpSpPr>
          <p:grpSpPr>
            <a:xfrm>
              <a:off x="4227195" y="1972310"/>
              <a:ext cx="3273425" cy="664845"/>
              <a:chOff x="4227195" y="1972310"/>
              <a:chExt cx="3273425" cy="664845"/>
            </a:xfrm>
          </p:grpSpPr>
          <p:sp>
            <p:nvSpPr>
              <p:cNvPr id="39" name="Rectangles 16">
                <a:extLst>
                  <a:ext uri="{FF2B5EF4-FFF2-40B4-BE49-F238E27FC236}">
                    <a16:creationId xmlns:a16="http://schemas.microsoft.com/office/drawing/2014/main" id="{C18D3B9B-EE83-5360-83C4-7EC8C69C0133}"/>
                  </a:ext>
                </a:extLst>
              </p:cNvPr>
              <p:cNvSpPr/>
              <p:nvPr/>
            </p:nvSpPr>
            <p:spPr>
              <a:xfrm>
                <a:off x="6994525" y="2087880"/>
                <a:ext cx="506095" cy="5492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s 18">
                <a:extLst>
                  <a:ext uri="{FF2B5EF4-FFF2-40B4-BE49-F238E27FC236}">
                    <a16:creationId xmlns:a16="http://schemas.microsoft.com/office/drawing/2014/main" id="{134B27DF-0FD6-6CD5-5915-B1F53F6E8642}"/>
                  </a:ext>
                </a:extLst>
              </p:cNvPr>
              <p:cNvSpPr/>
              <p:nvPr/>
            </p:nvSpPr>
            <p:spPr>
              <a:xfrm>
                <a:off x="4227195" y="2239010"/>
                <a:ext cx="506095" cy="355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s 19">
                <a:extLst>
                  <a:ext uri="{FF2B5EF4-FFF2-40B4-BE49-F238E27FC236}">
                    <a16:creationId xmlns:a16="http://schemas.microsoft.com/office/drawing/2014/main" id="{DD89041B-CCC0-1CD3-BB85-944D0C4BCCF6}"/>
                  </a:ext>
                </a:extLst>
              </p:cNvPr>
              <p:cNvSpPr/>
              <p:nvPr/>
            </p:nvSpPr>
            <p:spPr>
              <a:xfrm>
                <a:off x="4832350" y="1972310"/>
                <a:ext cx="506095" cy="6223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s 20">
                <a:extLst>
                  <a:ext uri="{FF2B5EF4-FFF2-40B4-BE49-F238E27FC236}">
                    <a16:creationId xmlns:a16="http://schemas.microsoft.com/office/drawing/2014/main" id="{6D1607A6-A3BB-022E-3ACC-6666C131BCC7}"/>
                  </a:ext>
                </a:extLst>
              </p:cNvPr>
              <p:cNvSpPr/>
              <p:nvPr/>
            </p:nvSpPr>
            <p:spPr>
              <a:xfrm>
                <a:off x="5431155" y="2177415"/>
                <a:ext cx="506095" cy="4171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s 21">
                <a:extLst>
                  <a:ext uri="{FF2B5EF4-FFF2-40B4-BE49-F238E27FC236}">
                    <a16:creationId xmlns:a16="http://schemas.microsoft.com/office/drawing/2014/main" id="{CA647097-862B-2B42-52A4-8A7818F1820E}"/>
                  </a:ext>
                </a:extLst>
              </p:cNvPr>
              <p:cNvSpPr/>
              <p:nvPr/>
            </p:nvSpPr>
            <p:spPr>
              <a:xfrm>
                <a:off x="6028690" y="2432685"/>
                <a:ext cx="506095" cy="16192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740FE0B-F07C-1948-123A-22434B8A3F06}"/>
                </a:ext>
              </a:extLst>
            </p:cNvPr>
            <p:cNvGrpSpPr/>
            <p:nvPr/>
          </p:nvGrpSpPr>
          <p:grpSpPr>
            <a:xfrm>
              <a:off x="4215923" y="1460406"/>
              <a:ext cx="3295967" cy="902111"/>
              <a:chOff x="4215923" y="1460406"/>
              <a:chExt cx="3295967" cy="902111"/>
            </a:xfrm>
          </p:grpSpPr>
          <p:sp>
            <p:nvSpPr>
              <p:cNvPr id="45" name="Speech Bubble: Rectangle with Corners Rounded 44">
                <a:extLst>
                  <a:ext uri="{FF2B5EF4-FFF2-40B4-BE49-F238E27FC236}">
                    <a16:creationId xmlns:a16="http://schemas.microsoft.com/office/drawing/2014/main" id="{AD9E5D13-99FD-0110-6B0D-0A415AC70936}"/>
                  </a:ext>
                </a:extLst>
              </p:cNvPr>
              <p:cNvSpPr/>
              <p:nvPr/>
            </p:nvSpPr>
            <p:spPr>
              <a:xfrm>
                <a:off x="4215923" y="1702435"/>
                <a:ext cx="528637" cy="445507"/>
              </a:xfrm>
              <a:prstGeom prst="wedgeRoundRectCallou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Speech Bubble: Rectangle with Corners Rounded 45">
                <a:extLst>
                  <a:ext uri="{FF2B5EF4-FFF2-40B4-BE49-F238E27FC236}">
                    <a16:creationId xmlns:a16="http://schemas.microsoft.com/office/drawing/2014/main" id="{D9C98EE4-756E-2254-0A28-D5733E82D562}"/>
                  </a:ext>
                </a:extLst>
              </p:cNvPr>
              <p:cNvSpPr/>
              <p:nvPr/>
            </p:nvSpPr>
            <p:spPr>
              <a:xfrm>
                <a:off x="4814093" y="1460406"/>
                <a:ext cx="528637" cy="445507"/>
              </a:xfrm>
              <a:prstGeom prst="wedgeRoundRectCallou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Speech Bubble: Rectangle with Corners Rounded 46">
                <a:extLst>
                  <a:ext uri="{FF2B5EF4-FFF2-40B4-BE49-F238E27FC236}">
                    <a16:creationId xmlns:a16="http://schemas.microsoft.com/office/drawing/2014/main" id="{5239D894-734D-C766-F461-16C6749AADAA}"/>
                  </a:ext>
                </a:extLst>
              </p:cNvPr>
              <p:cNvSpPr/>
              <p:nvPr/>
            </p:nvSpPr>
            <p:spPr>
              <a:xfrm>
                <a:off x="5457271" y="1651513"/>
                <a:ext cx="528637" cy="445507"/>
              </a:xfrm>
              <a:prstGeom prst="wedgeRoundRectCallou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Speech Bubble: Rectangle with Corners Rounded 47">
                <a:extLst>
                  <a:ext uri="{FF2B5EF4-FFF2-40B4-BE49-F238E27FC236}">
                    <a16:creationId xmlns:a16="http://schemas.microsoft.com/office/drawing/2014/main" id="{F6C5BE70-71BA-91E7-4DBE-8DF772E6932E}"/>
                  </a:ext>
                </a:extLst>
              </p:cNvPr>
              <p:cNvSpPr/>
              <p:nvPr/>
            </p:nvSpPr>
            <p:spPr>
              <a:xfrm>
                <a:off x="6017418" y="1917010"/>
                <a:ext cx="528637" cy="445507"/>
              </a:xfrm>
              <a:prstGeom prst="wedgeRoundRectCallou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Speech Bubble: Rectangle with Corners Rounded 48">
                <a:extLst>
                  <a:ext uri="{FF2B5EF4-FFF2-40B4-BE49-F238E27FC236}">
                    <a16:creationId xmlns:a16="http://schemas.microsoft.com/office/drawing/2014/main" id="{C418FE47-D3AB-A785-B7F7-63EB058B2BDA}"/>
                  </a:ext>
                </a:extLst>
              </p:cNvPr>
              <p:cNvSpPr/>
              <p:nvPr/>
            </p:nvSpPr>
            <p:spPr>
              <a:xfrm>
                <a:off x="6983253" y="1565069"/>
                <a:ext cx="528637" cy="445507"/>
              </a:xfrm>
              <a:prstGeom prst="wedgeRoundRectCallou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8476C69-6835-7CB4-791D-D50BC042FD62}"/>
              </a:ext>
            </a:extLst>
          </p:cNvPr>
          <p:cNvGrpSpPr/>
          <p:nvPr/>
        </p:nvGrpSpPr>
        <p:grpSpPr>
          <a:xfrm>
            <a:off x="839025" y="2908935"/>
            <a:ext cx="4499090" cy="2126053"/>
            <a:chOff x="810112" y="2908043"/>
            <a:chExt cx="3471945" cy="1823602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A5FACE9-F425-C854-6DCF-561139C846A4}"/>
                </a:ext>
              </a:extLst>
            </p:cNvPr>
            <p:cNvGrpSpPr/>
            <p:nvPr/>
          </p:nvGrpSpPr>
          <p:grpSpPr>
            <a:xfrm>
              <a:off x="810112" y="2908043"/>
              <a:ext cx="3471945" cy="1823602"/>
              <a:chOff x="2637938" y="1699509"/>
              <a:chExt cx="5400088" cy="2678622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42DB4A6D-7D61-F9EB-9E3D-234C5DC9762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64024" y="2734024"/>
                <a:ext cx="1124609" cy="1015585"/>
              </a:xfrm>
              <a:prstGeom prst="line">
                <a:avLst/>
              </a:prstGeom>
              <a:ln w="381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6FA33EBB-13BC-D9B9-F185-EA229D74588C}"/>
                  </a:ext>
                </a:extLst>
              </p:cNvPr>
              <p:cNvGrpSpPr/>
              <p:nvPr/>
            </p:nvGrpSpPr>
            <p:grpSpPr>
              <a:xfrm>
                <a:off x="3223725" y="1944131"/>
                <a:ext cx="4146338" cy="2298963"/>
                <a:chOff x="3223725" y="1944131"/>
                <a:chExt cx="4146338" cy="2298963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1B7E00E2-E048-C9C6-DB87-088FA84DA227}"/>
                    </a:ext>
                  </a:extLst>
                </p:cNvPr>
                <p:cNvGrpSpPr/>
                <p:nvPr/>
              </p:nvGrpSpPr>
              <p:grpSpPr>
                <a:xfrm>
                  <a:off x="3223725" y="1944131"/>
                  <a:ext cx="4146338" cy="1832394"/>
                  <a:chOff x="6491181" y="2065758"/>
                  <a:chExt cx="2926944" cy="1338260"/>
                </a:xfrm>
              </p:grpSpPr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2AFC6BAF-C4EB-ECE5-4A98-5367E5328E4D}"/>
                      </a:ext>
                    </a:extLst>
                  </p:cNvPr>
                  <p:cNvGrpSpPr/>
                  <p:nvPr/>
                </p:nvGrpSpPr>
                <p:grpSpPr>
                  <a:xfrm>
                    <a:off x="6720926" y="2065758"/>
                    <a:ext cx="2697199" cy="1338260"/>
                    <a:chOff x="1095375" y="2400300"/>
                    <a:chExt cx="2697199" cy="1338260"/>
                  </a:xfrm>
                </p:grpSpPr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9BB7D7F1-0E54-F5F7-FC41-625B93A4FB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95375" y="3718902"/>
                      <a:ext cx="2697199" cy="19658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Arrow Connector 67">
                      <a:extLst>
                        <a:ext uri="{FF2B5EF4-FFF2-40B4-BE49-F238E27FC236}">
                          <a16:creationId xmlns:a16="http://schemas.microsoft.com/office/drawing/2014/main" id="{197A09C8-B7CE-25A7-F7E2-953005BFD1A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95375" y="2400300"/>
                      <a:ext cx="0" cy="1321829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E11CC9C6-C6BA-325F-8048-1F467D9788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20926" y="2645871"/>
                    <a:ext cx="857568" cy="741716"/>
                  </a:xfrm>
                  <a:prstGeom prst="line">
                    <a:avLst/>
                  </a:prstGeom>
                  <a:ln w="38100"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303520D7-3245-B6FA-95E4-50DD63F2BE7D}"/>
                      </a:ext>
                    </a:extLst>
                  </p:cNvPr>
                  <p:cNvSpPr txBox="1"/>
                  <p:nvPr/>
                </p:nvSpPr>
                <p:spPr>
                  <a:xfrm>
                    <a:off x="6491181" y="2457978"/>
                    <a:ext cx="21400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z</a:t>
                    </a:r>
                  </a:p>
                </p:txBody>
              </p:sp>
            </p:grp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5DDF1641-7F5C-C256-3438-33C44AB1F04B}"/>
                    </a:ext>
                  </a:extLst>
                </p:cNvPr>
                <p:cNvSpPr txBox="1"/>
                <p:nvPr/>
              </p:nvSpPr>
              <p:spPr>
                <a:xfrm>
                  <a:off x="4612439" y="3737391"/>
                  <a:ext cx="303167" cy="50570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z</a:t>
                  </a:r>
                </a:p>
              </p:txBody>
            </p: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9B76A9E-DF03-2D12-310A-82D9EEE809DE}"/>
                  </a:ext>
                </a:extLst>
              </p:cNvPr>
              <p:cNvSpPr txBox="1"/>
              <p:nvPr/>
            </p:nvSpPr>
            <p:spPr>
              <a:xfrm>
                <a:off x="7376355" y="3380277"/>
                <a:ext cx="661671" cy="46532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age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27722116-73CF-F2F2-8985-71E6906E24B3}"/>
                  </a:ext>
                </a:extLst>
              </p:cNvPr>
              <p:cNvGrpSpPr/>
              <p:nvPr/>
            </p:nvGrpSpPr>
            <p:grpSpPr>
              <a:xfrm>
                <a:off x="3549183" y="2734024"/>
                <a:ext cx="3251637" cy="1644107"/>
                <a:chOff x="3549183" y="2734024"/>
                <a:chExt cx="3251637" cy="1644107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5290791C-F51B-635D-42D3-AB21989EC72F}"/>
                    </a:ext>
                  </a:extLst>
                </p:cNvPr>
                <p:cNvGrpSpPr/>
                <p:nvPr/>
              </p:nvGrpSpPr>
              <p:grpSpPr>
                <a:xfrm>
                  <a:off x="3549183" y="2734024"/>
                  <a:ext cx="2339450" cy="1029042"/>
                  <a:chOff x="3549183" y="2734024"/>
                  <a:chExt cx="2339450" cy="1029042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9E5C48F7-358F-3F01-19DA-B8698445C4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549183" y="2734024"/>
                    <a:ext cx="2339450" cy="1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696FF886-D95A-476B-1C36-591E9BF50D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88633" y="2736233"/>
                    <a:ext cx="0" cy="1026833"/>
                  </a:xfrm>
                  <a:prstGeom prst="line">
                    <a:avLst/>
                  </a:prstGeom>
                  <a:ln w="12700"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131FAB0-1182-D864-B3D5-2F70C2771B97}"/>
                    </a:ext>
                  </a:extLst>
                </p:cNvPr>
                <p:cNvSpPr txBox="1"/>
                <p:nvPr/>
              </p:nvSpPr>
              <p:spPr>
                <a:xfrm>
                  <a:off x="5679382" y="3737393"/>
                  <a:ext cx="1121438" cy="6407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2z</a:t>
                  </a:r>
                </a:p>
              </p:txBody>
            </p:sp>
          </p:grp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431152F-C8DC-77EA-0159-C782299044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88633" y="2734024"/>
                <a:ext cx="1570023" cy="0"/>
              </a:xfrm>
              <a:prstGeom prst="line">
                <a:avLst/>
              </a:prstGeom>
              <a:ln w="38100"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B7BDF46-4D1B-2BEE-83F0-FECC2254F8CB}"/>
                  </a:ext>
                </a:extLst>
              </p:cNvPr>
              <p:cNvSpPr txBox="1"/>
              <p:nvPr/>
            </p:nvSpPr>
            <p:spPr>
              <a:xfrm>
                <a:off x="2637938" y="1699509"/>
                <a:ext cx="790375" cy="465323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rank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3972DD0-3FF7-55C9-4560-4C6E5DAA4D95}"/>
                    </a:ext>
                  </a:extLst>
                </p:cNvPr>
                <p:cNvSpPr txBox="1"/>
                <p:nvPr/>
              </p:nvSpPr>
              <p:spPr>
                <a:xfrm>
                  <a:off x="1562245" y="2932428"/>
                  <a:ext cx="2422057" cy="39598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SRPT-B: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min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3972DD0-3FF7-55C9-4560-4C6E5DAA4D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2245" y="2932428"/>
                  <a:ext cx="2422057" cy="395989"/>
                </a:xfrm>
                <a:prstGeom prst="rect">
                  <a:avLst/>
                </a:prstGeom>
                <a:blipFill>
                  <a:blip r:embed="rId6"/>
                  <a:stretch>
                    <a:fillRect l="-2500" t="-6098" b="-2317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28456DF-0C83-3FF2-8B05-A6E9530AF0AE}"/>
              </a:ext>
            </a:extLst>
          </p:cNvPr>
          <p:cNvSpPr txBox="1"/>
          <p:nvPr/>
        </p:nvSpPr>
        <p:spPr>
          <a:xfrm>
            <a:off x="9516918" y="1500336"/>
            <a:ext cx="23625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igrosof@cmu.edu</a:t>
            </a:r>
          </a:p>
          <a:p>
            <a:r>
              <a:rPr lang="en-US" sz="2200" dirty="0"/>
              <a:t>isaacg1.github.io</a:t>
            </a:r>
          </a:p>
        </p:txBody>
      </p:sp>
    </p:spTree>
    <p:extLst>
      <p:ext uri="{BB962C8B-B14F-4D97-AF65-F5344CB8AC3E}">
        <p14:creationId xmlns:p14="http://schemas.microsoft.com/office/powerpoint/2010/main" val="392406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4274E35D-58E1-38CF-D7D6-C76ABF3BD861}"/>
              </a:ext>
            </a:extLst>
          </p:cNvPr>
          <p:cNvSpPr txBox="1"/>
          <p:nvPr/>
        </p:nvSpPr>
        <p:spPr>
          <a:xfrm>
            <a:off x="767936" y="1512908"/>
            <a:ext cx="101042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“Uniform Bounds for Scheduling with Job Size Estimates” ITCS 2022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Goal: Minimize mean response time (E[T])</a:t>
            </a:r>
          </a:p>
          <a:p>
            <a:r>
              <a:rPr lang="en-US" sz="2800" dirty="0"/>
              <a:t>Known sizes: Shortest Remaining Processing Time (SRPT) is optimal</a:t>
            </a:r>
          </a:p>
          <a:p>
            <a:r>
              <a:rPr lang="en-US" sz="2800" dirty="0"/>
              <a:t>Predicted sizes: ?</a:t>
            </a:r>
          </a:p>
          <a:p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95C576-BA1E-D045-5DF4-878DA323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with Predictions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3F10B-E126-3C73-E1F2-3C0A7B25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9268500-9690-9D65-1227-02E592B54BA5}"/>
              </a:ext>
            </a:extLst>
          </p:cNvPr>
          <p:cNvGrpSpPr/>
          <p:nvPr/>
        </p:nvGrpSpPr>
        <p:grpSpPr>
          <a:xfrm>
            <a:off x="2930641" y="2195429"/>
            <a:ext cx="5137785" cy="1884045"/>
            <a:chOff x="2928620" y="1584325"/>
            <a:chExt cx="5137785" cy="188404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CF847F-0A0C-E7BF-B505-B7EC04E6C570}"/>
                </a:ext>
              </a:extLst>
            </p:cNvPr>
            <p:cNvGrpSpPr/>
            <p:nvPr/>
          </p:nvGrpSpPr>
          <p:grpSpPr>
            <a:xfrm>
              <a:off x="2928620" y="1584325"/>
              <a:ext cx="5137150" cy="1324610"/>
              <a:chOff x="4612" y="3549"/>
              <a:chExt cx="8090" cy="2086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092D21A-7A9B-C140-F1C0-EFD066ABA600}"/>
                  </a:ext>
                </a:extLst>
              </p:cNvPr>
              <p:cNvGrpSpPr/>
              <p:nvPr/>
            </p:nvGrpSpPr>
            <p:grpSpPr>
              <a:xfrm>
                <a:off x="5630" y="3549"/>
                <a:ext cx="6736" cy="2086"/>
                <a:chOff x="5630" y="3549"/>
                <a:chExt cx="6736" cy="2086"/>
              </a:xfrm>
            </p:grpSpPr>
            <p:sp>
              <p:nvSpPr>
                <p:cNvPr id="14" name="Rectangles 8">
                  <a:extLst>
                    <a:ext uri="{FF2B5EF4-FFF2-40B4-BE49-F238E27FC236}">
                      <a16:creationId xmlns:a16="http://schemas.microsoft.com/office/drawing/2014/main" id="{DE758FF6-8156-ADA6-717D-1CF4FA11C740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s 9">
                  <a:extLst>
                    <a:ext uri="{FF2B5EF4-FFF2-40B4-BE49-F238E27FC236}">
                      <a16:creationId xmlns:a16="http://schemas.microsoft.com/office/drawing/2014/main" id="{3F7CB6B6-4BDA-5D8B-0D9B-28508E36C8C7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Rectangles 10">
                  <a:extLst>
                    <a:ext uri="{FF2B5EF4-FFF2-40B4-BE49-F238E27FC236}">
                      <a16:creationId xmlns:a16="http://schemas.microsoft.com/office/drawing/2014/main" id="{031910B6-941B-E718-25FB-897116B8604B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Rectangles 11">
                  <a:extLst>
                    <a:ext uri="{FF2B5EF4-FFF2-40B4-BE49-F238E27FC236}">
                      <a16:creationId xmlns:a16="http://schemas.microsoft.com/office/drawing/2014/main" id="{F535BE4D-952B-7A12-05AB-662A7777D9B7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282ABF29-FE6D-5AAD-D428-8C8014854D5F}"/>
                    </a:ext>
                  </a:extLst>
                </p:cNvPr>
                <p:cNvSpPr/>
                <p:nvPr/>
              </p:nvSpPr>
              <p:spPr>
                <a:xfrm>
                  <a:off x="10364" y="3549"/>
                  <a:ext cx="2002" cy="2086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BE0EC401-CB86-30FC-B06E-57101FF28878}"/>
                    </a:ext>
                  </a:extLst>
                </p:cNvPr>
                <p:cNvCxnSpPr/>
                <p:nvPr/>
              </p:nvCxnSpPr>
              <p:spPr>
                <a:xfrm>
                  <a:off x="5630" y="37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D774D62C-7203-68F7-1E70-164992773BAE}"/>
                    </a:ext>
                  </a:extLst>
                </p:cNvPr>
                <p:cNvCxnSpPr/>
                <p:nvPr/>
              </p:nvCxnSpPr>
              <p:spPr>
                <a:xfrm>
                  <a:off x="5630" y="5449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Rectangles 16">
                <a:extLst>
                  <a:ext uri="{FF2B5EF4-FFF2-40B4-BE49-F238E27FC236}">
                    <a16:creationId xmlns:a16="http://schemas.microsoft.com/office/drawing/2014/main" id="{8F6D4936-2DEF-F050-A2D7-386EED8202D8}"/>
                  </a:ext>
                </a:extLst>
              </p:cNvPr>
              <p:cNvSpPr/>
              <p:nvPr/>
            </p:nvSpPr>
            <p:spPr>
              <a:xfrm>
                <a:off x="7611" y="4275"/>
                <a:ext cx="797" cy="86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s 18">
                <a:extLst>
                  <a:ext uri="{FF2B5EF4-FFF2-40B4-BE49-F238E27FC236}">
                    <a16:creationId xmlns:a16="http://schemas.microsoft.com/office/drawing/2014/main" id="{7218A6AD-52CB-8D18-387E-B1337538BAC5}"/>
                  </a:ext>
                </a:extLst>
              </p:cNvPr>
              <p:cNvSpPr/>
              <p:nvPr/>
            </p:nvSpPr>
            <p:spPr>
              <a:xfrm>
                <a:off x="9495" y="4580"/>
                <a:ext cx="797" cy="56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s 19">
                <a:extLst>
                  <a:ext uri="{FF2B5EF4-FFF2-40B4-BE49-F238E27FC236}">
                    <a16:creationId xmlns:a16="http://schemas.microsoft.com/office/drawing/2014/main" id="{E11694D4-3E29-53A1-7C6C-851E66AEA8A2}"/>
                  </a:ext>
                </a:extLst>
              </p:cNvPr>
              <p:cNvSpPr/>
              <p:nvPr/>
            </p:nvSpPr>
            <p:spPr>
              <a:xfrm>
                <a:off x="6668" y="4160"/>
                <a:ext cx="797" cy="98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s 20">
                <a:extLst>
                  <a:ext uri="{FF2B5EF4-FFF2-40B4-BE49-F238E27FC236}">
                    <a16:creationId xmlns:a16="http://schemas.microsoft.com/office/drawing/2014/main" id="{144EA7EE-9441-241F-8B0D-1A8CCF3FE6AE}"/>
                  </a:ext>
                </a:extLst>
              </p:cNvPr>
              <p:cNvSpPr/>
              <p:nvPr/>
            </p:nvSpPr>
            <p:spPr>
              <a:xfrm>
                <a:off x="8553" y="4483"/>
                <a:ext cx="797" cy="65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s 21">
                <a:extLst>
                  <a:ext uri="{FF2B5EF4-FFF2-40B4-BE49-F238E27FC236}">
                    <a16:creationId xmlns:a16="http://schemas.microsoft.com/office/drawing/2014/main" id="{1239D7A8-099D-F6A6-B386-2CFE3AE5D10F}"/>
                  </a:ext>
                </a:extLst>
              </p:cNvPr>
              <p:cNvSpPr/>
              <p:nvPr/>
            </p:nvSpPr>
            <p:spPr>
              <a:xfrm>
                <a:off x="10966" y="4885"/>
                <a:ext cx="797" cy="25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173E2907-2658-ECE2-BF61-BA0F35378C72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 flipV="1">
                <a:off x="12366" y="4585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BA71DDC6-4EE3-4E64-299D-95323FA021D1}"/>
                  </a:ext>
                </a:extLst>
              </p:cNvPr>
              <p:cNvCxnSpPr/>
              <p:nvPr/>
            </p:nvCxnSpPr>
            <p:spPr>
              <a:xfrm flipV="1">
                <a:off x="4612" y="4647"/>
                <a:ext cx="1018" cy="6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4957A6-AACD-A6D0-F76C-7588FB0068FF}"/>
                </a:ext>
              </a:extLst>
            </p:cNvPr>
            <p:cNvGrpSpPr/>
            <p:nvPr/>
          </p:nvGrpSpPr>
          <p:grpSpPr>
            <a:xfrm>
              <a:off x="3505835" y="2842260"/>
              <a:ext cx="4560570" cy="626110"/>
              <a:chOff x="5521" y="4476"/>
              <a:chExt cx="7182" cy="986"/>
            </a:xfrm>
          </p:grpSpPr>
          <p:sp>
            <p:nvSpPr>
              <p:cNvPr id="32" name="Left Brace 31">
                <a:extLst>
                  <a:ext uri="{FF2B5EF4-FFF2-40B4-BE49-F238E27FC236}">
                    <a16:creationId xmlns:a16="http://schemas.microsoft.com/office/drawing/2014/main" id="{1F10C1B0-DE21-66BD-6950-2AD52FD2A38A}"/>
                  </a:ext>
                </a:extLst>
              </p:cNvPr>
              <p:cNvSpPr/>
              <p:nvPr/>
            </p:nvSpPr>
            <p:spPr>
              <a:xfrm rot="16200000">
                <a:off x="8721" y="1276"/>
                <a:ext cx="781" cy="7182"/>
              </a:xfrm>
              <a:prstGeom prst="lef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 Box 29">
                    <a:extLst>
                      <a:ext uri="{FF2B5EF4-FFF2-40B4-BE49-F238E27FC236}">
                        <a16:creationId xmlns:a16="http://schemas.microsoft.com/office/drawing/2014/main" id="{2B75AB50-FDBD-0A26-931C-B70959F48A9D}"/>
                      </a:ext>
                    </a:extLst>
                  </p:cNvPr>
                  <p:cNvSpPr txBox="1"/>
                  <p:nvPr/>
                </p:nvSpPr>
                <p:spPr>
                  <a:xfrm>
                    <a:off x="7208" y="4785"/>
                    <a:ext cx="3305" cy="677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200" dirty="0"/>
                      <a:t>Response time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  <m:t>T</m:t>
                        </m:r>
                      </m:oMath>
                    </a14:m>
                    <a:endParaRPr lang="en-US" sz="2200" dirty="0">
                      <a:solidFill>
                        <a:srgbClr val="C00000"/>
                      </a:solidFill>
                      <a:latin typeface="DejaVu Math TeX Gyre" panose="02000503000000000000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>
              <p:sp>
                <p:nvSpPr>
                  <p:cNvPr id="33" name="Text Box 29">
                    <a:extLst>
                      <a:ext uri="{FF2B5EF4-FFF2-40B4-BE49-F238E27FC236}">
                        <a16:creationId xmlns:a16="http://schemas.microsoft.com/office/drawing/2014/main" id="{2B75AB50-FDBD-0A26-931C-B70959F48A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08" y="4785"/>
                    <a:ext cx="3305" cy="6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161" t="-6757" b="-24324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946551-FDE6-792A-0F89-079E62F2271F}"/>
              </a:ext>
            </a:extLst>
          </p:cNvPr>
          <p:cNvGrpSpPr/>
          <p:nvPr/>
        </p:nvGrpSpPr>
        <p:grpSpPr>
          <a:xfrm>
            <a:off x="4337403" y="2100427"/>
            <a:ext cx="3172836" cy="888557"/>
            <a:chOff x="4295458" y="1462863"/>
            <a:chExt cx="3172836" cy="888557"/>
          </a:xfrm>
        </p:grpSpPr>
        <p:sp>
          <p:nvSpPr>
            <p:cNvPr id="22" name="Speech Bubble: Rectangle with Corners Rounded 21">
              <a:extLst>
                <a:ext uri="{FF2B5EF4-FFF2-40B4-BE49-F238E27FC236}">
                  <a16:creationId xmlns:a16="http://schemas.microsoft.com/office/drawing/2014/main" id="{2397582A-CC66-A1D5-ABAD-1D670182565D}"/>
                </a:ext>
              </a:extLst>
            </p:cNvPr>
            <p:cNvSpPr/>
            <p:nvPr/>
          </p:nvSpPr>
          <p:spPr>
            <a:xfrm>
              <a:off x="4295458" y="1462863"/>
              <a:ext cx="528637" cy="445507"/>
            </a:xfrm>
            <a:prstGeom prst="wedgeRoundRectCallou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1.2</a:t>
              </a:r>
            </a:p>
          </p:txBody>
        </p:sp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9DBA6013-A337-00E2-E08E-E16415602BD0}"/>
                </a:ext>
              </a:extLst>
            </p:cNvPr>
            <p:cNvSpPr/>
            <p:nvPr/>
          </p:nvSpPr>
          <p:spPr>
            <a:xfrm>
              <a:off x="4877328" y="1521806"/>
              <a:ext cx="528637" cy="445507"/>
            </a:xfrm>
            <a:prstGeom prst="wedgeRoundRectCallou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0.8</a:t>
              </a:r>
            </a:p>
          </p:txBody>
        </p:sp>
        <p:sp>
          <p:nvSpPr>
            <p:cNvPr id="27" name="Speech Bubble: Rectangle with Corners Rounded 26">
              <a:extLst>
                <a:ext uri="{FF2B5EF4-FFF2-40B4-BE49-F238E27FC236}">
                  <a16:creationId xmlns:a16="http://schemas.microsoft.com/office/drawing/2014/main" id="{1F52FB9F-C083-B91E-CD2E-328DAEAC238B}"/>
                </a:ext>
              </a:extLst>
            </p:cNvPr>
            <p:cNvSpPr/>
            <p:nvPr/>
          </p:nvSpPr>
          <p:spPr>
            <a:xfrm>
              <a:off x="5457271" y="1651513"/>
              <a:ext cx="528637" cy="445507"/>
            </a:xfrm>
            <a:prstGeom prst="wedgeRoundRectCallou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0.8</a:t>
              </a:r>
            </a:p>
          </p:txBody>
        </p:sp>
        <p:sp>
          <p:nvSpPr>
            <p:cNvPr id="28" name="Speech Bubble: Rectangle with Corners Rounded 27">
              <a:extLst>
                <a:ext uri="{FF2B5EF4-FFF2-40B4-BE49-F238E27FC236}">
                  <a16:creationId xmlns:a16="http://schemas.microsoft.com/office/drawing/2014/main" id="{C55411D4-AEDA-2167-2750-577971A40876}"/>
                </a:ext>
              </a:extLst>
            </p:cNvPr>
            <p:cNvSpPr/>
            <p:nvPr/>
          </p:nvSpPr>
          <p:spPr>
            <a:xfrm>
              <a:off x="6046152" y="1713924"/>
              <a:ext cx="528637" cy="445507"/>
            </a:xfrm>
            <a:prstGeom prst="wedgeRoundRectCallou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0.3</a:t>
              </a:r>
            </a:p>
          </p:txBody>
        </p:sp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93A22B5F-C6BD-C168-02A1-F528BCDE42A0}"/>
                </a:ext>
              </a:extLst>
            </p:cNvPr>
            <p:cNvSpPr/>
            <p:nvPr/>
          </p:nvSpPr>
          <p:spPr>
            <a:xfrm>
              <a:off x="6939657" y="1905913"/>
              <a:ext cx="528637" cy="445507"/>
            </a:xfrm>
            <a:prstGeom prst="wedgeRoundRectCallou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425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302A-C400-CD18-3835-7488CF1DA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Scheduling with Predictions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7365B-3485-30C6-8C63-176DEC4A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Two ways to study: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Why stochastic analysis for scheduling?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ECF049F-492D-FA99-52A4-3784A4B29867}"/>
              </a:ext>
            </a:extLst>
          </p:cNvPr>
          <p:cNvGrpSpPr/>
          <p:nvPr/>
        </p:nvGrpSpPr>
        <p:grpSpPr>
          <a:xfrm>
            <a:off x="1548687" y="2311093"/>
            <a:ext cx="4038381" cy="1455937"/>
            <a:chOff x="1548687" y="2311093"/>
            <a:chExt cx="4038381" cy="145593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4270664-F3BA-665D-7057-97061103F96A}"/>
                </a:ext>
              </a:extLst>
            </p:cNvPr>
            <p:cNvGrpSpPr/>
            <p:nvPr/>
          </p:nvGrpSpPr>
          <p:grpSpPr>
            <a:xfrm>
              <a:off x="1548687" y="2311093"/>
              <a:ext cx="1564098" cy="1455937"/>
              <a:chOff x="2165666" y="2301547"/>
              <a:chExt cx="1564098" cy="1455937"/>
            </a:xfrm>
          </p:grpSpPr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6728F192-A16E-70AE-5464-DD5C73014CDE}"/>
                  </a:ext>
                </a:extLst>
              </p:cNvPr>
              <p:cNvSpPr/>
              <p:nvPr/>
            </p:nvSpPr>
            <p:spPr>
              <a:xfrm>
                <a:off x="2165666" y="2301547"/>
                <a:ext cx="1564098" cy="1455937"/>
              </a:xfrm>
              <a:custGeom>
                <a:avLst/>
                <a:gdLst>
                  <a:gd name="connsiteX0" fmla="*/ 214060 w 1564098"/>
                  <a:gd name="connsiteY0" fmla="*/ 585926 h 1455937"/>
                  <a:gd name="connsiteX1" fmla="*/ 214060 w 1564098"/>
                  <a:gd name="connsiteY1" fmla="*/ 585926 h 1455937"/>
                  <a:gd name="connsiteX2" fmla="*/ 205183 w 1564098"/>
                  <a:gd name="connsiteY2" fmla="*/ 506027 h 1455937"/>
                  <a:gd name="connsiteX3" fmla="*/ 160794 w 1564098"/>
                  <a:gd name="connsiteY3" fmla="*/ 461638 h 1455937"/>
                  <a:gd name="connsiteX4" fmla="*/ 116406 w 1564098"/>
                  <a:gd name="connsiteY4" fmla="*/ 426128 h 1455937"/>
                  <a:gd name="connsiteX5" fmla="*/ 80895 w 1564098"/>
                  <a:gd name="connsiteY5" fmla="*/ 381739 h 1455937"/>
                  <a:gd name="connsiteX6" fmla="*/ 36507 w 1564098"/>
                  <a:gd name="connsiteY6" fmla="*/ 363984 h 1455937"/>
                  <a:gd name="connsiteX7" fmla="*/ 996 w 1564098"/>
                  <a:gd name="connsiteY7" fmla="*/ 328473 h 1455937"/>
                  <a:gd name="connsiteX8" fmla="*/ 18752 w 1564098"/>
                  <a:gd name="connsiteY8" fmla="*/ 195308 h 1455937"/>
                  <a:gd name="connsiteX9" fmla="*/ 36507 w 1564098"/>
                  <a:gd name="connsiteY9" fmla="*/ 150920 h 1455937"/>
                  <a:gd name="connsiteX10" fmla="*/ 89773 w 1564098"/>
                  <a:gd name="connsiteY10" fmla="*/ 115409 h 1455937"/>
                  <a:gd name="connsiteX11" fmla="*/ 116406 w 1564098"/>
                  <a:gd name="connsiteY11" fmla="*/ 88776 h 1455937"/>
                  <a:gd name="connsiteX12" fmla="*/ 169672 w 1564098"/>
                  <a:gd name="connsiteY12" fmla="*/ 53266 h 1455937"/>
                  <a:gd name="connsiteX13" fmla="*/ 187427 w 1564098"/>
                  <a:gd name="connsiteY13" fmla="*/ 35510 h 1455937"/>
                  <a:gd name="connsiteX14" fmla="*/ 231816 w 1564098"/>
                  <a:gd name="connsiteY14" fmla="*/ 26633 h 1455937"/>
                  <a:gd name="connsiteX15" fmla="*/ 293960 w 1564098"/>
                  <a:gd name="connsiteY15" fmla="*/ 8877 h 1455937"/>
                  <a:gd name="connsiteX16" fmla="*/ 764476 w 1564098"/>
                  <a:gd name="connsiteY16" fmla="*/ 0 h 1455937"/>
                  <a:gd name="connsiteX17" fmla="*/ 1190604 w 1564098"/>
                  <a:gd name="connsiteY17" fmla="*/ 17755 h 1455937"/>
                  <a:gd name="connsiteX18" fmla="*/ 1306014 w 1564098"/>
                  <a:gd name="connsiteY18" fmla="*/ 44388 h 1455937"/>
                  <a:gd name="connsiteX19" fmla="*/ 1421424 w 1564098"/>
                  <a:gd name="connsiteY19" fmla="*/ 79899 h 1455937"/>
                  <a:gd name="connsiteX20" fmla="*/ 1456934 w 1564098"/>
                  <a:gd name="connsiteY20" fmla="*/ 97654 h 1455937"/>
                  <a:gd name="connsiteX21" fmla="*/ 1483567 w 1564098"/>
                  <a:gd name="connsiteY21" fmla="*/ 106532 h 1455937"/>
                  <a:gd name="connsiteX22" fmla="*/ 1536833 w 1564098"/>
                  <a:gd name="connsiteY22" fmla="*/ 142042 h 1455937"/>
                  <a:gd name="connsiteX23" fmla="*/ 1545711 w 1564098"/>
                  <a:gd name="connsiteY23" fmla="*/ 177553 h 1455937"/>
                  <a:gd name="connsiteX24" fmla="*/ 1563466 w 1564098"/>
                  <a:gd name="connsiteY24" fmla="*/ 204186 h 1455937"/>
                  <a:gd name="connsiteX25" fmla="*/ 1554589 w 1564098"/>
                  <a:gd name="connsiteY25" fmla="*/ 301840 h 1455937"/>
                  <a:gd name="connsiteX26" fmla="*/ 1510200 w 1564098"/>
                  <a:gd name="connsiteY26" fmla="*/ 346229 h 1455937"/>
                  <a:gd name="connsiteX27" fmla="*/ 1483567 w 1564098"/>
                  <a:gd name="connsiteY27" fmla="*/ 372862 h 1455937"/>
                  <a:gd name="connsiteX28" fmla="*/ 1421424 w 1564098"/>
                  <a:gd name="connsiteY28" fmla="*/ 390617 h 1455937"/>
                  <a:gd name="connsiteX29" fmla="*/ 1359280 w 1564098"/>
                  <a:gd name="connsiteY29" fmla="*/ 461638 h 1455937"/>
                  <a:gd name="connsiteX30" fmla="*/ 1350402 w 1564098"/>
                  <a:gd name="connsiteY30" fmla="*/ 896644 h 1455937"/>
                  <a:gd name="connsiteX31" fmla="*/ 1341525 w 1564098"/>
                  <a:gd name="connsiteY31" fmla="*/ 941033 h 1455937"/>
                  <a:gd name="connsiteX32" fmla="*/ 1350402 w 1564098"/>
                  <a:gd name="connsiteY32" fmla="*/ 1154097 h 1455937"/>
                  <a:gd name="connsiteX33" fmla="*/ 1323769 w 1564098"/>
                  <a:gd name="connsiteY33" fmla="*/ 1198485 h 1455937"/>
                  <a:gd name="connsiteX34" fmla="*/ 1190604 w 1564098"/>
                  <a:gd name="connsiteY34" fmla="*/ 1189607 h 1455937"/>
                  <a:gd name="connsiteX35" fmla="*/ 1163971 w 1564098"/>
                  <a:gd name="connsiteY35" fmla="*/ 1145219 h 1455937"/>
                  <a:gd name="connsiteX36" fmla="*/ 1146216 w 1564098"/>
                  <a:gd name="connsiteY36" fmla="*/ 1118586 h 1455937"/>
                  <a:gd name="connsiteX37" fmla="*/ 1137338 w 1564098"/>
                  <a:gd name="connsiteY37" fmla="*/ 1100831 h 1455937"/>
                  <a:gd name="connsiteX38" fmla="*/ 1137338 w 1564098"/>
                  <a:gd name="connsiteY38" fmla="*/ 1251751 h 1455937"/>
                  <a:gd name="connsiteX39" fmla="*/ 1110705 w 1564098"/>
                  <a:gd name="connsiteY39" fmla="*/ 1242873 h 1455937"/>
                  <a:gd name="connsiteX40" fmla="*/ 1048561 w 1564098"/>
                  <a:gd name="connsiteY40" fmla="*/ 1216240 h 1455937"/>
                  <a:gd name="connsiteX41" fmla="*/ 1013051 w 1564098"/>
                  <a:gd name="connsiteY41" fmla="*/ 1171852 h 1455937"/>
                  <a:gd name="connsiteX42" fmla="*/ 977540 w 1564098"/>
                  <a:gd name="connsiteY42" fmla="*/ 1136341 h 1455937"/>
                  <a:gd name="connsiteX43" fmla="*/ 942029 w 1564098"/>
                  <a:gd name="connsiteY43" fmla="*/ 1083075 h 1455937"/>
                  <a:gd name="connsiteX44" fmla="*/ 906519 w 1564098"/>
                  <a:gd name="connsiteY44" fmla="*/ 1012054 h 1455937"/>
                  <a:gd name="connsiteX45" fmla="*/ 915396 w 1564098"/>
                  <a:gd name="connsiteY45" fmla="*/ 1038687 h 1455937"/>
                  <a:gd name="connsiteX46" fmla="*/ 924274 w 1564098"/>
                  <a:gd name="connsiteY46" fmla="*/ 1091953 h 1455937"/>
                  <a:gd name="connsiteX47" fmla="*/ 942029 w 1564098"/>
                  <a:gd name="connsiteY47" fmla="*/ 1127464 h 1455937"/>
                  <a:gd name="connsiteX48" fmla="*/ 959785 w 1564098"/>
                  <a:gd name="connsiteY48" fmla="*/ 1207363 h 1455937"/>
                  <a:gd name="connsiteX49" fmla="*/ 977540 w 1564098"/>
                  <a:gd name="connsiteY49" fmla="*/ 1296139 h 1455937"/>
                  <a:gd name="connsiteX50" fmla="*/ 817742 w 1564098"/>
                  <a:gd name="connsiteY50" fmla="*/ 1198485 h 1455937"/>
                  <a:gd name="connsiteX51" fmla="*/ 755598 w 1564098"/>
                  <a:gd name="connsiteY51" fmla="*/ 1118586 h 1455937"/>
                  <a:gd name="connsiteX52" fmla="*/ 737843 w 1564098"/>
                  <a:gd name="connsiteY52" fmla="*/ 1091953 h 1455937"/>
                  <a:gd name="connsiteX53" fmla="*/ 764476 w 1564098"/>
                  <a:gd name="connsiteY53" fmla="*/ 1136341 h 1455937"/>
                  <a:gd name="connsiteX54" fmla="*/ 764476 w 1564098"/>
                  <a:gd name="connsiteY54" fmla="*/ 1216240 h 1455937"/>
                  <a:gd name="connsiteX55" fmla="*/ 693455 w 1564098"/>
                  <a:gd name="connsiteY55" fmla="*/ 1198485 h 1455937"/>
                  <a:gd name="connsiteX56" fmla="*/ 631311 w 1564098"/>
                  <a:gd name="connsiteY56" fmla="*/ 1171852 h 1455937"/>
                  <a:gd name="connsiteX57" fmla="*/ 578045 w 1564098"/>
                  <a:gd name="connsiteY57" fmla="*/ 1145219 h 1455937"/>
                  <a:gd name="connsiteX58" fmla="*/ 569167 w 1564098"/>
                  <a:gd name="connsiteY58" fmla="*/ 1118586 h 1455937"/>
                  <a:gd name="connsiteX59" fmla="*/ 551412 w 1564098"/>
                  <a:gd name="connsiteY59" fmla="*/ 1225118 h 1455937"/>
                  <a:gd name="connsiteX60" fmla="*/ 542534 w 1564098"/>
                  <a:gd name="connsiteY60" fmla="*/ 1349405 h 1455937"/>
                  <a:gd name="connsiteX61" fmla="*/ 462635 w 1564098"/>
                  <a:gd name="connsiteY61" fmla="*/ 1287262 h 1455937"/>
                  <a:gd name="connsiteX62" fmla="*/ 453758 w 1564098"/>
                  <a:gd name="connsiteY62" fmla="*/ 1260629 h 1455937"/>
                  <a:gd name="connsiteX63" fmla="*/ 391614 w 1564098"/>
                  <a:gd name="connsiteY63" fmla="*/ 1145219 h 1455937"/>
                  <a:gd name="connsiteX64" fmla="*/ 364981 w 1564098"/>
                  <a:gd name="connsiteY64" fmla="*/ 1207363 h 1455937"/>
                  <a:gd name="connsiteX65" fmla="*/ 373859 w 1564098"/>
                  <a:gd name="connsiteY65" fmla="*/ 1313895 h 1455937"/>
                  <a:gd name="connsiteX66" fmla="*/ 364981 w 1564098"/>
                  <a:gd name="connsiteY66" fmla="*/ 1420427 h 1455937"/>
                  <a:gd name="connsiteX67" fmla="*/ 356103 w 1564098"/>
                  <a:gd name="connsiteY67" fmla="*/ 1447060 h 1455937"/>
                  <a:gd name="connsiteX68" fmla="*/ 320593 w 1564098"/>
                  <a:gd name="connsiteY68" fmla="*/ 1455937 h 1455937"/>
                  <a:gd name="connsiteX69" fmla="*/ 231816 w 1564098"/>
                  <a:gd name="connsiteY69" fmla="*/ 1429304 h 1455937"/>
                  <a:gd name="connsiteX70" fmla="*/ 214060 w 1564098"/>
                  <a:gd name="connsiteY70" fmla="*/ 1411549 h 1455937"/>
                  <a:gd name="connsiteX71" fmla="*/ 160794 w 1564098"/>
                  <a:gd name="connsiteY71" fmla="*/ 1358283 h 1455937"/>
                  <a:gd name="connsiteX72" fmla="*/ 134161 w 1564098"/>
                  <a:gd name="connsiteY72" fmla="*/ 1260629 h 1455937"/>
                  <a:gd name="connsiteX73" fmla="*/ 151917 w 1564098"/>
                  <a:gd name="connsiteY73" fmla="*/ 887767 h 1455937"/>
                  <a:gd name="connsiteX74" fmla="*/ 160794 w 1564098"/>
                  <a:gd name="connsiteY74" fmla="*/ 710213 h 1455937"/>
                  <a:gd name="connsiteX75" fmla="*/ 169672 w 1564098"/>
                  <a:gd name="connsiteY75" fmla="*/ 683580 h 1455937"/>
                  <a:gd name="connsiteX76" fmla="*/ 178550 w 1564098"/>
                  <a:gd name="connsiteY76" fmla="*/ 639192 h 1455937"/>
                  <a:gd name="connsiteX77" fmla="*/ 196305 w 1564098"/>
                  <a:gd name="connsiteY77" fmla="*/ 577048 h 1455937"/>
                  <a:gd name="connsiteX78" fmla="*/ 214060 w 1564098"/>
                  <a:gd name="connsiteY78" fmla="*/ 585926 h 14559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564098" h="1455937">
                    <a:moveTo>
                      <a:pt x="214060" y="585926"/>
                    </a:moveTo>
                    <a:lnTo>
                      <a:pt x="214060" y="585926"/>
                    </a:lnTo>
                    <a:cubicBezTo>
                      <a:pt x="211101" y="559293"/>
                      <a:pt x="211682" y="532024"/>
                      <a:pt x="205183" y="506027"/>
                    </a:cubicBezTo>
                    <a:cubicBezTo>
                      <a:pt x="198810" y="480534"/>
                      <a:pt x="179003" y="475295"/>
                      <a:pt x="160794" y="461638"/>
                    </a:cubicBezTo>
                    <a:cubicBezTo>
                      <a:pt x="145636" y="450269"/>
                      <a:pt x="129804" y="439526"/>
                      <a:pt x="116406" y="426128"/>
                    </a:cubicBezTo>
                    <a:cubicBezTo>
                      <a:pt x="100126" y="409848"/>
                      <a:pt x="101396" y="393454"/>
                      <a:pt x="80895" y="381739"/>
                    </a:cubicBezTo>
                    <a:cubicBezTo>
                      <a:pt x="67059" y="373833"/>
                      <a:pt x="51303" y="369902"/>
                      <a:pt x="36507" y="363984"/>
                    </a:cubicBezTo>
                    <a:cubicBezTo>
                      <a:pt x="24670" y="352147"/>
                      <a:pt x="4279" y="344888"/>
                      <a:pt x="996" y="328473"/>
                    </a:cubicBezTo>
                    <a:cubicBezTo>
                      <a:pt x="-3359" y="306697"/>
                      <a:pt x="7299" y="229668"/>
                      <a:pt x="18752" y="195308"/>
                    </a:cubicBezTo>
                    <a:cubicBezTo>
                      <a:pt x="23791" y="180190"/>
                      <a:pt x="25920" y="162831"/>
                      <a:pt x="36507" y="150920"/>
                    </a:cubicBezTo>
                    <a:cubicBezTo>
                      <a:pt x="50684" y="134971"/>
                      <a:pt x="72929" y="128510"/>
                      <a:pt x="89773" y="115409"/>
                    </a:cubicBezTo>
                    <a:cubicBezTo>
                      <a:pt x="99683" y="107701"/>
                      <a:pt x="106496" y="96484"/>
                      <a:pt x="116406" y="88776"/>
                    </a:cubicBezTo>
                    <a:cubicBezTo>
                      <a:pt x="133250" y="75675"/>
                      <a:pt x="154583" y="68355"/>
                      <a:pt x="169672" y="53266"/>
                    </a:cubicBezTo>
                    <a:cubicBezTo>
                      <a:pt x="175590" y="47347"/>
                      <a:pt x="179734" y="38807"/>
                      <a:pt x="187427" y="35510"/>
                    </a:cubicBezTo>
                    <a:cubicBezTo>
                      <a:pt x="201296" y="29566"/>
                      <a:pt x="217177" y="30293"/>
                      <a:pt x="231816" y="26633"/>
                    </a:cubicBezTo>
                    <a:cubicBezTo>
                      <a:pt x="252716" y="21408"/>
                      <a:pt x="272443" y="9953"/>
                      <a:pt x="293960" y="8877"/>
                    </a:cubicBezTo>
                    <a:cubicBezTo>
                      <a:pt x="450631" y="1043"/>
                      <a:pt x="607637" y="2959"/>
                      <a:pt x="764476" y="0"/>
                    </a:cubicBezTo>
                    <a:cubicBezTo>
                      <a:pt x="910393" y="3741"/>
                      <a:pt x="1048676" y="-2521"/>
                      <a:pt x="1190604" y="17755"/>
                    </a:cubicBezTo>
                    <a:cubicBezTo>
                      <a:pt x="1218350" y="21719"/>
                      <a:pt x="1285965" y="38660"/>
                      <a:pt x="1306014" y="44388"/>
                    </a:cubicBezTo>
                    <a:cubicBezTo>
                      <a:pt x="1336674" y="53148"/>
                      <a:pt x="1390705" y="67611"/>
                      <a:pt x="1421424" y="79899"/>
                    </a:cubicBezTo>
                    <a:cubicBezTo>
                      <a:pt x="1433711" y="84814"/>
                      <a:pt x="1444770" y="92441"/>
                      <a:pt x="1456934" y="97654"/>
                    </a:cubicBezTo>
                    <a:cubicBezTo>
                      <a:pt x="1465535" y="101340"/>
                      <a:pt x="1475387" y="101987"/>
                      <a:pt x="1483567" y="106532"/>
                    </a:cubicBezTo>
                    <a:cubicBezTo>
                      <a:pt x="1502221" y="116895"/>
                      <a:pt x="1536833" y="142042"/>
                      <a:pt x="1536833" y="142042"/>
                    </a:cubicBezTo>
                    <a:cubicBezTo>
                      <a:pt x="1539792" y="153879"/>
                      <a:pt x="1540905" y="166338"/>
                      <a:pt x="1545711" y="177553"/>
                    </a:cubicBezTo>
                    <a:cubicBezTo>
                      <a:pt x="1549914" y="187360"/>
                      <a:pt x="1562706" y="193544"/>
                      <a:pt x="1563466" y="204186"/>
                    </a:cubicBezTo>
                    <a:cubicBezTo>
                      <a:pt x="1565795" y="236788"/>
                      <a:pt x="1561438" y="269880"/>
                      <a:pt x="1554589" y="301840"/>
                    </a:cubicBezTo>
                    <a:cubicBezTo>
                      <a:pt x="1548928" y="328257"/>
                      <a:pt x="1527697" y="331648"/>
                      <a:pt x="1510200" y="346229"/>
                    </a:cubicBezTo>
                    <a:cubicBezTo>
                      <a:pt x="1500555" y="354267"/>
                      <a:pt x="1494013" y="365898"/>
                      <a:pt x="1483567" y="372862"/>
                    </a:cubicBezTo>
                    <a:cubicBezTo>
                      <a:pt x="1475929" y="377954"/>
                      <a:pt x="1426155" y="389434"/>
                      <a:pt x="1421424" y="390617"/>
                    </a:cubicBezTo>
                    <a:cubicBezTo>
                      <a:pt x="1358006" y="432896"/>
                      <a:pt x="1373334" y="405426"/>
                      <a:pt x="1359280" y="461638"/>
                    </a:cubicBezTo>
                    <a:cubicBezTo>
                      <a:pt x="1356321" y="606640"/>
                      <a:pt x="1355770" y="751711"/>
                      <a:pt x="1350402" y="896644"/>
                    </a:cubicBezTo>
                    <a:cubicBezTo>
                      <a:pt x="1349844" y="911723"/>
                      <a:pt x="1341525" y="925944"/>
                      <a:pt x="1341525" y="941033"/>
                    </a:cubicBezTo>
                    <a:cubicBezTo>
                      <a:pt x="1341525" y="1012116"/>
                      <a:pt x="1347443" y="1083076"/>
                      <a:pt x="1350402" y="1154097"/>
                    </a:cubicBezTo>
                    <a:cubicBezTo>
                      <a:pt x="1341524" y="1168893"/>
                      <a:pt x="1335131" y="1185499"/>
                      <a:pt x="1323769" y="1198485"/>
                    </a:cubicBezTo>
                    <a:cubicBezTo>
                      <a:pt x="1277035" y="1251895"/>
                      <a:pt x="1263571" y="1216141"/>
                      <a:pt x="1190604" y="1189607"/>
                    </a:cubicBezTo>
                    <a:cubicBezTo>
                      <a:pt x="1175188" y="1143354"/>
                      <a:pt x="1191826" y="1180037"/>
                      <a:pt x="1163971" y="1145219"/>
                    </a:cubicBezTo>
                    <a:cubicBezTo>
                      <a:pt x="1157306" y="1136888"/>
                      <a:pt x="1151705" y="1127735"/>
                      <a:pt x="1146216" y="1118586"/>
                    </a:cubicBezTo>
                    <a:cubicBezTo>
                      <a:pt x="1142812" y="1112912"/>
                      <a:pt x="1137338" y="1100831"/>
                      <a:pt x="1137338" y="1100831"/>
                    </a:cubicBezTo>
                    <a:cubicBezTo>
                      <a:pt x="1142365" y="1141044"/>
                      <a:pt x="1156910" y="1212608"/>
                      <a:pt x="1137338" y="1251751"/>
                    </a:cubicBezTo>
                    <a:cubicBezTo>
                      <a:pt x="1133153" y="1260121"/>
                      <a:pt x="1119394" y="1246348"/>
                      <a:pt x="1110705" y="1242873"/>
                    </a:cubicBezTo>
                    <a:cubicBezTo>
                      <a:pt x="1089780" y="1234503"/>
                      <a:pt x="1069276" y="1225118"/>
                      <a:pt x="1048561" y="1216240"/>
                    </a:cubicBezTo>
                    <a:cubicBezTo>
                      <a:pt x="1036724" y="1201444"/>
                      <a:pt x="1025639" y="1186014"/>
                      <a:pt x="1013051" y="1171852"/>
                    </a:cubicBezTo>
                    <a:cubicBezTo>
                      <a:pt x="1001930" y="1159340"/>
                      <a:pt x="987997" y="1149413"/>
                      <a:pt x="977540" y="1136341"/>
                    </a:cubicBezTo>
                    <a:cubicBezTo>
                      <a:pt x="964209" y="1119678"/>
                      <a:pt x="949954" y="1102888"/>
                      <a:pt x="942029" y="1083075"/>
                    </a:cubicBezTo>
                    <a:cubicBezTo>
                      <a:pt x="920311" y="1028781"/>
                      <a:pt x="933113" y="1051946"/>
                      <a:pt x="906519" y="1012054"/>
                    </a:cubicBezTo>
                    <a:cubicBezTo>
                      <a:pt x="909478" y="1020932"/>
                      <a:pt x="913366" y="1029552"/>
                      <a:pt x="915396" y="1038687"/>
                    </a:cubicBezTo>
                    <a:cubicBezTo>
                      <a:pt x="919301" y="1056259"/>
                      <a:pt x="919102" y="1074712"/>
                      <a:pt x="924274" y="1091953"/>
                    </a:cubicBezTo>
                    <a:cubicBezTo>
                      <a:pt x="928077" y="1104629"/>
                      <a:pt x="936111" y="1115627"/>
                      <a:pt x="942029" y="1127464"/>
                    </a:cubicBezTo>
                    <a:cubicBezTo>
                      <a:pt x="947948" y="1154097"/>
                      <a:pt x="951647" y="1181322"/>
                      <a:pt x="959785" y="1207363"/>
                    </a:cubicBezTo>
                    <a:cubicBezTo>
                      <a:pt x="985866" y="1290821"/>
                      <a:pt x="995305" y="1242847"/>
                      <a:pt x="977540" y="1296139"/>
                    </a:cubicBezTo>
                    <a:cubicBezTo>
                      <a:pt x="892403" y="1270598"/>
                      <a:pt x="871915" y="1279744"/>
                      <a:pt x="817742" y="1198485"/>
                    </a:cubicBezTo>
                    <a:cubicBezTo>
                      <a:pt x="727985" y="1063850"/>
                      <a:pt x="825138" y="1202035"/>
                      <a:pt x="755598" y="1118586"/>
                    </a:cubicBezTo>
                    <a:cubicBezTo>
                      <a:pt x="748768" y="1110389"/>
                      <a:pt x="733071" y="1082410"/>
                      <a:pt x="737843" y="1091953"/>
                    </a:cubicBezTo>
                    <a:cubicBezTo>
                      <a:pt x="745560" y="1107386"/>
                      <a:pt x="755598" y="1121545"/>
                      <a:pt x="764476" y="1136341"/>
                    </a:cubicBezTo>
                    <a:cubicBezTo>
                      <a:pt x="764530" y="1136612"/>
                      <a:pt x="786084" y="1211438"/>
                      <a:pt x="764476" y="1216240"/>
                    </a:cubicBezTo>
                    <a:cubicBezTo>
                      <a:pt x="740655" y="1221533"/>
                      <a:pt x="717129" y="1204403"/>
                      <a:pt x="693455" y="1198485"/>
                    </a:cubicBezTo>
                    <a:cubicBezTo>
                      <a:pt x="651327" y="1156357"/>
                      <a:pt x="673825" y="1157680"/>
                      <a:pt x="631311" y="1171852"/>
                    </a:cubicBezTo>
                    <a:cubicBezTo>
                      <a:pt x="613556" y="1162974"/>
                      <a:pt x="593117" y="1158138"/>
                      <a:pt x="578045" y="1145219"/>
                    </a:cubicBezTo>
                    <a:cubicBezTo>
                      <a:pt x="570940" y="1139129"/>
                      <a:pt x="572126" y="1109708"/>
                      <a:pt x="569167" y="1118586"/>
                    </a:cubicBezTo>
                    <a:cubicBezTo>
                      <a:pt x="557783" y="1152739"/>
                      <a:pt x="557330" y="1189607"/>
                      <a:pt x="551412" y="1225118"/>
                    </a:cubicBezTo>
                    <a:cubicBezTo>
                      <a:pt x="548453" y="1266547"/>
                      <a:pt x="576560" y="1325586"/>
                      <a:pt x="542534" y="1349405"/>
                    </a:cubicBezTo>
                    <a:cubicBezTo>
                      <a:pt x="514893" y="1368754"/>
                      <a:pt x="486493" y="1311120"/>
                      <a:pt x="462635" y="1287262"/>
                    </a:cubicBezTo>
                    <a:cubicBezTo>
                      <a:pt x="456018" y="1280645"/>
                      <a:pt x="457233" y="1269318"/>
                      <a:pt x="453758" y="1260629"/>
                    </a:cubicBezTo>
                    <a:cubicBezTo>
                      <a:pt x="424560" y="1187632"/>
                      <a:pt x="434096" y="1208941"/>
                      <a:pt x="391614" y="1145219"/>
                    </a:cubicBezTo>
                    <a:cubicBezTo>
                      <a:pt x="382736" y="1165934"/>
                      <a:pt x="367340" y="1184950"/>
                      <a:pt x="364981" y="1207363"/>
                    </a:cubicBezTo>
                    <a:cubicBezTo>
                      <a:pt x="361251" y="1242801"/>
                      <a:pt x="373859" y="1278261"/>
                      <a:pt x="373859" y="1313895"/>
                    </a:cubicBezTo>
                    <a:cubicBezTo>
                      <a:pt x="373859" y="1349529"/>
                      <a:pt x="369691" y="1385106"/>
                      <a:pt x="364981" y="1420427"/>
                    </a:cubicBezTo>
                    <a:cubicBezTo>
                      <a:pt x="363744" y="1429703"/>
                      <a:pt x="363410" y="1441214"/>
                      <a:pt x="356103" y="1447060"/>
                    </a:cubicBezTo>
                    <a:cubicBezTo>
                      <a:pt x="346576" y="1454682"/>
                      <a:pt x="332430" y="1452978"/>
                      <a:pt x="320593" y="1455937"/>
                    </a:cubicBezTo>
                    <a:cubicBezTo>
                      <a:pt x="291001" y="1447059"/>
                      <a:pt x="260335" y="1441187"/>
                      <a:pt x="231816" y="1429304"/>
                    </a:cubicBezTo>
                    <a:cubicBezTo>
                      <a:pt x="224090" y="1426085"/>
                      <a:pt x="220490" y="1416907"/>
                      <a:pt x="214060" y="1411549"/>
                    </a:cubicBezTo>
                    <a:cubicBezTo>
                      <a:pt x="164509" y="1370257"/>
                      <a:pt x="190727" y="1403181"/>
                      <a:pt x="160794" y="1358283"/>
                    </a:cubicBezTo>
                    <a:cubicBezTo>
                      <a:pt x="153832" y="1337397"/>
                      <a:pt x="134161" y="1285723"/>
                      <a:pt x="134161" y="1260629"/>
                    </a:cubicBezTo>
                    <a:cubicBezTo>
                      <a:pt x="134161" y="1011573"/>
                      <a:pt x="132824" y="1040504"/>
                      <a:pt x="151917" y="887767"/>
                    </a:cubicBezTo>
                    <a:cubicBezTo>
                      <a:pt x="154876" y="828582"/>
                      <a:pt x="155661" y="769249"/>
                      <a:pt x="160794" y="710213"/>
                    </a:cubicBezTo>
                    <a:cubicBezTo>
                      <a:pt x="161605" y="700890"/>
                      <a:pt x="167402" y="692658"/>
                      <a:pt x="169672" y="683580"/>
                    </a:cubicBezTo>
                    <a:cubicBezTo>
                      <a:pt x="173332" y="668942"/>
                      <a:pt x="174890" y="653831"/>
                      <a:pt x="178550" y="639192"/>
                    </a:cubicBezTo>
                    <a:cubicBezTo>
                      <a:pt x="189102" y="596983"/>
                      <a:pt x="188004" y="626854"/>
                      <a:pt x="196305" y="577048"/>
                    </a:cubicBezTo>
                    <a:cubicBezTo>
                      <a:pt x="197278" y="571210"/>
                      <a:pt x="211101" y="584446"/>
                      <a:pt x="214060" y="585926"/>
                    </a:cubicBezTo>
                    <a:close/>
                  </a:path>
                </a:pathLst>
              </a:custGeom>
              <a:solidFill>
                <a:srgbClr val="C00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4D3D67A9-0299-09D6-AF19-D56D6954CA14}"/>
                  </a:ext>
                </a:extLst>
              </p:cNvPr>
              <p:cNvGrpSpPr/>
              <p:nvPr/>
            </p:nvGrpSpPr>
            <p:grpSpPr>
              <a:xfrm>
                <a:off x="2695945" y="2598261"/>
                <a:ext cx="503540" cy="498868"/>
                <a:chOff x="1061545" y="2594072"/>
                <a:chExt cx="503540" cy="498868"/>
              </a:xfrm>
            </p:grpSpPr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0C3FFC15-8257-2929-4FD6-AF28E3C7D766}"/>
                    </a:ext>
                  </a:extLst>
                </p:cNvPr>
                <p:cNvCxnSpPr/>
                <p:nvPr/>
              </p:nvCxnSpPr>
              <p:spPr>
                <a:xfrm>
                  <a:off x="1076955" y="2594072"/>
                  <a:ext cx="169837" cy="23972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92E9A873-133C-2A0E-494E-D11938D33D03}"/>
                    </a:ext>
                  </a:extLst>
                </p:cNvPr>
                <p:cNvCxnSpPr/>
                <p:nvPr/>
              </p:nvCxnSpPr>
              <p:spPr>
                <a:xfrm flipH="1">
                  <a:off x="1378528" y="2596055"/>
                  <a:ext cx="186557" cy="231227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FD22B2D9-01DE-5289-700A-A14911A0E927}"/>
                    </a:ext>
                  </a:extLst>
                </p:cNvPr>
                <p:cNvCxnSpPr/>
                <p:nvPr/>
              </p:nvCxnSpPr>
              <p:spPr>
                <a:xfrm>
                  <a:off x="1210361" y="3092940"/>
                  <a:ext cx="2325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ABABD9DE-16FB-E7B2-1E87-040627B25171}"/>
                    </a:ext>
                  </a:extLst>
                </p:cNvPr>
                <p:cNvSpPr/>
                <p:nvPr/>
              </p:nvSpPr>
              <p:spPr>
                <a:xfrm>
                  <a:off x="1061545" y="2743200"/>
                  <a:ext cx="93638" cy="840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DAFED6D-6230-4120-55E4-7E3D910B385F}"/>
                    </a:ext>
                  </a:extLst>
                </p:cNvPr>
                <p:cNvSpPr/>
                <p:nvPr/>
              </p:nvSpPr>
              <p:spPr>
                <a:xfrm>
                  <a:off x="1472163" y="2743200"/>
                  <a:ext cx="92922" cy="8408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6F4D4B-62B4-6C52-E8AB-B99FF46B5A26}"/>
                </a:ext>
              </a:extLst>
            </p:cNvPr>
            <p:cNvSpPr txBox="1"/>
            <p:nvPr/>
          </p:nvSpPr>
          <p:spPr>
            <a:xfrm>
              <a:off x="3112785" y="2751878"/>
              <a:ext cx="24742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Worst Case Analysis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78D468-2872-859F-8347-CAB384BC9ABC}"/>
              </a:ext>
            </a:extLst>
          </p:cNvPr>
          <p:cNvGrpSpPr/>
          <p:nvPr/>
        </p:nvGrpSpPr>
        <p:grpSpPr>
          <a:xfrm>
            <a:off x="6951468" y="2479049"/>
            <a:ext cx="3515519" cy="976544"/>
            <a:chOff x="6951468" y="2263606"/>
            <a:chExt cx="3515519" cy="97654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0D86E46-4970-D7B4-B68D-FE9750F4853A}"/>
                </a:ext>
              </a:extLst>
            </p:cNvPr>
            <p:cNvGrpSpPr/>
            <p:nvPr/>
          </p:nvGrpSpPr>
          <p:grpSpPr>
            <a:xfrm>
              <a:off x="6951468" y="2263606"/>
              <a:ext cx="967666" cy="976544"/>
              <a:chOff x="7496504" y="2413579"/>
              <a:chExt cx="967666" cy="97654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153F102-E0D5-6CB9-A3DC-5BB10968DCB3}"/>
                  </a:ext>
                </a:extLst>
              </p:cNvPr>
              <p:cNvSpPr/>
              <p:nvPr/>
            </p:nvSpPr>
            <p:spPr>
              <a:xfrm>
                <a:off x="7496504" y="2413579"/>
                <a:ext cx="967666" cy="976544"/>
              </a:xfrm>
              <a:prstGeom prst="ellipse">
                <a:avLst/>
              </a:prstGeom>
              <a:solidFill>
                <a:schemeClr val="accent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33">
                <a:extLst>
                  <a:ext uri="{FF2B5EF4-FFF2-40B4-BE49-F238E27FC236}">
                    <a16:creationId xmlns:a16="http://schemas.microsoft.com/office/drawing/2014/main" id="{412EE5E5-038B-9376-3E31-BDA08F3C6B94}"/>
                  </a:ext>
                </a:extLst>
              </p:cNvPr>
              <p:cNvSpPr/>
              <p:nvPr/>
            </p:nvSpPr>
            <p:spPr>
              <a:xfrm>
                <a:off x="7570074" y="2598261"/>
                <a:ext cx="793994" cy="590774"/>
              </a:xfrm>
              <a:custGeom>
                <a:avLst/>
                <a:gdLst>
                  <a:gd name="connsiteX0" fmla="*/ 0 w 1301118"/>
                  <a:gd name="connsiteY0" fmla="*/ 786663 h 787649"/>
                  <a:gd name="connsiteX1" fmla="*/ 483476 w 1301118"/>
                  <a:gd name="connsiteY1" fmla="*/ 618498 h 787649"/>
                  <a:gd name="connsiteX2" fmla="*/ 336331 w 1301118"/>
                  <a:gd name="connsiteY2" fmla="*/ 229615 h 787649"/>
                  <a:gd name="connsiteX3" fmla="*/ 493986 w 1301118"/>
                  <a:gd name="connsiteY3" fmla="*/ 29918 h 787649"/>
                  <a:gd name="connsiteX4" fmla="*/ 882869 w 1301118"/>
                  <a:gd name="connsiteY4" fmla="*/ 19408 h 787649"/>
                  <a:gd name="connsiteX5" fmla="*/ 1019504 w 1301118"/>
                  <a:gd name="connsiteY5" fmla="*/ 208594 h 787649"/>
                  <a:gd name="connsiteX6" fmla="*/ 851338 w 1301118"/>
                  <a:gd name="connsiteY6" fmla="*/ 576456 h 787649"/>
                  <a:gd name="connsiteX7" fmla="*/ 1250731 w 1301118"/>
                  <a:gd name="connsiteY7" fmla="*/ 765642 h 787649"/>
                  <a:gd name="connsiteX8" fmla="*/ 1282262 w 1301118"/>
                  <a:gd name="connsiteY8" fmla="*/ 776153 h 787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01118" h="787649">
                    <a:moveTo>
                      <a:pt x="0" y="786663"/>
                    </a:moveTo>
                    <a:cubicBezTo>
                      <a:pt x="213710" y="749001"/>
                      <a:pt x="427421" y="711339"/>
                      <a:pt x="483476" y="618498"/>
                    </a:cubicBezTo>
                    <a:cubicBezTo>
                      <a:pt x="539531" y="525657"/>
                      <a:pt x="334579" y="327712"/>
                      <a:pt x="336331" y="229615"/>
                    </a:cubicBezTo>
                    <a:cubicBezTo>
                      <a:pt x="338083" y="131518"/>
                      <a:pt x="402896" y="64952"/>
                      <a:pt x="493986" y="29918"/>
                    </a:cubicBezTo>
                    <a:cubicBezTo>
                      <a:pt x="585076" y="-5117"/>
                      <a:pt x="795283" y="-10371"/>
                      <a:pt x="882869" y="19408"/>
                    </a:cubicBezTo>
                    <a:cubicBezTo>
                      <a:pt x="970455" y="49187"/>
                      <a:pt x="1024759" y="115753"/>
                      <a:pt x="1019504" y="208594"/>
                    </a:cubicBezTo>
                    <a:cubicBezTo>
                      <a:pt x="1014249" y="301435"/>
                      <a:pt x="812800" y="483615"/>
                      <a:pt x="851338" y="576456"/>
                    </a:cubicBezTo>
                    <a:cubicBezTo>
                      <a:pt x="889876" y="669297"/>
                      <a:pt x="1178910" y="732359"/>
                      <a:pt x="1250731" y="765642"/>
                    </a:cubicBezTo>
                    <a:cubicBezTo>
                      <a:pt x="1322552" y="798925"/>
                      <a:pt x="1302407" y="787539"/>
                      <a:pt x="1282262" y="776153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5DF355-77E4-204F-89AB-BC44CB4834CE}"/>
                </a:ext>
              </a:extLst>
            </p:cNvPr>
            <p:cNvSpPr txBox="1"/>
            <p:nvPr/>
          </p:nvSpPr>
          <p:spPr>
            <a:xfrm>
              <a:off x="7992704" y="2536434"/>
              <a:ext cx="247428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Stochastic Analysis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9FF763-AE43-1064-16C6-F1A69391DFB3}"/>
              </a:ext>
            </a:extLst>
          </p:cNvPr>
          <p:cNvGrpSpPr/>
          <p:nvPr/>
        </p:nvGrpSpPr>
        <p:grpSpPr>
          <a:xfrm>
            <a:off x="6665976" y="2311093"/>
            <a:ext cx="5029978" cy="1346507"/>
            <a:chOff x="6665976" y="2311093"/>
            <a:chExt cx="5029978" cy="1346507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6357AF6-1A9E-E199-6A09-3DFD19CB4165}"/>
                </a:ext>
              </a:extLst>
            </p:cNvPr>
            <p:cNvSpPr/>
            <p:nvPr/>
          </p:nvSpPr>
          <p:spPr>
            <a:xfrm>
              <a:off x="6665976" y="2311093"/>
              <a:ext cx="3801011" cy="1346507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7BA650-5392-E95A-92C0-726570916B73}"/>
                </a:ext>
              </a:extLst>
            </p:cNvPr>
            <p:cNvSpPr txBox="1"/>
            <p:nvPr/>
          </p:nvSpPr>
          <p:spPr>
            <a:xfrm>
              <a:off x="10470269" y="2736487"/>
              <a:ext cx="1225685" cy="461665"/>
            </a:xfrm>
            <a:prstGeom prst="rect">
              <a:avLst/>
            </a:prstGeom>
            <a:noFill/>
            <a:ln w="381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talk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3D21DEE-19F8-F8B1-F267-0D83632329ED}"/>
              </a:ext>
            </a:extLst>
          </p:cNvPr>
          <p:cNvGrpSpPr/>
          <p:nvPr/>
        </p:nvGrpSpPr>
        <p:grpSpPr>
          <a:xfrm>
            <a:off x="1399956" y="4574474"/>
            <a:ext cx="2578410" cy="1412616"/>
            <a:chOff x="1371534" y="4467231"/>
            <a:chExt cx="2578410" cy="1412616"/>
          </a:xfrm>
        </p:grpSpPr>
        <p:pic>
          <p:nvPicPr>
            <p:cNvPr id="23" name="Picture 22" descr="Diagram, venn diagram&#10;&#10;Description automatically generated">
              <a:extLst>
                <a:ext uri="{FF2B5EF4-FFF2-40B4-BE49-F238E27FC236}">
                  <a16:creationId xmlns:a16="http://schemas.microsoft.com/office/drawing/2014/main" id="{05D8344F-4BB7-BE40-AFFF-CF34CC3EB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9903" y="4977258"/>
              <a:ext cx="914400" cy="902589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64CD173-8012-5AC3-213A-1EF26A652C27}"/>
                </a:ext>
              </a:extLst>
            </p:cNvPr>
            <p:cNvSpPr txBox="1"/>
            <p:nvPr/>
          </p:nvSpPr>
          <p:spPr>
            <a:xfrm>
              <a:off x="1371534" y="4467231"/>
              <a:ext cx="2578410" cy="461665"/>
            </a:xfrm>
            <a:prstGeom prst="rect">
              <a:avLst/>
            </a:prstGeom>
            <a:noFill/>
            <a:ln w="381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Reflects real world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0E0230B-F869-8014-9AE1-DD4380F02088}"/>
              </a:ext>
            </a:extLst>
          </p:cNvPr>
          <p:cNvGrpSpPr/>
          <p:nvPr/>
        </p:nvGrpSpPr>
        <p:grpSpPr>
          <a:xfrm>
            <a:off x="4736385" y="4397859"/>
            <a:ext cx="3012975" cy="2098881"/>
            <a:chOff x="4736385" y="4397859"/>
            <a:chExt cx="3012975" cy="209888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C9862AE-6F7E-9C32-1BDD-3818EB13744B}"/>
                </a:ext>
              </a:extLst>
            </p:cNvPr>
            <p:cNvGrpSpPr/>
            <p:nvPr/>
          </p:nvGrpSpPr>
          <p:grpSpPr>
            <a:xfrm>
              <a:off x="5753610" y="5271054"/>
              <a:ext cx="914400" cy="1225686"/>
              <a:chOff x="7042826" y="4523361"/>
              <a:chExt cx="914400" cy="1225686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2D62E44-E8D3-3B22-FD8D-11C4064E3E39}"/>
                  </a:ext>
                </a:extLst>
              </p:cNvPr>
              <p:cNvCxnSpPr/>
              <p:nvPr/>
            </p:nvCxnSpPr>
            <p:spPr>
              <a:xfrm>
                <a:off x="7786606" y="4523361"/>
                <a:ext cx="0" cy="1225685"/>
              </a:xfrm>
              <a:prstGeom prst="line">
                <a:avLst/>
              </a:prstGeom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8ABF96A-8959-A195-B9C6-F304632A8E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7923" y="4786009"/>
                <a:ext cx="568683" cy="0"/>
              </a:xfrm>
              <a:prstGeom prst="line">
                <a:avLst/>
              </a:prstGeom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D80ECC0-0323-44D1-9020-05A04B4AD4A5}"/>
                  </a:ext>
                </a:extLst>
              </p:cNvPr>
              <p:cNvSpPr/>
              <p:nvPr/>
            </p:nvSpPr>
            <p:spPr>
              <a:xfrm>
                <a:off x="7042826" y="4533089"/>
                <a:ext cx="914400" cy="1206230"/>
              </a:xfrm>
              <a:custGeom>
                <a:avLst/>
                <a:gdLst>
                  <a:gd name="connsiteX0" fmla="*/ 914400 w 914400"/>
                  <a:gd name="connsiteY0" fmla="*/ 1206230 h 1206230"/>
                  <a:gd name="connsiteX1" fmla="*/ 476655 w 914400"/>
                  <a:gd name="connsiteY1" fmla="*/ 0 h 1206230"/>
                  <a:gd name="connsiteX2" fmla="*/ 0 w 914400"/>
                  <a:gd name="connsiteY2" fmla="*/ 1206230 h 1206230"/>
                  <a:gd name="connsiteX3" fmla="*/ 0 w 914400"/>
                  <a:gd name="connsiteY3" fmla="*/ 1206230 h 12062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14400" h="1206230">
                    <a:moveTo>
                      <a:pt x="914400" y="1206230"/>
                    </a:moveTo>
                    <a:cubicBezTo>
                      <a:pt x="771727" y="603115"/>
                      <a:pt x="629055" y="0"/>
                      <a:pt x="476655" y="0"/>
                    </a:cubicBezTo>
                    <a:cubicBezTo>
                      <a:pt x="324255" y="0"/>
                      <a:pt x="0" y="1206230"/>
                      <a:pt x="0" y="1206230"/>
                    </a:cubicBezTo>
                    <a:lnTo>
                      <a:pt x="0" y="1206230"/>
                    </a:lnTo>
                  </a:path>
                </a:pathLst>
              </a:custGeom>
              <a:noFill/>
              <a:ln w="63500"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53031B95-0B0E-9C81-805E-254B10BA9D54}"/>
                  </a:ext>
                </a:extLst>
              </p:cNvPr>
              <p:cNvCxnSpPr/>
              <p:nvPr/>
            </p:nvCxnSpPr>
            <p:spPr>
              <a:xfrm>
                <a:off x="7217923" y="4523362"/>
                <a:ext cx="0" cy="1225685"/>
              </a:xfrm>
              <a:prstGeom prst="line">
                <a:avLst/>
              </a:prstGeom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12931E5-66B3-7984-959B-90164FF4E3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17923" y="4786009"/>
                <a:ext cx="282103" cy="0"/>
              </a:xfrm>
              <a:prstGeom prst="line">
                <a:avLst/>
              </a:prstGeom>
              <a:ln w="635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8689250-68AC-18BF-AE6C-225E9B3C772A}"/>
                </a:ext>
              </a:extLst>
            </p:cNvPr>
            <p:cNvSpPr txBox="1"/>
            <p:nvPr/>
          </p:nvSpPr>
          <p:spPr>
            <a:xfrm>
              <a:off x="4736385" y="4397859"/>
              <a:ext cx="3012975" cy="830997"/>
            </a:xfrm>
            <a:prstGeom prst="rect">
              <a:avLst/>
            </a:prstGeom>
            <a:noFill/>
            <a:ln w="38100">
              <a:solidFill>
                <a:srgbClr val="0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Overcomes worst-case barriers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CF8D6D4-3A22-CEA1-E483-A7F5FFAA7EC1}"/>
              </a:ext>
            </a:extLst>
          </p:cNvPr>
          <p:cNvGrpSpPr/>
          <p:nvPr/>
        </p:nvGrpSpPr>
        <p:grpSpPr>
          <a:xfrm>
            <a:off x="8625341" y="4403010"/>
            <a:ext cx="2600378" cy="2035855"/>
            <a:chOff x="8625341" y="4403010"/>
            <a:chExt cx="2600378" cy="2035855"/>
          </a:xfrm>
        </p:grpSpPr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653BB832-9087-2672-683C-AE9A3EE89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34492" y="5269451"/>
              <a:ext cx="1176068" cy="1169414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0FEA4B1-3273-1DF4-1E60-716684D06DFF}"/>
                </a:ext>
              </a:extLst>
            </p:cNvPr>
            <p:cNvSpPr txBox="1"/>
            <p:nvPr/>
          </p:nvSpPr>
          <p:spPr>
            <a:xfrm>
              <a:off x="8625341" y="4403010"/>
              <a:ext cx="2600378" cy="83099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Challenging, subtle problems</a:t>
              </a:r>
            </a:p>
          </p:txBody>
        </p:sp>
      </p:grp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F6A72F11-4D55-DF3A-60A2-9970E46D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2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8B25-55A5-ABC5-7738-5D79A1F7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Stochastic Arrivals?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3117-AA0C-B761-2151-51B955FC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01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Worst case setting: General arrival sequence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EC603B-5138-13B0-B2E5-75953B9D2031}"/>
              </a:ext>
            </a:extLst>
          </p:cNvPr>
          <p:cNvGrpSpPr/>
          <p:nvPr/>
        </p:nvGrpSpPr>
        <p:grpSpPr>
          <a:xfrm>
            <a:off x="1447800" y="2486025"/>
            <a:ext cx="7934325" cy="1181100"/>
            <a:chOff x="1447800" y="2486025"/>
            <a:chExt cx="7934325" cy="11811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E11529-0A21-29AA-2D42-5B3488DFE0B3}"/>
                </a:ext>
              </a:extLst>
            </p:cNvPr>
            <p:cNvSpPr/>
            <p:nvPr/>
          </p:nvSpPr>
          <p:spPr>
            <a:xfrm>
              <a:off x="1447800" y="2571750"/>
              <a:ext cx="552450" cy="1095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8CD6D1-C5FF-09F7-7E74-6743E5EEBB7F}"/>
                </a:ext>
              </a:extLst>
            </p:cNvPr>
            <p:cNvSpPr/>
            <p:nvPr/>
          </p:nvSpPr>
          <p:spPr>
            <a:xfrm>
              <a:off x="2914650" y="2781300"/>
              <a:ext cx="552450" cy="885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27B45B-AE31-8E84-D146-3C0C0B21C0C3}"/>
                </a:ext>
              </a:extLst>
            </p:cNvPr>
            <p:cNvSpPr/>
            <p:nvPr/>
          </p:nvSpPr>
          <p:spPr>
            <a:xfrm>
              <a:off x="4619625" y="2486025"/>
              <a:ext cx="552450" cy="1181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174E0F-6433-7B86-4748-2DCB03936ACD}"/>
                </a:ext>
              </a:extLst>
            </p:cNvPr>
            <p:cNvSpPr/>
            <p:nvPr/>
          </p:nvSpPr>
          <p:spPr>
            <a:xfrm>
              <a:off x="5391150" y="3429000"/>
              <a:ext cx="552450" cy="2333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404FDE-409E-B674-E195-38C688BC4D68}"/>
                </a:ext>
              </a:extLst>
            </p:cNvPr>
            <p:cNvSpPr/>
            <p:nvPr/>
          </p:nvSpPr>
          <p:spPr>
            <a:xfrm>
              <a:off x="6858000" y="3429000"/>
              <a:ext cx="552450" cy="2333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D920A2-C4CE-7BDD-AA3C-0B7AA0A01883}"/>
                </a:ext>
              </a:extLst>
            </p:cNvPr>
            <p:cNvSpPr/>
            <p:nvPr/>
          </p:nvSpPr>
          <p:spPr>
            <a:xfrm>
              <a:off x="8829675" y="3428999"/>
              <a:ext cx="552450" cy="2333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56D75A-55F0-D7F9-F930-928D80048EE8}"/>
              </a:ext>
            </a:extLst>
          </p:cNvPr>
          <p:cNvGrpSpPr/>
          <p:nvPr/>
        </p:nvGrpSpPr>
        <p:grpSpPr>
          <a:xfrm>
            <a:off x="550069" y="2400300"/>
            <a:ext cx="10165556" cy="1338260"/>
            <a:chOff x="550069" y="2400300"/>
            <a:chExt cx="10165556" cy="133826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7318CB-BCB7-8496-B73D-B2D976D76340}"/>
                </a:ext>
              </a:extLst>
            </p:cNvPr>
            <p:cNvGrpSpPr/>
            <p:nvPr/>
          </p:nvGrpSpPr>
          <p:grpSpPr>
            <a:xfrm>
              <a:off x="1095375" y="3352797"/>
              <a:ext cx="9620250" cy="385763"/>
              <a:chOff x="485775" y="1985962"/>
              <a:chExt cx="9620250" cy="385763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061580A-6110-5F4D-6AE9-E1D59656B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775" y="2371725"/>
                <a:ext cx="962025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B953E4-B9DC-434E-3852-D9E5B5283E30}"/>
                  </a:ext>
                </a:extLst>
              </p:cNvPr>
              <p:cNvSpPr txBox="1"/>
              <p:nvPr/>
            </p:nvSpPr>
            <p:spPr>
              <a:xfrm>
                <a:off x="9220199" y="1985962"/>
                <a:ext cx="681037" cy="36933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4EB700-F88A-EB24-7E71-355B17D97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375" y="2400300"/>
              <a:ext cx="0" cy="132182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6928C7A-74D2-0FA2-109B-06575AEE3160}"/>
                </a:ext>
              </a:extLst>
            </p:cNvPr>
            <p:cNvSpPr txBox="1"/>
            <p:nvPr/>
          </p:nvSpPr>
          <p:spPr>
            <a:xfrm>
              <a:off x="550069" y="2596634"/>
              <a:ext cx="545306" cy="36933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Size</a:t>
              </a:r>
            </a:p>
          </p:txBody>
        </p:sp>
      </p:grp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3310C4D-A0A6-7149-AD1B-688BB960E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4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8B25-55A5-ABC5-7738-5D79A1F7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Stochastic Arrivals?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EC603B-5138-13B0-B2E5-75953B9D2031}"/>
              </a:ext>
            </a:extLst>
          </p:cNvPr>
          <p:cNvGrpSpPr/>
          <p:nvPr/>
        </p:nvGrpSpPr>
        <p:grpSpPr>
          <a:xfrm>
            <a:off x="1452563" y="2486019"/>
            <a:ext cx="7934325" cy="1181100"/>
            <a:chOff x="1447800" y="2486025"/>
            <a:chExt cx="7934325" cy="11811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E11529-0A21-29AA-2D42-5B3488DFE0B3}"/>
                </a:ext>
              </a:extLst>
            </p:cNvPr>
            <p:cNvSpPr/>
            <p:nvPr/>
          </p:nvSpPr>
          <p:spPr>
            <a:xfrm>
              <a:off x="1447800" y="2571750"/>
              <a:ext cx="552450" cy="1095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8CD6D1-C5FF-09F7-7E74-6743E5EEBB7F}"/>
                </a:ext>
              </a:extLst>
            </p:cNvPr>
            <p:cNvSpPr/>
            <p:nvPr/>
          </p:nvSpPr>
          <p:spPr>
            <a:xfrm>
              <a:off x="2914650" y="2781300"/>
              <a:ext cx="552450" cy="885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27B45B-AE31-8E84-D146-3C0C0B21C0C3}"/>
                </a:ext>
              </a:extLst>
            </p:cNvPr>
            <p:cNvSpPr/>
            <p:nvPr/>
          </p:nvSpPr>
          <p:spPr>
            <a:xfrm>
              <a:off x="4619625" y="2486025"/>
              <a:ext cx="552450" cy="1181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174E0F-6433-7B86-4748-2DCB03936ACD}"/>
                </a:ext>
              </a:extLst>
            </p:cNvPr>
            <p:cNvSpPr/>
            <p:nvPr/>
          </p:nvSpPr>
          <p:spPr>
            <a:xfrm>
              <a:off x="5391150" y="3429000"/>
              <a:ext cx="552450" cy="2333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404FDE-409E-B674-E195-38C688BC4D68}"/>
                </a:ext>
              </a:extLst>
            </p:cNvPr>
            <p:cNvSpPr/>
            <p:nvPr/>
          </p:nvSpPr>
          <p:spPr>
            <a:xfrm>
              <a:off x="6858000" y="3429000"/>
              <a:ext cx="552450" cy="2333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7D920A2-C4CE-7BDD-AA3C-0B7AA0A01883}"/>
                </a:ext>
              </a:extLst>
            </p:cNvPr>
            <p:cNvSpPr/>
            <p:nvPr/>
          </p:nvSpPr>
          <p:spPr>
            <a:xfrm>
              <a:off x="8829675" y="3428999"/>
              <a:ext cx="552450" cy="2333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56D75A-55F0-D7F9-F930-928D80048EE8}"/>
              </a:ext>
            </a:extLst>
          </p:cNvPr>
          <p:cNvGrpSpPr/>
          <p:nvPr/>
        </p:nvGrpSpPr>
        <p:grpSpPr>
          <a:xfrm>
            <a:off x="1095375" y="2400300"/>
            <a:ext cx="9620250" cy="1338260"/>
            <a:chOff x="1095375" y="2400300"/>
            <a:chExt cx="9620250" cy="133826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7318CB-BCB7-8496-B73D-B2D976D76340}"/>
                </a:ext>
              </a:extLst>
            </p:cNvPr>
            <p:cNvGrpSpPr/>
            <p:nvPr/>
          </p:nvGrpSpPr>
          <p:grpSpPr>
            <a:xfrm>
              <a:off x="1095375" y="3352797"/>
              <a:ext cx="9620250" cy="385763"/>
              <a:chOff x="485775" y="1985962"/>
              <a:chExt cx="9620250" cy="385763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061580A-6110-5F4D-6AE9-E1D59656B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775" y="2371725"/>
                <a:ext cx="962025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B953E4-B9DC-434E-3852-D9E5B5283E30}"/>
                  </a:ext>
                </a:extLst>
              </p:cNvPr>
              <p:cNvSpPr txBox="1"/>
              <p:nvPr/>
            </p:nvSpPr>
            <p:spPr>
              <a:xfrm>
                <a:off x="9220199" y="1985962"/>
                <a:ext cx="681037" cy="369332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4EB700-F88A-EB24-7E71-355B17D97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375" y="2400300"/>
              <a:ext cx="0" cy="132182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476353E-26C0-84DA-D827-9A1FAB7A946E}"/>
              </a:ext>
            </a:extLst>
          </p:cNvPr>
          <p:cNvGrpSpPr/>
          <p:nvPr/>
        </p:nvGrpSpPr>
        <p:grpSpPr>
          <a:xfrm>
            <a:off x="1095375" y="3879291"/>
            <a:ext cx="9620250" cy="1338260"/>
            <a:chOff x="1095375" y="3879291"/>
            <a:chExt cx="9620250" cy="133826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CB775DE-BB00-2CC4-E32B-FB9B43CDFA45}"/>
                </a:ext>
              </a:extLst>
            </p:cNvPr>
            <p:cNvGrpSpPr/>
            <p:nvPr/>
          </p:nvGrpSpPr>
          <p:grpSpPr>
            <a:xfrm>
              <a:off x="2286000" y="4419602"/>
              <a:ext cx="6619875" cy="734448"/>
              <a:chOff x="2286000" y="2940611"/>
              <a:chExt cx="6619875" cy="734448"/>
            </a:xfrm>
            <a:solidFill>
              <a:srgbClr val="00B050"/>
            </a:solidFill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13C0139-630D-55DC-A379-7592DDA59B38}"/>
                  </a:ext>
                </a:extLst>
              </p:cNvPr>
              <p:cNvSpPr/>
              <p:nvPr/>
            </p:nvSpPr>
            <p:spPr>
              <a:xfrm>
                <a:off x="2286000" y="3140638"/>
                <a:ext cx="552450" cy="524335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F7166DE-D0EE-ACC6-3EB6-A4943B442560}"/>
                  </a:ext>
                </a:extLst>
              </p:cNvPr>
              <p:cNvSpPr/>
              <p:nvPr/>
            </p:nvSpPr>
            <p:spPr>
              <a:xfrm>
                <a:off x="4067175" y="2940611"/>
                <a:ext cx="552450" cy="73444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9B85310-6BED-EBC6-4318-496E81AF80CC}"/>
                  </a:ext>
                </a:extLst>
              </p:cNvPr>
              <p:cNvSpPr/>
              <p:nvPr/>
            </p:nvSpPr>
            <p:spPr>
              <a:xfrm>
                <a:off x="5391150" y="3140638"/>
                <a:ext cx="552450" cy="5217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720AC4-D811-97C5-C7D4-4D76D65B6E4A}"/>
                  </a:ext>
                </a:extLst>
              </p:cNvPr>
              <p:cNvSpPr/>
              <p:nvPr/>
            </p:nvSpPr>
            <p:spPr>
              <a:xfrm>
                <a:off x="7515225" y="3512111"/>
                <a:ext cx="552450" cy="126440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18BCA03-B157-0204-C6F4-F9FFF2E9AB48}"/>
                  </a:ext>
                </a:extLst>
              </p:cNvPr>
              <p:cNvSpPr/>
              <p:nvPr/>
            </p:nvSpPr>
            <p:spPr>
              <a:xfrm>
                <a:off x="8353425" y="3235889"/>
                <a:ext cx="552450" cy="42647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1E9D4A94-ADB9-84BB-04DE-75EBCB98E164}"/>
                </a:ext>
              </a:extLst>
            </p:cNvPr>
            <p:cNvGrpSpPr/>
            <p:nvPr/>
          </p:nvGrpSpPr>
          <p:grpSpPr>
            <a:xfrm>
              <a:off x="1095375" y="3879291"/>
              <a:ext cx="9620250" cy="1338260"/>
              <a:chOff x="1095375" y="2400300"/>
              <a:chExt cx="9620250" cy="133826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D01B0DA-DD23-2F41-9A6F-5FF129AB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375" y="3738560"/>
                <a:ext cx="9620250" cy="0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C796CB6-6588-2B27-052C-362679806F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5375" y="2400300"/>
                <a:ext cx="0" cy="1321829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9B55B50-F7AA-8DC2-CFA4-1D0A70812E33}"/>
              </a:ext>
            </a:extLst>
          </p:cNvPr>
          <p:cNvGrpSpPr/>
          <p:nvPr/>
        </p:nvGrpSpPr>
        <p:grpSpPr>
          <a:xfrm>
            <a:off x="1095375" y="5529260"/>
            <a:ext cx="9620250" cy="864633"/>
            <a:chOff x="1095375" y="5529260"/>
            <a:chExt cx="9620250" cy="86463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96974FC-9E3E-B6C0-5998-38D8B3AD580E}"/>
                </a:ext>
              </a:extLst>
            </p:cNvPr>
            <p:cNvGrpSpPr/>
            <p:nvPr/>
          </p:nvGrpSpPr>
          <p:grpSpPr>
            <a:xfrm>
              <a:off x="1700212" y="5651497"/>
              <a:ext cx="7934325" cy="660403"/>
              <a:chOff x="1447800" y="2486026"/>
              <a:chExt cx="7934325" cy="1181097"/>
            </a:xfrm>
            <a:solidFill>
              <a:srgbClr val="FFC000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1AFFFC5-4EE0-4E98-95BD-0D17DEE297DB}"/>
                  </a:ext>
                </a:extLst>
              </p:cNvPr>
              <p:cNvSpPr/>
              <p:nvPr/>
            </p:nvSpPr>
            <p:spPr>
              <a:xfrm>
                <a:off x="1447800" y="3014659"/>
                <a:ext cx="552450" cy="65246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81DBCD8-13D6-E981-2586-910442CC8E91}"/>
                  </a:ext>
                </a:extLst>
              </p:cNvPr>
              <p:cNvSpPr/>
              <p:nvPr/>
            </p:nvSpPr>
            <p:spPr>
              <a:xfrm>
                <a:off x="2581277" y="2486026"/>
                <a:ext cx="552450" cy="116406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D7251DA-898A-D187-CB22-811B5E8DE2FF}"/>
                  </a:ext>
                </a:extLst>
              </p:cNvPr>
              <p:cNvSpPr/>
              <p:nvPr/>
            </p:nvSpPr>
            <p:spPr>
              <a:xfrm>
                <a:off x="3498056" y="3298034"/>
                <a:ext cx="552450" cy="306624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76F6BFE-AEA7-D33E-7545-C430BA414C17}"/>
                  </a:ext>
                </a:extLst>
              </p:cNvPr>
              <p:cNvSpPr/>
              <p:nvPr/>
            </p:nvSpPr>
            <p:spPr>
              <a:xfrm>
                <a:off x="5391150" y="2781300"/>
                <a:ext cx="552450" cy="881061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2EDFE10-9CF9-3DA8-139D-D112D3F8C5B7}"/>
                  </a:ext>
                </a:extLst>
              </p:cNvPr>
              <p:cNvSpPr/>
              <p:nvPr/>
            </p:nvSpPr>
            <p:spPr>
              <a:xfrm>
                <a:off x="6858000" y="3178789"/>
                <a:ext cx="552450" cy="483572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939FF9C-4F27-AE2A-F347-D6B17C2C9292}"/>
                  </a:ext>
                </a:extLst>
              </p:cNvPr>
              <p:cNvSpPr/>
              <p:nvPr/>
            </p:nvSpPr>
            <p:spPr>
              <a:xfrm>
                <a:off x="8829675" y="3014659"/>
                <a:ext cx="552450" cy="647699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90A59ED-8607-9098-EAF6-04EF19B15284}"/>
                </a:ext>
              </a:extLst>
            </p:cNvPr>
            <p:cNvGrpSpPr/>
            <p:nvPr/>
          </p:nvGrpSpPr>
          <p:grpSpPr>
            <a:xfrm>
              <a:off x="1095375" y="5529260"/>
              <a:ext cx="9620250" cy="864633"/>
              <a:chOff x="1095375" y="2873927"/>
              <a:chExt cx="9620250" cy="864633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0292D6BD-C115-5FCD-CF40-878798D3FD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5375" y="3738560"/>
                <a:ext cx="9620250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0023F37-CC77-674B-742A-C5EC56B88B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95375" y="2873927"/>
                <a:ext cx="0" cy="848202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A4868C62-FD54-1068-CC76-249F48C01CB7}"/>
              </a:ext>
            </a:extLst>
          </p:cNvPr>
          <p:cNvSpPr txBox="1"/>
          <p:nvPr/>
        </p:nvSpPr>
        <p:spPr>
          <a:xfrm>
            <a:off x="5519738" y="5793728"/>
            <a:ext cx="752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…</a:t>
            </a:r>
          </a:p>
        </p:txBody>
      </p:sp>
      <p:pic>
        <p:nvPicPr>
          <p:cNvPr id="58" name="Picture 57" descr="Diagram, venn diagram&#10;&#10;Description automatically generated">
            <a:extLst>
              <a:ext uri="{FF2B5EF4-FFF2-40B4-BE49-F238E27FC236}">
                <a16:creationId xmlns:a16="http://schemas.microsoft.com/office/drawing/2014/main" id="{DE36735D-C7B7-6852-32C5-2A243D839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1690688"/>
            <a:ext cx="621697" cy="613667"/>
          </a:xfrm>
          <a:prstGeom prst="rect">
            <a:avLst/>
          </a:prstGeom>
        </p:spPr>
      </p:pic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8BDE0C31-D609-7221-7EE1-EAC9481E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6</a:t>
            </a:fld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514707-2DF1-E2CE-6B36-EE23540411BD}"/>
              </a:ext>
            </a:extLst>
          </p:cNvPr>
          <p:cNvSpPr txBox="1"/>
          <p:nvPr/>
        </p:nvSpPr>
        <p:spPr>
          <a:xfrm>
            <a:off x="550069" y="2596634"/>
            <a:ext cx="545306" cy="369332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51DB1EF5-D44C-A06B-EB83-044418756BFC}"/>
              </a:ext>
            </a:extLst>
          </p:cNvPr>
          <p:cNvSpPr txBox="1">
            <a:spLocks/>
          </p:cNvSpPr>
          <p:nvPr/>
        </p:nvSpPr>
        <p:spPr>
          <a:xfrm>
            <a:off x="838200" y="137001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Worst case setting: General arrival sequence</a:t>
            </a:r>
          </a:p>
          <a:p>
            <a:pPr marL="0" indent="0">
              <a:buNone/>
            </a:pPr>
            <a:r>
              <a:rPr lang="en-US" dirty="0"/>
              <a:t>Real world: lots of independent arrival sequences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04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CFC0E8E0-E838-E221-9547-7FF2D68EC9DC}"/>
              </a:ext>
            </a:extLst>
          </p:cNvPr>
          <p:cNvSpPr txBox="1">
            <a:spLocks/>
          </p:cNvSpPr>
          <p:nvPr/>
        </p:nvSpPr>
        <p:spPr>
          <a:xfrm>
            <a:off x="838200" y="137001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Worst case setting: General arrival sequence</a:t>
            </a:r>
          </a:p>
          <a:p>
            <a:pPr marL="0" indent="0">
              <a:buNone/>
            </a:pPr>
            <a:r>
              <a:rPr lang="en-US" dirty="0"/>
              <a:t>Real world: lots of independent arrival sequences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Approximation for large systems:</a:t>
            </a:r>
          </a:p>
          <a:p>
            <a:pPr marL="0" indent="0">
              <a:buNone/>
            </a:pPr>
            <a:r>
              <a:rPr lang="en-US" dirty="0"/>
              <a:t>Exponential interarrival times (Poisson)</a:t>
            </a:r>
          </a:p>
          <a:p>
            <a:pPr marL="0" indent="0">
              <a:buNone/>
            </a:pPr>
            <a:r>
              <a:rPr lang="en-US" dirty="0" err="1"/>
              <a:t>I.i.d.</a:t>
            </a:r>
            <a:r>
              <a:rPr lang="en-US" dirty="0"/>
              <a:t> sizes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A8B25-55A5-ABC5-7738-5D79A1F7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Stochastic Arrivals?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CEC603B-5138-13B0-B2E5-75953B9D2031}"/>
              </a:ext>
            </a:extLst>
          </p:cNvPr>
          <p:cNvGrpSpPr/>
          <p:nvPr/>
        </p:nvGrpSpPr>
        <p:grpSpPr>
          <a:xfrm>
            <a:off x="1447800" y="2478877"/>
            <a:ext cx="7056834" cy="1188248"/>
            <a:chOff x="1447800" y="2478877"/>
            <a:chExt cx="7056834" cy="11882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E11529-0A21-29AA-2D42-5B3488DFE0B3}"/>
                </a:ext>
              </a:extLst>
            </p:cNvPr>
            <p:cNvSpPr/>
            <p:nvPr/>
          </p:nvSpPr>
          <p:spPr>
            <a:xfrm>
              <a:off x="1447800" y="2571750"/>
              <a:ext cx="552450" cy="1095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8CD6D1-C5FF-09F7-7E74-6743E5EEBB7F}"/>
                </a:ext>
              </a:extLst>
            </p:cNvPr>
            <p:cNvSpPr/>
            <p:nvPr/>
          </p:nvSpPr>
          <p:spPr>
            <a:xfrm>
              <a:off x="3325415" y="2780432"/>
              <a:ext cx="552450" cy="88582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627B45B-AE31-8E84-D146-3C0C0B21C0C3}"/>
                </a:ext>
              </a:extLst>
            </p:cNvPr>
            <p:cNvSpPr/>
            <p:nvPr/>
          </p:nvSpPr>
          <p:spPr>
            <a:xfrm>
              <a:off x="5991223" y="2478877"/>
              <a:ext cx="552450" cy="11810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174E0F-6433-7B86-4748-2DCB03936ACD}"/>
                </a:ext>
              </a:extLst>
            </p:cNvPr>
            <p:cNvSpPr/>
            <p:nvPr/>
          </p:nvSpPr>
          <p:spPr>
            <a:xfrm>
              <a:off x="7952184" y="3401131"/>
              <a:ext cx="552450" cy="2333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556D75A-55F0-D7F9-F930-928D80048EE8}"/>
              </a:ext>
            </a:extLst>
          </p:cNvPr>
          <p:cNvGrpSpPr/>
          <p:nvPr/>
        </p:nvGrpSpPr>
        <p:grpSpPr>
          <a:xfrm>
            <a:off x="1095375" y="2400300"/>
            <a:ext cx="9620250" cy="1338260"/>
            <a:chOff x="1095375" y="2400300"/>
            <a:chExt cx="9620250" cy="133826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27318CB-BCB7-8496-B73D-B2D976D76340}"/>
                </a:ext>
              </a:extLst>
            </p:cNvPr>
            <p:cNvGrpSpPr/>
            <p:nvPr/>
          </p:nvGrpSpPr>
          <p:grpSpPr>
            <a:xfrm>
              <a:off x="1095375" y="3352797"/>
              <a:ext cx="9620250" cy="385763"/>
              <a:chOff x="485775" y="1985962"/>
              <a:chExt cx="9620250" cy="385763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061580A-6110-5F4D-6AE9-E1D59656B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5775" y="2371725"/>
                <a:ext cx="96202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B953E4-B9DC-434E-3852-D9E5B5283E30}"/>
                  </a:ext>
                </a:extLst>
              </p:cNvPr>
              <p:cNvSpPr txBox="1"/>
              <p:nvPr/>
            </p:nvSpPr>
            <p:spPr>
              <a:xfrm>
                <a:off x="9220199" y="1985962"/>
                <a:ext cx="681037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94EB700-F88A-EB24-7E71-355B17D97B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375" y="2400300"/>
              <a:ext cx="0" cy="132182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CB775DE-BB00-2CC4-E32B-FB9B43CDFA45}"/>
              </a:ext>
            </a:extLst>
          </p:cNvPr>
          <p:cNvGrpSpPr/>
          <p:nvPr/>
        </p:nvGrpSpPr>
        <p:grpSpPr>
          <a:xfrm>
            <a:off x="2740818" y="2927914"/>
            <a:ext cx="6877943" cy="743177"/>
            <a:chOff x="2726531" y="1472733"/>
            <a:chExt cx="6877943" cy="743177"/>
          </a:xfrm>
          <a:solidFill>
            <a:srgbClr val="00B050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13C0139-630D-55DC-A379-7592DDA59B38}"/>
                </a:ext>
              </a:extLst>
            </p:cNvPr>
            <p:cNvSpPr/>
            <p:nvPr/>
          </p:nvSpPr>
          <p:spPr>
            <a:xfrm>
              <a:off x="2726531" y="1691575"/>
              <a:ext cx="552450" cy="52433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F7166DE-D0EE-ACC6-3EB6-A4943B442560}"/>
                </a:ext>
              </a:extLst>
            </p:cNvPr>
            <p:cNvSpPr/>
            <p:nvPr/>
          </p:nvSpPr>
          <p:spPr>
            <a:xfrm>
              <a:off x="5314949" y="1472733"/>
              <a:ext cx="552450" cy="73444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9B85310-6BED-EBC6-4318-496E81AF80CC}"/>
                </a:ext>
              </a:extLst>
            </p:cNvPr>
            <p:cNvSpPr/>
            <p:nvPr/>
          </p:nvSpPr>
          <p:spPr>
            <a:xfrm>
              <a:off x="6654998" y="1674342"/>
              <a:ext cx="552450" cy="5217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720AC4-D811-97C5-C7D4-4D76D65B6E4A}"/>
                </a:ext>
              </a:extLst>
            </p:cNvPr>
            <p:cNvSpPr/>
            <p:nvPr/>
          </p:nvSpPr>
          <p:spPr>
            <a:xfrm>
              <a:off x="9052024" y="2063659"/>
              <a:ext cx="552450" cy="12644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6974FC-9E3E-B6C0-5998-38D8B3AD580E}"/>
              </a:ext>
            </a:extLst>
          </p:cNvPr>
          <p:cNvGrpSpPr/>
          <p:nvPr/>
        </p:nvGrpSpPr>
        <p:grpSpPr>
          <a:xfrm>
            <a:off x="2031206" y="3009094"/>
            <a:ext cx="5852516" cy="650882"/>
            <a:chOff x="1778794" y="-2239776"/>
            <a:chExt cx="5852516" cy="1164069"/>
          </a:xfrm>
          <a:solidFill>
            <a:srgbClr val="FFC000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1AFFFC5-4EE0-4E98-95BD-0D17DEE297DB}"/>
                </a:ext>
              </a:extLst>
            </p:cNvPr>
            <p:cNvSpPr/>
            <p:nvPr/>
          </p:nvSpPr>
          <p:spPr>
            <a:xfrm>
              <a:off x="1778794" y="-1740937"/>
              <a:ext cx="552450" cy="6524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1DBCD8-13D6-E981-2586-910442CC8E91}"/>
                </a:ext>
              </a:extLst>
            </p:cNvPr>
            <p:cNvSpPr/>
            <p:nvPr/>
          </p:nvSpPr>
          <p:spPr>
            <a:xfrm>
              <a:off x="3652243" y="-2239776"/>
              <a:ext cx="552450" cy="116406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D7251DA-898A-D187-CB22-811B5E8DE2FF}"/>
                </a:ext>
              </a:extLst>
            </p:cNvPr>
            <p:cNvSpPr/>
            <p:nvPr/>
          </p:nvSpPr>
          <p:spPr>
            <a:xfrm>
              <a:off x="4447580" y="-1386592"/>
              <a:ext cx="552450" cy="30662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6F6BFE-AEA7-D33E-7545-C430BA414C17}"/>
                </a:ext>
              </a:extLst>
            </p:cNvPr>
            <p:cNvSpPr/>
            <p:nvPr/>
          </p:nvSpPr>
          <p:spPr>
            <a:xfrm>
              <a:off x="7078860" y="-1969534"/>
              <a:ext cx="552450" cy="88106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7" name="Picture 36" descr="Diagram, venn diagram&#10;&#10;Description automatically generated">
            <a:extLst>
              <a:ext uri="{FF2B5EF4-FFF2-40B4-BE49-F238E27FC236}">
                <a16:creationId xmlns:a16="http://schemas.microsoft.com/office/drawing/2014/main" id="{60114E19-08DA-3809-6A62-305E6EC89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1690688"/>
            <a:ext cx="621697" cy="61366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B8CA48-386F-589E-ED4D-DC781B4B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7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457D91-ABD0-4B97-1817-03205F60E6D8}"/>
              </a:ext>
            </a:extLst>
          </p:cNvPr>
          <p:cNvSpPr txBox="1"/>
          <p:nvPr/>
        </p:nvSpPr>
        <p:spPr>
          <a:xfrm>
            <a:off x="550069" y="2596634"/>
            <a:ext cx="545306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Size</a:t>
            </a:r>
          </a:p>
        </p:txBody>
      </p:sp>
    </p:spTree>
    <p:extLst>
      <p:ext uri="{BB962C8B-B14F-4D97-AF65-F5344CB8AC3E}">
        <p14:creationId xmlns:p14="http://schemas.microsoft.com/office/powerpoint/2010/main" val="397400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7F57-4561-61C3-88E4-73E5677B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Scheduling with Predictions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E279DF-3D8F-895B-56E2-9E1DAD0E60C4}"/>
              </a:ext>
            </a:extLst>
          </p:cNvPr>
          <p:cNvGrpSpPr/>
          <p:nvPr/>
        </p:nvGrpSpPr>
        <p:grpSpPr>
          <a:xfrm>
            <a:off x="10668510" y="623198"/>
            <a:ext cx="685290" cy="1067490"/>
            <a:chOff x="7042826" y="4523361"/>
            <a:chExt cx="914400" cy="122568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E37120-72E3-D6C0-7EF7-6E65BCA89D62}"/>
                </a:ext>
              </a:extLst>
            </p:cNvPr>
            <p:cNvCxnSpPr/>
            <p:nvPr/>
          </p:nvCxnSpPr>
          <p:spPr>
            <a:xfrm>
              <a:off x="7786606" y="4523361"/>
              <a:ext cx="0" cy="1225685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F9E7692-A678-77DA-6B91-47812BD34A45}"/>
                </a:ext>
              </a:extLst>
            </p:cNvPr>
            <p:cNvCxnSpPr>
              <a:cxnSpLocks/>
            </p:cNvCxnSpPr>
            <p:nvPr/>
          </p:nvCxnSpPr>
          <p:spPr>
            <a:xfrm>
              <a:off x="7217923" y="4786009"/>
              <a:ext cx="568683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797096C-D0C0-B853-FC87-75339F2C4760}"/>
                </a:ext>
              </a:extLst>
            </p:cNvPr>
            <p:cNvSpPr/>
            <p:nvPr/>
          </p:nvSpPr>
          <p:spPr>
            <a:xfrm>
              <a:off x="7042826" y="4533089"/>
              <a:ext cx="914400" cy="1206230"/>
            </a:xfrm>
            <a:custGeom>
              <a:avLst/>
              <a:gdLst>
                <a:gd name="connsiteX0" fmla="*/ 914400 w 914400"/>
                <a:gd name="connsiteY0" fmla="*/ 1206230 h 1206230"/>
                <a:gd name="connsiteX1" fmla="*/ 476655 w 914400"/>
                <a:gd name="connsiteY1" fmla="*/ 0 h 1206230"/>
                <a:gd name="connsiteX2" fmla="*/ 0 w 914400"/>
                <a:gd name="connsiteY2" fmla="*/ 1206230 h 1206230"/>
                <a:gd name="connsiteX3" fmla="*/ 0 w 914400"/>
                <a:gd name="connsiteY3" fmla="*/ 1206230 h 120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1206230">
                  <a:moveTo>
                    <a:pt x="914400" y="1206230"/>
                  </a:moveTo>
                  <a:cubicBezTo>
                    <a:pt x="771727" y="603115"/>
                    <a:pt x="629055" y="0"/>
                    <a:pt x="476655" y="0"/>
                  </a:cubicBezTo>
                  <a:cubicBezTo>
                    <a:pt x="324255" y="0"/>
                    <a:pt x="0" y="1206230"/>
                    <a:pt x="0" y="1206230"/>
                  </a:cubicBezTo>
                  <a:lnTo>
                    <a:pt x="0" y="1206230"/>
                  </a:lnTo>
                </a:path>
              </a:pathLst>
            </a:custGeom>
            <a:noFill/>
            <a:ln w="63500">
              <a:solidFill>
                <a:srgbClr val="FFC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37CB6D-5696-9B30-11E1-926ED899F4F8}"/>
                </a:ext>
              </a:extLst>
            </p:cNvPr>
            <p:cNvCxnSpPr/>
            <p:nvPr/>
          </p:nvCxnSpPr>
          <p:spPr>
            <a:xfrm>
              <a:off x="7217923" y="4523362"/>
              <a:ext cx="0" cy="1225685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BE0493-CBD5-AEAB-DE77-AFE44BC9AD71}"/>
                </a:ext>
              </a:extLst>
            </p:cNvPr>
            <p:cNvCxnSpPr>
              <a:cxnSpLocks/>
            </p:cNvCxnSpPr>
            <p:nvPr/>
          </p:nvCxnSpPr>
          <p:spPr>
            <a:xfrm>
              <a:off x="7217923" y="4786009"/>
              <a:ext cx="282103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489C35-5EA4-CFFD-ED80-FB53E9CAE827}"/>
              </a:ext>
            </a:extLst>
          </p:cNvPr>
          <p:cNvGrpSpPr/>
          <p:nvPr/>
        </p:nvGrpSpPr>
        <p:grpSpPr>
          <a:xfrm>
            <a:off x="1452563" y="2571744"/>
            <a:ext cx="2314575" cy="1095375"/>
            <a:chOff x="1452563" y="2571744"/>
            <a:chExt cx="2314575" cy="10953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61D697-97E0-544C-E7E9-3B652C16BC31}"/>
                </a:ext>
              </a:extLst>
            </p:cNvPr>
            <p:cNvSpPr/>
            <p:nvPr/>
          </p:nvSpPr>
          <p:spPr>
            <a:xfrm>
              <a:off x="1452563" y="2571744"/>
              <a:ext cx="552450" cy="1095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0B6CBA-2115-1C69-89EE-14F55BA8D9BE}"/>
                </a:ext>
              </a:extLst>
            </p:cNvPr>
            <p:cNvSpPr/>
            <p:nvPr/>
          </p:nvSpPr>
          <p:spPr>
            <a:xfrm>
              <a:off x="3214688" y="2571744"/>
              <a:ext cx="552450" cy="1095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/>
                <a:t>1.01</a:t>
              </a:r>
            </a:p>
          </p:txBody>
        </p:sp>
      </p:grp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58215FB9-F2AE-94FE-4FAF-B6E7861CC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AEE25F-9DFF-F36A-670F-CE16A0F4AC9B}"/>
              </a:ext>
            </a:extLst>
          </p:cNvPr>
          <p:cNvGrpSpPr/>
          <p:nvPr/>
        </p:nvGrpSpPr>
        <p:grpSpPr>
          <a:xfrm>
            <a:off x="2005013" y="2214053"/>
            <a:ext cx="2302496" cy="445507"/>
            <a:chOff x="2005013" y="2214053"/>
            <a:chExt cx="2302496" cy="445507"/>
          </a:xfrm>
        </p:grpSpPr>
        <p:sp>
          <p:nvSpPr>
            <p:cNvPr id="17" name="Speech Bubble: Rectangle with Corners Rounded 16">
              <a:extLst>
                <a:ext uri="{FF2B5EF4-FFF2-40B4-BE49-F238E27FC236}">
                  <a16:creationId xmlns:a16="http://schemas.microsoft.com/office/drawing/2014/main" id="{18EB9D46-913F-592D-1BA4-30F3A06910DF}"/>
                </a:ext>
              </a:extLst>
            </p:cNvPr>
            <p:cNvSpPr/>
            <p:nvPr/>
          </p:nvSpPr>
          <p:spPr>
            <a:xfrm>
              <a:off x="2005013" y="2214053"/>
              <a:ext cx="528637" cy="445507"/>
            </a:xfrm>
            <a:prstGeom prst="wedgeRoundRectCallout">
              <a:avLst>
                <a:gd name="adj1" fmla="val -42232"/>
                <a:gd name="adj2" fmla="val 6884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Speech Bubble: Rectangle with Corners Rounded 17">
              <a:extLst>
                <a:ext uri="{FF2B5EF4-FFF2-40B4-BE49-F238E27FC236}">
                  <a16:creationId xmlns:a16="http://schemas.microsoft.com/office/drawing/2014/main" id="{75FFBBC8-BFE6-1573-20A3-FBC29EC0467C}"/>
                </a:ext>
              </a:extLst>
            </p:cNvPr>
            <p:cNvSpPr/>
            <p:nvPr/>
          </p:nvSpPr>
          <p:spPr>
            <a:xfrm>
              <a:off x="3778872" y="2214053"/>
              <a:ext cx="528637" cy="445507"/>
            </a:xfrm>
            <a:prstGeom prst="wedgeRoundRectCallout">
              <a:avLst>
                <a:gd name="adj1" fmla="val -42232"/>
                <a:gd name="adj2" fmla="val 6884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358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13F66C15-5F88-43E4-711A-06100C48D665}"/>
              </a:ext>
            </a:extLst>
          </p:cNvPr>
          <p:cNvGrpSpPr/>
          <p:nvPr/>
        </p:nvGrpSpPr>
        <p:grpSpPr>
          <a:xfrm>
            <a:off x="6871797" y="3010481"/>
            <a:ext cx="833437" cy="656638"/>
            <a:chOff x="4700588" y="3010481"/>
            <a:chExt cx="833437" cy="656638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8485B91-CFCB-C5F1-3B7A-C8D1C963E87F}"/>
                </a:ext>
              </a:extLst>
            </p:cNvPr>
            <p:cNvSpPr/>
            <p:nvPr/>
          </p:nvSpPr>
          <p:spPr>
            <a:xfrm>
              <a:off x="4700588" y="3590925"/>
              <a:ext cx="552450" cy="7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3" name="Speech Bubble: Rectangle with Corners Rounded 42">
              <a:extLst>
                <a:ext uri="{FF2B5EF4-FFF2-40B4-BE49-F238E27FC236}">
                  <a16:creationId xmlns:a16="http://schemas.microsoft.com/office/drawing/2014/main" id="{C963D14B-8FBA-20CB-4367-2D7D1A229BA7}"/>
                </a:ext>
              </a:extLst>
            </p:cNvPr>
            <p:cNvSpPr/>
            <p:nvPr/>
          </p:nvSpPr>
          <p:spPr>
            <a:xfrm>
              <a:off x="5005388" y="3010481"/>
              <a:ext cx="528637" cy="445507"/>
            </a:xfrm>
            <a:prstGeom prst="wedgeRoundRectCallout">
              <a:avLst>
                <a:gd name="adj1" fmla="val -42232"/>
                <a:gd name="adj2" fmla="val 6884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0.01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AD16569-A848-FB9F-DC7B-A8E25289F1CA}"/>
              </a:ext>
            </a:extLst>
          </p:cNvPr>
          <p:cNvGrpSpPr/>
          <p:nvPr/>
        </p:nvGrpSpPr>
        <p:grpSpPr>
          <a:xfrm>
            <a:off x="5814522" y="3010481"/>
            <a:ext cx="833437" cy="656638"/>
            <a:chOff x="4700588" y="3010481"/>
            <a:chExt cx="833437" cy="65663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3383F2B-D3E0-8FD6-E162-29A3D70BE42F}"/>
                </a:ext>
              </a:extLst>
            </p:cNvPr>
            <p:cNvSpPr/>
            <p:nvPr/>
          </p:nvSpPr>
          <p:spPr>
            <a:xfrm>
              <a:off x="4700588" y="3590925"/>
              <a:ext cx="552450" cy="7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0" name="Speech Bubble: Rectangle with Corners Rounded 39">
              <a:extLst>
                <a:ext uri="{FF2B5EF4-FFF2-40B4-BE49-F238E27FC236}">
                  <a16:creationId xmlns:a16="http://schemas.microsoft.com/office/drawing/2014/main" id="{8D3613B2-AEE2-713A-EC22-CBE751147699}"/>
                </a:ext>
              </a:extLst>
            </p:cNvPr>
            <p:cNvSpPr/>
            <p:nvPr/>
          </p:nvSpPr>
          <p:spPr>
            <a:xfrm>
              <a:off x="5005388" y="3010481"/>
              <a:ext cx="528637" cy="445507"/>
            </a:xfrm>
            <a:prstGeom prst="wedgeRoundRectCallout">
              <a:avLst>
                <a:gd name="adj1" fmla="val -42232"/>
                <a:gd name="adj2" fmla="val 6884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0.01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0C5291D-BC20-44DC-3F42-3E6715AF2442}"/>
              </a:ext>
            </a:extLst>
          </p:cNvPr>
          <p:cNvGrpSpPr/>
          <p:nvPr/>
        </p:nvGrpSpPr>
        <p:grpSpPr>
          <a:xfrm>
            <a:off x="4700588" y="3010481"/>
            <a:ext cx="833437" cy="656638"/>
            <a:chOff x="4700588" y="3010481"/>
            <a:chExt cx="833437" cy="65663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2BCD2B5-B5AE-932A-93ED-D2444A80F7A1}"/>
                </a:ext>
              </a:extLst>
            </p:cNvPr>
            <p:cNvSpPr/>
            <p:nvPr/>
          </p:nvSpPr>
          <p:spPr>
            <a:xfrm>
              <a:off x="4700588" y="3590925"/>
              <a:ext cx="552450" cy="7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7" name="Speech Bubble: Rectangle with Corners Rounded 36">
              <a:extLst>
                <a:ext uri="{FF2B5EF4-FFF2-40B4-BE49-F238E27FC236}">
                  <a16:creationId xmlns:a16="http://schemas.microsoft.com/office/drawing/2014/main" id="{B3F805C9-0D01-6697-21E0-DE13101B61CD}"/>
                </a:ext>
              </a:extLst>
            </p:cNvPr>
            <p:cNvSpPr/>
            <p:nvPr/>
          </p:nvSpPr>
          <p:spPr>
            <a:xfrm>
              <a:off x="5005388" y="3010481"/>
              <a:ext cx="528637" cy="445507"/>
            </a:xfrm>
            <a:prstGeom prst="wedgeRoundRectCallout">
              <a:avLst>
                <a:gd name="adj1" fmla="val -42232"/>
                <a:gd name="adj2" fmla="val 6884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0.01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847F57-4561-61C3-88E4-73E5677B9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Scheduling with Predictions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9E279DF-3D8F-895B-56E2-9E1DAD0E60C4}"/>
              </a:ext>
            </a:extLst>
          </p:cNvPr>
          <p:cNvGrpSpPr/>
          <p:nvPr/>
        </p:nvGrpSpPr>
        <p:grpSpPr>
          <a:xfrm>
            <a:off x="10668510" y="623198"/>
            <a:ext cx="685290" cy="1067490"/>
            <a:chOff x="7042826" y="4523361"/>
            <a:chExt cx="914400" cy="122568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3E37120-72E3-D6C0-7EF7-6E65BCA89D62}"/>
                </a:ext>
              </a:extLst>
            </p:cNvPr>
            <p:cNvCxnSpPr/>
            <p:nvPr/>
          </p:nvCxnSpPr>
          <p:spPr>
            <a:xfrm>
              <a:off x="7786606" y="4523361"/>
              <a:ext cx="0" cy="1225685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F9E7692-A678-77DA-6B91-47812BD34A45}"/>
                </a:ext>
              </a:extLst>
            </p:cNvPr>
            <p:cNvCxnSpPr>
              <a:cxnSpLocks/>
            </p:cNvCxnSpPr>
            <p:nvPr/>
          </p:nvCxnSpPr>
          <p:spPr>
            <a:xfrm>
              <a:off x="7217923" y="4786009"/>
              <a:ext cx="568683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797096C-D0C0-B853-FC87-75339F2C4760}"/>
                </a:ext>
              </a:extLst>
            </p:cNvPr>
            <p:cNvSpPr/>
            <p:nvPr/>
          </p:nvSpPr>
          <p:spPr>
            <a:xfrm>
              <a:off x="7042826" y="4533089"/>
              <a:ext cx="914400" cy="1206230"/>
            </a:xfrm>
            <a:custGeom>
              <a:avLst/>
              <a:gdLst>
                <a:gd name="connsiteX0" fmla="*/ 914400 w 914400"/>
                <a:gd name="connsiteY0" fmla="*/ 1206230 h 1206230"/>
                <a:gd name="connsiteX1" fmla="*/ 476655 w 914400"/>
                <a:gd name="connsiteY1" fmla="*/ 0 h 1206230"/>
                <a:gd name="connsiteX2" fmla="*/ 0 w 914400"/>
                <a:gd name="connsiteY2" fmla="*/ 1206230 h 1206230"/>
                <a:gd name="connsiteX3" fmla="*/ 0 w 914400"/>
                <a:gd name="connsiteY3" fmla="*/ 1206230 h 120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1206230">
                  <a:moveTo>
                    <a:pt x="914400" y="1206230"/>
                  </a:moveTo>
                  <a:cubicBezTo>
                    <a:pt x="771727" y="603115"/>
                    <a:pt x="629055" y="0"/>
                    <a:pt x="476655" y="0"/>
                  </a:cubicBezTo>
                  <a:cubicBezTo>
                    <a:pt x="324255" y="0"/>
                    <a:pt x="0" y="1206230"/>
                    <a:pt x="0" y="1206230"/>
                  </a:cubicBezTo>
                  <a:lnTo>
                    <a:pt x="0" y="1206230"/>
                  </a:lnTo>
                </a:path>
              </a:pathLst>
            </a:custGeom>
            <a:noFill/>
            <a:ln w="63500">
              <a:solidFill>
                <a:srgbClr val="FFC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E37CB6D-5696-9B30-11E1-926ED899F4F8}"/>
                </a:ext>
              </a:extLst>
            </p:cNvPr>
            <p:cNvCxnSpPr/>
            <p:nvPr/>
          </p:nvCxnSpPr>
          <p:spPr>
            <a:xfrm>
              <a:off x="7217923" y="4523362"/>
              <a:ext cx="0" cy="1225685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BE0493-CBD5-AEAB-DE77-AFE44BC9AD71}"/>
                </a:ext>
              </a:extLst>
            </p:cNvPr>
            <p:cNvCxnSpPr>
              <a:cxnSpLocks/>
            </p:cNvCxnSpPr>
            <p:nvPr/>
          </p:nvCxnSpPr>
          <p:spPr>
            <a:xfrm>
              <a:off x="7217923" y="4786009"/>
              <a:ext cx="282103" cy="0"/>
            </a:xfrm>
            <a:prstGeom prst="line">
              <a:avLst/>
            </a:prstGeom>
            <a:ln w="635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9489C35-5EA4-CFFD-ED80-FB53E9CAE827}"/>
              </a:ext>
            </a:extLst>
          </p:cNvPr>
          <p:cNvGrpSpPr/>
          <p:nvPr/>
        </p:nvGrpSpPr>
        <p:grpSpPr>
          <a:xfrm>
            <a:off x="1452563" y="2571744"/>
            <a:ext cx="2314575" cy="1095375"/>
            <a:chOff x="1452563" y="2571744"/>
            <a:chExt cx="2314575" cy="109537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261D697-97E0-544C-E7E9-3B652C16BC31}"/>
                </a:ext>
              </a:extLst>
            </p:cNvPr>
            <p:cNvSpPr/>
            <p:nvPr/>
          </p:nvSpPr>
          <p:spPr>
            <a:xfrm>
              <a:off x="1452563" y="2571744"/>
              <a:ext cx="552450" cy="10953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A0B6CBA-2115-1C69-89EE-14F55BA8D9BE}"/>
                </a:ext>
              </a:extLst>
            </p:cNvPr>
            <p:cNvSpPr/>
            <p:nvPr/>
          </p:nvSpPr>
          <p:spPr>
            <a:xfrm>
              <a:off x="3214688" y="2571744"/>
              <a:ext cx="552450" cy="1095375"/>
            </a:xfrm>
            <a:prstGeom prst="rect">
              <a:avLst/>
            </a:prstGeom>
            <a:gradFill>
              <a:gsLst>
                <a:gs pos="0">
                  <a:srgbClr val="00B050"/>
                </a:gs>
                <a:gs pos="95000">
                  <a:srgbClr val="00B050"/>
                </a:gs>
                <a:gs pos="95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/>
                <a:t>1.01</a:t>
              </a:r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FCEAB-61A9-205A-CADF-67738772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36F8-189E-495D-A4EC-61D57592A949}" type="slidenum">
              <a:rPr lang="en-US" smtClean="0"/>
              <a:t>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1C5A42-145F-9374-2178-D5C2D80D38F2}"/>
              </a:ext>
            </a:extLst>
          </p:cNvPr>
          <p:cNvGrpSpPr/>
          <p:nvPr/>
        </p:nvGrpSpPr>
        <p:grpSpPr>
          <a:xfrm>
            <a:off x="2005013" y="2214053"/>
            <a:ext cx="2302496" cy="445507"/>
            <a:chOff x="2005013" y="2214053"/>
            <a:chExt cx="2302496" cy="445507"/>
          </a:xfrm>
        </p:grpSpPr>
        <p:sp>
          <p:nvSpPr>
            <p:cNvPr id="35" name="Speech Bubble: Rectangle with Corners Rounded 34">
              <a:extLst>
                <a:ext uri="{FF2B5EF4-FFF2-40B4-BE49-F238E27FC236}">
                  <a16:creationId xmlns:a16="http://schemas.microsoft.com/office/drawing/2014/main" id="{5E92BB06-C58F-14A5-5079-0191DCC88A60}"/>
                </a:ext>
              </a:extLst>
            </p:cNvPr>
            <p:cNvSpPr/>
            <p:nvPr/>
          </p:nvSpPr>
          <p:spPr>
            <a:xfrm>
              <a:off x="2005013" y="2214053"/>
              <a:ext cx="528637" cy="445507"/>
            </a:xfrm>
            <a:prstGeom prst="wedgeRoundRectCallout">
              <a:avLst>
                <a:gd name="adj1" fmla="val -42232"/>
                <a:gd name="adj2" fmla="val 6884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6" name="Speech Bubble: Rectangle with Corners Rounded 35">
              <a:extLst>
                <a:ext uri="{FF2B5EF4-FFF2-40B4-BE49-F238E27FC236}">
                  <a16:creationId xmlns:a16="http://schemas.microsoft.com/office/drawing/2014/main" id="{24F036CB-794A-D280-1445-37BA06C7EFB1}"/>
                </a:ext>
              </a:extLst>
            </p:cNvPr>
            <p:cNvSpPr/>
            <p:nvPr/>
          </p:nvSpPr>
          <p:spPr>
            <a:xfrm>
              <a:off x="3778872" y="2214053"/>
              <a:ext cx="528637" cy="445507"/>
            </a:xfrm>
            <a:prstGeom prst="wedgeRoundRectCallout">
              <a:avLst>
                <a:gd name="adj1" fmla="val -42232"/>
                <a:gd name="adj2" fmla="val 6884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42FD394-BBE5-B2C3-3965-115BC7F0AAD3}"/>
              </a:ext>
            </a:extLst>
          </p:cNvPr>
          <p:cNvGrpSpPr/>
          <p:nvPr/>
        </p:nvGrpSpPr>
        <p:grpSpPr>
          <a:xfrm>
            <a:off x="7869938" y="3010481"/>
            <a:ext cx="833437" cy="656638"/>
            <a:chOff x="4700588" y="3010481"/>
            <a:chExt cx="833437" cy="65663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0CD6432-BF6D-8790-5111-CCD7FEBFF9F0}"/>
                </a:ext>
              </a:extLst>
            </p:cNvPr>
            <p:cNvSpPr/>
            <p:nvPr/>
          </p:nvSpPr>
          <p:spPr>
            <a:xfrm>
              <a:off x="4700588" y="3590925"/>
              <a:ext cx="552450" cy="7619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Speech Bubble: Rectangle with Corners Rounded 45">
              <a:extLst>
                <a:ext uri="{FF2B5EF4-FFF2-40B4-BE49-F238E27FC236}">
                  <a16:creationId xmlns:a16="http://schemas.microsoft.com/office/drawing/2014/main" id="{6CB573AD-18FF-54E0-42B9-ED816FAFCF04}"/>
                </a:ext>
              </a:extLst>
            </p:cNvPr>
            <p:cNvSpPr/>
            <p:nvPr/>
          </p:nvSpPr>
          <p:spPr>
            <a:xfrm>
              <a:off x="5005388" y="3010481"/>
              <a:ext cx="528637" cy="445507"/>
            </a:xfrm>
            <a:prstGeom prst="wedgeRoundRectCallout">
              <a:avLst>
                <a:gd name="adj1" fmla="val -42232"/>
                <a:gd name="adj2" fmla="val 6884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0.01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1C16EF8-455E-5FB5-5488-F4139B0BE2D9}"/>
              </a:ext>
            </a:extLst>
          </p:cNvPr>
          <p:cNvGrpSpPr/>
          <p:nvPr/>
        </p:nvGrpSpPr>
        <p:grpSpPr>
          <a:xfrm>
            <a:off x="4700588" y="3360632"/>
            <a:ext cx="618406" cy="306487"/>
            <a:chOff x="4700588" y="3360632"/>
            <a:chExt cx="618406" cy="30648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F1E26D4-2A5E-7E5E-B84C-600D7221DDFB}"/>
                </a:ext>
              </a:extLst>
            </p:cNvPr>
            <p:cNvSpPr/>
            <p:nvPr/>
          </p:nvSpPr>
          <p:spPr>
            <a:xfrm>
              <a:off x="4700588" y="3590925"/>
              <a:ext cx="552450" cy="761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L-Shape 12">
              <a:extLst>
                <a:ext uri="{FF2B5EF4-FFF2-40B4-BE49-F238E27FC236}">
                  <a16:creationId xmlns:a16="http://schemas.microsoft.com/office/drawing/2014/main" id="{4EF2FFDF-34B1-9794-D03B-D4702B85032C}"/>
                </a:ext>
              </a:extLst>
            </p:cNvPr>
            <p:cNvSpPr/>
            <p:nvPr/>
          </p:nvSpPr>
          <p:spPr>
            <a:xfrm rot="19314626">
              <a:off x="4822324" y="3360632"/>
              <a:ext cx="496670" cy="242292"/>
            </a:xfrm>
            <a:prstGeom prst="corner">
              <a:avLst>
                <a:gd name="adj1" fmla="val 36158"/>
                <a:gd name="adj2" fmla="val 3947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B684798-5DD1-5AA1-64BF-6FA616D984B0}"/>
              </a:ext>
            </a:extLst>
          </p:cNvPr>
          <p:cNvGrpSpPr/>
          <p:nvPr/>
        </p:nvGrpSpPr>
        <p:grpSpPr>
          <a:xfrm>
            <a:off x="5815672" y="3360632"/>
            <a:ext cx="618406" cy="306487"/>
            <a:chOff x="4700588" y="3360632"/>
            <a:chExt cx="618406" cy="30648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11B525F-1E7D-135F-48E1-255C4FDC66E0}"/>
                </a:ext>
              </a:extLst>
            </p:cNvPr>
            <p:cNvSpPr/>
            <p:nvPr/>
          </p:nvSpPr>
          <p:spPr>
            <a:xfrm>
              <a:off x="4700588" y="3590925"/>
              <a:ext cx="552450" cy="761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L-Shape 48">
              <a:extLst>
                <a:ext uri="{FF2B5EF4-FFF2-40B4-BE49-F238E27FC236}">
                  <a16:creationId xmlns:a16="http://schemas.microsoft.com/office/drawing/2014/main" id="{64D2458D-9D44-34F1-3D1F-9F015F689B19}"/>
                </a:ext>
              </a:extLst>
            </p:cNvPr>
            <p:cNvSpPr/>
            <p:nvPr/>
          </p:nvSpPr>
          <p:spPr>
            <a:xfrm rot="19314626">
              <a:off x="4822324" y="3360632"/>
              <a:ext cx="496670" cy="242292"/>
            </a:xfrm>
            <a:prstGeom prst="corner">
              <a:avLst>
                <a:gd name="adj1" fmla="val 36158"/>
                <a:gd name="adj2" fmla="val 3947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1489C5A-024D-708A-838E-9B22220706CB}"/>
              </a:ext>
            </a:extLst>
          </p:cNvPr>
          <p:cNvGrpSpPr/>
          <p:nvPr/>
        </p:nvGrpSpPr>
        <p:grpSpPr>
          <a:xfrm>
            <a:off x="6873461" y="3360632"/>
            <a:ext cx="618406" cy="306487"/>
            <a:chOff x="4700588" y="3360632"/>
            <a:chExt cx="618406" cy="306487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650904A7-E2BD-910C-3FFB-03EB7E1B2B43}"/>
                </a:ext>
              </a:extLst>
            </p:cNvPr>
            <p:cNvSpPr/>
            <p:nvPr/>
          </p:nvSpPr>
          <p:spPr>
            <a:xfrm>
              <a:off x="4700588" y="3590925"/>
              <a:ext cx="552450" cy="761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L-Shape 51">
              <a:extLst>
                <a:ext uri="{FF2B5EF4-FFF2-40B4-BE49-F238E27FC236}">
                  <a16:creationId xmlns:a16="http://schemas.microsoft.com/office/drawing/2014/main" id="{53A2A85F-AFED-84DF-E8F5-2961FBAF8038}"/>
                </a:ext>
              </a:extLst>
            </p:cNvPr>
            <p:cNvSpPr/>
            <p:nvPr/>
          </p:nvSpPr>
          <p:spPr>
            <a:xfrm rot="19314626">
              <a:off x="4822324" y="3360632"/>
              <a:ext cx="496670" cy="242292"/>
            </a:xfrm>
            <a:prstGeom prst="corner">
              <a:avLst>
                <a:gd name="adj1" fmla="val 36158"/>
                <a:gd name="adj2" fmla="val 39479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2A85855-681B-D385-3D8C-42D5F14420A6}"/>
              </a:ext>
            </a:extLst>
          </p:cNvPr>
          <p:cNvGrpSpPr/>
          <p:nvPr/>
        </p:nvGrpSpPr>
        <p:grpSpPr>
          <a:xfrm>
            <a:off x="947738" y="1825625"/>
            <a:ext cx="9654686" cy="2038420"/>
            <a:chOff x="947738" y="1825625"/>
            <a:chExt cx="9654686" cy="2038420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BFBCC2BA-35D4-47FB-A2B1-3DB91B5FD041}"/>
                </a:ext>
              </a:extLst>
            </p:cNvPr>
            <p:cNvGrpSpPr/>
            <p:nvPr/>
          </p:nvGrpSpPr>
          <p:grpSpPr>
            <a:xfrm>
              <a:off x="947738" y="1825625"/>
              <a:ext cx="7865522" cy="2038420"/>
              <a:chOff x="947738" y="1825625"/>
              <a:chExt cx="7865522" cy="203842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2541359-5BD7-472C-5766-64A47F37D664}"/>
                  </a:ext>
                </a:extLst>
              </p:cNvPr>
              <p:cNvSpPr/>
              <p:nvPr/>
            </p:nvSpPr>
            <p:spPr>
              <a:xfrm>
                <a:off x="947738" y="1825625"/>
                <a:ext cx="1793273" cy="2020957"/>
              </a:xfrm>
              <a:prstGeom prst="ellipse">
                <a:avLst/>
              </a:prstGeom>
              <a:noFill/>
              <a:ln w="635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8269D61B-1F60-F35D-4F5E-8A004D4EAF8C}"/>
                  </a:ext>
                </a:extLst>
              </p:cNvPr>
              <p:cNvSpPr/>
              <p:nvPr/>
            </p:nvSpPr>
            <p:spPr>
              <a:xfrm>
                <a:off x="2771063" y="1843088"/>
                <a:ext cx="1793273" cy="2020957"/>
              </a:xfrm>
              <a:prstGeom prst="ellipse">
                <a:avLst/>
              </a:prstGeom>
              <a:noFill/>
              <a:ln w="635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11C126DB-6827-0908-0925-076EDA2E1D67}"/>
                  </a:ext>
                </a:extLst>
              </p:cNvPr>
              <p:cNvSpPr/>
              <p:nvPr/>
            </p:nvSpPr>
            <p:spPr>
              <a:xfrm>
                <a:off x="7716969" y="2571744"/>
                <a:ext cx="1096291" cy="1292301"/>
              </a:xfrm>
              <a:prstGeom prst="ellipse">
                <a:avLst/>
              </a:prstGeom>
              <a:noFill/>
              <a:ln w="635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4D29E7-688B-7C20-498F-117F1BF1C8FA}"/>
                </a:ext>
              </a:extLst>
            </p:cNvPr>
            <p:cNvSpPr txBox="1"/>
            <p:nvPr/>
          </p:nvSpPr>
          <p:spPr>
            <a:xfrm>
              <a:off x="8824995" y="2538482"/>
              <a:ext cx="1777429" cy="46166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ALG: 3 jobs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187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5012</TotalTime>
  <Words>840</Words>
  <Application>Microsoft Office PowerPoint</Application>
  <PresentationFormat>Widescreen</PresentationFormat>
  <Paragraphs>239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Cambria Math</vt:lpstr>
      <vt:lpstr>DejaVu Math TeX Gyre</vt:lpstr>
      <vt:lpstr>Office Theme</vt:lpstr>
      <vt:lpstr>Stochastic Scheduling with Predictions</vt:lpstr>
      <vt:lpstr>Scheduling with Predictions</vt:lpstr>
      <vt:lpstr>Scheduling with Predictions</vt:lpstr>
      <vt:lpstr>Stochastic Scheduling with Predictions</vt:lpstr>
      <vt:lpstr>Why Stochastic Arrivals?</vt:lpstr>
      <vt:lpstr>Why Stochastic Arrivals?</vt:lpstr>
      <vt:lpstr>Why Stochastic Arrivals?</vt:lpstr>
      <vt:lpstr>Example of Scheduling with Predictions</vt:lpstr>
      <vt:lpstr>Example of Scheduling with Predictions</vt:lpstr>
      <vt:lpstr>Example of Scheduling with Predictions</vt:lpstr>
      <vt:lpstr>Specific model</vt:lpstr>
      <vt:lpstr>Performance Goals</vt:lpstr>
      <vt:lpstr>Naïve Scheduling Policy</vt:lpstr>
      <vt:lpstr>SRPT with Checkmark</vt:lpstr>
      <vt:lpstr>SRPT with Bounce</vt:lpstr>
      <vt:lpstr>Results</vt:lpstr>
      <vt:lpstr>Proof Methods</vt:lpstr>
      <vt:lpstr>SRPT-SE vs. SRPT</vt:lpstr>
      <vt:lpstr>Zooming Out on Scheduling with Predictions</vt:lpstr>
      <vt:lpstr>Stochastic Scheduling with Predictions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Stochastic Scheduling with Predictions</dc:title>
  <dc:creator>Isaac Bloomfield Grosof</dc:creator>
  <cp:lastModifiedBy>Isaac Bloomfield Grosof</cp:lastModifiedBy>
  <cp:revision>100</cp:revision>
  <dcterms:created xsi:type="dcterms:W3CDTF">2022-06-17T00:35:36Z</dcterms:created>
  <dcterms:modified xsi:type="dcterms:W3CDTF">2022-06-24T02:26:31Z</dcterms:modified>
</cp:coreProperties>
</file>