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99" r:id="rId3"/>
    <p:sldId id="279" r:id="rId4"/>
    <p:sldId id="258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  <p:sldId id="280" r:id="rId15"/>
    <p:sldId id="281" r:id="rId16"/>
    <p:sldId id="287" r:id="rId17"/>
    <p:sldId id="277" r:id="rId18"/>
    <p:sldId id="291" r:id="rId19"/>
    <p:sldId id="292" r:id="rId20"/>
    <p:sldId id="293" r:id="rId21"/>
    <p:sldId id="294" r:id="rId22"/>
    <p:sldId id="295" r:id="rId23"/>
    <p:sldId id="290" r:id="rId24"/>
    <p:sldId id="29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B4"/>
    <a:srgbClr val="4D7620"/>
    <a:srgbClr val="FF66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87470" autoAdjust="0"/>
  </p:normalViewPr>
  <p:slideViewPr>
    <p:cSldViewPr snapToGrid="0">
      <p:cViewPr varScale="1">
        <p:scale>
          <a:sx n="85" d="100"/>
          <a:sy n="85" d="100"/>
        </p:scale>
        <p:origin x="11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755DA6-0F6E-496A-954F-8B42F245DA6B}" type="datetimeFigureOut">
              <a:rPr lang="en-US" smtClean="0"/>
              <a:t>12/5/2018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658AD-1693-4D9B-A962-4CDA49712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1:</a:t>
            </a:r>
            <a:r>
              <a:rPr lang="en-US" baseline="0" dirty="0" smtClean="0"/>
              <a:t> Explain M/G/1</a:t>
            </a:r>
          </a:p>
          <a:p>
            <a:r>
              <a:rPr lang="en-US" dirty="0" smtClean="0"/>
              <a:t>2: Explain SRPT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Order by remaining size, preemptive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28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jobs are in service? &lt;Wait&gt;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happens next? &lt;Wait&gt;</a:t>
            </a:r>
          </a:p>
          <a:p>
            <a:r>
              <a:rPr lang="en-US" baseline="0" dirty="0" smtClean="0"/>
              <a:t>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6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what happens</a:t>
            </a:r>
            <a:r>
              <a:rPr lang="en-US" baseline="0" dirty="0" smtClean="0"/>
              <a:t> after that?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47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</a:t>
            </a:r>
            <a:r>
              <a:rPr lang="en-US" baseline="0" dirty="0" smtClean="0"/>
              <a:t> this point, a new job, n, arrives in the system.</a:t>
            </a:r>
          </a:p>
          <a:p>
            <a:r>
              <a:rPr lang="en-US" baseline="0" dirty="0" smtClean="0"/>
              <a:t>N </a:t>
            </a:r>
            <a:r>
              <a:rPr lang="en-US" baseline="0" dirty="0" err="1" smtClean="0"/>
              <a:t>complets</a:t>
            </a:r>
            <a:r>
              <a:rPr lang="en-US" baseline="0" dirty="0" smtClean="0"/>
              <a:t>, then c completes, and then we’re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6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</a:t>
            </a:r>
            <a:r>
              <a:rPr lang="en-US" baseline="0" dirty="0" smtClean="0"/>
              <a:t> draw a box around j’s time in the system.</a:t>
            </a:r>
          </a:p>
          <a:p>
            <a:r>
              <a:rPr lang="en-US" baseline="0" dirty="0" smtClean="0"/>
              <a:t>Here’s our key idea: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 = Area/height.</a:t>
            </a:r>
          </a:p>
          <a:p>
            <a:r>
              <a:rPr lang="en-US" baseline="0" dirty="0" smtClean="0"/>
              <a:t>If we bound this area, we can bound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Remember that each server does work at rate 1/k</a:t>
            </a:r>
          </a:p>
          <a:p>
            <a:r>
              <a:rPr lang="en-US" baseline="0" dirty="0" smtClean="0"/>
              <a:t>So </a:t>
            </a:r>
            <a:r>
              <a:rPr lang="en-US" baseline="0" dirty="0" err="1" smtClean="0"/>
              <a:t>Tj</a:t>
            </a:r>
            <a:r>
              <a:rPr lang="en-US" baseline="0" dirty="0" smtClean="0"/>
              <a:t> = Area</a:t>
            </a:r>
          </a:p>
          <a:p>
            <a:r>
              <a:rPr lang="en-US" baseline="0" dirty="0" smtClean="0"/>
              <a:t>With that in mind, let’s try to bound Area. Recall relevant jobs: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46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Let’s split up relevant jobs into ones</a:t>
            </a:r>
            <a:r>
              <a:rPr lang="en-US" baseline="0" dirty="0" smtClean="0"/>
              <a:t> that arrived before j, and after j.</a:t>
            </a:r>
          </a:p>
          <a:p>
            <a:r>
              <a:rPr lang="en-US" dirty="0" smtClean="0"/>
              <a:t>Let’s arrange these jobs into 4 categories of work</a:t>
            </a:r>
          </a:p>
          <a:p>
            <a:r>
              <a:rPr lang="en-US" dirty="0" smtClean="0"/>
              <a:t>Any time that the servers spend empty, we’ll include</a:t>
            </a:r>
            <a:r>
              <a:rPr lang="en-US" baseline="0" dirty="0" smtClean="0"/>
              <a:t> in virtual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Virtual work only happens when the tagged</a:t>
            </a:r>
            <a:r>
              <a:rPr lang="en-US" baseline="0" dirty="0" smtClean="0"/>
              <a:t> job is in service</a:t>
            </a:r>
          </a:p>
          <a:p>
            <a:r>
              <a:rPr lang="en-US" baseline="0" dirty="0" smtClean="0"/>
              <a:t>Busy period: Amount of time to empty, standard technique</a:t>
            </a:r>
          </a:p>
          <a:p>
            <a:r>
              <a:rPr lang="en-US" baseline="0" dirty="0" err="1" smtClean="0"/>
              <a:t>RelWork</a:t>
            </a:r>
            <a:r>
              <a:rPr lang="en-US" baseline="0" dirty="0" smtClean="0"/>
              <a:t>: Random Variable. Since the job arrives according to a </a:t>
            </a:r>
            <a:r>
              <a:rPr lang="en-US" baseline="0" dirty="0" err="1" smtClean="0"/>
              <a:t>poisson</a:t>
            </a:r>
            <a:r>
              <a:rPr lang="en-US" baseline="0" dirty="0" smtClean="0"/>
              <a:t> process, it sees a time average.</a:t>
            </a:r>
          </a:p>
          <a:p>
            <a:r>
              <a:rPr lang="en-US" baseline="0" dirty="0" smtClean="0"/>
              <a:t>Just need to bound </a:t>
            </a:r>
            <a:r>
              <a:rPr lang="en-US" baseline="0" dirty="0" err="1" smtClean="0"/>
              <a:t>RelWork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3638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 in the system made up</a:t>
            </a:r>
            <a:r>
              <a:rPr lang="en-US" baseline="0" dirty="0" smtClean="0"/>
              <a:t> of jobs of remaining size at most x, which is j’s size.</a:t>
            </a:r>
          </a:p>
          <a:p>
            <a:r>
              <a:rPr lang="en-US" dirty="0" smtClean="0"/>
              <a:t>We’ll bound remaining work in SRPT-k</a:t>
            </a:r>
            <a:r>
              <a:rPr lang="en-US" baseline="0" dirty="0" smtClean="0"/>
              <a:t> relative to SRPT-1</a:t>
            </a:r>
          </a:p>
          <a:p>
            <a:r>
              <a:rPr lang="en-US" baseline="0" dirty="0" smtClean="0"/>
              <a:t>Always in this blue region, no more than SRPT-k + </a:t>
            </a:r>
            <a:r>
              <a:rPr lang="en-US" baseline="0" dirty="0" err="1" smtClean="0"/>
              <a:t>kx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</a:t>
            </a:r>
            <a:r>
              <a:rPr lang="en-US" baseline="0" dirty="0" smtClean="0"/>
              <a:t> time.</a:t>
            </a:r>
          </a:p>
          <a:p>
            <a:r>
              <a:rPr lang="en-US" baseline="0" dirty="0" smtClean="0"/>
              <a:t>Few jobs intervals, not many relevant jobs in SRPT-k system. An empty server or an irrelevant job in service.</a:t>
            </a:r>
          </a:p>
          <a:p>
            <a:r>
              <a:rPr lang="en-US" baseline="0" dirty="0" smtClean="0"/>
              <a:t>Many jobs intervals, at least k relevant jobs in SRPT-k.</a:t>
            </a:r>
          </a:p>
          <a:p>
            <a:r>
              <a:rPr lang="en-US" baseline="0" dirty="0" smtClean="0"/>
              <a:t>Few: not much total</a:t>
            </a:r>
          </a:p>
          <a:p>
            <a:r>
              <a:rPr lang="en-US" baseline="0" dirty="0" smtClean="0"/>
              <a:t>Many: same speed, so difference doesn’t go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47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</a:t>
            </a:r>
            <a:r>
              <a:rPr lang="en-US" baseline="0" dirty="0" smtClean="0"/>
              <a:t> time.</a:t>
            </a:r>
          </a:p>
          <a:p>
            <a:r>
              <a:rPr lang="en-US" baseline="0" dirty="0" smtClean="0"/>
              <a:t>Few jobs intervals, not many relevant jobs in SRPT-k system. An empty server or an irrelevant job in service.</a:t>
            </a:r>
          </a:p>
          <a:p>
            <a:r>
              <a:rPr lang="en-US" baseline="0" dirty="0" smtClean="0"/>
              <a:t>Many jobs intervals, at least k relevant jobs in SRPT-k.</a:t>
            </a:r>
          </a:p>
          <a:p>
            <a:r>
              <a:rPr lang="en-US" baseline="0" dirty="0" smtClean="0"/>
              <a:t>Few: not much total</a:t>
            </a:r>
          </a:p>
          <a:p>
            <a:r>
              <a:rPr lang="en-US" baseline="0" dirty="0" smtClean="0"/>
              <a:t>Many: same speed, so difference doesn’t go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9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</a:t>
            </a:r>
            <a:r>
              <a:rPr lang="en-US" baseline="0" dirty="0" smtClean="0"/>
              <a:t> time.</a:t>
            </a:r>
          </a:p>
          <a:p>
            <a:r>
              <a:rPr lang="en-US" baseline="0" dirty="0" smtClean="0"/>
              <a:t>Few jobs intervals, not many relevant jobs in SRPT-k system. An empty server or an irrelevant job in service.</a:t>
            </a:r>
          </a:p>
          <a:p>
            <a:r>
              <a:rPr lang="en-US" baseline="0" dirty="0" smtClean="0"/>
              <a:t>Many jobs intervals, at least k relevant jobs in SRPT-k.</a:t>
            </a:r>
          </a:p>
          <a:p>
            <a:r>
              <a:rPr lang="en-US" baseline="0" dirty="0" smtClean="0"/>
              <a:t>Few: not much total</a:t>
            </a:r>
          </a:p>
          <a:p>
            <a:r>
              <a:rPr lang="en-US" baseline="0" dirty="0" smtClean="0"/>
              <a:t>Many: same speed, so difference doesn’t go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75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SRPT</a:t>
            </a:r>
            <a:r>
              <a:rPr lang="en-US" baseline="0" dirty="0" smtClean="0"/>
              <a:t> is worst case optimal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We can analyze it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9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Split up</a:t>
            </a:r>
            <a:r>
              <a:rPr lang="en-US" baseline="0" dirty="0" smtClean="0"/>
              <a:t> time.</a:t>
            </a:r>
          </a:p>
          <a:p>
            <a:r>
              <a:rPr lang="en-US" baseline="0" dirty="0" smtClean="0"/>
              <a:t>Few jobs intervals, not many relevant jobs in SRPT-k system. An empty server or an irrelevant job in service.</a:t>
            </a:r>
          </a:p>
          <a:p>
            <a:r>
              <a:rPr lang="en-US" baseline="0" dirty="0" smtClean="0"/>
              <a:t>Many jobs intervals, at least k relevant jobs in SRPT-k.</a:t>
            </a:r>
          </a:p>
          <a:p>
            <a:r>
              <a:rPr lang="en-US" baseline="0" dirty="0" smtClean="0"/>
              <a:t>Few: not much total</a:t>
            </a:r>
          </a:p>
          <a:p>
            <a:r>
              <a:rPr lang="en-US" baseline="0" dirty="0" smtClean="0"/>
              <a:t>Many: same speed, so difference doesn’t go 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24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now can bound the response time. Let’s start with tagged work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135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13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Uniform</a:t>
            </a:r>
          </a:p>
          <a:p>
            <a:r>
              <a:rPr lang="en-US" dirty="0" err="1" smtClean="0"/>
              <a:t>Hyperexponential</a:t>
            </a:r>
            <a:endParaRPr lang="en-US" dirty="0" smtClean="0"/>
          </a:p>
          <a:p>
            <a:r>
              <a:rPr lang="en-US" dirty="0" smtClean="0"/>
              <a:t>Bound is</a:t>
            </a:r>
            <a:r>
              <a:rPr lang="en-US" baseline="0" dirty="0" smtClean="0"/>
              <a:t> tight at high load, which shows optimality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15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7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SRPT: k smallest, leave server empty if not enough jobs</a:t>
            </a:r>
          </a:p>
          <a:p>
            <a:r>
              <a:rPr lang="en-US" dirty="0" smtClean="0"/>
              <a:t>Open question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8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SLOW DOWN</a:t>
            </a:r>
          </a:p>
          <a:p>
            <a:r>
              <a:rPr lang="en-US" dirty="0" smtClean="0"/>
              <a:t>This is</a:t>
            </a:r>
            <a:r>
              <a:rPr lang="en-US" baseline="0" dirty="0" smtClean="0"/>
              <a:t> a big deal</a:t>
            </a:r>
            <a:endParaRPr lang="en-US" dirty="0" smtClean="0"/>
          </a:p>
          <a:p>
            <a:r>
              <a:rPr lang="en-US" dirty="0" smtClean="0"/>
              <a:t>Most people, M/G/k</a:t>
            </a:r>
            <a:r>
              <a:rPr lang="en-US" baseline="0" dirty="0" smtClean="0"/>
              <a:t> means M/G/k/FCFS</a:t>
            </a:r>
          </a:p>
          <a:p>
            <a:r>
              <a:rPr lang="en-US" baseline="0" dirty="0" smtClean="0"/>
              <a:t>Even for this very simple policy, approximations only. Approximations are bad.</a:t>
            </a:r>
          </a:p>
          <a:p>
            <a:r>
              <a:rPr lang="en-US" baseline="0" dirty="0" smtClean="0"/>
              <a:t>This is way beyond what people have done before.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94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that the single server in M/G/1</a:t>
            </a:r>
            <a:r>
              <a:rPr lang="en-US" baseline="0" dirty="0" smtClean="0"/>
              <a:t> can process work as fast as all k in M/G/k</a:t>
            </a:r>
            <a:endParaRPr lang="en-US" baseline="0" dirty="0"/>
          </a:p>
          <a:p>
            <a:r>
              <a:rPr lang="en-US" baseline="0" dirty="0" smtClean="0"/>
              <a:t>Since M/G/k/OPT is bounded between SRPT-k and SRPT-1, this shows SRPT-k converges to OPT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FCFS:</a:t>
            </a:r>
            <a:r>
              <a:rPr lang="en-US" baseline="0" dirty="0" smtClean="0"/>
              <a:t> Approximations based on Mean and Variance</a:t>
            </a:r>
          </a:p>
          <a:p>
            <a:r>
              <a:rPr lang="en-US" baseline="0" dirty="0" smtClean="0"/>
              <a:t>PH: Only practical for simple PH distributions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1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Bound</a:t>
            </a:r>
          </a:p>
          <a:p>
            <a:r>
              <a:rPr lang="en-US" dirty="0" smtClean="0"/>
              <a:t>Optimality at high 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3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Here’s the high level approach</a:t>
            </a:r>
          </a:p>
          <a:p>
            <a:r>
              <a:rPr lang="en-US" dirty="0" smtClean="0"/>
              <a:t>We’ll call those</a:t>
            </a:r>
            <a:r>
              <a:rPr lang="en-US" baseline="0" dirty="0" smtClean="0"/>
              <a:t> jobs the relevant jobs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SLOW DOWN</a:t>
            </a:r>
            <a:endParaRPr lang="en-US" dirty="0" smtClean="0"/>
          </a:p>
          <a:p>
            <a:r>
              <a:rPr lang="en-US" dirty="0" smtClean="0"/>
              <a:t>Let’s take a look at an example</a:t>
            </a:r>
          </a:p>
          <a:p>
            <a:r>
              <a:rPr lang="en-US" dirty="0" smtClean="0"/>
              <a:t>In service,</a:t>
            </a:r>
            <a:r>
              <a:rPr lang="en-US" baseline="0" dirty="0" smtClean="0"/>
              <a:t> over time</a:t>
            </a:r>
          </a:p>
          <a:p>
            <a:r>
              <a:rPr lang="en-US" baseline="0" dirty="0" smtClean="0"/>
              <a:t>Increasing remaining job size</a:t>
            </a:r>
            <a:endParaRPr lang="en-US" dirty="0" smtClean="0"/>
          </a:p>
          <a:p>
            <a:r>
              <a:rPr lang="en-US" dirty="0" smtClean="0"/>
              <a:t>When</a:t>
            </a:r>
            <a:r>
              <a:rPr lang="en-US" baseline="0" dirty="0" smtClean="0"/>
              <a:t> j arrives, 5 jobs in the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658AD-1693-4D9B-A962-4CDA49712F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5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480CA-13DF-45E8-B4D9-60EDB49D0F1F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38978C8-94CD-4DD7-8E59-61A9022739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7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7F67-18B8-45A0-9E1B-4564ED0DD2D5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CBAA3-CB63-44B4-8E66-21914688319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3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A38FC-B853-4C4F-99EC-52583C699474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fld id="{938978C8-94CD-4DD7-8E59-61A90227395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29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F57B9-39D8-47A9-B5A1-C35D6D6FF3C2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83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545C5-58A7-4742-BD61-293BC7B3F698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61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C301F-D09D-4250-81F5-0DBEC317181C}" type="datetime1">
              <a:rPr lang="en-US" smtClean="0"/>
              <a:t>12/5/2018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25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FE27-28BC-47B0-9318-BCC4F1CE41E8}" type="datetime1">
              <a:rPr lang="en-US" smtClean="0"/>
              <a:t>12/5/2018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6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CD22-4864-496B-A286-F09A5F75F192}" type="datetime1">
              <a:rPr lang="en-US" smtClean="0"/>
              <a:t>12/5/2018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54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8DB63-E415-4ADF-9E34-79077894DAC1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3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A936F-270E-4345-B918-29F59267E60C}" type="datetime1">
              <a:rPr lang="en-US" smtClean="0"/>
              <a:t>12/5/2018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80F3A-2DFF-46DD-932F-5DC79FB2D760}" type="datetime1">
              <a:rPr lang="en-US" smtClean="0"/>
              <a:t>12/5/2018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978C8-94CD-4DD7-8E59-61A902273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0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90.png"/><Relationship Id="rId5" Type="http://schemas.openxmlformats.org/officeDocument/2006/relationships/image" Target="../media/image23.png"/><Relationship Id="rId10" Type="http://schemas.openxmlformats.org/officeDocument/2006/relationships/image" Target="../media/image120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40.png"/><Relationship Id="rId4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33815"/>
          </a:xfrm>
        </p:spPr>
        <p:txBody>
          <a:bodyPr/>
          <a:lstStyle/>
          <a:p>
            <a:r>
              <a:rPr lang="en-US" dirty="0" smtClean="0"/>
              <a:t>SRPT for </a:t>
            </a:r>
            <a:r>
              <a:rPr lang="en-US" dirty="0" err="1" smtClean="0"/>
              <a:t>Multiserver</a:t>
            </a:r>
            <a:r>
              <a:rPr lang="en-US" dirty="0" smtClean="0"/>
              <a:t>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2596445"/>
            <a:ext cx="9144000" cy="1690511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Isaac Grosof</a:t>
            </a:r>
          </a:p>
          <a:p>
            <a:r>
              <a:rPr lang="en-US" sz="3200" dirty="0" err="1" smtClean="0"/>
              <a:t>Ziv</a:t>
            </a:r>
            <a:r>
              <a:rPr lang="en-US" sz="3200" dirty="0" smtClean="0"/>
              <a:t> Scully</a:t>
            </a:r>
          </a:p>
          <a:p>
            <a:r>
              <a:rPr lang="en-US" sz="3200" dirty="0" err="1" smtClean="0"/>
              <a:t>Mor</a:t>
            </a:r>
            <a:r>
              <a:rPr lang="en-US" sz="3200" dirty="0" smtClean="0"/>
              <a:t> </a:t>
            </a:r>
            <a:r>
              <a:rPr lang="en-US" sz="3200" dirty="0" err="1" smtClean="0"/>
              <a:t>Harchol-Balter</a:t>
            </a:r>
            <a:endParaRPr lang="en-US" sz="32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239911" y="5060043"/>
            <a:ext cx="537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Carnegie Mellon University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3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10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5" name="Rectangle 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93890" y="3603812"/>
            <a:ext cx="7519876" cy="1922071"/>
            <a:chOff x="993890" y="3603812"/>
            <a:chExt cx="7519876" cy="1922071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55901" y="5156551"/>
              <a:ext cx="718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66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Callout 26"/>
          <p:cNvSpPr/>
          <p:nvPr/>
        </p:nvSpPr>
        <p:spPr>
          <a:xfrm>
            <a:off x="1315421" y="1695662"/>
            <a:ext cx="3792070" cy="1607484"/>
          </a:xfrm>
          <a:prstGeom prst="wedgeEllipseCallout">
            <a:avLst>
              <a:gd name="adj1" fmla="val -42819"/>
              <a:gd name="adj2" fmla="val 59154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Q: What happens next?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Oval Callout 2"/>
          <p:cNvSpPr/>
          <p:nvPr/>
        </p:nvSpPr>
        <p:spPr>
          <a:xfrm>
            <a:off x="1317812" y="1700492"/>
            <a:ext cx="3792070" cy="1607484"/>
          </a:xfrm>
          <a:prstGeom prst="wedgeEllipseCallout">
            <a:avLst>
              <a:gd name="adj1" fmla="val -42819"/>
              <a:gd name="adj2" fmla="val 59154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Q: What jobs are initially in service?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64292" y="3821569"/>
            <a:ext cx="2675965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4292" y="4218816"/>
            <a:ext cx="1694329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4292" y="4616063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5" name="Rectangle 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993890" y="3603812"/>
            <a:ext cx="7519876" cy="1922071"/>
            <a:chOff x="993890" y="3603812"/>
            <a:chExt cx="7519876" cy="1922071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455901" y="5156551"/>
              <a:ext cx="718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358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1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224904" y="3823465"/>
            <a:ext cx="3590365" cy="1195118"/>
            <a:chOff x="3224904" y="3823465"/>
            <a:chExt cx="3590365" cy="1195118"/>
          </a:xfrm>
        </p:grpSpPr>
        <p:sp>
          <p:nvSpPr>
            <p:cNvPr id="27" name="Rectangle 26"/>
            <p:cNvSpPr/>
            <p:nvPr/>
          </p:nvSpPr>
          <p:spPr>
            <a:xfrm>
              <a:off x="3224904" y="4621336"/>
              <a:ext cx="795765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24904" y="4216180"/>
              <a:ext cx="1815353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224904" y="3823465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2364292" y="3821569"/>
            <a:ext cx="860611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64291" y="4218815"/>
            <a:ext cx="860613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364292" y="4616063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12</a:t>
            </a:fld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sp>
        <p:nvSpPr>
          <p:cNvPr id="30" name="Oval Callout 29"/>
          <p:cNvSpPr/>
          <p:nvPr/>
        </p:nvSpPr>
        <p:spPr>
          <a:xfrm>
            <a:off x="1315421" y="1691243"/>
            <a:ext cx="3792070" cy="1607484"/>
          </a:xfrm>
          <a:prstGeom prst="wedgeEllipseCallout">
            <a:avLst>
              <a:gd name="adj1" fmla="val -42819"/>
              <a:gd name="adj2" fmla="val 59154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Q: What happens next?</a:t>
            </a:r>
            <a:endParaRPr lang="en-US" sz="2800" dirty="0">
              <a:solidFill>
                <a:schemeClr val="tx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993890" y="3603812"/>
            <a:ext cx="7519876" cy="1922071"/>
            <a:chOff x="993890" y="3603812"/>
            <a:chExt cx="7519876" cy="1922071"/>
          </a:xfrm>
        </p:grpSpPr>
        <p:cxnSp>
          <p:nvCxnSpPr>
            <p:cNvPr id="32" name="Straight Arrow Connector 31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455901" y="5156551"/>
              <a:ext cx="718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52" name="Rectangle 51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042303" y="4208271"/>
            <a:ext cx="1759518" cy="823386"/>
            <a:chOff x="5042303" y="4208271"/>
            <a:chExt cx="1759518" cy="823386"/>
          </a:xfrm>
        </p:grpSpPr>
        <p:sp>
          <p:nvSpPr>
            <p:cNvPr id="67" name="Rectangle 66"/>
            <p:cNvSpPr/>
            <p:nvPr/>
          </p:nvSpPr>
          <p:spPr>
            <a:xfrm>
              <a:off x="5054205" y="4634410"/>
              <a:ext cx="1747616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42303" y="4208271"/>
              <a:ext cx="1759517" cy="43597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13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64292" y="4625867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62051" y="4232262"/>
            <a:ext cx="860612" cy="3972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2051" y="3821569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33868" y="4625867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1627" y="4232262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31627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54771" y="4625867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52530" y="4232262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52530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22106" y="4232262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2106" y="3821569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12365" y="3821569"/>
            <a:ext cx="428189" cy="1201545"/>
            <a:chOff x="4312365" y="3821569"/>
            <a:chExt cx="428189" cy="1201545"/>
          </a:xfrm>
        </p:grpSpPr>
        <p:sp>
          <p:nvSpPr>
            <p:cNvPr id="59" name="Rectangle 58"/>
            <p:cNvSpPr/>
            <p:nvPr/>
          </p:nvSpPr>
          <p:spPr>
            <a:xfrm>
              <a:off x="4322973" y="4625867"/>
              <a:ext cx="417581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1886" y="4232262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21886" y="3821569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12365" y="3821569"/>
              <a:ext cx="417581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4875" y="3821569"/>
            <a:ext cx="316589" cy="1201545"/>
            <a:chOff x="4734875" y="3821569"/>
            <a:chExt cx="316589" cy="1201545"/>
          </a:xfrm>
        </p:grpSpPr>
        <p:sp>
          <p:nvSpPr>
            <p:cNvPr id="63" name="Rectangle 62"/>
            <p:cNvSpPr/>
            <p:nvPr/>
          </p:nvSpPr>
          <p:spPr>
            <a:xfrm>
              <a:off x="4745194" y="4625867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44396" y="4232262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396" y="3821569"/>
              <a:ext cx="306270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34875" y="4232262"/>
              <a:ext cx="306270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34875" y="3821569"/>
              <a:ext cx="306270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9442" y="3822715"/>
            <a:ext cx="233023" cy="1201545"/>
            <a:chOff x="4089442" y="3822715"/>
            <a:chExt cx="233023" cy="1201545"/>
          </a:xfrm>
        </p:grpSpPr>
        <p:sp>
          <p:nvSpPr>
            <p:cNvPr id="56" name="Rectangle 55"/>
            <p:cNvSpPr/>
            <p:nvPr/>
          </p:nvSpPr>
          <p:spPr>
            <a:xfrm>
              <a:off x="4098963" y="4233408"/>
              <a:ext cx="22292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98963" y="3822715"/>
              <a:ext cx="222922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89442" y="3822715"/>
              <a:ext cx="222922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99543" y="4627013"/>
              <a:ext cx="22292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3890" y="3603812"/>
            <a:ext cx="7519876" cy="1922071"/>
            <a:chOff x="993890" y="3603812"/>
            <a:chExt cx="7519876" cy="1922071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4455901" y="5156551"/>
              <a:ext cx="7183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Time</a:t>
              </a:r>
              <a:endParaRPr lang="en-US" dirty="0"/>
            </a:p>
          </p:txBody>
        </p:sp>
        <p:grpSp>
          <p:nvGrpSpPr>
            <p:cNvPr id="103" name="Group 10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6400800" y="2490198"/>
            <a:ext cx="417581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75" name="Rectangle 7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0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2314925" y="2106044"/>
                <a:ext cx="3318583" cy="977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Height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Area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925" y="2106044"/>
                <a:ext cx="3318583" cy="9773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64292" y="4625867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62051" y="4232262"/>
            <a:ext cx="860612" cy="3972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2051" y="3821569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33868" y="4625867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1627" y="4232262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31627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54771" y="4625867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52530" y="4232262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52530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22106" y="4232262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2106" y="3821569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12365" y="3821569"/>
            <a:ext cx="428189" cy="1201545"/>
            <a:chOff x="4312365" y="3821569"/>
            <a:chExt cx="428189" cy="1201545"/>
          </a:xfrm>
        </p:grpSpPr>
        <p:sp>
          <p:nvSpPr>
            <p:cNvPr id="59" name="Rectangle 58"/>
            <p:cNvSpPr/>
            <p:nvPr/>
          </p:nvSpPr>
          <p:spPr>
            <a:xfrm>
              <a:off x="4322973" y="4625867"/>
              <a:ext cx="417581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1886" y="4232262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21886" y="3821569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12365" y="3821569"/>
              <a:ext cx="417581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4875" y="3821569"/>
            <a:ext cx="316589" cy="1201545"/>
            <a:chOff x="4734875" y="3821569"/>
            <a:chExt cx="316589" cy="1201545"/>
          </a:xfrm>
        </p:grpSpPr>
        <p:sp>
          <p:nvSpPr>
            <p:cNvPr id="63" name="Rectangle 62"/>
            <p:cNvSpPr/>
            <p:nvPr/>
          </p:nvSpPr>
          <p:spPr>
            <a:xfrm>
              <a:off x="4745194" y="4625867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44396" y="4232262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396" y="3821569"/>
              <a:ext cx="306270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34875" y="4232262"/>
              <a:ext cx="306270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34875" y="3821569"/>
              <a:ext cx="306270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2303" y="4208271"/>
            <a:ext cx="1759518" cy="823386"/>
            <a:chOff x="5042303" y="4195101"/>
            <a:chExt cx="1759518" cy="836556"/>
          </a:xfrm>
        </p:grpSpPr>
        <p:sp>
          <p:nvSpPr>
            <p:cNvPr id="67" name="Rectangle 66"/>
            <p:cNvSpPr/>
            <p:nvPr/>
          </p:nvSpPr>
          <p:spPr>
            <a:xfrm>
              <a:off x="5054205" y="4634410"/>
              <a:ext cx="1747616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51825" y="4195101"/>
              <a:ext cx="906894" cy="44295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42303" y="4195101"/>
              <a:ext cx="1759517" cy="4429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9442" y="3822715"/>
            <a:ext cx="233023" cy="1201545"/>
            <a:chOff x="4089442" y="3822715"/>
            <a:chExt cx="233023" cy="1201545"/>
          </a:xfrm>
        </p:grpSpPr>
        <p:sp>
          <p:nvSpPr>
            <p:cNvPr id="56" name="Rectangle 55"/>
            <p:cNvSpPr/>
            <p:nvPr/>
          </p:nvSpPr>
          <p:spPr>
            <a:xfrm>
              <a:off x="4098963" y="4233408"/>
              <a:ext cx="22292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98963" y="3822715"/>
              <a:ext cx="222922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89442" y="3822715"/>
              <a:ext cx="222922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99543" y="4627013"/>
              <a:ext cx="22292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3890" y="3603812"/>
            <a:ext cx="7519876" cy="1427086"/>
            <a:chOff x="993890" y="3603812"/>
            <a:chExt cx="7519876" cy="142708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6400800" y="2490198"/>
            <a:ext cx="417581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75" name="Rectangle 7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52530" y="3821570"/>
            <a:ext cx="4449290" cy="1209328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Picture 65" descr="Clipart - &lt;strong&gt;Light Bulb&lt;/strong&gt; Lit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621"/>
            <a:ext cx="1446211" cy="15270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9476" y="2097738"/>
                <a:ext cx="1952409" cy="97731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Height</m:t>
                          </m:r>
                        </m:den>
                      </m:f>
                    </m:oMath>
                  </m:oMathPara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476" y="2097738"/>
                <a:ext cx="1952409" cy="9773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30663" y="5067512"/>
            <a:ext cx="4693023" cy="1061857"/>
            <a:chOff x="2230663" y="5067512"/>
            <a:chExt cx="4693023" cy="1061857"/>
          </a:xfrm>
        </p:grpSpPr>
        <p:sp>
          <p:nvSpPr>
            <p:cNvPr id="9" name="Left Brace 8"/>
            <p:cNvSpPr/>
            <p:nvPr/>
          </p:nvSpPr>
          <p:spPr>
            <a:xfrm rot="16200000">
              <a:off x="4307856" y="2990319"/>
              <a:ext cx="538637" cy="4693023"/>
            </a:xfrm>
            <a:prstGeom prst="leftBrace">
              <a:avLst>
                <a:gd name="adj1" fmla="val 38291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21885" y="5606149"/>
              <a:ext cx="41758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</a:t>
              </a:r>
              <a:r>
                <a:rPr lang="en-US" sz="2800" baseline="-25000" dirty="0" err="1" smtClean="0"/>
                <a:t>j</a:t>
              </a:r>
              <a:endParaRPr lang="en-US" sz="28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700326" y="470937"/>
            <a:ext cx="1798841" cy="2493931"/>
            <a:chOff x="4700326" y="470937"/>
            <a:chExt cx="1798841" cy="2493931"/>
          </a:xfrm>
        </p:grpSpPr>
        <p:sp>
          <p:nvSpPr>
            <p:cNvPr id="70" name="Left Brace 69"/>
            <p:cNvSpPr/>
            <p:nvPr/>
          </p:nvSpPr>
          <p:spPr>
            <a:xfrm>
              <a:off x="5922061" y="1297640"/>
              <a:ext cx="328829" cy="1667228"/>
            </a:xfrm>
            <a:prstGeom prst="leftBrace">
              <a:avLst>
                <a:gd name="adj1" fmla="val 2985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00326" y="1608528"/>
              <a:ext cx="13061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Relevant</a:t>
              </a:r>
              <a:endParaRPr lang="en-US" sz="24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013864" y="470937"/>
              <a:ext cx="1466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Irrelevant</a:t>
              </a:r>
              <a:endParaRPr lang="en-US" sz="24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344955" y="853349"/>
              <a:ext cx="115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Tagged</a:t>
              </a:r>
              <a:endParaRPr lang="en-US" sz="24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610598" y="3820276"/>
            <a:ext cx="1140701" cy="1160920"/>
            <a:chOff x="8610598" y="3820276"/>
            <a:chExt cx="1140701" cy="1160920"/>
          </a:xfrm>
        </p:grpSpPr>
        <p:sp>
          <p:nvSpPr>
            <p:cNvPr id="81" name="TextBox 80"/>
            <p:cNvSpPr txBox="1"/>
            <p:nvPr/>
          </p:nvSpPr>
          <p:spPr>
            <a:xfrm>
              <a:off x="8610599" y="3820276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Speed 1/k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610600" y="4223128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Speed 1/k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610598" y="4611864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Speed 1/k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368774" y="2337906"/>
                <a:ext cx="196114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Area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74" y="2337906"/>
                <a:ext cx="1961145" cy="557910"/>
              </a:xfrm>
              <a:prstGeom prst="rect">
                <a:avLst/>
              </a:prstGeom>
              <a:blipFill>
                <a:blip r:embed="rId6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1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6" grpId="0"/>
      <p:bldP spid="6" grpId="1"/>
      <p:bldP spid="8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/>
          <p:cNvSpPr/>
          <p:nvPr/>
        </p:nvSpPr>
        <p:spPr>
          <a:xfrm>
            <a:off x="5042303" y="4208271"/>
            <a:ext cx="1759517" cy="43597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046785" y="3860283"/>
            <a:ext cx="1759517" cy="352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815" y="6299792"/>
            <a:ext cx="2743200" cy="365125"/>
          </a:xfrm>
        </p:spPr>
        <p:txBody>
          <a:bodyPr/>
          <a:lstStyle/>
          <a:p>
            <a:fld id="{938978C8-94CD-4DD7-8E59-61A90227395F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64292" y="4625867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62051" y="4232262"/>
            <a:ext cx="860612" cy="3972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2051" y="3821569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33868" y="4625867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1627" y="4232262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31627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54771" y="4625867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52530" y="4232262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52530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22106" y="4232262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2106" y="3821569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12365" y="3821569"/>
            <a:ext cx="428189" cy="1201545"/>
            <a:chOff x="4312365" y="3821569"/>
            <a:chExt cx="428189" cy="1201545"/>
          </a:xfrm>
        </p:grpSpPr>
        <p:sp>
          <p:nvSpPr>
            <p:cNvPr id="59" name="Rectangle 58"/>
            <p:cNvSpPr/>
            <p:nvPr/>
          </p:nvSpPr>
          <p:spPr>
            <a:xfrm>
              <a:off x="4322973" y="4625867"/>
              <a:ext cx="417581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1886" y="4232262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21886" y="3821569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12365" y="3821569"/>
              <a:ext cx="417581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4875" y="3821569"/>
            <a:ext cx="316589" cy="1201545"/>
            <a:chOff x="4734875" y="3821569"/>
            <a:chExt cx="316589" cy="1201545"/>
          </a:xfrm>
        </p:grpSpPr>
        <p:sp>
          <p:nvSpPr>
            <p:cNvPr id="63" name="Rectangle 62"/>
            <p:cNvSpPr/>
            <p:nvPr/>
          </p:nvSpPr>
          <p:spPr>
            <a:xfrm>
              <a:off x="4745194" y="4625867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44396" y="4232262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396" y="3821569"/>
              <a:ext cx="306270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34875" y="4232262"/>
              <a:ext cx="306270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34875" y="3821569"/>
              <a:ext cx="306270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sp>
        <p:nvSpPr>
          <p:cNvPr id="67" name="Rectangle 66"/>
          <p:cNvSpPr/>
          <p:nvPr/>
        </p:nvSpPr>
        <p:spPr>
          <a:xfrm>
            <a:off x="5054205" y="4634410"/>
            <a:ext cx="1747616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089442" y="3822715"/>
            <a:ext cx="233023" cy="1201545"/>
            <a:chOff x="4089442" y="3822715"/>
            <a:chExt cx="233023" cy="1201545"/>
          </a:xfrm>
        </p:grpSpPr>
        <p:sp>
          <p:nvSpPr>
            <p:cNvPr id="56" name="Rectangle 55"/>
            <p:cNvSpPr/>
            <p:nvPr/>
          </p:nvSpPr>
          <p:spPr>
            <a:xfrm>
              <a:off x="4098963" y="4233408"/>
              <a:ext cx="22292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98963" y="3822715"/>
              <a:ext cx="222922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89442" y="3822715"/>
              <a:ext cx="222922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99543" y="4627013"/>
              <a:ext cx="22292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3890" y="3603812"/>
            <a:ext cx="7519876" cy="1427086"/>
            <a:chOff x="993890" y="3603812"/>
            <a:chExt cx="7519876" cy="142708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6400800" y="2490198"/>
            <a:ext cx="417581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75" name="Rectangle 7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52530" y="3821570"/>
            <a:ext cx="4449290" cy="1209328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307856" y="2990319"/>
            <a:ext cx="538637" cy="4693023"/>
          </a:xfrm>
          <a:prstGeom prst="leftBrace">
            <a:avLst>
              <a:gd name="adj1" fmla="val 38291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1885" y="5606149"/>
            <a:ext cx="41758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j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8952980" y="3855689"/>
            <a:ext cx="2400820" cy="461665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relevant work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8893012" y="4906177"/>
            <a:ext cx="2548761" cy="461665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relevant work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06716" y="2757170"/>
            <a:ext cx="1761087" cy="461665"/>
          </a:xfrm>
          <a:prstGeom prst="rect">
            <a:avLst/>
          </a:prstGeom>
          <a:solidFill>
            <a:srgbClr val="FF000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Tagged 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06716" y="1677860"/>
            <a:ext cx="1761087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Virtual work</a:t>
            </a:r>
            <a:endParaRPr lang="en-US" sz="2400" dirty="0"/>
          </a:p>
        </p:txBody>
      </p:sp>
      <p:grpSp>
        <p:nvGrpSpPr>
          <p:cNvPr id="96" name="Group 95"/>
          <p:cNvGrpSpPr/>
          <p:nvPr/>
        </p:nvGrpSpPr>
        <p:grpSpPr>
          <a:xfrm>
            <a:off x="838200" y="1992621"/>
            <a:ext cx="3491719" cy="1527014"/>
            <a:chOff x="838200" y="1992621"/>
            <a:chExt cx="3491719" cy="1527014"/>
          </a:xfrm>
        </p:grpSpPr>
        <p:pic>
          <p:nvPicPr>
            <p:cNvPr id="97" name="Picture 96" descr="Clipart - &lt;strong&gt;Light Bulb&lt;/strong&gt; Lit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992621"/>
              <a:ext cx="1446211" cy="152701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2368774" y="2337906"/>
                  <a:ext cx="1961145" cy="55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 smtClean="0"/>
                    <a:t> Area</a:t>
                  </a: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774" y="2337906"/>
                  <a:ext cx="1961145" cy="557910"/>
                </a:xfrm>
                <a:prstGeom prst="rect">
                  <a:avLst/>
                </a:prstGeom>
                <a:blipFill>
                  <a:blip r:embed="rId4"/>
                  <a:stretch>
                    <a:fillRect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4234512" y="470937"/>
            <a:ext cx="2349797" cy="2476363"/>
            <a:chOff x="4234512" y="470937"/>
            <a:chExt cx="2349797" cy="2476363"/>
          </a:xfrm>
        </p:grpSpPr>
        <p:sp>
          <p:nvSpPr>
            <p:cNvPr id="118" name="Left Brace 117"/>
            <p:cNvSpPr/>
            <p:nvPr/>
          </p:nvSpPr>
          <p:spPr>
            <a:xfrm>
              <a:off x="6117212" y="1323703"/>
              <a:ext cx="230969" cy="1192558"/>
            </a:xfrm>
            <a:prstGeom prst="leftBrace">
              <a:avLst>
                <a:gd name="adj1" fmla="val 2985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34512" y="1608547"/>
              <a:ext cx="188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Old Relevant</a:t>
              </a:r>
              <a:endParaRPr lang="en-US" sz="2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13864" y="470937"/>
              <a:ext cx="1466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Irrelevant</a:t>
              </a:r>
              <a:endParaRPr lang="en-US" sz="2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44955" y="853349"/>
              <a:ext cx="115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Tagged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9856" y="2485635"/>
              <a:ext cx="2034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New Relevant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183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9" grpId="0" animBg="1"/>
      <p:bldP spid="70" grpId="0" animBg="1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/>
          <p:cNvSpPr/>
          <p:nvPr/>
        </p:nvSpPr>
        <p:spPr>
          <a:xfrm>
            <a:off x="5046785" y="3860283"/>
            <a:ext cx="1759517" cy="352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70815" y="6299792"/>
            <a:ext cx="2743200" cy="365125"/>
          </a:xfrm>
        </p:spPr>
        <p:txBody>
          <a:bodyPr/>
          <a:lstStyle/>
          <a:p>
            <a:fld id="{938978C8-94CD-4DD7-8E59-61A90227395F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64292" y="4625867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62051" y="4232262"/>
            <a:ext cx="860612" cy="3972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2051" y="3821569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33868" y="4625867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1627" y="4232262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31627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54771" y="4625867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52530" y="4232262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52530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22106" y="4232262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2106" y="3821569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12365" y="3821569"/>
            <a:ext cx="428189" cy="1201545"/>
            <a:chOff x="4312365" y="3821569"/>
            <a:chExt cx="428189" cy="1201545"/>
          </a:xfrm>
        </p:grpSpPr>
        <p:sp>
          <p:nvSpPr>
            <p:cNvPr id="59" name="Rectangle 58"/>
            <p:cNvSpPr/>
            <p:nvPr/>
          </p:nvSpPr>
          <p:spPr>
            <a:xfrm>
              <a:off x="4322973" y="4625867"/>
              <a:ext cx="417581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1886" y="4232262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21886" y="3821569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12365" y="3821569"/>
              <a:ext cx="417581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4875" y="3821569"/>
            <a:ext cx="316589" cy="1201545"/>
            <a:chOff x="4734875" y="3821569"/>
            <a:chExt cx="316589" cy="1201545"/>
          </a:xfrm>
        </p:grpSpPr>
        <p:sp>
          <p:nvSpPr>
            <p:cNvPr id="63" name="Rectangle 62"/>
            <p:cNvSpPr/>
            <p:nvPr/>
          </p:nvSpPr>
          <p:spPr>
            <a:xfrm>
              <a:off x="4745194" y="4625867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44396" y="4232262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396" y="3821569"/>
              <a:ext cx="306270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34875" y="4232262"/>
              <a:ext cx="306270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34875" y="3821569"/>
              <a:ext cx="306270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2303" y="4195101"/>
            <a:ext cx="1759518" cy="836556"/>
            <a:chOff x="5042303" y="4195101"/>
            <a:chExt cx="1759518" cy="836556"/>
          </a:xfrm>
        </p:grpSpPr>
        <p:sp>
          <p:nvSpPr>
            <p:cNvPr id="67" name="Rectangle 66"/>
            <p:cNvSpPr/>
            <p:nvPr/>
          </p:nvSpPr>
          <p:spPr>
            <a:xfrm>
              <a:off x="5054205" y="4634410"/>
              <a:ext cx="1747616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51825" y="4195101"/>
              <a:ext cx="906894" cy="44295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42303" y="4195101"/>
              <a:ext cx="1759517" cy="4429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9442" y="3822715"/>
            <a:ext cx="233023" cy="1201545"/>
            <a:chOff x="4089442" y="3822715"/>
            <a:chExt cx="233023" cy="1201545"/>
          </a:xfrm>
        </p:grpSpPr>
        <p:sp>
          <p:nvSpPr>
            <p:cNvPr id="56" name="Rectangle 55"/>
            <p:cNvSpPr/>
            <p:nvPr/>
          </p:nvSpPr>
          <p:spPr>
            <a:xfrm>
              <a:off x="4098963" y="4233408"/>
              <a:ext cx="22292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98963" y="3822715"/>
              <a:ext cx="222922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89442" y="3822715"/>
              <a:ext cx="222922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99543" y="4627013"/>
              <a:ext cx="22292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3890" y="3603812"/>
            <a:ext cx="7519876" cy="1427086"/>
            <a:chOff x="993890" y="3603812"/>
            <a:chExt cx="7519876" cy="142708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sp>
        <p:nvSpPr>
          <p:cNvPr id="62" name="Rectangle 61"/>
          <p:cNvSpPr/>
          <p:nvPr/>
        </p:nvSpPr>
        <p:spPr>
          <a:xfrm>
            <a:off x="6400800" y="2490198"/>
            <a:ext cx="417581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400800" y="497541"/>
            <a:ext cx="4491318" cy="1997445"/>
            <a:chOff x="6400800" y="497541"/>
            <a:chExt cx="4491318" cy="1997445"/>
          </a:xfrm>
        </p:grpSpPr>
        <p:sp>
          <p:nvSpPr>
            <p:cNvPr id="75" name="Rectangle 74"/>
            <p:cNvSpPr/>
            <p:nvPr/>
          </p:nvSpPr>
          <p:spPr>
            <a:xfrm>
              <a:off x="6400800" y="497541"/>
              <a:ext cx="4491318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  <a:endParaRPr 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6400800" y="900393"/>
              <a:ext cx="3590365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j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400800" y="1303245"/>
              <a:ext cx="2675965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400800" y="1700492"/>
              <a:ext cx="1694329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400800" y="2097739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352530" y="3821570"/>
            <a:ext cx="4449290" cy="1209328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307856" y="2990319"/>
            <a:ext cx="538637" cy="4693023"/>
          </a:xfrm>
          <a:prstGeom prst="leftBrace">
            <a:avLst>
              <a:gd name="adj1" fmla="val 38291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1885" y="5606149"/>
            <a:ext cx="41758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j</a:t>
            </a:r>
            <a:endParaRPr lang="en-US" sz="2800" dirty="0"/>
          </a:p>
        </p:txBody>
      </p:sp>
      <p:sp>
        <p:nvSpPr>
          <p:cNvPr id="69" name="TextBox 68"/>
          <p:cNvSpPr txBox="1"/>
          <p:nvPr/>
        </p:nvSpPr>
        <p:spPr>
          <a:xfrm>
            <a:off x="8952980" y="3855689"/>
            <a:ext cx="2400820" cy="461665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relevant work</a:t>
            </a:r>
            <a:endParaRPr lang="en-US" sz="2400" dirty="0"/>
          </a:p>
        </p:txBody>
      </p:sp>
      <p:sp>
        <p:nvSpPr>
          <p:cNvPr id="70" name="TextBox 69"/>
          <p:cNvSpPr txBox="1"/>
          <p:nvPr/>
        </p:nvSpPr>
        <p:spPr>
          <a:xfrm>
            <a:off x="8893012" y="4906177"/>
            <a:ext cx="2548761" cy="461665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relevant work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9606716" y="2757170"/>
            <a:ext cx="1761087" cy="461665"/>
          </a:xfrm>
          <a:prstGeom prst="rect">
            <a:avLst/>
          </a:prstGeom>
          <a:solidFill>
            <a:srgbClr val="FF000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Tagged 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9606716" y="1677860"/>
            <a:ext cx="1761087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Virtual work</a:t>
            </a:r>
            <a:endParaRPr lang="en-US" sz="2400" dirty="0"/>
          </a:p>
        </p:txBody>
      </p:sp>
      <p:pic>
        <p:nvPicPr>
          <p:cNvPr id="97" name="Picture 96" descr="Clipart - &lt;strong&gt;Light Bulb&lt;/strong&gt; Lit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2621"/>
            <a:ext cx="1446211" cy="152701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234512" y="470937"/>
            <a:ext cx="2349797" cy="2476363"/>
            <a:chOff x="4234512" y="470937"/>
            <a:chExt cx="2349797" cy="2476363"/>
          </a:xfrm>
        </p:grpSpPr>
        <p:sp>
          <p:nvSpPr>
            <p:cNvPr id="118" name="Left Brace 117"/>
            <p:cNvSpPr/>
            <p:nvPr/>
          </p:nvSpPr>
          <p:spPr>
            <a:xfrm>
              <a:off x="6117212" y="1323703"/>
              <a:ext cx="230969" cy="1192558"/>
            </a:xfrm>
            <a:prstGeom prst="leftBrace">
              <a:avLst>
                <a:gd name="adj1" fmla="val 29850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234512" y="1608547"/>
              <a:ext cx="1882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Old Relevant</a:t>
              </a:r>
              <a:endParaRPr lang="en-US" sz="2400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13864" y="470937"/>
              <a:ext cx="14661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Irrelevant</a:t>
              </a:r>
              <a:endParaRPr lang="en-US" sz="24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344955" y="853349"/>
              <a:ext cx="11542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Tagged</a:t>
              </a:r>
              <a:endParaRPr lang="en-US" sz="24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4549856" y="2485635"/>
              <a:ext cx="20344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New Relevant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606715" y="2730280"/>
                <a:ext cx="1761087" cy="830997"/>
              </a:xfrm>
              <a:prstGeom prst="rect">
                <a:avLst/>
              </a:prstGeom>
              <a:solidFill>
                <a:srgbClr val="FF0000"/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Tagged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15" y="2730280"/>
                <a:ext cx="1761087" cy="830997"/>
              </a:xfrm>
              <a:prstGeom prst="rect">
                <a:avLst/>
              </a:prstGeom>
              <a:blipFill>
                <a:blip r:embed="rId4"/>
                <a:stretch>
                  <a:fillRect l="-5536" t="-5882" r="-4152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952980" y="3865493"/>
                <a:ext cx="2400820" cy="830997"/>
              </a:xfrm>
              <a:prstGeom prst="rect">
                <a:avLst/>
              </a:prstGeom>
              <a:solidFill>
                <a:srgbClr val="00B0F0"/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Old relevant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𝑅𝑒𝑙𝑊𝑜𝑟𝑘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2980" y="3865493"/>
                <a:ext cx="2400820" cy="830997"/>
              </a:xfrm>
              <a:prstGeom prst="rect">
                <a:avLst/>
              </a:prstGeom>
              <a:blipFill>
                <a:blip r:embed="rId5"/>
                <a:stretch>
                  <a:fillRect l="-4061" t="-5882" r="-3299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/>
          <p:cNvSpPr txBox="1"/>
          <p:nvPr/>
        </p:nvSpPr>
        <p:spPr>
          <a:xfrm>
            <a:off x="8893011" y="4906177"/>
            <a:ext cx="2825530" cy="830997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relevant work</a:t>
            </a:r>
          </a:p>
          <a:p>
            <a:r>
              <a:rPr lang="en-US" sz="2400" dirty="0" smtClean="0"/>
              <a:t>Relevant busy period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606715" y="1685264"/>
                <a:ext cx="1761087" cy="8309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Virtual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15" y="1685264"/>
                <a:ext cx="1761087" cy="830997"/>
              </a:xfrm>
              <a:prstGeom prst="rect">
                <a:avLst/>
              </a:prstGeom>
              <a:blipFill>
                <a:blip r:embed="rId6"/>
                <a:stretch>
                  <a:fillRect l="-5536" t="-5839" r="-1730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368774" y="2337906"/>
                <a:ext cx="196114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Area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774" y="2337906"/>
                <a:ext cx="1961145" cy="557910"/>
              </a:xfrm>
              <a:prstGeom prst="rect">
                <a:avLst/>
              </a:prstGeom>
              <a:blipFill>
                <a:blip r:embed="rId7"/>
                <a:stretch>
                  <a:fillRect t="-10989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43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>
          <a:xfrm>
            <a:off x="2225615" y="1302589"/>
            <a:ext cx="8082951" cy="3036498"/>
          </a:xfrm>
          <a:custGeom>
            <a:avLst/>
            <a:gdLst>
              <a:gd name="connsiteX0" fmla="*/ 17253 w 8082951"/>
              <a:gd name="connsiteY0" fmla="*/ 3010619 h 3036498"/>
              <a:gd name="connsiteX1" fmla="*/ 60385 w 8082951"/>
              <a:gd name="connsiteY1" fmla="*/ 2950234 h 3036498"/>
              <a:gd name="connsiteX2" fmla="*/ 103517 w 8082951"/>
              <a:gd name="connsiteY2" fmla="*/ 2881222 h 3036498"/>
              <a:gd name="connsiteX3" fmla="*/ 120770 w 8082951"/>
              <a:gd name="connsiteY3" fmla="*/ 2838090 h 3036498"/>
              <a:gd name="connsiteX4" fmla="*/ 172528 w 8082951"/>
              <a:gd name="connsiteY4" fmla="*/ 2769079 h 3036498"/>
              <a:gd name="connsiteX5" fmla="*/ 215660 w 8082951"/>
              <a:gd name="connsiteY5" fmla="*/ 2691441 h 3036498"/>
              <a:gd name="connsiteX6" fmla="*/ 284672 w 8082951"/>
              <a:gd name="connsiteY6" fmla="*/ 2613803 h 3036498"/>
              <a:gd name="connsiteX7" fmla="*/ 327804 w 8082951"/>
              <a:gd name="connsiteY7" fmla="*/ 2553419 h 3036498"/>
              <a:gd name="connsiteX8" fmla="*/ 388189 w 8082951"/>
              <a:gd name="connsiteY8" fmla="*/ 2484407 h 3036498"/>
              <a:gd name="connsiteX9" fmla="*/ 431321 w 8082951"/>
              <a:gd name="connsiteY9" fmla="*/ 2458528 h 3036498"/>
              <a:gd name="connsiteX10" fmla="*/ 465827 w 8082951"/>
              <a:gd name="connsiteY10" fmla="*/ 2432649 h 3036498"/>
              <a:gd name="connsiteX11" fmla="*/ 517585 w 8082951"/>
              <a:gd name="connsiteY11" fmla="*/ 2424022 h 3036498"/>
              <a:gd name="connsiteX12" fmla="*/ 552091 w 8082951"/>
              <a:gd name="connsiteY12" fmla="*/ 2389517 h 3036498"/>
              <a:gd name="connsiteX13" fmla="*/ 612476 w 8082951"/>
              <a:gd name="connsiteY13" fmla="*/ 2372264 h 3036498"/>
              <a:gd name="connsiteX14" fmla="*/ 690113 w 8082951"/>
              <a:gd name="connsiteY14" fmla="*/ 2389517 h 3036498"/>
              <a:gd name="connsiteX15" fmla="*/ 776377 w 8082951"/>
              <a:gd name="connsiteY15" fmla="*/ 2441275 h 3036498"/>
              <a:gd name="connsiteX16" fmla="*/ 836762 w 8082951"/>
              <a:gd name="connsiteY16" fmla="*/ 2475781 h 3036498"/>
              <a:gd name="connsiteX17" fmla="*/ 871268 w 8082951"/>
              <a:gd name="connsiteY17" fmla="*/ 2544792 h 3036498"/>
              <a:gd name="connsiteX18" fmla="*/ 931653 w 8082951"/>
              <a:gd name="connsiteY18" fmla="*/ 2579298 h 3036498"/>
              <a:gd name="connsiteX19" fmla="*/ 974785 w 8082951"/>
              <a:gd name="connsiteY19" fmla="*/ 2631056 h 3036498"/>
              <a:gd name="connsiteX20" fmla="*/ 1043796 w 8082951"/>
              <a:gd name="connsiteY20" fmla="*/ 2700068 h 3036498"/>
              <a:gd name="connsiteX21" fmla="*/ 1095555 w 8082951"/>
              <a:gd name="connsiteY21" fmla="*/ 2751826 h 3036498"/>
              <a:gd name="connsiteX22" fmla="*/ 1155940 w 8082951"/>
              <a:gd name="connsiteY22" fmla="*/ 2820837 h 3036498"/>
              <a:gd name="connsiteX23" fmla="*/ 1199072 w 8082951"/>
              <a:gd name="connsiteY23" fmla="*/ 2881222 h 3036498"/>
              <a:gd name="connsiteX24" fmla="*/ 1259457 w 8082951"/>
              <a:gd name="connsiteY24" fmla="*/ 2932981 h 3036498"/>
              <a:gd name="connsiteX25" fmla="*/ 1319842 w 8082951"/>
              <a:gd name="connsiteY25" fmla="*/ 2967486 h 3036498"/>
              <a:gd name="connsiteX26" fmla="*/ 1388853 w 8082951"/>
              <a:gd name="connsiteY26" fmla="*/ 2993366 h 3036498"/>
              <a:gd name="connsiteX27" fmla="*/ 1440611 w 8082951"/>
              <a:gd name="connsiteY27" fmla="*/ 3027871 h 3036498"/>
              <a:gd name="connsiteX28" fmla="*/ 1544128 w 8082951"/>
              <a:gd name="connsiteY28" fmla="*/ 3036498 h 3036498"/>
              <a:gd name="connsiteX29" fmla="*/ 1604513 w 8082951"/>
              <a:gd name="connsiteY29" fmla="*/ 3001992 h 3036498"/>
              <a:gd name="connsiteX30" fmla="*/ 1656272 w 8082951"/>
              <a:gd name="connsiteY30" fmla="*/ 2967486 h 3036498"/>
              <a:gd name="connsiteX31" fmla="*/ 1733910 w 8082951"/>
              <a:gd name="connsiteY31" fmla="*/ 2924354 h 3036498"/>
              <a:gd name="connsiteX32" fmla="*/ 1768415 w 8082951"/>
              <a:gd name="connsiteY32" fmla="*/ 2881222 h 3036498"/>
              <a:gd name="connsiteX33" fmla="*/ 1802921 w 8082951"/>
              <a:gd name="connsiteY33" fmla="*/ 2846717 h 3036498"/>
              <a:gd name="connsiteX34" fmla="*/ 1854679 w 8082951"/>
              <a:gd name="connsiteY34" fmla="*/ 2734573 h 3036498"/>
              <a:gd name="connsiteX35" fmla="*/ 1906438 w 8082951"/>
              <a:gd name="connsiteY35" fmla="*/ 2682815 h 3036498"/>
              <a:gd name="connsiteX36" fmla="*/ 1915064 w 8082951"/>
              <a:gd name="connsiteY36" fmla="*/ 2622430 h 3036498"/>
              <a:gd name="connsiteX37" fmla="*/ 1958196 w 8082951"/>
              <a:gd name="connsiteY37" fmla="*/ 2544792 h 3036498"/>
              <a:gd name="connsiteX38" fmla="*/ 2001328 w 8082951"/>
              <a:gd name="connsiteY38" fmla="*/ 2484407 h 3036498"/>
              <a:gd name="connsiteX39" fmla="*/ 2113472 w 8082951"/>
              <a:gd name="connsiteY39" fmla="*/ 2225615 h 3036498"/>
              <a:gd name="connsiteX40" fmla="*/ 2199736 w 8082951"/>
              <a:gd name="connsiteY40" fmla="*/ 2027207 h 3036498"/>
              <a:gd name="connsiteX41" fmla="*/ 2294627 w 8082951"/>
              <a:gd name="connsiteY41" fmla="*/ 1777041 h 3036498"/>
              <a:gd name="connsiteX42" fmla="*/ 2415396 w 8082951"/>
              <a:gd name="connsiteY42" fmla="*/ 1544128 h 3036498"/>
              <a:gd name="connsiteX43" fmla="*/ 2493034 w 8082951"/>
              <a:gd name="connsiteY43" fmla="*/ 1388853 h 3036498"/>
              <a:gd name="connsiteX44" fmla="*/ 2562045 w 8082951"/>
              <a:gd name="connsiteY44" fmla="*/ 1259456 h 3036498"/>
              <a:gd name="connsiteX45" fmla="*/ 2631057 w 8082951"/>
              <a:gd name="connsiteY45" fmla="*/ 1173192 h 3036498"/>
              <a:gd name="connsiteX46" fmla="*/ 2691442 w 8082951"/>
              <a:gd name="connsiteY46" fmla="*/ 1061049 h 3036498"/>
              <a:gd name="connsiteX47" fmla="*/ 2777706 w 8082951"/>
              <a:gd name="connsiteY47" fmla="*/ 983411 h 3036498"/>
              <a:gd name="connsiteX48" fmla="*/ 2820838 w 8082951"/>
              <a:gd name="connsiteY48" fmla="*/ 923026 h 3036498"/>
              <a:gd name="connsiteX49" fmla="*/ 2889849 w 8082951"/>
              <a:gd name="connsiteY49" fmla="*/ 862641 h 3036498"/>
              <a:gd name="connsiteX50" fmla="*/ 3001993 w 8082951"/>
              <a:gd name="connsiteY50" fmla="*/ 836762 h 3036498"/>
              <a:gd name="connsiteX51" fmla="*/ 3174521 w 8082951"/>
              <a:gd name="connsiteY51" fmla="*/ 836762 h 3036498"/>
              <a:gd name="connsiteX52" fmla="*/ 3303917 w 8082951"/>
              <a:gd name="connsiteY52" fmla="*/ 905773 h 3036498"/>
              <a:gd name="connsiteX53" fmla="*/ 3416060 w 8082951"/>
              <a:gd name="connsiteY53" fmla="*/ 983411 h 3036498"/>
              <a:gd name="connsiteX54" fmla="*/ 3528204 w 8082951"/>
              <a:gd name="connsiteY54" fmla="*/ 1078302 h 3036498"/>
              <a:gd name="connsiteX55" fmla="*/ 3657600 w 8082951"/>
              <a:gd name="connsiteY55" fmla="*/ 1216324 h 3036498"/>
              <a:gd name="connsiteX56" fmla="*/ 3821502 w 8082951"/>
              <a:gd name="connsiteY56" fmla="*/ 1414732 h 3036498"/>
              <a:gd name="connsiteX57" fmla="*/ 4011283 w 8082951"/>
              <a:gd name="connsiteY57" fmla="*/ 1656271 h 3036498"/>
              <a:gd name="connsiteX58" fmla="*/ 4175185 w 8082951"/>
              <a:gd name="connsiteY58" fmla="*/ 1880558 h 3036498"/>
              <a:gd name="connsiteX59" fmla="*/ 4451230 w 8082951"/>
              <a:gd name="connsiteY59" fmla="*/ 2225615 h 3036498"/>
              <a:gd name="connsiteX60" fmla="*/ 4718649 w 8082951"/>
              <a:gd name="connsiteY60" fmla="*/ 2544792 h 3036498"/>
              <a:gd name="connsiteX61" fmla="*/ 4873925 w 8082951"/>
              <a:gd name="connsiteY61" fmla="*/ 2708694 h 3036498"/>
              <a:gd name="connsiteX62" fmla="*/ 5037827 w 8082951"/>
              <a:gd name="connsiteY62" fmla="*/ 2846717 h 3036498"/>
              <a:gd name="connsiteX63" fmla="*/ 5149970 w 8082951"/>
              <a:gd name="connsiteY63" fmla="*/ 2907102 h 3036498"/>
              <a:gd name="connsiteX64" fmla="*/ 5305245 w 8082951"/>
              <a:gd name="connsiteY64" fmla="*/ 2924354 h 3036498"/>
              <a:gd name="connsiteX65" fmla="*/ 5408762 w 8082951"/>
              <a:gd name="connsiteY65" fmla="*/ 2881222 h 3036498"/>
              <a:gd name="connsiteX66" fmla="*/ 5564038 w 8082951"/>
              <a:gd name="connsiteY66" fmla="*/ 2786332 h 3036498"/>
              <a:gd name="connsiteX67" fmla="*/ 5693434 w 8082951"/>
              <a:gd name="connsiteY67" fmla="*/ 2639683 h 3036498"/>
              <a:gd name="connsiteX68" fmla="*/ 5796951 w 8082951"/>
              <a:gd name="connsiteY68" fmla="*/ 2467154 h 3036498"/>
              <a:gd name="connsiteX69" fmla="*/ 5909094 w 8082951"/>
              <a:gd name="connsiteY69" fmla="*/ 2294626 h 3036498"/>
              <a:gd name="connsiteX70" fmla="*/ 6003985 w 8082951"/>
              <a:gd name="connsiteY70" fmla="*/ 2078966 h 3036498"/>
              <a:gd name="connsiteX71" fmla="*/ 6116128 w 8082951"/>
              <a:gd name="connsiteY71" fmla="*/ 1846053 h 3036498"/>
              <a:gd name="connsiteX72" fmla="*/ 6211019 w 8082951"/>
              <a:gd name="connsiteY72" fmla="*/ 1647645 h 3036498"/>
              <a:gd name="connsiteX73" fmla="*/ 6323162 w 8082951"/>
              <a:gd name="connsiteY73" fmla="*/ 1449237 h 3036498"/>
              <a:gd name="connsiteX74" fmla="*/ 6409427 w 8082951"/>
              <a:gd name="connsiteY74" fmla="*/ 1319841 h 3036498"/>
              <a:gd name="connsiteX75" fmla="*/ 6478438 w 8082951"/>
              <a:gd name="connsiteY75" fmla="*/ 1250830 h 3036498"/>
              <a:gd name="connsiteX76" fmla="*/ 6573328 w 8082951"/>
              <a:gd name="connsiteY76" fmla="*/ 1190445 h 3036498"/>
              <a:gd name="connsiteX77" fmla="*/ 6694098 w 8082951"/>
              <a:gd name="connsiteY77" fmla="*/ 1224951 h 3036498"/>
              <a:gd name="connsiteX78" fmla="*/ 6797615 w 8082951"/>
              <a:gd name="connsiteY78" fmla="*/ 1311215 h 3036498"/>
              <a:gd name="connsiteX79" fmla="*/ 6901132 w 8082951"/>
              <a:gd name="connsiteY79" fmla="*/ 1440611 h 3036498"/>
              <a:gd name="connsiteX80" fmla="*/ 6970143 w 8082951"/>
              <a:gd name="connsiteY80" fmla="*/ 1613139 h 3036498"/>
              <a:gd name="connsiteX81" fmla="*/ 7047781 w 8082951"/>
              <a:gd name="connsiteY81" fmla="*/ 1846053 h 3036498"/>
              <a:gd name="connsiteX82" fmla="*/ 7194430 w 8082951"/>
              <a:gd name="connsiteY82" fmla="*/ 2078966 h 3036498"/>
              <a:gd name="connsiteX83" fmla="*/ 7272068 w 8082951"/>
              <a:gd name="connsiteY83" fmla="*/ 2311879 h 3036498"/>
              <a:gd name="connsiteX84" fmla="*/ 7358332 w 8082951"/>
              <a:gd name="connsiteY84" fmla="*/ 2544792 h 3036498"/>
              <a:gd name="connsiteX85" fmla="*/ 7461849 w 8082951"/>
              <a:gd name="connsiteY85" fmla="*/ 2700068 h 3036498"/>
              <a:gd name="connsiteX86" fmla="*/ 7504981 w 8082951"/>
              <a:gd name="connsiteY86" fmla="*/ 2786332 h 3036498"/>
              <a:gd name="connsiteX87" fmla="*/ 7608498 w 8082951"/>
              <a:gd name="connsiteY87" fmla="*/ 2863969 h 3036498"/>
              <a:gd name="connsiteX88" fmla="*/ 7720642 w 8082951"/>
              <a:gd name="connsiteY88" fmla="*/ 2898475 h 3036498"/>
              <a:gd name="connsiteX89" fmla="*/ 7798279 w 8082951"/>
              <a:gd name="connsiteY89" fmla="*/ 2881222 h 3036498"/>
              <a:gd name="connsiteX90" fmla="*/ 7884543 w 8082951"/>
              <a:gd name="connsiteY90" fmla="*/ 2838090 h 3036498"/>
              <a:gd name="connsiteX91" fmla="*/ 7996687 w 8082951"/>
              <a:gd name="connsiteY91" fmla="*/ 2734573 h 3036498"/>
              <a:gd name="connsiteX92" fmla="*/ 8057072 w 8082951"/>
              <a:gd name="connsiteY92" fmla="*/ 2631056 h 3036498"/>
              <a:gd name="connsiteX93" fmla="*/ 8082951 w 8082951"/>
              <a:gd name="connsiteY93" fmla="*/ 2622430 h 3036498"/>
              <a:gd name="connsiteX94" fmla="*/ 8065698 w 8082951"/>
              <a:gd name="connsiteY94" fmla="*/ 1802920 h 3036498"/>
              <a:gd name="connsiteX95" fmla="*/ 8013940 w 8082951"/>
              <a:gd name="connsiteY95" fmla="*/ 1846053 h 3036498"/>
              <a:gd name="connsiteX96" fmla="*/ 7927676 w 8082951"/>
              <a:gd name="connsiteY96" fmla="*/ 1966822 h 3036498"/>
              <a:gd name="connsiteX97" fmla="*/ 7832785 w 8082951"/>
              <a:gd name="connsiteY97" fmla="*/ 2018581 h 3036498"/>
              <a:gd name="connsiteX98" fmla="*/ 7781027 w 8082951"/>
              <a:gd name="connsiteY98" fmla="*/ 2070339 h 3036498"/>
              <a:gd name="connsiteX99" fmla="*/ 7703389 w 8082951"/>
              <a:gd name="connsiteY99" fmla="*/ 2070339 h 3036498"/>
              <a:gd name="connsiteX100" fmla="*/ 7634377 w 8082951"/>
              <a:gd name="connsiteY100" fmla="*/ 2070339 h 3036498"/>
              <a:gd name="connsiteX101" fmla="*/ 7539487 w 8082951"/>
              <a:gd name="connsiteY101" fmla="*/ 2009954 h 3036498"/>
              <a:gd name="connsiteX102" fmla="*/ 7496355 w 8082951"/>
              <a:gd name="connsiteY102" fmla="*/ 1949569 h 3036498"/>
              <a:gd name="connsiteX103" fmla="*/ 7453223 w 8082951"/>
              <a:gd name="connsiteY103" fmla="*/ 1880558 h 3036498"/>
              <a:gd name="connsiteX104" fmla="*/ 7289321 w 8082951"/>
              <a:gd name="connsiteY104" fmla="*/ 1544128 h 3036498"/>
              <a:gd name="connsiteX105" fmla="*/ 7194430 w 8082951"/>
              <a:gd name="connsiteY105" fmla="*/ 1293962 h 3036498"/>
              <a:gd name="connsiteX106" fmla="*/ 7082287 w 8082951"/>
              <a:gd name="connsiteY106" fmla="*/ 1043796 h 3036498"/>
              <a:gd name="connsiteX107" fmla="*/ 6987396 w 8082951"/>
              <a:gd name="connsiteY107" fmla="*/ 828136 h 3036498"/>
              <a:gd name="connsiteX108" fmla="*/ 6961517 w 8082951"/>
              <a:gd name="connsiteY108" fmla="*/ 741871 h 3036498"/>
              <a:gd name="connsiteX109" fmla="*/ 6840747 w 8082951"/>
              <a:gd name="connsiteY109" fmla="*/ 526211 h 3036498"/>
              <a:gd name="connsiteX110" fmla="*/ 6711351 w 8082951"/>
              <a:gd name="connsiteY110" fmla="*/ 405441 h 3036498"/>
              <a:gd name="connsiteX111" fmla="*/ 6573328 w 8082951"/>
              <a:gd name="connsiteY111" fmla="*/ 362309 h 3036498"/>
              <a:gd name="connsiteX112" fmla="*/ 6504317 w 8082951"/>
              <a:gd name="connsiteY112" fmla="*/ 405441 h 3036498"/>
              <a:gd name="connsiteX113" fmla="*/ 6418053 w 8082951"/>
              <a:gd name="connsiteY113" fmla="*/ 474453 h 3036498"/>
              <a:gd name="connsiteX114" fmla="*/ 6340415 w 8082951"/>
              <a:gd name="connsiteY114" fmla="*/ 595222 h 3036498"/>
              <a:gd name="connsiteX115" fmla="*/ 6280030 w 8082951"/>
              <a:gd name="connsiteY115" fmla="*/ 690113 h 3036498"/>
              <a:gd name="connsiteX116" fmla="*/ 6219645 w 8082951"/>
              <a:gd name="connsiteY116" fmla="*/ 785003 h 3036498"/>
              <a:gd name="connsiteX117" fmla="*/ 6150634 w 8082951"/>
              <a:gd name="connsiteY117" fmla="*/ 914400 h 3036498"/>
              <a:gd name="connsiteX118" fmla="*/ 6116128 w 8082951"/>
              <a:gd name="connsiteY118" fmla="*/ 1035169 h 3036498"/>
              <a:gd name="connsiteX119" fmla="*/ 6021238 w 8082951"/>
              <a:gd name="connsiteY119" fmla="*/ 1181819 h 3036498"/>
              <a:gd name="connsiteX120" fmla="*/ 5943600 w 8082951"/>
              <a:gd name="connsiteY120" fmla="*/ 1337094 h 3036498"/>
              <a:gd name="connsiteX121" fmla="*/ 5874589 w 8082951"/>
              <a:gd name="connsiteY121" fmla="*/ 1449237 h 3036498"/>
              <a:gd name="connsiteX122" fmla="*/ 5822830 w 8082951"/>
              <a:gd name="connsiteY122" fmla="*/ 1552754 h 3036498"/>
              <a:gd name="connsiteX123" fmla="*/ 5693434 w 8082951"/>
              <a:gd name="connsiteY123" fmla="*/ 1785668 h 3036498"/>
              <a:gd name="connsiteX124" fmla="*/ 5598543 w 8082951"/>
              <a:gd name="connsiteY124" fmla="*/ 1897811 h 3036498"/>
              <a:gd name="connsiteX125" fmla="*/ 5477774 w 8082951"/>
              <a:gd name="connsiteY125" fmla="*/ 2009954 h 3036498"/>
              <a:gd name="connsiteX126" fmla="*/ 5374257 w 8082951"/>
              <a:gd name="connsiteY126" fmla="*/ 2096219 h 3036498"/>
              <a:gd name="connsiteX127" fmla="*/ 5270740 w 8082951"/>
              <a:gd name="connsiteY127" fmla="*/ 2113471 h 3036498"/>
              <a:gd name="connsiteX128" fmla="*/ 5132717 w 8082951"/>
              <a:gd name="connsiteY128" fmla="*/ 2078966 h 3036498"/>
              <a:gd name="connsiteX129" fmla="*/ 4986068 w 8082951"/>
              <a:gd name="connsiteY129" fmla="*/ 1992702 h 3036498"/>
              <a:gd name="connsiteX130" fmla="*/ 4822166 w 8082951"/>
              <a:gd name="connsiteY130" fmla="*/ 1863305 h 3036498"/>
              <a:gd name="connsiteX131" fmla="*/ 4597879 w 8082951"/>
              <a:gd name="connsiteY131" fmla="*/ 1613139 h 3036498"/>
              <a:gd name="connsiteX132" fmla="*/ 4373593 w 8082951"/>
              <a:gd name="connsiteY132" fmla="*/ 1328468 h 3036498"/>
              <a:gd name="connsiteX133" fmla="*/ 4140679 w 8082951"/>
              <a:gd name="connsiteY133" fmla="*/ 1017917 h 3036498"/>
              <a:gd name="connsiteX134" fmla="*/ 3925019 w 8082951"/>
              <a:gd name="connsiteY134" fmla="*/ 741871 h 3036498"/>
              <a:gd name="connsiteX135" fmla="*/ 3554083 w 8082951"/>
              <a:gd name="connsiteY135" fmla="*/ 293298 h 3036498"/>
              <a:gd name="connsiteX136" fmla="*/ 3364302 w 8082951"/>
              <a:gd name="connsiteY136" fmla="*/ 129396 h 3036498"/>
              <a:gd name="connsiteX137" fmla="*/ 3165894 w 8082951"/>
              <a:gd name="connsiteY137" fmla="*/ 8626 h 3036498"/>
              <a:gd name="connsiteX138" fmla="*/ 3062377 w 8082951"/>
              <a:gd name="connsiteY138" fmla="*/ 0 h 3036498"/>
              <a:gd name="connsiteX139" fmla="*/ 2950234 w 8082951"/>
              <a:gd name="connsiteY139" fmla="*/ 17253 h 3036498"/>
              <a:gd name="connsiteX140" fmla="*/ 2803585 w 8082951"/>
              <a:gd name="connsiteY140" fmla="*/ 112143 h 3036498"/>
              <a:gd name="connsiteX141" fmla="*/ 2717321 w 8082951"/>
              <a:gd name="connsiteY141" fmla="*/ 207034 h 3036498"/>
              <a:gd name="connsiteX142" fmla="*/ 2424023 w 8082951"/>
              <a:gd name="connsiteY142" fmla="*/ 672860 h 3036498"/>
              <a:gd name="connsiteX143" fmla="*/ 2260121 w 8082951"/>
              <a:gd name="connsiteY143" fmla="*/ 1017917 h 3036498"/>
              <a:gd name="connsiteX144" fmla="*/ 2165230 w 8082951"/>
              <a:gd name="connsiteY144" fmla="*/ 1207698 h 3036498"/>
              <a:gd name="connsiteX145" fmla="*/ 2027208 w 8082951"/>
              <a:gd name="connsiteY145" fmla="*/ 1561381 h 3036498"/>
              <a:gd name="connsiteX146" fmla="*/ 1889185 w 8082951"/>
              <a:gd name="connsiteY146" fmla="*/ 1854679 h 3036498"/>
              <a:gd name="connsiteX147" fmla="*/ 1759789 w 8082951"/>
              <a:gd name="connsiteY147" fmla="*/ 2044460 h 3036498"/>
              <a:gd name="connsiteX148" fmla="*/ 1595887 w 8082951"/>
              <a:gd name="connsiteY148" fmla="*/ 2191109 h 3036498"/>
              <a:gd name="connsiteX149" fmla="*/ 1406106 w 8082951"/>
              <a:gd name="connsiteY149" fmla="*/ 2199736 h 3036498"/>
              <a:gd name="connsiteX150" fmla="*/ 1164566 w 8082951"/>
              <a:gd name="connsiteY150" fmla="*/ 2035834 h 3036498"/>
              <a:gd name="connsiteX151" fmla="*/ 974785 w 8082951"/>
              <a:gd name="connsiteY151" fmla="*/ 1828800 h 3036498"/>
              <a:gd name="connsiteX152" fmla="*/ 828136 w 8082951"/>
              <a:gd name="connsiteY152" fmla="*/ 1656271 h 3036498"/>
              <a:gd name="connsiteX153" fmla="*/ 698740 w 8082951"/>
              <a:gd name="connsiteY153" fmla="*/ 1578634 h 3036498"/>
              <a:gd name="connsiteX154" fmla="*/ 517585 w 8082951"/>
              <a:gd name="connsiteY154" fmla="*/ 1587260 h 3036498"/>
              <a:gd name="connsiteX155" fmla="*/ 370936 w 8082951"/>
              <a:gd name="connsiteY155" fmla="*/ 1682151 h 3036498"/>
              <a:gd name="connsiteX156" fmla="*/ 267419 w 8082951"/>
              <a:gd name="connsiteY156" fmla="*/ 1802920 h 3036498"/>
              <a:gd name="connsiteX157" fmla="*/ 172528 w 8082951"/>
              <a:gd name="connsiteY157" fmla="*/ 1906437 h 3036498"/>
              <a:gd name="connsiteX158" fmla="*/ 94891 w 8082951"/>
              <a:gd name="connsiteY158" fmla="*/ 2035834 h 3036498"/>
              <a:gd name="connsiteX159" fmla="*/ 25879 w 8082951"/>
              <a:gd name="connsiteY159" fmla="*/ 2139351 h 3036498"/>
              <a:gd name="connsiteX160" fmla="*/ 0 w 8082951"/>
              <a:gd name="connsiteY160" fmla="*/ 2191109 h 3036498"/>
              <a:gd name="connsiteX161" fmla="*/ 17253 w 8082951"/>
              <a:gd name="connsiteY161" fmla="*/ 3010619 h 30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082951" h="3036498">
                <a:moveTo>
                  <a:pt x="17253" y="3010619"/>
                </a:moveTo>
                <a:lnTo>
                  <a:pt x="60385" y="2950234"/>
                </a:lnTo>
                <a:lnTo>
                  <a:pt x="103517" y="2881222"/>
                </a:lnTo>
                <a:lnTo>
                  <a:pt x="120770" y="2838090"/>
                </a:lnTo>
                <a:lnTo>
                  <a:pt x="172528" y="2769079"/>
                </a:lnTo>
                <a:lnTo>
                  <a:pt x="215660" y="2691441"/>
                </a:lnTo>
                <a:lnTo>
                  <a:pt x="284672" y="2613803"/>
                </a:lnTo>
                <a:lnTo>
                  <a:pt x="327804" y="2553419"/>
                </a:lnTo>
                <a:lnTo>
                  <a:pt x="388189" y="2484407"/>
                </a:lnTo>
                <a:lnTo>
                  <a:pt x="431321" y="2458528"/>
                </a:lnTo>
                <a:lnTo>
                  <a:pt x="465827" y="2432649"/>
                </a:lnTo>
                <a:lnTo>
                  <a:pt x="517585" y="2424022"/>
                </a:lnTo>
                <a:lnTo>
                  <a:pt x="552091" y="2389517"/>
                </a:lnTo>
                <a:lnTo>
                  <a:pt x="612476" y="2372264"/>
                </a:lnTo>
                <a:lnTo>
                  <a:pt x="690113" y="2389517"/>
                </a:lnTo>
                <a:lnTo>
                  <a:pt x="776377" y="2441275"/>
                </a:lnTo>
                <a:lnTo>
                  <a:pt x="836762" y="2475781"/>
                </a:lnTo>
                <a:lnTo>
                  <a:pt x="871268" y="2544792"/>
                </a:lnTo>
                <a:lnTo>
                  <a:pt x="931653" y="2579298"/>
                </a:lnTo>
                <a:lnTo>
                  <a:pt x="974785" y="2631056"/>
                </a:lnTo>
                <a:lnTo>
                  <a:pt x="1043796" y="2700068"/>
                </a:lnTo>
                <a:lnTo>
                  <a:pt x="1095555" y="2751826"/>
                </a:lnTo>
                <a:lnTo>
                  <a:pt x="1155940" y="2820837"/>
                </a:lnTo>
                <a:lnTo>
                  <a:pt x="1199072" y="2881222"/>
                </a:lnTo>
                <a:lnTo>
                  <a:pt x="1259457" y="2932981"/>
                </a:lnTo>
                <a:lnTo>
                  <a:pt x="1319842" y="2967486"/>
                </a:lnTo>
                <a:lnTo>
                  <a:pt x="1388853" y="2993366"/>
                </a:lnTo>
                <a:lnTo>
                  <a:pt x="1440611" y="3027871"/>
                </a:lnTo>
                <a:lnTo>
                  <a:pt x="1544128" y="3036498"/>
                </a:lnTo>
                <a:lnTo>
                  <a:pt x="1604513" y="3001992"/>
                </a:lnTo>
                <a:lnTo>
                  <a:pt x="1656272" y="2967486"/>
                </a:lnTo>
                <a:lnTo>
                  <a:pt x="1733910" y="2924354"/>
                </a:lnTo>
                <a:lnTo>
                  <a:pt x="1768415" y="2881222"/>
                </a:lnTo>
                <a:lnTo>
                  <a:pt x="1802921" y="2846717"/>
                </a:lnTo>
                <a:lnTo>
                  <a:pt x="1854679" y="2734573"/>
                </a:lnTo>
                <a:lnTo>
                  <a:pt x="1906438" y="2682815"/>
                </a:lnTo>
                <a:lnTo>
                  <a:pt x="1915064" y="2622430"/>
                </a:lnTo>
                <a:lnTo>
                  <a:pt x="1958196" y="2544792"/>
                </a:lnTo>
                <a:lnTo>
                  <a:pt x="2001328" y="2484407"/>
                </a:lnTo>
                <a:lnTo>
                  <a:pt x="2113472" y="2225615"/>
                </a:lnTo>
                <a:lnTo>
                  <a:pt x="2199736" y="2027207"/>
                </a:lnTo>
                <a:lnTo>
                  <a:pt x="2294627" y="1777041"/>
                </a:lnTo>
                <a:lnTo>
                  <a:pt x="2415396" y="1544128"/>
                </a:lnTo>
                <a:lnTo>
                  <a:pt x="2493034" y="1388853"/>
                </a:lnTo>
                <a:lnTo>
                  <a:pt x="2562045" y="1259456"/>
                </a:lnTo>
                <a:lnTo>
                  <a:pt x="2631057" y="1173192"/>
                </a:lnTo>
                <a:lnTo>
                  <a:pt x="2691442" y="1061049"/>
                </a:lnTo>
                <a:lnTo>
                  <a:pt x="2777706" y="983411"/>
                </a:lnTo>
                <a:lnTo>
                  <a:pt x="2820838" y="923026"/>
                </a:lnTo>
                <a:lnTo>
                  <a:pt x="2889849" y="862641"/>
                </a:lnTo>
                <a:lnTo>
                  <a:pt x="3001993" y="836762"/>
                </a:lnTo>
                <a:lnTo>
                  <a:pt x="3174521" y="836762"/>
                </a:lnTo>
                <a:lnTo>
                  <a:pt x="3303917" y="905773"/>
                </a:lnTo>
                <a:lnTo>
                  <a:pt x="3416060" y="983411"/>
                </a:lnTo>
                <a:lnTo>
                  <a:pt x="3528204" y="1078302"/>
                </a:lnTo>
                <a:lnTo>
                  <a:pt x="3657600" y="1216324"/>
                </a:lnTo>
                <a:lnTo>
                  <a:pt x="3821502" y="1414732"/>
                </a:lnTo>
                <a:lnTo>
                  <a:pt x="4011283" y="1656271"/>
                </a:lnTo>
                <a:lnTo>
                  <a:pt x="4175185" y="1880558"/>
                </a:lnTo>
                <a:lnTo>
                  <a:pt x="4451230" y="2225615"/>
                </a:lnTo>
                <a:lnTo>
                  <a:pt x="4718649" y="2544792"/>
                </a:lnTo>
                <a:lnTo>
                  <a:pt x="4873925" y="2708694"/>
                </a:lnTo>
                <a:lnTo>
                  <a:pt x="5037827" y="2846717"/>
                </a:lnTo>
                <a:lnTo>
                  <a:pt x="5149970" y="2907102"/>
                </a:lnTo>
                <a:lnTo>
                  <a:pt x="5305245" y="2924354"/>
                </a:lnTo>
                <a:lnTo>
                  <a:pt x="5408762" y="2881222"/>
                </a:lnTo>
                <a:lnTo>
                  <a:pt x="5564038" y="2786332"/>
                </a:lnTo>
                <a:lnTo>
                  <a:pt x="5693434" y="2639683"/>
                </a:lnTo>
                <a:lnTo>
                  <a:pt x="5796951" y="2467154"/>
                </a:lnTo>
                <a:lnTo>
                  <a:pt x="5909094" y="2294626"/>
                </a:lnTo>
                <a:lnTo>
                  <a:pt x="6003985" y="2078966"/>
                </a:lnTo>
                <a:lnTo>
                  <a:pt x="6116128" y="1846053"/>
                </a:lnTo>
                <a:lnTo>
                  <a:pt x="6211019" y="1647645"/>
                </a:lnTo>
                <a:lnTo>
                  <a:pt x="6323162" y="1449237"/>
                </a:lnTo>
                <a:lnTo>
                  <a:pt x="6409427" y="1319841"/>
                </a:lnTo>
                <a:lnTo>
                  <a:pt x="6478438" y="1250830"/>
                </a:lnTo>
                <a:lnTo>
                  <a:pt x="6573328" y="1190445"/>
                </a:lnTo>
                <a:lnTo>
                  <a:pt x="6694098" y="1224951"/>
                </a:lnTo>
                <a:lnTo>
                  <a:pt x="6797615" y="1311215"/>
                </a:lnTo>
                <a:lnTo>
                  <a:pt x="6901132" y="1440611"/>
                </a:lnTo>
                <a:lnTo>
                  <a:pt x="6970143" y="1613139"/>
                </a:lnTo>
                <a:lnTo>
                  <a:pt x="7047781" y="1846053"/>
                </a:lnTo>
                <a:lnTo>
                  <a:pt x="7194430" y="2078966"/>
                </a:lnTo>
                <a:lnTo>
                  <a:pt x="7272068" y="2311879"/>
                </a:lnTo>
                <a:lnTo>
                  <a:pt x="7358332" y="2544792"/>
                </a:lnTo>
                <a:lnTo>
                  <a:pt x="7461849" y="2700068"/>
                </a:lnTo>
                <a:lnTo>
                  <a:pt x="7504981" y="2786332"/>
                </a:lnTo>
                <a:lnTo>
                  <a:pt x="7608498" y="2863969"/>
                </a:lnTo>
                <a:lnTo>
                  <a:pt x="7720642" y="2898475"/>
                </a:lnTo>
                <a:lnTo>
                  <a:pt x="7798279" y="2881222"/>
                </a:lnTo>
                <a:lnTo>
                  <a:pt x="7884543" y="2838090"/>
                </a:lnTo>
                <a:lnTo>
                  <a:pt x="7996687" y="2734573"/>
                </a:lnTo>
                <a:lnTo>
                  <a:pt x="8057072" y="2631056"/>
                </a:lnTo>
                <a:lnTo>
                  <a:pt x="8082951" y="2622430"/>
                </a:lnTo>
                <a:lnTo>
                  <a:pt x="8065698" y="1802920"/>
                </a:lnTo>
                <a:lnTo>
                  <a:pt x="8013940" y="1846053"/>
                </a:lnTo>
                <a:lnTo>
                  <a:pt x="7927676" y="1966822"/>
                </a:lnTo>
                <a:lnTo>
                  <a:pt x="7832785" y="2018581"/>
                </a:lnTo>
                <a:lnTo>
                  <a:pt x="7781027" y="2070339"/>
                </a:lnTo>
                <a:lnTo>
                  <a:pt x="7703389" y="2070339"/>
                </a:lnTo>
                <a:lnTo>
                  <a:pt x="7634377" y="2070339"/>
                </a:lnTo>
                <a:lnTo>
                  <a:pt x="7539487" y="2009954"/>
                </a:lnTo>
                <a:lnTo>
                  <a:pt x="7496355" y="1949569"/>
                </a:lnTo>
                <a:lnTo>
                  <a:pt x="7453223" y="1880558"/>
                </a:lnTo>
                <a:lnTo>
                  <a:pt x="7289321" y="1544128"/>
                </a:lnTo>
                <a:lnTo>
                  <a:pt x="7194430" y="1293962"/>
                </a:lnTo>
                <a:lnTo>
                  <a:pt x="7082287" y="1043796"/>
                </a:lnTo>
                <a:lnTo>
                  <a:pt x="6987396" y="828136"/>
                </a:lnTo>
                <a:lnTo>
                  <a:pt x="6961517" y="741871"/>
                </a:lnTo>
                <a:lnTo>
                  <a:pt x="6840747" y="526211"/>
                </a:lnTo>
                <a:lnTo>
                  <a:pt x="6711351" y="405441"/>
                </a:lnTo>
                <a:lnTo>
                  <a:pt x="6573328" y="362309"/>
                </a:lnTo>
                <a:lnTo>
                  <a:pt x="6504317" y="405441"/>
                </a:lnTo>
                <a:lnTo>
                  <a:pt x="6418053" y="474453"/>
                </a:lnTo>
                <a:lnTo>
                  <a:pt x="6340415" y="595222"/>
                </a:lnTo>
                <a:lnTo>
                  <a:pt x="6280030" y="690113"/>
                </a:lnTo>
                <a:lnTo>
                  <a:pt x="6219645" y="785003"/>
                </a:lnTo>
                <a:lnTo>
                  <a:pt x="6150634" y="914400"/>
                </a:lnTo>
                <a:lnTo>
                  <a:pt x="6116128" y="1035169"/>
                </a:lnTo>
                <a:lnTo>
                  <a:pt x="6021238" y="1181819"/>
                </a:lnTo>
                <a:lnTo>
                  <a:pt x="5943600" y="1337094"/>
                </a:lnTo>
                <a:lnTo>
                  <a:pt x="5874589" y="1449237"/>
                </a:lnTo>
                <a:lnTo>
                  <a:pt x="5822830" y="1552754"/>
                </a:lnTo>
                <a:lnTo>
                  <a:pt x="5693434" y="1785668"/>
                </a:lnTo>
                <a:lnTo>
                  <a:pt x="5598543" y="1897811"/>
                </a:lnTo>
                <a:lnTo>
                  <a:pt x="5477774" y="2009954"/>
                </a:lnTo>
                <a:lnTo>
                  <a:pt x="5374257" y="2096219"/>
                </a:lnTo>
                <a:lnTo>
                  <a:pt x="5270740" y="2113471"/>
                </a:lnTo>
                <a:lnTo>
                  <a:pt x="5132717" y="2078966"/>
                </a:lnTo>
                <a:lnTo>
                  <a:pt x="4986068" y="1992702"/>
                </a:lnTo>
                <a:lnTo>
                  <a:pt x="4822166" y="1863305"/>
                </a:lnTo>
                <a:lnTo>
                  <a:pt x="4597879" y="1613139"/>
                </a:lnTo>
                <a:lnTo>
                  <a:pt x="4373593" y="1328468"/>
                </a:lnTo>
                <a:lnTo>
                  <a:pt x="4140679" y="1017917"/>
                </a:lnTo>
                <a:lnTo>
                  <a:pt x="3925019" y="741871"/>
                </a:lnTo>
                <a:lnTo>
                  <a:pt x="3554083" y="293298"/>
                </a:lnTo>
                <a:lnTo>
                  <a:pt x="3364302" y="129396"/>
                </a:lnTo>
                <a:lnTo>
                  <a:pt x="3165894" y="8626"/>
                </a:lnTo>
                <a:lnTo>
                  <a:pt x="3062377" y="0"/>
                </a:lnTo>
                <a:lnTo>
                  <a:pt x="2950234" y="17253"/>
                </a:lnTo>
                <a:lnTo>
                  <a:pt x="2803585" y="112143"/>
                </a:lnTo>
                <a:lnTo>
                  <a:pt x="2717321" y="207034"/>
                </a:lnTo>
                <a:lnTo>
                  <a:pt x="2424023" y="672860"/>
                </a:lnTo>
                <a:lnTo>
                  <a:pt x="2260121" y="1017917"/>
                </a:lnTo>
                <a:lnTo>
                  <a:pt x="2165230" y="1207698"/>
                </a:lnTo>
                <a:lnTo>
                  <a:pt x="2027208" y="1561381"/>
                </a:lnTo>
                <a:lnTo>
                  <a:pt x="1889185" y="1854679"/>
                </a:lnTo>
                <a:lnTo>
                  <a:pt x="1759789" y="2044460"/>
                </a:lnTo>
                <a:lnTo>
                  <a:pt x="1595887" y="2191109"/>
                </a:lnTo>
                <a:lnTo>
                  <a:pt x="1406106" y="2199736"/>
                </a:lnTo>
                <a:lnTo>
                  <a:pt x="1164566" y="2035834"/>
                </a:lnTo>
                <a:lnTo>
                  <a:pt x="974785" y="1828800"/>
                </a:lnTo>
                <a:lnTo>
                  <a:pt x="828136" y="1656271"/>
                </a:lnTo>
                <a:lnTo>
                  <a:pt x="698740" y="1578634"/>
                </a:lnTo>
                <a:lnTo>
                  <a:pt x="517585" y="1587260"/>
                </a:lnTo>
                <a:lnTo>
                  <a:pt x="370936" y="1682151"/>
                </a:lnTo>
                <a:lnTo>
                  <a:pt x="267419" y="1802920"/>
                </a:lnTo>
                <a:lnTo>
                  <a:pt x="172528" y="1906437"/>
                </a:lnTo>
                <a:lnTo>
                  <a:pt x="94891" y="2035834"/>
                </a:lnTo>
                <a:lnTo>
                  <a:pt x="25879" y="2139351"/>
                </a:lnTo>
                <a:lnTo>
                  <a:pt x="0" y="2191109"/>
                </a:lnTo>
                <a:cubicBezTo>
                  <a:pt x="2876" y="2470030"/>
                  <a:pt x="5751" y="2748950"/>
                  <a:pt x="17253" y="3010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2221089" y="1690688"/>
            <a:ext cx="9132711" cy="2608624"/>
            <a:chOff x="2221089" y="1690688"/>
            <a:chExt cx="9132711" cy="2608624"/>
          </a:xfrm>
        </p:grpSpPr>
        <p:sp>
          <p:nvSpPr>
            <p:cNvPr id="7" name="Freeform 6"/>
            <p:cNvSpPr/>
            <p:nvPr/>
          </p:nvSpPr>
          <p:spPr>
            <a:xfrm>
              <a:off x="2221089" y="1690688"/>
              <a:ext cx="8088771" cy="2608624"/>
            </a:xfrm>
            <a:custGeom>
              <a:avLst/>
              <a:gdLst>
                <a:gd name="connsiteX0" fmla="*/ 0 w 9121422"/>
                <a:gd name="connsiteY0" fmla="*/ 2608624 h 2608624"/>
                <a:gd name="connsiteX1" fmla="*/ 699911 w 9121422"/>
                <a:gd name="connsiteY1" fmla="*/ 1626491 h 2608624"/>
                <a:gd name="connsiteX2" fmla="*/ 1603022 w 9121422"/>
                <a:gd name="connsiteY2" fmla="*/ 2337691 h 2608624"/>
                <a:gd name="connsiteX3" fmla="*/ 3409245 w 9121422"/>
                <a:gd name="connsiteY3" fmla="*/ 891 h 2608624"/>
                <a:gd name="connsiteX4" fmla="*/ 5813778 w 9121422"/>
                <a:gd name="connsiteY4" fmla="*/ 2044179 h 2608624"/>
                <a:gd name="connsiteX5" fmla="*/ 7405511 w 9121422"/>
                <a:gd name="connsiteY5" fmla="*/ 666935 h 2608624"/>
                <a:gd name="connsiteX6" fmla="*/ 8692445 w 9121422"/>
                <a:gd name="connsiteY6" fmla="*/ 2089335 h 2608624"/>
                <a:gd name="connsiteX7" fmla="*/ 9121422 w 9121422"/>
                <a:gd name="connsiteY7" fmla="*/ 2111913 h 260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608624">
                  <a:moveTo>
                    <a:pt x="0" y="2608624"/>
                  </a:moveTo>
                  <a:cubicBezTo>
                    <a:pt x="216370" y="2140135"/>
                    <a:pt x="432741" y="1671646"/>
                    <a:pt x="699911" y="1626491"/>
                  </a:cubicBezTo>
                  <a:cubicBezTo>
                    <a:pt x="967081" y="1581336"/>
                    <a:pt x="1151466" y="2608624"/>
                    <a:pt x="1603022" y="2337691"/>
                  </a:cubicBezTo>
                  <a:cubicBezTo>
                    <a:pt x="2054578" y="2066758"/>
                    <a:pt x="2707452" y="49810"/>
                    <a:pt x="3409245" y="891"/>
                  </a:cubicBezTo>
                  <a:cubicBezTo>
                    <a:pt x="4111038" y="-48028"/>
                    <a:pt x="5147734" y="1933172"/>
                    <a:pt x="5813778" y="2044179"/>
                  </a:cubicBezTo>
                  <a:cubicBezTo>
                    <a:pt x="6479822" y="2155186"/>
                    <a:pt x="6925733" y="659409"/>
                    <a:pt x="7405511" y="666935"/>
                  </a:cubicBezTo>
                  <a:cubicBezTo>
                    <a:pt x="7885289" y="674461"/>
                    <a:pt x="8406460" y="1848505"/>
                    <a:pt x="8692445" y="2089335"/>
                  </a:cubicBezTo>
                  <a:cubicBezTo>
                    <a:pt x="8978430" y="2330165"/>
                    <a:pt x="9049926" y="2221039"/>
                    <a:pt x="9121422" y="211191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07133" y="3361323"/>
              <a:ext cx="846667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SRPT-k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32378" y="2109236"/>
            <a:ext cx="9121422" cy="2227427"/>
            <a:chOff x="2232378" y="2109236"/>
            <a:chExt cx="9121422" cy="2227427"/>
          </a:xfrm>
        </p:grpSpPr>
        <p:sp>
          <p:nvSpPr>
            <p:cNvPr id="6" name="Freeform 5"/>
            <p:cNvSpPr/>
            <p:nvPr/>
          </p:nvSpPr>
          <p:spPr>
            <a:xfrm>
              <a:off x="2232378" y="2109236"/>
              <a:ext cx="8088771" cy="2227427"/>
            </a:xfrm>
            <a:custGeom>
              <a:avLst/>
              <a:gdLst>
                <a:gd name="connsiteX0" fmla="*/ 0 w 9121422"/>
                <a:gd name="connsiteY0" fmla="*/ 2223943 h 2227427"/>
                <a:gd name="connsiteX1" fmla="*/ 722489 w 9121422"/>
                <a:gd name="connsiteY1" fmla="*/ 1569187 h 2227427"/>
                <a:gd name="connsiteX2" fmla="*/ 1862667 w 9121422"/>
                <a:gd name="connsiteY2" fmla="*/ 2178787 h 2227427"/>
                <a:gd name="connsiteX3" fmla="*/ 3454400 w 9121422"/>
                <a:gd name="connsiteY3" fmla="*/ 31 h 2227427"/>
                <a:gd name="connsiteX4" fmla="*/ 5904089 w 9121422"/>
                <a:gd name="connsiteY4" fmla="*/ 2122343 h 2227427"/>
                <a:gd name="connsiteX5" fmla="*/ 7428089 w 9121422"/>
                <a:gd name="connsiteY5" fmla="*/ 372565 h 2227427"/>
                <a:gd name="connsiteX6" fmla="*/ 8477956 w 9121422"/>
                <a:gd name="connsiteY6" fmla="*/ 1986876 h 2227427"/>
                <a:gd name="connsiteX7" fmla="*/ 9121422 w 9121422"/>
                <a:gd name="connsiteY7" fmla="*/ 1794965 h 222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227427">
                  <a:moveTo>
                    <a:pt x="0" y="2223943"/>
                  </a:moveTo>
                  <a:cubicBezTo>
                    <a:pt x="206022" y="1900328"/>
                    <a:pt x="412045" y="1576713"/>
                    <a:pt x="722489" y="1569187"/>
                  </a:cubicBezTo>
                  <a:cubicBezTo>
                    <a:pt x="1032933" y="1561661"/>
                    <a:pt x="1407349" y="2440313"/>
                    <a:pt x="1862667" y="2178787"/>
                  </a:cubicBezTo>
                  <a:cubicBezTo>
                    <a:pt x="2317985" y="1917261"/>
                    <a:pt x="2780830" y="9438"/>
                    <a:pt x="3454400" y="31"/>
                  </a:cubicBezTo>
                  <a:cubicBezTo>
                    <a:pt x="4127970" y="-9376"/>
                    <a:pt x="5241808" y="2060254"/>
                    <a:pt x="5904089" y="2122343"/>
                  </a:cubicBezTo>
                  <a:cubicBezTo>
                    <a:pt x="6566371" y="2184432"/>
                    <a:pt x="6999111" y="395143"/>
                    <a:pt x="7428089" y="372565"/>
                  </a:cubicBezTo>
                  <a:cubicBezTo>
                    <a:pt x="7857067" y="349987"/>
                    <a:pt x="8195734" y="1749809"/>
                    <a:pt x="8477956" y="1986876"/>
                  </a:cubicBezTo>
                  <a:cubicBezTo>
                    <a:pt x="8760178" y="2223943"/>
                    <a:pt x="8940800" y="2009454"/>
                    <a:pt x="9121422" y="1794965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07133" y="3892111"/>
              <a:ext cx="846667" cy="369332"/>
            </a:xfrm>
            <a:prstGeom prst="rect">
              <a:avLst/>
            </a:prstGeom>
            <a:noFill/>
            <a:ln w="508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SRPT-1</a:t>
              </a:r>
              <a:endParaRPr lang="en-US" dirty="0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V="1">
            <a:off x="1919795" y="4548523"/>
            <a:ext cx="8401354" cy="694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1919795" y="1701409"/>
            <a:ext cx="19072" cy="2913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1490" y="2651134"/>
            <a:ext cx="131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Relevant work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678930" y="365125"/>
                <a:ext cx="4674870" cy="830997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Relevant work is work made up of jobs of remaining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930" y="365125"/>
                <a:ext cx="4674870" cy="830997"/>
              </a:xfrm>
              <a:prstGeom prst="rect">
                <a:avLst/>
              </a:prstGeom>
              <a:blipFill>
                <a:blip r:embed="rId4"/>
                <a:stretch>
                  <a:fillRect l="-1548" t="-2778" b="-12500"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2221089" y="1291495"/>
            <a:ext cx="9643251" cy="2227427"/>
            <a:chOff x="2232378" y="2109236"/>
            <a:chExt cx="9643251" cy="2227427"/>
          </a:xfrm>
        </p:grpSpPr>
        <p:sp>
          <p:nvSpPr>
            <p:cNvPr id="29" name="Freeform 28"/>
            <p:cNvSpPr/>
            <p:nvPr/>
          </p:nvSpPr>
          <p:spPr>
            <a:xfrm>
              <a:off x="2232378" y="2109236"/>
              <a:ext cx="8088771" cy="2227427"/>
            </a:xfrm>
            <a:custGeom>
              <a:avLst/>
              <a:gdLst>
                <a:gd name="connsiteX0" fmla="*/ 0 w 9121422"/>
                <a:gd name="connsiteY0" fmla="*/ 2223943 h 2227427"/>
                <a:gd name="connsiteX1" fmla="*/ 722489 w 9121422"/>
                <a:gd name="connsiteY1" fmla="*/ 1569187 h 2227427"/>
                <a:gd name="connsiteX2" fmla="*/ 1862667 w 9121422"/>
                <a:gd name="connsiteY2" fmla="*/ 2178787 h 2227427"/>
                <a:gd name="connsiteX3" fmla="*/ 3454400 w 9121422"/>
                <a:gd name="connsiteY3" fmla="*/ 31 h 2227427"/>
                <a:gd name="connsiteX4" fmla="*/ 5904089 w 9121422"/>
                <a:gd name="connsiteY4" fmla="*/ 2122343 h 2227427"/>
                <a:gd name="connsiteX5" fmla="*/ 7428089 w 9121422"/>
                <a:gd name="connsiteY5" fmla="*/ 372565 h 2227427"/>
                <a:gd name="connsiteX6" fmla="*/ 8477956 w 9121422"/>
                <a:gd name="connsiteY6" fmla="*/ 1986876 h 2227427"/>
                <a:gd name="connsiteX7" fmla="*/ 9121422 w 9121422"/>
                <a:gd name="connsiteY7" fmla="*/ 1794965 h 222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227427">
                  <a:moveTo>
                    <a:pt x="0" y="2223943"/>
                  </a:moveTo>
                  <a:cubicBezTo>
                    <a:pt x="206022" y="1900328"/>
                    <a:pt x="412045" y="1576713"/>
                    <a:pt x="722489" y="1569187"/>
                  </a:cubicBezTo>
                  <a:cubicBezTo>
                    <a:pt x="1032933" y="1561661"/>
                    <a:pt x="1407349" y="2440313"/>
                    <a:pt x="1862667" y="2178787"/>
                  </a:cubicBezTo>
                  <a:cubicBezTo>
                    <a:pt x="2317985" y="1917261"/>
                    <a:pt x="2780830" y="9438"/>
                    <a:pt x="3454400" y="31"/>
                  </a:cubicBezTo>
                  <a:cubicBezTo>
                    <a:pt x="4127970" y="-9376"/>
                    <a:pt x="5241808" y="2060254"/>
                    <a:pt x="5904089" y="2122343"/>
                  </a:cubicBezTo>
                  <a:cubicBezTo>
                    <a:pt x="6566371" y="2184432"/>
                    <a:pt x="6999111" y="395143"/>
                    <a:pt x="7428089" y="372565"/>
                  </a:cubicBezTo>
                  <a:cubicBezTo>
                    <a:pt x="7857067" y="349987"/>
                    <a:pt x="8195734" y="1749809"/>
                    <a:pt x="8477956" y="1986876"/>
                  </a:cubicBezTo>
                  <a:cubicBezTo>
                    <a:pt x="8760178" y="2223943"/>
                    <a:pt x="8940800" y="2009454"/>
                    <a:pt x="9121422" y="1794965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518421" y="3628075"/>
                  <a:ext cx="1357208" cy="369332"/>
                </a:xfrm>
                <a:prstGeom prst="rect">
                  <a:avLst/>
                </a:prstGeom>
                <a:noFill/>
                <a:ln w="508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SRPT-1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421" y="3628075"/>
                  <a:ext cx="135720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174" t="-1449" b="-15942"/>
                  </a:stretch>
                </a:blipFill>
                <a:ln w="508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" name="TextBox 24"/>
          <p:cNvSpPr txBox="1"/>
          <p:nvPr/>
        </p:nvSpPr>
        <p:spPr>
          <a:xfrm>
            <a:off x="5516545" y="4741323"/>
            <a:ext cx="84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4010596" y="1690688"/>
            <a:ext cx="1163289" cy="556820"/>
            <a:chOff x="4010596" y="1690688"/>
            <a:chExt cx="1163289" cy="556820"/>
          </a:xfrm>
        </p:grpSpPr>
        <p:sp>
          <p:nvSpPr>
            <p:cNvPr id="18" name="Left Brace 17"/>
            <p:cNvSpPr/>
            <p:nvPr/>
          </p:nvSpPr>
          <p:spPr>
            <a:xfrm>
              <a:off x="4844981" y="1690688"/>
              <a:ext cx="328904" cy="520077"/>
            </a:xfrm>
            <a:prstGeom prst="leftBrace">
              <a:avLst>
                <a:gd name="adj1" fmla="val 25929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010596" y="1724288"/>
                  <a:ext cx="821802" cy="52322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96" y="1724288"/>
                  <a:ext cx="82180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08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919191" y="5366264"/>
                <a:ext cx="435361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Goal: Show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91" y="5366264"/>
                <a:ext cx="4353617" cy="646331"/>
              </a:xfrm>
              <a:prstGeom prst="rect">
                <a:avLst/>
              </a:prstGeom>
              <a:blipFill>
                <a:blip r:embed="rId7"/>
                <a:stretch>
                  <a:fillRect l="-4342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4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7977999" y="1291398"/>
            <a:ext cx="1711113" cy="324377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74629" y="1291495"/>
            <a:ext cx="3051951" cy="32904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80309" y="1291495"/>
            <a:ext cx="705979" cy="329046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9800" y="1291495"/>
            <a:ext cx="8122638" cy="3323906"/>
            <a:chOff x="2209800" y="1291495"/>
            <a:chExt cx="8122638" cy="3323906"/>
          </a:xfrm>
        </p:grpSpPr>
        <p:sp>
          <p:nvSpPr>
            <p:cNvPr id="22" name="Rectangle 21"/>
            <p:cNvSpPr/>
            <p:nvPr/>
          </p:nvSpPr>
          <p:spPr>
            <a:xfrm>
              <a:off x="2209800" y="1291495"/>
              <a:ext cx="270510" cy="32904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689112" y="1302589"/>
              <a:ext cx="643326" cy="32459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26580" y="1291495"/>
              <a:ext cx="1040130" cy="32570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186289" y="1291495"/>
              <a:ext cx="677051" cy="332390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33"/>
          <p:cNvSpPr/>
          <p:nvPr/>
        </p:nvSpPr>
        <p:spPr>
          <a:xfrm>
            <a:off x="2225615" y="1302589"/>
            <a:ext cx="8082951" cy="3036498"/>
          </a:xfrm>
          <a:custGeom>
            <a:avLst/>
            <a:gdLst>
              <a:gd name="connsiteX0" fmla="*/ 17253 w 8082951"/>
              <a:gd name="connsiteY0" fmla="*/ 3010619 h 3036498"/>
              <a:gd name="connsiteX1" fmla="*/ 60385 w 8082951"/>
              <a:gd name="connsiteY1" fmla="*/ 2950234 h 3036498"/>
              <a:gd name="connsiteX2" fmla="*/ 103517 w 8082951"/>
              <a:gd name="connsiteY2" fmla="*/ 2881222 h 3036498"/>
              <a:gd name="connsiteX3" fmla="*/ 120770 w 8082951"/>
              <a:gd name="connsiteY3" fmla="*/ 2838090 h 3036498"/>
              <a:gd name="connsiteX4" fmla="*/ 172528 w 8082951"/>
              <a:gd name="connsiteY4" fmla="*/ 2769079 h 3036498"/>
              <a:gd name="connsiteX5" fmla="*/ 215660 w 8082951"/>
              <a:gd name="connsiteY5" fmla="*/ 2691441 h 3036498"/>
              <a:gd name="connsiteX6" fmla="*/ 284672 w 8082951"/>
              <a:gd name="connsiteY6" fmla="*/ 2613803 h 3036498"/>
              <a:gd name="connsiteX7" fmla="*/ 327804 w 8082951"/>
              <a:gd name="connsiteY7" fmla="*/ 2553419 h 3036498"/>
              <a:gd name="connsiteX8" fmla="*/ 388189 w 8082951"/>
              <a:gd name="connsiteY8" fmla="*/ 2484407 h 3036498"/>
              <a:gd name="connsiteX9" fmla="*/ 431321 w 8082951"/>
              <a:gd name="connsiteY9" fmla="*/ 2458528 h 3036498"/>
              <a:gd name="connsiteX10" fmla="*/ 465827 w 8082951"/>
              <a:gd name="connsiteY10" fmla="*/ 2432649 h 3036498"/>
              <a:gd name="connsiteX11" fmla="*/ 517585 w 8082951"/>
              <a:gd name="connsiteY11" fmla="*/ 2424022 h 3036498"/>
              <a:gd name="connsiteX12" fmla="*/ 552091 w 8082951"/>
              <a:gd name="connsiteY12" fmla="*/ 2389517 h 3036498"/>
              <a:gd name="connsiteX13" fmla="*/ 612476 w 8082951"/>
              <a:gd name="connsiteY13" fmla="*/ 2372264 h 3036498"/>
              <a:gd name="connsiteX14" fmla="*/ 690113 w 8082951"/>
              <a:gd name="connsiteY14" fmla="*/ 2389517 h 3036498"/>
              <a:gd name="connsiteX15" fmla="*/ 776377 w 8082951"/>
              <a:gd name="connsiteY15" fmla="*/ 2441275 h 3036498"/>
              <a:gd name="connsiteX16" fmla="*/ 836762 w 8082951"/>
              <a:gd name="connsiteY16" fmla="*/ 2475781 h 3036498"/>
              <a:gd name="connsiteX17" fmla="*/ 871268 w 8082951"/>
              <a:gd name="connsiteY17" fmla="*/ 2544792 h 3036498"/>
              <a:gd name="connsiteX18" fmla="*/ 931653 w 8082951"/>
              <a:gd name="connsiteY18" fmla="*/ 2579298 h 3036498"/>
              <a:gd name="connsiteX19" fmla="*/ 974785 w 8082951"/>
              <a:gd name="connsiteY19" fmla="*/ 2631056 h 3036498"/>
              <a:gd name="connsiteX20" fmla="*/ 1043796 w 8082951"/>
              <a:gd name="connsiteY20" fmla="*/ 2700068 h 3036498"/>
              <a:gd name="connsiteX21" fmla="*/ 1095555 w 8082951"/>
              <a:gd name="connsiteY21" fmla="*/ 2751826 h 3036498"/>
              <a:gd name="connsiteX22" fmla="*/ 1155940 w 8082951"/>
              <a:gd name="connsiteY22" fmla="*/ 2820837 h 3036498"/>
              <a:gd name="connsiteX23" fmla="*/ 1199072 w 8082951"/>
              <a:gd name="connsiteY23" fmla="*/ 2881222 h 3036498"/>
              <a:gd name="connsiteX24" fmla="*/ 1259457 w 8082951"/>
              <a:gd name="connsiteY24" fmla="*/ 2932981 h 3036498"/>
              <a:gd name="connsiteX25" fmla="*/ 1319842 w 8082951"/>
              <a:gd name="connsiteY25" fmla="*/ 2967486 h 3036498"/>
              <a:gd name="connsiteX26" fmla="*/ 1388853 w 8082951"/>
              <a:gd name="connsiteY26" fmla="*/ 2993366 h 3036498"/>
              <a:gd name="connsiteX27" fmla="*/ 1440611 w 8082951"/>
              <a:gd name="connsiteY27" fmla="*/ 3027871 h 3036498"/>
              <a:gd name="connsiteX28" fmla="*/ 1544128 w 8082951"/>
              <a:gd name="connsiteY28" fmla="*/ 3036498 h 3036498"/>
              <a:gd name="connsiteX29" fmla="*/ 1604513 w 8082951"/>
              <a:gd name="connsiteY29" fmla="*/ 3001992 h 3036498"/>
              <a:gd name="connsiteX30" fmla="*/ 1656272 w 8082951"/>
              <a:gd name="connsiteY30" fmla="*/ 2967486 h 3036498"/>
              <a:gd name="connsiteX31" fmla="*/ 1733910 w 8082951"/>
              <a:gd name="connsiteY31" fmla="*/ 2924354 h 3036498"/>
              <a:gd name="connsiteX32" fmla="*/ 1768415 w 8082951"/>
              <a:gd name="connsiteY32" fmla="*/ 2881222 h 3036498"/>
              <a:gd name="connsiteX33" fmla="*/ 1802921 w 8082951"/>
              <a:gd name="connsiteY33" fmla="*/ 2846717 h 3036498"/>
              <a:gd name="connsiteX34" fmla="*/ 1854679 w 8082951"/>
              <a:gd name="connsiteY34" fmla="*/ 2734573 h 3036498"/>
              <a:gd name="connsiteX35" fmla="*/ 1906438 w 8082951"/>
              <a:gd name="connsiteY35" fmla="*/ 2682815 h 3036498"/>
              <a:gd name="connsiteX36" fmla="*/ 1915064 w 8082951"/>
              <a:gd name="connsiteY36" fmla="*/ 2622430 h 3036498"/>
              <a:gd name="connsiteX37" fmla="*/ 1958196 w 8082951"/>
              <a:gd name="connsiteY37" fmla="*/ 2544792 h 3036498"/>
              <a:gd name="connsiteX38" fmla="*/ 2001328 w 8082951"/>
              <a:gd name="connsiteY38" fmla="*/ 2484407 h 3036498"/>
              <a:gd name="connsiteX39" fmla="*/ 2113472 w 8082951"/>
              <a:gd name="connsiteY39" fmla="*/ 2225615 h 3036498"/>
              <a:gd name="connsiteX40" fmla="*/ 2199736 w 8082951"/>
              <a:gd name="connsiteY40" fmla="*/ 2027207 h 3036498"/>
              <a:gd name="connsiteX41" fmla="*/ 2294627 w 8082951"/>
              <a:gd name="connsiteY41" fmla="*/ 1777041 h 3036498"/>
              <a:gd name="connsiteX42" fmla="*/ 2415396 w 8082951"/>
              <a:gd name="connsiteY42" fmla="*/ 1544128 h 3036498"/>
              <a:gd name="connsiteX43" fmla="*/ 2493034 w 8082951"/>
              <a:gd name="connsiteY43" fmla="*/ 1388853 h 3036498"/>
              <a:gd name="connsiteX44" fmla="*/ 2562045 w 8082951"/>
              <a:gd name="connsiteY44" fmla="*/ 1259456 h 3036498"/>
              <a:gd name="connsiteX45" fmla="*/ 2631057 w 8082951"/>
              <a:gd name="connsiteY45" fmla="*/ 1173192 h 3036498"/>
              <a:gd name="connsiteX46" fmla="*/ 2691442 w 8082951"/>
              <a:gd name="connsiteY46" fmla="*/ 1061049 h 3036498"/>
              <a:gd name="connsiteX47" fmla="*/ 2777706 w 8082951"/>
              <a:gd name="connsiteY47" fmla="*/ 983411 h 3036498"/>
              <a:gd name="connsiteX48" fmla="*/ 2820838 w 8082951"/>
              <a:gd name="connsiteY48" fmla="*/ 923026 h 3036498"/>
              <a:gd name="connsiteX49" fmla="*/ 2889849 w 8082951"/>
              <a:gd name="connsiteY49" fmla="*/ 862641 h 3036498"/>
              <a:gd name="connsiteX50" fmla="*/ 3001993 w 8082951"/>
              <a:gd name="connsiteY50" fmla="*/ 836762 h 3036498"/>
              <a:gd name="connsiteX51" fmla="*/ 3174521 w 8082951"/>
              <a:gd name="connsiteY51" fmla="*/ 836762 h 3036498"/>
              <a:gd name="connsiteX52" fmla="*/ 3303917 w 8082951"/>
              <a:gd name="connsiteY52" fmla="*/ 905773 h 3036498"/>
              <a:gd name="connsiteX53" fmla="*/ 3416060 w 8082951"/>
              <a:gd name="connsiteY53" fmla="*/ 983411 h 3036498"/>
              <a:gd name="connsiteX54" fmla="*/ 3528204 w 8082951"/>
              <a:gd name="connsiteY54" fmla="*/ 1078302 h 3036498"/>
              <a:gd name="connsiteX55" fmla="*/ 3657600 w 8082951"/>
              <a:gd name="connsiteY55" fmla="*/ 1216324 h 3036498"/>
              <a:gd name="connsiteX56" fmla="*/ 3821502 w 8082951"/>
              <a:gd name="connsiteY56" fmla="*/ 1414732 h 3036498"/>
              <a:gd name="connsiteX57" fmla="*/ 4011283 w 8082951"/>
              <a:gd name="connsiteY57" fmla="*/ 1656271 h 3036498"/>
              <a:gd name="connsiteX58" fmla="*/ 4175185 w 8082951"/>
              <a:gd name="connsiteY58" fmla="*/ 1880558 h 3036498"/>
              <a:gd name="connsiteX59" fmla="*/ 4451230 w 8082951"/>
              <a:gd name="connsiteY59" fmla="*/ 2225615 h 3036498"/>
              <a:gd name="connsiteX60" fmla="*/ 4718649 w 8082951"/>
              <a:gd name="connsiteY60" fmla="*/ 2544792 h 3036498"/>
              <a:gd name="connsiteX61" fmla="*/ 4873925 w 8082951"/>
              <a:gd name="connsiteY61" fmla="*/ 2708694 h 3036498"/>
              <a:gd name="connsiteX62" fmla="*/ 5037827 w 8082951"/>
              <a:gd name="connsiteY62" fmla="*/ 2846717 h 3036498"/>
              <a:gd name="connsiteX63" fmla="*/ 5149970 w 8082951"/>
              <a:gd name="connsiteY63" fmla="*/ 2907102 h 3036498"/>
              <a:gd name="connsiteX64" fmla="*/ 5305245 w 8082951"/>
              <a:gd name="connsiteY64" fmla="*/ 2924354 h 3036498"/>
              <a:gd name="connsiteX65" fmla="*/ 5408762 w 8082951"/>
              <a:gd name="connsiteY65" fmla="*/ 2881222 h 3036498"/>
              <a:gd name="connsiteX66" fmla="*/ 5564038 w 8082951"/>
              <a:gd name="connsiteY66" fmla="*/ 2786332 h 3036498"/>
              <a:gd name="connsiteX67" fmla="*/ 5693434 w 8082951"/>
              <a:gd name="connsiteY67" fmla="*/ 2639683 h 3036498"/>
              <a:gd name="connsiteX68" fmla="*/ 5796951 w 8082951"/>
              <a:gd name="connsiteY68" fmla="*/ 2467154 h 3036498"/>
              <a:gd name="connsiteX69" fmla="*/ 5909094 w 8082951"/>
              <a:gd name="connsiteY69" fmla="*/ 2294626 h 3036498"/>
              <a:gd name="connsiteX70" fmla="*/ 6003985 w 8082951"/>
              <a:gd name="connsiteY70" fmla="*/ 2078966 h 3036498"/>
              <a:gd name="connsiteX71" fmla="*/ 6116128 w 8082951"/>
              <a:gd name="connsiteY71" fmla="*/ 1846053 h 3036498"/>
              <a:gd name="connsiteX72" fmla="*/ 6211019 w 8082951"/>
              <a:gd name="connsiteY72" fmla="*/ 1647645 h 3036498"/>
              <a:gd name="connsiteX73" fmla="*/ 6323162 w 8082951"/>
              <a:gd name="connsiteY73" fmla="*/ 1449237 h 3036498"/>
              <a:gd name="connsiteX74" fmla="*/ 6409427 w 8082951"/>
              <a:gd name="connsiteY74" fmla="*/ 1319841 h 3036498"/>
              <a:gd name="connsiteX75" fmla="*/ 6478438 w 8082951"/>
              <a:gd name="connsiteY75" fmla="*/ 1250830 h 3036498"/>
              <a:gd name="connsiteX76" fmla="*/ 6573328 w 8082951"/>
              <a:gd name="connsiteY76" fmla="*/ 1190445 h 3036498"/>
              <a:gd name="connsiteX77" fmla="*/ 6694098 w 8082951"/>
              <a:gd name="connsiteY77" fmla="*/ 1224951 h 3036498"/>
              <a:gd name="connsiteX78" fmla="*/ 6797615 w 8082951"/>
              <a:gd name="connsiteY78" fmla="*/ 1311215 h 3036498"/>
              <a:gd name="connsiteX79" fmla="*/ 6901132 w 8082951"/>
              <a:gd name="connsiteY79" fmla="*/ 1440611 h 3036498"/>
              <a:gd name="connsiteX80" fmla="*/ 6970143 w 8082951"/>
              <a:gd name="connsiteY80" fmla="*/ 1613139 h 3036498"/>
              <a:gd name="connsiteX81" fmla="*/ 7047781 w 8082951"/>
              <a:gd name="connsiteY81" fmla="*/ 1846053 h 3036498"/>
              <a:gd name="connsiteX82" fmla="*/ 7194430 w 8082951"/>
              <a:gd name="connsiteY82" fmla="*/ 2078966 h 3036498"/>
              <a:gd name="connsiteX83" fmla="*/ 7272068 w 8082951"/>
              <a:gd name="connsiteY83" fmla="*/ 2311879 h 3036498"/>
              <a:gd name="connsiteX84" fmla="*/ 7358332 w 8082951"/>
              <a:gd name="connsiteY84" fmla="*/ 2544792 h 3036498"/>
              <a:gd name="connsiteX85" fmla="*/ 7461849 w 8082951"/>
              <a:gd name="connsiteY85" fmla="*/ 2700068 h 3036498"/>
              <a:gd name="connsiteX86" fmla="*/ 7504981 w 8082951"/>
              <a:gd name="connsiteY86" fmla="*/ 2786332 h 3036498"/>
              <a:gd name="connsiteX87" fmla="*/ 7608498 w 8082951"/>
              <a:gd name="connsiteY87" fmla="*/ 2863969 h 3036498"/>
              <a:gd name="connsiteX88" fmla="*/ 7720642 w 8082951"/>
              <a:gd name="connsiteY88" fmla="*/ 2898475 h 3036498"/>
              <a:gd name="connsiteX89" fmla="*/ 7798279 w 8082951"/>
              <a:gd name="connsiteY89" fmla="*/ 2881222 h 3036498"/>
              <a:gd name="connsiteX90" fmla="*/ 7884543 w 8082951"/>
              <a:gd name="connsiteY90" fmla="*/ 2838090 h 3036498"/>
              <a:gd name="connsiteX91" fmla="*/ 7996687 w 8082951"/>
              <a:gd name="connsiteY91" fmla="*/ 2734573 h 3036498"/>
              <a:gd name="connsiteX92" fmla="*/ 8057072 w 8082951"/>
              <a:gd name="connsiteY92" fmla="*/ 2631056 h 3036498"/>
              <a:gd name="connsiteX93" fmla="*/ 8082951 w 8082951"/>
              <a:gd name="connsiteY93" fmla="*/ 2622430 h 3036498"/>
              <a:gd name="connsiteX94" fmla="*/ 8065698 w 8082951"/>
              <a:gd name="connsiteY94" fmla="*/ 1802920 h 3036498"/>
              <a:gd name="connsiteX95" fmla="*/ 8013940 w 8082951"/>
              <a:gd name="connsiteY95" fmla="*/ 1846053 h 3036498"/>
              <a:gd name="connsiteX96" fmla="*/ 7927676 w 8082951"/>
              <a:gd name="connsiteY96" fmla="*/ 1966822 h 3036498"/>
              <a:gd name="connsiteX97" fmla="*/ 7832785 w 8082951"/>
              <a:gd name="connsiteY97" fmla="*/ 2018581 h 3036498"/>
              <a:gd name="connsiteX98" fmla="*/ 7781027 w 8082951"/>
              <a:gd name="connsiteY98" fmla="*/ 2070339 h 3036498"/>
              <a:gd name="connsiteX99" fmla="*/ 7703389 w 8082951"/>
              <a:gd name="connsiteY99" fmla="*/ 2070339 h 3036498"/>
              <a:gd name="connsiteX100" fmla="*/ 7634377 w 8082951"/>
              <a:gd name="connsiteY100" fmla="*/ 2070339 h 3036498"/>
              <a:gd name="connsiteX101" fmla="*/ 7539487 w 8082951"/>
              <a:gd name="connsiteY101" fmla="*/ 2009954 h 3036498"/>
              <a:gd name="connsiteX102" fmla="*/ 7496355 w 8082951"/>
              <a:gd name="connsiteY102" fmla="*/ 1949569 h 3036498"/>
              <a:gd name="connsiteX103" fmla="*/ 7453223 w 8082951"/>
              <a:gd name="connsiteY103" fmla="*/ 1880558 h 3036498"/>
              <a:gd name="connsiteX104" fmla="*/ 7289321 w 8082951"/>
              <a:gd name="connsiteY104" fmla="*/ 1544128 h 3036498"/>
              <a:gd name="connsiteX105" fmla="*/ 7194430 w 8082951"/>
              <a:gd name="connsiteY105" fmla="*/ 1293962 h 3036498"/>
              <a:gd name="connsiteX106" fmla="*/ 7082287 w 8082951"/>
              <a:gd name="connsiteY106" fmla="*/ 1043796 h 3036498"/>
              <a:gd name="connsiteX107" fmla="*/ 6987396 w 8082951"/>
              <a:gd name="connsiteY107" fmla="*/ 828136 h 3036498"/>
              <a:gd name="connsiteX108" fmla="*/ 6961517 w 8082951"/>
              <a:gd name="connsiteY108" fmla="*/ 741871 h 3036498"/>
              <a:gd name="connsiteX109" fmla="*/ 6840747 w 8082951"/>
              <a:gd name="connsiteY109" fmla="*/ 526211 h 3036498"/>
              <a:gd name="connsiteX110" fmla="*/ 6711351 w 8082951"/>
              <a:gd name="connsiteY110" fmla="*/ 405441 h 3036498"/>
              <a:gd name="connsiteX111" fmla="*/ 6573328 w 8082951"/>
              <a:gd name="connsiteY111" fmla="*/ 362309 h 3036498"/>
              <a:gd name="connsiteX112" fmla="*/ 6504317 w 8082951"/>
              <a:gd name="connsiteY112" fmla="*/ 405441 h 3036498"/>
              <a:gd name="connsiteX113" fmla="*/ 6418053 w 8082951"/>
              <a:gd name="connsiteY113" fmla="*/ 474453 h 3036498"/>
              <a:gd name="connsiteX114" fmla="*/ 6340415 w 8082951"/>
              <a:gd name="connsiteY114" fmla="*/ 595222 h 3036498"/>
              <a:gd name="connsiteX115" fmla="*/ 6280030 w 8082951"/>
              <a:gd name="connsiteY115" fmla="*/ 690113 h 3036498"/>
              <a:gd name="connsiteX116" fmla="*/ 6219645 w 8082951"/>
              <a:gd name="connsiteY116" fmla="*/ 785003 h 3036498"/>
              <a:gd name="connsiteX117" fmla="*/ 6150634 w 8082951"/>
              <a:gd name="connsiteY117" fmla="*/ 914400 h 3036498"/>
              <a:gd name="connsiteX118" fmla="*/ 6116128 w 8082951"/>
              <a:gd name="connsiteY118" fmla="*/ 1035169 h 3036498"/>
              <a:gd name="connsiteX119" fmla="*/ 6021238 w 8082951"/>
              <a:gd name="connsiteY119" fmla="*/ 1181819 h 3036498"/>
              <a:gd name="connsiteX120" fmla="*/ 5943600 w 8082951"/>
              <a:gd name="connsiteY120" fmla="*/ 1337094 h 3036498"/>
              <a:gd name="connsiteX121" fmla="*/ 5874589 w 8082951"/>
              <a:gd name="connsiteY121" fmla="*/ 1449237 h 3036498"/>
              <a:gd name="connsiteX122" fmla="*/ 5822830 w 8082951"/>
              <a:gd name="connsiteY122" fmla="*/ 1552754 h 3036498"/>
              <a:gd name="connsiteX123" fmla="*/ 5693434 w 8082951"/>
              <a:gd name="connsiteY123" fmla="*/ 1785668 h 3036498"/>
              <a:gd name="connsiteX124" fmla="*/ 5598543 w 8082951"/>
              <a:gd name="connsiteY124" fmla="*/ 1897811 h 3036498"/>
              <a:gd name="connsiteX125" fmla="*/ 5477774 w 8082951"/>
              <a:gd name="connsiteY125" fmla="*/ 2009954 h 3036498"/>
              <a:gd name="connsiteX126" fmla="*/ 5374257 w 8082951"/>
              <a:gd name="connsiteY126" fmla="*/ 2096219 h 3036498"/>
              <a:gd name="connsiteX127" fmla="*/ 5270740 w 8082951"/>
              <a:gd name="connsiteY127" fmla="*/ 2113471 h 3036498"/>
              <a:gd name="connsiteX128" fmla="*/ 5132717 w 8082951"/>
              <a:gd name="connsiteY128" fmla="*/ 2078966 h 3036498"/>
              <a:gd name="connsiteX129" fmla="*/ 4986068 w 8082951"/>
              <a:gd name="connsiteY129" fmla="*/ 1992702 h 3036498"/>
              <a:gd name="connsiteX130" fmla="*/ 4822166 w 8082951"/>
              <a:gd name="connsiteY130" fmla="*/ 1863305 h 3036498"/>
              <a:gd name="connsiteX131" fmla="*/ 4597879 w 8082951"/>
              <a:gd name="connsiteY131" fmla="*/ 1613139 h 3036498"/>
              <a:gd name="connsiteX132" fmla="*/ 4373593 w 8082951"/>
              <a:gd name="connsiteY132" fmla="*/ 1328468 h 3036498"/>
              <a:gd name="connsiteX133" fmla="*/ 4140679 w 8082951"/>
              <a:gd name="connsiteY133" fmla="*/ 1017917 h 3036498"/>
              <a:gd name="connsiteX134" fmla="*/ 3925019 w 8082951"/>
              <a:gd name="connsiteY134" fmla="*/ 741871 h 3036498"/>
              <a:gd name="connsiteX135" fmla="*/ 3554083 w 8082951"/>
              <a:gd name="connsiteY135" fmla="*/ 293298 h 3036498"/>
              <a:gd name="connsiteX136" fmla="*/ 3364302 w 8082951"/>
              <a:gd name="connsiteY136" fmla="*/ 129396 h 3036498"/>
              <a:gd name="connsiteX137" fmla="*/ 3165894 w 8082951"/>
              <a:gd name="connsiteY137" fmla="*/ 8626 h 3036498"/>
              <a:gd name="connsiteX138" fmla="*/ 3062377 w 8082951"/>
              <a:gd name="connsiteY138" fmla="*/ 0 h 3036498"/>
              <a:gd name="connsiteX139" fmla="*/ 2950234 w 8082951"/>
              <a:gd name="connsiteY139" fmla="*/ 17253 h 3036498"/>
              <a:gd name="connsiteX140" fmla="*/ 2803585 w 8082951"/>
              <a:gd name="connsiteY140" fmla="*/ 112143 h 3036498"/>
              <a:gd name="connsiteX141" fmla="*/ 2717321 w 8082951"/>
              <a:gd name="connsiteY141" fmla="*/ 207034 h 3036498"/>
              <a:gd name="connsiteX142" fmla="*/ 2424023 w 8082951"/>
              <a:gd name="connsiteY142" fmla="*/ 672860 h 3036498"/>
              <a:gd name="connsiteX143" fmla="*/ 2260121 w 8082951"/>
              <a:gd name="connsiteY143" fmla="*/ 1017917 h 3036498"/>
              <a:gd name="connsiteX144" fmla="*/ 2165230 w 8082951"/>
              <a:gd name="connsiteY144" fmla="*/ 1207698 h 3036498"/>
              <a:gd name="connsiteX145" fmla="*/ 2027208 w 8082951"/>
              <a:gd name="connsiteY145" fmla="*/ 1561381 h 3036498"/>
              <a:gd name="connsiteX146" fmla="*/ 1889185 w 8082951"/>
              <a:gd name="connsiteY146" fmla="*/ 1854679 h 3036498"/>
              <a:gd name="connsiteX147" fmla="*/ 1759789 w 8082951"/>
              <a:gd name="connsiteY147" fmla="*/ 2044460 h 3036498"/>
              <a:gd name="connsiteX148" fmla="*/ 1595887 w 8082951"/>
              <a:gd name="connsiteY148" fmla="*/ 2191109 h 3036498"/>
              <a:gd name="connsiteX149" fmla="*/ 1406106 w 8082951"/>
              <a:gd name="connsiteY149" fmla="*/ 2199736 h 3036498"/>
              <a:gd name="connsiteX150" fmla="*/ 1164566 w 8082951"/>
              <a:gd name="connsiteY150" fmla="*/ 2035834 h 3036498"/>
              <a:gd name="connsiteX151" fmla="*/ 974785 w 8082951"/>
              <a:gd name="connsiteY151" fmla="*/ 1828800 h 3036498"/>
              <a:gd name="connsiteX152" fmla="*/ 828136 w 8082951"/>
              <a:gd name="connsiteY152" fmla="*/ 1656271 h 3036498"/>
              <a:gd name="connsiteX153" fmla="*/ 698740 w 8082951"/>
              <a:gd name="connsiteY153" fmla="*/ 1578634 h 3036498"/>
              <a:gd name="connsiteX154" fmla="*/ 517585 w 8082951"/>
              <a:gd name="connsiteY154" fmla="*/ 1587260 h 3036498"/>
              <a:gd name="connsiteX155" fmla="*/ 370936 w 8082951"/>
              <a:gd name="connsiteY155" fmla="*/ 1682151 h 3036498"/>
              <a:gd name="connsiteX156" fmla="*/ 267419 w 8082951"/>
              <a:gd name="connsiteY156" fmla="*/ 1802920 h 3036498"/>
              <a:gd name="connsiteX157" fmla="*/ 172528 w 8082951"/>
              <a:gd name="connsiteY157" fmla="*/ 1906437 h 3036498"/>
              <a:gd name="connsiteX158" fmla="*/ 94891 w 8082951"/>
              <a:gd name="connsiteY158" fmla="*/ 2035834 h 3036498"/>
              <a:gd name="connsiteX159" fmla="*/ 25879 w 8082951"/>
              <a:gd name="connsiteY159" fmla="*/ 2139351 h 3036498"/>
              <a:gd name="connsiteX160" fmla="*/ 0 w 8082951"/>
              <a:gd name="connsiteY160" fmla="*/ 2191109 h 3036498"/>
              <a:gd name="connsiteX161" fmla="*/ 17253 w 8082951"/>
              <a:gd name="connsiteY161" fmla="*/ 3010619 h 3036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8082951" h="3036498">
                <a:moveTo>
                  <a:pt x="17253" y="3010619"/>
                </a:moveTo>
                <a:lnTo>
                  <a:pt x="60385" y="2950234"/>
                </a:lnTo>
                <a:lnTo>
                  <a:pt x="103517" y="2881222"/>
                </a:lnTo>
                <a:lnTo>
                  <a:pt x="120770" y="2838090"/>
                </a:lnTo>
                <a:lnTo>
                  <a:pt x="172528" y="2769079"/>
                </a:lnTo>
                <a:lnTo>
                  <a:pt x="215660" y="2691441"/>
                </a:lnTo>
                <a:lnTo>
                  <a:pt x="284672" y="2613803"/>
                </a:lnTo>
                <a:lnTo>
                  <a:pt x="327804" y="2553419"/>
                </a:lnTo>
                <a:lnTo>
                  <a:pt x="388189" y="2484407"/>
                </a:lnTo>
                <a:lnTo>
                  <a:pt x="431321" y="2458528"/>
                </a:lnTo>
                <a:lnTo>
                  <a:pt x="465827" y="2432649"/>
                </a:lnTo>
                <a:lnTo>
                  <a:pt x="517585" y="2424022"/>
                </a:lnTo>
                <a:lnTo>
                  <a:pt x="552091" y="2389517"/>
                </a:lnTo>
                <a:lnTo>
                  <a:pt x="612476" y="2372264"/>
                </a:lnTo>
                <a:lnTo>
                  <a:pt x="690113" y="2389517"/>
                </a:lnTo>
                <a:lnTo>
                  <a:pt x="776377" y="2441275"/>
                </a:lnTo>
                <a:lnTo>
                  <a:pt x="836762" y="2475781"/>
                </a:lnTo>
                <a:lnTo>
                  <a:pt x="871268" y="2544792"/>
                </a:lnTo>
                <a:lnTo>
                  <a:pt x="931653" y="2579298"/>
                </a:lnTo>
                <a:lnTo>
                  <a:pt x="974785" y="2631056"/>
                </a:lnTo>
                <a:lnTo>
                  <a:pt x="1043796" y="2700068"/>
                </a:lnTo>
                <a:lnTo>
                  <a:pt x="1095555" y="2751826"/>
                </a:lnTo>
                <a:lnTo>
                  <a:pt x="1155940" y="2820837"/>
                </a:lnTo>
                <a:lnTo>
                  <a:pt x="1199072" y="2881222"/>
                </a:lnTo>
                <a:lnTo>
                  <a:pt x="1259457" y="2932981"/>
                </a:lnTo>
                <a:lnTo>
                  <a:pt x="1319842" y="2967486"/>
                </a:lnTo>
                <a:lnTo>
                  <a:pt x="1388853" y="2993366"/>
                </a:lnTo>
                <a:lnTo>
                  <a:pt x="1440611" y="3027871"/>
                </a:lnTo>
                <a:lnTo>
                  <a:pt x="1544128" y="3036498"/>
                </a:lnTo>
                <a:lnTo>
                  <a:pt x="1604513" y="3001992"/>
                </a:lnTo>
                <a:lnTo>
                  <a:pt x="1656272" y="2967486"/>
                </a:lnTo>
                <a:lnTo>
                  <a:pt x="1733910" y="2924354"/>
                </a:lnTo>
                <a:lnTo>
                  <a:pt x="1768415" y="2881222"/>
                </a:lnTo>
                <a:lnTo>
                  <a:pt x="1802921" y="2846717"/>
                </a:lnTo>
                <a:lnTo>
                  <a:pt x="1854679" y="2734573"/>
                </a:lnTo>
                <a:lnTo>
                  <a:pt x="1906438" y="2682815"/>
                </a:lnTo>
                <a:lnTo>
                  <a:pt x="1915064" y="2622430"/>
                </a:lnTo>
                <a:lnTo>
                  <a:pt x="1958196" y="2544792"/>
                </a:lnTo>
                <a:lnTo>
                  <a:pt x="2001328" y="2484407"/>
                </a:lnTo>
                <a:lnTo>
                  <a:pt x="2113472" y="2225615"/>
                </a:lnTo>
                <a:lnTo>
                  <a:pt x="2199736" y="2027207"/>
                </a:lnTo>
                <a:lnTo>
                  <a:pt x="2294627" y="1777041"/>
                </a:lnTo>
                <a:lnTo>
                  <a:pt x="2415396" y="1544128"/>
                </a:lnTo>
                <a:lnTo>
                  <a:pt x="2493034" y="1388853"/>
                </a:lnTo>
                <a:lnTo>
                  <a:pt x="2562045" y="1259456"/>
                </a:lnTo>
                <a:lnTo>
                  <a:pt x="2631057" y="1173192"/>
                </a:lnTo>
                <a:lnTo>
                  <a:pt x="2691442" y="1061049"/>
                </a:lnTo>
                <a:lnTo>
                  <a:pt x="2777706" y="983411"/>
                </a:lnTo>
                <a:lnTo>
                  <a:pt x="2820838" y="923026"/>
                </a:lnTo>
                <a:lnTo>
                  <a:pt x="2889849" y="862641"/>
                </a:lnTo>
                <a:lnTo>
                  <a:pt x="3001993" y="836762"/>
                </a:lnTo>
                <a:lnTo>
                  <a:pt x="3174521" y="836762"/>
                </a:lnTo>
                <a:lnTo>
                  <a:pt x="3303917" y="905773"/>
                </a:lnTo>
                <a:lnTo>
                  <a:pt x="3416060" y="983411"/>
                </a:lnTo>
                <a:lnTo>
                  <a:pt x="3528204" y="1078302"/>
                </a:lnTo>
                <a:lnTo>
                  <a:pt x="3657600" y="1216324"/>
                </a:lnTo>
                <a:lnTo>
                  <a:pt x="3821502" y="1414732"/>
                </a:lnTo>
                <a:lnTo>
                  <a:pt x="4011283" y="1656271"/>
                </a:lnTo>
                <a:lnTo>
                  <a:pt x="4175185" y="1880558"/>
                </a:lnTo>
                <a:lnTo>
                  <a:pt x="4451230" y="2225615"/>
                </a:lnTo>
                <a:lnTo>
                  <a:pt x="4718649" y="2544792"/>
                </a:lnTo>
                <a:lnTo>
                  <a:pt x="4873925" y="2708694"/>
                </a:lnTo>
                <a:lnTo>
                  <a:pt x="5037827" y="2846717"/>
                </a:lnTo>
                <a:lnTo>
                  <a:pt x="5149970" y="2907102"/>
                </a:lnTo>
                <a:lnTo>
                  <a:pt x="5305245" y="2924354"/>
                </a:lnTo>
                <a:lnTo>
                  <a:pt x="5408762" y="2881222"/>
                </a:lnTo>
                <a:lnTo>
                  <a:pt x="5564038" y="2786332"/>
                </a:lnTo>
                <a:lnTo>
                  <a:pt x="5693434" y="2639683"/>
                </a:lnTo>
                <a:lnTo>
                  <a:pt x="5796951" y="2467154"/>
                </a:lnTo>
                <a:lnTo>
                  <a:pt x="5909094" y="2294626"/>
                </a:lnTo>
                <a:lnTo>
                  <a:pt x="6003985" y="2078966"/>
                </a:lnTo>
                <a:lnTo>
                  <a:pt x="6116128" y="1846053"/>
                </a:lnTo>
                <a:lnTo>
                  <a:pt x="6211019" y="1647645"/>
                </a:lnTo>
                <a:lnTo>
                  <a:pt x="6323162" y="1449237"/>
                </a:lnTo>
                <a:lnTo>
                  <a:pt x="6409427" y="1319841"/>
                </a:lnTo>
                <a:lnTo>
                  <a:pt x="6478438" y="1250830"/>
                </a:lnTo>
                <a:lnTo>
                  <a:pt x="6573328" y="1190445"/>
                </a:lnTo>
                <a:lnTo>
                  <a:pt x="6694098" y="1224951"/>
                </a:lnTo>
                <a:lnTo>
                  <a:pt x="6797615" y="1311215"/>
                </a:lnTo>
                <a:lnTo>
                  <a:pt x="6901132" y="1440611"/>
                </a:lnTo>
                <a:lnTo>
                  <a:pt x="6970143" y="1613139"/>
                </a:lnTo>
                <a:lnTo>
                  <a:pt x="7047781" y="1846053"/>
                </a:lnTo>
                <a:lnTo>
                  <a:pt x="7194430" y="2078966"/>
                </a:lnTo>
                <a:lnTo>
                  <a:pt x="7272068" y="2311879"/>
                </a:lnTo>
                <a:lnTo>
                  <a:pt x="7358332" y="2544792"/>
                </a:lnTo>
                <a:lnTo>
                  <a:pt x="7461849" y="2700068"/>
                </a:lnTo>
                <a:lnTo>
                  <a:pt x="7504981" y="2786332"/>
                </a:lnTo>
                <a:lnTo>
                  <a:pt x="7608498" y="2863969"/>
                </a:lnTo>
                <a:lnTo>
                  <a:pt x="7720642" y="2898475"/>
                </a:lnTo>
                <a:lnTo>
                  <a:pt x="7798279" y="2881222"/>
                </a:lnTo>
                <a:lnTo>
                  <a:pt x="7884543" y="2838090"/>
                </a:lnTo>
                <a:lnTo>
                  <a:pt x="7996687" y="2734573"/>
                </a:lnTo>
                <a:lnTo>
                  <a:pt x="8057072" y="2631056"/>
                </a:lnTo>
                <a:lnTo>
                  <a:pt x="8082951" y="2622430"/>
                </a:lnTo>
                <a:lnTo>
                  <a:pt x="8065698" y="1802920"/>
                </a:lnTo>
                <a:lnTo>
                  <a:pt x="8013940" y="1846053"/>
                </a:lnTo>
                <a:lnTo>
                  <a:pt x="7927676" y="1966822"/>
                </a:lnTo>
                <a:lnTo>
                  <a:pt x="7832785" y="2018581"/>
                </a:lnTo>
                <a:lnTo>
                  <a:pt x="7781027" y="2070339"/>
                </a:lnTo>
                <a:lnTo>
                  <a:pt x="7703389" y="2070339"/>
                </a:lnTo>
                <a:lnTo>
                  <a:pt x="7634377" y="2070339"/>
                </a:lnTo>
                <a:lnTo>
                  <a:pt x="7539487" y="2009954"/>
                </a:lnTo>
                <a:lnTo>
                  <a:pt x="7496355" y="1949569"/>
                </a:lnTo>
                <a:lnTo>
                  <a:pt x="7453223" y="1880558"/>
                </a:lnTo>
                <a:lnTo>
                  <a:pt x="7289321" y="1544128"/>
                </a:lnTo>
                <a:lnTo>
                  <a:pt x="7194430" y="1293962"/>
                </a:lnTo>
                <a:lnTo>
                  <a:pt x="7082287" y="1043796"/>
                </a:lnTo>
                <a:lnTo>
                  <a:pt x="6987396" y="828136"/>
                </a:lnTo>
                <a:lnTo>
                  <a:pt x="6961517" y="741871"/>
                </a:lnTo>
                <a:lnTo>
                  <a:pt x="6840747" y="526211"/>
                </a:lnTo>
                <a:lnTo>
                  <a:pt x="6711351" y="405441"/>
                </a:lnTo>
                <a:lnTo>
                  <a:pt x="6573328" y="362309"/>
                </a:lnTo>
                <a:lnTo>
                  <a:pt x="6504317" y="405441"/>
                </a:lnTo>
                <a:lnTo>
                  <a:pt x="6418053" y="474453"/>
                </a:lnTo>
                <a:lnTo>
                  <a:pt x="6340415" y="595222"/>
                </a:lnTo>
                <a:lnTo>
                  <a:pt x="6280030" y="690113"/>
                </a:lnTo>
                <a:lnTo>
                  <a:pt x="6219645" y="785003"/>
                </a:lnTo>
                <a:lnTo>
                  <a:pt x="6150634" y="914400"/>
                </a:lnTo>
                <a:lnTo>
                  <a:pt x="6116128" y="1035169"/>
                </a:lnTo>
                <a:lnTo>
                  <a:pt x="6021238" y="1181819"/>
                </a:lnTo>
                <a:lnTo>
                  <a:pt x="5943600" y="1337094"/>
                </a:lnTo>
                <a:lnTo>
                  <a:pt x="5874589" y="1449237"/>
                </a:lnTo>
                <a:lnTo>
                  <a:pt x="5822830" y="1552754"/>
                </a:lnTo>
                <a:lnTo>
                  <a:pt x="5693434" y="1785668"/>
                </a:lnTo>
                <a:lnTo>
                  <a:pt x="5598543" y="1897811"/>
                </a:lnTo>
                <a:lnTo>
                  <a:pt x="5477774" y="2009954"/>
                </a:lnTo>
                <a:lnTo>
                  <a:pt x="5374257" y="2096219"/>
                </a:lnTo>
                <a:lnTo>
                  <a:pt x="5270740" y="2113471"/>
                </a:lnTo>
                <a:lnTo>
                  <a:pt x="5132717" y="2078966"/>
                </a:lnTo>
                <a:lnTo>
                  <a:pt x="4986068" y="1992702"/>
                </a:lnTo>
                <a:lnTo>
                  <a:pt x="4822166" y="1863305"/>
                </a:lnTo>
                <a:lnTo>
                  <a:pt x="4597879" y="1613139"/>
                </a:lnTo>
                <a:lnTo>
                  <a:pt x="4373593" y="1328468"/>
                </a:lnTo>
                <a:lnTo>
                  <a:pt x="4140679" y="1017917"/>
                </a:lnTo>
                <a:lnTo>
                  <a:pt x="3925019" y="741871"/>
                </a:lnTo>
                <a:lnTo>
                  <a:pt x="3554083" y="293298"/>
                </a:lnTo>
                <a:lnTo>
                  <a:pt x="3364302" y="129396"/>
                </a:lnTo>
                <a:lnTo>
                  <a:pt x="3165894" y="8626"/>
                </a:lnTo>
                <a:lnTo>
                  <a:pt x="3062377" y="0"/>
                </a:lnTo>
                <a:lnTo>
                  <a:pt x="2950234" y="17253"/>
                </a:lnTo>
                <a:lnTo>
                  <a:pt x="2803585" y="112143"/>
                </a:lnTo>
                <a:lnTo>
                  <a:pt x="2717321" y="207034"/>
                </a:lnTo>
                <a:lnTo>
                  <a:pt x="2424023" y="672860"/>
                </a:lnTo>
                <a:lnTo>
                  <a:pt x="2260121" y="1017917"/>
                </a:lnTo>
                <a:lnTo>
                  <a:pt x="2165230" y="1207698"/>
                </a:lnTo>
                <a:lnTo>
                  <a:pt x="2027208" y="1561381"/>
                </a:lnTo>
                <a:lnTo>
                  <a:pt x="1889185" y="1854679"/>
                </a:lnTo>
                <a:lnTo>
                  <a:pt x="1759789" y="2044460"/>
                </a:lnTo>
                <a:lnTo>
                  <a:pt x="1595887" y="2191109"/>
                </a:lnTo>
                <a:lnTo>
                  <a:pt x="1406106" y="2199736"/>
                </a:lnTo>
                <a:lnTo>
                  <a:pt x="1164566" y="2035834"/>
                </a:lnTo>
                <a:lnTo>
                  <a:pt x="974785" y="1828800"/>
                </a:lnTo>
                <a:lnTo>
                  <a:pt x="828136" y="1656271"/>
                </a:lnTo>
                <a:lnTo>
                  <a:pt x="698740" y="1578634"/>
                </a:lnTo>
                <a:lnTo>
                  <a:pt x="517585" y="1587260"/>
                </a:lnTo>
                <a:lnTo>
                  <a:pt x="370936" y="1682151"/>
                </a:lnTo>
                <a:lnTo>
                  <a:pt x="267419" y="1802920"/>
                </a:lnTo>
                <a:lnTo>
                  <a:pt x="172528" y="1906437"/>
                </a:lnTo>
                <a:lnTo>
                  <a:pt x="94891" y="2035834"/>
                </a:lnTo>
                <a:lnTo>
                  <a:pt x="25879" y="2139351"/>
                </a:lnTo>
                <a:lnTo>
                  <a:pt x="0" y="2191109"/>
                </a:lnTo>
                <a:cubicBezTo>
                  <a:pt x="2876" y="2470030"/>
                  <a:pt x="5751" y="2748950"/>
                  <a:pt x="17253" y="3010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221089" y="1690688"/>
            <a:ext cx="9132711" cy="2608624"/>
            <a:chOff x="2221089" y="1690688"/>
            <a:chExt cx="9132711" cy="2608624"/>
          </a:xfrm>
        </p:grpSpPr>
        <p:sp>
          <p:nvSpPr>
            <p:cNvPr id="7" name="Freeform 6"/>
            <p:cNvSpPr/>
            <p:nvPr/>
          </p:nvSpPr>
          <p:spPr>
            <a:xfrm>
              <a:off x="2221089" y="1690688"/>
              <a:ext cx="8088771" cy="2608624"/>
            </a:xfrm>
            <a:custGeom>
              <a:avLst/>
              <a:gdLst>
                <a:gd name="connsiteX0" fmla="*/ 0 w 9121422"/>
                <a:gd name="connsiteY0" fmla="*/ 2608624 h 2608624"/>
                <a:gd name="connsiteX1" fmla="*/ 699911 w 9121422"/>
                <a:gd name="connsiteY1" fmla="*/ 1626491 h 2608624"/>
                <a:gd name="connsiteX2" fmla="*/ 1603022 w 9121422"/>
                <a:gd name="connsiteY2" fmla="*/ 2337691 h 2608624"/>
                <a:gd name="connsiteX3" fmla="*/ 3409245 w 9121422"/>
                <a:gd name="connsiteY3" fmla="*/ 891 h 2608624"/>
                <a:gd name="connsiteX4" fmla="*/ 5813778 w 9121422"/>
                <a:gd name="connsiteY4" fmla="*/ 2044179 h 2608624"/>
                <a:gd name="connsiteX5" fmla="*/ 7405511 w 9121422"/>
                <a:gd name="connsiteY5" fmla="*/ 666935 h 2608624"/>
                <a:gd name="connsiteX6" fmla="*/ 8692445 w 9121422"/>
                <a:gd name="connsiteY6" fmla="*/ 2089335 h 2608624"/>
                <a:gd name="connsiteX7" fmla="*/ 9121422 w 9121422"/>
                <a:gd name="connsiteY7" fmla="*/ 2111913 h 2608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608624">
                  <a:moveTo>
                    <a:pt x="0" y="2608624"/>
                  </a:moveTo>
                  <a:cubicBezTo>
                    <a:pt x="216370" y="2140135"/>
                    <a:pt x="432741" y="1671646"/>
                    <a:pt x="699911" y="1626491"/>
                  </a:cubicBezTo>
                  <a:cubicBezTo>
                    <a:pt x="967081" y="1581336"/>
                    <a:pt x="1151466" y="2608624"/>
                    <a:pt x="1603022" y="2337691"/>
                  </a:cubicBezTo>
                  <a:cubicBezTo>
                    <a:pt x="2054578" y="2066758"/>
                    <a:pt x="2707452" y="49810"/>
                    <a:pt x="3409245" y="891"/>
                  </a:cubicBezTo>
                  <a:cubicBezTo>
                    <a:pt x="4111038" y="-48028"/>
                    <a:pt x="5147734" y="1933172"/>
                    <a:pt x="5813778" y="2044179"/>
                  </a:cubicBezTo>
                  <a:cubicBezTo>
                    <a:pt x="6479822" y="2155186"/>
                    <a:pt x="6925733" y="659409"/>
                    <a:pt x="7405511" y="666935"/>
                  </a:cubicBezTo>
                  <a:cubicBezTo>
                    <a:pt x="7885289" y="674461"/>
                    <a:pt x="8406460" y="1848505"/>
                    <a:pt x="8692445" y="2089335"/>
                  </a:cubicBezTo>
                  <a:cubicBezTo>
                    <a:pt x="8978430" y="2330165"/>
                    <a:pt x="9049926" y="2221039"/>
                    <a:pt x="9121422" y="2111913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507133" y="3361323"/>
              <a:ext cx="846667" cy="369332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SRPT-k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232378" y="2109236"/>
            <a:ext cx="9121422" cy="2227427"/>
            <a:chOff x="2232378" y="2109236"/>
            <a:chExt cx="9121422" cy="2227427"/>
          </a:xfrm>
        </p:grpSpPr>
        <p:sp>
          <p:nvSpPr>
            <p:cNvPr id="6" name="Freeform 5"/>
            <p:cNvSpPr/>
            <p:nvPr/>
          </p:nvSpPr>
          <p:spPr>
            <a:xfrm>
              <a:off x="2232378" y="2109236"/>
              <a:ext cx="8088771" cy="2227427"/>
            </a:xfrm>
            <a:custGeom>
              <a:avLst/>
              <a:gdLst>
                <a:gd name="connsiteX0" fmla="*/ 0 w 9121422"/>
                <a:gd name="connsiteY0" fmla="*/ 2223943 h 2227427"/>
                <a:gd name="connsiteX1" fmla="*/ 722489 w 9121422"/>
                <a:gd name="connsiteY1" fmla="*/ 1569187 h 2227427"/>
                <a:gd name="connsiteX2" fmla="*/ 1862667 w 9121422"/>
                <a:gd name="connsiteY2" fmla="*/ 2178787 h 2227427"/>
                <a:gd name="connsiteX3" fmla="*/ 3454400 w 9121422"/>
                <a:gd name="connsiteY3" fmla="*/ 31 h 2227427"/>
                <a:gd name="connsiteX4" fmla="*/ 5904089 w 9121422"/>
                <a:gd name="connsiteY4" fmla="*/ 2122343 h 2227427"/>
                <a:gd name="connsiteX5" fmla="*/ 7428089 w 9121422"/>
                <a:gd name="connsiteY5" fmla="*/ 372565 h 2227427"/>
                <a:gd name="connsiteX6" fmla="*/ 8477956 w 9121422"/>
                <a:gd name="connsiteY6" fmla="*/ 1986876 h 2227427"/>
                <a:gd name="connsiteX7" fmla="*/ 9121422 w 9121422"/>
                <a:gd name="connsiteY7" fmla="*/ 1794965 h 222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227427">
                  <a:moveTo>
                    <a:pt x="0" y="2223943"/>
                  </a:moveTo>
                  <a:cubicBezTo>
                    <a:pt x="206022" y="1900328"/>
                    <a:pt x="412045" y="1576713"/>
                    <a:pt x="722489" y="1569187"/>
                  </a:cubicBezTo>
                  <a:cubicBezTo>
                    <a:pt x="1032933" y="1561661"/>
                    <a:pt x="1407349" y="2440313"/>
                    <a:pt x="1862667" y="2178787"/>
                  </a:cubicBezTo>
                  <a:cubicBezTo>
                    <a:pt x="2317985" y="1917261"/>
                    <a:pt x="2780830" y="9438"/>
                    <a:pt x="3454400" y="31"/>
                  </a:cubicBezTo>
                  <a:cubicBezTo>
                    <a:pt x="4127970" y="-9376"/>
                    <a:pt x="5241808" y="2060254"/>
                    <a:pt x="5904089" y="2122343"/>
                  </a:cubicBezTo>
                  <a:cubicBezTo>
                    <a:pt x="6566371" y="2184432"/>
                    <a:pt x="6999111" y="395143"/>
                    <a:pt x="7428089" y="372565"/>
                  </a:cubicBezTo>
                  <a:cubicBezTo>
                    <a:pt x="7857067" y="349987"/>
                    <a:pt x="8195734" y="1749809"/>
                    <a:pt x="8477956" y="1986876"/>
                  </a:cubicBezTo>
                  <a:cubicBezTo>
                    <a:pt x="8760178" y="2223943"/>
                    <a:pt x="8940800" y="2009454"/>
                    <a:pt x="9121422" y="1794965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507133" y="3892111"/>
              <a:ext cx="846667" cy="369332"/>
            </a:xfrm>
            <a:prstGeom prst="rect">
              <a:avLst/>
            </a:prstGeom>
            <a:noFill/>
            <a:ln w="508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SRPT-1</a:t>
              </a:r>
              <a:endParaRPr lang="en-US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91490" y="2651134"/>
            <a:ext cx="1311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Relevant work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516545" y="4741323"/>
            <a:ext cx="842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Time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2221089" y="1291495"/>
            <a:ext cx="9643251" cy="2227427"/>
            <a:chOff x="2232378" y="2109236"/>
            <a:chExt cx="9643251" cy="2227427"/>
          </a:xfrm>
        </p:grpSpPr>
        <p:sp>
          <p:nvSpPr>
            <p:cNvPr id="29" name="Freeform 28"/>
            <p:cNvSpPr/>
            <p:nvPr/>
          </p:nvSpPr>
          <p:spPr>
            <a:xfrm>
              <a:off x="2232378" y="2109236"/>
              <a:ext cx="8088771" cy="2227427"/>
            </a:xfrm>
            <a:custGeom>
              <a:avLst/>
              <a:gdLst>
                <a:gd name="connsiteX0" fmla="*/ 0 w 9121422"/>
                <a:gd name="connsiteY0" fmla="*/ 2223943 h 2227427"/>
                <a:gd name="connsiteX1" fmla="*/ 722489 w 9121422"/>
                <a:gd name="connsiteY1" fmla="*/ 1569187 h 2227427"/>
                <a:gd name="connsiteX2" fmla="*/ 1862667 w 9121422"/>
                <a:gd name="connsiteY2" fmla="*/ 2178787 h 2227427"/>
                <a:gd name="connsiteX3" fmla="*/ 3454400 w 9121422"/>
                <a:gd name="connsiteY3" fmla="*/ 31 h 2227427"/>
                <a:gd name="connsiteX4" fmla="*/ 5904089 w 9121422"/>
                <a:gd name="connsiteY4" fmla="*/ 2122343 h 2227427"/>
                <a:gd name="connsiteX5" fmla="*/ 7428089 w 9121422"/>
                <a:gd name="connsiteY5" fmla="*/ 372565 h 2227427"/>
                <a:gd name="connsiteX6" fmla="*/ 8477956 w 9121422"/>
                <a:gd name="connsiteY6" fmla="*/ 1986876 h 2227427"/>
                <a:gd name="connsiteX7" fmla="*/ 9121422 w 9121422"/>
                <a:gd name="connsiteY7" fmla="*/ 1794965 h 222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21422" h="2227427">
                  <a:moveTo>
                    <a:pt x="0" y="2223943"/>
                  </a:moveTo>
                  <a:cubicBezTo>
                    <a:pt x="206022" y="1900328"/>
                    <a:pt x="412045" y="1576713"/>
                    <a:pt x="722489" y="1569187"/>
                  </a:cubicBezTo>
                  <a:cubicBezTo>
                    <a:pt x="1032933" y="1561661"/>
                    <a:pt x="1407349" y="2440313"/>
                    <a:pt x="1862667" y="2178787"/>
                  </a:cubicBezTo>
                  <a:cubicBezTo>
                    <a:pt x="2317985" y="1917261"/>
                    <a:pt x="2780830" y="9438"/>
                    <a:pt x="3454400" y="31"/>
                  </a:cubicBezTo>
                  <a:cubicBezTo>
                    <a:pt x="4127970" y="-9376"/>
                    <a:pt x="5241808" y="2060254"/>
                    <a:pt x="5904089" y="2122343"/>
                  </a:cubicBezTo>
                  <a:cubicBezTo>
                    <a:pt x="6566371" y="2184432"/>
                    <a:pt x="6999111" y="395143"/>
                    <a:pt x="7428089" y="372565"/>
                  </a:cubicBezTo>
                  <a:cubicBezTo>
                    <a:pt x="7857067" y="349987"/>
                    <a:pt x="8195734" y="1749809"/>
                    <a:pt x="8477956" y="1986876"/>
                  </a:cubicBezTo>
                  <a:cubicBezTo>
                    <a:pt x="8760178" y="2223943"/>
                    <a:pt x="8940800" y="2009454"/>
                    <a:pt x="9121422" y="1794965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0518421" y="3628075"/>
                  <a:ext cx="1357208" cy="369332"/>
                </a:xfrm>
                <a:prstGeom prst="rect">
                  <a:avLst/>
                </a:prstGeom>
                <a:noFill/>
                <a:ln w="508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SRPT-1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421" y="3628075"/>
                  <a:ext cx="1357208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174" t="-1449" b="-15942"/>
                  </a:stretch>
                </a:blipFill>
                <a:ln w="508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2094" y="4744850"/>
                <a:ext cx="4450304" cy="83099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Few jobs intervals:</a:t>
                </a: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relevant jobs in SRPT-k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4" y="4744850"/>
                <a:ext cx="4450304" cy="830997"/>
              </a:xfrm>
              <a:prstGeom prst="rect">
                <a:avLst/>
              </a:prstGeom>
              <a:blipFill>
                <a:blip r:embed="rId5"/>
                <a:stretch>
                  <a:fillRect l="-2192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926580" y="4677334"/>
                <a:ext cx="4571327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Many jobs intervals: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/>
                  <a:t> relevant jobs in SRPT-k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580" y="4677334"/>
                <a:ext cx="4571327" cy="830997"/>
              </a:xfrm>
              <a:prstGeom prst="rect">
                <a:avLst/>
              </a:prstGeom>
              <a:blipFill>
                <a:blip r:embed="rId6"/>
                <a:stretch>
                  <a:fillRect l="-2000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/>
          <p:cNvCxnSpPr/>
          <p:nvPr/>
        </p:nvCxnSpPr>
        <p:spPr>
          <a:xfrm flipV="1">
            <a:off x="1919795" y="4548523"/>
            <a:ext cx="8401354" cy="694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919795" y="1701409"/>
            <a:ext cx="19072" cy="2913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4010596" y="1690688"/>
            <a:ext cx="1163289" cy="556820"/>
            <a:chOff x="4010596" y="1690688"/>
            <a:chExt cx="1163289" cy="556820"/>
          </a:xfrm>
        </p:grpSpPr>
        <p:sp>
          <p:nvSpPr>
            <p:cNvPr id="41" name="Left Brace 40"/>
            <p:cNvSpPr/>
            <p:nvPr/>
          </p:nvSpPr>
          <p:spPr>
            <a:xfrm>
              <a:off x="4844981" y="1690688"/>
              <a:ext cx="328904" cy="520077"/>
            </a:xfrm>
            <a:prstGeom prst="leftBrace">
              <a:avLst>
                <a:gd name="adj1" fmla="val 25929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010596" y="1724288"/>
                  <a:ext cx="821802" cy="52322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596" y="1724288"/>
                  <a:ext cx="82180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508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430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6" grpId="0" animBg="1"/>
      <p:bldP spid="14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2094" y="4342708"/>
                <a:ext cx="5946455" cy="138499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relevant jobs in SRPT-k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sz="2800" dirty="0" smtClean="0"/>
                  <a:t> relevant work in SRPT-k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94" y="4342708"/>
                <a:ext cx="5946455" cy="1384995"/>
              </a:xfrm>
              <a:prstGeom prst="rect">
                <a:avLst/>
              </a:prstGeom>
              <a:blipFill>
                <a:blip r:embed="rId3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jobs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490" y="1291398"/>
            <a:ext cx="11268388" cy="2852339"/>
            <a:chOff x="491490" y="1291398"/>
            <a:chExt cx="11326313" cy="3911590"/>
          </a:xfrm>
        </p:grpSpPr>
        <p:sp>
          <p:nvSpPr>
            <p:cNvPr id="31" name="Rectangle 30"/>
            <p:cNvSpPr/>
            <p:nvPr/>
          </p:nvSpPr>
          <p:spPr>
            <a:xfrm>
              <a:off x="7977999" y="1291398"/>
              <a:ext cx="1711113" cy="324377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74629" y="1291495"/>
              <a:ext cx="3051951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0309" y="1291495"/>
              <a:ext cx="705979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09800" y="1291495"/>
              <a:ext cx="8122638" cy="3323906"/>
              <a:chOff x="2209800" y="1291495"/>
              <a:chExt cx="8122638" cy="33239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1291495"/>
                <a:ext cx="270510" cy="32904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689112" y="1302589"/>
                <a:ext cx="643326" cy="32459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26580" y="1291495"/>
                <a:ext cx="1040130" cy="32570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186289" y="1291495"/>
                <a:ext cx="677051" cy="332390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2225615" y="1302589"/>
              <a:ext cx="8082951" cy="3036498"/>
            </a:xfrm>
            <a:custGeom>
              <a:avLst/>
              <a:gdLst>
                <a:gd name="connsiteX0" fmla="*/ 17253 w 8082951"/>
                <a:gd name="connsiteY0" fmla="*/ 3010619 h 3036498"/>
                <a:gd name="connsiteX1" fmla="*/ 60385 w 8082951"/>
                <a:gd name="connsiteY1" fmla="*/ 2950234 h 3036498"/>
                <a:gd name="connsiteX2" fmla="*/ 103517 w 8082951"/>
                <a:gd name="connsiteY2" fmla="*/ 2881222 h 3036498"/>
                <a:gd name="connsiteX3" fmla="*/ 120770 w 8082951"/>
                <a:gd name="connsiteY3" fmla="*/ 2838090 h 3036498"/>
                <a:gd name="connsiteX4" fmla="*/ 172528 w 8082951"/>
                <a:gd name="connsiteY4" fmla="*/ 2769079 h 3036498"/>
                <a:gd name="connsiteX5" fmla="*/ 215660 w 8082951"/>
                <a:gd name="connsiteY5" fmla="*/ 2691441 h 3036498"/>
                <a:gd name="connsiteX6" fmla="*/ 284672 w 8082951"/>
                <a:gd name="connsiteY6" fmla="*/ 2613803 h 3036498"/>
                <a:gd name="connsiteX7" fmla="*/ 327804 w 8082951"/>
                <a:gd name="connsiteY7" fmla="*/ 2553419 h 3036498"/>
                <a:gd name="connsiteX8" fmla="*/ 388189 w 8082951"/>
                <a:gd name="connsiteY8" fmla="*/ 2484407 h 3036498"/>
                <a:gd name="connsiteX9" fmla="*/ 431321 w 8082951"/>
                <a:gd name="connsiteY9" fmla="*/ 2458528 h 3036498"/>
                <a:gd name="connsiteX10" fmla="*/ 465827 w 8082951"/>
                <a:gd name="connsiteY10" fmla="*/ 2432649 h 3036498"/>
                <a:gd name="connsiteX11" fmla="*/ 517585 w 8082951"/>
                <a:gd name="connsiteY11" fmla="*/ 2424022 h 3036498"/>
                <a:gd name="connsiteX12" fmla="*/ 552091 w 8082951"/>
                <a:gd name="connsiteY12" fmla="*/ 2389517 h 3036498"/>
                <a:gd name="connsiteX13" fmla="*/ 612476 w 8082951"/>
                <a:gd name="connsiteY13" fmla="*/ 2372264 h 3036498"/>
                <a:gd name="connsiteX14" fmla="*/ 690113 w 8082951"/>
                <a:gd name="connsiteY14" fmla="*/ 2389517 h 3036498"/>
                <a:gd name="connsiteX15" fmla="*/ 776377 w 8082951"/>
                <a:gd name="connsiteY15" fmla="*/ 2441275 h 3036498"/>
                <a:gd name="connsiteX16" fmla="*/ 836762 w 8082951"/>
                <a:gd name="connsiteY16" fmla="*/ 2475781 h 3036498"/>
                <a:gd name="connsiteX17" fmla="*/ 871268 w 8082951"/>
                <a:gd name="connsiteY17" fmla="*/ 2544792 h 3036498"/>
                <a:gd name="connsiteX18" fmla="*/ 931653 w 8082951"/>
                <a:gd name="connsiteY18" fmla="*/ 2579298 h 3036498"/>
                <a:gd name="connsiteX19" fmla="*/ 974785 w 8082951"/>
                <a:gd name="connsiteY19" fmla="*/ 2631056 h 3036498"/>
                <a:gd name="connsiteX20" fmla="*/ 1043796 w 8082951"/>
                <a:gd name="connsiteY20" fmla="*/ 2700068 h 3036498"/>
                <a:gd name="connsiteX21" fmla="*/ 1095555 w 8082951"/>
                <a:gd name="connsiteY21" fmla="*/ 2751826 h 3036498"/>
                <a:gd name="connsiteX22" fmla="*/ 1155940 w 8082951"/>
                <a:gd name="connsiteY22" fmla="*/ 2820837 h 3036498"/>
                <a:gd name="connsiteX23" fmla="*/ 1199072 w 8082951"/>
                <a:gd name="connsiteY23" fmla="*/ 2881222 h 3036498"/>
                <a:gd name="connsiteX24" fmla="*/ 1259457 w 8082951"/>
                <a:gd name="connsiteY24" fmla="*/ 2932981 h 3036498"/>
                <a:gd name="connsiteX25" fmla="*/ 1319842 w 8082951"/>
                <a:gd name="connsiteY25" fmla="*/ 2967486 h 3036498"/>
                <a:gd name="connsiteX26" fmla="*/ 1388853 w 8082951"/>
                <a:gd name="connsiteY26" fmla="*/ 2993366 h 3036498"/>
                <a:gd name="connsiteX27" fmla="*/ 1440611 w 8082951"/>
                <a:gd name="connsiteY27" fmla="*/ 3027871 h 3036498"/>
                <a:gd name="connsiteX28" fmla="*/ 1544128 w 8082951"/>
                <a:gd name="connsiteY28" fmla="*/ 3036498 h 3036498"/>
                <a:gd name="connsiteX29" fmla="*/ 1604513 w 8082951"/>
                <a:gd name="connsiteY29" fmla="*/ 3001992 h 3036498"/>
                <a:gd name="connsiteX30" fmla="*/ 1656272 w 8082951"/>
                <a:gd name="connsiteY30" fmla="*/ 2967486 h 3036498"/>
                <a:gd name="connsiteX31" fmla="*/ 1733910 w 8082951"/>
                <a:gd name="connsiteY31" fmla="*/ 2924354 h 3036498"/>
                <a:gd name="connsiteX32" fmla="*/ 1768415 w 8082951"/>
                <a:gd name="connsiteY32" fmla="*/ 2881222 h 3036498"/>
                <a:gd name="connsiteX33" fmla="*/ 1802921 w 8082951"/>
                <a:gd name="connsiteY33" fmla="*/ 2846717 h 3036498"/>
                <a:gd name="connsiteX34" fmla="*/ 1854679 w 8082951"/>
                <a:gd name="connsiteY34" fmla="*/ 2734573 h 3036498"/>
                <a:gd name="connsiteX35" fmla="*/ 1906438 w 8082951"/>
                <a:gd name="connsiteY35" fmla="*/ 2682815 h 3036498"/>
                <a:gd name="connsiteX36" fmla="*/ 1915064 w 8082951"/>
                <a:gd name="connsiteY36" fmla="*/ 2622430 h 3036498"/>
                <a:gd name="connsiteX37" fmla="*/ 1958196 w 8082951"/>
                <a:gd name="connsiteY37" fmla="*/ 2544792 h 3036498"/>
                <a:gd name="connsiteX38" fmla="*/ 2001328 w 8082951"/>
                <a:gd name="connsiteY38" fmla="*/ 2484407 h 3036498"/>
                <a:gd name="connsiteX39" fmla="*/ 2113472 w 8082951"/>
                <a:gd name="connsiteY39" fmla="*/ 2225615 h 3036498"/>
                <a:gd name="connsiteX40" fmla="*/ 2199736 w 8082951"/>
                <a:gd name="connsiteY40" fmla="*/ 2027207 h 3036498"/>
                <a:gd name="connsiteX41" fmla="*/ 2294627 w 8082951"/>
                <a:gd name="connsiteY41" fmla="*/ 1777041 h 3036498"/>
                <a:gd name="connsiteX42" fmla="*/ 2415396 w 8082951"/>
                <a:gd name="connsiteY42" fmla="*/ 1544128 h 3036498"/>
                <a:gd name="connsiteX43" fmla="*/ 2493034 w 8082951"/>
                <a:gd name="connsiteY43" fmla="*/ 1388853 h 3036498"/>
                <a:gd name="connsiteX44" fmla="*/ 2562045 w 8082951"/>
                <a:gd name="connsiteY44" fmla="*/ 1259456 h 3036498"/>
                <a:gd name="connsiteX45" fmla="*/ 2631057 w 8082951"/>
                <a:gd name="connsiteY45" fmla="*/ 1173192 h 3036498"/>
                <a:gd name="connsiteX46" fmla="*/ 2691442 w 8082951"/>
                <a:gd name="connsiteY46" fmla="*/ 1061049 h 3036498"/>
                <a:gd name="connsiteX47" fmla="*/ 2777706 w 8082951"/>
                <a:gd name="connsiteY47" fmla="*/ 983411 h 3036498"/>
                <a:gd name="connsiteX48" fmla="*/ 2820838 w 8082951"/>
                <a:gd name="connsiteY48" fmla="*/ 923026 h 3036498"/>
                <a:gd name="connsiteX49" fmla="*/ 2889849 w 8082951"/>
                <a:gd name="connsiteY49" fmla="*/ 862641 h 3036498"/>
                <a:gd name="connsiteX50" fmla="*/ 3001993 w 8082951"/>
                <a:gd name="connsiteY50" fmla="*/ 836762 h 3036498"/>
                <a:gd name="connsiteX51" fmla="*/ 3174521 w 8082951"/>
                <a:gd name="connsiteY51" fmla="*/ 836762 h 3036498"/>
                <a:gd name="connsiteX52" fmla="*/ 3303917 w 8082951"/>
                <a:gd name="connsiteY52" fmla="*/ 905773 h 3036498"/>
                <a:gd name="connsiteX53" fmla="*/ 3416060 w 8082951"/>
                <a:gd name="connsiteY53" fmla="*/ 983411 h 3036498"/>
                <a:gd name="connsiteX54" fmla="*/ 3528204 w 8082951"/>
                <a:gd name="connsiteY54" fmla="*/ 1078302 h 3036498"/>
                <a:gd name="connsiteX55" fmla="*/ 3657600 w 8082951"/>
                <a:gd name="connsiteY55" fmla="*/ 1216324 h 3036498"/>
                <a:gd name="connsiteX56" fmla="*/ 3821502 w 8082951"/>
                <a:gd name="connsiteY56" fmla="*/ 1414732 h 3036498"/>
                <a:gd name="connsiteX57" fmla="*/ 4011283 w 8082951"/>
                <a:gd name="connsiteY57" fmla="*/ 1656271 h 3036498"/>
                <a:gd name="connsiteX58" fmla="*/ 4175185 w 8082951"/>
                <a:gd name="connsiteY58" fmla="*/ 1880558 h 3036498"/>
                <a:gd name="connsiteX59" fmla="*/ 4451230 w 8082951"/>
                <a:gd name="connsiteY59" fmla="*/ 2225615 h 3036498"/>
                <a:gd name="connsiteX60" fmla="*/ 4718649 w 8082951"/>
                <a:gd name="connsiteY60" fmla="*/ 2544792 h 3036498"/>
                <a:gd name="connsiteX61" fmla="*/ 4873925 w 8082951"/>
                <a:gd name="connsiteY61" fmla="*/ 2708694 h 3036498"/>
                <a:gd name="connsiteX62" fmla="*/ 5037827 w 8082951"/>
                <a:gd name="connsiteY62" fmla="*/ 2846717 h 3036498"/>
                <a:gd name="connsiteX63" fmla="*/ 5149970 w 8082951"/>
                <a:gd name="connsiteY63" fmla="*/ 2907102 h 3036498"/>
                <a:gd name="connsiteX64" fmla="*/ 5305245 w 8082951"/>
                <a:gd name="connsiteY64" fmla="*/ 2924354 h 3036498"/>
                <a:gd name="connsiteX65" fmla="*/ 5408762 w 8082951"/>
                <a:gd name="connsiteY65" fmla="*/ 2881222 h 3036498"/>
                <a:gd name="connsiteX66" fmla="*/ 5564038 w 8082951"/>
                <a:gd name="connsiteY66" fmla="*/ 2786332 h 3036498"/>
                <a:gd name="connsiteX67" fmla="*/ 5693434 w 8082951"/>
                <a:gd name="connsiteY67" fmla="*/ 2639683 h 3036498"/>
                <a:gd name="connsiteX68" fmla="*/ 5796951 w 8082951"/>
                <a:gd name="connsiteY68" fmla="*/ 2467154 h 3036498"/>
                <a:gd name="connsiteX69" fmla="*/ 5909094 w 8082951"/>
                <a:gd name="connsiteY69" fmla="*/ 2294626 h 3036498"/>
                <a:gd name="connsiteX70" fmla="*/ 6003985 w 8082951"/>
                <a:gd name="connsiteY70" fmla="*/ 2078966 h 3036498"/>
                <a:gd name="connsiteX71" fmla="*/ 6116128 w 8082951"/>
                <a:gd name="connsiteY71" fmla="*/ 1846053 h 3036498"/>
                <a:gd name="connsiteX72" fmla="*/ 6211019 w 8082951"/>
                <a:gd name="connsiteY72" fmla="*/ 1647645 h 3036498"/>
                <a:gd name="connsiteX73" fmla="*/ 6323162 w 8082951"/>
                <a:gd name="connsiteY73" fmla="*/ 1449237 h 3036498"/>
                <a:gd name="connsiteX74" fmla="*/ 6409427 w 8082951"/>
                <a:gd name="connsiteY74" fmla="*/ 1319841 h 3036498"/>
                <a:gd name="connsiteX75" fmla="*/ 6478438 w 8082951"/>
                <a:gd name="connsiteY75" fmla="*/ 1250830 h 3036498"/>
                <a:gd name="connsiteX76" fmla="*/ 6573328 w 8082951"/>
                <a:gd name="connsiteY76" fmla="*/ 1190445 h 3036498"/>
                <a:gd name="connsiteX77" fmla="*/ 6694098 w 8082951"/>
                <a:gd name="connsiteY77" fmla="*/ 1224951 h 3036498"/>
                <a:gd name="connsiteX78" fmla="*/ 6797615 w 8082951"/>
                <a:gd name="connsiteY78" fmla="*/ 1311215 h 3036498"/>
                <a:gd name="connsiteX79" fmla="*/ 6901132 w 8082951"/>
                <a:gd name="connsiteY79" fmla="*/ 1440611 h 3036498"/>
                <a:gd name="connsiteX80" fmla="*/ 6970143 w 8082951"/>
                <a:gd name="connsiteY80" fmla="*/ 1613139 h 3036498"/>
                <a:gd name="connsiteX81" fmla="*/ 7047781 w 8082951"/>
                <a:gd name="connsiteY81" fmla="*/ 1846053 h 3036498"/>
                <a:gd name="connsiteX82" fmla="*/ 7194430 w 8082951"/>
                <a:gd name="connsiteY82" fmla="*/ 2078966 h 3036498"/>
                <a:gd name="connsiteX83" fmla="*/ 7272068 w 8082951"/>
                <a:gd name="connsiteY83" fmla="*/ 2311879 h 3036498"/>
                <a:gd name="connsiteX84" fmla="*/ 7358332 w 8082951"/>
                <a:gd name="connsiteY84" fmla="*/ 2544792 h 3036498"/>
                <a:gd name="connsiteX85" fmla="*/ 7461849 w 8082951"/>
                <a:gd name="connsiteY85" fmla="*/ 2700068 h 3036498"/>
                <a:gd name="connsiteX86" fmla="*/ 7504981 w 8082951"/>
                <a:gd name="connsiteY86" fmla="*/ 2786332 h 3036498"/>
                <a:gd name="connsiteX87" fmla="*/ 7608498 w 8082951"/>
                <a:gd name="connsiteY87" fmla="*/ 2863969 h 3036498"/>
                <a:gd name="connsiteX88" fmla="*/ 7720642 w 8082951"/>
                <a:gd name="connsiteY88" fmla="*/ 2898475 h 3036498"/>
                <a:gd name="connsiteX89" fmla="*/ 7798279 w 8082951"/>
                <a:gd name="connsiteY89" fmla="*/ 2881222 h 3036498"/>
                <a:gd name="connsiteX90" fmla="*/ 7884543 w 8082951"/>
                <a:gd name="connsiteY90" fmla="*/ 2838090 h 3036498"/>
                <a:gd name="connsiteX91" fmla="*/ 7996687 w 8082951"/>
                <a:gd name="connsiteY91" fmla="*/ 2734573 h 3036498"/>
                <a:gd name="connsiteX92" fmla="*/ 8057072 w 8082951"/>
                <a:gd name="connsiteY92" fmla="*/ 2631056 h 3036498"/>
                <a:gd name="connsiteX93" fmla="*/ 8082951 w 8082951"/>
                <a:gd name="connsiteY93" fmla="*/ 2622430 h 3036498"/>
                <a:gd name="connsiteX94" fmla="*/ 8065698 w 8082951"/>
                <a:gd name="connsiteY94" fmla="*/ 1802920 h 3036498"/>
                <a:gd name="connsiteX95" fmla="*/ 8013940 w 8082951"/>
                <a:gd name="connsiteY95" fmla="*/ 1846053 h 3036498"/>
                <a:gd name="connsiteX96" fmla="*/ 7927676 w 8082951"/>
                <a:gd name="connsiteY96" fmla="*/ 1966822 h 3036498"/>
                <a:gd name="connsiteX97" fmla="*/ 7832785 w 8082951"/>
                <a:gd name="connsiteY97" fmla="*/ 2018581 h 3036498"/>
                <a:gd name="connsiteX98" fmla="*/ 7781027 w 8082951"/>
                <a:gd name="connsiteY98" fmla="*/ 2070339 h 3036498"/>
                <a:gd name="connsiteX99" fmla="*/ 7703389 w 8082951"/>
                <a:gd name="connsiteY99" fmla="*/ 2070339 h 3036498"/>
                <a:gd name="connsiteX100" fmla="*/ 7634377 w 8082951"/>
                <a:gd name="connsiteY100" fmla="*/ 2070339 h 3036498"/>
                <a:gd name="connsiteX101" fmla="*/ 7539487 w 8082951"/>
                <a:gd name="connsiteY101" fmla="*/ 2009954 h 3036498"/>
                <a:gd name="connsiteX102" fmla="*/ 7496355 w 8082951"/>
                <a:gd name="connsiteY102" fmla="*/ 1949569 h 3036498"/>
                <a:gd name="connsiteX103" fmla="*/ 7453223 w 8082951"/>
                <a:gd name="connsiteY103" fmla="*/ 1880558 h 3036498"/>
                <a:gd name="connsiteX104" fmla="*/ 7289321 w 8082951"/>
                <a:gd name="connsiteY104" fmla="*/ 1544128 h 3036498"/>
                <a:gd name="connsiteX105" fmla="*/ 7194430 w 8082951"/>
                <a:gd name="connsiteY105" fmla="*/ 1293962 h 3036498"/>
                <a:gd name="connsiteX106" fmla="*/ 7082287 w 8082951"/>
                <a:gd name="connsiteY106" fmla="*/ 1043796 h 3036498"/>
                <a:gd name="connsiteX107" fmla="*/ 6987396 w 8082951"/>
                <a:gd name="connsiteY107" fmla="*/ 828136 h 3036498"/>
                <a:gd name="connsiteX108" fmla="*/ 6961517 w 8082951"/>
                <a:gd name="connsiteY108" fmla="*/ 741871 h 3036498"/>
                <a:gd name="connsiteX109" fmla="*/ 6840747 w 8082951"/>
                <a:gd name="connsiteY109" fmla="*/ 526211 h 3036498"/>
                <a:gd name="connsiteX110" fmla="*/ 6711351 w 8082951"/>
                <a:gd name="connsiteY110" fmla="*/ 405441 h 3036498"/>
                <a:gd name="connsiteX111" fmla="*/ 6573328 w 8082951"/>
                <a:gd name="connsiteY111" fmla="*/ 362309 h 3036498"/>
                <a:gd name="connsiteX112" fmla="*/ 6504317 w 8082951"/>
                <a:gd name="connsiteY112" fmla="*/ 405441 h 3036498"/>
                <a:gd name="connsiteX113" fmla="*/ 6418053 w 8082951"/>
                <a:gd name="connsiteY113" fmla="*/ 474453 h 3036498"/>
                <a:gd name="connsiteX114" fmla="*/ 6340415 w 8082951"/>
                <a:gd name="connsiteY114" fmla="*/ 595222 h 3036498"/>
                <a:gd name="connsiteX115" fmla="*/ 6280030 w 8082951"/>
                <a:gd name="connsiteY115" fmla="*/ 690113 h 3036498"/>
                <a:gd name="connsiteX116" fmla="*/ 6219645 w 8082951"/>
                <a:gd name="connsiteY116" fmla="*/ 785003 h 3036498"/>
                <a:gd name="connsiteX117" fmla="*/ 6150634 w 8082951"/>
                <a:gd name="connsiteY117" fmla="*/ 914400 h 3036498"/>
                <a:gd name="connsiteX118" fmla="*/ 6116128 w 8082951"/>
                <a:gd name="connsiteY118" fmla="*/ 1035169 h 3036498"/>
                <a:gd name="connsiteX119" fmla="*/ 6021238 w 8082951"/>
                <a:gd name="connsiteY119" fmla="*/ 1181819 h 3036498"/>
                <a:gd name="connsiteX120" fmla="*/ 5943600 w 8082951"/>
                <a:gd name="connsiteY120" fmla="*/ 1337094 h 3036498"/>
                <a:gd name="connsiteX121" fmla="*/ 5874589 w 8082951"/>
                <a:gd name="connsiteY121" fmla="*/ 1449237 h 3036498"/>
                <a:gd name="connsiteX122" fmla="*/ 5822830 w 8082951"/>
                <a:gd name="connsiteY122" fmla="*/ 1552754 h 3036498"/>
                <a:gd name="connsiteX123" fmla="*/ 5693434 w 8082951"/>
                <a:gd name="connsiteY123" fmla="*/ 1785668 h 3036498"/>
                <a:gd name="connsiteX124" fmla="*/ 5598543 w 8082951"/>
                <a:gd name="connsiteY124" fmla="*/ 1897811 h 3036498"/>
                <a:gd name="connsiteX125" fmla="*/ 5477774 w 8082951"/>
                <a:gd name="connsiteY125" fmla="*/ 2009954 h 3036498"/>
                <a:gd name="connsiteX126" fmla="*/ 5374257 w 8082951"/>
                <a:gd name="connsiteY126" fmla="*/ 2096219 h 3036498"/>
                <a:gd name="connsiteX127" fmla="*/ 5270740 w 8082951"/>
                <a:gd name="connsiteY127" fmla="*/ 2113471 h 3036498"/>
                <a:gd name="connsiteX128" fmla="*/ 5132717 w 8082951"/>
                <a:gd name="connsiteY128" fmla="*/ 2078966 h 3036498"/>
                <a:gd name="connsiteX129" fmla="*/ 4986068 w 8082951"/>
                <a:gd name="connsiteY129" fmla="*/ 1992702 h 3036498"/>
                <a:gd name="connsiteX130" fmla="*/ 4822166 w 8082951"/>
                <a:gd name="connsiteY130" fmla="*/ 1863305 h 3036498"/>
                <a:gd name="connsiteX131" fmla="*/ 4597879 w 8082951"/>
                <a:gd name="connsiteY131" fmla="*/ 1613139 h 3036498"/>
                <a:gd name="connsiteX132" fmla="*/ 4373593 w 8082951"/>
                <a:gd name="connsiteY132" fmla="*/ 1328468 h 3036498"/>
                <a:gd name="connsiteX133" fmla="*/ 4140679 w 8082951"/>
                <a:gd name="connsiteY133" fmla="*/ 1017917 h 3036498"/>
                <a:gd name="connsiteX134" fmla="*/ 3925019 w 8082951"/>
                <a:gd name="connsiteY134" fmla="*/ 741871 h 3036498"/>
                <a:gd name="connsiteX135" fmla="*/ 3554083 w 8082951"/>
                <a:gd name="connsiteY135" fmla="*/ 293298 h 3036498"/>
                <a:gd name="connsiteX136" fmla="*/ 3364302 w 8082951"/>
                <a:gd name="connsiteY136" fmla="*/ 129396 h 3036498"/>
                <a:gd name="connsiteX137" fmla="*/ 3165894 w 8082951"/>
                <a:gd name="connsiteY137" fmla="*/ 8626 h 3036498"/>
                <a:gd name="connsiteX138" fmla="*/ 3062377 w 8082951"/>
                <a:gd name="connsiteY138" fmla="*/ 0 h 3036498"/>
                <a:gd name="connsiteX139" fmla="*/ 2950234 w 8082951"/>
                <a:gd name="connsiteY139" fmla="*/ 17253 h 3036498"/>
                <a:gd name="connsiteX140" fmla="*/ 2803585 w 8082951"/>
                <a:gd name="connsiteY140" fmla="*/ 112143 h 3036498"/>
                <a:gd name="connsiteX141" fmla="*/ 2717321 w 8082951"/>
                <a:gd name="connsiteY141" fmla="*/ 207034 h 3036498"/>
                <a:gd name="connsiteX142" fmla="*/ 2424023 w 8082951"/>
                <a:gd name="connsiteY142" fmla="*/ 672860 h 3036498"/>
                <a:gd name="connsiteX143" fmla="*/ 2260121 w 8082951"/>
                <a:gd name="connsiteY143" fmla="*/ 1017917 h 3036498"/>
                <a:gd name="connsiteX144" fmla="*/ 2165230 w 8082951"/>
                <a:gd name="connsiteY144" fmla="*/ 1207698 h 3036498"/>
                <a:gd name="connsiteX145" fmla="*/ 2027208 w 8082951"/>
                <a:gd name="connsiteY145" fmla="*/ 1561381 h 3036498"/>
                <a:gd name="connsiteX146" fmla="*/ 1889185 w 8082951"/>
                <a:gd name="connsiteY146" fmla="*/ 1854679 h 3036498"/>
                <a:gd name="connsiteX147" fmla="*/ 1759789 w 8082951"/>
                <a:gd name="connsiteY147" fmla="*/ 2044460 h 3036498"/>
                <a:gd name="connsiteX148" fmla="*/ 1595887 w 8082951"/>
                <a:gd name="connsiteY148" fmla="*/ 2191109 h 3036498"/>
                <a:gd name="connsiteX149" fmla="*/ 1406106 w 8082951"/>
                <a:gd name="connsiteY149" fmla="*/ 2199736 h 3036498"/>
                <a:gd name="connsiteX150" fmla="*/ 1164566 w 8082951"/>
                <a:gd name="connsiteY150" fmla="*/ 2035834 h 3036498"/>
                <a:gd name="connsiteX151" fmla="*/ 974785 w 8082951"/>
                <a:gd name="connsiteY151" fmla="*/ 1828800 h 3036498"/>
                <a:gd name="connsiteX152" fmla="*/ 828136 w 8082951"/>
                <a:gd name="connsiteY152" fmla="*/ 1656271 h 3036498"/>
                <a:gd name="connsiteX153" fmla="*/ 698740 w 8082951"/>
                <a:gd name="connsiteY153" fmla="*/ 1578634 h 3036498"/>
                <a:gd name="connsiteX154" fmla="*/ 517585 w 8082951"/>
                <a:gd name="connsiteY154" fmla="*/ 1587260 h 3036498"/>
                <a:gd name="connsiteX155" fmla="*/ 370936 w 8082951"/>
                <a:gd name="connsiteY155" fmla="*/ 1682151 h 3036498"/>
                <a:gd name="connsiteX156" fmla="*/ 267419 w 8082951"/>
                <a:gd name="connsiteY156" fmla="*/ 1802920 h 3036498"/>
                <a:gd name="connsiteX157" fmla="*/ 172528 w 8082951"/>
                <a:gd name="connsiteY157" fmla="*/ 1906437 h 3036498"/>
                <a:gd name="connsiteX158" fmla="*/ 94891 w 8082951"/>
                <a:gd name="connsiteY158" fmla="*/ 2035834 h 3036498"/>
                <a:gd name="connsiteX159" fmla="*/ 25879 w 8082951"/>
                <a:gd name="connsiteY159" fmla="*/ 2139351 h 3036498"/>
                <a:gd name="connsiteX160" fmla="*/ 0 w 8082951"/>
                <a:gd name="connsiteY160" fmla="*/ 2191109 h 3036498"/>
                <a:gd name="connsiteX161" fmla="*/ 17253 w 8082951"/>
                <a:gd name="connsiteY161" fmla="*/ 3010619 h 303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8082951" h="3036498">
                  <a:moveTo>
                    <a:pt x="17253" y="3010619"/>
                  </a:moveTo>
                  <a:lnTo>
                    <a:pt x="60385" y="2950234"/>
                  </a:lnTo>
                  <a:lnTo>
                    <a:pt x="103517" y="2881222"/>
                  </a:lnTo>
                  <a:lnTo>
                    <a:pt x="120770" y="2838090"/>
                  </a:lnTo>
                  <a:lnTo>
                    <a:pt x="172528" y="2769079"/>
                  </a:lnTo>
                  <a:lnTo>
                    <a:pt x="215660" y="2691441"/>
                  </a:lnTo>
                  <a:lnTo>
                    <a:pt x="284672" y="2613803"/>
                  </a:lnTo>
                  <a:lnTo>
                    <a:pt x="327804" y="2553419"/>
                  </a:lnTo>
                  <a:lnTo>
                    <a:pt x="388189" y="2484407"/>
                  </a:lnTo>
                  <a:lnTo>
                    <a:pt x="431321" y="2458528"/>
                  </a:lnTo>
                  <a:lnTo>
                    <a:pt x="465827" y="2432649"/>
                  </a:lnTo>
                  <a:lnTo>
                    <a:pt x="517585" y="2424022"/>
                  </a:lnTo>
                  <a:lnTo>
                    <a:pt x="552091" y="2389517"/>
                  </a:lnTo>
                  <a:lnTo>
                    <a:pt x="612476" y="2372264"/>
                  </a:lnTo>
                  <a:lnTo>
                    <a:pt x="690113" y="2389517"/>
                  </a:lnTo>
                  <a:lnTo>
                    <a:pt x="776377" y="2441275"/>
                  </a:lnTo>
                  <a:lnTo>
                    <a:pt x="836762" y="2475781"/>
                  </a:lnTo>
                  <a:lnTo>
                    <a:pt x="871268" y="2544792"/>
                  </a:lnTo>
                  <a:lnTo>
                    <a:pt x="931653" y="2579298"/>
                  </a:lnTo>
                  <a:lnTo>
                    <a:pt x="974785" y="2631056"/>
                  </a:lnTo>
                  <a:lnTo>
                    <a:pt x="1043796" y="2700068"/>
                  </a:lnTo>
                  <a:lnTo>
                    <a:pt x="1095555" y="2751826"/>
                  </a:lnTo>
                  <a:lnTo>
                    <a:pt x="1155940" y="2820837"/>
                  </a:lnTo>
                  <a:lnTo>
                    <a:pt x="1199072" y="2881222"/>
                  </a:lnTo>
                  <a:lnTo>
                    <a:pt x="1259457" y="2932981"/>
                  </a:lnTo>
                  <a:lnTo>
                    <a:pt x="1319842" y="2967486"/>
                  </a:lnTo>
                  <a:lnTo>
                    <a:pt x="1388853" y="2993366"/>
                  </a:lnTo>
                  <a:lnTo>
                    <a:pt x="1440611" y="3027871"/>
                  </a:lnTo>
                  <a:lnTo>
                    <a:pt x="1544128" y="3036498"/>
                  </a:lnTo>
                  <a:lnTo>
                    <a:pt x="1604513" y="3001992"/>
                  </a:lnTo>
                  <a:lnTo>
                    <a:pt x="1656272" y="2967486"/>
                  </a:lnTo>
                  <a:lnTo>
                    <a:pt x="1733910" y="2924354"/>
                  </a:lnTo>
                  <a:lnTo>
                    <a:pt x="1768415" y="2881222"/>
                  </a:lnTo>
                  <a:lnTo>
                    <a:pt x="1802921" y="2846717"/>
                  </a:lnTo>
                  <a:lnTo>
                    <a:pt x="1854679" y="2734573"/>
                  </a:lnTo>
                  <a:lnTo>
                    <a:pt x="1906438" y="2682815"/>
                  </a:lnTo>
                  <a:lnTo>
                    <a:pt x="1915064" y="2622430"/>
                  </a:lnTo>
                  <a:lnTo>
                    <a:pt x="1958196" y="2544792"/>
                  </a:lnTo>
                  <a:lnTo>
                    <a:pt x="2001328" y="2484407"/>
                  </a:lnTo>
                  <a:lnTo>
                    <a:pt x="2113472" y="2225615"/>
                  </a:lnTo>
                  <a:lnTo>
                    <a:pt x="2199736" y="2027207"/>
                  </a:lnTo>
                  <a:lnTo>
                    <a:pt x="2294627" y="1777041"/>
                  </a:lnTo>
                  <a:lnTo>
                    <a:pt x="2415396" y="1544128"/>
                  </a:lnTo>
                  <a:lnTo>
                    <a:pt x="2493034" y="1388853"/>
                  </a:lnTo>
                  <a:lnTo>
                    <a:pt x="2562045" y="1259456"/>
                  </a:lnTo>
                  <a:lnTo>
                    <a:pt x="2631057" y="1173192"/>
                  </a:lnTo>
                  <a:lnTo>
                    <a:pt x="2691442" y="1061049"/>
                  </a:lnTo>
                  <a:lnTo>
                    <a:pt x="2777706" y="983411"/>
                  </a:lnTo>
                  <a:lnTo>
                    <a:pt x="2820838" y="923026"/>
                  </a:lnTo>
                  <a:lnTo>
                    <a:pt x="2889849" y="862641"/>
                  </a:lnTo>
                  <a:lnTo>
                    <a:pt x="3001993" y="836762"/>
                  </a:lnTo>
                  <a:lnTo>
                    <a:pt x="3174521" y="836762"/>
                  </a:lnTo>
                  <a:lnTo>
                    <a:pt x="3303917" y="905773"/>
                  </a:lnTo>
                  <a:lnTo>
                    <a:pt x="3416060" y="983411"/>
                  </a:lnTo>
                  <a:lnTo>
                    <a:pt x="3528204" y="1078302"/>
                  </a:lnTo>
                  <a:lnTo>
                    <a:pt x="3657600" y="1216324"/>
                  </a:lnTo>
                  <a:lnTo>
                    <a:pt x="3821502" y="1414732"/>
                  </a:lnTo>
                  <a:lnTo>
                    <a:pt x="4011283" y="1656271"/>
                  </a:lnTo>
                  <a:lnTo>
                    <a:pt x="4175185" y="1880558"/>
                  </a:lnTo>
                  <a:lnTo>
                    <a:pt x="4451230" y="2225615"/>
                  </a:lnTo>
                  <a:lnTo>
                    <a:pt x="4718649" y="2544792"/>
                  </a:lnTo>
                  <a:lnTo>
                    <a:pt x="4873925" y="2708694"/>
                  </a:lnTo>
                  <a:lnTo>
                    <a:pt x="5037827" y="2846717"/>
                  </a:lnTo>
                  <a:lnTo>
                    <a:pt x="5149970" y="2907102"/>
                  </a:lnTo>
                  <a:lnTo>
                    <a:pt x="5305245" y="2924354"/>
                  </a:lnTo>
                  <a:lnTo>
                    <a:pt x="5408762" y="2881222"/>
                  </a:lnTo>
                  <a:lnTo>
                    <a:pt x="5564038" y="2786332"/>
                  </a:lnTo>
                  <a:lnTo>
                    <a:pt x="5693434" y="2639683"/>
                  </a:lnTo>
                  <a:lnTo>
                    <a:pt x="5796951" y="2467154"/>
                  </a:lnTo>
                  <a:lnTo>
                    <a:pt x="5909094" y="2294626"/>
                  </a:lnTo>
                  <a:lnTo>
                    <a:pt x="6003985" y="2078966"/>
                  </a:lnTo>
                  <a:lnTo>
                    <a:pt x="6116128" y="1846053"/>
                  </a:lnTo>
                  <a:lnTo>
                    <a:pt x="6211019" y="1647645"/>
                  </a:lnTo>
                  <a:lnTo>
                    <a:pt x="6323162" y="1449237"/>
                  </a:lnTo>
                  <a:lnTo>
                    <a:pt x="6409427" y="1319841"/>
                  </a:lnTo>
                  <a:lnTo>
                    <a:pt x="6478438" y="1250830"/>
                  </a:lnTo>
                  <a:lnTo>
                    <a:pt x="6573328" y="1190445"/>
                  </a:lnTo>
                  <a:lnTo>
                    <a:pt x="6694098" y="1224951"/>
                  </a:lnTo>
                  <a:lnTo>
                    <a:pt x="6797615" y="1311215"/>
                  </a:lnTo>
                  <a:lnTo>
                    <a:pt x="6901132" y="1440611"/>
                  </a:lnTo>
                  <a:lnTo>
                    <a:pt x="6970143" y="1613139"/>
                  </a:lnTo>
                  <a:lnTo>
                    <a:pt x="7047781" y="1846053"/>
                  </a:lnTo>
                  <a:lnTo>
                    <a:pt x="7194430" y="2078966"/>
                  </a:lnTo>
                  <a:lnTo>
                    <a:pt x="7272068" y="2311879"/>
                  </a:lnTo>
                  <a:lnTo>
                    <a:pt x="7358332" y="2544792"/>
                  </a:lnTo>
                  <a:lnTo>
                    <a:pt x="7461849" y="2700068"/>
                  </a:lnTo>
                  <a:lnTo>
                    <a:pt x="7504981" y="2786332"/>
                  </a:lnTo>
                  <a:lnTo>
                    <a:pt x="7608498" y="2863969"/>
                  </a:lnTo>
                  <a:lnTo>
                    <a:pt x="7720642" y="2898475"/>
                  </a:lnTo>
                  <a:lnTo>
                    <a:pt x="7798279" y="2881222"/>
                  </a:lnTo>
                  <a:lnTo>
                    <a:pt x="7884543" y="2838090"/>
                  </a:lnTo>
                  <a:lnTo>
                    <a:pt x="7996687" y="2734573"/>
                  </a:lnTo>
                  <a:lnTo>
                    <a:pt x="8057072" y="2631056"/>
                  </a:lnTo>
                  <a:lnTo>
                    <a:pt x="8082951" y="2622430"/>
                  </a:lnTo>
                  <a:lnTo>
                    <a:pt x="8065698" y="1802920"/>
                  </a:lnTo>
                  <a:lnTo>
                    <a:pt x="8013940" y="1846053"/>
                  </a:lnTo>
                  <a:lnTo>
                    <a:pt x="7927676" y="1966822"/>
                  </a:lnTo>
                  <a:lnTo>
                    <a:pt x="7832785" y="2018581"/>
                  </a:lnTo>
                  <a:lnTo>
                    <a:pt x="7781027" y="2070339"/>
                  </a:lnTo>
                  <a:lnTo>
                    <a:pt x="7703389" y="2070339"/>
                  </a:lnTo>
                  <a:lnTo>
                    <a:pt x="7634377" y="2070339"/>
                  </a:lnTo>
                  <a:lnTo>
                    <a:pt x="7539487" y="2009954"/>
                  </a:lnTo>
                  <a:lnTo>
                    <a:pt x="7496355" y="1949569"/>
                  </a:lnTo>
                  <a:lnTo>
                    <a:pt x="7453223" y="1880558"/>
                  </a:lnTo>
                  <a:lnTo>
                    <a:pt x="7289321" y="1544128"/>
                  </a:lnTo>
                  <a:lnTo>
                    <a:pt x="7194430" y="1293962"/>
                  </a:lnTo>
                  <a:lnTo>
                    <a:pt x="7082287" y="1043796"/>
                  </a:lnTo>
                  <a:lnTo>
                    <a:pt x="6987396" y="828136"/>
                  </a:lnTo>
                  <a:lnTo>
                    <a:pt x="6961517" y="741871"/>
                  </a:lnTo>
                  <a:lnTo>
                    <a:pt x="6840747" y="526211"/>
                  </a:lnTo>
                  <a:lnTo>
                    <a:pt x="6711351" y="405441"/>
                  </a:lnTo>
                  <a:lnTo>
                    <a:pt x="6573328" y="362309"/>
                  </a:lnTo>
                  <a:lnTo>
                    <a:pt x="6504317" y="405441"/>
                  </a:lnTo>
                  <a:lnTo>
                    <a:pt x="6418053" y="474453"/>
                  </a:lnTo>
                  <a:lnTo>
                    <a:pt x="6340415" y="595222"/>
                  </a:lnTo>
                  <a:lnTo>
                    <a:pt x="6280030" y="690113"/>
                  </a:lnTo>
                  <a:lnTo>
                    <a:pt x="6219645" y="785003"/>
                  </a:lnTo>
                  <a:lnTo>
                    <a:pt x="6150634" y="914400"/>
                  </a:lnTo>
                  <a:lnTo>
                    <a:pt x="6116128" y="1035169"/>
                  </a:lnTo>
                  <a:lnTo>
                    <a:pt x="6021238" y="1181819"/>
                  </a:lnTo>
                  <a:lnTo>
                    <a:pt x="5943600" y="1337094"/>
                  </a:lnTo>
                  <a:lnTo>
                    <a:pt x="5874589" y="1449237"/>
                  </a:lnTo>
                  <a:lnTo>
                    <a:pt x="5822830" y="1552754"/>
                  </a:lnTo>
                  <a:lnTo>
                    <a:pt x="5693434" y="1785668"/>
                  </a:lnTo>
                  <a:lnTo>
                    <a:pt x="5598543" y="1897811"/>
                  </a:lnTo>
                  <a:lnTo>
                    <a:pt x="5477774" y="2009954"/>
                  </a:lnTo>
                  <a:lnTo>
                    <a:pt x="5374257" y="2096219"/>
                  </a:lnTo>
                  <a:lnTo>
                    <a:pt x="5270740" y="2113471"/>
                  </a:lnTo>
                  <a:lnTo>
                    <a:pt x="5132717" y="2078966"/>
                  </a:lnTo>
                  <a:lnTo>
                    <a:pt x="4986068" y="1992702"/>
                  </a:lnTo>
                  <a:lnTo>
                    <a:pt x="4822166" y="1863305"/>
                  </a:lnTo>
                  <a:lnTo>
                    <a:pt x="4597879" y="1613139"/>
                  </a:lnTo>
                  <a:lnTo>
                    <a:pt x="4373593" y="1328468"/>
                  </a:lnTo>
                  <a:lnTo>
                    <a:pt x="4140679" y="1017917"/>
                  </a:lnTo>
                  <a:lnTo>
                    <a:pt x="3925019" y="741871"/>
                  </a:lnTo>
                  <a:lnTo>
                    <a:pt x="3554083" y="293298"/>
                  </a:lnTo>
                  <a:lnTo>
                    <a:pt x="3364302" y="129396"/>
                  </a:lnTo>
                  <a:lnTo>
                    <a:pt x="3165894" y="8626"/>
                  </a:lnTo>
                  <a:lnTo>
                    <a:pt x="3062377" y="0"/>
                  </a:lnTo>
                  <a:lnTo>
                    <a:pt x="2950234" y="17253"/>
                  </a:lnTo>
                  <a:lnTo>
                    <a:pt x="2803585" y="112143"/>
                  </a:lnTo>
                  <a:lnTo>
                    <a:pt x="2717321" y="207034"/>
                  </a:lnTo>
                  <a:lnTo>
                    <a:pt x="2424023" y="672860"/>
                  </a:lnTo>
                  <a:lnTo>
                    <a:pt x="2260121" y="1017917"/>
                  </a:lnTo>
                  <a:lnTo>
                    <a:pt x="2165230" y="1207698"/>
                  </a:lnTo>
                  <a:lnTo>
                    <a:pt x="2027208" y="1561381"/>
                  </a:lnTo>
                  <a:lnTo>
                    <a:pt x="1889185" y="1854679"/>
                  </a:lnTo>
                  <a:lnTo>
                    <a:pt x="1759789" y="2044460"/>
                  </a:lnTo>
                  <a:lnTo>
                    <a:pt x="1595887" y="2191109"/>
                  </a:lnTo>
                  <a:lnTo>
                    <a:pt x="1406106" y="2199736"/>
                  </a:lnTo>
                  <a:lnTo>
                    <a:pt x="1164566" y="2035834"/>
                  </a:lnTo>
                  <a:lnTo>
                    <a:pt x="974785" y="1828800"/>
                  </a:lnTo>
                  <a:lnTo>
                    <a:pt x="828136" y="1656271"/>
                  </a:lnTo>
                  <a:lnTo>
                    <a:pt x="698740" y="1578634"/>
                  </a:lnTo>
                  <a:lnTo>
                    <a:pt x="517585" y="1587260"/>
                  </a:lnTo>
                  <a:lnTo>
                    <a:pt x="370936" y="1682151"/>
                  </a:lnTo>
                  <a:lnTo>
                    <a:pt x="267419" y="1802920"/>
                  </a:lnTo>
                  <a:lnTo>
                    <a:pt x="172528" y="1906437"/>
                  </a:lnTo>
                  <a:lnTo>
                    <a:pt x="94891" y="2035834"/>
                  </a:lnTo>
                  <a:lnTo>
                    <a:pt x="25879" y="2139351"/>
                  </a:lnTo>
                  <a:lnTo>
                    <a:pt x="0" y="2191109"/>
                  </a:lnTo>
                  <a:cubicBezTo>
                    <a:pt x="2876" y="2470030"/>
                    <a:pt x="5751" y="2748950"/>
                    <a:pt x="17253" y="30106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21089" y="1690688"/>
              <a:ext cx="9188548" cy="2608624"/>
              <a:chOff x="2221089" y="1690688"/>
              <a:chExt cx="9188548" cy="2608624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221089" y="1690688"/>
                <a:ext cx="8088771" cy="2608624"/>
              </a:xfrm>
              <a:custGeom>
                <a:avLst/>
                <a:gdLst>
                  <a:gd name="connsiteX0" fmla="*/ 0 w 9121422"/>
                  <a:gd name="connsiteY0" fmla="*/ 2608624 h 2608624"/>
                  <a:gd name="connsiteX1" fmla="*/ 699911 w 9121422"/>
                  <a:gd name="connsiteY1" fmla="*/ 1626491 h 2608624"/>
                  <a:gd name="connsiteX2" fmla="*/ 1603022 w 9121422"/>
                  <a:gd name="connsiteY2" fmla="*/ 2337691 h 2608624"/>
                  <a:gd name="connsiteX3" fmla="*/ 3409245 w 9121422"/>
                  <a:gd name="connsiteY3" fmla="*/ 891 h 2608624"/>
                  <a:gd name="connsiteX4" fmla="*/ 5813778 w 9121422"/>
                  <a:gd name="connsiteY4" fmla="*/ 2044179 h 2608624"/>
                  <a:gd name="connsiteX5" fmla="*/ 7405511 w 9121422"/>
                  <a:gd name="connsiteY5" fmla="*/ 666935 h 2608624"/>
                  <a:gd name="connsiteX6" fmla="*/ 8692445 w 9121422"/>
                  <a:gd name="connsiteY6" fmla="*/ 2089335 h 2608624"/>
                  <a:gd name="connsiteX7" fmla="*/ 9121422 w 9121422"/>
                  <a:gd name="connsiteY7" fmla="*/ 2111913 h 260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608624">
                    <a:moveTo>
                      <a:pt x="0" y="2608624"/>
                    </a:moveTo>
                    <a:cubicBezTo>
                      <a:pt x="216370" y="2140135"/>
                      <a:pt x="432741" y="1671646"/>
                      <a:pt x="699911" y="1626491"/>
                    </a:cubicBezTo>
                    <a:cubicBezTo>
                      <a:pt x="967081" y="1581336"/>
                      <a:pt x="1151466" y="2608624"/>
                      <a:pt x="1603022" y="2337691"/>
                    </a:cubicBezTo>
                    <a:cubicBezTo>
                      <a:pt x="2054578" y="2066758"/>
                      <a:pt x="2707452" y="49810"/>
                      <a:pt x="3409245" y="891"/>
                    </a:cubicBezTo>
                    <a:cubicBezTo>
                      <a:pt x="4111038" y="-48028"/>
                      <a:pt x="5147734" y="1933172"/>
                      <a:pt x="5813778" y="2044179"/>
                    </a:cubicBezTo>
                    <a:cubicBezTo>
                      <a:pt x="6479822" y="2155186"/>
                      <a:pt x="6925733" y="659409"/>
                      <a:pt x="7405511" y="666935"/>
                    </a:cubicBezTo>
                    <a:cubicBezTo>
                      <a:pt x="7885289" y="674461"/>
                      <a:pt x="8406460" y="1848505"/>
                      <a:pt x="8692445" y="2089335"/>
                    </a:cubicBezTo>
                    <a:cubicBezTo>
                      <a:pt x="8978430" y="2330165"/>
                      <a:pt x="9049926" y="2221039"/>
                      <a:pt x="9121422" y="211191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507133" y="3361322"/>
                <a:ext cx="902504" cy="506488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SRPT-k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32378" y="2109236"/>
              <a:ext cx="9127607" cy="2289363"/>
              <a:chOff x="2232378" y="2109236"/>
              <a:chExt cx="9127607" cy="228936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507133" y="3892111"/>
                <a:ext cx="852852" cy="506488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91490" y="2651134"/>
              <a:ext cx="1311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Relevant work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6545" y="4741323"/>
              <a:ext cx="84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21089" y="1291495"/>
              <a:ext cx="9596714" cy="2227427"/>
              <a:chOff x="2232378" y="2109236"/>
              <a:chExt cx="9596714" cy="2227427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noFill/>
                  <a:ln w="508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SRPT-1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02" t="-2941" b="-17647"/>
                    </a:stretch>
                  </a:blipFill>
                  <a:ln w="508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1919795" y="4548523"/>
              <a:ext cx="8401354" cy="694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19795" y="1701409"/>
              <a:ext cx="19072" cy="29139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010596" y="1690688"/>
              <a:ext cx="1163289" cy="666709"/>
              <a:chOff x="4010596" y="1690688"/>
              <a:chExt cx="1163289" cy="666709"/>
            </a:xfrm>
          </p:grpSpPr>
          <p:sp>
            <p:nvSpPr>
              <p:cNvPr id="41" name="Left Brace 40"/>
              <p:cNvSpPr/>
              <p:nvPr/>
            </p:nvSpPr>
            <p:spPr>
              <a:xfrm>
                <a:off x="4844981" y="1690688"/>
                <a:ext cx="328904" cy="520077"/>
              </a:xfrm>
              <a:prstGeom prst="leftBrace">
                <a:avLst>
                  <a:gd name="adj1" fmla="val 25929"/>
                  <a:gd name="adj2" fmla="val 50000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2048"/>
                    </a:stretch>
                  </a:blipFill>
                  <a:ln w="508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89891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ight Brace 44"/>
          <p:cNvSpPr/>
          <p:nvPr/>
        </p:nvSpPr>
        <p:spPr>
          <a:xfrm rot="16200000">
            <a:off x="5916035" y="-2937563"/>
            <a:ext cx="347311" cy="8535725"/>
          </a:xfrm>
          <a:prstGeom prst="rightBrace">
            <a:avLst>
              <a:gd name="adj1" fmla="val 627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M/G/1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33776" y="1805933"/>
            <a:ext cx="6942668" cy="2082801"/>
            <a:chOff x="564443" y="2178755"/>
            <a:chExt cx="6942668" cy="20828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17511" y="2178756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17511" y="4261556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79822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2533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25244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7955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38578" y="2743200"/>
              <a:ext cx="654755" cy="575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038578" y="3318933"/>
              <a:ext cx="654755" cy="496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4444" y="3031066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4443" y="3567288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612444" y="3567288"/>
              <a:ext cx="632178" cy="575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5376" y="2449689"/>
              <a:ext cx="632178" cy="169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27512" y="3031066"/>
              <a:ext cx="632178" cy="1111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9954" y="2833511"/>
              <a:ext cx="632178" cy="1309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7676444" y="1464444"/>
            <a:ext cx="2822222" cy="276577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71466" y="1907535"/>
            <a:ext cx="632178" cy="186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71466" y="3194466"/>
            <a:ext cx="632178" cy="575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98666" y="2838868"/>
            <a:ext cx="10385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27733" y="4086289"/>
            <a:ext cx="575733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9403644" y="3482333"/>
            <a:ext cx="824089" cy="60395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57553" y="1695473"/>
            <a:ext cx="1557867" cy="375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Remaining size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1" idx="1"/>
          </p:cNvCxnSpPr>
          <p:nvPr/>
        </p:nvCxnSpPr>
        <p:spPr>
          <a:xfrm flipV="1">
            <a:off x="9437510" y="1883139"/>
            <a:ext cx="920043" cy="36588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157091"/>
            <a:ext cx="2743200" cy="365125"/>
          </a:xfrm>
        </p:spPr>
        <p:txBody>
          <a:bodyPr/>
          <a:lstStyle/>
          <a:p>
            <a:fld id="{938978C8-94CD-4DD7-8E59-61A90227395F}" type="slidenum">
              <a:rPr lang="en-US" smtClean="0"/>
              <a:t>2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2082798" y="3112656"/>
            <a:ext cx="1604286" cy="776077"/>
            <a:chOff x="1913465" y="3485478"/>
            <a:chExt cx="1604286" cy="776077"/>
          </a:xfrm>
        </p:grpSpPr>
        <p:sp>
          <p:nvSpPr>
            <p:cNvPr id="38" name="Left Brace 37"/>
            <p:cNvSpPr/>
            <p:nvPr/>
          </p:nvSpPr>
          <p:spPr>
            <a:xfrm>
              <a:off x="3098202" y="3485478"/>
              <a:ext cx="419549" cy="776077"/>
            </a:xfrm>
            <a:prstGeom prst="leftBrace">
              <a:avLst>
                <a:gd name="adj1" fmla="val 37179"/>
                <a:gd name="adj2" fmla="val 5000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13465" y="3684018"/>
              <a:ext cx="891825" cy="375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Job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932908" y="530052"/>
            <a:ext cx="2313563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time: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2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4" grpId="0" animBg="1"/>
      <p:bldP spid="37" grpId="0" animBg="1"/>
      <p:bldP spid="41" grpId="0" animBg="1"/>
      <p:bldP spid="4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490" y="1291398"/>
            <a:ext cx="11268388" cy="2852339"/>
            <a:chOff x="491490" y="1291398"/>
            <a:chExt cx="11326313" cy="3911590"/>
          </a:xfrm>
        </p:grpSpPr>
        <p:sp>
          <p:nvSpPr>
            <p:cNvPr id="31" name="Rectangle 30"/>
            <p:cNvSpPr/>
            <p:nvPr/>
          </p:nvSpPr>
          <p:spPr>
            <a:xfrm>
              <a:off x="7977999" y="1291398"/>
              <a:ext cx="1711113" cy="324377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74629" y="1291495"/>
              <a:ext cx="3051951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0309" y="1291495"/>
              <a:ext cx="705979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09800" y="1291495"/>
              <a:ext cx="8122638" cy="3323906"/>
              <a:chOff x="2209800" y="1291495"/>
              <a:chExt cx="8122638" cy="33239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1291495"/>
                <a:ext cx="270510" cy="32904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689112" y="1302589"/>
                <a:ext cx="643326" cy="32459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26580" y="1291495"/>
                <a:ext cx="1040130" cy="32570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186289" y="1291495"/>
                <a:ext cx="677051" cy="332390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2225615" y="1302589"/>
              <a:ext cx="8082951" cy="3036498"/>
            </a:xfrm>
            <a:custGeom>
              <a:avLst/>
              <a:gdLst>
                <a:gd name="connsiteX0" fmla="*/ 17253 w 8082951"/>
                <a:gd name="connsiteY0" fmla="*/ 3010619 h 3036498"/>
                <a:gd name="connsiteX1" fmla="*/ 60385 w 8082951"/>
                <a:gd name="connsiteY1" fmla="*/ 2950234 h 3036498"/>
                <a:gd name="connsiteX2" fmla="*/ 103517 w 8082951"/>
                <a:gd name="connsiteY2" fmla="*/ 2881222 h 3036498"/>
                <a:gd name="connsiteX3" fmla="*/ 120770 w 8082951"/>
                <a:gd name="connsiteY3" fmla="*/ 2838090 h 3036498"/>
                <a:gd name="connsiteX4" fmla="*/ 172528 w 8082951"/>
                <a:gd name="connsiteY4" fmla="*/ 2769079 h 3036498"/>
                <a:gd name="connsiteX5" fmla="*/ 215660 w 8082951"/>
                <a:gd name="connsiteY5" fmla="*/ 2691441 h 3036498"/>
                <a:gd name="connsiteX6" fmla="*/ 284672 w 8082951"/>
                <a:gd name="connsiteY6" fmla="*/ 2613803 h 3036498"/>
                <a:gd name="connsiteX7" fmla="*/ 327804 w 8082951"/>
                <a:gd name="connsiteY7" fmla="*/ 2553419 h 3036498"/>
                <a:gd name="connsiteX8" fmla="*/ 388189 w 8082951"/>
                <a:gd name="connsiteY8" fmla="*/ 2484407 h 3036498"/>
                <a:gd name="connsiteX9" fmla="*/ 431321 w 8082951"/>
                <a:gd name="connsiteY9" fmla="*/ 2458528 h 3036498"/>
                <a:gd name="connsiteX10" fmla="*/ 465827 w 8082951"/>
                <a:gd name="connsiteY10" fmla="*/ 2432649 h 3036498"/>
                <a:gd name="connsiteX11" fmla="*/ 517585 w 8082951"/>
                <a:gd name="connsiteY11" fmla="*/ 2424022 h 3036498"/>
                <a:gd name="connsiteX12" fmla="*/ 552091 w 8082951"/>
                <a:gd name="connsiteY12" fmla="*/ 2389517 h 3036498"/>
                <a:gd name="connsiteX13" fmla="*/ 612476 w 8082951"/>
                <a:gd name="connsiteY13" fmla="*/ 2372264 h 3036498"/>
                <a:gd name="connsiteX14" fmla="*/ 690113 w 8082951"/>
                <a:gd name="connsiteY14" fmla="*/ 2389517 h 3036498"/>
                <a:gd name="connsiteX15" fmla="*/ 776377 w 8082951"/>
                <a:gd name="connsiteY15" fmla="*/ 2441275 h 3036498"/>
                <a:gd name="connsiteX16" fmla="*/ 836762 w 8082951"/>
                <a:gd name="connsiteY16" fmla="*/ 2475781 h 3036498"/>
                <a:gd name="connsiteX17" fmla="*/ 871268 w 8082951"/>
                <a:gd name="connsiteY17" fmla="*/ 2544792 h 3036498"/>
                <a:gd name="connsiteX18" fmla="*/ 931653 w 8082951"/>
                <a:gd name="connsiteY18" fmla="*/ 2579298 h 3036498"/>
                <a:gd name="connsiteX19" fmla="*/ 974785 w 8082951"/>
                <a:gd name="connsiteY19" fmla="*/ 2631056 h 3036498"/>
                <a:gd name="connsiteX20" fmla="*/ 1043796 w 8082951"/>
                <a:gd name="connsiteY20" fmla="*/ 2700068 h 3036498"/>
                <a:gd name="connsiteX21" fmla="*/ 1095555 w 8082951"/>
                <a:gd name="connsiteY21" fmla="*/ 2751826 h 3036498"/>
                <a:gd name="connsiteX22" fmla="*/ 1155940 w 8082951"/>
                <a:gd name="connsiteY22" fmla="*/ 2820837 h 3036498"/>
                <a:gd name="connsiteX23" fmla="*/ 1199072 w 8082951"/>
                <a:gd name="connsiteY23" fmla="*/ 2881222 h 3036498"/>
                <a:gd name="connsiteX24" fmla="*/ 1259457 w 8082951"/>
                <a:gd name="connsiteY24" fmla="*/ 2932981 h 3036498"/>
                <a:gd name="connsiteX25" fmla="*/ 1319842 w 8082951"/>
                <a:gd name="connsiteY25" fmla="*/ 2967486 h 3036498"/>
                <a:gd name="connsiteX26" fmla="*/ 1388853 w 8082951"/>
                <a:gd name="connsiteY26" fmla="*/ 2993366 h 3036498"/>
                <a:gd name="connsiteX27" fmla="*/ 1440611 w 8082951"/>
                <a:gd name="connsiteY27" fmla="*/ 3027871 h 3036498"/>
                <a:gd name="connsiteX28" fmla="*/ 1544128 w 8082951"/>
                <a:gd name="connsiteY28" fmla="*/ 3036498 h 3036498"/>
                <a:gd name="connsiteX29" fmla="*/ 1604513 w 8082951"/>
                <a:gd name="connsiteY29" fmla="*/ 3001992 h 3036498"/>
                <a:gd name="connsiteX30" fmla="*/ 1656272 w 8082951"/>
                <a:gd name="connsiteY30" fmla="*/ 2967486 h 3036498"/>
                <a:gd name="connsiteX31" fmla="*/ 1733910 w 8082951"/>
                <a:gd name="connsiteY31" fmla="*/ 2924354 h 3036498"/>
                <a:gd name="connsiteX32" fmla="*/ 1768415 w 8082951"/>
                <a:gd name="connsiteY32" fmla="*/ 2881222 h 3036498"/>
                <a:gd name="connsiteX33" fmla="*/ 1802921 w 8082951"/>
                <a:gd name="connsiteY33" fmla="*/ 2846717 h 3036498"/>
                <a:gd name="connsiteX34" fmla="*/ 1854679 w 8082951"/>
                <a:gd name="connsiteY34" fmla="*/ 2734573 h 3036498"/>
                <a:gd name="connsiteX35" fmla="*/ 1906438 w 8082951"/>
                <a:gd name="connsiteY35" fmla="*/ 2682815 h 3036498"/>
                <a:gd name="connsiteX36" fmla="*/ 1915064 w 8082951"/>
                <a:gd name="connsiteY36" fmla="*/ 2622430 h 3036498"/>
                <a:gd name="connsiteX37" fmla="*/ 1958196 w 8082951"/>
                <a:gd name="connsiteY37" fmla="*/ 2544792 h 3036498"/>
                <a:gd name="connsiteX38" fmla="*/ 2001328 w 8082951"/>
                <a:gd name="connsiteY38" fmla="*/ 2484407 h 3036498"/>
                <a:gd name="connsiteX39" fmla="*/ 2113472 w 8082951"/>
                <a:gd name="connsiteY39" fmla="*/ 2225615 h 3036498"/>
                <a:gd name="connsiteX40" fmla="*/ 2199736 w 8082951"/>
                <a:gd name="connsiteY40" fmla="*/ 2027207 h 3036498"/>
                <a:gd name="connsiteX41" fmla="*/ 2294627 w 8082951"/>
                <a:gd name="connsiteY41" fmla="*/ 1777041 h 3036498"/>
                <a:gd name="connsiteX42" fmla="*/ 2415396 w 8082951"/>
                <a:gd name="connsiteY42" fmla="*/ 1544128 h 3036498"/>
                <a:gd name="connsiteX43" fmla="*/ 2493034 w 8082951"/>
                <a:gd name="connsiteY43" fmla="*/ 1388853 h 3036498"/>
                <a:gd name="connsiteX44" fmla="*/ 2562045 w 8082951"/>
                <a:gd name="connsiteY44" fmla="*/ 1259456 h 3036498"/>
                <a:gd name="connsiteX45" fmla="*/ 2631057 w 8082951"/>
                <a:gd name="connsiteY45" fmla="*/ 1173192 h 3036498"/>
                <a:gd name="connsiteX46" fmla="*/ 2691442 w 8082951"/>
                <a:gd name="connsiteY46" fmla="*/ 1061049 h 3036498"/>
                <a:gd name="connsiteX47" fmla="*/ 2777706 w 8082951"/>
                <a:gd name="connsiteY47" fmla="*/ 983411 h 3036498"/>
                <a:gd name="connsiteX48" fmla="*/ 2820838 w 8082951"/>
                <a:gd name="connsiteY48" fmla="*/ 923026 h 3036498"/>
                <a:gd name="connsiteX49" fmla="*/ 2889849 w 8082951"/>
                <a:gd name="connsiteY49" fmla="*/ 862641 h 3036498"/>
                <a:gd name="connsiteX50" fmla="*/ 3001993 w 8082951"/>
                <a:gd name="connsiteY50" fmla="*/ 836762 h 3036498"/>
                <a:gd name="connsiteX51" fmla="*/ 3174521 w 8082951"/>
                <a:gd name="connsiteY51" fmla="*/ 836762 h 3036498"/>
                <a:gd name="connsiteX52" fmla="*/ 3303917 w 8082951"/>
                <a:gd name="connsiteY52" fmla="*/ 905773 h 3036498"/>
                <a:gd name="connsiteX53" fmla="*/ 3416060 w 8082951"/>
                <a:gd name="connsiteY53" fmla="*/ 983411 h 3036498"/>
                <a:gd name="connsiteX54" fmla="*/ 3528204 w 8082951"/>
                <a:gd name="connsiteY54" fmla="*/ 1078302 h 3036498"/>
                <a:gd name="connsiteX55" fmla="*/ 3657600 w 8082951"/>
                <a:gd name="connsiteY55" fmla="*/ 1216324 h 3036498"/>
                <a:gd name="connsiteX56" fmla="*/ 3821502 w 8082951"/>
                <a:gd name="connsiteY56" fmla="*/ 1414732 h 3036498"/>
                <a:gd name="connsiteX57" fmla="*/ 4011283 w 8082951"/>
                <a:gd name="connsiteY57" fmla="*/ 1656271 h 3036498"/>
                <a:gd name="connsiteX58" fmla="*/ 4175185 w 8082951"/>
                <a:gd name="connsiteY58" fmla="*/ 1880558 h 3036498"/>
                <a:gd name="connsiteX59" fmla="*/ 4451230 w 8082951"/>
                <a:gd name="connsiteY59" fmla="*/ 2225615 h 3036498"/>
                <a:gd name="connsiteX60" fmla="*/ 4718649 w 8082951"/>
                <a:gd name="connsiteY60" fmla="*/ 2544792 h 3036498"/>
                <a:gd name="connsiteX61" fmla="*/ 4873925 w 8082951"/>
                <a:gd name="connsiteY61" fmla="*/ 2708694 h 3036498"/>
                <a:gd name="connsiteX62" fmla="*/ 5037827 w 8082951"/>
                <a:gd name="connsiteY62" fmla="*/ 2846717 h 3036498"/>
                <a:gd name="connsiteX63" fmla="*/ 5149970 w 8082951"/>
                <a:gd name="connsiteY63" fmla="*/ 2907102 h 3036498"/>
                <a:gd name="connsiteX64" fmla="*/ 5305245 w 8082951"/>
                <a:gd name="connsiteY64" fmla="*/ 2924354 h 3036498"/>
                <a:gd name="connsiteX65" fmla="*/ 5408762 w 8082951"/>
                <a:gd name="connsiteY65" fmla="*/ 2881222 h 3036498"/>
                <a:gd name="connsiteX66" fmla="*/ 5564038 w 8082951"/>
                <a:gd name="connsiteY66" fmla="*/ 2786332 h 3036498"/>
                <a:gd name="connsiteX67" fmla="*/ 5693434 w 8082951"/>
                <a:gd name="connsiteY67" fmla="*/ 2639683 h 3036498"/>
                <a:gd name="connsiteX68" fmla="*/ 5796951 w 8082951"/>
                <a:gd name="connsiteY68" fmla="*/ 2467154 h 3036498"/>
                <a:gd name="connsiteX69" fmla="*/ 5909094 w 8082951"/>
                <a:gd name="connsiteY69" fmla="*/ 2294626 h 3036498"/>
                <a:gd name="connsiteX70" fmla="*/ 6003985 w 8082951"/>
                <a:gd name="connsiteY70" fmla="*/ 2078966 h 3036498"/>
                <a:gd name="connsiteX71" fmla="*/ 6116128 w 8082951"/>
                <a:gd name="connsiteY71" fmla="*/ 1846053 h 3036498"/>
                <a:gd name="connsiteX72" fmla="*/ 6211019 w 8082951"/>
                <a:gd name="connsiteY72" fmla="*/ 1647645 h 3036498"/>
                <a:gd name="connsiteX73" fmla="*/ 6323162 w 8082951"/>
                <a:gd name="connsiteY73" fmla="*/ 1449237 h 3036498"/>
                <a:gd name="connsiteX74" fmla="*/ 6409427 w 8082951"/>
                <a:gd name="connsiteY74" fmla="*/ 1319841 h 3036498"/>
                <a:gd name="connsiteX75" fmla="*/ 6478438 w 8082951"/>
                <a:gd name="connsiteY75" fmla="*/ 1250830 h 3036498"/>
                <a:gd name="connsiteX76" fmla="*/ 6573328 w 8082951"/>
                <a:gd name="connsiteY76" fmla="*/ 1190445 h 3036498"/>
                <a:gd name="connsiteX77" fmla="*/ 6694098 w 8082951"/>
                <a:gd name="connsiteY77" fmla="*/ 1224951 h 3036498"/>
                <a:gd name="connsiteX78" fmla="*/ 6797615 w 8082951"/>
                <a:gd name="connsiteY78" fmla="*/ 1311215 h 3036498"/>
                <a:gd name="connsiteX79" fmla="*/ 6901132 w 8082951"/>
                <a:gd name="connsiteY79" fmla="*/ 1440611 h 3036498"/>
                <a:gd name="connsiteX80" fmla="*/ 6970143 w 8082951"/>
                <a:gd name="connsiteY80" fmla="*/ 1613139 h 3036498"/>
                <a:gd name="connsiteX81" fmla="*/ 7047781 w 8082951"/>
                <a:gd name="connsiteY81" fmla="*/ 1846053 h 3036498"/>
                <a:gd name="connsiteX82" fmla="*/ 7194430 w 8082951"/>
                <a:gd name="connsiteY82" fmla="*/ 2078966 h 3036498"/>
                <a:gd name="connsiteX83" fmla="*/ 7272068 w 8082951"/>
                <a:gd name="connsiteY83" fmla="*/ 2311879 h 3036498"/>
                <a:gd name="connsiteX84" fmla="*/ 7358332 w 8082951"/>
                <a:gd name="connsiteY84" fmla="*/ 2544792 h 3036498"/>
                <a:gd name="connsiteX85" fmla="*/ 7461849 w 8082951"/>
                <a:gd name="connsiteY85" fmla="*/ 2700068 h 3036498"/>
                <a:gd name="connsiteX86" fmla="*/ 7504981 w 8082951"/>
                <a:gd name="connsiteY86" fmla="*/ 2786332 h 3036498"/>
                <a:gd name="connsiteX87" fmla="*/ 7608498 w 8082951"/>
                <a:gd name="connsiteY87" fmla="*/ 2863969 h 3036498"/>
                <a:gd name="connsiteX88" fmla="*/ 7720642 w 8082951"/>
                <a:gd name="connsiteY88" fmla="*/ 2898475 h 3036498"/>
                <a:gd name="connsiteX89" fmla="*/ 7798279 w 8082951"/>
                <a:gd name="connsiteY89" fmla="*/ 2881222 h 3036498"/>
                <a:gd name="connsiteX90" fmla="*/ 7884543 w 8082951"/>
                <a:gd name="connsiteY90" fmla="*/ 2838090 h 3036498"/>
                <a:gd name="connsiteX91" fmla="*/ 7996687 w 8082951"/>
                <a:gd name="connsiteY91" fmla="*/ 2734573 h 3036498"/>
                <a:gd name="connsiteX92" fmla="*/ 8057072 w 8082951"/>
                <a:gd name="connsiteY92" fmla="*/ 2631056 h 3036498"/>
                <a:gd name="connsiteX93" fmla="*/ 8082951 w 8082951"/>
                <a:gd name="connsiteY93" fmla="*/ 2622430 h 3036498"/>
                <a:gd name="connsiteX94" fmla="*/ 8065698 w 8082951"/>
                <a:gd name="connsiteY94" fmla="*/ 1802920 h 3036498"/>
                <a:gd name="connsiteX95" fmla="*/ 8013940 w 8082951"/>
                <a:gd name="connsiteY95" fmla="*/ 1846053 h 3036498"/>
                <a:gd name="connsiteX96" fmla="*/ 7927676 w 8082951"/>
                <a:gd name="connsiteY96" fmla="*/ 1966822 h 3036498"/>
                <a:gd name="connsiteX97" fmla="*/ 7832785 w 8082951"/>
                <a:gd name="connsiteY97" fmla="*/ 2018581 h 3036498"/>
                <a:gd name="connsiteX98" fmla="*/ 7781027 w 8082951"/>
                <a:gd name="connsiteY98" fmla="*/ 2070339 h 3036498"/>
                <a:gd name="connsiteX99" fmla="*/ 7703389 w 8082951"/>
                <a:gd name="connsiteY99" fmla="*/ 2070339 h 3036498"/>
                <a:gd name="connsiteX100" fmla="*/ 7634377 w 8082951"/>
                <a:gd name="connsiteY100" fmla="*/ 2070339 h 3036498"/>
                <a:gd name="connsiteX101" fmla="*/ 7539487 w 8082951"/>
                <a:gd name="connsiteY101" fmla="*/ 2009954 h 3036498"/>
                <a:gd name="connsiteX102" fmla="*/ 7496355 w 8082951"/>
                <a:gd name="connsiteY102" fmla="*/ 1949569 h 3036498"/>
                <a:gd name="connsiteX103" fmla="*/ 7453223 w 8082951"/>
                <a:gd name="connsiteY103" fmla="*/ 1880558 h 3036498"/>
                <a:gd name="connsiteX104" fmla="*/ 7289321 w 8082951"/>
                <a:gd name="connsiteY104" fmla="*/ 1544128 h 3036498"/>
                <a:gd name="connsiteX105" fmla="*/ 7194430 w 8082951"/>
                <a:gd name="connsiteY105" fmla="*/ 1293962 h 3036498"/>
                <a:gd name="connsiteX106" fmla="*/ 7082287 w 8082951"/>
                <a:gd name="connsiteY106" fmla="*/ 1043796 h 3036498"/>
                <a:gd name="connsiteX107" fmla="*/ 6987396 w 8082951"/>
                <a:gd name="connsiteY107" fmla="*/ 828136 h 3036498"/>
                <a:gd name="connsiteX108" fmla="*/ 6961517 w 8082951"/>
                <a:gd name="connsiteY108" fmla="*/ 741871 h 3036498"/>
                <a:gd name="connsiteX109" fmla="*/ 6840747 w 8082951"/>
                <a:gd name="connsiteY109" fmla="*/ 526211 h 3036498"/>
                <a:gd name="connsiteX110" fmla="*/ 6711351 w 8082951"/>
                <a:gd name="connsiteY110" fmla="*/ 405441 h 3036498"/>
                <a:gd name="connsiteX111" fmla="*/ 6573328 w 8082951"/>
                <a:gd name="connsiteY111" fmla="*/ 362309 h 3036498"/>
                <a:gd name="connsiteX112" fmla="*/ 6504317 w 8082951"/>
                <a:gd name="connsiteY112" fmla="*/ 405441 h 3036498"/>
                <a:gd name="connsiteX113" fmla="*/ 6418053 w 8082951"/>
                <a:gd name="connsiteY113" fmla="*/ 474453 h 3036498"/>
                <a:gd name="connsiteX114" fmla="*/ 6340415 w 8082951"/>
                <a:gd name="connsiteY114" fmla="*/ 595222 h 3036498"/>
                <a:gd name="connsiteX115" fmla="*/ 6280030 w 8082951"/>
                <a:gd name="connsiteY115" fmla="*/ 690113 h 3036498"/>
                <a:gd name="connsiteX116" fmla="*/ 6219645 w 8082951"/>
                <a:gd name="connsiteY116" fmla="*/ 785003 h 3036498"/>
                <a:gd name="connsiteX117" fmla="*/ 6150634 w 8082951"/>
                <a:gd name="connsiteY117" fmla="*/ 914400 h 3036498"/>
                <a:gd name="connsiteX118" fmla="*/ 6116128 w 8082951"/>
                <a:gd name="connsiteY118" fmla="*/ 1035169 h 3036498"/>
                <a:gd name="connsiteX119" fmla="*/ 6021238 w 8082951"/>
                <a:gd name="connsiteY119" fmla="*/ 1181819 h 3036498"/>
                <a:gd name="connsiteX120" fmla="*/ 5943600 w 8082951"/>
                <a:gd name="connsiteY120" fmla="*/ 1337094 h 3036498"/>
                <a:gd name="connsiteX121" fmla="*/ 5874589 w 8082951"/>
                <a:gd name="connsiteY121" fmla="*/ 1449237 h 3036498"/>
                <a:gd name="connsiteX122" fmla="*/ 5822830 w 8082951"/>
                <a:gd name="connsiteY122" fmla="*/ 1552754 h 3036498"/>
                <a:gd name="connsiteX123" fmla="*/ 5693434 w 8082951"/>
                <a:gd name="connsiteY123" fmla="*/ 1785668 h 3036498"/>
                <a:gd name="connsiteX124" fmla="*/ 5598543 w 8082951"/>
                <a:gd name="connsiteY124" fmla="*/ 1897811 h 3036498"/>
                <a:gd name="connsiteX125" fmla="*/ 5477774 w 8082951"/>
                <a:gd name="connsiteY125" fmla="*/ 2009954 h 3036498"/>
                <a:gd name="connsiteX126" fmla="*/ 5374257 w 8082951"/>
                <a:gd name="connsiteY126" fmla="*/ 2096219 h 3036498"/>
                <a:gd name="connsiteX127" fmla="*/ 5270740 w 8082951"/>
                <a:gd name="connsiteY127" fmla="*/ 2113471 h 3036498"/>
                <a:gd name="connsiteX128" fmla="*/ 5132717 w 8082951"/>
                <a:gd name="connsiteY128" fmla="*/ 2078966 h 3036498"/>
                <a:gd name="connsiteX129" fmla="*/ 4986068 w 8082951"/>
                <a:gd name="connsiteY129" fmla="*/ 1992702 h 3036498"/>
                <a:gd name="connsiteX130" fmla="*/ 4822166 w 8082951"/>
                <a:gd name="connsiteY130" fmla="*/ 1863305 h 3036498"/>
                <a:gd name="connsiteX131" fmla="*/ 4597879 w 8082951"/>
                <a:gd name="connsiteY131" fmla="*/ 1613139 h 3036498"/>
                <a:gd name="connsiteX132" fmla="*/ 4373593 w 8082951"/>
                <a:gd name="connsiteY132" fmla="*/ 1328468 h 3036498"/>
                <a:gd name="connsiteX133" fmla="*/ 4140679 w 8082951"/>
                <a:gd name="connsiteY133" fmla="*/ 1017917 h 3036498"/>
                <a:gd name="connsiteX134" fmla="*/ 3925019 w 8082951"/>
                <a:gd name="connsiteY134" fmla="*/ 741871 h 3036498"/>
                <a:gd name="connsiteX135" fmla="*/ 3554083 w 8082951"/>
                <a:gd name="connsiteY135" fmla="*/ 293298 h 3036498"/>
                <a:gd name="connsiteX136" fmla="*/ 3364302 w 8082951"/>
                <a:gd name="connsiteY136" fmla="*/ 129396 h 3036498"/>
                <a:gd name="connsiteX137" fmla="*/ 3165894 w 8082951"/>
                <a:gd name="connsiteY137" fmla="*/ 8626 h 3036498"/>
                <a:gd name="connsiteX138" fmla="*/ 3062377 w 8082951"/>
                <a:gd name="connsiteY138" fmla="*/ 0 h 3036498"/>
                <a:gd name="connsiteX139" fmla="*/ 2950234 w 8082951"/>
                <a:gd name="connsiteY139" fmla="*/ 17253 h 3036498"/>
                <a:gd name="connsiteX140" fmla="*/ 2803585 w 8082951"/>
                <a:gd name="connsiteY140" fmla="*/ 112143 h 3036498"/>
                <a:gd name="connsiteX141" fmla="*/ 2717321 w 8082951"/>
                <a:gd name="connsiteY141" fmla="*/ 207034 h 3036498"/>
                <a:gd name="connsiteX142" fmla="*/ 2424023 w 8082951"/>
                <a:gd name="connsiteY142" fmla="*/ 672860 h 3036498"/>
                <a:gd name="connsiteX143" fmla="*/ 2260121 w 8082951"/>
                <a:gd name="connsiteY143" fmla="*/ 1017917 h 3036498"/>
                <a:gd name="connsiteX144" fmla="*/ 2165230 w 8082951"/>
                <a:gd name="connsiteY144" fmla="*/ 1207698 h 3036498"/>
                <a:gd name="connsiteX145" fmla="*/ 2027208 w 8082951"/>
                <a:gd name="connsiteY145" fmla="*/ 1561381 h 3036498"/>
                <a:gd name="connsiteX146" fmla="*/ 1889185 w 8082951"/>
                <a:gd name="connsiteY146" fmla="*/ 1854679 h 3036498"/>
                <a:gd name="connsiteX147" fmla="*/ 1759789 w 8082951"/>
                <a:gd name="connsiteY147" fmla="*/ 2044460 h 3036498"/>
                <a:gd name="connsiteX148" fmla="*/ 1595887 w 8082951"/>
                <a:gd name="connsiteY148" fmla="*/ 2191109 h 3036498"/>
                <a:gd name="connsiteX149" fmla="*/ 1406106 w 8082951"/>
                <a:gd name="connsiteY149" fmla="*/ 2199736 h 3036498"/>
                <a:gd name="connsiteX150" fmla="*/ 1164566 w 8082951"/>
                <a:gd name="connsiteY150" fmla="*/ 2035834 h 3036498"/>
                <a:gd name="connsiteX151" fmla="*/ 974785 w 8082951"/>
                <a:gd name="connsiteY151" fmla="*/ 1828800 h 3036498"/>
                <a:gd name="connsiteX152" fmla="*/ 828136 w 8082951"/>
                <a:gd name="connsiteY152" fmla="*/ 1656271 h 3036498"/>
                <a:gd name="connsiteX153" fmla="*/ 698740 w 8082951"/>
                <a:gd name="connsiteY153" fmla="*/ 1578634 h 3036498"/>
                <a:gd name="connsiteX154" fmla="*/ 517585 w 8082951"/>
                <a:gd name="connsiteY154" fmla="*/ 1587260 h 3036498"/>
                <a:gd name="connsiteX155" fmla="*/ 370936 w 8082951"/>
                <a:gd name="connsiteY155" fmla="*/ 1682151 h 3036498"/>
                <a:gd name="connsiteX156" fmla="*/ 267419 w 8082951"/>
                <a:gd name="connsiteY156" fmla="*/ 1802920 h 3036498"/>
                <a:gd name="connsiteX157" fmla="*/ 172528 w 8082951"/>
                <a:gd name="connsiteY157" fmla="*/ 1906437 h 3036498"/>
                <a:gd name="connsiteX158" fmla="*/ 94891 w 8082951"/>
                <a:gd name="connsiteY158" fmla="*/ 2035834 h 3036498"/>
                <a:gd name="connsiteX159" fmla="*/ 25879 w 8082951"/>
                <a:gd name="connsiteY159" fmla="*/ 2139351 h 3036498"/>
                <a:gd name="connsiteX160" fmla="*/ 0 w 8082951"/>
                <a:gd name="connsiteY160" fmla="*/ 2191109 h 3036498"/>
                <a:gd name="connsiteX161" fmla="*/ 17253 w 8082951"/>
                <a:gd name="connsiteY161" fmla="*/ 3010619 h 303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8082951" h="3036498">
                  <a:moveTo>
                    <a:pt x="17253" y="3010619"/>
                  </a:moveTo>
                  <a:lnTo>
                    <a:pt x="60385" y="2950234"/>
                  </a:lnTo>
                  <a:lnTo>
                    <a:pt x="103517" y="2881222"/>
                  </a:lnTo>
                  <a:lnTo>
                    <a:pt x="120770" y="2838090"/>
                  </a:lnTo>
                  <a:lnTo>
                    <a:pt x="172528" y="2769079"/>
                  </a:lnTo>
                  <a:lnTo>
                    <a:pt x="215660" y="2691441"/>
                  </a:lnTo>
                  <a:lnTo>
                    <a:pt x="284672" y="2613803"/>
                  </a:lnTo>
                  <a:lnTo>
                    <a:pt x="327804" y="2553419"/>
                  </a:lnTo>
                  <a:lnTo>
                    <a:pt x="388189" y="2484407"/>
                  </a:lnTo>
                  <a:lnTo>
                    <a:pt x="431321" y="2458528"/>
                  </a:lnTo>
                  <a:lnTo>
                    <a:pt x="465827" y="2432649"/>
                  </a:lnTo>
                  <a:lnTo>
                    <a:pt x="517585" y="2424022"/>
                  </a:lnTo>
                  <a:lnTo>
                    <a:pt x="552091" y="2389517"/>
                  </a:lnTo>
                  <a:lnTo>
                    <a:pt x="612476" y="2372264"/>
                  </a:lnTo>
                  <a:lnTo>
                    <a:pt x="690113" y="2389517"/>
                  </a:lnTo>
                  <a:lnTo>
                    <a:pt x="776377" y="2441275"/>
                  </a:lnTo>
                  <a:lnTo>
                    <a:pt x="836762" y="2475781"/>
                  </a:lnTo>
                  <a:lnTo>
                    <a:pt x="871268" y="2544792"/>
                  </a:lnTo>
                  <a:lnTo>
                    <a:pt x="931653" y="2579298"/>
                  </a:lnTo>
                  <a:lnTo>
                    <a:pt x="974785" y="2631056"/>
                  </a:lnTo>
                  <a:lnTo>
                    <a:pt x="1043796" y="2700068"/>
                  </a:lnTo>
                  <a:lnTo>
                    <a:pt x="1095555" y="2751826"/>
                  </a:lnTo>
                  <a:lnTo>
                    <a:pt x="1155940" y="2820837"/>
                  </a:lnTo>
                  <a:lnTo>
                    <a:pt x="1199072" y="2881222"/>
                  </a:lnTo>
                  <a:lnTo>
                    <a:pt x="1259457" y="2932981"/>
                  </a:lnTo>
                  <a:lnTo>
                    <a:pt x="1319842" y="2967486"/>
                  </a:lnTo>
                  <a:lnTo>
                    <a:pt x="1388853" y="2993366"/>
                  </a:lnTo>
                  <a:lnTo>
                    <a:pt x="1440611" y="3027871"/>
                  </a:lnTo>
                  <a:lnTo>
                    <a:pt x="1544128" y="3036498"/>
                  </a:lnTo>
                  <a:lnTo>
                    <a:pt x="1604513" y="3001992"/>
                  </a:lnTo>
                  <a:lnTo>
                    <a:pt x="1656272" y="2967486"/>
                  </a:lnTo>
                  <a:lnTo>
                    <a:pt x="1733910" y="2924354"/>
                  </a:lnTo>
                  <a:lnTo>
                    <a:pt x="1768415" y="2881222"/>
                  </a:lnTo>
                  <a:lnTo>
                    <a:pt x="1802921" y="2846717"/>
                  </a:lnTo>
                  <a:lnTo>
                    <a:pt x="1854679" y="2734573"/>
                  </a:lnTo>
                  <a:lnTo>
                    <a:pt x="1906438" y="2682815"/>
                  </a:lnTo>
                  <a:lnTo>
                    <a:pt x="1915064" y="2622430"/>
                  </a:lnTo>
                  <a:lnTo>
                    <a:pt x="1958196" y="2544792"/>
                  </a:lnTo>
                  <a:lnTo>
                    <a:pt x="2001328" y="2484407"/>
                  </a:lnTo>
                  <a:lnTo>
                    <a:pt x="2113472" y="2225615"/>
                  </a:lnTo>
                  <a:lnTo>
                    <a:pt x="2199736" y="2027207"/>
                  </a:lnTo>
                  <a:lnTo>
                    <a:pt x="2294627" y="1777041"/>
                  </a:lnTo>
                  <a:lnTo>
                    <a:pt x="2415396" y="1544128"/>
                  </a:lnTo>
                  <a:lnTo>
                    <a:pt x="2493034" y="1388853"/>
                  </a:lnTo>
                  <a:lnTo>
                    <a:pt x="2562045" y="1259456"/>
                  </a:lnTo>
                  <a:lnTo>
                    <a:pt x="2631057" y="1173192"/>
                  </a:lnTo>
                  <a:lnTo>
                    <a:pt x="2691442" y="1061049"/>
                  </a:lnTo>
                  <a:lnTo>
                    <a:pt x="2777706" y="983411"/>
                  </a:lnTo>
                  <a:lnTo>
                    <a:pt x="2820838" y="923026"/>
                  </a:lnTo>
                  <a:lnTo>
                    <a:pt x="2889849" y="862641"/>
                  </a:lnTo>
                  <a:lnTo>
                    <a:pt x="3001993" y="836762"/>
                  </a:lnTo>
                  <a:lnTo>
                    <a:pt x="3174521" y="836762"/>
                  </a:lnTo>
                  <a:lnTo>
                    <a:pt x="3303917" y="905773"/>
                  </a:lnTo>
                  <a:lnTo>
                    <a:pt x="3416060" y="983411"/>
                  </a:lnTo>
                  <a:lnTo>
                    <a:pt x="3528204" y="1078302"/>
                  </a:lnTo>
                  <a:lnTo>
                    <a:pt x="3657600" y="1216324"/>
                  </a:lnTo>
                  <a:lnTo>
                    <a:pt x="3821502" y="1414732"/>
                  </a:lnTo>
                  <a:lnTo>
                    <a:pt x="4011283" y="1656271"/>
                  </a:lnTo>
                  <a:lnTo>
                    <a:pt x="4175185" y="1880558"/>
                  </a:lnTo>
                  <a:lnTo>
                    <a:pt x="4451230" y="2225615"/>
                  </a:lnTo>
                  <a:lnTo>
                    <a:pt x="4718649" y="2544792"/>
                  </a:lnTo>
                  <a:lnTo>
                    <a:pt x="4873925" y="2708694"/>
                  </a:lnTo>
                  <a:lnTo>
                    <a:pt x="5037827" y="2846717"/>
                  </a:lnTo>
                  <a:lnTo>
                    <a:pt x="5149970" y="2907102"/>
                  </a:lnTo>
                  <a:lnTo>
                    <a:pt x="5305245" y="2924354"/>
                  </a:lnTo>
                  <a:lnTo>
                    <a:pt x="5408762" y="2881222"/>
                  </a:lnTo>
                  <a:lnTo>
                    <a:pt x="5564038" y="2786332"/>
                  </a:lnTo>
                  <a:lnTo>
                    <a:pt x="5693434" y="2639683"/>
                  </a:lnTo>
                  <a:lnTo>
                    <a:pt x="5796951" y="2467154"/>
                  </a:lnTo>
                  <a:lnTo>
                    <a:pt x="5909094" y="2294626"/>
                  </a:lnTo>
                  <a:lnTo>
                    <a:pt x="6003985" y="2078966"/>
                  </a:lnTo>
                  <a:lnTo>
                    <a:pt x="6116128" y="1846053"/>
                  </a:lnTo>
                  <a:lnTo>
                    <a:pt x="6211019" y="1647645"/>
                  </a:lnTo>
                  <a:lnTo>
                    <a:pt x="6323162" y="1449237"/>
                  </a:lnTo>
                  <a:lnTo>
                    <a:pt x="6409427" y="1319841"/>
                  </a:lnTo>
                  <a:lnTo>
                    <a:pt x="6478438" y="1250830"/>
                  </a:lnTo>
                  <a:lnTo>
                    <a:pt x="6573328" y="1190445"/>
                  </a:lnTo>
                  <a:lnTo>
                    <a:pt x="6694098" y="1224951"/>
                  </a:lnTo>
                  <a:lnTo>
                    <a:pt x="6797615" y="1311215"/>
                  </a:lnTo>
                  <a:lnTo>
                    <a:pt x="6901132" y="1440611"/>
                  </a:lnTo>
                  <a:lnTo>
                    <a:pt x="6970143" y="1613139"/>
                  </a:lnTo>
                  <a:lnTo>
                    <a:pt x="7047781" y="1846053"/>
                  </a:lnTo>
                  <a:lnTo>
                    <a:pt x="7194430" y="2078966"/>
                  </a:lnTo>
                  <a:lnTo>
                    <a:pt x="7272068" y="2311879"/>
                  </a:lnTo>
                  <a:lnTo>
                    <a:pt x="7358332" y="2544792"/>
                  </a:lnTo>
                  <a:lnTo>
                    <a:pt x="7461849" y="2700068"/>
                  </a:lnTo>
                  <a:lnTo>
                    <a:pt x="7504981" y="2786332"/>
                  </a:lnTo>
                  <a:lnTo>
                    <a:pt x="7608498" y="2863969"/>
                  </a:lnTo>
                  <a:lnTo>
                    <a:pt x="7720642" y="2898475"/>
                  </a:lnTo>
                  <a:lnTo>
                    <a:pt x="7798279" y="2881222"/>
                  </a:lnTo>
                  <a:lnTo>
                    <a:pt x="7884543" y="2838090"/>
                  </a:lnTo>
                  <a:lnTo>
                    <a:pt x="7996687" y="2734573"/>
                  </a:lnTo>
                  <a:lnTo>
                    <a:pt x="8057072" y="2631056"/>
                  </a:lnTo>
                  <a:lnTo>
                    <a:pt x="8082951" y="2622430"/>
                  </a:lnTo>
                  <a:lnTo>
                    <a:pt x="8065698" y="1802920"/>
                  </a:lnTo>
                  <a:lnTo>
                    <a:pt x="8013940" y="1846053"/>
                  </a:lnTo>
                  <a:lnTo>
                    <a:pt x="7927676" y="1966822"/>
                  </a:lnTo>
                  <a:lnTo>
                    <a:pt x="7832785" y="2018581"/>
                  </a:lnTo>
                  <a:lnTo>
                    <a:pt x="7781027" y="2070339"/>
                  </a:lnTo>
                  <a:lnTo>
                    <a:pt x="7703389" y="2070339"/>
                  </a:lnTo>
                  <a:lnTo>
                    <a:pt x="7634377" y="2070339"/>
                  </a:lnTo>
                  <a:lnTo>
                    <a:pt x="7539487" y="2009954"/>
                  </a:lnTo>
                  <a:lnTo>
                    <a:pt x="7496355" y="1949569"/>
                  </a:lnTo>
                  <a:lnTo>
                    <a:pt x="7453223" y="1880558"/>
                  </a:lnTo>
                  <a:lnTo>
                    <a:pt x="7289321" y="1544128"/>
                  </a:lnTo>
                  <a:lnTo>
                    <a:pt x="7194430" y="1293962"/>
                  </a:lnTo>
                  <a:lnTo>
                    <a:pt x="7082287" y="1043796"/>
                  </a:lnTo>
                  <a:lnTo>
                    <a:pt x="6987396" y="828136"/>
                  </a:lnTo>
                  <a:lnTo>
                    <a:pt x="6961517" y="741871"/>
                  </a:lnTo>
                  <a:lnTo>
                    <a:pt x="6840747" y="526211"/>
                  </a:lnTo>
                  <a:lnTo>
                    <a:pt x="6711351" y="405441"/>
                  </a:lnTo>
                  <a:lnTo>
                    <a:pt x="6573328" y="362309"/>
                  </a:lnTo>
                  <a:lnTo>
                    <a:pt x="6504317" y="405441"/>
                  </a:lnTo>
                  <a:lnTo>
                    <a:pt x="6418053" y="474453"/>
                  </a:lnTo>
                  <a:lnTo>
                    <a:pt x="6340415" y="595222"/>
                  </a:lnTo>
                  <a:lnTo>
                    <a:pt x="6280030" y="690113"/>
                  </a:lnTo>
                  <a:lnTo>
                    <a:pt x="6219645" y="785003"/>
                  </a:lnTo>
                  <a:lnTo>
                    <a:pt x="6150634" y="914400"/>
                  </a:lnTo>
                  <a:lnTo>
                    <a:pt x="6116128" y="1035169"/>
                  </a:lnTo>
                  <a:lnTo>
                    <a:pt x="6021238" y="1181819"/>
                  </a:lnTo>
                  <a:lnTo>
                    <a:pt x="5943600" y="1337094"/>
                  </a:lnTo>
                  <a:lnTo>
                    <a:pt x="5874589" y="1449237"/>
                  </a:lnTo>
                  <a:lnTo>
                    <a:pt x="5822830" y="1552754"/>
                  </a:lnTo>
                  <a:lnTo>
                    <a:pt x="5693434" y="1785668"/>
                  </a:lnTo>
                  <a:lnTo>
                    <a:pt x="5598543" y="1897811"/>
                  </a:lnTo>
                  <a:lnTo>
                    <a:pt x="5477774" y="2009954"/>
                  </a:lnTo>
                  <a:lnTo>
                    <a:pt x="5374257" y="2096219"/>
                  </a:lnTo>
                  <a:lnTo>
                    <a:pt x="5270740" y="2113471"/>
                  </a:lnTo>
                  <a:lnTo>
                    <a:pt x="5132717" y="2078966"/>
                  </a:lnTo>
                  <a:lnTo>
                    <a:pt x="4986068" y="1992702"/>
                  </a:lnTo>
                  <a:lnTo>
                    <a:pt x="4822166" y="1863305"/>
                  </a:lnTo>
                  <a:lnTo>
                    <a:pt x="4597879" y="1613139"/>
                  </a:lnTo>
                  <a:lnTo>
                    <a:pt x="4373593" y="1328468"/>
                  </a:lnTo>
                  <a:lnTo>
                    <a:pt x="4140679" y="1017917"/>
                  </a:lnTo>
                  <a:lnTo>
                    <a:pt x="3925019" y="741871"/>
                  </a:lnTo>
                  <a:lnTo>
                    <a:pt x="3554083" y="293298"/>
                  </a:lnTo>
                  <a:lnTo>
                    <a:pt x="3364302" y="129396"/>
                  </a:lnTo>
                  <a:lnTo>
                    <a:pt x="3165894" y="8626"/>
                  </a:lnTo>
                  <a:lnTo>
                    <a:pt x="3062377" y="0"/>
                  </a:lnTo>
                  <a:lnTo>
                    <a:pt x="2950234" y="17253"/>
                  </a:lnTo>
                  <a:lnTo>
                    <a:pt x="2803585" y="112143"/>
                  </a:lnTo>
                  <a:lnTo>
                    <a:pt x="2717321" y="207034"/>
                  </a:lnTo>
                  <a:lnTo>
                    <a:pt x="2424023" y="672860"/>
                  </a:lnTo>
                  <a:lnTo>
                    <a:pt x="2260121" y="1017917"/>
                  </a:lnTo>
                  <a:lnTo>
                    <a:pt x="2165230" y="1207698"/>
                  </a:lnTo>
                  <a:lnTo>
                    <a:pt x="2027208" y="1561381"/>
                  </a:lnTo>
                  <a:lnTo>
                    <a:pt x="1889185" y="1854679"/>
                  </a:lnTo>
                  <a:lnTo>
                    <a:pt x="1759789" y="2044460"/>
                  </a:lnTo>
                  <a:lnTo>
                    <a:pt x="1595887" y="2191109"/>
                  </a:lnTo>
                  <a:lnTo>
                    <a:pt x="1406106" y="2199736"/>
                  </a:lnTo>
                  <a:lnTo>
                    <a:pt x="1164566" y="2035834"/>
                  </a:lnTo>
                  <a:lnTo>
                    <a:pt x="974785" y="1828800"/>
                  </a:lnTo>
                  <a:lnTo>
                    <a:pt x="828136" y="1656271"/>
                  </a:lnTo>
                  <a:lnTo>
                    <a:pt x="698740" y="1578634"/>
                  </a:lnTo>
                  <a:lnTo>
                    <a:pt x="517585" y="1587260"/>
                  </a:lnTo>
                  <a:lnTo>
                    <a:pt x="370936" y="1682151"/>
                  </a:lnTo>
                  <a:lnTo>
                    <a:pt x="267419" y="1802920"/>
                  </a:lnTo>
                  <a:lnTo>
                    <a:pt x="172528" y="1906437"/>
                  </a:lnTo>
                  <a:lnTo>
                    <a:pt x="94891" y="2035834"/>
                  </a:lnTo>
                  <a:lnTo>
                    <a:pt x="25879" y="2139351"/>
                  </a:lnTo>
                  <a:lnTo>
                    <a:pt x="0" y="2191109"/>
                  </a:lnTo>
                  <a:cubicBezTo>
                    <a:pt x="2876" y="2470030"/>
                    <a:pt x="5751" y="2748950"/>
                    <a:pt x="17253" y="30106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21089" y="1690688"/>
              <a:ext cx="9188548" cy="2608624"/>
              <a:chOff x="2221089" y="1690688"/>
              <a:chExt cx="9188548" cy="2608624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221089" y="1690688"/>
                <a:ext cx="8088771" cy="2608624"/>
              </a:xfrm>
              <a:custGeom>
                <a:avLst/>
                <a:gdLst>
                  <a:gd name="connsiteX0" fmla="*/ 0 w 9121422"/>
                  <a:gd name="connsiteY0" fmla="*/ 2608624 h 2608624"/>
                  <a:gd name="connsiteX1" fmla="*/ 699911 w 9121422"/>
                  <a:gd name="connsiteY1" fmla="*/ 1626491 h 2608624"/>
                  <a:gd name="connsiteX2" fmla="*/ 1603022 w 9121422"/>
                  <a:gd name="connsiteY2" fmla="*/ 2337691 h 2608624"/>
                  <a:gd name="connsiteX3" fmla="*/ 3409245 w 9121422"/>
                  <a:gd name="connsiteY3" fmla="*/ 891 h 2608624"/>
                  <a:gd name="connsiteX4" fmla="*/ 5813778 w 9121422"/>
                  <a:gd name="connsiteY4" fmla="*/ 2044179 h 2608624"/>
                  <a:gd name="connsiteX5" fmla="*/ 7405511 w 9121422"/>
                  <a:gd name="connsiteY5" fmla="*/ 666935 h 2608624"/>
                  <a:gd name="connsiteX6" fmla="*/ 8692445 w 9121422"/>
                  <a:gd name="connsiteY6" fmla="*/ 2089335 h 2608624"/>
                  <a:gd name="connsiteX7" fmla="*/ 9121422 w 9121422"/>
                  <a:gd name="connsiteY7" fmla="*/ 2111913 h 260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608624">
                    <a:moveTo>
                      <a:pt x="0" y="2608624"/>
                    </a:moveTo>
                    <a:cubicBezTo>
                      <a:pt x="216370" y="2140135"/>
                      <a:pt x="432741" y="1671646"/>
                      <a:pt x="699911" y="1626491"/>
                    </a:cubicBezTo>
                    <a:cubicBezTo>
                      <a:pt x="967081" y="1581336"/>
                      <a:pt x="1151466" y="2608624"/>
                      <a:pt x="1603022" y="2337691"/>
                    </a:cubicBezTo>
                    <a:cubicBezTo>
                      <a:pt x="2054578" y="2066758"/>
                      <a:pt x="2707452" y="49810"/>
                      <a:pt x="3409245" y="891"/>
                    </a:cubicBezTo>
                    <a:cubicBezTo>
                      <a:pt x="4111038" y="-48028"/>
                      <a:pt x="5147734" y="1933172"/>
                      <a:pt x="5813778" y="2044179"/>
                    </a:cubicBezTo>
                    <a:cubicBezTo>
                      <a:pt x="6479822" y="2155186"/>
                      <a:pt x="6925733" y="659409"/>
                      <a:pt x="7405511" y="666935"/>
                    </a:cubicBezTo>
                    <a:cubicBezTo>
                      <a:pt x="7885289" y="674461"/>
                      <a:pt x="8406460" y="1848505"/>
                      <a:pt x="8692445" y="2089335"/>
                    </a:cubicBezTo>
                    <a:cubicBezTo>
                      <a:pt x="8978430" y="2330165"/>
                      <a:pt x="9049926" y="2221039"/>
                      <a:pt x="9121422" y="211191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507133" y="3361322"/>
                <a:ext cx="902504" cy="506488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SRPT-k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32378" y="2109236"/>
              <a:ext cx="9127607" cy="2289363"/>
              <a:chOff x="2232378" y="2109236"/>
              <a:chExt cx="9127607" cy="228936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507133" y="3892111"/>
                <a:ext cx="852852" cy="506488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91490" y="2651134"/>
              <a:ext cx="1311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Relevant work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6545" y="4741323"/>
              <a:ext cx="84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21089" y="1291495"/>
              <a:ext cx="9596714" cy="2227427"/>
              <a:chOff x="2232378" y="2109236"/>
              <a:chExt cx="9596714" cy="2227427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noFill/>
                  <a:ln w="508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SRPT-1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02" t="-2941" b="-17647"/>
                    </a:stretch>
                  </a:blipFill>
                  <a:ln w="508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1919795" y="4548523"/>
              <a:ext cx="8401354" cy="694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19795" y="1701409"/>
              <a:ext cx="19072" cy="29139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010596" y="1690688"/>
              <a:ext cx="1163289" cy="666709"/>
              <a:chOff x="4010596" y="1690688"/>
              <a:chExt cx="1163289" cy="666709"/>
            </a:xfrm>
          </p:grpSpPr>
          <p:sp>
            <p:nvSpPr>
              <p:cNvPr id="41" name="Left Brace 40"/>
              <p:cNvSpPr/>
              <p:nvPr/>
            </p:nvSpPr>
            <p:spPr>
              <a:xfrm>
                <a:off x="4844981" y="1690688"/>
                <a:ext cx="328904" cy="520077"/>
              </a:xfrm>
              <a:prstGeom prst="leftBrace">
                <a:avLst>
                  <a:gd name="adj1" fmla="val 25929"/>
                  <a:gd name="adj2" fmla="val 50000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048"/>
                    </a:stretch>
                  </a:blipFill>
                  <a:ln w="508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5001" y="4367652"/>
                <a:ext cx="8509080" cy="181588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 smtClean="0"/>
                  <a:t> relevant jobs in SRPT-k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</m:oMath>
                </a14:m>
                <a:r>
                  <a:rPr lang="en-US" sz="2800" dirty="0" smtClean="0"/>
                  <a:t> SRPT-k is completing relevant work at speed 1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is </a:t>
                </a:r>
                <a:r>
                  <a:rPr lang="en-US" sz="2800" dirty="0" err="1" smtClean="0"/>
                  <a:t>nonincreasing</a:t>
                </a:r>
                <a:endParaRPr lang="en-US" sz="2800" dirty="0" smtClean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sz="2800" dirty="0" smtClean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1" y="4367652"/>
                <a:ext cx="8509080" cy="1815882"/>
              </a:xfrm>
              <a:prstGeom prst="rect">
                <a:avLst/>
              </a:prstGeom>
              <a:blipFill>
                <a:blip r:embed="rId5"/>
                <a:stretch>
                  <a:fillRect t="-3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51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jobs intervals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1490" y="1291398"/>
            <a:ext cx="11268388" cy="2852339"/>
            <a:chOff x="491490" y="1291398"/>
            <a:chExt cx="11326313" cy="3911590"/>
          </a:xfrm>
        </p:grpSpPr>
        <p:sp>
          <p:nvSpPr>
            <p:cNvPr id="31" name="Rectangle 30"/>
            <p:cNvSpPr/>
            <p:nvPr/>
          </p:nvSpPr>
          <p:spPr>
            <a:xfrm>
              <a:off x="7977999" y="1291398"/>
              <a:ext cx="1711113" cy="324377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74629" y="1291495"/>
              <a:ext cx="3051951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80309" y="1291495"/>
              <a:ext cx="705979" cy="329046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209800" y="1291495"/>
              <a:ext cx="8122638" cy="3323906"/>
              <a:chOff x="2209800" y="1291495"/>
              <a:chExt cx="8122638" cy="332390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2209800" y="1291495"/>
                <a:ext cx="270510" cy="329046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9689112" y="1302589"/>
                <a:ext cx="643326" cy="32459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926580" y="1291495"/>
                <a:ext cx="1040130" cy="3257027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3186289" y="1291495"/>
                <a:ext cx="677051" cy="3323906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2225615" y="1302589"/>
              <a:ext cx="8082951" cy="3036498"/>
            </a:xfrm>
            <a:custGeom>
              <a:avLst/>
              <a:gdLst>
                <a:gd name="connsiteX0" fmla="*/ 17253 w 8082951"/>
                <a:gd name="connsiteY0" fmla="*/ 3010619 h 3036498"/>
                <a:gd name="connsiteX1" fmla="*/ 60385 w 8082951"/>
                <a:gd name="connsiteY1" fmla="*/ 2950234 h 3036498"/>
                <a:gd name="connsiteX2" fmla="*/ 103517 w 8082951"/>
                <a:gd name="connsiteY2" fmla="*/ 2881222 h 3036498"/>
                <a:gd name="connsiteX3" fmla="*/ 120770 w 8082951"/>
                <a:gd name="connsiteY3" fmla="*/ 2838090 h 3036498"/>
                <a:gd name="connsiteX4" fmla="*/ 172528 w 8082951"/>
                <a:gd name="connsiteY4" fmla="*/ 2769079 h 3036498"/>
                <a:gd name="connsiteX5" fmla="*/ 215660 w 8082951"/>
                <a:gd name="connsiteY5" fmla="*/ 2691441 h 3036498"/>
                <a:gd name="connsiteX6" fmla="*/ 284672 w 8082951"/>
                <a:gd name="connsiteY6" fmla="*/ 2613803 h 3036498"/>
                <a:gd name="connsiteX7" fmla="*/ 327804 w 8082951"/>
                <a:gd name="connsiteY7" fmla="*/ 2553419 h 3036498"/>
                <a:gd name="connsiteX8" fmla="*/ 388189 w 8082951"/>
                <a:gd name="connsiteY8" fmla="*/ 2484407 h 3036498"/>
                <a:gd name="connsiteX9" fmla="*/ 431321 w 8082951"/>
                <a:gd name="connsiteY9" fmla="*/ 2458528 h 3036498"/>
                <a:gd name="connsiteX10" fmla="*/ 465827 w 8082951"/>
                <a:gd name="connsiteY10" fmla="*/ 2432649 h 3036498"/>
                <a:gd name="connsiteX11" fmla="*/ 517585 w 8082951"/>
                <a:gd name="connsiteY11" fmla="*/ 2424022 h 3036498"/>
                <a:gd name="connsiteX12" fmla="*/ 552091 w 8082951"/>
                <a:gd name="connsiteY12" fmla="*/ 2389517 h 3036498"/>
                <a:gd name="connsiteX13" fmla="*/ 612476 w 8082951"/>
                <a:gd name="connsiteY13" fmla="*/ 2372264 h 3036498"/>
                <a:gd name="connsiteX14" fmla="*/ 690113 w 8082951"/>
                <a:gd name="connsiteY14" fmla="*/ 2389517 h 3036498"/>
                <a:gd name="connsiteX15" fmla="*/ 776377 w 8082951"/>
                <a:gd name="connsiteY15" fmla="*/ 2441275 h 3036498"/>
                <a:gd name="connsiteX16" fmla="*/ 836762 w 8082951"/>
                <a:gd name="connsiteY16" fmla="*/ 2475781 h 3036498"/>
                <a:gd name="connsiteX17" fmla="*/ 871268 w 8082951"/>
                <a:gd name="connsiteY17" fmla="*/ 2544792 h 3036498"/>
                <a:gd name="connsiteX18" fmla="*/ 931653 w 8082951"/>
                <a:gd name="connsiteY18" fmla="*/ 2579298 h 3036498"/>
                <a:gd name="connsiteX19" fmla="*/ 974785 w 8082951"/>
                <a:gd name="connsiteY19" fmla="*/ 2631056 h 3036498"/>
                <a:gd name="connsiteX20" fmla="*/ 1043796 w 8082951"/>
                <a:gd name="connsiteY20" fmla="*/ 2700068 h 3036498"/>
                <a:gd name="connsiteX21" fmla="*/ 1095555 w 8082951"/>
                <a:gd name="connsiteY21" fmla="*/ 2751826 h 3036498"/>
                <a:gd name="connsiteX22" fmla="*/ 1155940 w 8082951"/>
                <a:gd name="connsiteY22" fmla="*/ 2820837 h 3036498"/>
                <a:gd name="connsiteX23" fmla="*/ 1199072 w 8082951"/>
                <a:gd name="connsiteY23" fmla="*/ 2881222 h 3036498"/>
                <a:gd name="connsiteX24" fmla="*/ 1259457 w 8082951"/>
                <a:gd name="connsiteY24" fmla="*/ 2932981 h 3036498"/>
                <a:gd name="connsiteX25" fmla="*/ 1319842 w 8082951"/>
                <a:gd name="connsiteY25" fmla="*/ 2967486 h 3036498"/>
                <a:gd name="connsiteX26" fmla="*/ 1388853 w 8082951"/>
                <a:gd name="connsiteY26" fmla="*/ 2993366 h 3036498"/>
                <a:gd name="connsiteX27" fmla="*/ 1440611 w 8082951"/>
                <a:gd name="connsiteY27" fmla="*/ 3027871 h 3036498"/>
                <a:gd name="connsiteX28" fmla="*/ 1544128 w 8082951"/>
                <a:gd name="connsiteY28" fmla="*/ 3036498 h 3036498"/>
                <a:gd name="connsiteX29" fmla="*/ 1604513 w 8082951"/>
                <a:gd name="connsiteY29" fmla="*/ 3001992 h 3036498"/>
                <a:gd name="connsiteX30" fmla="*/ 1656272 w 8082951"/>
                <a:gd name="connsiteY30" fmla="*/ 2967486 h 3036498"/>
                <a:gd name="connsiteX31" fmla="*/ 1733910 w 8082951"/>
                <a:gd name="connsiteY31" fmla="*/ 2924354 h 3036498"/>
                <a:gd name="connsiteX32" fmla="*/ 1768415 w 8082951"/>
                <a:gd name="connsiteY32" fmla="*/ 2881222 h 3036498"/>
                <a:gd name="connsiteX33" fmla="*/ 1802921 w 8082951"/>
                <a:gd name="connsiteY33" fmla="*/ 2846717 h 3036498"/>
                <a:gd name="connsiteX34" fmla="*/ 1854679 w 8082951"/>
                <a:gd name="connsiteY34" fmla="*/ 2734573 h 3036498"/>
                <a:gd name="connsiteX35" fmla="*/ 1906438 w 8082951"/>
                <a:gd name="connsiteY35" fmla="*/ 2682815 h 3036498"/>
                <a:gd name="connsiteX36" fmla="*/ 1915064 w 8082951"/>
                <a:gd name="connsiteY36" fmla="*/ 2622430 h 3036498"/>
                <a:gd name="connsiteX37" fmla="*/ 1958196 w 8082951"/>
                <a:gd name="connsiteY37" fmla="*/ 2544792 h 3036498"/>
                <a:gd name="connsiteX38" fmla="*/ 2001328 w 8082951"/>
                <a:gd name="connsiteY38" fmla="*/ 2484407 h 3036498"/>
                <a:gd name="connsiteX39" fmla="*/ 2113472 w 8082951"/>
                <a:gd name="connsiteY39" fmla="*/ 2225615 h 3036498"/>
                <a:gd name="connsiteX40" fmla="*/ 2199736 w 8082951"/>
                <a:gd name="connsiteY40" fmla="*/ 2027207 h 3036498"/>
                <a:gd name="connsiteX41" fmla="*/ 2294627 w 8082951"/>
                <a:gd name="connsiteY41" fmla="*/ 1777041 h 3036498"/>
                <a:gd name="connsiteX42" fmla="*/ 2415396 w 8082951"/>
                <a:gd name="connsiteY42" fmla="*/ 1544128 h 3036498"/>
                <a:gd name="connsiteX43" fmla="*/ 2493034 w 8082951"/>
                <a:gd name="connsiteY43" fmla="*/ 1388853 h 3036498"/>
                <a:gd name="connsiteX44" fmla="*/ 2562045 w 8082951"/>
                <a:gd name="connsiteY44" fmla="*/ 1259456 h 3036498"/>
                <a:gd name="connsiteX45" fmla="*/ 2631057 w 8082951"/>
                <a:gd name="connsiteY45" fmla="*/ 1173192 h 3036498"/>
                <a:gd name="connsiteX46" fmla="*/ 2691442 w 8082951"/>
                <a:gd name="connsiteY46" fmla="*/ 1061049 h 3036498"/>
                <a:gd name="connsiteX47" fmla="*/ 2777706 w 8082951"/>
                <a:gd name="connsiteY47" fmla="*/ 983411 h 3036498"/>
                <a:gd name="connsiteX48" fmla="*/ 2820838 w 8082951"/>
                <a:gd name="connsiteY48" fmla="*/ 923026 h 3036498"/>
                <a:gd name="connsiteX49" fmla="*/ 2889849 w 8082951"/>
                <a:gd name="connsiteY49" fmla="*/ 862641 h 3036498"/>
                <a:gd name="connsiteX50" fmla="*/ 3001993 w 8082951"/>
                <a:gd name="connsiteY50" fmla="*/ 836762 h 3036498"/>
                <a:gd name="connsiteX51" fmla="*/ 3174521 w 8082951"/>
                <a:gd name="connsiteY51" fmla="*/ 836762 h 3036498"/>
                <a:gd name="connsiteX52" fmla="*/ 3303917 w 8082951"/>
                <a:gd name="connsiteY52" fmla="*/ 905773 h 3036498"/>
                <a:gd name="connsiteX53" fmla="*/ 3416060 w 8082951"/>
                <a:gd name="connsiteY53" fmla="*/ 983411 h 3036498"/>
                <a:gd name="connsiteX54" fmla="*/ 3528204 w 8082951"/>
                <a:gd name="connsiteY54" fmla="*/ 1078302 h 3036498"/>
                <a:gd name="connsiteX55" fmla="*/ 3657600 w 8082951"/>
                <a:gd name="connsiteY55" fmla="*/ 1216324 h 3036498"/>
                <a:gd name="connsiteX56" fmla="*/ 3821502 w 8082951"/>
                <a:gd name="connsiteY56" fmla="*/ 1414732 h 3036498"/>
                <a:gd name="connsiteX57" fmla="*/ 4011283 w 8082951"/>
                <a:gd name="connsiteY57" fmla="*/ 1656271 h 3036498"/>
                <a:gd name="connsiteX58" fmla="*/ 4175185 w 8082951"/>
                <a:gd name="connsiteY58" fmla="*/ 1880558 h 3036498"/>
                <a:gd name="connsiteX59" fmla="*/ 4451230 w 8082951"/>
                <a:gd name="connsiteY59" fmla="*/ 2225615 h 3036498"/>
                <a:gd name="connsiteX60" fmla="*/ 4718649 w 8082951"/>
                <a:gd name="connsiteY60" fmla="*/ 2544792 h 3036498"/>
                <a:gd name="connsiteX61" fmla="*/ 4873925 w 8082951"/>
                <a:gd name="connsiteY61" fmla="*/ 2708694 h 3036498"/>
                <a:gd name="connsiteX62" fmla="*/ 5037827 w 8082951"/>
                <a:gd name="connsiteY62" fmla="*/ 2846717 h 3036498"/>
                <a:gd name="connsiteX63" fmla="*/ 5149970 w 8082951"/>
                <a:gd name="connsiteY63" fmla="*/ 2907102 h 3036498"/>
                <a:gd name="connsiteX64" fmla="*/ 5305245 w 8082951"/>
                <a:gd name="connsiteY64" fmla="*/ 2924354 h 3036498"/>
                <a:gd name="connsiteX65" fmla="*/ 5408762 w 8082951"/>
                <a:gd name="connsiteY65" fmla="*/ 2881222 h 3036498"/>
                <a:gd name="connsiteX66" fmla="*/ 5564038 w 8082951"/>
                <a:gd name="connsiteY66" fmla="*/ 2786332 h 3036498"/>
                <a:gd name="connsiteX67" fmla="*/ 5693434 w 8082951"/>
                <a:gd name="connsiteY67" fmla="*/ 2639683 h 3036498"/>
                <a:gd name="connsiteX68" fmla="*/ 5796951 w 8082951"/>
                <a:gd name="connsiteY68" fmla="*/ 2467154 h 3036498"/>
                <a:gd name="connsiteX69" fmla="*/ 5909094 w 8082951"/>
                <a:gd name="connsiteY69" fmla="*/ 2294626 h 3036498"/>
                <a:gd name="connsiteX70" fmla="*/ 6003985 w 8082951"/>
                <a:gd name="connsiteY70" fmla="*/ 2078966 h 3036498"/>
                <a:gd name="connsiteX71" fmla="*/ 6116128 w 8082951"/>
                <a:gd name="connsiteY71" fmla="*/ 1846053 h 3036498"/>
                <a:gd name="connsiteX72" fmla="*/ 6211019 w 8082951"/>
                <a:gd name="connsiteY72" fmla="*/ 1647645 h 3036498"/>
                <a:gd name="connsiteX73" fmla="*/ 6323162 w 8082951"/>
                <a:gd name="connsiteY73" fmla="*/ 1449237 h 3036498"/>
                <a:gd name="connsiteX74" fmla="*/ 6409427 w 8082951"/>
                <a:gd name="connsiteY74" fmla="*/ 1319841 h 3036498"/>
                <a:gd name="connsiteX75" fmla="*/ 6478438 w 8082951"/>
                <a:gd name="connsiteY75" fmla="*/ 1250830 h 3036498"/>
                <a:gd name="connsiteX76" fmla="*/ 6573328 w 8082951"/>
                <a:gd name="connsiteY76" fmla="*/ 1190445 h 3036498"/>
                <a:gd name="connsiteX77" fmla="*/ 6694098 w 8082951"/>
                <a:gd name="connsiteY77" fmla="*/ 1224951 h 3036498"/>
                <a:gd name="connsiteX78" fmla="*/ 6797615 w 8082951"/>
                <a:gd name="connsiteY78" fmla="*/ 1311215 h 3036498"/>
                <a:gd name="connsiteX79" fmla="*/ 6901132 w 8082951"/>
                <a:gd name="connsiteY79" fmla="*/ 1440611 h 3036498"/>
                <a:gd name="connsiteX80" fmla="*/ 6970143 w 8082951"/>
                <a:gd name="connsiteY80" fmla="*/ 1613139 h 3036498"/>
                <a:gd name="connsiteX81" fmla="*/ 7047781 w 8082951"/>
                <a:gd name="connsiteY81" fmla="*/ 1846053 h 3036498"/>
                <a:gd name="connsiteX82" fmla="*/ 7194430 w 8082951"/>
                <a:gd name="connsiteY82" fmla="*/ 2078966 h 3036498"/>
                <a:gd name="connsiteX83" fmla="*/ 7272068 w 8082951"/>
                <a:gd name="connsiteY83" fmla="*/ 2311879 h 3036498"/>
                <a:gd name="connsiteX84" fmla="*/ 7358332 w 8082951"/>
                <a:gd name="connsiteY84" fmla="*/ 2544792 h 3036498"/>
                <a:gd name="connsiteX85" fmla="*/ 7461849 w 8082951"/>
                <a:gd name="connsiteY85" fmla="*/ 2700068 h 3036498"/>
                <a:gd name="connsiteX86" fmla="*/ 7504981 w 8082951"/>
                <a:gd name="connsiteY86" fmla="*/ 2786332 h 3036498"/>
                <a:gd name="connsiteX87" fmla="*/ 7608498 w 8082951"/>
                <a:gd name="connsiteY87" fmla="*/ 2863969 h 3036498"/>
                <a:gd name="connsiteX88" fmla="*/ 7720642 w 8082951"/>
                <a:gd name="connsiteY88" fmla="*/ 2898475 h 3036498"/>
                <a:gd name="connsiteX89" fmla="*/ 7798279 w 8082951"/>
                <a:gd name="connsiteY89" fmla="*/ 2881222 h 3036498"/>
                <a:gd name="connsiteX90" fmla="*/ 7884543 w 8082951"/>
                <a:gd name="connsiteY90" fmla="*/ 2838090 h 3036498"/>
                <a:gd name="connsiteX91" fmla="*/ 7996687 w 8082951"/>
                <a:gd name="connsiteY91" fmla="*/ 2734573 h 3036498"/>
                <a:gd name="connsiteX92" fmla="*/ 8057072 w 8082951"/>
                <a:gd name="connsiteY92" fmla="*/ 2631056 h 3036498"/>
                <a:gd name="connsiteX93" fmla="*/ 8082951 w 8082951"/>
                <a:gd name="connsiteY93" fmla="*/ 2622430 h 3036498"/>
                <a:gd name="connsiteX94" fmla="*/ 8065698 w 8082951"/>
                <a:gd name="connsiteY94" fmla="*/ 1802920 h 3036498"/>
                <a:gd name="connsiteX95" fmla="*/ 8013940 w 8082951"/>
                <a:gd name="connsiteY95" fmla="*/ 1846053 h 3036498"/>
                <a:gd name="connsiteX96" fmla="*/ 7927676 w 8082951"/>
                <a:gd name="connsiteY96" fmla="*/ 1966822 h 3036498"/>
                <a:gd name="connsiteX97" fmla="*/ 7832785 w 8082951"/>
                <a:gd name="connsiteY97" fmla="*/ 2018581 h 3036498"/>
                <a:gd name="connsiteX98" fmla="*/ 7781027 w 8082951"/>
                <a:gd name="connsiteY98" fmla="*/ 2070339 h 3036498"/>
                <a:gd name="connsiteX99" fmla="*/ 7703389 w 8082951"/>
                <a:gd name="connsiteY99" fmla="*/ 2070339 h 3036498"/>
                <a:gd name="connsiteX100" fmla="*/ 7634377 w 8082951"/>
                <a:gd name="connsiteY100" fmla="*/ 2070339 h 3036498"/>
                <a:gd name="connsiteX101" fmla="*/ 7539487 w 8082951"/>
                <a:gd name="connsiteY101" fmla="*/ 2009954 h 3036498"/>
                <a:gd name="connsiteX102" fmla="*/ 7496355 w 8082951"/>
                <a:gd name="connsiteY102" fmla="*/ 1949569 h 3036498"/>
                <a:gd name="connsiteX103" fmla="*/ 7453223 w 8082951"/>
                <a:gd name="connsiteY103" fmla="*/ 1880558 h 3036498"/>
                <a:gd name="connsiteX104" fmla="*/ 7289321 w 8082951"/>
                <a:gd name="connsiteY104" fmla="*/ 1544128 h 3036498"/>
                <a:gd name="connsiteX105" fmla="*/ 7194430 w 8082951"/>
                <a:gd name="connsiteY105" fmla="*/ 1293962 h 3036498"/>
                <a:gd name="connsiteX106" fmla="*/ 7082287 w 8082951"/>
                <a:gd name="connsiteY106" fmla="*/ 1043796 h 3036498"/>
                <a:gd name="connsiteX107" fmla="*/ 6987396 w 8082951"/>
                <a:gd name="connsiteY107" fmla="*/ 828136 h 3036498"/>
                <a:gd name="connsiteX108" fmla="*/ 6961517 w 8082951"/>
                <a:gd name="connsiteY108" fmla="*/ 741871 h 3036498"/>
                <a:gd name="connsiteX109" fmla="*/ 6840747 w 8082951"/>
                <a:gd name="connsiteY109" fmla="*/ 526211 h 3036498"/>
                <a:gd name="connsiteX110" fmla="*/ 6711351 w 8082951"/>
                <a:gd name="connsiteY110" fmla="*/ 405441 h 3036498"/>
                <a:gd name="connsiteX111" fmla="*/ 6573328 w 8082951"/>
                <a:gd name="connsiteY111" fmla="*/ 362309 h 3036498"/>
                <a:gd name="connsiteX112" fmla="*/ 6504317 w 8082951"/>
                <a:gd name="connsiteY112" fmla="*/ 405441 h 3036498"/>
                <a:gd name="connsiteX113" fmla="*/ 6418053 w 8082951"/>
                <a:gd name="connsiteY113" fmla="*/ 474453 h 3036498"/>
                <a:gd name="connsiteX114" fmla="*/ 6340415 w 8082951"/>
                <a:gd name="connsiteY114" fmla="*/ 595222 h 3036498"/>
                <a:gd name="connsiteX115" fmla="*/ 6280030 w 8082951"/>
                <a:gd name="connsiteY115" fmla="*/ 690113 h 3036498"/>
                <a:gd name="connsiteX116" fmla="*/ 6219645 w 8082951"/>
                <a:gd name="connsiteY116" fmla="*/ 785003 h 3036498"/>
                <a:gd name="connsiteX117" fmla="*/ 6150634 w 8082951"/>
                <a:gd name="connsiteY117" fmla="*/ 914400 h 3036498"/>
                <a:gd name="connsiteX118" fmla="*/ 6116128 w 8082951"/>
                <a:gd name="connsiteY118" fmla="*/ 1035169 h 3036498"/>
                <a:gd name="connsiteX119" fmla="*/ 6021238 w 8082951"/>
                <a:gd name="connsiteY119" fmla="*/ 1181819 h 3036498"/>
                <a:gd name="connsiteX120" fmla="*/ 5943600 w 8082951"/>
                <a:gd name="connsiteY120" fmla="*/ 1337094 h 3036498"/>
                <a:gd name="connsiteX121" fmla="*/ 5874589 w 8082951"/>
                <a:gd name="connsiteY121" fmla="*/ 1449237 h 3036498"/>
                <a:gd name="connsiteX122" fmla="*/ 5822830 w 8082951"/>
                <a:gd name="connsiteY122" fmla="*/ 1552754 h 3036498"/>
                <a:gd name="connsiteX123" fmla="*/ 5693434 w 8082951"/>
                <a:gd name="connsiteY123" fmla="*/ 1785668 h 3036498"/>
                <a:gd name="connsiteX124" fmla="*/ 5598543 w 8082951"/>
                <a:gd name="connsiteY124" fmla="*/ 1897811 h 3036498"/>
                <a:gd name="connsiteX125" fmla="*/ 5477774 w 8082951"/>
                <a:gd name="connsiteY125" fmla="*/ 2009954 h 3036498"/>
                <a:gd name="connsiteX126" fmla="*/ 5374257 w 8082951"/>
                <a:gd name="connsiteY126" fmla="*/ 2096219 h 3036498"/>
                <a:gd name="connsiteX127" fmla="*/ 5270740 w 8082951"/>
                <a:gd name="connsiteY127" fmla="*/ 2113471 h 3036498"/>
                <a:gd name="connsiteX128" fmla="*/ 5132717 w 8082951"/>
                <a:gd name="connsiteY128" fmla="*/ 2078966 h 3036498"/>
                <a:gd name="connsiteX129" fmla="*/ 4986068 w 8082951"/>
                <a:gd name="connsiteY129" fmla="*/ 1992702 h 3036498"/>
                <a:gd name="connsiteX130" fmla="*/ 4822166 w 8082951"/>
                <a:gd name="connsiteY130" fmla="*/ 1863305 h 3036498"/>
                <a:gd name="connsiteX131" fmla="*/ 4597879 w 8082951"/>
                <a:gd name="connsiteY131" fmla="*/ 1613139 h 3036498"/>
                <a:gd name="connsiteX132" fmla="*/ 4373593 w 8082951"/>
                <a:gd name="connsiteY132" fmla="*/ 1328468 h 3036498"/>
                <a:gd name="connsiteX133" fmla="*/ 4140679 w 8082951"/>
                <a:gd name="connsiteY133" fmla="*/ 1017917 h 3036498"/>
                <a:gd name="connsiteX134" fmla="*/ 3925019 w 8082951"/>
                <a:gd name="connsiteY134" fmla="*/ 741871 h 3036498"/>
                <a:gd name="connsiteX135" fmla="*/ 3554083 w 8082951"/>
                <a:gd name="connsiteY135" fmla="*/ 293298 h 3036498"/>
                <a:gd name="connsiteX136" fmla="*/ 3364302 w 8082951"/>
                <a:gd name="connsiteY136" fmla="*/ 129396 h 3036498"/>
                <a:gd name="connsiteX137" fmla="*/ 3165894 w 8082951"/>
                <a:gd name="connsiteY137" fmla="*/ 8626 h 3036498"/>
                <a:gd name="connsiteX138" fmla="*/ 3062377 w 8082951"/>
                <a:gd name="connsiteY138" fmla="*/ 0 h 3036498"/>
                <a:gd name="connsiteX139" fmla="*/ 2950234 w 8082951"/>
                <a:gd name="connsiteY139" fmla="*/ 17253 h 3036498"/>
                <a:gd name="connsiteX140" fmla="*/ 2803585 w 8082951"/>
                <a:gd name="connsiteY140" fmla="*/ 112143 h 3036498"/>
                <a:gd name="connsiteX141" fmla="*/ 2717321 w 8082951"/>
                <a:gd name="connsiteY141" fmla="*/ 207034 h 3036498"/>
                <a:gd name="connsiteX142" fmla="*/ 2424023 w 8082951"/>
                <a:gd name="connsiteY142" fmla="*/ 672860 h 3036498"/>
                <a:gd name="connsiteX143" fmla="*/ 2260121 w 8082951"/>
                <a:gd name="connsiteY143" fmla="*/ 1017917 h 3036498"/>
                <a:gd name="connsiteX144" fmla="*/ 2165230 w 8082951"/>
                <a:gd name="connsiteY144" fmla="*/ 1207698 h 3036498"/>
                <a:gd name="connsiteX145" fmla="*/ 2027208 w 8082951"/>
                <a:gd name="connsiteY145" fmla="*/ 1561381 h 3036498"/>
                <a:gd name="connsiteX146" fmla="*/ 1889185 w 8082951"/>
                <a:gd name="connsiteY146" fmla="*/ 1854679 h 3036498"/>
                <a:gd name="connsiteX147" fmla="*/ 1759789 w 8082951"/>
                <a:gd name="connsiteY147" fmla="*/ 2044460 h 3036498"/>
                <a:gd name="connsiteX148" fmla="*/ 1595887 w 8082951"/>
                <a:gd name="connsiteY148" fmla="*/ 2191109 h 3036498"/>
                <a:gd name="connsiteX149" fmla="*/ 1406106 w 8082951"/>
                <a:gd name="connsiteY149" fmla="*/ 2199736 h 3036498"/>
                <a:gd name="connsiteX150" fmla="*/ 1164566 w 8082951"/>
                <a:gd name="connsiteY150" fmla="*/ 2035834 h 3036498"/>
                <a:gd name="connsiteX151" fmla="*/ 974785 w 8082951"/>
                <a:gd name="connsiteY151" fmla="*/ 1828800 h 3036498"/>
                <a:gd name="connsiteX152" fmla="*/ 828136 w 8082951"/>
                <a:gd name="connsiteY152" fmla="*/ 1656271 h 3036498"/>
                <a:gd name="connsiteX153" fmla="*/ 698740 w 8082951"/>
                <a:gd name="connsiteY153" fmla="*/ 1578634 h 3036498"/>
                <a:gd name="connsiteX154" fmla="*/ 517585 w 8082951"/>
                <a:gd name="connsiteY154" fmla="*/ 1587260 h 3036498"/>
                <a:gd name="connsiteX155" fmla="*/ 370936 w 8082951"/>
                <a:gd name="connsiteY155" fmla="*/ 1682151 h 3036498"/>
                <a:gd name="connsiteX156" fmla="*/ 267419 w 8082951"/>
                <a:gd name="connsiteY156" fmla="*/ 1802920 h 3036498"/>
                <a:gd name="connsiteX157" fmla="*/ 172528 w 8082951"/>
                <a:gd name="connsiteY157" fmla="*/ 1906437 h 3036498"/>
                <a:gd name="connsiteX158" fmla="*/ 94891 w 8082951"/>
                <a:gd name="connsiteY158" fmla="*/ 2035834 h 3036498"/>
                <a:gd name="connsiteX159" fmla="*/ 25879 w 8082951"/>
                <a:gd name="connsiteY159" fmla="*/ 2139351 h 3036498"/>
                <a:gd name="connsiteX160" fmla="*/ 0 w 8082951"/>
                <a:gd name="connsiteY160" fmla="*/ 2191109 h 3036498"/>
                <a:gd name="connsiteX161" fmla="*/ 17253 w 8082951"/>
                <a:gd name="connsiteY161" fmla="*/ 3010619 h 303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</a:cxnLst>
              <a:rect l="l" t="t" r="r" b="b"/>
              <a:pathLst>
                <a:path w="8082951" h="3036498">
                  <a:moveTo>
                    <a:pt x="17253" y="3010619"/>
                  </a:moveTo>
                  <a:lnTo>
                    <a:pt x="60385" y="2950234"/>
                  </a:lnTo>
                  <a:lnTo>
                    <a:pt x="103517" y="2881222"/>
                  </a:lnTo>
                  <a:lnTo>
                    <a:pt x="120770" y="2838090"/>
                  </a:lnTo>
                  <a:lnTo>
                    <a:pt x="172528" y="2769079"/>
                  </a:lnTo>
                  <a:lnTo>
                    <a:pt x="215660" y="2691441"/>
                  </a:lnTo>
                  <a:lnTo>
                    <a:pt x="284672" y="2613803"/>
                  </a:lnTo>
                  <a:lnTo>
                    <a:pt x="327804" y="2553419"/>
                  </a:lnTo>
                  <a:lnTo>
                    <a:pt x="388189" y="2484407"/>
                  </a:lnTo>
                  <a:lnTo>
                    <a:pt x="431321" y="2458528"/>
                  </a:lnTo>
                  <a:lnTo>
                    <a:pt x="465827" y="2432649"/>
                  </a:lnTo>
                  <a:lnTo>
                    <a:pt x="517585" y="2424022"/>
                  </a:lnTo>
                  <a:lnTo>
                    <a:pt x="552091" y="2389517"/>
                  </a:lnTo>
                  <a:lnTo>
                    <a:pt x="612476" y="2372264"/>
                  </a:lnTo>
                  <a:lnTo>
                    <a:pt x="690113" y="2389517"/>
                  </a:lnTo>
                  <a:lnTo>
                    <a:pt x="776377" y="2441275"/>
                  </a:lnTo>
                  <a:lnTo>
                    <a:pt x="836762" y="2475781"/>
                  </a:lnTo>
                  <a:lnTo>
                    <a:pt x="871268" y="2544792"/>
                  </a:lnTo>
                  <a:lnTo>
                    <a:pt x="931653" y="2579298"/>
                  </a:lnTo>
                  <a:lnTo>
                    <a:pt x="974785" y="2631056"/>
                  </a:lnTo>
                  <a:lnTo>
                    <a:pt x="1043796" y="2700068"/>
                  </a:lnTo>
                  <a:lnTo>
                    <a:pt x="1095555" y="2751826"/>
                  </a:lnTo>
                  <a:lnTo>
                    <a:pt x="1155940" y="2820837"/>
                  </a:lnTo>
                  <a:lnTo>
                    <a:pt x="1199072" y="2881222"/>
                  </a:lnTo>
                  <a:lnTo>
                    <a:pt x="1259457" y="2932981"/>
                  </a:lnTo>
                  <a:lnTo>
                    <a:pt x="1319842" y="2967486"/>
                  </a:lnTo>
                  <a:lnTo>
                    <a:pt x="1388853" y="2993366"/>
                  </a:lnTo>
                  <a:lnTo>
                    <a:pt x="1440611" y="3027871"/>
                  </a:lnTo>
                  <a:lnTo>
                    <a:pt x="1544128" y="3036498"/>
                  </a:lnTo>
                  <a:lnTo>
                    <a:pt x="1604513" y="3001992"/>
                  </a:lnTo>
                  <a:lnTo>
                    <a:pt x="1656272" y="2967486"/>
                  </a:lnTo>
                  <a:lnTo>
                    <a:pt x="1733910" y="2924354"/>
                  </a:lnTo>
                  <a:lnTo>
                    <a:pt x="1768415" y="2881222"/>
                  </a:lnTo>
                  <a:lnTo>
                    <a:pt x="1802921" y="2846717"/>
                  </a:lnTo>
                  <a:lnTo>
                    <a:pt x="1854679" y="2734573"/>
                  </a:lnTo>
                  <a:lnTo>
                    <a:pt x="1906438" y="2682815"/>
                  </a:lnTo>
                  <a:lnTo>
                    <a:pt x="1915064" y="2622430"/>
                  </a:lnTo>
                  <a:lnTo>
                    <a:pt x="1958196" y="2544792"/>
                  </a:lnTo>
                  <a:lnTo>
                    <a:pt x="2001328" y="2484407"/>
                  </a:lnTo>
                  <a:lnTo>
                    <a:pt x="2113472" y="2225615"/>
                  </a:lnTo>
                  <a:lnTo>
                    <a:pt x="2199736" y="2027207"/>
                  </a:lnTo>
                  <a:lnTo>
                    <a:pt x="2294627" y="1777041"/>
                  </a:lnTo>
                  <a:lnTo>
                    <a:pt x="2415396" y="1544128"/>
                  </a:lnTo>
                  <a:lnTo>
                    <a:pt x="2493034" y="1388853"/>
                  </a:lnTo>
                  <a:lnTo>
                    <a:pt x="2562045" y="1259456"/>
                  </a:lnTo>
                  <a:lnTo>
                    <a:pt x="2631057" y="1173192"/>
                  </a:lnTo>
                  <a:lnTo>
                    <a:pt x="2691442" y="1061049"/>
                  </a:lnTo>
                  <a:lnTo>
                    <a:pt x="2777706" y="983411"/>
                  </a:lnTo>
                  <a:lnTo>
                    <a:pt x="2820838" y="923026"/>
                  </a:lnTo>
                  <a:lnTo>
                    <a:pt x="2889849" y="862641"/>
                  </a:lnTo>
                  <a:lnTo>
                    <a:pt x="3001993" y="836762"/>
                  </a:lnTo>
                  <a:lnTo>
                    <a:pt x="3174521" y="836762"/>
                  </a:lnTo>
                  <a:lnTo>
                    <a:pt x="3303917" y="905773"/>
                  </a:lnTo>
                  <a:lnTo>
                    <a:pt x="3416060" y="983411"/>
                  </a:lnTo>
                  <a:lnTo>
                    <a:pt x="3528204" y="1078302"/>
                  </a:lnTo>
                  <a:lnTo>
                    <a:pt x="3657600" y="1216324"/>
                  </a:lnTo>
                  <a:lnTo>
                    <a:pt x="3821502" y="1414732"/>
                  </a:lnTo>
                  <a:lnTo>
                    <a:pt x="4011283" y="1656271"/>
                  </a:lnTo>
                  <a:lnTo>
                    <a:pt x="4175185" y="1880558"/>
                  </a:lnTo>
                  <a:lnTo>
                    <a:pt x="4451230" y="2225615"/>
                  </a:lnTo>
                  <a:lnTo>
                    <a:pt x="4718649" y="2544792"/>
                  </a:lnTo>
                  <a:lnTo>
                    <a:pt x="4873925" y="2708694"/>
                  </a:lnTo>
                  <a:lnTo>
                    <a:pt x="5037827" y="2846717"/>
                  </a:lnTo>
                  <a:lnTo>
                    <a:pt x="5149970" y="2907102"/>
                  </a:lnTo>
                  <a:lnTo>
                    <a:pt x="5305245" y="2924354"/>
                  </a:lnTo>
                  <a:lnTo>
                    <a:pt x="5408762" y="2881222"/>
                  </a:lnTo>
                  <a:lnTo>
                    <a:pt x="5564038" y="2786332"/>
                  </a:lnTo>
                  <a:lnTo>
                    <a:pt x="5693434" y="2639683"/>
                  </a:lnTo>
                  <a:lnTo>
                    <a:pt x="5796951" y="2467154"/>
                  </a:lnTo>
                  <a:lnTo>
                    <a:pt x="5909094" y="2294626"/>
                  </a:lnTo>
                  <a:lnTo>
                    <a:pt x="6003985" y="2078966"/>
                  </a:lnTo>
                  <a:lnTo>
                    <a:pt x="6116128" y="1846053"/>
                  </a:lnTo>
                  <a:lnTo>
                    <a:pt x="6211019" y="1647645"/>
                  </a:lnTo>
                  <a:lnTo>
                    <a:pt x="6323162" y="1449237"/>
                  </a:lnTo>
                  <a:lnTo>
                    <a:pt x="6409427" y="1319841"/>
                  </a:lnTo>
                  <a:lnTo>
                    <a:pt x="6478438" y="1250830"/>
                  </a:lnTo>
                  <a:lnTo>
                    <a:pt x="6573328" y="1190445"/>
                  </a:lnTo>
                  <a:lnTo>
                    <a:pt x="6694098" y="1224951"/>
                  </a:lnTo>
                  <a:lnTo>
                    <a:pt x="6797615" y="1311215"/>
                  </a:lnTo>
                  <a:lnTo>
                    <a:pt x="6901132" y="1440611"/>
                  </a:lnTo>
                  <a:lnTo>
                    <a:pt x="6970143" y="1613139"/>
                  </a:lnTo>
                  <a:lnTo>
                    <a:pt x="7047781" y="1846053"/>
                  </a:lnTo>
                  <a:lnTo>
                    <a:pt x="7194430" y="2078966"/>
                  </a:lnTo>
                  <a:lnTo>
                    <a:pt x="7272068" y="2311879"/>
                  </a:lnTo>
                  <a:lnTo>
                    <a:pt x="7358332" y="2544792"/>
                  </a:lnTo>
                  <a:lnTo>
                    <a:pt x="7461849" y="2700068"/>
                  </a:lnTo>
                  <a:lnTo>
                    <a:pt x="7504981" y="2786332"/>
                  </a:lnTo>
                  <a:lnTo>
                    <a:pt x="7608498" y="2863969"/>
                  </a:lnTo>
                  <a:lnTo>
                    <a:pt x="7720642" y="2898475"/>
                  </a:lnTo>
                  <a:lnTo>
                    <a:pt x="7798279" y="2881222"/>
                  </a:lnTo>
                  <a:lnTo>
                    <a:pt x="7884543" y="2838090"/>
                  </a:lnTo>
                  <a:lnTo>
                    <a:pt x="7996687" y="2734573"/>
                  </a:lnTo>
                  <a:lnTo>
                    <a:pt x="8057072" y="2631056"/>
                  </a:lnTo>
                  <a:lnTo>
                    <a:pt x="8082951" y="2622430"/>
                  </a:lnTo>
                  <a:lnTo>
                    <a:pt x="8065698" y="1802920"/>
                  </a:lnTo>
                  <a:lnTo>
                    <a:pt x="8013940" y="1846053"/>
                  </a:lnTo>
                  <a:lnTo>
                    <a:pt x="7927676" y="1966822"/>
                  </a:lnTo>
                  <a:lnTo>
                    <a:pt x="7832785" y="2018581"/>
                  </a:lnTo>
                  <a:lnTo>
                    <a:pt x="7781027" y="2070339"/>
                  </a:lnTo>
                  <a:lnTo>
                    <a:pt x="7703389" y="2070339"/>
                  </a:lnTo>
                  <a:lnTo>
                    <a:pt x="7634377" y="2070339"/>
                  </a:lnTo>
                  <a:lnTo>
                    <a:pt x="7539487" y="2009954"/>
                  </a:lnTo>
                  <a:lnTo>
                    <a:pt x="7496355" y="1949569"/>
                  </a:lnTo>
                  <a:lnTo>
                    <a:pt x="7453223" y="1880558"/>
                  </a:lnTo>
                  <a:lnTo>
                    <a:pt x="7289321" y="1544128"/>
                  </a:lnTo>
                  <a:lnTo>
                    <a:pt x="7194430" y="1293962"/>
                  </a:lnTo>
                  <a:lnTo>
                    <a:pt x="7082287" y="1043796"/>
                  </a:lnTo>
                  <a:lnTo>
                    <a:pt x="6987396" y="828136"/>
                  </a:lnTo>
                  <a:lnTo>
                    <a:pt x="6961517" y="741871"/>
                  </a:lnTo>
                  <a:lnTo>
                    <a:pt x="6840747" y="526211"/>
                  </a:lnTo>
                  <a:lnTo>
                    <a:pt x="6711351" y="405441"/>
                  </a:lnTo>
                  <a:lnTo>
                    <a:pt x="6573328" y="362309"/>
                  </a:lnTo>
                  <a:lnTo>
                    <a:pt x="6504317" y="405441"/>
                  </a:lnTo>
                  <a:lnTo>
                    <a:pt x="6418053" y="474453"/>
                  </a:lnTo>
                  <a:lnTo>
                    <a:pt x="6340415" y="595222"/>
                  </a:lnTo>
                  <a:lnTo>
                    <a:pt x="6280030" y="690113"/>
                  </a:lnTo>
                  <a:lnTo>
                    <a:pt x="6219645" y="785003"/>
                  </a:lnTo>
                  <a:lnTo>
                    <a:pt x="6150634" y="914400"/>
                  </a:lnTo>
                  <a:lnTo>
                    <a:pt x="6116128" y="1035169"/>
                  </a:lnTo>
                  <a:lnTo>
                    <a:pt x="6021238" y="1181819"/>
                  </a:lnTo>
                  <a:lnTo>
                    <a:pt x="5943600" y="1337094"/>
                  </a:lnTo>
                  <a:lnTo>
                    <a:pt x="5874589" y="1449237"/>
                  </a:lnTo>
                  <a:lnTo>
                    <a:pt x="5822830" y="1552754"/>
                  </a:lnTo>
                  <a:lnTo>
                    <a:pt x="5693434" y="1785668"/>
                  </a:lnTo>
                  <a:lnTo>
                    <a:pt x="5598543" y="1897811"/>
                  </a:lnTo>
                  <a:lnTo>
                    <a:pt x="5477774" y="2009954"/>
                  </a:lnTo>
                  <a:lnTo>
                    <a:pt x="5374257" y="2096219"/>
                  </a:lnTo>
                  <a:lnTo>
                    <a:pt x="5270740" y="2113471"/>
                  </a:lnTo>
                  <a:lnTo>
                    <a:pt x="5132717" y="2078966"/>
                  </a:lnTo>
                  <a:lnTo>
                    <a:pt x="4986068" y="1992702"/>
                  </a:lnTo>
                  <a:lnTo>
                    <a:pt x="4822166" y="1863305"/>
                  </a:lnTo>
                  <a:lnTo>
                    <a:pt x="4597879" y="1613139"/>
                  </a:lnTo>
                  <a:lnTo>
                    <a:pt x="4373593" y="1328468"/>
                  </a:lnTo>
                  <a:lnTo>
                    <a:pt x="4140679" y="1017917"/>
                  </a:lnTo>
                  <a:lnTo>
                    <a:pt x="3925019" y="741871"/>
                  </a:lnTo>
                  <a:lnTo>
                    <a:pt x="3554083" y="293298"/>
                  </a:lnTo>
                  <a:lnTo>
                    <a:pt x="3364302" y="129396"/>
                  </a:lnTo>
                  <a:lnTo>
                    <a:pt x="3165894" y="8626"/>
                  </a:lnTo>
                  <a:lnTo>
                    <a:pt x="3062377" y="0"/>
                  </a:lnTo>
                  <a:lnTo>
                    <a:pt x="2950234" y="17253"/>
                  </a:lnTo>
                  <a:lnTo>
                    <a:pt x="2803585" y="112143"/>
                  </a:lnTo>
                  <a:lnTo>
                    <a:pt x="2717321" y="207034"/>
                  </a:lnTo>
                  <a:lnTo>
                    <a:pt x="2424023" y="672860"/>
                  </a:lnTo>
                  <a:lnTo>
                    <a:pt x="2260121" y="1017917"/>
                  </a:lnTo>
                  <a:lnTo>
                    <a:pt x="2165230" y="1207698"/>
                  </a:lnTo>
                  <a:lnTo>
                    <a:pt x="2027208" y="1561381"/>
                  </a:lnTo>
                  <a:lnTo>
                    <a:pt x="1889185" y="1854679"/>
                  </a:lnTo>
                  <a:lnTo>
                    <a:pt x="1759789" y="2044460"/>
                  </a:lnTo>
                  <a:lnTo>
                    <a:pt x="1595887" y="2191109"/>
                  </a:lnTo>
                  <a:lnTo>
                    <a:pt x="1406106" y="2199736"/>
                  </a:lnTo>
                  <a:lnTo>
                    <a:pt x="1164566" y="2035834"/>
                  </a:lnTo>
                  <a:lnTo>
                    <a:pt x="974785" y="1828800"/>
                  </a:lnTo>
                  <a:lnTo>
                    <a:pt x="828136" y="1656271"/>
                  </a:lnTo>
                  <a:lnTo>
                    <a:pt x="698740" y="1578634"/>
                  </a:lnTo>
                  <a:lnTo>
                    <a:pt x="517585" y="1587260"/>
                  </a:lnTo>
                  <a:lnTo>
                    <a:pt x="370936" y="1682151"/>
                  </a:lnTo>
                  <a:lnTo>
                    <a:pt x="267419" y="1802920"/>
                  </a:lnTo>
                  <a:lnTo>
                    <a:pt x="172528" y="1906437"/>
                  </a:lnTo>
                  <a:lnTo>
                    <a:pt x="94891" y="2035834"/>
                  </a:lnTo>
                  <a:lnTo>
                    <a:pt x="25879" y="2139351"/>
                  </a:lnTo>
                  <a:lnTo>
                    <a:pt x="0" y="2191109"/>
                  </a:lnTo>
                  <a:cubicBezTo>
                    <a:pt x="2876" y="2470030"/>
                    <a:pt x="5751" y="2748950"/>
                    <a:pt x="17253" y="3010619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221089" y="1690688"/>
              <a:ext cx="9188548" cy="2608624"/>
              <a:chOff x="2221089" y="1690688"/>
              <a:chExt cx="9188548" cy="2608624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221089" y="1690688"/>
                <a:ext cx="8088771" cy="2608624"/>
              </a:xfrm>
              <a:custGeom>
                <a:avLst/>
                <a:gdLst>
                  <a:gd name="connsiteX0" fmla="*/ 0 w 9121422"/>
                  <a:gd name="connsiteY0" fmla="*/ 2608624 h 2608624"/>
                  <a:gd name="connsiteX1" fmla="*/ 699911 w 9121422"/>
                  <a:gd name="connsiteY1" fmla="*/ 1626491 h 2608624"/>
                  <a:gd name="connsiteX2" fmla="*/ 1603022 w 9121422"/>
                  <a:gd name="connsiteY2" fmla="*/ 2337691 h 2608624"/>
                  <a:gd name="connsiteX3" fmla="*/ 3409245 w 9121422"/>
                  <a:gd name="connsiteY3" fmla="*/ 891 h 2608624"/>
                  <a:gd name="connsiteX4" fmla="*/ 5813778 w 9121422"/>
                  <a:gd name="connsiteY4" fmla="*/ 2044179 h 2608624"/>
                  <a:gd name="connsiteX5" fmla="*/ 7405511 w 9121422"/>
                  <a:gd name="connsiteY5" fmla="*/ 666935 h 2608624"/>
                  <a:gd name="connsiteX6" fmla="*/ 8692445 w 9121422"/>
                  <a:gd name="connsiteY6" fmla="*/ 2089335 h 2608624"/>
                  <a:gd name="connsiteX7" fmla="*/ 9121422 w 9121422"/>
                  <a:gd name="connsiteY7" fmla="*/ 2111913 h 2608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608624">
                    <a:moveTo>
                      <a:pt x="0" y="2608624"/>
                    </a:moveTo>
                    <a:cubicBezTo>
                      <a:pt x="216370" y="2140135"/>
                      <a:pt x="432741" y="1671646"/>
                      <a:pt x="699911" y="1626491"/>
                    </a:cubicBezTo>
                    <a:cubicBezTo>
                      <a:pt x="967081" y="1581336"/>
                      <a:pt x="1151466" y="2608624"/>
                      <a:pt x="1603022" y="2337691"/>
                    </a:cubicBezTo>
                    <a:cubicBezTo>
                      <a:pt x="2054578" y="2066758"/>
                      <a:pt x="2707452" y="49810"/>
                      <a:pt x="3409245" y="891"/>
                    </a:cubicBezTo>
                    <a:cubicBezTo>
                      <a:pt x="4111038" y="-48028"/>
                      <a:pt x="5147734" y="1933172"/>
                      <a:pt x="5813778" y="2044179"/>
                    </a:cubicBezTo>
                    <a:cubicBezTo>
                      <a:pt x="6479822" y="2155186"/>
                      <a:pt x="6925733" y="659409"/>
                      <a:pt x="7405511" y="666935"/>
                    </a:cubicBezTo>
                    <a:cubicBezTo>
                      <a:pt x="7885289" y="674461"/>
                      <a:pt x="8406460" y="1848505"/>
                      <a:pt x="8692445" y="2089335"/>
                    </a:cubicBezTo>
                    <a:cubicBezTo>
                      <a:pt x="8978430" y="2330165"/>
                      <a:pt x="9049926" y="2221039"/>
                      <a:pt x="9121422" y="2111913"/>
                    </a:cubicBezTo>
                  </a:path>
                </a:pathLst>
              </a:custGeom>
              <a:noFill/>
              <a:ln w="508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0507133" y="3361322"/>
                <a:ext cx="902504" cy="506488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SRPT-k</a:t>
                </a:r>
                <a:endParaRPr lang="en-US" dirty="0"/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32378" y="2109236"/>
              <a:ext cx="9127607" cy="2289363"/>
              <a:chOff x="2232378" y="2109236"/>
              <a:chExt cx="9127607" cy="2289363"/>
            </a:xfrm>
          </p:grpSpPr>
          <p:sp>
            <p:nvSpPr>
              <p:cNvPr id="6" name="Freeform 5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0507133" y="3892111"/>
                <a:ext cx="852852" cy="506488"/>
              </a:xfrm>
              <a:prstGeom prst="rect">
                <a:avLst/>
              </a:prstGeom>
              <a:noFill/>
              <a:ln w="508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SRPT-1</a:t>
                </a:r>
                <a:endParaRPr lang="en-US" dirty="0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91490" y="2651134"/>
              <a:ext cx="131191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Relevant work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16545" y="4741323"/>
              <a:ext cx="842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2221089" y="1291495"/>
              <a:ext cx="9596714" cy="2227427"/>
              <a:chOff x="2232378" y="2109236"/>
              <a:chExt cx="9596714" cy="2227427"/>
            </a:xfrm>
          </p:grpSpPr>
          <p:sp>
            <p:nvSpPr>
              <p:cNvPr id="29" name="Freeform 28"/>
              <p:cNvSpPr/>
              <p:nvPr/>
            </p:nvSpPr>
            <p:spPr>
              <a:xfrm>
                <a:off x="2232378" y="2109236"/>
                <a:ext cx="8088771" cy="2227427"/>
              </a:xfrm>
              <a:custGeom>
                <a:avLst/>
                <a:gdLst>
                  <a:gd name="connsiteX0" fmla="*/ 0 w 9121422"/>
                  <a:gd name="connsiteY0" fmla="*/ 2223943 h 2227427"/>
                  <a:gd name="connsiteX1" fmla="*/ 722489 w 9121422"/>
                  <a:gd name="connsiteY1" fmla="*/ 1569187 h 2227427"/>
                  <a:gd name="connsiteX2" fmla="*/ 1862667 w 9121422"/>
                  <a:gd name="connsiteY2" fmla="*/ 2178787 h 2227427"/>
                  <a:gd name="connsiteX3" fmla="*/ 3454400 w 9121422"/>
                  <a:gd name="connsiteY3" fmla="*/ 31 h 2227427"/>
                  <a:gd name="connsiteX4" fmla="*/ 5904089 w 9121422"/>
                  <a:gd name="connsiteY4" fmla="*/ 2122343 h 2227427"/>
                  <a:gd name="connsiteX5" fmla="*/ 7428089 w 9121422"/>
                  <a:gd name="connsiteY5" fmla="*/ 372565 h 2227427"/>
                  <a:gd name="connsiteX6" fmla="*/ 8477956 w 9121422"/>
                  <a:gd name="connsiteY6" fmla="*/ 1986876 h 2227427"/>
                  <a:gd name="connsiteX7" fmla="*/ 9121422 w 9121422"/>
                  <a:gd name="connsiteY7" fmla="*/ 1794965 h 222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21422" h="2227427">
                    <a:moveTo>
                      <a:pt x="0" y="2223943"/>
                    </a:moveTo>
                    <a:cubicBezTo>
                      <a:pt x="206022" y="1900328"/>
                      <a:pt x="412045" y="1576713"/>
                      <a:pt x="722489" y="1569187"/>
                    </a:cubicBezTo>
                    <a:cubicBezTo>
                      <a:pt x="1032933" y="1561661"/>
                      <a:pt x="1407349" y="2440313"/>
                      <a:pt x="1862667" y="2178787"/>
                    </a:cubicBezTo>
                    <a:cubicBezTo>
                      <a:pt x="2317985" y="1917261"/>
                      <a:pt x="2780830" y="9438"/>
                      <a:pt x="3454400" y="31"/>
                    </a:cubicBezTo>
                    <a:cubicBezTo>
                      <a:pt x="4127970" y="-9376"/>
                      <a:pt x="5241808" y="2060254"/>
                      <a:pt x="5904089" y="2122343"/>
                    </a:cubicBezTo>
                    <a:cubicBezTo>
                      <a:pt x="6566371" y="2184432"/>
                      <a:pt x="6999111" y="395143"/>
                      <a:pt x="7428089" y="372565"/>
                    </a:cubicBezTo>
                    <a:cubicBezTo>
                      <a:pt x="7857067" y="349987"/>
                      <a:pt x="8195734" y="1749809"/>
                      <a:pt x="8477956" y="1986876"/>
                    </a:cubicBezTo>
                    <a:cubicBezTo>
                      <a:pt x="8760178" y="2223943"/>
                      <a:pt x="8940800" y="2009454"/>
                      <a:pt x="9121422" y="1794965"/>
                    </a:cubicBezTo>
                  </a:path>
                </a:pathLst>
              </a:custGeom>
              <a:noFill/>
              <a:ln w="508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noFill/>
                  <a:ln w="508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smtClean="0"/>
                      <a:t>SRPT-1 </a:t>
                    </a:r>
                    <a14:m>
                      <m:oMath xmlns:m="http://schemas.openxmlformats.org/officeDocument/2006/math"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8421" y="3628075"/>
                    <a:ext cx="1310671" cy="50648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802" t="-2941" b="-17647"/>
                    </a:stretch>
                  </a:blipFill>
                  <a:ln w="508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1919795" y="4548523"/>
              <a:ext cx="8401354" cy="6946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1919795" y="1701409"/>
              <a:ext cx="19072" cy="29139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4010596" y="1690688"/>
              <a:ext cx="1163289" cy="666709"/>
              <a:chOff x="4010596" y="1690688"/>
              <a:chExt cx="1163289" cy="666709"/>
            </a:xfrm>
          </p:grpSpPr>
          <p:sp>
            <p:nvSpPr>
              <p:cNvPr id="41" name="Left Brace 40"/>
              <p:cNvSpPr/>
              <p:nvPr/>
            </p:nvSpPr>
            <p:spPr>
              <a:xfrm>
                <a:off x="4844981" y="1690688"/>
                <a:ext cx="328904" cy="520077"/>
              </a:xfrm>
              <a:prstGeom prst="leftBrace">
                <a:avLst>
                  <a:gd name="adj1" fmla="val 25929"/>
                  <a:gd name="adj2" fmla="val 50000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0596" y="1724288"/>
                    <a:ext cx="821802" cy="6331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2048"/>
                    </a:stretch>
                  </a:blipFill>
                  <a:ln w="508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5000" y="4367652"/>
                <a:ext cx="8706697" cy="1217256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 smtClean="0"/>
                  <a:t>At all times,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𝑘𝑥</m:t>
                    </m:r>
                  </m:oMath>
                </a14:m>
                <a:endParaRPr lang="en-US" sz="3600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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𝑅𝑒𝑙𝑊𝑜𝑟𝑘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𝑅𝑒𝑙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𝑜𝑟𝑘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0" y="4367652"/>
                <a:ext cx="8706697" cy="1217256"/>
              </a:xfrm>
              <a:prstGeom prst="rect">
                <a:avLst/>
              </a:prstGeom>
              <a:blipFill>
                <a:blip r:embed="rId5"/>
                <a:stretch>
                  <a:fillRect l="-1811" t="-5288"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7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77118" y="1514575"/>
                <a:ext cx="7448885" cy="530082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𝑅𝑒𝑙𝑊𝑜𝑟𝑘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sz="2800" b="0" i="1" smtClean="0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0085B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85B4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800" b="0" i="1" smtClean="0">
                        <a:solidFill>
                          <a:srgbClr val="0085B4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118" y="1514575"/>
                <a:ext cx="7448885" cy="5300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1866680" y="1516663"/>
                <a:ext cx="7448885" cy="5232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680" y="1516663"/>
                <a:ext cx="74488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1881294" y="1518751"/>
                <a:ext cx="7448885" cy="52322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>
                    <a:solidFill>
                      <a:srgbClr val="FF0000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294" y="1518751"/>
                <a:ext cx="74488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75030" y="1512487"/>
                <a:ext cx="7448885" cy="580993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4D76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4D762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4D762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4D762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  <m:t>𝑅𝑒𝑙𝑊𝑜𝑟𝑘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a:rPr lang="en-US" sz="2800" b="0" i="1" smtClean="0">
                              <a:solidFill>
                                <a:srgbClr val="0085B4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0085B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0085B4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030" y="1512487"/>
                <a:ext cx="7448885" cy="5809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/>
          <p:cNvSpPr/>
          <p:nvPr/>
        </p:nvSpPr>
        <p:spPr>
          <a:xfrm>
            <a:off x="5046785" y="3860283"/>
            <a:ext cx="1759517" cy="352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22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93890" y="3986750"/>
            <a:ext cx="11401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Increasing remaining job size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8774" y="3603812"/>
            <a:ext cx="0" cy="14270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64292" y="4625867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362051" y="4232262"/>
            <a:ext cx="860612" cy="3972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362051" y="3821569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233868" y="4625867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231627" y="4232262"/>
            <a:ext cx="860612" cy="3972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231627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354771" y="4625867"/>
            <a:ext cx="860612" cy="3972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2352530" y="4232262"/>
            <a:ext cx="860612" cy="3972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352530" y="3821569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222106" y="4232262"/>
            <a:ext cx="860612" cy="3972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/>
          <p:cNvSpPr/>
          <p:nvPr/>
        </p:nvSpPr>
        <p:spPr>
          <a:xfrm>
            <a:off x="3222106" y="3821569"/>
            <a:ext cx="860612" cy="39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12365" y="3821569"/>
            <a:ext cx="428189" cy="1201545"/>
            <a:chOff x="4312365" y="3821569"/>
            <a:chExt cx="428189" cy="1201545"/>
          </a:xfrm>
        </p:grpSpPr>
        <p:sp>
          <p:nvSpPr>
            <p:cNvPr id="59" name="Rectangle 58"/>
            <p:cNvSpPr/>
            <p:nvPr/>
          </p:nvSpPr>
          <p:spPr>
            <a:xfrm>
              <a:off x="4322973" y="4625867"/>
              <a:ext cx="417581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321886" y="4232262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321886" y="3821569"/>
              <a:ext cx="417581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312365" y="3821569"/>
              <a:ext cx="417581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34875" y="3821569"/>
            <a:ext cx="316589" cy="1201545"/>
            <a:chOff x="4734875" y="3821569"/>
            <a:chExt cx="316589" cy="1201545"/>
          </a:xfrm>
        </p:grpSpPr>
        <p:sp>
          <p:nvSpPr>
            <p:cNvPr id="63" name="Rectangle 62"/>
            <p:cNvSpPr/>
            <p:nvPr/>
          </p:nvSpPr>
          <p:spPr>
            <a:xfrm>
              <a:off x="4745194" y="4625867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44396" y="4232262"/>
              <a:ext cx="306270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44396" y="3821569"/>
              <a:ext cx="306270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734875" y="4232262"/>
              <a:ext cx="306270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734875" y="3821569"/>
              <a:ext cx="306270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2303" y="4195101"/>
            <a:ext cx="1759518" cy="836556"/>
            <a:chOff x="5042303" y="4195101"/>
            <a:chExt cx="1759518" cy="836556"/>
          </a:xfrm>
        </p:grpSpPr>
        <p:sp>
          <p:nvSpPr>
            <p:cNvPr id="67" name="Rectangle 66"/>
            <p:cNvSpPr/>
            <p:nvPr/>
          </p:nvSpPr>
          <p:spPr>
            <a:xfrm>
              <a:off x="5054205" y="4634410"/>
              <a:ext cx="1747616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051825" y="4195101"/>
              <a:ext cx="906894" cy="442952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5042303" y="4195101"/>
              <a:ext cx="1759517" cy="44295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89442" y="3822715"/>
            <a:ext cx="233023" cy="1201545"/>
            <a:chOff x="4089442" y="3822715"/>
            <a:chExt cx="233023" cy="1201545"/>
          </a:xfrm>
        </p:grpSpPr>
        <p:sp>
          <p:nvSpPr>
            <p:cNvPr id="56" name="Rectangle 55"/>
            <p:cNvSpPr/>
            <p:nvPr/>
          </p:nvSpPr>
          <p:spPr>
            <a:xfrm>
              <a:off x="4098963" y="4233408"/>
              <a:ext cx="22292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098963" y="3822715"/>
              <a:ext cx="222922" cy="397247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4089442" y="3822715"/>
              <a:ext cx="222922" cy="39724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99543" y="4627013"/>
              <a:ext cx="22292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93890" y="3603812"/>
            <a:ext cx="7519876" cy="1427086"/>
            <a:chOff x="993890" y="3603812"/>
            <a:chExt cx="7519876" cy="142708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2368774" y="3603812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/>
            <p:cNvSpPr txBox="1"/>
            <p:nvPr/>
          </p:nvSpPr>
          <p:spPr>
            <a:xfrm>
              <a:off x="993890" y="3986750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 flipV="1">
              <a:off x="2368775" y="5030897"/>
              <a:ext cx="5037865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/>
            <p:cNvGrpSpPr/>
            <p:nvPr/>
          </p:nvGrpSpPr>
          <p:grpSpPr>
            <a:xfrm>
              <a:off x="2368775" y="3825768"/>
              <a:ext cx="4892638" cy="1197346"/>
              <a:chOff x="6400800" y="1297640"/>
              <a:chExt cx="3792070" cy="1197346"/>
            </a:xfrm>
          </p:grpSpPr>
          <p:cxnSp>
            <p:nvCxnSpPr>
              <p:cNvPr id="108" name="Straight Connector 107"/>
              <p:cNvCxnSpPr/>
              <p:nvPr/>
            </p:nvCxnSpPr>
            <p:spPr>
              <a:xfrm>
                <a:off x="6400800" y="2494986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6400800" y="2097739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>
                <a:off x="6400800" y="1690688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>
                <a:off x="6400800" y="1297640"/>
                <a:ext cx="379207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/>
            <p:cNvGrpSpPr/>
            <p:nvPr/>
          </p:nvGrpSpPr>
          <p:grpSpPr>
            <a:xfrm>
              <a:off x="7406640" y="3825768"/>
              <a:ext cx="1107126" cy="1155428"/>
              <a:chOff x="10557566" y="3825768"/>
              <a:chExt cx="1107126" cy="1155428"/>
            </a:xfrm>
          </p:grpSpPr>
          <p:sp>
            <p:nvSpPr>
              <p:cNvPr id="105" name="TextBox 104"/>
              <p:cNvSpPr txBox="1"/>
              <p:nvPr/>
            </p:nvSpPr>
            <p:spPr>
              <a:xfrm>
                <a:off x="10557566" y="3825768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562048" y="4218816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2</a:t>
                </a: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0557566" y="4611864"/>
                <a:ext cx="1102644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Server 1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2352530" y="3821570"/>
            <a:ext cx="4449290" cy="1209328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/>
          <p:cNvSpPr/>
          <p:nvPr/>
        </p:nvSpPr>
        <p:spPr>
          <a:xfrm rot="16200000">
            <a:off x="4307856" y="2990319"/>
            <a:ext cx="538637" cy="4693023"/>
          </a:xfrm>
          <a:prstGeom prst="leftBrace">
            <a:avLst>
              <a:gd name="adj1" fmla="val 38291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21885" y="5606149"/>
            <a:ext cx="41758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T</a:t>
            </a:r>
            <a:r>
              <a:rPr lang="en-US" sz="2800" baseline="-25000" dirty="0" err="1" smtClean="0"/>
              <a:t>j</a:t>
            </a:r>
            <a:endParaRPr lang="en-US" sz="2800" dirty="0"/>
          </a:p>
        </p:txBody>
      </p:sp>
      <p:pic>
        <p:nvPicPr>
          <p:cNvPr id="115" name="Picture 114" descr="Clipart - &lt;strong&gt;Light Bulb&lt;/strong&gt; Lit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40735"/>
            <a:ext cx="1446211" cy="1527014"/>
          </a:xfrm>
          <a:prstGeom prst="rect">
            <a:avLst/>
          </a:prstGeom>
        </p:spPr>
      </p:pic>
      <p:sp>
        <p:nvSpPr>
          <p:cNvPr id="131" name="TextBox 130"/>
          <p:cNvSpPr txBox="1"/>
          <p:nvPr/>
        </p:nvSpPr>
        <p:spPr>
          <a:xfrm>
            <a:off x="8952980" y="3855689"/>
            <a:ext cx="2400820" cy="461665"/>
          </a:xfrm>
          <a:prstGeom prst="rect">
            <a:avLst/>
          </a:prstGeom>
          <a:solidFill>
            <a:srgbClr val="00B0F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Old relevant work</a:t>
            </a:r>
            <a:endParaRPr lang="en-US" sz="2400" dirty="0"/>
          </a:p>
        </p:txBody>
      </p:sp>
      <p:sp>
        <p:nvSpPr>
          <p:cNvPr id="132" name="TextBox 131"/>
          <p:cNvSpPr txBox="1"/>
          <p:nvPr/>
        </p:nvSpPr>
        <p:spPr>
          <a:xfrm>
            <a:off x="8893012" y="4906177"/>
            <a:ext cx="2548761" cy="461665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relevant work</a:t>
            </a:r>
            <a:endParaRPr lang="en-US" sz="2400" dirty="0"/>
          </a:p>
        </p:txBody>
      </p:sp>
      <p:sp>
        <p:nvSpPr>
          <p:cNvPr id="133" name="TextBox 132"/>
          <p:cNvSpPr txBox="1"/>
          <p:nvPr/>
        </p:nvSpPr>
        <p:spPr>
          <a:xfrm>
            <a:off x="9606716" y="2757170"/>
            <a:ext cx="1761087" cy="461665"/>
          </a:xfrm>
          <a:prstGeom prst="rect">
            <a:avLst/>
          </a:prstGeom>
          <a:solidFill>
            <a:srgbClr val="FF000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Tagged work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606716" y="1677860"/>
            <a:ext cx="1761087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Virtual work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9606715" y="2730280"/>
                <a:ext cx="1761087" cy="830997"/>
              </a:xfrm>
              <a:prstGeom prst="rect">
                <a:avLst/>
              </a:prstGeom>
              <a:solidFill>
                <a:srgbClr val="FF0000"/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bg1"/>
                    </a:solidFill>
                  </a:rPr>
                  <a:t>Tagged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15" y="2730280"/>
                <a:ext cx="1761087" cy="830997"/>
              </a:xfrm>
              <a:prstGeom prst="rect">
                <a:avLst/>
              </a:prstGeom>
              <a:blipFill>
                <a:blip r:embed="rId8"/>
                <a:stretch>
                  <a:fillRect l="-5536" t="-5882" r="-4152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8663475" y="3855066"/>
                <a:ext cx="3298991" cy="836832"/>
              </a:xfrm>
              <a:prstGeom prst="rect">
                <a:avLst/>
              </a:prstGeom>
              <a:solidFill>
                <a:srgbClr val="00B0F0"/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Old relevant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𝑅𝑒𝑙𝑊𝑜𝑟𝑘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en-US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475" y="3855066"/>
                <a:ext cx="3298991" cy="836832"/>
              </a:xfrm>
              <a:prstGeom prst="rect">
                <a:avLst/>
              </a:prstGeom>
              <a:blipFill>
                <a:blip r:embed="rId9"/>
                <a:stretch>
                  <a:fillRect l="-2773" t="-5797" r="-185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/>
          <p:cNvSpPr txBox="1"/>
          <p:nvPr/>
        </p:nvSpPr>
        <p:spPr>
          <a:xfrm>
            <a:off x="8893011" y="4906177"/>
            <a:ext cx="2825530" cy="830997"/>
          </a:xfrm>
          <a:prstGeom prst="rect">
            <a:avLst/>
          </a:prstGeom>
          <a:solidFill>
            <a:srgbClr val="92D050"/>
          </a:solidFill>
          <a:ln w="635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New relevant work</a:t>
            </a:r>
          </a:p>
          <a:p>
            <a:r>
              <a:rPr lang="en-US" sz="2400" dirty="0" smtClean="0"/>
              <a:t>Relevant busy period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9606715" y="1685264"/>
                <a:ext cx="1761087" cy="83099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635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Virtual work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715" y="1685264"/>
                <a:ext cx="1761087" cy="830997"/>
              </a:xfrm>
              <a:prstGeom prst="rect">
                <a:avLst/>
              </a:prstGeom>
              <a:blipFill>
                <a:blip r:embed="rId10"/>
                <a:stretch>
                  <a:fillRect l="-5536" t="-5839" r="-1730"/>
                </a:stretch>
              </a:blipFill>
              <a:ln w="635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230663" y="2757170"/>
                <a:ext cx="196114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Area</a:t>
                </a: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663" y="2757170"/>
                <a:ext cx="1961145" cy="557910"/>
              </a:xfrm>
              <a:prstGeom prst="rect">
                <a:avLst/>
              </a:prstGeom>
              <a:blipFill>
                <a:blip r:embed="rId11"/>
                <a:stretch>
                  <a:fillRect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2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  <p:bldP spid="69" grpId="0" animBg="1"/>
      <p:bldP spid="69" grpId="1" animBg="1"/>
      <p:bldP spid="70" grpId="0" animBg="1"/>
      <p:bldP spid="70" grpId="1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Analyze mean response time of M/G/k/SRPT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Show SRPT-k is asymptotically optimal for M/G/k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Empirical evaluation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edtech | ETMOOC Blog Hub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988" y="1690688"/>
            <a:ext cx="1059611" cy="95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13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Optimality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198" y="1456748"/>
                <a:ext cx="10515601" cy="53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Our result: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4D762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4D762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>
                            <a:solidFill>
                              <a:srgbClr val="4D762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solidFill>
                              <a:srgbClr val="4D762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𝑅𝑒𝑙𝑊𝑜𝑟𝑘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sz="2800" i="1">
                            <a:solidFill>
                              <a:srgbClr val="0085B4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i="1">
                        <a:solidFill>
                          <a:srgbClr val="0085B4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0085B4"/>
                        </a:solidFill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1456748"/>
                <a:ext cx="10515601" cy="530082"/>
              </a:xfrm>
              <a:prstGeom prst="rect">
                <a:avLst/>
              </a:prstGeom>
              <a:blipFill>
                <a:blip r:embed="rId3"/>
                <a:stretch>
                  <a:fillRect l="-1159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3694901" y="1919395"/>
            <a:ext cx="4758232" cy="986643"/>
            <a:chOff x="3694901" y="1919395"/>
            <a:chExt cx="4758232" cy="986643"/>
          </a:xfrm>
        </p:grpSpPr>
        <p:sp>
          <p:nvSpPr>
            <p:cNvPr id="6" name="Down Arrow 5"/>
            <p:cNvSpPr/>
            <p:nvPr/>
          </p:nvSpPr>
          <p:spPr>
            <a:xfrm>
              <a:off x="5737960" y="1919395"/>
              <a:ext cx="716073" cy="986643"/>
            </a:xfrm>
            <a:prstGeom prst="downArrow">
              <a:avLst>
                <a:gd name="adj1" fmla="val 50000"/>
                <a:gd name="adj2" fmla="val 2376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loud 4"/>
            <p:cNvSpPr/>
            <p:nvPr/>
          </p:nvSpPr>
          <p:spPr>
            <a:xfrm>
              <a:off x="3694901" y="2173296"/>
              <a:ext cx="4758232" cy="449855"/>
            </a:xfrm>
            <a:prstGeom prst="cloud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After some algebra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358442" y="6169580"/>
            <a:ext cx="547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Subject to technical assumption on job size distribution</a:t>
            </a: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501793" y="4364323"/>
            <a:ext cx="5188407" cy="1379840"/>
            <a:chOff x="3052482" y="2520218"/>
            <a:chExt cx="5188407" cy="13798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052482" y="2704859"/>
                  <a:ext cx="4714274" cy="119519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→1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k</m:t>
                                    </m:r>
                                    <m: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SRPT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320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G</m:t>
                                    </m:r>
                                    <m: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/1/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i="0">
                                        <a:latin typeface="Cambria Math" panose="02040503050406030204" pitchFamily="18" charset="0"/>
                                      </a:rPr>
                                      <m:t>SRPT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func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2482" y="2704859"/>
                  <a:ext cx="4714274" cy="11951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/>
            <p:cNvSpPr txBox="1"/>
            <p:nvPr/>
          </p:nvSpPr>
          <p:spPr>
            <a:xfrm>
              <a:off x="7766756" y="2520218"/>
              <a:ext cx="474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41786" y="3537774"/>
            <a:ext cx="10632142" cy="782483"/>
            <a:chOff x="887999" y="3174483"/>
            <a:chExt cx="10632142" cy="782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87999" y="3178035"/>
                  <a:ext cx="10632142" cy="7789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[Lin, Wierman, </a:t>
                  </a:r>
                  <a:r>
                    <a:rPr lang="en-US" sz="2800" dirty="0" err="1" smtClean="0"/>
                    <a:t>Zwart</a:t>
                  </a:r>
                  <a:r>
                    <a:rPr lang="en-US" sz="2800" dirty="0" smtClean="0"/>
                    <a:t> ‘11]: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999" y="3178035"/>
                  <a:ext cx="10632142" cy="778931"/>
                </a:xfrm>
                <a:prstGeom prst="rect">
                  <a:avLst/>
                </a:prstGeom>
                <a:blipFill>
                  <a:blip r:embed="rId6"/>
                  <a:stretch>
                    <a:fillRect l="-1146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10085707" y="3174483"/>
              <a:ext cx="4741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*</a:t>
              </a:r>
              <a:endParaRPr 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501793" y="2782311"/>
                <a:ext cx="6103965" cy="755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93" y="2782311"/>
                <a:ext cx="6103965" cy="7554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69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2668772" y="3184142"/>
            <a:ext cx="7768013" cy="1616502"/>
            <a:chOff x="2668772" y="3184142"/>
            <a:chExt cx="7768013" cy="1616502"/>
          </a:xfrm>
        </p:grpSpPr>
        <p:sp>
          <p:nvSpPr>
            <p:cNvPr id="3" name="Oval 2"/>
            <p:cNvSpPr/>
            <p:nvPr/>
          </p:nvSpPr>
          <p:spPr>
            <a:xfrm>
              <a:off x="2668772" y="4315676"/>
              <a:ext cx="1661181" cy="48496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8775604" y="4248670"/>
              <a:ext cx="1661181" cy="484968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46404" y="3184142"/>
              <a:ext cx="23324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Shows optimality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Connector 14"/>
            <p:cNvCxnSpPr>
              <a:stCxn id="3" idx="0"/>
              <a:endCxn id="8" idx="2"/>
            </p:cNvCxnSpPr>
            <p:nvPr/>
          </p:nvCxnSpPr>
          <p:spPr>
            <a:xfrm flipV="1">
              <a:off x="3499363" y="3645807"/>
              <a:ext cx="1813286" cy="66986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0"/>
              <a:endCxn id="8" idx="2"/>
            </p:cNvCxnSpPr>
            <p:nvPr/>
          </p:nvCxnSpPr>
          <p:spPr>
            <a:xfrm flipH="1" flipV="1">
              <a:off x="5312649" y="3645807"/>
              <a:ext cx="4293546" cy="60286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25314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Ratio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US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SRPT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SRPT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k = 10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253149"/>
              </a:xfrm>
              <a:blipFill>
                <a:blip r:embed="rId3"/>
                <a:stretch>
                  <a:fillRect l="-237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9538" y="1625536"/>
            <a:ext cx="5729250" cy="3636773"/>
            <a:chOff x="212388" y="1623379"/>
            <a:chExt cx="6292874" cy="3757103"/>
          </a:xfrm>
        </p:grpSpPr>
        <p:sp>
          <p:nvSpPr>
            <p:cNvPr id="33" name="TextBox 32"/>
            <p:cNvSpPr txBox="1"/>
            <p:nvPr/>
          </p:nvSpPr>
          <p:spPr>
            <a:xfrm>
              <a:off x="1178882" y="4630905"/>
              <a:ext cx="5326380" cy="381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1-10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         1-10</a:t>
              </a:r>
              <a:r>
                <a:rPr lang="en-US" baseline="30000" dirty="0" smtClean="0"/>
                <a:t>-4</a:t>
              </a:r>
              <a:r>
                <a:rPr lang="en-US" dirty="0" smtClean="0"/>
                <a:t>          1-10</a:t>
              </a:r>
              <a:r>
                <a:rPr lang="en-US" baseline="30000" dirty="0" smtClean="0"/>
                <a:t>-6</a:t>
              </a:r>
              <a:r>
                <a:rPr lang="en-US" dirty="0" smtClean="0"/>
                <a:t>         1-10</a:t>
              </a:r>
              <a:r>
                <a:rPr lang="en-US" baseline="30000" dirty="0" smtClean="0"/>
                <a:t>-8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2388" y="1623379"/>
              <a:ext cx="975358" cy="476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Ratio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27472" y="2250758"/>
              <a:ext cx="4789170" cy="2388870"/>
            </a:xfrm>
            <a:custGeom>
              <a:avLst/>
              <a:gdLst>
                <a:gd name="connsiteX0" fmla="*/ 0 w 4789170"/>
                <a:gd name="connsiteY0" fmla="*/ 0 h 2388870"/>
                <a:gd name="connsiteX1" fmla="*/ 91440 w 4789170"/>
                <a:gd name="connsiteY1" fmla="*/ 445770 h 2388870"/>
                <a:gd name="connsiteX2" fmla="*/ 194310 w 4789170"/>
                <a:gd name="connsiteY2" fmla="*/ 902970 h 2388870"/>
                <a:gd name="connsiteX3" fmla="*/ 342900 w 4789170"/>
                <a:gd name="connsiteY3" fmla="*/ 1360170 h 2388870"/>
                <a:gd name="connsiteX4" fmla="*/ 525780 w 4789170"/>
                <a:gd name="connsiteY4" fmla="*/ 1771650 h 2388870"/>
                <a:gd name="connsiteX5" fmla="*/ 754380 w 4789170"/>
                <a:gd name="connsiteY5" fmla="*/ 2091690 h 2388870"/>
                <a:gd name="connsiteX6" fmla="*/ 1040130 w 4789170"/>
                <a:gd name="connsiteY6" fmla="*/ 2297430 h 2388870"/>
                <a:gd name="connsiteX7" fmla="*/ 1463040 w 4789170"/>
                <a:gd name="connsiteY7" fmla="*/ 2343150 h 2388870"/>
                <a:gd name="connsiteX8" fmla="*/ 2183130 w 4789170"/>
                <a:gd name="connsiteY8" fmla="*/ 2366010 h 2388870"/>
                <a:gd name="connsiteX9" fmla="*/ 4789170 w 4789170"/>
                <a:gd name="connsiteY9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89170" h="2388870">
                  <a:moveTo>
                    <a:pt x="0" y="0"/>
                  </a:moveTo>
                  <a:cubicBezTo>
                    <a:pt x="29527" y="147637"/>
                    <a:pt x="59055" y="295275"/>
                    <a:pt x="91440" y="445770"/>
                  </a:cubicBezTo>
                  <a:cubicBezTo>
                    <a:pt x="123825" y="596265"/>
                    <a:pt x="152400" y="750570"/>
                    <a:pt x="194310" y="902970"/>
                  </a:cubicBezTo>
                  <a:cubicBezTo>
                    <a:pt x="236220" y="1055370"/>
                    <a:pt x="287655" y="1215390"/>
                    <a:pt x="342900" y="1360170"/>
                  </a:cubicBezTo>
                  <a:cubicBezTo>
                    <a:pt x="398145" y="1504950"/>
                    <a:pt x="457200" y="1649730"/>
                    <a:pt x="525780" y="1771650"/>
                  </a:cubicBezTo>
                  <a:cubicBezTo>
                    <a:pt x="594360" y="1893570"/>
                    <a:pt x="668655" y="2004060"/>
                    <a:pt x="754380" y="2091690"/>
                  </a:cubicBezTo>
                  <a:cubicBezTo>
                    <a:pt x="840105" y="2179320"/>
                    <a:pt x="922020" y="2255520"/>
                    <a:pt x="1040130" y="2297430"/>
                  </a:cubicBezTo>
                  <a:cubicBezTo>
                    <a:pt x="1158240" y="2339340"/>
                    <a:pt x="1272540" y="2331720"/>
                    <a:pt x="1463040" y="2343150"/>
                  </a:cubicBezTo>
                  <a:cubicBezTo>
                    <a:pt x="1653540" y="2354580"/>
                    <a:pt x="2183130" y="2366010"/>
                    <a:pt x="2183130" y="2366010"/>
                  </a:cubicBezTo>
                  <a:lnTo>
                    <a:pt x="4789170" y="2388870"/>
                  </a:ln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1338902" y="2086245"/>
              <a:ext cx="4766310" cy="2553383"/>
            </a:xfrm>
            <a:custGeom>
              <a:avLst/>
              <a:gdLst>
                <a:gd name="connsiteX0" fmla="*/ 0 w 4766310"/>
                <a:gd name="connsiteY0" fmla="*/ 96215 h 2553383"/>
                <a:gd name="connsiteX1" fmla="*/ 91440 w 4766310"/>
                <a:gd name="connsiteY1" fmla="*/ 16205 h 2553383"/>
                <a:gd name="connsiteX2" fmla="*/ 194310 w 4766310"/>
                <a:gd name="connsiteY2" fmla="*/ 16205 h 2553383"/>
                <a:gd name="connsiteX3" fmla="*/ 308610 w 4766310"/>
                <a:gd name="connsiteY3" fmla="*/ 187655 h 2553383"/>
                <a:gd name="connsiteX4" fmla="*/ 434340 w 4766310"/>
                <a:gd name="connsiteY4" fmla="*/ 450545 h 2553383"/>
                <a:gd name="connsiteX5" fmla="*/ 548640 w 4766310"/>
                <a:gd name="connsiteY5" fmla="*/ 782015 h 2553383"/>
                <a:gd name="connsiteX6" fmla="*/ 720090 w 4766310"/>
                <a:gd name="connsiteY6" fmla="*/ 1284935 h 2553383"/>
                <a:gd name="connsiteX7" fmla="*/ 868680 w 4766310"/>
                <a:gd name="connsiteY7" fmla="*/ 1639265 h 2553383"/>
                <a:gd name="connsiteX8" fmla="*/ 1005840 w 4766310"/>
                <a:gd name="connsiteY8" fmla="*/ 1913585 h 2553383"/>
                <a:gd name="connsiteX9" fmla="*/ 1165860 w 4766310"/>
                <a:gd name="connsiteY9" fmla="*/ 2153615 h 2553383"/>
                <a:gd name="connsiteX10" fmla="*/ 1325880 w 4766310"/>
                <a:gd name="connsiteY10" fmla="*/ 2302205 h 2553383"/>
                <a:gd name="connsiteX11" fmla="*/ 1543050 w 4766310"/>
                <a:gd name="connsiteY11" fmla="*/ 2405075 h 2553383"/>
                <a:gd name="connsiteX12" fmla="*/ 1817370 w 4766310"/>
                <a:gd name="connsiteY12" fmla="*/ 2496515 h 2553383"/>
                <a:gd name="connsiteX13" fmla="*/ 2160270 w 4766310"/>
                <a:gd name="connsiteY13" fmla="*/ 2507945 h 2553383"/>
                <a:gd name="connsiteX14" fmla="*/ 4766310 w 4766310"/>
                <a:gd name="connsiteY14" fmla="*/ 2542235 h 255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66310" h="2553383">
                  <a:moveTo>
                    <a:pt x="0" y="96215"/>
                  </a:moveTo>
                  <a:cubicBezTo>
                    <a:pt x="29527" y="62877"/>
                    <a:pt x="59055" y="29540"/>
                    <a:pt x="91440" y="16205"/>
                  </a:cubicBezTo>
                  <a:cubicBezTo>
                    <a:pt x="123825" y="2870"/>
                    <a:pt x="158115" y="-12370"/>
                    <a:pt x="194310" y="16205"/>
                  </a:cubicBezTo>
                  <a:cubicBezTo>
                    <a:pt x="230505" y="44780"/>
                    <a:pt x="268605" y="115265"/>
                    <a:pt x="308610" y="187655"/>
                  </a:cubicBezTo>
                  <a:cubicBezTo>
                    <a:pt x="348615" y="260045"/>
                    <a:pt x="394335" y="351485"/>
                    <a:pt x="434340" y="450545"/>
                  </a:cubicBezTo>
                  <a:cubicBezTo>
                    <a:pt x="474345" y="549605"/>
                    <a:pt x="501015" y="642950"/>
                    <a:pt x="548640" y="782015"/>
                  </a:cubicBezTo>
                  <a:cubicBezTo>
                    <a:pt x="596265" y="921080"/>
                    <a:pt x="666750" y="1142060"/>
                    <a:pt x="720090" y="1284935"/>
                  </a:cubicBezTo>
                  <a:cubicBezTo>
                    <a:pt x="773430" y="1427810"/>
                    <a:pt x="821055" y="1534490"/>
                    <a:pt x="868680" y="1639265"/>
                  </a:cubicBezTo>
                  <a:cubicBezTo>
                    <a:pt x="916305" y="1744040"/>
                    <a:pt x="956310" y="1827860"/>
                    <a:pt x="1005840" y="1913585"/>
                  </a:cubicBezTo>
                  <a:cubicBezTo>
                    <a:pt x="1055370" y="1999310"/>
                    <a:pt x="1112520" y="2088845"/>
                    <a:pt x="1165860" y="2153615"/>
                  </a:cubicBezTo>
                  <a:cubicBezTo>
                    <a:pt x="1219200" y="2218385"/>
                    <a:pt x="1263015" y="2260295"/>
                    <a:pt x="1325880" y="2302205"/>
                  </a:cubicBezTo>
                  <a:cubicBezTo>
                    <a:pt x="1388745" y="2344115"/>
                    <a:pt x="1461135" y="2372690"/>
                    <a:pt x="1543050" y="2405075"/>
                  </a:cubicBezTo>
                  <a:cubicBezTo>
                    <a:pt x="1624965" y="2437460"/>
                    <a:pt x="1714500" y="2479370"/>
                    <a:pt x="1817370" y="2496515"/>
                  </a:cubicBezTo>
                  <a:cubicBezTo>
                    <a:pt x="1920240" y="2513660"/>
                    <a:pt x="2160270" y="2507945"/>
                    <a:pt x="2160270" y="2507945"/>
                  </a:cubicBezTo>
                  <a:cubicBezTo>
                    <a:pt x="2651760" y="2515565"/>
                    <a:pt x="4375785" y="2578430"/>
                    <a:pt x="4766310" y="2542235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316042" y="4639628"/>
              <a:ext cx="47891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327472" y="1690688"/>
              <a:ext cx="11430" cy="2948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923612" y="2086244"/>
              <a:ext cx="487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18862" y="4446239"/>
              <a:ext cx="32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302832" y="1948607"/>
              <a:ext cx="3294316" cy="858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Analysis bound </a:t>
              </a:r>
            </a:p>
            <a:p>
              <a:r>
                <a:rPr lang="en-US" sz="2400" dirty="0" smtClean="0">
                  <a:solidFill>
                    <a:schemeClr val="accent2"/>
                  </a:solidFill>
                </a:rPr>
                <a:t>Simulation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579964" y="4903542"/>
                  <a:ext cx="2344915" cy="4769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System load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2400" dirty="0" smtClean="0"/>
                    <a:t>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964" y="4903542"/>
                  <a:ext cx="2344915" cy="476940"/>
                </a:xfrm>
                <a:prstGeom prst="rect">
                  <a:avLst/>
                </a:prstGeom>
                <a:blipFill>
                  <a:blip r:embed="rId4"/>
                  <a:stretch>
                    <a:fillRect l="-4286" t="-10667" r="-285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32474" y="5340487"/>
                <a:ext cx="5486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800" dirty="0" smtClean="0"/>
                  <a:t>Uniform(0, 1)</a:t>
                </a:r>
                <a:endParaRPr lang="en-US" sz="2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74" y="5340487"/>
                <a:ext cx="5486400" cy="523220"/>
              </a:xfrm>
              <a:prstGeom prst="rect">
                <a:avLst/>
              </a:prstGeom>
              <a:blipFill>
                <a:blip r:embed="rId5"/>
                <a:stretch>
                  <a:fillRect l="-2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78894" y="5278716"/>
                <a:ext cx="47757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800" dirty="0" smtClean="0"/>
                  <a:t>Hyperexponential, C</a:t>
                </a:r>
                <a:r>
                  <a:rPr lang="en-US" sz="2800" baseline="30000" dirty="0" smtClean="0"/>
                  <a:t>2</a:t>
                </a:r>
                <a:r>
                  <a:rPr lang="en-US" sz="2800" dirty="0" smtClean="0"/>
                  <a:t>=10</a:t>
                </a:r>
                <a:endParaRPr lang="en-US" sz="28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894" y="5278716"/>
                <a:ext cx="4775719" cy="523220"/>
              </a:xfrm>
              <a:prstGeom prst="rect">
                <a:avLst/>
              </a:prstGeom>
              <a:blipFill>
                <a:blip r:embed="rId6"/>
                <a:stretch>
                  <a:fillRect l="-268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714973" y="1459080"/>
            <a:ext cx="5539641" cy="3821122"/>
            <a:chOff x="5710688" y="1456072"/>
            <a:chExt cx="6123680" cy="3892394"/>
          </a:xfrm>
        </p:grpSpPr>
        <p:sp>
          <p:nvSpPr>
            <p:cNvPr id="18" name="TextBox 17"/>
            <p:cNvSpPr txBox="1"/>
            <p:nvPr/>
          </p:nvSpPr>
          <p:spPr>
            <a:xfrm>
              <a:off x="6640556" y="4563217"/>
              <a:ext cx="5193812" cy="37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             1-10</a:t>
              </a:r>
              <a:r>
                <a:rPr lang="en-US" baseline="30000" dirty="0" smtClean="0"/>
                <a:t>-2</a:t>
              </a:r>
              <a:r>
                <a:rPr lang="en-US" dirty="0" smtClean="0"/>
                <a:t>          1-10</a:t>
              </a:r>
              <a:r>
                <a:rPr lang="en-US" baseline="30000" dirty="0" smtClean="0"/>
                <a:t>-4</a:t>
              </a:r>
              <a:r>
                <a:rPr lang="en-US" dirty="0" smtClean="0"/>
                <a:t>          1-10</a:t>
              </a:r>
              <a:r>
                <a:rPr lang="en-US" baseline="30000" dirty="0" smtClean="0"/>
                <a:t>-6</a:t>
              </a:r>
              <a:r>
                <a:rPr lang="en-US" dirty="0" smtClean="0"/>
                <a:t>         1-10</a:t>
              </a:r>
              <a:r>
                <a:rPr lang="en-US" baseline="30000" dirty="0" smtClean="0"/>
                <a:t>-8</a:t>
              </a:r>
              <a:endParaRPr lang="en-US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699414" y="4569287"/>
              <a:ext cx="478917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>
              <a:off x="6696635" y="2191871"/>
              <a:ext cx="4652683" cy="2367116"/>
            </a:xfrm>
            <a:custGeom>
              <a:avLst/>
              <a:gdLst>
                <a:gd name="connsiteX0" fmla="*/ 0 w 4652683"/>
                <a:gd name="connsiteY0" fmla="*/ 0 h 2367116"/>
                <a:gd name="connsiteX1" fmla="*/ 80683 w 4652683"/>
                <a:gd name="connsiteY1" fmla="*/ 430305 h 2367116"/>
                <a:gd name="connsiteX2" fmla="*/ 201706 w 4652683"/>
                <a:gd name="connsiteY2" fmla="*/ 927847 h 2367116"/>
                <a:gd name="connsiteX3" fmla="*/ 376518 w 4652683"/>
                <a:gd name="connsiteY3" fmla="*/ 1344705 h 2367116"/>
                <a:gd name="connsiteX4" fmla="*/ 605118 w 4652683"/>
                <a:gd name="connsiteY4" fmla="*/ 1680882 h 2367116"/>
                <a:gd name="connsiteX5" fmla="*/ 779930 w 4652683"/>
                <a:gd name="connsiteY5" fmla="*/ 1896035 h 2367116"/>
                <a:gd name="connsiteX6" fmla="*/ 1008530 w 4652683"/>
                <a:gd name="connsiteY6" fmla="*/ 2057400 h 2367116"/>
                <a:gd name="connsiteX7" fmla="*/ 1277471 w 4652683"/>
                <a:gd name="connsiteY7" fmla="*/ 2205317 h 2367116"/>
                <a:gd name="connsiteX8" fmla="*/ 1815353 w 4652683"/>
                <a:gd name="connsiteY8" fmla="*/ 2286000 h 2367116"/>
                <a:gd name="connsiteX9" fmla="*/ 2366683 w 4652683"/>
                <a:gd name="connsiteY9" fmla="*/ 2326341 h 2367116"/>
                <a:gd name="connsiteX10" fmla="*/ 4652683 w 4652683"/>
                <a:gd name="connsiteY10" fmla="*/ 2366682 h 236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652683" h="2367116">
                  <a:moveTo>
                    <a:pt x="0" y="0"/>
                  </a:moveTo>
                  <a:cubicBezTo>
                    <a:pt x="23532" y="137832"/>
                    <a:pt x="47065" y="275664"/>
                    <a:pt x="80683" y="430305"/>
                  </a:cubicBezTo>
                  <a:cubicBezTo>
                    <a:pt x="114301" y="584946"/>
                    <a:pt x="152400" y="775447"/>
                    <a:pt x="201706" y="927847"/>
                  </a:cubicBezTo>
                  <a:cubicBezTo>
                    <a:pt x="251012" y="1080247"/>
                    <a:pt x="309283" y="1219199"/>
                    <a:pt x="376518" y="1344705"/>
                  </a:cubicBezTo>
                  <a:cubicBezTo>
                    <a:pt x="443753" y="1470211"/>
                    <a:pt x="537883" y="1588994"/>
                    <a:pt x="605118" y="1680882"/>
                  </a:cubicBezTo>
                  <a:cubicBezTo>
                    <a:pt x="672353" y="1772770"/>
                    <a:pt x="712695" y="1833282"/>
                    <a:pt x="779930" y="1896035"/>
                  </a:cubicBezTo>
                  <a:cubicBezTo>
                    <a:pt x="847165" y="1958788"/>
                    <a:pt x="925607" y="2005853"/>
                    <a:pt x="1008530" y="2057400"/>
                  </a:cubicBezTo>
                  <a:cubicBezTo>
                    <a:pt x="1091454" y="2108947"/>
                    <a:pt x="1143001" y="2167217"/>
                    <a:pt x="1277471" y="2205317"/>
                  </a:cubicBezTo>
                  <a:cubicBezTo>
                    <a:pt x="1411941" y="2243417"/>
                    <a:pt x="1633818" y="2265829"/>
                    <a:pt x="1815353" y="2286000"/>
                  </a:cubicBezTo>
                  <a:cubicBezTo>
                    <a:pt x="1996888" y="2306171"/>
                    <a:pt x="1893795" y="2312894"/>
                    <a:pt x="2366683" y="2326341"/>
                  </a:cubicBezTo>
                  <a:cubicBezTo>
                    <a:pt x="2839571" y="2339788"/>
                    <a:pt x="4262718" y="2371164"/>
                    <a:pt x="4652683" y="2366682"/>
                  </a:cubicBezTo>
                </a:path>
              </a:pathLst>
            </a:custGeom>
            <a:noFill/>
            <a:ln w="508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696635" y="1728406"/>
              <a:ext cx="4666130" cy="2830147"/>
            </a:xfrm>
            <a:custGeom>
              <a:avLst/>
              <a:gdLst>
                <a:gd name="connsiteX0" fmla="*/ 0 w 4666130"/>
                <a:gd name="connsiteY0" fmla="*/ 342441 h 2830147"/>
                <a:gd name="connsiteX1" fmla="*/ 121024 w 4666130"/>
                <a:gd name="connsiteY1" fmla="*/ 100394 h 2830147"/>
                <a:gd name="connsiteX2" fmla="*/ 282388 w 4666130"/>
                <a:gd name="connsiteY2" fmla="*/ 6265 h 2830147"/>
                <a:gd name="connsiteX3" fmla="*/ 537883 w 4666130"/>
                <a:gd name="connsiteY3" fmla="*/ 261759 h 2830147"/>
                <a:gd name="connsiteX4" fmla="*/ 1075765 w 4666130"/>
                <a:gd name="connsiteY4" fmla="*/ 1646806 h 2830147"/>
                <a:gd name="connsiteX5" fmla="*/ 1479177 w 4666130"/>
                <a:gd name="connsiteY5" fmla="*/ 2386394 h 2830147"/>
                <a:gd name="connsiteX6" fmla="*/ 2259106 w 4666130"/>
                <a:gd name="connsiteY6" fmla="*/ 2749465 h 2830147"/>
                <a:gd name="connsiteX7" fmla="*/ 4666130 w 4666130"/>
                <a:gd name="connsiteY7" fmla="*/ 2830147 h 2830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66130" h="2830147">
                  <a:moveTo>
                    <a:pt x="0" y="342441"/>
                  </a:moveTo>
                  <a:cubicBezTo>
                    <a:pt x="36979" y="249432"/>
                    <a:pt x="73959" y="156423"/>
                    <a:pt x="121024" y="100394"/>
                  </a:cubicBezTo>
                  <a:cubicBezTo>
                    <a:pt x="168089" y="44365"/>
                    <a:pt x="212912" y="-20629"/>
                    <a:pt x="282388" y="6265"/>
                  </a:cubicBezTo>
                  <a:cubicBezTo>
                    <a:pt x="351864" y="33159"/>
                    <a:pt x="405654" y="-11664"/>
                    <a:pt x="537883" y="261759"/>
                  </a:cubicBezTo>
                  <a:cubicBezTo>
                    <a:pt x="670112" y="535182"/>
                    <a:pt x="918883" y="1292700"/>
                    <a:pt x="1075765" y="1646806"/>
                  </a:cubicBezTo>
                  <a:cubicBezTo>
                    <a:pt x="1232647" y="2000912"/>
                    <a:pt x="1281954" y="2202618"/>
                    <a:pt x="1479177" y="2386394"/>
                  </a:cubicBezTo>
                  <a:cubicBezTo>
                    <a:pt x="1676400" y="2570170"/>
                    <a:pt x="1727947" y="2675506"/>
                    <a:pt x="2259106" y="2749465"/>
                  </a:cubicBezTo>
                  <a:cubicBezTo>
                    <a:pt x="2790265" y="2823424"/>
                    <a:pt x="4666130" y="2830147"/>
                    <a:pt x="4666130" y="2830147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8148541" y="4878190"/>
                  <a:ext cx="2333769" cy="4702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/>
                    <a:t>System load (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2400" dirty="0" smtClean="0"/>
                    <a:t>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8541" y="4878190"/>
                  <a:ext cx="2333769" cy="470276"/>
                </a:xfrm>
                <a:prstGeom prst="rect">
                  <a:avLst/>
                </a:prstGeom>
                <a:blipFill>
                  <a:blip r:embed="rId7"/>
                  <a:stretch>
                    <a:fillRect l="-4323" t="-10526" r="-374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/>
            <p:cNvSpPr txBox="1"/>
            <p:nvPr/>
          </p:nvSpPr>
          <p:spPr>
            <a:xfrm>
              <a:off x="7996718" y="1855411"/>
              <a:ext cx="3366047" cy="846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Analysis bound</a:t>
              </a:r>
            </a:p>
            <a:p>
              <a:r>
                <a:rPr lang="en-US" sz="2400" dirty="0" smtClean="0">
                  <a:solidFill>
                    <a:schemeClr val="accent2"/>
                  </a:solidFill>
                </a:rPr>
                <a:t>Simulation</a:t>
              </a:r>
              <a:endParaRPr lang="en-US" sz="2400" dirty="0">
                <a:solidFill>
                  <a:schemeClr val="accent2"/>
                </a:solidFill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699414" y="1620347"/>
              <a:ext cx="11430" cy="2948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710688" y="1456072"/>
              <a:ext cx="1084829" cy="470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Ratio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97648" y="1898734"/>
              <a:ext cx="507481" cy="37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9181" y="4365950"/>
              <a:ext cx="291375" cy="3575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66144" y="299838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0514" y="1574662"/>
                <a:ext cx="10515600" cy="191265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First analysis of M/G/k/SRPT      </a:t>
                </a:r>
                <a:r>
                  <a:rPr lang="en-US" sz="3200" dirty="0" smtClean="0"/>
                  <a:t>(bound on E[T])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Analysis is </a:t>
                </a:r>
                <a:r>
                  <a:rPr lang="en-US" sz="3600" u="sng" dirty="0" smtClean="0"/>
                  <a:t>tight</a:t>
                </a:r>
                <a:r>
                  <a:rPr lang="en-US" sz="3600" dirty="0" smtClean="0"/>
                  <a:t> as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200" dirty="0" smtClean="0"/>
                  <a:t>              (for </a:t>
                </a:r>
                <a:r>
                  <a:rPr lang="en-US" sz="3200" dirty="0"/>
                  <a:t>any fixed k)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SRPT-k achieves optimal E[T] for M/G/k </a:t>
                </a:r>
                <a:r>
                  <a:rPr lang="en-US" sz="3600" dirty="0"/>
                  <a:t>as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600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0514" y="1574662"/>
                <a:ext cx="10515600" cy="1912657"/>
              </a:xfrm>
              <a:blipFill>
                <a:blip r:embed="rId3"/>
                <a:stretch>
                  <a:fillRect l="-1797" t="-7962" b="-7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26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93890" y="3766650"/>
            <a:ext cx="7519876" cy="2525557"/>
            <a:chOff x="993890" y="3766650"/>
            <a:chExt cx="7519876" cy="2525557"/>
          </a:xfrm>
        </p:grpSpPr>
        <p:sp>
          <p:nvSpPr>
            <p:cNvPr id="25" name="Rectangle 24"/>
            <p:cNvSpPr/>
            <p:nvPr/>
          </p:nvSpPr>
          <p:spPr>
            <a:xfrm>
              <a:off x="5046785" y="4023121"/>
              <a:ext cx="1759517" cy="35212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3890" y="4149588"/>
              <a:ext cx="11401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Increasing remaining job size</a:t>
              </a:r>
              <a:endParaRPr lang="en-US" dirty="0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368774" y="3766650"/>
              <a:ext cx="0" cy="142708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364292" y="4788705"/>
              <a:ext cx="86061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362051" y="4395100"/>
              <a:ext cx="860612" cy="39724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051" y="3984407"/>
              <a:ext cx="860612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33868" y="4788705"/>
              <a:ext cx="860612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31627" y="4395100"/>
              <a:ext cx="860612" cy="39724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31627" y="3984407"/>
              <a:ext cx="86061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354771" y="4788705"/>
              <a:ext cx="860612" cy="39724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352530" y="4395100"/>
              <a:ext cx="860612" cy="3972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352530" y="3984407"/>
              <a:ext cx="86061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22106" y="4395100"/>
              <a:ext cx="860612" cy="39724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22106" y="3984407"/>
              <a:ext cx="860612" cy="3972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</a:t>
              </a: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4312365" y="3984407"/>
              <a:ext cx="428189" cy="1201545"/>
              <a:chOff x="4312365" y="3821569"/>
              <a:chExt cx="428189" cy="1201545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322973" y="4625867"/>
                <a:ext cx="417581" cy="397247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4321886" y="4232262"/>
                <a:ext cx="417581" cy="39724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4321886" y="3821569"/>
                <a:ext cx="417581" cy="39724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312365" y="3821569"/>
                <a:ext cx="417581" cy="3972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4734875" y="3984407"/>
              <a:ext cx="316589" cy="1201545"/>
              <a:chOff x="4734875" y="3821569"/>
              <a:chExt cx="316589" cy="120154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745194" y="4625867"/>
                <a:ext cx="306270" cy="39724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744396" y="4232262"/>
                <a:ext cx="306270" cy="39724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j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4744396" y="3821569"/>
                <a:ext cx="306270" cy="39724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4734875" y="4232262"/>
                <a:ext cx="306270" cy="3972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734875" y="3821569"/>
                <a:ext cx="306270" cy="39724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5042303" y="4357939"/>
              <a:ext cx="1759518" cy="836556"/>
              <a:chOff x="5042303" y="4195101"/>
              <a:chExt cx="1759518" cy="83655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054205" y="4634410"/>
                <a:ext cx="1747616" cy="3972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5051825" y="4195101"/>
                <a:ext cx="906894" cy="442952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5042303" y="4195101"/>
                <a:ext cx="1759517" cy="44295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089442" y="3985553"/>
              <a:ext cx="233023" cy="1201545"/>
              <a:chOff x="4089442" y="3822715"/>
              <a:chExt cx="233023" cy="1201545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098963" y="4233408"/>
                <a:ext cx="222922" cy="39724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j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098963" y="3822715"/>
                <a:ext cx="222922" cy="397247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z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89442" y="3822715"/>
                <a:ext cx="222922" cy="397247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4099543" y="4627013"/>
                <a:ext cx="222922" cy="397247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993890" y="3766650"/>
              <a:ext cx="7519876" cy="1427086"/>
              <a:chOff x="993890" y="3603812"/>
              <a:chExt cx="7519876" cy="1427086"/>
            </a:xfrm>
          </p:grpSpPr>
          <p:cxnSp>
            <p:nvCxnSpPr>
              <p:cNvPr id="62" name="Straight Arrow Connector 61"/>
              <p:cNvCxnSpPr/>
              <p:nvPr/>
            </p:nvCxnSpPr>
            <p:spPr>
              <a:xfrm flipV="1">
                <a:off x="2368774" y="3603812"/>
                <a:ext cx="0" cy="142708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993890" y="3986750"/>
                <a:ext cx="11401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Increasing remaining job size</a:t>
                </a:r>
                <a:endParaRPr lang="en-US" dirty="0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2368775" y="5030897"/>
                <a:ext cx="5037865" cy="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5" name="Group 64"/>
              <p:cNvGrpSpPr/>
              <p:nvPr/>
            </p:nvGrpSpPr>
            <p:grpSpPr>
              <a:xfrm>
                <a:off x="2368775" y="3825768"/>
                <a:ext cx="4892638" cy="1197346"/>
                <a:chOff x="6400800" y="1297640"/>
                <a:chExt cx="3792070" cy="1197346"/>
              </a:xfrm>
            </p:grpSpPr>
            <p:cxnSp>
              <p:nvCxnSpPr>
                <p:cNvPr id="70" name="Straight Connector 69"/>
                <p:cNvCxnSpPr/>
                <p:nvPr/>
              </p:nvCxnSpPr>
              <p:spPr>
                <a:xfrm>
                  <a:off x="6400800" y="2494986"/>
                  <a:ext cx="37920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6400800" y="2097739"/>
                  <a:ext cx="37920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6400800" y="1690688"/>
                  <a:ext cx="37920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6400800" y="1297640"/>
                  <a:ext cx="379207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/>
              <p:cNvGrpSpPr/>
              <p:nvPr/>
            </p:nvGrpSpPr>
            <p:grpSpPr>
              <a:xfrm>
                <a:off x="7406640" y="3825768"/>
                <a:ext cx="1107126" cy="1155428"/>
                <a:chOff x="10557566" y="3825768"/>
                <a:chExt cx="1107126" cy="1155428"/>
              </a:xfrm>
            </p:grpSpPr>
            <p:sp>
              <p:nvSpPr>
                <p:cNvPr id="67" name="TextBox 66"/>
                <p:cNvSpPr txBox="1"/>
                <p:nvPr/>
              </p:nvSpPr>
              <p:spPr>
                <a:xfrm>
                  <a:off x="10557566" y="3825768"/>
                  <a:ext cx="1102644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Server 3</a:t>
                  </a:r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10562048" y="4218816"/>
                  <a:ext cx="1102644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Server 2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10557566" y="4611864"/>
                  <a:ext cx="1102644" cy="369332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Server 1</a:t>
                  </a:r>
                </a:p>
              </p:txBody>
            </p:sp>
          </p:grpSp>
        </p:grpSp>
        <p:sp>
          <p:nvSpPr>
            <p:cNvPr id="74" name="Rectangle 73"/>
            <p:cNvSpPr/>
            <p:nvPr/>
          </p:nvSpPr>
          <p:spPr>
            <a:xfrm>
              <a:off x="2352530" y="3984408"/>
              <a:ext cx="4449290" cy="12093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/>
            <p:cNvSpPr/>
            <p:nvPr/>
          </p:nvSpPr>
          <p:spPr>
            <a:xfrm rot="16200000">
              <a:off x="4307856" y="3153157"/>
              <a:ext cx="538637" cy="4693023"/>
            </a:xfrm>
            <a:prstGeom prst="leftBrace">
              <a:avLst>
                <a:gd name="adj1" fmla="val 38291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21885" y="5768987"/>
              <a:ext cx="417582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 err="1" smtClean="0"/>
                <a:t>T</a:t>
              </a:r>
              <a:r>
                <a:rPr lang="en-US" sz="2800" baseline="-25000" dirty="0" err="1" smtClean="0"/>
                <a:t>j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285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Callout 52"/>
          <p:cNvSpPr/>
          <p:nvPr/>
        </p:nvSpPr>
        <p:spPr>
          <a:xfrm>
            <a:off x="5836352" y="3974810"/>
            <a:ext cx="3296356" cy="1899356"/>
          </a:xfrm>
          <a:prstGeom prst="wedgeEllipseCallout">
            <a:avLst>
              <a:gd name="adj1" fmla="val 43893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A: Yes!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[Schrage ‘66]</a:t>
            </a:r>
          </a:p>
        </p:txBody>
      </p:sp>
      <p:sp>
        <p:nvSpPr>
          <p:cNvPr id="52" name="Oval Callout 51"/>
          <p:cNvSpPr/>
          <p:nvPr/>
        </p:nvSpPr>
        <p:spPr>
          <a:xfrm>
            <a:off x="366887" y="3967203"/>
            <a:ext cx="3296356" cy="1899356"/>
          </a:xfrm>
          <a:prstGeom prst="wedgeEllipseCallout">
            <a:avLst>
              <a:gd name="adj1" fmla="val -37271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Q: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Can we analyze E[T]</a:t>
            </a:r>
            <a:r>
              <a:rPr lang="en-US" sz="2400" baseline="30000" dirty="0" smtClean="0">
                <a:solidFill>
                  <a:schemeClr val="tx1"/>
                </a:solidFill>
              </a:rPr>
              <a:t>M/G/1/SRPT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5" name="Right Brace 44"/>
          <p:cNvSpPr/>
          <p:nvPr/>
        </p:nvSpPr>
        <p:spPr>
          <a:xfrm rot="16200000">
            <a:off x="5916035" y="-2937563"/>
            <a:ext cx="347311" cy="8535725"/>
          </a:xfrm>
          <a:prstGeom prst="rightBrace">
            <a:avLst>
              <a:gd name="adj1" fmla="val 62733"/>
              <a:gd name="adj2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M/G/1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733776" y="1805933"/>
            <a:ext cx="6942668" cy="2082801"/>
            <a:chOff x="564443" y="2178755"/>
            <a:chExt cx="6942668" cy="208280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17511" y="2178756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17511" y="4261556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79822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452533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425244" y="2178756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397955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038578" y="2743200"/>
              <a:ext cx="654755" cy="575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038578" y="3318933"/>
              <a:ext cx="654755" cy="496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4444" y="3031066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4443" y="3567288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3612444" y="3567288"/>
              <a:ext cx="632178" cy="575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5376" y="2449689"/>
              <a:ext cx="632178" cy="169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627512" y="3031066"/>
              <a:ext cx="632178" cy="1111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9954" y="2833511"/>
              <a:ext cx="632178" cy="1309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7676444" y="1464444"/>
            <a:ext cx="2822222" cy="2765778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8771466" y="1907535"/>
            <a:ext cx="632178" cy="1862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771466" y="3194466"/>
            <a:ext cx="632178" cy="575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0498666" y="2838868"/>
            <a:ext cx="1038577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27733" y="4086289"/>
            <a:ext cx="575733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cxnSp>
        <p:nvCxnSpPr>
          <p:cNvPr id="39" name="Straight Connector 38"/>
          <p:cNvCxnSpPr>
            <a:stCxn id="34" idx="3"/>
          </p:cNvCxnSpPr>
          <p:nvPr/>
        </p:nvCxnSpPr>
        <p:spPr>
          <a:xfrm>
            <a:off x="9403644" y="3482333"/>
            <a:ext cx="824089" cy="603956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0357553" y="1695473"/>
            <a:ext cx="1557867" cy="375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Remaining size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/>
          <p:cNvCxnSpPr>
            <a:endCxn id="41" idx="1"/>
          </p:cNvCxnSpPr>
          <p:nvPr/>
        </p:nvCxnSpPr>
        <p:spPr>
          <a:xfrm flipV="1">
            <a:off x="9437510" y="1883139"/>
            <a:ext cx="920043" cy="36588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Callout 47"/>
          <p:cNvSpPr/>
          <p:nvPr/>
        </p:nvSpPr>
        <p:spPr>
          <a:xfrm>
            <a:off x="366887" y="3967203"/>
            <a:ext cx="3296356" cy="1899356"/>
          </a:xfrm>
          <a:prstGeom prst="wedgeEllipseCallout">
            <a:avLst>
              <a:gd name="adj1" fmla="val -37271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Q: What policy minimizes mean response time, </a:t>
            </a:r>
            <a:r>
              <a:rPr lang="en-US" sz="2800" dirty="0" smtClean="0">
                <a:solidFill>
                  <a:schemeClr val="tx1"/>
                </a:solidFill>
              </a:rPr>
              <a:t>E[T]</a:t>
            </a:r>
            <a:r>
              <a:rPr lang="en-US" sz="2400" dirty="0" smtClean="0">
                <a:solidFill>
                  <a:schemeClr val="tx1"/>
                </a:solidFill>
              </a:rPr>
              <a:t>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9" name="Oval Callout 48"/>
          <p:cNvSpPr/>
          <p:nvPr/>
        </p:nvSpPr>
        <p:spPr>
          <a:xfrm>
            <a:off x="5836355" y="3970025"/>
            <a:ext cx="3296356" cy="1899356"/>
          </a:xfrm>
          <a:prstGeom prst="wedgeEllipseCallout">
            <a:avLst>
              <a:gd name="adj1" fmla="val 43893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A: SRPT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[Schrage ‘68]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082798" y="3112656"/>
            <a:ext cx="1604286" cy="776077"/>
            <a:chOff x="1913465" y="3485478"/>
            <a:chExt cx="1604286" cy="776077"/>
          </a:xfrm>
        </p:grpSpPr>
        <p:sp>
          <p:nvSpPr>
            <p:cNvPr id="38" name="Left Brace 37"/>
            <p:cNvSpPr/>
            <p:nvPr/>
          </p:nvSpPr>
          <p:spPr>
            <a:xfrm>
              <a:off x="3098202" y="3485478"/>
              <a:ext cx="419549" cy="776077"/>
            </a:xfrm>
            <a:prstGeom prst="leftBrace">
              <a:avLst>
                <a:gd name="adj1" fmla="val 37179"/>
                <a:gd name="adj2" fmla="val 50000"/>
              </a:avLst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913465" y="3684018"/>
              <a:ext cx="891825" cy="375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Job 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932908" y="530052"/>
            <a:ext cx="2313563" cy="46166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Response time: </a:t>
            </a:r>
            <a:r>
              <a:rPr lang="en-US" sz="2400" dirty="0" smtClean="0">
                <a:solidFill>
                  <a:srgbClr val="FF0000"/>
                </a:solidFill>
              </a:rPr>
              <a:t>T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2" name="Slide Number Placeholder 51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7432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  <p:bldP spid="48" grpId="0" animBg="1"/>
      <p:bldP spid="49" grpId="0" animBg="1"/>
      <p:bldP spid="4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val Callout 46"/>
          <p:cNvSpPr/>
          <p:nvPr/>
        </p:nvSpPr>
        <p:spPr>
          <a:xfrm>
            <a:off x="371534" y="3628252"/>
            <a:ext cx="3296356" cy="1899356"/>
          </a:xfrm>
          <a:prstGeom prst="wedgeEllipseCallout">
            <a:avLst>
              <a:gd name="adj1" fmla="val -37271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Q: Can we analyze E[T]</a:t>
            </a:r>
            <a:r>
              <a:rPr lang="en-US" sz="2800" baseline="30000" dirty="0" smtClean="0">
                <a:solidFill>
                  <a:schemeClr val="tx1"/>
                </a:solidFill>
              </a:rPr>
              <a:t>M/G/k/SRPT</a:t>
            </a:r>
            <a:r>
              <a:rPr lang="en-US" sz="2800" dirty="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43" name="Oval Callout 42"/>
          <p:cNvSpPr/>
          <p:nvPr/>
        </p:nvSpPr>
        <p:spPr>
          <a:xfrm>
            <a:off x="360246" y="3634375"/>
            <a:ext cx="3296356" cy="1899356"/>
          </a:xfrm>
          <a:prstGeom prst="wedgeEllipseCallout">
            <a:avLst>
              <a:gd name="adj1" fmla="val -37271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Q: What policy is optimal?</a:t>
            </a:r>
          </a:p>
          <a:p>
            <a:pPr algn="ctr"/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58" name="Oval Callout 57"/>
          <p:cNvSpPr/>
          <p:nvPr/>
        </p:nvSpPr>
        <p:spPr>
          <a:xfrm>
            <a:off x="360246" y="3634375"/>
            <a:ext cx="3296356" cy="1899356"/>
          </a:xfrm>
          <a:prstGeom prst="wedgeEllipseCallout">
            <a:avLst>
              <a:gd name="adj1" fmla="val -37271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Q: What policy is optimal?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Q: Is SRPT-k?</a:t>
            </a:r>
          </a:p>
        </p:txBody>
      </p:sp>
      <p:sp>
        <p:nvSpPr>
          <p:cNvPr id="44" name="Oval Callout 43"/>
          <p:cNvSpPr/>
          <p:nvPr/>
        </p:nvSpPr>
        <p:spPr>
          <a:xfrm>
            <a:off x="5849471" y="3634789"/>
            <a:ext cx="3296356" cy="1899356"/>
          </a:xfrm>
          <a:prstGeom prst="wedgeEllipseCallout">
            <a:avLst>
              <a:gd name="adj1" fmla="val 43893"/>
              <a:gd name="adj2" fmla="val 61906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?? OPEN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M/G/</a:t>
            </a:r>
            <a:r>
              <a:rPr lang="en-US" dirty="0" smtClean="0">
                <a:solidFill>
                  <a:srgbClr val="FF0000"/>
                </a:solidFill>
              </a:rPr>
              <a:t>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182515" y="126116"/>
            <a:ext cx="2339788" cy="126188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SRPT-k: </a:t>
            </a:r>
            <a:r>
              <a:rPr lang="en-US" sz="2400" dirty="0"/>
              <a:t>R</a:t>
            </a:r>
            <a:r>
              <a:rPr lang="en-US" sz="2400" dirty="0" smtClean="0"/>
              <a:t>un </a:t>
            </a:r>
            <a:r>
              <a:rPr lang="en-US" sz="2400" dirty="0" smtClean="0">
                <a:solidFill>
                  <a:srgbClr val="FF0000"/>
                </a:solidFill>
              </a:rPr>
              <a:t>k</a:t>
            </a:r>
            <a:r>
              <a:rPr lang="en-US" sz="2400" dirty="0" smtClean="0"/>
              <a:t> jobs w/ least remaining size</a:t>
            </a:r>
            <a:endParaRPr lang="en-US" sz="24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85613" y="693121"/>
            <a:ext cx="9668187" cy="3667216"/>
            <a:chOff x="1685613" y="1438834"/>
            <a:chExt cx="9668187" cy="3667216"/>
          </a:xfrm>
        </p:grpSpPr>
        <p:grpSp>
          <p:nvGrpSpPr>
            <p:cNvPr id="51" name="Group 50"/>
            <p:cNvGrpSpPr/>
            <p:nvPr/>
          </p:nvGrpSpPr>
          <p:grpSpPr>
            <a:xfrm>
              <a:off x="1685613" y="1568008"/>
              <a:ext cx="8132150" cy="3538042"/>
              <a:chOff x="1685613" y="1568008"/>
              <a:chExt cx="8132150" cy="3538042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685613" y="2743199"/>
                <a:ext cx="1128890" cy="1072444"/>
                <a:chOff x="1685613" y="2743199"/>
                <a:chExt cx="1128890" cy="107244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>
                  <a:off x="2159748" y="2743199"/>
                  <a:ext cx="654755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V="1">
                  <a:off x="2159748" y="3318932"/>
                  <a:ext cx="654755" cy="49671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1685614" y="303106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1685613" y="3567287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2938681" y="1568008"/>
                <a:ext cx="6879082" cy="3538042"/>
                <a:chOff x="2938681" y="1568008"/>
                <a:chExt cx="6879082" cy="3538042"/>
              </a:xfrm>
            </p:grpSpPr>
            <p:cxnSp>
              <p:nvCxnSpPr>
                <p:cNvPr id="5" name="Straight Connector 4"/>
                <p:cNvCxnSpPr/>
                <p:nvPr/>
              </p:nvCxnSpPr>
              <p:spPr>
                <a:xfrm>
                  <a:off x="2938681" y="21787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/>
                <p:cNvCxnSpPr/>
                <p:nvPr/>
              </p:nvCxnSpPr>
              <p:spPr>
                <a:xfrm>
                  <a:off x="2938681" y="42615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Rectangle 6"/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1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22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>
                  <a:endCxn id="23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Rectangle 34"/>
            <p:cNvSpPr/>
            <p:nvPr/>
          </p:nvSpPr>
          <p:spPr>
            <a:xfrm>
              <a:off x="9251902" y="1988365"/>
              <a:ext cx="364070" cy="116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9251902" y="2743199"/>
              <a:ext cx="364070" cy="27566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9251902" y="3660247"/>
              <a:ext cx="364070" cy="3107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251902" y="4560041"/>
              <a:ext cx="364070" cy="4305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ight Brace 38"/>
            <p:cNvSpPr/>
            <p:nvPr/>
          </p:nvSpPr>
          <p:spPr>
            <a:xfrm>
              <a:off x="9806143" y="1438834"/>
              <a:ext cx="956568" cy="3667216"/>
            </a:xfrm>
            <a:prstGeom prst="rightBrace">
              <a:avLst>
                <a:gd name="adj1" fmla="val 3785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984005" y="3041609"/>
              <a:ext cx="3697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FF0000"/>
                  </a:solidFill>
                </a:rPr>
                <a:t>k</a:t>
              </a:r>
              <a:endParaRPr 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687299" y="3567287"/>
              <a:ext cx="632178" cy="5757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20231" y="2449688"/>
              <a:ext cx="632178" cy="169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702367" y="3031065"/>
              <a:ext cx="632178" cy="11119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7774809" y="2833510"/>
              <a:ext cx="632178" cy="13095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79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3" grpId="0" animBg="1"/>
      <p:bldP spid="43" grpId="1" animBg="1"/>
      <p:bldP spid="58" grpId="0" animBg="1"/>
      <p:bldP spid="58" grpId="1" animBg="1"/>
      <p:bldP spid="44" grpId="0" animBg="1"/>
      <p:bldP spid="44" grpId="1" animBg="1"/>
      <p:bldP spid="44" grpId="2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3 Results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First analysis of M/G/k/SRPT      </a:t>
                </a:r>
                <a:r>
                  <a:rPr lang="en-US" sz="3200" dirty="0" smtClean="0"/>
                  <a:t>(bound on E[T])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Analysis is </a:t>
                </a:r>
                <a:r>
                  <a:rPr lang="en-US" sz="3600" u="sng" dirty="0" smtClean="0"/>
                  <a:t>tight</a:t>
                </a:r>
                <a:r>
                  <a:rPr lang="en-US" sz="3600" dirty="0" smtClean="0"/>
                  <a:t> as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200" dirty="0" smtClean="0"/>
                  <a:t>              </a:t>
                </a:r>
                <a:r>
                  <a:rPr lang="en-US" sz="3200" dirty="0" smtClean="0"/>
                  <a:t>(for </a:t>
                </a:r>
                <a:r>
                  <a:rPr lang="en-US" sz="3200" dirty="0" smtClean="0"/>
                  <a:t>any fixed k)</a:t>
                </a:r>
              </a:p>
              <a:p>
                <a:pPr marL="514350" indent="-514350">
                  <a:buFont typeface="+mj-lt"/>
                  <a:buAutoNum type="arabicParenR"/>
                </a:pPr>
                <a:r>
                  <a:rPr lang="en-US" sz="3600" dirty="0" smtClean="0"/>
                  <a:t>SRPT-k is OPT for M/G/k </a:t>
                </a:r>
                <a:r>
                  <a:rPr lang="en-US" sz="3600" dirty="0"/>
                  <a:t>as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600" dirty="0" smtClean="0"/>
                  <a:t> 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>
                  <a:buNone/>
                </a:pPr>
                <a:r>
                  <a:rPr lang="en-US" sz="3200" dirty="0" smtClean="0"/>
                  <a:t>Bonus: Technique generalizes to first analysis of M/G/k/PSJF, M/G/k/FB and others.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73935" y="3759775"/>
                <a:ext cx="10412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E[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 smtClean="0"/>
                  <a:t>]</a:t>
                </a:r>
                <a:r>
                  <a:rPr lang="en-US" sz="3200" baseline="30000" dirty="0" smtClean="0"/>
                  <a:t>M/G/k/SRPT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E[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M/G/k/OPT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E[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M/G/1/OPT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3759775"/>
                <a:ext cx="10412176" cy="584775"/>
              </a:xfrm>
              <a:prstGeom prst="rect">
                <a:avLst/>
              </a:prstGeom>
              <a:blipFill>
                <a:blip r:embed="rId3"/>
                <a:stretch>
                  <a:fillRect l="-15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3935" y="3760105"/>
                <a:ext cx="104121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E[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 smtClean="0"/>
                  <a:t>]</a:t>
                </a:r>
                <a:r>
                  <a:rPr lang="en-US" sz="3200" baseline="30000" dirty="0" smtClean="0"/>
                  <a:t>M/G/k/SRPT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E[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M/G/k/OPT</a:t>
                </a:r>
                <a:r>
                  <a:rPr lang="en-US" sz="3200" dirty="0" smtClean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 smtClean="0"/>
                  <a:t> </a:t>
                </a:r>
                <a:r>
                  <a:rPr lang="en-US" sz="3200" dirty="0"/>
                  <a:t>E[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M/G/1/OPT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3200" dirty="0" smtClean="0"/>
                  <a:t>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M/G/1/SRPT 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35" y="3760105"/>
                <a:ext cx="10412176" cy="584775"/>
              </a:xfrm>
              <a:prstGeom prst="rect">
                <a:avLst/>
              </a:prstGeom>
              <a:blipFill>
                <a:blip r:embed="rId4"/>
                <a:stretch>
                  <a:fillRect l="-152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3318557" y="3756345"/>
                <a:ext cx="74733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E</a:t>
                </a:r>
                <a:r>
                  <a:rPr lang="en-US" sz="3200" dirty="0"/>
                  <a:t>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 smtClean="0"/>
                  <a:t>M/G/k/OPT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/>
                  <a:t> E[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]</a:t>
                </a:r>
                <a:r>
                  <a:rPr lang="en-US" sz="3200" baseline="30000" dirty="0"/>
                  <a:t>M/G/1/OPT </a:t>
                </a:r>
                <a:endParaRPr lang="en-US" sz="3200" dirty="0" smtClean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557" y="3756345"/>
                <a:ext cx="7473312" cy="584775"/>
              </a:xfrm>
              <a:prstGeom prst="rect">
                <a:avLst/>
              </a:prstGeom>
              <a:blipFill>
                <a:blip r:embed="rId5"/>
                <a:stretch>
                  <a:fillRect l="-203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Specifics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112436" y="2453895"/>
            <a:ext cx="454817" cy="532800"/>
            <a:chOff x="1685613" y="2743199"/>
            <a:chExt cx="1128890" cy="1072444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159748" y="2743199"/>
              <a:ext cx="654755" cy="57573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2159748" y="3318932"/>
              <a:ext cx="654755" cy="4967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685614" y="3031065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685613" y="3567287"/>
              <a:ext cx="8015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/>
          <p:cNvCxnSpPr/>
          <p:nvPr/>
        </p:nvCxnSpPr>
        <p:spPr>
          <a:xfrm>
            <a:off x="1617283" y="2173474"/>
            <a:ext cx="22922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17283" y="3208228"/>
            <a:ext cx="229227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495676" y="2173474"/>
            <a:ext cx="413883" cy="10347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081792" y="2173474"/>
            <a:ext cx="413883" cy="10347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67909" y="2173474"/>
            <a:ext cx="413883" cy="10347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54026" y="2173473"/>
            <a:ext cx="413883" cy="1034754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909559" y="2134750"/>
            <a:ext cx="186674" cy="1955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909559" y="2518807"/>
            <a:ext cx="186674" cy="78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918655" y="2873124"/>
            <a:ext cx="172896" cy="1059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4107" y="3088554"/>
            <a:ext cx="218312" cy="2725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6530237" y="2453895"/>
            <a:ext cx="454817" cy="532800"/>
            <a:chOff x="6646214" y="3421176"/>
            <a:chExt cx="454817" cy="532800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6837238" y="3421176"/>
              <a:ext cx="263793" cy="2860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6837238" y="3707205"/>
              <a:ext cx="263793" cy="2467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646214" y="3564190"/>
              <a:ext cx="3229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646214" y="3830590"/>
              <a:ext cx="3229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35084" y="2173473"/>
            <a:ext cx="2292276" cy="1034755"/>
            <a:chOff x="7151061" y="3140754"/>
            <a:chExt cx="2292276" cy="103475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7151061" y="3140755"/>
              <a:ext cx="229227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151061" y="4175509"/>
              <a:ext cx="229227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9029454" y="3140755"/>
              <a:ext cx="413883" cy="10347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615571" y="3140755"/>
              <a:ext cx="413883" cy="10347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8201687" y="3140755"/>
              <a:ext cx="413883" cy="10347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787804" y="3140754"/>
              <a:ext cx="413883" cy="103475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Oval 45"/>
          <p:cNvSpPr/>
          <p:nvPr/>
        </p:nvSpPr>
        <p:spPr>
          <a:xfrm>
            <a:off x="9327360" y="2134750"/>
            <a:ext cx="1050626" cy="103281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0377986" y="2637970"/>
            <a:ext cx="41388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733261" y="1369281"/>
            <a:ext cx="20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M/G/k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7469433" y="1167468"/>
            <a:ext cx="206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M/G/1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9366516" y="2473443"/>
            <a:ext cx="1026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Speed 1</a:t>
            </a:r>
          </a:p>
        </p:txBody>
      </p:sp>
      <p:sp>
        <p:nvSpPr>
          <p:cNvPr id="62" name="Slide Number Placeholder 6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6</a:t>
            </a:fld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4511581" y="1861062"/>
            <a:ext cx="114069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400"/>
              </a:spcBef>
            </a:pPr>
            <a:r>
              <a:rPr lang="en-US" dirty="0" smtClean="0">
                <a:solidFill>
                  <a:srgbClr val="00B050"/>
                </a:solidFill>
              </a:rPr>
              <a:t>Speed 1/k</a:t>
            </a:r>
          </a:p>
          <a:p>
            <a:pPr>
              <a:spcBef>
                <a:spcPts val="1400"/>
              </a:spcBef>
            </a:pPr>
            <a:r>
              <a:rPr lang="en-US" dirty="0">
                <a:solidFill>
                  <a:srgbClr val="00B050"/>
                </a:solidFill>
              </a:rPr>
              <a:t>Speed 1/k</a:t>
            </a:r>
          </a:p>
          <a:p>
            <a:pPr>
              <a:spcBef>
                <a:spcPts val="1400"/>
              </a:spcBef>
            </a:pPr>
            <a:r>
              <a:rPr lang="en-US" dirty="0">
                <a:solidFill>
                  <a:srgbClr val="00B050"/>
                </a:solidFill>
              </a:rPr>
              <a:t>Speed 1/k</a:t>
            </a:r>
          </a:p>
          <a:p>
            <a:pPr>
              <a:spcBef>
                <a:spcPts val="1400"/>
              </a:spcBef>
            </a:pPr>
            <a:r>
              <a:rPr lang="en-US" dirty="0">
                <a:solidFill>
                  <a:srgbClr val="00B050"/>
                </a:solidFill>
              </a:rPr>
              <a:t>Speed </a:t>
            </a:r>
            <a:r>
              <a:rPr lang="en-US" dirty="0" smtClean="0">
                <a:solidFill>
                  <a:srgbClr val="00B050"/>
                </a:solidFill>
              </a:rPr>
              <a:t>1/k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32418" y="1887582"/>
            <a:ext cx="369418" cy="369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4122585" y="2328732"/>
            <a:ext cx="369418" cy="369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4128709" y="2790150"/>
            <a:ext cx="369418" cy="369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4138074" y="3230582"/>
            <a:ext cx="369418" cy="36941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8200" y="4735467"/>
                <a:ext cx="8964706" cy="1489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We show</a:t>
                </a:r>
                <a:r>
                  <a:rPr lang="en-US" sz="3200" dirty="0" smtClean="0"/>
                  <a:t>:</a:t>
                </a:r>
                <a:r>
                  <a:rPr lang="en-US" sz="3200" b="1" dirty="0"/>
                  <a:t> </a:t>
                </a:r>
                <a:r>
                  <a:rPr lang="en-US" sz="3200" dirty="0"/>
                  <a:t>For all k</a:t>
                </a:r>
                <a:r>
                  <a:rPr lang="en-US" sz="3200" dirty="0" smtClean="0"/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 b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200" b="0" i="0" baseline="25000" smtClean="0">
                            <a:latin typeface="Cambria Math" panose="02040503050406030204" pitchFamily="18" charset="0"/>
                          </a:rPr>
                          <m:t>SRPT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sz="3200" baseline="250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3200" baseline="250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3200" baseline="2500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m:rPr>
                            <m:nor/>
                          </m:rPr>
                          <a:rPr lang="en-US" sz="3200" baseline="25000">
                            <a:latin typeface="Cambria Math" panose="02040503050406030204" pitchFamily="18" charset="0"/>
                          </a:rPr>
                          <m:t>/1/</m:t>
                        </m:r>
                        <m:r>
                          <m:rPr>
                            <m:nor/>
                          </m:rPr>
                          <a:rPr lang="en-US" sz="3200" baseline="25000">
                            <a:latin typeface="Cambria Math" panose="02040503050406030204" pitchFamily="18" charset="0"/>
                          </a:rPr>
                          <m:t>SRPT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as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l-G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200" dirty="0"/>
                  <a:t> 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5467"/>
                <a:ext cx="8964706" cy="1489126"/>
              </a:xfrm>
              <a:prstGeom prst="rect">
                <a:avLst/>
              </a:prstGeom>
              <a:blipFill>
                <a:blip r:embed="rId6"/>
                <a:stretch>
                  <a:fillRect l="-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67148" y="5767252"/>
                <a:ext cx="3225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 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SRPT-k is optimal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148" y="5767252"/>
                <a:ext cx="3225750" cy="523220"/>
              </a:xfrm>
              <a:prstGeom prst="rect">
                <a:avLst/>
              </a:prstGeom>
              <a:blipFill>
                <a:blip r:embed="rId7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/>
          <p:cNvCxnSpPr/>
          <p:nvPr/>
        </p:nvCxnSpPr>
        <p:spPr>
          <a:xfrm>
            <a:off x="3371161" y="4340690"/>
            <a:ext cx="206015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0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55" grpId="0"/>
      <p:bldP spid="56" grpId="0"/>
      <p:bldP spid="56" grpId="1"/>
      <p:bldP spid="26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work on M/G/k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</a:t>
            </a:r>
            <a:r>
              <a:rPr lang="en-US" dirty="0" smtClean="0"/>
              <a:t>/G/k/FCFS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Bounds based on first two moments [Kingman ‘70], [Daley ‘97]</a:t>
            </a:r>
          </a:p>
          <a:p>
            <a:pPr>
              <a:buFontTx/>
              <a:buChar char="-"/>
            </a:pPr>
            <a:r>
              <a:rPr lang="en-US" dirty="0" smtClean="0"/>
              <a:t>Arbitrarily tight bounds [Gupta, </a:t>
            </a:r>
            <a:r>
              <a:rPr lang="en-US" dirty="0" err="1" smtClean="0"/>
              <a:t>Osogami</a:t>
            </a:r>
            <a:r>
              <a:rPr lang="en-US" dirty="0" smtClean="0"/>
              <a:t> ‘11]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M/PH/k/PRIORITY</a:t>
            </a:r>
          </a:p>
          <a:p>
            <a:pPr>
              <a:buFontTx/>
              <a:buChar char="-"/>
            </a:pPr>
            <a:r>
              <a:rPr lang="en-US" dirty="0" smtClean="0"/>
              <a:t>Numerical solutions, limited </a:t>
            </a:r>
            <a:r>
              <a:rPr lang="en-US" dirty="0"/>
              <a:t>p</a:t>
            </a:r>
            <a:r>
              <a:rPr lang="en-US" dirty="0" smtClean="0"/>
              <a:t>riority classes                         [</a:t>
            </a:r>
            <a:r>
              <a:rPr lang="en-US" dirty="0" err="1" smtClean="0"/>
              <a:t>Sleptchenko</a:t>
            </a:r>
            <a:r>
              <a:rPr lang="en-US" dirty="0" smtClean="0"/>
              <a:t> et al ‘05], [</a:t>
            </a:r>
            <a:r>
              <a:rPr lang="en-US" dirty="0" err="1" smtClean="0"/>
              <a:t>Osogami</a:t>
            </a:r>
            <a:r>
              <a:rPr lang="en-US" dirty="0" smtClean="0"/>
              <a:t> et al ‘05]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 prior work on M/G/k/SRPT, M/G/k/PSJF, M/G/k/FB, M/G/k/RS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402109" y="5383231"/>
            <a:ext cx="7005917" cy="814513"/>
            <a:chOff x="3375215" y="5123330"/>
            <a:chExt cx="7005917" cy="814513"/>
          </a:xfrm>
        </p:grpSpPr>
        <p:sp>
          <p:nvSpPr>
            <p:cNvPr id="5" name="Left Brace 4"/>
            <p:cNvSpPr/>
            <p:nvPr/>
          </p:nvSpPr>
          <p:spPr>
            <a:xfrm rot="16200000">
              <a:off x="6689915" y="1808630"/>
              <a:ext cx="376517" cy="7005917"/>
            </a:xfrm>
            <a:prstGeom prst="leftBrace">
              <a:avLst>
                <a:gd name="adj1" fmla="val 40476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7256" y="5476178"/>
              <a:ext cx="258183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We can analyze all!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425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/>
              <a:t>Analyze mean response time of M/G/k/SRPT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Show SRPT-k is asymptotically optimal for M/G/k</a:t>
            </a:r>
          </a:p>
          <a:p>
            <a:pPr>
              <a:lnSpc>
                <a:spcPct val="150000"/>
              </a:lnSpc>
            </a:pPr>
            <a:r>
              <a:rPr lang="en-US" sz="3600" dirty="0" smtClean="0"/>
              <a:t>Empirical evaluation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Response time in M/G/k/SRPT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focus on a tagged job, </a:t>
            </a:r>
            <a:r>
              <a:rPr lang="en-US" dirty="0" smtClean="0">
                <a:solidFill>
                  <a:srgbClr val="FF0000"/>
                </a:solidFill>
              </a:rPr>
              <a:t>j</a:t>
            </a:r>
            <a:endParaRPr lang="en-US" dirty="0" smtClean="0"/>
          </a:p>
          <a:p>
            <a:r>
              <a:rPr lang="en-US" dirty="0" smtClean="0"/>
              <a:t>j is of size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</a:p>
          <a:p>
            <a:r>
              <a:rPr lang="en-US" dirty="0" smtClean="0"/>
              <a:t>Our goal is to bound </a:t>
            </a:r>
            <a:r>
              <a:rPr lang="en-US" dirty="0" err="1" smtClean="0">
                <a:solidFill>
                  <a:srgbClr val="FF0000"/>
                </a:solidFill>
              </a:rPr>
              <a:t>T</a:t>
            </a:r>
            <a:r>
              <a:rPr lang="en-US" baseline="-25000" dirty="0" err="1" smtClean="0">
                <a:solidFill>
                  <a:srgbClr val="FF0000"/>
                </a:solidFill>
              </a:rPr>
              <a:t>j</a:t>
            </a:r>
            <a:endParaRPr lang="en-US" baseline="-25000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SRPT-k implies that at any moment when j is in the system, either:</a:t>
            </a:r>
          </a:p>
          <a:p>
            <a:pPr lvl="1"/>
            <a:r>
              <a:rPr lang="en-US" dirty="0" smtClean="0"/>
              <a:t>A server is working on j, or</a:t>
            </a:r>
          </a:p>
          <a:p>
            <a:pPr lvl="1"/>
            <a:r>
              <a:rPr lang="en-US" dirty="0" smtClean="0"/>
              <a:t>All servers are working on jobs with less remaining size than j (</a:t>
            </a:r>
            <a:r>
              <a:rPr lang="en-US" dirty="0" smtClean="0">
                <a:solidFill>
                  <a:srgbClr val="FF0000"/>
                </a:solidFill>
              </a:rPr>
              <a:t>relevant jobs</a:t>
            </a:r>
            <a:r>
              <a:rPr lang="en-US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978C8-94CD-4DD7-8E59-61A902273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4731</TotalTime>
  <Words>1826</Words>
  <Application>Microsoft Office PowerPoint</Application>
  <PresentationFormat>Widescreen</PresentationFormat>
  <Paragraphs>600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Symbol</vt:lpstr>
      <vt:lpstr>Office Theme</vt:lpstr>
      <vt:lpstr>SRPT for Multiserver Systems</vt:lpstr>
      <vt:lpstr>M/G/1</vt:lpstr>
      <vt:lpstr>M/G/1</vt:lpstr>
      <vt:lpstr>M/G/k</vt:lpstr>
      <vt:lpstr>Our 3 Results</vt:lpstr>
      <vt:lpstr>More Specifics</vt:lpstr>
      <vt:lpstr>Prior work on M/G/k scheduling</vt:lpstr>
      <vt:lpstr>Outline</vt:lpstr>
      <vt:lpstr>Analyzing Response time in M/G/k/SRPT</vt:lpstr>
      <vt:lpstr>Example</vt:lpstr>
      <vt:lpstr>Example</vt:lpstr>
      <vt:lpstr>Example</vt:lpstr>
      <vt:lpstr>Example</vt:lpstr>
      <vt:lpstr>Response Time</vt:lpstr>
      <vt:lpstr>Response Time</vt:lpstr>
      <vt:lpstr>Response Time</vt:lpstr>
      <vt:lpstr>Relevant Work</vt:lpstr>
      <vt:lpstr>Relevant Work</vt:lpstr>
      <vt:lpstr>Few jobs intervals</vt:lpstr>
      <vt:lpstr>Many jobs intervals</vt:lpstr>
      <vt:lpstr>Many jobs intervals</vt:lpstr>
      <vt:lpstr>Response Time</vt:lpstr>
      <vt:lpstr>Outline</vt:lpstr>
      <vt:lpstr>Optimality</vt:lpstr>
      <vt:lpstr>Ratio =〖"E[T]" 〗^(M/G/k/SRPT)/〖"E[T]" 〗^(M/G/1/SRPT)       k = 10</vt:lpstr>
      <vt:lpstr>Conclusion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SRPT for Multiserver Systems</dc:title>
  <dc:creator>Isaac Grosof</dc:creator>
  <cp:lastModifiedBy>Isaac Grosof</cp:lastModifiedBy>
  <cp:revision>152</cp:revision>
  <dcterms:created xsi:type="dcterms:W3CDTF">2018-06-04T21:10:00Z</dcterms:created>
  <dcterms:modified xsi:type="dcterms:W3CDTF">2018-12-05T09:34:14Z</dcterms:modified>
</cp:coreProperties>
</file>