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421" r:id="rId4"/>
    <p:sldId id="432" r:id="rId5"/>
    <p:sldId id="260" r:id="rId6"/>
    <p:sldId id="261" r:id="rId7"/>
    <p:sldId id="433" r:id="rId8"/>
    <p:sldId id="422" r:id="rId9"/>
    <p:sldId id="262" r:id="rId10"/>
    <p:sldId id="434" r:id="rId11"/>
    <p:sldId id="273" r:id="rId12"/>
    <p:sldId id="423" r:id="rId13"/>
    <p:sldId id="436" r:id="rId14"/>
    <p:sldId id="437" r:id="rId15"/>
    <p:sldId id="427" r:id="rId16"/>
    <p:sldId id="277" r:id="rId17"/>
    <p:sldId id="428" r:id="rId18"/>
    <p:sldId id="439" r:id="rId19"/>
    <p:sldId id="440" r:id="rId20"/>
    <p:sldId id="264" r:id="rId21"/>
    <p:sldId id="448" r:id="rId22"/>
    <p:sldId id="278" r:id="rId23"/>
    <p:sldId id="399" r:id="rId24"/>
    <p:sldId id="445" r:id="rId25"/>
    <p:sldId id="446" r:id="rId26"/>
    <p:sldId id="400" r:id="rId27"/>
    <p:sldId id="449" r:id="rId28"/>
    <p:sldId id="417" r:id="rId29"/>
    <p:sldId id="267" r:id="rId30"/>
    <p:sldId id="418" r:id="rId31"/>
    <p:sldId id="419" r:id="rId32"/>
    <p:sldId id="438" r:id="rId33"/>
    <p:sldId id="268" r:id="rId34"/>
    <p:sldId id="447" r:id="rId35"/>
    <p:sldId id="431" r:id="rId36"/>
    <p:sldId id="444" r:id="rId37"/>
    <p:sldId id="442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067" autoAdjust="0"/>
  </p:normalViewPr>
  <p:slideViewPr>
    <p:cSldViewPr snapToGrid="0">
      <p:cViewPr varScale="1">
        <p:scale>
          <a:sx n="97" d="100"/>
          <a:sy n="97" d="100"/>
        </p:scale>
        <p:origin x="3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E118BC-BDF3-6071-0AF4-DA5770987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5FEB2-B5C8-30FC-1AC7-6856336CC1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13EC9-4012-1625-9538-435242EE8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8B6AA-8965-44DA-AFDC-796421C0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EB4-049A-446E-8FD1-77CD3626A01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4C77-A3EC-42B0-AAA9-C4DBCE9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Ultra simplified – one server</a:t>
            </a:r>
          </a:p>
          <a:p>
            <a:r>
              <a:rPr lang="en-US" dirty="0"/>
              <a:t>Server, queue, arrivals, jobs,</a:t>
            </a:r>
          </a:p>
          <a:p>
            <a:r>
              <a:rPr lang="en-US" dirty="0"/>
              <a:t>Size is inherent work of a job</a:t>
            </a:r>
          </a:p>
          <a:p>
            <a:r>
              <a:rPr lang="en-US" dirty="0"/>
              <a:t>Response time, stochastic</a:t>
            </a:r>
          </a:p>
          <a:p>
            <a:r>
              <a:rPr lang="en-US" dirty="0"/>
              <a:t>Very old-school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went looking in their trace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65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in datacenters</a:t>
            </a:r>
          </a:p>
          <a:p>
            <a:r>
              <a:rPr lang="en-US" dirty="0"/>
              <a:t>Paper studies a more general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in datacenters</a:t>
            </a:r>
          </a:p>
          <a:p>
            <a:r>
              <a:rPr lang="en-US" dirty="0"/>
              <a:t>Paper studies a more general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just put these four into service, the next job wouldn’t fit. Not very SRPT!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just put these four into service, the next job wouldn’t fit. Not very SRPT!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8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general setting in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6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Redo work w/ server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4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make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Admit as many customers as possible subject to E[T] limit.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9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Remind about preemption</a:t>
            </a:r>
          </a:p>
          <a:p>
            <a:pPr marL="0" indent="0">
              <a:buNone/>
            </a:pPr>
            <a:r>
              <a:rPr lang="en-US" dirty="0"/>
              <a:t>Most datacenters at 20-30% utilization</a:t>
            </a:r>
          </a:p>
          <a:p>
            <a:pPr marL="0" indent="0">
              <a:buNone/>
            </a:pPr>
            <a:r>
              <a:rPr lang="en-US" dirty="0"/>
              <a:t>Autopilot squeezes it up to 50%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2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8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Concrete example: Amazon – If page load &gt; 0.2 seconds, users start to leave.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5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Gittins is for single-server</a:t>
            </a:r>
          </a:p>
          <a:p>
            <a:r>
              <a:rPr lang="en-US" dirty="0"/>
              <a:t>Concrete example: ML Learning predictions, some jobs inherently unpredictable, others not. Nm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6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Unifying themes: Power of scheduling, models reflection large-scale computing systems, multiserver, estimates, 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3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d/dt W^2 tells us about E[W]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MSJ-SF-SRPT. Paper.</a:t>
            </a:r>
          </a:p>
          <a:p>
            <a:pPr marL="0" indent="0">
              <a:buNone/>
            </a:pPr>
            <a:r>
              <a:rPr lang="en-US" dirty="0"/>
              <a:t>Define</a:t>
            </a:r>
          </a:p>
          <a:p>
            <a:pPr marL="0" indent="0">
              <a:buNone/>
            </a:pPr>
            <a:r>
              <a:rPr lang="en-US" dirty="0"/>
              <a:t>Like SRPT-k: Bound </a:t>
            </a:r>
            <a:r>
              <a:rPr lang="en-US" dirty="0" err="1"/>
              <a:t>W_r</a:t>
            </a:r>
            <a:r>
              <a:rPr lang="en-US" dirty="0"/>
              <a:t>, </a:t>
            </a:r>
            <a:r>
              <a:rPr lang="en-US" dirty="0" err="1"/>
              <a:t>W_r</a:t>
            </a:r>
            <a:r>
              <a:rPr lang="en-US" dirty="0"/>
              <a:t> -&gt; T</a:t>
            </a:r>
          </a:p>
          <a:p>
            <a:pPr marL="0" indent="0">
              <a:buNone/>
            </a:pPr>
            <a:r>
              <a:rPr lang="en-US" dirty="0" err="1"/>
              <a:t>W_r</a:t>
            </a:r>
            <a:r>
              <a:rPr lang="en-US" dirty="0"/>
              <a:t> -&gt; T: Tagged Fails, WINE.</a:t>
            </a:r>
          </a:p>
          <a:p>
            <a:pPr marL="0" indent="0">
              <a:buNone/>
            </a:pPr>
            <a:r>
              <a:rPr lang="en-US" dirty="0"/>
              <a:t>Bound </a:t>
            </a:r>
            <a:r>
              <a:rPr lang="en-US" dirty="0" err="1"/>
              <a:t>W_r</a:t>
            </a:r>
            <a:r>
              <a:rPr lang="en-US" dirty="0"/>
              <a:t>: Bound Waste, MIAOW (continuity of </a:t>
            </a:r>
            <a:r>
              <a:rPr lang="en-US" dirty="0" err="1"/>
              <a:t>B_r</a:t>
            </a:r>
            <a:r>
              <a:rPr lang="en-US" dirty="0"/>
              <a:t>, \</a:t>
            </a:r>
            <a:r>
              <a:rPr lang="en-US" dirty="0" err="1"/>
              <a:t>rho_r</a:t>
            </a:r>
            <a:r>
              <a:rPr lang="en-US" dirty="0"/>
              <a:t> in r) – much more complicated. </a:t>
            </a:r>
          </a:p>
          <a:p>
            <a:pPr marL="0" indent="0">
              <a:buNone/>
            </a:pPr>
            <a:r>
              <a:rPr lang="en-US" dirty="0"/>
              <a:t>Theorem.</a:t>
            </a:r>
          </a:p>
          <a:p>
            <a:pPr marL="0" indent="0">
              <a:buNone/>
            </a:pPr>
            <a:r>
              <a:rPr lang="en-US" dirty="0"/>
              <a:t>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 to SRPT-1</a:t>
            </a:r>
          </a:p>
          <a:p>
            <a:pPr marL="0" indent="0">
              <a:buNone/>
            </a:pPr>
            <a:r>
              <a:rPr lang="en-US" dirty="0"/>
              <a:t>Dream of a Parallel computing person.</a:t>
            </a:r>
          </a:p>
          <a:p>
            <a:pPr marL="0" indent="0">
              <a:buNone/>
            </a:pPr>
            <a:r>
              <a:rPr lang="en-US" dirty="0"/>
              <a:t>Bound </a:t>
            </a:r>
            <a:r>
              <a:rPr lang="en-US" dirty="0" err="1"/>
              <a:t>W_r</a:t>
            </a:r>
            <a:r>
              <a:rPr lang="en-US" dirty="0"/>
              <a:t>: Coupling, worst-case.</a:t>
            </a:r>
          </a:p>
          <a:p>
            <a:pPr marL="0" indent="0">
              <a:buNone/>
            </a:pPr>
            <a:r>
              <a:rPr lang="en-US" dirty="0" err="1"/>
              <a:t>W_r</a:t>
            </a:r>
            <a:r>
              <a:rPr lang="en-US" dirty="0"/>
              <a:t> -&gt; T: Tagged job, work that runs while tagged job in system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Bound T.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Near SRPT-1. OPT.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shown work is similar – does that mean we wait the same amount of time? Unclear! Preemption, jump ahead, slower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  <a:r>
              <a:rPr lang="en-US" dirty="0" err="1"/>
              <a:t>rho_x</a:t>
            </a:r>
            <a:r>
              <a:rPr lang="en-US" dirty="0"/>
              <a:t>: Load of relevant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3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rho=0.5 to 1, interesting behavior.</a:t>
            </a:r>
          </a:p>
          <a:p>
            <a:pPr marL="0" indent="0">
              <a:buNone/>
            </a:pPr>
            <a:r>
              <a:rPr lang="en-US" dirty="0"/>
              <a:t>High variance, k=4</a:t>
            </a:r>
          </a:p>
          <a:p>
            <a:pPr marL="0" indent="0">
              <a:buNone/>
            </a:pPr>
            <a:r>
              <a:rPr lang="en-US" dirty="0"/>
              <a:t>Lower is better, SRPT is the best – PSJF policy also really good  - we also prove it’s asymptotically optimal in our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B73C-D88B-96F5-B33C-62EF2A763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5FE6A-680B-4467-14BC-981EDB73C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9136-B781-A9D1-0475-9FED092E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1A89-DD2E-4FF7-8151-AF43D395D995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4D05-94BE-76CD-0D9C-71ABAC3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B838-9C78-F4D3-3E7C-FE11A2A5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250-B8FC-81BF-7BE2-DC623C6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0A1A-982D-88A1-94E3-6E7E500E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220B-D261-6AB9-6AD8-72FEB69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2BCB-8240-4E23-A475-8B64412B845C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05D4-C64D-AC12-EA70-9CD0F6E1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DEE6-B0FD-9DAD-607F-9374456F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BA442-D0EC-6CE6-6AD9-985C4464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2D009-3158-22FC-4A09-E131CE0E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9493-D0B9-C2CF-3B51-F8A79A22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9DC-A07B-4C83-8C8C-75BECE3AED15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8C84-B68A-4489-1E54-721428F0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68B4-D05D-5A1C-0CD6-4DB850A6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DEF7-C954-678C-7DAE-2F11C7BE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523E-659F-1EE4-BE23-D044E47A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8657-642A-F077-AB54-DB2A4A0B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F20D-3823-4794-BBD5-5B230012E233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CD55-D67C-EE75-76A3-9D84088F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BFAF-0A84-BE64-51F5-8AD0FD71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7EC5A6AA-25E9-4058-9E69-F3595B04B1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5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64CD-10DF-3847-E9AE-0A7C7ACD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BE8E-12B5-7D26-11A6-809A124D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D68C-86B8-30A6-54A6-A0F60B36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C8B8-9298-4096-A054-24E1A173CE1D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29E3-EB97-8CC5-8A3E-6E6BB16F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F0D1-8AD9-2F7A-368F-6D96EEC3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7EC5A6AA-25E9-4058-9E69-F3595B04B1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21B9-2320-B6E1-BCB5-15C9695F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4481-77E8-3944-8B6B-6C32D24D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38F51-8D08-0DC3-4434-C545EAFAA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5BBCD-AD74-F2A8-34CF-E8ECEC2A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B95E-EDA8-4D4E-BF7E-BDF0366AF434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50E43-8D39-C1EF-DAF6-921E1C8E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B7FA9-70A1-7598-6B56-4BF9B548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2ADC-3E89-4999-7723-D4E0F48C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F051-D67A-65E2-0C9D-B49C66B2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4E336-6405-6F43-50A2-B72E7BCB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83DD3-0823-FE30-C6E0-BDB7045E7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BE5C3-B187-2E40-3A24-B6A92B269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DBC5-75A0-429C-0371-A512E2C4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CA79-46A5-447A-B7D1-B0E139542758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F3A55-4BE1-B48C-EA72-670E945E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8776D-0FA9-B595-D7FB-893145FA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18B-E38C-38F3-35A1-831B95F9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A82FB-5416-EC7D-F4DE-4EB4AB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3523-87FD-468B-AD5C-0ED81AC2167C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A6A7-C92B-88E0-5DC4-C88718C5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B554D-3455-543E-B8AE-15DCFEB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9E7EC-9E8F-B64C-E25C-4C6EE238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A76-77E2-4D0D-8FE7-6233AE1FE084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F87A9-7B88-E46C-9DEF-BBC87350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5D6C8-8993-7102-FED0-1CCCCB5A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8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B3C-C2F0-9357-AE8F-C4E48EB3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A2CE-D140-AAD5-B809-B6ADB6D5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8AE3-E91F-F225-5E86-37AB7995E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EDDBB-D1F2-C473-9924-F1599E2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47A2-D29F-4506-9825-28BC2EFCAF37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A9BAB-BB18-FBDB-3561-4F0F9A0B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567C-F5D3-4450-5B8A-BB69371C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B884-8B93-5345-258A-74F6B6FC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2D839-A917-C416-CA74-84917647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BDF86-676F-877E-F847-CCD204A7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BB95B-0E68-3F55-AE08-6F12FB2E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CFA-4BED-45DF-B963-92C832195E23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44A14-54E7-F1BF-E2B7-AFBD9A72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A99E-B3FF-2C6B-CFE6-17B359BA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F990D-74B0-E932-1F97-68E01F43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2525-45D5-A60F-999E-82ABBECF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8C11-AC93-C031-0BFC-E3AC0C0B4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997C-C98F-4352-8A99-40BE32082D15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ADC2-D609-99A4-F756-DF5B8500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Northwestern University - Isaac Grosof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9D53-F8C2-ECEA-EE54-1892D565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A6AA-25E9-4058-9E69-F3595B04B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6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2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E26C-858C-5B0F-118D-26A620DFE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263" y="1122363"/>
            <a:ext cx="977766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Multiserver Stochastic Scheduling: Analysis and Optimality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F59C8-F5FA-41EB-8B19-EE7972991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Grosof – CMU</a:t>
            </a:r>
          </a:p>
          <a:p>
            <a:endParaRPr lang="en-US" dirty="0"/>
          </a:p>
          <a:p>
            <a:r>
              <a:rPr lang="en-US" dirty="0"/>
              <a:t>Northwestern University, Jan. 31,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75EAA-D902-FCFC-D9A5-A2593A4E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z="1600" smtClean="0">
                <a:solidFill>
                  <a:schemeClr val="tx1"/>
                </a:solidFill>
              </a:rPr>
              <a:t>1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E026-CA2D-F488-82E0-2FBB3B46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</a:p>
        </p:txBody>
      </p:sp>
    </p:spTree>
    <p:extLst>
      <p:ext uri="{BB962C8B-B14F-4D97-AF65-F5344CB8AC3E}">
        <p14:creationId xmlns:p14="http://schemas.microsoft.com/office/powerpoint/2010/main" val="408091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8D8F0B-C0D3-46F8-87B7-FBF2A5B77F31}"/>
              </a:ext>
            </a:extLst>
          </p:cNvPr>
          <p:cNvSpPr/>
          <p:nvPr/>
        </p:nvSpPr>
        <p:spPr>
          <a:xfrm>
            <a:off x="8300600" y="2058815"/>
            <a:ext cx="2804175" cy="837562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2D5E-1206-AE76-A2EA-CC051447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Bound relevant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2DC49-FFDE-EF67-5B2E-718E6EBAF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3017"/>
                <a:ext cx="10515600" cy="282394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Couple SRPT-k and SRPT-1: Same arrival sequence</a:t>
                </a:r>
              </a:p>
              <a:p>
                <a:pPr marL="0" indent="0">
                  <a:buNone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When # relevant jobs in SRPT-k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nonincreasing.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2DC49-FFDE-EF67-5B2E-718E6EBAF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3017"/>
                <a:ext cx="10515600" cy="2823946"/>
              </a:xfrm>
              <a:blipFill>
                <a:blip r:embed="rId2"/>
                <a:stretch>
                  <a:fillRect l="-1217" t="-3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EEA1D0DD-BF41-773D-8724-48CC33AC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46B86-13DE-7BA0-4CC0-0E1BBCF4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628326-2D4B-8EC2-8B65-48F5F9CC3C01}"/>
              </a:ext>
            </a:extLst>
          </p:cNvPr>
          <p:cNvGrpSpPr/>
          <p:nvPr/>
        </p:nvGrpSpPr>
        <p:grpSpPr>
          <a:xfrm>
            <a:off x="2739253" y="1423446"/>
            <a:ext cx="3085465" cy="1910449"/>
            <a:chOff x="2739253" y="1423446"/>
            <a:chExt cx="3085465" cy="1910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44F41-7E51-9549-55C0-9C89DD6D769B}"/>
                    </a:ext>
                  </a:extLst>
                </p:cNvPr>
                <p:cNvSpPr txBox="1"/>
                <p:nvPr/>
              </p:nvSpPr>
              <p:spPr>
                <a:xfrm>
                  <a:off x="5209989" y="1927955"/>
                  <a:ext cx="614729" cy="436979"/>
                </a:xfrm>
                <a:prstGeom prst="rect">
                  <a:avLst/>
                </a:prstGeom>
                <a:solidFill>
                  <a:srgbClr val="D8BEEC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44F41-7E51-9549-55C0-9C89DD6D7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989" y="1927955"/>
                  <a:ext cx="614729" cy="4369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CF942D-EE47-411F-DEC1-989EF063403C}"/>
                </a:ext>
              </a:extLst>
            </p:cNvPr>
            <p:cNvSpPr/>
            <p:nvPr/>
          </p:nvSpPr>
          <p:spPr>
            <a:xfrm>
              <a:off x="2739253" y="1423446"/>
              <a:ext cx="2490465" cy="1910449"/>
            </a:xfrm>
            <a:prstGeom prst="roundRect">
              <a:avLst/>
            </a:prstGeom>
            <a:solidFill>
              <a:srgbClr val="D8BEE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16FBFA8-4C73-33CC-3632-31A8DBFCA83C}"/>
              </a:ext>
            </a:extLst>
          </p:cNvPr>
          <p:cNvGrpSpPr/>
          <p:nvPr/>
        </p:nvGrpSpPr>
        <p:grpSpPr>
          <a:xfrm>
            <a:off x="6490784" y="1523674"/>
            <a:ext cx="5115878" cy="1575789"/>
            <a:chOff x="6084912" y="1853211"/>
            <a:chExt cx="5115878" cy="157578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E8C3698-1C38-50BB-704F-0F7DED0DD0B9}"/>
                </a:ext>
              </a:extLst>
            </p:cNvPr>
            <p:cNvGrpSpPr/>
            <p:nvPr/>
          </p:nvGrpSpPr>
          <p:grpSpPr>
            <a:xfrm>
              <a:off x="6709435" y="1853211"/>
              <a:ext cx="4491355" cy="1575789"/>
              <a:chOff x="6424800" y="1804748"/>
              <a:chExt cx="4491355" cy="157578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F8E98CA-214C-E073-046B-8E7E13313997}"/>
                  </a:ext>
                </a:extLst>
              </p:cNvPr>
              <p:cNvGrpSpPr/>
              <p:nvPr/>
            </p:nvGrpSpPr>
            <p:grpSpPr>
              <a:xfrm>
                <a:off x="6424800" y="2055927"/>
                <a:ext cx="4491355" cy="1324610"/>
                <a:chOff x="5630" y="3549"/>
                <a:chExt cx="7073" cy="2086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8C36CB41-6BE3-8B1F-1878-8C782666EDF0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1" name="Rectangles 8">
                    <a:extLst>
                      <a:ext uri="{FF2B5EF4-FFF2-40B4-BE49-F238E27FC236}">
                        <a16:creationId xmlns:a16="http://schemas.microsoft.com/office/drawing/2014/main" id="{9D3F8A9C-A68A-B44C-C6CA-728E598310C2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s 9">
                    <a:extLst>
                      <a:ext uri="{FF2B5EF4-FFF2-40B4-BE49-F238E27FC236}">
                        <a16:creationId xmlns:a16="http://schemas.microsoft.com/office/drawing/2014/main" id="{0426D4CA-22A1-A162-6797-DFB69903BCC9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s 10">
                    <a:extLst>
                      <a:ext uri="{FF2B5EF4-FFF2-40B4-BE49-F238E27FC236}">
                        <a16:creationId xmlns:a16="http://schemas.microsoft.com/office/drawing/2014/main" id="{DCB142CB-4907-7237-DBA6-97BE0CE405C0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s 11">
                    <a:extLst>
                      <a:ext uri="{FF2B5EF4-FFF2-40B4-BE49-F238E27FC236}">
                        <a16:creationId xmlns:a16="http://schemas.microsoft.com/office/drawing/2014/main" id="{7C588C0D-D485-B100-63CA-C054A9DB3E50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20B4795-AE47-D524-855B-70B5AD058B25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3BF46C3-2746-E1E4-C78B-5BC2A45CAD53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58EC0DCC-AAA4-D07C-7666-EDA1DEB89615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Rectangles 16">
                  <a:extLst>
                    <a:ext uri="{FF2B5EF4-FFF2-40B4-BE49-F238E27FC236}">
                      <a16:creationId xmlns:a16="http://schemas.microsoft.com/office/drawing/2014/main" id="{E87543CC-8782-25CD-C895-830CBB11433D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s 18">
                  <a:extLst>
                    <a:ext uri="{FF2B5EF4-FFF2-40B4-BE49-F238E27FC236}">
                      <a16:creationId xmlns:a16="http://schemas.microsoft.com/office/drawing/2014/main" id="{ECF61509-670B-09A7-4D0E-E4D53BB559F0}"/>
                    </a:ext>
                  </a:extLst>
                </p:cNvPr>
                <p:cNvSpPr/>
                <p:nvPr/>
              </p:nvSpPr>
              <p:spPr>
                <a:xfrm>
                  <a:off x="9495" y="4585"/>
                  <a:ext cx="797" cy="5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s 19">
                  <a:extLst>
                    <a:ext uri="{FF2B5EF4-FFF2-40B4-BE49-F238E27FC236}">
                      <a16:creationId xmlns:a16="http://schemas.microsoft.com/office/drawing/2014/main" id="{28CF3E56-08E8-16FE-07DE-BD5DF57E89BC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s 20">
                  <a:extLst>
                    <a:ext uri="{FF2B5EF4-FFF2-40B4-BE49-F238E27FC236}">
                      <a16:creationId xmlns:a16="http://schemas.microsoft.com/office/drawing/2014/main" id="{2BFEF849-AFCD-A0CA-43AB-F8F388AA40E3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s 21">
                  <a:extLst>
                    <a:ext uri="{FF2B5EF4-FFF2-40B4-BE49-F238E27FC236}">
                      <a16:creationId xmlns:a16="http://schemas.microsoft.com/office/drawing/2014/main" id="{6832D0CD-022C-C869-527A-8623B33D5B9A}"/>
                    </a:ext>
                  </a:extLst>
                </p:cNvPr>
                <p:cNvSpPr/>
                <p:nvPr/>
              </p:nvSpPr>
              <p:spPr>
                <a:xfrm>
                  <a:off x="10966" y="4711"/>
                  <a:ext cx="797" cy="4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7C63A3A-D8C6-D20D-C1FD-AEC0C8CAF761}"/>
                    </a:ext>
                  </a:extLst>
                </p:cNvPr>
                <p:cNvCxnSpPr>
                  <a:stCxn id="75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1F1FF5-1EEC-7C4C-C73E-0838FBA8A819}"/>
                  </a:ext>
                </a:extLst>
              </p:cNvPr>
              <p:cNvSpPr txBox="1"/>
              <p:nvPr/>
            </p:nvSpPr>
            <p:spPr>
              <a:xfrm>
                <a:off x="7760260" y="1804748"/>
                <a:ext cx="860242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SRPT-1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82FE3BC-21A7-2E0E-DFDA-8197121808C7}"/>
                    </a:ext>
                  </a:extLst>
                </p:cNvPr>
                <p:cNvSpPr txBox="1"/>
                <p:nvPr/>
              </p:nvSpPr>
              <p:spPr>
                <a:xfrm>
                  <a:off x="6084912" y="2257492"/>
                  <a:ext cx="9430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4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82FE3BC-21A7-2E0E-DFDA-819712180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912" y="2257492"/>
                  <a:ext cx="943000" cy="1077218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FCE7612-2775-18A1-49AE-53F8E612624B}"/>
              </a:ext>
            </a:extLst>
          </p:cNvPr>
          <p:cNvGrpSpPr/>
          <p:nvPr/>
        </p:nvGrpSpPr>
        <p:grpSpPr>
          <a:xfrm>
            <a:off x="884413" y="1510548"/>
            <a:ext cx="4605655" cy="1823347"/>
            <a:chOff x="893938" y="2020277"/>
            <a:chExt cx="4605655" cy="182334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11FC3B5-5DA1-63C9-B784-8596BEC8FD41}"/>
                </a:ext>
              </a:extLst>
            </p:cNvPr>
            <p:cNvGrpSpPr/>
            <p:nvPr/>
          </p:nvGrpSpPr>
          <p:grpSpPr>
            <a:xfrm>
              <a:off x="893938" y="2032604"/>
              <a:ext cx="4605655" cy="1811020"/>
              <a:chOff x="541" y="2495"/>
              <a:chExt cx="7253" cy="285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44ED102-8AC6-0CB8-FE40-C7A34943C419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7ED097D1-51BF-EA1F-67E8-7224C1F207D8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8C1DA09F-78E5-09C8-172A-4DB976CAF235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2FDB1B35-B65A-2855-C616-EDB7561833D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100" name="Rectangles 8">
                      <a:extLst>
                        <a:ext uri="{FF2B5EF4-FFF2-40B4-BE49-F238E27FC236}">
                          <a16:creationId xmlns:a16="http://schemas.microsoft.com/office/drawing/2014/main" id="{553797FB-47C2-F6A2-D96F-668AAC83F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Rectangles 9">
                      <a:extLst>
                        <a:ext uri="{FF2B5EF4-FFF2-40B4-BE49-F238E27FC236}">
                          <a16:creationId xmlns:a16="http://schemas.microsoft.com/office/drawing/2014/main" id="{D1F554F1-1177-F15A-7F75-5AF2C154E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Rectangles 10">
                      <a:extLst>
                        <a:ext uri="{FF2B5EF4-FFF2-40B4-BE49-F238E27FC236}">
                          <a16:creationId xmlns:a16="http://schemas.microsoft.com/office/drawing/2014/main" id="{2575C2E2-6181-40DA-B65B-3ACA8E739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Rectangles 11">
                      <a:extLst>
                        <a:ext uri="{FF2B5EF4-FFF2-40B4-BE49-F238E27FC236}">
                          <a16:creationId xmlns:a16="http://schemas.microsoft.com/office/drawing/2014/main" id="{73DCDE82-4E63-5916-AB3E-719A0E5F2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8648EC9-6407-C9C1-9607-9701165F3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6B99F7D7-7EF9-F81D-6332-48AC837F434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D668F9EA-07B8-20F8-6F2E-46D29A87C1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3" name="Rectangles 16">
                    <a:extLst>
                      <a:ext uri="{FF2B5EF4-FFF2-40B4-BE49-F238E27FC236}">
                        <a16:creationId xmlns:a16="http://schemas.microsoft.com/office/drawing/2014/main" id="{8E72C45A-C6BE-0C34-CB72-0DB41EE041F0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" name="Rectangles 18">
                    <a:extLst>
                      <a:ext uri="{FF2B5EF4-FFF2-40B4-BE49-F238E27FC236}">
                        <a16:creationId xmlns:a16="http://schemas.microsoft.com/office/drawing/2014/main" id="{55AEBC81-431D-A292-40D3-F7A0FB89FA84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s 19">
                    <a:extLst>
                      <a:ext uri="{FF2B5EF4-FFF2-40B4-BE49-F238E27FC236}">
                        <a16:creationId xmlns:a16="http://schemas.microsoft.com/office/drawing/2014/main" id="{A4C1F643-42EE-41CB-1A67-FE151BA56A9A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s 20">
                    <a:extLst>
                      <a:ext uri="{FF2B5EF4-FFF2-40B4-BE49-F238E27FC236}">
                        <a16:creationId xmlns:a16="http://schemas.microsoft.com/office/drawing/2014/main" id="{E891E071-15D5-C884-38CC-AD28F702D228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s 21">
                    <a:extLst>
                      <a:ext uri="{FF2B5EF4-FFF2-40B4-BE49-F238E27FC236}">
                        <a16:creationId xmlns:a16="http://schemas.microsoft.com/office/drawing/2014/main" id="{E6B24A33-BED7-4DC1-FCBD-9D592AF18EF5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5A548AF7-8ADC-578B-78C6-28DA9A8580F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43B611A8-335E-F5EE-8137-B9AD6508083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88A3CF44-043F-663B-9957-2B227CEA32EE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EF35012-0AF8-ACE7-9C21-9462996FE7E3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DDD4337D-35A7-130F-F57D-8E21657CD09E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s 17">
                  <a:extLst>
                    <a:ext uri="{FF2B5EF4-FFF2-40B4-BE49-F238E27FC236}">
                      <a16:creationId xmlns:a16="http://schemas.microsoft.com/office/drawing/2014/main" id="{0BBB6368-AD9F-7F4C-E20D-A96595BD5489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s 25">
                  <a:extLst>
                    <a:ext uri="{FF2B5EF4-FFF2-40B4-BE49-F238E27FC236}">
                      <a16:creationId xmlns:a16="http://schemas.microsoft.com/office/drawing/2014/main" id="{EA442911-82AF-67AF-7E6F-A397F9780736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A1338CC-4782-6C4C-B118-20A87846D989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0328679-6C47-A823-43AF-B9754BC6C5C8}"/>
                  </a:ext>
                </a:extLst>
              </p:cNvPr>
              <p:cNvCxnSpPr>
                <a:endCxn id="85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3DD9FAD-8036-573E-54FC-904EBFC92C8A}"/>
                  </a:ext>
                </a:extLst>
              </p:cNvPr>
              <p:cNvCxnSpPr>
                <a:endCxn id="8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51DECA4-1FEC-C191-C721-0CD27373E955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87E6887-908C-8F7A-8A98-4F475F690D1C}"/>
                  </a:ext>
                </a:extLst>
              </p:cNvPr>
              <p:cNvSpPr txBox="1"/>
              <p:nvPr/>
            </p:nvSpPr>
            <p:spPr>
              <a:xfrm>
                <a:off x="11104598" y="2286918"/>
                <a:ext cx="514373" cy="430887"/>
              </a:xfrm>
              <a:prstGeom prst="rect">
                <a:avLst/>
              </a:prstGeom>
              <a:solidFill>
                <a:srgbClr val="D8BEEC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87E6887-908C-8F7A-8A98-4F475F690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4598" y="2286918"/>
                <a:ext cx="514373" cy="430887"/>
              </a:xfrm>
              <a:prstGeom prst="rect">
                <a:avLst/>
              </a:prstGeom>
              <a:blipFill>
                <a:blip r:embed="rId5"/>
                <a:stretch>
                  <a:fillRect l="-1190" r="-95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D8D4727-0247-61B0-957E-D0F1F6AC075C}"/>
              </a:ext>
            </a:extLst>
          </p:cNvPr>
          <p:cNvGrpSpPr/>
          <p:nvPr/>
        </p:nvGrpSpPr>
        <p:grpSpPr>
          <a:xfrm>
            <a:off x="9523227" y="2011758"/>
            <a:ext cx="1581548" cy="884618"/>
            <a:chOff x="9523227" y="2011758"/>
            <a:chExt cx="1581548" cy="884618"/>
          </a:xfrm>
          <a:solidFill>
            <a:srgbClr val="D8BEEC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1F633E8-48D1-F809-A2EC-D39B42618735}"/>
                </a:ext>
              </a:extLst>
            </p:cNvPr>
            <p:cNvSpPr/>
            <p:nvPr/>
          </p:nvSpPr>
          <p:spPr>
            <a:xfrm>
              <a:off x="9523227" y="2430289"/>
              <a:ext cx="1581548" cy="466087"/>
            </a:xfrm>
            <a:prstGeom prst="round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436F1F1-57CB-9ACB-F39F-503D1BCEBCA8}"/>
                    </a:ext>
                  </a:extLst>
                </p:cNvPr>
                <p:cNvSpPr txBox="1"/>
                <p:nvPr/>
              </p:nvSpPr>
              <p:spPr>
                <a:xfrm>
                  <a:off x="10333438" y="2011758"/>
                  <a:ext cx="588880" cy="430887"/>
                </a:xfrm>
                <a:prstGeom prst="rect">
                  <a:avLst/>
                </a:prstGeom>
                <a:grp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436F1F1-57CB-9ACB-F39F-503D1BCEB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438" y="2011758"/>
                  <a:ext cx="588880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031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890064E-FF2D-1CCE-7BC1-AB2B5EE7A1D6}"/>
              </a:ext>
            </a:extLst>
          </p:cNvPr>
          <p:cNvSpPr/>
          <p:nvPr/>
        </p:nvSpPr>
        <p:spPr>
          <a:xfrm>
            <a:off x="4760201" y="1423447"/>
            <a:ext cx="525145" cy="1249980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DAF7A7-BAC7-D854-73C5-0FE6E84C1756}"/>
                  </a:ext>
                </a:extLst>
              </p:cNvPr>
              <p:cNvSpPr txBox="1"/>
              <p:nvPr/>
            </p:nvSpPr>
            <p:spPr>
              <a:xfrm>
                <a:off x="5283805" y="1895888"/>
                <a:ext cx="598171" cy="436979"/>
              </a:xfrm>
              <a:prstGeom prst="rect">
                <a:avLst/>
              </a:prstGeom>
              <a:solidFill>
                <a:srgbClr val="D8BEEC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DAF7A7-BAC7-D854-73C5-0FE6E84C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05" y="1895888"/>
                <a:ext cx="598171" cy="436979"/>
              </a:xfrm>
              <a:prstGeom prst="rect">
                <a:avLst/>
              </a:prstGeom>
              <a:blipFill>
                <a:blip r:embed="rId4"/>
                <a:stretch>
                  <a:fillRect l="-102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A442D5E-1206-AE76-A2EA-CC051447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Bound relevant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2DC49-FFDE-EF67-5B2E-718E6EBAF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3017"/>
                <a:ext cx="10768462" cy="2823946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Couple SRPT-k and SRPT-1: Same arrival sequence</a:t>
                </a:r>
              </a:p>
              <a:p>
                <a:pPr marL="0" indent="0">
                  <a:buNone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When # relevant jobs in SRPT-k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nonincreasing.</a:t>
                </a:r>
              </a:p>
              <a:p>
                <a:pPr marL="0" indent="0">
                  <a:buNone/>
                </a:pPr>
                <a:r>
                  <a:rPr lang="en-US" dirty="0"/>
                  <a:t>When # relevant jobs in SRPT-k system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all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2DC49-FFDE-EF67-5B2E-718E6EBAF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3017"/>
                <a:ext cx="10768462" cy="2823946"/>
              </a:xfrm>
              <a:blipFill>
                <a:blip r:embed="rId5"/>
                <a:stretch>
                  <a:fillRect l="-1189" t="-3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F72BA72-9EF2-E97F-9F7C-CAD6A0064381}"/>
              </a:ext>
            </a:extLst>
          </p:cNvPr>
          <p:cNvGrpSpPr/>
          <p:nvPr/>
        </p:nvGrpSpPr>
        <p:grpSpPr>
          <a:xfrm>
            <a:off x="7115307" y="1523674"/>
            <a:ext cx="4491355" cy="1575789"/>
            <a:chOff x="6424800" y="1804748"/>
            <a:chExt cx="4491355" cy="15757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C16F51-B531-8BDA-5E2A-F74634D468E5}"/>
                </a:ext>
              </a:extLst>
            </p:cNvPr>
            <p:cNvGrpSpPr/>
            <p:nvPr/>
          </p:nvGrpSpPr>
          <p:grpSpPr>
            <a:xfrm>
              <a:off x="6424800" y="2055927"/>
              <a:ext cx="4491355" cy="1324610"/>
              <a:chOff x="5630" y="3549"/>
              <a:chExt cx="7073" cy="208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D1F2E4C-1DF4-8DA5-B2C3-5622B2BA7CC0}"/>
                  </a:ext>
                </a:extLst>
              </p:cNvPr>
              <p:cNvGrpSpPr/>
              <p:nvPr/>
            </p:nvGrpSpPr>
            <p:grpSpPr>
              <a:xfrm>
                <a:off x="5630" y="3549"/>
                <a:ext cx="6736" cy="2086"/>
                <a:chOff x="5630" y="3549"/>
                <a:chExt cx="6736" cy="2086"/>
              </a:xfrm>
            </p:grpSpPr>
            <p:sp>
              <p:nvSpPr>
                <p:cNvPr id="16" name="Rectangles 8">
                  <a:extLst>
                    <a:ext uri="{FF2B5EF4-FFF2-40B4-BE49-F238E27FC236}">
                      <a16:creationId xmlns:a16="http://schemas.microsoft.com/office/drawing/2014/main" id="{EADE1F1D-6DBA-CD8C-1374-386D3D64630D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s 9">
                  <a:extLst>
                    <a:ext uri="{FF2B5EF4-FFF2-40B4-BE49-F238E27FC236}">
                      <a16:creationId xmlns:a16="http://schemas.microsoft.com/office/drawing/2014/main" id="{5E8EF2A5-D1E2-98CD-6921-0370A0904F57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s 10">
                  <a:extLst>
                    <a:ext uri="{FF2B5EF4-FFF2-40B4-BE49-F238E27FC236}">
                      <a16:creationId xmlns:a16="http://schemas.microsoft.com/office/drawing/2014/main" id="{FBBEB750-000F-085C-345F-D14032DB7892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1">
                  <a:extLst>
                    <a:ext uri="{FF2B5EF4-FFF2-40B4-BE49-F238E27FC236}">
                      <a16:creationId xmlns:a16="http://schemas.microsoft.com/office/drawing/2014/main" id="{C9A936AE-368A-F733-CD5E-FE5FAB93EF0F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noFill/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0BDDA1B-3F94-51F3-8D76-638ABB1FF40F}"/>
                    </a:ext>
                  </a:extLst>
                </p:cNvPr>
                <p:cNvSpPr/>
                <p:nvPr/>
              </p:nvSpPr>
              <p:spPr>
                <a:xfrm>
                  <a:off x="10364" y="3549"/>
                  <a:ext cx="2002" cy="20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18C4D7B-F5E7-C75D-55F2-0006619846EA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4064EBB-CE02-9A40-18F2-6638D23BBC1E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s 16">
                <a:extLst>
                  <a:ext uri="{FF2B5EF4-FFF2-40B4-BE49-F238E27FC236}">
                    <a16:creationId xmlns:a16="http://schemas.microsoft.com/office/drawing/2014/main" id="{2A1EEB62-9E39-0A23-8043-3BF38BB4ABE9}"/>
                  </a:ext>
                </a:extLst>
              </p:cNvPr>
              <p:cNvSpPr/>
              <p:nvPr/>
            </p:nvSpPr>
            <p:spPr>
              <a:xfrm>
                <a:off x="7611" y="4054"/>
                <a:ext cx="797" cy="10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s 18">
                <a:extLst>
                  <a:ext uri="{FF2B5EF4-FFF2-40B4-BE49-F238E27FC236}">
                    <a16:creationId xmlns:a16="http://schemas.microsoft.com/office/drawing/2014/main" id="{2686D6FF-D1FA-26C7-58C1-8E9FCE710E74}"/>
                  </a:ext>
                </a:extLst>
              </p:cNvPr>
              <p:cNvSpPr/>
              <p:nvPr/>
            </p:nvSpPr>
            <p:spPr>
              <a:xfrm>
                <a:off x="9495" y="4870"/>
                <a:ext cx="797" cy="2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19">
                <a:extLst>
                  <a:ext uri="{FF2B5EF4-FFF2-40B4-BE49-F238E27FC236}">
                    <a16:creationId xmlns:a16="http://schemas.microsoft.com/office/drawing/2014/main" id="{79552405-9C15-7AD3-88B5-56E23547F8F6}"/>
                  </a:ext>
                </a:extLst>
              </p:cNvPr>
              <p:cNvSpPr/>
              <p:nvPr/>
            </p:nvSpPr>
            <p:spPr>
              <a:xfrm>
                <a:off x="6668" y="3884"/>
                <a:ext cx="797" cy="12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20">
                <a:extLst>
                  <a:ext uri="{FF2B5EF4-FFF2-40B4-BE49-F238E27FC236}">
                    <a16:creationId xmlns:a16="http://schemas.microsoft.com/office/drawing/2014/main" id="{87129B8A-BCD8-ECF4-1354-F8CABD89E3B1}"/>
                  </a:ext>
                </a:extLst>
              </p:cNvPr>
              <p:cNvSpPr/>
              <p:nvPr/>
            </p:nvSpPr>
            <p:spPr>
              <a:xfrm>
                <a:off x="8553" y="4202"/>
                <a:ext cx="797" cy="9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s 21">
                <a:extLst>
                  <a:ext uri="{FF2B5EF4-FFF2-40B4-BE49-F238E27FC236}">
                    <a16:creationId xmlns:a16="http://schemas.microsoft.com/office/drawing/2014/main" id="{39549C21-6BE9-5849-3094-A78BF021EE62}"/>
                  </a:ext>
                </a:extLst>
              </p:cNvPr>
              <p:cNvSpPr/>
              <p:nvPr/>
            </p:nvSpPr>
            <p:spPr>
              <a:xfrm>
                <a:off x="10966" y="4964"/>
                <a:ext cx="797" cy="1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388E39B-259F-FB84-BA31-7664FDA87770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 flipV="1">
                <a:off x="12366" y="4585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E185DE-8408-BDC6-D892-9B64314FCF68}"/>
                </a:ext>
              </a:extLst>
            </p:cNvPr>
            <p:cNvSpPr txBox="1"/>
            <p:nvPr/>
          </p:nvSpPr>
          <p:spPr>
            <a:xfrm>
              <a:off x="7760260" y="1804748"/>
              <a:ext cx="86024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65C946-A95B-5D19-DEA4-F6CC9981CFE1}"/>
              </a:ext>
            </a:extLst>
          </p:cNvPr>
          <p:cNvGrpSpPr/>
          <p:nvPr/>
        </p:nvGrpSpPr>
        <p:grpSpPr>
          <a:xfrm>
            <a:off x="884413" y="1510548"/>
            <a:ext cx="4605655" cy="1823347"/>
            <a:chOff x="893938" y="2020277"/>
            <a:chExt cx="4605655" cy="182334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00A8E5-BA5E-C806-F297-1391F0B5B7A8}"/>
                </a:ext>
              </a:extLst>
            </p:cNvPr>
            <p:cNvGrpSpPr/>
            <p:nvPr/>
          </p:nvGrpSpPr>
          <p:grpSpPr>
            <a:xfrm>
              <a:off x="893938" y="2032604"/>
              <a:ext cx="4605655" cy="1811020"/>
              <a:chOff x="541" y="2495"/>
              <a:chExt cx="7253" cy="285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DD271B9-189C-1F17-C125-4F6DF77A8ADB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633B7FE-6750-8B21-F9BC-9354E0C208F2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78AA352-C66F-121F-FC27-525D8CDCCD24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6FA4897-9DF0-F871-90CB-357646FCB76D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45" name="Rectangles 8">
                      <a:extLst>
                        <a:ext uri="{FF2B5EF4-FFF2-40B4-BE49-F238E27FC236}">
                          <a16:creationId xmlns:a16="http://schemas.microsoft.com/office/drawing/2014/main" id="{F569F8EA-A5FE-2A79-FDEE-31EE52A88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s 9">
                      <a:extLst>
                        <a:ext uri="{FF2B5EF4-FFF2-40B4-BE49-F238E27FC236}">
                          <a16:creationId xmlns:a16="http://schemas.microsoft.com/office/drawing/2014/main" id="{AA4D9826-6418-FF74-D6A3-B1F5B65F6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s 10">
                      <a:extLst>
                        <a:ext uri="{FF2B5EF4-FFF2-40B4-BE49-F238E27FC236}">
                          <a16:creationId xmlns:a16="http://schemas.microsoft.com/office/drawing/2014/main" id="{F704C698-E93B-EC14-5390-EF9D68FBD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s 11">
                      <a:extLst>
                        <a:ext uri="{FF2B5EF4-FFF2-40B4-BE49-F238E27FC236}">
                          <a16:creationId xmlns:a16="http://schemas.microsoft.com/office/drawing/2014/main" id="{97EAB613-5026-71A7-F72A-07DD8DFFB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B95CBB57-AFB6-7447-9BC2-A6AB768C8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BE7B2013-4A0A-44EF-B346-F8D472F056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145C0DF4-E721-B4C2-DCEB-B6868E6F7EA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Rectangles 16">
                    <a:extLst>
                      <a:ext uri="{FF2B5EF4-FFF2-40B4-BE49-F238E27FC236}">
                        <a16:creationId xmlns:a16="http://schemas.microsoft.com/office/drawing/2014/main" id="{AF843198-941B-E702-C6E7-B4A7B0D23A4C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s 18">
                    <a:extLst>
                      <a:ext uri="{FF2B5EF4-FFF2-40B4-BE49-F238E27FC236}">
                        <a16:creationId xmlns:a16="http://schemas.microsoft.com/office/drawing/2014/main" id="{A20434EF-68F7-E87C-17D1-D452F1681EB0}"/>
                      </a:ext>
                    </a:extLst>
                  </p:cNvPr>
                  <p:cNvSpPr/>
                  <p:nvPr/>
                </p:nvSpPr>
                <p:spPr>
                  <a:xfrm>
                    <a:off x="7624" y="4177"/>
                    <a:ext cx="797" cy="9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s 19">
                    <a:extLst>
                      <a:ext uri="{FF2B5EF4-FFF2-40B4-BE49-F238E27FC236}">
                        <a16:creationId xmlns:a16="http://schemas.microsoft.com/office/drawing/2014/main" id="{25A50DD4-0DF0-CE6A-BBE4-9F99EFACEA5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s 20">
                    <a:extLst>
                      <a:ext uri="{FF2B5EF4-FFF2-40B4-BE49-F238E27FC236}">
                        <a16:creationId xmlns:a16="http://schemas.microsoft.com/office/drawing/2014/main" id="{58C76A5C-A1AE-77FB-C878-4AE423D26144}"/>
                      </a:ext>
                    </a:extLst>
                  </p:cNvPr>
                  <p:cNvSpPr/>
                  <p:nvPr/>
                </p:nvSpPr>
                <p:spPr>
                  <a:xfrm>
                    <a:off x="8553" y="4198"/>
                    <a:ext cx="797" cy="94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s 21">
                    <a:extLst>
                      <a:ext uri="{FF2B5EF4-FFF2-40B4-BE49-F238E27FC236}">
                        <a16:creationId xmlns:a16="http://schemas.microsoft.com/office/drawing/2014/main" id="{D17E6E53-EECA-C39E-290A-DD61AE57CFB8}"/>
                      </a:ext>
                    </a:extLst>
                  </p:cNvPr>
                  <p:cNvSpPr/>
                  <p:nvPr/>
                </p:nvSpPr>
                <p:spPr>
                  <a:xfrm>
                    <a:off x="9520" y="4292"/>
                    <a:ext cx="649" cy="84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14ABB7C3-8D23-CA28-A6CC-8DA69C48D44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C8A60A49-E40D-5BE1-A5E5-587515C409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1DF5BA65-FA88-C6C9-83D8-F5EFAF2D390D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29FF7C2-51BB-59E8-ECCF-FE5313A4D14C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B2A31BAE-5E95-CCD0-510C-6F0D51BC20A3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s 17">
                  <a:extLst>
                    <a:ext uri="{FF2B5EF4-FFF2-40B4-BE49-F238E27FC236}">
                      <a16:creationId xmlns:a16="http://schemas.microsoft.com/office/drawing/2014/main" id="{7C31658D-95B8-C555-4475-17DF49FB5B9B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s 25">
                  <a:extLst>
                    <a:ext uri="{FF2B5EF4-FFF2-40B4-BE49-F238E27FC236}">
                      <a16:creationId xmlns:a16="http://schemas.microsoft.com/office/drawing/2014/main" id="{5D5B1A4A-8CE2-5D90-D27D-5BAB2FB7B73B}"/>
                    </a:ext>
                  </a:extLst>
                </p:cNvPr>
                <p:cNvSpPr/>
                <p:nvPr/>
              </p:nvSpPr>
              <p:spPr>
                <a:xfrm>
                  <a:off x="6747" y="4358"/>
                  <a:ext cx="594" cy="8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CCA82B7-3F14-65B4-F737-C519B5254AF1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F0AC464-B9FF-7D82-7E86-0CC994AD20B2}"/>
                  </a:ext>
                </a:extLst>
              </p:cNvPr>
              <p:cNvCxnSpPr>
                <a:endCxn id="30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CBD361-0760-FFDC-2F45-C24706CB7D0C}"/>
                  </a:ext>
                </a:extLst>
              </p:cNvPr>
              <p:cNvCxnSpPr>
                <a:endCxn id="33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B15284-341E-FBDC-7102-F38F5AE2A298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7686518D-A356-07E7-356A-4B0BF4EA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11</a:t>
            </a:fld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8FBC27-865D-A98F-3D44-E65950AE3655}"/>
              </a:ext>
            </a:extLst>
          </p:cNvPr>
          <p:cNvSpPr/>
          <p:nvPr/>
        </p:nvSpPr>
        <p:spPr>
          <a:xfrm>
            <a:off x="4409835" y="5350126"/>
            <a:ext cx="3433266" cy="5724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BDB59-4A3F-F082-87A5-3E99954A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829192-1CB1-51C1-6123-6E615768BA1C}"/>
                  </a:ext>
                </a:extLst>
              </p:cNvPr>
              <p:cNvSpPr txBox="1"/>
              <p:nvPr/>
            </p:nvSpPr>
            <p:spPr>
              <a:xfrm>
                <a:off x="6490784" y="1927955"/>
                <a:ext cx="9430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6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829192-1CB1-51C1-6123-6E615768B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84" y="1927955"/>
                <a:ext cx="943000" cy="1077218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B450-A551-9048-050D-27021F02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Bound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0647-2E62-76C8-DA81-4FAF6C48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11" y="3583147"/>
            <a:ext cx="11773065" cy="2749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idea: Bound on x’s response time implied by                                              bound on work completed while x in system.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Work while x in queue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 while x in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84F52-5A28-240C-9BB8-6500508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D8F4F2-BF09-A22B-53E5-CA1163D9E233}"/>
              </a:ext>
            </a:extLst>
          </p:cNvPr>
          <p:cNvGrpSpPr/>
          <p:nvPr/>
        </p:nvGrpSpPr>
        <p:grpSpPr>
          <a:xfrm>
            <a:off x="3928999" y="1605653"/>
            <a:ext cx="3959225" cy="1823347"/>
            <a:chOff x="7394575" y="1517714"/>
            <a:chExt cx="3959225" cy="18233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9DE962-1FFB-D5D4-5F10-0D0ED42BC95B}"/>
                </a:ext>
              </a:extLst>
            </p:cNvPr>
            <p:cNvGrpSpPr/>
            <p:nvPr/>
          </p:nvGrpSpPr>
          <p:grpSpPr>
            <a:xfrm>
              <a:off x="7394575" y="1517714"/>
              <a:ext cx="3959225" cy="1823347"/>
              <a:chOff x="1540368" y="2020277"/>
              <a:chExt cx="3959225" cy="182334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53F75F7-4ED9-E7B6-4194-55B57F516B28}"/>
                  </a:ext>
                </a:extLst>
              </p:cNvPr>
              <p:cNvGrpSpPr/>
              <p:nvPr/>
            </p:nvGrpSpPr>
            <p:grpSpPr>
              <a:xfrm>
                <a:off x="1540368" y="2032604"/>
                <a:ext cx="3959225" cy="1811020"/>
                <a:chOff x="1559" y="2495"/>
                <a:chExt cx="6235" cy="285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B114D74-418F-04DC-E255-B407697ED228}"/>
                    </a:ext>
                  </a:extLst>
                </p:cNvPr>
                <p:cNvGrpSpPr/>
                <p:nvPr/>
              </p:nvGrpSpPr>
              <p:grpSpPr>
                <a:xfrm>
                  <a:off x="1559" y="2495"/>
                  <a:ext cx="6235" cy="2852"/>
                  <a:chOff x="1559" y="2495"/>
                  <a:chExt cx="6235" cy="2852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A31BAC5-71B2-8BDD-9ADB-C76C2E83D160}"/>
                      </a:ext>
                    </a:extLst>
                  </p:cNvPr>
                  <p:cNvSpPr/>
                  <p:nvPr/>
                </p:nvSpPr>
                <p:spPr>
                  <a:xfrm>
                    <a:off x="6630" y="3477"/>
                    <a:ext cx="827" cy="88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779A4D54-6F5A-DF0F-A49B-137941CF6299}"/>
                      </a:ext>
                    </a:extLst>
                  </p:cNvPr>
                  <p:cNvGrpSpPr/>
                  <p:nvPr/>
                </p:nvGrpSpPr>
                <p:grpSpPr>
                  <a:xfrm>
                    <a:off x="1559" y="2495"/>
                    <a:ext cx="6235" cy="2281"/>
                    <a:chOff x="5630" y="3169"/>
                    <a:chExt cx="6235" cy="2281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66AF3823-B327-78E3-46E4-BEDF759E2E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169"/>
                      <a:ext cx="5898" cy="2281"/>
                      <a:chOff x="5630" y="3169"/>
                      <a:chExt cx="5898" cy="2281"/>
                    </a:xfrm>
                  </p:grpSpPr>
                  <p:sp>
                    <p:nvSpPr>
                      <p:cNvPr id="26" name="Rectangles 8">
                        <a:extLst>
                          <a:ext uri="{FF2B5EF4-FFF2-40B4-BE49-F238E27FC236}">
                            <a16:creationId xmlns:a16="http://schemas.microsoft.com/office/drawing/2014/main" id="{6A6618A9-112F-AA45-832B-15FEB19E6B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s 9">
                        <a:extLst>
                          <a:ext uri="{FF2B5EF4-FFF2-40B4-BE49-F238E27FC236}">
                            <a16:creationId xmlns:a16="http://schemas.microsoft.com/office/drawing/2014/main" id="{86BE31E0-FD01-4E2F-88E0-BE3EF22EA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10">
                        <a:extLst>
                          <a:ext uri="{FF2B5EF4-FFF2-40B4-BE49-F238E27FC236}">
                            <a16:creationId xmlns:a16="http://schemas.microsoft.com/office/drawing/2014/main" id="{51095697-795C-B6AB-7416-1F9F6462C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11">
                        <a:extLst>
                          <a:ext uri="{FF2B5EF4-FFF2-40B4-BE49-F238E27FC236}">
                            <a16:creationId xmlns:a16="http://schemas.microsoft.com/office/drawing/2014/main" id="{98D9DF4E-E9CF-6C92-ACE3-6231F71A9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C706F126-10FD-A467-E0FF-565480A8D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1" y="3169"/>
                        <a:ext cx="827" cy="88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AC8ED28-F752-EC31-C11D-C82F1A43004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B9482C5E-F60E-00DA-7D09-3528F00180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Rectangles 16">
                      <a:extLst>
                        <a:ext uri="{FF2B5EF4-FFF2-40B4-BE49-F238E27FC236}">
                          <a16:creationId xmlns:a16="http://schemas.microsoft.com/office/drawing/2014/main" id="{4CAABEAC-4D1E-7410-FE20-B991D6F56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" y="4431"/>
                      <a:ext cx="593" cy="40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s 18">
                      <a:extLst>
                        <a:ext uri="{FF2B5EF4-FFF2-40B4-BE49-F238E27FC236}">
                          <a16:creationId xmlns:a16="http://schemas.microsoft.com/office/drawing/2014/main" id="{75F5413A-41BA-37B2-41B7-B476E2E94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4" y="4283"/>
                      <a:ext cx="797" cy="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20">
                      <a:extLst>
                        <a:ext uri="{FF2B5EF4-FFF2-40B4-BE49-F238E27FC236}">
                          <a16:creationId xmlns:a16="http://schemas.microsoft.com/office/drawing/2014/main" id="{14A6BC23-0AD4-32B4-88F9-BD8C38593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21">
                      <a:extLst>
                        <a:ext uri="{FF2B5EF4-FFF2-40B4-BE49-F238E27FC236}">
                          <a16:creationId xmlns:a16="http://schemas.microsoft.com/office/drawing/2014/main" id="{0504644F-8DA5-8939-67D0-0F019E755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0" y="4609"/>
                      <a:ext cx="649" cy="5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036D6279-4497-E5E2-CBE9-AC2592E541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28" y="3606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F6CA55D-63B4-0D94-2B00-B266BBF10F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391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13398FB-8818-C1C2-22AA-D4F3F5EC89C1}"/>
                      </a:ext>
                    </a:extLst>
                  </p:cNvPr>
                  <p:cNvSpPr/>
                  <p:nvPr/>
                </p:nvSpPr>
                <p:spPr>
                  <a:xfrm>
                    <a:off x="6630" y="4466"/>
                    <a:ext cx="827" cy="88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94729638-C1EB-67B8-174B-DCB41C4B8E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4903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s 17">
                    <a:extLst>
                      <a:ext uri="{FF2B5EF4-FFF2-40B4-BE49-F238E27FC236}">
                        <a16:creationId xmlns:a16="http://schemas.microsoft.com/office/drawing/2014/main" id="{E4305263-7EA5-12D4-08B9-F36948E64330}"/>
                      </a:ext>
                    </a:extLst>
                  </p:cNvPr>
                  <p:cNvSpPr/>
                  <p:nvPr/>
                </p:nvSpPr>
                <p:spPr>
                  <a:xfrm>
                    <a:off x="6746" y="2885"/>
                    <a:ext cx="594" cy="1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25">
                    <a:extLst>
                      <a:ext uri="{FF2B5EF4-FFF2-40B4-BE49-F238E27FC236}">
                        <a16:creationId xmlns:a16="http://schemas.microsoft.com/office/drawing/2014/main" id="{05EC7FC6-DD65-FB8E-3C8E-5EB076E252BD}"/>
                      </a:ext>
                    </a:extLst>
                  </p:cNvPr>
                  <p:cNvSpPr/>
                  <p:nvPr/>
                </p:nvSpPr>
                <p:spPr>
                  <a:xfrm>
                    <a:off x="6747" y="4775"/>
                    <a:ext cx="594" cy="3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CD5BF09-8181-D337-1E9F-39409836F103}"/>
                    </a:ext>
                  </a:extLst>
                </p:cNvPr>
                <p:cNvCxnSpPr/>
                <p:nvPr/>
              </p:nvCxnSpPr>
              <p:spPr>
                <a:xfrm flipV="1">
                  <a:off x="6308" y="3016"/>
                  <a:ext cx="305" cy="323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4EE28AA-5490-448E-2F79-2D081C4A559B}"/>
                    </a:ext>
                  </a:extLst>
                </p:cNvPr>
                <p:cNvCxnSpPr>
                  <a:endCxn id="12" idx="2"/>
                </p:cNvCxnSpPr>
                <p:nvPr/>
              </p:nvCxnSpPr>
              <p:spPr>
                <a:xfrm flipV="1">
                  <a:off x="6308" y="3918"/>
                  <a:ext cx="322" cy="6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7E8C2F6-ADBD-7E5C-5C10-978A288CF20C}"/>
                    </a:ext>
                  </a:extLst>
                </p:cNvPr>
                <p:cNvCxnSpPr>
                  <a:endCxn id="15" idx="2"/>
                </p:cNvCxnSpPr>
                <p:nvPr/>
              </p:nvCxnSpPr>
              <p:spPr>
                <a:xfrm>
                  <a:off x="6308" y="4472"/>
                  <a:ext cx="322" cy="435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41D944-0945-7F2D-AFA8-87D70798BEA2}"/>
                  </a:ext>
                </a:extLst>
              </p:cNvPr>
              <p:cNvSpPr txBox="1"/>
              <p:nvPr/>
            </p:nvSpPr>
            <p:spPr>
              <a:xfrm>
                <a:off x="2926711" y="2020277"/>
                <a:ext cx="860242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SRPT-k</a:t>
                </a:r>
              </a:p>
            </p:txBody>
          </p:sp>
        </p:grpSp>
        <p:sp>
          <p:nvSpPr>
            <p:cNvPr id="34" name="Rectangles 18">
              <a:extLst>
                <a:ext uri="{FF2B5EF4-FFF2-40B4-BE49-F238E27FC236}">
                  <a16:creationId xmlns:a16="http://schemas.microsoft.com/office/drawing/2014/main" id="{49548B94-2ABD-28FF-74D4-66AC38643A08}"/>
                </a:ext>
              </a:extLst>
            </p:cNvPr>
            <p:cNvSpPr/>
            <p:nvPr/>
          </p:nvSpPr>
          <p:spPr>
            <a:xfrm>
              <a:off x="8052435" y="2065981"/>
              <a:ext cx="506095" cy="715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s 19">
            <a:extLst>
              <a:ext uri="{FF2B5EF4-FFF2-40B4-BE49-F238E27FC236}">
                <a16:creationId xmlns:a16="http://schemas.microsoft.com/office/drawing/2014/main" id="{682BD98B-F902-2870-D347-FE5FB9B0DCCA}"/>
              </a:ext>
            </a:extLst>
          </p:cNvPr>
          <p:cNvSpPr/>
          <p:nvPr/>
        </p:nvSpPr>
        <p:spPr>
          <a:xfrm>
            <a:off x="3892804" y="1234440"/>
            <a:ext cx="506095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8B70467-F7CE-5E45-F420-C04E059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pic>
        <p:nvPicPr>
          <p:cNvPr id="38" name="Graphic 37" descr="Lights On with solid fill">
            <a:extLst>
              <a:ext uri="{FF2B5EF4-FFF2-40B4-BE49-F238E27FC236}">
                <a16:creationId xmlns:a16="http://schemas.microsoft.com/office/drawing/2014/main" id="{09F7EDE3-8426-295E-522A-55B23043F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236" y="3553963"/>
            <a:ext cx="612842" cy="6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B1763-4FEC-34EF-E2D0-4D84EF611AF7}"/>
              </a:ext>
            </a:extLst>
          </p:cNvPr>
          <p:cNvSpPr/>
          <p:nvPr/>
        </p:nvSpPr>
        <p:spPr>
          <a:xfrm>
            <a:off x="5136962" y="1563820"/>
            <a:ext cx="2827462" cy="1910449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CB450-A551-9048-050D-27021F02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Bound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0647-2E62-76C8-DA81-4FAF6C48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11" y="3583147"/>
            <a:ext cx="11773065" cy="2749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idea: Bound on x’s response time implied by                                              bound on work completed while x in system.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Work while x in queue – Relevant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 while x in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84F52-5A28-240C-9BB8-6500508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D8F4F2-BF09-A22B-53E5-CA1163D9E233}"/>
              </a:ext>
            </a:extLst>
          </p:cNvPr>
          <p:cNvGrpSpPr/>
          <p:nvPr/>
        </p:nvGrpSpPr>
        <p:grpSpPr>
          <a:xfrm>
            <a:off x="3928999" y="1605653"/>
            <a:ext cx="3959225" cy="1823347"/>
            <a:chOff x="7394575" y="1517714"/>
            <a:chExt cx="3959225" cy="18233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9DE962-1FFB-D5D4-5F10-0D0ED42BC95B}"/>
                </a:ext>
              </a:extLst>
            </p:cNvPr>
            <p:cNvGrpSpPr/>
            <p:nvPr/>
          </p:nvGrpSpPr>
          <p:grpSpPr>
            <a:xfrm>
              <a:off x="7394575" y="1517714"/>
              <a:ext cx="3959225" cy="1823347"/>
              <a:chOff x="1540368" y="2020277"/>
              <a:chExt cx="3959225" cy="182334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53F75F7-4ED9-E7B6-4194-55B57F516B28}"/>
                  </a:ext>
                </a:extLst>
              </p:cNvPr>
              <p:cNvGrpSpPr/>
              <p:nvPr/>
            </p:nvGrpSpPr>
            <p:grpSpPr>
              <a:xfrm>
                <a:off x="1540368" y="2032604"/>
                <a:ext cx="3959225" cy="1811020"/>
                <a:chOff x="1559" y="2495"/>
                <a:chExt cx="6235" cy="285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B114D74-418F-04DC-E255-B407697ED228}"/>
                    </a:ext>
                  </a:extLst>
                </p:cNvPr>
                <p:cNvGrpSpPr/>
                <p:nvPr/>
              </p:nvGrpSpPr>
              <p:grpSpPr>
                <a:xfrm>
                  <a:off x="1559" y="2495"/>
                  <a:ext cx="6235" cy="2852"/>
                  <a:chOff x="1559" y="2495"/>
                  <a:chExt cx="6235" cy="2852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A31BAC5-71B2-8BDD-9ADB-C76C2E83D160}"/>
                      </a:ext>
                    </a:extLst>
                  </p:cNvPr>
                  <p:cNvSpPr/>
                  <p:nvPr/>
                </p:nvSpPr>
                <p:spPr>
                  <a:xfrm>
                    <a:off x="6630" y="3477"/>
                    <a:ext cx="827" cy="88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779A4D54-6F5A-DF0F-A49B-137941CF6299}"/>
                      </a:ext>
                    </a:extLst>
                  </p:cNvPr>
                  <p:cNvGrpSpPr/>
                  <p:nvPr/>
                </p:nvGrpSpPr>
                <p:grpSpPr>
                  <a:xfrm>
                    <a:off x="1559" y="2495"/>
                    <a:ext cx="6235" cy="2281"/>
                    <a:chOff x="5630" y="3169"/>
                    <a:chExt cx="6235" cy="2281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66AF3823-B327-78E3-46E4-BEDF759E2E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169"/>
                      <a:ext cx="5898" cy="2281"/>
                      <a:chOff x="5630" y="3169"/>
                      <a:chExt cx="5898" cy="2281"/>
                    </a:xfrm>
                  </p:grpSpPr>
                  <p:sp>
                    <p:nvSpPr>
                      <p:cNvPr id="26" name="Rectangles 8">
                        <a:extLst>
                          <a:ext uri="{FF2B5EF4-FFF2-40B4-BE49-F238E27FC236}">
                            <a16:creationId xmlns:a16="http://schemas.microsoft.com/office/drawing/2014/main" id="{6A6618A9-112F-AA45-832B-15FEB19E6B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s 9">
                        <a:extLst>
                          <a:ext uri="{FF2B5EF4-FFF2-40B4-BE49-F238E27FC236}">
                            <a16:creationId xmlns:a16="http://schemas.microsoft.com/office/drawing/2014/main" id="{86BE31E0-FD01-4E2F-88E0-BE3EF22EA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10">
                        <a:extLst>
                          <a:ext uri="{FF2B5EF4-FFF2-40B4-BE49-F238E27FC236}">
                            <a16:creationId xmlns:a16="http://schemas.microsoft.com/office/drawing/2014/main" id="{51095697-795C-B6AB-7416-1F9F6462C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11">
                        <a:extLst>
                          <a:ext uri="{FF2B5EF4-FFF2-40B4-BE49-F238E27FC236}">
                            <a16:creationId xmlns:a16="http://schemas.microsoft.com/office/drawing/2014/main" id="{98D9DF4E-E9CF-6C92-ACE3-6231F71A9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C706F126-10FD-A467-E0FF-565480A8D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1" y="3169"/>
                        <a:ext cx="827" cy="88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AC8ED28-F752-EC31-C11D-C82F1A43004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B9482C5E-F60E-00DA-7D09-3528F00180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Rectangles 16">
                      <a:extLst>
                        <a:ext uri="{FF2B5EF4-FFF2-40B4-BE49-F238E27FC236}">
                          <a16:creationId xmlns:a16="http://schemas.microsoft.com/office/drawing/2014/main" id="{4CAABEAC-4D1E-7410-FE20-B991D6F56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" y="4431"/>
                      <a:ext cx="593" cy="40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s 18">
                      <a:extLst>
                        <a:ext uri="{FF2B5EF4-FFF2-40B4-BE49-F238E27FC236}">
                          <a16:creationId xmlns:a16="http://schemas.microsoft.com/office/drawing/2014/main" id="{75F5413A-41BA-37B2-41B7-B476E2E94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4" y="4283"/>
                      <a:ext cx="797" cy="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20">
                      <a:extLst>
                        <a:ext uri="{FF2B5EF4-FFF2-40B4-BE49-F238E27FC236}">
                          <a16:creationId xmlns:a16="http://schemas.microsoft.com/office/drawing/2014/main" id="{14A6BC23-0AD4-32B4-88F9-BD8C38593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21">
                      <a:extLst>
                        <a:ext uri="{FF2B5EF4-FFF2-40B4-BE49-F238E27FC236}">
                          <a16:creationId xmlns:a16="http://schemas.microsoft.com/office/drawing/2014/main" id="{0504644F-8DA5-8939-67D0-0F019E755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0" y="4609"/>
                      <a:ext cx="649" cy="5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036D6279-4497-E5E2-CBE9-AC2592E541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28" y="3606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F6CA55D-63B4-0D94-2B00-B266BBF10F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391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13398FB-8818-C1C2-22AA-D4F3F5EC89C1}"/>
                      </a:ext>
                    </a:extLst>
                  </p:cNvPr>
                  <p:cNvSpPr/>
                  <p:nvPr/>
                </p:nvSpPr>
                <p:spPr>
                  <a:xfrm>
                    <a:off x="6630" y="4466"/>
                    <a:ext cx="827" cy="88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94729638-C1EB-67B8-174B-DCB41C4B8E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4903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s 17">
                    <a:extLst>
                      <a:ext uri="{FF2B5EF4-FFF2-40B4-BE49-F238E27FC236}">
                        <a16:creationId xmlns:a16="http://schemas.microsoft.com/office/drawing/2014/main" id="{E4305263-7EA5-12D4-08B9-F36948E64330}"/>
                      </a:ext>
                    </a:extLst>
                  </p:cNvPr>
                  <p:cNvSpPr/>
                  <p:nvPr/>
                </p:nvSpPr>
                <p:spPr>
                  <a:xfrm>
                    <a:off x="6746" y="2885"/>
                    <a:ext cx="594" cy="1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25">
                    <a:extLst>
                      <a:ext uri="{FF2B5EF4-FFF2-40B4-BE49-F238E27FC236}">
                        <a16:creationId xmlns:a16="http://schemas.microsoft.com/office/drawing/2014/main" id="{05EC7FC6-DD65-FB8E-3C8E-5EB076E252BD}"/>
                      </a:ext>
                    </a:extLst>
                  </p:cNvPr>
                  <p:cNvSpPr/>
                  <p:nvPr/>
                </p:nvSpPr>
                <p:spPr>
                  <a:xfrm>
                    <a:off x="6747" y="4775"/>
                    <a:ext cx="594" cy="3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CD5BF09-8181-D337-1E9F-39409836F103}"/>
                    </a:ext>
                  </a:extLst>
                </p:cNvPr>
                <p:cNvCxnSpPr/>
                <p:nvPr/>
              </p:nvCxnSpPr>
              <p:spPr>
                <a:xfrm flipV="1">
                  <a:off x="6308" y="3016"/>
                  <a:ext cx="305" cy="323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4EE28AA-5490-448E-2F79-2D081C4A559B}"/>
                    </a:ext>
                  </a:extLst>
                </p:cNvPr>
                <p:cNvCxnSpPr>
                  <a:endCxn id="12" idx="2"/>
                </p:cNvCxnSpPr>
                <p:nvPr/>
              </p:nvCxnSpPr>
              <p:spPr>
                <a:xfrm flipV="1">
                  <a:off x="6308" y="3918"/>
                  <a:ext cx="322" cy="6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7E8C2F6-ADBD-7E5C-5C10-978A288CF20C}"/>
                    </a:ext>
                  </a:extLst>
                </p:cNvPr>
                <p:cNvCxnSpPr>
                  <a:endCxn id="15" idx="2"/>
                </p:cNvCxnSpPr>
                <p:nvPr/>
              </p:nvCxnSpPr>
              <p:spPr>
                <a:xfrm>
                  <a:off x="6308" y="4472"/>
                  <a:ext cx="322" cy="435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41D944-0945-7F2D-AFA8-87D70798BEA2}"/>
                  </a:ext>
                </a:extLst>
              </p:cNvPr>
              <p:cNvSpPr txBox="1"/>
              <p:nvPr/>
            </p:nvSpPr>
            <p:spPr>
              <a:xfrm>
                <a:off x="2926711" y="2020277"/>
                <a:ext cx="860242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SRPT-k</a:t>
                </a:r>
              </a:p>
            </p:txBody>
          </p:sp>
        </p:grpSp>
        <p:sp>
          <p:nvSpPr>
            <p:cNvPr id="34" name="Rectangles 18">
              <a:extLst>
                <a:ext uri="{FF2B5EF4-FFF2-40B4-BE49-F238E27FC236}">
                  <a16:creationId xmlns:a16="http://schemas.microsoft.com/office/drawing/2014/main" id="{49548B94-2ABD-28FF-74D4-66AC38643A08}"/>
                </a:ext>
              </a:extLst>
            </p:cNvPr>
            <p:cNvSpPr/>
            <p:nvPr/>
          </p:nvSpPr>
          <p:spPr>
            <a:xfrm>
              <a:off x="7455535" y="2106027"/>
              <a:ext cx="506095" cy="715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s 19">
            <a:extLst>
              <a:ext uri="{FF2B5EF4-FFF2-40B4-BE49-F238E27FC236}">
                <a16:creationId xmlns:a16="http://schemas.microsoft.com/office/drawing/2014/main" id="{682BD98B-F902-2870-D347-FE5FB9B0DCCA}"/>
              </a:ext>
            </a:extLst>
          </p:cNvPr>
          <p:cNvSpPr/>
          <p:nvPr/>
        </p:nvSpPr>
        <p:spPr>
          <a:xfrm>
            <a:off x="4583684" y="2271328"/>
            <a:ext cx="506095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8B70467-F7CE-5E45-F420-C04E059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pic>
        <p:nvPicPr>
          <p:cNvPr id="38" name="Graphic 37" descr="Lights On with solid fill">
            <a:extLst>
              <a:ext uri="{FF2B5EF4-FFF2-40B4-BE49-F238E27FC236}">
                <a16:creationId xmlns:a16="http://schemas.microsoft.com/office/drawing/2014/main" id="{09F7EDE3-8426-295E-522A-55B23043F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1236" y="3553963"/>
            <a:ext cx="612842" cy="61284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5A41C5B-931D-B767-B152-CC0C21BFC06E}"/>
              </a:ext>
            </a:extLst>
          </p:cNvPr>
          <p:cNvSpPr/>
          <p:nvPr/>
        </p:nvSpPr>
        <p:spPr>
          <a:xfrm>
            <a:off x="3832698" y="4507865"/>
            <a:ext cx="2504221" cy="715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B40D30-AAF9-5379-8D47-DA958EFD9A01}"/>
              </a:ext>
            </a:extLst>
          </p:cNvPr>
          <p:cNvGrpSpPr/>
          <p:nvPr/>
        </p:nvGrpSpPr>
        <p:grpSpPr>
          <a:xfrm>
            <a:off x="6291199" y="4220830"/>
            <a:ext cx="5872241" cy="621192"/>
            <a:chOff x="6291199" y="4220830"/>
            <a:chExt cx="5872241" cy="62119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F5BBE71-941E-D65E-0429-6C6BB0765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199" y="4505775"/>
              <a:ext cx="1419931" cy="3362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DEB655-3199-DB8B-0838-3202ECF447E7}"/>
                </a:ext>
              </a:extLst>
            </p:cNvPr>
            <p:cNvSpPr txBox="1"/>
            <p:nvPr/>
          </p:nvSpPr>
          <p:spPr>
            <a:xfrm>
              <a:off x="7711130" y="4220830"/>
              <a:ext cx="4452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Relevant work seen on arrival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4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B1763-4FEC-34EF-E2D0-4D84EF611AF7}"/>
              </a:ext>
            </a:extLst>
          </p:cNvPr>
          <p:cNvSpPr/>
          <p:nvPr/>
        </p:nvSpPr>
        <p:spPr>
          <a:xfrm>
            <a:off x="4542409" y="1563820"/>
            <a:ext cx="3422015" cy="1910449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CB450-A551-9048-050D-27021F02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Bound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0647-2E62-76C8-DA81-4FAF6C48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11" y="3583147"/>
            <a:ext cx="11773065" cy="274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idea: Bound on x’s response time implied by                                              bound on work completed while x in system.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Work while x in queue – Relevant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 while x in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84F52-5A28-240C-9BB8-6500508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D8F4F2-BF09-A22B-53E5-CA1163D9E233}"/>
              </a:ext>
            </a:extLst>
          </p:cNvPr>
          <p:cNvGrpSpPr/>
          <p:nvPr/>
        </p:nvGrpSpPr>
        <p:grpSpPr>
          <a:xfrm>
            <a:off x="3385536" y="1605653"/>
            <a:ext cx="4502688" cy="1823347"/>
            <a:chOff x="6851112" y="1517714"/>
            <a:chExt cx="4502688" cy="18233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9DE962-1FFB-D5D4-5F10-0D0ED42BC95B}"/>
                </a:ext>
              </a:extLst>
            </p:cNvPr>
            <p:cNvGrpSpPr/>
            <p:nvPr/>
          </p:nvGrpSpPr>
          <p:grpSpPr>
            <a:xfrm>
              <a:off x="7394575" y="1517714"/>
              <a:ext cx="3959225" cy="1823347"/>
              <a:chOff x="1540368" y="2020277"/>
              <a:chExt cx="3959225" cy="182334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53F75F7-4ED9-E7B6-4194-55B57F516B28}"/>
                  </a:ext>
                </a:extLst>
              </p:cNvPr>
              <p:cNvGrpSpPr/>
              <p:nvPr/>
            </p:nvGrpSpPr>
            <p:grpSpPr>
              <a:xfrm>
                <a:off x="1540368" y="2032604"/>
                <a:ext cx="3959225" cy="1811020"/>
                <a:chOff x="1559" y="2495"/>
                <a:chExt cx="6235" cy="285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B114D74-418F-04DC-E255-B407697ED228}"/>
                    </a:ext>
                  </a:extLst>
                </p:cNvPr>
                <p:cNvGrpSpPr/>
                <p:nvPr/>
              </p:nvGrpSpPr>
              <p:grpSpPr>
                <a:xfrm>
                  <a:off x="1559" y="2495"/>
                  <a:ext cx="6235" cy="2852"/>
                  <a:chOff x="1559" y="2495"/>
                  <a:chExt cx="6235" cy="2852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A31BAC5-71B2-8BDD-9ADB-C76C2E83D160}"/>
                      </a:ext>
                    </a:extLst>
                  </p:cNvPr>
                  <p:cNvSpPr/>
                  <p:nvPr/>
                </p:nvSpPr>
                <p:spPr>
                  <a:xfrm>
                    <a:off x="6630" y="3477"/>
                    <a:ext cx="827" cy="88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779A4D54-6F5A-DF0F-A49B-137941CF6299}"/>
                      </a:ext>
                    </a:extLst>
                  </p:cNvPr>
                  <p:cNvGrpSpPr/>
                  <p:nvPr/>
                </p:nvGrpSpPr>
                <p:grpSpPr>
                  <a:xfrm>
                    <a:off x="1559" y="2495"/>
                    <a:ext cx="6235" cy="2281"/>
                    <a:chOff x="5630" y="3169"/>
                    <a:chExt cx="6235" cy="2281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66AF3823-B327-78E3-46E4-BEDF759E2E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169"/>
                      <a:ext cx="5898" cy="2281"/>
                      <a:chOff x="5630" y="3169"/>
                      <a:chExt cx="5898" cy="2281"/>
                    </a:xfrm>
                  </p:grpSpPr>
                  <p:sp>
                    <p:nvSpPr>
                      <p:cNvPr id="26" name="Rectangles 8">
                        <a:extLst>
                          <a:ext uri="{FF2B5EF4-FFF2-40B4-BE49-F238E27FC236}">
                            <a16:creationId xmlns:a16="http://schemas.microsoft.com/office/drawing/2014/main" id="{6A6618A9-112F-AA45-832B-15FEB19E6B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s 9">
                        <a:extLst>
                          <a:ext uri="{FF2B5EF4-FFF2-40B4-BE49-F238E27FC236}">
                            <a16:creationId xmlns:a16="http://schemas.microsoft.com/office/drawing/2014/main" id="{86BE31E0-FD01-4E2F-88E0-BE3EF22EA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10">
                        <a:extLst>
                          <a:ext uri="{FF2B5EF4-FFF2-40B4-BE49-F238E27FC236}">
                            <a16:creationId xmlns:a16="http://schemas.microsoft.com/office/drawing/2014/main" id="{51095697-795C-B6AB-7416-1F9F6462C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11">
                        <a:extLst>
                          <a:ext uri="{FF2B5EF4-FFF2-40B4-BE49-F238E27FC236}">
                            <a16:creationId xmlns:a16="http://schemas.microsoft.com/office/drawing/2014/main" id="{98D9DF4E-E9CF-6C92-ACE3-6231F71A9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C706F126-10FD-A467-E0FF-565480A8D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1" y="3169"/>
                        <a:ext cx="827" cy="88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AC8ED28-F752-EC31-C11D-C82F1A43004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B9482C5E-F60E-00DA-7D09-3528F00180C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Rectangles 16">
                      <a:extLst>
                        <a:ext uri="{FF2B5EF4-FFF2-40B4-BE49-F238E27FC236}">
                          <a16:creationId xmlns:a16="http://schemas.microsoft.com/office/drawing/2014/main" id="{4CAABEAC-4D1E-7410-FE20-B991D6F56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" y="4431"/>
                      <a:ext cx="593" cy="40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s 18">
                      <a:extLst>
                        <a:ext uri="{FF2B5EF4-FFF2-40B4-BE49-F238E27FC236}">
                          <a16:creationId xmlns:a16="http://schemas.microsoft.com/office/drawing/2014/main" id="{75F5413A-41BA-37B2-41B7-B476E2E94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9" y="4345"/>
                      <a:ext cx="797" cy="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20">
                      <a:extLst>
                        <a:ext uri="{FF2B5EF4-FFF2-40B4-BE49-F238E27FC236}">
                          <a16:creationId xmlns:a16="http://schemas.microsoft.com/office/drawing/2014/main" id="{14A6BC23-0AD4-32B4-88F9-BD8C38593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21">
                      <a:extLst>
                        <a:ext uri="{FF2B5EF4-FFF2-40B4-BE49-F238E27FC236}">
                          <a16:creationId xmlns:a16="http://schemas.microsoft.com/office/drawing/2014/main" id="{0504644F-8DA5-8939-67D0-0F019E755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0" y="4609"/>
                      <a:ext cx="649" cy="5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036D6279-4497-E5E2-CBE9-AC2592E541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28" y="3606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F6CA55D-63B4-0D94-2B00-B266BBF10F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391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13398FB-8818-C1C2-22AA-D4F3F5EC89C1}"/>
                      </a:ext>
                    </a:extLst>
                  </p:cNvPr>
                  <p:cNvSpPr/>
                  <p:nvPr/>
                </p:nvSpPr>
                <p:spPr>
                  <a:xfrm>
                    <a:off x="6630" y="4466"/>
                    <a:ext cx="827" cy="88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94729638-C1EB-67B8-174B-DCB41C4B8E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4903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s 17">
                    <a:extLst>
                      <a:ext uri="{FF2B5EF4-FFF2-40B4-BE49-F238E27FC236}">
                        <a16:creationId xmlns:a16="http://schemas.microsoft.com/office/drawing/2014/main" id="{E4305263-7EA5-12D4-08B9-F36948E64330}"/>
                      </a:ext>
                    </a:extLst>
                  </p:cNvPr>
                  <p:cNvSpPr/>
                  <p:nvPr/>
                </p:nvSpPr>
                <p:spPr>
                  <a:xfrm>
                    <a:off x="6746" y="2885"/>
                    <a:ext cx="594" cy="1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25">
                    <a:extLst>
                      <a:ext uri="{FF2B5EF4-FFF2-40B4-BE49-F238E27FC236}">
                        <a16:creationId xmlns:a16="http://schemas.microsoft.com/office/drawing/2014/main" id="{05EC7FC6-DD65-FB8E-3C8E-5EB076E252BD}"/>
                      </a:ext>
                    </a:extLst>
                  </p:cNvPr>
                  <p:cNvSpPr/>
                  <p:nvPr/>
                </p:nvSpPr>
                <p:spPr>
                  <a:xfrm>
                    <a:off x="6747" y="4775"/>
                    <a:ext cx="594" cy="3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CD5BF09-8181-D337-1E9F-39409836F103}"/>
                    </a:ext>
                  </a:extLst>
                </p:cNvPr>
                <p:cNvCxnSpPr/>
                <p:nvPr/>
              </p:nvCxnSpPr>
              <p:spPr>
                <a:xfrm flipV="1">
                  <a:off x="6308" y="3016"/>
                  <a:ext cx="305" cy="323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4EE28AA-5490-448E-2F79-2D081C4A559B}"/>
                    </a:ext>
                  </a:extLst>
                </p:cNvPr>
                <p:cNvCxnSpPr>
                  <a:endCxn id="12" idx="2"/>
                </p:cNvCxnSpPr>
                <p:nvPr/>
              </p:nvCxnSpPr>
              <p:spPr>
                <a:xfrm flipV="1">
                  <a:off x="6308" y="3918"/>
                  <a:ext cx="322" cy="6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7E8C2F6-ADBD-7E5C-5C10-978A288CF20C}"/>
                    </a:ext>
                  </a:extLst>
                </p:cNvPr>
                <p:cNvCxnSpPr>
                  <a:endCxn id="15" idx="2"/>
                </p:cNvCxnSpPr>
                <p:nvPr/>
              </p:nvCxnSpPr>
              <p:spPr>
                <a:xfrm>
                  <a:off x="6308" y="4472"/>
                  <a:ext cx="322" cy="435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41D944-0945-7F2D-AFA8-87D70798BEA2}"/>
                  </a:ext>
                </a:extLst>
              </p:cNvPr>
              <p:cNvSpPr txBox="1"/>
              <p:nvPr/>
            </p:nvSpPr>
            <p:spPr>
              <a:xfrm>
                <a:off x="2926711" y="2020277"/>
                <a:ext cx="860242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SRPT-k</a:t>
                </a:r>
              </a:p>
            </p:txBody>
          </p:sp>
        </p:grpSp>
        <p:sp>
          <p:nvSpPr>
            <p:cNvPr id="34" name="Rectangles 18">
              <a:extLst>
                <a:ext uri="{FF2B5EF4-FFF2-40B4-BE49-F238E27FC236}">
                  <a16:creationId xmlns:a16="http://schemas.microsoft.com/office/drawing/2014/main" id="{49548B94-2ABD-28FF-74D4-66AC38643A08}"/>
                </a:ext>
              </a:extLst>
            </p:cNvPr>
            <p:cNvSpPr/>
            <p:nvPr/>
          </p:nvSpPr>
          <p:spPr>
            <a:xfrm>
              <a:off x="6851112" y="2104486"/>
              <a:ext cx="506095" cy="7156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s 19">
            <a:extLst>
              <a:ext uri="{FF2B5EF4-FFF2-40B4-BE49-F238E27FC236}">
                <a16:creationId xmlns:a16="http://schemas.microsoft.com/office/drawing/2014/main" id="{682BD98B-F902-2870-D347-FE5FB9B0DCCA}"/>
              </a:ext>
            </a:extLst>
          </p:cNvPr>
          <p:cNvSpPr/>
          <p:nvPr/>
        </p:nvSpPr>
        <p:spPr>
          <a:xfrm>
            <a:off x="3968788" y="2280443"/>
            <a:ext cx="506095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8B70467-F7CE-5E45-F420-C04E059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pic>
        <p:nvPicPr>
          <p:cNvPr id="38" name="Graphic 37" descr="Lights On with solid fill">
            <a:extLst>
              <a:ext uri="{FF2B5EF4-FFF2-40B4-BE49-F238E27FC236}">
                <a16:creationId xmlns:a16="http://schemas.microsoft.com/office/drawing/2014/main" id="{09F7EDE3-8426-295E-522A-55B23043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1236" y="3553963"/>
            <a:ext cx="612842" cy="61284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FAB955A-954C-8FE4-9557-88A85D6D5951}"/>
              </a:ext>
            </a:extLst>
          </p:cNvPr>
          <p:cNvGrpSpPr/>
          <p:nvPr/>
        </p:nvGrpSpPr>
        <p:grpSpPr>
          <a:xfrm>
            <a:off x="6291199" y="4220830"/>
            <a:ext cx="5872241" cy="621192"/>
            <a:chOff x="6291199" y="4220830"/>
            <a:chExt cx="5872241" cy="62119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A08032-577C-C692-6D2C-41AF12AB0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199" y="4505775"/>
              <a:ext cx="1419931" cy="3362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677B03-ACAC-DC81-28C4-38F2E4B04384}"/>
                </a:ext>
              </a:extLst>
            </p:cNvPr>
            <p:cNvSpPr txBox="1"/>
            <p:nvPr/>
          </p:nvSpPr>
          <p:spPr>
            <a:xfrm>
              <a:off x="7711130" y="4220830"/>
              <a:ext cx="4452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Relevant work seen on arrival</a:t>
              </a:r>
            </a:p>
          </p:txBody>
        </p:sp>
      </p:grpSp>
      <p:sp>
        <p:nvSpPr>
          <p:cNvPr id="39" name="Rectangles 18">
            <a:extLst>
              <a:ext uri="{FF2B5EF4-FFF2-40B4-BE49-F238E27FC236}">
                <a16:creationId xmlns:a16="http://schemas.microsoft.com/office/drawing/2014/main" id="{42E49543-ECA1-1841-2ED4-3ED93A9C5265}"/>
              </a:ext>
            </a:extLst>
          </p:cNvPr>
          <p:cNvSpPr/>
          <p:nvPr/>
        </p:nvSpPr>
        <p:spPr>
          <a:xfrm>
            <a:off x="5196459" y="2419350"/>
            <a:ext cx="506095" cy="48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BEB4031-F1AE-4C6B-B34F-FA293E517527}"/>
              </a:ext>
            </a:extLst>
          </p:cNvPr>
          <p:cNvGrpSpPr/>
          <p:nvPr/>
        </p:nvGrpSpPr>
        <p:grpSpPr>
          <a:xfrm>
            <a:off x="6291199" y="4842022"/>
            <a:ext cx="5872241" cy="1040587"/>
            <a:chOff x="6291199" y="4842022"/>
            <a:chExt cx="5872241" cy="1040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A1FF83-E210-04E9-1405-9D839F97E880}"/>
                </a:ext>
              </a:extLst>
            </p:cNvPr>
            <p:cNvSpPr txBox="1"/>
            <p:nvPr/>
          </p:nvSpPr>
          <p:spPr>
            <a:xfrm>
              <a:off x="7711130" y="5359389"/>
              <a:ext cx="4452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Relevant work arriving after x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C5964FC-AEC5-1C5F-42F2-0305F2B74769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6291199" y="4842022"/>
              <a:ext cx="1419931" cy="7789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F845A7-729A-6C13-E505-E7220611F374}"/>
                  </a:ext>
                </a:extLst>
              </p:cNvPr>
              <p:cNvSpPr txBox="1"/>
              <p:nvPr/>
            </p:nvSpPr>
            <p:spPr>
              <a:xfrm>
                <a:off x="8153400" y="4676298"/>
                <a:ext cx="3762080" cy="437364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Lemma: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F845A7-729A-6C13-E505-E7220611F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676298"/>
                <a:ext cx="3762080" cy="437364"/>
              </a:xfrm>
              <a:prstGeom prst="rect">
                <a:avLst/>
              </a:prstGeom>
              <a:blipFill>
                <a:blip r:embed="rId5"/>
                <a:stretch>
                  <a:fillRect l="-1605" t="-3846" b="-21795"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81BEBBC-2F56-8325-A798-C4C537A36814}"/>
              </a:ext>
            </a:extLst>
          </p:cNvPr>
          <p:cNvSpPr txBox="1"/>
          <p:nvPr/>
        </p:nvSpPr>
        <p:spPr>
          <a:xfrm>
            <a:off x="8675582" y="5851613"/>
            <a:ext cx="2613236" cy="4308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Ins="0">
            <a:spAutoFit/>
          </a:bodyPr>
          <a:lstStyle/>
          <a:p>
            <a:r>
              <a:rPr lang="en-US" sz="2200" dirty="0"/>
              <a:t>Same as single 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F5C72B-95C8-6C59-4273-41642C3AB0D7}"/>
                  </a:ext>
                </a:extLst>
              </p:cNvPr>
              <p:cNvSpPr txBox="1"/>
              <p:nvPr/>
            </p:nvSpPr>
            <p:spPr>
              <a:xfrm>
                <a:off x="1845223" y="6226449"/>
                <a:ext cx="772354" cy="43088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F5C72B-95C8-6C59-4273-41642C3AB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23" y="6226449"/>
                <a:ext cx="7723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F2C13D-3B85-68FD-31D6-AF205F2FBC04}"/>
                  </a:ext>
                </a:extLst>
              </p:cNvPr>
              <p:cNvSpPr txBox="1"/>
              <p:nvPr/>
            </p:nvSpPr>
            <p:spPr>
              <a:xfrm>
                <a:off x="4107911" y="5178269"/>
                <a:ext cx="3585782" cy="119705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Bound: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F2C13D-3B85-68FD-31D6-AF205F2F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11" y="5178269"/>
                <a:ext cx="3585782" cy="1197059"/>
              </a:xfrm>
              <a:prstGeom prst="rect">
                <a:avLst/>
              </a:prstGeom>
              <a:blipFill>
                <a:blip r:embed="rId7"/>
                <a:stretch>
                  <a:fillRect t="-295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2C85-A02F-69A5-27E8-1FAF6ED2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SRPT-k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Bound: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First analysis </a:t>
                </a:r>
                <a:r>
                  <a:rPr lang="en-US" dirty="0"/>
                  <a:t>of SRPT-k!</a:t>
                </a:r>
              </a:p>
              <a:p>
                <a:pPr marL="0" indent="0">
                  <a:buNone/>
                </a:pPr>
                <a:r>
                  <a:rPr lang="en-US" b="1" dirty="0"/>
                  <a:t>First analysis </a:t>
                </a:r>
                <a:r>
                  <a:rPr lang="en-US" dirty="0"/>
                  <a:t>of any nontrivial multiserver scheduling policy!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1217" t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5AF8-9679-C3C3-1B80-98394BE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F7490-0AA6-FF06-8D17-BFC74188379D}"/>
              </a:ext>
            </a:extLst>
          </p:cNvPr>
          <p:cNvGrpSpPr/>
          <p:nvPr/>
        </p:nvGrpSpPr>
        <p:grpSpPr>
          <a:xfrm>
            <a:off x="8145226" y="136525"/>
            <a:ext cx="3959225" cy="1823347"/>
            <a:chOff x="1540368" y="2020277"/>
            <a:chExt cx="3959225" cy="18233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D1DDC-8254-6F0D-C393-0E5D7B6E5894}"/>
                </a:ext>
              </a:extLst>
            </p:cNvPr>
            <p:cNvGrpSpPr/>
            <p:nvPr/>
          </p:nvGrpSpPr>
          <p:grpSpPr>
            <a:xfrm>
              <a:off x="1540368" y="2032604"/>
              <a:ext cx="3959225" cy="1811020"/>
              <a:chOff x="1559" y="2495"/>
              <a:chExt cx="6235" cy="28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959FF5-FAD9-2B7D-DC79-7F1835BF0123}"/>
                  </a:ext>
                </a:extLst>
              </p:cNvPr>
              <p:cNvGrpSpPr/>
              <p:nvPr/>
            </p:nvGrpSpPr>
            <p:grpSpPr>
              <a:xfrm>
                <a:off x="1559" y="2495"/>
                <a:ext cx="6235" cy="2852"/>
                <a:chOff x="1559" y="2495"/>
                <a:chExt cx="6235" cy="28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7766B5-2160-A0C6-AD6B-842C50CAB5F9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1E90714-8B7A-C5A2-79C4-B44FFD8CDA10}"/>
                    </a:ext>
                  </a:extLst>
                </p:cNvPr>
                <p:cNvGrpSpPr/>
                <p:nvPr/>
              </p:nvGrpSpPr>
              <p:grpSpPr>
                <a:xfrm>
                  <a:off x="1559" y="2495"/>
                  <a:ext cx="6235" cy="2281"/>
                  <a:chOff x="5630" y="3169"/>
                  <a:chExt cx="6235" cy="2281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19FED8F-EA1D-8505-B1D8-9E8D3FC7D919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9" name="Rectangles 8">
                      <a:extLst>
                        <a:ext uri="{FF2B5EF4-FFF2-40B4-BE49-F238E27FC236}">
                          <a16:creationId xmlns:a16="http://schemas.microsoft.com/office/drawing/2014/main" id="{2DB746EF-820F-DE63-649C-19DD0EFF9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9">
                      <a:extLst>
                        <a:ext uri="{FF2B5EF4-FFF2-40B4-BE49-F238E27FC236}">
                          <a16:creationId xmlns:a16="http://schemas.microsoft.com/office/drawing/2014/main" id="{D432A00E-D9E7-8340-3F52-677C08F07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10">
                      <a:extLst>
                        <a:ext uri="{FF2B5EF4-FFF2-40B4-BE49-F238E27FC236}">
                          <a16:creationId xmlns:a16="http://schemas.microsoft.com/office/drawing/2014/main" id="{66B749D7-6AA9-4292-68BC-C23F6A40F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11">
                      <a:extLst>
                        <a:ext uri="{FF2B5EF4-FFF2-40B4-BE49-F238E27FC236}">
                          <a16:creationId xmlns:a16="http://schemas.microsoft.com/office/drawing/2014/main" id="{37AF770D-66AA-952A-102C-46F588AB3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7A146A54-5F12-C665-8A61-3DBAB08DE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0386E1CB-DAD8-E2D5-D3A8-3886E0E15C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64989549-1C1C-75AF-820B-64F253426F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16">
                    <a:extLst>
                      <a:ext uri="{FF2B5EF4-FFF2-40B4-BE49-F238E27FC236}">
                        <a16:creationId xmlns:a16="http://schemas.microsoft.com/office/drawing/2014/main" id="{5CF4EF43-7266-D409-EF56-06D91026253B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s 18">
                    <a:extLst>
                      <a:ext uri="{FF2B5EF4-FFF2-40B4-BE49-F238E27FC236}">
                        <a16:creationId xmlns:a16="http://schemas.microsoft.com/office/drawing/2014/main" id="{5094E3CE-9B2B-F038-027E-78EE0C23DC02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9">
                    <a:extLst>
                      <a:ext uri="{FF2B5EF4-FFF2-40B4-BE49-F238E27FC236}">
                        <a16:creationId xmlns:a16="http://schemas.microsoft.com/office/drawing/2014/main" id="{0D799AAC-E911-C9CC-2AF6-F0B0925D6D47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sp>
                <p:nvSpPr>
                  <p:cNvPr id="26" name="Rectangles 20">
                    <a:extLst>
                      <a:ext uri="{FF2B5EF4-FFF2-40B4-BE49-F238E27FC236}">
                        <a16:creationId xmlns:a16="http://schemas.microsoft.com/office/drawing/2014/main" id="{3E1BA0C3-9F1A-927A-2F0C-F8B4A24CC4A6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21">
                    <a:extLst>
                      <a:ext uri="{FF2B5EF4-FFF2-40B4-BE49-F238E27FC236}">
                        <a16:creationId xmlns:a16="http://schemas.microsoft.com/office/drawing/2014/main" id="{4B0AB54C-7BD5-D524-A184-CBB6B9D1B3C2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D4E4F016-4356-3758-E5A4-FA1256A85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5DCC31-5582-9C7E-DF3D-242C70092CC0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A319265-D735-3993-0126-A8823CE9615B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A753353-82AE-9AB0-AFBA-D77974053F4A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s 17">
                  <a:extLst>
                    <a:ext uri="{FF2B5EF4-FFF2-40B4-BE49-F238E27FC236}">
                      <a16:creationId xmlns:a16="http://schemas.microsoft.com/office/drawing/2014/main" id="{5E2A797E-57F4-2557-9F2C-7E4F24CDB3D1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5">
                  <a:extLst>
                    <a:ext uri="{FF2B5EF4-FFF2-40B4-BE49-F238E27FC236}">
                      <a16:creationId xmlns:a16="http://schemas.microsoft.com/office/drawing/2014/main" id="{CF9B663D-14EA-0BE2-268B-1F380305CE16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844F3C-8E8F-B965-BB93-E293E629485A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DDA267-9994-A99D-F773-370D06185B34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95D45E-62E6-9AB9-249C-FE932D745B4D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DC441E-1724-1199-9802-02DFCB616DC9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F8248B-F6C5-6B63-49DB-29DC01564CA5}"/>
              </a:ext>
            </a:extLst>
          </p:cNvPr>
          <p:cNvSpPr txBox="1"/>
          <p:nvPr/>
        </p:nvSpPr>
        <p:spPr>
          <a:xfrm>
            <a:off x="826689" y="2548646"/>
            <a:ext cx="7783911" cy="7393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957C-D319-3DB5-B353-D48A6746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2C85-A02F-69A5-27E8-1FAF6ED2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SRPT-k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b="0" dirty="0"/>
                  <a:t>Theorem: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SRPT-k yields asymptotically </a:t>
                </a:r>
                <a:r>
                  <a:rPr lang="en-US" b="1" dirty="0"/>
                  <a:t>optimal</a:t>
                </a:r>
                <a:r>
                  <a:rPr lang="en-US" dirty="0"/>
                  <a:t> mean response time!</a:t>
                </a:r>
              </a:p>
              <a:p>
                <a:pPr marL="0" indent="0">
                  <a:buNone/>
                </a:pPr>
                <a:r>
                  <a:rPr lang="en-US" b="1" dirty="0"/>
                  <a:t>First optimality</a:t>
                </a:r>
                <a:r>
                  <a:rPr lang="en-US" dirty="0"/>
                  <a:t> result in the M/G/k!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5AF8-9679-C3C3-1B80-98394BE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F7490-0AA6-FF06-8D17-BFC74188379D}"/>
              </a:ext>
            </a:extLst>
          </p:cNvPr>
          <p:cNvGrpSpPr/>
          <p:nvPr/>
        </p:nvGrpSpPr>
        <p:grpSpPr>
          <a:xfrm>
            <a:off x="8145226" y="136525"/>
            <a:ext cx="3959225" cy="1823347"/>
            <a:chOff x="1540368" y="2020277"/>
            <a:chExt cx="3959225" cy="18233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D1DDC-8254-6F0D-C393-0E5D7B6E5894}"/>
                </a:ext>
              </a:extLst>
            </p:cNvPr>
            <p:cNvGrpSpPr/>
            <p:nvPr/>
          </p:nvGrpSpPr>
          <p:grpSpPr>
            <a:xfrm>
              <a:off x="1540368" y="2032604"/>
              <a:ext cx="3959225" cy="1811020"/>
              <a:chOff x="1559" y="2495"/>
              <a:chExt cx="6235" cy="28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959FF5-FAD9-2B7D-DC79-7F1835BF0123}"/>
                  </a:ext>
                </a:extLst>
              </p:cNvPr>
              <p:cNvGrpSpPr/>
              <p:nvPr/>
            </p:nvGrpSpPr>
            <p:grpSpPr>
              <a:xfrm>
                <a:off x="1559" y="2495"/>
                <a:ext cx="6235" cy="2852"/>
                <a:chOff x="1559" y="2495"/>
                <a:chExt cx="6235" cy="28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7766B5-2160-A0C6-AD6B-842C50CAB5F9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1E90714-8B7A-C5A2-79C4-B44FFD8CDA10}"/>
                    </a:ext>
                  </a:extLst>
                </p:cNvPr>
                <p:cNvGrpSpPr/>
                <p:nvPr/>
              </p:nvGrpSpPr>
              <p:grpSpPr>
                <a:xfrm>
                  <a:off x="1559" y="2495"/>
                  <a:ext cx="6235" cy="2281"/>
                  <a:chOff x="5630" y="3169"/>
                  <a:chExt cx="6235" cy="2281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19FED8F-EA1D-8505-B1D8-9E8D3FC7D919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9" name="Rectangles 8">
                      <a:extLst>
                        <a:ext uri="{FF2B5EF4-FFF2-40B4-BE49-F238E27FC236}">
                          <a16:creationId xmlns:a16="http://schemas.microsoft.com/office/drawing/2014/main" id="{2DB746EF-820F-DE63-649C-19DD0EFF9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9">
                      <a:extLst>
                        <a:ext uri="{FF2B5EF4-FFF2-40B4-BE49-F238E27FC236}">
                          <a16:creationId xmlns:a16="http://schemas.microsoft.com/office/drawing/2014/main" id="{D432A00E-D9E7-8340-3F52-677C08F07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10">
                      <a:extLst>
                        <a:ext uri="{FF2B5EF4-FFF2-40B4-BE49-F238E27FC236}">
                          <a16:creationId xmlns:a16="http://schemas.microsoft.com/office/drawing/2014/main" id="{66B749D7-6AA9-4292-68BC-C23F6A40F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11">
                      <a:extLst>
                        <a:ext uri="{FF2B5EF4-FFF2-40B4-BE49-F238E27FC236}">
                          <a16:creationId xmlns:a16="http://schemas.microsoft.com/office/drawing/2014/main" id="{37AF770D-66AA-952A-102C-46F588AB3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7A146A54-5F12-C665-8A61-3DBAB08DE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0386E1CB-DAD8-E2D5-D3A8-3886E0E15C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64989549-1C1C-75AF-820B-64F253426F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16">
                    <a:extLst>
                      <a:ext uri="{FF2B5EF4-FFF2-40B4-BE49-F238E27FC236}">
                        <a16:creationId xmlns:a16="http://schemas.microsoft.com/office/drawing/2014/main" id="{5CF4EF43-7266-D409-EF56-06D91026253B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s 18">
                    <a:extLst>
                      <a:ext uri="{FF2B5EF4-FFF2-40B4-BE49-F238E27FC236}">
                        <a16:creationId xmlns:a16="http://schemas.microsoft.com/office/drawing/2014/main" id="{5094E3CE-9B2B-F038-027E-78EE0C23DC02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9">
                    <a:extLst>
                      <a:ext uri="{FF2B5EF4-FFF2-40B4-BE49-F238E27FC236}">
                        <a16:creationId xmlns:a16="http://schemas.microsoft.com/office/drawing/2014/main" id="{0D799AAC-E911-C9CC-2AF6-F0B0925D6D47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sp>
                <p:nvSpPr>
                  <p:cNvPr id="26" name="Rectangles 20">
                    <a:extLst>
                      <a:ext uri="{FF2B5EF4-FFF2-40B4-BE49-F238E27FC236}">
                        <a16:creationId xmlns:a16="http://schemas.microsoft.com/office/drawing/2014/main" id="{3E1BA0C3-9F1A-927A-2F0C-F8B4A24CC4A6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21">
                    <a:extLst>
                      <a:ext uri="{FF2B5EF4-FFF2-40B4-BE49-F238E27FC236}">
                        <a16:creationId xmlns:a16="http://schemas.microsoft.com/office/drawing/2014/main" id="{4B0AB54C-7BD5-D524-A184-CBB6B9D1B3C2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D4E4F016-4356-3758-E5A4-FA1256A85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5DCC31-5582-9C7E-DF3D-242C70092CC0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A319265-D735-3993-0126-A8823CE9615B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A753353-82AE-9AB0-AFBA-D77974053F4A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s 17">
                  <a:extLst>
                    <a:ext uri="{FF2B5EF4-FFF2-40B4-BE49-F238E27FC236}">
                      <a16:creationId xmlns:a16="http://schemas.microsoft.com/office/drawing/2014/main" id="{5E2A797E-57F4-2557-9F2C-7E4F24CDB3D1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5">
                  <a:extLst>
                    <a:ext uri="{FF2B5EF4-FFF2-40B4-BE49-F238E27FC236}">
                      <a16:creationId xmlns:a16="http://schemas.microsoft.com/office/drawing/2014/main" id="{CF9B663D-14EA-0BE2-268B-1F380305CE16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844F3C-8E8F-B965-BB93-E293E629485A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DDA267-9994-A99D-F773-370D06185B34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95D45E-62E6-9AB9-249C-FE932D745B4D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DC441E-1724-1199-9802-02DFCB616DC9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0BB0-BA38-8BF9-2BAB-3F5545EC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18EB5F-D1B9-1C56-8EF3-EAE74E458FAB}"/>
              </a:ext>
            </a:extLst>
          </p:cNvPr>
          <p:cNvGrpSpPr/>
          <p:nvPr/>
        </p:nvGrpSpPr>
        <p:grpSpPr>
          <a:xfrm>
            <a:off x="6096000" y="2407111"/>
            <a:ext cx="2934878" cy="1246898"/>
            <a:chOff x="6096000" y="2407111"/>
            <a:chExt cx="2934878" cy="1246898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76BC9B2D-8253-5F62-9558-682C2BC4F726}"/>
                </a:ext>
              </a:extLst>
            </p:cNvPr>
            <p:cNvSpPr/>
            <p:nvPr/>
          </p:nvSpPr>
          <p:spPr>
            <a:xfrm rot="16200000">
              <a:off x="7260137" y="1606741"/>
              <a:ext cx="550095" cy="215083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4BF8AAF-7808-906B-CA0C-692909F5A0CF}"/>
                    </a:ext>
                  </a:extLst>
                </p:cNvPr>
                <p:cNvSpPr txBox="1"/>
                <p:nvPr/>
              </p:nvSpPr>
              <p:spPr>
                <a:xfrm>
                  <a:off x="6096000" y="2944969"/>
                  <a:ext cx="2934878" cy="709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m:rPr>
                                  <m:nor/>
                                </m:rPr>
                                <a:rPr lang="en-US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‐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/>
                    <a:t> as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a14:m>
                  <a:endParaRPr lang="en-US" sz="2200" dirty="0"/>
                </a:p>
                <a:p>
                  <a:r>
                    <a:rPr lang="en-US" dirty="0"/>
                    <a:t>[Lin, Wierman, &amp; Zwart ‘11]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4BF8AAF-7808-906B-CA0C-692909F5A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44969"/>
                  <a:ext cx="2934878" cy="709040"/>
                </a:xfrm>
                <a:prstGeom prst="rect">
                  <a:avLst/>
                </a:prstGeom>
                <a:blipFill>
                  <a:blip r:embed="rId4"/>
                  <a:stretch>
                    <a:fillRect l="-1663" t="-6034" b="-12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2200E10-AFB9-5E82-AAC1-093CC61189DD}"/>
              </a:ext>
            </a:extLst>
          </p:cNvPr>
          <p:cNvSpPr txBox="1"/>
          <p:nvPr/>
        </p:nvSpPr>
        <p:spPr>
          <a:xfrm>
            <a:off x="1830998" y="4000165"/>
            <a:ext cx="3295479" cy="8928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8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8C79542-1641-7510-1EAA-8A201EA9EA6B}"/>
              </a:ext>
            </a:extLst>
          </p:cNvPr>
          <p:cNvGrpSpPr/>
          <p:nvPr/>
        </p:nvGrpSpPr>
        <p:grpSpPr>
          <a:xfrm>
            <a:off x="992681" y="1748628"/>
            <a:ext cx="5771238" cy="3360744"/>
            <a:chOff x="992681" y="1748628"/>
            <a:chExt cx="5771238" cy="3360744"/>
          </a:xfrm>
        </p:grpSpPr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A50905BC-E80B-6776-A79C-C00AFBE0E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2" t="6281" r="4542" b="19848"/>
            <a:stretch/>
          </p:blipFill>
          <p:spPr>
            <a:xfrm>
              <a:off x="992681" y="1748628"/>
              <a:ext cx="5771238" cy="336074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B3E57E-8710-1804-F086-63099AB9E0D7}"/>
                </a:ext>
              </a:extLst>
            </p:cNvPr>
            <p:cNvSpPr txBox="1"/>
            <p:nvPr/>
          </p:nvSpPr>
          <p:spPr>
            <a:xfrm>
              <a:off x="1657637" y="1823196"/>
              <a:ext cx="968831" cy="15133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50" dirty="0"/>
                <a:t>FCFS-k</a:t>
              </a:r>
            </a:p>
            <a:p>
              <a:r>
                <a:rPr lang="en-US" sz="2050" dirty="0" err="1"/>
                <a:t>Prio</a:t>
              </a:r>
              <a:r>
                <a:rPr lang="en-US" sz="2050" dirty="0"/>
                <a:t>-k</a:t>
              </a:r>
            </a:p>
            <a:p>
              <a:r>
                <a:rPr lang="en-US" sz="2050" dirty="0"/>
                <a:t>PLCFS-k</a:t>
              </a:r>
            </a:p>
            <a:p>
              <a:r>
                <a:rPr lang="en-US" sz="2050" dirty="0"/>
                <a:t>PSJF-k</a:t>
              </a:r>
            </a:p>
            <a:p>
              <a:r>
                <a:rPr lang="en-US" sz="2050" dirty="0"/>
                <a:t>SRPT-k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3F0DCE-48CD-293B-CE8B-4970D53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Impact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36F2-74DA-D750-D8A1-8573635A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6730" y="809256"/>
                <a:ext cx="5001569" cy="49526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S: </a:t>
                </a:r>
                <a:r>
                  <a:rPr lang="en-US" dirty="0" err="1"/>
                  <a:t>Hyperexponential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servers. </a:t>
                </a:r>
              </a:p>
              <a:p>
                <a:pPr marL="0" indent="0">
                  <a:buNone/>
                </a:pPr>
                <a:r>
                  <a:rPr lang="en-US" dirty="0"/>
                  <a:t>Target: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FCFS-k (First-Come First-Served)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SRPT-k: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37%</a:t>
                </a:r>
                <a:r>
                  <a:rPr lang="en-US" dirty="0"/>
                  <a:t> higher completion rate, same resources, same response time.</a:t>
                </a:r>
              </a:p>
              <a:p>
                <a:pPr marL="0" indent="0">
                  <a:buNone/>
                </a:pPr>
                <a:r>
                  <a:rPr lang="en-US" dirty="0"/>
                  <a:t>Potential to save 10s </a:t>
                </a:r>
                <a:r>
                  <a:rPr lang="en-US" dirty="0" err="1"/>
                  <a:t>TWh</a:t>
                </a:r>
                <a:r>
                  <a:rPr lang="en-US" dirty="0"/>
                  <a:t>,                 10s Mt CO</a:t>
                </a:r>
                <a:r>
                  <a:rPr lang="en-US" baseline="-25000" dirty="0"/>
                  <a:t>2</a:t>
                </a:r>
                <a:r>
                  <a:rPr lang="en-US" dirty="0"/>
                  <a:t>, $100Bs.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36F2-74DA-D750-D8A1-8573635A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6730" y="809256"/>
                <a:ext cx="5001569" cy="4952609"/>
              </a:xfrm>
              <a:blipFill>
                <a:blip r:embed="rId4"/>
                <a:stretch>
                  <a:fillRect l="-2439" t="-2094" r="-10244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FCB0-9FC7-7E50-F54E-408A0A3C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17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622C37-780D-A2D8-E7B7-0B22CB7FD8E9}"/>
              </a:ext>
            </a:extLst>
          </p:cNvPr>
          <p:cNvGrpSpPr/>
          <p:nvPr/>
        </p:nvGrpSpPr>
        <p:grpSpPr>
          <a:xfrm>
            <a:off x="803798" y="5120714"/>
            <a:ext cx="6345708" cy="834846"/>
            <a:chOff x="2856782" y="4812085"/>
            <a:chExt cx="6345708" cy="8348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E18993-2529-696A-BCB0-10A96A796E8F}"/>
                </a:ext>
              </a:extLst>
            </p:cNvPr>
            <p:cNvGrpSpPr/>
            <p:nvPr/>
          </p:nvGrpSpPr>
          <p:grpSpPr>
            <a:xfrm>
              <a:off x="2856782" y="4812085"/>
              <a:ext cx="6345708" cy="834846"/>
              <a:chOff x="2856782" y="4812085"/>
              <a:chExt cx="6345708" cy="83484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424DA9D-62FD-FF86-12A6-0A32F4B78550}"/>
                  </a:ext>
                </a:extLst>
              </p:cNvPr>
              <p:cNvGrpSpPr/>
              <p:nvPr/>
            </p:nvGrpSpPr>
            <p:grpSpPr>
              <a:xfrm>
                <a:off x="2856782" y="4812085"/>
                <a:ext cx="6005839" cy="834846"/>
                <a:chOff x="596650" y="6128112"/>
                <a:chExt cx="6005839" cy="83484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8C351FE-C8EE-51CF-41BB-A82DFFF5D93B}"/>
                    </a:ext>
                  </a:extLst>
                </p:cNvPr>
                <p:cNvGrpSpPr/>
                <p:nvPr/>
              </p:nvGrpSpPr>
              <p:grpSpPr>
                <a:xfrm>
                  <a:off x="596650" y="6172319"/>
                  <a:ext cx="5183617" cy="385570"/>
                  <a:chOff x="596650" y="6226367"/>
                  <a:chExt cx="5183617" cy="385570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5154FB9-C6BC-63EB-495D-39DEDB731A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6650" y="6226367"/>
                    <a:ext cx="4725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4710011-4452-B74B-CF15-AE88D6443A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96658" y="6242605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0.6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3F78F3-6E9D-2564-B979-0E9D6FB695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774" y="623402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6F5964C-F259-48EE-4174-0326AAAEBA0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868" y="623402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0.8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FC61DA0-1C93-284E-C403-62C9BFFC108C}"/>
                      </a:ext>
                    </a:extLst>
                  </p:cNvPr>
                  <p:cNvSpPr txBox="1"/>
                  <p:nvPr/>
                </p:nvSpPr>
                <p:spPr>
                  <a:xfrm>
                    <a:off x="5188377" y="6242605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0.9</a:t>
                    </a:r>
                  </a:p>
                </p:txBody>
              </p:sp>
            </p:grp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F0B8195F-1FB9-158F-27DC-3C44FCB77102}"/>
                    </a:ext>
                  </a:extLst>
                </p:cNvPr>
                <p:cNvSpPr/>
                <p:nvPr/>
              </p:nvSpPr>
              <p:spPr>
                <a:xfrm flipV="1">
                  <a:off x="738186" y="6128112"/>
                  <a:ext cx="5864303" cy="45719"/>
                </a:xfrm>
                <a:custGeom>
                  <a:avLst/>
                  <a:gdLst>
                    <a:gd name="connsiteX0" fmla="*/ 0 w 4800600"/>
                    <a:gd name="connsiteY0" fmla="*/ 0 h 9525"/>
                    <a:gd name="connsiteX1" fmla="*/ 4800600 w 48006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00600" h="9525">
                      <a:moveTo>
                        <a:pt x="0" y="0"/>
                      </a:moveTo>
                      <a:lnTo>
                        <a:pt x="4800600" y="0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6625E6E-544B-D5DB-1E06-B5AFBC359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0123" y="6501293"/>
                      <a:ext cx="10404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Load </a:t>
                      </a:r>
                      <a14:m>
                        <m:oMath xmlns:m="http://schemas.openxmlformats.org/officeDocument/2006/math"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6625E6E-544B-D5DB-1E06-B5AFBC359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0123" y="6501293"/>
                      <a:ext cx="1040428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412" t="-10526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E3B1A7-22CD-514C-77E0-328BCDFB4649}"/>
                  </a:ext>
                </a:extLst>
              </p:cNvPr>
              <p:cNvSpPr txBox="1"/>
              <p:nvPr/>
            </p:nvSpPr>
            <p:spPr>
              <a:xfrm>
                <a:off x="8610600" y="4872530"/>
                <a:ext cx="59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CEA615-F54A-13E8-DE49-7D7EE1578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35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FC1928F-DCA2-26E8-287C-C5DF958FE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40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6265C5-1CDD-891C-BEBB-99214177F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409" y="4863949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AB393B-C9D9-E52F-3552-05005ACE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242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00ACFF-2980-C97A-A899-98994F1E3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55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27BCB33-DC65-5C54-EB78-EDDE856CD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2621" y="4872530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C26BA-B1A0-25E8-412D-60D084121EC4}"/>
              </a:ext>
            </a:extLst>
          </p:cNvPr>
          <p:cNvGrpSpPr/>
          <p:nvPr/>
        </p:nvGrpSpPr>
        <p:grpSpPr>
          <a:xfrm>
            <a:off x="0" y="1530235"/>
            <a:ext cx="1053524" cy="4005977"/>
            <a:chOff x="2052984" y="1221606"/>
            <a:chExt cx="1053524" cy="40059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CD0C86-42F7-A384-6D26-4B2C452332C8}"/>
                </a:ext>
              </a:extLst>
            </p:cNvPr>
            <p:cNvGrpSpPr/>
            <p:nvPr/>
          </p:nvGrpSpPr>
          <p:grpSpPr>
            <a:xfrm>
              <a:off x="2052984" y="1221606"/>
              <a:ext cx="1053524" cy="4005977"/>
              <a:chOff x="2052984" y="1221606"/>
              <a:chExt cx="1053524" cy="400597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B558FC7-9B5B-E3CE-30C4-3412A47BB82C}"/>
                  </a:ext>
                </a:extLst>
              </p:cNvPr>
              <p:cNvGrpSpPr/>
              <p:nvPr/>
            </p:nvGrpSpPr>
            <p:grpSpPr>
              <a:xfrm>
                <a:off x="2052984" y="1221606"/>
                <a:ext cx="1053524" cy="4005977"/>
                <a:chOff x="-215010" y="3781885"/>
                <a:chExt cx="1053524" cy="267888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A9E90AF-4E7C-30A2-3BC0-313ECA618C8E}"/>
                    </a:ext>
                  </a:extLst>
                </p:cNvPr>
                <p:cNvGrpSpPr/>
                <p:nvPr/>
              </p:nvGrpSpPr>
              <p:grpSpPr>
                <a:xfrm>
                  <a:off x="245943" y="3781885"/>
                  <a:ext cx="592571" cy="2678880"/>
                  <a:chOff x="245943" y="3781885"/>
                  <a:chExt cx="592571" cy="2678880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46D678D-B620-2FD0-BE59-D8C68118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43" y="3781885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30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A4A51A6-4DC4-6793-C0CD-DC546B8C889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76" y="4165774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6D3C7AA-9AAC-6BF2-1B4E-BD1AC343BCC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75" y="4551286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8DE8243-ECF9-67BD-1607-56F2C394BD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9764" y="4929180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15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FF4B21-04A7-50DD-6F14-ED9E5D065BBD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43" y="5314564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A95D470-B6F2-62D3-A212-64534004EDDC}"/>
                      </a:ext>
                    </a:extLst>
                  </p:cNvPr>
                  <p:cNvSpPr txBox="1"/>
                  <p:nvPr/>
                </p:nvSpPr>
                <p:spPr>
                  <a:xfrm>
                    <a:off x="398581" y="6091433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C4F33E45-01D1-E946-FBE2-6A671A415C27}"/>
                    </a:ext>
                  </a:extLst>
                </p:cNvPr>
                <p:cNvSpPr/>
                <p:nvPr/>
              </p:nvSpPr>
              <p:spPr>
                <a:xfrm flipH="1">
                  <a:off x="692468" y="3897355"/>
                  <a:ext cx="45719" cy="2313809"/>
                </a:xfrm>
                <a:custGeom>
                  <a:avLst/>
                  <a:gdLst>
                    <a:gd name="connsiteX0" fmla="*/ 0 w 9525"/>
                    <a:gd name="connsiteY0" fmla="*/ 0 h 2276475"/>
                    <a:gd name="connsiteX1" fmla="*/ 0 w 9525"/>
                    <a:gd name="connsiteY1" fmla="*/ 2276475 h 2276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276475">
                      <a:moveTo>
                        <a:pt x="0" y="0"/>
                      </a:moveTo>
                      <a:lnTo>
                        <a:pt x="0" y="2276475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82323ED-E5B8-FDCE-5ED5-D7A93E5BE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5010" y="4702824"/>
                      <a:ext cx="682526" cy="308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82323ED-E5B8-FDCE-5ED5-D7A93E5BE9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5010" y="4702824"/>
                      <a:ext cx="682526" cy="30872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786" r="-22321"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A226F3-0844-56C8-BD11-92AD42EE1978}"/>
                  </a:ext>
                </a:extLst>
              </p:cNvPr>
              <p:cNvSpPr txBox="1"/>
              <p:nvPr/>
            </p:nvSpPr>
            <p:spPr>
              <a:xfrm>
                <a:off x="2653148" y="4098213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65638C-26BD-188D-F957-9DFB91505420}"/>
                  </a:ext>
                </a:extLst>
              </p:cNvPr>
              <p:cNvCxnSpPr/>
              <p:nvPr/>
            </p:nvCxnSpPr>
            <p:spPr>
              <a:xfrm flipH="1">
                <a:off x="2897031" y="139427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C7E887A-4442-386D-7EB1-321FB3A30B5D}"/>
                  </a:ext>
                </a:extLst>
              </p:cNvPr>
              <p:cNvCxnSpPr/>
              <p:nvPr/>
            </p:nvCxnSpPr>
            <p:spPr>
              <a:xfrm flipH="1">
                <a:off x="2889168" y="19372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4EA746E-CF08-D3DD-1B88-01D22D95359B}"/>
                  </a:ext>
                </a:extLst>
              </p:cNvPr>
              <p:cNvCxnSpPr/>
              <p:nvPr/>
            </p:nvCxnSpPr>
            <p:spPr>
              <a:xfrm flipH="1">
                <a:off x="2889168" y="25468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20D7C25-8052-B4F3-78AB-870AF319B32F}"/>
                  </a:ext>
                </a:extLst>
              </p:cNvPr>
              <p:cNvCxnSpPr/>
              <p:nvPr/>
            </p:nvCxnSpPr>
            <p:spPr>
              <a:xfrm flipH="1">
                <a:off x="2889168" y="31183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DFAD33-5581-536F-4626-BD3D27623A44}"/>
                  </a:ext>
                </a:extLst>
              </p:cNvPr>
              <p:cNvCxnSpPr/>
              <p:nvPr/>
            </p:nvCxnSpPr>
            <p:spPr>
              <a:xfrm flipH="1">
                <a:off x="2889168" y="369932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6DF91F0-9385-C7C9-633F-A92D45171043}"/>
                  </a:ext>
                </a:extLst>
              </p:cNvPr>
              <p:cNvCxnSpPr/>
              <p:nvPr/>
            </p:nvCxnSpPr>
            <p:spPr>
              <a:xfrm flipH="1">
                <a:off x="2913116" y="428035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A03DB8-049C-6604-FE6A-4AFE05ECC098}"/>
                </a:ext>
              </a:extLst>
            </p:cNvPr>
            <p:cNvCxnSpPr/>
            <p:nvPr/>
          </p:nvCxnSpPr>
          <p:spPr>
            <a:xfrm flipH="1">
              <a:off x="2899295" y="4863949"/>
              <a:ext cx="1091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1A310D-9241-E730-3921-36EE6B932A6D}"/>
              </a:ext>
            </a:extLst>
          </p:cNvPr>
          <p:cNvCxnSpPr/>
          <p:nvPr/>
        </p:nvCxnSpPr>
        <p:spPr>
          <a:xfrm>
            <a:off x="945334" y="4017686"/>
            <a:ext cx="5864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A723-C977-E5F9-B727-24FD44F9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9C88CB-C3FF-E334-2420-EC9CCE2CEBE3}"/>
              </a:ext>
            </a:extLst>
          </p:cNvPr>
          <p:cNvGrpSpPr/>
          <p:nvPr/>
        </p:nvGrpSpPr>
        <p:grpSpPr>
          <a:xfrm>
            <a:off x="3121209" y="3923538"/>
            <a:ext cx="3471362" cy="184340"/>
            <a:chOff x="3121209" y="3923538"/>
            <a:chExt cx="3471362" cy="1843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532727-0673-78D6-E801-333C8FCFCB5A}"/>
                </a:ext>
              </a:extLst>
            </p:cNvPr>
            <p:cNvSpPr/>
            <p:nvPr/>
          </p:nvSpPr>
          <p:spPr>
            <a:xfrm>
              <a:off x="3121209" y="3923538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91BAAC-DA62-1D14-A90E-98D58C6C5EB7}"/>
                </a:ext>
              </a:extLst>
            </p:cNvPr>
            <p:cNvSpPr/>
            <p:nvPr/>
          </p:nvSpPr>
          <p:spPr>
            <a:xfrm>
              <a:off x="6387062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ED4EB4-B767-7799-0D97-CD40F82811C1}"/>
              </a:ext>
            </a:extLst>
          </p:cNvPr>
          <p:cNvGrpSpPr/>
          <p:nvPr/>
        </p:nvGrpSpPr>
        <p:grpSpPr>
          <a:xfrm>
            <a:off x="3088107" y="1970110"/>
            <a:ext cx="2123358" cy="734332"/>
            <a:chOff x="4331552" y="3050377"/>
            <a:chExt cx="4279048" cy="12324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46347F-3001-27B8-8BFE-E2AAB14688AE}"/>
                </a:ext>
              </a:extLst>
            </p:cNvPr>
            <p:cNvGrpSpPr/>
            <p:nvPr/>
          </p:nvGrpSpPr>
          <p:grpSpPr>
            <a:xfrm>
              <a:off x="4331552" y="3080544"/>
              <a:ext cx="3006089" cy="1096645"/>
              <a:chOff x="5630" y="3725"/>
              <a:chExt cx="4734" cy="1727"/>
            </a:xfrm>
          </p:grpSpPr>
          <p:sp>
            <p:nvSpPr>
              <p:cNvPr id="11" name="Rectangles 39">
                <a:extLst>
                  <a:ext uri="{FF2B5EF4-FFF2-40B4-BE49-F238E27FC236}">
                    <a16:creationId xmlns:a16="http://schemas.microsoft.com/office/drawing/2014/main" id="{8E36BF55-DE60-3EFB-9AF8-6CD0ED80E8C6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40">
                <a:extLst>
                  <a:ext uri="{FF2B5EF4-FFF2-40B4-BE49-F238E27FC236}">
                    <a16:creationId xmlns:a16="http://schemas.microsoft.com/office/drawing/2014/main" id="{0894CA98-2517-F0C3-20F4-DDA3D08E61E3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41">
                <a:extLst>
                  <a:ext uri="{FF2B5EF4-FFF2-40B4-BE49-F238E27FC236}">
                    <a16:creationId xmlns:a16="http://schemas.microsoft.com/office/drawing/2014/main" id="{1E306EFE-C488-541B-2468-603C3C4DDB8A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s 42">
                <a:extLst>
                  <a:ext uri="{FF2B5EF4-FFF2-40B4-BE49-F238E27FC236}">
                    <a16:creationId xmlns:a16="http://schemas.microsoft.com/office/drawing/2014/main" id="{34E0148E-0C00-6417-ED7B-2F409ED67B31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602F6C1-7488-0ADA-45A0-DC79A75CB79F}"/>
                  </a:ext>
                </a:extLst>
              </p:cNvPr>
              <p:cNvCxnSpPr/>
              <p:nvPr/>
            </p:nvCxnSpPr>
            <p:spPr>
              <a:xfrm>
                <a:off x="5630" y="372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1804823-D42C-D532-8299-37E75A37B9EF}"/>
                  </a:ext>
                </a:extLst>
              </p:cNvPr>
              <p:cNvCxnSpPr/>
              <p:nvPr/>
            </p:nvCxnSpPr>
            <p:spPr>
              <a:xfrm>
                <a:off x="5630" y="5437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D8F826-8DD7-92E9-3AF5-AB9B60C39CE4}"/>
                </a:ext>
              </a:extLst>
            </p:cNvPr>
            <p:cNvSpPr/>
            <p:nvPr/>
          </p:nvSpPr>
          <p:spPr>
            <a:xfrm>
              <a:off x="7337642" y="3050377"/>
              <a:ext cx="1272958" cy="12324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F0E175-23C1-CB02-5038-A634AAC3F322}"/>
              </a:ext>
            </a:extLst>
          </p:cNvPr>
          <p:cNvCxnSpPr>
            <a:cxnSpLocks/>
          </p:cNvCxnSpPr>
          <p:nvPr/>
        </p:nvCxnSpPr>
        <p:spPr>
          <a:xfrm flipV="1">
            <a:off x="5488659" y="1678317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172104" y="1678317"/>
            <a:ext cx="7981296" cy="4748738"/>
            <a:chOff x="172104" y="1678317"/>
            <a:chExt cx="7981296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48" y="2958058"/>
              <a:ext cx="7916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234" y="1678317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2686" t="-3297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140816" y="4574999"/>
            <a:ext cx="8012584" cy="1228698"/>
            <a:chOff x="140816" y="4574999"/>
            <a:chExt cx="8012584" cy="122869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5" y="4574999"/>
              <a:ext cx="79498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851" t="-3297" r="-3509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2879778" y="2972539"/>
            <a:ext cx="2947208" cy="1486401"/>
            <a:chOff x="3243357" y="3429000"/>
            <a:chExt cx="2947208" cy="14864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7" y="3429000"/>
              <a:ext cx="294720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302424" y="4439913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2919235" y="4584547"/>
            <a:ext cx="2907752" cy="1192795"/>
            <a:chOff x="3243357" y="3429000"/>
            <a:chExt cx="2907752" cy="119279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7" y="3429000"/>
              <a:ext cx="2907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 is optimal! 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262967" y="4146307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68ED5C9-96FB-1B01-8395-674E84C84F28}"/>
              </a:ext>
            </a:extLst>
          </p:cNvPr>
          <p:cNvGrpSpPr/>
          <p:nvPr/>
        </p:nvGrpSpPr>
        <p:grpSpPr>
          <a:xfrm>
            <a:off x="5630038" y="1678316"/>
            <a:ext cx="2428046" cy="1229811"/>
            <a:chOff x="6674799" y="2480305"/>
            <a:chExt cx="2839185" cy="15797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F43CF5-234F-86B9-A371-546CBEFBBB19}"/>
                </a:ext>
              </a:extLst>
            </p:cNvPr>
            <p:cNvGrpSpPr/>
            <p:nvPr/>
          </p:nvGrpSpPr>
          <p:grpSpPr>
            <a:xfrm>
              <a:off x="6674799" y="2480305"/>
              <a:ext cx="2832343" cy="1579770"/>
              <a:chOff x="10122" y="2278"/>
              <a:chExt cx="5381" cy="308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84502-AA8F-F147-03CB-C4576DC4ED44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81" cy="3089"/>
                <a:chOff x="10105" y="2278"/>
                <a:chExt cx="5381" cy="3089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E30A98B-05FD-4BDC-6227-3EA68502C18A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9D1EDE5-93FB-150F-0957-EEB2D64D8793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10529FB-75CE-DF8D-1A2C-9944A80C837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2530B25-2AF5-C030-FB93-43899214F803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30E76B5-35A9-453A-05A8-BC947D704F88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BDAF82-C615-5545-E1C5-13255326F51E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B4963CF-38C2-3579-1317-5A2507ABE75A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5381" cy="1729"/>
                  <a:chOff x="10122" y="2747"/>
                  <a:chExt cx="5381" cy="1729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EB6981E7-F5C9-0881-584B-AA9E39051F60}"/>
                      </a:ext>
                    </a:extLst>
                  </p:cNvPr>
                  <p:cNvGrpSpPr/>
                  <p:nvPr/>
                </p:nvGrpSpPr>
                <p:grpSpPr>
                  <a:xfrm>
                    <a:off x="10122" y="2747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89E2C3F-6FCA-F58A-B099-7499C40E5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7" name="Rectangles 39">
                        <a:extLst>
                          <a:ext uri="{FF2B5EF4-FFF2-40B4-BE49-F238E27FC236}">
                            <a16:creationId xmlns:a16="http://schemas.microsoft.com/office/drawing/2014/main" id="{4DD7DEDF-4D33-8E81-0C6B-149BDA85B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s 40">
                        <a:extLst>
                          <a:ext uri="{FF2B5EF4-FFF2-40B4-BE49-F238E27FC236}">
                            <a16:creationId xmlns:a16="http://schemas.microsoft.com/office/drawing/2014/main" id="{6B725A91-F31F-31F4-9948-B9022BFA6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s 41">
                        <a:extLst>
                          <a:ext uri="{FF2B5EF4-FFF2-40B4-BE49-F238E27FC236}">
                            <a16:creationId xmlns:a16="http://schemas.microsoft.com/office/drawing/2014/main" id="{66F5E4A2-9A12-5EA5-EA43-AD4047464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s 42">
                        <a:extLst>
                          <a:ext uri="{FF2B5EF4-FFF2-40B4-BE49-F238E27FC236}">
                            <a16:creationId xmlns:a16="http://schemas.microsoft.com/office/drawing/2014/main" id="{CBD4B170-2BDC-12CF-EF31-6C450DD27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0CDE5103-840D-0E73-C949-A6B4FD4771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4A2094BE-D11E-AB09-C746-A05787ACF7A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Rectangles 46">
                      <a:extLst>
                        <a:ext uri="{FF2B5EF4-FFF2-40B4-BE49-F238E27FC236}">
                          <a16:creationId xmlns:a16="http://schemas.microsoft.com/office/drawing/2014/main" id="{4B45F922-6F55-CC70-C398-CAFC5C7F9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2" y="4514"/>
                      <a:ext cx="797" cy="63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s 47">
                      <a:extLst>
                        <a:ext uri="{FF2B5EF4-FFF2-40B4-BE49-F238E27FC236}">
                          <a16:creationId xmlns:a16="http://schemas.microsoft.com/office/drawing/2014/main" id="{66D7A2C2-5EE7-A5CE-24E4-AEDE050EE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2" y="4367"/>
                      <a:ext cx="717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48">
                      <a:extLst>
                        <a:ext uri="{FF2B5EF4-FFF2-40B4-BE49-F238E27FC236}">
                          <a16:creationId xmlns:a16="http://schemas.microsoft.com/office/drawing/2014/main" id="{55F7629C-9A55-9EEA-35F6-6D0BC1F40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9" y="4551"/>
                      <a:ext cx="724" cy="58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Rectangles 49">
                      <a:extLst>
                        <a:ext uri="{FF2B5EF4-FFF2-40B4-BE49-F238E27FC236}">
                          <a16:creationId xmlns:a16="http://schemas.microsoft.com/office/drawing/2014/main" id="{8B7FDDFF-5A12-266C-2A8E-C9C595405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8" y="3792"/>
                      <a:ext cx="756" cy="13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0" name="Rectangles 75">
                    <a:extLst>
                      <a:ext uri="{FF2B5EF4-FFF2-40B4-BE49-F238E27FC236}">
                        <a16:creationId xmlns:a16="http://schemas.microsoft.com/office/drawing/2014/main" id="{57B935E5-55D7-59F5-1EA2-160E4E655F7B}"/>
                      </a:ext>
                    </a:extLst>
                  </p:cNvPr>
                  <p:cNvSpPr/>
                  <p:nvPr/>
                </p:nvSpPr>
                <p:spPr>
                  <a:xfrm>
                    <a:off x="15017" y="3114"/>
                    <a:ext cx="486" cy="3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8" name="Rectangles 60">
                <a:extLst>
                  <a:ext uri="{FF2B5EF4-FFF2-40B4-BE49-F238E27FC236}">
                    <a16:creationId xmlns:a16="http://schemas.microsoft.com/office/drawing/2014/main" id="{CE8B127A-72CA-C9AD-EC92-1C53C51914F3}"/>
                  </a:ext>
                </a:extLst>
              </p:cNvPr>
              <p:cNvSpPr/>
              <p:nvPr/>
            </p:nvSpPr>
            <p:spPr>
              <a:xfrm>
                <a:off x="15030" y="4466"/>
                <a:ext cx="455" cy="2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s 61">
                <a:extLst>
                  <a:ext uri="{FF2B5EF4-FFF2-40B4-BE49-F238E27FC236}">
                    <a16:creationId xmlns:a16="http://schemas.microsoft.com/office/drawing/2014/main" id="{BA7FAFEC-BB13-2FA6-B425-20B0F870B684}"/>
                  </a:ext>
                </a:extLst>
              </p:cNvPr>
              <p:cNvSpPr/>
              <p:nvPr/>
            </p:nvSpPr>
            <p:spPr>
              <a:xfrm>
                <a:off x="14971" y="5035"/>
                <a:ext cx="526" cy="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s 60">
              <a:extLst>
                <a:ext uri="{FF2B5EF4-FFF2-40B4-BE49-F238E27FC236}">
                  <a16:creationId xmlns:a16="http://schemas.microsoft.com/office/drawing/2014/main" id="{F8D588AB-1E83-8AAD-D26E-C48BF3DAC646}"/>
                </a:ext>
              </a:extLst>
            </p:cNvPr>
            <p:cNvSpPr/>
            <p:nvPr/>
          </p:nvSpPr>
          <p:spPr>
            <a:xfrm>
              <a:off x="9255016" y="3356877"/>
              <a:ext cx="256074" cy="7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s 75">
              <a:extLst>
                <a:ext uri="{FF2B5EF4-FFF2-40B4-BE49-F238E27FC236}">
                  <a16:creationId xmlns:a16="http://schemas.microsoft.com/office/drawing/2014/main" id="{2641EAFD-E13D-A165-64D2-3A8A650705F8}"/>
                </a:ext>
              </a:extLst>
            </p:cNvPr>
            <p:cNvSpPr/>
            <p:nvPr/>
          </p:nvSpPr>
          <p:spPr>
            <a:xfrm>
              <a:off x="9258173" y="2790248"/>
              <a:ext cx="255811" cy="197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s 75">
              <a:extLst>
                <a:ext uri="{FF2B5EF4-FFF2-40B4-BE49-F238E27FC236}">
                  <a16:creationId xmlns:a16="http://schemas.microsoft.com/office/drawing/2014/main" id="{CC2EA0BE-3C91-8C5B-E015-9D2B4DD8EE12}"/>
                </a:ext>
              </a:extLst>
            </p:cNvPr>
            <p:cNvSpPr/>
            <p:nvPr/>
          </p:nvSpPr>
          <p:spPr>
            <a:xfrm>
              <a:off x="9258172" y="2544410"/>
              <a:ext cx="255811" cy="151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s 46">
            <a:extLst>
              <a:ext uri="{FF2B5EF4-FFF2-40B4-BE49-F238E27FC236}">
                <a16:creationId xmlns:a16="http://schemas.microsoft.com/office/drawing/2014/main" id="{DE397ED5-AEA5-2542-0906-EFD71E7657DB}"/>
              </a:ext>
            </a:extLst>
          </p:cNvPr>
          <p:cNvSpPr/>
          <p:nvPr/>
        </p:nvSpPr>
        <p:spPr>
          <a:xfrm>
            <a:off x="4026524" y="2336179"/>
            <a:ext cx="216066" cy="252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s 47">
            <a:extLst>
              <a:ext uri="{FF2B5EF4-FFF2-40B4-BE49-F238E27FC236}">
                <a16:creationId xmlns:a16="http://schemas.microsoft.com/office/drawing/2014/main" id="{083D787B-1809-CC89-5773-AD24F2CD908A}"/>
              </a:ext>
            </a:extLst>
          </p:cNvPr>
          <p:cNvSpPr/>
          <p:nvPr/>
        </p:nvSpPr>
        <p:spPr>
          <a:xfrm>
            <a:off x="3744163" y="2277098"/>
            <a:ext cx="194378" cy="303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s 48">
            <a:extLst>
              <a:ext uri="{FF2B5EF4-FFF2-40B4-BE49-F238E27FC236}">
                <a16:creationId xmlns:a16="http://schemas.microsoft.com/office/drawing/2014/main" id="{045E668D-0ABC-D6D7-2972-2387B3A58876}"/>
              </a:ext>
            </a:extLst>
          </p:cNvPr>
          <p:cNvSpPr/>
          <p:nvPr/>
        </p:nvSpPr>
        <p:spPr>
          <a:xfrm>
            <a:off x="4323349" y="2359457"/>
            <a:ext cx="196275" cy="232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s 49">
            <a:extLst>
              <a:ext uri="{FF2B5EF4-FFF2-40B4-BE49-F238E27FC236}">
                <a16:creationId xmlns:a16="http://schemas.microsoft.com/office/drawing/2014/main" id="{CB3CFA32-08A2-7405-2697-814D229E72BF}"/>
              </a:ext>
            </a:extLst>
          </p:cNvPr>
          <p:cNvSpPr/>
          <p:nvPr/>
        </p:nvSpPr>
        <p:spPr>
          <a:xfrm>
            <a:off x="3437555" y="2048734"/>
            <a:ext cx="204951" cy="543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s 75">
            <a:extLst>
              <a:ext uri="{FF2B5EF4-FFF2-40B4-BE49-F238E27FC236}">
                <a16:creationId xmlns:a16="http://schemas.microsoft.com/office/drawing/2014/main" id="{4EDD0A6D-4150-CD2B-3526-69A9DB5FAA46}"/>
              </a:ext>
            </a:extLst>
          </p:cNvPr>
          <p:cNvSpPr/>
          <p:nvPr/>
        </p:nvSpPr>
        <p:spPr>
          <a:xfrm>
            <a:off x="4771894" y="2439897"/>
            <a:ext cx="209452" cy="13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4489DBF-ACB8-39D0-CFEB-1DC8D5321597}"/>
              </a:ext>
            </a:extLst>
          </p:cNvPr>
          <p:cNvSpPr txBox="1"/>
          <p:nvPr/>
        </p:nvSpPr>
        <p:spPr>
          <a:xfrm>
            <a:off x="3630347" y="1472459"/>
            <a:ext cx="111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8CB54F-EA6E-84A0-B97A-D242386E1084}"/>
              </a:ext>
            </a:extLst>
          </p:cNvPr>
          <p:cNvSpPr txBox="1"/>
          <p:nvPr/>
        </p:nvSpPr>
        <p:spPr>
          <a:xfrm>
            <a:off x="6092479" y="1179617"/>
            <a:ext cx="1598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1 server/job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5E44E3C5-FBC8-B0DD-2C29-57A4AFFEA5F1}"/>
              </a:ext>
            </a:extLst>
          </p:cNvPr>
          <p:cNvSpPr/>
          <p:nvPr/>
        </p:nvSpPr>
        <p:spPr>
          <a:xfrm>
            <a:off x="6631389" y="5305909"/>
            <a:ext cx="454152" cy="475488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40C2DA95-C859-9EB0-CFE1-C515ECE9C1B5}"/>
              </a:ext>
            </a:extLst>
          </p:cNvPr>
          <p:cNvSpPr/>
          <p:nvPr/>
        </p:nvSpPr>
        <p:spPr>
          <a:xfrm>
            <a:off x="6631389" y="3983452"/>
            <a:ext cx="454152" cy="475488"/>
          </a:xfrm>
          <a:prstGeom prst="smileyFace">
            <a:avLst>
              <a:gd name="adj" fmla="val -56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7E378A-AB5C-CB67-AAE7-80C74DCD706D}"/>
              </a:ext>
            </a:extLst>
          </p:cNvPr>
          <p:cNvGrpSpPr/>
          <p:nvPr/>
        </p:nvGrpSpPr>
        <p:grpSpPr>
          <a:xfrm>
            <a:off x="5952646" y="2999904"/>
            <a:ext cx="2547108" cy="1454394"/>
            <a:chOff x="5571975" y="2987724"/>
            <a:chExt cx="2547108" cy="145439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A835748-50E2-6D84-E837-B662A6CECB8D}"/>
                </a:ext>
              </a:extLst>
            </p:cNvPr>
            <p:cNvGrpSpPr/>
            <p:nvPr/>
          </p:nvGrpSpPr>
          <p:grpSpPr>
            <a:xfrm>
              <a:off x="5571975" y="2987724"/>
              <a:ext cx="2547108" cy="1454394"/>
              <a:chOff x="5571975" y="2987724"/>
              <a:chExt cx="2547108" cy="1454394"/>
            </a:xfrm>
          </p:grpSpPr>
          <p:sp>
            <p:nvSpPr>
              <p:cNvPr id="137" name="Smiley Face 136">
                <a:extLst>
                  <a:ext uri="{FF2B5EF4-FFF2-40B4-BE49-F238E27FC236}">
                    <a16:creationId xmlns:a16="http://schemas.microsoft.com/office/drawing/2014/main" id="{BC7C8F7F-3E0B-BC6C-65A1-16AE18979A57}"/>
                  </a:ext>
                </a:extLst>
              </p:cNvPr>
              <p:cNvSpPr/>
              <p:nvPr/>
            </p:nvSpPr>
            <p:spPr>
              <a:xfrm>
                <a:off x="7183339" y="3966630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SRPT-k’s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a14:m>
                    <a:r>
                      <a:rPr lang="en-US" sz="2200" dirty="0"/>
                      <a:t> bounded!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10" t="-5556" b="-158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C82339-2922-9991-926E-ED7C874B8C2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671" y="4208184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8770F5-DE4D-3055-F581-B5FCC63688E9}"/>
              </a:ext>
            </a:extLst>
          </p:cNvPr>
          <p:cNvGrpSpPr/>
          <p:nvPr/>
        </p:nvGrpSpPr>
        <p:grpSpPr>
          <a:xfrm>
            <a:off x="5843056" y="4624541"/>
            <a:ext cx="2409268" cy="1148118"/>
            <a:chOff x="5843056" y="4624541"/>
            <a:chExt cx="2409268" cy="114811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0196E95-EFA6-0191-9B9E-111934CC6D72}"/>
                </a:ext>
              </a:extLst>
            </p:cNvPr>
            <p:cNvGrpSpPr/>
            <p:nvPr/>
          </p:nvGrpSpPr>
          <p:grpSpPr>
            <a:xfrm>
              <a:off x="5843056" y="4624541"/>
              <a:ext cx="2409268" cy="1148118"/>
              <a:chOff x="5536869" y="4597028"/>
              <a:chExt cx="2409268" cy="1148118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4D4D745-0052-5A44-F814-A143E011ABC4}"/>
                  </a:ext>
                </a:extLst>
              </p:cNvPr>
              <p:cNvSpPr txBox="1"/>
              <p:nvPr/>
            </p:nvSpPr>
            <p:spPr>
              <a:xfrm>
                <a:off x="5536869" y="4597028"/>
                <a:ext cx="24092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SRPT-k is optimal!</a:t>
                </a:r>
                <a:endParaRPr lang="en-US" dirty="0"/>
              </a:p>
            </p:txBody>
          </p:sp>
          <p:sp>
            <p:nvSpPr>
              <p:cNvPr id="141" name="Smiley Face 140">
                <a:extLst>
                  <a:ext uri="{FF2B5EF4-FFF2-40B4-BE49-F238E27FC236}">
                    <a16:creationId xmlns:a16="http://schemas.microsoft.com/office/drawing/2014/main" id="{D93D94B8-AF90-8B76-3B3D-041EFD866741}"/>
                  </a:ext>
                </a:extLst>
              </p:cNvPr>
              <p:cNvSpPr/>
              <p:nvPr/>
            </p:nvSpPr>
            <p:spPr>
              <a:xfrm>
                <a:off x="7257823" y="5269658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516589-7F16-69C1-BB68-9A63EB9DB37E}"/>
                </a:ext>
              </a:extLst>
            </p:cNvPr>
            <p:cNvCxnSpPr>
              <a:cxnSpLocks/>
            </p:cNvCxnSpPr>
            <p:nvPr/>
          </p:nvCxnSpPr>
          <p:spPr>
            <a:xfrm>
              <a:off x="7118971" y="5515336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3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ED4EB4-B767-7799-0D97-CD40F82811C1}"/>
              </a:ext>
            </a:extLst>
          </p:cNvPr>
          <p:cNvGrpSpPr/>
          <p:nvPr/>
        </p:nvGrpSpPr>
        <p:grpSpPr>
          <a:xfrm>
            <a:off x="3088107" y="1970110"/>
            <a:ext cx="2123358" cy="734332"/>
            <a:chOff x="4331552" y="3050377"/>
            <a:chExt cx="4279048" cy="12324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46347F-3001-27B8-8BFE-E2AAB14688AE}"/>
                </a:ext>
              </a:extLst>
            </p:cNvPr>
            <p:cNvGrpSpPr/>
            <p:nvPr/>
          </p:nvGrpSpPr>
          <p:grpSpPr>
            <a:xfrm>
              <a:off x="4331552" y="3080544"/>
              <a:ext cx="3006089" cy="1096645"/>
              <a:chOff x="5630" y="3725"/>
              <a:chExt cx="4734" cy="1727"/>
            </a:xfrm>
          </p:grpSpPr>
          <p:sp>
            <p:nvSpPr>
              <p:cNvPr id="11" name="Rectangles 39">
                <a:extLst>
                  <a:ext uri="{FF2B5EF4-FFF2-40B4-BE49-F238E27FC236}">
                    <a16:creationId xmlns:a16="http://schemas.microsoft.com/office/drawing/2014/main" id="{8E36BF55-DE60-3EFB-9AF8-6CD0ED80E8C6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40">
                <a:extLst>
                  <a:ext uri="{FF2B5EF4-FFF2-40B4-BE49-F238E27FC236}">
                    <a16:creationId xmlns:a16="http://schemas.microsoft.com/office/drawing/2014/main" id="{0894CA98-2517-F0C3-20F4-DDA3D08E61E3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41">
                <a:extLst>
                  <a:ext uri="{FF2B5EF4-FFF2-40B4-BE49-F238E27FC236}">
                    <a16:creationId xmlns:a16="http://schemas.microsoft.com/office/drawing/2014/main" id="{1E306EFE-C488-541B-2468-603C3C4DDB8A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s 42">
                <a:extLst>
                  <a:ext uri="{FF2B5EF4-FFF2-40B4-BE49-F238E27FC236}">
                    <a16:creationId xmlns:a16="http://schemas.microsoft.com/office/drawing/2014/main" id="{34E0148E-0C00-6417-ED7B-2F409ED67B31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602F6C1-7488-0ADA-45A0-DC79A75CB79F}"/>
                  </a:ext>
                </a:extLst>
              </p:cNvPr>
              <p:cNvCxnSpPr/>
              <p:nvPr/>
            </p:nvCxnSpPr>
            <p:spPr>
              <a:xfrm>
                <a:off x="5630" y="372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1804823-D42C-D532-8299-37E75A37B9EF}"/>
                  </a:ext>
                </a:extLst>
              </p:cNvPr>
              <p:cNvCxnSpPr/>
              <p:nvPr/>
            </p:nvCxnSpPr>
            <p:spPr>
              <a:xfrm>
                <a:off x="5630" y="5437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D8F826-8DD7-92E9-3AF5-AB9B60C39CE4}"/>
                </a:ext>
              </a:extLst>
            </p:cNvPr>
            <p:cNvSpPr/>
            <p:nvPr/>
          </p:nvSpPr>
          <p:spPr>
            <a:xfrm>
              <a:off x="7337642" y="3050377"/>
              <a:ext cx="1272958" cy="12324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F0E175-23C1-CB02-5038-A634AAC3F322}"/>
              </a:ext>
            </a:extLst>
          </p:cNvPr>
          <p:cNvCxnSpPr>
            <a:cxnSpLocks/>
          </p:cNvCxnSpPr>
          <p:nvPr/>
        </p:nvCxnSpPr>
        <p:spPr>
          <a:xfrm flipV="1">
            <a:off x="5488659" y="1678317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172104" y="1678317"/>
            <a:ext cx="10937856" cy="4748738"/>
            <a:chOff x="172104" y="1678317"/>
            <a:chExt cx="10937856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48" y="2958058"/>
              <a:ext cx="10873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234" y="1678317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2686" t="-3297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140816" y="4574998"/>
            <a:ext cx="10969144" cy="1228699"/>
            <a:chOff x="140816" y="4574998"/>
            <a:chExt cx="10969144" cy="122869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45" y="4574998"/>
              <a:ext cx="1090641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851" t="-3297" r="-3509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2879778" y="2972539"/>
            <a:ext cx="2947208" cy="1486401"/>
            <a:chOff x="3243357" y="3429000"/>
            <a:chExt cx="2947208" cy="14864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7" y="3429000"/>
              <a:ext cx="294720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302424" y="4439913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2919235" y="4584547"/>
            <a:ext cx="2907752" cy="1192795"/>
            <a:chOff x="3243357" y="3429000"/>
            <a:chExt cx="2907752" cy="119279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7" y="3429000"/>
              <a:ext cx="2907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 is optimal! 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262967" y="4146307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68ED5C9-96FB-1B01-8395-674E84C84F28}"/>
              </a:ext>
            </a:extLst>
          </p:cNvPr>
          <p:cNvGrpSpPr/>
          <p:nvPr/>
        </p:nvGrpSpPr>
        <p:grpSpPr>
          <a:xfrm>
            <a:off x="5630038" y="1678316"/>
            <a:ext cx="2428046" cy="1229811"/>
            <a:chOff x="6674799" y="2480305"/>
            <a:chExt cx="2839185" cy="15797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F43CF5-234F-86B9-A371-546CBEFBBB19}"/>
                </a:ext>
              </a:extLst>
            </p:cNvPr>
            <p:cNvGrpSpPr/>
            <p:nvPr/>
          </p:nvGrpSpPr>
          <p:grpSpPr>
            <a:xfrm>
              <a:off x="6674799" y="2480305"/>
              <a:ext cx="2832343" cy="1579770"/>
              <a:chOff x="10122" y="2278"/>
              <a:chExt cx="5381" cy="308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84502-AA8F-F147-03CB-C4576DC4ED44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81" cy="3089"/>
                <a:chOff x="10105" y="2278"/>
                <a:chExt cx="5381" cy="3089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E30A98B-05FD-4BDC-6227-3EA68502C18A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9D1EDE5-93FB-150F-0957-EEB2D64D8793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10529FB-75CE-DF8D-1A2C-9944A80C837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2530B25-2AF5-C030-FB93-43899214F803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30E76B5-35A9-453A-05A8-BC947D704F88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BDAF82-C615-5545-E1C5-13255326F51E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B4963CF-38C2-3579-1317-5A2507ABE75A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5381" cy="1729"/>
                  <a:chOff x="10122" y="2747"/>
                  <a:chExt cx="5381" cy="1729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EB6981E7-F5C9-0881-584B-AA9E39051F60}"/>
                      </a:ext>
                    </a:extLst>
                  </p:cNvPr>
                  <p:cNvGrpSpPr/>
                  <p:nvPr/>
                </p:nvGrpSpPr>
                <p:grpSpPr>
                  <a:xfrm>
                    <a:off x="10122" y="2747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89E2C3F-6FCA-F58A-B099-7499C40E5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7" name="Rectangles 39">
                        <a:extLst>
                          <a:ext uri="{FF2B5EF4-FFF2-40B4-BE49-F238E27FC236}">
                            <a16:creationId xmlns:a16="http://schemas.microsoft.com/office/drawing/2014/main" id="{4DD7DEDF-4D33-8E81-0C6B-149BDA85B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s 40">
                        <a:extLst>
                          <a:ext uri="{FF2B5EF4-FFF2-40B4-BE49-F238E27FC236}">
                            <a16:creationId xmlns:a16="http://schemas.microsoft.com/office/drawing/2014/main" id="{6B725A91-F31F-31F4-9948-B9022BFA6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s 41">
                        <a:extLst>
                          <a:ext uri="{FF2B5EF4-FFF2-40B4-BE49-F238E27FC236}">
                            <a16:creationId xmlns:a16="http://schemas.microsoft.com/office/drawing/2014/main" id="{66F5E4A2-9A12-5EA5-EA43-AD4047464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s 42">
                        <a:extLst>
                          <a:ext uri="{FF2B5EF4-FFF2-40B4-BE49-F238E27FC236}">
                            <a16:creationId xmlns:a16="http://schemas.microsoft.com/office/drawing/2014/main" id="{CBD4B170-2BDC-12CF-EF31-6C450DD27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0CDE5103-840D-0E73-C949-A6B4FD4771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4A2094BE-D11E-AB09-C746-A05787ACF7A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Rectangles 46">
                      <a:extLst>
                        <a:ext uri="{FF2B5EF4-FFF2-40B4-BE49-F238E27FC236}">
                          <a16:creationId xmlns:a16="http://schemas.microsoft.com/office/drawing/2014/main" id="{4B45F922-6F55-CC70-C398-CAFC5C7F9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2" y="4514"/>
                      <a:ext cx="797" cy="63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s 47">
                      <a:extLst>
                        <a:ext uri="{FF2B5EF4-FFF2-40B4-BE49-F238E27FC236}">
                          <a16:creationId xmlns:a16="http://schemas.microsoft.com/office/drawing/2014/main" id="{66D7A2C2-5EE7-A5CE-24E4-AEDE050EE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2" y="4367"/>
                      <a:ext cx="717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48">
                      <a:extLst>
                        <a:ext uri="{FF2B5EF4-FFF2-40B4-BE49-F238E27FC236}">
                          <a16:creationId xmlns:a16="http://schemas.microsoft.com/office/drawing/2014/main" id="{55F7629C-9A55-9EEA-35F6-6D0BC1F40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9" y="4551"/>
                      <a:ext cx="724" cy="58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Rectangles 49">
                      <a:extLst>
                        <a:ext uri="{FF2B5EF4-FFF2-40B4-BE49-F238E27FC236}">
                          <a16:creationId xmlns:a16="http://schemas.microsoft.com/office/drawing/2014/main" id="{8B7FDDFF-5A12-266C-2A8E-C9C595405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8" y="3792"/>
                      <a:ext cx="756" cy="13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0" name="Rectangles 75">
                    <a:extLst>
                      <a:ext uri="{FF2B5EF4-FFF2-40B4-BE49-F238E27FC236}">
                        <a16:creationId xmlns:a16="http://schemas.microsoft.com/office/drawing/2014/main" id="{57B935E5-55D7-59F5-1EA2-160E4E655F7B}"/>
                      </a:ext>
                    </a:extLst>
                  </p:cNvPr>
                  <p:cNvSpPr/>
                  <p:nvPr/>
                </p:nvSpPr>
                <p:spPr>
                  <a:xfrm>
                    <a:off x="15017" y="3114"/>
                    <a:ext cx="486" cy="3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8" name="Rectangles 60">
                <a:extLst>
                  <a:ext uri="{FF2B5EF4-FFF2-40B4-BE49-F238E27FC236}">
                    <a16:creationId xmlns:a16="http://schemas.microsoft.com/office/drawing/2014/main" id="{CE8B127A-72CA-C9AD-EC92-1C53C51914F3}"/>
                  </a:ext>
                </a:extLst>
              </p:cNvPr>
              <p:cNvSpPr/>
              <p:nvPr/>
            </p:nvSpPr>
            <p:spPr>
              <a:xfrm>
                <a:off x="15030" y="4466"/>
                <a:ext cx="455" cy="2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s 61">
                <a:extLst>
                  <a:ext uri="{FF2B5EF4-FFF2-40B4-BE49-F238E27FC236}">
                    <a16:creationId xmlns:a16="http://schemas.microsoft.com/office/drawing/2014/main" id="{BA7FAFEC-BB13-2FA6-B425-20B0F870B684}"/>
                  </a:ext>
                </a:extLst>
              </p:cNvPr>
              <p:cNvSpPr/>
              <p:nvPr/>
            </p:nvSpPr>
            <p:spPr>
              <a:xfrm>
                <a:off x="14971" y="5035"/>
                <a:ext cx="526" cy="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s 60">
              <a:extLst>
                <a:ext uri="{FF2B5EF4-FFF2-40B4-BE49-F238E27FC236}">
                  <a16:creationId xmlns:a16="http://schemas.microsoft.com/office/drawing/2014/main" id="{F8D588AB-1E83-8AAD-D26E-C48BF3DAC646}"/>
                </a:ext>
              </a:extLst>
            </p:cNvPr>
            <p:cNvSpPr/>
            <p:nvPr/>
          </p:nvSpPr>
          <p:spPr>
            <a:xfrm>
              <a:off x="9255016" y="3356877"/>
              <a:ext cx="256074" cy="7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s 75">
              <a:extLst>
                <a:ext uri="{FF2B5EF4-FFF2-40B4-BE49-F238E27FC236}">
                  <a16:creationId xmlns:a16="http://schemas.microsoft.com/office/drawing/2014/main" id="{2641EAFD-E13D-A165-64D2-3A8A650705F8}"/>
                </a:ext>
              </a:extLst>
            </p:cNvPr>
            <p:cNvSpPr/>
            <p:nvPr/>
          </p:nvSpPr>
          <p:spPr>
            <a:xfrm>
              <a:off x="9258173" y="2790248"/>
              <a:ext cx="255811" cy="197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s 75">
              <a:extLst>
                <a:ext uri="{FF2B5EF4-FFF2-40B4-BE49-F238E27FC236}">
                  <a16:creationId xmlns:a16="http://schemas.microsoft.com/office/drawing/2014/main" id="{CC2EA0BE-3C91-8C5B-E015-9D2B4DD8EE12}"/>
                </a:ext>
              </a:extLst>
            </p:cNvPr>
            <p:cNvSpPr/>
            <p:nvPr/>
          </p:nvSpPr>
          <p:spPr>
            <a:xfrm>
              <a:off x="9258172" y="2544410"/>
              <a:ext cx="255811" cy="151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s 46">
            <a:extLst>
              <a:ext uri="{FF2B5EF4-FFF2-40B4-BE49-F238E27FC236}">
                <a16:creationId xmlns:a16="http://schemas.microsoft.com/office/drawing/2014/main" id="{DE397ED5-AEA5-2542-0906-EFD71E7657DB}"/>
              </a:ext>
            </a:extLst>
          </p:cNvPr>
          <p:cNvSpPr/>
          <p:nvPr/>
        </p:nvSpPr>
        <p:spPr>
          <a:xfrm>
            <a:off x="4026524" y="2336179"/>
            <a:ext cx="216066" cy="252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s 47">
            <a:extLst>
              <a:ext uri="{FF2B5EF4-FFF2-40B4-BE49-F238E27FC236}">
                <a16:creationId xmlns:a16="http://schemas.microsoft.com/office/drawing/2014/main" id="{083D787B-1809-CC89-5773-AD24F2CD908A}"/>
              </a:ext>
            </a:extLst>
          </p:cNvPr>
          <p:cNvSpPr/>
          <p:nvPr/>
        </p:nvSpPr>
        <p:spPr>
          <a:xfrm>
            <a:off x="3744163" y="2277098"/>
            <a:ext cx="194378" cy="303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s 48">
            <a:extLst>
              <a:ext uri="{FF2B5EF4-FFF2-40B4-BE49-F238E27FC236}">
                <a16:creationId xmlns:a16="http://schemas.microsoft.com/office/drawing/2014/main" id="{045E668D-0ABC-D6D7-2972-2387B3A58876}"/>
              </a:ext>
            </a:extLst>
          </p:cNvPr>
          <p:cNvSpPr/>
          <p:nvPr/>
        </p:nvSpPr>
        <p:spPr>
          <a:xfrm>
            <a:off x="4323349" y="2359457"/>
            <a:ext cx="196275" cy="232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s 49">
            <a:extLst>
              <a:ext uri="{FF2B5EF4-FFF2-40B4-BE49-F238E27FC236}">
                <a16:creationId xmlns:a16="http://schemas.microsoft.com/office/drawing/2014/main" id="{CB3CFA32-08A2-7405-2697-814D229E72BF}"/>
              </a:ext>
            </a:extLst>
          </p:cNvPr>
          <p:cNvSpPr/>
          <p:nvPr/>
        </p:nvSpPr>
        <p:spPr>
          <a:xfrm>
            <a:off x="3437555" y="2048734"/>
            <a:ext cx="204951" cy="543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s 75">
            <a:extLst>
              <a:ext uri="{FF2B5EF4-FFF2-40B4-BE49-F238E27FC236}">
                <a16:creationId xmlns:a16="http://schemas.microsoft.com/office/drawing/2014/main" id="{4EDD0A6D-4150-CD2B-3526-69A9DB5FAA46}"/>
              </a:ext>
            </a:extLst>
          </p:cNvPr>
          <p:cNvSpPr/>
          <p:nvPr/>
        </p:nvSpPr>
        <p:spPr>
          <a:xfrm>
            <a:off x="4771894" y="2439897"/>
            <a:ext cx="209452" cy="13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56DDF6-569C-847C-4799-4806760A64D4}"/>
              </a:ext>
            </a:extLst>
          </p:cNvPr>
          <p:cNvCxnSpPr>
            <a:cxnSpLocks/>
          </p:cNvCxnSpPr>
          <p:nvPr/>
        </p:nvCxnSpPr>
        <p:spPr>
          <a:xfrm flipV="1">
            <a:off x="8180082" y="1666928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E78DF5-D7CD-1ED3-5518-C85C85D02FBE}"/>
              </a:ext>
            </a:extLst>
          </p:cNvPr>
          <p:cNvGrpSpPr/>
          <p:nvPr/>
        </p:nvGrpSpPr>
        <p:grpSpPr>
          <a:xfrm>
            <a:off x="8372101" y="1462520"/>
            <a:ext cx="2575081" cy="1430895"/>
            <a:chOff x="6674799" y="2252686"/>
            <a:chExt cx="3011117" cy="183807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175436-DF2E-B809-AFEC-4F2E8A40D8F2}"/>
                </a:ext>
              </a:extLst>
            </p:cNvPr>
            <p:cNvGrpSpPr/>
            <p:nvPr/>
          </p:nvGrpSpPr>
          <p:grpSpPr>
            <a:xfrm>
              <a:off x="6674799" y="2480305"/>
              <a:ext cx="3008674" cy="1610455"/>
              <a:chOff x="10122" y="2278"/>
              <a:chExt cx="5716" cy="314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F06D626-7D5F-1070-F134-7A9A8FCA07C5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04" cy="3089"/>
                <a:chOff x="10105" y="2278"/>
                <a:chExt cx="5304" cy="3089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9D04191-2059-2B0E-782A-C45C9D776BA3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DC0A340-87F3-30E8-FD7E-A81183340CE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795B178-17A6-FE4C-D674-E92791092AE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13B0033E-588C-32AC-CA4C-E2D6E56CE23C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62241B3-6751-A7DA-4D7C-C09BDA030B02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4C641B1E-8E9C-A853-B840-C5D38C26E786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829BB577-424A-9508-F07C-833AD34A8FB8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4734" cy="1729"/>
                  <a:chOff x="5630" y="3721"/>
                  <a:chExt cx="4734" cy="1729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B37E1289-1575-C066-2FB3-03E55083F7DE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24" name="Rectangles 39">
                      <a:extLst>
                        <a:ext uri="{FF2B5EF4-FFF2-40B4-BE49-F238E27FC236}">
                          <a16:creationId xmlns:a16="http://schemas.microsoft.com/office/drawing/2014/main" id="{85C58AAA-AC59-47B3-32C9-D07A1C9CC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s 40">
                      <a:extLst>
                        <a:ext uri="{FF2B5EF4-FFF2-40B4-BE49-F238E27FC236}">
                          <a16:creationId xmlns:a16="http://schemas.microsoft.com/office/drawing/2014/main" id="{18FBC0C4-70EA-6631-CB6F-E98D30FDB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s 41">
                      <a:extLst>
                        <a:ext uri="{FF2B5EF4-FFF2-40B4-BE49-F238E27FC236}">
                          <a16:creationId xmlns:a16="http://schemas.microsoft.com/office/drawing/2014/main" id="{DA2FD066-DC76-C627-84EF-B11365654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s 42">
                      <a:extLst>
                        <a:ext uri="{FF2B5EF4-FFF2-40B4-BE49-F238E27FC236}">
                          <a16:creationId xmlns:a16="http://schemas.microsoft.com/office/drawing/2014/main" id="{7CCA9F33-9373-AD44-26E0-21ADABD46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2D00EE87-53F9-ADA9-9582-B488223CF72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29D3F081-E2BF-26FC-3307-9754BBE8D7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s 46">
                    <a:extLst>
                      <a:ext uri="{FF2B5EF4-FFF2-40B4-BE49-F238E27FC236}">
                        <a16:creationId xmlns:a16="http://schemas.microsoft.com/office/drawing/2014/main" id="{5C081F45-0E2E-757D-66BD-AF8F2482138A}"/>
                      </a:ext>
                    </a:extLst>
                  </p:cNvPr>
                  <p:cNvSpPr/>
                  <p:nvPr/>
                </p:nvSpPr>
                <p:spPr>
                  <a:xfrm>
                    <a:off x="8571" y="4526"/>
                    <a:ext cx="752" cy="63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1" name="Rectangles 47">
                    <a:extLst>
                      <a:ext uri="{FF2B5EF4-FFF2-40B4-BE49-F238E27FC236}">
                        <a16:creationId xmlns:a16="http://schemas.microsoft.com/office/drawing/2014/main" id="{CA9FE756-F6B7-DA48-34F5-73361F61250A}"/>
                      </a:ext>
                    </a:extLst>
                  </p:cNvPr>
                  <p:cNvSpPr/>
                  <p:nvPr/>
                </p:nvSpPr>
                <p:spPr>
                  <a:xfrm>
                    <a:off x="7631" y="4403"/>
                    <a:ext cx="752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2" name="Rectangles 48">
                    <a:extLst>
                      <a:ext uri="{FF2B5EF4-FFF2-40B4-BE49-F238E27FC236}">
                        <a16:creationId xmlns:a16="http://schemas.microsoft.com/office/drawing/2014/main" id="{3C37BFB4-9C62-E39F-0937-D4E450D8CD95}"/>
                      </a:ext>
                    </a:extLst>
                  </p:cNvPr>
                  <p:cNvSpPr/>
                  <p:nvPr/>
                </p:nvSpPr>
                <p:spPr>
                  <a:xfrm>
                    <a:off x="9517" y="4575"/>
                    <a:ext cx="752" cy="5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23" name="Rectangles 49">
                    <a:extLst>
                      <a:ext uri="{FF2B5EF4-FFF2-40B4-BE49-F238E27FC236}">
                        <a16:creationId xmlns:a16="http://schemas.microsoft.com/office/drawing/2014/main" id="{ACD03D37-CDCD-BF91-E0A2-9AC2E3033DD9}"/>
                      </a:ext>
                    </a:extLst>
                  </p:cNvPr>
                  <p:cNvSpPr/>
                  <p:nvPr/>
                </p:nvSpPr>
                <p:spPr>
                  <a:xfrm>
                    <a:off x="6695" y="3810"/>
                    <a:ext cx="756" cy="1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108" name="Rectangles 60">
                <a:extLst>
                  <a:ext uri="{FF2B5EF4-FFF2-40B4-BE49-F238E27FC236}">
                    <a16:creationId xmlns:a16="http://schemas.microsoft.com/office/drawing/2014/main" id="{8AAF8AAD-40C9-710A-AB02-A0FB6D88248F}"/>
                  </a:ext>
                </a:extLst>
              </p:cNvPr>
              <p:cNvSpPr/>
              <p:nvPr/>
            </p:nvSpPr>
            <p:spPr>
              <a:xfrm>
                <a:off x="15086" y="4067"/>
                <a:ext cx="752" cy="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9" name="Rectangles 61">
                <a:extLst>
                  <a:ext uri="{FF2B5EF4-FFF2-40B4-BE49-F238E27FC236}">
                    <a16:creationId xmlns:a16="http://schemas.microsoft.com/office/drawing/2014/main" id="{910BD350-9071-B2AA-4B8C-DAEC32EB29D1}"/>
                  </a:ext>
                </a:extLst>
              </p:cNvPr>
              <p:cNvSpPr/>
              <p:nvPr/>
            </p:nvSpPr>
            <p:spPr>
              <a:xfrm>
                <a:off x="15075" y="4933"/>
                <a:ext cx="752" cy="4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ectangles 75">
              <a:extLst>
                <a:ext uri="{FF2B5EF4-FFF2-40B4-BE49-F238E27FC236}">
                  <a16:creationId xmlns:a16="http://schemas.microsoft.com/office/drawing/2014/main" id="{167B4E52-575E-D561-34E1-F50B1B98D3CE}"/>
                </a:ext>
              </a:extLst>
            </p:cNvPr>
            <p:cNvSpPr/>
            <p:nvPr/>
          </p:nvSpPr>
          <p:spPr>
            <a:xfrm>
              <a:off x="9290299" y="2252686"/>
              <a:ext cx="395617" cy="9883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4489DBF-ACB8-39D0-CFEB-1DC8D5321597}"/>
              </a:ext>
            </a:extLst>
          </p:cNvPr>
          <p:cNvSpPr txBox="1"/>
          <p:nvPr/>
        </p:nvSpPr>
        <p:spPr>
          <a:xfrm>
            <a:off x="3630347" y="1472459"/>
            <a:ext cx="111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8CB54F-EA6E-84A0-B97A-D242386E1084}"/>
              </a:ext>
            </a:extLst>
          </p:cNvPr>
          <p:cNvSpPr txBox="1"/>
          <p:nvPr/>
        </p:nvSpPr>
        <p:spPr>
          <a:xfrm>
            <a:off x="6092479" y="1179617"/>
            <a:ext cx="1598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1 server/job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1B1F21-CC5E-F8B0-DBDA-C12D6CFA5762}"/>
              </a:ext>
            </a:extLst>
          </p:cNvPr>
          <p:cNvSpPr txBox="1"/>
          <p:nvPr/>
        </p:nvSpPr>
        <p:spPr>
          <a:xfrm>
            <a:off x="8250315" y="1138861"/>
            <a:ext cx="223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 many servers/job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45258-E226-0360-6B8F-D00951E6E175}"/>
              </a:ext>
            </a:extLst>
          </p:cNvPr>
          <p:cNvGrpSpPr/>
          <p:nvPr/>
        </p:nvGrpSpPr>
        <p:grpSpPr>
          <a:xfrm>
            <a:off x="8245061" y="2985722"/>
            <a:ext cx="2330468" cy="1471284"/>
            <a:chOff x="6761734" y="2998790"/>
            <a:chExt cx="2330468" cy="14712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2F6D01-EDA6-266C-C2C5-793BF2DCE87F}"/>
                </a:ext>
              </a:extLst>
            </p:cNvPr>
            <p:cNvSpPr txBox="1"/>
            <p:nvPr/>
          </p:nvSpPr>
          <p:spPr>
            <a:xfrm>
              <a:off x="6761734" y="2998790"/>
              <a:ext cx="2330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No analysis for any scheduling policy.</a:t>
              </a:r>
              <a:endParaRPr lang="en-US" dirty="0"/>
            </a:p>
          </p:txBody>
        </p:sp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B887A0CC-84A1-B3F4-C2CA-E279AFE1BEBA}"/>
                </a:ext>
              </a:extLst>
            </p:cNvPr>
            <p:cNvSpPr/>
            <p:nvPr/>
          </p:nvSpPr>
          <p:spPr>
            <a:xfrm>
              <a:off x="7663049" y="3994586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594C5-6C75-E820-63D0-7CE76A062F72}"/>
              </a:ext>
            </a:extLst>
          </p:cNvPr>
          <p:cNvGrpSpPr/>
          <p:nvPr/>
        </p:nvGrpSpPr>
        <p:grpSpPr>
          <a:xfrm>
            <a:off x="8273919" y="4602661"/>
            <a:ext cx="2330468" cy="1174681"/>
            <a:chOff x="6761734" y="2998790"/>
            <a:chExt cx="2330468" cy="11746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6E538-68A5-BAA3-9E76-9425E32ED50B}"/>
                </a:ext>
              </a:extLst>
            </p:cNvPr>
            <p:cNvSpPr txBox="1"/>
            <p:nvPr/>
          </p:nvSpPr>
          <p:spPr>
            <a:xfrm>
              <a:off x="6761734" y="2998790"/>
              <a:ext cx="23304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Completely open</a:t>
              </a:r>
              <a:endParaRPr lang="en-US" dirty="0"/>
            </a:p>
          </p:txBody>
        </p:sp>
        <p:sp>
          <p:nvSpPr>
            <p:cNvPr id="21" name="Smiley Face 20">
              <a:extLst>
                <a:ext uri="{FF2B5EF4-FFF2-40B4-BE49-F238E27FC236}">
                  <a16:creationId xmlns:a16="http://schemas.microsoft.com/office/drawing/2014/main" id="{3584C8D7-944D-8581-6794-E5D4CD58B896}"/>
                </a:ext>
              </a:extLst>
            </p:cNvPr>
            <p:cNvSpPr/>
            <p:nvPr/>
          </p:nvSpPr>
          <p:spPr>
            <a:xfrm>
              <a:off x="7628191" y="3697983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miley Face 21">
            <a:extLst>
              <a:ext uri="{FF2B5EF4-FFF2-40B4-BE49-F238E27FC236}">
                <a16:creationId xmlns:a16="http://schemas.microsoft.com/office/drawing/2014/main" id="{C23A69E3-7620-C24C-4453-5E87CE9F08CF}"/>
              </a:ext>
            </a:extLst>
          </p:cNvPr>
          <p:cNvSpPr/>
          <p:nvPr/>
        </p:nvSpPr>
        <p:spPr>
          <a:xfrm>
            <a:off x="6631389" y="5305909"/>
            <a:ext cx="454152" cy="475488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555D480-CE38-C2FB-0E7F-D83241CC1E37}"/>
              </a:ext>
            </a:extLst>
          </p:cNvPr>
          <p:cNvSpPr/>
          <p:nvPr/>
        </p:nvSpPr>
        <p:spPr>
          <a:xfrm>
            <a:off x="6631389" y="3983452"/>
            <a:ext cx="454152" cy="475488"/>
          </a:xfrm>
          <a:prstGeom prst="smileyFace">
            <a:avLst>
              <a:gd name="adj" fmla="val -56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4DD578-A165-2950-DD69-12B6A80C238B}"/>
              </a:ext>
            </a:extLst>
          </p:cNvPr>
          <p:cNvGrpSpPr/>
          <p:nvPr/>
        </p:nvGrpSpPr>
        <p:grpSpPr>
          <a:xfrm>
            <a:off x="5952646" y="2999904"/>
            <a:ext cx="2547108" cy="1454394"/>
            <a:chOff x="5571975" y="2987724"/>
            <a:chExt cx="2547108" cy="14543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01ABD-82E8-D33D-1606-EE661928B41F}"/>
                </a:ext>
              </a:extLst>
            </p:cNvPr>
            <p:cNvGrpSpPr/>
            <p:nvPr/>
          </p:nvGrpSpPr>
          <p:grpSpPr>
            <a:xfrm>
              <a:off x="5571975" y="2987724"/>
              <a:ext cx="2547108" cy="1454394"/>
              <a:chOff x="5571975" y="2987724"/>
              <a:chExt cx="2547108" cy="1454394"/>
            </a:xfrm>
          </p:grpSpPr>
          <p:sp>
            <p:nvSpPr>
              <p:cNvPr id="27" name="Smiley Face 26">
                <a:extLst>
                  <a:ext uri="{FF2B5EF4-FFF2-40B4-BE49-F238E27FC236}">
                    <a16:creationId xmlns:a16="http://schemas.microsoft.com/office/drawing/2014/main" id="{54FBE7D4-FB54-A8C5-1CFB-5C39CC95E556}"/>
                  </a:ext>
                </a:extLst>
              </p:cNvPr>
              <p:cNvSpPr/>
              <p:nvPr/>
            </p:nvSpPr>
            <p:spPr>
              <a:xfrm>
                <a:off x="7183339" y="3966630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97871E8-639D-1A70-D721-D1B6C7908D50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SRPT-k’s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a14:m>
                    <a:r>
                      <a:rPr lang="en-US" sz="2200" dirty="0"/>
                      <a:t> bounded!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10" t="-5556" b="-158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008A359-9BBD-B603-A644-C0C1FEDD9E5C}"/>
                </a:ext>
              </a:extLst>
            </p:cNvPr>
            <p:cNvCxnSpPr>
              <a:cxnSpLocks/>
            </p:cNvCxnSpPr>
            <p:nvPr/>
          </p:nvCxnSpPr>
          <p:spPr>
            <a:xfrm>
              <a:off x="6739671" y="4208184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9A3D55-41A5-617E-A58D-A854C514B1E7}"/>
              </a:ext>
            </a:extLst>
          </p:cNvPr>
          <p:cNvGrpSpPr/>
          <p:nvPr/>
        </p:nvGrpSpPr>
        <p:grpSpPr>
          <a:xfrm>
            <a:off x="5843056" y="4624541"/>
            <a:ext cx="2409268" cy="1148118"/>
            <a:chOff x="5843056" y="4624541"/>
            <a:chExt cx="2409268" cy="114811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FBDF16E-7318-D62E-946E-2CDBED1BC691}"/>
                </a:ext>
              </a:extLst>
            </p:cNvPr>
            <p:cNvGrpSpPr/>
            <p:nvPr/>
          </p:nvGrpSpPr>
          <p:grpSpPr>
            <a:xfrm>
              <a:off x="5843056" y="4624541"/>
              <a:ext cx="2409268" cy="1148118"/>
              <a:chOff x="5536869" y="4597028"/>
              <a:chExt cx="2409268" cy="11481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599A0D-D692-3F12-6C91-9F2799B8CBBF}"/>
                  </a:ext>
                </a:extLst>
              </p:cNvPr>
              <p:cNvSpPr txBox="1"/>
              <p:nvPr/>
            </p:nvSpPr>
            <p:spPr>
              <a:xfrm>
                <a:off x="5536869" y="4597028"/>
                <a:ext cx="24092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SRPT-k is optimal!</a:t>
                </a:r>
                <a:endParaRPr lang="en-US" dirty="0"/>
              </a:p>
            </p:txBody>
          </p:sp>
          <p:sp>
            <p:nvSpPr>
              <p:cNvPr id="33" name="Smiley Face 32">
                <a:extLst>
                  <a:ext uri="{FF2B5EF4-FFF2-40B4-BE49-F238E27FC236}">
                    <a16:creationId xmlns:a16="http://schemas.microsoft.com/office/drawing/2014/main" id="{B98A4FBF-2330-2165-D386-702B2E1CA3C8}"/>
                  </a:ext>
                </a:extLst>
              </p:cNvPr>
              <p:cNvSpPr/>
              <p:nvPr/>
            </p:nvSpPr>
            <p:spPr>
              <a:xfrm>
                <a:off x="7257823" y="5269658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ADACA70-EF32-518E-68E1-32C0F63D2B4F}"/>
                </a:ext>
              </a:extLst>
            </p:cNvPr>
            <p:cNvCxnSpPr>
              <a:cxnSpLocks/>
            </p:cNvCxnSpPr>
            <p:nvPr/>
          </p:nvCxnSpPr>
          <p:spPr>
            <a:xfrm>
              <a:off x="7118971" y="5515336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5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28F-19B9-29BD-08A7-1A50A66A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Large-Scale Computing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79AC-308C-445F-61F9-66F117CA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Datacenters, Supercomputers</a:t>
            </a:r>
          </a:p>
          <a:p>
            <a:pPr marL="0" indent="0">
              <a:buNone/>
            </a:pPr>
            <a:r>
              <a:rPr lang="en-US" dirty="0"/>
              <a:t>1% of world’s electricity</a:t>
            </a:r>
          </a:p>
          <a:p>
            <a:pPr marL="0" indent="0">
              <a:buNone/>
            </a:pPr>
            <a:r>
              <a:rPr lang="en-US" dirty="0"/>
              <a:t>205 </a:t>
            </a:r>
            <a:r>
              <a:rPr lang="en-US" dirty="0" err="1"/>
              <a:t>TWh</a:t>
            </a:r>
            <a:r>
              <a:rPr lang="en-US" dirty="0"/>
              <a:t>, 140 Mt CO</a:t>
            </a:r>
            <a:r>
              <a:rPr lang="en-US" baseline="-25000" dirty="0"/>
              <a:t>2</a:t>
            </a:r>
            <a:r>
              <a:rPr lang="en-US" dirty="0"/>
              <a:t>, $320B.</a:t>
            </a:r>
          </a:p>
          <a:p>
            <a:pPr marL="0" indent="0">
              <a:buNone/>
            </a:pPr>
            <a:r>
              <a:rPr lang="en-US" dirty="0"/>
              <a:t>Need systems to be:</a:t>
            </a:r>
          </a:p>
          <a:p>
            <a:r>
              <a:rPr lang="en-US" dirty="0"/>
              <a:t>Fast: low response time</a:t>
            </a:r>
          </a:p>
          <a:p>
            <a:r>
              <a:rPr lang="en-US" dirty="0"/>
              <a:t>Efficient: minimal resources</a:t>
            </a:r>
          </a:p>
          <a:p>
            <a:pPr marL="0" indent="0">
              <a:buNone/>
            </a:pPr>
            <a:r>
              <a:rPr lang="en-US" dirty="0"/>
              <a:t>Scheduling is a key tool</a:t>
            </a:r>
          </a:p>
        </p:txBody>
      </p:sp>
      <p:pic>
        <p:nvPicPr>
          <p:cNvPr id="5" name="Picture 4" descr="Datacenter">
            <a:extLst>
              <a:ext uri="{FF2B5EF4-FFF2-40B4-BE49-F238E27FC236}">
                <a16:creationId xmlns:a16="http://schemas.microsoft.com/office/drawing/2014/main" id="{8C7289D7-2160-8539-A20A-E5929B51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41" y="1756361"/>
            <a:ext cx="5446427" cy="36337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4831-908E-EAB6-60E1-B6A4A425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235F8-2DE1-01EF-398B-EA88DD6D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26E-AF10-744C-1837-F4E0AAF4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(MSJ)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48701-3670-A2E7-0AB0-FAB0EB25C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303" y="1359431"/>
                <a:ext cx="11091336" cy="55763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Motivated by Google Borg scheduler </a:t>
                </a:r>
                <a:r>
                  <a:rPr lang="en-US" sz="1800" dirty="0"/>
                  <a:t>[</a:t>
                </a:r>
                <a:r>
                  <a:rPr lang="en-US" sz="1800" dirty="0" err="1"/>
                  <a:t>Tirmazi</a:t>
                </a:r>
                <a:r>
                  <a:rPr lang="en-US" sz="1800" dirty="0"/>
                  <a:t> et al. ‘20]</a:t>
                </a:r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/>
                  <a:t>Trace: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600" dirty="0"/>
                  <a:t> variation in server need.</a:t>
                </a:r>
              </a:p>
              <a:p>
                <a:pPr marL="0" indent="0">
                  <a:buNone/>
                </a:pPr>
                <a:r>
                  <a:rPr lang="en-US" sz="2600" dirty="0"/>
                  <a:t>Prior scheduling: Heuristics and/or poor response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48701-3670-A2E7-0AB0-FAB0EB25C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303" y="1359431"/>
                <a:ext cx="11091336" cy="5576390"/>
              </a:xfrm>
              <a:blipFill>
                <a:blip r:embed="rId3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B6DB-83F9-C7AE-14C4-BF7CF553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20</a:t>
            </a:fld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D04A6FF4-4979-4EFB-AC73-E1E8ABB9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FFB329-7695-3BF1-AF42-86F3C83B022E}"/>
              </a:ext>
            </a:extLst>
          </p:cNvPr>
          <p:cNvGrpSpPr/>
          <p:nvPr/>
        </p:nvGrpSpPr>
        <p:grpSpPr>
          <a:xfrm>
            <a:off x="3707671" y="1105270"/>
            <a:ext cx="4311650" cy="2651125"/>
            <a:chOff x="3680586" y="1123760"/>
            <a:chExt cx="4311650" cy="26511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B58543-AED8-B1B9-580A-2570A478D321}"/>
                </a:ext>
              </a:extLst>
            </p:cNvPr>
            <p:cNvGrpSpPr/>
            <p:nvPr/>
          </p:nvGrpSpPr>
          <p:grpSpPr>
            <a:xfrm>
              <a:off x="3680586" y="1123760"/>
              <a:ext cx="4311650" cy="2651125"/>
              <a:chOff x="9104" y="1748"/>
              <a:chExt cx="6790" cy="417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1696D1-C7B9-4BE1-66F6-DD3C3A49AA33}"/>
                  </a:ext>
                </a:extLst>
              </p:cNvPr>
              <p:cNvGrpSpPr/>
              <p:nvPr/>
            </p:nvGrpSpPr>
            <p:grpSpPr>
              <a:xfrm>
                <a:off x="9104" y="1748"/>
                <a:ext cx="6322" cy="4175"/>
                <a:chOff x="9087" y="1748"/>
                <a:chExt cx="6322" cy="4175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A75E45D-7C14-7748-D177-AF863E158405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13DA4C6-4352-D2CC-00D8-C172FAD60F53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36A596E-B812-2EC5-2018-6C0DE6737744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ED106F-7F5D-148F-D6DA-7CA13EC83B2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7E70A3D-3313-4DBE-68D5-3446783C9740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0AF677F-29E5-3218-8479-41F85D5A1038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667631E-48CD-F86F-1093-EB2572860ADF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9A2D586-4264-6326-BB88-27A6F8F3B50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28E1459-6912-5D9F-2272-5F7CF32D87E9}"/>
                    </a:ext>
                  </a:extLst>
                </p:cNvPr>
                <p:cNvGrpSpPr/>
                <p:nvPr/>
              </p:nvGrpSpPr>
              <p:grpSpPr>
                <a:xfrm>
                  <a:off x="9087" y="2989"/>
                  <a:ext cx="5752" cy="1729"/>
                  <a:chOff x="4612" y="3721"/>
                  <a:chExt cx="5752" cy="1729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1907A68F-718C-10AA-206D-ED3EF63A10E8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58" name="Rectangles 39">
                      <a:extLst>
                        <a:ext uri="{FF2B5EF4-FFF2-40B4-BE49-F238E27FC236}">
                          <a16:creationId xmlns:a16="http://schemas.microsoft.com/office/drawing/2014/main" id="{6C255518-86DA-6FDF-A756-3849C07CC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s 40">
                      <a:extLst>
                        <a:ext uri="{FF2B5EF4-FFF2-40B4-BE49-F238E27FC236}">
                          <a16:creationId xmlns:a16="http://schemas.microsoft.com/office/drawing/2014/main" id="{44CBE947-6414-47B1-9BD0-DAB62A629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s 41">
                      <a:extLst>
                        <a:ext uri="{FF2B5EF4-FFF2-40B4-BE49-F238E27FC236}">
                          <a16:creationId xmlns:a16="http://schemas.microsoft.com/office/drawing/2014/main" id="{7030002E-C5CC-7132-5CD1-3FCC7CAB4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s 42">
                      <a:extLst>
                        <a:ext uri="{FF2B5EF4-FFF2-40B4-BE49-F238E27FC236}">
                          <a16:creationId xmlns:a16="http://schemas.microsoft.com/office/drawing/2014/main" id="{D95EB76E-1576-54EC-9434-4B41F8482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6BD05BC6-9A80-4AF4-870B-75F4C599C9B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9F5872A3-D608-4536-48DD-1323EEA07B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s 46">
                    <a:extLst>
                      <a:ext uri="{FF2B5EF4-FFF2-40B4-BE49-F238E27FC236}">
                        <a16:creationId xmlns:a16="http://schemas.microsoft.com/office/drawing/2014/main" id="{C6284C94-B0B2-5DAB-BB43-A529C1C87A4D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4" name="Rectangles 47">
                    <a:extLst>
                      <a:ext uri="{FF2B5EF4-FFF2-40B4-BE49-F238E27FC236}">
                        <a16:creationId xmlns:a16="http://schemas.microsoft.com/office/drawing/2014/main" id="{6190EE7E-B8AA-0125-C1BD-628E275A3FAE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5" name="Rectangles 48">
                    <a:extLst>
                      <a:ext uri="{FF2B5EF4-FFF2-40B4-BE49-F238E27FC236}">
                        <a16:creationId xmlns:a16="http://schemas.microsoft.com/office/drawing/2014/main" id="{ACBD53DB-7EC4-A55C-5E8A-873BC0812C94}"/>
                      </a:ext>
                    </a:extLst>
                  </p:cNvPr>
                  <p:cNvSpPr/>
                  <p:nvPr/>
                </p:nvSpPr>
                <p:spPr>
                  <a:xfrm>
                    <a:off x="6707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56" name="Rectangles 49">
                    <a:extLst>
                      <a:ext uri="{FF2B5EF4-FFF2-40B4-BE49-F238E27FC236}">
                        <a16:creationId xmlns:a16="http://schemas.microsoft.com/office/drawing/2014/main" id="{3125DB83-DAAE-58CF-4664-9EC0F8A55A7D}"/>
                      </a:ext>
                    </a:extLst>
                  </p:cNvPr>
                  <p:cNvSpPr/>
                  <p:nvPr/>
                </p:nvSpPr>
                <p:spPr>
                  <a:xfrm>
                    <a:off x="8593" y="3781"/>
                    <a:ext cx="720" cy="1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E80F7E9C-2477-0354-DFB2-D891DF394C7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Rectangles 60">
                <a:extLst>
                  <a:ext uri="{FF2B5EF4-FFF2-40B4-BE49-F238E27FC236}">
                    <a16:creationId xmlns:a16="http://schemas.microsoft.com/office/drawing/2014/main" id="{1763D6EC-7F7D-9A68-0656-CE356373D021}"/>
                  </a:ext>
                </a:extLst>
              </p:cNvPr>
              <p:cNvSpPr/>
              <p:nvPr/>
            </p:nvSpPr>
            <p:spPr>
              <a:xfrm>
                <a:off x="15174" y="3480"/>
                <a:ext cx="720" cy="11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9" name="Rectangles 61">
                <a:extLst>
                  <a:ext uri="{FF2B5EF4-FFF2-40B4-BE49-F238E27FC236}">
                    <a16:creationId xmlns:a16="http://schemas.microsoft.com/office/drawing/2014/main" id="{ED118797-D52F-430F-2205-ED396EEC68F9}"/>
                  </a:ext>
                </a:extLst>
              </p:cNvPr>
              <p:cNvSpPr/>
              <p:nvPr/>
            </p:nvSpPr>
            <p:spPr>
              <a:xfrm>
                <a:off x="15174" y="4975"/>
                <a:ext cx="720" cy="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0625D6-5BE6-A0B0-F88B-16A97750B7D5}"/>
                </a:ext>
              </a:extLst>
            </p:cNvPr>
            <p:cNvGrpSpPr/>
            <p:nvPr/>
          </p:nvGrpSpPr>
          <p:grpSpPr>
            <a:xfrm>
              <a:off x="7535036" y="1201351"/>
              <a:ext cx="457200" cy="826453"/>
              <a:chOff x="7535036" y="1201351"/>
              <a:chExt cx="457200" cy="82645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537224-3FBD-FD88-8A6F-6920A31DC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0593" y="1201351"/>
                <a:ext cx="1" cy="82645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s 75">
                <a:extLst>
                  <a:ext uri="{FF2B5EF4-FFF2-40B4-BE49-F238E27FC236}">
                    <a16:creationId xmlns:a16="http://schemas.microsoft.com/office/drawing/2014/main" id="{0D400B52-9B70-AF18-3B52-DBF9571E8C1E}"/>
                  </a:ext>
                </a:extLst>
              </p:cNvPr>
              <p:cNvSpPr/>
              <p:nvPr/>
            </p:nvSpPr>
            <p:spPr>
              <a:xfrm>
                <a:off x="7535036" y="1421589"/>
                <a:ext cx="457200" cy="3752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5EFDEB-7B01-EDF5-C072-62EDBD1FF484}"/>
              </a:ext>
            </a:extLst>
          </p:cNvPr>
          <p:cNvSpPr txBox="1"/>
          <p:nvPr/>
        </p:nvSpPr>
        <p:spPr>
          <a:xfrm>
            <a:off x="8821096" y="1698349"/>
            <a:ext cx="2885893" cy="769441"/>
          </a:xfrm>
          <a:prstGeom prst="rect">
            <a:avLst/>
          </a:prstGeom>
          <a:solidFill>
            <a:srgbClr val="D8BE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Size (height) =   duration × server need</a:t>
            </a:r>
          </a:p>
        </p:txBody>
      </p:sp>
    </p:spTree>
    <p:extLst>
      <p:ext uri="{BB962C8B-B14F-4D97-AF65-F5344CB8AC3E}">
        <p14:creationId xmlns:p14="http://schemas.microsoft.com/office/powerpoint/2010/main" val="20489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5AE9-A8B8-FC1E-161A-0E7420406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51"/>
                <a:ext cx="10662501" cy="51751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Want to design SRPT-like scheduling policy.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First try: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Want new policy: Avoid waste, SRPT-like.</a:t>
                </a:r>
              </a:p>
              <a:p>
                <a:pPr marL="0" indent="0">
                  <a:buNone/>
                </a:pPr>
                <a:r>
                  <a:rPr lang="en-US" dirty="0"/>
                  <a:t>Goal: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analysis &amp; optimality.</a:t>
                </a:r>
              </a:p>
              <a:p>
                <a:pPr marL="0" indent="0">
                  <a:buNone/>
                </a:pPr>
                <a:r>
                  <a:rPr lang="en-US" dirty="0"/>
                  <a:t>Setting for talk: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power of 2, all server needs are powers of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5AE9-A8B8-FC1E-161A-0E7420406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51"/>
                <a:ext cx="10662501" cy="5175139"/>
              </a:xfrm>
              <a:blipFill>
                <a:blip r:embed="rId3"/>
                <a:stretch>
                  <a:fillRect l="-1143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64E6ADE-F5AF-E3FA-2A50-7BFFB900F9A5}"/>
              </a:ext>
            </a:extLst>
          </p:cNvPr>
          <p:cNvSpPr/>
          <p:nvPr/>
        </p:nvSpPr>
        <p:spPr>
          <a:xfrm>
            <a:off x="7676317" y="3988753"/>
            <a:ext cx="1962035" cy="41228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Wasted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8A428-BF31-1692-B5CC-1BF7F448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Multiserver-job (MSJ) Scheduling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B77DA-26B3-3B3D-D6B2-709DE6D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B87E433-7D11-CB2A-B67F-BCD11500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267D1C-A96C-B7AF-C99A-7220B00C128F}"/>
              </a:ext>
            </a:extLst>
          </p:cNvPr>
          <p:cNvGrpSpPr/>
          <p:nvPr/>
        </p:nvGrpSpPr>
        <p:grpSpPr>
          <a:xfrm>
            <a:off x="4023797" y="1690688"/>
            <a:ext cx="4311650" cy="2651125"/>
            <a:chOff x="4013624" y="1451301"/>
            <a:chExt cx="4311650" cy="26511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BDF5EA-E715-BCCF-1A7F-9C6ACFDA3087}"/>
                </a:ext>
              </a:extLst>
            </p:cNvPr>
            <p:cNvGrpSpPr/>
            <p:nvPr/>
          </p:nvGrpSpPr>
          <p:grpSpPr>
            <a:xfrm>
              <a:off x="4013624" y="1451301"/>
              <a:ext cx="4311650" cy="2651125"/>
              <a:chOff x="3690145" y="1355460"/>
              <a:chExt cx="4311650" cy="265112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7483E0-1CA4-52B7-45A6-A2E17F493357}"/>
                  </a:ext>
                </a:extLst>
              </p:cNvPr>
              <p:cNvGrpSpPr/>
              <p:nvPr/>
            </p:nvGrpSpPr>
            <p:grpSpPr>
              <a:xfrm>
                <a:off x="3690145" y="1355460"/>
                <a:ext cx="4311650" cy="2651125"/>
                <a:chOff x="3680586" y="1123760"/>
                <a:chExt cx="4311650" cy="265112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F577C015-BB5F-3D19-56D1-C5800BC12AB3}"/>
                    </a:ext>
                  </a:extLst>
                </p:cNvPr>
                <p:cNvGrpSpPr/>
                <p:nvPr/>
              </p:nvGrpSpPr>
              <p:grpSpPr>
                <a:xfrm>
                  <a:off x="3680586" y="1123760"/>
                  <a:ext cx="4311650" cy="2651125"/>
                  <a:chOff x="9104" y="1748"/>
                  <a:chExt cx="6790" cy="4175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439663FF-AC57-31A8-93CA-581D16C65E13}"/>
                      </a:ext>
                    </a:extLst>
                  </p:cNvPr>
                  <p:cNvGrpSpPr/>
                  <p:nvPr/>
                </p:nvGrpSpPr>
                <p:grpSpPr>
                  <a:xfrm>
                    <a:off x="9104" y="1748"/>
                    <a:ext cx="6322" cy="4175"/>
                    <a:chOff x="9087" y="1748"/>
                    <a:chExt cx="6322" cy="4175"/>
                  </a:xfrm>
                </p:grpSpPr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D2771955-8499-532F-399B-E3C2D8408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5466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02BED17A-5047-363D-C51F-CDD80D5DC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3CC05A4-3B4A-1817-B356-4B3BF1C40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E7004B91-B5A5-A7F5-0CB0-2188122F5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21BC996-50C6-A349-7F58-EAF3DACB6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910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314DC0F8-F654-300A-1805-4BCD3EA41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1748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>
                      <a:extLst>
                        <a:ext uri="{FF2B5EF4-FFF2-40B4-BE49-F238E27FC236}">
                          <a16:creationId xmlns:a16="http://schemas.microsoft.com/office/drawing/2014/main" id="{6CA0A5F4-94C0-3107-5755-D7A39F53F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278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AC36EED0-CEFE-E99F-E59B-A191F460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55E64F9B-7ABD-0A67-2D47-29BF585A20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87" y="2989"/>
                      <a:ext cx="5752" cy="1729"/>
                      <a:chOff x="4612" y="3721"/>
                      <a:chExt cx="5752" cy="1729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C3434735-DC70-E10E-8F7F-BC8BDEEE66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8" name="Rectangles 39">
                          <a:extLst>
                            <a:ext uri="{FF2B5EF4-FFF2-40B4-BE49-F238E27FC236}">
                              <a16:creationId xmlns:a16="http://schemas.microsoft.com/office/drawing/2014/main" id="{D40D86AF-FB55-A7E0-2A20-F765FF9AD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0">
                          <a:extLst>
                            <a:ext uri="{FF2B5EF4-FFF2-40B4-BE49-F238E27FC236}">
                              <a16:creationId xmlns:a16="http://schemas.microsoft.com/office/drawing/2014/main" id="{AC5C0592-14B2-31FB-6EE7-BC5E99F303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Rectangles 41">
                          <a:extLst>
                            <a:ext uri="{FF2B5EF4-FFF2-40B4-BE49-F238E27FC236}">
                              <a16:creationId xmlns:a16="http://schemas.microsoft.com/office/drawing/2014/main" id="{7C343E53-CD09-4622-DAA9-6CF63EEA8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s 42">
                          <a:extLst>
                            <a:ext uri="{FF2B5EF4-FFF2-40B4-BE49-F238E27FC236}">
                              <a16:creationId xmlns:a16="http://schemas.microsoft.com/office/drawing/2014/main" id="{FBB865A2-2766-A348-EDAA-9670A0FE18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B67BDFB-060A-3A61-A97B-F36BB3AC727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Connector 32">
                          <a:extLst>
                            <a:ext uri="{FF2B5EF4-FFF2-40B4-BE49-F238E27FC236}">
                              <a16:creationId xmlns:a16="http://schemas.microsoft.com/office/drawing/2014/main" id="{4FB95129-67A7-58B6-C61C-1BAC5E19730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" name="Rectangles 46">
                        <a:extLst>
                          <a:ext uri="{FF2B5EF4-FFF2-40B4-BE49-F238E27FC236}">
                            <a16:creationId xmlns:a16="http://schemas.microsoft.com/office/drawing/2014/main" id="{FA4F99F0-4062-798F-0F60-D94D9B139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9" y="4057"/>
                        <a:ext cx="720" cy="109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24" name="Rectangles 47">
                        <a:extLst>
                          <a:ext uri="{FF2B5EF4-FFF2-40B4-BE49-F238E27FC236}">
                            <a16:creationId xmlns:a16="http://schemas.microsoft.com/office/drawing/2014/main" id="{DAD4BF15-07A1-7FEC-4749-F2C6EE8C7C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379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25" name="Rectangles 48">
                        <a:extLst>
                          <a:ext uri="{FF2B5EF4-FFF2-40B4-BE49-F238E27FC236}">
                            <a16:creationId xmlns:a16="http://schemas.microsoft.com/office/drawing/2014/main" id="{AE8B6255-4B6C-6D68-8B53-C867F778D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7" y="3904"/>
                        <a:ext cx="720" cy="12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26" name="Rectangles 49">
                        <a:extLst>
                          <a:ext uri="{FF2B5EF4-FFF2-40B4-BE49-F238E27FC236}">
                            <a16:creationId xmlns:a16="http://schemas.microsoft.com/office/drawing/2014/main" id="{0AA612B8-534B-73D9-5F2E-CEE79B601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212"/>
                        <a:ext cx="720" cy="93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cxnSp>
                    <p:nvCxnSpPr>
                      <p:cNvPr id="27" name="Straight Arrow Connector 26">
                        <a:extLst>
                          <a:ext uri="{FF2B5EF4-FFF2-40B4-BE49-F238E27FC236}">
                            <a16:creationId xmlns:a16="http://schemas.microsoft.com/office/drawing/2014/main" id="{35AE5B6F-96B8-37EC-4B9B-891FE6A6EC0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1" name="Rectangles 60">
                    <a:extLst>
                      <a:ext uri="{FF2B5EF4-FFF2-40B4-BE49-F238E27FC236}">
                        <a16:creationId xmlns:a16="http://schemas.microsoft.com/office/drawing/2014/main" id="{02B584BF-0D4D-BCB9-E19F-1332BB6F304D}"/>
                      </a:ext>
                    </a:extLst>
                  </p:cNvPr>
                  <p:cNvSpPr/>
                  <p:nvPr/>
                </p:nvSpPr>
                <p:spPr>
                  <a:xfrm>
                    <a:off x="15174" y="3896"/>
                    <a:ext cx="720" cy="33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2" name="Rectangles 61">
                    <a:extLst>
                      <a:ext uri="{FF2B5EF4-FFF2-40B4-BE49-F238E27FC236}">
                        <a16:creationId xmlns:a16="http://schemas.microsoft.com/office/drawing/2014/main" id="{D8C41DC3-F5FE-A201-F02D-2E63EFAC62C1}"/>
                      </a:ext>
                    </a:extLst>
                  </p:cNvPr>
                  <p:cNvSpPr/>
                  <p:nvPr/>
                </p:nvSpPr>
                <p:spPr>
                  <a:xfrm>
                    <a:off x="15174" y="4980"/>
                    <a:ext cx="720" cy="27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A41346D-2640-9E40-3B7D-ADD3E76CE548}"/>
                    </a:ext>
                  </a:extLst>
                </p:cNvPr>
                <p:cNvGrpSpPr/>
                <p:nvPr/>
              </p:nvGrpSpPr>
              <p:grpSpPr>
                <a:xfrm>
                  <a:off x="7535036" y="1201351"/>
                  <a:ext cx="457200" cy="826453"/>
                  <a:chOff x="7535036" y="1201351"/>
                  <a:chExt cx="457200" cy="826453"/>
                </a:xfrm>
              </p:grpSpPr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7D52E99-169C-CD4B-C16F-02CC9FFBCB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50593" y="1201351"/>
                    <a:ext cx="1" cy="82645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ectangles 75">
                    <a:extLst>
                      <a:ext uri="{FF2B5EF4-FFF2-40B4-BE49-F238E27FC236}">
                        <a16:creationId xmlns:a16="http://schemas.microsoft.com/office/drawing/2014/main" id="{5C05D494-1F7C-B6EE-A242-47E2FE901744}"/>
                      </a:ext>
                    </a:extLst>
                  </p:cNvPr>
                  <p:cNvSpPr/>
                  <p:nvPr/>
                </p:nvSpPr>
                <p:spPr>
                  <a:xfrm>
                    <a:off x="7535036" y="1421589"/>
                    <a:ext cx="457200" cy="3752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71C09E8-18E4-3924-D9D3-83DE389B3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4594" y="2394374"/>
                <a:ext cx="1" cy="82645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36BFAF-4645-641A-73A2-086664F6808C}"/>
                </a:ext>
              </a:extLst>
            </p:cNvPr>
            <p:cNvSpPr txBox="1"/>
            <p:nvPr/>
          </p:nvSpPr>
          <p:spPr>
            <a:xfrm>
              <a:off x="5950281" y="1860479"/>
              <a:ext cx="1476149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Greedy-SRPT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3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5AE9-A8B8-FC1E-161A-0E7420406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947478"/>
                <a:ext cx="9622537" cy="26607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Setting for talk: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power of 2, all server needs are powers of 2.</a:t>
                </a:r>
              </a:p>
              <a:p>
                <a:pPr marL="0" indent="0">
                  <a:buNone/>
                </a:pPr>
                <a:r>
                  <a:rPr lang="en-US" sz="2000" dirty="0"/>
                  <a:t>“Optimal Scheduling in the Multiserver-job Model under Heavy Traffic”, Grosof, Scully, </a:t>
                </a:r>
                <a:r>
                  <a:rPr lang="en-US" sz="2000" dirty="0" err="1"/>
                  <a:t>Harchol</a:t>
                </a:r>
                <a:r>
                  <a:rPr lang="en-US" sz="2000" dirty="0"/>
                  <a:t>-Balter, </a:t>
                </a:r>
                <a:r>
                  <a:rPr lang="en-US" sz="2000" dirty="0" err="1"/>
                  <a:t>Scheller</a:t>
                </a:r>
                <a:r>
                  <a:rPr lang="en-US" sz="2000" dirty="0"/>
                  <a:t>-Wolf. SIGMETRICS, ‘23. Also WCFS, Queueing Systems, ‘22.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Better scheduling: </a:t>
                </a:r>
                <a:r>
                  <a:rPr lang="en-US" b="1" dirty="0"/>
                  <a:t>73% higher completion rate</a:t>
                </a:r>
                <a:r>
                  <a:rPr lang="en-US" dirty="0"/>
                  <a:t>, same resources, same response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5AE9-A8B8-FC1E-161A-0E7420406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947478"/>
                <a:ext cx="9622537" cy="2660712"/>
              </a:xfrm>
              <a:blipFill>
                <a:blip r:embed="rId3"/>
                <a:stretch>
                  <a:fillRect l="-1267" t="-3899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BD8A428-BF31-1692-B5CC-1BF7F448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Multiserver-job (MSJ) Scheduling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B77DA-26B3-3B3D-D6B2-709DE6D0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B87E433-7D11-CB2A-B67F-BCD11500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9663FF-AC57-31A8-93CA-581D16C65E13}"/>
              </a:ext>
            </a:extLst>
          </p:cNvPr>
          <p:cNvGrpSpPr/>
          <p:nvPr/>
        </p:nvGrpSpPr>
        <p:grpSpPr>
          <a:xfrm>
            <a:off x="3776909" y="1233488"/>
            <a:ext cx="4014470" cy="2651125"/>
            <a:chOff x="9087" y="1748"/>
            <a:chExt cx="6322" cy="417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771955-8499-532F-399B-E3C2D84081C0}"/>
                </a:ext>
              </a:extLst>
            </p:cNvPr>
            <p:cNvSpPr/>
            <p:nvPr/>
          </p:nvSpPr>
          <p:spPr>
            <a:xfrm>
              <a:off x="14954" y="5466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BED17A-5047-363D-C51F-CDD80D5DCE24}"/>
                </a:ext>
              </a:extLst>
            </p:cNvPr>
            <p:cNvSpPr/>
            <p:nvPr/>
          </p:nvSpPr>
          <p:spPr>
            <a:xfrm>
              <a:off x="14954" y="3325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3CC05A4-3B4A-1817-B356-4B3BF1C402C3}"/>
                </a:ext>
              </a:extLst>
            </p:cNvPr>
            <p:cNvSpPr/>
            <p:nvPr/>
          </p:nvSpPr>
          <p:spPr>
            <a:xfrm>
              <a:off x="14954" y="3837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004B91-B5A5-A7F5-0CB0-2188122F5F66}"/>
                </a:ext>
              </a:extLst>
            </p:cNvPr>
            <p:cNvSpPr/>
            <p:nvPr/>
          </p:nvSpPr>
          <p:spPr>
            <a:xfrm>
              <a:off x="14954" y="4367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1BC996-50C6-A349-7F58-EAF3DACB667E}"/>
                </a:ext>
              </a:extLst>
            </p:cNvPr>
            <p:cNvSpPr/>
            <p:nvPr/>
          </p:nvSpPr>
          <p:spPr>
            <a:xfrm>
              <a:off x="14954" y="4910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4DC0F8-F654-300A-1805-4BCD3EA41522}"/>
                </a:ext>
              </a:extLst>
            </p:cNvPr>
            <p:cNvSpPr/>
            <p:nvPr/>
          </p:nvSpPr>
          <p:spPr>
            <a:xfrm>
              <a:off x="14954" y="1748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A0A5F4-94C0-3107-5755-D7A39F53F490}"/>
                </a:ext>
              </a:extLst>
            </p:cNvPr>
            <p:cNvSpPr/>
            <p:nvPr/>
          </p:nvSpPr>
          <p:spPr>
            <a:xfrm>
              <a:off x="14954" y="2278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36EED0-CEFE-E99F-E59B-A191F460FBEA}"/>
                </a:ext>
              </a:extLst>
            </p:cNvPr>
            <p:cNvSpPr/>
            <p:nvPr/>
          </p:nvSpPr>
          <p:spPr>
            <a:xfrm>
              <a:off x="14954" y="2821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E64F9B-7ABD-0A67-2D47-29BF585A2086}"/>
                </a:ext>
              </a:extLst>
            </p:cNvPr>
            <p:cNvGrpSpPr/>
            <p:nvPr/>
          </p:nvGrpSpPr>
          <p:grpSpPr>
            <a:xfrm>
              <a:off x="9087" y="2989"/>
              <a:ext cx="5752" cy="1729"/>
              <a:chOff x="4612" y="3721"/>
              <a:chExt cx="5752" cy="17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3434735-DC70-E10E-8F7F-BC8BDEEE667B}"/>
                  </a:ext>
                </a:extLst>
              </p:cNvPr>
              <p:cNvGrpSpPr/>
              <p:nvPr/>
            </p:nvGrpSpPr>
            <p:grpSpPr>
              <a:xfrm>
                <a:off x="5630" y="3721"/>
                <a:ext cx="4734" cy="1729"/>
                <a:chOff x="5630" y="3721"/>
                <a:chExt cx="4734" cy="1729"/>
              </a:xfrm>
            </p:grpSpPr>
            <p:sp>
              <p:nvSpPr>
                <p:cNvPr id="28" name="Rectangles 39">
                  <a:extLst>
                    <a:ext uri="{FF2B5EF4-FFF2-40B4-BE49-F238E27FC236}">
                      <a16:creationId xmlns:a16="http://schemas.microsoft.com/office/drawing/2014/main" id="{D40D86AF-FB55-A7E0-2A20-F765FF9ADBB1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s 40">
                  <a:extLst>
                    <a:ext uri="{FF2B5EF4-FFF2-40B4-BE49-F238E27FC236}">
                      <a16:creationId xmlns:a16="http://schemas.microsoft.com/office/drawing/2014/main" id="{AC5C0592-14B2-31FB-6EE7-BC5E99F3039C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s 41">
                  <a:extLst>
                    <a:ext uri="{FF2B5EF4-FFF2-40B4-BE49-F238E27FC236}">
                      <a16:creationId xmlns:a16="http://schemas.microsoft.com/office/drawing/2014/main" id="{7C343E53-CD09-4622-DAA9-6CF63EEA816F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s 42">
                  <a:extLst>
                    <a:ext uri="{FF2B5EF4-FFF2-40B4-BE49-F238E27FC236}">
                      <a16:creationId xmlns:a16="http://schemas.microsoft.com/office/drawing/2014/main" id="{FBB865A2-2766-A348-EDAA-9670A0FE181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B67BDFB-060A-3A61-A97B-F36BB3AC727C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FB95129-67A7-58B6-C61C-1BAC5E197300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s 46">
                <a:extLst>
                  <a:ext uri="{FF2B5EF4-FFF2-40B4-BE49-F238E27FC236}">
                    <a16:creationId xmlns:a16="http://schemas.microsoft.com/office/drawing/2014/main" id="{FA4F99F0-4062-798F-0F60-D94D9B139BB8}"/>
                  </a:ext>
                </a:extLst>
              </p:cNvPr>
              <p:cNvSpPr/>
              <p:nvPr/>
            </p:nvSpPr>
            <p:spPr>
              <a:xfrm>
                <a:off x="7649" y="4379"/>
                <a:ext cx="720" cy="7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4" name="Rectangles 47">
                <a:extLst>
                  <a:ext uri="{FF2B5EF4-FFF2-40B4-BE49-F238E27FC236}">
                    <a16:creationId xmlns:a16="http://schemas.microsoft.com/office/drawing/2014/main" id="{DAD4BF15-07A1-7FEC-4749-F2C6EE8C7CD6}"/>
                  </a:ext>
                </a:extLst>
              </p:cNvPr>
              <p:cNvSpPr/>
              <p:nvPr/>
            </p:nvSpPr>
            <p:spPr>
              <a:xfrm>
                <a:off x="9531" y="4647"/>
                <a:ext cx="720" cy="4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5" name="Rectangles 48">
                <a:extLst>
                  <a:ext uri="{FF2B5EF4-FFF2-40B4-BE49-F238E27FC236}">
                    <a16:creationId xmlns:a16="http://schemas.microsoft.com/office/drawing/2014/main" id="{AE8B6255-4B6C-6D68-8B53-C867F778DAE0}"/>
                  </a:ext>
                </a:extLst>
              </p:cNvPr>
              <p:cNvSpPr/>
              <p:nvPr/>
            </p:nvSpPr>
            <p:spPr>
              <a:xfrm>
                <a:off x="6707" y="3904"/>
                <a:ext cx="720" cy="1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Rectangles 49">
                <a:extLst>
                  <a:ext uri="{FF2B5EF4-FFF2-40B4-BE49-F238E27FC236}">
                    <a16:creationId xmlns:a16="http://schemas.microsoft.com/office/drawing/2014/main" id="{0AA612B8-534B-73D9-5F2E-CEE79B601F41}"/>
                  </a:ext>
                </a:extLst>
              </p:cNvPr>
              <p:cNvSpPr/>
              <p:nvPr/>
            </p:nvSpPr>
            <p:spPr>
              <a:xfrm>
                <a:off x="8593" y="4514"/>
                <a:ext cx="720" cy="6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5AE5B6F-96B8-37EC-4B9B-891FE6A6EC0D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tangles 48">
            <a:extLst>
              <a:ext uri="{FF2B5EF4-FFF2-40B4-BE49-F238E27FC236}">
                <a16:creationId xmlns:a16="http://schemas.microsoft.com/office/drawing/2014/main" id="{124436E1-A09C-7706-568C-EC5512C0FBFA}"/>
              </a:ext>
            </a:extLst>
          </p:cNvPr>
          <p:cNvSpPr/>
          <p:nvPr/>
        </p:nvSpPr>
        <p:spPr>
          <a:xfrm>
            <a:off x="4519661" y="2087244"/>
            <a:ext cx="457200" cy="844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687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7EEFA4-EAA8-B883-D389-493B28DA7566}"/>
              </a:ext>
            </a:extLst>
          </p:cNvPr>
          <p:cNvGrpSpPr/>
          <p:nvPr/>
        </p:nvGrpSpPr>
        <p:grpSpPr>
          <a:xfrm>
            <a:off x="7150146" y="865655"/>
            <a:ext cx="3553494" cy="2505080"/>
            <a:chOff x="7150146" y="865655"/>
            <a:chExt cx="3553494" cy="250508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C3F2E27-9DC5-CC82-9A46-4536F78783A1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C715BC-489F-D9BD-85E4-625567CC78FD}"/>
                </a:ext>
              </a:extLst>
            </p:cNvPr>
            <p:cNvSpPr txBox="1"/>
            <p:nvPr/>
          </p:nvSpPr>
          <p:spPr>
            <a:xfrm>
              <a:off x="8714325" y="865655"/>
              <a:ext cx="545971" cy="52322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6" y="3915854"/>
                <a:ext cx="111340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Find minimal subset M of jobs of least rem. size with total server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Among M, serve largest server need first. (tiebreak by remaining size)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6" y="3915854"/>
                <a:ext cx="11134017" cy="1569660"/>
              </a:xfrm>
              <a:prstGeom prst="rect">
                <a:avLst/>
              </a:prstGeom>
              <a:blipFill>
                <a:blip r:embed="rId3"/>
                <a:stretch>
                  <a:fillRect l="-87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EB522-A150-5019-22BA-DD1A6CAE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198834-B7FB-5DE9-7025-CD519A11EA14}"/>
              </a:ext>
            </a:extLst>
          </p:cNvPr>
          <p:cNvGrpSpPr/>
          <p:nvPr/>
        </p:nvGrpSpPr>
        <p:grpSpPr>
          <a:xfrm>
            <a:off x="557871" y="1109844"/>
            <a:ext cx="11429217" cy="2651125"/>
            <a:chOff x="557871" y="1109844"/>
            <a:chExt cx="11429217" cy="265112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E70522C-E02B-174A-9B1C-863B1B47FAC8}"/>
                </a:ext>
              </a:extLst>
            </p:cNvPr>
            <p:cNvGrpSpPr/>
            <p:nvPr/>
          </p:nvGrpSpPr>
          <p:grpSpPr>
            <a:xfrm>
              <a:off x="557871" y="1109844"/>
              <a:ext cx="11429217" cy="2651125"/>
              <a:chOff x="557871" y="1109844"/>
              <a:chExt cx="11429217" cy="265112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3D0F290-993B-D2AA-A2B8-2F354A377721}"/>
                  </a:ext>
                </a:extLst>
              </p:cNvPr>
              <p:cNvGrpSpPr/>
              <p:nvPr/>
            </p:nvGrpSpPr>
            <p:grpSpPr>
              <a:xfrm>
                <a:off x="557871" y="1109844"/>
                <a:ext cx="10563858" cy="2651125"/>
                <a:chOff x="522360" y="2059754"/>
                <a:chExt cx="10563858" cy="2651125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59A0321-8A6D-1452-EE71-B968963579B4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9985286" cy="1243376"/>
                  <a:chOff x="522360" y="2759171"/>
                  <a:chExt cx="9985286" cy="124337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6FEF7D2-C27E-04E2-695B-FB12D708E582}"/>
                      </a:ext>
                    </a:extLst>
                  </p:cNvPr>
                  <p:cNvGrpSpPr/>
                  <p:nvPr/>
                </p:nvGrpSpPr>
                <p:grpSpPr>
                  <a:xfrm>
                    <a:off x="522360" y="2759171"/>
                    <a:ext cx="3969619" cy="1239223"/>
                    <a:chOff x="1586087" y="1805933"/>
                    <a:chExt cx="6090356" cy="2082801"/>
                  </a:xfrm>
                </p:grpSpPr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4F52A22A-3210-D5BF-8AC3-096BD20DB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86087" y="2277601"/>
                      <a:ext cx="1128890" cy="1024175"/>
                      <a:chOff x="928508" y="2360959"/>
                      <a:chExt cx="1128890" cy="1024175"/>
                    </a:xfrm>
                  </p:grpSpPr>
                  <p:cxnSp>
                    <p:nvCxnSpPr>
                      <p:cNvPr id="68" name="Straight Connector 67">
                        <a:extLst>
                          <a:ext uri="{FF2B5EF4-FFF2-40B4-BE49-F238E27FC236}">
                            <a16:creationId xmlns:a16="http://schemas.microsoft.com/office/drawing/2014/main" id="{5C14CD53-7692-5CE2-3C5B-2E1D571B7B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02644" y="2360959"/>
                        <a:ext cx="654754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48CE0400-96D6-42E5-E104-092DACF4F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59653" y="2936693"/>
                        <a:ext cx="697744" cy="4484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AC655785-7D3C-9296-EB5A-1F46E764B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28509" y="2648825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>
                        <a:extLst>
                          <a:ext uri="{FF2B5EF4-FFF2-40B4-BE49-F238E27FC236}">
                            <a16:creationId xmlns:a16="http://schemas.microsoft.com/office/drawing/2014/main" id="{908E0A6C-9529-7823-885A-0E9CFD7884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28508" y="3157346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25ADF8ED-21F9-D1CA-6B4D-5DF4A615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3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BED54ECE-721F-4030-92B1-92930C9888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AA58D3C6-06E5-50D8-7881-3C31838C054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88C06EE0-2A65-8085-0434-50FD7206B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4FE41B73-4BB0-238E-CEF9-AFE9D279A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0017EB40-0F55-31C3-03C9-9AF2E3DAF0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8F5C409-0326-C5A1-680E-56B0EEA13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4E34E23D-F709-3921-3766-8C4CC086D5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2933" y="2395712"/>
                        <a:ext cx="799659" cy="16585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77E2F532-B4AE-0FF1-53BB-0EDF9790E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8048" y="2456743"/>
                        <a:ext cx="799659" cy="159750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44B2E62-F597-561E-DE57-32C5827E61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1364" y="2527798"/>
                        <a:ext cx="799659" cy="152847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408BDDA8-EE6A-90EB-F535-EB80C66398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81214" y="2597282"/>
                        <a:ext cx="799659" cy="145898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D98D79D-47B9-4701-07ED-C02B157AF040}"/>
                      </a:ext>
                    </a:extLst>
                  </p:cNvPr>
                  <p:cNvSpPr/>
                  <p:nvPr/>
                </p:nvSpPr>
                <p:spPr>
                  <a:xfrm>
                    <a:off x="6498465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87C8B31-CB15-92A2-3DBA-C55FA21C4737}"/>
                      </a:ext>
                    </a:extLst>
                  </p:cNvPr>
                  <p:cNvSpPr/>
                  <p:nvPr/>
                </p:nvSpPr>
                <p:spPr>
                  <a:xfrm>
                    <a:off x="5828890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3FB634F-FC83-1FCE-425B-1EA13386277E}"/>
                      </a:ext>
                    </a:extLst>
                  </p:cNvPr>
                  <p:cNvSpPr/>
                  <p:nvPr/>
                </p:nvSpPr>
                <p:spPr>
                  <a:xfrm>
                    <a:off x="515931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2893893B-5541-4856-1E24-A965CF2A000D}"/>
                      </a:ext>
                    </a:extLst>
                  </p:cNvPr>
                  <p:cNvSpPr/>
                  <p:nvPr/>
                </p:nvSpPr>
                <p:spPr>
                  <a:xfrm>
                    <a:off x="4489742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992C4D7E-39A2-4C30-4822-E84518DA2375}"/>
                      </a:ext>
                    </a:extLst>
                  </p:cNvPr>
                  <p:cNvSpPr/>
                  <p:nvPr/>
                </p:nvSpPr>
                <p:spPr>
                  <a:xfrm>
                    <a:off x="9170461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35EEC86F-52FB-4ED1-42A0-CFD84D3DE965}"/>
                      </a:ext>
                    </a:extLst>
                  </p:cNvPr>
                  <p:cNvSpPr/>
                  <p:nvPr/>
                </p:nvSpPr>
                <p:spPr>
                  <a:xfrm>
                    <a:off x="8500886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5BCA4FAD-7AC4-B955-8A1E-FE547B94254A}"/>
                      </a:ext>
                    </a:extLst>
                  </p:cNvPr>
                  <p:cNvSpPr/>
                  <p:nvPr/>
                </p:nvSpPr>
                <p:spPr>
                  <a:xfrm>
                    <a:off x="7831312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F93AAD43-AF68-C7DC-C589-805DC3821CC2}"/>
                      </a:ext>
                    </a:extLst>
                  </p:cNvPr>
                  <p:cNvSpPr/>
                  <p:nvPr/>
                </p:nvSpPr>
                <p:spPr>
                  <a:xfrm>
                    <a:off x="7161738" y="2762741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CBE219D-1749-739E-06CF-3867AF6DA671}"/>
                      </a:ext>
                    </a:extLst>
                  </p:cNvPr>
                  <p:cNvSpPr/>
                  <p:nvPr/>
                </p:nvSpPr>
                <p:spPr>
                  <a:xfrm>
                    <a:off x="9838072" y="2763325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1870C6D-C245-585C-DD83-DFA594A83AC8}"/>
                    </a:ext>
                  </a:extLst>
                </p:cNvPr>
                <p:cNvGrpSpPr/>
                <p:nvPr/>
              </p:nvGrpSpPr>
              <p:grpSpPr>
                <a:xfrm>
                  <a:off x="10797293" y="2059754"/>
                  <a:ext cx="288925" cy="2651125"/>
                  <a:chOff x="11142728" y="136525"/>
                  <a:chExt cx="288925" cy="2651125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B4AED49B-4DCC-D8B3-18BC-2D0EB0CC720B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49745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00371F4-B9CC-F040-BA70-CEBECF6D60F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1379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3664044-7F18-9FE1-4D76-3B7476776946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46304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BAFB0C1-FE79-AFA4-9EC7-9D03234B3929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79959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4752F1B-62BC-87B0-42E6-1977EC066B6C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14439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09205AC-0961-5255-584B-38A5D70F2863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3652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C674957-606B-8021-81FF-7B3EED086D5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47307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64739CF-3819-5DB3-2133-AFD0761B3AA6}"/>
                      </a:ext>
                    </a:extLst>
                  </p:cNvPr>
                  <p:cNvSpPr/>
                  <p:nvPr/>
                </p:nvSpPr>
                <p:spPr>
                  <a:xfrm>
                    <a:off x="11142728" y="8178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2099B0B-0F04-890A-E621-64CDF35C14C8}"/>
                    </a:ext>
                  </a:extLst>
                </p:cNvPr>
                <p:cNvSpPr/>
                <p:nvPr/>
              </p:nvSpPr>
              <p:spPr>
                <a:xfrm>
                  <a:off x="7239071" y="3528804"/>
                  <a:ext cx="521208" cy="3480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55A0BB8-0E3F-ED57-F30A-FE19593C932E}"/>
                    </a:ext>
                  </a:extLst>
                </p:cNvPr>
                <p:cNvSpPr/>
                <p:nvPr/>
              </p:nvSpPr>
              <p:spPr>
                <a:xfrm>
                  <a:off x="4562058" y="3037724"/>
                  <a:ext cx="521208" cy="839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B01BB8-D119-89D4-C853-B1FC8D49F79B}"/>
                    </a:ext>
                  </a:extLst>
                </p:cNvPr>
                <p:cNvSpPr/>
                <p:nvPr/>
              </p:nvSpPr>
              <p:spPr>
                <a:xfrm>
                  <a:off x="5227640" y="3083371"/>
                  <a:ext cx="521208" cy="7945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06E3391-7D3B-59B8-F4AF-6DBF80B28ADA}"/>
                    </a:ext>
                  </a:extLst>
                </p:cNvPr>
                <p:cNvSpPr/>
                <p:nvPr/>
              </p:nvSpPr>
              <p:spPr>
                <a:xfrm>
                  <a:off x="8565362" y="3590292"/>
                  <a:ext cx="521208" cy="2865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1B5F682-572A-6E7B-5BA9-72B6A4E86D6B}"/>
                    </a:ext>
                  </a:extLst>
                </p:cNvPr>
                <p:cNvSpPr/>
                <p:nvPr/>
              </p:nvSpPr>
              <p:spPr>
                <a:xfrm>
                  <a:off x="7906470" y="3562141"/>
                  <a:ext cx="521208" cy="3105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FE9F77B-AFBD-701A-AD0D-932FD1608C46}"/>
                    </a:ext>
                  </a:extLst>
                </p:cNvPr>
                <p:cNvSpPr/>
                <p:nvPr/>
              </p:nvSpPr>
              <p:spPr>
                <a:xfrm>
                  <a:off x="9240814" y="3631420"/>
                  <a:ext cx="521208" cy="245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6FB1C7D-1598-9D82-6BE0-1F4AEC040792}"/>
                    </a:ext>
                  </a:extLst>
                </p:cNvPr>
                <p:cNvSpPr/>
                <p:nvPr/>
              </p:nvSpPr>
              <p:spPr>
                <a:xfrm>
                  <a:off x="9913053" y="3663997"/>
                  <a:ext cx="521208" cy="217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7C66246-BCF7-99DC-9EAF-E4DA538DC38A}"/>
                    </a:ext>
                  </a:extLst>
                </p:cNvPr>
                <p:cNvSpPr/>
                <p:nvPr/>
              </p:nvSpPr>
              <p:spPr>
                <a:xfrm>
                  <a:off x="5898448" y="3185718"/>
                  <a:ext cx="521208" cy="6910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D11A7DF-B741-0830-DE2E-5603CC976A2B}"/>
                    </a:ext>
                  </a:extLst>
                </p:cNvPr>
                <p:cNvSpPr/>
                <p:nvPr/>
              </p:nvSpPr>
              <p:spPr>
                <a:xfrm>
                  <a:off x="6569496" y="3382353"/>
                  <a:ext cx="521208" cy="494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E553C7F-F4D2-EB30-CE03-B0D1CBA954C0}"/>
                  </a:ext>
                </a:extLst>
              </p:cNvPr>
              <p:cNvSpPr txBox="1"/>
              <p:nvPr/>
            </p:nvSpPr>
            <p:spPr>
              <a:xfrm>
                <a:off x="11457432" y="2112264"/>
                <a:ext cx="52965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k=8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738EC3-26D4-B2D3-32EF-7E8CFF9E33C4}"/>
                </a:ext>
              </a:extLst>
            </p:cNvPr>
            <p:cNvSpPr txBox="1"/>
            <p:nvPr/>
          </p:nvSpPr>
          <p:spPr>
            <a:xfrm>
              <a:off x="1048825" y="1379741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2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7EEFA4-EAA8-B883-D389-493B28DA7566}"/>
              </a:ext>
            </a:extLst>
          </p:cNvPr>
          <p:cNvGrpSpPr/>
          <p:nvPr/>
        </p:nvGrpSpPr>
        <p:grpSpPr>
          <a:xfrm>
            <a:off x="7150146" y="865655"/>
            <a:ext cx="3553494" cy="2505080"/>
            <a:chOff x="7150146" y="865655"/>
            <a:chExt cx="3553494" cy="250508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C3F2E27-9DC5-CC82-9A46-4536F78783A1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C715BC-489F-D9BD-85E4-625567CC78FD}"/>
                </a:ext>
              </a:extLst>
            </p:cNvPr>
            <p:cNvSpPr txBox="1"/>
            <p:nvPr/>
          </p:nvSpPr>
          <p:spPr>
            <a:xfrm>
              <a:off x="8714325" y="865655"/>
              <a:ext cx="545971" cy="52322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6" y="3915854"/>
                <a:ext cx="111340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Find minimal subset M of jobs of least rem. size with total server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Among M, serve largest server need first. (tiebreak by remaining size)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When a job completes, M changes, rearrange preemptively.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6" y="3915854"/>
                <a:ext cx="11134017" cy="1938992"/>
              </a:xfrm>
              <a:prstGeom prst="rect">
                <a:avLst/>
              </a:prstGeom>
              <a:blipFill>
                <a:blip r:embed="rId3"/>
                <a:stretch>
                  <a:fillRect l="-87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EB522-A150-5019-22BA-DD1A6CAE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87B04-10C9-1DB6-141A-5CD57C03118B}"/>
              </a:ext>
            </a:extLst>
          </p:cNvPr>
          <p:cNvSpPr/>
          <p:nvPr/>
        </p:nvSpPr>
        <p:spPr>
          <a:xfrm>
            <a:off x="8600873" y="2640382"/>
            <a:ext cx="521208" cy="28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757722-DB02-B7AD-42CD-D0562C2644FE}"/>
              </a:ext>
            </a:extLst>
          </p:cNvPr>
          <p:cNvSpPr/>
          <p:nvPr/>
        </p:nvSpPr>
        <p:spPr>
          <a:xfrm>
            <a:off x="9276325" y="2681510"/>
            <a:ext cx="521208" cy="24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7C0165-A4AD-6DB0-323B-054E5E7C9827}"/>
              </a:ext>
            </a:extLst>
          </p:cNvPr>
          <p:cNvSpPr/>
          <p:nvPr/>
        </p:nvSpPr>
        <p:spPr>
          <a:xfrm>
            <a:off x="9948564" y="2714087"/>
            <a:ext cx="521208" cy="21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EEE73E0-7DF8-CD7B-BFAE-D0760C766D50}"/>
              </a:ext>
            </a:extLst>
          </p:cNvPr>
          <p:cNvGrpSpPr/>
          <p:nvPr/>
        </p:nvGrpSpPr>
        <p:grpSpPr>
          <a:xfrm>
            <a:off x="557871" y="1109844"/>
            <a:ext cx="10563858" cy="2651125"/>
            <a:chOff x="557871" y="1109844"/>
            <a:chExt cx="10563858" cy="265112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534FDF-47C1-6C19-36D8-EA3267D00663}"/>
                </a:ext>
              </a:extLst>
            </p:cNvPr>
            <p:cNvGrpSpPr/>
            <p:nvPr/>
          </p:nvGrpSpPr>
          <p:grpSpPr>
            <a:xfrm>
              <a:off x="557871" y="1109844"/>
              <a:ext cx="10563858" cy="2651125"/>
              <a:chOff x="522360" y="2059754"/>
              <a:chExt cx="10563858" cy="265112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FF5ACCA-5059-05CC-A40B-37AA6C869526}"/>
                  </a:ext>
                </a:extLst>
              </p:cNvPr>
              <p:cNvGrpSpPr/>
              <p:nvPr/>
            </p:nvGrpSpPr>
            <p:grpSpPr>
              <a:xfrm>
                <a:off x="522360" y="2759171"/>
                <a:ext cx="9985286" cy="1243376"/>
                <a:chOff x="522360" y="2759171"/>
                <a:chExt cx="9985286" cy="1243376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79F493B-56F1-504D-BD3B-D78CA4C62EC3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3969619" cy="1239223"/>
                  <a:chOff x="1586087" y="1805933"/>
                  <a:chExt cx="6090356" cy="2082801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248F5DCF-1A3E-2B40-4EC2-21C655449709}"/>
                      </a:ext>
                    </a:extLst>
                  </p:cNvPr>
                  <p:cNvGrpSpPr/>
                  <p:nvPr/>
                </p:nvGrpSpPr>
                <p:grpSpPr>
                  <a:xfrm>
                    <a:off x="1586087" y="2277601"/>
                    <a:ext cx="1128890" cy="1024175"/>
                    <a:chOff x="928508" y="2360959"/>
                    <a:chExt cx="1128890" cy="1024175"/>
                  </a:xfrm>
                </p:grpSpPr>
                <p:cxnSp>
                  <p:nvCxnSpPr>
                    <p:cNvPr id="179" name="Straight Connector 178">
                      <a:extLst>
                        <a:ext uri="{FF2B5EF4-FFF2-40B4-BE49-F238E27FC236}">
                          <a16:creationId xmlns:a16="http://schemas.microsoft.com/office/drawing/2014/main" id="{4603E540-F0B0-EA82-8677-265725138E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02644" y="2360959"/>
                      <a:ext cx="654754" cy="5757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>
                      <a:extLst>
                        <a:ext uri="{FF2B5EF4-FFF2-40B4-BE49-F238E27FC236}">
                          <a16:creationId xmlns:a16="http://schemas.microsoft.com/office/drawing/2014/main" id="{837E3757-6662-4CD2-4627-CE5D32814A9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59653" y="2936693"/>
                      <a:ext cx="697744" cy="4484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82C1F127-4EDB-1A27-AE3D-23AD2ED341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28509" y="2648825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E5C19535-8770-0F44-8D00-36FEDE862D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8508" y="3157346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01F81024-DE65-975E-AB8C-93F44B53DF74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3" y="1805933"/>
                    <a:ext cx="5689600" cy="2082801"/>
                    <a:chOff x="1817511" y="2178755"/>
                    <a:chExt cx="5689600" cy="2082801"/>
                  </a:xfrm>
                </p:grpSpPr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7293D9BE-AAD0-C8B1-B30A-29F8B7E198A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21787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CE430A21-E4B1-3D2F-A72D-BCC047389E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42615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7D4F8ADE-B848-2EFC-A988-94D2B0044F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1EABCDE9-A52F-8C96-D28C-E99C8508C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F23EC50C-44EA-0733-D902-301D969D4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3462A205-D72F-6E8A-B1CB-53A144394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0D0BA8BE-D4EC-E005-5680-35CE32EF0D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2933" y="2395712"/>
                      <a:ext cx="799659" cy="165854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4238B067-562F-114F-B9BA-3F320A99F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048" y="2456743"/>
                      <a:ext cx="799659" cy="15975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3106AA9E-3A13-1360-E38A-3A1CF08C9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1364" y="2527798"/>
                      <a:ext cx="799659" cy="152847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057FB417-03A0-CB89-E5CC-10DD381CC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214" y="2597282"/>
                      <a:ext cx="799659" cy="145898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4128C58-3F34-0FEF-C9CC-44A0D6B2CA71}"/>
                    </a:ext>
                  </a:extLst>
                </p:cNvPr>
                <p:cNvSpPr/>
                <p:nvPr/>
              </p:nvSpPr>
              <p:spPr>
                <a:xfrm>
                  <a:off x="6498465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1FBBC537-BB96-BC77-2FA9-A19DC158919C}"/>
                    </a:ext>
                  </a:extLst>
                </p:cNvPr>
                <p:cNvSpPr/>
                <p:nvPr/>
              </p:nvSpPr>
              <p:spPr>
                <a:xfrm>
                  <a:off x="5828890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7BB6B93-46ED-ADCB-B939-A7B75A2E0D36}"/>
                    </a:ext>
                  </a:extLst>
                </p:cNvPr>
                <p:cNvSpPr/>
                <p:nvPr/>
              </p:nvSpPr>
              <p:spPr>
                <a:xfrm>
                  <a:off x="515931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2A0992-1583-C7D7-F575-FC495682EC73}"/>
                    </a:ext>
                  </a:extLst>
                </p:cNvPr>
                <p:cNvSpPr/>
                <p:nvPr/>
              </p:nvSpPr>
              <p:spPr>
                <a:xfrm>
                  <a:off x="4489742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22EE045-971D-B0F9-8296-6EA82F8851E8}"/>
                    </a:ext>
                  </a:extLst>
                </p:cNvPr>
                <p:cNvSpPr/>
                <p:nvPr/>
              </p:nvSpPr>
              <p:spPr>
                <a:xfrm>
                  <a:off x="9170461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57CBEA59-C412-C053-1CD1-95D849DABA0E}"/>
                    </a:ext>
                  </a:extLst>
                </p:cNvPr>
                <p:cNvSpPr/>
                <p:nvPr/>
              </p:nvSpPr>
              <p:spPr>
                <a:xfrm>
                  <a:off x="8500886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510A685-E9C2-7C00-7413-A16A47DBB0F5}"/>
                    </a:ext>
                  </a:extLst>
                </p:cNvPr>
                <p:cNvSpPr/>
                <p:nvPr/>
              </p:nvSpPr>
              <p:spPr>
                <a:xfrm>
                  <a:off x="7831312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35D78665-6980-F26D-057C-1B8E99A3560E}"/>
                    </a:ext>
                  </a:extLst>
                </p:cNvPr>
                <p:cNvSpPr/>
                <p:nvPr/>
              </p:nvSpPr>
              <p:spPr>
                <a:xfrm>
                  <a:off x="7161738" y="2762741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9E756B36-252D-60CF-06A9-6AE2DC9746E8}"/>
                    </a:ext>
                  </a:extLst>
                </p:cNvPr>
                <p:cNvSpPr/>
                <p:nvPr/>
              </p:nvSpPr>
              <p:spPr>
                <a:xfrm>
                  <a:off x="9838072" y="2763325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898CA6F-69A8-AAF2-D9D3-8752FEF7DA40}"/>
                  </a:ext>
                </a:extLst>
              </p:cNvPr>
              <p:cNvGrpSpPr/>
              <p:nvPr/>
            </p:nvGrpSpPr>
            <p:grpSpPr>
              <a:xfrm>
                <a:off x="10797293" y="205975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ED4CCBF-3410-9465-1FD1-B74A826CF230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8A1F3057-4925-C17E-DDE5-DA8C14455B81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E3926998-1C66-121F-549C-F94E62BBBB41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B3D9580F-67A0-91BE-9C51-E12BA6F3F2B5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A2BF538-D9A6-4D4A-392C-901EF36C9A6D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619F7D2-FBC0-4896-A347-9A4AED2C85B7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5FCDBA37-7637-B85E-48C6-25AC0EA01089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F983AB98-6746-84E1-6FD5-655BE12B8A07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79B01D9-6B38-8FCB-99AD-6947EC07D272}"/>
                  </a:ext>
                </a:extLst>
              </p:cNvPr>
              <p:cNvSpPr/>
              <p:nvPr/>
            </p:nvSpPr>
            <p:spPr>
              <a:xfrm>
                <a:off x="4562058" y="3037724"/>
                <a:ext cx="521208" cy="839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299F269-5A42-90EB-CE66-BC2641FA22AA}"/>
                  </a:ext>
                </a:extLst>
              </p:cNvPr>
              <p:cNvSpPr/>
              <p:nvPr/>
            </p:nvSpPr>
            <p:spPr>
              <a:xfrm>
                <a:off x="5227640" y="3083371"/>
                <a:ext cx="521208" cy="794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2CD48F9-0017-10A0-6DBB-A04C52C4E33C}"/>
                  </a:ext>
                </a:extLst>
              </p:cNvPr>
              <p:cNvSpPr/>
              <p:nvPr/>
            </p:nvSpPr>
            <p:spPr>
              <a:xfrm>
                <a:off x="7906470" y="3562141"/>
                <a:ext cx="521208" cy="310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6C5BC22-A213-22D8-E080-8AA216B9EED5}"/>
                  </a:ext>
                </a:extLst>
              </p:cNvPr>
              <p:cNvSpPr/>
              <p:nvPr/>
            </p:nvSpPr>
            <p:spPr>
              <a:xfrm>
                <a:off x="5898448" y="3185718"/>
                <a:ext cx="521208" cy="691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F228981-F638-2497-C40F-FEC32F3DE1A3}"/>
                  </a:ext>
                </a:extLst>
              </p:cNvPr>
              <p:cNvSpPr/>
              <p:nvPr/>
            </p:nvSpPr>
            <p:spPr>
              <a:xfrm>
                <a:off x="6569496" y="3382353"/>
                <a:ext cx="521208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E230D5-FC39-A819-C73D-9D9D73FFB47B}"/>
                </a:ext>
              </a:extLst>
            </p:cNvPr>
            <p:cNvSpPr txBox="1"/>
            <p:nvPr/>
          </p:nvSpPr>
          <p:spPr>
            <a:xfrm>
              <a:off x="1048825" y="1379741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CBB508B-4BC6-3955-F91A-A32503B84237}"/>
              </a:ext>
            </a:extLst>
          </p:cNvPr>
          <p:cNvGrpSpPr/>
          <p:nvPr/>
        </p:nvGrpSpPr>
        <p:grpSpPr>
          <a:xfrm>
            <a:off x="7866823" y="1249861"/>
            <a:ext cx="3643437" cy="1313867"/>
            <a:chOff x="7866823" y="1249861"/>
            <a:chExt cx="3643437" cy="131386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2678803-8E46-E8BE-ED01-1439F2FFC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7266" y="1249861"/>
              <a:ext cx="11786" cy="9970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FE85504-A0EA-2B5B-B09F-64585109DD23}"/>
                </a:ext>
              </a:extLst>
            </p:cNvPr>
            <p:cNvGrpSpPr/>
            <p:nvPr/>
          </p:nvGrpSpPr>
          <p:grpSpPr>
            <a:xfrm>
              <a:off x="7866823" y="1569116"/>
              <a:ext cx="3643437" cy="994612"/>
              <a:chOff x="7866823" y="1569116"/>
              <a:chExt cx="3643437" cy="99461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8F304E-F3B6-D74A-CD75-721B56D03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6823" y="1738275"/>
                <a:ext cx="2954971" cy="825453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E73F8B-541C-5C8F-579C-4E436A6B7C7B}"/>
                  </a:ext>
                </a:extLst>
              </p:cNvPr>
              <p:cNvSpPr/>
              <p:nvPr/>
            </p:nvSpPr>
            <p:spPr>
              <a:xfrm>
                <a:off x="10989052" y="1569116"/>
                <a:ext cx="521208" cy="34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ACD39D-1D38-718A-F574-DE67C00C4215}"/>
              </a:ext>
            </a:extLst>
          </p:cNvPr>
          <p:cNvGrpSpPr/>
          <p:nvPr/>
        </p:nvGrpSpPr>
        <p:grpSpPr>
          <a:xfrm>
            <a:off x="9156631" y="2595194"/>
            <a:ext cx="2334737" cy="286521"/>
            <a:chOff x="9156631" y="2595194"/>
            <a:chExt cx="2334737" cy="2865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37AD2A-DAAB-711B-D8BF-299779364C87}"/>
                </a:ext>
              </a:extLst>
            </p:cNvPr>
            <p:cNvCxnSpPr>
              <a:cxnSpLocks/>
            </p:cNvCxnSpPr>
            <p:nvPr/>
          </p:nvCxnSpPr>
          <p:spPr>
            <a:xfrm>
              <a:off x="9156631" y="2625251"/>
              <a:ext cx="1796074" cy="59359"/>
            </a:xfrm>
            <a:prstGeom prst="straightConnector1">
              <a:avLst/>
            </a:prstGeom>
            <a:ln w="635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8C0490-CECB-3F23-E0D9-2F44FA76D9B2}"/>
                </a:ext>
              </a:extLst>
            </p:cNvPr>
            <p:cNvSpPr/>
            <p:nvPr/>
          </p:nvSpPr>
          <p:spPr>
            <a:xfrm>
              <a:off x="10970160" y="2595194"/>
              <a:ext cx="521208" cy="286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4BB365-7F6C-FF1B-6794-8953C02BA799}"/>
              </a:ext>
            </a:extLst>
          </p:cNvPr>
          <p:cNvGrpSpPr/>
          <p:nvPr/>
        </p:nvGrpSpPr>
        <p:grpSpPr>
          <a:xfrm>
            <a:off x="10495780" y="2828998"/>
            <a:ext cx="1018367" cy="519348"/>
            <a:chOff x="10495780" y="2828998"/>
            <a:chExt cx="1018367" cy="5193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C078A8-220F-2F2B-5CB6-47486D7F63FF}"/>
                </a:ext>
              </a:extLst>
            </p:cNvPr>
            <p:cNvSpPr/>
            <p:nvPr/>
          </p:nvSpPr>
          <p:spPr>
            <a:xfrm>
              <a:off x="10992939" y="3131237"/>
              <a:ext cx="521208" cy="217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89276C-D710-E707-2812-FE18BFF9526C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0495780" y="2828998"/>
              <a:ext cx="497159" cy="410794"/>
            </a:xfrm>
            <a:prstGeom prst="straightConnector1">
              <a:avLst/>
            </a:prstGeom>
            <a:ln w="635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870B8-513A-BB84-D2E0-2D2B6100FB2D}"/>
              </a:ext>
            </a:extLst>
          </p:cNvPr>
          <p:cNvGrpSpPr/>
          <p:nvPr/>
        </p:nvGrpSpPr>
        <p:grpSpPr>
          <a:xfrm>
            <a:off x="9797533" y="2931196"/>
            <a:ext cx="1712727" cy="788892"/>
            <a:chOff x="9797533" y="2931196"/>
            <a:chExt cx="1712727" cy="7888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09BC8F-28D9-4129-F96E-8910B039916F}"/>
                </a:ext>
              </a:extLst>
            </p:cNvPr>
            <p:cNvSpPr/>
            <p:nvPr/>
          </p:nvSpPr>
          <p:spPr>
            <a:xfrm>
              <a:off x="10989052" y="3474691"/>
              <a:ext cx="521208" cy="245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08161B7-DC0E-B43C-7335-DB0AAC7412FA}"/>
                </a:ext>
              </a:extLst>
            </p:cNvPr>
            <p:cNvCxnSpPr>
              <a:cxnSpLocks/>
            </p:cNvCxnSpPr>
            <p:nvPr/>
          </p:nvCxnSpPr>
          <p:spPr>
            <a:xfrm>
              <a:off x="9797533" y="2931196"/>
              <a:ext cx="1179733" cy="666611"/>
            </a:xfrm>
            <a:prstGeom prst="straightConnector1">
              <a:avLst/>
            </a:prstGeom>
            <a:ln w="635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85012687-35D1-2B5D-5E29-97B8484CCA54}"/>
              </a:ext>
            </a:extLst>
          </p:cNvPr>
          <p:cNvSpPr txBox="1"/>
          <p:nvPr/>
        </p:nvSpPr>
        <p:spPr>
          <a:xfrm>
            <a:off x="11457432" y="2112264"/>
            <a:ext cx="52965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</p:spTree>
    <p:extLst>
      <p:ext uri="{BB962C8B-B14F-4D97-AF65-F5344CB8AC3E}">
        <p14:creationId xmlns:p14="http://schemas.microsoft.com/office/powerpoint/2010/main" val="27183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7EEFA4-EAA8-B883-D389-493B28DA7566}"/>
              </a:ext>
            </a:extLst>
          </p:cNvPr>
          <p:cNvGrpSpPr/>
          <p:nvPr/>
        </p:nvGrpSpPr>
        <p:grpSpPr>
          <a:xfrm>
            <a:off x="7150146" y="865655"/>
            <a:ext cx="3553494" cy="2505080"/>
            <a:chOff x="7150146" y="865655"/>
            <a:chExt cx="3553494" cy="250508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C3F2E27-9DC5-CC82-9A46-4536F78783A1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C715BC-489F-D9BD-85E4-625567CC78FD}"/>
                </a:ext>
              </a:extLst>
            </p:cNvPr>
            <p:cNvSpPr txBox="1"/>
            <p:nvPr/>
          </p:nvSpPr>
          <p:spPr>
            <a:xfrm>
              <a:off x="8714325" y="865655"/>
              <a:ext cx="545971" cy="52322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6" y="3915854"/>
                <a:ext cx="1113401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Find minimal subset M of jobs of least rem. size with total server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Among M, serve largest server need first. (tiebreak by remaining size)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When a job completes, M changes, rearrange preemptively.</a:t>
                </a:r>
              </a:p>
              <a:p>
                <a:r>
                  <a:rPr lang="en-US" sz="2400" dirty="0"/>
                  <a:t>Efficiency theorem: If total server need of all jobs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ServerFilling</a:t>
                </a:r>
                <a:r>
                  <a:rPr lang="en-US" sz="2400" dirty="0"/>
                  <a:t>-SRPT fills all servers</a:t>
                </a:r>
              </a:p>
              <a:p>
                <a:r>
                  <a:rPr lang="en-US" sz="2400" dirty="0"/>
                  <a:t>Next: Analyze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6" y="3915854"/>
                <a:ext cx="11134017" cy="2677656"/>
              </a:xfrm>
              <a:prstGeom prst="rect">
                <a:avLst/>
              </a:prstGeom>
              <a:blipFill>
                <a:blip r:embed="rId3"/>
                <a:stretch>
                  <a:fillRect l="-876" t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EB522-A150-5019-22BA-DD1A6CAE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EEE73E0-7DF8-CD7B-BFAE-D0760C766D50}"/>
              </a:ext>
            </a:extLst>
          </p:cNvPr>
          <p:cNvGrpSpPr/>
          <p:nvPr/>
        </p:nvGrpSpPr>
        <p:grpSpPr>
          <a:xfrm>
            <a:off x="557871" y="1109844"/>
            <a:ext cx="10563858" cy="2651125"/>
            <a:chOff x="557871" y="1109844"/>
            <a:chExt cx="10563858" cy="265112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534FDF-47C1-6C19-36D8-EA3267D00663}"/>
                </a:ext>
              </a:extLst>
            </p:cNvPr>
            <p:cNvGrpSpPr/>
            <p:nvPr/>
          </p:nvGrpSpPr>
          <p:grpSpPr>
            <a:xfrm>
              <a:off x="557871" y="1109844"/>
              <a:ext cx="10563858" cy="2651125"/>
              <a:chOff x="522360" y="2059754"/>
              <a:chExt cx="10563858" cy="265112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FF5ACCA-5059-05CC-A40B-37AA6C869526}"/>
                  </a:ext>
                </a:extLst>
              </p:cNvPr>
              <p:cNvGrpSpPr/>
              <p:nvPr/>
            </p:nvGrpSpPr>
            <p:grpSpPr>
              <a:xfrm>
                <a:off x="522360" y="2759171"/>
                <a:ext cx="9985286" cy="1243376"/>
                <a:chOff x="522360" y="2759171"/>
                <a:chExt cx="9985286" cy="1243376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79F493B-56F1-504D-BD3B-D78CA4C62EC3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3969619" cy="1239223"/>
                  <a:chOff x="1586087" y="1805933"/>
                  <a:chExt cx="6090356" cy="2082801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248F5DCF-1A3E-2B40-4EC2-21C655449709}"/>
                      </a:ext>
                    </a:extLst>
                  </p:cNvPr>
                  <p:cNvGrpSpPr/>
                  <p:nvPr/>
                </p:nvGrpSpPr>
                <p:grpSpPr>
                  <a:xfrm>
                    <a:off x="1586087" y="2277601"/>
                    <a:ext cx="1128890" cy="1024175"/>
                    <a:chOff x="928508" y="2360959"/>
                    <a:chExt cx="1128890" cy="1024175"/>
                  </a:xfrm>
                </p:grpSpPr>
                <p:cxnSp>
                  <p:nvCxnSpPr>
                    <p:cNvPr id="179" name="Straight Connector 178">
                      <a:extLst>
                        <a:ext uri="{FF2B5EF4-FFF2-40B4-BE49-F238E27FC236}">
                          <a16:creationId xmlns:a16="http://schemas.microsoft.com/office/drawing/2014/main" id="{4603E540-F0B0-EA82-8677-265725138E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02644" y="2360959"/>
                      <a:ext cx="654754" cy="5757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>
                      <a:extLst>
                        <a:ext uri="{FF2B5EF4-FFF2-40B4-BE49-F238E27FC236}">
                          <a16:creationId xmlns:a16="http://schemas.microsoft.com/office/drawing/2014/main" id="{837E3757-6662-4CD2-4627-CE5D32814A9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59653" y="2936693"/>
                      <a:ext cx="697744" cy="4484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82C1F127-4EDB-1A27-AE3D-23AD2ED341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28509" y="2648825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E5C19535-8770-0F44-8D00-36FEDE862D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8508" y="3157346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01F81024-DE65-975E-AB8C-93F44B53DF74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3" y="1805933"/>
                    <a:ext cx="5689600" cy="2082801"/>
                    <a:chOff x="1817511" y="2178755"/>
                    <a:chExt cx="5689600" cy="2082801"/>
                  </a:xfrm>
                </p:grpSpPr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7293D9BE-AAD0-C8B1-B30A-29F8B7E198A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21787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CE430A21-E4B1-3D2F-A72D-BCC047389E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42615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7D4F8ADE-B848-2EFC-A988-94D2B0044F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1EABCDE9-A52F-8C96-D28C-E99C8508C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F23EC50C-44EA-0733-D902-301D969D4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3462A205-D72F-6E8A-B1CB-53A144394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0D0BA8BE-D4EC-E005-5680-35CE32EF0D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2933" y="2395712"/>
                      <a:ext cx="799659" cy="165854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4238B067-562F-114F-B9BA-3F320A99F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048" y="2456743"/>
                      <a:ext cx="799659" cy="15975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3106AA9E-3A13-1360-E38A-3A1CF08C9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1364" y="2527798"/>
                      <a:ext cx="799659" cy="152847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057FB417-03A0-CB89-E5CC-10DD381CC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214" y="2597282"/>
                      <a:ext cx="799659" cy="145898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4128C58-3F34-0FEF-C9CC-44A0D6B2CA71}"/>
                    </a:ext>
                  </a:extLst>
                </p:cNvPr>
                <p:cNvSpPr/>
                <p:nvPr/>
              </p:nvSpPr>
              <p:spPr>
                <a:xfrm>
                  <a:off x="6498465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1FBBC537-BB96-BC77-2FA9-A19DC158919C}"/>
                    </a:ext>
                  </a:extLst>
                </p:cNvPr>
                <p:cNvSpPr/>
                <p:nvPr/>
              </p:nvSpPr>
              <p:spPr>
                <a:xfrm>
                  <a:off x="5828890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7BB6B93-46ED-ADCB-B939-A7B75A2E0D36}"/>
                    </a:ext>
                  </a:extLst>
                </p:cNvPr>
                <p:cNvSpPr/>
                <p:nvPr/>
              </p:nvSpPr>
              <p:spPr>
                <a:xfrm>
                  <a:off x="515931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2A0992-1583-C7D7-F575-FC495682EC73}"/>
                    </a:ext>
                  </a:extLst>
                </p:cNvPr>
                <p:cNvSpPr/>
                <p:nvPr/>
              </p:nvSpPr>
              <p:spPr>
                <a:xfrm>
                  <a:off x="4489742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22EE045-971D-B0F9-8296-6EA82F8851E8}"/>
                    </a:ext>
                  </a:extLst>
                </p:cNvPr>
                <p:cNvSpPr/>
                <p:nvPr/>
              </p:nvSpPr>
              <p:spPr>
                <a:xfrm>
                  <a:off x="9170461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57CBEA59-C412-C053-1CD1-95D849DABA0E}"/>
                    </a:ext>
                  </a:extLst>
                </p:cNvPr>
                <p:cNvSpPr/>
                <p:nvPr/>
              </p:nvSpPr>
              <p:spPr>
                <a:xfrm>
                  <a:off x="8500886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510A685-E9C2-7C00-7413-A16A47DBB0F5}"/>
                    </a:ext>
                  </a:extLst>
                </p:cNvPr>
                <p:cNvSpPr/>
                <p:nvPr/>
              </p:nvSpPr>
              <p:spPr>
                <a:xfrm>
                  <a:off x="7831312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35D78665-6980-F26D-057C-1B8E99A3560E}"/>
                    </a:ext>
                  </a:extLst>
                </p:cNvPr>
                <p:cNvSpPr/>
                <p:nvPr/>
              </p:nvSpPr>
              <p:spPr>
                <a:xfrm>
                  <a:off x="7161738" y="2762741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9E756B36-252D-60CF-06A9-6AE2DC9746E8}"/>
                    </a:ext>
                  </a:extLst>
                </p:cNvPr>
                <p:cNvSpPr/>
                <p:nvPr/>
              </p:nvSpPr>
              <p:spPr>
                <a:xfrm>
                  <a:off x="9838072" y="2763325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898CA6F-69A8-AAF2-D9D3-8752FEF7DA40}"/>
                  </a:ext>
                </a:extLst>
              </p:cNvPr>
              <p:cNvGrpSpPr/>
              <p:nvPr/>
            </p:nvGrpSpPr>
            <p:grpSpPr>
              <a:xfrm>
                <a:off x="10797293" y="205975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ED4CCBF-3410-9465-1FD1-B74A826CF230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8A1F3057-4925-C17E-DDE5-DA8C14455B81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E3926998-1C66-121F-549C-F94E62BBBB41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B3D9580F-67A0-91BE-9C51-E12BA6F3F2B5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A2BF538-D9A6-4D4A-392C-901EF36C9A6D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619F7D2-FBC0-4896-A347-9A4AED2C85B7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5FCDBA37-7637-B85E-48C6-25AC0EA01089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F983AB98-6746-84E1-6FD5-655BE12B8A07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79B01D9-6B38-8FCB-99AD-6947EC07D272}"/>
                  </a:ext>
                </a:extLst>
              </p:cNvPr>
              <p:cNvSpPr/>
              <p:nvPr/>
            </p:nvSpPr>
            <p:spPr>
              <a:xfrm>
                <a:off x="4562058" y="3037724"/>
                <a:ext cx="521208" cy="839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299F269-5A42-90EB-CE66-BC2641FA22AA}"/>
                  </a:ext>
                </a:extLst>
              </p:cNvPr>
              <p:cNvSpPr/>
              <p:nvPr/>
            </p:nvSpPr>
            <p:spPr>
              <a:xfrm>
                <a:off x="5227640" y="3083371"/>
                <a:ext cx="521208" cy="794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2CD48F9-0017-10A0-6DBB-A04C52C4E33C}"/>
                  </a:ext>
                </a:extLst>
              </p:cNvPr>
              <p:cNvSpPr/>
              <p:nvPr/>
            </p:nvSpPr>
            <p:spPr>
              <a:xfrm>
                <a:off x="7906470" y="3562141"/>
                <a:ext cx="521208" cy="310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6C5BC22-A213-22D8-E080-8AA216B9EED5}"/>
                  </a:ext>
                </a:extLst>
              </p:cNvPr>
              <p:cNvSpPr/>
              <p:nvPr/>
            </p:nvSpPr>
            <p:spPr>
              <a:xfrm>
                <a:off x="5898448" y="3185718"/>
                <a:ext cx="521208" cy="691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F228981-F638-2497-C40F-FEC32F3DE1A3}"/>
                  </a:ext>
                </a:extLst>
              </p:cNvPr>
              <p:cNvSpPr/>
              <p:nvPr/>
            </p:nvSpPr>
            <p:spPr>
              <a:xfrm>
                <a:off x="6569496" y="3382353"/>
                <a:ext cx="521208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E230D5-FC39-A819-C73D-9D9D73FFB47B}"/>
                </a:ext>
              </a:extLst>
            </p:cNvPr>
            <p:cNvSpPr txBox="1"/>
            <p:nvPr/>
          </p:nvSpPr>
          <p:spPr>
            <a:xfrm>
              <a:off x="1048825" y="1379741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CBB508B-4BC6-3955-F91A-A32503B84237}"/>
              </a:ext>
            </a:extLst>
          </p:cNvPr>
          <p:cNvGrpSpPr/>
          <p:nvPr/>
        </p:nvGrpSpPr>
        <p:grpSpPr>
          <a:xfrm>
            <a:off x="7866823" y="1249861"/>
            <a:ext cx="3643437" cy="1313867"/>
            <a:chOff x="7866823" y="1249861"/>
            <a:chExt cx="3643437" cy="131386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2678803-8E46-E8BE-ED01-1439F2FFC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7266" y="1249861"/>
              <a:ext cx="11786" cy="9970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FE85504-A0EA-2B5B-B09F-64585109DD23}"/>
                </a:ext>
              </a:extLst>
            </p:cNvPr>
            <p:cNvGrpSpPr/>
            <p:nvPr/>
          </p:nvGrpSpPr>
          <p:grpSpPr>
            <a:xfrm>
              <a:off x="7866823" y="1569116"/>
              <a:ext cx="3643437" cy="994612"/>
              <a:chOff x="7866823" y="1569116"/>
              <a:chExt cx="3643437" cy="99461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8F304E-F3B6-D74A-CD75-721B56D03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6823" y="1738275"/>
                <a:ext cx="2954971" cy="825453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E73F8B-541C-5C8F-579C-4E436A6B7C7B}"/>
                  </a:ext>
                </a:extLst>
              </p:cNvPr>
              <p:cNvSpPr/>
              <p:nvPr/>
            </p:nvSpPr>
            <p:spPr>
              <a:xfrm>
                <a:off x="10989052" y="1569116"/>
                <a:ext cx="521208" cy="34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ACD39D-1D38-718A-F574-DE67C00C4215}"/>
              </a:ext>
            </a:extLst>
          </p:cNvPr>
          <p:cNvGrpSpPr/>
          <p:nvPr/>
        </p:nvGrpSpPr>
        <p:grpSpPr>
          <a:xfrm>
            <a:off x="9156631" y="2595194"/>
            <a:ext cx="2334737" cy="286521"/>
            <a:chOff x="9156631" y="2595194"/>
            <a:chExt cx="2334737" cy="2865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37AD2A-DAAB-711B-D8BF-299779364C87}"/>
                </a:ext>
              </a:extLst>
            </p:cNvPr>
            <p:cNvCxnSpPr>
              <a:cxnSpLocks/>
            </p:cNvCxnSpPr>
            <p:nvPr/>
          </p:nvCxnSpPr>
          <p:spPr>
            <a:xfrm>
              <a:off x="9156631" y="2625251"/>
              <a:ext cx="1796074" cy="59359"/>
            </a:xfrm>
            <a:prstGeom prst="straightConnector1">
              <a:avLst/>
            </a:prstGeom>
            <a:ln w="635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8C0490-CECB-3F23-E0D9-2F44FA76D9B2}"/>
                </a:ext>
              </a:extLst>
            </p:cNvPr>
            <p:cNvSpPr/>
            <p:nvPr/>
          </p:nvSpPr>
          <p:spPr>
            <a:xfrm>
              <a:off x="10970160" y="2595194"/>
              <a:ext cx="521208" cy="286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4BB365-7F6C-FF1B-6794-8953C02BA799}"/>
              </a:ext>
            </a:extLst>
          </p:cNvPr>
          <p:cNvGrpSpPr/>
          <p:nvPr/>
        </p:nvGrpSpPr>
        <p:grpSpPr>
          <a:xfrm>
            <a:off x="10495780" y="2828998"/>
            <a:ext cx="1018367" cy="519348"/>
            <a:chOff x="10495780" y="2828998"/>
            <a:chExt cx="1018367" cy="5193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C078A8-220F-2F2B-5CB6-47486D7F63FF}"/>
                </a:ext>
              </a:extLst>
            </p:cNvPr>
            <p:cNvSpPr/>
            <p:nvPr/>
          </p:nvSpPr>
          <p:spPr>
            <a:xfrm>
              <a:off x="10992939" y="3131237"/>
              <a:ext cx="521208" cy="217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E89276C-D710-E707-2812-FE18BFF9526C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0495780" y="2828998"/>
              <a:ext cx="497159" cy="410794"/>
            </a:xfrm>
            <a:prstGeom prst="straightConnector1">
              <a:avLst/>
            </a:prstGeom>
            <a:ln w="635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870B8-513A-BB84-D2E0-2D2B6100FB2D}"/>
              </a:ext>
            </a:extLst>
          </p:cNvPr>
          <p:cNvGrpSpPr/>
          <p:nvPr/>
        </p:nvGrpSpPr>
        <p:grpSpPr>
          <a:xfrm>
            <a:off x="9797533" y="2931196"/>
            <a:ext cx="1712727" cy="788892"/>
            <a:chOff x="9797533" y="2931196"/>
            <a:chExt cx="1712727" cy="7888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09BC8F-28D9-4129-F96E-8910B039916F}"/>
                </a:ext>
              </a:extLst>
            </p:cNvPr>
            <p:cNvSpPr/>
            <p:nvPr/>
          </p:nvSpPr>
          <p:spPr>
            <a:xfrm>
              <a:off x="10989052" y="3474691"/>
              <a:ext cx="521208" cy="245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08161B7-DC0E-B43C-7335-DB0AAC7412FA}"/>
                </a:ext>
              </a:extLst>
            </p:cNvPr>
            <p:cNvCxnSpPr>
              <a:cxnSpLocks/>
            </p:cNvCxnSpPr>
            <p:nvPr/>
          </p:nvCxnSpPr>
          <p:spPr>
            <a:xfrm>
              <a:off x="9797533" y="2931196"/>
              <a:ext cx="1179733" cy="666611"/>
            </a:xfrm>
            <a:prstGeom prst="straightConnector1">
              <a:avLst/>
            </a:prstGeom>
            <a:ln w="635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85012687-35D1-2B5D-5E29-97B8484CCA54}"/>
              </a:ext>
            </a:extLst>
          </p:cNvPr>
          <p:cNvSpPr txBox="1"/>
          <p:nvPr/>
        </p:nvSpPr>
        <p:spPr>
          <a:xfrm>
            <a:off x="11457432" y="2112264"/>
            <a:ext cx="52965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53C7567-659A-8E3B-EAEC-61DF606FB327}"/>
              </a:ext>
            </a:extLst>
          </p:cNvPr>
          <p:cNvSpPr/>
          <p:nvPr/>
        </p:nvSpPr>
        <p:spPr>
          <a:xfrm>
            <a:off x="8944393" y="5469476"/>
            <a:ext cx="1634335" cy="132842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need is power of 2</a:t>
            </a:r>
          </a:p>
        </p:txBody>
      </p:sp>
    </p:spTree>
    <p:extLst>
      <p:ext uri="{BB962C8B-B14F-4D97-AF65-F5344CB8AC3E}">
        <p14:creationId xmlns:p14="http://schemas.microsoft.com/office/powerpoint/2010/main" val="11104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4A29F-2D04-1E73-1BAC-E8E6248954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ServerFilling</a:t>
                </a:r>
                <a:r>
                  <a:rPr lang="en-US" dirty="0"/>
                  <a:t>-SRPT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4A29F-2D04-1E73-1BAC-E8E624895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86E5-EE2B-68EA-65CC-6ECF4880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C50545-18D0-7028-49CE-EFDDF44461F7}"/>
              </a:ext>
            </a:extLst>
          </p:cNvPr>
          <p:cNvSpPr txBox="1"/>
          <p:nvPr/>
        </p:nvSpPr>
        <p:spPr>
          <a:xfrm>
            <a:off x="714973" y="3619537"/>
            <a:ext cx="10064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Proof plan:</a:t>
            </a:r>
          </a:p>
          <a:p>
            <a:endParaRPr lang="en-US" sz="28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CC50119-F265-6ADF-8463-12DD23CC948F}"/>
              </a:ext>
            </a:extLst>
          </p:cNvPr>
          <p:cNvGrpSpPr/>
          <p:nvPr/>
        </p:nvGrpSpPr>
        <p:grpSpPr>
          <a:xfrm>
            <a:off x="5211160" y="1312855"/>
            <a:ext cx="6521210" cy="2772106"/>
            <a:chOff x="5211160" y="1312855"/>
            <a:chExt cx="6521210" cy="277210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DAB91A-6A04-94DA-220E-853C3ACC2282}"/>
                </a:ext>
              </a:extLst>
            </p:cNvPr>
            <p:cNvSpPr txBox="1"/>
            <p:nvPr/>
          </p:nvSpPr>
          <p:spPr>
            <a:xfrm>
              <a:off x="5211160" y="1312855"/>
              <a:ext cx="536111" cy="2772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9BEEC1-B1DA-4596-59C7-9BAE8B4393AE}"/>
                </a:ext>
              </a:extLst>
            </p:cNvPr>
            <p:cNvSpPr txBox="1"/>
            <p:nvPr/>
          </p:nvSpPr>
          <p:spPr>
            <a:xfrm>
              <a:off x="11196259" y="2340334"/>
              <a:ext cx="536111" cy="721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2000"/>
                </a:lnSpc>
              </a:pP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EE242B6-20F1-83CB-7463-3B385FDA03B8}"/>
              </a:ext>
            </a:extLst>
          </p:cNvPr>
          <p:cNvGrpSpPr/>
          <p:nvPr/>
        </p:nvGrpSpPr>
        <p:grpSpPr>
          <a:xfrm>
            <a:off x="5615007" y="1853211"/>
            <a:ext cx="5585783" cy="1575789"/>
            <a:chOff x="5615007" y="1853211"/>
            <a:chExt cx="5585783" cy="157578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E7DC389-D366-3C30-7C90-BE723C1E1D1B}"/>
                </a:ext>
              </a:extLst>
            </p:cNvPr>
            <p:cNvGrpSpPr/>
            <p:nvPr/>
          </p:nvGrpSpPr>
          <p:grpSpPr>
            <a:xfrm>
              <a:off x="5615007" y="1853211"/>
              <a:ext cx="5585783" cy="1575789"/>
              <a:chOff x="5615007" y="1853211"/>
              <a:chExt cx="5585783" cy="1575789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0351178-B281-938F-B77E-6D3730F24454}"/>
                  </a:ext>
                </a:extLst>
              </p:cNvPr>
              <p:cNvGrpSpPr/>
              <p:nvPr/>
            </p:nvGrpSpPr>
            <p:grpSpPr>
              <a:xfrm>
                <a:off x="5615007" y="1853211"/>
                <a:ext cx="5585783" cy="1575789"/>
                <a:chOff x="5615007" y="1853211"/>
                <a:chExt cx="5585783" cy="1575789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AEDA8E5-C970-1DE7-E26E-D0207083E47D}"/>
                    </a:ext>
                  </a:extLst>
                </p:cNvPr>
                <p:cNvGrpSpPr/>
                <p:nvPr/>
              </p:nvGrpSpPr>
              <p:grpSpPr>
                <a:xfrm>
                  <a:off x="6709435" y="1853211"/>
                  <a:ext cx="4491355" cy="1575789"/>
                  <a:chOff x="6424800" y="1804748"/>
                  <a:chExt cx="4491355" cy="1575789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7B5C1F1-75CB-ED9A-6618-5E7CB41FBF09}"/>
                      </a:ext>
                    </a:extLst>
                  </p:cNvPr>
                  <p:cNvGrpSpPr/>
                  <p:nvPr/>
                </p:nvGrpSpPr>
                <p:grpSpPr>
                  <a:xfrm>
                    <a:off x="6424800" y="2055927"/>
                    <a:ext cx="4491355" cy="1324610"/>
                    <a:chOff x="5630" y="3549"/>
                    <a:chExt cx="7073" cy="2086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04C886D1-22AD-B135-9B0B-4C57437E6B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549"/>
                      <a:ext cx="6736" cy="2086"/>
                      <a:chOff x="5630" y="3549"/>
                      <a:chExt cx="6736" cy="2086"/>
                    </a:xfrm>
                  </p:grpSpPr>
                  <p:sp>
                    <p:nvSpPr>
                      <p:cNvPr id="70" name="Rectangles 8">
                        <a:extLst>
                          <a:ext uri="{FF2B5EF4-FFF2-40B4-BE49-F238E27FC236}">
                            <a16:creationId xmlns:a16="http://schemas.microsoft.com/office/drawing/2014/main" id="{763423A2-B173-2147-F881-5DD673041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Rectangles 9">
                        <a:extLst>
                          <a:ext uri="{FF2B5EF4-FFF2-40B4-BE49-F238E27FC236}">
                            <a16:creationId xmlns:a16="http://schemas.microsoft.com/office/drawing/2014/main" id="{8AD43641-328B-EC46-93E7-2B4A3F9C9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s 10">
                        <a:extLst>
                          <a:ext uri="{FF2B5EF4-FFF2-40B4-BE49-F238E27FC236}">
                            <a16:creationId xmlns:a16="http://schemas.microsoft.com/office/drawing/2014/main" id="{92891437-CF88-3687-47F6-16E501D26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Rectangles 11">
                        <a:extLst>
                          <a:ext uri="{FF2B5EF4-FFF2-40B4-BE49-F238E27FC236}">
                            <a16:creationId xmlns:a16="http://schemas.microsoft.com/office/drawing/2014/main" id="{20F137F3-D226-9B46-DFD6-992FBE918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E90ABEC1-EF5E-7276-53C0-AF2A5BA6B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4" y="3549"/>
                        <a:ext cx="2002" cy="208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A2681ACC-28D7-6FBE-6317-AF833C1DD0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8793F6B2-2FE2-8171-C35B-DF5AD9CB51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27CE1E61-CF37-7BE9-9C18-DE611B588686}"/>
                        </a:ext>
                      </a:extLst>
                    </p:cNvPr>
                    <p:cNvCxnSpPr>
                      <a:stCxn id="74" idx="6"/>
                    </p:cNvCxnSpPr>
                    <p:nvPr/>
                  </p:nvCxnSpPr>
                  <p:spPr>
                    <a:xfrm flipV="1">
                      <a:off x="12366" y="458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2B131FB-F0BA-46A5-5D53-1D5105EA6CFA}"/>
                      </a:ext>
                    </a:extLst>
                  </p:cNvPr>
                  <p:cNvSpPr txBox="1"/>
                  <p:nvPr/>
                </p:nvSpPr>
                <p:spPr>
                  <a:xfrm>
                    <a:off x="7760260" y="1804748"/>
                    <a:ext cx="860242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SRPT-1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E802A02-4DD5-5698-CF96-335877853C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5007" y="2058422"/>
                      <a:ext cx="943000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⟺</m:t>
                            </m:r>
                          </m:oMath>
                        </m:oMathPara>
                      </a14:m>
                      <a:endParaRPr lang="en-US" sz="8000" dirty="0"/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E802A02-4DD5-5698-CF96-335877853C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5007" y="2058422"/>
                      <a:ext cx="943000" cy="132343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7" name="Rectangles 46">
                <a:extLst>
                  <a:ext uri="{FF2B5EF4-FFF2-40B4-BE49-F238E27FC236}">
                    <a16:creationId xmlns:a16="http://schemas.microsoft.com/office/drawing/2014/main" id="{1D639A3D-4BB8-E802-C3FA-11FB017DF212}"/>
                  </a:ext>
                </a:extLst>
              </p:cNvPr>
              <p:cNvSpPr/>
              <p:nvPr/>
            </p:nvSpPr>
            <p:spPr>
              <a:xfrm>
                <a:off x="7970616" y="2578499"/>
                <a:ext cx="506095" cy="5492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s 48">
                <a:extLst>
                  <a:ext uri="{FF2B5EF4-FFF2-40B4-BE49-F238E27FC236}">
                    <a16:creationId xmlns:a16="http://schemas.microsoft.com/office/drawing/2014/main" id="{F347B205-0FAA-892F-70D2-FA80964BBCAC}"/>
                  </a:ext>
                </a:extLst>
              </p:cNvPr>
              <p:cNvSpPr/>
              <p:nvPr/>
            </p:nvSpPr>
            <p:spPr>
              <a:xfrm>
                <a:off x="7461346" y="2517539"/>
                <a:ext cx="372745" cy="622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s 49">
                <a:extLst>
                  <a:ext uri="{FF2B5EF4-FFF2-40B4-BE49-F238E27FC236}">
                    <a16:creationId xmlns:a16="http://schemas.microsoft.com/office/drawing/2014/main" id="{9C8CFA6B-4E8E-E3D0-9C8C-FB8207AC4D8B}"/>
                  </a:ext>
                </a:extLst>
              </p:cNvPr>
              <p:cNvSpPr/>
              <p:nvPr/>
            </p:nvSpPr>
            <p:spPr>
              <a:xfrm>
                <a:off x="8568786" y="2663983"/>
                <a:ext cx="506095" cy="463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s 60">
                <a:extLst>
                  <a:ext uri="{FF2B5EF4-FFF2-40B4-BE49-F238E27FC236}">
                    <a16:creationId xmlns:a16="http://schemas.microsoft.com/office/drawing/2014/main" id="{9D9C3EC5-8800-740D-A1DD-DED78AFC8147}"/>
                  </a:ext>
                </a:extLst>
              </p:cNvPr>
              <p:cNvSpPr/>
              <p:nvPr/>
            </p:nvSpPr>
            <p:spPr>
              <a:xfrm>
                <a:off x="10113737" y="2886075"/>
                <a:ext cx="474846" cy="2459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ectangles 47">
              <a:extLst>
                <a:ext uri="{FF2B5EF4-FFF2-40B4-BE49-F238E27FC236}">
                  <a16:creationId xmlns:a16="http://schemas.microsoft.com/office/drawing/2014/main" id="{D3E3AED3-D3FE-6FC1-B2FF-1A49B8C18427}"/>
                </a:ext>
              </a:extLst>
            </p:cNvPr>
            <p:cNvSpPr/>
            <p:nvPr/>
          </p:nvSpPr>
          <p:spPr>
            <a:xfrm>
              <a:off x="9170198" y="2761179"/>
              <a:ext cx="461073" cy="3665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BEC5F-207B-D874-FF67-2AA2EA11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97D32B-5E14-B8E4-4414-D6FC3E54D4EB}"/>
              </a:ext>
            </a:extLst>
          </p:cNvPr>
          <p:cNvGrpSpPr/>
          <p:nvPr/>
        </p:nvGrpSpPr>
        <p:grpSpPr>
          <a:xfrm>
            <a:off x="1637640" y="1372393"/>
            <a:ext cx="3619500" cy="2651125"/>
            <a:chOff x="1637640" y="1372393"/>
            <a:chExt cx="3619500" cy="265112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BEF0DB9-BDD5-5B00-0C7C-30E6196DE405}"/>
                </a:ext>
              </a:extLst>
            </p:cNvPr>
            <p:cNvGrpSpPr/>
            <p:nvPr/>
          </p:nvGrpSpPr>
          <p:grpSpPr>
            <a:xfrm>
              <a:off x="1637640" y="1372393"/>
              <a:ext cx="3619500" cy="2651125"/>
              <a:chOff x="1637640" y="1372393"/>
              <a:chExt cx="3619500" cy="265112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3B066BE-2B49-4AB3-9B4D-77D85F0E19EA}"/>
                  </a:ext>
                </a:extLst>
              </p:cNvPr>
              <p:cNvGrpSpPr/>
              <p:nvPr/>
            </p:nvGrpSpPr>
            <p:grpSpPr>
              <a:xfrm>
                <a:off x="1637640" y="1372393"/>
                <a:ext cx="3619500" cy="2651125"/>
                <a:chOff x="10122" y="1748"/>
                <a:chExt cx="5700" cy="417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D7B7593-6C77-CBC0-D93C-D44948848665}"/>
                    </a:ext>
                  </a:extLst>
                </p:cNvPr>
                <p:cNvGrpSpPr/>
                <p:nvPr/>
              </p:nvGrpSpPr>
              <p:grpSpPr>
                <a:xfrm>
                  <a:off x="10122" y="1748"/>
                  <a:ext cx="5700" cy="4175"/>
                  <a:chOff x="10105" y="1748"/>
                  <a:chExt cx="5700" cy="4175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B87F9E4-A836-F25A-2884-436CAB786B18}"/>
                      </a:ext>
                    </a:extLst>
                  </p:cNvPr>
                  <p:cNvSpPr/>
                  <p:nvPr/>
                </p:nvSpPr>
                <p:spPr>
                  <a:xfrm>
                    <a:off x="14954" y="5466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19F83BEC-82A4-8B4D-10D9-87820202B736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80284727-6FA8-A57C-90B2-52DF997F4254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F1896B0-B6B2-71C9-4BEB-51B47915CAB4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0C89D45-AB2C-79DE-13BA-F9DAACBEA19B}"/>
                      </a:ext>
                    </a:extLst>
                  </p:cNvPr>
                  <p:cNvSpPr/>
                  <p:nvPr/>
                </p:nvSpPr>
                <p:spPr>
                  <a:xfrm>
                    <a:off x="14954" y="4910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8B07358-0E95-52BB-E7CF-A646119253C6}"/>
                      </a:ext>
                    </a:extLst>
                  </p:cNvPr>
                  <p:cNvSpPr/>
                  <p:nvPr/>
                </p:nvSpPr>
                <p:spPr>
                  <a:xfrm>
                    <a:off x="14954" y="1748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8E03818-BF78-E29D-28EA-16587603C449}"/>
                      </a:ext>
                    </a:extLst>
                  </p:cNvPr>
                  <p:cNvSpPr/>
                  <p:nvPr/>
                </p:nvSpPr>
                <p:spPr>
                  <a:xfrm>
                    <a:off x="14954" y="2278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28965042-7417-864D-A2B0-F7208664D90C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30A98220-D6CA-D984-D659-3901E5CC624E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491"/>
                    <a:ext cx="5700" cy="2227"/>
                    <a:chOff x="10122" y="2249"/>
                    <a:chExt cx="5700" cy="2227"/>
                  </a:xfrm>
                </p:grpSpPr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9BBF29A6-04EB-E9C4-C873-BEB47A0F64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B478D42E-1AB6-81EE-E442-4329BE457D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B5CD7E00-E4CF-E7F8-3194-13B93B036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E17CD427-D28D-75E1-3446-C3249768A6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ECD9C0CF-58F5-6FB8-2057-982E43F37F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618E77D-05A6-310E-AD35-D4D6090F28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1917B48-3CF0-4196-6BBC-973BAB261A3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42431341-424E-40FF-D9EE-1145E7DBAAD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1" name="Rectangles 46">
                        <a:extLst>
                          <a:ext uri="{FF2B5EF4-FFF2-40B4-BE49-F238E27FC236}">
                            <a16:creationId xmlns:a16="http://schemas.microsoft.com/office/drawing/2014/main" id="{A243E9D9-3509-AEAA-388F-E30B21497E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7" y="4275"/>
                        <a:ext cx="734" cy="86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22" name="Rectangles 47">
                        <a:extLst>
                          <a:ext uri="{FF2B5EF4-FFF2-40B4-BE49-F238E27FC236}">
                            <a16:creationId xmlns:a16="http://schemas.microsoft.com/office/drawing/2014/main" id="{6F51F013-57EA-BA5D-E723-65C27712B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1" y="4514"/>
                        <a:ext cx="733" cy="62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23" name="Rectangles 48">
                        <a:extLst>
                          <a:ext uri="{FF2B5EF4-FFF2-40B4-BE49-F238E27FC236}">
                            <a16:creationId xmlns:a16="http://schemas.microsoft.com/office/drawing/2014/main" id="{2C0F5E4F-0BC8-06CC-CF01-51F8053F31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3" y="4177"/>
                        <a:ext cx="727" cy="9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24" name="Rectangles 49">
                        <a:extLst>
                          <a:ext uri="{FF2B5EF4-FFF2-40B4-BE49-F238E27FC236}">
                            <a16:creationId xmlns:a16="http://schemas.microsoft.com/office/drawing/2014/main" id="{DBB93227-7DBB-6560-FE78-F9AC31CDAD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0" y="4341"/>
                        <a:ext cx="734" cy="79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</p:grpSp>
                <p:sp>
                  <p:nvSpPr>
                    <p:cNvPr id="19" name="Rectangles 75">
                      <a:extLst>
                        <a:ext uri="{FF2B5EF4-FFF2-40B4-BE49-F238E27FC236}">
                          <a16:creationId xmlns:a16="http://schemas.microsoft.com/office/drawing/2014/main" id="{8D9B65E1-5FC9-A20D-6E64-FFA01B85EB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88" y="2249"/>
                      <a:ext cx="734" cy="5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</p:grpSp>
            </p:grpSp>
            <p:sp>
              <p:nvSpPr>
                <p:cNvPr id="7" name="Rectangles 60">
                  <a:extLst>
                    <a:ext uri="{FF2B5EF4-FFF2-40B4-BE49-F238E27FC236}">
                      <a16:creationId xmlns:a16="http://schemas.microsoft.com/office/drawing/2014/main" id="{5C45335A-2599-E493-49AD-219560B9CDAC}"/>
                    </a:ext>
                  </a:extLst>
                </p:cNvPr>
                <p:cNvSpPr/>
                <p:nvPr/>
              </p:nvSpPr>
              <p:spPr>
                <a:xfrm>
                  <a:off x="15088" y="4019"/>
                  <a:ext cx="734" cy="65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8" name="Rectangles 61">
                  <a:extLst>
                    <a:ext uri="{FF2B5EF4-FFF2-40B4-BE49-F238E27FC236}">
                      <a16:creationId xmlns:a16="http://schemas.microsoft.com/office/drawing/2014/main" id="{AED87315-FAA4-4962-5942-DE435052EB61}"/>
                    </a:ext>
                  </a:extLst>
                </p:cNvPr>
                <p:cNvSpPr/>
                <p:nvPr/>
              </p:nvSpPr>
              <p:spPr>
                <a:xfrm>
                  <a:off x="15088" y="5042"/>
                  <a:ext cx="734" cy="71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2D3CCE-691D-616D-8C35-09AA626EB9E9}"/>
                  </a:ext>
                </a:extLst>
              </p:cNvPr>
              <p:cNvSpPr txBox="1"/>
              <p:nvPr/>
            </p:nvSpPr>
            <p:spPr>
              <a:xfrm>
                <a:off x="2066720" y="1795541"/>
                <a:ext cx="1880881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ServerFilling</a:t>
                </a:r>
                <a:r>
                  <a:rPr lang="en-US" dirty="0"/>
                  <a:t>-SRPT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EB5EDE-6B9C-41CE-A518-1869BDCDD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715" y="1526322"/>
              <a:ext cx="6717" cy="9700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391A89-8787-C0B2-B7B1-268CB5F7F3FA}"/>
              </a:ext>
            </a:extLst>
          </p:cNvPr>
          <p:cNvSpPr/>
          <p:nvPr/>
        </p:nvSpPr>
        <p:spPr>
          <a:xfrm>
            <a:off x="1253765" y="4131006"/>
            <a:ext cx="2413783" cy="11842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Compare against resource-pooled SRPT-1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49AD5F-DD1B-F288-E53D-343F94066C31}"/>
              </a:ext>
            </a:extLst>
          </p:cNvPr>
          <p:cNvGrpSpPr/>
          <p:nvPr/>
        </p:nvGrpSpPr>
        <p:grpSpPr>
          <a:xfrm>
            <a:off x="6929593" y="4146028"/>
            <a:ext cx="3345623" cy="1184219"/>
            <a:chOff x="6709435" y="4545215"/>
            <a:chExt cx="3345623" cy="118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1B80BD74-135E-AF39-2895-EFA63440E42D}"/>
                    </a:ext>
                  </a:extLst>
                </p:cNvPr>
                <p:cNvSpPr/>
                <p:nvPr/>
              </p:nvSpPr>
              <p:spPr>
                <a:xfrm>
                  <a:off x="7746738" y="4545215"/>
                  <a:ext cx="2308320" cy="118421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Bound response time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1B80BD74-135E-AF39-2895-EFA63440E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738" y="4545215"/>
                  <a:ext cx="2308320" cy="1184219"/>
                </a:xfrm>
                <a:prstGeom prst="roundRect">
                  <a:avLst/>
                </a:prstGeom>
                <a:blipFill>
                  <a:blip r:embed="rId5"/>
                  <a:stretch>
                    <a:fillRect l="-1319" r="-42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FD329DF-1A2B-B4EB-9A40-5619571049FE}"/>
                </a:ext>
              </a:extLst>
            </p:cNvPr>
            <p:cNvCxnSpPr>
              <a:cxnSpLocks/>
            </p:cNvCxnSpPr>
            <p:nvPr/>
          </p:nvCxnSpPr>
          <p:spPr>
            <a:xfrm>
              <a:off x="6709435" y="5119418"/>
              <a:ext cx="10265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C80B5B-4944-F9B4-E64A-D73FA1E1AEEE}"/>
              </a:ext>
            </a:extLst>
          </p:cNvPr>
          <p:cNvGrpSpPr/>
          <p:nvPr/>
        </p:nvGrpSpPr>
        <p:grpSpPr>
          <a:xfrm>
            <a:off x="3667548" y="4131006"/>
            <a:ext cx="3262045" cy="1184219"/>
            <a:chOff x="3447390" y="4530193"/>
            <a:chExt cx="3262045" cy="118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15EC17AE-29E3-D5FE-34CD-53178847CD3C}"/>
                    </a:ext>
                  </a:extLst>
                </p:cNvPr>
                <p:cNvSpPr/>
                <p:nvPr/>
              </p:nvSpPr>
              <p:spPr>
                <a:xfrm>
                  <a:off x="4473973" y="4530193"/>
                  <a:ext cx="2235462" cy="118421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Bound relevant work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15EC17AE-29E3-D5FE-34CD-53178847C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973" y="4530193"/>
                  <a:ext cx="2235462" cy="1184219"/>
                </a:xfrm>
                <a:prstGeom prst="roundRect">
                  <a:avLst/>
                </a:prstGeom>
                <a:blipFill>
                  <a:blip r:embed="rId6"/>
                  <a:stretch>
                    <a:fillRect l="-545" r="-35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D9DA84-455C-8BEB-659C-5FB334841B26}"/>
                </a:ext>
              </a:extLst>
            </p:cNvPr>
            <p:cNvCxnSpPr>
              <a:cxnSpLocks/>
            </p:cNvCxnSpPr>
            <p:nvPr/>
          </p:nvCxnSpPr>
          <p:spPr>
            <a:xfrm>
              <a:off x="3447390" y="5122303"/>
              <a:ext cx="10265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58C4390-1561-C49E-B30D-A51AA45BDA3A}"/>
              </a:ext>
            </a:extLst>
          </p:cNvPr>
          <p:cNvSpPr txBox="1"/>
          <p:nvPr/>
        </p:nvSpPr>
        <p:spPr>
          <a:xfrm>
            <a:off x="3947601" y="5514163"/>
            <a:ext cx="433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But: Obstacles at each step!</a:t>
            </a:r>
          </a:p>
        </p:txBody>
      </p:sp>
    </p:spTree>
    <p:extLst>
      <p:ext uri="{BB962C8B-B14F-4D97-AF65-F5344CB8AC3E}">
        <p14:creationId xmlns:p14="http://schemas.microsoft.com/office/powerpoint/2010/main" val="19180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uiExpand="1" build="p"/>
      <p:bldP spid="34" grpId="0" animBg="1"/>
      <p:bldP spid="4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DDFE-4D45-1F32-2BC0-B1CA6D1D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ServerFilling</a:t>
            </a:r>
            <a:r>
              <a:rPr lang="en-US" dirty="0"/>
              <a:t>-SRPT: Analysis &amp; 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1C57-2DF3-F9AA-D7EA-D49F92E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BD7023-48AA-5014-298C-E62D2E9D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B5BB219E-78FA-5DBA-284C-167C70E21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3447"/>
                <a:ext cx="10515600" cy="19117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First analysis: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optimality: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𝑆𝐹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𝑀𝑆𝐽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B5BB219E-78FA-5DBA-284C-167C70E21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3447"/>
                <a:ext cx="10515600" cy="1911793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9F05203-0436-398A-F947-797C0708683E}"/>
              </a:ext>
            </a:extLst>
          </p:cNvPr>
          <p:cNvSpPr txBox="1"/>
          <p:nvPr/>
        </p:nvSpPr>
        <p:spPr>
          <a:xfrm>
            <a:off x="365263" y="2646569"/>
            <a:ext cx="399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size distribution?</a:t>
            </a:r>
          </a:p>
          <a:p>
            <a:r>
              <a:rPr lang="en-US" sz="2400" dirty="0"/>
              <a:t>Size = duration × server need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5C4CC9-EAA5-A04E-3144-FBA638E56814}"/>
              </a:ext>
            </a:extLst>
          </p:cNvPr>
          <p:cNvSpPr txBox="1"/>
          <p:nvPr/>
        </p:nvSpPr>
        <p:spPr>
          <a:xfrm>
            <a:off x="142162" y="2584548"/>
            <a:ext cx="29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CC89E-6BA8-2213-004B-1F57C1B40539}"/>
              </a:ext>
            </a:extLst>
          </p:cNvPr>
          <p:cNvSpPr txBox="1"/>
          <p:nvPr/>
        </p:nvSpPr>
        <p:spPr>
          <a:xfrm>
            <a:off x="142162" y="2954812"/>
            <a:ext cx="29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A364AD-F113-DBE4-0469-C36F3D4E0C1D}"/>
                  </a:ext>
                </a:extLst>
              </p:cNvPr>
              <p:cNvSpPr txBox="1"/>
              <p:nvPr/>
            </p:nvSpPr>
            <p:spPr>
              <a:xfrm>
                <a:off x="8327228" y="2581787"/>
                <a:ext cx="3139126" cy="1999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Old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bound fails</a:t>
                </a:r>
              </a:p>
              <a:p>
                <a:r>
                  <a:rPr lang="en-US" sz="2400" dirty="0"/>
                  <a:t>New formula: WINE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A364AD-F113-DBE4-0469-C36F3D4E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28" y="2581787"/>
                <a:ext cx="3139126" cy="1999458"/>
              </a:xfrm>
              <a:prstGeom prst="rect">
                <a:avLst/>
              </a:prstGeom>
              <a:blipFill>
                <a:blip r:embed="rId4"/>
                <a:stretch>
                  <a:fillRect l="-291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EFCEB96-5F13-E562-194A-36AB6CA08E93}"/>
              </a:ext>
            </a:extLst>
          </p:cNvPr>
          <p:cNvSpPr txBox="1"/>
          <p:nvPr/>
        </p:nvSpPr>
        <p:spPr>
          <a:xfrm>
            <a:off x="8131807" y="2535143"/>
            <a:ext cx="29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DEEDA2-9419-EAEB-50DC-2D10E18E5C87}"/>
              </a:ext>
            </a:extLst>
          </p:cNvPr>
          <p:cNvSpPr txBox="1"/>
          <p:nvPr/>
        </p:nvSpPr>
        <p:spPr>
          <a:xfrm>
            <a:off x="4218709" y="2898743"/>
            <a:ext cx="29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E7EC61-4169-8A8A-4F9D-17332C741850}"/>
              </a:ext>
            </a:extLst>
          </p:cNvPr>
          <p:cNvGrpSpPr/>
          <p:nvPr/>
        </p:nvGrpSpPr>
        <p:grpSpPr>
          <a:xfrm>
            <a:off x="1461154" y="1382546"/>
            <a:ext cx="9021451" cy="1199241"/>
            <a:chOff x="1253765" y="4131006"/>
            <a:chExt cx="9021451" cy="11992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B5CF42A-97F5-F1A4-8BD7-A88ED1A8C62C}"/>
                </a:ext>
              </a:extLst>
            </p:cNvPr>
            <p:cNvSpPr/>
            <p:nvPr/>
          </p:nvSpPr>
          <p:spPr>
            <a:xfrm>
              <a:off x="1253765" y="4131006"/>
              <a:ext cx="2413783" cy="11842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Compare against resource-pooled SRPT-1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71BA94-AFD3-FE2D-BDA7-16266267B227}"/>
                </a:ext>
              </a:extLst>
            </p:cNvPr>
            <p:cNvGrpSpPr/>
            <p:nvPr/>
          </p:nvGrpSpPr>
          <p:grpSpPr>
            <a:xfrm>
              <a:off x="6929593" y="4146028"/>
              <a:ext cx="3345623" cy="1184219"/>
              <a:chOff x="6709435" y="4545215"/>
              <a:chExt cx="3345623" cy="118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B3F6407C-7535-30A6-4916-A8757386C180}"/>
                      </a:ext>
                    </a:extLst>
                  </p:cNvPr>
                  <p:cNvSpPr/>
                  <p:nvPr/>
                </p:nvSpPr>
                <p:spPr>
                  <a:xfrm>
                    <a:off x="7746738" y="4545215"/>
                    <a:ext cx="2308320" cy="1184219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Bound response time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B3F6407C-7535-30A6-4916-A8757386C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6738" y="4545215"/>
                    <a:ext cx="2308320" cy="1184219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l="-1319" r="-4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EE40ACA-70BE-5938-EA36-6EBB7F080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9435" y="5119418"/>
                <a:ext cx="10265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966F6C5-E338-B7CF-839F-1CF7792C7908}"/>
                </a:ext>
              </a:extLst>
            </p:cNvPr>
            <p:cNvGrpSpPr/>
            <p:nvPr/>
          </p:nvGrpSpPr>
          <p:grpSpPr>
            <a:xfrm>
              <a:off x="3667548" y="4131006"/>
              <a:ext cx="3262045" cy="1184219"/>
              <a:chOff x="3447390" y="4530193"/>
              <a:chExt cx="3262045" cy="118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491C6821-DC9E-A915-4CB9-5B22EEA41CE0}"/>
                      </a:ext>
                    </a:extLst>
                  </p:cNvPr>
                  <p:cNvSpPr/>
                  <p:nvPr/>
                </p:nvSpPr>
                <p:spPr>
                  <a:xfrm>
                    <a:off x="4473973" y="4530193"/>
                    <a:ext cx="2235462" cy="1184219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Bound relevant work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491C6821-DC9E-A915-4CB9-5B22EEA41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3973" y="4530193"/>
                    <a:ext cx="2235462" cy="1184219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545" r="-354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D992E38-5D87-42C5-097D-C95C4BC0D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390" y="5122303"/>
                <a:ext cx="10265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00E2BE-4D09-CAB0-F73E-56F75663C115}"/>
                  </a:ext>
                </a:extLst>
              </p:cNvPr>
              <p:cNvSpPr txBox="1"/>
              <p:nvPr/>
            </p:nvSpPr>
            <p:spPr>
              <a:xfrm>
                <a:off x="4434466" y="2581787"/>
                <a:ext cx="35531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Old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bound too weak</a:t>
                </a:r>
              </a:p>
              <a:p>
                <a:r>
                  <a:rPr lang="en-US" sz="2400" dirty="0"/>
                  <a:t>New technique: MIAOW</a:t>
                </a:r>
              </a:p>
              <a:p>
                <a:r>
                  <a:rPr lang="en-US" sz="2400" dirty="0"/>
                  <a:t>Bound intervals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      not individual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00E2BE-4D09-CAB0-F73E-56F75663C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466" y="2581787"/>
                <a:ext cx="3553180" cy="1569660"/>
              </a:xfrm>
              <a:prstGeom prst="rect">
                <a:avLst/>
              </a:prstGeom>
              <a:blipFill>
                <a:blip r:embed="rId7"/>
                <a:stretch>
                  <a:fillRect l="-2573" t="-3113" r="-2744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50C9A-CD45-F6D6-3A0E-31FCBC676661}"/>
              </a:ext>
            </a:extLst>
          </p:cNvPr>
          <p:cNvGrpSpPr/>
          <p:nvPr/>
        </p:nvGrpSpPr>
        <p:grpSpPr>
          <a:xfrm>
            <a:off x="4204355" y="1971771"/>
            <a:ext cx="3821041" cy="2243582"/>
            <a:chOff x="4204355" y="1971771"/>
            <a:chExt cx="3821041" cy="224358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42BDAE-248E-11DA-6706-9F5B5BE6E42E}"/>
                </a:ext>
              </a:extLst>
            </p:cNvPr>
            <p:cNvCxnSpPr>
              <a:cxnSpLocks/>
            </p:cNvCxnSpPr>
            <p:nvPr/>
          </p:nvCxnSpPr>
          <p:spPr>
            <a:xfrm>
              <a:off x="4204355" y="1971771"/>
              <a:ext cx="0" cy="2243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B393B69-C184-1725-596B-4A176B1A1087}"/>
                </a:ext>
              </a:extLst>
            </p:cNvPr>
            <p:cNvCxnSpPr>
              <a:cxnSpLocks/>
            </p:cNvCxnSpPr>
            <p:nvPr/>
          </p:nvCxnSpPr>
          <p:spPr>
            <a:xfrm>
              <a:off x="8025396" y="1971771"/>
              <a:ext cx="0" cy="22435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211397D-33EF-54FF-1600-2DA6FFC7D82A}"/>
              </a:ext>
            </a:extLst>
          </p:cNvPr>
          <p:cNvSpPr txBox="1"/>
          <p:nvPr/>
        </p:nvSpPr>
        <p:spPr>
          <a:xfrm>
            <a:off x="4228424" y="2540481"/>
            <a:ext cx="29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0EE219-DECB-1EDA-E6D0-5AB66736469C}"/>
              </a:ext>
            </a:extLst>
          </p:cNvPr>
          <p:cNvSpPr txBox="1"/>
          <p:nvPr/>
        </p:nvSpPr>
        <p:spPr>
          <a:xfrm>
            <a:off x="8131807" y="2917225"/>
            <a:ext cx="29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5AFB5F-BB06-D541-463E-86DBDAB5A823}"/>
              </a:ext>
            </a:extLst>
          </p:cNvPr>
          <p:cNvSpPr/>
          <p:nvPr/>
        </p:nvSpPr>
        <p:spPr>
          <a:xfrm>
            <a:off x="2909752" y="4435066"/>
            <a:ext cx="7347055" cy="7265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8A9457-4176-2426-C6EF-961ADA59480E}"/>
              </a:ext>
            </a:extLst>
          </p:cNvPr>
          <p:cNvCxnSpPr>
            <a:cxnSpLocks/>
          </p:cNvCxnSpPr>
          <p:nvPr/>
        </p:nvCxnSpPr>
        <p:spPr>
          <a:xfrm>
            <a:off x="0" y="4215353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D7717-C6D6-A1C1-F220-43F2523F42AB}"/>
              </a:ext>
            </a:extLst>
          </p:cNvPr>
          <p:cNvSpPr/>
          <p:nvPr/>
        </p:nvSpPr>
        <p:spPr>
          <a:xfrm>
            <a:off x="3239850" y="5161588"/>
            <a:ext cx="2910785" cy="894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3" grpId="0" uiExpand="1" build="p"/>
      <p:bldP spid="24" grpId="0"/>
      <p:bldP spid="25" grpId="0"/>
      <p:bldP spid="26" grpId="0" uiExpand="1" build="p"/>
      <p:bldP spid="27" grpId="0"/>
      <p:bldP spid="28" grpId="0"/>
      <p:bldP spid="37" grpId="0" uiExpand="1" build="p"/>
      <p:bldP spid="41" grpId="0"/>
      <p:bldP spid="42" grpId="0"/>
      <p:bldP spid="3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C7A1DD9C-887E-DE9E-D1C2-8B8FA9EA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t="5983" r="4443" b="20411"/>
          <a:stretch/>
        </p:blipFill>
        <p:spPr>
          <a:xfrm>
            <a:off x="1288033" y="1760332"/>
            <a:ext cx="5309268" cy="3073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5C929-367D-386C-0B07-E61EF65D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3491-9CAB-203B-3041-1DC4954F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AD2241-B302-3907-5FF4-9E97C4168200}"/>
              </a:ext>
            </a:extLst>
          </p:cNvPr>
          <p:cNvGrpSpPr/>
          <p:nvPr/>
        </p:nvGrpSpPr>
        <p:grpSpPr>
          <a:xfrm>
            <a:off x="241982" y="1555750"/>
            <a:ext cx="6666842" cy="4035973"/>
            <a:chOff x="241982" y="1555750"/>
            <a:chExt cx="6666842" cy="40359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E1D485-EC09-8484-C5AE-EEF546675FBA}"/>
                </a:ext>
              </a:extLst>
            </p:cNvPr>
            <p:cNvGrpSpPr/>
            <p:nvPr/>
          </p:nvGrpSpPr>
          <p:grpSpPr>
            <a:xfrm>
              <a:off x="1101592" y="4865558"/>
              <a:ext cx="5807232" cy="726165"/>
              <a:chOff x="2866847" y="4812083"/>
              <a:chExt cx="6335643" cy="7261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943ED9-5FC1-65D6-DE75-2C2317339FB4}"/>
                  </a:ext>
                </a:extLst>
              </p:cNvPr>
              <p:cNvGrpSpPr/>
              <p:nvPr/>
            </p:nvGrpSpPr>
            <p:grpSpPr>
              <a:xfrm>
                <a:off x="2866847" y="4812083"/>
                <a:ext cx="6335643" cy="726165"/>
                <a:chOff x="2866847" y="4812083"/>
                <a:chExt cx="6335643" cy="72616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C6385AB-0538-DC97-E4FE-3B6AE1216B2F}"/>
                    </a:ext>
                  </a:extLst>
                </p:cNvPr>
                <p:cNvGrpSpPr/>
                <p:nvPr/>
              </p:nvGrpSpPr>
              <p:grpSpPr>
                <a:xfrm>
                  <a:off x="2866847" y="4812083"/>
                  <a:ext cx="5995774" cy="726165"/>
                  <a:chOff x="606715" y="6128110"/>
                  <a:chExt cx="5995774" cy="72616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43426645-F7E2-EC44-EB19-0D242D3C02D5}"/>
                      </a:ext>
                    </a:extLst>
                  </p:cNvPr>
                  <p:cNvGrpSpPr/>
                  <p:nvPr/>
                </p:nvGrpSpPr>
                <p:grpSpPr>
                  <a:xfrm>
                    <a:off x="606715" y="6188557"/>
                    <a:ext cx="5161491" cy="411571"/>
                    <a:chOff x="606715" y="6242605"/>
                    <a:chExt cx="5161491" cy="411571"/>
                  </a:xfrm>
                </p:grpSpPr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8152612-D95A-5932-E4A4-F66713094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715" y="6272210"/>
                      <a:ext cx="4017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62CAD9B-FC67-FF9D-4651-F2F0C24132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6658" y="6242605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0.2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7F9860D-9C57-A504-0F5C-4D9692CD9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0073" y="6276532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DECA55B-B018-4EA1-26E3-688D1B137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4225" y="6270918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0.6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2B57378-63B7-995D-63BC-73BDA3CA8C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316" y="6284844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0.8</a:t>
                      </a:r>
                    </a:p>
                  </p:txBody>
                </p:sp>
              </p:grp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28F8D23C-E92F-A00D-D3AE-D85757FEC0CE}"/>
                      </a:ext>
                    </a:extLst>
                  </p:cNvPr>
                  <p:cNvSpPr/>
                  <p:nvPr/>
                </p:nvSpPr>
                <p:spPr>
                  <a:xfrm flipV="1">
                    <a:off x="776318" y="6128110"/>
                    <a:ext cx="5826171" cy="45719"/>
                  </a:xfrm>
                  <a:custGeom>
                    <a:avLst/>
                    <a:gdLst>
                      <a:gd name="connsiteX0" fmla="*/ 0 w 4800600"/>
                      <a:gd name="connsiteY0" fmla="*/ 0 h 9525"/>
                      <a:gd name="connsiteX1" fmla="*/ 4800600 w 48006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800600" h="9525">
                        <a:moveTo>
                          <a:pt x="0" y="0"/>
                        </a:moveTo>
                        <a:lnTo>
                          <a:pt x="4800600" y="0"/>
                        </a:lnTo>
                      </a:path>
                    </a:pathLst>
                  </a:custGeom>
                  <a:noFill/>
                  <a:ln w="50800" cap="flat">
                    <a:solidFill>
                      <a:srgbClr val="3333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Load </a:t>
                        </a:r>
                        <a14:m>
                          <m:oMath xmlns:m="http://schemas.openxmlformats.org/officeDocument/2006/math"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8380" t="-10667" b="-30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464412-FCB0-FDAA-D7AF-3276222946CC}"/>
                    </a:ext>
                  </a:extLst>
                </p:cNvPr>
                <p:cNvSpPr txBox="1"/>
                <p:nvPr/>
              </p:nvSpPr>
              <p:spPr>
                <a:xfrm>
                  <a:off x="8610600" y="4872530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1.0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C793D33-E54F-BC4D-98B1-CC5BC222E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53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33E7D18-7A23-746B-AEFC-BA00A3E3E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740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1E2D7E1-59F3-74C0-C932-0AB97CBAD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0409" y="486394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C36934B-E85A-074A-6DDA-CDFB2A07C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4242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FC6709D-9839-64B3-9A69-9D310DF3AB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5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D69A57-D791-ADFA-DF35-2746DBA8A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621" y="4872530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1F3A79-14BE-DC4A-0780-5FEEE15BD9AE}"/>
                </a:ext>
              </a:extLst>
            </p:cNvPr>
            <p:cNvGrpSpPr/>
            <p:nvPr/>
          </p:nvGrpSpPr>
          <p:grpSpPr>
            <a:xfrm>
              <a:off x="241982" y="1555750"/>
              <a:ext cx="1108802" cy="3685491"/>
              <a:chOff x="2408912" y="1409940"/>
              <a:chExt cx="1108802" cy="400597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632904-EDE4-A235-B5D4-147EE82BFE7A}"/>
                  </a:ext>
                </a:extLst>
              </p:cNvPr>
              <p:cNvGrpSpPr/>
              <p:nvPr/>
            </p:nvGrpSpPr>
            <p:grpSpPr>
              <a:xfrm>
                <a:off x="2408912" y="1409940"/>
                <a:ext cx="1108802" cy="4005977"/>
                <a:chOff x="1997706" y="1221606"/>
                <a:chExt cx="1108802" cy="40059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73B351B-6903-F4EA-3FBA-637B2F605464}"/>
                    </a:ext>
                  </a:extLst>
                </p:cNvPr>
                <p:cNvGrpSpPr/>
                <p:nvPr/>
              </p:nvGrpSpPr>
              <p:grpSpPr>
                <a:xfrm>
                  <a:off x="1997706" y="1221606"/>
                  <a:ext cx="1108802" cy="4005977"/>
                  <a:chOff x="1997706" y="1221606"/>
                  <a:chExt cx="1108802" cy="4005977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B342623-DB60-67C1-237C-15B97EF6CD32}"/>
                      </a:ext>
                    </a:extLst>
                  </p:cNvPr>
                  <p:cNvGrpSpPr/>
                  <p:nvPr/>
                </p:nvGrpSpPr>
                <p:grpSpPr>
                  <a:xfrm>
                    <a:off x="1997706" y="1221606"/>
                    <a:ext cx="1108802" cy="4005977"/>
                    <a:chOff x="-270288" y="3781885"/>
                    <a:chExt cx="1108802" cy="2678880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50A9502A-0815-002A-F831-F801184F3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154" y="3781885"/>
                      <a:ext cx="453360" cy="2678880"/>
                      <a:chOff x="385154" y="3781885"/>
                      <a:chExt cx="453360" cy="2678880"/>
                    </a:xfrm>
                  </p:grpSpPr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139A885-0FED-8F1E-B400-17C324D2A2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3781885"/>
                        <a:ext cx="273638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B890F35F-384B-60F8-D9F6-C72069ACA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4252333"/>
                        <a:ext cx="325949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B3DFBB7C-0AD9-E9A4-9A4D-B118834EA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154" y="4703830"/>
                        <a:ext cx="331566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C75ACBE-1EBA-4448-334A-9A689F287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587" y="5167020"/>
                        <a:ext cx="280867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BBB4705-5BE1-35EB-B7A7-EC9055FE1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581" y="6091433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952DE4F4-160C-80DF-6EBD-01D59C8E1A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92468" y="3897355"/>
                      <a:ext cx="45719" cy="2313809"/>
                    </a:xfrm>
                    <a:custGeom>
                      <a:avLst/>
                      <a:gdLst>
                        <a:gd name="connsiteX0" fmla="*/ 0 w 9525"/>
                        <a:gd name="connsiteY0" fmla="*/ 0 h 2276475"/>
                        <a:gd name="connsiteX1" fmla="*/ 0 w 9525"/>
                        <a:gd name="connsiteY1" fmla="*/ 2276475 h 2276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2276475">
                          <a:moveTo>
                            <a:pt x="0" y="0"/>
                          </a:moveTo>
                          <a:lnTo>
                            <a:pt x="0" y="2276475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679" r="-22321" b="-1710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7426A5A-996F-D704-A040-722AAE81E3B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148" y="4002642"/>
                    <a:ext cx="3110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C9FDBB-EBA9-EEED-2BCF-1B05887917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7031" y="139427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7EC424-7388-26C2-E2C2-E84BCCA66CB5}"/>
                    </a:ext>
                  </a:extLst>
                </p:cNvPr>
                <p:cNvCxnSpPr/>
                <p:nvPr/>
              </p:nvCxnSpPr>
              <p:spPr>
                <a:xfrm flipH="1">
                  <a:off x="2899295" y="486394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6002BD-35F0-914B-C4F7-4DA15E0E2FEF}"/>
                  </a:ext>
                </a:extLst>
              </p:cNvPr>
              <p:cNvCxnSpPr/>
              <p:nvPr/>
            </p:nvCxnSpPr>
            <p:spPr>
              <a:xfrm flipH="1">
                <a:off x="3300374" y="2298110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A291197-D94F-AB03-40F9-476DA814FC57}"/>
                  </a:ext>
                </a:extLst>
              </p:cNvPr>
              <p:cNvCxnSpPr/>
              <p:nvPr/>
            </p:nvCxnSpPr>
            <p:spPr>
              <a:xfrm flipH="1">
                <a:off x="3308237" y="2983502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8F01635-0BA9-DE3A-0367-A5843E3739CC}"/>
                  </a:ext>
                </a:extLst>
              </p:cNvPr>
              <p:cNvCxnSpPr/>
              <p:nvPr/>
            </p:nvCxnSpPr>
            <p:spPr>
              <a:xfrm flipH="1">
                <a:off x="3308237" y="3683396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0A623E-78ED-378F-0F4D-D40AB2170B44}"/>
                  </a:ext>
                </a:extLst>
              </p:cNvPr>
              <p:cNvCxnSpPr/>
              <p:nvPr/>
            </p:nvCxnSpPr>
            <p:spPr>
              <a:xfrm flipH="1">
                <a:off x="3308237" y="437291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/>
              <p:nvPr/>
            </p:nvSpPr>
            <p:spPr>
              <a:xfrm>
                <a:off x="6841184" y="1381185"/>
                <a:ext cx="535081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Setting: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/>
                  <a:t>, server need uniform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[1, 2, 4, 8],</m:t>
                    </m:r>
                  </m:oMath>
                </a14:m>
                <a:r>
                  <a:rPr lang="en-US" sz="2800" dirty="0"/>
                  <a:t> size </a:t>
                </a:r>
                <a:r>
                  <a:rPr lang="en-US" sz="2800" dirty="0" err="1"/>
                  <a:t>Hyperexp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2800" dirty="0"/>
                  <a:t>, independent of server need.</a:t>
                </a:r>
              </a:p>
              <a:p>
                <a:r>
                  <a:rPr lang="en-US" sz="2800" dirty="0"/>
                  <a:t>Target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]=1.</m:t>
                    </m:r>
                  </m:oMath>
                </a14:m>
                <a:r>
                  <a:rPr lang="en-US" sz="2800" dirty="0"/>
                  <a:t>5</a:t>
                </a:r>
              </a:p>
              <a:p>
                <a:r>
                  <a:rPr lang="en-US" sz="2800" dirty="0"/>
                  <a:t>Greedy-SRPT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ServerFilling</a:t>
                </a:r>
                <a:r>
                  <a:rPr lang="en-US" sz="2800" dirty="0"/>
                  <a:t>-SRPT: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=0.56⇒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b="1" dirty="0"/>
                  <a:t>73%</a:t>
                </a:r>
                <a:r>
                  <a:rPr lang="en-US" sz="2800" dirty="0"/>
                  <a:t> higher completion rate, same resources, same response time.</a:t>
                </a:r>
              </a:p>
              <a:p>
                <a:r>
                  <a:rPr lang="en-US" sz="2800" dirty="0"/>
                  <a:t>Even more </a:t>
                </a:r>
                <a:r>
                  <a:rPr lang="en-US" sz="2800" dirty="0" err="1"/>
                  <a:t>TWh</a:t>
                </a:r>
                <a:r>
                  <a:rPr lang="en-US" sz="2800" dirty="0"/>
                  <a:t>, Mt CO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$B.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84" y="1381185"/>
                <a:ext cx="5350816" cy="3970318"/>
              </a:xfrm>
              <a:prstGeom prst="rect">
                <a:avLst/>
              </a:prstGeom>
              <a:blipFill>
                <a:blip r:embed="rId6"/>
                <a:stretch>
                  <a:fillRect l="-2278" t="-1536" r="-3759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0C6BD-218C-82AD-5466-92104A5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97FD09-2400-86C6-B036-1DE503295466}"/>
              </a:ext>
            </a:extLst>
          </p:cNvPr>
          <p:cNvCxnSpPr>
            <a:cxnSpLocks/>
          </p:cNvCxnSpPr>
          <p:nvPr/>
        </p:nvCxnSpPr>
        <p:spPr>
          <a:xfrm>
            <a:off x="1008475" y="3973607"/>
            <a:ext cx="55888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D74DB3-26A1-1E74-0AD8-C0102D38EC02}"/>
              </a:ext>
            </a:extLst>
          </p:cNvPr>
          <p:cNvGrpSpPr/>
          <p:nvPr/>
        </p:nvGrpSpPr>
        <p:grpSpPr>
          <a:xfrm>
            <a:off x="4164013" y="3875107"/>
            <a:ext cx="2366185" cy="197492"/>
            <a:chOff x="3868166" y="3924312"/>
            <a:chExt cx="2556384" cy="18356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31DF3E-F905-03EE-F1F4-364AEEE8A06D}"/>
                </a:ext>
              </a:extLst>
            </p:cNvPr>
            <p:cNvSpPr/>
            <p:nvPr/>
          </p:nvSpPr>
          <p:spPr>
            <a:xfrm>
              <a:off x="3868166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1174C6-2CF8-2E97-EBA8-E868353BCF55}"/>
                </a:ext>
              </a:extLst>
            </p:cNvPr>
            <p:cNvSpPr/>
            <p:nvPr/>
          </p:nvSpPr>
          <p:spPr>
            <a:xfrm>
              <a:off x="6219041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2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7849-C975-FA44-D8BF-03738189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8396" cy="1325563"/>
          </a:xfrm>
        </p:spPr>
        <p:txBody>
          <a:bodyPr/>
          <a:lstStyle/>
          <a:p>
            <a:r>
              <a:rPr lang="en-US" dirty="0"/>
              <a:t>Theory → Practical Power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6A1A-9C60-0BAF-711D-2C6EA26A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solution: Heuristics </a:t>
            </a:r>
            <a:r>
              <a:rPr lang="en-US" sz="1800" dirty="0"/>
              <a:t>[Autopilot ‘20]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approach: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FADFD-475B-8235-5EB3-43019EC2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45FA-1FD6-DB5E-B777-0CC84E1A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93F325-05E4-6D4B-F60F-DA44B4CB335C}"/>
              </a:ext>
            </a:extLst>
          </p:cNvPr>
          <p:cNvGrpSpPr/>
          <p:nvPr/>
        </p:nvGrpSpPr>
        <p:grpSpPr>
          <a:xfrm>
            <a:off x="2353437" y="1580835"/>
            <a:ext cx="8912251" cy="981730"/>
            <a:chOff x="2353437" y="1580835"/>
            <a:chExt cx="8912251" cy="981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F01C559-D086-405D-0BEF-5E6228F51FBB}"/>
                </a:ext>
              </a:extLst>
            </p:cNvPr>
            <p:cNvGrpSpPr/>
            <p:nvPr/>
          </p:nvGrpSpPr>
          <p:grpSpPr>
            <a:xfrm>
              <a:off x="2353437" y="1608458"/>
              <a:ext cx="5282493" cy="954107"/>
              <a:chOff x="2353437" y="1608458"/>
              <a:chExt cx="5282493" cy="95410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A21B6A-2AFB-FEBA-4D07-0B1C629C1B1D}"/>
                  </a:ext>
                </a:extLst>
              </p:cNvPr>
              <p:cNvSpPr txBox="1"/>
              <p:nvPr/>
            </p:nvSpPr>
            <p:spPr>
              <a:xfrm>
                <a:off x="2353437" y="1796279"/>
                <a:ext cx="2417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No Preemption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EB00EE-B4AC-DE22-40CF-75E74BD046E9}"/>
                  </a:ext>
                </a:extLst>
              </p:cNvPr>
              <p:cNvSpPr txBox="1"/>
              <p:nvPr/>
            </p:nvSpPr>
            <p:spPr>
              <a:xfrm>
                <a:off x="5218866" y="1608458"/>
                <a:ext cx="24170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Response Time Guarantees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DA204-25A1-2152-A6FB-837C806A3A7A}"/>
                  </a:ext>
                </a:extLst>
              </p:cNvPr>
              <p:cNvSpPr txBox="1"/>
              <p:nvPr/>
            </p:nvSpPr>
            <p:spPr>
              <a:xfrm>
                <a:off x="4761430" y="1734724"/>
                <a:ext cx="541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+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11D8434-EDF8-AAAB-166F-D59ECF06133B}"/>
                </a:ext>
              </a:extLst>
            </p:cNvPr>
            <p:cNvGrpSpPr/>
            <p:nvPr/>
          </p:nvGrpSpPr>
          <p:grpSpPr>
            <a:xfrm>
              <a:off x="7710443" y="1580835"/>
              <a:ext cx="3555245" cy="954107"/>
              <a:chOff x="7710443" y="1580835"/>
              <a:chExt cx="3555245" cy="95410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A1A793-F110-5A63-EA35-92EE2A499987}"/>
                  </a:ext>
                </a:extLst>
              </p:cNvPr>
              <p:cNvSpPr txBox="1"/>
              <p:nvPr/>
            </p:nvSpPr>
            <p:spPr>
              <a:xfrm>
                <a:off x="8362493" y="1580835"/>
                <a:ext cx="29031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Huge Waste of Capacity &amp; Energy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C768ACC-2B26-954D-E612-AACBCAA345CD}"/>
                      </a:ext>
                    </a:extLst>
                  </p:cNvPr>
                  <p:cNvSpPr txBox="1"/>
                  <p:nvPr/>
                </p:nvSpPr>
                <p:spPr>
                  <a:xfrm>
                    <a:off x="7710443" y="1734724"/>
                    <a:ext cx="54102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C768ACC-2B26-954D-E612-AACBCAA345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0443" y="1734724"/>
                    <a:ext cx="54102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340B4C-58FF-8CAB-F5DA-D6112EF4F35C}"/>
              </a:ext>
            </a:extLst>
          </p:cNvPr>
          <p:cNvGrpSpPr/>
          <p:nvPr/>
        </p:nvGrpSpPr>
        <p:grpSpPr>
          <a:xfrm>
            <a:off x="8818002" y="2707429"/>
            <a:ext cx="3198594" cy="1878084"/>
            <a:chOff x="4364724" y="1359430"/>
            <a:chExt cx="5057049" cy="26755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976EF1A-4A2E-D2C9-5919-F8B053025205}"/>
                </a:ext>
              </a:extLst>
            </p:cNvPr>
            <p:cNvSpPr/>
            <p:nvPr/>
          </p:nvSpPr>
          <p:spPr>
            <a:xfrm>
              <a:off x="7389354" y="2646712"/>
              <a:ext cx="2032419" cy="138829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dirty="0"/>
                <a:t>Wasted Servers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A66640-0F32-7A42-C591-0B22666B24F9}"/>
                </a:ext>
              </a:extLst>
            </p:cNvPr>
            <p:cNvGrpSpPr/>
            <p:nvPr/>
          </p:nvGrpSpPr>
          <p:grpSpPr>
            <a:xfrm>
              <a:off x="4364724" y="1359430"/>
              <a:ext cx="3604260" cy="2651125"/>
              <a:chOff x="4327016" y="1123760"/>
              <a:chExt cx="3604260" cy="265112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2A81A88-16F6-84F2-28DC-F8CAAD1227EA}"/>
                  </a:ext>
                </a:extLst>
              </p:cNvPr>
              <p:cNvGrpSpPr/>
              <p:nvPr/>
            </p:nvGrpSpPr>
            <p:grpSpPr>
              <a:xfrm>
                <a:off x="4327016" y="1123760"/>
                <a:ext cx="3604260" cy="2651125"/>
                <a:chOff x="10122" y="1748"/>
                <a:chExt cx="5676" cy="417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FFC3B1B-2231-B3E3-CFD1-368078836D8F}"/>
                    </a:ext>
                  </a:extLst>
                </p:cNvPr>
                <p:cNvGrpSpPr/>
                <p:nvPr/>
              </p:nvGrpSpPr>
              <p:grpSpPr>
                <a:xfrm>
                  <a:off x="10122" y="1748"/>
                  <a:ext cx="5304" cy="4175"/>
                  <a:chOff x="10105" y="1748"/>
                  <a:chExt cx="5304" cy="4175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0B4CDEF3-6736-E7DD-A71A-ADCB55DAEA10}"/>
                      </a:ext>
                    </a:extLst>
                  </p:cNvPr>
                  <p:cNvSpPr/>
                  <p:nvPr/>
                </p:nvSpPr>
                <p:spPr>
                  <a:xfrm>
                    <a:off x="14954" y="5466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233F39A-ED62-9F2F-F4E1-B9539219F4A9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43B9E834-3E62-0D93-B936-46D86D31FD87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928A6FB2-80C7-823D-DACB-2EA289495C1B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D9579FD-D96E-9A08-E8CA-B8F4CD6FA40B}"/>
                      </a:ext>
                    </a:extLst>
                  </p:cNvPr>
                  <p:cNvSpPr/>
                  <p:nvPr/>
                </p:nvSpPr>
                <p:spPr>
                  <a:xfrm>
                    <a:off x="14954" y="4910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1A282C4-174A-C35F-651D-6EE7C63DC10E}"/>
                      </a:ext>
                    </a:extLst>
                  </p:cNvPr>
                  <p:cNvSpPr/>
                  <p:nvPr/>
                </p:nvSpPr>
                <p:spPr>
                  <a:xfrm>
                    <a:off x="14954" y="1748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47B9E2B9-1447-C896-7AF1-07067B416E5C}"/>
                      </a:ext>
                    </a:extLst>
                  </p:cNvPr>
                  <p:cNvSpPr/>
                  <p:nvPr/>
                </p:nvSpPr>
                <p:spPr>
                  <a:xfrm>
                    <a:off x="14954" y="2278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301CDFDA-73F6-1D9E-E1C4-DB99DB0CDA76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B4CA501F-8864-1936-3655-749571D8BAD5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37" name="Rectangles 39">
                      <a:extLst>
                        <a:ext uri="{FF2B5EF4-FFF2-40B4-BE49-F238E27FC236}">
                          <a16:creationId xmlns:a16="http://schemas.microsoft.com/office/drawing/2014/main" id="{2DDF4CA1-421D-D753-B7EF-D1A3C5BC7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s 40">
                      <a:extLst>
                        <a:ext uri="{FF2B5EF4-FFF2-40B4-BE49-F238E27FC236}">
                          <a16:creationId xmlns:a16="http://schemas.microsoft.com/office/drawing/2014/main" id="{BC22B758-4DF2-26B3-F7F7-2424FF8C9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s 41">
                      <a:extLst>
                        <a:ext uri="{FF2B5EF4-FFF2-40B4-BE49-F238E27FC236}">
                          <a16:creationId xmlns:a16="http://schemas.microsoft.com/office/drawing/2014/main" id="{DAEEB849-BF05-D51D-E8F0-3731D901B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s 42">
                      <a:extLst>
                        <a:ext uri="{FF2B5EF4-FFF2-40B4-BE49-F238E27FC236}">
                          <a16:creationId xmlns:a16="http://schemas.microsoft.com/office/drawing/2014/main" id="{49C52DA8-8B8E-27B6-4973-740C35A5B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FB8BDD7B-9AA2-2143-F1C9-4604A2D78F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D48DB51D-CADF-8459-6CE1-88CF44E42C2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Rectangles 61">
                  <a:extLst>
                    <a:ext uri="{FF2B5EF4-FFF2-40B4-BE49-F238E27FC236}">
                      <a16:creationId xmlns:a16="http://schemas.microsoft.com/office/drawing/2014/main" id="{A7105839-AE02-D00D-A753-9601A0B02B48}"/>
                    </a:ext>
                  </a:extLst>
                </p:cNvPr>
                <p:cNvSpPr/>
                <p:nvPr/>
              </p:nvSpPr>
              <p:spPr>
                <a:xfrm>
                  <a:off x="15146" y="3364"/>
                  <a:ext cx="652" cy="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BC3E791-181F-D76A-8B3B-0A277056AF9D}"/>
                  </a:ext>
                </a:extLst>
              </p:cNvPr>
              <p:cNvGrpSpPr/>
              <p:nvPr/>
            </p:nvGrpSpPr>
            <p:grpSpPr>
              <a:xfrm>
                <a:off x="7517256" y="1201351"/>
                <a:ext cx="414018" cy="826453"/>
                <a:chOff x="7517256" y="1201351"/>
                <a:chExt cx="414018" cy="826453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D21607B-5AA1-793C-C0C0-0274AFDEE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0593" y="1201351"/>
                  <a:ext cx="1" cy="82645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s 75">
                  <a:extLst>
                    <a:ext uri="{FF2B5EF4-FFF2-40B4-BE49-F238E27FC236}">
                      <a16:creationId xmlns:a16="http://schemas.microsoft.com/office/drawing/2014/main" id="{8E86AC5C-369D-02E3-8C86-5F1038228899}"/>
                    </a:ext>
                  </a:extLst>
                </p:cNvPr>
                <p:cNvSpPr/>
                <p:nvPr/>
              </p:nvSpPr>
              <p:spPr>
                <a:xfrm>
                  <a:off x="7517256" y="1454594"/>
                  <a:ext cx="414018" cy="3752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28E9976-641A-659C-DD2D-B52DCC3FD620}"/>
              </a:ext>
            </a:extLst>
          </p:cNvPr>
          <p:cNvSpPr txBox="1"/>
          <p:nvPr/>
        </p:nvSpPr>
        <p:spPr>
          <a:xfrm>
            <a:off x="950414" y="4557105"/>
            <a:ext cx="2961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Workload Distributions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C8EB5C-5412-E0A9-0865-031B2DD8C2E4}"/>
              </a:ext>
            </a:extLst>
          </p:cNvPr>
          <p:cNvGrpSpPr/>
          <p:nvPr/>
        </p:nvGrpSpPr>
        <p:grpSpPr>
          <a:xfrm>
            <a:off x="3987025" y="4557103"/>
            <a:ext cx="2404063" cy="954107"/>
            <a:chOff x="3987025" y="4557103"/>
            <a:chExt cx="2404063" cy="95410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3CEA7F-37BC-FDC5-2DEE-9B5751C1655C}"/>
                </a:ext>
              </a:extLst>
            </p:cNvPr>
            <p:cNvSpPr txBox="1"/>
            <p:nvPr/>
          </p:nvSpPr>
          <p:spPr>
            <a:xfrm>
              <a:off x="3987025" y="4710992"/>
              <a:ext cx="541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827F26-8063-64A3-4704-80B7431836FC}"/>
                </a:ext>
              </a:extLst>
            </p:cNvPr>
            <p:cNvSpPr txBox="1"/>
            <p:nvPr/>
          </p:nvSpPr>
          <p:spPr>
            <a:xfrm>
              <a:off x="4523261" y="4557103"/>
              <a:ext cx="18678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Advanced Scheduling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B785C84-ECFD-5E54-A955-216A4ED4A044}"/>
              </a:ext>
            </a:extLst>
          </p:cNvPr>
          <p:cNvGrpSpPr/>
          <p:nvPr/>
        </p:nvGrpSpPr>
        <p:grpSpPr>
          <a:xfrm>
            <a:off x="6367066" y="4561060"/>
            <a:ext cx="2838919" cy="954107"/>
            <a:chOff x="6367066" y="4561060"/>
            <a:chExt cx="2838919" cy="95410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600DE99-0BB0-B458-B680-578458634A6B}"/>
                </a:ext>
              </a:extLst>
            </p:cNvPr>
            <p:cNvSpPr txBox="1"/>
            <p:nvPr/>
          </p:nvSpPr>
          <p:spPr>
            <a:xfrm>
              <a:off x="7002225" y="4561060"/>
              <a:ext cx="2203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Mathematical Guarantees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D960BF-8B25-8FCE-BB32-F7DE21AD21B8}"/>
                    </a:ext>
                  </a:extLst>
                </p:cNvPr>
                <p:cNvSpPr txBox="1"/>
                <p:nvPr/>
              </p:nvSpPr>
              <p:spPr>
                <a:xfrm>
                  <a:off x="6367066" y="4710318"/>
                  <a:ext cx="5410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D960BF-8B25-8FCE-BB32-F7DE21AD2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066" y="4710318"/>
                  <a:ext cx="54102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5" name="Graphic 84" descr="Lightning bolt outline">
            <a:extLst>
              <a:ext uri="{FF2B5EF4-FFF2-40B4-BE49-F238E27FC236}">
                <a16:creationId xmlns:a16="http://schemas.microsoft.com/office/drawing/2014/main" id="{1B45C985-13E4-06FD-06E8-3002E0BC2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1148" y="5767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193D-66CF-C65F-DEAE-685CA7A7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Model: Queueing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8BBC-B504-05A5-9B9E-C2BA8579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1695"/>
            <a:ext cx="10515600" cy="236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Varying job sizes (inherent work of a job)</a:t>
            </a:r>
          </a:p>
          <a:p>
            <a:pPr marL="0" indent="0">
              <a:buNone/>
            </a:pPr>
            <a:r>
              <a:rPr lang="en-US" dirty="0"/>
              <a:t>Arrivals are a stochastic process</a:t>
            </a:r>
          </a:p>
          <a:p>
            <a:pPr marL="0" indent="0">
              <a:buNone/>
            </a:pPr>
            <a:r>
              <a:rPr lang="en-US" dirty="0"/>
              <a:t>Scheduling policy preemptively determines which job to serve</a:t>
            </a:r>
          </a:p>
          <a:p>
            <a:pPr marL="0" indent="0">
              <a:buNone/>
            </a:pPr>
            <a:r>
              <a:rPr lang="en-US" dirty="0"/>
              <a:t>Modern computing systems: many servers.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AB8A19-FF3E-9433-300F-2A369CFF064D}"/>
              </a:ext>
            </a:extLst>
          </p:cNvPr>
          <p:cNvGrpSpPr/>
          <p:nvPr/>
        </p:nvGrpSpPr>
        <p:grpSpPr>
          <a:xfrm>
            <a:off x="3433506" y="2055550"/>
            <a:ext cx="4925479" cy="1250906"/>
            <a:chOff x="3685121" y="3078004"/>
            <a:chExt cx="4925479" cy="12509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AE5B1A-C3FF-2BD0-678D-F56585A19BF7}"/>
                </a:ext>
              </a:extLst>
            </p:cNvPr>
            <p:cNvGrpSpPr/>
            <p:nvPr/>
          </p:nvGrpSpPr>
          <p:grpSpPr>
            <a:xfrm>
              <a:off x="3685121" y="3078004"/>
              <a:ext cx="3652520" cy="1097915"/>
              <a:chOff x="4612" y="3721"/>
              <a:chExt cx="5752" cy="17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4A8679-FB26-9089-0BF7-EC208CB3B50A}"/>
                  </a:ext>
                </a:extLst>
              </p:cNvPr>
              <p:cNvGrpSpPr/>
              <p:nvPr/>
            </p:nvGrpSpPr>
            <p:grpSpPr>
              <a:xfrm>
                <a:off x="5630" y="3721"/>
                <a:ext cx="4734" cy="1729"/>
                <a:chOff x="5630" y="3721"/>
                <a:chExt cx="4734" cy="1729"/>
              </a:xfrm>
            </p:grpSpPr>
            <p:sp>
              <p:nvSpPr>
                <p:cNvPr id="9" name="Rectangles 39">
                  <a:extLst>
                    <a:ext uri="{FF2B5EF4-FFF2-40B4-BE49-F238E27FC236}">
                      <a16:creationId xmlns:a16="http://schemas.microsoft.com/office/drawing/2014/main" id="{E7E9C43D-7BBC-F974-EA32-6431C4B3B193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s 40">
                  <a:extLst>
                    <a:ext uri="{FF2B5EF4-FFF2-40B4-BE49-F238E27FC236}">
                      <a16:creationId xmlns:a16="http://schemas.microsoft.com/office/drawing/2014/main" id="{FDBDE4E7-97C0-FF18-96CC-CD891D09E24F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41">
                  <a:extLst>
                    <a:ext uri="{FF2B5EF4-FFF2-40B4-BE49-F238E27FC236}">
                      <a16:creationId xmlns:a16="http://schemas.microsoft.com/office/drawing/2014/main" id="{74856DA3-2397-BCF3-C68A-748A7258F25C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42">
                  <a:extLst>
                    <a:ext uri="{FF2B5EF4-FFF2-40B4-BE49-F238E27FC236}">
                      <a16:creationId xmlns:a16="http://schemas.microsoft.com/office/drawing/2014/main" id="{38C054F3-53EF-6864-0BDB-B288E5488340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8F634CF-70DD-E73D-FDE5-20551674D3F7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6279072-7E1A-4031-0923-36F69CE59F52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B8B2B5E-85D0-F8D0-AB5A-3A80ABDB4056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B513A7-FB0B-5C78-4023-D9F91FD50DCD}"/>
                </a:ext>
              </a:extLst>
            </p:cNvPr>
            <p:cNvSpPr/>
            <p:nvPr/>
          </p:nvSpPr>
          <p:spPr>
            <a:xfrm>
              <a:off x="7337641" y="3096419"/>
              <a:ext cx="1272959" cy="1232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BCC25-7FEF-ABC8-7E65-825A87A43D58}"/>
              </a:ext>
            </a:extLst>
          </p:cNvPr>
          <p:cNvGrpSpPr/>
          <p:nvPr/>
        </p:nvGrpSpPr>
        <p:grpSpPr>
          <a:xfrm>
            <a:off x="5964658" y="2381397"/>
            <a:ext cx="2016740" cy="705529"/>
            <a:chOff x="6151063" y="2543694"/>
            <a:chExt cx="2016740" cy="705529"/>
          </a:xfrm>
        </p:grpSpPr>
        <p:sp>
          <p:nvSpPr>
            <p:cNvPr id="15" name="Rectangles 47">
              <a:extLst>
                <a:ext uri="{FF2B5EF4-FFF2-40B4-BE49-F238E27FC236}">
                  <a16:creationId xmlns:a16="http://schemas.microsoft.com/office/drawing/2014/main" id="{023644C2-EAC2-0DF6-0E67-C119D77379E9}"/>
                </a:ext>
              </a:extLst>
            </p:cNvPr>
            <p:cNvSpPr/>
            <p:nvPr/>
          </p:nvSpPr>
          <p:spPr>
            <a:xfrm>
              <a:off x="6151063" y="2543694"/>
              <a:ext cx="458478" cy="692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s 47">
              <a:extLst>
                <a:ext uri="{FF2B5EF4-FFF2-40B4-BE49-F238E27FC236}">
                  <a16:creationId xmlns:a16="http://schemas.microsoft.com/office/drawing/2014/main" id="{71C40BCF-B170-759F-3380-394A999B5938}"/>
                </a:ext>
              </a:extLst>
            </p:cNvPr>
            <p:cNvSpPr/>
            <p:nvPr/>
          </p:nvSpPr>
          <p:spPr>
            <a:xfrm>
              <a:off x="6747520" y="2901243"/>
              <a:ext cx="458478" cy="347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s 47">
              <a:extLst>
                <a:ext uri="{FF2B5EF4-FFF2-40B4-BE49-F238E27FC236}">
                  <a16:creationId xmlns:a16="http://schemas.microsoft.com/office/drawing/2014/main" id="{B34CC565-F08A-6C31-2AE8-F5461AEAB19E}"/>
                </a:ext>
              </a:extLst>
            </p:cNvPr>
            <p:cNvSpPr/>
            <p:nvPr/>
          </p:nvSpPr>
          <p:spPr>
            <a:xfrm>
              <a:off x="7709325" y="2664229"/>
              <a:ext cx="458478" cy="584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147A3D4-3061-A0B5-6203-BB91E74B0EF0}"/>
              </a:ext>
            </a:extLst>
          </p:cNvPr>
          <p:cNvSpPr txBox="1"/>
          <p:nvPr/>
        </p:nvSpPr>
        <p:spPr>
          <a:xfrm>
            <a:off x="2402279" y="2428116"/>
            <a:ext cx="1040860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Arrivals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D5D799-BBBA-C579-7125-BCC98E919D06}"/>
              </a:ext>
            </a:extLst>
          </p:cNvPr>
          <p:cNvGrpSpPr/>
          <p:nvPr/>
        </p:nvGrpSpPr>
        <p:grpSpPr>
          <a:xfrm>
            <a:off x="3946297" y="3254849"/>
            <a:ext cx="4393673" cy="875030"/>
            <a:chOff x="5521" y="4476"/>
            <a:chExt cx="7182" cy="1378"/>
          </a:xfrm>
        </p:grpSpPr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7300D3D3-EB90-5C17-2F74-E838C325802A}"/>
                </a:ext>
              </a:extLst>
            </p:cNvPr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9">
                  <a:extLst>
                    <a:ext uri="{FF2B5EF4-FFF2-40B4-BE49-F238E27FC236}">
                      <a16:creationId xmlns:a16="http://schemas.microsoft.com/office/drawing/2014/main" id="{02C226E9-A11C-FF74-7048-4C44DA656BF6}"/>
                    </a:ext>
                  </a:extLst>
                </p:cNvPr>
                <p:cNvSpPr txBox="1"/>
                <p:nvPr/>
              </p:nvSpPr>
              <p:spPr>
                <a:xfrm>
                  <a:off x="7557" y="5175"/>
                  <a:ext cx="3582" cy="6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Response time: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2200" dirty="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1" name="Text Box 29">
                  <a:extLst>
                    <a:ext uri="{FF2B5EF4-FFF2-40B4-BE49-F238E27FC236}">
                      <a16:creationId xmlns:a16="http://schemas.microsoft.com/office/drawing/2014/main" id="{02C226E9-A11C-FF74-7048-4C44DA656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" y="5175"/>
                  <a:ext cx="3582" cy="679"/>
                </a:xfrm>
                <a:prstGeom prst="rect">
                  <a:avLst/>
                </a:prstGeom>
                <a:blipFill>
                  <a:blip r:embed="rId3"/>
                  <a:stretch>
                    <a:fillRect l="-2740" t="-5263" b="-22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42BD2-F256-9278-11C0-BE5107CA593E}"/>
              </a:ext>
            </a:extLst>
          </p:cNvPr>
          <p:cNvGrpSpPr/>
          <p:nvPr/>
        </p:nvGrpSpPr>
        <p:grpSpPr>
          <a:xfrm>
            <a:off x="7817575" y="3345688"/>
            <a:ext cx="4014470" cy="2651125"/>
            <a:chOff x="9087" y="1748"/>
            <a:chExt cx="6322" cy="417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B5280C-A75C-7DFD-724F-D8C35C39DBE9}"/>
                </a:ext>
              </a:extLst>
            </p:cNvPr>
            <p:cNvSpPr/>
            <p:nvPr/>
          </p:nvSpPr>
          <p:spPr>
            <a:xfrm>
              <a:off x="14954" y="5466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E71BE3-FBC9-E404-F550-E1E84608E620}"/>
                </a:ext>
              </a:extLst>
            </p:cNvPr>
            <p:cNvSpPr/>
            <p:nvPr/>
          </p:nvSpPr>
          <p:spPr>
            <a:xfrm>
              <a:off x="14954" y="3325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26F1CE-3EF9-1D9B-853A-9ECC1E772908}"/>
                </a:ext>
              </a:extLst>
            </p:cNvPr>
            <p:cNvSpPr/>
            <p:nvPr/>
          </p:nvSpPr>
          <p:spPr>
            <a:xfrm>
              <a:off x="14954" y="3837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751448-055B-2E64-7616-71BA2BDC0A98}"/>
                </a:ext>
              </a:extLst>
            </p:cNvPr>
            <p:cNvSpPr/>
            <p:nvPr/>
          </p:nvSpPr>
          <p:spPr>
            <a:xfrm>
              <a:off x="14954" y="4367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B04717-CD82-AC7B-165D-0D5262EE91B6}"/>
                </a:ext>
              </a:extLst>
            </p:cNvPr>
            <p:cNvSpPr/>
            <p:nvPr/>
          </p:nvSpPr>
          <p:spPr>
            <a:xfrm>
              <a:off x="14954" y="4910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C11ACBD-E737-D845-207A-F08D74620BB1}"/>
                </a:ext>
              </a:extLst>
            </p:cNvPr>
            <p:cNvSpPr/>
            <p:nvPr/>
          </p:nvSpPr>
          <p:spPr>
            <a:xfrm>
              <a:off x="14954" y="1748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36CFA8-82DA-2943-D26E-CB8C2F80DCC0}"/>
                </a:ext>
              </a:extLst>
            </p:cNvPr>
            <p:cNvSpPr/>
            <p:nvPr/>
          </p:nvSpPr>
          <p:spPr>
            <a:xfrm>
              <a:off x="14954" y="2278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518A710-B0C2-FB4B-4300-CEA556B830F2}"/>
                </a:ext>
              </a:extLst>
            </p:cNvPr>
            <p:cNvSpPr/>
            <p:nvPr/>
          </p:nvSpPr>
          <p:spPr>
            <a:xfrm>
              <a:off x="14954" y="2821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F00445B-555B-333E-5102-17EAA97E772E}"/>
                </a:ext>
              </a:extLst>
            </p:cNvPr>
            <p:cNvGrpSpPr/>
            <p:nvPr/>
          </p:nvGrpSpPr>
          <p:grpSpPr>
            <a:xfrm>
              <a:off x="9087" y="2989"/>
              <a:ext cx="5752" cy="1729"/>
              <a:chOff x="4612" y="3721"/>
              <a:chExt cx="5752" cy="172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BB43995-0100-86D0-1A7D-6EFA3B9B1414}"/>
                  </a:ext>
                </a:extLst>
              </p:cNvPr>
              <p:cNvGrpSpPr/>
              <p:nvPr/>
            </p:nvGrpSpPr>
            <p:grpSpPr>
              <a:xfrm>
                <a:off x="5630" y="3721"/>
                <a:ext cx="4734" cy="1729"/>
                <a:chOff x="5630" y="3721"/>
                <a:chExt cx="4734" cy="1729"/>
              </a:xfrm>
            </p:grpSpPr>
            <p:sp>
              <p:nvSpPr>
                <p:cNvPr id="56" name="Rectangles 39">
                  <a:extLst>
                    <a:ext uri="{FF2B5EF4-FFF2-40B4-BE49-F238E27FC236}">
                      <a16:creationId xmlns:a16="http://schemas.microsoft.com/office/drawing/2014/main" id="{5D9BBC8D-7525-C4F9-9ADE-9497B1B9A8C8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40">
                  <a:extLst>
                    <a:ext uri="{FF2B5EF4-FFF2-40B4-BE49-F238E27FC236}">
                      <a16:creationId xmlns:a16="http://schemas.microsoft.com/office/drawing/2014/main" id="{3614CFA9-B99A-B4ED-AE2F-06CFB59AD59B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41">
                  <a:extLst>
                    <a:ext uri="{FF2B5EF4-FFF2-40B4-BE49-F238E27FC236}">
                      <a16:creationId xmlns:a16="http://schemas.microsoft.com/office/drawing/2014/main" id="{28D52A01-777C-9AD4-2A57-CCA13BF2942E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42">
                  <a:extLst>
                    <a:ext uri="{FF2B5EF4-FFF2-40B4-BE49-F238E27FC236}">
                      <a16:creationId xmlns:a16="http://schemas.microsoft.com/office/drawing/2014/main" id="{6F1B2145-534C-D9D1-C8A9-FE358FFF546A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5A0114C-7AA5-BE67-DC06-743A721EE1E1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FCBABC0-DB20-7988-924A-1B39CB9EEC2E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DA00A73-CD93-31BD-593A-C1125C48B4ED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685EABB6-98A2-694B-13F6-1CA58A29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3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36FC1B4-F129-0DC0-D8A9-9FA58906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54C7-3EE4-1AB1-C26A-15E175F2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directions: Response time 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534EE-249F-099D-6518-A852074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7845B-08DA-9866-9021-8D6C306E435B}"/>
              </a:ext>
            </a:extLst>
          </p:cNvPr>
          <p:cNvSpPr txBox="1">
            <a:spLocks/>
          </p:cNvSpPr>
          <p:nvPr/>
        </p:nvSpPr>
        <p:spPr>
          <a:xfrm>
            <a:off x="838200" y="1607235"/>
            <a:ext cx="10802112" cy="458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B1FB7C-2F08-91C6-16C8-F87B8A438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062" y="4382457"/>
            <a:ext cx="443632" cy="80970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3A1AC-C41A-44FC-BC47-39852A00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800512-9EED-75E5-5B4C-F0E7F12CCDC1}"/>
              </a:ext>
            </a:extLst>
          </p:cNvPr>
          <p:cNvGrpSpPr/>
          <p:nvPr/>
        </p:nvGrpSpPr>
        <p:grpSpPr>
          <a:xfrm>
            <a:off x="8419767" y="104150"/>
            <a:ext cx="3772233" cy="1051922"/>
            <a:chOff x="3134421" y="1465326"/>
            <a:chExt cx="5476179" cy="214407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920467-D601-87C5-0F95-86881EDDD25E}"/>
                </a:ext>
              </a:extLst>
            </p:cNvPr>
            <p:cNvSpPr/>
            <p:nvPr/>
          </p:nvSpPr>
          <p:spPr>
            <a:xfrm>
              <a:off x="6956982" y="2286375"/>
              <a:ext cx="1653618" cy="6797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FCE669-FF36-D098-8B4C-F21651648360}"/>
                </a:ext>
              </a:extLst>
            </p:cNvPr>
            <p:cNvGrpSpPr/>
            <p:nvPr/>
          </p:nvGrpSpPr>
          <p:grpSpPr>
            <a:xfrm>
              <a:off x="3134421" y="1465326"/>
              <a:ext cx="5133765" cy="2144074"/>
              <a:chOff x="3134421" y="1465326"/>
              <a:chExt cx="5133765" cy="214407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7AB45B-AC8A-6B37-660D-2A7BFC15802C}"/>
                  </a:ext>
                </a:extLst>
              </p:cNvPr>
              <p:cNvGrpSpPr/>
              <p:nvPr/>
            </p:nvGrpSpPr>
            <p:grpSpPr>
              <a:xfrm>
                <a:off x="4195331" y="1465326"/>
                <a:ext cx="4072855" cy="2144074"/>
                <a:chOff x="7795491" y="4405746"/>
                <a:chExt cx="4072855" cy="214407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128B52E-AF6F-5A56-22CC-33AF42841A2E}"/>
                    </a:ext>
                  </a:extLst>
                </p:cNvPr>
                <p:cNvGrpSpPr/>
                <p:nvPr/>
              </p:nvGrpSpPr>
              <p:grpSpPr>
                <a:xfrm>
                  <a:off x="7795491" y="4405746"/>
                  <a:ext cx="4072855" cy="1174065"/>
                  <a:chOff x="7795491" y="4405746"/>
                  <a:chExt cx="4072855" cy="1174065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67B43DF0-0AD1-DDE3-6AA8-4FFD8CBD8086}"/>
                      </a:ext>
                    </a:extLst>
                  </p:cNvPr>
                  <p:cNvCxnSpPr/>
                  <p:nvPr/>
                </p:nvCxnSpPr>
                <p:spPr>
                  <a:xfrm>
                    <a:off x="7795967" y="5579811"/>
                    <a:ext cx="407237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BEEAD13D-AC44-29F1-50A4-4C73D2EFF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5967" y="4405746"/>
                    <a:ext cx="0" cy="117406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16790663-704C-836E-9341-4269AB8AFE6F}"/>
                      </a:ext>
                    </a:extLst>
                  </p:cNvPr>
                  <p:cNvSpPr/>
                  <p:nvPr/>
                </p:nvSpPr>
                <p:spPr>
                  <a:xfrm>
                    <a:off x="7795491" y="4530040"/>
                    <a:ext cx="3962400" cy="1048724"/>
                  </a:xfrm>
                  <a:custGeom>
                    <a:avLst/>
                    <a:gdLst>
                      <a:gd name="connsiteX0" fmla="*/ 0 w 3962400"/>
                      <a:gd name="connsiteY0" fmla="*/ 706978 h 1048724"/>
                      <a:gd name="connsiteX1" fmla="*/ 332509 w 3962400"/>
                      <a:gd name="connsiteY1" fmla="*/ 697742 h 1048724"/>
                      <a:gd name="connsiteX2" fmla="*/ 1043709 w 3962400"/>
                      <a:gd name="connsiteY2" fmla="*/ 5015 h 1048724"/>
                      <a:gd name="connsiteX3" fmla="*/ 1958109 w 3962400"/>
                      <a:gd name="connsiteY3" fmla="*/ 411415 h 1048724"/>
                      <a:gd name="connsiteX4" fmla="*/ 2817091 w 3962400"/>
                      <a:gd name="connsiteY4" fmla="*/ 900942 h 1048724"/>
                      <a:gd name="connsiteX5" fmla="*/ 3962400 w 3962400"/>
                      <a:gd name="connsiteY5" fmla="*/ 1048724 h 104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62400" h="1048724">
                        <a:moveTo>
                          <a:pt x="0" y="706978"/>
                        </a:moveTo>
                        <a:cubicBezTo>
                          <a:pt x="79279" y="760857"/>
                          <a:pt x="158558" y="814736"/>
                          <a:pt x="332509" y="697742"/>
                        </a:cubicBezTo>
                        <a:cubicBezTo>
                          <a:pt x="506460" y="580748"/>
                          <a:pt x="772776" y="52736"/>
                          <a:pt x="1043709" y="5015"/>
                        </a:cubicBezTo>
                        <a:cubicBezTo>
                          <a:pt x="1314642" y="-42706"/>
                          <a:pt x="1662545" y="262094"/>
                          <a:pt x="1958109" y="411415"/>
                        </a:cubicBezTo>
                        <a:cubicBezTo>
                          <a:pt x="2253673" y="560736"/>
                          <a:pt x="2483043" y="794724"/>
                          <a:pt x="2817091" y="900942"/>
                        </a:cubicBezTo>
                        <a:cubicBezTo>
                          <a:pt x="3151139" y="1007160"/>
                          <a:pt x="3556769" y="1027942"/>
                          <a:pt x="3962400" y="104872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7534FFF0-7FE9-B2CB-BFA6-CC97A6E911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96518" y="5671567"/>
                      <a:ext cx="3105832" cy="8782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200" dirty="0"/>
                        <a:t>Response time </a:t>
                      </a:r>
                      <a14:m>
                        <m:oMath xmlns:m="http://schemas.openxmlformats.org/officeDocument/2006/math"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7534FFF0-7FE9-B2CB-BFA6-CC97A6E911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6518" y="5671567"/>
                      <a:ext cx="3105832" cy="8782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704" t="-9859" b="-267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CB326D-B5A5-CB1C-5EEB-E074319D4FA2}"/>
                      </a:ext>
                    </a:extLst>
                  </p:cNvPr>
                  <p:cNvSpPr txBox="1"/>
                  <p:nvPr/>
                </p:nvSpPr>
                <p:spPr>
                  <a:xfrm>
                    <a:off x="3134421" y="1685819"/>
                    <a:ext cx="60278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CB326D-B5A5-CB1C-5EEB-E074319D4F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4421" y="1685819"/>
                    <a:ext cx="60278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824" r="-66176" b="-13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0DFACD52-6239-2ADC-46F7-8330AE065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5838"/>
                <a:ext cx="10515600" cy="4979833"/>
              </a:xfrm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Problem: Practitioners care about tail of response time. Analysis only for 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. Analyze tail? Schedule to optimize tail?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Current theory: Optimal worst-case max. response time: FCFS. 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dirty="0"/>
                  <a:t>Asymptotic tail analysis. Conjecture: FCFS optimal for light-tailed sizes.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My work and future approach: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Overturned conjecture with Nudge </a:t>
                </a:r>
                <a:r>
                  <a:rPr lang="en-US" sz="1800" dirty="0"/>
                  <a:t>[</a:t>
                </a:r>
                <a:r>
                  <a:rPr lang="en-US" sz="1800" b="1" dirty="0"/>
                  <a:t>G</a:t>
                </a:r>
                <a:r>
                  <a:rPr lang="en-US" sz="1800" dirty="0"/>
                  <a:t>YSH, SIGMETRICS ‘21].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Intermediate tails?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Multiserver tails?</a:t>
                </a:r>
              </a:p>
            </p:txBody>
          </p:sp>
        </mc:Choice>
        <mc:Fallback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0DFACD52-6239-2ADC-46F7-8330AE065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5838"/>
                <a:ext cx="10515600" cy="4979833"/>
              </a:xfrm>
              <a:blipFill>
                <a:blip r:embed="rId7"/>
                <a:stretch>
                  <a:fillRect l="-1217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7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AF02-7F8E-A305-F467-C39CB418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directions: Scheduling with Estimates</a:t>
            </a:r>
          </a:p>
        </p:txBody>
      </p:sp>
      <p:pic>
        <p:nvPicPr>
          <p:cNvPr id="6" name="Content Placeholder 5" descr="Bullseye with solid fill">
            <a:extLst>
              <a:ext uri="{FF2B5EF4-FFF2-40B4-BE49-F238E27FC236}">
                <a16:creationId xmlns:a16="http://schemas.microsoft.com/office/drawing/2014/main" id="{AFACA058-25FE-249B-317A-F26001B52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8832" y="499142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9609A-DD16-F5C6-A85F-48C0EF9B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D9E07A-BD80-F899-8FC6-225F090685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0403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Problem: Don’t know sizes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Current solution: Non-size-based scheduling (FCFS).                           Schedule based on age &amp; size distribution: Gittins Index </a:t>
            </a:r>
            <a:r>
              <a:rPr lang="en-US" sz="1800" dirty="0"/>
              <a:t>[Gittins &amp; Nash ‘77]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My approach:</a:t>
            </a:r>
          </a:p>
          <a:p>
            <a:pPr marL="514350" indent="-514350">
              <a:buAutoNum type="arabicPeriod"/>
            </a:pPr>
            <a:r>
              <a:rPr lang="en-US" dirty="0"/>
              <a:t>Bring Gittins to multiserver world: Gittins-k </a:t>
            </a:r>
            <a:r>
              <a:rPr lang="en-US" sz="1800" dirty="0"/>
              <a:t>[S</a:t>
            </a:r>
            <a:r>
              <a:rPr lang="en-US" sz="1800" b="1" dirty="0"/>
              <a:t>G</a:t>
            </a:r>
            <a:r>
              <a:rPr lang="en-US" sz="1800" dirty="0"/>
              <a:t>H, ‘21]</a:t>
            </a:r>
            <a:r>
              <a:rPr lang="en-US" dirty="0"/>
              <a:t>.</a:t>
            </a:r>
            <a:r>
              <a:rPr lang="en-US" sz="1800" dirty="0"/>
              <a:t> </a:t>
            </a:r>
            <a:r>
              <a:rPr lang="en-US" dirty="0" err="1"/>
              <a:t>ServerFilling</a:t>
            </a:r>
            <a:r>
              <a:rPr lang="en-US" dirty="0"/>
              <a:t>-Gittins.</a:t>
            </a:r>
          </a:p>
          <a:p>
            <a:pPr marL="514350" indent="-514350">
              <a:buAutoNum type="arabicPeriod"/>
            </a:pPr>
            <a:r>
              <a:rPr lang="en-US" dirty="0"/>
              <a:t>Distribution-robust scheduling: SRPT-B </a:t>
            </a:r>
            <a:r>
              <a:rPr lang="en-US" sz="1800" dirty="0"/>
              <a:t>[SGM, ‘22]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Confidence bounds from learning theory</a:t>
            </a:r>
          </a:p>
          <a:p>
            <a:pPr marL="514350" indent="-514350">
              <a:buAutoNum type="arabicPeriod"/>
            </a:pPr>
            <a:r>
              <a:rPr lang="en-US" dirty="0"/>
              <a:t>New theory integrating scheduling +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56B1B-D786-43AE-71CB-09BE8050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F426D1-AF5A-ED30-23BA-F04778FCB939}"/>
              </a:ext>
            </a:extLst>
          </p:cNvPr>
          <p:cNvGrpSpPr/>
          <p:nvPr/>
        </p:nvGrpSpPr>
        <p:grpSpPr>
          <a:xfrm>
            <a:off x="8153400" y="1646238"/>
            <a:ext cx="3220802" cy="1017175"/>
            <a:chOff x="1986844" y="1464444"/>
            <a:chExt cx="9550399" cy="27657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EF4097-069C-027C-90CF-016895FF4BC2}"/>
                </a:ext>
              </a:extLst>
            </p:cNvPr>
            <p:cNvSpPr/>
            <p:nvPr/>
          </p:nvSpPr>
          <p:spPr>
            <a:xfrm>
              <a:off x="7676444" y="1464444"/>
              <a:ext cx="2822222" cy="2765778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9E9F57-66CE-DE66-3689-47A3AF18F777}"/>
                </a:ext>
              </a:extLst>
            </p:cNvPr>
            <p:cNvGrpSpPr/>
            <p:nvPr/>
          </p:nvGrpSpPr>
          <p:grpSpPr>
            <a:xfrm>
              <a:off x="1986844" y="1805933"/>
              <a:ext cx="7433482" cy="2082801"/>
              <a:chOff x="1817511" y="2178755"/>
              <a:chExt cx="7433482" cy="208280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029D959-EBFA-30BF-2F80-D1CDA2519C0A}"/>
                  </a:ext>
                </a:extLst>
              </p:cNvPr>
              <p:cNvCxnSpPr/>
              <p:nvPr/>
            </p:nvCxnSpPr>
            <p:spPr>
              <a:xfrm>
                <a:off x="1817511" y="2178756"/>
                <a:ext cx="5689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CD23F22-4561-047D-4E8B-4D0CA9C6544E}"/>
                  </a:ext>
                </a:extLst>
              </p:cNvPr>
              <p:cNvCxnSpPr/>
              <p:nvPr/>
            </p:nvCxnSpPr>
            <p:spPr>
              <a:xfrm>
                <a:off x="1817511" y="4261556"/>
                <a:ext cx="5689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C11B34-585E-4E98-AF83-9B6FCC64B134}"/>
                  </a:ext>
                </a:extLst>
              </p:cNvPr>
              <p:cNvSpPr/>
              <p:nvPr/>
            </p:nvSpPr>
            <p:spPr>
              <a:xfrm>
                <a:off x="6479822" y="2178756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5394B7-8D29-851C-5609-7AB3DD06E331}"/>
                  </a:ext>
                </a:extLst>
              </p:cNvPr>
              <p:cNvSpPr/>
              <p:nvPr/>
            </p:nvSpPr>
            <p:spPr>
              <a:xfrm>
                <a:off x="5452533" y="2178756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939F60-BFE6-C878-2A6A-85D06777F6C8}"/>
                  </a:ext>
                </a:extLst>
              </p:cNvPr>
              <p:cNvSpPr/>
              <p:nvPr/>
            </p:nvSpPr>
            <p:spPr>
              <a:xfrm>
                <a:off x="4425244" y="2178756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58D316-ED0A-1EB8-63C6-A5F02F20307D}"/>
                  </a:ext>
                </a:extLst>
              </p:cNvPr>
              <p:cNvSpPr/>
              <p:nvPr/>
            </p:nvSpPr>
            <p:spPr>
              <a:xfrm>
                <a:off x="3397955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8A813E-996F-9F69-F821-6BC751C5A84F}"/>
                  </a:ext>
                </a:extLst>
              </p:cNvPr>
              <p:cNvSpPr/>
              <p:nvPr/>
            </p:nvSpPr>
            <p:spPr>
              <a:xfrm>
                <a:off x="4645377" y="2280356"/>
                <a:ext cx="602999" cy="186266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2CE47E-0600-B61E-804D-5121719A6B6E}"/>
                  </a:ext>
                </a:extLst>
              </p:cNvPr>
              <p:cNvSpPr/>
              <p:nvPr/>
            </p:nvSpPr>
            <p:spPr>
              <a:xfrm>
                <a:off x="5627516" y="2280356"/>
                <a:ext cx="523083" cy="186266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6B923E-21C3-DFAA-0D70-8AC56587C1B8}"/>
                  </a:ext>
                </a:extLst>
              </p:cNvPr>
              <p:cNvSpPr/>
              <p:nvPr/>
            </p:nvSpPr>
            <p:spPr>
              <a:xfrm>
                <a:off x="6699954" y="2280359"/>
                <a:ext cx="580879" cy="186266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F30B7B-98B1-83EF-4119-C63572DDD41A}"/>
                  </a:ext>
                </a:extLst>
              </p:cNvPr>
              <p:cNvSpPr/>
              <p:nvPr/>
            </p:nvSpPr>
            <p:spPr>
              <a:xfrm>
                <a:off x="8585451" y="2839157"/>
                <a:ext cx="665542" cy="130386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A20544-FF93-A059-91C3-2E9F63C3CFD5}"/>
                </a:ext>
              </a:extLst>
            </p:cNvPr>
            <p:cNvSpPr/>
            <p:nvPr/>
          </p:nvSpPr>
          <p:spPr>
            <a:xfrm>
              <a:off x="3758245" y="1907534"/>
              <a:ext cx="632177" cy="186266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744E5C-35A6-46BE-ADAC-D1167327EB53}"/>
                </a:ext>
              </a:extLst>
            </p:cNvPr>
            <p:cNvCxnSpPr/>
            <p:nvPr/>
          </p:nvCxnSpPr>
          <p:spPr>
            <a:xfrm>
              <a:off x="10498666" y="2838868"/>
              <a:ext cx="10385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C69B553-31BB-1E37-D9A8-4ED472B4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342" y="4001294"/>
            <a:ext cx="443632" cy="8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9D6-7C0F-2CA9-783F-0C6F98EF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Scope: My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61F-1816-A385-E57A-3DCCC9BA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672" y="1690688"/>
            <a:ext cx="7132320" cy="457263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SRPT-k, Performance ‘18, </a:t>
            </a:r>
            <a:r>
              <a:rPr lang="en-US" b="1" dirty="0"/>
              <a:t>G</a:t>
            </a:r>
            <a:r>
              <a:rPr lang="en-US" dirty="0"/>
              <a:t>SH</a:t>
            </a:r>
          </a:p>
          <a:p>
            <a:pPr marL="0" indent="0">
              <a:buNone/>
            </a:pPr>
            <a:r>
              <a:rPr lang="en-US" dirty="0"/>
              <a:t>Guardrails, SIGMETRICS ‘19, </a:t>
            </a:r>
            <a:r>
              <a:rPr lang="en-US" b="1" dirty="0"/>
              <a:t>G</a:t>
            </a:r>
            <a:r>
              <a:rPr lang="en-US" dirty="0"/>
              <a:t>SH</a:t>
            </a:r>
          </a:p>
          <a:p>
            <a:pPr marL="0" indent="0">
              <a:buNone/>
            </a:pPr>
            <a:r>
              <a:rPr lang="en-US" dirty="0"/>
              <a:t>M-Gittins-k, Performance ‘20, S</a:t>
            </a:r>
            <a:r>
              <a:rPr lang="en-US" b="1" dirty="0"/>
              <a:t>G</a:t>
            </a:r>
            <a:r>
              <a:rPr lang="en-US" dirty="0"/>
              <a:t>H</a:t>
            </a:r>
          </a:p>
          <a:p>
            <a:pPr marL="0" indent="0">
              <a:buNone/>
            </a:pPr>
            <a:r>
              <a:rPr lang="en-US" dirty="0"/>
              <a:t>Gittins-k, SIGMETRICS ‘21, S</a:t>
            </a:r>
            <a:r>
              <a:rPr lang="en-US" b="1" dirty="0"/>
              <a:t>G</a:t>
            </a:r>
            <a:r>
              <a:rPr lang="en-US" dirty="0"/>
              <a:t>H</a:t>
            </a:r>
          </a:p>
          <a:p>
            <a:pPr marL="0" indent="0">
              <a:buNone/>
            </a:pPr>
            <a:r>
              <a:rPr lang="en-US" dirty="0"/>
              <a:t>Nudge, SIGMETRICS ‘21, </a:t>
            </a:r>
            <a:r>
              <a:rPr lang="en-US" b="1" dirty="0"/>
              <a:t>G</a:t>
            </a:r>
            <a:r>
              <a:rPr lang="en-US" dirty="0"/>
              <a:t>YSH</a:t>
            </a:r>
          </a:p>
          <a:p>
            <a:pPr marL="0" indent="0">
              <a:buNone/>
            </a:pPr>
            <a:r>
              <a:rPr lang="en-US" dirty="0"/>
              <a:t>SRPT-B, ITCS ‘22, S</a:t>
            </a:r>
            <a:r>
              <a:rPr lang="en-US" b="1" dirty="0"/>
              <a:t>G</a:t>
            </a:r>
            <a:r>
              <a:rPr lang="en-US" dirty="0"/>
              <a:t>M</a:t>
            </a:r>
          </a:p>
          <a:p>
            <a:pPr marL="0" indent="0">
              <a:buNone/>
            </a:pPr>
            <a:r>
              <a:rPr lang="en-US" dirty="0" err="1"/>
              <a:t>ServerFilling</a:t>
            </a:r>
            <a:r>
              <a:rPr lang="en-US" dirty="0"/>
              <a:t>-FCFS, Queueing Systems ‘22, </a:t>
            </a:r>
            <a:r>
              <a:rPr lang="en-US" b="1" dirty="0"/>
              <a:t>G</a:t>
            </a:r>
            <a:r>
              <a:rPr lang="en-US" dirty="0"/>
              <a:t>HS</a:t>
            </a:r>
          </a:p>
          <a:p>
            <a:pPr marL="0" indent="0">
              <a:buNone/>
            </a:pPr>
            <a:r>
              <a:rPr lang="en-US" dirty="0" err="1"/>
              <a:t>ServerFilling</a:t>
            </a:r>
            <a:r>
              <a:rPr lang="en-US" dirty="0"/>
              <a:t>-SRPT, SIGMETRICS ‘23, </a:t>
            </a:r>
            <a:r>
              <a:rPr lang="en-US" b="1" dirty="0"/>
              <a:t>G</a:t>
            </a:r>
            <a:r>
              <a:rPr lang="en-US" dirty="0"/>
              <a:t>SHS</a:t>
            </a:r>
          </a:p>
          <a:p>
            <a:pPr marL="0" indent="0">
              <a:buNone/>
            </a:pPr>
            <a:r>
              <a:rPr lang="en-US" dirty="0"/>
              <a:t>+4 non-queueing-theory papers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9732E-5339-E2DF-1BF8-BCC89AC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8F748-65A6-4531-8A24-1FB2C4A1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E3017B-58A0-CF59-F97F-517196796D99}"/>
              </a:ext>
            </a:extLst>
          </p:cNvPr>
          <p:cNvGrpSpPr/>
          <p:nvPr/>
        </p:nvGrpSpPr>
        <p:grpSpPr>
          <a:xfrm>
            <a:off x="1534668" y="1699956"/>
            <a:ext cx="320339" cy="2624911"/>
            <a:chOff x="1534668" y="1699956"/>
            <a:chExt cx="320339" cy="262491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931DB55-AA92-7885-EE50-26DC7C806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4668" y="1699956"/>
              <a:ext cx="303276" cy="553531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46E2B905-5792-8697-D27A-DC71CB509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51731" y="2239991"/>
              <a:ext cx="303276" cy="553531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4AF401AC-2CF1-4029-7BDA-1D6CA00E4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940" y="3200633"/>
              <a:ext cx="303276" cy="553531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8724C6A-924A-4386-127E-27A397C3F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34668" y="3771336"/>
              <a:ext cx="303276" cy="55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6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D754-D12D-1221-9F88-5B678E88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Multiserver Analysis &amp; 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64C2-D51B-B1AA-FE88-4C4D95F9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server/job: First optimality result: SRPT-k</a:t>
            </a:r>
          </a:p>
          <a:p>
            <a:pPr marL="0" indent="0">
              <a:buNone/>
            </a:pPr>
            <a:r>
              <a:rPr lang="en-US" dirty="0"/>
              <a:t>Multiple servers/job: First analysis &amp; first optimality: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00A29-EB12-8C9D-E93A-189E2B23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216C1C-0A61-E2AF-D493-DA232914C28A}"/>
              </a:ext>
            </a:extLst>
          </p:cNvPr>
          <p:cNvGrpSpPr/>
          <p:nvPr/>
        </p:nvGrpSpPr>
        <p:grpSpPr>
          <a:xfrm>
            <a:off x="1088009" y="3429000"/>
            <a:ext cx="4605655" cy="1823347"/>
            <a:chOff x="893938" y="2020277"/>
            <a:chExt cx="4605655" cy="18233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B2134E-0CEC-D383-BF09-492A376FF54E}"/>
                </a:ext>
              </a:extLst>
            </p:cNvPr>
            <p:cNvGrpSpPr/>
            <p:nvPr/>
          </p:nvGrpSpPr>
          <p:grpSpPr>
            <a:xfrm>
              <a:off x="893938" y="2032604"/>
              <a:ext cx="4605655" cy="1811020"/>
              <a:chOff x="541" y="2495"/>
              <a:chExt cx="7253" cy="285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CF9B4D1-BD0F-8411-BAF2-F66085792694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3A3D34-62EB-F4E8-669C-CB7B93532402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9F5ACFC-1E48-AF7D-FFE8-C96F867EC369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4A7753C1-9A25-38FA-5472-3B68F93B621F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7" name="Rectangles 8">
                      <a:extLst>
                        <a:ext uri="{FF2B5EF4-FFF2-40B4-BE49-F238E27FC236}">
                          <a16:creationId xmlns:a16="http://schemas.microsoft.com/office/drawing/2014/main" id="{74992073-AF25-C79A-B2B4-67B100D17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s 9">
                      <a:extLst>
                        <a:ext uri="{FF2B5EF4-FFF2-40B4-BE49-F238E27FC236}">
                          <a16:creationId xmlns:a16="http://schemas.microsoft.com/office/drawing/2014/main" id="{22740467-8871-AF7B-1293-FCD2C152C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s 10">
                      <a:extLst>
                        <a:ext uri="{FF2B5EF4-FFF2-40B4-BE49-F238E27FC236}">
                          <a16:creationId xmlns:a16="http://schemas.microsoft.com/office/drawing/2014/main" id="{68527C4B-9995-5620-716B-B5C0A92BC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11">
                      <a:extLst>
                        <a:ext uri="{FF2B5EF4-FFF2-40B4-BE49-F238E27FC236}">
                          <a16:creationId xmlns:a16="http://schemas.microsoft.com/office/drawing/2014/main" id="{3453AA63-6E97-A25E-5649-ED90969044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8C6A42D6-A258-53E5-15C9-8FF7CE7B9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822DE05-4816-55D9-76DF-3CD48685769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660CA35F-C477-DBF1-6551-8772526D004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Rectangles 16">
                    <a:extLst>
                      <a:ext uri="{FF2B5EF4-FFF2-40B4-BE49-F238E27FC236}">
                        <a16:creationId xmlns:a16="http://schemas.microsoft.com/office/drawing/2014/main" id="{403AD0D9-50E5-6AA4-9B6C-A65FB143B91E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s 18">
                    <a:extLst>
                      <a:ext uri="{FF2B5EF4-FFF2-40B4-BE49-F238E27FC236}">
                        <a16:creationId xmlns:a16="http://schemas.microsoft.com/office/drawing/2014/main" id="{8C9A5925-1218-C147-338B-A76FAE35E1F5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s 19">
                    <a:extLst>
                      <a:ext uri="{FF2B5EF4-FFF2-40B4-BE49-F238E27FC236}">
                        <a16:creationId xmlns:a16="http://schemas.microsoft.com/office/drawing/2014/main" id="{EF8DC039-B377-CAC2-BBAD-3B447E67EE54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s 20">
                    <a:extLst>
                      <a:ext uri="{FF2B5EF4-FFF2-40B4-BE49-F238E27FC236}">
                        <a16:creationId xmlns:a16="http://schemas.microsoft.com/office/drawing/2014/main" id="{D5C9E920-04EE-EA6A-DB57-5E1F8F249B76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s 21">
                    <a:extLst>
                      <a:ext uri="{FF2B5EF4-FFF2-40B4-BE49-F238E27FC236}">
                        <a16:creationId xmlns:a16="http://schemas.microsoft.com/office/drawing/2014/main" id="{FCB6379D-BDA2-9E10-E3B9-65AA7A03652B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771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E7EA9C8B-03BA-5DD7-5C69-50990957EA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F50DC4-470A-6BFF-9EC1-A3BCC70423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7D03FD9-96BE-1ED0-D226-E726E7C69C9F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F444742-6B6D-F2A5-84BC-22FA5044BD6F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FF806CC-FBA6-4277-8F01-8B8A26E99E94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s 17">
                  <a:extLst>
                    <a:ext uri="{FF2B5EF4-FFF2-40B4-BE49-F238E27FC236}">
                      <a16:creationId xmlns:a16="http://schemas.microsoft.com/office/drawing/2014/main" id="{39302785-EB8B-0FF1-2D8E-2DD6B67D256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s 25">
                  <a:extLst>
                    <a:ext uri="{FF2B5EF4-FFF2-40B4-BE49-F238E27FC236}">
                      <a16:creationId xmlns:a16="http://schemas.microsoft.com/office/drawing/2014/main" id="{8489B192-0EFD-0A08-5E93-3E1B8A2C0904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2ED136B-92C9-93DD-6C12-D42559885453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6B7215-FE5D-D174-3CC4-0308297D52E0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F90FDB-9DD4-6B7D-B89E-1CAB5E0F30D3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550B50-AF8C-29CE-8B72-E50667DCA8FD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p:sp>
        <p:nvSpPr>
          <p:cNvPr id="62" name="Footer Placeholder 61">
            <a:extLst>
              <a:ext uri="{FF2B5EF4-FFF2-40B4-BE49-F238E27FC236}">
                <a16:creationId xmlns:a16="http://schemas.microsoft.com/office/drawing/2014/main" id="{F23D03AF-BF0F-53AC-D0EA-2CD2776A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FAFD62-7249-EDF4-C98F-F0972B719BA1}"/>
              </a:ext>
            </a:extLst>
          </p:cNvPr>
          <p:cNvGrpSpPr/>
          <p:nvPr/>
        </p:nvGrpSpPr>
        <p:grpSpPr>
          <a:xfrm>
            <a:off x="6265942" y="3020322"/>
            <a:ext cx="4302902" cy="2700020"/>
            <a:chOff x="6265942" y="3402373"/>
            <a:chExt cx="4302902" cy="270002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17E95A5-2CFC-6FB8-D6C4-C9D47E1226DC}"/>
                </a:ext>
              </a:extLst>
            </p:cNvPr>
            <p:cNvGrpSpPr/>
            <p:nvPr/>
          </p:nvGrpSpPr>
          <p:grpSpPr>
            <a:xfrm>
              <a:off x="6265942" y="3402373"/>
              <a:ext cx="4302902" cy="2700020"/>
              <a:chOff x="3680586" y="1123760"/>
              <a:chExt cx="4302902" cy="270002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5216C07-5ECA-9D3A-09EE-6D00BEB3CAA9}"/>
                  </a:ext>
                </a:extLst>
              </p:cNvPr>
              <p:cNvGrpSpPr/>
              <p:nvPr/>
            </p:nvGrpSpPr>
            <p:grpSpPr>
              <a:xfrm>
                <a:off x="3680586" y="1123760"/>
                <a:ext cx="4302760" cy="2700020"/>
                <a:chOff x="9104" y="1748"/>
                <a:chExt cx="6776" cy="4252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E262A515-4263-BC5F-149F-141430D75D25}"/>
                    </a:ext>
                  </a:extLst>
                </p:cNvPr>
                <p:cNvGrpSpPr/>
                <p:nvPr/>
              </p:nvGrpSpPr>
              <p:grpSpPr>
                <a:xfrm>
                  <a:off x="9104" y="1748"/>
                  <a:ext cx="6776" cy="4252"/>
                  <a:chOff x="9087" y="1748"/>
                  <a:chExt cx="6776" cy="4252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703754C2-25D3-E70A-4779-D5A10D017C71}"/>
                      </a:ext>
                    </a:extLst>
                  </p:cNvPr>
                  <p:cNvSpPr/>
                  <p:nvPr/>
                </p:nvSpPr>
                <p:spPr>
                  <a:xfrm>
                    <a:off x="14954" y="5466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2E2A109A-4EEF-5F8B-9449-0632C790026C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B737E415-1255-01DC-4A87-A656A70F4928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84FC277F-FD23-9B8E-50D8-0748164223E8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F22B2AA0-E8C5-5E20-6EC2-AFF83AFFBF00}"/>
                      </a:ext>
                    </a:extLst>
                  </p:cNvPr>
                  <p:cNvSpPr/>
                  <p:nvPr/>
                </p:nvSpPr>
                <p:spPr>
                  <a:xfrm>
                    <a:off x="14954" y="4910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4233D43B-B66D-F8A9-F03B-62D39FAE3FF3}"/>
                      </a:ext>
                    </a:extLst>
                  </p:cNvPr>
                  <p:cNvSpPr/>
                  <p:nvPr/>
                </p:nvSpPr>
                <p:spPr>
                  <a:xfrm>
                    <a:off x="14954" y="1748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83BDE79-8A04-F406-FE22-FA77518D08E9}"/>
                      </a:ext>
                    </a:extLst>
                  </p:cNvPr>
                  <p:cNvSpPr/>
                  <p:nvPr/>
                </p:nvSpPr>
                <p:spPr>
                  <a:xfrm>
                    <a:off x="14954" y="2278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BA83CF0E-A26C-9636-53B6-75B8AFBC251C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0575DD7B-02FB-718B-2879-99449551E3F1}"/>
                      </a:ext>
                    </a:extLst>
                  </p:cNvPr>
                  <p:cNvGrpSpPr/>
                  <p:nvPr/>
                </p:nvGrpSpPr>
                <p:grpSpPr>
                  <a:xfrm>
                    <a:off x="9087" y="2989"/>
                    <a:ext cx="6776" cy="3011"/>
                    <a:chOff x="4612" y="3721"/>
                    <a:chExt cx="6776" cy="3011"/>
                  </a:xfrm>
                </p:grpSpPr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89F56EA2-7B51-2DF4-5785-485B5B2F86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111" name="Rectangles 39">
                        <a:extLst>
                          <a:ext uri="{FF2B5EF4-FFF2-40B4-BE49-F238E27FC236}">
                            <a16:creationId xmlns:a16="http://schemas.microsoft.com/office/drawing/2014/main" id="{87D880C3-79EC-7DAF-7390-970836E1EE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s 40">
                        <a:extLst>
                          <a:ext uri="{FF2B5EF4-FFF2-40B4-BE49-F238E27FC236}">
                            <a16:creationId xmlns:a16="http://schemas.microsoft.com/office/drawing/2014/main" id="{431704A8-6ABB-E44E-265D-97FAE365CC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Rectangles 41">
                        <a:extLst>
                          <a:ext uri="{FF2B5EF4-FFF2-40B4-BE49-F238E27FC236}">
                            <a16:creationId xmlns:a16="http://schemas.microsoft.com/office/drawing/2014/main" id="{9FCB3851-ECC4-75C0-EC8F-5C7FB0DE29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Rectangles 42">
                        <a:extLst>
                          <a:ext uri="{FF2B5EF4-FFF2-40B4-BE49-F238E27FC236}">
                            <a16:creationId xmlns:a16="http://schemas.microsoft.com/office/drawing/2014/main" id="{CD48AB2D-61CA-765B-CD5E-A48141006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5" name="Straight Connector 114">
                        <a:extLst>
                          <a:ext uri="{FF2B5EF4-FFF2-40B4-BE49-F238E27FC236}">
                            <a16:creationId xmlns:a16="http://schemas.microsoft.com/office/drawing/2014/main" id="{784484CA-5E9A-F937-F012-2FFE06CFD3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Straight Connector 115">
                        <a:extLst>
                          <a:ext uri="{FF2B5EF4-FFF2-40B4-BE49-F238E27FC236}">
                            <a16:creationId xmlns:a16="http://schemas.microsoft.com/office/drawing/2014/main" id="{1DE15976-A451-7267-1D59-930F3D4C9EE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Rectangles 46">
                      <a:extLst>
                        <a:ext uri="{FF2B5EF4-FFF2-40B4-BE49-F238E27FC236}">
                          <a16:creationId xmlns:a16="http://schemas.microsoft.com/office/drawing/2014/main" id="{A1E15DBD-A8A4-FB71-0EB4-1EDD512C9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" y="4059"/>
                      <a:ext cx="720" cy="109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07" name="Rectangles 47">
                      <a:extLst>
                        <a:ext uri="{FF2B5EF4-FFF2-40B4-BE49-F238E27FC236}">
                          <a16:creationId xmlns:a16="http://schemas.microsoft.com/office/drawing/2014/main" id="{A7D3DE0E-C4B8-0868-A53A-2D7084D0B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7" y="4416"/>
                      <a:ext cx="720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08" name="Rectangles 48">
                      <a:extLst>
                        <a:ext uri="{FF2B5EF4-FFF2-40B4-BE49-F238E27FC236}">
                          <a16:creationId xmlns:a16="http://schemas.microsoft.com/office/drawing/2014/main" id="{6E29C11C-24D7-1BD2-4D38-EAF5DFFF1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8" y="6149"/>
                      <a:ext cx="720" cy="58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109" name="Rectangles 49">
                      <a:extLst>
                        <a:ext uri="{FF2B5EF4-FFF2-40B4-BE49-F238E27FC236}">
                          <a16:creationId xmlns:a16="http://schemas.microsoft.com/office/drawing/2014/main" id="{1587356D-9A1E-2828-0D27-C69FAFBAB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5" y="4257"/>
                      <a:ext cx="720" cy="89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30953AD5-6644-0816-0C74-FE82AC6D2D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4" name="Rectangles 60">
                  <a:extLst>
                    <a:ext uri="{FF2B5EF4-FFF2-40B4-BE49-F238E27FC236}">
                      <a16:creationId xmlns:a16="http://schemas.microsoft.com/office/drawing/2014/main" id="{A019215D-96A2-15DC-8045-398F3CB994F4}"/>
                    </a:ext>
                  </a:extLst>
                </p:cNvPr>
                <p:cNvSpPr/>
                <p:nvPr/>
              </p:nvSpPr>
              <p:spPr>
                <a:xfrm>
                  <a:off x="15160" y="3632"/>
                  <a:ext cx="720" cy="4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95" name="Rectangles 61">
                  <a:extLst>
                    <a:ext uri="{FF2B5EF4-FFF2-40B4-BE49-F238E27FC236}">
                      <a16:creationId xmlns:a16="http://schemas.microsoft.com/office/drawing/2014/main" id="{9C08E755-F3AE-669F-24D0-53199E860DD1}"/>
                    </a:ext>
                  </a:extLst>
                </p:cNvPr>
                <p:cNvSpPr/>
                <p:nvPr/>
              </p:nvSpPr>
              <p:spPr>
                <a:xfrm>
                  <a:off x="15160" y="4885"/>
                  <a:ext cx="720" cy="50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92" name="Rectangles 75">
                <a:extLst>
                  <a:ext uri="{FF2B5EF4-FFF2-40B4-BE49-F238E27FC236}">
                    <a16:creationId xmlns:a16="http://schemas.microsoft.com/office/drawing/2014/main" id="{D08F78B6-B8BC-D08A-0F98-6EA274D969D5}"/>
                  </a:ext>
                </a:extLst>
              </p:cNvPr>
              <p:cNvSpPr/>
              <p:nvPr/>
            </p:nvSpPr>
            <p:spPr>
              <a:xfrm>
                <a:off x="7526288" y="1329976"/>
                <a:ext cx="457200" cy="1933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4A90841-B63A-7F31-88F1-1BF4391BCAF7}"/>
                </a:ext>
              </a:extLst>
            </p:cNvPr>
            <p:cNvSpPr txBox="1"/>
            <p:nvPr/>
          </p:nvSpPr>
          <p:spPr>
            <a:xfrm>
              <a:off x="7618244" y="3827260"/>
              <a:ext cx="1872861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ServerFilling</a:t>
              </a:r>
              <a:r>
                <a:rPr lang="en-US" dirty="0"/>
                <a:t>-SRPT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D7BAEB2-0F65-F8D1-285F-D34059398DD1}"/>
                </a:ext>
              </a:extLst>
            </p:cNvPr>
            <p:cNvCxnSpPr/>
            <p:nvPr/>
          </p:nvCxnSpPr>
          <p:spPr>
            <a:xfrm>
              <a:off x="10132219" y="4154213"/>
              <a:ext cx="0" cy="11455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9CE5-A012-D5D7-EBB8-F4E5B52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79E7-F4F7-9EC6-DBD8-D4180F70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AD18C-CE09-B6A2-F78B-BA4C6A10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23AB-F173-DB2B-AD4F-477A5B4E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9E4B14-42D5-65A5-439F-1406A486357D}"/>
              </a:ext>
            </a:extLst>
          </p:cNvPr>
          <p:cNvSpPr/>
          <p:nvPr/>
        </p:nvSpPr>
        <p:spPr>
          <a:xfrm>
            <a:off x="5261592" y="574213"/>
            <a:ext cx="2770046" cy="2988628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522A8-DCDD-904E-FC70-CFDB0639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tool: Size &amp; Work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36102-2473-C8ED-0731-2015BA298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8810"/>
                <a:ext cx="10515600" cy="29981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Size: Duration * server need</a:t>
                </a:r>
              </a:p>
              <a:p>
                <a:pPr marL="0" indent="0">
                  <a:buNone/>
                </a:pPr>
                <a:r>
                  <a:rPr lang="en-US" dirty="0"/>
                  <a:t>Ex: 4hrs * 2CPUs = 8 CPU hours</a:t>
                </a:r>
              </a:p>
              <a:p>
                <a:pPr marL="0" indent="0">
                  <a:buNone/>
                </a:pPr>
                <a:r>
                  <a:rPr lang="en-US" dirty="0"/>
                  <a:t>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Total remaining size of all jobs</a:t>
                </a:r>
              </a:p>
              <a:p>
                <a:pPr marL="0" indent="0">
                  <a:buNone/>
                </a:pPr>
                <a:r>
                  <a:rPr lang="en-US" dirty="0"/>
                  <a:t>Normalize: Work completes at rate 1 if all servers busy.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36102-2473-C8ED-0731-2015BA298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8810"/>
                <a:ext cx="10515600" cy="2998153"/>
              </a:xfrm>
              <a:blipFill>
                <a:blip r:embed="rId2"/>
                <a:stretch>
                  <a:fillRect l="-1217" t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AD19F-6EA9-E092-4152-83A1208E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485F-FC29-811A-DB10-BC092679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6777D7-C204-BA18-D71B-06E1845B1DB8}"/>
              </a:ext>
            </a:extLst>
          </p:cNvPr>
          <p:cNvGrpSpPr/>
          <p:nvPr/>
        </p:nvGrpSpPr>
        <p:grpSpPr>
          <a:xfrm>
            <a:off x="3718294" y="728980"/>
            <a:ext cx="4104764" cy="2700020"/>
            <a:chOff x="3680586" y="1123760"/>
            <a:chExt cx="4104764" cy="27000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212496-8FE6-8967-9C85-DFAD79292688}"/>
                </a:ext>
              </a:extLst>
            </p:cNvPr>
            <p:cNvGrpSpPr/>
            <p:nvPr/>
          </p:nvGrpSpPr>
          <p:grpSpPr>
            <a:xfrm>
              <a:off x="3680586" y="1123760"/>
              <a:ext cx="4104640" cy="2700020"/>
              <a:chOff x="9104" y="1748"/>
              <a:chExt cx="6464" cy="42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3DFF47-6EE4-3566-9A7E-4C1FA8C75622}"/>
                  </a:ext>
                </a:extLst>
              </p:cNvPr>
              <p:cNvGrpSpPr/>
              <p:nvPr/>
            </p:nvGrpSpPr>
            <p:grpSpPr>
              <a:xfrm>
                <a:off x="9104" y="1748"/>
                <a:ext cx="6464" cy="4252"/>
                <a:chOff x="9087" y="1748"/>
                <a:chExt cx="6464" cy="425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854C258-9139-1C1F-4F05-07D27E7ED44E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50DC9D1-12B7-9397-561F-3C012CDD6169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2460D8B-FB78-B5D9-C167-48B297CBE4A2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D87D421-1271-EF9E-7A9C-3638C87BFB3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48B57BD-9D85-6404-BA8E-D854A9DEC59E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9219DAB-09DF-C77C-CF33-F4AA1A84E92E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E66EC7D-D1EC-CFE6-F2FC-271549A39078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D8565AC-E7B9-3DEC-E5EF-BC4FC3B55F8F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DAEBF43-CD71-6CFA-FC0A-848DF335A172}"/>
                    </a:ext>
                  </a:extLst>
                </p:cNvPr>
                <p:cNvGrpSpPr/>
                <p:nvPr/>
              </p:nvGrpSpPr>
              <p:grpSpPr>
                <a:xfrm>
                  <a:off x="9087" y="2989"/>
                  <a:ext cx="6464" cy="3011"/>
                  <a:chOff x="4612" y="3721"/>
                  <a:chExt cx="6464" cy="3011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5E44782-7F23-E93B-AB27-79CAB4E7FF82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29" name="Rectangles 39">
                      <a:extLst>
                        <a:ext uri="{FF2B5EF4-FFF2-40B4-BE49-F238E27FC236}">
                          <a16:creationId xmlns:a16="http://schemas.microsoft.com/office/drawing/2014/main" id="{AAF10DDB-6B20-A5CF-F8D9-048D16460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40">
                      <a:extLst>
                        <a:ext uri="{FF2B5EF4-FFF2-40B4-BE49-F238E27FC236}">
                          <a16:creationId xmlns:a16="http://schemas.microsoft.com/office/drawing/2014/main" id="{9740C267-EA29-0DC1-B275-D6EB821C5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41">
                      <a:extLst>
                        <a:ext uri="{FF2B5EF4-FFF2-40B4-BE49-F238E27FC236}">
                          <a16:creationId xmlns:a16="http://schemas.microsoft.com/office/drawing/2014/main" id="{7F63EADF-ACD5-9EC1-90C8-53C9654FC2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42">
                      <a:extLst>
                        <a:ext uri="{FF2B5EF4-FFF2-40B4-BE49-F238E27FC236}">
                          <a16:creationId xmlns:a16="http://schemas.microsoft.com/office/drawing/2014/main" id="{C66CBE09-E86D-146C-604D-2E8EE14FA8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995F80C3-3E6D-1AD5-A91E-D1D635D9A1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D3B203CB-5652-A12E-552B-53D8CD4E1E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Rectangles 46">
                    <a:extLst>
                      <a:ext uri="{FF2B5EF4-FFF2-40B4-BE49-F238E27FC236}">
                        <a16:creationId xmlns:a16="http://schemas.microsoft.com/office/drawing/2014/main" id="{CF3E42B7-D3F1-A2F2-07FC-3C050101083A}"/>
                      </a:ext>
                    </a:extLst>
                  </p:cNvPr>
                  <p:cNvSpPr/>
                  <p:nvPr/>
                </p:nvSpPr>
                <p:spPr>
                  <a:xfrm>
                    <a:off x="7653" y="4387"/>
                    <a:ext cx="682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25" name="Rectangles 47">
                    <a:extLst>
                      <a:ext uri="{FF2B5EF4-FFF2-40B4-BE49-F238E27FC236}">
                        <a16:creationId xmlns:a16="http://schemas.microsoft.com/office/drawing/2014/main" id="{FADAA457-E549-2E9A-D548-CE7AAB0A856A}"/>
                      </a:ext>
                    </a:extLst>
                  </p:cNvPr>
                  <p:cNvSpPr/>
                  <p:nvPr/>
                </p:nvSpPr>
                <p:spPr>
                  <a:xfrm>
                    <a:off x="9590" y="4387"/>
                    <a:ext cx="587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26" name="Rectangles 48">
                    <a:extLst>
                      <a:ext uri="{FF2B5EF4-FFF2-40B4-BE49-F238E27FC236}">
                        <a16:creationId xmlns:a16="http://schemas.microsoft.com/office/drawing/2014/main" id="{9D4AB3C0-480A-4459-FF62-4EDE65BCB228}"/>
                      </a:ext>
                    </a:extLst>
                  </p:cNvPr>
                  <p:cNvSpPr/>
                  <p:nvPr/>
                </p:nvSpPr>
                <p:spPr>
                  <a:xfrm>
                    <a:off x="10596" y="6149"/>
                    <a:ext cx="48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27" name="Rectangles 49">
                    <a:extLst>
                      <a:ext uri="{FF2B5EF4-FFF2-40B4-BE49-F238E27FC236}">
                        <a16:creationId xmlns:a16="http://schemas.microsoft.com/office/drawing/2014/main" id="{C55E67A1-510E-2E6A-5838-BFFDB563C6DB}"/>
                      </a:ext>
                    </a:extLst>
                  </p:cNvPr>
                  <p:cNvSpPr/>
                  <p:nvPr/>
                </p:nvSpPr>
                <p:spPr>
                  <a:xfrm>
                    <a:off x="8608" y="3784"/>
                    <a:ext cx="659" cy="1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87566223-F23C-0552-E2C3-A312078EF42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Rectangles 60">
                <a:extLst>
                  <a:ext uri="{FF2B5EF4-FFF2-40B4-BE49-F238E27FC236}">
                    <a16:creationId xmlns:a16="http://schemas.microsoft.com/office/drawing/2014/main" id="{1E2EC4D4-0189-AFA0-70CD-4988FE533E5D}"/>
                  </a:ext>
                </a:extLst>
              </p:cNvPr>
              <p:cNvSpPr/>
              <p:nvPr/>
            </p:nvSpPr>
            <p:spPr>
              <a:xfrm>
                <a:off x="15139" y="2942"/>
                <a:ext cx="429" cy="17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3" name="Rectangles 61">
                <a:extLst>
                  <a:ext uri="{FF2B5EF4-FFF2-40B4-BE49-F238E27FC236}">
                    <a16:creationId xmlns:a16="http://schemas.microsoft.com/office/drawing/2014/main" id="{54EF38EE-10B3-6DD6-2A23-55321A85EF41}"/>
                  </a:ext>
                </a:extLst>
              </p:cNvPr>
              <p:cNvSpPr/>
              <p:nvPr/>
            </p:nvSpPr>
            <p:spPr>
              <a:xfrm>
                <a:off x="15088" y="5000"/>
                <a:ext cx="480" cy="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0" name="Rectangles 75">
              <a:extLst>
                <a:ext uri="{FF2B5EF4-FFF2-40B4-BE49-F238E27FC236}">
                  <a16:creationId xmlns:a16="http://schemas.microsoft.com/office/drawing/2014/main" id="{0962B45E-42E6-EDF8-2F10-DC27318743AB}"/>
                </a:ext>
              </a:extLst>
            </p:cNvPr>
            <p:cNvSpPr/>
            <p:nvPr/>
          </p:nvSpPr>
          <p:spPr>
            <a:xfrm>
              <a:off x="7534525" y="1283462"/>
              <a:ext cx="250825" cy="3752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88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3E035F-4C63-AE88-A1E7-027C778A71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Bound mean 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3E035F-4C63-AE88-A1E7-027C778A7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277B8-4EE6-0FF4-3D57-BC4DA02C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A65A0-F677-5428-B7C0-A4DC3DCF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5BEEC5-F0FA-0F94-3596-F31336B8115F}"/>
              </a:ext>
            </a:extLst>
          </p:cNvPr>
          <p:cNvGrpSpPr/>
          <p:nvPr/>
        </p:nvGrpSpPr>
        <p:grpSpPr>
          <a:xfrm>
            <a:off x="989815" y="1395166"/>
            <a:ext cx="5187900" cy="3553905"/>
            <a:chOff x="989814" y="2102177"/>
            <a:chExt cx="5844619" cy="355390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7B2F60-52F7-E04B-4959-406A304546F3}"/>
                </a:ext>
              </a:extLst>
            </p:cNvPr>
            <p:cNvCxnSpPr/>
            <p:nvPr/>
          </p:nvCxnSpPr>
          <p:spPr>
            <a:xfrm flipV="1">
              <a:off x="989814" y="2102177"/>
              <a:ext cx="0" cy="35539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FF1FDFA-8A6F-A789-81C0-E405EA380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814" y="5656081"/>
              <a:ext cx="584461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B5464-2FC5-D90F-C972-DCFD98B70DCF}"/>
                  </a:ext>
                </a:extLst>
              </p:cNvPr>
              <p:cNvSpPr txBox="1"/>
              <p:nvPr/>
            </p:nvSpPr>
            <p:spPr>
              <a:xfrm>
                <a:off x="84850" y="2567372"/>
                <a:ext cx="933380" cy="83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B5464-2FC5-D90F-C972-DCFD98B7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" y="2567372"/>
                <a:ext cx="933380" cy="832216"/>
              </a:xfrm>
              <a:prstGeom prst="rect">
                <a:avLst/>
              </a:prstGeom>
              <a:blipFill>
                <a:blip r:embed="rId4"/>
                <a:stretch>
                  <a:fillRect l="-5229" t="-5839" r="-1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407CB2-2ACA-2FBF-F09D-1A4655AAB13C}"/>
              </a:ext>
            </a:extLst>
          </p:cNvPr>
          <p:cNvGrpSpPr/>
          <p:nvPr/>
        </p:nvGrpSpPr>
        <p:grpSpPr>
          <a:xfrm>
            <a:off x="989814" y="2636361"/>
            <a:ext cx="5087489" cy="2084897"/>
            <a:chOff x="989814" y="3343372"/>
            <a:chExt cx="5731497" cy="20848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89451-D3F3-91D7-BC9A-0190CF92C3C3}"/>
                </a:ext>
              </a:extLst>
            </p:cNvPr>
            <p:cNvCxnSpPr/>
            <p:nvPr/>
          </p:nvCxnSpPr>
          <p:spPr>
            <a:xfrm>
              <a:off x="1923068" y="3343372"/>
              <a:ext cx="933254" cy="87669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D8FE5-91F4-E030-946B-C8B9E7255186}"/>
                </a:ext>
              </a:extLst>
            </p:cNvPr>
            <p:cNvCxnSpPr>
              <a:cxnSpLocks/>
            </p:cNvCxnSpPr>
            <p:nvPr/>
          </p:nvCxnSpPr>
          <p:spPr>
            <a:xfrm>
              <a:off x="989814" y="4674907"/>
              <a:ext cx="556189" cy="52633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3EFC62-0A66-22A2-D9E3-B76271480DCA}"/>
                </a:ext>
              </a:extLst>
            </p:cNvPr>
            <p:cNvCxnSpPr>
              <a:cxnSpLocks/>
            </p:cNvCxnSpPr>
            <p:nvPr/>
          </p:nvCxnSpPr>
          <p:spPr>
            <a:xfrm>
              <a:off x="2856321" y="3869705"/>
              <a:ext cx="1522429" cy="1437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27ACEB-673C-CCAB-BE62-32528C2BD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750" y="5297864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8406DA-51F8-2C84-8BDD-3DF6EEA322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2428" y="5184742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4293BD-F628-F49E-35EF-BCEE6ED40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780" y="3343372"/>
              <a:ext cx="0" cy="194388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B3A0A3-DBB5-D8AD-8925-CA14282DC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3869705"/>
              <a:ext cx="0" cy="35036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AEE54-3154-0FC6-9802-15CBD45D7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390" y="4044885"/>
              <a:ext cx="0" cy="138338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DEE204-75AC-7377-15D3-2943A257280F}"/>
                </a:ext>
              </a:extLst>
            </p:cNvPr>
            <p:cNvCxnSpPr>
              <a:cxnSpLocks/>
            </p:cNvCxnSpPr>
            <p:nvPr/>
          </p:nvCxnSpPr>
          <p:spPr>
            <a:xfrm>
              <a:off x="4779390" y="4039387"/>
              <a:ext cx="1121789" cy="103223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F0159B-C588-243D-AAF2-FDE474D04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179" y="4039387"/>
              <a:ext cx="0" cy="103387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A8E6E4-43B8-BD87-D835-753A55F3146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178" y="4037743"/>
              <a:ext cx="820133" cy="900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7F575D-77A1-8EBD-7488-DA713BB7B338}"/>
              </a:ext>
            </a:extLst>
          </p:cNvPr>
          <p:cNvGrpSpPr/>
          <p:nvPr/>
        </p:nvGrpSpPr>
        <p:grpSpPr>
          <a:xfrm>
            <a:off x="1826187" y="2046341"/>
            <a:ext cx="2470533" cy="1897719"/>
            <a:chOff x="1923068" y="1808267"/>
            <a:chExt cx="2783269" cy="28318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DC5576-CCF7-7E34-0D31-7E04C35CC362}"/>
                </a:ext>
              </a:extLst>
            </p:cNvPr>
            <p:cNvSpPr txBox="1"/>
            <p:nvPr/>
          </p:nvSpPr>
          <p:spPr>
            <a:xfrm>
              <a:off x="1923068" y="1808267"/>
              <a:ext cx="1326222" cy="49355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Job arrives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44A8B4-16B6-F229-EFB6-28E1CA099E42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1923068" y="2301826"/>
              <a:ext cx="663111" cy="156787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9CC2AA-E23C-4597-C147-323E62E22BF9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2586179" y="2301826"/>
              <a:ext cx="2120158" cy="233827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F27D21-44ED-8A41-2F1E-BBAE9E1C7AFF}"/>
              </a:ext>
            </a:extLst>
          </p:cNvPr>
          <p:cNvGrpSpPr/>
          <p:nvPr/>
        </p:nvGrpSpPr>
        <p:grpSpPr>
          <a:xfrm>
            <a:off x="4013536" y="2001954"/>
            <a:ext cx="1544432" cy="1502374"/>
            <a:chOff x="4633283" y="2321313"/>
            <a:chExt cx="1739936" cy="20469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430CCA5-B70A-83E7-44B9-4FD471690D99}"/>
                </a:ext>
              </a:extLst>
            </p:cNvPr>
            <p:cNvGrpSpPr/>
            <p:nvPr/>
          </p:nvGrpSpPr>
          <p:grpSpPr>
            <a:xfrm>
              <a:off x="4633283" y="2321313"/>
              <a:ext cx="1739936" cy="1941017"/>
              <a:chOff x="2280916" y="2273272"/>
              <a:chExt cx="1739936" cy="194101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590924-C5B5-52EC-D096-B655E785F049}"/>
                  </a:ext>
                </a:extLst>
              </p:cNvPr>
              <p:cNvSpPr txBox="1"/>
              <p:nvPr/>
            </p:nvSpPr>
            <p:spPr>
              <a:xfrm>
                <a:off x="2280916" y="2273272"/>
                <a:ext cx="1739936" cy="45064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Work at rate 1 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E06E7E-6336-B61D-4B5A-AED6D8BFCC71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2784341" y="2723921"/>
                <a:ext cx="366543" cy="149036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7FE113-361E-EBFB-A6DB-B4CC9EDAF07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5503251" y="2771962"/>
              <a:ext cx="829990" cy="159632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3B4B4D-C3AE-6DA9-9CB0-6D159E24C3C7}"/>
              </a:ext>
            </a:extLst>
          </p:cNvPr>
          <p:cNvGrpSpPr/>
          <p:nvPr/>
        </p:nvGrpSpPr>
        <p:grpSpPr>
          <a:xfrm>
            <a:off x="76535" y="4534292"/>
            <a:ext cx="3902799" cy="507197"/>
            <a:chOff x="1016322" y="1168926"/>
            <a:chExt cx="4396840" cy="50719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25E2AF-2B1C-87B7-AB6A-7A02C70F5643}"/>
                </a:ext>
              </a:extLst>
            </p:cNvPr>
            <p:cNvSpPr txBox="1"/>
            <p:nvPr/>
          </p:nvSpPr>
          <p:spPr>
            <a:xfrm>
              <a:off x="1016322" y="1306791"/>
              <a:ext cx="273757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few jobs: lower rate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E828E7-10B4-1314-B79D-AA83B97C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282" y="1168926"/>
              <a:ext cx="201805" cy="1403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82B73DB-7E5F-5530-F631-BB47677D2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021" y="1254877"/>
              <a:ext cx="1641141" cy="14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980A8B-87B8-93C9-A0AE-3EC07E028E19}"/>
              </a:ext>
            </a:extLst>
          </p:cNvPr>
          <p:cNvSpPr txBox="1"/>
          <p:nvPr/>
        </p:nvSpPr>
        <p:spPr>
          <a:xfrm>
            <a:off x="3459642" y="4949070"/>
            <a:ext cx="8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2214A78E-906E-EE18-8367-DFDFBE4FA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5697" y="1792226"/>
                <a:ext cx="6021093" cy="483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 idea: In steady state,            expected rate of increases matches expected rate of decreases.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Arrivals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rate-1 work </a:t>
                </a:r>
                <a:r>
                  <a:rPr lang="en-US" dirty="0"/>
                  <a:t>same as FCFS. Only </a:t>
                </a:r>
                <a:r>
                  <a:rPr lang="en-US" dirty="0">
                    <a:solidFill>
                      <a:srgbClr val="FF0000"/>
                    </a:solidFill>
                  </a:rPr>
                  <a:t>lower-rate work </a:t>
                </a:r>
                <a:r>
                  <a:rPr lang="en-US" dirty="0"/>
                  <a:t>differs.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FCFS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“k jobs’ work”</a:t>
                </a:r>
              </a:p>
              <a:p>
                <a:pPr marL="0" indent="0">
                  <a:buNone/>
                </a:pPr>
                <a:r>
                  <a:rPr lang="en-US" dirty="0"/>
                  <a:t>For reasonable S (e.g. phase type),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𝐹𝐶𝐹𝑆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Formalize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2214A78E-906E-EE18-8367-DFDFBE4FA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5697" y="1792226"/>
                <a:ext cx="6021093" cy="4832859"/>
              </a:xfrm>
              <a:blipFill>
                <a:blip r:embed="rId5"/>
                <a:stretch>
                  <a:fillRect l="-2128" t="-2018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D63BEF1-95B6-6772-1365-73582D8A6D9F}"/>
              </a:ext>
            </a:extLst>
          </p:cNvPr>
          <p:cNvSpPr/>
          <p:nvPr/>
        </p:nvSpPr>
        <p:spPr>
          <a:xfrm>
            <a:off x="6805444" y="4953345"/>
            <a:ext cx="4801418" cy="5241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7" grpId="0" uiExpand="1" build="p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035F-4C63-AE88-A1E7-027C778A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ServerFilling</a:t>
            </a:r>
            <a:r>
              <a:rPr lang="en-US" dirty="0"/>
              <a:t>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277B8-4EE6-0FF4-3D57-BC4DA02C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A65A0-F677-5428-B7C0-A4DC3DCF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5BEEC5-F0FA-0F94-3596-F31336B8115F}"/>
              </a:ext>
            </a:extLst>
          </p:cNvPr>
          <p:cNvGrpSpPr/>
          <p:nvPr/>
        </p:nvGrpSpPr>
        <p:grpSpPr>
          <a:xfrm>
            <a:off x="989815" y="1395166"/>
            <a:ext cx="5187900" cy="3553905"/>
            <a:chOff x="989814" y="2102177"/>
            <a:chExt cx="5844619" cy="355390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7B2F60-52F7-E04B-4959-406A304546F3}"/>
                </a:ext>
              </a:extLst>
            </p:cNvPr>
            <p:cNvCxnSpPr/>
            <p:nvPr/>
          </p:nvCxnSpPr>
          <p:spPr>
            <a:xfrm flipV="1">
              <a:off x="989814" y="2102177"/>
              <a:ext cx="0" cy="35539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FF1FDFA-8A6F-A789-81C0-E405EA380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814" y="5656081"/>
              <a:ext cx="584461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B5464-2FC5-D90F-C972-DCFD98B70DCF}"/>
                  </a:ext>
                </a:extLst>
              </p:cNvPr>
              <p:cNvSpPr txBox="1"/>
              <p:nvPr/>
            </p:nvSpPr>
            <p:spPr>
              <a:xfrm>
                <a:off x="84850" y="2567372"/>
                <a:ext cx="933380" cy="83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AB5464-2FC5-D90F-C972-DCFD98B7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" y="2567372"/>
                <a:ext cx="933380" cy="832216"/>
              </a:xfrm>
              <a:prstGeom prst="rect">
                <a:avLst/>
              </a:prstGeom>
              <a:blipFill>
                <a:blip r:embed="rId2"/>
                <a:stretch>
                  <a:fillRect l="-5229" t="-5839" r="-1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407CB2-2ACA-2FBF-F09D-1A4655AAB13C}"/>
              </a:ext>
            </a:extLst>
          </p:cNvPr>
          <p:cNvGrpSpPr/>
          <p:nvPr/>
        </p:nvGrpSpPr>
        <p:grpSpPr>
          <a:xfrm>
            <a:off x="989814" y="2636361"/>
            <a:ext cx="5087489" cy="2084897"/>
            <a:chOff x="989814" y="3343372"/>
            <a:chExt cx="5731497" cy="20848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89451-D3F3-91D7-BC9A-0190CF92C3C3}"/>
                </a:ext>
              </a:extLst>
            </p:cNvPr>
            <p:cNvCxnSpPr/>
            <p:nvPr/>
          </p:nvCxnSpPr>
          <p:spPr>
            <a:xfrm>
              <a:off x="1923068" y="3343372"/>
              <a:ext cx="933254" cy="87669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D8FE5-91F4-E030-946B-C8B9E7255186}"/>
                </a:ext>
              </a:extLst>
            </p:cNvPr>
            <p:cNvCxnSpPr>
              <a:cxnSpLocks/>
            </p:cNvCxnSpPr>
            <p:nvPr/>
          </p:nvCxnSpPr>
          <p:spPr>
            <a:xfrm>
              <a:off x="989814" y="4674907"/>
              <a:ext cx="556189" cy="52633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3EFC62-0A66-22A2-D9E3-B76271480DCA}"/>
                </a:ext>
              </a:extLst>
            </p:cNvPr>
            <p:cNvCxnSpPr>
              <a:cxnSpLocks/>
            </p:cNvCxnSpPr>
            <p:nvPr/>
          </p:nvCxnSpPr>
          <p:spPr>
            <a:xfrm>
              <a:off x="2856321" y="3869705"/>
              <a:ext cx="1522429" cy="1437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27ACEB-673C-CCAB-BE62-32528C2BD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750" y="5297864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8406DA-51F8-2C84-8BDD-3DF6EEA322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2428" y="5184742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4293BD-F628-F49E-35EF-BCEE6ED40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780" y="3343372"/>
              <a:ext cx="0" cy="194388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B3A0A3-DBB5-D8AD-8925-CA14282DC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3869705"/>
              <a:ext cx="0" cy="35036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AEE54-3154-0FC6-9802-15CBD45D7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390" y="4044885"/>
              <a:ext cx="0" cy="138338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DEE204-75AC-7377-15D3-2943A257280F}"/>
                </a:ext>
              </a:extLst>
            </p:cNvPr>
            <p:cNvCxnSpPr>
              <a:cxnSpLocks/>
            </p:cNvCxnSpPr>
            <p:nvPr/>
          </p:nvCxnSpPr>
          <p:spPr>
            <a:xfrm>
              <a:off x="4779390" y="4039387"/>
              <a:ext cx="1121789" cy="103223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F0159B-C588-243D-AAF2-FDE474D04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179" y="4039387"/>
              <a:ext cx="0" cy="103387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A8E6E4-43B8-BD87-D835-753A55F3146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178" y="4037743"/>
              <a:ext cx="820133" cy="900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7F575D-77A1-8EBD-7488-DA713BB7B338}"/>
              </a:ext>
            </a:extLst>
          </p:cNvPr>
          <p:cNvGrpSpPr/>
          <p:nvPr/>
        </p:nvGrpSpPr>
        <p:grpSpPr>
          <a:xfrm>
            <a:off x="1826187" y="2046341"/>
            <a:ext cx="2470533" cy="1897719"/>
            <a:chOff x="1923068" y="1808267"/>
            <a:chExt cx="2783269" cy="28318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DC5576-CCF7-7E34-0D31-7E04C35CC362}"/>
                </a:ext>
              </a:extLst>
            </p:cNvPr>
            <p:cNvSpPr txBox="1"/>
            <p:nvPr/>
          </p:nvSpPr>
          <p:spPr>
            <a:xfrm>
              <a:off x="1923068" y="1808267"/>
              <a:ext cx="1326222" cy="49355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Job arrives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44A8B4-16B6-F229-EFB6-28E1CA099E42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1923068" y="2301826"/>
              <a:ext cx="663111" cy="156787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9CC2AA-E23C-4597-C147-323E62E22BF9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2586179" y="2301826"/>
              <a:ext cx="2120158" cy="233827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F27D21-44ED-8A41-2F1E-BBAE9E1C7AFF}"/>
              </a:ext>
            </a:extLst>
          </p:cNvPr>
          <p:cNvGrpSpPr/>
          <p:nvPr/>
        </p:nvGrpSpPr>
        <p:grpSpPr>
          <a:xfrm>
            <a:off x="4013536" y="2001954"/>
            <a:ext cx="1544432" cy="1502374"/>
            <a:chOff x="4633283" y="2321313"/>
            <a:chExt cx="1739936" cy="20469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430CCA5-B70A-83E7-44B9-4FD471690D99}"/>
                </a:ext>
              </a:extLst>
            </p:cNvPr>
            <p:cNvGrpSpPr/>
            <p:nvPr/>
          </p:nvGrpSpPr>
          <p:grpSpPr>
            <a:xfrm>
              <a:off x="4633283" y="2321313"/>
              <a:ext cx="1739936" cy="1941017"/>
              <a:chOff x="2280916" y="2273272"/>
              <a:chExt cx="1739936" cy="194101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590924-C5B5-52EC-D096-B655E785F049}"/>
                  </a:ext>
                </a:extLst>
              </p:cNvPr>
              <p:cNvSpPr txBox="1"/>
              <p:nvPr/>
            </p:nvSpPr>
            <p:spPr>
              <a:xfrm>
                <a:off x="2280916" y="2273272"/>
                <a:ext cx="1739936" cy="45064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Work at rate 1 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E06E7E-6336-B61D-4B5A-AED6D8BFCC71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2784341" y="2723921"/>
                <a:ext cx="366543" cy="149036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7FE113-361E-EBFB-A6DB-B4CC9EDAF07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5503251" y="2771962"/>
              <a:ext cx="829990" cy="159632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3B4B4D-C3AE-6DA9-9CB0-6D159E24C3C7}"/>
              </a:ext>
            </a:extLst>
          </p:cNvPr>
          <p:cNvGrpSpPr/>
          <p:nvPr/>
        </p:nvGrpSpPr>
        <p:grpSpPr>
          <a:xfrm>
            <a:off x="76535" y="4534292"/>
            <a:ext cx="3902799" cy="507197"/>
            <a:chOff x="1016322" y="1168926"/>
            <a:chExt cx="4396840" cy="50719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25E2AF-2B1C-87B7-AB6A-7A02C70F5643}"/>
                </a:ext>
              </a:extLst>
            </p:cNvPr>
            <p:cNvSpPr txBox="1"/>
            <p:nvPr/>
          </p:nvSpPr>
          <p:spPr>
            <a:xfrm>
              <a:off x="1016322" y="1306791"/>
              <a:ext cx="273757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few jobs: lower rate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E828E7-10B4-1314-B79D-AA83B97C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282" y="1168926"/>
              <a:ext cx="201805" cy="1403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82B73DB-7E5F-5530-F631-BB47677D2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021" y="1254877"/>
              <a:ext cx="1641141" cy="14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980A8B-87B8-93C9-A0AE-3EC07E028E19}"/>
              </a:ext>
            </a:extLst>
          </p:cNvPr>
          <p:cNvSpPr txBox="1"/>
          <p:nvPr/>
        </p:nvSpPr>
        <p:spPr>
          <a:xfrm>
            <a:off x="3459642" y="4949070"/>
            <a:ext cx="8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2214A78E-906E-EE18-8367-DFDFBE4FA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792227"/>
                <a:ext cx="611079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Lemma: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First analysis </a:t>
                </a:r>
                <a:r>
                  <a:rPr lang="en-US" dirty="0"/>
                  <a:t>for any multiserver-job scheduling policy!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2214A78E-906E-EE18-8367-DFDFBE4FA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792227"/>
                <a:ext cx="6110790" cy="4351338"/>
              </a:xfrm>
              <a:blipFill>
                <a:blip r:embed="rId3"/>
                <a:stretch>
                  <a:fillRect l="-19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D17B5E9-13D4-710E-0D4A-68CE47C47F47}"/>
              </a:ext>
            </a:extLst>
          </p:cNvPr>
          <p:cNvSpPr/>
          <p:nvPr/>
        </p:nvSpPr>
        <p:spPr>
          <a:xfrm>
            <a:off x="6114626" y="2347067"/>
            <a:ext cx="5992524" cy="5241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337DEC9-41EE-647B-057F-FB5FD49B62D2}"/>
              </a:ext>
            </a:extLst>
          </p:cNvPr>
          <p:cNvGrpSpPr/>
          <p:nvPr/>
        </p:nvGrpSpPr>
        <p:grpSpPr>
          <a:xfrm>
            <a:off x="6189855" y="2260186"/>
            <a:ext cx="4828719" cy="2505080"/>
            <a:chOff x="6189855" y="2260186"/>
            <a:chExt cx="4828719" cy="250508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12A4D43-64F6-AEC5-4ED2-FFB1999155E2}"/>
                </a:ext>
              </a:extLst>
            </p:cNvPr>
            <p:cNvSpPr/>
            <p:nvPr/>
          </p:nvSpPr>
          <p:spPr>
            <a:xfrm>
              <a:off x="6189855" y="2783055"/>
              <a:ext cx="4828719" cy="19822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13A363-0F51-494E-C9E2-C998612A3579}"/>
                </a:ext>
              </a:extLst>
            </p:cNvPr>
            <p:cNvSpPr txBox="1"/>
            <p:nvPr/>
          </p:nvSpPr>
          <p:spPr>
            <a:xfrm>
              <a:off x="9029259" y="2260186"/>
              <a:ext cx="545971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0988-11BC-0273-18E6-0F41DD1F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ServerFilling</a:t>
            </a:r>
            <a:r>
              <a:rPr lang="en-US" dirty="0"/>
              <a:t>: based on FCFS.</a:t>
            </a:r>
          </a:p>
          <a:p>
            <a:pPr marL="0" indent="0">
              <a:buNone/>
            </a:pPr>
            <a:r>
              <a:rPr lang="en-US" dirty="0"/>
              <a:t>For optimality: </a:t>
            </a:r>
            <a:r>
              <a:rPr lang="en-US" dirty="0" err="1"/>
              <a:t>ServerFilling</a:t>
            </a:r>
            <a:r>
              <a:rPr lang="en-US" dirty="0"/>
              <a:t>-SRPT.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“Optimal Scheduling in the Multiserver-job Model under Heavy Traffic”. Grosof, Scully, </a:t>
            </a:r>
            <a:r>
              <a:rPr lang="en-US" dirty="0" err="1"/>
              <a:t>Harchol</a:t>
            </a:r>
            <a:r>
              <a:rPr lang="en-US" dirty="0"/>
              <a:t>-Balter, </a:t>
            </a:r>
            <a:r>
              <a:rPr lang="en-US" dirty="0" err="1"/>
              <a:t>Scheller</a:t>
            </a:r>
            <a:r>
              <a:rPr lang="en-US" dirty="0"/>
              <a:t>-Wolf. SIGMETRICS ‘23.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54873-8373-F6EF-8E32-DDA8C66B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86DE-71F7-7E8F-59E5-6D8421E3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6A734-41ED-A86C-8282-ED6023A241C0}"/>
              </a:ext>
            </a:extLst>
          </p:cNvPr>
          <p:cNvGrpSpPr/>
          <p:nvPr/>
        </p:nvGrpSpPr>
        <p:grpSpPr>
          <a:xfrm>
            <a:off x="835152" y="2581052"/>
            <a:ext cx="11178215" cy="2651125"/>
            <a:chOff x="557871" y="1109844"/>
            <a:chExt cx="11178215" cy="26511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0F8E38-7D9A-BE9B-118C-22474CFBD794}"/>
                </a:ext>
              </a:extLst>
            </p:cNvPr>
            <p:cNvGrpSpPr/>
            <p:nvPr/>
          </p:nvGrpSpPr>
          <p:grpSpPr>
            <a:xfrm>
              <a:off x="557871" y="1109844"/>
              <a:ext cx="11178215" cy="2651125"/>
              <a:chOff x="522360" y="2059754"/>
              <a:chExt cx="11178215" cy="26511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E75EE3-E639-C353-6716-CED5ED3AA3BA}"/>
                  </a:ext>
                </a:extLst>
              </p:cNvPr>
              <p:cNvGrpSpPr/>
              <p:nvPr/>
            </p:nvGrpSpPr>
            <p:grpSpPr>
              <a:xfrm>
                <a:off x="522360" y="2759171"/>
                <a:ext cx="9985286" cy="1245757"/>
                <a:chOff x="522360" y="2759171"/>
                <a:chExt cx="9985286" cy="124575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8318F8B-596B-F2E5-D0E7-0A170D049733}"/>
                    </a:ext>
                  </a:extLst>
                </p:cNvPr>
                <p:cNvSpPr/>
                <p:nvPr/>
              </p:nvSpPr>
              <p:spPr>
                <a:xfrm>
                  <a:off x="7161738" y="2762741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403770C-040C-4ADF-50F6-BDA2233579A8}"/>
                    </a:ext>
                  </a:extLst>
                </p:cNvPr>
                <p:cNvSpPr/>
                <p:nvPr/>
              </p:nvSpPr>
              <p:spPr>
                <a:xfrm>
                  <a:off x="8500886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87EABEE-C159-5567-F6D3-125F99351852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8571447" cy="1239223"/>
                  <a:chOff x="1586087" y="1805933"/>
                  <a:chExt cx="13150674" cy="2082801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C9203FA0-01DA-19CA-7A2C-9971C1E77E37}"/>
                      </a:ext>
                    </a:extLst>
                  </p:cNvPr>
                  <p:cNvGrpSpPr/>
                  <p:nvPr/>
                </p:nvGrpSpPr>
                <p:grpSpPr>
                  <a:xfrm>
                    <a:off x="1586087" y="2277601"/>
                    <a:ext cx="1128890" cy="1024175"/>
                    <a:chOff x="928508" y="2360959"/>
                    <a:chExt cx="1128890" cy="1024175"/>
                  </a:xfrm>
                </p:grpSpPr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A5AEC631-8095-B979-E0DA-3C1971BA0DE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02644" y="2360959"/>
                      <a:ext cx="654754" cy="5757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8F3B9E19-8002-98B8-EF57-D4E1F77429B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59653" y="2936693"/>
                      <a:ext cx="697744" cy="4484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3CD2BE35-3F3C-1964-7ED8-D451A6848F8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28509" y="2648825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EB36E6F6-C8DC-3E60-E618-60E9F3EF4E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8508" y="3157346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E8EA398-A1BC-630A-FBB3-3AE5EE50B638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3" y="1805933"/>
                    <a:ext cx="12749918" cy="2082801"/>
                    <a:chOff x="1817511" y="2178755"/>
                    <a:chExt cx="12749918" cy="2082801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74E8156F-6048-1284-3F20-ABCCA91F3A2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21787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4316A6DE-AEF1-A28C-4A18-A5D5AEA58B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42615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A3205EF2-9AD1-AA29-C8CC-E6557104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85B6673-7FDA-07E3-D98C-09D790464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A518E999-FE87-ED57-A84E-89480F9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828E8591-A58E-A042-0BAD-310ADF49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4A271752-9A2F-C865-642B-7DE4939B7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4427" y="2993501"/>
                      <a:ext cx="707249" cy="11495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6D79036C-920C-4A77-BB36-7001E2AAA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93398" y="3446811"/>
                      <a:ext cx="855544" cy="6730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B88F379-7CBF-D639-CD1A-1D04B834A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70162" y="3523433"/>
                      <a:ext cx="797267" cy="59646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92E11D1D-71C7-38CE-8358-F00EB4B09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9954" y="3226157"/>
                      <a:ext cx="632178" cy="9168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C4D7B85-86D9-25A1-B308-C960538F9D4C}"/>
                    </a:ext>
                  </a:extLst>
                </p:cNvPr>
                <p:cNvSpPr/>
                <p:nvPr/>
              </p:nvSpPr>
              <p:spPr>
                <a:xfrm>
                  <a:off x="6498465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C2E2C0-AB4E-20AA-AD1F-DED12E4FF997}"/>
                    </a:ext>
                  </a:extLst>
                </p:cNvPr>
                <p:cNvSpPr/>
                <p:nvPr/>
              </p:nvSpPr>
              <p:spPr>
                <a:xfrm>
                  <a:off x="5828890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44FFC02-0453-1100-BB87-C4ECE8669CD3}"/>
                    </a:ext>
                  </a:extLst>
                </p:cNvPr>
                <p:cNvSpPr/>
                <p:nvPr/>
              </p:nvSpPr>
              <p:spPr>
                <a:xfrm>
                  <a:off x="515931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27A6847-C13D-6883-C6C4-DCD80F22ACE3}"/>
                    </a:ext>
                  </a:extLst>
                </p:cNvPr>
                <p:cNvSpPr/>
                <p:nvPr/>
              </p:nvSpPr>
              <p:spPr>
                <a:xfrm>
                  <a:off x="4489742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7CE1D37-AC14-C638-69D0-8FB03336F1B9}"/>
                    </a:ext>
                  </a:extLst>
                </p:cNvPr>
                <p:cNvSpPr/>
                <p:nvPr/>
              </p:nvSpPr>
              <p:spPr>
                <a:xfrm>
                  <a:off x="9170461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983A32B-9FF7-CF94-3FA2-98E0579F9BA8}"/>
                    </a:ext>
                  </a:extLst>
                </p:cNvPr>
                <p:cNvSpPr/>
                <p:nvPr/>
              </p:nvSpPr>
              <p:spPr>
                <a:xfrm>
                  <a:off x="7831312" y="2762742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2C9336C-51E7-BDB6-E8AB-A2676F3CC77D}"/>
                    </a:ext>
                  </a:extLst>
                </p:cNvPr>
                <p:cNvSpPr/>
                <p:nvPr/>
              </p:nvSpPr>
              <p:spPr>
                <a:xfrm>
                  <a:off x="9838072" y="2765706"/>
                  <a:ext cx="669574" cy="1239222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A501178-11A4-99D1-1DC5-3CA6DF833800}"/>
                  </a:ext>
                </a:extLst>
              </p:cNvPr>
              <p:cNvGrpSpPr/>
              <p:nvPr/>
            </p:nvGrpSpPr>
            <p:grpSpPr>
              <a:xfrm>
                <a:off x="10797293" y="205975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6393E52-3D22-B3FD-DDD4-5630DEE47381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5456CAE-376D-54D6-0C61-5B50E50D5354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2F75C1-CB11-AFEA-2EE0-CCB8FB95A2BB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4BDD8E4-49D0-4730-632B-80D31FE31199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D83958C-7EB1-7D32-9C23-A7EEA0B34948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ADEAF2-6B8D-65F8-D60F-B1A4D92507A6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36E2FCE-AE02-85E4-3C8A-DC9BEC967308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0F30D88-C897-52C3-3F89-1D3EC0C39896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ADCB61-A82B-4317-053A-52241A72B09D}"/>
                  </a:ext>
                </a:extLst>
              </p:cNvPr>
              <p:cNvSpPr/>
              <p:nvPr/>
            </p:nvSpPr>
            <p:spPr>
              <a:xfrm>
                <a:off x="2532962" y="2930135"/>
                <a:ext cx="544711" cy="10039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A6CDB1-A1F6-D7D8-4458-273CB0DE92E1}"/>
                  </a:ext>
                </a:extLst>
              </p:cNvPr>
              <p:cNvSpPr/>
              <p:nvPr/>
            </p:nvSpPr>
            <p:spPr>
              <a:xfrm>
                <a:off x="4567136" y="3351344"/>
                <a:ext cx="541013" cy="5649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393DBB-CDC4-1E87-B1D2-BA2549B45EAD}"/>
                  </a:ext>
                </a:extLst>
              </p:cNvPr>
              <p:cNvSpPr/>
              <p:nvPr/>
            </p:nvSpPr>
            <p:spPr>
              <a:xfrm>
                <a:off x="6542145" y="3478508"/>
                <a:ext cx="566463" cy="4474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CA7654-7273-98B1-554F-EF875653AA79}"/>
                  </a:ext>
                </a:extLst>
              </p:cNvPr>
              <p:cNvSpPr/>
              <p:nvPr/>
            </p:nvSpPr>
            <p:spPr>
              <a:xfrm>
                <a:off x="5958054" y="3643364"/>
                <a:ext cx="487007" cy="2851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6E245D-B42F-E29B-5301-978BCA9E328A}"/>
                  </a:ext>
                </a:extLst>
              </p:cNvPr>
              <p:cNvSpPr/>
              <p:nvPr/>
            </p:nvSpPr>
            <p:spPr>
              <a:xfrm>
                <a:off x="9892546" y="3722818"/>
                <a:ext cx="570252" cy="1831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B53E1F8-0DA9-1D6D-D2C8-3A4FCDB113E8}"/>
                  </a:ext>
                </a:extLst>
              </p:cNvPr>
              <p:cNvSpPr/>
              <p:nvPr/>
            </p:nvSpPr>
            <p:spPr>
              <a:xfrm>
                <a:off x="5220404" y="3382353"/>
                <a:ext cx="511401" cy="5517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24223-C862-4881-F57A-3866D7FEFADB}"/>
                  </a:ext>
                </a:extLst>
              </p:cNvPr>
              <p:cNvSpPr txBox="1"/>
              <p:nvPr/>
            </p:nvSpPr>
            <p:spPr>
              <a:xfrm>
                <a:off x="11170919" y="3189894"/>
                <a:ext cx="52965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k=8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156DDA-1012-7554-DD64-5703D84ECCE3}"/>
                  </a:ext>
                </a:extLst>
              </p:cNvPr>
              <p:cNvSpPr/>
              <p:nvPr/>
            </p:nvSpPr>
            <p:spPr>
              <a:xfrm>
                <a:off x="9222971" y="3643365"/>
                <a:ext cx="562590" cy="262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25BABC3-657B-F0D5-34C4-4F50F54485C8}"/>
                  </a:ext>
                </a:extLst>
              </p:cNvPr>
              <p:cNvSpPr/>
              <p:nvPr/>
            </p:nvSpPr>
            <p:spPr>
              <a:xfrm>
                <a:off x="7881294" y="3676464"/>
                <a:ext cx="574381" cy="2727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23BD0-1BB9-D072-E5A7-31E9B98CA667}"/>
                </a:ext>
              </a:extLst>
            </p:cNvPr>
            <p:cNvSpPr txBox="1"/>
            <p:nvPr/>
          </p:nvSpPr>
          <p:spPr>
            <a:xfrm>
              <a:off x="1285582" y="1415018"/>
              <a:ext cx="2669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Least remaining size order</a:t>
              </a:r>
            </a:p>
          </p:txBody>
        </p:sp>
      </p:grp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056C4398-3F0E-44B3-3BC9-281346B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436384" y="1665242"/>
            <a:ext cx="9928202" cy="4748738"/>
            <a:chOff x="436384" y="1665242"/>
            <a:chExt cx="9928202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436384" y="2949507"/>
              <a:ext cx="9928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356" y="1665242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436384" y="3054022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84" y="3054022"/>
                  <a:ext cx="2947481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2692" t="-3846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369651" y="4531873"/>
            <a:ext cx="9994935" cy="1214883"/>
            <a:chOff x="369651" y="4531873"/>
            <a:chExt cx="9994935" cy="121488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84" y="4531873"/>
              <a:ext cx="9928202" cy="435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369651" y="4638760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51" y="4638760"/>
                  <a:ext cx="2947481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692" t="-3846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3243357" y="2990805"/>
            <a:ext cx="3394426" cy="1490774"/>
            <a:chOff x="3243357" y="3429000"/>
            <a:chExt cx="3394426" cy="149077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7" y="3429000"/>
              <a:ext cx="339442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713494" y="4444286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3280246" y="4684790"/>
            <a:ext cx="3468199" cy="1515723"/>
            <a:chOff x="3243356" y="3421551"/>
            <a:chExt cx="3468199" cy="151572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6" y="3421551"/>
              <a:ext cx="346819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Shortest Remaining Processing Time (SRPT) is optimal!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676604" y="4461786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DF13A70-32A2-06EE-9674-AF29B8AF7B9E}"/>
              </a:ext>
            </a:extLst>
          </p:cNvPr>
          <p:cNvGrpSpPr/>
          <p:nvPr/>
        </p:nvGrpSpPr>
        <p:grpSpPr>
          <a:xfrm>
            <a:off x="6773146" y="4669017"/>
            <a:ext cx="2951014" cy="1531037"/>
            <a:chOff x="6648052" y="3043298"/>
            <a:chExt cx="2951014" cy="153103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5FC2E9-F8F8-093C-47B1-3D51CC71AA05}"/>
                </a:ext>
              </a:extLst>
            </p:cNvPr>
            <p:cNvSpPr txBox="1"/>
            <p:nvPr/>
          </p:nvSpPr>
          <p:spPr>
            <a:xfrm>
              <a:off x="6648052" y="3043298"/>
              <a:ext cx="295101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Entirely open.            Negative worst-case results </a:t>
              </a:r>
              <a:r>
                <a:rPr lang="en-US" dirty="0"/>
                <a:t>[Leonardi &amp; Raz ‘97]</a:t>
              </a:r>
              <a:r>
                <a:rPr lang="en-US" sz="2200" dirty="0"/>
                <a:t>.</a:t>
              </a:r>
              <a:endParaRPr lang="en-US" dirty="0"/>
            </a:p>
          </p:txBody>
        </p:sp>
        <p:sp>
          <p:nvSpPr>
            <p:cNvPr id="62" name="Smiley Face 61">
              <a:extLst>
                <a:ext uri="{FF2B5EF4-FFF2-40B4-BE49-F238E27FC236}">
                  <a16:creationId xmlns:a16="http://schemas.microsoft.com/office/drawing/2014/main" id="{8A9DA0DE-C332-A910-BBFB-8EC963D62C75}"/>
                </a:ext>
              </a:extLst>
            </p:cNvPr>
            <p:cNvSpPr/>
            <p:nvPr/>
          </p:nvSpPr>
          <p:spPr>
            <a:xfrm>
              <a:off x="8339978" y="4098847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1DCBA3-C6CC-341B-55DA-A3662E0521BB}"/>
              </a:ext>
            </a:extLst>
          </p:cNvPr>
          <p:cNvGrpSpPr/>
          <p:nvPr/>
        </p:nvGrpSpPr>
        <p:grpSpPr>
          <a:xfrm>
            <a:off x="6843734" y="3005511"/>
            <a:ext cx="4776765" cy="1482789"/>
            <a:chOff x="6761733" y="2998790"/>
            <a:chExt cx="4776765" cy="148278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F1A1D3C-C52A-A8FB-BBC7-CC3D8B3DE53D}"/>
                </a:ext>
              </a:extLst>
            </p:cNvPr>
            <p:cNvSpPr txBox="1"/>
            <p:nvPr/>
          </p:nvSpPr>
          <p:spPr>
            <a:xfrm>
              <a:off x="6761733" y="2998790"/>
              <a:ext cx="47767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Analysis only for First-Come First-Served (FCFS) </a:t>
              </a:r>
              <a:r>
                <a:rPr lang="en-US" dirty="0"/>
                <a:t>[</a:t>
              </a:r>
              <a:r>
                <a:rPr lang="en-US" dirty="0" err="1"/>
                <a:t>K</a:t>
              </a:r>
              <a:r>
                <a:rPr lang="en-US" i="0" dirty="0" err="1">
                  <a:solidFill>
                    <a:srgbClr val="202122"/>
                  </a:solidFill>
                  <a:effectLst/>
                </a:rPr>
                <a:t>ö</a:t>
              </a:r>
              <a:r>
                <a:rPr lang="en-US" dirty="0" err="1"/>
                <a:t>llerstr</a:t>
              </a:r>
              <a:r>
                <a:rPr lang="en-US" i="0" dirty="0" err="1">
                  <a:solidFill>
                    <a:srgbClr val="202122"/>
                  </a:solidFill>
                  <a:effectLst/>
                </a:rPr>
                <a:t>ö</a:t>
              </a:r>
              <a:r>
                <a:rPr lang="en-US" dirty="0" err="1"/>
                <a:t>m</a:t>
              </a:r>
              <a:r>
                <a:rPr lang="en-US" dirty="0"/>
                <a:t> ‘74 &amp; ‘79]</a:t>
              </a:r>
              <a:r>
                <a:rPr lang="en-US" sz="2200" dirty="0"/>
                <a:t>. Nothing for complex scheduling policies.</a:t>
              </a:r>
              <a:endParaRPr lang="en-US" dirty="0"/>
            </a:p>
          </p:txBody>
        </p:sp>
        <p:sp>
          <p:nvSpPr>
            <p:cNvPr id="66" name="Smiley Face 65">
              <a:extLst>
                <a:ext uri="{FF2B5EF4-FFF2-40B4-BE49-F238E27FC236}">
                  <a16:creationId xmlns:a16="http://schemas.microsoft.com/office/drawing/2014/main" id="{40A4B643-50E1-19D9-1879-184CD9F4A0FB}"/>
                </a:ext>
              </a:extLst>
            </p:cNvPr>
            <p:cNvSpPr/>
            <p:nvPr/>
          </p:nvSpPr>
          <p:spPr>
            <a:xfrm>
              <a:off x="8383524" y="4006091"/>
              <a:ext cx="454152" cy="475488"/>
            </a:xfrm>
            <a:prstGeom prst="smileyFace">
              <a:avLst>
                <a:gd name="adj" fmla="val -561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972A6BF-5DC9-28EF-7D5E-AE0446BE2665}"/>
              </a:ext>
            </a:extLst>
          </p:cNvPr>
          <p:cNvSpPr txBox="1"/>
          <p:nvPr/>
        </p:nvSpPr>
        <p:spPr>
          <a:xfrm>
            <a:off x="9384517" y="3999826"/>
            <a:ext cx="2492539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This talk:</a:t>
            </a:r>
          </a:p>
          <a:p>
            <a:r>
              <a:rPr lang="en-US" sz="2200" dirty="0"/>
              <a:t>Multiserver results, building on single-server progress.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683C07-6655-A5CB-968D-E0BEC1E509C8}"/>
              </a:ext>
            </a:extLst>
          </p:cNvPr>
          <p:cNvGrpSpPr/>
          <p:nvPr/>
        </p:nvGrpSpPr>
        <p:grpSpPr>
          <a:xfrm>
            <a:off x="3638512" y="1276670"/>
            <a:ext cx="6219912" cy="5162756"/>
            <a:chOff x="3638512" y="1276670"/>
            <a:chExt cx="6219912" cy="51627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5520B4-EACA-B794-8164-B09045AF04F9}"/>
                </a:ext>
              </a:extLst>
            </p:cNvPr>
            <p:cNvGrpSpPr/>
            <p:nvPr/>
          </p:nvGrpSpPr>
          <p:grpSpPr>
            <a:xfrm>
              <a:off x="7346312" y="1464944"/>
              <a:ext cx="2512112" cy="1442255"/>
              <a:chOff x="10105" y="2278"/>
              <a:chExt cx="5304" cy="308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1DCE8B-A90D-31FB-B978-6DAB19FD4E19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00BECE-F43C-08EF-47F1-E405C2DA95BC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596E88-D34F-C9F4-052B-6C14D56DF9AB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2C047F2-4C0C-4C66-9F06-14AAD2F71249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5C0744-DC90-CB5A-8642-C122CA934F3A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1484190-DC90-133C-BD89-7A7EEBED857B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B305A99-1C7E-CC1A-93F9-8CCBF8E0D1CF}"/>
                  </a:ext>
                </a:extLst>
              </p:cNvPr>
              <p:cNvGrpSpPr/>
              <p:nvPr/>
            </p:nvGrpSpPr>
            <p:grpSpPr>
              <a:xfrm>
                <a:off x="10105" y="2989"/>
                <a:ext cx="4734" cy="1729"/>
                <a:chOff x="5630" y="3721"/>
                <a:chExt cx="4734" cy="1729"/>
              </a:xfrm>
            </p:grpSpPr>
            <p:sp>
              <p:nvSpPr>
                <p:cNvPr id="29" name="Rectangles 39">
                  <a:extLst>
                    <a:ext uri="{FF2B5EF4-FFF2-40B4-BE49-F238E27FC236}">
                      <a16:creationId xmlns:a16="http://schemas.microsoft.com/office/drawing/2014/main" id="{C2885CC5-8FAE-397B-B7A3-0411DD2A1E29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s 40">
                  <a:extLst>
                    <a:ext uri="{FF2B5EF4-FFF2-40B4-BE49-F238E27FC236}">
                      <a16:creationId xmlns:a16="http://schemas.microsoft.com/office/drawing/2014/main" id="{A0034C0F-ED99-BF1D-7B27-3C1616F8DCC9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s 41">
                  <a:extLst>
                    <a:ext uri="{FF2B5EF4-FFF2-40B4-BE49-F238E27FC236}">
                      <a16:creationId xmlns:a16="http://schemas.microsoft.com/office/drawing/2014/main" id="{9019A2D3-C092-6966-DAB7-19C5AF578437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42">
                  <a:extLst>
                    <a:ext uri="{FF2B5EF4-FFF2-40B4-BE49-F238E27FC236}">
                      <a16:creationId xmlns:a16="http://schemas.microsoft.com/office/drawing/2014/main" id="{A3998EAF-CEB6-9E32-9023-1AFF42F906A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8459FEC-39A8-9D99-4AD2-3FB82015F22E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B51C0D6-63FE-A7C5-294E-7321D45BFD45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F0E175-23C1-CB02-5038-A634AAC3F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558" y="1690688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FE8A3C-2874-E07A-EDC2-0816EAAE3C8D}"/>
                </a:ext>
              </a:extLst>
            </p:cNvPr>
            <p:cNvSpPr txBox="1"/>
            <p:nvPr/>
          </p:nvSpPr>
          <p:spPr>
            <a:xfrm>
              <a:off x="4329466" y="1280662"/>
              <a:ext cx="1116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1 server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556422-C3F7-7D7C-C2F1-753B044D0F6D}"/>
                </a:ext>
              </a:extLst>
            </p:cNvPr>
            <p:cNvSpPr txBox="1"/>
            <p:nvPr/>
          </p:nvSpPr>
          <p:spPr>
            <a:xfrm>
              <a:off x="7780278" y="1276670"/>
              <a:ext cx="16492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Multiserver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62CB1BD-6735-E1FC-6D3E-B39BE53E4861}"/>
                </a:ext>
              </a:extLst>
            </p:cNvPr>
            <p:cNvGrpSpPr/>
            <p:nvPr/>
          </p:nvGrpSpPr>
          <p:grpSpPr>
            <a:xfrm>
              <a:off x="3638512" y="1865562"/>
              <a:ext cx="2677891" cy="847152"/>
              <a:chOff x="4331552" y="3050377"/>
              <a:chExt cx="4279048" cy="123249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6488365-B298-5CE7-89A7-946839285AD1}"/>
                  </a:ext>
                </a:extLst>
              </p:cNvPr>
              <p:cNvGrpSpPr/>
              <p:nvPr/>
            </p:nvGrpSpPr>
            <p:grpSpPr>
              <a:xfrm>
                <a:off x="4331552" y="3080544"/>
                <a:ext cx="3006089" cy="1096645"/>
                <a:chOff x="5630" y="3725"/>
                <a:chExt cx="4734" cy="1727"/>
              </a:xfrm>
            </p:grpSpPr>
            <p:sp>
              <p:nvSpPr>
                <p:cNvPr id="44" name="Rectangles 39">
                  <a:extLst>
                    <a:ext uri="{FF2B5EF4-FFF2-40B4-BE49-F238E27FC236}">
                      <a16:creationId xmlns:a16="http://schemas.microsoft.com/office/drawing/2014/main" id="{4674B392-D684-81F1-FB6C-D1BA989C5EEF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0">
                  <a:extLst>
                    <a:ext uri="{FF2B5EF4-FFF2-40B4-BE49-F238E27FC236}">
                      <a16:creationId xmlns:a16="http://schemas.microsoft.com/office/drawing/2014/main" id="{C9436453-E53E-1C7F-14B1-DB414EBC57C3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s 41">
                  <a:extLst>
                    <a:ext uri="{FF2B5EF4-FFF2-40B4-BE49-F238E27FC236}">
                      <a16:creationId xmlns:a16="http://schemas.microsoft.com/office/drawing/2014/main" id="{18AEB74B-E6BC-BB55-1E77-0784E435D7C2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s 42">
                  <a:extLst>
                    <a:ext uri="{FF2B5EF4-FFF2-40B4-BE49-F238E27FC236}">
                      <a16:creationId xmlns:a16="http://schemas.microsoft.com/office/drawing/2014/main" id="{A91A684C-64F9-C9EF-A0F7-F73F51FC347D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295560F-9B9D-5FD2-45DC-1BA1644E104F}"/>
                    </a:ext>
                  </a:extLst>
                </p:cNvPr>
                <p:cNvCxnSpPr/>
                <p:nvPr/>
              </p:nvCxnSpPr>
              <p:spPr>
                <a:xfrm>
                  <a:off x="5630" y="372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50376F4-FD9F-E2E9-ED52-201A6B0047F6}"/>
                    </a:ext>
                  </a:extLst>
                </p:cNvPr>
                <p:cNvCxnSpPr/>
                <p:nvPr/>
              </p:nvCxnSpPr>
              <p:spPr>
                <a:xfrm>
                  <a:off x="5630" y="5437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1E883F3-3526-CD8A-0BF0-470B125A93D8}"/>
                  </a:ext>
                </a:extLst>
              </p:cNvPr>
              <p:cNvSpPr/>
              <p:nvPr/>
            </p:nvSpPr>
            <p:spPr>
              <a:xfrm>
                <a:off x="7337642" y="3050377"/>
                <a:ext cx="1272958" cy="12324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49054A-75C0-BE5A-A21A-ED9900D5A658}"/>
              </a:ext>
            </a:extLst>
          </p:cNvPr>
          <p:cNvGrpSpPr/>
          <p:nvPr/>
        </p:nvGrpSpPr>
        <p:grpSpPr>
          <a:xfrm>
            <a:off x="4051481" y="1974672"/>
            <a:ext cx="2025813" cy="626475"/>
            <a:chOff x="1043590" y="1902453"/>
            <a:chExt cx="1656162" cy="626475"/>
          </a:xfrm>
        </p:grpSpPr>
        <p:sp>
          <p:nvSpPr>
            <p:cNvPr id="61" name="Rectangles 46">
              <a:extLst>
                <a:ext uri="{FF2B5EF4-FFF2-40B4-BE49-F238E27FC236}">
                  <a16:creationId xmlns:a16="http://schemas.microsoft.com/office/drawing/2014/main" id="{D08B80C2-A3A2-7836-5ABF-0371131135FB}"/>
                </a:ext>
              </a:extLst>
            </p:cNvPr>
            <p:cNvSpPr/>
            <p:nvPr/>
          </p:nvSpPr>
          <p:spPr>
            <a:xfrm>
              <a:off x="1654073" y="2235079"/>
              <a:ext cx="252021" cy="291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s 47">
              <a:extLst>
                <a:ext uri="{FF2B5EF4-FFF2-40B4-BE49-F238E27FC236}">
                  <a16:creationId xmlns:a16="http://schemas.microsoft.com/office/drawing/2014/main" id="{8A41C205-6990-A623-5428-27D3311AC557}"/>
                </a:ext>
              </a:extLst>
            </p:cNvPr>
            <p:cNvSpPr/>
            <p:nvPr/>
          </p:nvSpPr>
          <p:spPr>
            <a:xfrm>
              <a:off x="1364033" y="2178488"/>
              <a:ext cx="245141" cy="350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s 48">
              <a:extLst>
                <a:ext uri="{FF2B5EF4-FFF2-40B4-BE49-F238E27FC236}">
                  <a16:creationId xmlns:a16="http://schemas.microsoft.com/office/drawing/2014/main" id="{C38260B3-B583-D6F1-715A-1AEEFBADB550}"/>
                </a:ext>
              </a:extLst>
            </p:cNvPr>
            <p:cNvSpPr/>
            <p:nvPr/>
          </p:nvSpPr>
          <p:spPr>
            <a:xfrm>
              <a:off x="1964597" y="2252707"/>
              <a:ext cx="247534" cy="268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s 49">
              <a:extLst>
                <a:ext uri="{FF2B5EF4-FFF2-40B4-BE49-F238E27FC236}">
                  <a16:creationId xmlns:a16="http://schemas.microsoft.com/office/drawing/2014/main" id="{13A72CDE-78B1-219E-8D6B-4F53CF139987}"/>
                </a:ext>
              </a:extLst>
            </p:cNvPr>
            <p:cNvSpPr/>
            <p:nvPr/>
          </p:nvSpPr>
          <p:spPr>
            <a:xfrm>
              <a:off x="1043590" y="1902453"/>
              <a:ext cx="258476" cy="626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s 75">
              <a:extLst>
                <a:ext uri="{FF2B5EF4-FFF2-40B4-BE49-F238E27FC236}">
                  <a16:creationId xmlns:a16="http://schemas.microsoft.com/office/drawing/2014/main" id="{0F9DC53F-51F2-7DF9-FED9-F0AF33833467}"/>
                </a:ext>
              </a:extLst>
            </p:cNvPr>
            <p:cNvSpPr/>
            <p:nvPr/>
          </p:nvSpPr>
          <p:spPr>
            <a:xfrm>
              <a:off x="2435600" y="2353708"/>
              <a:ext cx="264152" cy="160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6DFC-2CE5-0884-55A1-281536CB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5304" cy="1325563"/>
          </a:xfrm>
        </p:spPr>
        <p:txBody>
          <a:bodyPr/>
          <a:lstStyle/>
          <a:p>
            <a:r>
              <a:rPr lang="en-US" dirty="0"/>
              <a:t>First Scheduling Analysis &amp; Optimality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D993-457D-8749-F26B-1B6073FB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20237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server/job (M/G/k)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Multiple servers/job (MSJ)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analysis &amp; optimality results for each system.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392DA-D0AE-13BF-A0AF-D48BB0DA45CC}"/>
              </a:ext>
            </a:extLst>
          </p:cNvPr>
          <p:cNvGrpSpPr/>
          <p:nvPr/>
        </p:nvGrpSpPr>
        <p:grpSpPr>
          <a:xfrm>
            <a:off x="5267642" y="1339216"/>
            <a:ext cx="4605655" cy="1811020"/>
            <a:chOff x="541" y="2495"/>
            <a:chExt cx="7253" cy="2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68D677-8154-FF54-05F5-4506A7849186}"/>
                </a:ext>
              </a:extLst>
            </p:cNvPr>
            <p:cNvGrpSpPr/>
            <p:nvPr/>
          </p:nvGrpSpPr>
          <p:grpSpPr>
            <a:xfrm>
              <a:off x="541" y="2495"/>
              <a:ext cx="7253" cy="2852"/>
              <a:chOff x="541" y="2495"/>
              <a:chExt cx="7253" cy="285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105A647-F506-7EBD-CE5E-56D9A1A0EF16}"/>
                  </a:ext>
                </a:extLst>
              </p:cNvPr>
              <p:cNvSpPr/>
              <p:nvPr/>
            </p:nvSpPr>
            <p:spPr>
              <a:xfrm>
                <a:off x="6630" y="3477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0C9752E-2690-644F-2DBF-918A798C39EA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281"/>
                <a:chOff x="4612" y="3169"/>
                <a:chExt cx="7253" cy="228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0AD5F8F-B2C2-A3D8-1B2E-EE39DD8BC8DB}"/>
                    </a:ext>
                  </a:extLst>
                </p:cNvPr>
                <p:cNvGrpSpPr/>
                <p:nvPr/>
              </p:nvGrpSpPr>
              <p:grpSpPr>
                <a:xfrm>
                  <a:off x="5630" y="3169"/>
                  <a:ext cx="5898" cy="2281"/>
                  <a:chOff x="5630" y="3169"/>
                  <a:chExt cx="5898" cy="2281"/>
                </a:xfrm>
              </p:grpSpPr>
              <p:sp>
                <p:nvSpPr>
                  <p:cNvPr id="24" name="Rectangles 8">
                    <a:extLst>
                      <a:ext uri="{FF2B5EF4-FFF2-40B4-BE49-F238E27FC236}">
                        <a16:creationId xmlns:a16="http://schemas.microsoft.com/office/drawing/2014/main" id="{B86CB067-66DA-E415-7722-D2AC91AB214C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9">
                    <a:extLst>
                      <a:ext uri="{FF2B5EF4-FFF2-40B4-BE49-F238E27FC236}">
                        <a16:creationId xmlns:a16="http://schemas.microsoft.com/office/drawing/2014/main" id="{03F1E001-663D-B166-6A78-2EE77E5CC096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0">
                    <a:extLst>
                      <a:ext uri="{FF2B5EF4-FFF2-40B4-BE49-F238E27FC236}">
                        <a16:creationId xmlns:a16="http://schemas.microsoft.com/office/drawing/2014/main" id="{900C02C2-CD58-0902-1708-F687D2592141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11">
                    <a:extLst>
                      <a:ext uri="{FF2B5EF4-FFF2-40B4-BE49-F238E27FC236}">
                        <a16:creationId xmlns:a16="http://schemas.microsoft.com/office/drawing/2014/main" id="{9807FDE4-F74C-97CC-7E1E-14F90D2312F1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50BF750D-12B5-4307-83A1-3D1DA352C255}"/>
                      </a:ext>
                    </a:extLst>
                  </p:cNvPr>
                  <p:cNvSpPr/>
                  <p:nvPr/>
                </p:nvSpPr>
                <p:spPr>
                  <a:xfrm>
                    <a:off x="10701" y="3169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BC4B30F2-3BB8-DBF4-5EA6-41C1D25B87F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F7F7562-0728-02A0-53D3-EAD952D9CDEB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F42F2D93-5298-8239-21F2-2C8A3ED032B7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E934B5E9-8143-9A7C-F4B3-5C7E41B99CCA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3A8A2932-64E0-BBD4-8F1D-A4C99B878B98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718EF60E-E87E-0095-96D9-B22704881020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5246A522-A858-0DD6-4278-819C2202EF4C}"/>
                    </a:ext>
                  </a:extLst>
                </p:cNvPr>
                <p:cNvSpPr/>
                <p:nvPr/>
              </p:nvSpPr>
              <p:spPr>
                <a:xfrm>
                  <a:off x="10818" y="4207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29F40A2-C175-B0CC-A37A-F5179521B290}"/>
                    </a:ext>
                  </a:extLst>
                </p:cNvPr>
                <p:cNvCxnSpPr/>
                <p:nvPr/>
              </p:nvCxnSpPr>
              <p:spPr>
                <a:xfrm flipV="1">
                  <a:off x="11528" y="3606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9FEFE90-7E89-8589-A1A2-7BAD504DE560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4808CB5-27F5-1931-216C-2875488CD8CB}"/>
                  </a:ext>
                </a:extLst>
              </p:cNvPr>
              <p:cNvCxnSpPr/>
              <p:nvPr/>
            </p:nvCxnSpPr>
            <p:spPr>
              <a:xfrm flipV="1">
                <a:off x="7457" y="391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6B4F570-2C31-FFE2-FBEE-B8D803AED95C}"/>
                  </a:ext>
                </a:extLst>
              </p:cNvPr>
              <p:cNvSpPr/>
              <p:nvPr/>
            </p:nvSpPr>
            <p:spPr>
              <a:xfrm>
                <a:off x="6630" y="4466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9D55F64-9784-AACC-BC8E-30BC0DA2296F}"/>
                  </a:ext>
                </a:extLst>
              </p:cNvPr>
              <p:cNvCxnSpPr/>
              <p:nvPr/>
            </p:nvCxnSpPr>
            <p:spPr>
              <a:xfrm flipV="1">
                <a:off x="7457" y="4903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s 17">
                <a:extLst>
                  <a:ext uri="{FF2B5EF4-FFF2-40B4-BE49-F238E27FC236}">
                    <a16:creationId xmlns:a16="http://schemas.microsoft.com/office/drawing/2014/main" id="{7DDADAD9-F675-8F18-D5D8-5133725110EE}"/>
                  </a:ext>
                </a:extLst>
              </p:cNvPr>
              <p:cNvSpPr/>
              <p:nvPr/>
            </p:nvSpPr>
            <p:spPr>
              <a:xfrm>
                <a:off x="6746" y="2885"/>
                <a:ext cx="594" cy="1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A7E75A49-3AFB-07EB-85D5-8BBAEA176B50}"/>
                  </a:ext>
                </a:extLst>
              </p:cNvPr>
              <p:cNvSpPr/>
              <p:nvPr/>
            </p:nvSpPr>
            <p:spPr>
              <a:xfrm>
                <a:off x="6747" y="4775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8FDEB0-909C-3BD6-6D80-4888755F1DD0}"/>
                </a:ext>
              </a:extLst>
            </p:cNvPr>
            <p:cNvCxnSpPr/>
            <p:nvPr/>
          </p:nvCxnSpPr>
          <p:spPr>
            <a:xfrm flipV="1">
              <a:off x="6308" y="3016"/>
              <a:ext cx="305" cy="323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CC94E4-6823-7F41-0851-2671C6076451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6308" y="3918"/>
              <a:ext cx="322" cy="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555DE1-44EC-1413-5A95-171945B3EF3F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6308" y="4472"/>
              <a:ext cx="322" cy="435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421902-7375-0CE0-2AA0-9BBA4248BA38}"/>
              </a:ext>
            </a:extLst>
          </p:cNvPr>
          <p:cNvGrpSpPr/>
          <p:nvPr/>
        </p:nvGrpSpPr>
        <p:grpSpPr>
          <a:xfrm>
            <a:off x="5518530" y="3332762"/>
            <a:ext cx="4289425" cy="2651125"/>
            <a:chOff x="9104" y="1748"/>
            <a:chExt cx="6755" cy="417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64145F-D60B-B60A-DBA9-F3268DB52D3C}"/>
                </a:ext>
              </a:extLst>
            </p:cNvPr>
            <p:cNvGrpSpPr/>
            <p:nvPr/>
          </p:nvGrpSpPr>
          <p:grpSpPr>
            <a:xfrm>
              <a:off x="9104" y="1748"/>
              <a:ext cx="6755" cy="4175"/>
              <a:chOff x="9087" y="1748"/>
              <a:chExt cx="6755" cy="417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AC4F69B-73C3-69CC-331B-D349AA51E4A3}"/>
                  </a:ext>
                </a:extLst>
              </p:cNvPr>
              <p:cNvSpPr/>
              <p:nvPr/>
            </p:nvSpPr>
            <p:spPr>
              <a:xfrm>
                <a:off x="14954" y="5466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FFF506-A50F-0567-B198-6EFE432EAEA9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6D6231E-63E3-78DD-E8BA-8EDB5412B699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15580B5-2F97-B412-FC49-291FD9E14497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A927800-58C4-A33C-8C40-354B9C5D50A3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896E04-22A3-D5F6-B993-A80AFC96C9A0}"/>
                  </a:ext>
                </a:extLst>
              </p:cNvPr>
              <p:cNvSpPr/>
              <p:nvPr/>
            </p:nvSpPr>
            <p:spPr>
              <a:xfrm>
                <a:off x="14954" y="174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4AA1615-CC5A-D363-0A0E-D4DEEC65D1E7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E555633-D7D6-A7E1-14D9-174EB8D7F0EB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DEDDF9-959B-A87E-C746-B7ED2DBB2AD2}"/>
                  </a:ext>
                </a:extLst>
              </p:cNvPr>
              <p:cNvGrpSpPr/>
              <p:nvPr/>
            </p:nvGrpSpPr>
            <p:grpSpPr>
              <a:xfrm>
                <a:off x="9087" y="1796"/>
                <a:ext cx="6755" cy="2922"/>
                <a:chOff x="9104" y="1554"/>
                <a:chExt cx="6755" cy="292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30BF2A9-6322-3103-47F4-A1ACC5A57032}"/>
                    </a:ext>
                  </a:extLst>
                </p:cNvPr>
                <p:cNvGrpSpPr/>
                <p:nvPr/>
              </p:nvGrpSpPr>
              <p:grpSpPr>
                <a:xfrm>
                  <a:off x="9104" y="2747"/>
                  <a:ext cx="5752" cy="1729"/>
                  <a:chOff x="4612" y="3721"/>
                  <a:chExt cx="5752" cy="1729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41FA3C3B-086F-6255-3A48-207C8CCFEFAA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55" name="Rectangles 39">
                      <a:extLst>
                        <a:ext uri="{FF2B5EF4-FFF2-40B4-BE49-F238E27FC236}">
                          <a16:creationId xmlns:a16="http://schemas.microsoft.com/office/drawing/2014/main" id="{9AF47152-4752-EC74-E67C-A33FA25AE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s 40">
                      <a:extLst>
                        <a:ext uri="{FF2B5EF4-FFF2-40B4-BE49-F238E27FC236}">
                          <a16:creationId xmlns:a16="http://schemas.microsoft.com/office/drawing/2014/main" id="{1DCBF2A3-9E0A-353C-1AD5-3FC6E9060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s 41">
                      <a:extLst>
                        <a:ext uri="{FF2B5EF4-FFF2-40B4-BE49-F238E27FC236}">
                          <a16:creationId xmlns:a16="http://schemas.microsoft.com/office/drawing/2014/main" id="{2CB8CB7E-D60A-1677-16B2-FE7E9CFE3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s 42">
                      <a:extLst>
                        <a:ext uri="{FF2B5EF4-FFF2-40B4-BE49-F238E27FC236}">
                          <a16:creationId xmlns:a16="http://schemas.microsoft.com/office/drawing/2014/main" id="{01C3E913-3E63-0CA1-91AC-A9CFC402D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BFE76010-E10B-762F-7A4C-C0570034785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8E2D374F-BDA0-A386-307F-46A5F3A1DAD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" name="Rectangles 46">
                    <a:extLst>
                      <a:ext uri="{FF2B5EF4-FFF2-40B4-BE49-F238E27FC236}">
                        <a16:creationId xmlns:a16="http://schemas.microsoft.com/office/drawing/2014/main" id="{550BB067-A738-EB96-3D17-305E1B083FED}"/>
                      </a:ext>
                    </a:extLst>
                  </p:cNvPr>
                  <p:cNvSpPr/>
                  <p:nvPr/>
                </p:nvSpPr>
                <p:spPr>
                  <a:xfrm>
                    <a:off x="7653" y="4294"/>
                    <a:ext cx="720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51" name="Rectangles 47">
                    <a:extLst>
                      <a:ext uri="{FF2B5EF4-FFF2-40B4-BE49-F238E27FC236}">
                        <a16:creationId xmlns:a16="http://schemas.microsoft.com/office/drawing/2014/main" id="{E56DC4A6-75BA-AABC-8D3D-CD7FEE62FAEC}"/>
                      </a:ext>
                    </a:extLst>
                  </p:cNvPr>
                  <p:cNvSpPr/>
                  <p:nvPr/>
                </p:nvSpPr>
                <p:spPr>
                  <a:xfrm>
                    <a:off x="9537" y="4294"/>
                    <a:ext cx="720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52" name="Rectangles 48">
                    <a:extLst>
                      <a:ext uri="{FF2B5EF4-FFF2-40B4-BE49-F238E27FC236}">
                        <a16:creationId xmlns:a16="http://schemas.microsoft.com/office/drawing/2014/main" id="{EAD94F33-3A84-523D-DCA4-BE53CA60AB33}"/>
                      </a:ext>
                    </a:extLst>
                  </p:cNvPr>
                  <p:cNvSpPr/>
                  <p:nvPr/>
                </p:nvSpPr>
                <p:spPr>
                  <a:xfrm>
                    <a:off x="6721" y="4275"/>
                    <a:ext cx="720" cy="8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3" name="Rectangles 49">
                    <a:extLst>
                      <a:ext uri="{FF2B5EF4-FFF2-40B4-BE49-F238E27FC236}">
                        <a16:creationId xmlns:a16="http://schemas.microsoft.com/office/drawing/2014/main" id="{79DBB4F4-3EA8-E98E-F855-4B5BDC8D27E5}"/>
                      </a:ext>
                    </a:extLst>
                  </p:cNvPr>
                  <p:cNvSpPr/>
                  <p:nvPr/>
                </p:nvSpPr>
                <p:spPr>
                  <a:xfrm>
                    <a:off x="8577" y="4707"/>
                    <a:ext cx="720" cy="45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3891EC0C-E963-CC55-A3CA-131F75DC412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ectangles 75">
                  <a:extLst>
                    <a:ext uri="{FF2B5EF4-FFF2-40B4-BE49-F238E27FC236}">
                      <a16:creationId xmlns:a16="http://schemas.microsoft.com/office/drawing/2014/main" id="{68BD2383-77B1-E02B-F0A6-C99BC4D22244}"/>
                    </a:ext>
                  </a:extLst>
                </p:cNvPr>
                <p:cNvSpPr/>
                <p:nvPr/>
              </p:nvSpPr>
              <p:spPr>
                <a:xfrm>
                  <a:off x="15139" y="1554"/>
                  <a:ext cx="720" cy="14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</p:grpSp>
        <p:sp>
          <p:nvSpPr>
            <p:cNvPr id="36" name="Rectangles 60">
              <a:extLst>
                <a:ext uri="{FF2B5EF4-FFF2-40B4-BE49-F238E27FC236}">
                  <a16:creationId xmlns:a16="http://schemas.microsoft.com/office/drawing/2014/main" id="{55D973A7-F7E9-C4DA-8DD3-FB3DE095297A}"/>
                </a:ext>
              </a:extLst>
            </p:cNvPr>
            <p:cNvSpPr/>
            <p:nvPr/>
          </p:nvSpPr>
          <p:spPr>
            <a:xfrm>
              <a:off x="15139" y="3676"/>
              <a:ext cx="720" cy="7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Rectangles 61">
              <a:extLst>
                <a:ext uri="{FF2B5EF4-FFF2-40B4-BE49-F238E27FC236}">
                  <a16:creationId xmlns:a16="http://schemas.microsoft.com/office/drawing/2014/main" id="{23E8B33C-D04B-0737-7E1B-B6993D2F42D3}"/>
                </a:ext>
              </a:extLst>
            </p:cNvPr>
            <p:cNvSpPr/>
            <p:nvPr/>
          </p:nvSpPr>
          <p:spPr>
            <a:xfrm>
              <a:off x="15139" y="4838"/>
              <a:ext cx="720" cy="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5B606F9C-059B-7E83-ACDD-19D0DEAE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5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BA81C67-E3FF-A9C0-08CB-B6BD2F3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server/job (M/G/k)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06D62-EBC9-DA5B-7A4C-4ED6060C5287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541" y="2495"/>
            <a:chExt cx="7253" cy="2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4783C5-3A21-FA83-D502-E2DA438BD54B}"/>
                </a:ext>
              </a:extLst>
            </p:cNvPr>
            <p:cNvGrpSpPr/>
            <p:nvPr/>
          </p:nvGrpSpPr>
          <p:grpSpPr>
            <a:xfrm>
              <a:off x="541" y="2495"/>
              <a:ext cx="7253" cy="2852"/>
              <a:chOff x="541" y="2495"/>
              <a:chExt cx="7253" cy="285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4358C75-2AF1-E948-9B42-F7522BD3A468}"/>
                  </a:ext>
                </a:extLst>
              </p:cNvPr>
              <p:cNvSpPr/>
              <p:nvPr/>
            </p:nvSpPr>
            <p:spPr>
              <a:xfrm>
                <a:off x="6630" y="3477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B001A9-2BF7-1CCD-8F5D-DB7A31C7F0A9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281"/>
                <a:chOff x="4612" y="3169"/>
                <a:chExt cx="7253" cy="228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3577F42-1A53-70EE-B50E-C565AF921DE8}"/>
                    </a:ext>
                  </a:extLst>
                </p:cNvPr>
                <p:cNvGrpSpPr/>
                <p:nvPr/>
              </p:nvGrpSpPr>
              <p:grpSpPr>
                <a:xfrm>
                  <a:off x="5630" y="3169"/>
                  <a:ext cx="5898" cy="2281"/>
                  <a:chOff x="5630" y="3169"/>
                  <a:chExt cx="5898" cy="2281"/>
                </a:xfrm>
              </p:grpSpPr>
              <p:sp>
                <p:nvSpPr>
                  <p:cNvPr id="24" name="Rectangles 8">
                    <a:extLst>
                      <a:ext uri="{FF2B5EF4-FFF2-40B4-BE49-F238E27FC236}">
                        <a16:creationId xmlns:a16="http://schemas.microsoft.com/office/drawing/2014/main" id="{576A20D8-834E-E57E-93FE-92BE671C0150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9">
                    <a:extLst>
                      <a:ext uri="{FF2B5EF4-FFF2-40B4-BE49-F238E27FC236}">
                        <a16:creationId xmlns:a16="http://schemas.microsoft.com/office/drawing/2014/main" id="{709B6459-AFBC-A337-DEE8-11C04B70B2E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0">
                    <a:extLst>
                      <a:ext uri="{FF2B5EF4-FFF2-40B4-BE49-F238E27FC236}">
                        <a16:creationId xmlns:a16="http://schemas.microsoft.com/office/drawing/2014/main" id="{148A0208-0190-8E70-42D5-3444753DD570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11">
                    <a:extLst>
                      <a:ext uri="{FF2B5EF4-FFF2-40B4-BE49-F238E27FC236}">
                        <a16:creationId xmlns:a16="http://schemas.microsoft.com/office/drawing/2014/main" id="{09D74B92-886F-46F3-E066-25EC4E517152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3FAAFBF-B99E-F4E2-DAC6-C55B5989C45E}"/>
                      </a:ext>
                    </a:extLst>
                  </p:cNvPr>
                  <p:cNvSpPr/>
                  <p:nvPr/>
                </p:nvSpPr>
                <p:spPr>
                  <a:xfrm>
                    <a:off x="10701" y="3169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265E16D-1FCD-A37C-D3D5-55FF9DC0BC89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79CD0B4-4449-5BBF-7D17-3D18981970E8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6C00E6E7-58FB-E7BB-91D0-72BE44980E7D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94988544-6051-C1AD-D058-119BE96CBD37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FD4B195A-5EBF-20C8-8A96-A9CFED5FDA6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FE348CE9-5572-C11B-320F-6E13914ABDB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C7E4A314-AE49-2CA7-27BF-06992229D0E7}"/>
                    </a:ext>
                  </a:extLst>
                </p:cNvPr>
                <p:cNvSpPr/>
                <p:nvPr/>
              </p:nvSpPr>
              <p:spPr>
                <a:xfrm>
                  <a:off x="10818" y="4207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0A09B3F-3BAC-7224-D61F-6E08EA919CEA}"/>
                    </a:ext>
                  </a:extLst>
                </p:cNvPr>
                <p:cNvCxnSpPr/>
                <p:nvPr/>
              </p:nvCxnSpPr>
              <p:spPr>
                <a:xfrm flipV="1">
                  <a:off x="11528" y="3606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4A9F1DB-1351-B549-0E71-C11BF08B6A1C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D4CE21-24AD-8AB4-439E-53173BD71F71}"/>
                  </a:ext>
                </a:extLst>
              </p:cNvPr>
              <p:cNvCxnSpPr/>
              <p:nvPr/>
            </p:nvCxnSpPr>
            <p:spPr>
              <a:xfrm flipV="1">
                <a:off x="7457" y="391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1A2F35-D5E8-3626-26A7-127E90EE5EA8}"/>
                  </a:ext>
                </a:extLst>
              </p:cNvPr>
              <p:cNvSpPr/>
              <p:nvPr/>
            </p:nvSpPr>
            <p:spPr>
              <a:xfrm>
                <a:off x="6630" y="4466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F80EE1-85B4-F8C2-7879-A2C8420E47B2}"/>
                  </a:ext>
                </a:extLst>
              </p:cNvPr>
              <p:cNvCxnSpPr/>
              <p:nvPr/>
            </p:nvCxnSpPr>
            <p:spPr>
              <a:xfrm flipV="1">
                <a:off x="7457" y="4903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s 17">
                <a:extLst>
                  <a:ext uri="{FF2B5EF4-FFF2-40B4-BE49-F238E27FC236}">
                    <a16:creationId xmlns:a16="http://schemas.microsoft.com/office/drawing/2014/main" id="{308DBCC3-9BEB-A92A-F640-0CFD90BB121F}"/>
                  </a:ext>
                </a:extLst>
              </p:cNvPr>
              <p:cNvSpPr/>
              <p:nvPr/>
            </p:nvSpPr>
            <p:spPr>
              <a:xfrm>
                <a:off x="6746" y="2885"/>
                <a:ext cx="594" cy="1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1E19BFC1-F3D8-41CC-74D4-CDC67CAD8362}"/>
                  </a:ext>
                </a:extLst>
              </p:cNvPr>
              <p:cNvSpPr/>
              <p:nvPr/>
            </p:nvSpPr>
            <p:spPr>
              <a:xfrm>
                <a:off x="6747" y="4775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5B2C1A-DA20-5642-FFF5-CC51BEF93736}"/>
                </a:ext>
              </a:extLst>
            </p:cNvPr>
            <p:cNvCxnSpPr/>
            <p:nvPr/>
          </p:nvCxnSpPr>
          <p:spPr>
            <a:xfrm flipV="1">
              <a:off x="6308" y="3016"/>
              <a:ext cx="305" cy="323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2EDA8-3B95-EE98-D0E2-3A2F64654BDC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6308" y="3918"/>
              <a:ext cx="322" cy="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89FB6D-3B7B-867E-002F-F014F029975D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6308" y="4472"/>
              <a:ext cx="322" cy="435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EDD11ED-43D1-93C0-2EAD-80976BD88712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/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Size: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i.i.d.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blipFill>
                <a:blip r:embed="rId4"/>
                <a:stretch>
                  <a:fillRect l="-3731" t="-3896" r="-373" b="-220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6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3D2C74-D846-48BB-07F7-A21C21EE993C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</p:spTree>
    <p:extLst>
      <p:ext uri="{BB962C8B-B14F-4D97-AF65-F5344CB8AC3E}">
        <p14:creationId xmlns:p14="http://schemas.microsoft.com/office/powerpoint/2010/main" val="206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9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server/job (M/G/k)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E6E7-7072-A6E5-2ED8-F28441D9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5695"/>
            <a:ext cx="9622536" cy="240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“SRPT for Multiserver Systems”. Grosof, Scully, </a:t>
            </a:r>
            <a:r>
              <a:rPr lang="en-US" dirty="0" err="1"/>
              <a:t>Harchol</a:t>
            </a:r>
            <a:r>
              <a:rPr lang="en-US" dirty="0"/>
              <a:t>-Balter.               IFIP Performance ‘18. Best Student Paper Award.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 scheduling: </a:t>
            </a:r>
            <a:r>
              <a:rPr lang="en-US" b="1" dirty="0"/>
              <a:t>37% higher completion rate</a:t>
            </a:r>
            <a:r>
              <a:rPr lang="en-US" dirty="0"/>
              <a:t>, same resources,  same response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/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Size: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i.i.d.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blipFill>
                <a:blip r:embed="rId4"/>
                <a:stretch>
                  <a:fillRect l="-3731" t="-3896" r="-373" b="-220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7</a:t>
            </a:fld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E9E5B945-D2C8-5673-82F2-FB163A7C7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724" y="3655695"/>
            <a:ext cx="443632" cy="809705"/>
          </a:xfrm>
          <a:prstGeom prst="rect">
            <a:avLst/>
          </a:prstGeom>
        </p:spPr>
      </p:pic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4AC068-B4B6-B022-063D-713645DC1BD3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3630866" y="1825625"/>
            <a:chExt cx="4605655" cy="18110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506D62-EBC9-DA5B-7A4C-4ED6060C5287}"/>
                </a:ext>
              </a:extLst>
            </p:cNvPr>
            <p:cNvGrpSpPr/>
            <p:nvPr/>
          </p:nvGrpSpPr>
          <p:grpSpPr>
            <a:xfrm>
              <a:off x="3630866" y="1825625"/>
              <a:ext cx="4605655" cy="1811020"/>
              <a:chOff x="541" y="2495"/>
              <a:chExt cx="7253" cy="285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F4783C5-3A21-FA83-D502-E2DA438BD54B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4358C75-2AF1-E948-9B42-F7522BD3A468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CB001A9-2BF7-1CCD-8F5D-DB7A31C7F0A9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3577F42-1A53-70EE-B50E-C565AF921DE8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4" name="Rectangles 8">
                      <a:extLst>
                        <a:ext uri="{FF2B5EF4-FFF2-40B4-BE49-F238E27FC236}">
                          <a16:creationId xmlns:a16="http://schemas.microsoft.com/office/drawing/2014/main" id="{576A20D8-834E-E57E-93FE-92BE671C0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9">
                      <a:extLst>
                        <a:ext uri="{FF2B5EF4-FFF2-40B4-BE49-F238E27FC236}">
                          <a16:creationId xmlns:a16="http://schemas.microsoft.com/office/drawing/2014/main" id="{709B6459-AFBC-A337-DEE8-11C04B70B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s 10">
                      <a:extLst>
                        <a:ext uri="{FF2B5EF4-FFF2-40B4-BE49-F238E27FC236}">
                          <a16:creationId xmlns:a16="http://schemas.microsoft.com/office/drawing/2014/main" id="{148A0208-0190-8E70-42D5-3444753DD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11">
                      <a:extLst>
                        <a:ext uri="{FF2B5EF4-FFF2-40B4-BE49-F238E27FC236}">
                          <a16:creationId xmlns:a16="http://schemas.microsoft.com/office/drawing/2014/main" id="{09D74B92-886F-46F3-E066-25EC4E517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D3FAAFBF-B99E-F4E2-DAC6-C55B5989C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9265E16D-1FCD-A37C-D3D5-55FF9DC0BC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F79CD0B4-4449-5BBF-7D17-3D18981970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Rectangles 18">
                    <a:extLst>
                      <a:ext uri="{FF2B5EF4-FFF2-40B4-BE49-F238E27FC236}">
                        <a16:creationId xmlns:a16="http://schemas.microsoft.com/office/drawing/2014/main" id="{94988544-6051-C1AD-D058-119BE96CBD37}"/>
                      </a:ext>
                    </a:extLst>
                  </p:cNvPr>
                  <p:cNvSpPr/>
                  <p:nvPr/>
                </p:nvSpPr>
                <p:spPr>
                  <a:xfrm>
                    <a:off x="7606" y="4279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9">
                    <a:extLst>
                      <a:ext uri="{FF2B5EF4-FFF2-40B4-BE49-F238E27FC236}">
                        <a16:creationId xmlns:a16="http://schemas.microsoft.com/office/drawing/2014/main" id="{FD4B195A-5EBF-20C8-8A96-A9CFED5FDA6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20">
                    <a:extLst>
                      <a:ext uri="{FF2B5EF4-FFF2-40B4-BE49-F238E27FC236}">
                        <a16:creationId xmlns:a16="http://schemas.microsoft.com/office/drawing/2014/main" id="{FE348CE9-5572-C11B-320F-6E13914ABDBE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21">
                    <a:extLst>
                      <a:ext uri="{FF2B5EF4-FFF2-40B4-BE49-F238E27FC236}">
                        <a16:creationId xmlns:a16="http://schemas.microsoft.com/office/drawing/2014/main" id="{C7E4A314-AE49-2CA7-27BF-06992229D0E7}"/>
                      </a:ext>
                    </a:extLst>
                  </p:cNvPr>
                  <p:cNvSpPr/>
                  <p:nvPr/>
                </p:nvSpPr>
                <p:spPr>
                  <a:xfrm>
                    <a:off x="9494" y="4605"/>
                    <a:ext cx="793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0A09B3F-3BAC-7224-D61F-6E08EA919C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94A9F1DB-1351-B549-0E71-C11BF08B6A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2D4CE21-24AD-8AB4-439E-53173BD71F71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F1A2F35-D5E8-3626-26A7-127E90EE5EA8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8F80EE1-85B4-F8C2-7879-A2C8420E47B2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s 17">
                  <a:extLst>
                    <a:ext uri="{FF2B5EF4-FFF2-40B4-BE49-F238E27FC236}">
                      <a16:creationId xmlns:a16="http://schemas.microsoft.com/office/drawing/2014/main" id="{308DBCC3-9BEB-A92A-F640-0CFD90BB121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s 25">
                  <a:extLst>
                    <a:ext uri="{FF2B5EF4-FFF2-40B4-BE49-F238E27FC236}">
                      <a16:creationId xmlns:a16="http://schemas.microsoft.com/office/drawing/2014/main" id="{1E19BFC1-F3D8-41CC-74D4-CDC67CAD8362}"/>
                    </a:ext>
                  </a:extLst>
                </p:cNvPr>
                <p:cNvSpPr/>
                <p:nvPr/>
              </p:nvSpPr>
              <p:spPr>
                <a:xfrm>
                  <a:off x="6746" y="3743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25B2C1A-DA20-5642-FFF5-CC51BEF9373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4C2EDA8-3B95-EE98-D0E2-3A2F64654BDC}"/>
                  </a:ext>
                </a:extLst>
              </p:cNvPr>
              <p:cNvCxnSpPr>
                <a:endCxn id="9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889FB6D-3B7B-867E-002F-F014F029975D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s 16">
              <a:extLst>
                <a:ext uri="{FF2B5EF4-FFF2-40B4-BE49-F238E27FC236}">
                  <a16:creationId xmlns:a16="http://schemas.microsoft.com/office/drawing/2014/main" id="{B7251967-2FC7-A1ED-FBED-807F764F542D}"/>
                </a:ext>
              </a:extLst>
            </p:cNvPr>
            <p:cNvSpPr/>
            <p:nvPr/>
          </p:nvSpPr>
          <p:spPr>
            <a:xfrm>
              <a:off x="7573581" y="3238818"/>
              <a:ext cx="372110" cy="2552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B366BC9-5CEE-7E29-2BFD-E7465C141138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D6FF3-26BB-245D-63FC-7E1C489C0C80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411929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E2447C-6EB9-B61F-1574-F374E9F1819C}"/>
              </a:ext>
            </a:extLst>
          </p:cNvPr>
          <p:cNvSpPr/>
          <p:nvPr/>
        </p:nvSpPr>
        <p:spPr>
          <a:xfrm>
            <a:off x="4376689" y="1814149"/>
            <a:ext cx="3859832" cy="18102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0E6622A-2B03-E827-D7E7-DA910D5C6CE0}"/>
              </a:ext>
            </a:extLst>
          </p:cNvPr>
          <p:cNvSpPr/>
          <p:nvPr/>
        </p:nvSpPr>
        <p:spPr>
          <a:xfrm>
            <a:off x="6081330" y="1813374"/>
            <a:ext cx="2072069" cy="1720035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21CB4-8144-1487-3A6C-D5F3E083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Relevant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9F59-9818-C522-3A58-CAF519A2F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2461"/>
                <a:ext cx="10692384" cy="26245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total remaining size of jobs</a:t>
                </a:r>
              </a:p>
              <a:p>
                <a:pPr marL="0" indent="0">
                  <a:buNone/>
                </a:pPr>
                <a:r>
                  <a:rPr lang="en-US" dirty="0"/>
                  <a:t>Relevant job: job with remaining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Relevant 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: total remaining size of relevant jobs</a:t>
                </a:r>
              </a:p>
              <a:p>
                <a:pPr marL="0" indent="0">
                  <a:buNone/>
                </a:pPr>
                <a:r>
                  <a:rPr lang="en-US" dirty="0"/>
                  <a:t>Normalize: Work completes at rate 1 if all servers busy.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9F59-9818-C522-3A58-CAF519A2F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2461"/>
                <a:ext cx="10692384" cy="2624502"/>
              </a:xfrm>
              <a:blipFill>
                <a:blip r:embed="rId2"/>
                <a:stretch>
                  <a:fillRect l="-1197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7E010F6-A779-3EA8-10CF-49DEE07E4BE9}"/>
              </a:ext>
            </a:extLst>
          </p:cNvPr>
          <p:cNvGrpSpPr/>
          <p:nvPr/>
        </p:nvGrpSpPr>
        <p:grpSpPr>
          <a:xfrm>
            <a:off x="4924480" y="1556191"/>
            <a:ext cx="1180476" cy="1004856"/>
            <a:chOff x="3884055" y="1495622"/>
            <a:chExt cx="1180476" cy="1004856"/>
          </a:xfrm>
        </p:grpSpPr>
        <p:sp>
          <p:nvSpPr>
            <p:cNvPr id="51" name="Rectangles 47">
              <a:extLst>
                <a:ext uri="{FF2B5EF4-FFF2-40B4-BE49-F238E27FC236}">
                  <a16:creationId xmlns:a16="http://schemas.microsoft.com/office/drawing/2014/main" id="{F8B67514-D41C-A254-16EC-2BEFCB7DC9D5}"/>
                </a:ext>
              </a:extLst>
            </p:cNvPr>
            <p:cNvSpPr/>
            <p:nvPr/>
          </p:nvSpPr>
          <p:spPr>
            <a:xfrm>
              <a:off x="3884055" y="1495622"/>
              <a:ext cx="458478" cy="4796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22C3E100-7FE2-B59A-5AA0-54943868D427}"/>
                </a:ext>
              </a:extLst>
            </p:cNvPr>
            <p:cNvCxnSpPr>
              <a:cxnSpLocks/>
            </p:cNvCxnSpPr>
            <p:nvPr/>
          </p:nvCxnSpPr>
          <p:spPr>
            <a:xfrm>
              <a:off x="4342155" y="1779336"/>
              <a:ext cx="722376" cy="721142"/>
            </a:xfrm>
            <a:prstGeom prst="curved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CB19C79-8564-D6D5-73F9-3AFBA676EA85}"/>
              </a:ext>
            </a:extLst>
          </p:cNvPr>
          <p:cNvSpPr txBox="1"/>
          <p:nvPr/>
        </p:nvSpPr>
        <p:spPr>
          <a:xfrm>
            <a:off x="8153399" y="2802572"/>
            <a:ext cx="1877439" cy="430887"/>
          </a:xfrm>
          <a:prstGeom prst="rect">
            <a:avLst/>
          </a:prstGeom>
          <a:solidFill>
            <a:srgbClr val="D8BEE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Relevant work</a:t>
            </a: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B6E760BF-6F55-588B-2105-E0D98BB8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8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576EF8B-1245-DF74-168B-6BAEBB3C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59C2AF-F59C-F4A7-946F-0959A5CBFD07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3630866" y="1825625"/>
            <a:chExt cx="4605655" cy="18110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9A498A-4099-68C7-C119-620579EA595A}"/>
                </a:ext>
              </a:extLst>
            </p:cNvPr>
            <p:cNvGrpSpPr/>
            <p:nvPr/>
          </p:nvGrpSpPr>
          <p:grpSpPr>
            <a:xfrm>
              <a:off x="3630866" y="1825625"/>
              <a:ext cx="4605655" cy="1811020"/>
              <a:chOff x="541" y="2495"/>
              <a:chExt cx="7253" cy="285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94A70DC-EB9D-2CC7-D890-473A308DBC18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4C7189E-210F-5EF8-0264-645543A80FBE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D61A5BF-4413-FAD5-8415-C39AB99A4815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6589316-558E-C4D3-B8AD-4E2B7443DA48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53" name="Rectangles 8">
                      <a:extLst>
                        <a:ext uri="{FF2B5EF4-FFF2-40B4-BE49-F238E27FC236}">
                          <a16:creationId xmlns:a16="http://schemas.microsoft.com/office/drawing/2014/main" id="{C708EBD3-6D92-9BE0-F23D-99A7D54C9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s 9">
                      <a:extLst>
                        <a:ext uri="{FF2B5EF4-FFF2-40B4-BE49-F238E27FC236}">
                          <a16:creationId xmlns:a16="http://schemas.microsoft.com/office/drawing/2014/main" id="{C8D62637-B809-756E-FFD1-D528CDBE4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s 10">
                      <a:extLst>
                        <a:ext uri="{FF2B5EF4-FFF2-40B4-BE49-F238E27FC236}">
                          <a16:creationId xmlns:a16="http://schemas.microsoft.com/office/drawing/2014/main" id="{EB9D7F78-9421-60CB-9669-D467A2BDF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s 11">
                      <a:extLst>
                        <a:ext uri="{FF2B5EF4-FFF2-40B4-BE49-F238E27FC236}">
                          <a16:creationId xmlns:a16="http://schemas.microsoft.com/office/drawing/2014/main" id="{A7CEE034-DCA9-1427-A41C-B20383CD9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71AFF35-949D-3931-0966-89E0172EE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D60B8B07-8149-5BA2-A0B3-0C4C3FCF6A4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BD960CAD-DCA1-809A-18BB-CF07C649A5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s 18">
                    <a:extLst>
                      <a:ext uri="{FF2B5EF4-FFF2-40B4-BE49-F238E27FC236}">
                        <a16:creationId xmlns:a16="http://schemas.microsoft.com/office/drawing/2014/main" id="{8D601588-E156-06AB-E0DA-017EB592FBD4}"/>
                      </a:ext>
                    </a:extLst>
                  </p:cNvPr>
                  <p:cNvSpPr/>
                  <p:nvPr/>
                </p:nvSpPr>
                <p:spPr>
                  <a:xfrm>
                    <a:off x="7606" y="4279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s 19">
                    <a:extLst>
                      <a:ext uri="{FF2B5EF4-FFF2-40B4-BE49-F238E27FC236}">
                        <a16:creationId xmlns:a16="http://schemas.microsoft.com/office/drawing/2014/main" id="{54C71808-9FA2-5DB7-0411-CB7D0A3F2FF7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s 20">
                    <a:extLst>
                      <a:ext uri="{FF2B5EF4-FFF2-40B4-BE49-F238E27FC236}">
                        <a16:creationId xmlns:a16="http://schemas.microsoft.com/office/drawing/2014/main" id="{B6D60824-2F14-6771-7AD6-73FD256A2CB0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s 21">
                    <a:extLst>
                      <a:ext uri="{FF2B5EF4-FFF2-40B4-BE49-F238E27FC236}">
                        <a16:creationId xmlns:a16="http://schemas.microsoft.com/office/drawing/2014/main" id="{6D4D74E3-6995-C7ED-172D-59E280BD2188}"/>
                      </a:ext>
                    </a:extLst>
                  </p:cNvPr>
                  <p:cNvSpPr/>
                  <p:nvPr/>
                </p:nvSpPr>
                <p:spPr>
                  <a:xfrm>
                    <a:off x="9494" y="4605"/>
                    <a:ext cx="793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141CCF85-2BA3-9C03-4D29-97017F06BC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BC2BDD28-F27D-ED5E-1C08-E6C79170366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6C43B56-B55D-F8CE-8586-CB6E56AA0299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33D3559-A24A-53F1-525A-99C8E4EAD517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24A7993-93F8-F95F-FE11-960BD62585BC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s 17">
                  <a:extLst>
                    <a:ext uri="{FF2B5EF4-FFF2-40B4-BE49-F238E27FC236}">
                      <a16:creationId xmlns:a16="http://schemas.microsoft.com/office/drawing/2014/main" id="{60FDE357-0BE5-B60D-069D-E2AA097468B4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s 25">
                  <a:extLst>
                    <a:ext uri="{FF2B5EF4-FFF2-40B4-BE49-F238E27FC236}">
                      <a16:creationId xmlns:a16="http://schemas.microsoft.com/office/drawing/2014/main" id="{525AF2ED-2B89-F144-0AD4-4E02F6EF160C}"/>
                    </a:ext>
                  </a:extLst>
                </p:cNvPr>
                <p:cNvSpPr/>
                <p:nvPr/>
              </p:nvSpPr>
              <p:spPr>
                <a:xfrm>
                  <a:off x="6746" y="3743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2A16D4A-95E2-18C4-E9D3-8F1EE5906A2E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A45C7A-CAE6-122B-7379-ABA4C438AD28}"/>
                  </a:ext>
                </a:extLst>
              </p:cNvPr>
              <p:cNvCxnSpPr>
                <a:endCxn id="34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8989E9-F850-AB20-05B4-8A7ED93759AA}"/>
                  </a:ext>
                </a:extLst>
              </p:cNvPr>
              <p:cNvCxnSpPr>
                <a:endCxn id="37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s 16">
              <a:extLst>
                <a:ext uri="{FF2B5EF4-FFF2-40B4-BE49-F238E27FC236}">
                  <a16:creationId xmlns:a16="http://schemas.microsoft.com/office/drawing/2014/main" id="{00DC72BB-7E43-B3C0-7CA3-5412BBA03850}"/>
                </a:ext>
              </a:extLst>
            </p:cNvPr>
            <p:cNvSpPr/>
            <p:nvPr/>
          </p:nvSpPr>
          <p:spPr>
            <a:xfrm>
              <a:off x="7573581" y="3238818"/>
              <a:ext cx="372110" cy="2552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811183A-3A66-78A4-9136-9DF3A288A0D3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11AD37-337E-BF73-AD3F-4D1AC78EBCCF}"/>
              </a:ext>
            </a:extLst>
          </p:cNvPr>
          <p:cNvSpPr txBox="1"/>
          <p:nvPr/>
        </p:nvSpPr>
        <p:spPr>
          <a:xfrm>
            <a:off x="3532645" y="2754722"/>
            <a:ext cx="844044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42058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0" grpId="0" animBg="1"/>
      <p:bldP spid="3" grpId="0" uiExpand="1" build="p"/>
      <p:bldP spid="61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4CF907B-E869-A075-9A48-B2217B0ABCB0}"/>
              </a:ext>
            </a:extLst>
          </p:cNvPr>
          <p:cNvSpPr/>
          <p:nvPr/>
        </p:nvSpPr>
        <p:spPr>
          <a:xfrm>
            <a:off x="8300600" y="2058815"/>
            <a:ext cx="2804175" cy="837562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D9755FB-55BF-F939-DF7A-92FF8018CB31}"/>
              </a:ext>
            </a:extLst>
          </p:cNvPr>
          <p:cNvSpPr/>
          <p:nvPr/>
        </p:nvSpPr>
        <p:spPr>
          <a:xfrm>
            <a:off x="2739253" y="1423446"/>
            <a:ext cx="2490465" cy="1910449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F246C-9B6A-6AC9-0D3E-AF154F70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Optimality of SRPT-k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69922-2CC4-7151-891E-7F7D5A6FFF73}"/>
              </a:ext>
            </a:extLst>
          </p:cNvPr>
          <p:cNvGrpSpPr/>
          <p:nvPr/>
        </p:nvGrpSpPr>
        <p:grpSpPr>
          <a:xfrm>
            <a:off x="6484483" y="1523674"/>
            <a:ext cx="5122179" cy="1575789"/>
            <a:chOff x="6078611" y="1853211"/>
            <a:chExt cx="5122179" cy="15757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6B8294-7963-39AE-ED1E-3568890D443B}"/>
                </a:ext>
              </a:extLst>
            </p:cNvPr>
            <p:cNvGrpSpPr/>
            <p:nvPr/>
          </p:nvGrpSpPr>
          <p:grpSpPr>
            <a:xfrm>
              <a:off x="6709435" y="1853211"/>
              <a:ext cx="4491355" cy="1575789"/>
              <a:chOff x="6424800" y="1804748"/>
              <a:chExt cx="4491355" cy="157578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DECE88-0158-2D14-E047-4D4D01213333}"/>
                  </a:ext>
                </a:extLst>
              </p:cNvPr>
              <p:cNvGrpSpPr/>
              <p:nvPr/>
            </p:nvGrpSpPr>
            <p:grpSpPr>
              <a:xfrm>
                <a:off x="6424800" y="2055927"/>
                <a:ext cx="4491355" cy="1324610"/>
                <a:chOff x="5630" y="3549"/>
                <a:chExt cx="7073" cy="208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D9E12F7-A35E-8548-2C77-9B2C152C1E6B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16" name="Rectangles 8">
                    <a:extLst>
                      <a:ext uri="{FF2B5EF4-FFF2-40B4-BE49-F238E27FC236}">
                        <a16:creationId xmlns:a16="http://schemas.microsoft.com/office/drawing/2014/main" id="{20F800A0-9EE2-FDB4-158C-3740097FD85D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s 9">
                    <a:extLst>
                      <a:ext uri="{FF2B5EF4-FFF2-40B4-BE49-F238E27FC236}">
                        <a16:creationId xmlns:a16="http://schemas.microsoft.com/office/drawing/2014/main" id="{E0DE52A3-C89A-048B-0FA2-CB9300990DA1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10">
                    <a:extLst>
                      <a:ext uri="{FF2B5EF4-FFF2-40B4-BE49-F238E27FC236}">
                        <a16:creationId xmlns:a16="http://schemas.microsoft.com/office/drawing/2014/main" id="{65CFDCCD-F6A4-01A0-32B9-73C1F219387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1">
                    <a:extLst>
                      <a:ext uri="{FF2B5EF4-FFF2-40B4-BE49-F238E27FC236}">
                        <a16:creationId xmlns:a16="http://schemas.microsoft.com/office/drawing/2014/main" id="{2184F251-5326-D8BF-37D6-25F7F14D094D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80D92D5-2402-9F01-11C7-F9A9FB675639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E87B16-5316-343B-E1CC-C323ECC059AB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1BA4376-88DD-CCE6-2A6C-F4B7111EAF9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s 16">
                  <a:extLst>
                    <a:ext uri="{FF2B5EF4-FFF2-40B4-BE49-F238E27FC236}">
                      <a16:creationId xmlns:a16="http://schemas.microsoft.com/office/drawing/2014/main" id="{D8413B23-E861-FEDF-9976-13891517883A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18">
                  <a:extLst>
                    <a:ext uri="{FF2B5EF4-FFF2-40B4-BE49-F238E27FC236}">
                      <a16:creationId xmlns:a16="http://schemas.microsoft.com/office/drawing/2014/main" id="{BCB1C56E-F602-35A9-13D4-341711F670A2}"/>
                    </a:ext>
                  </a:extLst>
                </p:cNvPr>
                <p:cNvSpPr/>
                <p:nvPr/>
              </p:nvSpPr>
              <p:spPr>
                <a:xfrm>
                  <a:off x="9495" y="4585"/>
                  <a:ext cx="797" cy="5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19">
                  <a:extLst>
                    <a:ext uri="{FF2B5EF4-FFF2-40B4-BE49-F238E27FC236}">
                      <a16:creationId xmlns:a16="http://schemas.microsoft.com/office/drawing/2014/main" id="{EA2826AC-96AA-26DC-B886-A1C0D6BB7D06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20">
                  <a:extLst>
                    <a:ext uri="{FF2B5EF4-FFF2-40B4-BE49-F238E27FC236}">
                      <a16:creationId xmlns:a16="http://schemas.microsoft.com/office/drawing/2014/main" id="{D9875B64-47EF-FEC7-1CEA-C491A9B9B068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s 21">
                  <a:extLst>
                    <a:ext uri="{FF2B5EF4-FFF2-40B4-BE49-F238E27FC236}">
                      <a16:creationId xmlns:a16="http://schemas.microsoft.com/office/drawing/2014/main" id="{396F1E68-029D-D279-DC73-C37B8483E90A}"/>
                    </a:ext>
                  </a:extLst>
                </p:cNvPr>
                <p:cNvSpPr/>
                <p:nvPr/>
              </p:nvSpPr>
              <p:spPr>
                <a:xfrm>
                  <a:off x="10966" y="4711"/>
                  <a:ext cx="797" cy="4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D7C757F-BC7A-5E2F-9361-4B25710B5AD3}"/>
                    </a:ext>
                  </a:extLst>
                </p:cNvPr>
                <p:cNvCxnSpPr>
                  <a:stCxn id="20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1B0A2E-E43C-1456-5491-06F8B9F4FB9F}"/>
                  </a:ext>
                </a:extLst>
              </p:cNvPr>
              <p:cNvSpPr txBox="1"/>
              <p:nvPr/>
            </p:nvSpPr>
            <p:spPr>
              <a:xfrm>
                <a:off x="7760260" y="1804748"/>
                <a:ext cx="860242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16900A-8582-D3ED-9CDF-20F3B33F1A22}"/>
                    </a:ext>
                  </a:extLst>
                </p:cNvPr>
                <p:cNvSpPr txBox="1"/>
                <p:nvPr/>
              </p:nvSpPr>
              <p:spPr>
                <a:xfrm>
                  <a:off x="6078611" y="2257356"/>
                  <a:ext cx="9430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16900A-8582-D3ED-9CDF-20F3B33F1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611" y="2257356"/>
                  <a:ext cx="943000" cy="1077218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050BA1-171F-794F-CD33-C4E2BE6FFCEF}"/>
              </a:ext>
            </a:extLst>
          </p:cNvPr>
          <p:cNvGrpSpPr/>
          <p:nvPr/>
        </p:nvGrpSpPr>
        <p:grpSpPr>
          <a:xfrm>
            <a:off x="884413" y="1510548"/>
            <a:ext cx="4605655" cy="1823347"/>
            <a:chOff x="893938" y="2020277"/>
            <a:chExt cx="4605655" cy="18233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3A4044-E91A-C46A-6750-C2AE3B12722E}"/>
                </a:ext>
              </a:extLst>
            </p:cNvPr>
            <p:cNvGrpSpPr/>
            <p:nvPr/>
          </p:nvGrpSpPr>
          <p:grpSpPr>
            <a:xfrm>
              <a:off x="893938" y="2032604"/>
              <a:ext cx="4605655" cy="1811020"/>
              <a:chOff x="541" y="2495"/>
              <a:chExt cx="7253" cy="285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AD7E0E6-F748-53F2-3CC8-2EAE48B445E1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A61969-3F0C-130E-8FAF-739CCA336B1D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F740AD0-AEAF-C168-BEFB-55FC09D88FBC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3A231823-693D-A1B7-6524-1DEF4FECC68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43" name="Rectangles 8">
                      <a:extLst>
                        <a:ext uri="{FF2B5EF4-FFF2-40B4-BE49-F238E27FC236}">
                          <a16:creationId xmlns:a16="http://schemas.microsoft.com/office/drawing/2014/main" id="{48546119-D102-3904-1C66-C56C49D50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s 9">
                      <a:extLst>
                        <a:ext uri="{FF2B5EF4-FFF2-40B4-BE49-F238E27FC236}">
                          <a16:creationId xmlns:a16="http://schemas.microsoft.com/office/drawing/2014/main" id="{CF2FD890-A19B-C130-4334-2E02CD11E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s 10">
                      <a:extLst>
                        <a:ext uri="{FF2B5EF4-FFF2-40B4-BE49-F238E27FC236}">
                          <a16:creationId xmlns:a16="http://schemas.microsoft.com/office/drawing/2014/main" id="{47AAEF6D-6148-845E-D871-7596939D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s 11">
                      <a:extLst>
                        <a:ext uri="{FF2B5EF4-FFF2-40B4-BE49-F238E27FC236}">
                          <a16:creationId xmlns:a16="http://schemas.microsoft.com/office/drawing/2014/main" id="{FDA2A576-6B32-93C1-1A07-D63E9D02C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8A75DCFD-1E6A-A232-1489-25D24AFE4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709FF661-BE29-88A9-6188-72A7BF8AE3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A7EE5659-9FE7-1344-384E-48A10A859E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Rectangles 16">
                    <a:extLst>
                      <a:ext uri="{FF2B5EF4-FFF2-40B4-BE49-F238E27FC236}">
                        <a16:creationId xmlns:a16="http://schemas.microsoft.com/office/drawing/2014/main" id="{3F86FF80-AF20-54A8-AEF4-3E3BF24B6065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s 18">
                    <a:extLst>
                      <a:ext uri="{FF2B5EF4-FFF2-40B4-BE49-F238E27FC236}">
                        <a16:creationId xmlns:a16="http://schemas.microsoft.com/office/drawing/2014/main" id="{05E173D1-A88F-0154-A17C-A7EB9C14D500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s 19">
                    <a:extLst>
                      <a:ext uri="{FF2B5EF4-FFF2-40B4-BE49-F238E27FC236}">
                        <a16:creationId xmlns:a16="http://schemas.microsoft.com/office/drawing/2014/main" id="{655A217C-EAC2-B298-652D-44CFDDADE20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s 20">
                    <a:extLst>
                      <a:ext uri="{FF2B5EF4-FFF2-40B4-BE49-F238E27FC236}">
                        <a16:creationId xmlns:a16="http://schemas.microsoft.com/office/drawing/2014/main" id="{E8862F09-697E-30B1-6BD6-B561565C2A4D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s 21">
                    <a:extLst>
                      <a:ext uri="{FF2B5EF4-FFF2-40B4-BE49-F238E27FC236}">
                        <a16:creationId xmlns:a16="http://schemas.microsoft.com/office/drawing/2014/main" id="{1E6FA981-30C9-D676-791B-3FA01B8A335D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0F87B22-BF89-3E6A-5633-11F379A6D0B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B437AB40-4632-84F3-A238-80B65DC699D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E82746C-6A63-E0B0-64A7-DF73677246CD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26159E5-D717-84A8-FDEC-1F90C04E2DFF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9667477-F92F-E481-627C-1A63ACC84FE8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s 17">
                  <a:extLst>
                    <a:ext uri="{FF2B5EF4-FFF2-40B4-BE49-F238E27FC236}">
                      <a16:creationId xmlns:a16="http://schemas.microsoft.com/office/drawing/2014/main" id="{4DAF0613-F103-FDBD-F5C0-6AFE32AB572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s 25">
                  <a:extLst>
                    <a:ext uri="{FF2B5EF4-FFF2-40B4-BE49-F238E27FC236}">
                      <a16:creationId xmlns:a16="http://schemas.microsoft.com/office/drawing/2014/main" id="{B591D518-E595-12DB-D800-B498B3860E3E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294059A-92C3-A2FA-11C1-001CF481E6F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BC9F7E2-A74C-63D5-9F31-C058B3B02463}"/>
                  </a:ext>
                </a:extLst>
              </p:cNvPr>
              <p:cNvCxnSpPr>
                <a:endCxn id="28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63FF3B0-1DDE-BA88-42D7-271F3731D4C2}"/>
                  </a:ext>
                </a:extLst>
              </p:cNvPr>
              <p:cNvCxnSpPr>
                <a:endCxn id="31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3BBD78-A218-EC6E-D492-2488BA9321C2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A47809A-3DF0-C1D8-1A8D-76D9E760ED86}"/>
              </a:ext>
            </a:extLst>
          </p:cNvPr>
          <p:cNvSpPr txBox="1">
            <a:spLocks/>
          </p:cNvSpPr>
          <p:nvPr/>
        </p:nvSpPr>
        <p:spPr>
          <a:xfrm>
            <a:off x="838200" y="3473029"/>
            <a:ext cx="10692384" cy="270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Idea: Bound SRPT-k relative to resource-pooled SRPT-1</a:t>
            </a:r>
          </a:p>
          <a:p>
            <a:pPr marL="0" indent="0">
              <a:buNone/>
            </a:pPr>
            <a:r>
              <a:rPr lang="en-US" dirty="0"/>
              <a:t>Lemma: Bound SRPT-k </a:t>
            </a:r>
            <a:r>
              <a:rPr lang="en-US" dirty="0">
                <a:solidFill>
                  <a:srgbClr val="7030A0"/>
                </a:solidFill>
              </a:rPr>
              <a:t>relevant work</a:t>
            </a:r>
            <a:r>
              <a:rPr lang="en-US" dirty="0"/>
              <a:t> relative to SRPT-1 </a:t>
            </a:r>
            <a:r>
              <a:rPr lang="en-US" dirty="0">
                <a:solidFill>
                  <a:srgbClr val="7030A0"/>
                </a:solidFill>
              </a:rPr>
              <a:t>relevant work</a:t>
            </a:r>
          </a:p>
          <a:p>
            <a:pPr marL="0" indent="0">
              <a:buNone/>
            </a:pPr>
            <a:r>
              <a:rPr lang="en-US" dirty="0"/>
              <a:t>Goal: Bound SRPT-k response time relative to SRPT-1 response time</a:t>
            </a: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1C3E7631-1C56-DAAA-BC34-61400889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E367-8F50-6489-2BA4-34F97E4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E447A6-BF23-C36A-BDDF-6D5CC40348BA}"/>
              </a:ext>
            </a:extLst>
          </p:cNvPr>
          <p:cNvGrpSpPr/>
          <p:nvPr/>
        </p:nvGrpSpPr>
        <p:grpSpPr>
          <a:xfrm>
            <a:off x="5175111" y="1329559"/>
            <a:ext cx="6189484" cy="1720780"/>
            <a:chOff x="5175111" y="1329559"/>
            <a:chExt cx="6189484" cy="17207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4327E7-877F-4324-51CE-4783AC4FA7F2}"/>
                </a:ext>
              </a:extLst>
            </p:cNvPr>
            <p:cNvGrpSpPr/>
            <p:nvPr/>
          </p:nvGrpSpPr>
          <p:grpSpPr>
            <a:xfrm>
              <a:off x="5175111" y="1336991"/>
              <a:ext cx="1435888" cy="1713348"/>
              <a:chOff x="5175111" y="1336991"/>
              <a:chExt cx="1435888" cy="1713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971B54-1F28-741A-9809-592DBD14C1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55" y="1336991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971B54-1F28-741A-9809-592DBD14C1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55" y="1336991"/>
                    <a:ext cx="1428744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556" t="-8451" b="-28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61B572-B259-C341-DC0C-3CD8DD58E22B}"/>
                      </a:ext>
                    </a:extLst>
                  </p:cNvPr>
                  <p:cNvSpPr txBox="1"/>
                  <p:nvPr/>
                </p:nvSpPr>
                <p:spPr>
                  <a:xfrm>
                    <a:off x="5175111" y="1992350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61B572-B259-C341-DC0C-3CD8DD58E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111" y="1992350"/>
                    <a:ext cx="142874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556" t="-9859" b="-267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ABE476E-EFD2-C7D1-27A4-E344B5D49FBF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55" y="2619452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ABE476E-EFD2-C7D1-27A4-E344B5D49F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55" y="2619452"/>
                    <a:ext cx="142874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556" t="-1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B31C45-386B-C179-FF56-96A5F5C77624}"/>
                    </a:ext>
                  </a:extLst>
                </p:cNvPr>
                <p:cNvSpPr txBox="1"/>
                <p:nvPr/>
              </p:nvSpPr>
              <p:spPr>
                <a:xfrm>
                  <a:off x="10240682" y="1329559"/>
                  <a:ext cx="11239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Speed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B31C45-386B-C179-FF56-96A5F5C77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682" y="1329559"/>
                  <a:ext cx="1123913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7065" t="-9859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5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16820</TotalTime>
  <Words>3114</Words>
  <Application>Microsoft Office PowerPoint</Application>
  <PresentationFormat>Widescreen</PresentationFormat>
  <Paragraphs>659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DejaVu Math TeX Gyre</vt:lpstr>
      <vt:lpstr>Office Theme</vt:lpstr>
      <vt:lpstr>Multiserver Stochastic Scheduling: Analysis and Optimality</vt:lpstr>
      <vt:lpstr>Theory of Large-Scale Computing Systems</vt:lpstr>
      <vt:lpstr>Abstract Model: Queueing Theory</vt:lpstr>
      <vt:lpstr>Prior work: Single-server &amp; Multiserver Scheduling</vt:lpstr>
      <vt:lpstr>First Scheduling Analysis &amp; Optimality</vt:lpstr>
      <vt:lpstr>One server/job (M/G/k) model</vt:lpstr>
      <vt:lpstr>One server/job (M/G/k) model</vt:lpstr>
      <vt:lpstr>Background: Relevant work</vt:lpstr>
      <vt:lpstr>Analysis and Optimality of SRPT-k</vt:lpstr>
      <vt:lpstr>Step 1: Bound relevant work</vt:lpstr>
      <vt:lpstr>Step 1: Bound relevant work</vt:lpstr>
      <vt:lpstr>Step 2: Bound response time</vt:lpstr>
      <vt:lpstr>Step 2: Bound response time</vt:lpstr>
      <vt:lpstr>Step 2: Bound response time</vt:lpstr>
      <vt:lpstr>SRPT-k Analysis</vt:lpstr>
      <vt:lpstr>SRPT-k Optimality</vt:lpstr>
      <vt:lpstr>Empirical Impact</vt:lpstr>
      <vt:lpstr>Prior Work: Single-server &amp; Multiserver Scheduling</vt:lpstr>
      <vt:lpstr>Prior Work: Single-server &amp; Multiserver Scheduling</vt:lpstr>
      <vt:lpstr>Multiserver-job (MSJ) Model</vt:lpstr>
      <vt:lpstr>New Multiserver-job (MSJ) Scheduling Policy</vt:lpstr>
      <vt:lpstr>New Multiserver-job (MSJ) Scheduling Policy</vt:lpstr>
      <vt:lpstr>Define ServerFilling-SRPT</vt:lpstr>
      <vt:lpstr>Define ServerFilling-SRPT</vt:lpstr>
      <vt:lpstr>Define ServerFilling-SRPT</vt:lpstr>
      <vt:lpstr>Understand E[T] for ServerFilling-SRPT</vt:lpstr>
      <vt:lpstr>ServerFilling-SRPT: Analysis &amp; Optimality</vt:lpstr>
      <vt:lpstr>Empirical Impact</vt:lpstr>
      <vt:lpstr>Theory → Practical Power Management </vt:lpstr>
      <vt:lpstr>Future directions: Response time tails</vt:lpstr>
      <vt:lpstr>Future directions: Scheduling with Estimates</vt:lpstr>
      <vt:lpstr>Broader Scope: My Papers</vt:lpstr>
      <vt:lpstr>Conclusion: Multiserver Analysis &amp; Optimality</vt:lpstr>
      <vt:lpstr>PowerPoint Presentation</vt:lpstr>
      <vt:lpstr>Key tool: Size &amp; Work </vt:lpstr>
      <vt:lpstr>Bound mean work E[W^SF]</vt:lpstr>
      <vt:lpstr>ServerFilling Analysis</vt:lpstr>
      <vt:lpstr>Multiserver-Job Optimality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Multiserver Scheduling: Analysis and Optimality</dc:title>
  <dc:creator>Isaac Bloomfield Grosof</dc:creator>
  <cp:lastModifiedBy>Isaac Bloomfield Grosof</cp:lastModifiedBy>
  <cp:revision>309</cp:revision>
  <dcterms:created xsi:type="dcterms:W3CDTF">2023-01-14T02:22:23Z</dcterms:created>
  <dcterms:modified xsi:type="dcterms:W3CDTF">2023-01-31T07:22:53Z</dcterms:modified>
</cp:coreProperties>
</file>