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1"/>
  </p:notesMasterIdLst>
  <p:sldIdLst>
    <p:sldId id="256" r:id="rId3"/>
    <p:sldId id="258" r:id="rId4"/>
    <p:sldId id="306" r:id="rId5"/>
    <p:sldId id="303" r:id="rId6"/>
    <p:sldId id="30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05" r:id="rId15"/>
    <p:sldId id="269" r:id="rId16"/>
    <p:sldId id="304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</p:sldIdLst>
  <p:sldSz cx="12192000" cy="6858000"/>
  <p:notesSz cx="6831013" cy="91170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33" name="PlaceHolder 2"/>
          <p:cNvSpPr>
            <a:spLocks noGrp="1"/>
          </p:cNvSpPr>
          <p:nvPr>
            <p:ph type="hdr"/>
          </p:nvPr>
        </p:nvSpPr>
        <p:spPr>
          <a:xfrm>
            <a:off x="1554480" y="553212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34" name="PlaceHolder 3"/>
          <p:cNvSpPr>
            <a:spLocks noGrp="1"/>
          </p:cNvSpPr>
          <p:nvPr>
            <p:ph type="dt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35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36" name="PlaceHolder 5"/>
          <p:cNvSpPr>
            <a:spLocks noGrp="1"/>
          </p:cNvSpPr>
          <p:nvPr>
            <p:ph type="sldNum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AB1F917-1F3C-4121-829F-AD2B0F3859C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3870360" y="8661240"/>
            <a:ext cx="2960280" cy="455400"/>
          </a:xfrm>
          <a:prstGeom prst="rect">
            <a:avLst/>
          </a:prstGeom>
          <a:noFill/>
          <a:ln w="9360">
            <a:noFill/>
          </a:ln>
        </p:spPr>
        <p:txBody>
          <a:bodyPr lIns="91080" rIns="91080" anchor="b"/>
          <a:lstStyle/>
          <a:p>
            <a:pPr algn="r">
              <a:lnSpc>
                <a:spcPct val="100000"/>
              </a:lnSpc>
            </a:pPr>
            <a:fld id="{4A166DA5-E0CB-4B4E-9E89-4151DD91E789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911160" y="4330800"/>
            <a:ext cx="5008320" cy="4101840"/>
          </a:xfrm>
          <a:prstGeom prst="rect">
            <a:avLst/>
          </a:prstGeom>
        </p:spPr>
        <p:txBody>
          <a:bodyPr lIns="91080" rIns="9108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3870360" y="8661240"/>
            <a:ext cx="2960280" cy="455400"/>
          </a:xfrm>
          <a:prstGeom prst="rect">
            <a:avLst/>
          </a:prstGeom>
          <a:noFill/>
          <a:ln w="9360">
            <a:noFill/>
          </a:ln>
        </p:spPr>
        <p:txBody>
          <a:bodyPr lIns="91080" rIns="91080" anchor="b"/>
          <a:lstStyle/>
          <a:p>
            <a:pPr algn="r">
              <a:lnSpc>
                <a:spcPct val="100000"/>
              </a:lnSpc>
            </a:pPr>
            <a:fld id="{0A5A3E91-1329-4667-A819-34C8778DF299}" type="slidenum">
              <a:rPr lang="en-US" sz="1200" b="0" strike="noStrike" spc="-1">
                <a:latin typeface="Times New Roman"/>
              </a:rPr>
              <a:t>47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911160" y="4330800"/>
            <a:ext cx="5008320" cy="4101840"/>
          </a:xfrm>
          <a:prstGeom prst="rect">
            <a:avLst/>
          </a:prstGeom>
        </p:spPr>
        <p:txBody>
          <a:bodyPr lIns="91080" rIns="9108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3870360" y="8661240"/>
            <a:ext cx="2960280" cy="455400"/>
          </a:xfrm>
          <a:prstGeom prst="rect">
            <a:avLst/>
          </a:prstGeom>
          <a:noFill/>
          <a:ln w="9360">
            <a:noFill/>
          </a:ln>
        </p:spPr>
        <p:txBody>
          <a:bodyPr lIns="91080" rIns="91080" anchor="b"/>
          <a:lstStyle/>
          <a:p>
            <a:pPr algn="r">
              <a:lnSpc>
                <a:spcPct val="100000"/>
              </a:lnSpc>
            </a:pPr>
            <a:fld id="{B53F34CF-88AF-4E06-BF17-96730268576B}" type="slidenum">
              <a:rPr lang="en-US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911160" y="4330800"/>
            <a:ext cx="5008320" cy="4101840"/>
          </a:xfrm>
          <a:prstGeom prst="rect">
            <a:avLst/>
          </a:prstGeom>
        </p:spPr>
        <p:txBody>
          <a:bodyPr lIns="91080" rIns="9108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3870360" y="8661240"/>
            <a:ext cx="2960280" cy="455400"/>
          </a:xfrm>
          <a:prstGeom prst="rect">
            <a:avLst/>
          </a:prstGeom>
          <a:noFill/>
          <a:ln w="9360">
            <a:noFill/>
          </a:ln>
        </p:spPr>
        <p:txBody>
          <a:bodyPr lIns="91080" rIns="91080" anchor="b"/>
          <a:lstStyle/>
          <a:p>
            <a:pPr algn="r">
              <a:lnSpc>
                <a:spcPct val="100000"/>
              </a:lnSpc>
            </a:pPr>
            <a:fld id="{AF9539E3-2EAB-4624-B0FF-75967641B611}" type="slidenum">
              <a:rPr lang="en-US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911160" y="4330800"/>
            <a:ext cx="5008320" cy="4101840"/>
          </a:xfrm>
          <a:prstGeom prst="rect">
            <a:avLst/>
          </a:prstGeom>
        </p:spPr>
        <p:txBody>
          <a:bodyPr lIns="91080" rIns="9108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3870360" y="8661240"/>
            <a:ext cx="2960280" cy="455400"/>
          </a:xfrm>
          <a:prstGeom prst="rect">
            <a:avLst/>
          </a:prstGeom>
          <a:noFill/>
          <a:ln w="9360">
            <a:noFill/>
          </a:ln>
        </p:spPr>
        <p:txBody>
          <a:bodyPr lIns="91080" rIns="91080" anchor="b"/>
          <a:lstStyle/>
          <a:p>
            <a:pPr algn="r">
              <a:lnSpc>
                <a:spcPct val="100000"/>
              </a:lnSpc>
            </a:pPr>
            <a:fld id="{8DA2FE91-88B5-437C-A362-A532806AE920}" type="slidenum">
              <a:rPr lang="en-US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911160" y="4330800"/>
            <a:ext cx="5008320" cy="4101840"/>
          </a:xfrm>
          <a:prstGeom prst="rect">
            <a:avLst/>
          </a:prstGeom>
        </p:spPr>
        <p:txBody>
          <a:bodyPr lIns="91080" rIns="9108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3870360" y="8661240"/>
            <a:ext cx="2960280" cy="455400"/>
          </a:xfrm>
          <a:prstGeom prst="rect">
            <a:avLst/>
          </a:prstGeom>
          <a:noFill/>
          <a:ln w="9360">
            <a:noFill/>
          </a:ln>
        </p:spPr>
        <p:txBody>
          <a:bodyPr lIns="91080" rIns="91080" anchor="b"/>
          <a:lstStyle/>
          <a:p>
            <a:pPr algn="r">
              <a:lnSpc>
                <a:spcPct val="100000"/>
              </a:lnSpc>
            </a:pPr>
            <a:fld id="{D9C854FF-870C-40F7-BC99-EB062536FFFC}" type="slidenum">
              <a:rPr lang="en-US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911160" y="4330800"/>
            <a:ext cx="5008320" cy="4101840"/>
          </a:xfrm>
          <a:prstGeom prst="rect">
            <a:avLst/>
          </a:prstGeom>
        </p:spPr>
        <p:txBody>
          <a:bodyPr lIns="91080" rIns="9108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3870360" y="8661240"/>
            <a:ext cx="2960280" cy="455400"/>
          </a:xfrm>
          <a:prstGeom prst="rect">
            <a:avLst/>
          </a:prstGeom>
          <a:noFill/>
          <a:ln w="9360">
            <a:noFill/>
          </a:ln>
        </p:spPr>
        <p:txBody>
          <a:bodyPr lIns="91080" rIns="91080" anchor="b"/>
          <a:lstStyle/>
          <a:p>
            <a:pPr algn="r">
              <a:lnSpc>
                <a:spcPct val="100000"/>
              </a:lnSpc>
            </a:pPr>
            <a:fld id="{8CC66B55-E1B4-4E1B-9DA0-15F152506AB2}" type="slidenum">
              <a:rPr lang="en-US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911160" y="4330800"/>
            <a:ext cx="5008320" cy="4101840"/>
          </a:xfrm>
          <a:prstGeom prst="rect">
            <a:avLst/>
          </a:prstGeom>
        </p:spPr>
        <p:txBody>
          <a:bodyPr lIns="91080" rIns="9108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3870360" y="8661240"/>
            <a:ext cx="2960280" cy="455400"/>
          </a:xfrm>
          <a:prstGeom prst="rect">
            <a:avLst/>
          </a:prstGeom>
          <a:noFill/>
          <a:ln w="9360">
            <a:noFill/>
          </a:ln>
        </p:spPr>
        <p:txBody>
          <a:bodyPr lIns="91080" rIns="91080" anchor="b"/>
          <a:lstStyle/>
          <a:p>
            <a:pPr algn="r">
              <a:lnSpc>
                <a:spcPct val="100000"/>
              </a:lnSpc>
            </a:pPr>
            <a:fld id="{3FFB1A1B-1979-4351-A915-A32CC374E889}" type="slidenum">
              <a:rPr lang="en-US" sz="1200" b="0" strike="noStrike" spc="-1">
                <a:latin typeface="Times New Roman"/>
              </a:rPr>
              <a:t>40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911160" y="4330800"/>
            <a:ext cx="5008320" cy="4101840"/>
          </a:xfrm>
          <a:prstGeom prst="rect">
            <a:avLst/>
          </a:prstGeom>
        </p:spPr>
        <p:txBody>
          <a:bodyPr lIns="91080" rIns="9108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3870360" y="8661240"/>
            <a:ext cx="2960280" cy="455400"/>
          </a:xfrm>
          <a:prstGeom prst="rect">
            <a:avLst/>
          </a:prstGeom>
          <a:noFill/>
          <a:ln w="9360">
            <a:noFill/>
          </a:ln>
        </p:spPr>
        <p:txBody>
          <a:bodyPr lIns="91080" rIns="91080" anchor="b"/>
          <a:lstStyle/>
          <a:p>
            <a:pPr algn="r">
              <a:lnSpc>
                <a:spcPct val="100000"/>
              </a:lnSpc>
            </a:pPr>
            <a:fld id="{E02A08B6-E7CD-431B-A333-C1B673FD3A5D}" type="slidenum">
              <a:rPr lang="en-US" sz="1200" b="0" strike="noStrike" spc="-1">
                <a:latin typeface="Times New Roman"/>
              </a:rPr>
              <a:t>41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911160" y="4330800"/>
            <a:ext cx="5008320" cy="4101840"/>
          </a:xfrm>
          <a:prstGeom prst="rect">
            <a:avLst/>
          </a:prstGeom>
        </p:spPr>
        <p:txBody>
          <a:bodyPr lIns="91080" rIns="9108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3870360" y="8661240"/>
            <a:ext cx="2960280" cy="455400"/>
          </a:xfrm>
          <a:prstGeom prst="rect">
            <a:avLst/>
          </a:prstGeom>
          <a:noFill/>
          <a:ln w="9360">
            <a:noFill/>
          </a:ln>
        </p:spPr>
        <p:txBody>
          <a:bodyPr lIns="91080" rIns="91080" anchor="b"/>
          <a:lstStyle/>
          <a:p>
            <a:pPr algn="r">
              <a:lnSpc>
                <a:spcPct val="100000"/>
              </a:lnSpc>
            </a:pPr>
            <a:fld id="{7A79C4A0-36FD-44A5-8FB8-DDD1A02F8D1F}" type="slidenum">
              <a:rPr lang="en-US" sz="1200" b="0" strike="noStrike" spc="-1">
                <a:latin typeface="Times New Roman"/>
              </a:rPr>
              <a:t>42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911160" y="4330800"/>
            <a:ext cx="5008320" cy="4101840"/>
          </a:xfrm>
          <a:prstGeom prst="rect">
            <a:avLst/>
          </a:prstGeom>
        </p:spPr>
        <p:txBody>
          <a:bodyPr lIns="91080" rIns="9108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117440" y="343080"/>
            <a:ext cx="1036272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117440" y="1752480"/>
            <a:ext cx="1036272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117440" y="3901680"/>
            <a:ext cx="1036272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117440" y="343080"/>
            <a:ext cx="1036272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117440" y="1752480"/>
            <a:ext cx="5056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427680" y="1752480"/>
            <a:ext cx="5056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427680" y="3901680"/>
            <a:ext cx="5056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117440" y="3901680"/>
            <a:ext cx="5056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117440" y="343080"/>
            <a:ext cx="1036272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117440" y="1752480"/>
            <a:ext cx="333648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21440" y="1752480"/>
            <a:ext cx="333648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8124960" y="1752480"/>
            <a:ext cx="333648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8124960" y="3901680"/>
            <a:ext cx="333648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621440" y="3901680"/>
            <a:ext cx="333648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1117440" y="3901680"/>
            <a:ext cx="333648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117440" y="343080"/>
            <a:ext cx="1036272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117440" y="1752480"/>
            <a:ext cx="10362720" cy="411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117440" y="343080"/>
            <a:ext cx="1036272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117440" y="1752480"/>
            <a:ext cx="1036272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117440" y="343080"/>
            <a:ext cx="1036272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117440" y="1752480"/>
            <a:ext cx="50568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427680" y="1752480"/>
            <a:ext cx="50568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117440" y="343080"/>
            <a:ext cx="1036272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117440" y="343080"/>
            <a:ext cx="10362720" cy="512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117440" y="343080"/>
            <a:ext cx="1036272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117440" y="1752480"/>
            <a:ext cx="5056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117440" y="3901680"/>
            <a:ext cx="5056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427680" y="1752480"/>
            <a:ext cx="50568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17440" y="343080"/>
            <a:ext cx="1036272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117440" y="1752480"/>
            <a:ext cx="10362720" cy="411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117440" y="343080"/>
            <a:ext cx="1036272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117440" y="1752480"/>
            <a:ext cx="50568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427680" y="1752480"/>
            <a:ext cx="5056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427680" y="3901680"/>
            <a:ext cx="5056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17440" y="343080"/>
            <a:ext cx="1036272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117440" y="1752480"/>
            <a:ext cx="5056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427680" y="1752480"/>
            <a:ext cx="5056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117440" y="3901680"/>
            <a:ext cx="1036272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117440" y="343080"/>
            <a:ext cx="1036272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117440" y="1752480"/>
            <a:ext cx="1036272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117440" y="3901680"/>
            <a:ext cx="1036272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17440" y="343080"/>
            <a:ext cx="1036272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117440" y="1752480"/>
            <a:ext cx="5056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427680" y="1752480"/>
            <a:ext cx="5056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427680" y="3901680"/>
            <a:ext cx="5056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1117440" y="3901680"/>
            <a:ext cx="5056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117440" y="343080"/>
            <a:ext cx="1036272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117440" y="1752480"/>
            <a:ext cx="333648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21440" y="1752480"/>
            <a:ext cx="333648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8124960" y="1752480"/>
            <a:ext cx="333648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8124960" y="3901680"/>
            <a:ext cx="333648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621440" y="3901680"/>
            <a:ext cx="333648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1117440" y="3901680"/>
            <a:ext cx="333648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17440" y="343080"/>
            <a:ext cx="1036272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117440" y="1752480"/>
            <a:ext cx="1036272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17440" y="343080"/>
            <a:ext cx="1036272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117440" y="1752480"/>
            <a:ext cx="50568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427680" y="1752480"/>
            <a:ext cx="50568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117440" y="343080"/>
            <a:ext cx="1036272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117440" y="343080"/>
            <a:ext cx="10362720" cy="512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117440" y="343080"/>
            <a:ext cx="1036272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117440" y="1752480"/>
            <a:ext cx="5056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117440" y="3901680"/>
            <a:ext cx="5056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427680" y="1752480"/>
            <a:ext cx="50568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117440" y="343080"/>
            <a:ext cx="1036272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117440" y="1752480"/>
            <a:ext cx="50568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427680" y="1752480"/>
            <a:ext cx="5056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427680" y="3901680"/>
            <a:ext cx="5056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17440" y="343080"/>
            <a:ext cx="1036272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117440" y="1752480"/>
            <a:ext cx="5056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427680" y="1752480"/>
            <a:ext cx="5056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117440" y="3901680"/>
            <a:ext cx="1036272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514560" y="1677960"/>
            <a:ext cx="11158560" cy="2207880"/>
          </a:xfrm>
          <a:prstGeom prst="rect">
            <a:avLst/>
          </a:prstGeom>
          <a:solidFill>
            <a:srgbClr val="EAEAEA">
              <a:alpha val="50000"/>
            </a:srgb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2"/>
          <p:cNvSpPr/>
          <p:nvPr/>
        </p:nvSpPr>
        <p:spPr>
          <a:xfrm>
            <a:off x="504000" y="1676520"/>
            <a:ext cx="11160480" cy="2211120"/>
          </a:xfrm>
          <a:custGeom>
            <a:avLst/>
            <a:gdLst/>
            <a:ahLst/>
            <a:cxnLst/>
            <a:rect l="l" t="t" r="r" b="b"/>
            <a:pathLst>
              <a:path w="5273" h="1393">
                <a:moveTo>
                  <a:pt x="5272" y="0"/>
                </a:moveTo>
                <a:lnTo>
                  <a:pt x="0" y="0"/>
                </a:lnTo>
                <a:lnTo>
                  <a:pt x="0" y="1392"/>
                </a:lnTo>
              </a:path>
            </a:pathLst>
          </a:custGeom>
          <a:noFill/>
          <a:ln w="126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528960" y="1676520"/>
            <a:ext cx="11160480" cy="2211120"/>
          </a:xfrm>
          <a:custGeom>
            <a:avLst/>
            <a:gdLst/>
            <a:ahLst/>
            <a:cxnLst/>
            <a:rect l="l" t="t" r="r" b="b"/>
            <a:pathLst>
              <a:path w="5273" h="1393">
                <a:moveTo>
                  <a:pt x="5272" y="0"/>
                </a:moveTo>
                <a:lnTo>
                  <a:pt x="5272" y="1392"/>
                </a:lnTo>
                <a:lnTo>
                  <a:pt x="0" y="1392"/>
                </a:lnTo>
              </a:path>
            </a:pathLst>
          </a:custGeom>
          <a:noFill/>
          <a:ln w="126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507840" y="5943600"/>
            <a:ext cx="11175360" cy="151920"/>
          </a:xfrm>
          <a:prstGeom prst="rect">
            <a:avLst/>
          </a:prstGeom>
          <a:solidFill>
            <a:srgbClr val="EAEAEA">
              <a:alpha val="50000"/>
            </a:srgb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507840" y="5943600"/>
            <a:ext cx="11177760" cy="153720"/>
          </a:xfrm>
          <a:custGeom>
            <a:avLst/>
            <a:gdLst/>
            <a:ahLst/>
            <a:cxnLst/>
            <a:rect l="l" t="t" r="r" b="b"/>
            <a:pathLst>
              <a:path w="5281" h="97">
                <a:moveTo>
                  <a:pt x="5280" y="0"/>
                </a:moveTo>
                <a:lnTo>
                  <a:pt x="0" y="0"/>
                </a:lnTo>
                <a:lnTo>
                  <a:pt x="0" y="96"/>
                </a:lnTo>
              </a:path>
            </a:pathLst>
          </a:custGeom>
          <a:noFill/>
          <a:ln w="126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507840" y="5943600"/>
            <a:ext cx="11177760" cy="153720"/>
          </a:xfrm>
          <a:custGeom>
            <a:avLst/>
            <a:gdLst/>
            <a:ahLst/>
            <a:cxnLst/>
            <a:rect l="l" t="t" r="r" b="b"/>
            <a:pathLst>
              <a:path w="5281" h="97">
                <a:moveTo>
                  <a:pt x="5280" y="0"/>
                </a:moveTo>
                <a:lnTo>
                  <a:pt x="5280" y="96"/>
                </a:lnTo>
                <a:lnTo>
                  <a:pt x="0" y="96"/>
                </a:lnTo>
              </a:path>
            </a:pathLst>
          </a:custGeom>
          <a:noFill/>
          <a:ln w="126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715200" y="1906560"/>
            <a:ext cx="202560" cy="175068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715200" y="1905120"/>
            <a:ext cx="204960" cy="1752120"/>
          </a:xfrm>
          <a:custGeom>
            <a:avLst/>
            <a:gdLst/>
            <a:ahLst/>
            <a:cxnLst/>
            <a:rect l="l" t="t" r="r" b="b"/>
            <a:pathLst>
              <a:path w="97" h="1104">
                <a:moveTo>
                  <a:pt x="0" y="1103"/>
                </a:moveTo>
                <a:lnTo>
                  <a:pt x="96" y="1103"/>
                </a:lnTo>
                <a:lnTo>
                  <a:pt x="96" y="0"/>
                </a:lnTo>
              </a:path>
            </a:pathLst>
          </a:custGeom>
          <a:noFill/>
          <a:ln w="126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715200" y="1905120"/>
            <a:ext cx="204960" cy="1752120"/>
          </a:xfrm>
          <a:custGeom>
            <a:avLst/>
            <a:gdLst/>
            <a:ahLst/>
            <a:cxnLst/>
            <a:rect l="l" t="t" r="r" b="b"/>
            <a:pathLst>
              <a:path w="97" h="1104">
                <a:moveTo>
                  <a:pt x="0" y="1103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126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1115520" y="2133720"/>
            <a:ext cx="10362720" cy="114264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</a:p>
        </p:txBody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507840" y="6324480"/>
            <a:ext cx="2640960" cy="45684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4064160" y="6324480"/>
            <a:ext cx="4164960" cy="45684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9144000" y="6324480"/>
            <a:ext cx="2539680" cy="45684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461FF504-0555-4EA8-895C-29213A448BE0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117440" y="343080"/>
            <a:ext cx="10362720" cy="110448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117440" y="1752480"/>
            <a:ext cx="10362720" cy="4114440"/>
          </a:xfrm>
          <a:prstGeom prst="rect">
            <a:avLst/>
          </a:prstGeom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B2B2B2"/>
              </a:buClr>
              <a:buSzPct val="75000"/>
              <a:buFont typeface="Symbol" charset="2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/>
          </p:nvPr>
        </p:nvSpPr>
        <p:spPr>
          <a:xfrm>
            <a:off x="507840" y="6323040"/>
            <a:ext cx="2742720" cy="45684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ftr"/>
          </p:nvPr>
        </p:nvSpPr>
        <p:spPr>
          <a:xfrm>
            <a:off x="4064160" y="6323040"/>
            <a:ext cx="4063680" cy="45684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sldNum"/>
          </p:nvPr>
        </p:nvSpPr>
        <p:spPr>
          <a:xfrm>
            <a:off x="9144000" y="6323040"/>
            <a:ext cx="2539680" cy="45684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233F27E7-477B-4618-8859-5B03C07E1120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080" indent="-342720" algn="l" defTabSz="914400" rtl="0" eaLnBrk="1" latinLnBrk="0" hangingPunct="1">
        <a:lnSpc>
          <a:spcPct val="100000"/>
        </a:lnSpc>
        <a:spcBef>
          <a:spcPts val="641"/>
        </a:spcBef>
        <a:buClr>
          <a:srgbClr val="B2B2B2"/>
        </a:buClr>
        <a:buSzPct val="75000"/>
        <a:buFont typeface="Monotype Sorts" charset="2"/>
        <a:buChar char="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2360640" y="21337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Programming Languages</a:t>
            </a:r>
          </a:p>
        </p:txBody>
      </p:sp>
      <p:sp>
        <p:nvSpPr>
          <p:cNvPr id="138" name="TextShape 2"/>
          <p:cNvSpPr txBox="1"/>
          <p:nvPr/>
        </p:nvSpPr>
        <p:spPr>
          <a:xfrm>
            <a:off x="1904880" y="6324480"/>
            <a:ext cx="198072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4572120" y="6324480"/>
            <a:ext cx="312372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140" name="TextShape 4"/>
          <p:cNvSpPr txBox="1"/>
          <p:nvPr/>
        </p:nvSpPr>
        <p:spPr>
          <a:xfrm>
            <a:off x="8382000" y="632448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43E689EA-B018-4AA6-A0F3-4D6772FFECB6}" type="slidenum">
              <a:rPr lang="en-US" sz="1400" spc="-1">
                <a:solidFill>
                  <a:srgbClr val="000000"/>
                </a:solidFill>
                <a:latin typeface="Times New Roman"/>
              </a:rPr>
              <a:t>1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3B5F1470-C79E-483C-9CC0-E4911D6DA49F}" type="slidenum">
              <a:rPr lang="en-US" sz="1400" spc="-1">
                <a:solidFill>
                  <a:srgbClr val="000000"/>
                </a:solidFill>
                <a:latin typeface="Times New Roman"/>
              </a:rPr>
              <a:t>10</a:t>
            </a:fld>
            <a:endParaRPr lang="en-US" sz="1400" spc="-1">
              <a:latin typeface="Times New Roman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2590680" y="533520"/>
            <a:ext cx="7619760" cy="527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1001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"/>
                <a:ea typeface="Times New Roman"/>
              </a:rPr>
              <a:t>public class MyInt {</a:t>
            </a:r>
            <a:br/>
            <a:r>
              <a:rPr lang="en-US" sz="2000" b="1" spc="-1">
                <a:solidFill>
                  <a:srgbClr val="000000"/>
                </a:solidFill>
                <a:latin typeface="Courier New"/>
                <a:ea typeface="Times New Roman"/>
              </a:rPr>
              <a:t>  private int value;</a:t>
            </a:r>
            <a:br/>
            <a:r>
              <a:rPr lang="en-US" sz="2000" b="1" spc="-1">
                <a:solidFill>
                  <a:srgbClr val="000000"/>
                </a:solidFill>
                <a:latin typeface="Courier New"/>
                <a:ea typeface="Times New Roman"/>
              </a:rPr>
              <a:t>  public MyInt(int value) {</a:t>
            </a:r>
            <a:br/>
            <a:r>
              <a:rPr lang="en-US" sz="2000" b="1" spc="-1">
                <a:solidFill>
                  <a:srgbClr val="000000"/>
                </a:solidFill>
                <a:latin typeface="Courier New"/>
                <a:ea typeface="Times New Roman"/>
              </a:rPr>
              <a:t>    this.value = value;</a:t>
            </a:r>
            <a:br/>
            <a:r>
              <a:rPr lang="en-US" sz="2000" b="1" spc="-1">
                <a:solidFill>
                  <a:srgbClr val="000000"/>
                </a:solidFill>
                <a:latin typeface="Courier New"/>
                <a:ea typeface="Times New Roman"/>
              </a:rPr>
              <a:t>  }</a:t>
            </a:r>
            <a:br/>
            <a:r>
              <a:rPr lang="en-US" sz="2000" b="1" spc="-1">
                <a:solidFill>
                  <a:srgbClr val="000000"/>
                </a:solidFill>
                <a:latin typeface="Courier New"/>
                <a:ea typeface="Times New Roman"/>
              </a:rPr>
              <a:t>  public int getValue() {</a:t>
            </a:r>
            <a:br/>
            <a:r>
              <a:rPr lang="en-US" sz="2000" b="1" spc="-1">
                <a:solidFill>
                  <a:srgbClr val="000000"/>
                </a:solidFill>
                <a:latin typeface="Courier New"/>
                <a:ea typeface="Times New Roman"/>
              </a:rPr>
              <a:t>    return value;</a:t>
            </a:r>
            <a:br/>
            <a:r>
              <a:rPr lang="en-US" sz="2000" b="1" spc="-1">
                <a:solidFill>
                  <a:srgbClr val="000000"/>
                </a:solidFill>
                <a:latin typeface="Courier New"/>
                <a:ea typeface="Times New Roman"/>
              </a:rPr>
              <a:t>  }</a:t>
            </a:r>
            <a:br/>
            <a:r>
              <a:rPr lang="en-US" sz="2000" b="1" spc="-1">
                <a:solidFill>
                  <a:srgbClr val="000000"/>
                </a:solidFill>
                <a:latin typeface="Courier New"/>
                <a:ea typeface="Times New Roman"/>
              </a:rPr>
              <a:t>  public MyInt getFact() {</a:t>
            </a:r>
            <a:br/>
            <a:r>
              <a:rPr lang="en-US" sz="2000" b="1" spc="-1">
                <a:solidFill>
                  <a:srgbClr val="000000"/>
                </a:solidFill>
                <a:latin typeface="Courier New"/>
                <a:ea typeface="Times New Roman"/>
              </a:rPr>
              <a:t>    return new MyInt(fact(value));</a:t>
            </a:r>
            <a:br/>
            <a:r>
              <a:rPr lang="en-US" sz="2000" b="1" spc="-1">
                <a:solidFill>
                  <a:srgbClr val="000000"/>
                </a:solidFill>
                <a:latin typeface="Courier New"/>
                <a:ea typeface="Times New Roman"/>
              </a:rPr>
              <a:t>  }</a:t>
            </a:r>
            <a:br/>
            <a:r>
              <a:rPr lang="en-US" sz="2000" b="1" spc="-1">
                <a:solidFill>
                  <a:srgbClr val="000000"/>
                </a:solidFill>
                <a:latin typeface="Courier New"/>
                <a:ea typeface="Times New Roman"/>
              </a:rPr>
              <a:t>  private int fact(int n) {</a:t>
            </a:r>
            <a:br/>
            <a:r>
              <a:rPr lang="en-US" sz="2000" b="1" spc="-1">
                <a:solidFill>
                  <a:srgbClr val="000000"/>
                </a:solidFill>
                <a:latin typeface="Courier New"/>
                <a:ea typeface="Times New Roman"/>
              </a:rPr>
              <a:t>    int sofar = 1;    </a:t>
            </a:r>
            <a:br/>
            <a:r>
              <a:rPr lang="en-US" sz="2000" b="1" spc="-1">
                <a:solidFill>
                  <a:srgbClr val="000000"/>
                </a:solidFill>
                <a:latin typeface="Courier New"/>
                <a:ea typeface="Times New Roman"/>
              </a:rPr>
              <a:t>    while (n &gt; 1) sofar *= n--;</a:t>
            </a:r>
            <a:br/>
            <a:r>
              <a:rPr lang="en-US" sz="2000" b="1" spc="-1">
                <a:solidFill>
                  <a:srgbClr val="000000"/>
                </a:solidFill>
                <a:latin typeface="Courier New"/>
                <a:ea typeface="Times New Roman"/>
              </a:rPr>
              <a:t>    return sofar;</a:t>
            </a:r>
            <a:br/>
            <a:r>
              <a:rPr lang="en-US" sz="2000" b="1" spc="-1">
                <a:solidFill>
                  <a:srgbClr val="000000"/>
                </a:solidFill>
                <a:latin typeface="Courier New"/>
                <a:ea typeface="Times New Roman"/>
              </a:rPr>
              <a:t>  }</a:t>
            </a:r>
            <a:br/>
            <a:r>
              <a:rPr lang="en-US" sz="2000" b="1" spc="-1">
                <a:solidFill>
                  <a:srgbClr val="000000"/>
                </a:solidFill>
                <a:latin typeface="Courier New"/>
                <a:ea typeface="Times New Roman"/>
              </a:rPr>
              <a:t>}  </a:t>
            </a:r>
            <a:endParaRPr lang="en-US" sz="20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Object-Oriented Languages</a:t>
            </a:r>
          </a:p>
        </p:txBody>
      </p:sp>
      <p:sp>
        <p:nvSpPr>
          <p:cNvPr id="189" name="TextShape 2"/>
          <p:cNvSpPr txBox="1"/>
          <p:nvPr/>
        </p:nvSpPr>
        <p:spPr>
          <a:xfrm>
            <a:off x="2362080" y="1447920"/>
            <a:ext cx="7772040" cy="3276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Hallmarks of object-oriented languages:</a:t>
            </a: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000000"/>
                </a:solidFill>
                <a:latin typeface="Times New Roman"/>
                <a:ea typeface="ＭＳ Ｐゴシック"/>
              </a:rPr>
              <a:t>Usually imperative, plus…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000000"/>
                </a:solidFill>
                <a:latin typeface="Times New Roman"/>
                <a:ea typeface="ＭＳ Ｐゴシック"/>
              </a:rPr>
              <a:t>Constructs to help programmers use “objects”—little bundles of data that know how to do things to themselves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191" name="TextShape 4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192" name="TextShape 5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E0827091-41BF-4C3E-94E2-95FCE3D9BFF0}" type="slidenum">
              <a:rPr lang="en-US" sz="1400" spc="-1">
                <a:solidFill>
                  <a:srgbClr val="000000"/>
                </a:solidFill>
                <a:latin typeface="Times New Roman"/>
              </a:rPr>
              <a:t>11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Strengths and Weaknesses</a:t>
            </a:r>
          </a:p>
        </p:txBody>
      </p:sp>
      <p:sp>
        <p:nvSpPr>
          <p:cNvPr id="194" name="TextShape 2"/>
          <p:cNvSpPr txBox="1"/>
          <p:nvPr/>
        </p:nvSpPr>
        <p:spPr>
          <a:xfrm>
            <a:off x="2362080" y="1295280"/>
            <a:ext cx="7924320" cy="5028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latin typeface="Times New Roman"/>
              </a:rPr>
              <a:t>The different language groups show to advantage on different kinds of problems</a:t>
            </a: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latin typeface="Times New Roman"/>
              </a:rPr>
              <a:t>Decide for yourself at the end of the semester, after experimenting with them</a:t>
            </a: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latin typeface="Times New Roman"/>
              </a:rPr>
              <a:t>For now, one comment: don’t jump to conclusions based on factorial!</a:t>
            </a:r>
          </a:p>
          <a:p>
            <a:pPr marL="743040" lvl="1" indent="-285480">
              <a:lnSpc>
                <a:spcPct val="90000"/>
              </a:lnSpc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Functional languages do well on such functions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lnSpc>
                <a:spcPct val="90000"/>
              </a:lnSpc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Imperative languages, a bit less well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lnSpc>
                <a:spcPct val="90000"/>
              </a:lnSpc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Logic languages, considerably less well 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lnSpc>
                <a:spcPct val="90000"/>
              </a:lnSpc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Object-oriented languages need larger examples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196" name="TextShape 4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197" name="TextShape 5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E30F45D5-37FC-4172-8C4F-863EDD4066B5}" type="slidenum">
              <a:rPr lang="en-US" sz="1400" spc="-1">
                <a:solidFill>
                  <a:srgbClr val="000000"/>
                </a:solidFill>
                <a:latin typeface="Times New Roman"/>
              </a:rPr>
              <a:t>12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3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196" name="TextShape 4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197" name="TextShape 5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E30F45D5-37FC-4172-8C4F-863EDD4066B5}" type="slidenum">
              <a:rPr lang="en-US" sz="1400" spc="-1">
                <a:solidFill>
                  <a:srgbClr val="000000"/>
                </a:solidFill>
                <a:latin typeface="Times New Roman"/>
              </a:rPr>
              <a:t>13</a:t>
            </a:fld>
            <a:endParaRPr lang="en-US" sz="1400" spc="-1">
              <a:latin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9953F-78D2-488D-8F0C-A7550CA1F61A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spc="-1" dirty="0">
                <a:solidFill>
                  <a:srgbClr val="000000"/>
                </a:solidFill>
                <a:latin typeface="Times New Roman"/>
              </a:rPr>
              <a:t>The different language groups show to advantage on different kinds of problems</a:t>
            </a:r>
          </a:p>
          <a:p>
            <a:pPr>
              <a:lnSpc>
                <a:spcPct val="90000"/>
              </a:lnSpc>
            </a:pPr>
            <a:r>
              <a:rPr lang="en-US" sz="3200" spc="-1" dirty="0">
                <a:solidFill>
                  <a:srgbClr val="000000"/>
                </a:solidFill>
                <a:latin typeface="Times New Roman"/>
              </a:rPr>
              <a:t>Decide for yourself at the end of the semester, after experimenting with them</a:t>
            </a:r>
          </a:p>
          <a:p>
            <a:pPr>
              <a:lnSpc>
                <a:spcPct val="90000"/>
              </a:lnSpc>
            </a:pPr>
            <a:r>
              <a:rPr lang="en-US" sz="3200" spc="-1" dirty="0">
                <a:solidFill>
                  <a:srgbClr val="000000"/>
                </a:solidFill>
                <a:latin typeface="Times New Roman"/>
              </a:rPr>
              <a:t>For now, one comment: don’t jump to conclusions based on factorial!</a:t>
            </a: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Functional languages do well on such functions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Imperative languages, a bit less well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Logic languages, considerably less well 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Object-oriented languages need larger examples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endParaRPr lang="en-US" dirty="0"/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id="{5BD6C334-CB43-489B-8D37-93500B26D9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imes New Roman"/>
              </a:rPr>
              <a:t>Strengths and Weaknesses</a:t>
            </a:r>
          </a:p>
        </p:txBody>
      </p:sp>
    </p:spTree>
    <p:extLst>
      <p:ext uri="{BB962C8B-B14F-4D97-AF65-F5344CB8AC3E}">
        <p14:creationId xmlns:p14="http://schemas.microsoft.com/office/powerpoint/2010/main" val="6202460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Language Evaluation Criteria</a:t>
            </a:r>
          </a:p>
        </p:txBody>
      </p:sp>
      <p:sp>
        <p:nvSpPr>
          <p:cNvPr id="199" name="TextShape 2"/>
          <p:cNvSpPr txBox="1"/>
          <p:nvPr/>
        </p:nvSpPr>
        <p:spPr>
          <a:xfrm>
            <a:off x="2362080" y="17524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en-US" sz="2400" b="1" spc="-1" dirty="0">
                <a:latin typeface="Times New Roman"/>
              </a:rPr>
              <a:t>Readability</a:t>
            </a:r>
            <a:r>
              <a:rPr lang="en-US" sz="2400" spc="-1" dirty="0">
                <a:latin typeface="Times New Roman"/>
              </a:rPr>
              <a:t>: the ease with which programs can be read and understood</a:t>
            </a:r>
          </a:p>
          <a:p>
            <a:r>
              <a:rPr lang="en-US" sz="2400" b="1" spc="-1" dirty="0">
                <a:latin typeface="Times New Roman"/>
              </a:rPr>
              <a:t>Writability</a:t>
            </a:r>
            <a:r>
              <a:rPr lang="en-US" sz="2400" spc="-1" dirty="0">
                <a:latin typeface="Times New Roman"/>
              </a:rPr>
              <a:t>: the ease with which a language can be used to create programs</a:t>
            </a:r>
          </a:p>
          <a:p>
            <a:r>
              <a:rPr lang="en-US" sz="2400" b="1" spc="-1" dirty="0">
                <a:latin typeface="Times New Roman"/>
              </a:rPr>
              <a:t>Reliability</a:t>
            </a:r>
            <a:r>
              <a:rPr lang="en-US" sz="2400" spc="-1" dirty="0">
                <a:latin typeface="Times New Roman"/>
              </a:rPr>
              <a:t>: conformance to specifications (i.e., performs to its specifications) </a:t>
            </a:r>
          </a:p>
          <a:p>
            <a:r>
              <a:rPr lang="en-US" sz="2400" b="1" spc="-1" dirty="0">
                <a:latin typeface="Times New Roman"/>
              </a:rPr>
              <a:t>Cost</a:t>
            </a:r>
            <a:r>
              <a:rPr lang="en-US" sz="2400" spc="-1" dirty="0">
                <a:latin typeface="Times New Roman"/>
              </a:rPr>
              <a:t>: the ultimate total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FAC0C5-B7FA-4F11-9A7D-0D56D4F7E12F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b="1" spc="-1" dirty="0">
                <a:solidFill>
                  <a:srgbClr val="000000"/>
                </a:solidFill>
                <a:latin typeface="Times New Roman"/>
              </a:rPr>
              <a:t>Readability: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</a:rPr>
              <a:t> the ease with which programs can be read and understood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b="1" spc="-1" dirty="0">
                <a:latin typeface="Times New Roman"/>
              </a:rPr>
              <a:t>Writability</a:t>
            </a:r>
            <a:r>
              <a:rPr lang="en-US" sz="3200" spc="-1" dirty="0">
                <a:latin typeface="Times New Roman"/>
              </a:rPr>
              <a:t>: the ease with which a language can be used to create programs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b="1" spc="-1" dirty="0">
                <a:latin typeface="Times New Roman"/>
              </a:rPr>
              <a:t>Reliability</a:t>
            </a:r>
            <a:r>
              <a:rPr lang="en-US" sz="3200" spc="-1" dirty="0">
                <a:latin typeface="Times New Roman"/>
              </a:rPr>
              <a:t>: conformance to specifications (i.e., performs to its specifications)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b="1" spc="-1" dirty="0">
                <a:latin typeface="Times New Roman"/>
              </a:rPr>
              <a:t>Cost</a:t>
            </a:r>
            <a:r>
              <a:rPr lang="en-US" sz="3200" spc="-1" dirty="0">
                <a:latin typeface="Times New Roman"/>
              </a:rPr>
              <a:t>: the ultimate total cost</a:t>
            </a:r>
            <a:endParaRPr lang="en-US" sz="3200" spc="-1" dirty="0">
              <a:solidFill>
                <a:srgbClr val="000000"/>
              </a:solidFill>
              <a:latin typeface="Times New Roman"/>
            </a:endParaRP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0E1ACB-E347-4348-8C08-CEDFF6A7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latin typeface="Times New Roman"/>
              </a:rPr>
              <a:t>Language Evaluation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53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spc="-1">
                <a:solidFill>
                  <a:srgbClr val="000000"/>
                </a:solidFill>
                <a:latin typeface="Times New Roman"/>
              </a:rPr>
              <a:t>Evaluation Criteria: Readability</a:t>
            </a:r>
          </a:p>
        </p:txBody>
      </p:sp>
      <p:sp>
        <p:nvSpPr>
          <p:cNvPr id="201" name="TextShape 2"/>
          <p:cNvSpPr txBox="1"/>
          <p:nvPr/>
        </p:nvSpPr>
        <p:spPr>
          <a:xfrm>
            <a:off x="2362080" y="17524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80880" indent="-380880">
              <a:lnSpc>
                <a:spcPct val="80000"/>
              </a:lnSpc>
              <a:spcBef>
                <a:spcPts val="448"/>
              </a:spcBef>
              <a:buClr>
                <a:srgbClr val="333399"/>
              </a:buClr>
              <a:buFont typeface="Lucida Sans Unicode"/>
              <a:buChar char="•"/>
            </a:pPr>
            <a:r>
              <a:rPr lang="en-US" spc="-1">
                <a:latin typeface="Times New Roman"/>
              </a:rPr>
              <a:t>Overall simplicity</a:t>
            </a:r>
          </a:p>
          <a:p>
            <a:pPr marL="2057400" indent="-228600">
              <a:lnSpc>
                <a:spcPct val="80000"/>
              </a:lnSpc>
              <a:spcBef>
                <a:spcPts val="400"/>
              </a:spcBef>
              <a:buClr>
                <a:srgbClr val="333399"/>
              </a:buClr>
              <a:buFont typeface="Lucida Sans Unicode"/>
              <a:buChar char="»"/>
            </a:pPr>
            <a:r>
              <a:rPr lang="en-US" sz="1600" spc="-1">
                <a:latin typeface="Times New Roman"/>
              </a:rPr>
              <a:t>A manageable set of features and constructs</a:t>
            </a:r>
          </a:p>
          <a:p>
            <a:pPr marL="2057400" indent="-228600">
              <a:lnSpc>
                <a:spcPct val="80000"/>
              </a:lnSpc>
              <a:spcBef>
                <a:spcPts val="400"/>
              </a:spcBef>
              <a:buClr>
                <a:srgbClr val="333399"/>
              </a:buClr>
              <a:buFont typeface="Lucida Sans Unicode"/>
              <a:buChar char="»"/>
            </a:pPr>
            <a:r>
              <a:rPr lang="en-US" sz="1600" spc="-1">
                <a:latin typeface="Times New Roman"/>
              </a:rPr>
              <a:t>Minimal feature multiplicity </a:t>
            </a:r>
          </a:p>
          <a:p>
            <a:pPr marL="2057400" indent="-228600">
              <a:lnSpc>
                <a:spcPct val="80000"/>
              </a:lnSpc>
              <a:spcBef>
                <a:spcPts val="400"/>
              </a:spcBef>
              <a:buClr>
                <a:srgbClr val="333399"/>
              </a:buClr>
              <a:buFont typeface="Lucida Sans Unicode"/>
              <a:buChar char="»"/>
            </a:pPr>
            <a:r>
              <a:rPr lang="en-US" sz="1600" spc="-1">
                <a:latin typeface="Times New Roman"/>
              </a:rPr>
              <a:t>Minimal operator overloading</a:t>
            </a:r>
          </a:p>
          <a:p>
            <a:pPr marL="380880" indent="-380880">
              <a:lnSpc>
                <a:spcPct val="80000"/>
              </a:lnSpc>
              <a:spcBef>
                <a:spcPts val="448"/>
              </a:spcBef>
              <a:buClr>
                <a:srgbClr val="333399"/>
              </a:buClr>
              <a:buFont typeface="Lucida Sans Unicode"/>
              <a:buChar char="•"/>
            </a:pPr>
            <a:r>
              <a:rPr lang="en-US" spc="-1">
                <a:latin typeface="Times New Roman"/>
              </a:rPr>
              <a:t>Orthogonality </a:t>
            </a:r>
          </a:p>
          <a:p>
            <a:pPr marL="2057400" indent="-228600">
              <a:lnSpc>
                <a:spcPct val="80000"/>
              </a:lnSpc>
              <a:spcBef>
                <a:spcPts val="400"/>
              </a:spcBef>
              <a:buClr>
                <a:srgbClr val="333399"/>
              </a:buClr>
              <a:buFont typeface="Lucida Sans Unicode"/>
              <a:buChar char="»"/>
            </a:pPr>
            <a:r>
              <a:rPr lang="en-US" sz="1600" spc="-1">
                <a:latin typeface="Times New Roman"/>
              </a:rPr>
              <a:t>A relatively small set of primitive constructs can be combined in a relatively small number of ways</a:t>
            </a:r>
          </a:p>
          <a:p>
            <a:pPr marL="2057400" indent="-228600">
              <a:lnSpc>
                <a:spcPct val="80000"/>
              </a:lnSpc>
              <a:spcBef>
                <a:spcPts val="400"/>
              </a:spcBef>
              <a:buClr>
                <a:srgbClr val="333399"/>
              </a:buClr>
              <a:buFont typeface="Lucida Sans Unicode"/>
              <a:buChar char="»"/>
            </a:pPr>
            <a:r>
              <a:rPr lang="en-US" sz="1600" spc="-1">
                <a:latin typeface="Times New Roman"/>
              </a:rPr>
              <a:t>Every possible combination is legal</a:t>
            </a:r>
          </a:p>
          <a:p>
            <a:pPr marL="380880" indent="-380880">
              <a:lnSpc>
                <a:spcPct val="80000"/>
              </a:lnSpc>
              <a:spcBef>
                <a:spcPts val="448"/>
              </a:spcBef>
              <a:buClr>
                <a:srgbClr val="333399"/>
              </a:buClr>
              <a:buFont typeface="Lucida Sans Unicode"/>
              <a:buChar char="•"/>
            </a:pPr>
            <a:r>
              <a:rPr lang="en-US" spc="-1">
                <a:latin typeface="Times New Roman"/>
              </a:rPr>
              <a:t>Data types</a:t>
            </a:r>
          </a:p>
          <a:p>
            <a:pPr marL="2057400" indent="-228600">
              <a:lnSpc>
                <a:spcPct val="80000"/>
              </a:lnSpc>
              <a:spcBef>
                <a:spcPts val="400"/>
              </a:spcBef>
              <a:buClr>
                <a:srgbClr val="333399"/>
              </a:buClr>
              <a:buFont typeface="Lucida Sans Unicode"/>
              <a:buChar char="»"/>
            </a:pPr>
            <a:r>
              <a:rPr lang="en-US" sz="1600" spc="-1">
                <a:latin typeface="Times New Roman"/>
              </a:rPr>
              <a:t>Adequate predefined data types</a:t>
            </a:r>
          </a:p>
          <a:p>
            <a:pPr marL="380880" indent="-380880">
              <a:lnSpc>
                <a:spcPct val="80000"/>
              </a:lnSpc>
              <a:spcBef>
                <a:spcPts val="448"/>
              </a:spcBef>
              <a:buClr>
                <a:srgbClr val="333399"/>
              </a:buClr>
              <a:buFont typeface="Lucida Sans Unicode"/>
              <a:buChar char="•"/>
            </a:pPr>
            <a:r>
              <a:rPr lang="en-US" spc="-1">
                <a:latin typeface="Times New Roman"/>
              </a:rPr>
              <a:t>Syntax considerations</a:t>
            </a:r>
          </a:p>
          <a:p>
            <a:pPr marL="2057400" indent="-228600">
              <a:lnSpc>
                <a:spcPct val="80000"/>
              </a:lnSpc>
              <a:spcBef>
                <a:spcPts val="400"/>
              </a:spcBef>
              <a:buClr>
                <a:srgbClr val="333399"/>
              </a:buClr>
              <a:buFont typeface="Lucida Sans Unicode"/>
              <a:buChar char="»"/>
            </a:pPr>
            <a:r>
              <a:rPr lang="en-US" sz="1600" spc="-1">
                <a:latin typeface="Times New Roman"/>
              </a:rPr>
              <a:t>Identifier forms: flexible composition </a:t>
            </a:r>
          </a:p>
          <a:p>
            <a:pPr marL="2057400" indent="-228600">
              <a:lnSpc>
                <a:spcPct val="80000"/>
              </a:lnSpc>
              <a:spcBef>
                <a:spcPts val="400"/>
              </a:spcBef>
              <a:buClr>
                <a:srgbClr val="333399"/>
              </a:buClr>
              <a:buFont typeface="Lucida Sans Unicode"/>
              <a:buChar char="»"/>
            </a:pPr>
            <a:r>
              <a:rPr lang="en-US" sz="1600" spc="-1">
                <a:latin typeface="Times New Roman"/>
              </a:rPr>
              <a:t>Special words and methods of forming compound statements</a:t>
            </a:r>
          </a:p>
          <a:p>
            <a:pPr marL="2057400" indent="-228600">
              <a:lnSpc>
                <a:spcPct val="80000"/>
              </a:lnSpc>
              <a:spcBef>
                <a:spcPts val="400"/>
              </a:spcBef>
              <a:buClr>
                <a:srgbClr val="333399"/>
              </a:buClr>
              <a:buFont typeface="Lucida Sans Unicode"/>
              <a:buChar char="»"/>
            </a:pPr>
            <a:r>
              <a:rPr lang="en-US" sz="1600" spc="-1">
                <a:latin typeface="Times New Roman"/>
              </a:rPr>
              <a:t>Form and meaning: self-descriptive constructs, meaningful keywords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spc="-1">
                <a:solidFill>
                  <a:srgbClr val="000000"/>
                </a:solidFill>
                <a:latin typeface="Times New Roman"/>
              </a:rPr>
              <a:t>Evaluation Criteria: Writability</a:t>
            </a:r>
          </a:p>
        </p:txBody>
      </p:sp>
      <p:sp>
        <p:nvSpPr>
          <p:cNvPr id="203" name="TextShape 2"/>
          <p:cNvSpPr txBox="1"/>
          <p:nvPr/>
        </p:nvSpPr>
        <p:spPr>
          <a:xfrm>
            <a:off x="2362080" y="17524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16000" indent="-21600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Times New Roman"/>
              </a:rPr>
              <a:t>Simplicity and orthogonality</a:t>
            </a:r>
          </a:p>
          <a:p>
            <a:pPr marL="432000" lvl="1" indent="-21600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latin typeface="Times New Roman"/>
              </a:rPr>
              <a:t>Few constructs, a small number of primitives, a small set of rules for combining them</a:t>
            </a:r>
          </a:p>
          <a:p>
            <a:pPr marL="742680" indent="-285480">
              <a:spcBef>
                <a:spcPts val="448"/>
              </a:spcBef>
              <a:buClr>
                <a:srgbClr val="333399"/>
              </a:buClr>
              <a:buFont typeface="Lucida Sans Unicode"/>
              <a:buChar char="»"/>
            </a:pPr>
            <a:endParaRPr lang="en-US" spc="-1">
              <a:latin typeface="Times New Roman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Times New Roman"/>
              </a:rPr>
              <a:t>Support for abstraction</a:t>
            </a:r>
          </a:p>
          <a:p>
            <a:pPr marL="432000" lvl="1" indent="-21600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latin typeface="Times New Roman"/>
              </a:rPr>
              <a:t>The ability to define and use complex structures  or operations in ways that allow details to be ignored</a:t>
            </a:r>
          </a:p>
          <a:p>
            <a:pPr marL="742680" indent="-285480">
              <a:spcBef>
                <a:spcPts val="448"/>
              </a:spcBef>
              <a:buClr>
                <a:srgbClr val="333399"/>
              </a:buClr>
              <a:buFont typeface="Lucida Sans Unicode"/>
              <a:buChar char="»"/>
            </a:pPr>
            <a:endParaRPr lang="en-US" spc="-1">
              <a:latin typeface="Times New Roman"/>
            </a:endParaRPr>
          </a:p>
          <a:p>
            <a:pPr marL="216000" indent="-21600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latin typeface="Times New Roman"/>
              </a:rPr>
              <a:t>Expressivity</a:t>
            </a:r>
          </a:p>
          <a:p>
            <a:pPr marL="432000" lvl="1" indent="-21600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latin typeface="Times New Roman"/>
              </a:rPr>
              <a:t>A set of relatively convenient ways of specifying operations</a:t>
            </a:r>
          </a:p>
          <a:p>
            <a:pPr marL="432000" lvl="1" indent="-21600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latin typeface="Times New Roman"/>
              </a:rPr>
              <a:t>Strength and number of operators and predefined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spc="-1">
                <a:solidFill>
                  <a:srgbClr val="000000"/>
                </a:solidFill>
                <a:latin typeface="Times New Roman"/>
              </a:rPr>
              <a:t>Evaluation Criteria: Reliability</a:t>
            </a:r>
          </a:p>
        </p:txBody>
      </p:sp>
      <p:sp>
        <p:nvSpPr>
          <p:cNvPr id="205" name="TextShape 2"/>
          <p:cNvSpPr txBox="1"/>
          <p:nvPr/>
        </p:nvSpPr>
        <p:spPr>
          <a:xfrm>
            <a:off x="2362080" y="17524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16000" indent="-216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Times New Roman"/>
              </a:rPr>
              <a:t>Type checking</a:t>
            </a:r>
          </a:p>
          <a:p>
            <a:pPr marL="432000" lvl="1" indent="-21600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latin typeface="Times New Roman"/>
              </a:rPr>
              <a:t>Testing for type errors</a:t>
            </a:r>
          </a:p>
          <a:p>
            <a:pPr marL="216000" indent="-216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Times New Roman"/>
              </a:rPr>
              <a:t>Exception handling</a:t>
            </a:r>
          </a:p>
          <a:p>
            <a:pPr marL="432000" lvl="1" indent="-21600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latin typeface="Times New Roman"/>
              </a:rPr>
              <a:t>Intercept run-time errors and take corrective measures</a:t>
            </a:r>
          </a:p>
          <a:p>
            <a:pPr marL="216000" indent="-216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Times New Roman"/>
              </a:rPr>
              <a:t>Aliasing</a:t>
            </a:r>
          </a:p>
          <a:p>
            <a:pPr marL="432000" lvl="1" indent="-21600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latin typeface="Times New Roman"/>
              </a:rPr>
              <a:t>Presence of two or more distinct referencing methods for the same memory location</a:t>
            </a:r>
          </a:p>
          <a:p>
            <a:pPr marL="216000" indent="-216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Times New Roman"/>
              </a:rPr>
              <a:t>Readability and writability</a:t>
            </a:r>
          </a:p>
          <a:p>
            <a:pPr marL="432000" lvl="1" indent="-21600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latin typeface="Times New Roman"/>
              </a:rPr>
              <a:t>A language that does not support “natural” ways of expressing an algorithm will require the use  of “unnatural” approaches, and hence reduced reliability</a:t>
            </a:r>
          </a:p>
          <a:p>
            <a:endParaRPr lang="en-US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spc="-1">
                <a:solidFill>
                  <a:srgbClr val="000000"/>
                </a:solidFill>
                <a:latin typeface="Times New Roman"/>
              </a:rPr>
              <a:t>Evaluation Criteria: Cost</a:t>
            </a:r>
          </a:p>
        </p:txBody>
      </p:sp>
      <p:sp>
        <p:nvSpPr>
          <p:cNvPr id="207" name="TextShape 2"/>
          <p:cNvSpPr txBox="1"/>
          <p:nvPr/>
        </p:nvSpPr>
        <p:spPr>
          <a:xfrm>
            <a:off x="2362080" y="17524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16000" indent="-21600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Times New Roman"/>
              </a:rPr>
              <a:t>Training programmers to use the language</a:t>
            </a:r>
          </a:p>
          <a:p>
            <a:pPr marL="216000" indent="-21600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Times New Roman"/>
              </a:rPr>
              <a:t>Writing programs (closeness to particular applications)</a:t>
            </a:r>
          </a:p>
          <a:p>
            <a:pPr marL="216000" indent="-21600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Times New Roman"/>
              </a:rPr>
              <a:t>Compiling programs</a:t>
            </a:r>
          </a:p>
          <a:p>
            <a:pPr marL="216000" indent="-21600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Times New Roman"/>
              </a:rPr>
              <a:t>Executing programs</a:t>
            </a:r>
          </a:p>
          <a:p>
            <a:pPr marL="216000" indent="-21600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Times New Roman"/>
              </a:rPr>
              <a:t>Language implementation system: availability of free compilers</a:t>
            </a:r>
          </a:p>
          <a:p>
            <a:pPr marL="216000" indent="-21600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Times New Roman"/>
              </a:rPr>
              <a:t>Reliability: poor reliability leads to high costs</a:t>
            </a:r>
          </a:p>
          <a:p>
            <a:pPr marL="216000" indent="-21600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Times New Roman"/>
              </a:rPr>
              <a:t>Maintaining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3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146" name="TextShape 4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147" name="TextShape 5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497BD23E-445C-448A-AB29-209A3D8A2577}" type="slidenum">
              <a:rPr lang="en-US" sz="1400" spc="-1">
                <a:solidFill>
                  <a:srgbClr val="000000"/>
                </a:solidFill>
                <a:latin typeface="Times New Roman"/>
              </a:rPr>
              <a:t>2</a:t>
            </a:fld>
            <a:endParaRPr lang="en-US" sz="1400" spc="-1">
              <a:latin typeface="Times New Roman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F911E56-C44B-4B37-B3EA-8B8EA577D6FE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sz="3200" spc="-1" dirty="0">
                <a:solidFill>
                  <a:srgbClr val="000000"/>
                </a:solidFill>
                <a:latin typeface="Times New Roman"/>
              </a:rPr>
              <a:t>What makes programming languages an interesting subject? </a:t>
            </a: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The amazing variety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The odd controversies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The intriguing evolution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The connection to programming practice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The many other connections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36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46A844-F7FE-4861-B52C-BF4ACBEC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latin typeface="Times New Roman"/>
              </a:rPr>
              <a:t>Outline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spc="-1">
                <a:solidFill>
                  <a:srgbClr val="000000"/>
                </a:solidFill>
                <a:latin typeface="Times New Roman"/>
              </a:rPr>
              <a:t>Evaluation Criteria: Others</a:t>
            </a:r>
          </a:p>
        </p:txBody>
      </p:sp>
      <p:sp>
        <p:nvSpPr>
          <p:cNvPr id="209" name="TextShape 2"/>
          <p:cNvSpPr txBox="1"/>
          <p:nvPr/>
        </p:nvSpPr>
        <p:spPr>
          <a:xfrm>
            <a:off x="2362080" y="17524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16000" indent="-216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Times New Roman"/>
              </a:rPr>
              <a:t>Portability</a:t>
            </a:r>
          </a:p>
          <a:p>
            <a:pPr marL="432000" lvl="1" indent="-216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Times New Roman"/>
              </a:rPr>
              <a:t>The ease with which programs can be moved from one implementation to another</a:t>
            </a:r>
          </a:p>
          <a:p>
            <a:pPr marL="216000" indent="-216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Times New Roman"/>
              </a:rPr>
              <a:t>Generality</a:t>
            </a:r>
          </a:p>
          <a:p>
            <a:pPr marL="432000" lvl="1" indent="-216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Times New Roman"/>
              </a:rPr>
              <a:t>The applicability to a wide range of applications</a:t>
            </a:r>
          </a:p>
          <a:p>
            <a:pPr marL="216000" indent="-216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Times New Roman"/>
              </a:rPr>
              <a:t>Well-definedness</a:t>
            </a:r>
          </a:p>
          <a:p>
            <a:pPr marL="432000" lvl="1" indent="-216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Times New Roman"/>
              </a:rPr>
              <a:t>The completeness and precision of the language’s official 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About Those Families</a:t>
            </a:r>
          </a:p>
        </p:txBody>
      </p:sp>
      <p:sp>
        <p:nvSpPr>
          <p:cNvPr id="211" name="TextShape 2"/>
          <p:cNvSpPr txBox="1"/>
          <p:nvPr/>
        </p:nvSpPr>
        <p:spPr>
          <a:xfrm>
            <a:off x="2362080" y="175248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There are many other language family terms (not exhaustive and sometimes overlapping)</a:t>
            </a: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000000"/>
                </a:solidFill>
                <a:latin typeface="Times New Roman"/>
                <a:ea typeface="ＭＳ Ｐゴシック"/>
              </a:rPr>
              <a:t>Applicative, concurrent, constraint, declarative, definitional, procedural, scripting, single-assignment, … 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  <a:ea typeface="ＭＳ Ｐゴシック"/>
              </a:rPr>
              <a:t>Some </a:t>
            </a:r>
            <a:r>
              <a:rPr lang="en-US" sz="3200" i="1" spc="-1">
                <a:solidFill>
                  <a:srgbClr val="000000"/>
                </a:solidFill>
                <a:latin typeface="Times New Roman"/>
                <a:ea typeface="ＭＳ Ｐゴシック"/>
              </a:rPr>
              <a:t>multi-paradigm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ＭＳ Ｐゴシック"/>
              </a:rPr>
              <a:t> languages straddle families: JavaScript, OCaml, Python, Ruby</a:t>
            </a:r>
            <a:endParaRPr lang="en-US" sz="3200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  <a:ea typeface="ＭＳ Ｐゴシック"/>
              </a:rPr>
              <a:t>Others are so unique that assigning them to a family is pointless</a:t>
            </a:r>
            <a:endParaRPr lang="en-US" sz="32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213" name="TextShape 4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214" name="TextShape 5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7A5FA09-5F1C-42D2-B35A-2387F464C2EA}" type="slidenum">
              <a:rPr lang="en-US" sz="1400" spc="-1">
                <a:solidFill>
                  <a:srgbClr val="000000"/>
                </a:solidFill>
                <a:latin typeface="Times New Roman"/>
              </a:rPr>
              <a:t>21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Example: Forth Factorial</a:t>
            </a:r>
          </a:p>
        </p:txBody>
      </p:sp>
      <p:sp>
        <p:nvSpPr>
          <p:cNvPr id="216" name="TextShape 2"/>
          <p:cNvSpPr txBox="1"/>
          <p:nvPr/>
        </p:nvSpPr>
        <p:spPr>
          <a:xfrm>
            <a:off x="2362080" y="3048120"/>
            <a:ext cx="7772040" cy="3047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A stack-oriented language</a:t>
            </a:r>
          </a:p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Postscript is similar</a:t>
            </a:r>
          </a:p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Could be called </a:t>
            </a:r>
            <a:r>
              <a:rPr lang="en-US" sz="3200" i="1" spc="-1">
                <a:solidFill>
                  <a:srgbClr val="000000"/>
                </a:solidFill>
                <a:latin typeface="Times New Roman"/>
              </a:rPr>
              <a:t>imperative</a:t>
            </a:r>
            <a:r>
              <a:rPr lang="en-US" sz="3200" spc="-1">
                <a:solidFill>
                  <a:srgbClr val="000000"/>
                </a:solidFill>
                <a:latin typeface="Times New Roman"/>
              </a:rPr>
              <a:t>, but has little in common with most imperative languages</a:t>
            </a:r>
          </a:p>
        </p:txBody>
      </p:sp>
      <p:sp>
        <p:nvSpPr>
          <p:cNvPr id="217" name="TextShape 3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218" name="TextShape 4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219" name="TextShape 5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0D827DBC-985E-4B03-9C73-92944C634B5A}" type="slidenum">
              <a:rPr lang="en-US" sz="1400" spc="-1">
                <a:solidFill>
                  <a:srgbClr val="000000"/>
                </a:solidFill>
                <a:latin typeface="Times New Roman"/>
              </a:rPr>
              <a:t>22</a:t>
            </a:fld>
            <a:endParaRPr lang="en-US" sz="1400" spc="-1">
              <a:latin typeface="Times New Roman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2133480" y="1828800"/>
            <a:ext cx="8229240" cy="700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1001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"/>
              </a:rPr>
              <a:t>: FACTORIAL</a:t>
            </a:r>
            <a:br/>
            <a:r>
              <a:rPr lang="en-US" sz="2000" b="1" spc="-1">
                <a:solidFill>
                  <a:srgbClr val="000000"/>
                </a:solidFill>
                <a:latin typeface="Courier New"/>
              </a:rPr>
              <a:t>   1 SWAP BEGIN ?DUP WHILE TUCK * SWAP 1- REPEAT ; </a:t>
            </a:r>
            <a:endParaRPr lang="en-US" sz="20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Example: APL Factorial</a:t>
            </a:r>
          </a:p>
        </p:txBody>
      </p:sp>
      <p:sp>
        <p:nvSpPr>
          <p:cNvPr id="222" name="TextShape 2"/>
          <p:cNvSpPr txBox="1"/>
          <p:nvPr/>
        </p:nvSpPr>
        <p:spPr>
          <a:xfrm>
            <a:off x="2362080" y="2590920"/>
            <a:ext cx="7772040" cy="35049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spcBef>
                <a:spcPts val="56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2800" spc="-1">
                <a:solidFill>
                  <a:srgbClr val="000000"/>
                </a:solidFill>
                <a:latin typeface="Times New Roman"/>
              </a:rPr>
              <a:t>An APL expression that computes X’s factorial</a:t>
            </a:r>
          </a:p>
          <a:p>
            <a:pPr marL="343080" indent="-342720">
              <a:spcBef>
                <a:spcPts val="56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2800" spc="-1">
                <a:solidFill>
                  <a:srgbClr val="000000"/>
                </a:solidFill>
                <a:latin typeface="Times New Roman"/>
              </a:rPr>
              <a:t>Expands X it into a vector of the integers 1..X, then multiplies them all together</a:t>
            </a:r>
          </a:p>
          <a:p>
            <a:pPr marL="343080" indent="-342720">
              <a:spcBef>
                <a:spcPts val="56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2800" spc="-1">
                <a:solidFill>
                  <a:srgbClr val="000000"/>
                </a:solidFill>
                <a:latin typeface="Times New Roman"/>
              </a:rPr>
              <a:t>(You would not really do it that way in APL, since there is a predefined factorial operator: !X)</a:t>
            </a:r>
          </a:p>
          <a:p>
            <a:pPr marL="343080" indent="-342720">
              <a:spcBef>
                <a:spcPts val="56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2800" spc="-1">
                <a:solidFill>
                  <a:srgbClr val="000000"/>
                </a:solidFill>
                <a:latin typeface="Times New Roman"/>
              </a:rPr>
              <a:t>Could be called </a:t>
            </a:r>
            <a:r>
              <a:rPr lang="en-US" sz="2800" i="1" spc="-1">
                <a:solidFill>
                  <a:srgbClr val="000000"/>
                </a:solidFill>
                <a:latin typeface="Times New Roman"/>
              </a:rPr>
              <a:t>functional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, but has little in common with most functional languages</a:t>
            </a:r>
          </a:p>
        </p:txBody>
      </p:sp>
      <p:sp>
        <p:nvSpPr>
          <p:cNvPr id="223" name="TextShape 3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224" name="TextShape 4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225" name="TextShape 5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370AD265-9DD8-49EE-B2D2-D11482A5B670}" type="slidenum">
              <a:rPr lang="en-US" sz="1400" spc="-1">
                <a:solidFill>
                  <a:srgbClr val="000000"/>
                </a:solidFill>
                <a:latin typeface="Times New Roman"/>
              </a:rPr>
              <a:t>23</a:t>
            </a:fld>
            <a:endParaRPr lang="en-US" sz="1400" spc="-1">
              <a:latin typeface="Times New Roman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3505080" y="1600200"/>
            <a:ext cx="586692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7"/>
          <p:cNvSpPr/>
          <p:nvPr/>
        </p:nvSpPr>
        <p:spPr>
          <a:xfrm>
            <a:off x="5105280" y="1676520"/>
            <a:ext cx="990360" cy="821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1199"/>
              </a:spcBef>
            </a:pPr>
            <a:r>
              <a:rPr lang="en-US" sz="2400" b="1" spc="-1">
                <a:solidFill>
                  <a:srgbClr val="000000"/>
                </a:solidFill>
                <a:latin typeface="Symbol"/>
              </a:rPr>
              <a:t></a:t>
            </a:r>
            <a:r>
              <a:rPr lang="en-US" sz="2400" b="1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pc="-1">
                <a:solidFill>
                  <a:srgbClr val="000000"/>
                </a:solidFill>
                <a:latin typeface="Symbol"/>
              </a:rPr>
              <a:t></a:t>
            </a:r>
            <a:r>
              <a:rPr lang="en-US" sz="2400" b="1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pc="-1">
                <a:solidFill>
                  <a:srgbClr val="000000"/>
                </a:solidFill>
                <a:latin typeface="Symbol"/>
              </a:rPr>
              <a:t></a:t>
            </a:r>
            <a:r>
              <a:rPr lang="en-US" sz="2400" b="1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pc="-1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endParaRPr lang="en-US" sz="24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Outline</a:t>
            </a:r>
          </a:p>
        </p:txBody>
      </p:sp>
      <p:sp>
        <p:nvSpPr>
          <p:cNvPr id="229" name="TextShape 2"/>
          <p:cNvSpPr txBox="1"/>
          <p:nvPr/>
        </p:nvSpPr>
        <p:spPr>
          <a:xfrm>
            <a:off x="2362080" y="175248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B2B2B2"/>
                </a:solidFill>
                <a:latin typeface="Times New Roman"/>
              </a:rPr>
              <a:t>What makes programming languages an interesting subject? </a:t>
            </a:r>
            <a:endParaRPr lang="en-US" sz="32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B2B2B2"/>
                </a:solidFill>
                <a:latin typeface="Times New Roman"/>
                <a:ea typeface="ＭＳ Ｐゴシック"/>
              </a:rPr>
              <a:t>The amazing variety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000000"/>
                </a:solidFill>
                <a:latin typeface="Times New Roman"/>
                <a:ea typeface="ＭＳ Ｐゴシック"/>
              </a:rPr>
              <a:t>The odd controversies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B2B2B2"/>
                </a:solidFill>
                <a:latin typeface="Times New Roman"/>
                <a:ea typeface="ＭＳ Ｐゴシック"/>
              </a:rPr>
              <a:t>The intriguing evolution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B2B2B2"/>
                </a:solidFill>
                <a:latin typeface="Times New Roman"/>
                <a:ea typeface="ＭＳ Ｐゴシック"/>
              </a:rPr>
              <a:t>The connection to programming practice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B2B2B2"/>
                </a:solidFill>
                <a:latin typeface="Times New Roman"/>
                <a:ea typeface="ＭＳ Ｐゴシック"/>
              </a:rPr>
              <a:t>The many other connections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231" name="TextShape 4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232" name="TextShape 5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8D241439-1A5F-401C-B8C6-169D8D6099EF}" type="slidenum">
              <a:rPr lang="en-US" sz="1400" spc="-1">
                <a:solidFill>
                  <a:srgbClr val="000000"/>
                </a:solidFill>
                <a:latin typeface="Times New Roman"/>
              </a:rPr>
              <a:t>24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The Odd Controversies</a:t>
            </a:r>
          </a:p>
        </p:txBody>
      </p:sp>
      <p:sp>
        <p:nvSpPr>
          <p:cNvPr id="234" name="TextShape 2"/>
          <p:cNvSpPr txBox="1"/>
          <p:nvPr/>
        </p:nvSpPr>
        <p:spPr>
          <a:xfrm>
            <a:off x="2362080" y="175248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Programming languages are the subject of many heated debates:</a:t>
            </a: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000000"/>
                </a:solidFill>
                <a:latin typeface="Times New Roman"/>
                <a:ea typeface="ＭＳ Ｐゴシック"/>
              </a:rPr>
              <a:t>Partisan arguments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000000"/>
                </a:solidFill>
                <a:latin typeface="Times New Roman"/>
                <a:ea typeface="ＭＳ Ｐゴシック"/>
              </a:rPr>
              <a:t>Language standards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000000"/>
                </a:solidFill>
                <a:latin typeface="Times New Roman"/>
                <a:ea typeface="ＭＳ Ｐゴシック"/>
              </a:rPr>
              <a:t>Fundamental definitions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236" name="TextShape 4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237" name="TextShape 5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9CBB3C34-BBBA-41E6-AA57-06146911A796}" type="slidenum">
              <a:rPr lang="en-US" sz="1400" spc="-1">
                <a:solidFill>
                  <a:srgbClr val="000000"/>
                </a:solidFill>
                <a:latin typeface="Times New Roman"/>
              </a:rPr>
              <a:t>25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Language Partisans</a:t>
            </a:r>
          </a:p>
        </p:txBody>
      </p:sp>
      <p:sp>
        <p:nvSpPr>
          <p:cNvPr id="239" name="TextShape 2"/>
          <p:cNvSpPr txBox="1"/>
          <p:nvPr/>
        </p:nvSpPr>
        <p:spPr>
          <a:xfrm>
            <a:off x="2362080" y="1752480"/>
            <a:ext cx="7772040" cy="4419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There is a lot of argument about the relative merits of different languages</a:t>
            </a:r>
          </a:p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Every language has partisans, who praise it in extreme terms and defend it against all detractors</a:t>
            </a:r>
          </a:p>
        </p:txBody>
      </p:sp>
      <p:sp>
        <p:nvSpPr>
          <p:cNvPr id="240" name="TextShape 3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241" name="TextShape 4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242" name="TextShape 5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2B336BCF-A022-47F2-9D51-AFEB7F90E120}" type="slidenum">
              <a:rPr lang="en-US" sz="1400" spc="-1">
                <a:solidFill>
                  <a:srgbClr val="000000"/>
                </a:solidFill>
                <a:latin typeface="Times New Roman"/>
              </a:rPr>
              <a:t>26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Language Standards</a:t>
            </a:r>
          </a:p>
        </p:txBody>
      </p:sp>
      <p:sp>
        <p:nvSpPr>
          <p:cNvPr id="244" name="TextShape 2"/>
          <p:cNvSpPr txBox="1"/>
          <p:nvPr/>
        </p:nvSpPr>
        <p:spPr>
          <a:xfrm>
            <a:off x="2362080" y="1752480"/>
            <a:ext cx="7772040" cy="4114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92160" tIns="46080" rIns="92160" bIns="46080"/>
          <a:lstStyle/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The documents that define language standards are often drafted by international committees</a:t>
            </a:r>
          </a:p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Can be a slow, complicated and rancorous process</a:t>
            </a:r>
          </a:p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Fortran 82  8X  88  90 standard released in 1991</a:t>
            </a:r>
          </a:p>
        </p:txBody>
      </p:sp>
      <p:sp>
        <p:nvSpPr>
          <p:cNvPr id="245" name="TextShape 3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246" name="TextShape 4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247" name="TextShape 5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917893B-78FD-434F-9E70-46D5E490F909}" type="slidenum">
              <a:rPr lang="en-US" sz="1400" spc="-1">
                <a:solidFill>
                  <a:srgbClr val="000000"/>
                </a:solidFill>
                <a:latin typeface="Times New Roman"/>
              </a:rPr>
              <a:t>27</a:t>
            </a:fld>
            <a:endParaRPr lang="en-US" sz="1400" spc="-1">
              <a:latin typeface="Times New Roman"/>
            </a:endParaRPr>
          </a:p>
        </p:txBody>
      </p:sp>
      <p:sp>
        <p:nvSpPr>
          <p:cNvPr id="248" name="Line 6"/>
          <p:cNvSpPr/>
          <p:nvPr/>
        </p:nvSpPr>
        <p:spPr>
          <a:xfrm flipH="1">
            <a:off x="4038600" y="4495680"/>
            <a:ext cx="533160" cy="38088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Line 7"/>
          <p:cNvSpPr/>
          <p:nvPr/>
        </p:nvSpPr>
        <p:spPr>
          <a:xfrm flipH="1">
            <a:off x="4648080" y="4495680"/>
            <a:ext cx="533520" cy="38088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Line 8"/>
          <p:cNvSpPr/>
          <p:nvPr/>
        </p:nvSpPr>
        <p:spPr>
          <a:xfrm flipH="1">
            <a:off x="5333880" y="4495680"/>
            <a:ext cx="533520" cy="38088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Basic Definitions</a:t>
            </a:r>
          </a:p>
        </p:txBody>
      </p:sp>
      <p:sp>
        <p:nvSpPr>
          <p:cNvPr id="252" name="TextShape 2"/>
          <p:cNvSpPr txBox="1"/>
          <p:nvPr/>
        </p:nvSpPr>
        <p:spPr>
          <a:xfrm>
            <a:off x="2362080" y="175248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spcBef>
                <a:spcPts val="56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2800" spc="-1">
                <a:solidFill>
                  <a:srgbClr val="000000"/>
                </a:solidFill>
                <a:latin typeface="Times New Roman"/>
              </a:rPr>
              <a:t>Some terms refer to fuzzy concepts: all those language family names, for example</a:t>
            </a:r>
          </a:p>
          <a:p>
            <a:pPr marL="343080" indent="-342720">
              <a:spcBef>
                <a:spcPts val="56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2800" spc="-1">
                <a:solidFill>
                  <a:srgbClr val="000000"/>
                </a:solidFill>
                <a:latin typeface="Times New Roman"/>
              </a:rPr>
              <a:t>No problem; just remember they are fuzzy</a:t>
            </a:r>
          </a:p>
          <a:p>
            <a:pPr marL="743040" lvl="1" indent="-285480"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400" spc="-1">
                <a:solidFill>
                  <a:srgbClr val="000000"/>
                </a:solidFill>
                <a:latin typeface="Times New Roman"/>
                <a:ea typeface="ＭＳ Ｐゴシック"/>
              </a:rPr>
              <a:t>Bad: Is X really an </a:t>
            </a:r>
            <a:r>
              <a:rPr lang="en-US" sz="2400" i="1" spc="-1">
                <a:solidFill>
                  <a:srgbClr val="000000"/>
                </a:solidFill>
                <a:latin typeface="Times New Roman"/>
                <a:ea typeface="ＭＳ Ｐゴシック"/>
              </a:rPr>
              <a:t>object-oriented</a:t>
            </a:r>
            <a:r>
              <a:rPr lang="en-US" sz="2400" spc="-1">
                <a:solidFill>
                  <a:srgbClr val="000000"/>
                </a:solidFill>
                <a:latin typeface="Times New Roman"/>
                <a:ea typeface="ＭＳ Ｐゴシック"/>
              </a:rPr>
              <a:t> language?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400" spc="-1">
                <a:solidFill>
                  <a:srgbClr val="000000"/>
                </a:solidFill>
                <a:latin typeface="Times New Roman"/>
                <a:ea typeface="ＭＳ Ｐゴシック"/>
              </a:rPr>
              <a:t>Good: What aspects of X support an </a:t>
            </a:r>
            <a:r>
              <a:rPr lang="en-US" sz="2400" i="1" spc="-1">
                <a:solidFill>
                  <a:srgbClr val="000000"/>
                </a:solidFill>
                <a:latin typeface="Times New Roman"/>
                <a:ea typeface="ＭＳ Ｐゴシック"/>
              </a:rPr>
              <a:t>object-oriented</a:t>
            </a:r>
            <a:r>
              <a:rPr lang="en-US" sz="2400" spc="-1">
                <a:solidFill>
                  <a:srgbClr val="000000"/>
                </a:solidFill>
                <a:latin typeface="Times New Roman"/>
                <a:ea typeface="ＭＳ Ｐゴシック"/>
              </a:rPr>
              <a:t> style of programming?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spcBef>
                <a:spcPts val="56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2800" spc="-1">
                <a:solidFill>
                  <a:srgbClr val="000000"/>
                </a:solidFill>
                <a:latin typeface="Times New Roman"/>
                <a:ea typeface="ＭＳ Ｐゴシック"/>
              </a:rPr>
              <a:t>Some crisp concepts have conflicting terminology: one person’s </a:t>
            </a:r>
            <a:r>
              <a:rPr lang="en-US" sz="2800" i="1" spc="-1">
                <a:solidFill>
                  <a:srgbClr val="000000"/>
                </a:solidFill>
                <a:latin typeface="Times New Roman"/>
                <a:ea typeface="ＭＳ Ｐゴシック"/>
              </a:rPr>
              <a:t>argument</a:t>
            </a:r>
            <a:r>
              <a:rPr lang="en-US" sz="2800" spc="-1">
                <a:solidFill>
                  <a:srgbClr val="000000"/>
                </a:solidFill>
                <a:latin typeface="Times New Roman"/>
                <a:ea typeface="ＭＳ Ｐゴシック"/>
              </a:rPr>
              <a:t> is another person’s </a:t>
            </a:r>
            <a:r>
              <a:rPr lang="en-US" sz="2800" i="1" spc="-1">
                <a:solidFill>
                  <a:srgbClr val="000000"/>
                </a:solidFill>
                <a:latin typeface="Times New Roman"/>
                <a:ea typeface="ＭＳ Ｐゴシック"/>
              </a:rPr>
              <a:t>actual parameter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254" name="TextShape 4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255" name="TextShape 5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A55EF833-DE07-4EE1-A1A8-8381AA8A501D}" type="slidenum">
              <a:rPr lang="en-US" sz="1400" spc="-1">
                <a:solidFill>
                  <a:srgbClr val="000000"/>
                </a:solidFill>
                <a:latin typeface="Times New Roman"/>
              </a:rPr>
              <a:t>28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Outline</a:t>
            </a:r>
          </a:p>
        </p:txBody>
      </p:sp>
      <p:sp>
        <p:nvSpPr>
          <p:cNvPr id="257" name="TextShape 2"/>
          <p:cNvSpPr txBox="1"/>
          <p:nvPr/>
        </p:nvSpPr>
        <p:spPr>
          <a:xfrm>
            <a:off x="2362080" y="175248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B2B2B2"/>
                </a:solidFill>
                <a:latin typeface="Times New Roman"/>
              </a:rPr>
              <a:t>What makes programming languages an interesting subject? </a:t>
            </a:r>
            <a:endParaRPr lang="en-US" sz="32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B2B2B2"/>
                </a:solidFill>
                <a:latin typeface="Times New Roman"/>
                <a:ea typeface="ＭＳ Ｐゴシック"/>
              </a:rPr>
              <a:t>The amazing variety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B2B2B2"/>
                </a:solidFill>
                <a:latin typeface="Times New Roman"/>
                <a:ea typeface="ＭＳ Ｐゴシック"/>
              </a:rPr>
              <a:t>The odd controversies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000000"/>
                </a:solidFill>
                <a:latin typeface="Times New Roman"/>
                <a:ea typeface="ＭＳ Ｐゴシック"/>
              </a:rPr>
              <a:t>The intriguing evolution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B2B2B2"/>
                </a:solidFill>
                <a:latin typeface="Times New Roman"/>
                <a:ea typeface="ＭＳ Ｐゴシック"/>
              </a:rPr>
              <a:t>The connection to programming practice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B2B2B2"/>
                </a:solidFill>
                <a:latin typeface="Times New Roman"/>
                <a:ea typeface="ＭＳ Ｐゴシック"/>
              </a:rPr>
              <a:t>The many other connections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TextShape 3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259" name="TextShape 4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260" name="TextShape 5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0AF978A6-B24F-45D2-92F0-5B4DE6C21571}" type="slidenum">
              <a:rPr lang="en-US" sz="1400" spc="-1">
                <a:solidFill>
                  <a:srgbClr val="000000"/>
                </a:solidFill>
                <a:latin typeface="Times New Roman"/>
              </a:rPr>
              <a:t>29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ADD289-FD87-4FE2-ACEC-C2F625BF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Times New Roman"/>
              </a:rPr>
              <a:t>The Amazing Variety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5C765-F295-4CB1-99A8-8E8FA4EAD19C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US" spc="-1" dirty="0">
                <a:solidFill>
                  <a:srgbClr val="000000"/>
                </a:solidFill>
                <a:latin typeface="Times New Roman"/>
              </a:rPr>
              <a:t>There are very many, very different languages</a:t>
            </a:r>
          </a:p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US" spc="-1" dirty="0">
                <a:solidFill>
                  <a:srgbClr val="000000"/>
                </a:solidFill>
                <a:latin typeface="Times New Roman"/>
              </a:rPr>
              <a:t>(A list that used to be posted occasionally on </a:t>
            </a:r>
            <a:r>
              <a:rPr lang="en-US" spc="-1" dirty="0" err="1">
                <a:solidFill>
                  <a:srgbClr val="000000"/>
                </a:solidFill>
                <a:latin typeface="Courier New"/>
              </a:rPr>
              <a:t>comp.lang.misc</a:t>
            </a:r>
            <a:r>
              <a:rPr lang="en-US" spc="-1" dirty="0">
                <a:solidFill>
                  <a:srgbClr val="000000"/>
                </a:solidFill>
                <a:latin typeface="Times New Roman"/>
              </a:rPr>
              <a:t> had over 2300 published languages in 1995)</a:t>
            </a:r>
          </a:p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US" spc="-1" dirty="0">
                <a:solidFill>
                  <a:srgbClr val="000000"/>
                </a:solidFill>
                <a:latin typeface="Times New Roman"/>
              </a:rPr>
              <a:t>Often grouped into four families:</a:t>
            </a:r>
          </a:p>
          <a:p>
            <a:pPr marL="743040" lvl="1" indent="-285480"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Imperative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Functional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Logic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Object-oriented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37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The Intriguing Evolution</a:t>
            </a:r>
          </a:p>
        </p:txBody>
      </p:sp>
      <p:sp>
        <p:nvSpPr>
          <p:cNvPr id="262" name="TextShape 2"/>
          <p:cNvSpPr txBox="1"/>
          <p:nvPr/>
        </p:nvSpPr>
        <p:spPr>
          <a:xfrm>
            <a:off x="2362080" y="175248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Programming languages are evolving rapidly</a:t>
            </a: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000000"/>
                </a:solidFill>
                <a:latin typeface="Times New Roman"/>
                <a:ea typeface="ＭＳ Ｐゴシック"/>
              </a:rPr>
              <a:t>New languages are being invented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000000"/>
                </a:solidFill>
                <a:latin typeface="Times New Roman"/>
                <a:ea typeface="ＭＳ Ｐゴシック"/>
              </a:rPr>
              <a:t>Old ones are developing new dialects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264" name="TextShape 4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265" name="TextShape 5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69077D8B-F206-45CB-ABAF-7D63DB1162EE}" type="slidenum">
              <a:rPr lang="en-US" sz="1400" spc="-1">
                <a:solidFill>
                  <a:srgbClr val="000000"/>
                </a:solidFill>
                <a:latin typeface="Times New Roman"/>
              </a:rPr>
              <a:t>30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New Languages</a:t>
            </a:r>
          </a:p>
        </p:txBody>
      </p:sp>
      <p:sp>
        <p:nvSpPr>
          <p:cNvPr id="267" name="TextShape 2"/>
          <p:cNvSpPr txBox="1"/>
          <p:nvPr/>
        </p:nvSpPr>
        <p:spPr>
          <a:xfrm>
            <a:off x="2362080" y="175248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A clean slate: no need to maintain compatibility with an existing body of code</a:t>
            </a:r>
          </a:p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But never entirely </a:t>
            </a:r>
            <a:r>
              <a:rPr lang="en-US" sz="3200" i="1" spc="-1">
                <a:solidFill>
                  <a:srgbClr val="000000"/>
                </a:solidFill>
                <a:latin typeface="Times New Roman"/>
              </a:rPr>
              <a:t>new</a:t>
            </a:r>
            <a:r>
              <a:rPr lang="en-US" sz="3200" spc="-1">
                <a:solidFill>
                  <a:srgbClr val="000000"/>
                </a:solidFill>
                <a:latin typeface="Times New Roman"/>
              </a:rPr>
              <a:t> any more: always using ideas from earlier designs</a:t>
            </a:r>
          </a:p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Some become widely used, others do not</a:t>
            </a:r>
          </a:p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Whether widely used or not, they can serve as a source of ideas for the next generation</a:t>
            </a:r>
          </a:p>
        </p:txBody>
      </p:sp>
      <p:sp>
        <p:nvSpPr>
          <p:cNvPr id="268" name="TextShape 3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269" name="TextShape 4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270" name="TextShape 5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EDFF20E9-FDCC-4BE2-BD10-48284DC1DF1C}" type="slidenum">
              <a:rPr lang="en-US" sz="1400" spc="-1">
                <a:solidFill>
                  <a:srgbClr val="000000"/>
                </a:solidFill>
                <a:latin typeface="Times New Roman"/>
              </a:rPr>
              <a:t>31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Widely Used: Java</a:t>
            </a:r>
          </a:p>
        </p:txBody>
      </p:sp>
      <p:sp>
        <p:nvSpPr>
          <p:cNvPr id="272" name="TextShape 2"/>
          <p:cNvSpPr txBox="1"/>
          <p:nvPr/>
        </p:nvSpPr>
        <p:spPr>
          <a:xfrm>
            <a:off x="2362080" y="1752480"/>
            <a:ext cx="7772040" cy="45716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Quick rise to popularity since 1995 release</a:t>
            </a: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Java uses many ideas from C++, plus some from Mesa, Modula, and other languages</a:t>
            </a: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C++ uses most of C and extends it with ideas from Simula 67, Ada, Clu, ML and Algol 68</a:t>
            </a: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C was derived from B, which was derived from BCPL, which was derived from CPL, which was derived from Algol 60</a:t>
            </a:r>
          </a:p>
        </p:txBody>
      </p:sp>
      <p:sp>
        <p:nvSpPr>
          <p:cNvPr id="273" name="TextShape 3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274" name="TextShape 4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275" name="TextShape 5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E8B6B6AF-9785-4D23-B223-173D99323AF3}" type="slidenum">
              <a:rPr lang="en-US" sz="1400" spc="-1">
                <a:solidFill>
                  <a:srgbClr val="000000"/>
                </a:solidFill>
                <a:latin typeface="Times New Roman"/>
              </a:rPr>
              <a:t>32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Not Widely Used: Algol</a:t>
            </a:r>
          </a:p>
        </p:txBody>
      </p:sp>
      <p:sp>
        <p:nvSpPr>
          <p:cNvPr id="277" name="TextShape 2"/>
          <p:cNvSpPr txBox="1"/>
          <p:nvPr/>
        </p:nvSpPr>
        <p:spPr>
          <a:xfrm>
            <a:off x="2362080" y="175248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One of the earliest languages: Algol 58, Algol 60, Algol 68</a:t>
            </a: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Never widely used</a:t>
            </a: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Introduced many ideas that were used in later languages, including</a:t>
            </a:r>
          </a:p>
          <a:p>
            <a:pPr marL="743040" lvl="1" indent="-285480">
              <a:lnSpc>
                <a:spcPct val="90000"/>
              </a:lnSpc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000000"/>
                </a:solidFill>
                <a:latin typeface="Times New Roman"/>
                <a:ea typeface="ＭＳ Ｐゴシック"/>
              </a:rPr>
              <a:t>Block structure and scope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lnSpc>
                <a:spcPct val="90000"/>
              </a:lnSpc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000000"/>
                </a:solidFill>
                <a:latin typeface="Times New Roman"/>
                <a:ea typeface="ＭＳ Ｐゴシック"/>
              </a:rPr>
              <a:t>Recursive functions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lnSpc>
                <a:spcPct val="90000"/>
              </a:lnSpc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000000"/>
                </a:solidFill>
                <a:latin typeface="Times New Roman"/>
                <a:ea typeface="ＭＳ Ｐゴシック"/>
              </a:rPr>
              <a:t>Parameter passing by value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TextShape 3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279" name="TextShape 4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280" name="TextShape 5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F25073A2-7500-4988-B552-4A948EA02CF1}" type="slidenum">
              <a:rPr lang="en-US" sz="1400" spc="-1">
                <a:solidFill>
                  <a:srgbClr val="000000"/>
                </a:solidFill>
                <a:latin typeface="Times New Roman"/>
              </a:rPr>
              <a:t>33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Dialects</a:t>
            </a:r>
          </a:p>
        </p:txBody>
      </p:sp>
      <p:sp>
        <p:nvSpPr>
          <p:cNvPr id="282" name="TextShape 2"/>
          <p:cNvSpPr txBox="1"/>
          <p:nvPr/>
        </p:nvSpPr>
        <p:spPr>
          <a:xfrm>
            <a:off x="2362080" y="175248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Experience with languages reveals their design weaknesses and leads to new dialects</a:t>
            </a:r>
          </a:p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New ideas pass into new dialects of old languages</a:t>
            </a:r>
          </a:p>
        </p:txBody>
      </p:sp>
      <p:sp>
        <p:nvSpPr>
          <p:cNvPr id="283" name="TextShape 3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284" name="TextShape 4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285" name="TextShape 5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9112CD58-CBC1-4D53-9AC4-67C56DD80AEB}" type="slidenum">
              <a:rPr lang="en-US" sz="1400" spc="-1">
                <a:solidFill>
                  <a:srgbClr val="000000"/>
                </a:solidFill>
                <a:latin typeface="Times New Roman"/>
              </a:rPr>
              <a:t>34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Some Dialects Of Fortran</a:t>
            </a:r>
          </a:p>
        </p:txBody>
      </p:sp>
      <p:sp>
        <p:nvSpPr>
          <p:cNvPr id="287" name="TextShape 2"/>
          <p:cNvSpPr txBox="1"/>
          <p:nvPr/>
        </p:nvSpPr>
        <p:spPr>
          <a:xfrm>
            <a:off x="2362080" y="1752480"/>
            <a:ext cx="3809520" cy="45716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2800" spc="-1">
                <a:solidFill>
                  <a:srgbClr val="000000"/>
                </a:solidFill>
                <a:latin typeface="Times New Roman"/>
              </a:rPr>
              <a:t>Original Fortran, IBM</a:t>
            </a: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2800" spc="-1">
                <a:solidFill>
                  <a:srgbClr val="000000"/>
                </a:solidFill>
                <a:latin typeface="Times New Roman"/>
              </a:rPr>
              <a:t>Major standards:</a:t>
            </a:r>
          </a:p>
          <a:p>
            <a:pPr marL="743040" lvl="1" indent="-285480">
              <a:lnSpc>
                <a:spcPct val="90000"/>
              </a:lnSpc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400" spc="-1">
                <a:solidFill>
                  <a:srgbClr val="000000"/>
                </a:solidFill>
                <a:latin typeface="Times New Roman"/>
                <a:ea typeface="ＭＳ Ｐゴシック"/>
              </a:rPr>
              <a:t>Fortran II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lnSpc>
                <a:spcPct val="90000"/>
              </a:lnSpc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400" spc="-1">
                <a:solidFill>
                  <a:srgbClr val="000000"/>
                </a:solidFill>
                <a:latin typeface="Times New Roman"/>
                <a:ea typeface="ＭＳ Ｐゴシック"/>
              </a:rPr>
              <a:t>Fortran III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lnSpc>
                <a:spcPct val="90000"/>
              </a:lnSpc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400" spc="-1">
                <a:solidFill>
                  <a:srgbClr val="000000"/>
                </a:solidFill>
                <a:latin typeface="Times New Roman"/>
                <a:ea typeface="ＭＳ Ｐゴシック"/>
              </a:rPr>
              <a:t>Fortran IV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lnSpc>
                <a:spcPct val="90000"/>
              </a:lnSpc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400" spc="-1">
                <a:solidFill>
                  <a:srgbClr val="000000"/>
                </a:solidFill>
                <a:latin typeface="Times New Roman"/>
                <a:ea typeface="ＭＳ Ｐゴシック"/>
              </a:rPr>
              <a:t>Fortran 66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lnSpc>
                <a:spcPct val="90000"/>
              </a:lnSpc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400" spc="-1">
                <a:solidFill>
                  <a:srgbClr val="000000"/>
                </a:solidFill>
                <a:latin typeface="Times New Roman"/>
                <a:ea typeface="ＭＳ Ｐゴシック"/>
              </a:rPr>
              <a:t>Fortran 77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lnSpc>
                <a:spcPct val="90000"/>
              </a:lnSpc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400" spc="-1">
                <a:solidFill>
                  <a:srgbClr val="000000"/>
                </a:solidFill>
                <a:latin typeface="Times New Roman"/>
                <a:ea typeface="ＭＳ Ｐゴシック"/>
              </a:rPr>
              <a:t>Fortran 90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lnSpc>
                <a:spcPct val="90000"/>
              </a:lnSpc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400" spc="-1">
                <a:solidFill>
                  <a:srgbClr val="000000"/>
                </a:solidFill>
                <a:latin typeface="Times New Roman"/>
                <a:ea typeface="ＭＳ Ｐゴシック"/>
              </a:rPr>
              <a:t>Fortran 95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lnSpc>
                <a:spcPct val="90000"/>
              </a:lnSpc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400" spc="-1">
                <a:solidFill>
                  <a:srgbClr val="000000"/>
                </a:solidFill>
                <a:latin typeface="Times New Roman"/>
                <a:ea typeface="ＭＳ Ｐゴシック"/>
              </a:rPr>
              <a:t>Fortran 2003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lnSpc>
                <a:spcPct val="90000"/>
              </a:lnSpc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400" spc="-1">
                <a:solidFill>
                  <a:srgbClr val="000000"/>
                </a:solidFill>
                <a:latin typeface="Times New Roman"/>
                <a:ea typeface="ＭＳ Ｐゴシック"/>
              </a:rPr>
              <a:t>Fortran 2008?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TextShape 3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289" name="TextShape 4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290" name="TextShape 5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650389FA-AFFC-4BFB-BF8E-F556FF31F648}" type="slidenum">
              <a:rPr lang="en-US" sz="1400" spc="-1">
                <a:solidFill>
                  <a:srgbClr val="000000"/>
                </a:solidFill>
                <a:latin typeface="Times New Roman"/>
              </a:rPr>
              <a:t>35</a:t>
            </a:fld>
            <a:endParaRPr lang="en-US" sz="1400" spc="-1">
              <a:latin typeface="Times New Roman"/>
            </a:endParaRPr>
          </a:p>
        </p:txBody>
      </p:sp>
      <p:sp>
        <p:nvSpPr>
          <p:cNvPr id="291" name="CustomShape 6"/>
          <p:cNvSpPr/>
          <p:nvPr/>
        </p:nvSpPr>
        <p:spPr>
          <a:xfrm>
            <a:off x="6400920" y="1752480"/>
            <a:ext cx="3809520" cy="4114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/>
          <a:lstStyle/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2800" spc="-1">
                <a:solidFill>
                  <a:srgbClr val="000000"/>
                </a:solidFill>
                <a:latin typeface="Times New Roman"/>
              </a:rPr>
              <a:t>Deviations in each implementation</a:t>
            </a:r>
            <a:endParaRPr lang="en-US" sz="2800" spc="-1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2800" spc="-1">
                <a:solidFill>
                  <a:srgbClr val="000000"/>
                </a:solidFill>
                <a:latin typeface="Times New Roman"/>
              </a:rPr>
              <a:t>Parallel processing</a:t>
            </a:r>
            <a:endParaRPr lang="en-US" sz="2800" spc="-1">
              <a:latin typeface="Arial"/>
            </a:endParaRPr>
          </a:p>
          <a:p>
            <a:pPr marL="743040" lvl="1" indent="-285480">
              <a:lnSpc>
                <a:spcPct val="90000"/>
              </a:lnSpc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400" spc="-1">
                <a:solidFill>
                  <a:srgbClr val="000000"/>
                </a:solidFill>
                <a:latin typeface="Times New Roman"/>
              </a:rPr>
              <a:t>HPF</a:t>
            </a:r>
            <a:endParaRPr lang="en-US" sz="2400" spc="-1">
              <a:latin typeface="Arial"/>
            </a:endParaRPr>
          </a:p>
          <a:p>
            <a:pPr marL="743040" lvl="1" indent="-285480">
              <a:lnSpc>
                <a:spcPct val="90000"/>
              </a:lnSpc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400" spc="-1">
                <a:solidFill>
                  <a:srgbClr val="000000"/>
                </a:solidFill>
                <a:latin typeface="Times New Roman"/>
              </a:rPr>
              <a:t>Fortran M</a:t>
            </a:r>
            <a:endParaRPr lang="en-US" sz="2400" spc="-1">
              <a:latin typeface="Arial"/>
            </a:endParaRPr>
          </a:p>
          <a:p>
            <a:pPr marL="743040" lvl="1" indent="-285480">
              <a:lnSpc>
                <a:spcPct val="90000"/>
              </a:lnSpc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400" spc="-1">
                <a:solidFill>
                  <a:srgbClr val="000000"/>
                </a:solidFill>
                <a:latin typeface="Times New Roman"/>
              </a:rPr>
              <a:t>Vienna Fortran</a:t>
            </a:r>
            <a:endParaRPr lang="en-US" sz="2400" spc="-1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2800" spc="-1">
                <a:solidFill>
                  <a:srgbClr val="000000"/>
                </a:solidFill>
                <a:latin typeface="Times New Roman"/>
              </a:rPr>
              <a:t>And many more…</a:t>
            </a:r>
            <a:endParaRPr lang="en-US" sz="28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Outline</a:t>
            </a:r>
          </a:p>
        </p:txBody>
      </p:sp>
      <p:sp>
        <p:nvSpPr>
          <p:cNvPr id="293" name="TextShape 2"/>
          <p:cNvSpPr txBox="1"/>
          <p:nvPr/>
        </p:nvSpPr>
        <p:spPr>
          <a:xfrm>
            <a:off x="2362080" y="175248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B2B2B2"/>
                </a:solidFill>
                <a:latin typeface="Times New Roman"/>
              </a:rPr>
              <a:t>What makes programming languages an interesting subject? </a:t>
            </a:r>
            <a:endParaRPr lang="en-US" sz="32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B2B2B2"/>
                </a:solidFill>
                <a:latin typeface="Times New Roman"/>
                <a:ea typeface="ＭＳ Ｐゴシック"/>
              </a:rPr>
              <a:t>The amazing variety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B2B2B2"/>
                </a:solidFill>
                <a:latin typeface="Times New Roman"/>
                <a:ea typeface="ＭＳ Ｐゴシック"/>
              </a:rPr>
              <a:t>The odd controversies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B2B2B2"/>
                </a:solidFill>
                <a:latin typeface="Times New Roman"/>
                <a:ea typeface="ＭＳ Ｐゴシック"/>
              </a:rPr>
              <a:t>The intriguing evolution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000000"/>
                </a:solidFill>
                <a:latin typeface="Times New Roman"/>
                <a:ea typeface="ＭＳ Ｐゴシック"/>
              </a:rPr>
              <a:t>The connection to programming practice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B2B2B2"/>
                </a:solidFill>
                <a:latin typeface="Times New Roman"/>
                <a:ea typeface="ＭＳ Ｐゴシック"/>
              </a:rPr>
              <a:t>The many other connections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295" name="TextShape 4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296" name="TextShape 5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F13CD719-905E-4B0F-8685-BB58AD0674BD}" type="slidenum">
              <a:rPr lang="en-US" sz="1400" spc="-1">
                <a:solidFill>
                  <a:srgbClr val="000000"/>
                </a:solidFill>
                <a:latin typeface="Times New Roman"/>
              </a:rPr>
              <a:t>36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The Connection To Programming Practice</a:t>
            </a:r>
          </a:p>
        </p:txBody>
      </p:sp>
      <p:sp>
        <p:nvSpPr>
          <p:cNvPr id="298" name="TextShape 2"/>
          <p:cNvSpPr txBox="1"/>
          <p:nvPr/>
        </p:nvSpPr>
        <p:spPr>
          <a:xfrm>
            <a:off x="2362080" y="175248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Languages influence programming practice</a:t>
            </a: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000000"/>
                </a:solidFill>
                <a:latin typeface="Times New Roman"/>
                <a:ea typeface="ＭＳ Ｐゴシック"/>
              </a:rPr>
              <a:t>A language favors a particular programming style—a particular approach to algorithmic problem-solving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  <a:ea typeface="ＭＳ Ｐゴシック"/>
              </a:rPr>
              <a:t>Programming experience influences language design</a:t>
            </a:r>
            <a:endParaRPr lang="en-US" sz="32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" name="TextShape 3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300" name="TextShape 4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301" name="TextShape 5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45F85FD5-9D82-4AE7-B5F5-B8603B791563}" type="slidenum">
              <a:rPr lang="en-US" sz="1400" spc="-1">
                <a:solidFill>
                  <a:srgbClr val="000000"/>
                </a:solidFill>
                <a:latin typeface="Times New Roman"/>
              </a:rPr>
              <a:t>37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Language Influences Programming Practice</a:t>
            </a:r>
          </a:p>
        </p:txBody>
      </p:sp>
      <p:sp>
        <p:nvSpPr>
          <p:cNvPr id="303" name="TextShape 2"/>
          <p:cNvSpPr txBox="1"/>
          <p:nvPr/>
        </p:nvSpPr>
        <p:spPr>
          <a:xfrm>
            <a:off x="2362080" y="175248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Languages often strongly favor a particular style of programming</a:t>
            </a: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000000"/>
                </a:solidFill>
                <a:latin typeface="Times New Roman"/>
                <a:ea typeface="ＭＳ Ｐゴシック"/>
              </a:rPr>
              <a:t>Object-oriented languages: a style making heavy use of objects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000000"/>
                </a:solidFill>
                <a:latin typeface="Times New Roman"/>
                <a:ea typeface="ＭＳ Ｐゴシック"/>
              </a:rPr>
              <a:t>Functional languages: a style using many small side-effect-free functions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000000"/>
                </a:solidFill>
                <a:latin typeface="Times New Roman"/>
                <a:ea typeface="ＭＳ Ｐゴシック"/>
              </a:rPr>
              <a:t>Logic languages: a style using searches in a logically-defined problem space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TextShape 3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305" name="TextShape 4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306" name="TextShape 5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1273CE0C-C23C-4AB7-BE5B-A34E486D071B}" type="slidenum">
              <a:rPr lang="en-US" sz="1400" spc="-1">
                <a:solidFill>
                  <a:srgbClr val="000000"/>
                </a:solidFill>
                <a:latin typeface="Times New Roman"/>
              </a:rPr>
              <a:t>38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Fighting the Language</a:t>
            </a:r>
          </a:p>
        </p:txBody>
      </p:sp>
      <p:sp>
        <p:nvSpPr>
          <p:cNvPr id="308" name="TextShape 2"/>
          <p:cNvSpPr txBox="1"/>
          <p:nvPr/>
        </p:nvSpPr>
        <p:spPr>
          <a:xfrm>
            <a:off x="2362080" y="175248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Languages favor a particular style, but do not force the programmer to follow it</a:t>
            </a:r>
          </a:p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It is always possible to write in a style not favored by the language</a:t>
            </a:r>
          </a:p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It is not usually a good idea…</a:t>
            </a:r>
          </a:p>
        </p:txBody>
      </p:sp>
      <p:sp>
        <p:nvSpPr>
          <p:cNvPr id="309" name="TextShape 3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310" name="TextShape 4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311" name="TextShape 5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C3D6AE1-DD3C-4F15-B05B-9E690190E3BE}" type="slidenum">
              <a:rPr lang="en-US" sz="1400" spc="-1">
                <a:solidFill>
                  <a:srgbClr val="000000"/>
                </a:solidFill>
                <a:latin typeface="Times New Roman"/>
              </a:rPr>
              <a:t>39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A699-5154-4B95-A31F-578753E0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latin typeface="Times New Roman"/>
              </a:rPr>
              <a:t>Programming Domains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9A3A3-0836-4196-B7C3-11CCED9CB8B9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561"/>
              </a:spcBef>
            </a:pPr>
            <a:r>
              <a:rPr lang="en-US" spc="-1" dirty="0">
                <a:solidFill>
                  <a:srgbClr val="000000"/>
                </a:solidFill>
                <a:latin typeface="Times New Roman"/>
              </a:rPr>
              <a:t>Scientific Applications</a:t>
            </a:r>
          </a:p>
          <a:p>
            <a:pPr marL="743040" lvl="1" indent="-285480"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Large numbers of floating point computations; use of arrays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Fortran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561"/>
              </a:spcBef>
            </a:pPr>
            <a:r>
              <a:rPr lang="en-US" spc="-1" dirty="0">
                <a:solidFill>
                  <a:srgbClr val="000000"/>
                </a:solidFill>
                <a:latin typeface="Times New Roman"/>
              </a:rPr>
              <a:t>Business Applications</a:t>
            </a:r>
          </a:p>
          <a:p>
            <a:pPr marL="743040" lvl="1" indent="-285480"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pc="-1" dirty="0">
                <a:latin typeface="Times New Roman"/>
              </a:rPr>
              <a:t>Produce reports, use decimal numbers and characters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COBOL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561"/>
              </a:spcBef>
            </a:pPr>
            <a:r>
              <a:rPr lang="en-US" spc="-1" dirty="0">
                <a:solidFill>
                  <a:srgbClr val="000000"/>
                </a:solidFill>
                <a:latin typeface="Times New Roman"/>
              </a:rPr>
              <a:t>Artificial Intelligence</a:t>
            </a:r>
          </a:p>
          <a:p>
            <a:pPr marL="743040" lvl="1" indent="-285480"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pc="-1" dirty="0">
                <a:latin typeface="Times New Roman"/>
              </a:rPr>
              <a:t>Symbols rather than numbers manipulated; use of linked lists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LISP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561"/>
              </a:spcBef>
            </a:pPr>
            <a:r>
              <a:rPr lang="en-US" spc="-1" dirty="0">
                <a:solidFill>
                  <a:srgbClr val="000000"/>
                </a:solidFill>
                <a:latin typeface="Times New Roman"/>
              </a:rPr>
              <a:t>Systems Programming</a:t>
            </a:r>
          </a:p>
          <a:p>
            <a:pPr marL="743040" lvl="1" indent="-285480"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pc="-1" dirty="0">
                <a:latin typeface="Times New Roman"/>
              </a:rPr>
              <a:t>Need efficiency because of continuous use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C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561"/>
              </a:spcBef>
            </a:pPr>
            <a:r>
              <a:rPr lang="en-US" spc="-1" dirty="0">
                <a:solidFill>
                  <a:srgbClr val="000000"/>
                </a:solidFill>
                <a:latin typeface="Times New Roman"/>
              </a:rPr>
              <a:t>Web Programming</a:t>
            </a:r>
          </a:p>
          <a:p>
            <a:pPr marL="743040" lvl="1" indent="-285480"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pc="-1" dirty="0">
                <a:latin typeface="Times New Roman"/>
              </a:rPr>
              <a:t>Eclectic collection of languages: markup (e.g., HTML), scripting (e.g., PHP), general-purpose (e.g., Java)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37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Imperative ML</a:t>
            </a:r>
          </a:p>
        </p:txBody>
      </p:sp>
      <p:sp>
        <p:nvSpPr>
          <p:cNvPr id="313" name="TextShape 2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314" name="TextShape 3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315" name="TextShape 4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847869F0-19B7-420F-A4FB-E09BDD81D63F}" type="slidenum">
              <a:rPr lang="en-US" sz="1400" spc="-1">
                <a:solidFill>
                  <a:srgbClr val="000000"/>
                </a:solidFill>
                <a:latin typeface="Times New Roman"/>
              </a:rPr>
              <a:t>40</a:t>
            </a:fld>
            <a:endParaRPr lang="en-US" sz="1400" spc="-1">
              <a:latin typeface="Times New Roman"/>
            </a:endParaRPr>
          </a:p>
        </p:txBody>
      </p:sp>
      <p:sp>
        <p:nvSpPr>
          <p:cNvPr id="316" name="CustomShape 5"/>
          <p:cNvSpPr/>
          <p:nvPr/>
        </p:nvSpPr>
        <p:spPr>
          <a:xfrm>
            <a:off x="3886320" y="2286000"/>
            <a:ext cx="4343040" cy="411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pc="-1">
                <a:solidFill>
                  <a:srgbClr val="000000"/>
                </a:solidFill>
                <a:latin typeface="Courier New"/>
              </a:rPr>
              <a:t>fun fact n =</a:t>
            </a:r>
            <a:endParaRPr lang="en-US" sz="2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>
                <a:solidFill>
                  <a:srgbClr val="000000"/>
                </a:solidFill>
                <a:latin typeface="Courier New"/>
              </a:rPr>
              <a:t>  let</a:t>
            </a:r>
            <a:endParaRPr lang="en-US" sz="2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>
                <a:solidFill>
                  <a:srgbClr val="000000"/>
                </a:solidFill>
                <a:latin typeface="Courier New"/>
              </a:rPr>
              <a:t>    val i = ref 1;</a:t>
            </a:r>
            <a:endParaRPr lang="en-US" sz="2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>
                <a:solidFill>
                  <a:srgbClr val="000000"/>
                </a:solidFill>
                <a:latin typeface="Courier New"/>
              </a:rPr>
              <a:t>    val xn = ref n</a:t>
            </a:r>
            <a:endParaRPr lang="en-US" sz="2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>
                <a:solidFill>
                  <a:srgbClr val="000000"/>
                </a:solidFill>
                <a:latin typeface="Courier New"/>
              </a:rPr>
              <a:t>  in</a:t>
            </a:r>
            <a:endParaRPr lang="en-US" sz="2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>
                <a:solidFill>
                  <a:srgbClr val="000000"/>
                </a:solidFill>
                <a:latin typeface="Courier New"/>
              </a:rPr>
              <a:t>    while !xn&gt;1 do (</a:t>
            </a:r>
            <a:endParaRPr lang="en-US" sz="2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>
                <a:solidFill>
                  <a:srgbClr val="000000"/>
                </a:solidFill>
                <a:latin typeface="Courier New"/>
              </a:rPr>
              <a:t>      i := !i * !xn;</a:t>
            </a:r>
            <a:endParaRPr lang="en-US" sz="2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>
                <a:solidFill>
                  <a:srgbClr val="000000"/>
                </a:solidFill>
                <a:latin typeface="Courier New"/>
              </a:rPr>
              <a:t>      xn := !xn - 1</a:t>
            </a:r>
            <a:endParaRPr lang="en-US" sz="2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>
                <a:solidFill>
                  <a:srgbClr val="000000"/>
                </a:solidFill>
                <a:latin typeface="Courier New"/>
              </a:rPr>
              <a:t>    );</a:t>
            </a:r>
            <a:endParaRPr lang="en-US" sz="2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>
                <a:solidFill>
                  <a:srgbClr val="000000"/>
                </a:solidFill>
                <a:latin typeface="Courier New"/>
              </a:rPr>
              <a:t>    !i</a:t>
            </a:r>
            <a:endParaRPr lang="en-US" sz="2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>
                <a:solidFill>
                  <a:srgbClr val="000000"/>
                </a:solidFill>
                <a:latin typeface="Courier New"/>
              </a:rPr>
              <a:t>  end;</a:t>
            </a:r>
            <a:endParaRPr lang="en-US" sz="2400" spc="-1">
              <a:latin typeface="Arial"/>
            </a:endParaRPr>
          </a:p>
        </p:txBody>
      </p:sp>
      <p:sp>
        <p:nvSpPr>
          <p:cNvPr id="317" name="CustomShape 6"/>
          <p:cNvSpPr/>
          <p:nvPr/>
        </p:nvSpPr>
        <p:spPr>
          <a:xfrm>
            <a:off x="2362080" y="1371600"/>
            <a:ext cx="7262280" cy="821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Times New Roman"/>
              </a:rPr>
              <a:t>ML makes it hard to use assignment and side-effects.  But</a:t>
            </a:r>
            <a:endParaRPr lang="en-US" sz="2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Times New Roman"/>
              </a:rPr>
              <a:t>it is still possible:</a:t>
            </a:r>
            <a:endParaRPr lang="en-US" sz="24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Non-object-oriented Java</a:t>
            </a:r>
          </a:p>
        </p:txBody>
      </p:sp>
      <p:sp>
        <p:nvSpPr>
          <p:cNvPr id="319" name="TextShape 2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320" name="TextShape 3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321" name="TextShape 4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D9C710FF-2A96-4ECC-9A1D-3B14B7C8FBBD}" type="slidenum">
              <a:rPr lang="en-US" sz="1400" spc="-1">
                <a:solidFill>
                  <a:srgbClr val="000000"/>
                </a:solidFill>
                <a:latin typeface="Times New Roman"/>
              </a:rPr>
              <a:t>41</a:t>
            </a:fld>
            <a:endParaRPr lang="en-US" sz="1400" spc="-1">
              <a:latin typeface="Times New Roman"/>
            </a:endParaRPr>
          </a:p>
        </p:txBody>
      </p:sp>
      <p:sp>
        <p:nvSpPr>
          <p:cNvPr id="322" name="CustomShape 5"/>
          <p:cNvSpPr/>
          <p:nvPr/>
        </p:nvSpPr>
        <p:spPr>
          <a:xfrm>
            <a:off x="2362080" y="1600200"/>
            <a:ext cx="7009920" cy="1186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1199"/>
              </a:spcBef>
            </a:pPr>
            <a:r>
              <a:rPr lang="en-US" sz="2400" spc="-1">
                <a:solidFill>
                  <a:srgbClr val="000000"/>
                </a:solidFill>
                <a:latin typeface="Times New Roman"/>
              </a:rPr>
              <a:t>Java, more than C++, tries to encourage you to adopt an object-oriented mode.  But you can still put your whole program into static methods of a single class:</a:t>
            </a:r>
            <a:endParaRPr lang="en-US" sz="2400" spc="-1">
              <a:latin typeface="Arial"/>
            </a:endParaRPr>
          </a:p>
        </p:txBody>
      </p:sp>
      <p:sp>
        <p:nvSpPr>
          <p:cNvPr id="323" name="CustomShape 6"/>
          <p:cNvSpPr/>
          <p:nvPr/>
        </p:nvSpPr>
        <p:spPr>
          <a:xfrm>
            <a:off x="2128800" y="3124080"/>
            <a:ext cx="8043480" cy="1918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pc="-1">
                <a:solidFill>
                  <a:srgbClr val="000000"/>
                </a:solidFill>
                <a:latin typeface="Courier New"/>
              </a:rPr>
              <a:t>class Fubar {</a:t>
            </a:r>
            <a:endParaRPr lang="en-US" sz="2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>
                <a:solidFill>
                  <a:srgbClr val="000000"/>
                </a:solidFill>
                <a:latin typeface="Courier New"/>
              </a:rPr>
              <a:t>  public static void main (String[] args) {</a:t>
            </a:r>
            <a:endParaRPr lang="en-US" sz="2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>
                <a:solidFill>
                  <a:srgbClr val="000000"/>
                </a:solidFill>
                <a:latin typeface="Courier New"/>
              </a:rPr>
              <a:t>    // whole program here!</a:t>
            </a:r>
            <a:endParaRPr lang="en-US" sz="2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>
                <a:solidFill>
                  <a:srgbClr val="000000"/>
                </a:solidFill>
                <a:latin typeface="Courier New"/>
              </a:rPr>
              <a:t>  }</a:t>
            </a:r>
            <a:endParaRPr lang="en-US" sz="2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>
                <a:solidFill>
                  <a:srgbClr val="000000"/>
                </a:solidFill>
                <a:latin typeface="Courier New"/>
              </a:rPr>
              <a:t>}</a:t>
            </a:r>
            <a:endParaRPr lang="en-US" sz="24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Functional Pascal</a:t>
            </a:r>
          </a:p>
        </p:txBody>
      </p:sp>
      <p:sp>
        <p:nvSpPr>
          <p:cNvPr id="325" name="TextShape 2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326" name="TextShape 3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327" name="TextShape 4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27F96CD5-A29C-4BFE-9D09-EE7105F07DA0}" type="slidenum">
              <a:rPr lang="en-US" sz="1400" spc="-1">
                <a:solidFill>
                  <a:srgbClr val="000000"/>
                </a:solidFill>
                <a:latin typeface="Times New Roman"/>
              </a:rPr>
              <a:t>42</a:t>
            </a:fld>
            <a:endParaRPr lang="en-US" sz="1400" spc="-1">
              <a:latin typeface="Times New Roman"/>
            </a:endParaRPr>
          </a:p>
        </p:txBody>
      </p:sp>
      <p:sp>
        <p:nvSpPr>
          <p:cNvPr id="328" name="CustomShape 5"/>
          <p:cNvSpPr/>
          <p:nvPr/>
        </p:nvSpPr>
        <p:spPr>
          <a:xfrm>
            <a:off x="2514720" y="2362320"/>
            <a:ext cx="7238520" cy="3139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>
                <a:solidFill>
                  <a:srgbClr val="000000"/>
                </a:solidFill>
                <a:latin typeface="Courier New"/>
              </a:rPr>
              <a:t>function ForLoop(Low, High: Integer): Boolean;</a:t>
            </a:r>
            <a:br/>
            <a:r>
              <a:rPr lang="en-US" sz="2000" b="1" spc="-1">
                <a:solidFill>
                  <a:srgbClr val="000000"/>
                </a:solidFill>
                <a:latin typeface="Courier New"/>
              </a:rPr>
              <a:t>  begin</a:t>
            </a: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>
                <a:solidFill>
                  <a:srgbClr val="000000"/>
                </a:solidFill>
                <a:latin typeface="Courier New"/>
              </a:rPr>
              <a:t>    if Low &lt;= High then</a:t>
            </a:r>
            <a:br/>
            <a:r>
              <a:rPr lang="en-US" sz="2000" b="1" spc="-1">
                <a:solidFill>
                  <a:srgbClr val="000000"/>
                </a:solidFill>
                <a:latin typeface="Courier New"/>
              </a:rPr>
              <a:t>      begin</a:t>
            </a:r>
            <a:br/>
            <a:r>
              <a:rPr lang="en-US" sz="2000" b="1" spc="-1">
                <a:solidFill>
                  <a:srgbClr val="000000"/>
                </a:solidFill>
                <a:latin typeface="Courier New"/>
              </a:rPr>
              <a:t>        {for-loop body here}</a:t>
            </a:r>
            <a:br/>
            <a:r>
              <a:rPr lang="en-US" sz="2000" b="1" spc="-1">
                <a:solidFill>
                  <a:srgbClr val="000000"/>
                </a:solidFill>
                <a:latin typeface="Courier New"/>
              </a:rPr>
              <a:t>        ForLoop := ForLoop(Low+1, High)</a:t>
            </a:r>
            <a:br/>
            <a:r>
              <a:rPr lang="en-US" sz="2000" b="1" spc="-1">
                <a:solidFill>
                  <a:srgbClr val="000000"/>
                </a:solidFill>
                <a:latin typeface="Courier New"/>
              </a:rPr>
              <a:t>      end</a:t>
            </a:r>
            <a:br/>
            <a:r>
              <a:rPr lang="en-US" sz="2000" b="1" spc="-1">
                <a:solidFill>
                  <a:srgbClr val="000000"/>
                </a:solidFill>
                <a:latin typeface="Courier New"/>
              </a:rPr>
              <a:t>    else</a:t>
            </a:r>
            <a:br/>
            <a:r>
              <a:rPr lang="en-US" sz="2000" b="1" spc="-1">
                <a:solidFill>
                  <a:srgbClr val="000000"/>
                </a:solidFill>
                <a:latin typeface="Courier New"/>
              </a:rPr>
              <a:t>      ForLoop := True</a:t>
            </a: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>
                <a:solidFill>
                  <a:srgbClr val="000000"/>
                </a:solidFill>
                <a:latin typeface="Courier New"/>
              </a:rPr>
              <a:t>  end;</a:t>
            </a:r>
            <a:endParaRPr lang="en-US" sz="2000" spc="-1">
              <a:latin typeface="Arial"/>
            </a:endParaRPr>
          </a:p>
        </p:txBody>
      </p:sp>
      <p:sp>
        <p:nvSpPr>
          <p:cNvPr id="329" name="CustomShape 6"/>
          <p:cNvSpPr/>
          <p:nvPr/>
        </p:nvSpPr>
        <p:spPr>
          <a:xfrm>
            <a:off x="2354160" y="1371600"/>
            <a:ext cx="7624440" cy="821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Times New Roman"/>
              </a:rPr>
              <a:t>Any imperative language that supports recursion can be used</a:t>
            </a:r>
            <a:endParaRPr lang="en-US" sz="2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Times New Roman"/>
              </a:rPr>
              <a:t>as a functional language:</a:t>
            </a:r>
            <a:endParaRPr lang="en-US" sz="24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Programming Experience Influences Language Design</a:t>
            </a:r>
          </a:p>
        </p:txBody>
      </p:sp>
      <p:sp>
        <p:nvSpPr>
          <p:cNvPr id="331" name="TextShape 2"/>
          <p:cNvSpPr txBox="1"/>
          <p:nvPr/>
        </p:nvSpPr>
        <p:spPr>
          <a:xfrm>
            <a:off x="2362080" y="175248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Corrections to design problems make future dialects, as already noted</a:t>
            </a:r>
          </a:p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Programming styles can emerge before there is a language that supports them</a:t>
            </a: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000000"/>
                </a:solidFill>
                <a:latin typeface="Times New Roman"/>
                <a:ea typeface="ＭＳ Ｐゴシック"/>
              </a:rPr>
              <a:t>Programming with objects predates object-oriented languages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000000"/>
                </a:solidFill>
                <a:latin typeface="Times New Roman"/>
                <a:ea typeface="ＭＳ Ｐゴシック"/>
              </a:rPr>
              <a:t>Automated theorem proving predates logic languages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TextShape 3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333" name="TextShape 4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334" name="TextShape 5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03E4C282-439E-47FD-BE41-5F55FB56FCA0}" type="slidenum">
              <a:rPr lang="en-US" sz="1400" spc="-1">
                <a:solidFill>
                  <a:srgbClr val="000000"/>
                </a:solidFill>
                <a:latin typeface="Times New Roman"/>
              </a:rPr>
              <a:t>43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Outline</a:t>
            </a:r>
          </a:p>
        </p:txBody>
      </p:sp>
      <p:sp>
        <p:nvSpPr>
          <p:cNvPr id="336" name="TextShape 2"/>
          <p:cNvSpPr txBox="1"/>
          <p:nvPr/>
        </p:nvSpPr>
        <p:spPr>
          <a:xfrm>
            <a:off x="2362080" y="175248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B2B2B2"/>
                </a:solidFill>
                <a:latin typeface="Times New Roman"/>
              </a:rPr>
              <a:t>What makes programming languages an interesting subject? </a:t>
            </a:r>
            <a:endParaRPr lang="en-US" sz="32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B2B2B2"/>
                </a:solidFill>
                <a:latin typeface="Times New Roman"/>
                <a:ea typeface="ＭＳ Ｐゴシック"/>
              </a:rPr>
              <a:t>The amazing variety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B2B2B2"/>
                </a:solidFill>
                <a:latin typeface="Times New Roman"/>
                <a:ea typeface="ＭＳ Ｐゴシック"/>
              </a:rPr>
              <a:t>The odd controversies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B2B2B2"/>
                </a:solidFill>
                <a:latin typeface="Times New Roman"/>
                <a:ea typeface="ＭＳ Ｐゴシック"/>
              </a:rPr>
              <a:t>The intriguing evolution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B2B2B2"/>
                </a:solidFill>
                <a:latin typeface="Times New Roman"/>
                <a:ea typeface="ＭＳ Ｐゴシック"/>
              </a:rPr>
              <a:t>The connection to programming practice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000000"/>
                </a:solidFill>
                <a:latin typeface="Times New Roman"/>
                <a:ea typeface="ＭＳ Ｐゴシック"/>
              </a:rPr>
              <a:t>The many other connections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" name="TextShape 3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338" name="TextShape 4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339" name="TextShape 5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B2E7FEEC-8CD7-4A4A-AFA5-07F1714DFF00}" type="slidenum">
              <a:rPr lang="en-US" sz="1400" spc="-1">
                <a:solidFill>
                  <a:srgbClr val="000000"/>
                </a:solidFill>
                <a:latin typeface="Times New Roman"/>
              </a:rPr>
              <a:t>44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Other Connections: </a:t>
            </a:r>
            <a:br/>
            <a:r>
              <a:rPr lang="en-US" sz="4400" spc="-1">
                <a:solidFill>
                  <a:srgbClr val="000000"/>
                </a:solidFill>
                <a:latin typeface="Times New Roman"/>
              </a:rPr>
              <a:t>Computer Architecture</a:t>
            </a:r>
          </a:p>
        </p:txBody>
      </p:sp>
      <p:sp>
        <p:nvSpPr>
          <p:cNvPr id="341" name="TextShape 2"/>
          <p:cNvSpPr txBox="1"/>
          <p:nvPr/>
        </p:nvSpPr>
        <p:spPr>
          <a:xfrm>
            <a:off x="2362080" y="175248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Language evolution drives and is driven by hardware evolution:</a:t>
            </a: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000000"/>
                </a:solidFill>
                <a:latin typeface="Times New Roman"/>
                <a:ea typeface="ＭＳ Ｐゴシック"/>
              </a:rPr>
              <a:t>Call-stack support – languages with recursion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000000"/>
                </a:solidFill>
                <a:latin typeface="Times New Roman"/>
                <a:ea typeface="ＭＳ Ｐゴシック"/>
              </a:rPr>
              <a:t>Parallel architectures – parallel languages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000000"/>
                </a:solidFill>
                <a:latin typeface="Times New Roman"/>
                <a:ea typeface="ＭＳ Ｐゴシック"/>
              </a:rPr>
              <a:t>Internet – Java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TextShape 3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343" name="TextShape 4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344" name="TextShape 5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EF175722-2F70-4712-B885-8854FFB8F7C6}" type="slidenum">
              <a:rPr lang="en-US" sz="1400" spc="-1">
                <a:solidFill>
                  <a:srgbClr val="000000"/>
                </a:solidFill>
                <a:latin typeface="Times New Roman"/>
              </a:rPr>
              <a:t>45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Other Connections: </a:t>
            </a:r>
            <a:br/>
            <a:r>
              <a:rPr lang="en-US" sz="4400" spc="-1">
                <a:solidFill>
                  <a:srgbClr val="000000"/>
                </a:solidFill>
                <a:latin typeface="Times New Roman"/>
              </a:rPr>
              <a:t>Theory of Formal Languages</a:t>
            </a:r>
          </a:p>
        </p:txBody>
      </p:sp>
      <p:sp>
        <p:nvSpPr>
          <p:cNvPr id="346" name="TextShape 2"/>
          <p:cNvSpPr txBox="1"/>
          <p:nvPr/>
        </p:nvSpPr>
        <p:spPr>
          <a:xfrm>
            <a:off x="2362080" y="175248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spcBef>
                <a:spcPts val="56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2800" spc="-1">
                <a:solidFill>
                  <a:srgbClr val="000000"/>
                </a:solidFill>
                <a:latin typeface="Times New Roman"/>
              </a:rPr>
              <a:t>Theory of formal languages is a core mathematical area of computer science</a:t>
            </a:r>
          </a:p>
          <a:p>
            <a:pPr marL="743040" lvl="1" indent="-285480"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400" spc="-1">
                <a:solidFill>
                  <a:srgbClr val="000000"/>
                </a:solidFill>
                <a:latin typeface="Times New Roman"/>
                <a:ea typeface="ＭＳ Ｐゴシック"/>
              </a:rPr>
              <a:t>Regular grammars, finite-state automata – lexical structure of programming languages, scanner in a compiler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400" spc="-1">
                <a:solidFill>
                  <a:srgbClr val="000000"/>
                </a:solidFill>
                <a:latin typeface="Times New Roman"/>
                <a:ea typeface="ＭＳ Ｐゴシック"/>
              </a:rPr>
              <a:t>Context-free grammars, pushdown automata – phrase-level structure of programming languages, parser in a compiler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400" spc="-1">
                <a:solidFill>
                  <a:srgbClr val="000000"/>
                </a:solidFill>
                <a:latin typeface="Times New Roman"/>
                <a:ea typeface="ＭＳ Ｐゴシック"/>
              </a:rPr>
              <a:t>Turing machines – Turing-equivalence of programming languages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TextShape 3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348" name="TextShape 4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349" name="TextShape 5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5A2BF7C9-55F4-4F71-BB3E-17FE3FD0064B}" type="slidenum">
              <a:rPr lang="en-US" sz="1400" spc="-1">
                <a:solidFill>
                  <a:srgbClr val="000000"/>
                </a:solidFill>
                <a:latin typeface="Times New Roman"/>
              </a:rPr>
              <a:t>46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Turing Equivalence</a:t>
            </a:r>
          </a:p>
        </p:txBody>
      </p:sp>
      <p:sp>
        <p:nvSpPr>
          <p:cNvPr id="351" name="TextShape 2"/>
          <p:cNvSpPr txBox="1"/>
          <p:nvPr/>
        </p:nvSpPr>
        <p:spPr>
          <a:xfrm>
            <a:off x="2362080" y="1447920"/>
            <a:ext cx="7772040" cy="48002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2800" spc="-1">
                <a:solidFill>
                  <a:srgbClr val="000000"/>
                </a:solidFill>
                <a:latin typeface="Times New Roman"/>
              </a:rPr>
              <a:t>Languages have different strengths, but fundamentally they all have the same power</a:t>
            </a:r>
          </a:p>
          <a:p>
            <a:pPr marL="743040" lvl="1" indent="-285480">
              <a:lnSpc>
                <a:spcPct val="90000"/>
              </a:lnSpc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400" spc="-1">
                <a:solidFill>
                  <a:srgbClr val="000000"/>
                </a:solidFill>
                <a:latin typeface="Times New Roman"/>
                <a:ea typeface="ＭＳ Ｐゴシック"/>
              </a:rPr>
              <a:t>    {problems solvable in Java}</a:t>
            </a:r>
            <a:br/>
            <a:r>
              <a:rPr lang="en-US" sz="2400" spc="-1">
                <a:solidFill>
                  <a:srgbClr val="000000"/>
                </a:solidFill>
                <a:latin typeface="Times New Roman"/>
                <a:ea typeface="ＭＳ Ｐゴシック"/>
              </a:rPr>
              <a:t>=  {problems solvable in Fortran}</a:t>
            </a:r>
            <a:br/>
            <a:r>
              <a:rPr lang="en-US" sz="2400" spc="-1">
                <a:solidFill>
                  <a:srgbClr val="000000"/>
                </a:solidFill>
                <a:latin typeface="Times New Roman"/>
                <a:ea typeface="ＭＳ Ｐゴシック"/>
              </a:rPr>
              <a:t>= …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2800" spc="-1">
                <a:solidFill>
                  <a:srgbClr val="000000"/>
                </a:solidFill>
                <a:latin typeface="Times New Roman"/>
                <a:ea typeface="ＭＳ Ｐゴシック"/>
              </a:rPr>
              <a:t>And all have the same power as various mathematical models of computation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lnSpc>
                <a:spcPct val="90000"/>
              </a:lnSpc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400" spc="-1">
                <a:solidFill>
                  <a:srgbClr val="000000"/>
                </a:solidFill>
                <a:latin typeface="Times New Roman"/>
                <a:ea typeface="ＭＳ Ｐゴシック"/>
              </a:rPr>
              <a:t>= {problems solvable by Turing machine}</a:t>
            </a:r>
            <a:br/>
            <a:r>
              <a:rPr lang="en-US" sz="2400" spc="-1">
                <a:solidFill>
                  <a:srgbClr val="000000"/>
                </a:solidFill>
                <a:latin typeface="Times New Roman"/>
                <a:ea typeface="ＭＳ Ｐゴシック"/>
              </a:rPr>
              <a:t>= {problems solvable by lambda calculus}</a:t>
            </a:r>
            <a:br/>
            <a:r>
              <a:rPr lang="en-US" sz="2400" spc="-1">
                <a:solidFill>
                  <a:srgbClr val="000000"/>
                </a:solidFill>
                <a:latin typeface="Times New Roman"/>
                <a:ea typeface="ＭＳ Ｐゴシック"/>
              </a:rPr>
              <a:t>= …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2800" i="1" spc="-1">
                <a:solidFill>
                  <a:srgbClr val="000000"/>
                </a:solidFill>
                <a:latin typeface="Times New Roman"/>
                <a:ea typeface="ＭＳ Ｐゴシック"/>
              </a:rPr>
              <a:t>Church-Turing thesis</a:t>
            </a:r>
            <a:r>
              <a:rPr lang="en-US" sz="2800" spc="-1">
                <a:solidFill>
                  <a:srgbClr val="000000"/>
                </a:solidFill>
                <a:latin typeface="Times New Roman"/>
                <a:ea typeface="ＭＳ Ｐゴシック"/>
              </a:rPr>
              <a:t>: this is what “computability” means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353" name="TextShape 4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354" name="TextShape 5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CF025CB6-F6A5-4756-BE32-299F5A98E6C6}" type="slidenum">
              <a:rPr lang="en-US" sz="1400" spc="-1">
                <a:solidFill>
                  <a:srgbClr val="000000"/>
                </a:solidFill>
                <a:latin typeface="Times New Roman"/>
              </a:rPr>
              <a:t>47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Conclusion</a:t>
            </a:r>
          </a:p>
        </p:txBody>
      </p:sp>
      <p:sp>
        <p:nvSpPr>
          <p:cNvPr id="356" name="TextShape 2"/>
          <p:cNvSpPr txBox="1"/>
          <p:nvPr/>
        </p:nvSpPr>
        <p:spPr>
          <a:xfrm>
            <a:off x="2362080" y="175248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spcBef>
                <a:spcPts val="56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2800" spc="-1">
                <a:solidFill>
                  <a:srgbClr val="000000"/>
                </a:solidFill>
                <a:latin typeface="Times New Roman"/>
              </a:rPr>
              <a:t>Why programming languages are worth studying (and this course worth taking):</a:t>
            </a:r>
          </a:p>
          <a:p>
            <a:pPr marL="743040" lvl="1" indent="-285480"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400" spc="-1">
                <a:solidFill>
                  <a:srgbClr val="000000"/>
                </a:solidFill>
                <a:latin typeface="Times New Roman"/>
                <a:ea typeface="ＭＳ Ｐゴシック"/>
              </a:rPr>
              <a:t>The amazing variety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400" spc="-1">
                <a:solidFill>
                  <a:srgbClr val="000000"/>
                </a:solidFill>
                <a:latin typeface="Times New Roman"/>
                <a:ea typeface="ＭＳ Ｐゴシック"/>
              </a:rPr>
              <a:t>The odd controversies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400" spc="-1">
                <a:solidFill>
                  <a:srgbClr val="000000"/>
                </a:solidFill>
                <a:latin typeface="Times New Roman"/>
                <a:ea typeface="ＭＳ Ｐゴシック"/>
              </a:rPr>
              <a:t>The intriguing evolution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400" spc="-1">
                <a:solidFill>
                  <a:srgbClr val="000000"/>
                </a:solidFill>
                <a:latin typeface="Times New Roman"/>
                <a:ea typeface="ＭＳ Ｐゴシック"/>
              </a:rPr>
              <a:t>The connection to programming practice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479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400" spc="-1">
                <a:solidFill>
                  <a:srgbClr val="000000"/>
                </a:solidFill>
                <a:latin typeface="Times New Roman"/>
                <a:ea typeface="ＭＳ Ｐゴシック"/>
              </a:rPr>
              <a:t>The many other connections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spcBef>
                <a:spcPts val="56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2800" spc="-1">
                <a:solidFill>
                  <a:srgbClr val="000000"/>
                </a:solidFill>
                <a:latin typeface="Times New Roman"/>
                <a:ea typeface="ＭＳ Ｐゴシック"/>
              </a:rPr>
              <a:t>Plus…there is the fun of learning three new languages!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" name="TextShape 3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358" name="TextShape 4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359" name="TextShape 5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466D537B-F303-420B-878B-DE2E94DA0D5D}" type="slidenum">
              <a:rPr lang="en-US" sz="1400" spc="-1">
                <a:solidFill>
                  <a:srgbClr val="000000"/>
                </a:solidFill>
                <a:latin typeface="Times New Roman"/>
              </a:rPr>
              <a:t>48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CC7E6-2943-466F-9074-0972CB2FA7F1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200" spc="-1" dirty="0">
                <a:solidFill>
                  <a:srgbClr val="000000"/>
                </a:solidFill>
                <a:latin typeface="Times New Roman"/>
              </a:rPr>
              <a:t>Example: a factorial function in C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200" spc="-1" dirty="0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>
              <a:lnSpc>
                <a:spcPct val="90000"/>
              </a:lnSpc>
            </a:pPr>
            <a:endParaRPr lang="en-US" sz="3200" spc="-1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</a:pPr>
            <a:endParaRPr lang="en-US" sz="3200" spc="-1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</a:pPr>
            <a:r>
              <a:rPr lang="en-US" sz="3200" spc="-1" dirty="0">
                <a:solidFill>
                  <a:srgbClr val="000000"/>
                </a:solidFill>
                <a:latin typeface="Times New Roman"/>
              </a:rPr>
              <a:t>Hallmarks of imperative languages:</a:t>
            </a: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Assignment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Iteration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Order of execution is critical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079629-71A5-40FF-A800-DF63E27F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latin typeface="Times New Roman"/>
              </a:rPr>
              <a:t>Imperative Languages</a:t>
            </a:r>
            <a:endParaRPr lang="en-US" dirty="0"/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91E8CB4D-B36D-4B20-B107-EE2B39658908}"/>
              </a:ext>
            </a:extLst>
          </p:cNvPr>
          <p:cNvSpPr/>
          <p:nvPr/>
        </p:nvSpPr>
        <p:spPr>
          <a:xfrm>
            <a:off x="2233125" y="2069449"/>
            <a:ext cx="5257440" cy="1918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1199"/>
              </a:spcBef>
            </a:pPr>
            <a:r>
              <a:rPr lang="en-US" sz="2400" b="1" spc="-1" dirty="0" err="1">
                <a:solidFill>
                  <a:srgbClr val="000000"/>
                </a:solidFill>
                <a:latin typeface="Courier New"/>
                <a:ea typeface="Times New Roman"/>
              </a:rPr>
              <a:t>int</a:t>
            </a:r>
            <a:r>
              <a:rPr lang="en-US" sz="2400" b="1" spc="-1" dirty="0">
                <a:solidFill>
                  <a:srgbClr val="000000"/>
                </a:solidFill>
                <a:latin typeface="Courier New"/>
                <a:ea typeface="Times New Roman"/>
              </a:rPr>
              <a:t> fact(</a:t>
            </a:r>
            <a:r>
              <a:rPr lang="en-US" sz="2400" b="1" spc="-1" dirty="0" err="1">
                <a:solidFill>
                  <a:srgbClr val="000000"/>
                </a:solidFill>
                <a:latin typeface="Courier New"/>
                <a:ea typeface="Times New Roman"/>
              </a:rPr>
              <a:t>int</a:t>
            </a:r>
            <a:r>
              <a:rPr lang="en-US" sz="2400" b="1" spc="-1" dirty="0">
                <a:solidFill>
                  <a:srgbClr val="000000"/>
                </a:solidFill>
                <a:latin typeface="Courier New"/>
                <a:ea typeface="Times New Roman"/>
              </a:rPr>
              <a:t> n) {</a:t>
            </a:r>
            <a:br>
              <a:rPr dirty="0"/>
            </a:br>
            <a:r>
              <a:rPr lang="en-US" sz="2400" b="1" spc="-1" dirty="0">
                <a:solidFill>
                  <a:srgbClr val="000000"/>
                </a:solidFill>
                <a:latin typeface="Courier New"/>
                <a:ea typeface="Times New Roman"/>
              </a:rPr>
              <a:t>  </a:t>
            </a:r>
            <a:r>
              <a:rPr lang="en-US" sz="2400" b="1" spc="-1" dirty="0" err="1">
                <a:solidFill>
                  <a:srgbClr val="000000"/>
                </a:solidFill>
                <a:latin typeface="Courier New"/>
                <a:ea typeface="Times New Roman"/>
              </a:rPr>
              <a:t>int</a:t>
            </a:r>
            <a:r>
              <a:rPr lang="en-US" sz="2400" b="1" spc="-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sz="2400" b="1" spc="-1" dirty="0" err="1">
                <a:solidFill>
                  <a:srgbClr val="000000"/>
                </a:solidFill>
                <a:latin typeface="Courier New"/>
                <a:ea typeface="Times New Roman"/>
              </a:rPr>
              <a:t>sofar</a:t>
            </a:r>
            <a:r>
              <a:rPr lang="en-US" sz="2400" b="1" spc="-1" dirty="0">
                <a:solidFill>
                  <a:srgbClr val="000000"/>
                </a:solidFill>
                <a:latin typeface="Courier New"/>
                <a:ea typeface="Times New Roman"/>
              </a:rPr>
              <a:t> = 1;</a:t>
            </a:r>
            <a:br>
              <a:rPr dirty="0"/>
            </a:br>
            <a:r>
              <a:rPr lang="en-US" sz="2400" b="1" spc="-1" dirty="0">
                <a:solidFill>
                  <a:srgbClr val="000000"/>
                </a:solidFill>
                <a:latin typeface="Courier New"/>
                <a:ea typeface="Times New Roman"/>
              </a:rPr>
              <a:t>  while (n&gt;0) </a:t>
            </a:r>
            <a:r>
              <a:rPr lang="en-US" sz="2400" b="1" spc="-1" dirty="0" err="1">
                <a:solidFill>
                  <a:srgbClr val="000000"/>
                </a:solidFill>
                <a:latin typeface="Courier New"/>
                <a:ea typeface="Times New Roman"/>
              </a:rPr>
              <a:t>sofar</a:t>
            </a:r>
            <a:r>
              <a:rPr lang="en-US" sz="2400" b="1" spc="-1" dirty="0">
                <a:solidFill>
                  <a:srgbClr val="000000"/>
                </a:solidFill>
                <a:latin typeface="Courier New"/>
                <a:ea typeface="Times New Roman"/>
              </a:rPr>
              <a:t> *= n--;</a:t>
            </a:r>
            <a:br>
              <a:rPr dirty="0"/>
            </a:br>
            <a:r>
              <a:rPr lang="en-US" sz="2400" b="1" spc="-1" dirty="0">
                <a:solidFill>
                  <a:srgbClr val="000000"/>
                </a:solidFill>
                <a:latin typeface="Courier New"/>
                <a:ea typeface="Times New Roman"/>
              </a:rPr>
              <a:t>  return </a:t>
            </a:r>
            <a:r>
              <a:rPr lang="en-US" sz="2400" b="1" spc="-1" dirty="0" err="1">
                <a:solidFill>
                  <a:srgbClr val="000000"/>
                </a:solidFill>
                <a:latin typeface="Courier New"/>
                <a:ea typeface="Times New Roman"/>
              </a:rPr>
              <a:t>sofar</a:t>
            </a:r>
            <a:r>
              <a:rPr lang="en-US" sz="2400" b="1" spc="-1" dirty="0">
                <a:solidFill>
                  <a:srgbClr val="000000"/>
                </a:solidFill>
                <a:latin typeface="Courier New"/>
                <a:ea typeface="Times New Roman"/>
              </a:rPr>
              <a:t>;</a:t>
            </a:r>
            <a:br>
              <a:rPr dirty="0"/>
            </a:br>
            <a:r>
              <a:rPr lang="en-US" sz="2400" b="1" spc="-1" dirty="0">
                <a:solidFill>
                  <a:srgbClr val="000000"/>
                </a:solidFill>
                <a:latin typeface="Courier New"/>
                <a:ea typeface="Times New Roman"/>
              </a:rPr>
              <a:t>}</a:t>
            </a:r>
            <a:endParaRPr lang="en-US" sz="24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746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Functional Languages</a:t>
            </a:r>
          </a:p>
        </p:txBody>
      </p:sp>
      <p:sp>
        <p:nvSpPr>
          <p:cNvPr id="162" name="TextShape 2"/>
          <p:cNvSpPr txBox="1"/>
          <p:nvPr/>
        </p:nvSpPr>
        <p:spPr>
          <a:xfrm>
            <a:off x="2362080" y="1447920"/>
            <a:ext cx="7772040" cy="449532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Example: a factorial function in ML</a:t>
            </a:r>
            <a:br/>
            <a:br/>
            <a:br/>
            <a:r>
              <a:rPr lang="en-US" sz="3200" spc="-1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Hallmarks of functional languages:</a:t>
            </a: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000000"/>
                </a:solidFill>
                <a:latin typeface="Times New Roman"/>
                <a:ea typeface="ＭＳ Ｐゴシック"/>
              </a:rPr>
              <a:t>Single-valued variables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000000"/>
                </a:solidFill>
                <a:latin typeface="Times New Roman"/>
                <a:ea typeface="ＭＳ Ｐゴシック"/>
              </a:rPr>
              <a:t>Heavy use of recursion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164" name="TextShape 4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165" name="TextShape 5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5114FB02-DAE4-426D-ACAD-1536083EF683}" type="slidenum">
              <a:rPr lang="en-US" sz="1400" spc="-1">
                <a:solidFill>
                  <a:srgbClr val="000000"/>
                </a:solidFill>
                <a:latin typeface="Times New Roman"/>
              </a:rPr>
              <a:t>6</a:t>
            </a:fld>
            <a:endParaRPr lang="en-US" sz="1400" spc="-1">
              <a:latin typeface="Times New Roman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2971920" y="2209680"/>
            <a:ext cx="7391160" cy="821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1199"/>
              </a:spcBef>
            </a:pPr>
            <a:r>
              <a:rPr lang="en-US" sz="2400" b="1" spc="-1">
                <a:solidFill>
                  <a:srgbClr val="000000"/>
                </a:solidFill>
                <a:latin typeface="Courier New"/>
                <a:ea typeface="Times New Roman"/>
              </a:rPr>
              <a:t>fun fact x =</a:t>
            </a:r>
            <a:br/>
            <a:r>
              <a:rPr lang="en-US" sz="2400" b="1" spc="-1">
                <a:solidFill>
                  <a:srgbClr val="000000"/>
                </a:solidFill>
                <a:latin typeface="Courier New"/>
                <a:ea typeface="Times New Roman"/>
              </a:rPr>
              <a:t>  if x &lt;= 0 then 1 else x * fact(x-1);</a:t>
            </a:r>
            <a:endParaRPr lang="en-US" sz="24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Another Functional Language</a:t>
            </a:r>
          </a:p>
        </p:txBody>
      </p:sp>
      <p:sp>
        <p:nvSpPr>
          <p:cNvPr id="168" name="TextShape 2"/>
          <p:cNvSpPr txBox="1"/>
          <p:nvPr/>
        </p:nvSpPr>
        <p:spPr>
          <a:xfrm>
            <a:off x="2362080" y="1447920"/>
            <a:ext cx="7772040" cy="449532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Example: a factorial function in Lisp</a:t>
            </a:r>
            <a:br/>
            <a:br/>
            <a:br/>
            <a:r>
              <a:rPr lang="en-US" sz="3200" spc="-1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Looks very different from ML</a:t>
            </a:r>
          </a:p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>
                <a:solidFill>
                  <a:srgbClr val="000000"/>
                </a:solidFill>
                <a:latin typeface="Times New Roman"/>
              </a:rPr>
              <a:t>But ML and Lisp are closely related</a:t>
            </a: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000000"/>
                </a:solidFill>
                <a:latin typeface="Times New Roman"/>
                <a:ea typeface="ＭＳ Ｐゴシック"/>
              </a:rPr>
              <a:t>Single-valued variables: no assignment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>
                <a:solidFill>
                  <a:srgbClr val="000000"/>
                </a:solidFill>
                <a:latin typeface="Times New Roman"/>
                <a:ea typeface="ＭＳ Ｐゴシック"/>
              </a:rPr>
              <a:t>Heavy use of recursion: no iteration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170" name="TextShape 4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171" name="TextShape 5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5F953368-D95C-4B54-8C25-51A45A6A8B77}" type="slidenum">
              <a:rPr lang="en-US" sz="1400" spc="-1">
                <a:solidFill>
                  <a:srgbClr val="000000"/>
                </a:solidFill>
                <a:latin typeface="Times New Roman"/>
              </a:rPr>
              <a:t>7</a:t>
            </a:fld>
            <a:endParaRPr lang="en-US" sz="1400" spc="-1">
              <a:latin typeface="Times New Roman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2971920" y="2209680"/>
            <a:ext cx="7391160" cy="821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1199"/>
              </a:spcBef>
            </a:pPr>
            <a:r>
              <a:rPr lang="en-US" sz="2400" b="1" spc="-1">
                <a:solidFill>
                  <a:srgbClr val="000000"/>
                </a:solidFill>
                <a:latin typeface="Courier New"/>
                <a:ea typeface="Times New Roman"/>
              </a:rPr>
              <a:t>(defun fact (x)</a:t>
            </a:r>
            <a:br/>
            <a:r>
              <a:rPr lang="en-US" sz="2400" b="1" spc="-1">
                <a:solidFill>
                  <a:srgbClr val="000000"/>
                </a:solidFill>
                <a:latin typeface="Courier New"/>
                <a:ea typeface="Times New Roman"/>
              </a:rPr>
              <a:t>  (if (&lt;= x 0) 1 (* x (fact (- x 1))))) </a:t>
            </a:r>
            <a:endParaRPr lang="en-US" sz="24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Logic Languages</a:t>
            </a:r>
          </a:p>
        </p:txBody>
      </p:sp>
      <p:sp>
        <p:nvSpPr>
          <p:cNvPr id="174" name="TextShape 2"/>
          <p:cNvSpPr txBox="1"/>
          <p:nvPr/>
        </p:nvSpPr>
        <p:spPr>
          <a:xfrm>
            <a:off x="2362080" y="1447920"/>
            <a:ext cx="7772040" cy="46479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latin typeface="Times New Roman"/>
              </a:rPr>
              <a:t>Example: a factorial function in Prolog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r>
              <a:rPr lang="en-US" sz="3200" spc="-1" dirty="0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endParaRPr lang="en-US" sz="3200" spc="-1" dirty="0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endParaRPr lang="en-US" sz="3200" spc="-1" dirty="0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latin typeface="Times New Roman"/>
              </a:rPr>
              <a:t>Hallmark of logic languages</a:t>
            </a:r>
          </a:p>
          <a:p>
            <a:pPr marL="743040" lvl="1" indent="-285480">
              <a:spcBef>
                <a:spcPts val="561"/>
              </a:spcBef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Program expressed as rules in formal logic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176" name="TextShape 4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177" name="TextShape 5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8EF99A66-F747-42C8-BF60-C7300398FA56}" type="slidenum">
              <a:rPr lang="en-US" sz="1400" spc="-1">
                <a:solidFill>
                  <a:srgbClr val="000000"/>
                </a:solidFill>
                <a:latin typeface="Times New Roman"/>
              </a:rPr>
              <a:t>8</a:t>
            </a:fld>
            <a:endParaRPr lang="en-US" sz="1400" spc="-1">
              <a:latin typeface="Times New Roman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4343520" y="2133720"/>
            <a:ext cx="3962160" cy="264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1199"/>
              </a:spcBef>
            </a:pPr>
            <a:r>
              <a:rPr lang="en-US" sz="2400" b="1" spc="-1">
                <a:solidFill>
                  <a:srgbClr val="000000"/>
                </a:solidFill>
                <a:latin typeface="Courier New"/>
                <a:ea typeface="Times New Roman"/>
              </a:rPr>
              <a:t>fact(X,1) :- </a:t>
            </a:r>
            <a:br/>
            <a:r>
              <a:rPr lang="en-US" sz="2400" b="1" spc="-1">
                <a:solidFill>
                  <a:srgbClr val="000000"/>
                </a:solidFill>
                <a:latin typeface="Courier New"/>
                <a:ea typeface="Times New Roman"/>
              </a:rPr>
              <a:t>  X =:= 1.</a:t>
            </a:r>
            <a:br/>
            <a:r>
              <a:rPr lang="en-US" sz="2400" b="1" spc="-1">
                <a:solidFill>
                  <a:srgbClr val="000000"/>
                </a:solidFill>
                <a:latin typeface="Courier New"/>
                <a:ea typeface="Times New Roman"/>
              </a:rPr>
              <a:t>fact(X,Fact) :-</a:t>
            </a:r>
            <a:br/>
            <a:r>
              <a:rPr lang="en-US" sz="2400" b="1" spc="-1">
                <a:solidFill>
                  <a:srgbClr val="000000"/>
                </a:solidFill>
                <a:latin typeface="Courier New"/>
                <a:ea typeface="Times New Roman"/>
              </a:rPr>
              <a:t>  X &gt; 1,</a:t>
            </a:r>
            <a:br/>
            <a:r>
              <a:rPr lang="en-US" sz="2400" b="1" spc="-1">
                <a:solidFill>
                  <a:srgbClr val="000000"/>
                </a:solidFill>
                <a:latin typeface="Courier New"/>
                <a:ea typeface="Times New Roman"/>
              </a:rPr>
              <a:t>  NewX is X - 1,</a:t>
            </a:r>
            <a:br/>
            <a:r>
              <a:rPr lang="en-US" sz="2400" b="1" spc="-1">
                <a:solidFill>
                  <a:srgbClr val="000000"/>
                </a:solidFill>
                <a:latin typeface="Courier New"/>
                <a:ea typeface="Times New Roman"/>
              </a:rPr>
              <a:t>  fact(NewX,NF),</a:t>
            </a:r>
            <a:br/>
            <a:r>
              <a:rPr lang="en-US" sz="2400" b="1" spc="-1">
                <a:solidFill>
                  <a:srgbClr val="000000"/>
                </a:solidFill>
                <a:latin typeface="Courier New"/>
                <a:ea typeface="Times New Roman"/>
              </a:rPr>
              <a:t>  Fact is X * NF. </a:t>
            </a:r>
            <a:endParaRPr lang="en-US" sz="24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362080" y="343080"/>
            <a:ext cx="7772040" cy="110448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Object-Oriented Languages</a:t>
            </a:r>
          </a:p>
        </p:txBody>
      </p:sp>
      <p:sp>
        <p:nvSpPr>
          <p:cNvPr id="180" name="TextShape 2"/>
          <p:cNvSpPr txBox="1"/>
          <p:nvPr/>
        </p:nvSpPr>
        <p:spPr>
          <a:xfrm>
            <a:off x="2362080" y="1447920"/>
            <a:ext cx="7772040" cy="3276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spcBef>
                <a:spcPts val="641"/>
              </a:spcBef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latin typeface="Times New Roman"/>
              </a:rPr>
              <a:t>Example: a Java definition for a kind of object that can store an integer and compute its factorial</a:t>
            </a:r>
          </a:p>
        </p:txBody>
      </p:sp>
      <p:sp>
        <p:nvSpPr>
          <p:cNvPr id="181" name="TextShape 3"/>
          <p:cNvSpPr txBox="1"/>
          <p:nvPr/>
        </p:nvSpPr>
        <p:spPr>
          <a:xfrm>
            <a:off x="1904880" y="63230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Chapter One</a:t>
            </a:r>
            <a:endParaRPr lang="en-US" sz="1400" spc="-1">
              <a:latin typeface="Times New Roman"/>
            </a:endParaRPr>
          </a:p>
        </p:txBody>
      </p:sp>
      <p:sp>
        <p:nvSpPr>
          <p:cNvPr id="182" name="TextShape 4"/>
          <p:cNvSpPr txBox="1"/>
          <p:nvPr/>
        </p:nvSpPr>
        <p:spPr>
          <a:xfrm>
            <a:off x="4572120" y="6323040"/>
            <a:ext cx="3047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</a:rPr>
              <a:t>Modern Programming Languages, 2nd ed. </a:t>
            </a:r>
            <a:endParaRPr lang="en-US" sz="1400" spc="-1">
              <a:latin typeface="Times New Roman"/>
            </a:endParaRPr>
          </a:p>
        </p:txBody>
      </p:sp>
      <p:sp>
        <p:nvSpPr>
          <p:cNvPr id="183" name="TextShape 5"/>
          <p:cNvSpPr txBox="1"/>
          <p:nvPr/>
        </p:nvSpPr>
        <p:spPr>
          <a:xfrm>
            <a:off x="8382000" y="632304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C7F16747-669F-40C4-B1F1-1E9BA73D1580}" type="slidenum">
              <a:rPr lang="en-US" sz="1400" spc="-1">
                <a:solidFill>
                  <a:srgbClr val="000000"/>
                </a:solidFill>
                <a:latin typeface="Times New Roman"/>
              </a:rPr>
              <a:t>9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mpl.potx</Template>
  <TotalTime>1993</TotalTime>
  <Words>2295</Words>
  <Application>Microsoft Office PowerPoint</Application>
  <PresentationFormat>Widescreen</PresentationFormat>
  <Paragraphs>438</Paragraphs>
  <Slides>48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ＭＳ Ｐゴシック</vt:lpstr>
      <vt:lpstr>Arial</vt:lpstr>
      <vt:lpstr>Courier New</vt:lpstr>
      <vt:lpstr>DejaVu Sans</vt:lpstr>
      <vt:lpstr>Lucida Sans Unicode</vt:lpstr>
      <vt:lpstr>Monotype Sorts</vt:lpstr>
      <vt:lpstr>Symbol</vt:lpstr>
      <vt:lpstr>Times New Roman</vt:lpstr>
      <vt:lpstr>Wingdings</vt:lpstr>
      <vt:lpstr>Office Theme</vt:lpstr>
      <vt:lpstr>Office Theme</vt:lpstr>
      <vt:lpstr>PowerPoint Presentation</vt:lpstr>
      <vt:lpstr>Outline</vt:lpstr>
      <vt:lpstr>The Amazing Variety</vt:lpstr>
      <vt:lpstr>Programming Domains</vt:lpstr>
      <vt:lpstr>Imperative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Strengths and Weaknesses</vt:lpstr>
      <vt:lpstr>PowerPoint Presentation</vt:lpstr>
      <vt:lpstr>Language Evaluation Criteria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</dc:title>
  <dc:subject>Textbook, Chapter One</dc:subject>
  <dc:creator>Adam Webber</dc:creator>
  <dc:description/>
  <cp:lastModifiedBy>Isaac Griffith</cp:lastModifiedBy>
  <cp:revision>34</cp:revision>
  <dcterms:created xsi:type="dcterms:W3CDTF">2009-07-15T17:15:01Z</dcterms:created>
  <dcterms:modified xsi:type="dcterms:W3CDTF">2017-12-24T08:25:34Z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