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8" r:id="rId11"/>
    <p:sldId id="282" r:id="rId12"/>
    <p:sldId id="279" r:id="rId13"/>
    <p:sldId id="275" r:id="rId14"/>
    <p:sldId id="276" r:id="rId15"/>
    <p:sldId id="277" r:id="rId16"/>
    <p:sldId id="281" r:id="rId17"/>
    <p:sldId id="283" r:id="rId18"/>
    <p:sldId id="28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215"/>
    <a:srgbClr val="6FAC48"/>
    <a:srgbClr val="EF4946"/>
    <a:srgbClr val="C73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8"/>
    <p:restoredTop sz="80410"/>
  </p:normalViewPr>
  <p:slideViewPr>
    <p:cSldViewPr snapToGrid="0" snapToObjects="1">
      <p:cViewPr varScale="1">
        <p:scale>
          <a:sx n="71" d="100"/>
          <a:sy n="71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05DD0-42EC-054F-ABB5-5F1C6C26FD50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48033-D153-BA4D-B517-81433D56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48033-D153-BA4D-B517-81433D561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0F6A-9D6D-4B4E-B9C0-471189D7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19F5D-BBDB-2948-8FA7-0BBE6766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71C0-AD4C-034B-8489-CC6353CE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CE89-5E9F-9F4C-995A-C570BEBB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D58E-9844-5D4F-ADE4-9A47D9FB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C8BD-4021-3E46-A770-DB11F25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A562-5FFC-594A-9443-3FC80AD4C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22AB-D84C-BF4E-A667-48520F19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E857-8E0C-D240-947C-9E39699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00A2-9D1D-1645-87A6-CEFA6BCC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22BBB-DB80-564C-85CA-56A46D80A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2C2DA-72F5-F942-B025-A0BFE969D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23D1-3D93-654B-AA8E-CF6EAD8D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FDA1-7CA2-BB4A-BDC8-B5D7A040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3D9B-2F91-D443-A5E8-6C62919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AA3B-EFF2-EC4F-BFD7-8E0B47C6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2890-F961-4141-84DD-BBD8A8F4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C2E3-31A1-C443-87AE-AB549B93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4CAC-18FB-2E47-994A-C1F11896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7B05-B982-D446-94EC-00091A56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7DD78-2ABF-BE4C-AD1F-FFA0AEC2AB4E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0" y="6356350"/>
            <a:ext cx="998220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F09E1AE-0E76-AF4B-8B00-9673E553B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15582" r="6456" b="14652"/>
          <a:stretch/>
        </p:blipFill>
        <p:spPr>
          <a:xfrm>
            <a:off x="10112095" y="6123529"/>
            <a:ext cx="1241705" cy="4656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AD74D5-20BD-8F45-AACA-DEFA2B89ED56}"/>
              </a:ext>
            </a:extLst>
          </p:cNvPr>
          <p:cNvCxnSpPr>
            <a:cxnSpLocks/>
            <a:stCxn id="18" idx="3"/>
          </p:cNvCxnSpPr>
          <p:nvPr userDrawn="1"/>
        </p:nvCxnSpPr>
        <p:spPr>
          <a:xfrm>
            <a:off x="11353800" y="6356349"/>
            <a:ext cx="838200" cy="526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F820-6CAF-2344-A3BD-29C0245C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96327-D7C5-8F4E-9793-2C3147A1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72F6-FDF2-7244-AA32-2DA45D1C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E78B-18E1-8245-90D1-49C493C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4F18-4F81-AC4E-A478-EB236FAD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A92A-1D7A-D14C-88BF-D2E1A0A3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DD9-106D-B649-BFEB-6DB0750D4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B855-D4D3-C046-BB5C-2A3318AA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4C0E-08C3-A543-99B7-A6E58E6F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150DF-3F9D-534F-B3F8-E7DD6112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3CA97-3762-4247-AB85-7F684B06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1012-BEEE-3745-A785-8B1C3141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9A90-B536-5C42-9E81-D5136FEB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569A-60BE-E947-9873-BFAE7433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980F6-2431-8844-A18B-03D377530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656BD-4518-E24B-9D62-A3094725C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78D4F-3DF4-0B44-B35C-0797AF2A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5249D-105F-1D4B-8EF0-0564ACE5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AD0BD-BAE6-2E42-B3BF-2B68EDB7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6678-4978-E945-8825-9C440FEE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DE8A-4823-6348-B315-F5F74196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47542-901C-0849-91D7-A9A96AD9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84150-D326-1F40-BEF6-358CA11A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855C6-910B-284E-A18F-FDD5C718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F06F6-7849-F74F-AD47-DFF5B18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AB13E-2861-D84E-AE0F-3F617F4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96EB-584F-C14F-8673-8291FBC2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DD3A-8BD6-E244-B7EE-319A2296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352CB-3CC7-FD4C-A57D-FD95F52D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095B7-3035-1045-B225-392BF058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D243-D280-E84F-B538-F7615003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5B08-B9EF-B94D-B366-3B466465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8C97-2B8E-6142-B508-E6FF8580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C5D0-2E85-C643-B8AE-ABCBE7206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D1E92-BAC4-F744-86E9-1638FE6A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92CC-0CA3-3B44-81A7-E938DCBB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487F-C520-2A46-AB44-EAC0BDFD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416F9-996B-BB41-A55E-786BD490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14946-A6CA-6E47-B391-4D5C1A4D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3D12-0E98-F44F-B5A9-1BB79F6E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7264-76FE-504A-BD35-0422E3C08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831B-32FD-954E-AB1D-410884C1AE2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CBD8-74FD-C644-AF40-E427BBE3D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2D9F-4503-0846-84E6-EE3C0B5B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E46C-4C50-2A4A-B3B1-827501C5F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4A55-A2D4-1E46-A3AE-6D7D2F32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20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Penetration Testing and Fuzzing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D4F4E-0144-784E-8CDD-945C564B5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3138"/>
            <a:ext cx="9144000" cy="1655762"/>
          </a:xfrm>
        </p:spPr>
        <p:txBody>
          <a:bodyPr/>
          <a:lstStyle/>
          <a:p>
            <a:r>
              <a:rPr lang="en-US" dirty="0"/>
              <a:t>Presented by Porter Glines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A546B-AC4C-8C40-9564-6CDDE6E44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15582" r="6456" b="14652"/>
          <a:stretch/>
        </p:blipFill>
        <p:spPr>
          <a:xfrm>
            <a:off x="3602019" y="5049249"/>
            <a:ext cx="3660732" cy="137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066EE-B00B-B248-81EE-D36CDA61F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2751" y="5041600"/>
            <a:ext cx="1417710" cy="14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4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6C58-7D60-9D48-B8B3-188C8749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(or Fuzz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AC12-55C8-F843-8568-8E209E54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/>
              <a:t>Definition:</a:t>
            </a:r>
          </a:p>
          <a:p>
            <a:pPr marL="457200" indent="0">
              <a:buNone/>
            </a:pPr>
            <a:r>
              <a:rPr lang="en-US" dirty="0"/>
              <a:t>Fuzzing or fuzz testing is an automated software testing technique that involves providing invalid, unexpected, or random data as inputs to a computer program.</a:t>
            </a:r>
          </a:p>
          <a:p>
            <a:pPr marL="457200" indent="0">
              <a:buNone/>
            </a:pPr>
            <a:endParaRPr lang="en-US" dirty="0"/>
          </a:p>
          <a:p>
            <a:r>
              <a:rPr lang="en-US" dirty="0"/>
              <a:t>Developed by Barton Miller at the University of Wisconsin in 1989</a:t>
            </a:r>
          </a:p>
        </p:txBody>
      </p:sp>
    </p:spTree>
    <p:extLst>
      <p:ext uri="{BB962C8B-B14F-4D97-AF65-F5344CB8AC3E}">
        <p14:creationId xmlns:p14="http://schemas.microsoft.com/office/powerpoint/2010/main" val="172360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6C58-7D60-9D48-B8B3-188C8749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Process (automated)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AC12-55C8-F843-8568-8E209E54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Enter random and/or unexpected inputs</a:t>
            </a:r>
          </a:p>
          <a:p>
            <a:r>
              <a:rPr lang="en-US" sz="3200" dirty="0"/>
              <a:t>If the program hangs or crashes, the test failed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5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6C58-7D60-9D48-B8B3-188C8749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AC12-55C8-F843-8568-8E209E54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finding unknown vulnerabilities</a:t>
            </a:r>
          </a:p>
          <a:p>
            <a:r>
              <a:rPr lang="en-US" dirty="0"/>
              <a:t>Black box technique</a:t>
            </a:r>
          </a:p>
          <a:p>
            <a:r>
              <a:rPr lang="en-US" dirty="0"/>
              <a:t>Simple</a:t>
            </a:r>
          </a:p>
          <a:p>
            <a:pPr lvl="1"/>
            <a:r>
              <a:rPr lang="en-US" dirty="0"/>
              <a:t>The criteria for passing the test is if the program didn’t crash or hang</a:t>
            </a:r>
          </a:p>
          <a:p>
            <a:r>
              <a:rPr lang="en-US" dirty="0"/>
              <a:t>Easily automated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7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113-79B9-1041-A4C3-5360ABE3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C91A-27F3-5B43-98C5-29841D5C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Have you applied penetration testing or fuzzing to a system before?</a:t>
            </a:r>
          </a:p>
          <a:p>
            <a:pPr marL="0" indent="0">
              <a:buNone/>
            </a:pPr>
            <a:r>
              <a:rPr lang="en-US" i="1" dirty="0"/>
              <a:t>If not, have you worked on a system which might have benefited from penetration testing or fuzzing?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60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113-79B9-1041-A4C3-5360ABE3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C91A-27F3-5B43-98C5-29841D5C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What are some disadvantages to PEN testing in general?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532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113-79B9-1041-A4C3-5360ABE3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C91A-27F3-5B43-98C5-29841D5C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How does penetration testing fit into the idea of testers and developers being adversarial?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78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113-79B9-1041-A4C3-5360ABE3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C91A-27F3-5B43-98C5-29841D5C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What are some possible negatives or shortfalls of fuzzing?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957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113-79B9-1041-A4C3-5360ABE3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C91A-27F3-5B43-98C5-29841D5C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How does fuzzing relate to Input Space Partitioning (ISP)?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488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113-79B9-1041-A4C3-5360ABE3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Any Questions or Thoughts?</a:t>
            </a:r>
          </a:p>
        </p:txBody>
      </p:sp>
    </p:spTree>
    <p:extLst>
      <p:ext uri="{BB962C8B-B14F-4D97-AF65-F5344CB8AC3E}">
        <p14:creationId xmlns:p14="http://schemas.microsoft.com/office/powerpoint/2010/main" val="210883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450-8056-144C-ADB7-1EB0BE09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210-B2E7-3945-88C8-960FC3C00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1163" indent="-411163">
              <a:lnSpc>
                <a:spcPct val="120000"/>
              </a:lnSpc>
              <a:buNone/>
            </a:pPr>
            <a:r>
              <a:rPr lang="en-US" sz="1700" dirty="0" err="1"/>
              <a:t>Khera</a:t>
            </a:r>
            <a:r>
              <a:rPr lang="en-US" sz="1700" dirty="0"/>
              <a:t>, </a:t>
            </a:r>
            <a:r>
              <a:rPr lang="en-US" sz="1700" dirty="0" err="1"/>
              <a:t>Yugansh</a:t>
            </a:r>
            <a:r>
              <a:rPr lang="en-US" sz="1700" dirty="0"/>
              <a:t>, </a:t>
            </a:r>
            <a:r>
              <a:rPr lang="en-US" sz="1700" dirty="0" err="1"/>
              <a:t>Deepansh</a:t>
            </a:r>
            <a:r>
              <a:rPr lang="en-US" sz="1700" dirty="0"/>
              <a:t> Kumar, and Nidhi Garg. "Analysis and Impact of Vulnerability Assessment and Penetration Testing." </a:t>
            </a:r>
            <a:r>
              <a:rPr lang="en-US" sz="1700" i="1" dirty="0"/>
              <a:t>2019 International Conference on Machine Learning, Big Data, Cloud and Parallel Computing (</a:t>
            </a:r>
            <a:r>
              <a:rPr lang="en-US" sz="1700" i="1" dirty="0" err="1"/>
              <a:t>COMITCon</a:t>
            </a:r>
            <a:r>
              <a:rPr lang="en-US" sz="1700" i="1" dirty="0"/>
              <a:t>)</a:t>
            </a:r>
            <a:r>
              <a:rPr lang="en-US" sz="1700" dirty="0"/>
              <a:t>. IEEE, 2019.</a:t>
            </a:r>
          </a:p>
          <a:p>
            <a:pPr marL="411163" indent="-411163">
              <a:lnSpc>
                <a:spcPct val="120000"/>
              </a:lnSpc>
              <a:buNone/>
            </a:pPr>
            <a:r>
              <a:rPr lang="en-US" sz="1700" dirty="0"/>
              <a:t>Miller, Barton P., Louis </a:t>
            </a:r>
            <a:r>
              <a:rPr lang="en-US" sz="1700" dirty="0" err="1"/>
              <a:t>Fredriksen</a:t>
            </a:r>
            <a:r>
              <a:rPr lang="en-US" sz="1700" dirty="0"/>
              <a:t>, and Bryan So. "An empirical study of the reliability of UNIX utilities." </a:t>
            </a:r>
            <a:r>
              <a:rPr lang="en-US" sz="1700" i="1" dirty="0"/>
              <a:t>Communications of the ACM</a:t>
            </a:r>
            <a:r>
              <a:rPr lang="en-US" sz="1700" dirty="0"/>
              <a:t> 33.12 (1990): 32-44.</a:t>
            </a:r>
          </a:p>
          <a:p>
            <a:pPr marL="411163" indent="-411163">
              <a:lnSpc>
                <a:spcPct val="120000"/>
              </a:lnSpc>
              <a:buNone/>
            </a:pPr>
            <a:r>
              <a:rPr lang="en-US" sz="1700" dirty="0"/>
              <a:t>Patel, Keyur. "A Survey on Vulnerability Assessment &amp; Penetration Testing for Secure Communication." </a:t>
            </a:r>
            <a:r>
              <a:rPr lang="en-US" sz="1700" i="1" dirty="0"/>
              <a:t>2019 3rd International Conference on Trends in Electronics and Informatics (ICOEI)</a:t>
            </a:r>
            <a:r>
              <a:rPr lang="en-US" sz="1700" dirty="0"/>
              <a:t>. IEEE, 2019.</a:t>
            </a:r>
          </a:p>
          <a:p>
            <a:pPr marL="411163" indent="-411163">
              <a:lnSpc>
                <a:spcPct val="120000"/>
              </a:lnSpc>
              <a:buNone/>
            </a:pPr>
            <a:r>
              <a:rPr lang="en-US" sz="1700" dirty="0"/>
              <a:t>Vats, Prashant, Manju </a:t>
            </a:r>
            <a:r>
              <a:rPr lang="en-US" sz="1700" dirty="0" err="1"/>
              <a:t>Mandot</a:t>
            </a:r>
            <a:r>
              <a:rPr lang="en-US" sz="1700" dirty="0"/>
              <a:t>, and Anjana </a:t>
            </a:r>
            <a:r>
              <a:rPr lang="en-US" sz="1700" dirty="0" err="1"/>
              <a:t>Gosain</a:t>
            </a:r>
            <a:r>
              <a:rPr lang="en-US" sz="1700" dirty="0"/>
              <a:t>. "A Comprehensive Literature Review of Penetration Testing &amp; Its Applications." </a:t>
            </a:r>
            <a:r>
              <a:rPr lang="en-US" sz="1700" i="1" dirty="0"/>
              <a:t>2020 8th International Conference on Reliability, Infocom Technologies and Optimization (Trends and Future Directions)(ICRITO)</a:t>
            </a:r>
            <a:r>
              <a:rPr lang="en-US" sz="1700" dirty="0"/>
              <a:t>. IEEE, 2020.</a:t>
            </a:r>
          </a:p>
          <a:p>
            <a:pPr marL="411163" indent="-411163">
              <a:lnSpc>
                <a:spcPct val="120000"/>
              </a:lnSpc>
              <a:buNone/>
            </a:pPr>
            <a:r>
              <a:rPr lang="en-US" sz="1700" dirty="0"/>
              <a:t>Yang, Eugene. "Fuzz testing &amp; software composition analysis in software engineering." </a:t>
            </a:r>
            <a:r>
              <a:rPr lang="en-US" sz="1700" i="1" dirty="0"/>
              <a:t>2018 International Symposium on VLSI Design, Automation and Test (VLSI-DAT)</a:t>
            </a:r>
            <a:r>
              <a:rPr lang="en-US" sz="1700" dirty="0"/>
              <a:t>. IEEE, 2018.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6C58-7D60-9D48-B8B3-188C8749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AC12-55C8-F843-8568-8E209E54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/>
              <a:t>Definition from DOI:</a:t>
            </a:r>
          </a:p>
          <a:p>
            <a:pPr marL="457200" indent="0">
              <a:buNone/>
            </a:pPr>
            <a:r>
              <a:rPr lang="en-US" dirty="0"/>
              <a:t>Penetration testing is a controlled attack simulation that helps identify susceptibility to application, network, and operating system breaches.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known as </a:t>
            </a:r>
            <a:r>
              <a:rPr lang="en-US" b="1" dirty="0"/>
              <a:t>PEN testing</a:t>
            </a:r>
            <a:r>
              <a:rPr lang="en-US" dirty="0"/>
              <a:t> or </a:t>
            </a:r>
            <a:r>
              <a:rPr lang="en-US" b="1" dirty="0"/>
              <a:t>ethical hacking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2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C45E-F2AE-2B48-99B8-D9CFCC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884-37BD-084B-9F2C-2E9BFFBB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PEN testing is about finding vulnerabilities in software systems</a:t>
            </a:r>
          </a:p>
          <a:p>
            <a:r>
              <a:rPr lang="en-US" dirty="0"/>
              <a:t>Thinking in the perspective of an attacker or hacker</a:t>
            </a:r>
          </a:p>
          <a:p>
            <a:endParaRPr lang="en-US" dirty="0"/>
          </a:p>
          <a:p>
            <a:r>
              <a:rPr lang="en-US" dirty="0"/>
              <a:t>Software systems are more connected (and vulnerable) than ever in the age of the internet.</a:t>
            </a:r>
          </a:p>
          <a:p>
            <a:pPr lvl="1"/>
            <a:r>
              <a:rPr lang="en-US" dirty="0"/>
              <a:t>Web Apps</a:t>
            </a:r>
          </a:p>
          <a:p>
            <a:pPr lvl="1"/>
            <a:r>
              <a:rPr lang="en-US" dirty="0"/>
              <a:t>E-commerce</a:t>
            </a:r>
          </a:p>
          <a:p>
            <a:pPr lvl="1"/>
            <a:r>
              <a:rPr lang="en-US" dirty="0"/>
              <a:t>Public APIs</a:t>
            </a:r>
          </a:p>
          <a:p>
            <a:pPr lvl="1"/>
            <a:r>
              <a:rPr lang="en-US" dirty="0"/>
              <a:t>Internal Enterprise Applications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5DF-A6A2-404D-878C-C25E1DAA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PEN Testing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B2F7-E8B1-A74D-B5E9-033BAF7A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different PEN testing strategies when planning a PEN test.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External PEN testing</a:t>
            </a:r>
            <a:r>
              <a:rPr lang="en-US" dirty="0"/>
              <a:t>: </a:t>
            </a:r>
          </a:p>
          <a:p>
            <a:pPr marL="914400" indent="0">
              <a:buNone/>
            </a:pPr>
            <a:r>
              <a:rPr lang="en-US" dirty="0"/>
              <a:t>Performing the attack outside the organization’s boundary using the internet.</a:t>
            </a:r>
          </a:p>
          <a:p>
            <a:endParaRPr lang="en-US" dirty="0"/>
          </a:p>
          <a:p>
            <a:r>
              <a:rPr lang="en-US" b="1" dirty="0"/>
              <a:t>Internal PEN testing:</a:t>
            </a:r>
          </a:p>
          <a:p>
            <a:pPr marL="914400" indent="0">
              <a:buNone/>
            </a:pPr>
            <a:r>
              <a:rPr lang="en-US" dirty="0"/>
              <a:t>Performing the attack from inside the organization’s network. This would simulate a disgruntled employee.</a:t>
            </a:r>
          </a:p>
          <a:p>
            <a:pPr marL="914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8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5DF-A6A2-404D-878C-C25E1DAA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PEN Testing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B2F7-E8B1-A74D-B5E9-033BAF7A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Blind PEN testing</a:t>
            </a:r>
            <a:r>
              <a:rPr lang="en-US" dirty="0"/>
              <a:t>: </a:t>
            </a:r>
          </a:p>
          <a:p>
            <a:pPr marL="914400" indent="0">
              <a:buNone/>
            </a:pPr>
            <a:r>
              <a:rPr lang="en-US" dirty="0"/>
              <a:t>The testing team performing the attack is given no or little information about the organization. This simulates a real-life hacking attempt.</a:t>
            </a:r>
          </a:p>
          <a:p>
            <a:endParaRPr lang="en-US" dirty="0"/>
          </a:p>
          <a:p>
            <a:r>
              <a:rPr lang="en-US" b="1" dirty="0"/>
              <a:t>Double Blind PEN testing:</a:t>
            </a:r>
          </a:p>
          <a:p>
            <a:pPr marL="914400" indent="0">
              <a:buNone/>
            </a:pPr>
            <a:r>
              <a:rPr lang="en-US" dirty="0"/>
              <a:t>An extended version of a blind PEN test where the organization’s IT staff and security team are not aware of the test.</a:t>
            </a:r>
          </a:p>
          <a:p>
            <a:pPr marL="914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5DF-A6A2-404D-878C-C25E1DAA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B2F7-E8B1-A74D-B5E9-033BAF7A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464796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Black Box</a:t>
            </a:r>
            <a:endParaRPr lang="en-US" dirty="0"/>
          </a:p>
          <a:p>
            <a:pPr marL="914400" indent="0">
              <a:buNone/>
            </a:pPr>
            <a:r>
              <a:rPr lang="en-US" dirty="0"/>
              <a:t>PEN testers have no knowledge of the target system. </a:t>
            </a:r>
          </a:p>
          <a:p>
            <a:pPr marL="914400" indent="0">
              <a:buNone/>
            </a:pPr>
            <a:endParaRPr lang="en-US" dirty="0"/>
          </a:p>
          <a:p>
            <a:r>
              <a:rPr lang="en-US" b="1" dirty="0"/>
              <a:t>White Box</a:t>
            </a:r>
          </a:p>
          <a:p>
            <a:pPr marL="914400" indent="0">
              <a:buNone/>
            </a:pPr>
            <a:r>
              <a:rPr lang="en-US" dirty="0"/>
              <a:t>PEN testers are provided all information about a target system; source code, operating system details, IP addresses, etc.</a:t>
            </a:r>
          </a:p>
          <a:p>
            <a:pPr marL="914400" indent="0">
              <a:buNone/>
            </a:pPr>
            <a:endParaRPr lang="en-US" dirty="0"/>
          </a:p>
          <a:p>
            <a:r>
              <a:rPr lang="en-US" b="1" dirty="0"/>
              <a:t>Grey Box</a:t>
            </a:r>
            <a:endParaRPr lang="en-US" dirty="0"/>
          </a:p>
          <a:p>
            <a:pPr marL="914400" indent="0">
              <a:buNone/>
            </a:pPr>
            <a:r>
              <a:rPr lang="en-US" dirty="0"/>
              <a:t>PEN testers are given some knowledge about a system (e.g. OS details and IP addresses but no source code)</a:t>
            </a:r>
          </a:p>
        </p:txBody>
      </p:sp>
    </p:spTree>
    <p:extLst>
      <p:ext uri="{BB962C8B-B14F-4D97-AF65-F5344CB8AC3E}">
        <p14:creationId xmlns:p14="http://schemas.microsoft.com/office/powerpoint/2010/main" val="427541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C45E-F2AE-2B48-99B8-D9CFCC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 to PEN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884-37BD-084B-9F2C-2E9BFFB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528638" lvl="1" indent="-514350">
              <a:buAutoNum type="arabicPeriod"/>
            </a:pPr>
            <a:r>
              <a:rPr lang="en-US" sz="3200" dirty="0"/>
              <a:t>Define the Scope</a:t>
            </a:r>
          </a:p>
          <a:p>
            <a:pPr marL="528638" lvl="1" indent="-514350">
              <a:buAutoNum type="arabicPeriod"/>
            </a:pPr>
            <a:r>
              <a:rPr lang="en-US" sz="3200" dirty="0"/>
              <a:t>Reconnaissance (passive)</a:t>
            </a:r>
          </a:p>
          <a:p>
            <a:pPr marL="528638" lvl="1" indent="-514350">
              <a:buAutoNum type="arabicPeriod"/>
            </a:pPr>
            <a:r>
              <a:rPr lang="en-US" sz="3200" dirty="0"/>
              <a:t>Scanning</a:t>
            </a:r>
          </a:p>
          <a:p>
            <a:pPr marL="528638" lvl="1" indent="-514350">
              <a:buAutoNum type="arabicPeriod"/>
            </a:pPr>
            <a:r>
              <a:rPr lang="en-US" sz="3200" dirty="0"/>
              <a:t>Exploit Vulnerability</a:t>
            </a:r>
          </a:p>
          <a:p>
            <a:pPr marL="528638" lvl="1" indent="-514350">
              <a:buAutoNum type="arabicPeriod"/>
            </a:pPr>
            <a:r>
              <a:rPr lang="en-US" sz="3200" dirty="0"/>
              <a:t>Report &amp; Cleanup</a:t>
            </a:r>
          </a:p>
          <a:p>
            <a:pPr marL="14288" lvl="1" indent="0">
              <a:buNone/>
            </a:pPr>
            <a:endParaRPr lang="en-US" sz="3200" dirty="0"/>
          </a:p>
          <a:p>
            <a:pPr marL="14288" lvl="1" indent="0">
              <a:buNone/>
            </a:pPr>
            <a:r>
              <a:rPr lang="en-US" sz="2800" dirty="0"/>
              <a:t>In literature, the full approach is often called Vulnerability Assessment and Penetration Testing (VAPT)</a:t>
            </a:r>
          </a:p>
        </p:txBody>
      </p:sp>
    </p:spTree>
    <p:extLst>
      <p:ext uri="{BB962C8B-B14F-4D97-AF65-F5344CB8AC3E}">
        <p14:creationId xmlns:p14="http://schemas.microsoft.com/office/powerpoint/2010/main" val="104390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C45E-F2AE-2B48-99B8-D9CFCC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884-37BD-084B-9F2C-2E9BFFB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6"/>
          </a:xfrm>
        </p:spPr>
        <p:txBody>
          <a:bodyPr>
            <a:normAutofit lnSpcReduction="10000"/>
          </a:bodyPr>
          <a:lstStyle/>
          <a:p>
            <a:pPr marL="471488" lvl="1" indent="-457200"/>
            <a:r>
              <a:rPr lang="en-US" sz="2800" dirty="0"/>
              <a:t>Injection</a:t>
            </a:r>
          </a:p>
          <a:p>
            <a:pPr marL="471488" lvl="1" indent="-457200"/>
            <a:r>
              <a:rPr lang="en-US" sz="2800" dirty="0"/>
              <a:t>Broken Authentication</a:t>
            </a:r>
          </a:p>
          <a:p>
            <a:pPr marL="471488" lvl="1" indent="-457200"/>
            <a:r>
              <a:rPr lang="en-US" sz="2800" dirty="0"/>
              <a:t>Sensitive Data Exposure</a:t>
            </a:r>
          </a:p>
          <a:p>
            <a:pPr marL="471488" lvl="1" indent="-457200"/>
            <a:r>
              <a:rPr lang="en-US" sz="2800" dirty="0"/>
              <a:t>XML External Entities (XXE)</a:t>
            </a:r>
          </a:p>
          <a:p>
            <a:pPr marL="471488" lvl="1" indent="-457200"/>
            <a:r>
              <a:rPr lang="en-US" sz="2800" dirty="0"/>
              <a:t>Security Mis-configuration</a:t>
            </a:r>
          </a:p>
          <a:p>
            <a:pPr marL="471488" lvl="1" indent="-457200"/>
            <a:r>
              <a:rPr lang="en-US" sz="2800" dirty="0"/>
              <a:t>Cross-site scripting</a:t>
            </a:r>
          </a:p>
          <a:p>
            <a:pPr marL="471488" lvl="1" indent="-457200"/>
            <a:r>
              <a:rPr lang="en-US" sz="2800" dirty="0"/>
              <a:t>Using components with identified vulnerabilities</a:t>
            </a:r>
          </a:p>
          <a:p>
            <a:pPr marL="471488" lvl="1" indent="-457200"/>
            <a:r>
              <a:rPr lang="en-US" sz="2800" dirty="0"/>
              <a:t>Insufficient Logging &amp; Monitoring</a:t>
            </a:r>
          </a:p>
          <a:p>
            <a:pPr marL="471488" lvl="1" indent="-457200"/>
            <a:endParaRPr lang="en-US" sz="2800" dirty="0"/>
          </a:p>
          <a:p>
            <a:pPr marL="14288" lvl="1" indent="0">
              <a:buNone/>
            </a:pPr>
            <a:r>
              <a:rPr lang="en-US" sz="2800" dirty="0"/>
              <a:t>Use Open Web Application Security Project (OWASP) for up-to-date top 10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C177-E8A1-8A4E-80C1-D4392A800A60}"/>
              </a:ext>
            </a:extLst>
          </p:cNvPr>
          <p:cNvSpPr txBox="1"/>
          <p:nvPr/>
        </p:nvSpPr>
        <p:spPr>
          <a:xfrm>
            <a:off x="3191655" y="6387944"/>
            <a:ext cx="53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https://owasp.org/www-project-top-ten/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0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C45E-F2AE-2B48-99B8-D9CFCC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884-37BD-084B-9F2C-2E9BFFBB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6"/>
          </a:xfrm>
        </p:spPr>
        <p:txBody>
          <a:bodyPr>
            <a:normAutofit/>
          </a:bodyPr>
          <a:lstStyle/>
          <a:p>
            <a:pPr marL="14288" lvl="1" indent="0">
              <a:buNone/>
            </a:pPr>
            <a:r>
              <a:rPr lang="en-US" sz="2800" dirty="0"/>
              <a:t>Most of these tools aide in scanning/reconnaissance</a:t>
            </a:r>
          </a:p>
          <a:p>
            <a:pPr marL="471488" lvl="1" indent="-457200"/>
            <a:endParaRPr lang="en-US" sz="2800" dirty="0"/>
          </a:p>
          <a:p>
            <a:pPr marL="471488" lvl="1" indent="-457200"/>
            <a:r>
              <a:rPr lang="en-US" sz="2800" dirty="0"/>
              <a:t>Nmap</a:t>
            </a:r>
          </a:p>
          <a:p>
            <a:pPr marL="471488" lvl="1" indent="-457200"/>
            <a:r>
              <a:rPr lang="en-US" sz="2800" dirty="0"/>
              <a:t>Nessus</a:t>
            </a:r>
          </a:p>
          <a:p>
            <a:pPr marL="471488" lvl="1" indent="-457200"/>
            <a:r>
              <a:rPr lang="en-US" sz="2800" dirty="0"/>
              <a:t>Wireshark</a:t>
            </a:r>
          </a:p>
          <a:p>
            <a:pPr marL="471488" lvl="1" indent="-457200"/>
            <a:r>
              <a:rPr lang="en-US" sz="2800" dirty="0"/>
              <a:t>Metasploit</a:t>
            </a:r>
          </a:p>
          <a:p>
            <a:pPr marL="471488" lvl="1" indent="-457200"/>
            <a:r>
              <a:rPr lang="en-US" sz="2800" dirty="0"/>
              <a:t>The Harvester</a:t>
            </a:r>
          </a:p>
          <a:p>
            <a:pPr marL="471488" lvl="1" indent="-457200"/>
            <a:r>
              <a:rPr lang="en-US" sz="2800" dirty="0"/>
              <a:t>Zed Attack Proxy (ZAP)</a:t>
            </a:r>
          </a:p>
          <a:p>
            <a:pPr marL="471488" lvl="1" indent="-457200"/>
            <a:r>
              <a:rPr lang="en-US" sz="2800" dirty="0"/>
              <a:t>Browser Exploitation Framework (Beef)</a:t>
            </a:r>
          </a:p>
          <a:p>
            <a:pPr marL="471488" lvl="1" indent="-457200"/>
            <a:r>
              <a:rPr lang="en-US" sz="2800" dirty="0"/>
              <a:t>SQLMAP</a:t>
            </a:r>
          </a:p>
          <a:p>
            <a:pPr marL="471488" lvl="1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6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752</Words>
  <Application>Microsoft Macintosh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Office Theme</vt:lpstr>
      <vt:lpstr>Penetration Testing and Fuzzing</vt:lpstr>
      <vt:lpstr>Penetration Testing</vt:lpstr>
      <vt:lpstr>Penetration Testing</vt:lpstr>
      <vt:lpstr>Various PEN Testing Strategies</vt:lpstr>
      <vt:lpstr>Various PEN Testing Strategies</vt:lpstr>
      <vt:lpstr>Types of PEN Testing</vt:lpstr>
      <vt:lpstr>General Approach to PEN Testing</vt:lpstr>
      <vt:lpstr>Common Vulnerabilities</vt:lpstr>
      <vt:lpstr>Common Tools</vt:lpstr>
      <vt:lpstr>Fuzzing (or Fuzz Testing)</vt:lpstr>
      <vt:lpstr>Fuzzing Process (automated)</vt:lpstr>
      <vt:lpstr>Fuzzing</vt:lpstr>
      <vt:lpstr>Questions</vt:lpstr>
      <vt:lpstr>Questions</vt:lpstr>
      <vt:lpstr>Questions</vt:lpstr>
      <vt:lpstr>Questions</vt:lpstr>
      <vt:lpstr>Questions</vt:lpstr>
      <vt:lpstr>Any Questions or Thoughts?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Leap of Creativity: From Systems that Generalize to Systems that Filter </dc:title>
  <dc:creator>Porter Glines</dc:creator>
  <cp:lastModifiedBy>Porter Glines</cp:lastModifiedBy>
  <cp:revision>114</cp:revision>
  <dcterms:created xsi:type="dcterms:W3CDTF">2020-08-18T03:52:09Z</dcterms:created>
  <dcterms:modified xsi:type="dcterms:W3CDTF">2020-09-25T22:26:27Z</dcterms:modified>
</cp:coreProperties>
</file>