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65"/>
  </p:notesMasterIdLst>
  <p:sldIdLst>
    <p:sldId id="330" r:id="rId2"/>
    <p:sldId id="331" r:id="rId3"/>
    <p:sldId id="332" r:id="rId4"/>
    <p:sldId id="259" r:id="rId5"/>
    <p:sldId id="260" r:id="rId6"/>
    <p:sldId id="261" r:id="rId7"/>
    <p:sldId id="262" r:id="rId8"/>
    <p:sldId id="263" r:id="rId9"/>
    <p:sldId id="264" r:id="rId10"/>
    <p:sldId id="265" r:id="rId11"/>
    <p:sldId id="266" r:id="rId12"/>
    <p:sldId id="270" r:id="rId13"/>
    <p:sldId id="271" r:id="rId14"/>
    <p:sldId id="272" r:id="rId15"/>
    <p:sldId id="273" r:id="rId16"/>
    <p:sldId id="274" r:id="rId17"/>
    <p:sldId id="275" r:id="rId18"/>
    <p:sldId id="276" r:id="rId19"/>
    <p:sldId id="277" r:id="rId20"/>
    <p:sldId id="279" r:id="rId21"/>
    <p:sldId id="280" r:id="rId22"/>
    <p:sldId id="281" r:id="rId23"/>
    <p:sldId id="282" r:id="rId24"/>
    <p:sldId id="283" r:id="rId25"/>
    <p:sldId id="284" r:id="rId26"/>
    <p:sldId id="290" r:id="rId27"/>
    <p:sldId id="291" r:id="rId28"/>
    <p:sldId id="292" r:id="rId29"/>
    <p:sldId id="293" r:id="rId30"/>
    <p:sldId id="294" r:id="rId31"/>
    <p:sldId id="295" r:id="rId32"/>
    <p:sldId id="296" r:id="rId33"/>
    <p:sldId id="297" r:id="rId34"/>
    <p:sldId id="298" r:id="rId35"/>
    <p:sldId id="299"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29" r:id="rId49"/>
    <p:sldId id="313" r:id="rId50"/>
    <p:sldId id="314" r:id="rId51"/>
    <p:sldId id="315" r:id="rId52"/>
    <p:sldId id="316" r:id="rId53"/>
    <p:sldId id="317" r:id="rId54"/>
    <p:sldId id="318" r:id="rId55"/>
    <p:sldId id="319" r:id="rId56"/>
    <p:sldId id="320" r:id="rId57"/>
    <p:sldId id="321" r:id="rId58"/>
    <p:sldId id="322" r:id="rId59"/>
    <p:sldId id="324" r:id="rId60"/>
    <p:sldId id="325" r:id="rId61"/>
    <p:sldId id="326" r:id="rId62"/>
    <p:sldId id="327" r:id="rId63"/>
    <p:sldId id="328"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578" userDrawn="1">
          <p15:clr>
            <a:srgbClr val="A4A3A4"/>
          </p15:clr>
        </p15:guide>
        <p15:guide id="3" pos="476" userDrawn="1">
          <p15:clr>
            <a:srgbClr val="A4A3A4"/>
          </p15:clr>
        </p15:guide>
        <p15:guide id="4" pos="703" userDrawn="1">
          <p15:clr>
            <a:srgbClr val="A4A3A4"/>
          </p15:clr>
        </p15:guide>
        <p15:guide id="5" pos="975" userDrawn="1">
          <p15:clr>
            <a:srgbClr val="A4A3A4"/>
          </p15:clr>
        </p15:guide>
        <p15:guide id="6" orient="horz" pos="954" userDrawn="1">
          <p15:clr>
            <a:srgbClr val="A4A3A4"/>
          </p15:clr>
        </p15:guide>
        <p15:guide id="7" orient="horz" pos="527" userDrawn="1">
          <p15:clr>
            <a:srgbClr val="A4A3A4"/>
          </p15:clr>
        </p15:guide>
        <p15:guide id="8" orient="horz" pos="4292" userDrawn="1">
          <p15:clr>
            <a:srgbClr val="A4A3A4"/>
          </p15:clr>
        </p15:guide>
        <p15:guide id="9" orient="horz" pos="3951" userDrawn="1">
          <p15:clr>
            <a:srgbClr val="A4A3A4"/>
          </p15:clr>
        </p15:guide>
        <p15:guide id="10"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1" clrIdx="0">
    <p:extLst>
      <p:ext uri="{19B8F6BF-5375-455C-9EA6-DF929625EA0E}">
        <p15:presenceInfo xmlns:p15="http://schemas.microsoft.com/office/powerpoint/2012/main" userId="Menon, Bincy" providerId="None"/>
      </p:ext>
    </p:extLst>
  </p:cmAuthor>
  <p:cmAuthor id="2" name="user" initials="u"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3953" autoAdjust="0"/>
  </p:normalViewPr>
  <p:slideViewPr>
    <p:cSldViewPr snapToObjects="1">
      <p:cViewPr varScale="1">
        <p:scale>
          <a:sx n="104" d="100"/>
          <a:sy n="104" d="100"/>
        </p:scale>
        <p:origin x="1116" y="114"/>
      </p:cViewPr>
      <p:guideLst>
        <p:guide pos="5578"/>
        <p:guide pos="476"/>
        <p:guide pos="703"/>
        <p:guide pos="975"/>
        <p:guide orient="horz" pos="954"/>
        <p:guide orient="horz" pos="527"/>
        <p:guide orient="horz" pos="4292"/>
        <p:guide orient="horz" pos="3951"/>
        <p:guide pos="2880"/>
      </p:guideLst>
    </p:cSldViewPr>
  </p:slideViewPr>
  <p:outlineViewPr>
    <p:cViewPr>
      <p:scale>
        <a:sx n="33" d="100"/>
        <a:sy n="33" d="100"/>
      </p:scale>
      <p:origin x="0" y="871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3995A-A778-4EC8-9C90-914012B0908C}" type="datetimeFigureOut">
              <a:rPr lang="en-IN" smtClean="0"/>
              <a:t>22-01-2019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E01D7-59F2-46BF-8694-BCB2031F20A8}" type="slidenum">
              <a:rPr lang="en-IN" smtClean="0"/>
              <a:t>‹#›</a:t>
            </a:fld>
            <a:endParaRPr lang="en-IN"/>
          </a:p>
        </p:txBody>
      </p:sp>
    </p:spTree>
    <p:extLst>
      <p:ext uri="{BB962C8B-B14F-4D97-AF65-F5344CB8AC3E}">
        <p14:creationId xmlns:p14="http://schemas.microsoft.com/office/powerpoint/2010/main" val="29991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143000" y="685800"/>
            <a:ext cx="4573588" cy="3429000"/>
          </a:xfrm>
          <a:ln/>
        </p:spPr>
      </p:sp>
      <p:sp>
        <p:nvSpPr>
          <p:cNvPr id="61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smtClean="0"/>
          </a:p>
        </p:txBody>
      </p:sp>
      <p:sp>
        <p:nvSpPr>
          <p:cNvPr id="6148" name="Slide Number Placeholder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C91FD3-F773-4668-851B-9501CB3EEE5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48556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DBE01D7-59F2-46BF-8694-BCB2031F20A8}" type="slidenum">
              <a:rPr lang="en-IN" smtClean="0"/>
              <a:t>20</a:t>
            </a:fld>
            <a:endParaRPr lang="en-IN"/>
          </a:p>
        </p:txBody>
      </p:sp>
    </p:spTree>
    <p:extLst>
      <p:ext uri="{BB962C8B-B14F-4D97-AF65-F5344CB8AC3E}">
        <p14:creationId xmlns:p14="http://schemas.microsoft.com/office/powerpoint/2010/main" val="272127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9460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385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1974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smtClean="0"/>
              <a:t>Click to edit Master title style</a:t>
            </a:r>
            <a:endParaRPr lang="en-US" dirty="0"/>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smtClean="0"/>
              <a:t>Click to 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smtClean="0"/>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24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24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315950178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42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9466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689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898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6438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77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686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298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Text Box 13"/>
          <p:cNvSpPr txBox="1">
            <a:spLocks noChangeArrowheads="1"/>
          </p:cNvSpPr>
          <p:nvPr userDrawn="1"/>
        </p:nvSpPr>
        <p:spPr bwMode="auto">
          <a:xfrm>
            <a:off x="185738" y="6416675"/>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smtClean="0">
                <a:solidFill>
                  <a:srgbClr val="000000"/>
                </a:solidFill>
                <a:latin typeface="Arial"/>
                <a:ea typeface="Verdana" panose="020B0604030504040204" pitchFamily="34" charset="0"/>
                <a:cs typeface="Verdana" panose="020B0604030504040204" pitchFamily="34" charset="0"/>
              </a:rPr>
              <a:t>Copyright © 2019, 2014, 2010 Pearson Education, Inc. All Rights Reserved</a:t>
            </a:r>
            <a:endParaRPr lang="en-GB" sz="1200" dirty="0" smtClean="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0"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016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3600" b="1">
          <a:solidFill>
            <a:srgbClr val="007FA3"/>
          </a:solidFill>
          <a:latin typeface="+mj-lt"/>
          <a:ea typeface="+mj-ea"/>
          <a:cs typeface="+mj-cs"/>
        </a:defRPr>
      </a:lvl1pPr>
      <a:lvl2pPr algn="ctr" rtl="0" eaLnBrk="0" fontAlgn="base" hangingPunct="0">
        <a:spcBef>
          <a:spcPct val="0"/>
        </a:spcBef>
        <a:spcAft>
          <a:spcPct val="0"/>
        </a:spcAft>
        <a:defRPr sz="4000" b="1">
          <a:solidFill>
            <a:srgbClr val="007FA3"/>
          </a:solidFill>
          <a:latin typeface="Arial" pitchFamily="34" charset="0"/>
        </a:defRPr>
      </a:lvl2pPr>
      <a:lvl3pPr algn="ctr" rtl="0" eaLnBrk="0" fontAlgn="base" hangingPunct="0">
        <a:spcBef>
          <a:spcPct val="0"/>
        </a:spcBef>
        <a:spcAft>
          <a:spcPct val="0"/>
        </a:spcAft>
        <a:defRPr sz="4000" b="1">
          <a:solidFill>
            <a:srgbClr val="007FA3"/>
          </a:solidFill>
          <a:latin typeface="Arial" pitchFamily="34" charset="0"/>
        </a:defRPr>
      </a:lvl3pPr>
      <a:lvl4pPr algn="ctr" rtl="0" eaLnBrk="0" fontAlgn="base" hangingPunct="0">
        <a:spcBef>
          <a:spcPct val="0"/>
        </a:spcBef>
        <a:spcAft>
          <a:spcPct val="0"/>
        </a:spcAft>
        <a:defRPr sz="4000" b="1">
          <a:solidFill>
            <a:srgbClr val="007FA3"/>
          </a:solidFill>
          <a:latin typeface="Arial" pitchFamily="34" charset="0"/>
        </a:defRPr>
      </a:lvl4pPr>
      <a:lvl5pPr algn="ctr" rtl="0" eaLnBrk="0" fontAlgn="base" hangingPunct="0">
        <a:spcBef>
          <a:spcPct val="0"/>
        </a:spcBef>
        <a:spcAft>
          <a:spcPct val="0"/>
        </a:spcAft>
        <a:defRPr sz="4000" b="1">
          <a:solidFill>
            <a:srgbClr val="007FA3"/>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lr>
          <a:srgbClr val="007FA3"/>
        </a:buClr>
        <a:buChar char="•"/>
        <a:defRPr sz="3200">
          <a:solidFill>
            <a:schemeClr val="tx1"/>
          </a:solidFill>
          <a:latin typeface="+mj-lt"/>
          <a:ea typeface="+mn-ea"/>
          <a:cs typeface="+mn-cs"/>
        </a:defRPr>
      </a:lvl1pPr>
      <a:lvl2pPr marL="742950" indent="-285750" algn="l" rtl="0" eaLnBrk="0" fontAlgn="base" hangingPunct="0">
        <a:spcBef>
          <a:spcPct val="20000"/>
        </a:spcBef>
        <a:spcAft>
          <a:spcPct val="0"/>
        </a:spcAft>
        <a:buClr>
          <a:srgbClr val="007FA3"/>
        </a:buClr>
        <a:buChar char="–"/>
        <a:defRPr sz="2800">
          <a:solidFill>
            <a:schemeClr val="tx1"/>
          </a:solidFill>
          <a:latin typeface="+mj-lt"/>
        </a:defRPr>
      </a:lvl2pPr>
      <a:lvl3pPr marL="1143000" indent="-228600" algn="l" rtl="0" eaLnBrk="0" fontAlgn="base" hangingPunct="0">
        <a:spcBef>
          <a:spcPct val="20000"/>
        </a:spcBef>
        <a:spcAft>
          <a:spcPct val="0"/>
        </a:spcAft>
        <a:buClr>
          <a:srgbClr val="007FA3"/>
        </a:buClr>
        <a:buChar char="•"/>
        <a:defRPr sz="2400">
          <a:solidFill>
            <a:schemeClr val="tx1"/>
          </a:solidFill>
          <a:latin typeface="+mj-lt"/>
        </a:defRPr>
      </a:lvl3pPr>
      <a:lvl4pPr marL="1600200" indent="-228600" algn="l" rtl="0" eaLnBrk="0" fontAlgn="base" hangingPunct="0">
        <a:spcBef>
          <a:spcPct val="20000"/>
        </a:spcBef>
        <a:spcAft>
          <a:spcPct val="0"/>
        </a:spcAft>
        <a:buClr>
          <a:srgbClr val="007FA3"/>
        </a:buClr>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a:t>
            </a:r>
            <a:r>
              <a:rPr kumimoji="0" lang="en-IN" sz="3600" b="1" i="0" u="none" strike="noStrike" kern="1200" cap="none" spc="0" normalizeH="0" baseline="0" noProof="0" dirty="0" smtClean="0">
                <a:ln>
                  <a:noFill/>
                </a:ln>
                <a:solidFill>
                  <a:srgbClr val="007BA4"/>
                </a:solidFill>
                <a:effectLst/>
                <a:uLnTx/>
                <a:uFillTx/>
                <a:latin typeface="Arial"/>
                <a:ea typeface="+mj-ea"/>
                <a:cs typeface="+mj-cs"/>
              </a:rPr>
              <a:t>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a:t>
            </a:r>
            <a:r>
              <a:rPr kumimoji="0" lang="en-US" sz="2800" b="1" i="0" u="none" strike="noStrike" kern="0" cap="none" spc="0" normalizeH="0" baseline="0" noProof="0" dirty="0" smtClean="0">
                <a:ln>
                  <a:noFill/>
                </a:ln>
                <a:solidFill>
                  <a:srgbClr val="007FA3"/>
                </a:solidFill>
                <a:effectLst/>
                <a:uLnTx/>
                <a:uFillTx/>
                <a:latin typeface="Arial"/>
                <a:ea typeface="+mj-ea"/>
                <a:cs typeface="Arial" panose="020B0604020202020204" pitchFamily="34" charset="0"/>
              </a:rPr>
              <a:t>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smtClean="0">
                <a:ln>
                  <a:noFill/>
                </a:ln>
                <a:solidFill>
                  <a:srgbClr val="007FA3"/>
                </a:solidFill>
                <a:effectLst/>
                <a:uLnTx/>
                <a:uFillTx/>
                <a:latin typeface="Arial"/>
                <a:ea typeface="+mj-ea"/>
                <a:cs typeface="Arial" panose="020B0604020202020204" pitchFamily="34" charset="0"/>
              </a:rPr>
              <a:t>Fourth Edition</a:t>
            </a:r>
            <a:endPar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13" name="Text Placeholder 4"/>
          <p:cNvSpPr txBox="1">
            <a:spLocks/>
          </p:cNvSpPr>
          <p:nvPr/>
        </p:nvSpPr>
        <p:spPr bwMode="auto">
          <a:xfrm>
            <a:off x="4564063" y="2622922"/>
            <a:ext cx="41227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en-US" sz="3000" b="0" i="0" u="none" strike="noStrike" kern="0" cap="none" spc="0" normalizeH="0" baseline="0" noProof="0" dirty="0" smtClean="0">
                <a:ln>
                  <a:noFill/>
                </a:ln>
                <a:solidFill>
                  <a:srgbClr val="000000"/>
                </a:solidFill>
                <a:effectLst/>
                <a:uLnTx/>
                <a:uFillTx/>
                <a:latin typeface="Arial"/>
                <a:ea typeface="+mn-ea"/>
                <a:cs typeface="+mn-cs"/>
              </a:rPr>
              <a:t>Chapter 2</a:t>
            </a:r>
          </a:p>
        </p:txBody>
      </p:sp>
      <p:sp>
        <p:nvSpPr>
          <p:cNvPr id="14" name="Text Placeholder 4"/>
          <p:cNvSpPr txBox="1">
            <a:spLocks/>
          </p:cNvSpPr>
          <p:nvPr/>
        </p:nvSpPr>
        <p:spPr bwMode="auto">
          <a:xfrm>
            <a:off x="4564063" y="3308722"/>
            <a:ext cx="41227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lvl="0" indent="0" defTabSz="914400">
              <a:spcBef>
                <a:spcPts val="1200"/>
              </a:spcBef>
              <a:buNone/>
              <a:defRPr/>
            </a:pPr>
            <a:r>
              <a:rPr lang="en-US" sz="2200" kern="0" dirty="0">
                <a:solidFill>
                  <a:srgbClr val="000000"/>
                </a:solidFill>
              </a:rPr>
              <a:t>PACT: A framework for designing UX</a:t>
            </a:r>
            <a:endParaRPr kumimoji="0" lang="en-US" sz="2200" b="0" i="0" u="none" strike="noStrike" kern="0" cap="none" spc="0" normalizeH="0" baseline="0" noProof="0" dirty="0" smtClean="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8229609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04258"/>
            <a:ext cx="8229600" cy="1143000"/>
          </a:xfrm>
        </p:spPr>
        <p:txBody>
          <a:bodyPr/>
          <a:lstStyle/>
          <a:p>
            <a:pPr marR="0" rtl="0"/>
            <a:r>
              <a:rPr lang="en-US" b="1" i="0" baseline="0" dirty="0">
                <a:latin typeface="Arial" panose="020B0604020202020204" pitchFamily="34" charset="0"/>
                <a:ea typeface="ヒラギノ角ゴ Pro W3"/>
              </a:rPr>
              <a:t>Ergonomic design</a:t>
            </a:r>
          </a:p>
        </p:txBody>
      </p:sp>
      <p:sp>
        <p:nvSpPr>
          <p:cNvPr id="3" name="Text Placeholder 2"/>
          <p:cNvSpPr>
            <a:spLocks noGrp="1"/>
          </p:cNvSpPr>
          <p:nvPr>
            <p:ph type="body" idx="4294967295"/>
          </p:nvPr>
        </p:nvSpPr>
        <p:spPr>
          <a:xfrm>
            <a:off x="677738" y="1426493"/>
            <a:ext cx="8229600" cy="4836196"/>
          </a:xfrm>
        </p:spPr>
        <p:txBody>
          <a:bodyPr>
            <a:normAutofit fontScale="47500" lnSpcReduction="20000"/>
          </a:bodyPr>
          <a:lstStyle/>
          <a:p>
            <a:pPr marR="0" lvl="0" rtl="0">
              <a:lnSpc>
                <a:spcPct val="120000"/>
              </a:lnSpc>
            </a:pPr>
            <a:r>
              <a:rPr lang="en-US" sz="4200" b="0" i="0" baseline="0" dirty="0">
                <a:latin typeface="Arial" panose="020B0604020202020204" pitchFamily="34" charset="0"/>
                <a:ea typeface="ヒラギノ角ゴ Pro W3"/>
              </a:rPr>
              <a:t>While ergonomics has a longer history than HCI, it would be a mistake to perceive it as being old and out of touch – quite the reverse. </a:t>
            </a:r>
          </a:p>
          <a:p>
            <a:pPr marR="0" lvl="0" rtl="0">
              <a:lnSpc>
                <a:spcPct val="120000"/>
              </a:lnSpc>
            </a:pPr>
            <a:r>
              <a:rPr lang="en-US" sz="4200" b="0" i="0" baseline="0" dirty="0">
                <a:latin typeface="Arial" panose="020B0604020202020204" pitchFamily="34" charset="0"/>
                <a:ea typeface="ヒラギノ角ゴ Pro W3"/>
              </a:rPr>
              <a:t>Ergonomics has much to tell us about the design of interactive devices such as a mobile games console and a PDA (personal digital assistant). </a:t>
            </a:r>
          </a:p>
          <a:p>
            <a:pPr marR="0" lvl="0" rtl="0">
              <a:lnSpc>
                <a:spcPct val="120000"/>
              </a:lnSpc>
            </a:pPr>
            <a:r>
              <a:rPr lang="en-US" sz="4200" b="0" i="0" baseline="0" dirty="0">
                <a:latin typeface="Arial" panose="020B0604020202020204" pitchFamily="34" charset="0"/>
                <a:ea typeface="ヒラギノ角ゴ Pro W3"/>
              </a:rPr>
              <a:t>Such devices are faced with ergonomic design challenges. </a:t>
            </a:r>
          </a:p>
          <a:p>
            <a:pPr marR="0" lvl="0" rtl="0">
              <a:lnSpc>
                <a:spcPct val="120000"/>
              </a:lnSpc>
            </a:pPr>
            <a:r>
              <a:rPr lang="en-US" sz="4200" b="0" i="0" baseline="0" dirty="0">
                <a:latin typeface="Arial" panose="020B0604020202020204" pitchFamily="34" charset="0"/>
                <a:ea typeface="ヒラギノ角ゴ Pro W3"/>
              </a:rPr>
              <a:t>For example, we all have relatively fat fingers compared with how small buttons can be made. </a:t>
            </a:r>
          </a:p>
          <a:p>
            <a:pPr marR="0" lvl="0" rtl="0">
              <a:lnSpc>
                <a:spcPct val="120000"/>
              </a:lnSpc>
            </a:pPr>
            <a:r>
              <a:rPr lang="en-US" sz="4200" b="0" i="0" baseline="0" dirty="0">
                <a:latin typeface="Arial" panose="020B0604020202020204" pitchFamily="34" charset="0"/>
                <a:ea typeface="ヒラギノ角ゴ Pro W3"/>
              </a:rPr>
              <a:t>In the world of mobile computing, small is good but too small is bad. </a:t>
            </a:r>
          </a:p>
          <a:p>
            <a:pPr marR="0" lvl="0" rtl="0">
              <a:lnSpc>
                <a:spcPct val="120000"/>
              </a:lnSpc>
            </a:pPr>
            <a:r>
              <a:rPr lang="en-US" sz="4200" b="0" i="0" baseline="0" dirty="0">
                <a:latin typeface="Arial" panose="020B0604020202020204" pitchFamily="34" charset="0"/>
                <a:ea typeface="ヒラギノ角ゴ Pro W3"/>
              </a:rPr>
              <a:t>Ergonomics can put numbers on what constitutes small and usable and what is too small and unusable. </a:t>
            </a:r>
          </a:p>
          <a:p>
            <a:pPr marR="0" lvl="0" rtl="0">
              <a:lnSpc>
                <a:spcPct val="120000"/>
              </a:lnSpc>
            </a:pPr>
            <a:r>
              <a:rPr lang="en-US" sz="4200" b="0" i="0" baseline="0" dirty="0">
                <a:latin typeface="Arial" panose="020B0604020202020204" pitchFamily="34" charset="0"/>
                <a:ea typeface="ヒラギノ角ゴ Pro W3"/>
              </a:rPr>
              <a:t>The best known example of ergonomic knowledge being applied to HCI issues is </a:t>
            </a:r>
            <a:r>
              <a:rPr lang="en-US" sz="4200" b="0" i="0" baseline="0" dirty="0" smtClean="0">
                <a:latin typeface="Arial" panose="020B0604020202020204" pitchFamily="34" charset="0"/>
                <a:ea typeface="ヒラギノ角ゴ Pro W3"/>
              </a:rPr>
              <a:t>Fitts’ </a:t>
            </a:r>
            <a:r>
              <a:rPr lang="en-US" sz="4200" b="0" i="0" baseline="0" dirty="0">
                <a:latin typeface="Arial" panose="020B0604020202020204" pitchFamily="34" charset="0"/>
                <a:ea typeface="ヒラギノ角ゴ Pro W3"/>
              </a:rPr>
              <a:t>law.</a:t>
            </a:r>
          </a:p>
          <a:p>
            <a:pPr marR="5180" lvl="0" rtl="0"/>
            <a:endParaRPr lang="en-US" b="0" i="0" baseline="0" dirty="0">
              <a:solidFill>
                <a:srgbClr val="000000"/>
              </a:solidFill>
              <a:latin typeface="Arial" panose="020B0604020202020204" pitchFamily="34" charset="0"/>
              <a:ea typeface="ヒラギノ角ゴ Pro W3"/>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7107"/>
            <a:ext cx="8229600" cy="1143000"/>
          </a:xfrm>
        </p:spPr>
        <p:txBody>
          <a:bodyPr/>
          <a:lstStyle/>
          <a:p>
            <a:pPr marR="0" rtl="0"/>
            <a:r>
              <a:rPr lang="en-US" b="1" i="0" baseline="0" dirty="0">
                <a:latin typeface="Arial" panose="020B0604020202020204" pitchFamily="34" charset="0"/>
                <a:ea typeface="ヒラギノ角ゴ Pro W3"/>
              </a:rPr>
              <a:t>Fitts’ law</a:t>
            </a:r>
          </a:p>
        </p:txBody>
      </p:sp>
      <p:sp>
        <p:nvSpPr>
          <p:cNvPr id="3" name="Text Placeholder 2"/>
          <p:cNvSpPr>
            <a:spLocks noGrp="1"/>
          </p:cNvSpPr>
          <p:nvPr>
            <p:ph type="body" idx="4294967295"/>
          </p:nvPr>
        </p:nvSpPr>
        <p:spPr>
          <a:xfrm>
            <a:off x="670868" y="1484784"/>
            <a:ext cx="8229600" cy="4752528"/>
          </a:xfrm>
        </p:spPr>
        <p:txBody>
          <a:bodyPr>
            <a:normAutofit fontScale="62500" lnSpcReduction="20000"/>
          </a:bodyPr>
          <a:lstStyle/>
          <a:p>
            <a:pPr marR="0" lvl="0" rtl="0"/>
            <a:r>
              <a:rPr lang="en-US" b="0" i="0" baseline="0" dirty="0">
                <a:latin typeface="Arial" panose="020B0604020202020204" pitchFamily="34" charset="0"/>
                <a:ea typeface="ヒラギノ角ゴ Pro W3"/>
              </a:rPr>
              <a:t>Fitts’ law is a mathematical formula which relates the time required to move to a target as a function of the distance to the target and the size of the target itself, say moving a pointer using a mouse to a particular button.</a:t>
            </a:r>
          </a:p>
          <a:p>
            <a:pPr marR="0" lvl="0" rtl="0"/>
            <a:r>
              <a:rPr lang="en-US" b="0" i="0" baseline="0" dirty="0">
                <a:latin typeface="Arial" panose="020B0604020202020204" pitchFamily="34" charset="0"/>
                <a:ea typeface="ヒラギノ角ゴ Pro W3"/>
              </a:rPr>
              <a:t> It is expressed mathematically as follows:</a:t>
            </a:r>
          </a:p>
          <a:p>
            <a:pPr marR="5180" lvl="1">
              <a:buFont typeface="Arial" panose="020B0604020202020204" pitchFamily="34" charset="0"/>
              <a:buChar char="–"/>
            </a:pPr>
            <a:r>
              <a:rPr lang="en-US" b="0" i="0" baseline="0" dirty="0">
                <a:solidFill>
                  <a:srgbClr val="000000"/>
                </a:solidFill>
                <a:latin typeface="Arial" panose="020B0604020202020204" pitchFamily="34" charset="0"/>
                <a:ea typeface="ヒラギノ角ゴ Pro W3"/>
              </a:rPr>
              <a:t>T</a:t>
            </a:r>
            <a:r>
              <a:rPr lang="en-US" b="0" i="0" baseline="-25000" dirty="0">
                <a:solidFill>
                  <a:srgbClr val="000000"/>
                </a:solidFill>
                <a:latin typeface="Arial" panose="020B0604020202020204" pitchFamily="34" charset="0"/>
                <a:ea typeface="ヒラギノ角ゴ Pro W3"/>
              </a:rPr>
              <a:t>(time to move)</a:t>
            </a:r>
            <a:r>
              <a:rPr lang="en-US" b="0" i="0" baseline="0" dirty="0">
                <a:solidFill>
                  <a:srgbClr val="000000"/>
                </a:solidFill>
                <a:latin typeface="Arial" panose="020B0604020202020204" pitchFamily="34" charset="0"/>
                <a:ea typeface="ヒラギノ角ゴ Pro W3"/>
              </a:rPr>
              <a:t> = k log</a:t>
            </a:r>
            <a:r>
              <a:rPr lang="en-US" b="0" i="0" baseline="-25000" dirty="0">
                <a:solidFill>
                  <a:srgbClr val="000000"/>
                </a:solidFill>
                <a:latin typeface="Arial" panose="020B0604020202020204" pitchFamily="34" charset="0"/>
                <a:ea typeface="ヒラギノ角ゴ Pro W3"/>
              </a:rPr>
              <a:t>2</a:t>
            </a:r>
            <a:r>
              <a:rPr lang="en-US" b="0" i="0" baseline="0" dirty="0">
                <a:solidFill>
                  <a:srgbClr val="000000"/>
                </a:solidFill>
                <a:latin typeface="Arial" panose="020B0604020202020204" pitchFamily="34" charset="0"/>
                <a:ea typeface="ヒラギノ角ゴ Pro W3"/>
              </a:rPr>
              <a:t>(D/S + 0.5)</a:t>
            </a:r>
          </a:p>
          <a:p>
            <a:pPr marR="0" lvl="1" rtl="0">
              <a:buFont typeface="Arial" panose="020B0604020202020204" pitchFamily="34" charset="0"/>
              <a:buChar char="–"/>
            </a:pPr>
            <a:r>
              <a:rPr lang="en-US" b="0" i="0" baseline="0" dirty="0">
                <a:latin typeface="Arial" panose="020B0604020202020204" pitchFamily="34" charset="0"/>
                <a:ea typeface="ヒラギノ角ゴ Pro W3"/>
              </a:rPr>
              <a:t>where k ~ 100 ms, D is the distance between the current (cursor) position and the </a:t>
            </a:r>
            <a:r>
              <a:rPr lang="en-US" b="0" i="0" baseline="0" dirty="0" smtClean="0">
                <a:latin typeface="Arial" panose="020B0604020202020204" pitchFamily="34" charset="0"/>
                <a:ea typeface="ヒラギノ角ゴ Pro W3"/>
              </a:rPr>
              <a:t>target </a:t>
            </a:r>
            <a:r>
              <a:rPr lang="en-US" b="0" i="0" baseline="0" dirty="0">
                <a:latin typeface="Arial" panose="020B0604020202020204" pitchFamily="34" charset="0"/>
                <a:ea typeface="ヒラギノ角ゴ Pro W3"/>
              </a:rPr>
              <a:t>and S is the size of the target.</a:t>
            </a:r>
          </a:p>
          <a:p>
            <a:r>
              <a:rPr lang="en-US" b="0" i="0" baseline="0" dirty="0">
                <a:latin typeface="Arial" panose="020B0604020202020204" pitchFamily="34" charset="0"/>
                <a:ea typeface="ヒラギノ角ゴ Pro W3"/>
              </a:rPr>
              <a:t>Thus one can calculate the time to move a distance of 15 cm to a button of size 2 cm </a:t>
            </a:r>
            <a:r>
              <a:rPr lang="en-US" b="0" i="0" baseline="0" dirty="0" smtClean="0">
                <a:latin typeface="Arial" panose="020B0604020202020204" pitchFamily="34" charset="0"/>
                <a:ea typeface="ヒラギノ角ゴ Pro W3"/>
              </a:rPr>
              <a:t>as follows:</a:t>
            </a:r>
            <a:endParaRPr lang="en-US" b="0" i="0" baseline="0" dirty="0">
              <a:latin typeface="Arial" panose="020B0604020202020204" pitchFamily="34" charset="0"/>
              <a:ea typeface="ヒラギノ角ゴ Pro W3"/>
            </a:endParaRPr>
          </a:p>
          <a:p>
            <a:pPr marR="5180" lvl="1">
              <a:buFont typeface="Arial" panose="020B0604020202020204" pitchFamily="34" charset="0"/>
              <a:buChar char="–"/>
            </a:pPr>
            <a:r>
              <a:rPr lang="en-US" b="0" i="0" baseline="0" dirty="0">
                <a:solidFill>
                  <a:srgbClr val="000000"/>
                </a:solidFill>
                <a:latin typeface="Arial" panose="020B0604020202020204" pitchFamily="34" charset="0"/>
                <a:ea typeface="ヒラギノ角ゴ Pro W3"/>
              </a:rPr>
              <a:t>T	= 100 log</a:t>
            </a:r>
            <a:r>
              <a:rPr lang="en-US" b="0" i="0" baseline="-25000" dirty="0">
                <a:solidFill>
                  <a:srgbClr val="000000"/>
                </a:solidFill>
                <a:latin typeface="Arial" panose="020B0604020202020204" pitchFamily="34" charset="0"/>
                <a:ea typeface="ヒラギノ角ゴ Pro W3"/>
              </a:rPr>
              <a:t>2</a:t>
            </a:r>
            <a:r>
              <a:rPr lang="en-US" b="0" i="0" baseline="0" dirty="0">
                <a:solidFill>
                  <a:srgbClr val="000000"/>
                </a:solidFill>
                <a:latin typeface="Arial" panose="020B0604020202020204" pitchFamily="34" charset="0"/>
                <a:ea typeface="ヒラギノ角ゴ Pro W3"/>
              </a:rPr>
              <a:t>(15/2 + 0.5)</a:t>
            </a:r>
            <a:r>
              <a:rPr lang="en-US" b="0" i="0" dirty="0">
                <a:solidFill>
                  <a:srgbClr val="000000"/>
                </a:solidFill>
                <a:latin typeface="Arial" panose="020B0604020202020204" pitchFamily="34" charset="0"/>
                <a:ea typeface="ヒラギノ角ゴ Pro W3"/>
              </a:rPr>
              <a:t> </a:t>
            </a:r>
            <a:r>
              <a:rPr lang="en-US" b="0" i="0" baseline="0" dirty="0">
                <a:solidFill>
                  <a:srgbClr val="000000"/>
                </a:solidFill>
                <a:latin typeface="Arial" panose="020B0604020202020204" pitchFamily="34" charset="0"/>
                <a:ea typeface="ヒラギノ角ゴ Pro W3"/>
              </a:rPr>
              <a:t>= 0.207 </a:t>
            </a:r>
            <a:r>
              <a:rPr lang="en-US" b="0" i="0" baseline="0" dirty="0" smtClean="0">
                <a:solidFill>
                  <a:srgbClr val="000000"/>
                </a:solidFill>
                <a:latin typeface="Arial" panose="020B0604020202020204" pitchFamily="34" charset="0"/>
                <a:ea typeface="ヒラギノ角ゴ Pro W3"/>
              </a:rPr>
              <a:t>seconds.</a:t>
            </a:r>
            <a:endParaRPr lang="en-US" b="0" i="0" baseline="0" dirty="0">
              <a:solidFill>
                <a:srgbClr val="000000"/>
              </a:solidFill>
              <a:latin typeface="Arial" panose="020B0604020202020204" pitchFamily="34" charset="0"/>
              <a:ea typeface="ヒラギノ角ゴ Pro W3"/>
            </a:endParaRPr>
          </a:p>
          <a:p>
            <a:pPr marR="0" lvl="0" rtl="0"/>
            <a:r>
              <a:rPr lang="en-US" b="0" i="0" baseline="0" dirty="0">
                <a:latin typeface="Arial" panose="020B0604020202020204" pitchFamily="34" charset="0"/>
                <a:ea typeface="ヒラギノ角ゴ Pro W3"/>
              </a:rPr>
              <a:t>Fitts’ law describes motor control.</a:t>
            </a:r>
          </a:p>
          <a:p>
            <a:pPr marR="0" lvl="0" rtl="0"/>
            <a:r>
              <a:rPr lang="en-US" b="0" i="0" baseline="0" dirty="0" smtClean="0">
                <a:latin typeface="Arial" panose="020B0604020202020204" pitchFamily="34" charset="0"/>
                <a:ea typeface="ヒラギノ角ゴ Pro W3"/>
              </a:rPr>
              <a:t>The </a:t>
            </a:r>
            <a:r>
              <a:rPr lang="en-US" b="0" i="0" baseline="0" dirty="0">
                <a:latin typeface="Arial" panose="020B0604020202020204" pitchFamily="34" charset="0"/>
                <a:ea typeface="ヒラギノ角ゴ Pro W3"/>
              </a:rPr>
              <a:t>smaller the target and the greater the distance, the longer it will take to hit the target. </a:t>
            </a:r>
          </a:p>
          <a:p>
            <a:pPr marR="0" lvl="0" rtl="0"/>
            <a:r>
              <a:rPr lang="en-US" b="0" i="0" baseline="0" dirty="0">
                <a:latin typeface="Arial" panose="020B0604020202020204" pitchFamily="34" charset="0"/>
                <a:ea typeface="ヒラギノ角ゴ Pro W3"/>
              </a:rPr>
              <a:t>Fitts’ law can also be used to calculate a number of time-critical operations such as hitting the brake pedal of a motor </a:t>
            </a:r>
            <a:r>
              <a:rPr lang="en-US" b="0" i="0" baseline="0" dirty="0" smtClean="0">
                <a:latin typeface="Arial" panose="020B0604020202020204" pitchFamily="34" charset="0"/>
                <a:ea typeface="ヒラギノ角ゴ Pro W3"/>
              </a:rPr>
              <a:t>car </a:t>
            </a:r>
            <a:r>
              <a:rPr lang="en-US" b="0" i="0" baseline="0" dirty="0">
                <a:latin typeface="Arial" panose="020B0604020202020204" pitchFamily="34" charset="0"/>
                <a:ea typeface="ヒラギノ角ゴ Pro W3"/>
              </a:rPr>
              <a:t>or the likelihood of hitting &lt;Fire&gt; or &lt;Detonate&gt;.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95943"/>
            <a:ext cx="8229600" cy="1143000"/>
          </a:xfrm>
        </p:spPr>
        <p:txBody>
          <a:bodyPr/>
          <a:lstStyle/>
          <a:p>
            <a:pPr marR="0" rtl="0"/>
            <a:r>
              <a:rPr lang="en-US" b="1" i="0" baseline="0" dirty="0">
                <a:latin typeface="Arial" panose="020B0604020202020204" pitchFamily="34" charset="0"/>
                <a:ea typeface="ヒラギノ角ゴ Pro W3"/>
              </a:rPr>
              <a:t>Psychological differences</a:t>
            </a:r>
          </a:p>
        </p:txBody>
      </p:sp>
      <p:sp>
        <p:nvSpPr>
          <p:cNvPr id="3" name="Text Placeholder 2"/>
          <p:cNvSpPr>
            <a:spLocks noGrp="1"/>
          </p:cNvSpPr>
          <p:nvPr>
            <p:ph type="body" idx="4294967295"/>
          </p:nvPr>
        </p:nvSpPr>
        <p:spPr>
          <a:xfrm>
            <a:off x="666469" y="1422012"/>
            <a:ext cx="8229600" cy="4791018"/>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Psychologically, people differ in a variety of ways. </a:t>
            </a:r>
          </a:p>
          <a:p>
            <a:pPr marR="0" lvl="0" rtl="0">
              <a:lnSpc>
                <a:spcPct val="120000"/>
              </a:lnSpc>
            </a:pPr>
            <a:r>
              <a:rPr lang="en-US" b="0" i="0" baseline="0" dirty="0">
                <a:latin typeface="Arial" panose="020B0604020202020204" pitchFamily="34" charset="0"/>
                <a:ea typeface="ヒラギノ角ゴ Pro W3"/>
              </a:rPr>
              <a:t>For example, people with good spatial ability will find it much easier to find their way around and remember a website than those with poor ability. </a:t>
            </a:r>
          </a:p>
          <a:p>
            <a:pPr marR="0" lvl="0" rtl="0">
              <a:lnSpc>
                <a:spcPct val="120000"/>
              </a:lnSpc>
            </a:pPr>
            <a:r>
              <a:rPr lang="en-US" b="0" i="0" baseline="0" dirty="0">
                <a:latin typeface="Arial" panose="020B0604020202020204" pitchFamily="34" charset="0"/>
                <a:ea typeface="ヒラギノ角ゴ Pro W3"/>
              </a:rPr>
              <a:t>Designers should design for people with poor ability by providing good signage and clear directions. </a:t>
            </a:r>
          </a:p>
          <a:p>
            <a:pPr marR="0" lvl="0" rtl="0">
              <a:lnSpc>
                <a:spcPct val="120000"/>
              </a:lnSpc>
            </a:pPr>
            <a:r>
              <a:rPr lang="en-US" b="0" i="0" baseline="0" dirty="0">
                <a:latin typeface="Arial" panose="020B0604020202020204" pitchFamily="34" charset="0"/>
                <a:ea typeface="ヒラギノ角ゴ Pro W3"/>
              </a:rPr>
              <a:t>Language differences are of course crucial to </a:t>
            </a:r>
            <a:r>
              <a:rPr lang="en-US" b="0" i="0" baseline="0" dirty="0" smtClean="0">
                <a:latin typeface="Arial" panose="020B0604020202020204" pitchFamily="34" charset="0"/>
                <a:ea typeface="ヒラギノ角ゴ Pro W3"/>
              </a:rPr>
              <a:t>understanding.</a:t>
            </a:r>
            <a:endParaRPr lang="en-US" b="0" i="0" baseline="0" dirty="0">
              <a:latin typeface="Arial" panose="020B0604020202020204" pitchFamily="34" charset="0"/>
              <a:ea typeface="ヒラギノ角ゴ Pro W3"/>
            </a:endParaRPr>
          </a:p>
          <a:p>
            <a:pPr marR="0" lvl="0" rtl="0">
              <a:lnSpc>
                <a:spcPct val="120000"/>
              </a:lnSpc>
            </a:pPr>
            <a:r>
              <a:rPr lang="en-US" b="0" i="0" baseline="0" dirty="0" smtClean="0">
                <a:latin typeface="Arial" panose="020B0604020202020204" pitchFamily="34" charset="0"/>
                <a:ea typeface="ヒラギノ角ゴ Pro W3"/>
              </a:rPr>
              <a:t>Cultural </a:t>
            </a:r>
            <a:r>
              <a:rPr lang="en-US" b="0" i="0" baseline="0" dirty="0">
                <a:latin typeface="Arial" panose="020B0604020202020204" pitchFamily="34" charset="0"/>
                <a:ea typeface="ヒラギノ角ゴ Pro W3"/>
              </a:rPr>
              <a:t>differences affect how people interpret things. </a:t>
            </a:r>
          </a:p>
          <a:p>
            <a:pPr marR="0" lvl="0" rtl="0">
              <a:lnSpc>
                <a:spcPct val="120000"/>
              </a:lnSpc>
            </a:pPr>
            <a:r>
              <a:rPr lang="en-US" b="0" i="0" baseline="0" dirty="0">
                <a:latin typeface="Arial" panose="020B0604020202020204" pitchFamily="34" charset="0"/>
                <a:ea typeface="ヒラギノ角ゴ Pro W3"/>
              </a:rPr>
              <a:t>For example, in the Microsoft Excel spreadsheet </a:t>
            </a:r>
            <a:r>
              <a:rPr lang="en-US" b="0" i="0" baseline="0" dirty="0" smtClean="0">
                <a:latin typeface="Arial" panose="020B0604020202020204" pitchFamily="34" charset="0"/>
                <a:ea typeface="ヒラギノ角ゴ Pro W3"/>
              </a:rPr>
              <a:t>application, </a:t>
            </a:r>
            <a:r>
              <a:rPr lang="en-US" b="0" i="0" baseline="0" dirty="0">
                <a:latin typeface="Arial" panose="020B0604020202020204" pitchFamily="34" charset="0"/>
                <a:ea typeface="ヒラギノ角ゴ Pro W3"/>
              </a:rPr>
              <a:t>there are two buttons, one labeled with a cross and the other a tick. In the </a:t>
            </a:r>
            <a:r>
              <a:rPr lang="en-US" b="0" i="0" baseline="0" dirty="0" smtClean="0">
                <a:latin typeface="Arial" panose="020B0604020202020204" pitchFamily="34" charset="0"/>
                <a:ea typeface="ヒラギノ角ゴ Pro W3"/>
              </a:rPr>
              <a:t>United States, </a:t>
            </a:r>
            <a:r>
              <a:rPr lang="en-US" b="0" i="0" baseline="0" dirty="0">
                <a:latin typeface="Arial" panose="020B0604020202020204" pitchFamily="34" charset="0"/>
                <a:ea typeface="ヒラギノ角ゴ Pro W3"/>
              </a:rPr>
              <a:t>a tick is used for acceptance and a cross for rejection, but in </a:t>
            </a:r>
            <a:r>
              <a:rPr lang="en-US" b="0" i="0" baseline="0" dirty="0" smtClean="0">
                <a:latin typeface="Arial" panose="020B0604020202020204" pitchFamily="34" charset="0"/>
                <a:ea typeface="ヒラギノ角ゴ Pro W3"/>
              </a:rPr>
              <a:t>Britain, </a:t>
            </a:r>
            <a:r>
              <a:rPr lang="en-US" b="0" i="0" baseline="0" dirty="0">
                <a:latin typeface="Arial" panose="020B0604020202020204" pitchFamily="34" charset="0"/>
                <a:ea typeface="ヒラギノ角ゴ Pro W3"/>
              </a:rPr>
              <a:t>a tick or a cross can be used to show acceptance (e.g. a cross on a voting paper).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95943"/>
            <a:ext cx="8229600" cy="1143000"/>
          </a:xfrm>
        </p:spPr>
        <p:txBody>
          <a:bodyPr/>
          <a:lstStyle/>
          <a:p>
            <a:pPr marR="0" rtl="0"/>
            <a:r>
              <a:rPr lang="en-US" b="1" i="0" baseline="0" dirty="0">
                <a:latin typeface="Arial" panose="020B0604020202020204" pitchFamily="34" charset="0"/>
                <a:ea typeface="ヒラギノ角ゴ Pro W3"/>
              </a:rPr>
              <a:t>Individual Differences</a:t>
            </a:r>
          </a:p>
        </p:txBody>
      </p:sp>
      <p:sp>
        <p:nvSpPr>
          <p:cNvPr id="3" name="Text Placeholder 2"/>
          <p:cNvSpPr>
            <a:spLocks noGrp="1"/>
          </p:cNvSpPr>
          <p:nvPr>
            <p:ph type="body" idx="4294967295"/>
          </p:nvPr>
        </p:nvSpPr>
        <p:spPr>
          <a:xfrm>
            <a:off x="671194" y="1442593"/>
            <a:ext cx="8229600" cy="4525963"/>
          </a:xfrm>
        </p:spPr>
        <p:txBody>
          <a:bodyPr>
            <a:normAutofit fontScale="85000" lnSpcReduction="10000"/>
          </a:bodyPr>
          <a:lstStyle/>
          <a:p>
            <a:pPr marR="0" lvl="0" rtl="0"/>
            <a:r>
              <a:rPr lang="en-US" b="0" i="0" baseline="0" dirty="0">
                <a:latin typeface="Arial" panose="020B0604020202020204" pitchFamily="34" charset="0"/>
                <a:ea typeface="ヒラギノ角ゴ Pro W3"/>
              </a:rPr>
              <a:t>There are often large differences in the psychological abilities of people. </a:t>
            </a:r>
          </a:p>
          <a:p>
            <a:pPr marR="0" lvl="0" rtl="0"/>
            <a:r>
              <a:rPr lang="en-US" b="0" i="0" baseline="0" dirty="0">
                <a:latin typeface="Arial" panose="020B0604020202020204" pitchFamily="34" charset="0"/>
                <a:ea typeface="ヒラギノ角ゴ Pro W3"/>
              </a:rPr>
              <a:t>Some people have a good memory, others less so. </a:t>
            </a:r>
          </a:p>
          <a:p>
            <a:pPr marR="0" lvl="0" rtl="0"/>
            <a:r>
              <a:rPr lang="en-US" b="0" i="0" baseline="0" dirty="0">
                <a:latin typeface="Arial" panose="020B0604020202020204" pitchFamily="34" charset="0"/>
                <a:ea typeface="ヒラギノ角ゴ Pro W3"/>
              </a:rPr>
              <a:t>Some people can find their way around environments better than others, or mentally rotate objects more quickly and accurately. </a:t>
            </a:r>
          </a:p>
          <a:p>
            <a:pPr marR="0" lvl="0" rtl="0"/>
            <a:r>
              <a:rPr lang="en-US" b="0" i="0" baseline="0" dirty="0">
                <a:latin typeface="Arial" panose="020B0604020202020204" pitchFamily="34" charset="0"/>
                <a:ea typeface="ヒラギノ角ゴ Pro W3"/>
              </a:rPr>
              <a:t>Some are good at words, others are good at numbers. </a:t>
            </a:r>
          </a:p>
          <a:p>
            <a:pPr marR="0" lvl="0" rtl="0"/>
            <a:r>
              <a:rPr lang="en-US" b="0" i="0" baseline="0" dirty="0">
                <a:latin typeface="Arial" panose="020B0604020202020204" pitchFamily="34" charset="0"/>
                <a:ea typeface="ヒラギノ角ゴ Pro W3"/>
              </a:rPr>
              <a:t>There are differences in personality, emotional make-up and ability to work under stress.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86004"/>
            <a:ext cx="8229600" cy="1143000"/>
          </a:xfrm>
        </p:spPr>
        <p:txBody>
          <a:bodyPr/>
          <a:lstStyle/>
          <a:p>
            <a:pPr marR="0" rtl="0"/>
            <a:r>
              <a:rPr lang="en-US" b="1" i="0" baseline="0" dirty="0">
                <a:latin typeface="Arial" panose="020B0604020202020204" pitchFamily="34" charset="0"/>
                <a:ea typeface="ヒラギノ角ゴ Pro W3"/>
              </a:rPr>
              <a:t>Psychological tests</a:t>
            </a:r>
          </a:p>
        </p:txBody>
      </p:sp>
      <p:sp>
        <p:nvSpPr>
          <p:cNvPr id="3" name="Text Placeholder 2"/>
          <p:cNvSpPr>
            <a:spLocks noGrp="1"/>
          </p:cNvSpPr>
          <p:nvPr>
            <p:ph type="body" idx="4294967295"/>
          </p:nvPr>
        </p:nvSpPr>
        <p:spPr>
          <a:xfrm>
            <a:off x="662880" y="1403025"/>
            <a:ext cx="8229600" cy="5285184"/>
          </a:xfrm>
        </p:spPr>
        <p:txBody>
          <a:bodyPr>
            <a:normAutofit fontScale="77500" lnSpcReduction="20000"/>
          </a:bodyPr>
          <a:lstStyle/>
          <a:p>
            <a:pPr marR="0" lvl="0" rtl="0">
              <a:lnSpc>
                <a:spcPct val="120000"/>
              </a:lnSpc>
            </a:pPr>
            <a:r>
              <a:rPr lang="en-US" b="0" i="0" baseline="0" dirty="0">
                <a:latin typeface="Arial" panose="020B0604020202020204" pitchFamily="34" charset="0"/>
                <a:ea typeface="ヒラギノ角ゴ Pro W3"/>
              </a:rPr>
              <a:t>Many tests have been designed to measure these differences. </a:t>
            </a:r>
          </a:p>
          <a:p>
            <a:pPr marR="0" lvl="0" rtl="0">
              <a:lnSpc>
                <a:spcPct val="120000"/>
              </a:lnSpc>
            </a:pPr>
            <a:r>
              <a:rPr lang="en-US" b="0" i="0" baseline="0" dirty="0">
                <a:latin typeface="Arial" panose="020B0604020202020204" pitchFamily="34" charset="0"/>
                <a:ea typeface="ヒラギノ角ゴ Pro W3"/>
              </a:rPr>
              <a:t>For </a:t>
            </a:r>
            <a:r>
              <a:rPr lang="en-US" b="0" i="0" baseline="0" dirty="0" smtClean="0">
                <a:latin typeface="Arial" panose="020B0604020202020204" pitchFamily="34" charset="0"/>
                <a:ea typeface="ヒラギノ角ゴ Pro W3"/>
              </a:rPr>
              <a:t>example, </a:t>
            </a:r>
            <a:r>
              <a:rPr lang="en-US" b="0" i="0" baseline="0" dirty="0">
                <a:latin typeface="Arial" panose="020B0604020202020204" pitchFamily="34" charset="0"/>
                <a:ea typeface="ヒラギノ角ゴ Pro W3"/>
              </a:rPr>
              <a:t>the Myers-Brigg Type Indicator is a series of tests that results in people being classified as one of </a:t>
            </a:r>
            <a:r>
              <a:rPr lang="en-US" b="0" i="0" baseline="0" dirty="0" smtClean="0">
                <a:latin typeface="Arial" panose="020B0604020202020204" pitchFamily="34" charset="0"/>
                <a:ea typeface="ヒラギノ角ゴ Pro W3"/>
              </a:rPr>
              <a:t>the 16 </a:t>
            </a:r>
            <a:r>
              <a:rPr lang="en-US" b="0" i="0" baseline="0" dirty="0">
                <a:latin typeface="Arial" panose="020B0604020202020204" pitchFamily="34" charset="0"/>
                <a:ea typeface="ヒラギノ角ゴ Pro W3"/>
              </a:rPr>
              <a:t>personality </a:t>
            </a:r>
            <a:r>
              <a:rPr lang="en-US" b="0" i="0" baseline="0" dirty="0" smtClean="0">
                <a:latin typeface="Arial" panose="020B0604020202020204" pitchFamily="34" charset="0"/>
                <a:ea typeface="ヒラギノ角ゴ Pro W3"/>
              </a:rPr>
              <a:t>types.</a:t>
            </a:r>
            <a:endParaRPr lang="en-US" b="0" i="0" baseline="0" dirty="0">
              <a:latin typeface="Arial" panose="020B0604020202020204" pitchFamily="34" charset="0"/>
              <a:ea typeface="ヒラギノ角ゴ Pro W3"/>
            </a:endParaRPr>
          </a:p>
          <a:p>
            <a:pPr marR="0" lvl="0" rtl="0">
              <a:lnSpc>
                <a:spcPct val="120000"/>
              </a:lnSpc>
            </a:pPr>
            <a:r>
              <a:rPr lang="en-US" b="0" i="0" baseline="0" dirty="0" smtClean="0">
                <a:latin typeface="Arial" panose="020B0604020202020204" pitchFamily="34" charset="0"/>
                <a:ea typeface="ヒラギノ角ゴ Pro W3"/>
              </a:rPr>
              <a:t>Others </a:t>
            </a:r>
            <a:r>
              <a:rPr lang="en-US" b="0" i="0" baseline="0" dirty="0">
                <a:latin typeface="Arial" panose="020B0604020202020204" pitchFamily="34" charset="0"/>
                <a:ea typeface="ヒラギノ角ゴ Pro W3"/>
              </a:rPr>
              <a:t>classify people as one of </a:t>
            </a:r>
            <a:r>
              <a:rPr lang="en-US" b="0" i="0" baseline="0" dirty="0" smtClean="0">
                <a:latin typeface="Arial" panose="020B0604020202020204" pitchFamily="34" charset="0"/>
                <a:ea typeface="ヒラギノ角ゴ Pro W3"/>
              </a:rPr>
              <a:t>the five </a:t>
            </a:r>
            <a:r>
              <a:rPr lang="en-US" b="0" i="0" baseline="0" dirty="0">
                <a:latin typeface="Arial" panose="020B0604020202020204" pitchFamily="34" charset="0"/>
                <a:ea typeface="ヒラギノ角ゴ Pro W3"/>
              </a:rPr>
              <a:t>personality types known as OCEAN: Openness to Experience, Conscientiousness, Extraversion, </a:t>
            </a:r>
            <a:r>
              <a:rPr lang="en-US" b="0" i="0" baseline="0" dirty="0" smtClean="0">
                <a:latin typeface="Arial" panose="020B0604020202020204" pitchFamily="34" charset="0"/>
                <a:ea typeface="ヒラギノ角ゴ Pro W3"/>
              </a:rPr>
              <a:t>Agreeableness </a:t>
            </a:r>
            <a:r>
              <a:rPr lang="en-US" b="0" i="0" baseline="0" dirty="0">
                <a:latin typeface="Arial" panose="020B0604020202020204" pitchFamily="34" charset="0"/>
                <a:ea typeface="ヒラギノ角ゴ Pro W3"/>
              </a:rPr>
              <a:t>and Neuroticism. </a:t>
            </a:r>
          </a:p>
          <a:p>
            <a:pPr marR="0" lvl="0" rtl="0">
              <a:lnSpc>
                <a:spcPct val="120000"/>
              </a:lnSpc>
            </a:pPr>
            <a:r>
              <a:rPr lang="en-US" b="0" i="0" baseline="0" dirty="0">
                <a:latin typeface="Arial" panose="020B0604020202020204" pitchFamily="34" charset="0"/>
                <a:ea typeface="ヒラギノ角ゴ Pro W3"/>
              </a:rPr>
              <a:t>Designers need to consider the range of differences </a:t>
            </a:r>
            <a:r>
              <a:rPr lang="en-US" b="0" i="0" baseline="0" dirty="0" smtClean="0">
                <a:latin typeface="Arial" panose="020B0604020202020204" pitchFamily="34" charset="0"/>
                <a:ea typeface="ヒラギノ角ゴ Pro W3"/>
              </a:rPr>
              <a:t>amongst </a:t>
            </a:r>
            <a:r>
              <a:rPr lang="en-US" b="0" i="0" baseline="0" dirty="0">
                <a:latin typeface="Arial" panose="020B0604020202020204" pitchFamily="34" charset="0"/>
                <a:ea typeface="ヒラギノ角ゴ Pro W3"/>
              </a:rPr>
              <a:t>people and the demands that their designs make on people’s psychological abilities.</a:t>
            </a:r>
          </a:p>
          <a:p>
            <a:pPr marR="5180" lvl="0" rtl="0"/>
            <a:endParaRPr lang="en-US" b="0" i="0" baseline="0" dirty="0">
              <a:solidFill>
                <a:srgbClr val="000000"/>
              </a:solidFill>
              <a:latin typeface="Arial" panose="020B0604020202020204" pitchFamily="34" charset="0"/>
              <a:ea typeface="ヒラギノ角ゴ Pro W3"/>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02118"/>
            <a:ext cx="8229600" cy="1143000"/>
          </a:xfrm>
        </p:spPr>
        <p:txBody>
          <a:bodyPr>
            <a:normAutofit/>
          </a:bodyPr>
          <a:lstStyle/>
          <a:p>
            <a:pPr marR="0" rtl="0"/>
            <a:r>
              <a:rPr lang="en-US" b="1" i="0" baseline="0" dirty="0">
                <a:latin typeface="Arial" panose="020B0604020202020204" pitchFamily="34" charset="0"/>
                <a:ea typeface="ヒラギノ角ゴ Pro W3"/>
              </a:rPr>
              <a:t>More psychological differences</a:t>
            </a:r>
          </a:p>
        </p:txBody>
      </p:sp>
      <p:sp>
        <p:nvSpPr>
          <p:cNvPr id="3" name="Text Placeholder 2"/>
          <p:cNvSpPr>
            <a:spLocks noGrp="1"/>
          </p:cNvSpPr>
          <p:nvPr>
            <p:ph type="body" idx="4294967295"/>
          </p:nvPr>
        </p:nvSpPr>
        <p:spPr>
          <a:xfrm>
            <a:off x="662880" y="1437009"/>
            <a:ext cx="8229600" cy="4997152"/>
          </a:xfrm>
        </p:spPr>
        <p:txBody>
          <a:bodyPr>
            <a:normAutofit fontScale="85000" lnSpcReduction="10000"/>
          </a:bodyPr>
          <a:lstStyle/>
          <a:p>
            <a:pPr marR="0" lvl="0" rtl="0"/>
            <a:r>
              <a:rPr lang="en-US" b="0" i="0" baseline="0" dirty="0">
                <a:latin typeface="Arial" panose="020B0604020202020204" pitchFamily="34" charset="0"/>
                <a:ea typeface="ヒラギノ角ゴ Pro W3"/>
              </a:rPr>
              <a:t>People also have different needs and abilities when it comes to attention and memory and these can change depending on factors such as stress and tiredness. </a:t>
            </a:r>
          </a:p>
          <a:p>
            <a:pPr marR="0" lvl="0" rtl="0"/>
            <a:r>
              <a:rPr lang="en-US" b="0" i="0" baseline="0" dirty="0">
                <a:latin typeface="Arial" panose="020B0604020202020204" pitchFamily="34" charset="0"/>
                <a:ea typeface="ヒラギノ角ゴ Pro W3"/>
              </a:rPr>
              <a:t>Nobody can remember long numbers or complicated instructions. </a:t>
            </a:r>
          </a:p>
          <a:p>
            <a:pPr marR="0" lvl="0" rtl="0"/>
            <a:r>
              <a:rPr lang="en-US" b="0" i="0" baseline="0" dirty="0">
                <a:latin typeface="Arial" panose="020B0604020202020204" pitchFamily="34" charset="0"/>
                <a:ea typeface="ヒラギノ角ゴ Pro W3"/>
              </a:rPr>
              <a:t>All people are better at recognizing things than they are at remembering things. </a:t>
            </a:r>
          </a:p>
          <a:p>
            <a:pPr marR="0" lvl="0" rtl="0"/>
            <a:r>
              <a:rPr lang="en-US" b="0" i="0" baseline="0" dirty="0">
                <a:latin typeface="Arial" panose="020B0604020202020204" pitchFamily="34" charset="0"/>
                <a:ea typeface="ヒラギノ角ゴ Pro W3"/>
              </a:rPr>
              <a:t>Some people can quickly grasp how something works whereas for others it can take much longer. </a:t>
            </a:r>
          </a:p>
          <a:p>
            <a:pPr marR="0" lvl="0" rtl="0"/>
            <a:r>
              <a:rPr lang="en-US" b="0" i="0" baseline="0" dirty="0">
                <a:latin typeface="Arial" panose="020B0604020202020204" pitchFamily="34" charset="0"/>
                <a:ea typeface="ヒラギノ角ゴ Pro W3"/>
              </a:rPr>
              <a:t>People have had different experiences and so will have different conceptual ‘models’ of things.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2351"/>
            <a:ext cx="8229600" cy="557212"/>
          </a:xfrm>
        </p:spPr>
        <p:txBody>
          <a:bodyPr/>
          <a:lstStyle/>
          <a:p>
            <a:pPr marR="0" rtl="0"/>
            <a:r>
              <a:rPr lang="en-US" b="1" i="0" baseline="0" dirty="0">
                <a:latin typeface="Arial" panose="020B0604020202020204" pitchFamily="34" charset="0"/>
                <a:ea typeface="ヒラギノ角ゴ Pro W3"/>
              </a:rPr>
              <a:t>Mental models</a:t>
            </a:r>
          </a:p>
        </p:txBody>
      </p:sp>
      <p:sp>
        <p:nvSpPr>
          <p:cNvPr id="3" name="Text Placeholder 2"/>
          <p:cNvSpPr>
            <a:spLocks noGrp="1"/>
          </p:cNvSpPr>
          <p:nvPr>
            <p:ph type="body" idx="4294967295"/>
          </p:nvPr>
        </p:nvSpPr>
        <p:spPr>
          <a:xfrm>
            <a:off x="669230" y="1422012"/>
            <a:ext cx="8229600" cy="5040560"/>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The understanding and knowledge that we possess of something is often referred to as a ‘mental model’ (e.g. Norman, 1998). </a:t>
            </a:r>
          </a:p>
          <a:p>
            <a:pPr marR="0" lvl="0" rtl="0">
              <a:lnSpc>
                <a:spcPct val="120000"/>
              </a:lnSpc>
            </a:pPr>
            <a:r>
              <a:rPr lang="en-US" b="0" i="0" baseline="0" dirty="0">
                <a:latin typeface="Arial" panose="020B0604020202020204" pitchFamily="34" charset="0"/>
                <a:ea typeface="ヒラギノ角ゴ Pro W3"/>
              </a:rPr>
              <a:t>If people do not have a good mental model of something, they can only perform actions by rote. </a:t>
            </a:r>
          </a:p>
          <a:p>
            <a:pPr marR="0" lvl="0" rtl="0">
              <a:lnSpc>
                <a:spcPct val="120000"/>
              </a:lnSpc>
            </a:pPr>
            <a:r>
              <a:rPr lang="en-US" b="0" i="0" baseline="0" dirty="0">
                <a:latin typeface="Arial" panose="020B0604020202020204" pitchFamily="34" charset="0"/>
                <a:ea typeface="ヒラギノ角ゴ Pro W3"/>
              </a:rPr>
              <a:t>If something goes </a:t>
            </a:r>
            <a:r>
              <a:rPr lang="en-US" b="0" i="0" baseline="0" dirty="0" smtClean="0">
                <a:latin typeface="Arial" panose="020B0604020202020204" pitchFamily="34" charset="0"/>
                <a:ea typeface="ヒラギノ角ゴ Pro W3"/>
              </a:rPr>
              <a:t>wrong, </a:t>
            </a:r>
            <a:r>
              <a:rPr lang="en-US" b="0" i="0" baseline="0" dirty="0">
                <a:latin typeface="Arial" panose="020B0604020202020204" pitchFamily="34" charset="0"/>
                <a:ea typeface="ヒラギノ角ゴ Pro W3"/>
              </a:rPr>
              <a:t>they will not know why and will not be able to recover. </a:t>
            </a:r>
          </a:p>
          <a:p>
            <a:pPr marR="0" lvl="0" rtl="0">
              <a:lnSpc>
                <a:spcPct val="120000"/>
              </a:lnSpc>
            </a:pPr>
            <a:r>
              <a:rPr lang="en-US" b="0" i="0" baseline="0" dirty="0">
                <a:latin typeface="Arial" panose="020B0604020202020204" pitchFamily="34" charset="0"/>
                <a:ea typeface="ヒラギノ角ゴ Pro W3"/>
              </a:rPr>
              <a:t>This is often the case with people using software </a:t>
            </a:r>
            <a:r>
              <a:rPr lang="en-US" b="0" i="0" baseline="0" dirty="0" smtClean="0">
                <a:latin typeface="Arial" panose="020B0604020202020204" pitchFamily="34" charset="0"/>
                <a:ea typeface="ヒラギノ角ゴ Pro W3"/>
              </a:rPr>
              <a:t>systems </a:t>
            </a:r>
            <a:r>
              <a:rPr lang="en-US" b="0" i="0" baseline="0" dirty="0">
                <a:latin typeface="Arial" panose="020B0604020202020204" pitchFamily="34" charset="0"/>
                <a:ea typeface="ヒラギノ角ゴ Pro W3"/>
              </a:rPr>
              <a:t>but it is also the case with ‘simpler’ domestic systems such as central heating systems, thermostats and so on. </a:t>
            </a:r>
          </a:p>
          <a:p>
            <a:pPr marR="0" lvl="0" rtl="0">
              <a:lnSpc>
                <a:spcPct val="120000"/>
              </a:lnSpc>
            </a:pPr>
            <a:r>
              <a:rPr lang="en-US" b="0" i="0" baseline="0" dirty="0">
                <a:latin typeface="Arial" panose="020B0604020202020204" pitchFamily="34" charset="0"/>
                <a:ea typeface="ヒラギノ角ゴ Pro W3"/>
              </a:rPr>
              <a:t>A key design principle is to design things so that people will form correct and useful mental models of how they work and what they do.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06710"/>
            <a:ext cx="8229600" cy="1143000"/>
          </a:xfrm>
        </p:spPr>
        <p:txBody>
          <a:bodyPr/>
          <a:lstStyle/>
          <a:p>
            <a:pPr marR="0" rtl="0"/>
            <a:r>
              <a:rPr lang="en-US" b="1" i="0" baseline="0" dirty="0">
                <a:latin typeface="Arial" panose="020B0604020202020204" pitchFamily="34" charset="0"/>
                <a:ea typeface="ヒラギノ角ゴ Pro W3"/>
              </a:rPr>
              <a:t>Developing a mental model</a:t>
            </a:r>
          </a:p>
        </p:txBody>
      </p:sp>
      <p:sp>
        <p:nvSpPr>
          <p:cNvPr id="3" name="Text Placeholder 2"/>
          <p:cNvSpPr>
            <a:spLocks noGrp="1"/>
          </p:cNvSpPr>
          <p:nvPr>
            <p:ph type="body" idx="4294967295"/>
          </p:nvPr>
        </p:nvSpPr>
        <p:spPr>
          <a:xfrm>
            <a:off x="662880" y="1403250"/>
            <a:ext cx="8301608" cy="4868963"/>
          </a:xfrm>
        </p:spPr>
        <p:txBody>
          <a:bodyPr>
            <a:normAutofit fontScale="85000" lnSpcReduction="20000"/>
          </a:bodyPr>
          <a:lstStyle/>
          <a:p>
            <a:pPr marR="0" lvl="0" rtl="0">
              <a:lnSpc>
                <a:spcPct val="120000"/>
              </a:lnSpc>
            </a:pPr>
            <a:r>
              <a:rPr lang="en-US" b="0" i="0" baseline="0" dirty="0">
                <a:latin typeface="Arial" panose="020B0604020202020204" pitchFamily="34" charset="0"/>
                <a:ea typeface="ヒラギノ角ゴ Pro W3"/>
              </a:rPr>
              <a:t>People develop mental models </a:t>
            </a:r>
            <a:r>
              <a:rPr lang="en-US" b="0" i="0" baseline="0" dirty="0" smtClean="0">
                <a:latin typeface="Arial" panose="020B0604020202020204" pitchFamily="34" charset="0"/>
                <a:ea typeface="ヒラギノ角ゴ Pro W3"/>
              </a:rPr>
              <a:t>through the following: </a:t>
            </a:r>
            <a:endParaRPr lang="en-US" b="0" i="0" baseline="0" dirty="0">
              <a:latin typeface="Arial" panose="020B0604020202020204" pitchFamily="34" charset="0"/>
              <a:ea typeface="ヒラギノ角ゴ Pro W3"/>
            </a:endParaRPr>
          </a:p>
          <a:p>
            <a:pPr marL="785813" lvl="1" indent="-406400">
              <a:lnSpc>
                <a:spcPct val="120000"/>
              </a:lnSpc>
              <a:buFont typeface="Arial" panose="020B0604020202020204" pitchFamily="34" charset="0"/>
              <a:buChar char="–"/>
            </a:pPr>
            <a:r>
              <a:rPr lang="en-US" b="0" i="0" baseline="0" dirty="0" smtClean="0">
                <a:latin typeface="Arial" panose="020B0604020202020204" pitchFamily="34" charset="0"/>
                <a:ea typeface="ヒラギノ角ゴ Pro W3"/>
              </a:rPr>
              <a:t>Interacting </a:t>
            </a:r>
            <a:r>
              <a:rPr lang="en-US" b="0" i="0" baseline="0" dirty="0">
                <a:latin typeface="Arial" panose="020B0604020202020204" pitchFamily="34" charset="0"/>
                <a:ea typeface="ヒラギノ角ゴ Pro W3"/>
              </a:rPr>
              <a:t>with </a:t>
            </a:r>
            <a:r>
              <a:rPr lang="en-US" b="0" i="0" baseline="0" dirty="0" smtClean="0">
                <a:latin typeface="Arial" panose="020B0604020202020204" pitchFamily="34" charset="0"/>
                <a:ea typeface="ヒラギノ角ゴ Pro W3"/>
              </a:rPr>
              <a:t>systems </a:t>
            </a:r>
            <a:endParaRPr lang="en-US" b="0" i="0" baseline="0" dirty="0">
              <a:latin typeface="Arial" panose="020B0604020202020204" pitchFamily="34" charset="0"/>
              <a:ea typeface="ヒラギノ角ゴ Pro W3"/>
            </a:endParaRPr>
          </a:p>
          <a:p>
            <a:pPr marL="785813" lvl="1" indent="-406400">
              <a:lnSpc>
                <a:spcPct val="120000"/>
              </a:lnSpc>
              <a:buFont typeface="Arial" panose="020B0604020202020204" pitchFamily="34" charset="0"/>
              <a:buChar char="–"/>
            </a:pPr>
            <a:r>
              <a:rPr lang="en-US" b="0" i="0" baseline="0" dirty="0" smtClean="0">
                <a:latin typeface="Arial" panose="020B0604020202020204" pitchFamily="34" charset="0"/>
                <a:ea typeface="ヒラギノ角ゴ Pro W3"/>
              </a:rPr>
              <a:t>Observing </a:t>
            </a:r>
            <a:r>
              <a:rPr lang="en-US" b="0" i="0" baseline="0" dirty="0">
                <a:latin typeface="Arial" panose="020B0604020202020204" pitchFamily="34" charset="0"/>
                <a:ea typeface="ヒラギノ角ゴ Pro W3"/>
              </a:rPr>
              <a:t>the relationship between their actions and the behaviours of the system </a:t>
            </a:r>
          </a:p>
          <a:p>
            <a:pPr marL="785813" lvl="1" indent="-406400">
              <a:lnSpc>
                <a:spcPct val="120000"/>
              </a:lnSpc>
              <a:buFont typeface="Arial" panose="020B0604020202020204" pitchFamily="34" charset="0"/>
              <a:buChar char="–"/>
            </a:pPr>
            <a:r>
              <a:rPr lang="en-US" b="0" i="0" baseline="0" dirty="0" smtClean="0">
                <a:latin typeface="Arial" panose="020B0604020202020204" pitchFamily="34" charset="0"/>
                <a:ea typeface="ヒラギノ角ゴ Pro W3"/>
              </a:rPr>
              <a:t>Reading </a:t>
            </a:r>
            <a:r>
              <a:rPr lang="en-US" b="0" i="0" baseline="0" dirty="0">
                <a:latin typeface="Arial" panose="020B0604020202020204" pitchFamily="34" charset="0"/>
                <a:ea typeface="ヒラギノ角ゴ Pro W3"/>
              </a:rPr>
              <a:t>any manuals or other forms of explanation that come with a system. </a:t>
            </a:r>
          </a:p>
          <a:p>
            <a:pPr marR="0" lvl="0" rtl="0">
              <a:lnSpc>
                <a:spcPct val="120000"/>
              </a:lnSpc>
            </a:pPr>
            <a:r>
              <a:rPr lang="en-US" b="0" i="0" baseline="0" dirty="0">
                <a:latin typeface="Arial" panose="020B0604020202020204" pitchFamily="34" charset="0"/>
                <a:ea typeface="ヒラギノ角ゴ Pro W3"/>
              </a:rPr>
              <a:t>So, it is important that designers provide sufficient information in the interface (and any accompanying documentation) for people to form an accurate mental mode.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97582"/>
            <a:ext cx="8229600" cy="1143000"/>
          </a:xfrm>
        </p:spPr>
        <p:txBody>
          <a:bodyPr/>
          <a:lstStyle/>
          <a:p>
            <a:pPr marR="0" rtl="0"/>
            <a:r>
              <a:rPr lang="en-US" b="1" i="0" baseline="0" dirty="0">
                <a:latin typeface="Arial" panose="020B0604020202020204" pitchFamily="34" charset="0"/>
                <a:ea typeface="ヒラギノ角ゴ Pro W3"/>
              </a:rPr>
              <a:t>The mental model </a:t>
            </a:r>
            <a:r>
              <a:rPr lang="en-US" b="1" i="0" baseline="0" dirty="0" smtClean="0">
                <a:latin typeface="Arial" panose="020B0604020202020204" pitchFamily="34" charset="0"/>
                <a:ea typeface="ヒラギノ角ゴ Pro W3"/>
              </a:rPr>
              <a:t>problem</a:t>
            </a:r>
            <a:endParaRPr lang="en-US" b="1" i="0" baseline="0" dirty="0">
              <a:latin typeface="Arial" panose="020B0604020202020204" pitchFamily="34" charset="0"/>
              <a:ea typeface="ヒラギノ角ゴ Pro W3"/>
            </a:endParaRPr>
          </a:p>
        </p:txBody>
      </p:sp>
      <p:sp>
        <p:nvSpPr>
          <p:cNvPr id="3" name="Text Placeholder 2"/>
          <p:cNvSpPr>
            <a:spLocks noGrp="1"/>
          </p:cNvSpPr>
          <p:nvPr>
            <p:ph type="body" idx="4294967295"/>
          </p:nvPr>
        </p:nvSpPr>
        <p:spPr>
          <a:xfrm>
            <a:off x="664517" y="1431538"/>
            <a:ext cx="8229600" cy="4760864"/>
          </a:xfrm>
        </p:spPr>
        <p:txBody>
          <a:bodyPr>
            <a:noAutofit/>
          </a:bodyPr>
          <a:lstStyle/>
          <a:p>
            <a:pPr marR="0" lvl="0" rtl="0"/>
            <a:r>
              <a:rPr lang="en-US" sz="1900" b="0" i="0" baseline="0" dirty="0">
                <a:latin typeface="Arial" panose="020B0604020202020204" pitchFamily="34" charset="0"/>
                <a:ea typeface="ヒラギノ角ゴ Pro W3"/>
              </a:rPr>
              <a:t>Designers have some conception of the system they have produced. </a:t>
            </a:r>
          </a:p>
          <a:p>
            <a:pPr marR="0" lvl="0" rtl="0"/>
            <a:r>
              <a:rPr lang="en-US" sz="1900" b="0" i="0" baseline="0" dirty="0">
                <a:latin typeface="Arial" panose="020B0604020202020204" pitchFamily="34" charset="0"/>
                <a:ea typeface="ヒラギノ角ゴ Pro W3"/>
              </a:rPr>
              <a:t>This may or may not be the same as what the system actually does. </a:t>
            </a:r>
          </a:p>
          <a:p>
            <a:pPr marR="0" lvl="0" rtl="0"/>
            <a:r>
              <a:rPr lang="en-US" sz="1900" b="0" i="0" baseline="0" dirty="0" smtClean="0">
                <a:latin typeface="Arial" panose="020B0604020202020204" pitchFamily="34" charset="0"/>
                <a:ea typeface="ヒラギノ角ゴ Pro W3"/>
              </a:rPr>
              <a:t>Moreover, </a:t>
            </a:r>
            <a:r>
              <a:rPr lang="en-US" sz="1900" b="0" i="0" baseline="0" dirty="0">
                <a:latin typeface="Arial" panose="020B0604020202020204" pitchFamily="34" charset="0"/>
                <a:ea typeface="ヒラギノ角ゴ Pro W3"/>
              </a:rPr>
              <a:t>in a system of any large size, no single designer will know everything that the system does. </a:t>
            </a:r>
          </a:p>
          <a:p>
            <a:pPr marR="0" lvl="0" rtl="0"/>
            <a:r>
              <a:rPr lang="en-US" sz="1900" b="0" i="0" baseline="0" dirty="0">
                <a:latin typeface="Arial" panose="020B0604020202020204" pitchFamily="34" charset="0"/>
                <a:ea typeface="ヒラギノ角ゴ Pro W3"/>
              </a:rPr>
              <a:t>Designers design a system’s image that they hope will reveal the designer’s conception. </a:t>
            </a:r>
          </a:p>
          <a:p>
            <a:pPr marR="0" lvl="0" rtl="0"/>
            <a:r>
              <a:rPr lang="en-US" sz="1900" b="0" i="0" baseline="0" dirty="0">
                <a:latin typeface="Arial" panose="020B0604020202020204" pitchFamily="34" charset="0"/>
                <a:ea typeface="ヒラギノ角ゴ Pro W3"/>
              </a:rPr>
              <a:t>The problem is that it is only through the system image – the interface, the behaviours of the system and any documentation – that the designer’s conception can be revealed. </a:t>
            </a:r>
          </a:p>
          <a:p>
            <a:pPr marR="0" lvl="0" rtl="0"/>
            <a:r>
              <a:rPr lang="en-US" sz="1900" b="0" i="0" baseline="0" dirty="0">
                <a:latin typeface="Arial" panose="020B0604020202020204" pitchFamily="34" charset="0"/>
                <a:ea typeface="ヒラギノ角ゴ Pro W3"/>
              </a:rPr>
              <a:t>People interact with the system image and from this have to derive their conception (their ‘mental model’) of what the system is and what it does. </a:t>
            </a:r>
          </a:p>
          <a:p>
            <a:pPr marR="0" lvl="0" rtl="0"/>
            <a:r>
              <a:rPr lang="en-US" sz="1900" b="0" i="0" baseline="0" dirty="0">
                <a:latin typeface="Arial" panose="020B0604020202020204" pitchFamily="34" charset="0"/>
                <a:ea typeface="ヒラギノ角ゴ Pro W3"/>
              </a:rPr>
              <a:t>A clear, logical and consistent conceptual design will be easier to communicate to people who use the system and hence they will develop a clearer conception of the system themselves.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463" y="116632"/>
            <a:ext cx="8855075" cy="1143000"/>
          </a:xfrm>
        </p:spPr>
        <p:txBody>
          <a:bodyPr>
            <a:normAutofit fontScale="90000"/>
          </a:bodyPr>
          <a:lstStyle/>
          <a:p>
            <a:pPr marR="0" rtl="0"/>
            <a:r>
              <a:rPr lang="en-US" b="1" i="0" baseline="0" dirty="0">
                <a:latin typeface="Arial" panose="020B0604020202020204" pitchFamily="34" charset="0"/>
                <a:ea typeface="ヒラギノ角ゴ Pro W3"/>
              </a:rPr>
              <a:t>The nature of mental models (Norman, 1983)</a:t>
            </a:r>
            <a:endParaRPr lang="en-US" b="1" i="0" baseline="0" dirty="0">
              <a:latin typeface="Arial"/>
              <a:ea typeface="ヒラギノ角ゴ Pro W3"/>
            </a:endParaRPr>
          </a:p>
        </p:txBody>
      </p:sp>
      <p:sp>
        <p:nvSpPr>
          <p:cNvPr id="3" name="Text Placeholder 2"/>
          <p:cNvSpPr>
            <a:spLocks noGrp="1"/>
          </p:cNvSpPr>
          <p:nvPr>
            <p:ph type="body" idx="4294967295"/>
          </p:nvPr>
        </p:nvSpPr>
        <p:spPr>
          <a:xfrm>
            <a:off x="662880" y="1423051"/>
            <a:ext cx="8229600" cy="4893623"/>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Mental models are incomplete. People will understand some parts of a system better than </a:t>
            </a:r>
            <a:r>
              <a:rPr lang="en-US" b="0" i="0" baseline="0" dirty="0" smtClean="0">
                <a:latin typeface="Arial" panose="020B0604020202020204" pitchFamily="34" charset="0"/>
                <a:ea typeface="ヒラギノ角ゴ Pro W3"/>
              </a:rPr>
              <a:t>others.</a:t>
            </a:r>
            <a:endParaRPr lang="en-US" b="0" i="0" baseline="0" dirty="0">
              <a:latin typeface="Arial" panose="020B0604020202020204" pitchFamily="34" charset="0"/>
              <a:ea typeface="ヒラギノ角ゴ Pro W3"/>
            </a:endParaRPr>
          </a:p>
          <a:p>
            <a:pPr marR="0" lvl="0" rtl="0">
              <a:lnSpc>
                <a:spcPct val="120000"/>
              </a:lnSpc>
            </a:pPr>
            <a:r>
              <a:rPr lang="en-US" b="0" i="0" baseline="0" dirty="0">
                <a:latin typeface="Arial" panose="020B0604020202020204" pitchFamily="34" charset="0"/>
                <a:ea typeface="ヒラギノ角ゴ Pro W3"/>
              </a:rPr>
              <a:t>People can ‘run’ (or try out) their models when </a:t>
            </a:r>
            <a:r>
              <a:rPr lang="en-US" b="0" i="0" baseline="0" dirty="0" smtClean="0">
                <a:latin typeface="Arial" panose="020B0604020202020204" pitchFamily="34" charset="0"/>
                <a:ea typeface="ヒラギノ角ゴ Pro W3"/>
              </a:rPr>
              <a:t>required </a:t>
            </a:r>
            <a:r>
              <a:rPr lang="en-US" b="0" i="0" baseline="0" dirty="0">
                <a:latin typeface="Arial" panose="020B0604020202020204" pitchFamily="34" charset="0"/>
                <a:ea typeface="ヒラギノ角ゴ Pro W3"/>
              </a:rPr>
              <a:t>but often with limited </a:t>
            </a:r>
            <a:r>
              <a:rPr lang="en-US" b="0" i="0" baseline="0" dirty="0" smtClean="0">
                <a:latin typeface="Arial" panose="020B0604020202020204" pitchFamily="34" charset="0"/>
                <a:ea typeface="ヒラギノ角ゴ Pro W3"/>
              </a:rPr>
              <a:t>accuracy.</a:t>
            </a:r>
            <a:endParaRPr lang="en-US" b="0" i="0" baseline="0" dirty="0">
              <a:latin typeface="Arial" panose="020B0604020202020204" pitchFamily="34" charset="0"/>
              <a:ea typeface="ヒラギノ角ゴ Pro W3"/>
            </a:endParaRPr>
          </a:p>
          <a:p>
            <a:pPr marR="0" lvl="0" rtl="0">
              <a:lnSpc>
                <a:spcPct val="120000"/>
              </a:lnSpc>
            </a:pPr>
            <a:r>
              <a:rPr lang="en-US" b="0" i="0" baseline="0" dirty="0">
                <a:latin typeface="Arial" panose="020B0604020202020204" pitchFamily="34" charset="0"/>
                <a:ea typeface="ヒラギノ角ゴ Pro W3"/>
              </a:rPr>
              <a:t>Mental models are unstable – people forget details.</a:t>
            </a:r>
          </a:p>
          <a:p>
            <a:pPr marR="0" lvl="0" rtl="0">
              <a:lnSpc>
                <a:spcPct val="120000"/>
              </a:lnSpc>
            </a:pPr>
            <a:r>
              <a:rPr lang="en-US" b="0" i="0" baseline="0" dirty="0">
                <a:latin typeface="Arial" panose="020B0604020202020204" pitchFamily="34" charset="0"/>
                <a:ea typeface="ヒラギノ角ゴ Pro W3"/>
              </a:rPr>
              <a:t>Mental models do not have firm boundaries: similar devices and operations get confused with one another.</a:t>
            </a:r>
          </a:p>
          <a:p>
            <a:pPr marR="0" lvl="0" rtl="0">
              <a:lnSpc>
                <a:spcPct val="120000"/>
              </a:lnSpc>
            </a:pPr>
            <a:r>
              <a:rPr lang="en-US" b="0" i="0" baseline="0" dirty="0">
                <a:latin typeface="Arial" panose="020B0604020202020204" pitchFamily="34" charset="0"/>
                <a:ea typeface="ヒラギノ角ゴ Pro W3"/>
              </a:rPr>
              <a:t>Mental models are unscientific, exhibiting ‘superstitious’ behaviour.</a:t>
            </a:r>
          </a:p>
          <a:p>
            <a:pPr marR="0" lvl="0" rtl="0">
              <a:lnSpc>
                <a:spcPct val="120000"/>
              </a:lnSpc>
            </a:pPr>
            <a:r>
              <a:rPr lang="en-US" b="0" i="0" baseline="0" dirty="0">
                <a:latin typeface="Arial" panose="020B0604020202020204" pitchFamily="34" charset="0"/>
                <a:ea typeface="ヒラギノ角ゴ Pro W3"/>
              </a:rPr>
              <a:t>Mental models are parsimonious. People are willing to undertake additional physical operations to minimize mental effort, </a:t>
            </a:r>
            <a:r>
              <a:rPr lang="en-US" b="0" i="0" baseline="0" dirty="0" smtClean="0">
                <a:latin typeface="Arial" panose="020B0604020202020204" pitchFamily="34" charset="0"/>
                <a:ea typeface="ヒラギノ角ゴ Pro W3"/>
              </a:rPr>
              <a:t>for example </a:t>
            </a:r>
            <a:r>
              <a:rPr lang="en-US" b="0" i="0" baseline="0" dirty="0">
                <a:latin typeface="Arial" panose="020B0604020202020204" pitchFamily="34" charset="0"/>
                <a:ea typeface="ヒラギノ角ゴ Pro W3"/>
              </a:rPr>
              <a:t>people will switch off the device and start again rather than trying to recover from an error.</a:t>
            </a:r>
            <a:endParaRPr lang="en-US" b="0" i="0" baseline="-25000" dirty="0">
              <a:latin typeface="Arial" panose="020B0604020202020204" pitchFamily="34" charset="0"/>
              <a:ea typeface="ヒラギノ角ゴ Pro W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1325"/>
            <a:ext cx="8229600" cy="557212"/>
          </a:xfrm>
        </p:spPr>
        <p:txBody>
          <a:bodyPr/>
          <a:lstStyle/>
          <a:p>
            <a:pPr marR="0" rtl="0"/>
            <a:r>
              <a:rPr lang="en-US" b="1" i="0" baseline="0" dirty="0" smtClean="0">
                <a:latin typeface="Arial" panose="020B0604020202020204" pitchFamily="34" charset="0"/>
                <a:ea typeface="ヒラギノ角ゴ Pro W3"/>
              </a:rPr>
              <a:t>Contents</a:t>
            </a:r>
            <a:endParaRPr lang="en-US" b="1" i="0" baseline="0" dirty="0">
              <a:latin typeface="Arial" panose="020B0604020202020204" pitchFamily="34" charset="0"/>
              <a:ea typeface="ヒラギノ角ゴ Pro W3"/>
            </a:endParaRPr>
          </a:p>
        </p:txBody>
      </p:sp>
      <p:sp>
        <p:nvSpPr>
          <p:cNvPr id="4" name="Text Placeholder 2"/>
          <p:cNvSpPr txBox="1">
            <a:spLocks/>
          </p:cNvSpPr>
          <p:nvPr/>
        </p:nvSpPr>
        <p:spPr bwMode="auto">
          <a:xfrm>
            <a:off x="658367" y="1395765"/>
            <a:ext cx="819670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7FA3"/>
              </a:buClr>
              <a:buChar char="•"/>
              <a:defRPr sz="3200">
                <a:solidFill>
                  <a:schemeClr val="tx1"/>
                </a:solidFill>
                <a:latin typeface="+mj-lt"/>
                <a:ea typeface="+mn-ea"/>
                <a:cs typeface="+mn-cs"/>
              </a:defRPr>
            </a:lvl1pPr>
            <a:lvl2pPr marL="742950" indent="-285750" algn="l" rtl="0" eaLnBrk="0" fontAlgn="base" hangingPunct="0">
              <a:spcBef>
                <a:spcPct val="20000"/>
              </a:spcBef>
              <a:spcAft>
                <a:spcPct val="0"/>
              </a:spcAft>
              <a:buClr>
                <a:srgbClr val="007FA3"/>
              </a:buClr>
              <a:buChar char="–"/>
              <a:defRPr sz="2800">
                <a:solidFill>
                  <a:schemeClr val="tx1"/>
                </a:solidFill>
                <a:latin typeface="+mj-lt"/>
              </a:defRPr>
            </a:lvl2pPr>
            <a:lvl3pPr marL="1143000" indent="-228600" algn="l" rtl="0" eaLnBrk="0" fontAlgn="base" hangingPunct="0">
              <a:spcBef>
                <a:spcPct val="20000"/>
              </a:spcBef>
              <a:spcAft>
                <a:spcPct val="0"/>
              </a:spcAft>
              <a:buClr>
                <a:srgbClr val="007FA3"/>
              </a:buClr>
              <a:buChar char="•"/>
              <a:defRPr sz="2400">
                <a:solidFill>
                  <a:schemeClr val="tx1"/>
                </a:solidFill>
                <a:latin typeface="+mj-lt"/>
              </a:defRPr>
            </a:lvl3pPr>
            <a:lvl4pPr marL="1600200" indent="-228600" algn="l" rtl="0" eaLnBrk="0" fontAlgn="base" hangingPunct="0">
              <a:spcBef>
                <a:spcPct val="20000"/>
              </a:spcBef>
              <a:spcAft>
                <a:spcPct val="0"/>
              </a:spcAft>
              <a:buClr>
                <a:srgbClr val="007FA3"/>
              </a:buClr>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defTabSz="914400"/>
            <a:r>
              <a:rPr lang="en-US" sz="2800" kern="0" dirty="0" smtClean="0">
                <a:latin typeface="Arial" panose="020B0604020202020204" pitchFamily="34" charset="0"/>
              </a:rPr>
              <a:t>2.1</a:t>
            </a:r>
            <a:r>
              <a:rPr lang="en-US" sz="2800" kern="0" dirty="0">
                <a:latin typeface="Arial" panose="020B0604020202020204" pitchFamily="34" charset="0"/>
              </a:rPr>
              <a:t>	</a:t>
            </a:r>
            <a:r>
              <a:rPr lang="en-US" sz="2800" kern="0" dirty="0" smtClean="0">
                <a:latin typeface="Arial" panose="020B0604020202020204" pitchFamily="34" charset="0"/>
              </a:rPr>
              <a:t>Introduction</a:t>
            </a:r>
          </a:p>
          <a:p>
            <a:pPr defTabSz="914400"/>
            <a:r>
              <a:rPr lang="en-US" sz="2800" kern="0" dirty="0" smtClean="0">
                <a:latin typeface="Arial" panose="020B0604020202020204" pitchFamily="34" charset="0"/>
              </a:rPr>
              <a:t>2.2</a:t>
            </a:r>
            <a:r>
              <a:rPr lang="en-US" sz="2800" kern="0" dirty="0">
                <a:latin typeface="Arial" panose="020B0604020202020204" pitchFamily="34" charset="0"/>
              </a:rPr>
              <a:t>	</a:t>
            </a:r>
            <a:r>
              <a:rPr lang="en-IN" sz="2800" dirty="0"/>
              <a:t>People</a:t>
            </a:r>
            <a:r>
              <a:rPr lang="en-US" sz="2800" kern="0" dirty="0" smtClean="0">
                <a:latin typeface="Arial" panose="020B0604020202020204" pitchFamily="34" charset="0"/>
              </a:rPr>
              <a:t> </a:t>
            </a:r>
            <a:endParaRPr lang="en-US" sz="2800" kern="0" dirty="0">
              <a:latin typeface="Arial" panose="020B0604020202020204" pitchFamily="34" charset="0"/>
            </a:endParaRPr>
          </a:p>
          <a:p>
            <a:pPr defTabSz="914400"/>
            <a:r>
              <a:rPr lang="en-US" sz="2800" kern="0" dirty="0" smtClean="0">
                <a:latin typeface="Arial" panose="020B0604020202020204" pitchFamily="34" charset="0"/>
              </a:rPr>
              <a:t>2.3	</a:t>
            </a:r>
            <a:r>
              <a:rPr lang="en-IN" sz="2800" dirty="0" smtClean="0"/>
              <a:t>Activities</a:t>
            </a:r>
          </a:p>
          <a:p>
            <a:pPr defTabSz="914400"/>
            <a:r>
              <a:rPr lang="en-US" sz="2800" kern="0" dirty="0">
                <a:latin typeface="Arial" panose="020B0604020202020204" pitchFamily="34" charset="0"/>
              </a:rPr>
              <a:t>2</a:t>
            </a:r>
            <a:r>
              <a:rPr lang="en-US" sz="2800" kern="0" dirty="0" smtClean="0">
                <a:latin typeface="Arial" panose="020B0604020202020204" pitchFamily="34" charset="0"/>
              </a:rPr>
              <a:t>.4	</a:t>
            </a:r>
            <a:r>
              <a:rPr lang="en-IN" sz="2800" dirty="0" smtClean="0"/>
              <a:t>Contexts</a:t>
            </a:r>
          </a:p>
          <a:p>
            <a:pPr defTabSz="914400"/>
            <a:r>
              <a:rPr lang="en-US" sz="2800" kern="0" dirty="0" smtClean="0">
                <a:latin typeface="Arial" panose="020B0604020202020204" pitchFamily="34" charset="0"/>
              </a:rPr>
              <a:t>2.5	</a:t>
            </a:r>
            <a:r>
              <a:rPr lang="en-IN" sz="2800" dirty="0" smtClean="0"/>
              <a:t>Technologies</a:t>
            </a:r>
          </a:p>
          <a:p>
            <a:pPr defTabSz="914400"/>
            <a:r>
              <a:rPr lang="en-IN" sz="2800" kern="0" dirty="0" smtClean="0">
                <a:latin typeface="Arial" panose="020B0604020202020204" pitchFamily="34" charset="0"/>
              </a:rPr>
              <a:t>2.6 </a:t>
            </a:r>
            <a:r>
              <a:rPr lang="en-US" sz="2800" kern="0" dirty="0">
                <a:latin typeface="Arial" panose="020B0604020202020204" pitchFamily="34" charset="0"/>
              </a:rPr>
              <a:t>Scoping a problem </a:t>
            </a:r>
            <a:r>
              <a:rPr lang="en-US" sz="2800" kern="0" dirty="0" smtClean="0">
                <a:latin typeface="Arial" panose="020B0604020202020204" pitchFamily="34" charset="0"/>
              </a:rPr>
              <a:t>with PACT</a:t>
            </a:r>
            <a:endParaRPr lang="en-US" sz="2800" kern="0" dirty="0">
              <a:latin typeface="Arial" panose="020B0604020202020204" pitchFamily="34" charset="0"/>
            </a:endParaRPr>
          </a:p>
        </p:txBody>
      </p:sp>
    </p:spTree>
    <p:extLst>
      <p:ext uri="{BB962C8B-B14F-4D97-AF65-F5344CB8AC3E}">
        <p14:creationId xmlns:p14="http://schemas.microsoft.com/office/powerpoint/2010/main" val="3569357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5614"/>
            <a:ext cx="8229600" cy="557212"/>
          </a:xfrm>
        </p:spPr>
        <p:txBody>
          <a:bodyPr/>
          <a:lstStyle/>
          <a:p>
            <a:pPr marR="0" rtl="0"/>
            <a:r>
              <a:rPr lang="en-US" b="1" i="0" baseline="0" dirty="0">
                <a:latin typeface="Arial" panose="020B0604020202020204" pitchFamily="34" charset="0"/>
                <a:ea typeface="ヒラギノ角ゴ Pro W3"/>
              </a:rPr>
              <a:t>Stephen Payne’s view</a:t>
            </a:r>
          </a:p>
        </p:txBody>
      </p:sp>
      <p:sp>
        <p:nvSpPr>
          <p:cNvPr id="3" name="Text Placeholder 2"/>
          <p:cNvSpPr>
            <a:spLocks noGrp="1"/>
          </p:cNvSpPr>
          <p:nvPr>
            <p:ph type="body" idx="4294967295"/>
          </p:nvPr>
        </p:nvSpPr>
        <p:spPr>
          <a:xfrm>
            <a:off x="655282" y="1388393"/>
            <a:ext cx="8229600" cy="4868962"/>
          </a:xfrm>
        </p:spPr>
        <p:txBody>
          <a:bodyPr>
            <a:normAutofit fontScale="85000" lnSpcReduction="10000"/>
          </a:bodyPr>
          <a:lstStyle/>
          <a:p>
            <a:pPr marR="0" lvl="0" rtl="0">
              <a:lnSpc>
                <a:spcPct val="120000"/>
              </a:lnSpc>
            </a:pPr>
            <a:r>
              <a:rPr lang="en-US" b="0" i="0" baseline="0" dirty="0">
                <a:latin typeface="Arial" panose="020B0604020202020204" pitchFamily="34" charset="0"/>
                <a:ea typeface="ヒラギノ角ゴ Pro W3"/>
              </a:rPr>
              <a:t>He describes how mental models predict behaviour. </a:t>
            </a:r>
          </a:p>
          <a:p>
            <a:pPr marR="0" lvl="0" rtl="0">
              <a:lnSpc>
                <a:spcPct val="120000"/>
              </a:lnSpc>
            </a:pPr>
            <a:r>
              <a:rPr lang="en-US" b="0" i="0" baseline="0" dirty="0">
                <a:latin typeface="Arial" panose="020B0604020202020204" pitchFamily="34" charset="0"/>
                <a:ea typeface="ヒラギノ角ゴ Pro W3"/>
              </a:rPr>
              <a:t>The claim is that, in many situations, a great deal of explanatory work can be done by a description of what people know and </a:t>
            </a:r>
            <a:r>
              <a:rPr lang="en-US" b="0" i="0" baseline="0" dirty="0" smtClean="0">
                <a:latin typeface="Arial" panose="020B0604020202020204" pitchFamily="34" charset="0"/>
                <a:ea typeface="ヒラギノ角ゴ Pro W3"/>
              </a:rPr>
              <a:t>believe </a:t>
            </a:r>
            <a:r>
              <a:rPr lang="en-US" b="0" i="0" baseline="0" dirty="0">
                <a:latin typeface="Arial" panose="020B0604020202020204" pitchFamily="34" charset="0"/>
                <a:ea typeface="ヒラギノ角ゴ Pro W3"/>
              </a:rPr>
              <a:t>and how this affects their behaviour. </a:t>
            </a:r>
          </a:p>
          <a:p>
            <a:pPr marR="0" lvl="0" rtl="0">
              <a:lnSpc>
                <a:spcPct val="120000"/>
              </a:lnSpc>
            </a:pPr>
            <a:r>
              <a:rPr lang="en-US" b="0" i="0" baseline="0" dirty="0">
                <a:latin typeface="Arial" panose="020B0604020202020204" pitchFamily="34" charset="0"/>
                <a:ea typeface="ヒラギノ角ゴ Pro W3"/>
              </a:rPr>
              <a:t>Inferences can be made by ‘mental simulation’. </a:t>
            </a:r>
          </a:p>
          <a:p>
            <a:pPr marR="0" lvl="0" rtl="0">
              <a:lnSpc>
                <a:spcPct val="120000"/>
              </a:lnSpc>
            </a:pPr>
            <a:r>
              <a:rPr lang="en-US" b="0" i="0" baseline="0" dirty="0">
                <a:latin typeface="Arial" panose="020B0604020202020204" pitchFamily="34" charset="0"/>
                <a:ea typeface="ヒラギノ角ゴ Pro W3"/>
              </a:rPr>
              <a:t>Mental models can support reasoning about devices, or the physical world in general, by running simulations in the mind’s eye.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3131"/>
            <a:ext cx="8229600" cy="701228"/>
          </a:xfrm>
        </p:spPr>
        <p:txBody>
          <a:bodyPr/>
          <a:lstStyle/>
          <a:p>
            <a:pPr marR="0" rtl="0"/>
            <a:r>
              <a:rPr lang="en-US" b="1" i="0" baseline="0" dirty="0">
                <a:latin typeface="Arial" panose="020B0604020202020204" pitchFamily="34" charset="0"/>
                <a:ea typeface="ヒラギノ角ゴ Pro W3"/>
              </a:rPr>
              <a:t>Device </a:t>
            </a:r>
            <a:r>
              <a:rPr lang="en-US" b="1" i="0" baseline="0" dirty="0" smtClean="0">
                <a:latin typeface="Arial" panose="020B0604020202020204" pitchFamily="34" charset="0"/>
                <a:ea typeface="ヒラギノ角ゴ Pro W3"/>
              </a:rPr>
              <a:t>models</a:t>
            </a:r>
            <a:endParaRPr lang="en-US" b="1" i="0" baseline="0" dirty="0">
              <a:latin typeface="Arial" panose="020B0604020202020204" pitchFamily="34" charset="0"/>
              <a:ea typeface="ヒラギノ角ゴ Pro W3"/>
            </a:endParaRPr>
          </a:p>
        </p:txBody>
      </p:sp>
      <p:sp>
        <p:nvSpPr>
          <p:cNvPr id="3" name="Text Placeholder 2"/>
          <p:cNvSpPr>
            <a:spLocks noGrp="1"/>
          </p:cNvSpPr>
          <p:nvPr>
            <p:ph type="body" idx="4294967295"/>
          </p:nvPr>
        </p:nvSpPr>
        <p:spPr>
          <a:xfrm>
            <a:off x="666308" y="1422012"/>
            <a:ext cx="8370188" cy="4836577"/>
          </a:xfrm>
        </p:spPr>
        <p:txBody>
          <a:bodyPr>
            <a:noAutofit/>
          </a:bodyPr>
          <a:lstStyle/>
          <a:p>
            <a:pPr marR="0" lvl="0" rtl="0"/>
            <a:r>
              <a:rPr lang="en-US" sz="1900" b="0" i="0" baseline="0" dirty="0">
                <a:latin typeface="Arial" panose="020B0604020202020204" pitchFamily="34" charset="0"/>
                <a:ea typeface="ヒラギノ角ゴ Pro W3"/>
              </a:rPr>
              <a:t>Kieras and Bovair (1984) investigated the role of a device model (a person’s mental model of a device) in learning how to operate a mock-up of the weapons control panel of the USS Enterprise from Star Trek.</a:t>
            </a:r>
          </a:p>
          <a:p>
            <a:pPr marR="0" lvl="0" rtl="0"/>
            <a:r>
              <a:rPr lang="en-US" sz="1900" b="0" i="0" baseline="0" dirty="0" smtClean="0">
                <a:latin typeface="Arial" panose="020B0604020202020204" pitchFamily="34" charset="0"/>
                <a:ea typeface="ヒラギノ角ゴ Pro W3"/>
              </a:rPr>
              <a:t>In </a:t>
            </a:r>
            <a:r>
              <a:rPr lang="en-US" sz="1900" b="0" i="0" baseline="0" dirty="0">
                <a:latin typeface="Arial" panose="020B0604020202020204" pitchFamily="34" charset="0"/>
                <a:ea typeface="ヒラギノ角ゴ Pro W3"/>
              </a:rPr>
              <a:t>their first </a:t>
            </a:r>
            <a:r>
              <a:rPr lang="en-US" sz="1900" b="0" i="0" baseline="0" dirty="0" smtClean="0">
                <a:latin typeface="Arial" panose="020B0604020202020204" pitchFamily="34" charset="0"/>
                <a:ea typeface="ヒラギノ角ゴ Pro W3"/>
              </a:rPr>
              <a:t>experiment, </a:t>
            </a:r>
            <a:r>
              <a:rPr lang="en-US" sz="1900" b="0" i="0" baseline="0" dirty="0">
                <a:latin typeface="Arial" panose="020B0604020202020204" pitchFamily="34" charset="0"/>
                <a:ea typeface="ヒラギノ角ゴ Pro W3"/>
              </a:rPr>
              <a:t>subjects learned how to operate the ‘phasers’ either by means of rote learning (press this button, then turn that knob to the second position ) or by learning the underlying principles (the energy booster takes power from the ship ) which required the subjects to infer the procedures.</a:t>
            </a:r>
          </a:p>
          <a:p>
            <a:pPr marR="0" lvl="0" rtl="0"/>
            <a:r>
              <a:rPr lang="en-US" sz="1900" b="0" i="0" baseline="0" dirty="0" err="1" smtClean="0">
                <a:latin typeface="Arial" panose="020B0604020202020204" pitchFamily="34" charset="0"/>
                <a:ea typeface="ヒラギノ角ゴ Pro W3"/>
              </a:rPr>
              <a:t>Kieras</a:t>
            </a:r>
            <a:r>
              <a:rPr lang="en-US" sz="1900" b="0" i="0" baseline="0" dirty="0" smtClean="0">
                <a:latin typeface="Arial" panose="020B0604020202020204" pitchFamily="34" charset="0"/>
                <a:ea typeface="ヒラギノ角ゴ Pro W3"/>
              </a:rPr>
              <a:t> </a:t>
            </a:r>
            <a:r>
              <a:rPr lang="en-US" sz="1900" b="0" i="0" baseline="0" dirty="0">
                <a:latin typeface="Arial" panose="020B0604020202020204" pitchFamily="34" charset="0"/>
                <a:ea typeface="ヒラギノ角ゴ Pro W3"/>
              </a:rPr>
              <a:t>and Bovair found that learning, </a:t>
            </a:r>
            <a:r>
              <a:rPr lang="en-US" sz="1900" b="0" i="0" baseline="0" dirty="0" smtClean="0">
                <a:latin typeface="Arial" panose="020B0604020202020204" pitchFamily="34" charset="0"/>
                <a:ea typeface="ヒラギノ角ゴ Pro W3"/>
              </a:rPr>
              <a:t>retention </a:t>
            </a:r>
            <a:r>
              <a:rPr lang="en-US" sz="1900" b="0" i="0" baseline="0" dirty="0">
                <a:latin typeface="Arial" panose="020B0604020202020204" pitchFamily="34" charset="0"/>
                <a:ea typeface="ヒラギノ角ゴ Pro W3"/>
              </a:rPr>
              <a:t>and use of ‘</a:t>
            </a:r>
            <a:r>
              <a:rPr lang="en-US" sz="1900" b="0" i="0" baseline="0" dirty="0" smtClean="0">
                <a:latin typeface="Arial" panose="020B0604020202020204" pitchFamily="34" charset="0"/>
                <a:ea typeface="ヒラギノ角ゴ Pro W3"/>
              </a:rPr>
              <a:t>shortcuts</a:t>
            </a:r>
            <a:r>
              <a:rPr lang="en-US" sz="1900" b="0" i="0" baseline="0" dirty="0">
                <a:latin typeface="Arial" panose="020B0604020202020204" pitchFamily="34" charset="0"/>
                <a:ea typeface="ヒラギノ角ゴ Pro W3"/>
              </a:rPr>
              <a:t>’ were all enhanced for the group that learned the principles, demonstrating that knowledge of how the system worked enables people to infer how to operate it.  </a:t>
            </a:r>
          </a:p>
          <a:p>
            <a:pPr marR="0" lvl="0" rtl="0"/>
            <a:r>
              <a:rPr lang="en-US" sz="1900" b="0" i="0" baseline="0" dirty="0">
                <a:latin typeface="Arial" panose="020B0604020202020204" pitchFamily="34" charset="0"/>
                <a:ea typeface="ヒラギノ角ゴ Pro W3"/>
              </a:rPr>
              <a:t>Kieras and Bovair concluded by making two key points: firstly, for a device model to be </a:t>
            </a:r>
            <a:r>
              <a:rPr lang="en-US" sz="1900" b="0" i="0" baseline="0" dirty="0" smtClean="0">
                <a:latin typeface="Arial" panose="020B0604020202020204" pitchFamily="34" charset="0"/>
                <a:ea typeface="ヒラギノ角ゴ Pro W3"/>
              </a:rPr>
              <a:t>useful, </a:t>
            </a:r>
            <a:r>
              <a:rPr lang="en-US" sz="1900" b="0" i="0" baseline="0" dirty="0">
                <a:latin typeface="Arial" panose="020B0604020202020204" pitchFamily="34" charset="0"/>
                <a:ea typeface="ヒラギノ角ゴ Pro W3"/>
              </a:rPr>
              <a:t>it must support inference about exact and specific control actions, and secondly, the model need not be very complete or thorough.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1752"/>
            <a:ext cx="8229600" cy="701228"/>
          </a:xfrm>
        </p:spPr>
        <p:txBody>
          <a:bodyPr/>
          <a:lstStyle/>
          <a:p>
            <a:pPr marR="0" rtl="0"/>
            <a:r>
              <a:rPr lang="en-US" b="1" i="0" baseline="0" dirty="0">
                <a:latin typeface="Arial" panose="020B0604020202020204" pitchFamily="34" charset="0"/>
                <a:ea typeface="ヒラギノ角ゴ Pro W3"/>
              </a:rPr>
              <a:t>Social differences</a:t>
            </a:r>
          </a:p>
        </p:txBody>
      </p:sp>
      <p:sp>
        <p:nvSpPr>
          <p:cNvPr id="3" name="Text Placeholder 2"/>
          <p:cNvSpPr>
            <a:spLocks noGrp="1"/>
          </p:cNvSpPr>
          <p:nvPr>
            <p:ph type="body" idx="4294967295"/>
          </p:nvPr>
        </p:nvSpPr>
        <p:spPr>
          <a:xfrm>
            <a:off x="662177" y="1412252"/>
            <a:ext cx="8229600" cy="4832254"/>
          </a:xfrm>
        </p:spPr>
        <p:txBody>
          <a:bodyPr>
            <a:normAutofit/>
          </a:bodyPr>
          <a:lstStyle/>
          <a:p>
            <a:pPr marR="0" lvl="0" rtl="0"/>
            <a:r>
              <a:rPr lang="en-US" sz="2800" b="0" i="0" baseline="0" dirty="0">
                <a:latin typeface="Arial" panose="020B0604020202020204" pitchFamily="34" charset="0"/>
                <a:ea typeface="ヒラギノ角ゴ Pro W3"/>
              </a:rPr>
              <a:t>People make use of systems, products and services for very different reasons. </a:t>
            </a:r>
          </a:p>
          <a:p>
            <a:pPr marR="0" lvl="0" rtl="0"/>
            <a:r>
              <a:rPr lang="en-US" sz="2800" b="0" i="0" baseline="0" dirty="0">
                <a:latin typeface="Arial" panose="020B0604020202020204" pitchFamily="34" charset="0"/>
                <a:ea typeface="ヒラギノ角ゴ Pro W3"/>
              </a:rPr>
              <a:t>They have different goals in using systems. </a:t>
            </a:r>
          </a:p>
          <a:p>
            <a:pPr marR="0" lvl="0" rtl="0"/>
            <a:r>
              <a:rPr lang="en-US" sz="2800" b="0" i="0" baseline="0" dirty="0">
                <a:latin typeface="Arial" panose="020B0604020202020204" pitchFamily="34" charset="0"/>
                <a:ea typeface="ヒラギノ角ゴ Pro W3"/>
              </a:rPr>
              <a:t>They have different motivations for using systems.</a:t>
            </a:r>
          </a:p>
          <a:p>
            <a:pPr marR="0" lvl="0" rtl="0"/>
            <a:r>
              <a:rPr lang="en-US" sz="2800" b="0" i="0" baseline="0" dirty="0" smtClean="0">
                <a:latin typeface="Arial" panose="020B0604020202020204" pitchFamily="34" charset="0"/>
                <a:ea typeface="ヒラギノ角ゴ Pro W3"/>
              </a:rPr>
              <a:t>Some </a:t>
            </a:r>
            <a:r>
              <a:rPr lang="en-US" sz="2800" b="0" i="0" baseline="0" dirty="0">
                <a:latin typeface="Arial" panose="020B0604020202020204" pitchFamily="34" charset="0"/>
                <a:ea typeface="ヒラギノ角ゴ Pro W3"/>
              </a:rPr>
              <a:t>people will be very interested in a particular system, others will just want to get a simple task completed. These motivations change at different times.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4786"/>
            <a:ext cx="8229600" cy="557212"/>
          </a:xfrm>
        </p:spPr>
        <p:txBody>
          <a:bodyPr/>
          <a:lstStyle/>
          <a:p>
            <a:pPr marR="0" rtl="0"/>
            <a:r>
              <a:rPr lang="en-US" b="1" i="0" baseline="0" dirty="0">
                <a:latin typeface="Arial" panose="020B0604020202020204" pitchFamily="34" charset="0"/>
                <a:ea typeface="ヒラギノ角ゴ Pro W3"/>
              </a:rPr>
              <a:t>Novice and experts</a:t>
            </a:r>
          </a:p>
        </p:txBody>
      </p:sp>
      <p:sp>
        <p:nvSpPr>
          <p:cNvPr id="3" name="Text Placeholder 2"/>
          <p:cNvSpPr>
            <a:spLocks noGrp="1"/>
          </p:cNvSpPr>
          <p:nvPr>
            <p:ph type="body" idx="4294967295"/>
          </p:nvPr>
        </p:nvSpPr>
        <p:spPr>
          <a:xfrm>
            <a:off x="663293" y="1402985"/>
            <a:ext cx="8229600" cy="4884344"/>
          </a:xfrm>
        </p:spPr>
        <p:txBody>
          <a:bodyPr>
            <a:noAutofit/>
          </a:bodyPr>
          <a:lstStyle/>
          <a:p>
            <a:pPr marR="0" lvl="0" rtl="0"/>
            <a:r>
              <a:rPr lang="en-US" sz="2400" b="0" i="0" baseline="0" dirty="0">
                <a:latin typeface="Arial" panose="020B0604020202020204" pitchFamily="34" charset="0"/>
                <a:ea typeface="ヒラギノ角ゴ Pro W3"/>
              </a:rPr>
              <a:t>Novice and expert users of a technology will typically have very different levels of knowledge and hence requirements for design features. </a:t>
            </a:r>
          </a:p>
          <a:p>
            <a:pPr marR="0" lvl="0" rtl="0"/>
            <a:r>
              <a:rPr lang="en-US" sz="2400" b="0" i="0" baseline="0" dirty="0">
                <a:latin typeface="Arial" panose="020B0604020202020204" pitchFamily="34" charset="0"/>
                <a:ea typeface="ヒラギノ角ゴ Pro W3"/>
              </a:rPr>
              <a:t>Experts use a system regularly and learn all sorts of details, whereas a beginner will need to be guided through an interaction. </a:t>
            </a:r>
          </a:p>
          <a:p>
            <a:pPr marR="0" lvl="0" rtl="0"/>
            <a:r>
              <a:rPr lang="en-US" sz="2400" b="0" i="0" baseline="0" dirty="0">
                <a:latin typeface="Arial" panose="020B0604020202020204" pitchFamily="34" charset="0"/>
                <a:ea typeface="ヒラギノ角ゴ Pro W3"/>
              </a:rPr>
              <a:t>There are also people who do not have to use a </a:t>
            </a:r>
            <a:r>
              <a:rPr lang="en-US" sz="2400" b="0" i="0" baseline="0" dirty="0" smtClean="0">
                <a:latin typeface="Arial" panose="020B0604020202020204" pitchFamily="34" charset="0"/>
                <a:ea typeface="ヒラギノ角ゴ Pro W3"/>
              </a:rPr>
              <a:t>system </a:t>
            </a:r>
            <a:r>
              <a:rPr lang="en-US" sz="2400" b="0" i="0" baseline="0" dirty="0">
                <a:latin typeface="Arial" panose="020B0604020202020204" pitchFamily="34" charset="0"/>
                <a:ea typeface="ヒラギノ角ゴ Pro W3"/>
              </a:rPr>
              <a:t>but who the designer would like to use the system. These people (sometimes called ‘discretionary users’) are often quickly put off if things are difficult to do. </a:t>
            </a:r>
          </a:p>
          <a:p>
            <a:pPr marR="0" lvl="0" rtl="0"/>
            <a:r>
              <a:rPr lang="en-US" sz="2400" b="0" i="0" baseline="0" dirty="0">
                <a:latin typeface="Arial" panose="020B0604020202020204" pitchFamily="34" charset="0"/>
                <a:ea typeface="ヒラギノ角ゴ Pro W3"/>
              </a:rPr>
              <a:t>Designers need to entice these people to use their systems.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40770"/>
            <a:ext cx="8229600" cy="845244"/>
          </a:xfrm>
        </p:spPr>
        <p:txBody>
          <a:bodyPr/>
          <a:lstStyle/>
          <a:p>
            <a:pPr marR="0" rtl="0"/>
            <a:r>
              <a:rPr lang="en-US" b="1" i="0" baseline="0" dirty="0">
                <a:latin typeface="Arial" panose="020B0604020202020204" pitchFamily="34" charset="0"/>
                <a:ea typeface="ヒラギノ角ゴ Pro W3"/>
              </a:rPr>
              <a:t>Similarity </a:t>
            </a:r>
            <a:r>
              <a:rPr lang="en-US" b="1" i="0" baseline="0" dirty="0" smtClean="0">
                <a:latin typeface="Arial" panose="020B0604020202020204" pitchFamily="34" charset="0"/>
                <a:ea typeface="ヒラギノ角ゴ Pro W3"/>
              </a:rPr>
              <a:t>amongst </a:t>
            </a:r>
            <a:r>
              <a:rPr lang="en-US" b="1" i="0" baseline="0" dirty="0">
                <a:latin typeface="Arial" panose="020B0604020202020204" pitchFamily="34" charset="0"/>
                <a:ea typeface="ヒラギノ角ゴ Pro W3"/>
              </a:rPr>
              <a:t>people</a:t>
            </a:r>
          </a:p>
        </p:txBody>
      </p:sp>
      <p:sp>
        <p:nvSpPr>
          <p:cNvPr id="3" name="Text Placeholder 2"/>
          <p:cNvSpPr>
            <a:spLocks noGrp="1"/>
          </p:cNvSpPr>
          <p:nvPr>
            <p:ph type="body" idx="4294967295"/>
          </p:nvPr>
        </p:nvSpPr>
        <p:spPr>
          <a:xfrm>
            <a:off x="661255" y="1414116"/>
            <a:ext cx="8229600" cy="4904277"/>
          </a:xfrm>
        </p:spPr>
        <p:txBody>
          <a:bodyPr>
            <a:noAutofit/>
          </a:bodyPr>
          <a:lstStyle/>
          <a:p>
            <a:pPr marR="0" lvl="0" rtl="0">
              <a:lnSpc>
                <a:spcPts val="2800"/>
              </a:lnSpc>
            </a:pPr>
            <a:r>
              <a:rPr lang="en-US" sz="2400" b="0" i="0" baseline="0" dirty="0">
                <a:latin typeface="Arial" panose="020B0604020202020204" pitchFamily="34" charset="0"/>
                <a:ea typeface="ヒラギノ角ゴ Pro W3"/>
              </a:rPr>
              <a:t>Designing for homogeneous groups of people – groups who are broadly similar and want to do much the same things – is quite different from designing for heterogeneous groups. </a:t>
            </a:r>
          </a:p>
          <a:p>
            <a:pPr marR="0" lvl="0" rtl="0">
              <a:lnSpc>
                <a:spcPts val="2800"/>
              </a:lnSpc>
            </a:pPr>
            <a:r>
              <a:rPr lang="en-US" sz="2400" b="0" i="0" baseline="0" dirty="0">
                <a:latin typeface="Arial" panose="020B0604020202020204" pitchFamily="34" charset="0"/>
                <a:ea typeface="ヒラギノ角ゴ Pro W3"/>
              </a:rPr>
              <a:t>Websites have to cater for heterogeneous groups and have particular design concerns as a result. </a:t>
            </a:r>
          </a:p>
          <a:p>
            <a:pPr marR="0" lvl="0" rtl="0">
              <a:lnSpc>
                <a:spcPts val="2800"/>
              </a:lnSpc>
            </a:pPr>
            <a:r>
              <a:rPr lang="en-US" sz="2400" b="0" i="0" baseline="0" dirty="0">
                <a:latin typeface="Arial" panose="020B0604020202020204" pitchFamily="34" charset="0"/>
                <a:ea typeface="ヒラギノ角ゴ Pro W3"/>
              </a:rPr>
              <a:t>A company’s intranet, however, can be designed to meet the particular needs of particular people. </a:t>
            </a:r>
          </a:p>
          <a:p>
            <a:pPr marR="0" lvl="0" rtl="0">
              <a:lnSpc>
                <a:spcPts val="2800"/>
              </a:lnSpc>
            </a:pPr>
            <a:r>
              <a:rPr lang="en-US" sz="2400" b="0" i="0" baseline="0" dirty="0">
                <a:latin typeface="Arial" panose="020B0604020202020204" pitchFamily="34" charset="0"/>
                <a:ea typeface="ヒラギノ角ゴ Pro W3"/>
              </a:rPr>
              <a:t>Representatives from a relatively homogeneous group – secretaries or managers or laboratory scientists, say – could be made part of the design team and so provide much more detailed input as to their particular requirements.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9133"/>
            <a:ext cx="8229600" cy="557212"/>
          </a:xfrm>
        </p:spPr>
        <p:txBody>
          <a:bodyPr/>
          <a:lstStyle/>
          <a:p>
            <a:pPr marR="0" rtl="0"/>
            <a:r>
              <a:rPr lang="en-US" b="1" i="0" baseline="0" dirty="0">
                <a:latin typeface="Arial" panose="020B0604020202020204" pitchFamily="34" charset="0"/>
                <a:ea typeface="ヒラギノ角ゴ Pro W3"/>
              </a:rPr>
              <a:t>Activities</a:t>
            </a:r>
          </a:p>
        </p:txBody>
      </p:sp>
      <p:sp>
        <p:nvSpPr>
          <p:cNvPr id="3" name="Text Placeholder 2"/>
          <p:cNvSpPr>
            <a:spLocks noGrp="1"/>
          </p:cNvSpPr>
          <p:nvPr>
            <p:ph type="body" idx="4294967295"/>
          </p:nvPr>
        </p:nvSpPr>
        <p:spPr>
          <a:xfrm>
            <a:off x="664518" y="1424054"/>
            <a:ext cx="8229600" cy="4830863"/>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There are many characteristics of activities that designers need to consider. </a:t>
            </a:r>
          </a:p>
          <a:p>
            <a:pPr marR="0" lvl="0" rtl="0">
              <a:lnSpc>
                <a:spcPct val="120000"/>
              </a:lnSpc>
            </a:pPr>
            <a:r>
              <a:rPr lang="en-US" b="0" i="0" baseline="0" dirty="0">
                <a:latin typeface="Arial" panose="020B0604020202020204" pitchFamily="34" charset="0"/>
                <a:ea typeface="ヒラギノ角ゴ Pro W3"/>
              </a:rPr>
              <a:t>The term is used for very simple tasks as well as highly complex, lengthy activities, so designers need to be careful when considering the characteristics of activities. </a:t>
            </a:r>
          </a:p>
          <a:p>
            <a:pPr marR="0" lvl="0" rtl="0">
              <a:lnSpc>
                <a:spcPct val="120000"/>
              </a:lnSpc>
            </a:pPr>
            <a:r>
              <a:rPr lang="en-US" b="0" i="0" baseline="0" dirty="0">
                <a:latin typeface="Arial" panose="020B0604020202020204" pitchFamily="34" charset="0"/>
                <a:ea typeface="ヒラギノ角ゴ Pro W3"/>
              </a:rPr>
              <a:t>First and foremost, the designer should focus on the overall purpose of the activity. </a:t>
            </a:r>
          </a:p>
          <a:p>
            <a:pPr marR="0" lvl="0" rtl="0">
              <a:lnSpc>
                <a:spcPct val="120000"/>
              </a:lnSpc>
            </a:pPr>
            <a:r>
              <a:rPr lang="en-US" b="0" i="0" baseline="0" dirty="0">
                <a:latin typeface="Arial" panose="020B0604020202020204" pitchFamily="34" charset="0"/>
                <a:ea typeface="ヒラギノ角ゴ Pro W3"/>
              </a:rPr>
              <a:t>After that the main features </a:t>
            </a:r>
            <a:r>
              <a:rPr lang="en-US" b="0" i="0" baseline="0" dirty="0" smtClean="0">
                <a:latin typeface="Arial" panose="020B0604020202020204" pitchFamily="34" charset="0"/>
                <a:ea typeface="ヒラギノ角ゴ Pro W3"/>
              </a:rPr>
              <a:t>are as follows:</a:t>
            </a:r>
            <a:endParaRPr lang="en-US" b="0" i="0" baseline="0" dirty="0">
              <a:latin typeface="Arial" panose="020B0604020202020204" pitchFamily="34" charset="0"/>
              <a:ea typeface="ヒラギノ角ゴ Pro W3"/>
            </a:endParaRPr>
          </a:p>
          <a:p>
            <a:pPr marL="785813" marR="0" lvl="1" indent="-406400" rtl="0">
              <a:lnSpc>
                <a:spcPct val="120000"/>
              </a:lnSpc>
              <a:buFont typeface="Arial" panose="020B0604020202020204" pitchFamily="34" charset="0"/>
              <a:buChar char="–"/>
            </a:pPr>
            <a:r>
              <a:rPr lang="en-US" b="0" i="0" baseline="0" dirty="0">
                <a:solidFill>
                  <a:srgbClr val="000000"/>
                </a:solidFill>
                <a:latin typeface="Arial" panose="020B0604020202020204" pitchFamily="34" charset="0"/>
                <a:ea typeface="ヒラギノ角ゴ Pro W3"/>
              </a:rPr>
              <a:t>Temporal aspects (items 1–4)</a:t>
            </a:r>
          </a:p>
          <a:p>
            <a:pPr marL="785813" marR="0" lvl="1" indent="-406400" rtl="0">
              <a:lnSpc>
                <a:spcPct val="120000"/>
              </a:lnSpc>
              <a:buFont typeface="Arial" panose="020B0604020202020204" pitchFamily="34" charset="0"/>
              <a:buChar char="–"/>
            </a:pPr>
            <a:r>
              <a:rPr lang="en-US" b="0" i="0" baseline="0" dirty="0">
                <a:solidFill>
                  <a:srgbClr val="000000"/>
                </a:solidFill>
                <a:latin typeface="Arial" panose="020B0604020202020204" pitchFamily="34" charset="0"/>
                <a:ea typeface="ヒラギノ角ゴ Pro W3"/>
              </a:rPr>
              <a:t>Cooperation (5)</a:t>
            </a:r>
          </a:p>
          <a:p>
            <a:pPr marL="785813" marR="0" lvl="1" indent="-406400" rtl="0">
              <a:lnSpc>
                <a:spcPct val="120000"/>
              </a:lnSpc>
              <a:buFont typeface="Arial" panose="020B0604020202020204" pitchFamily="34" charset="0"/>
              <a:buChar char="–"/>
            </a:pPr>
            <a:r>
              <a:rPr lang="en-US" b="0" i="0" baseline="0" dirty="0">
                <a:solidFill>
                  <a:srgbClr val="000000"/>
                </a:solidFill>
                <a:latin typeface="Arial" panose="020B0604020202020204" pitchFamily="34" charset="0"/>
                <a:ea typeface="ヒラギノ角ゴ Pro W3"/>
              </a:rPr>
              <a:t>Complexity (6)</a:t>
            </a:r>
          </a:p>
          <a:p>
            <a:pPr marL="785813" marR="0" lvl="1" indent="-406400" rtl="0">
              <a:lnSpc>
                <a:spcPct val="120000"/>
              </a:lnSpc>
              <a:buFont typeface="Arial" panose="020B0604020202020204" pitchFamily="34" charset="0"/>
              <a:buChar char="–"/>
            </a:pPr>
            <a:r>
              <a:rPr lang="en-US" b="0" i="0" baseline="0" dirty="0">
                <a:solidFill>
                  <a:srgbClr val="000000"/>
                </a:solidFill>
                <a:latin typeface="Arial" panose="020B0604020202020204" pitchFamily="34" charset="0"/>
                <a:ea typeface="ヒラギノ角ゴ Pro W3"/>
              </a:rPr>
              <a:t>Safety-critical (7 and 8)</a:t>
            </a:r>
          </a:p>
          <a:p>
            <a:pPr marL="785813" marR="0" lvl="1" indent="-406400" rtl="0">
              <a:lnSpc>
                <a:spcPct val="120000"/>
              </a:lnSpc>
              <a:buFont typeface="Arial" panose="020B0604020202020204" pitchFamily="34" charset="0"/>
              <a:buChar char="–"/>
            </a:pPr>
            <a:r>
              <a:rPr lang="en-US" b="0" i="0" baseline="0" dirty="0">
                <a:solidFill>
                  <a:srgbClr val="000000"/>
                </a:solidFill>
                <a:latin typeface="Arial" panose="020B0604020202020204" pitchFamily="34" charset="0"/>
                <a:ea typeface="ヒラギノ角ゴ Pro W3"/>
              </a:rPr>
              <a:t>The nature of the content (9 and 10).</a:t>
            </a:r>
            <a:endParaRPr lang="en-US" b="0" i="0" baseline="0" dirty="0">
              <a:latin typeface="Arial" panose="020B0604020202020204" pitchFamily="34" charset="0"/>
              <a:ea typeface="ヒラギノ角ゴ Pro W3"/>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0398"/>
            <a:ext cx="8229600" cy="701228"/>
          </a:xfrm>
        </p:spPr>
        <p:txBody>
          <a:bodyPr/>
          <a:lstStyle/>
          <a:p>
            <a:pPr marR="0" rtl="0"/>
            <a:r>
              <a:rPr lang="en-US" b="1" i="0" baseline="0" dirty="0">
                <a:latin typeface="Arial" panose="020B0604020202020204" pitchFamily="34" charset="0"/>
                <a:ea typeface="ヒラギノ角ゴ Pro W3"/>
              </a:rPr>
              <a:t>Temporal aspects of activities</a:t>
            </a:r>
          </a:p>
        </p:txBody>
      </p:sp>
      <p:sp>
        <p:nvSpPr>
          <p:cNvPr id="3" name="Text Placeholder 2"/>
          <p:cNvSpPr>
            <a:spLocks noGrp="1"/>
          </p:cNvSpPr>
          <p:nvPr>
            <p:ph type="body" idx="4294967295"/>
          </p:nvPr>
        </p:nvSpPr>
        <p:spPr>
          <a:xfrm>
            <a:off x="662754" y="1424436"/>
            <a:ext cx="8183085" cy="5075080"/>
          </a:xfrm>
        </p:spPr>
        <p:txBody>
          <a:bodyPr>
            <a:noAutofit/>
          </a:bodyPr>
          <a:lstStyle/>
          <a:p>
            <a:pPr marL="350838" marR="0" lvl="0" indent="-350838" rtl="0"/>
            <a:r>
              <a:rPr lang="en-US" sz="2100" b="0" i="0" baseline="0" dirty="0">
                <a:latin typeface="Arial" panose="020B0604020202020204" pitchFamily="34" charset="0"/>
                <a:ea typeface="ヒラギノ角ゴ Pro W3"/>
              </a:rPr>
              <a:t>Temporal aspects </a:t>
            </a:r>
            <a:r>
              <a:rPr lang="en-US" sz="2100" b="0" i="0" baseline="0" dirty="0" smtClean="0">
                <a:latin typeface="Arial" panose="020B0604020202020204" pitchFamily="34" charset="0"/>
                <a:ea typeface="ヒラギノ角ゴ Pro W3"/>
              </a:rPr>
              <a:t>cover </a:t>
            </a:r>
            <a:r>
              <a:rPr lang="en-US" sz="2100" b="0" i="0" baseline="0" dirty="0">
                <a:latin typeface="Arial" panose="020B0604020202020204" pitchFamily="34" charset="0"/>
                <a:ea typeface="ヒラギノ角ゴ Pro W3"/>
              </a:rPr>
              <a:t>how regular or infrequent activities are.</a:t>
            </a:r>
          </a:p>
          <a:p>
            <a:pPr marR="0" lvl="0" rtl="0"/>
            <a:r>
              <a:rPr lang="en-US" sz="2100" b="0" i="0" baseline="0" dirty="0" smtClean="0">
                <a:latin typeface="Arial" panose="020B0604020202020204" pitchFamily="34" charset="0"/>
                <a:ea typeface="ヒラギノ角ゴ Pro W3"/>
              </a:rPr>
              <a:t>Something </a:t>
            </a:r>
            <a:r>
              <a:rPr lang="en-US" sz="2100" b="0" i="0" baseline="0" dirty="0">
                <a:latin typeface="Arial" panose="020B0604020202020204" pitchFamily="34" charset="0"/>
                <a:ea typeface="ヒラギノ角ゴ Pro W3"/>
              </a:rPr>
              <a:t>that is undertaken every day can have a very different design from something that happens only once a year. </a:t>
            </a:r>
          </a:p>
          <a:p>
            <a:pPr marL="350838" marR="0" lvl="0" indent="-350838" rtl="0"/>
            <a:r>
              <a:rPr lang="en-US" sz="2100" b="0" i="0" baseline="0" dirty="0">
                <a:latin typeface="Arial" panose="020B0604020202020204" pitchFamily="34" charset="0"/>
                <a:ea typeface="ヒラギノ角ゴ Pro W3"/>
              </a:rPr>
              <a:t>People will soon learn how to make calls using a mobile </a:t>
            </a:r>
            <a:r>
              <a:rPr lang="en-US" sz="2100" b="0" i="0" baseline="0" dirty="0" smtClean="0">
                <a:latin typeface="Arial" panose="020B0604020202020204" pitchFamily="34" charset="0"/>
                <a:ea typeface="ヒラギノ角ゴ Pro W3"/>
              </a:rPr>
              <a:t>phone </a:t>
            </a:r>
            <a:r>
              <a:rPr lang="en-US" sz="2100" b="0" i="0" baseline="0" dirty="0">
                <a:latin typeface="Arial" panose="020B0604020202020204" pitchFamily="34" charset="0"/>
                <a:ea typeface="ヒラギノ角ゴ Pro W3"/>
              </a:rPr>
              <a:t>but may have great difficulties when it comes to changing the battery. </a:t>
            </a:r>
          </a:p>
          <a:p>
            <a:pPr marL="350838" marR="0" lvl="0" indent="-350838" rtl="0"/>
            <a:r>
              <a:rPr lang="en-US" sz="2100" b="0" i="0" baseline="0" dirty="0">
                <a:latin typeface="Arial" panose="020B0604020202020204" pitchFamily="34" charset="0"/>
                <a:ea typeface="ヒラギノ角ゴ Pro W3"/>
              </a:rPr>
              <a:t>Designers should ensure that frequent tasks are easy to do, but they also need to ensure that infrequent tasks are easy to learn (or remember) how to do.</a:t>
            </a:r>
          </a:p>
          <a:p>
            <a:pPr marL="350838" marR="0" lvl="0" indent="-350838" rtl="0"/>
            <a:r>
              <a:rPr lang="en-US" sz="2100" b="0" i="0" baseline="0" dirty="0">
                <a:latin typeface="Arial" panose="020B0604020202020204" pitchFamily="34" charset="0"/>
                <a:ea typeface="ヒラギノ角ゴ Pro W3"/>
              </a:rPr>
              <a:t>Other important features of activities include time pressures, peaks and troughs of working. A design that works well when things are quiet can be awful when things are busy.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7125"/>
            <a:ext cx="8229600" cy="701228"/>
          </a:xfrm>
        </p:spPr>
        <p:txBody>
          <a:bodyPr/>
          <a:lstStyle/>
          <a:p>
            <a:pPr marR="0" rtl="0"/>
            <a:r>
              <a:rPr lang="en-US" b="1" i="0" baseline="0" dirty="0">
                <a:latin typeface="Arial" panose="020B0604020202020204" pitchFamily="34" charset="0"/>
                <a:ea typeface="ヒラギノ角ゴ Pro W3"/>
              </a:rPr>
              <a:t>More temporal aspects</a:t>
            </a:r>
          </a:p>
        </p:txBody>
      </p:sp>
      <p:sp>
        <p:nvSpPr>
          <p:cNvPr id="3" name="Text Placeholder 2"/>
          <p:cNvSpPr>
            <a:spLocks noGrp="1"/>
          </p:cNvSpPr>
          <p:nvPr>
            <p:ph type="body" idx="4294967295"/>
          </p:nvPr>
        </p:nvSpPr>
        <p:spPr>
          <a:xfrm>
            <a:off x="659994" y="1422162"/>
            <a:ext cx="8229600" cy="4564063"/>
          </a:xfrm>
        </p:spPr>
        <p:txBody>
          <a:bodyPr>
            <a:noAutofit/>
          </a:bodyPr>
          <a:lstStyle/>
          <a:p>
            <a:pPr marR="0" lvl="0" rtl="0"/>
            <a:r>
              <a:rPr lang="en-US" sz="2100" b="0" i="0" baseline="0" dirty="0">
                <a:latin typeface="Arial" panose="020B0604020202020204" pitchFamily="34" charset="0"/>
                <a:ea typeface="ヒラギノ角ゴ Pro W3"/>
              </a:rPr>
              <a:t>Some activities will take place as a single, continuous set of actions whereas others are more likely to be interrupted. </a:t>
            </a:r>
          </a:p>
          <a:p>
            <a:pPr marR="0" lvl="0" rtl="0"/>
            <a:r>
              <a:rPr lang="en-US" sz="2100" b="0" i="0" baseline="0" dirty="0">
                <a:latin typeface="Arial" panose="020B0604020202020204" pitchFamily="34" charset="0"/>
                <a:ea typeface="ヒラギノ角ゴ Pro W3"/>
              </a:rPr>
              <a:t>If people are interrupted when undertaking some activity, the design needs to ensure that they can ‘find their place’ again and pick up. </a:t>
            </a:r>
          </a:p>
          <a:p>
            <a:pPr marR="0" lvl="0" rtl="0"/>
            <a:r>
              <a:rPr lang="en-US" sz="2100" b="0" i="0" baseline="0" dirty="0">
                <a:latin typeface="Arial" panose="020B0604020202020204" pitchFamily="34" charset="0"/>
                <a:ea typeface="ヒラギノ角ゴ Pro W3"/>
              </a:rPr>
              <a:t>It is important then to ensure that people do not make mistakes or leave important steps out of some activity.</a:t>
            </a:r>
          </a:p>
          <a:p>
            <a:pPr marR="0" lvl="0" rtl="0"/>
            <a:r>
              <a:rPr lang="en-US" sz="2100" b="0" i="0" baseline="0" dirty="0">
                <a:latin typeface="Arial" panose="020B0604020202020204" pitchFamily="34" charset="0"/>
                <a:ea typeface="ヒラギノ角ゴ Pro W3"/>
              </a:rPr>
              <a:t>The response time needed from the system must be considered. </a:t>
            </a:r>
          </a:p>
          <a:p>
            <a:pPr marR="0" lvl="0" rtl="0"/>
            <a:r>
              <a:rPr lang="en-US" sz="2100" b="0" i="0" baseline="0" dirty="0">
                <a:latin typeface="Arial" panose="020B0604020202020204" pitchFamily="34" charset="0"/>
                <a:ea typeface="ヒラギノ角ゴ Pro W3"/>
              </a:rPr>
              <a:t>As a general </a:t>
            </a:r>
            <a:r>
              <a:rPr lang="en-US" sz="2100" b="0" i="0" baseline="0" dirty="0" smtClean="0">
                <a:latin typeface="Arial" panose="020B0604020202020204" pitchFamily="34" charset="0"/>
                <a:ea typeface="ヒラギノ角ゴ Pro W3"/>
              </a:rPr>
              <a:t>rule, </a:t>
            </a:r>
            <a:r>
              <a:rPr lang="en-US" sz="2100" b="0" i="0" baseline="0" dirty="0">
                <a:latin typeface="Arial" panose="020B0604020202020204" pitchFamily="34" charset="0"/>
                <a:ea typeface="ヒラギノ角ゴ Pro W3"/>
              </a:rPr>
              <a:t>people expect a response time of about 100 milliseconds for hand–eye coordination activities and one second for a cause–effect relationship such as clicking a button and something happening. Anything more than 5 seconds and they will feel frustrated and confused (Dix, 2003).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3131"/>
            <a:ext cx="8229600" cy="701228"/>
          </a:xfrm>
        </p:spPr>
        <p:txBody>
          <a:bodyPr>
            <a:normAutofit/>
          </a:bodyPr>
          <a:lstStyle/>
          <a:p>
            <a:pPr marR="0" rtl="0"/>
            <a:r>
              <a:rPr lang="en-US" b="1" i="0" baseline="0" dirty="0">
                <a:latin typeface="Arial" panose="020B0604020202020204" pitchFamily="34" charset="0"/>
                <a:ea typeface="ヒラギノ角ゴ Pro W3"/>
              </a:rPr>
              <a:t>Cooperative or complex activities</a:t>
            </a:r>
          </a:p>
        </p:txBody>
      </p:sp>
      <p:sp>
        <p:nvSpPr>
          <p:cNvPr id="3" name="Text Placeholder 2"/>
          <p:cNvSpPr>
            <a:spLocks noGrp="1"/>
          </p:cNvSpPr>
          <p:nvPr>
            <p:ph type="body" idx="4294967295"/>
          </p:nvPr>
        </p:nvSpPr>
        <p:spPr>
          <a:xfrm>
            <a:off x="664599" y="1423168"/>
            <a:ext cx="8229600" cy="4858444"/>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Another important feature of activities is whether they can be carried out alone or whether they are essentially concerned with working with others. </a:t>
            </a:r>
          </a:p>
          <a:p>
            <a:pPr marR="0" lvl="0" rtl="0">
              <a:lnSpc>
                <a:spcPct val="120000"/>
              </a:lnSpc>
            </a:pPr>
            <a:r>
              <a:rPr lang="en-US" b="0" i="0" baseline="0" dirty="0">
                <a:latin typeface="Arial" panose="020B0604020202020204" pitchFamily="34" charset="0"/>
                <a:ea typeface="ヒラギノ角ゴ Pro W3"/>
              </a:rPr>
              <a:t>Issues of awareness of others and communication and coordination then become important.</a:t>
            </a:r>
          </a:p>
          <a:p>
            <a:pPr marR="0" lvl="0" rtl="0">
              <a:lnSpc>
                <a:spcPct val="120000"/>
              </a:lnSpc>
            </a:pPr>
            <a:r>
              <a:rPr lang="en-US" b="0" i="0" baseline="0" dirty="0">
                <a:latin typeface="Arial" panose="020B0604020202020204" pitchFamily="34" charset="0"/>
                <a:ea typeface="ヒラギノ角ゴ Pro W3"/>
              </a:rPr>
              <a:t>Well-defined tasks need different designs from more vague tasks.</a:t>
            </a:r>
          </a:p>
          <a:p>
            <a:pPr marR="0" lvl="0" rtl="0">
              <a:lnSpc>
                <a:spcPct val="120000"/>
              </a:lnSpc>
            </a:pPr>
            <a:r>
              <a:rPr lang="en-US" b="0" i="0" baseline="0" dirty="0" smtClean="0">
                <a:latin typeface="Arial" panose="020B0604020202020204" pitchFamily="34" charset="0"/>
                <a:ea typeface="ヒラギノ角ゴ Pro W3"/>
              </a:rPr>
              <a:t>If </a:t>
            </a:r>
            <a:r>
              <a:rPr lang="en-US" b="0" i="0" baseline="0" dirty="0">
                <a:latin typeface="Arial" panose="020B0604020202020204" pitchFamily="34" charset="0"/>
                <a:ea typeface="ヒラギノ角ゴ Pro W3"/>
              </a:rPr>
              <a:t>a task or activity is well </a:t>
            </a:r>
            <a:r>
              <a:rPr lang="en-US" b="0" i="0" baseline="0" dirty="0" smtClean="0">
                <a:latin typeface="Arial" panose="020B0604020202020204" pitchFamily="34" charset="0"/>
                <a:ea typeface="ヒラギノ角ゴ Pro W3"/>
              </a:rPr>
              <a:t>defined, </a:t>
            </a:r>
            <a:r>
              <a:rPr lang="en-US" b="0" i="0" baseline="0" dirty="0">
                <a:latin typeface="Arial" panose="020B0604020202020204" pitchFamily="34" charset="0"/>
                <a:ea typeface="ヒラギノ角ゴ Pro W3"/>
              </a:rPr>
              <a:t>it can be accomplished with a simple step-by-step design. </a:t>
            </a:r>
          </a:p>
          <a:p>
            <a:pPr marR="0" lvl="0" rtl="0">
              <a:lnSpc>
                <a:spcPct val="120000"/>
              </a:lnSpc>
            </a:pPr>
            <a:r>
              <a:rPr lang="en-US" b="0" i="0" baseline="0" dirty="0">
                <a:latin typeface="Arial" panose="020B0604020202020204" pitchFamily="34" charset="0"/>
                <a:ea typeface="ヒラギノ角ゴ Pro W3"/>
              </a:rPr>
              <a:t>A vague activity means that people have to be able to browse around, see different types of information, move from one thing to another and so 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3606"/>
            <a:ext cx="8229600" cy="701228"/>
          </a:xfrm>
        </p:spPr>
        <p:txBody>
          <a:bodyPr/>
          <a:lstStyle/>
          <a:p>
            <a:pPr marR="0" rtl="0"/>
            <a:r>
              <a:rPr lang="en-US" b="1" i="0" baseline="0" dirty="0">
                <a:latin typeface="Arial" panose="020B0604020202020204" pitchFamily="34" charset="0"/>
                <a:ea typeface="ヒラギノ角ゴ Pro W3"/>
              </a:rPr>
              <a:t>Safety-critical activities</a:t>
            </a:r>
          </a:p>
        </p:txBody>
      </p:sp>
      <p:sp>
        <p:nvSpPr>
          <p:cNvPr id="3" name="Text Placeholder 2"/>
          <p:cNvSpPr>
            <a:spLocks noGrp="1"/>
          </p:cNvSpPr>
          <p:nvPr>
            <p:ph type="body" idx="4294967295"/>
          </p:nvPr>
        </p:nvSpPr>
        <p:spPr>
          <a:xfrm>
            <a:off x="653644" y="1388416"/>
            <a:ext cx="8229600" cy="4848896"/>
          </a:xfrm>
        </p:spPr>
        <p:txBody>
          <a:bodyPr>
            <a:normAutofit/>
          </a:bodyPr>
          <a:lstStyle/>
          <a:p>
            <a:pPr marR="0" lvl="0" rtl="0">
              <a:lnSpc>
                <a:spcPct val="110000"/>
              </a:lnSpc>
            </a:pPr>
            <a:r>
              <a:rPr lang="en-US" sz="2800" b="0" i="0" baseline="0" dirty="0">
                <a:latin typeface="Arial" panose="020B0604020202020204" pitchFamily="34" charset="0"/>
                <a:ea typeface="ヒラギノ角ゴ Pro W3"/>
              </a:rPr>
              <a:t>Some activities are ‘safety-critical’, in which any mistake could result in an injury or a serious accident. Others are less so. </a:t>
            </a:r>
          </a:p>
          <a:p>
            <a:pPr marR="0" lvl="0" rtl="0">
              <a:lnSpc>
                <a:spcPct val="110000"/>
              </a:lnSpc>
            </a:pPr>
            <a:r>
              <a:rPr lang="en-US" sz="2800" b="0" i="0" baseline="0" dirty="0">
                <a:latin typeface="Arial" panose="020B0604020202020204" pitchFamily="34" charset="0"/>
                <a:ea typeface="ヒラギノ角ゴ Pro W3"/>
              </a:rPr>
              <a:t>Clearly where safety is </a:t>
            </a:r>
            <a:r>
              <a:rPr lang="en-US" sz="2800" b="0" i="0" baseline="0" dirty="0" smtClean="0">
                <a:latin typeface="Arial" panose="020B0604020202020204" pitchFamily="34" charset="0"/>
                <a:ea typeface="ヒラギノ角ゴ Pro W3"/>
              </a:rPr>
              <a:t>involved, </a:t>
            </a:r>
            <a:r>
              <a:rPr lang="en-US" sz="2800" b="0" i="0" baseline="0" dirty="0">
                <a:latin typeface="Arial" panose="020B0604020202020204" pitchFamily="34" charset="0"/>
                <a:ea typeface="ヒラギノ角ゴ Pro W3"/>
              </a:rPr>
              <a:t>designers must pay every attention to ensuring mistakes do not have a serious effect.</a:t>
            </a:r>
          </a:p>
          <a:p>
            <a:pPr marR="0" lvl="0" rtl="0">
              <a:lnSpc>
                <a:spcPct val="110000"/>
              </a:lnSpc>
            </a:pPr>
            <a:r>
              <a:rPr lang="en-US" sz="2800" b="0" i="0" baseline="0" dirty="0">
                <a:latin typeface="Arial" panose="020B0604020202020204" pitchFamily="34" charset="0"/>
                <a:ea typeface="ヒラギノ角ゴ Pro W3"/>
              </a:rPr>
              <a:t>In </a:t>
            </a:r>
            <a:r>
              <a:rPr lang="en-US" sz="2800" b="0" i="0" baseline="0" dirty="0" smtClean="0">
                <a:latin typeface="Arial" panose="020B0604020202020204" pitchFamily="34" charset="0"/>
                <a:ea typeface="ヒラギノ角ゴ Pro W3"/>
              </a:rPr>
              <a:t>general, </a:t>
            </a:r>
            <a:r>
              <a:rPr lang="en-US" sz="2800" b="0" i="0" baseline="0" dirty="0">
                <a:latin typeface="Arial" panose="020B0604020202020204" pitchFamily="34" charset="0"/>
                <a:ea typeface="ヒラギノ角ゴ Pro W3"/>
              </a:rPr>
              <a:t>it is vital for designers to think about what happens when people make mistakes and errors and to design for such circumstances.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1325"/>
            <a:ext cx="8229600" cy="557212"/>
          </a:xfrm>
        </p:spPr>
        <p:txBody>
          <a:bodyPr/>
          <a:lstStyle/>
          <a:p>
            <a:pPr marR="0" rtl="0"/>
            <a:r>
              <a:rPr lang="en-US" b="1" i="0" baseline="0" dirty="0">
                <a:latin typeface="Arial" panose="020B0604020202020204" pitchFamily="34" charset="0"/>
                <a:ea typeface="ヒラギノ角ゴ Pro W3"/>
              </a:rPr>
              <a:t>Overview</a:t>
            </a:r>
          </a:p>
        </p:txBody>
      </p:sp>
      <p:sp>
        <p:nvSpPr>
          <p:cNvPr id="3" name="Text Placeholder 2"/>
          <p:cNvSpPr>
            <a:spLocks noGrp="1"/>
          </p:cNvSpPr>
          <p:nvPr>
            <p:ph type="body" idx="4294967295"/>
          </p:nvPr>
        </p:nvSpPr>
        <p:spPr>
          <a:xfrm>
            <a:off x="659648" y="1412776"/>
            <a:ext cx="8358376" cy="4525963"/>
          </a:xfrm>
        </p:spPr>
        <p:txBody>
          <a:bodyPr>
            <a:noAutofit/>
          </a:bodyPr>
          <a:lstStyle/>
          <a:p>
            <a:pPr marR="0" lvl="0" rtl="0"/>
            <a:r>
              <a:rPr lang="en-US" sz="2200" b="0" i="0" baseline="0" dirty="0">
                <a:latin typeface="Arial" panose="020B0604020202020204" pitchFamily="34" charset="0"/>
                <a:ea typeface="ヒラギノ角ゴ Pro W3"/>
              </a:rPr>
              <a:t>An essential part of our approach to designing interactive systems is that it should put people first; it should be human-centred. </a:t>
            </a:r>
          </a:p>
          <a:p>
            <a:pPr marR="0" lvl="0" rtl="0"/>
            <a:r>
              <a:rPr lang="en-US" sz="2200" b="0" i="0" baseline="0" dirty="0">
                <a:latin typeface="Arial" panose="020B0604020202020204" pitchFamily="34" charset="0"/>
                <a:ea typeface="ヒラギノ角ゴ Pro W3"/>
              </a:rPr>
              <a:t>We use the acronym PACT (People, Activities, Contexts, Technologies) as a useful framework for thinking about a design situation.</a:t>
            </a:r>
          </a:p>
          <a:p>
            <a:pPr marR="0" lvl="0" rtl="0"/>
            <a:r>
              <a:rPr lang="en-US" sz="2200" b="0" i="0" baseline="0" dirty="0" smtClean="0">
                <a:latin typeface="Arial" panose="020B0604020202020204" pitchFamily="34" charset="0"/>
                <a:ea typeface="ヒラギノ角ゴ Pro W3"/>
              </a:rPr>
              <a:t>Designers </a:t>
            </a:r>
            <a:r>
              <a:rPr lang="en-US" sz="2200" b="0" i="0" baseline="0" dirty="0">
                <a:latin typeface="Arial" panose="020B0604020202020204" pitchFamily="34" charset="0"/>
                <a:ea typeface="ヒラギノ角ゴ Pro W3"/>
              </a:rPr>
              <a:t>need to understand the people who will use their systems and products. </a:t>
            </a:r>
          </a:p>
          <a:p>
            <a:pPr marR="0" lvl="0" rtl="0"/>
            <a:r>
              <a:rPr lang="en-US" sz="2200" b="0" i="0" baseline="0" dirty="0">
                <a:latin typeface="Arial" panose="020B0604020202020204" pitchFamily="34" charset="0"/>
                <a:ea typeface="ヒラギノ角ゴ Pro W3"/>
              </a:rPr>
              <a:t>They need to understand the activities that people want to undertake and the contexts in which those activities take place. </a:t>
            </a:r>
          </a:p>
          <a:p>
            <a:pPr marR="0" lvl="0" rtl="0"/>
            <a:r>
              <a:rPr lang="en-US" sz="2200" b="0" i="0" baseline="0" dirty="0">
                <a:latin typeface="Arial" panose="020B0604020202020204" pitchFamily="34" charset="0"/>
                <a:ea typeface="ヒラギノ角ゴ Pro W3"/>
              </a:rPr>
              <a:t>Designers also need to know about the features of interactive technologies and how to approach designing interactive systems. </a:t>
            </a:r>
            <a:endParaRPr lang="en-US" sz="2200" b="0" i="0" baseline="-25000" dirty="0">
              <a:latin typeface="Arial" panose="020B0604020202020204" pitchFamily="34" charset="0"/>
              <a:ea typeface="ヒラギノ角ゴ Pro W3"/>
            </a:endParaRPr>
          </a:p>
        </p:txBody>
      </p:sp>
    </p:spTree>
    <p:extLst>
      <p:ext uri="{BB962C8B-B14F-4D97-AF65-F5344CB8AC3E}">
        <p14:creationId xmlns:p14="http://schemas.microsoft.com/office/powerpoint/2010/main" val="2821208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7323"/>
            <a:ext cx="8229600" cy="701228"/>
          </a:xfrm>
        </p:spPr>
        <p:txBody>
          <a:bodyPr/>
          <a:lstStyle/>
          <a:p>
            <a:pPr marR="0" rtl="0"/>
            <a:r>
              <a:rPr lang="en-US" b="1" i="0" baseline="0" dirty="0">
                <a:latin typeface="Arial" panose="020B0604020202020204" pitchFamily="34" charset="0"/>
                <a:ea typeface="ヒラギノ角ゴ Pro W3"/>
              </a:rPr>
              <a:t>Data and media requirements</a:t>
            </a:r>
          </a:p>
        </p:txBody>
      </p:sp>
      <p:sp>
        <p:nvSpPr>
          <p:cNvPr id="3" name="Text Placeholder 2"/>
          <p:cNvSpPr>
            <a:spLocks noGrp="1"/>
          </p:cNvSpPr>
          <p:nvPr>
            <p:ph type="body" idx="4294967295"/>
          </p:nvPr>
        </p:nvSpPr>
        <p:spPr>
          <a:xfrm>
            <a:off x="662880" y="1423168"/>
            <a:ext cx="8229600" cy="4821337"/>
          </a:xfrm>
        </p:spPr>
        <p:txBody>
          <a:bodyPr>
            <a:normAutofit fontScale="62500" lnSpcReduction="20000"/>
          </a:bodyPr>
          <a:lstStyle/>
          <a:p>
            <a:pPr marR="0" lvl="0" rtl="0">
              <a:lnSpc>
                <a:spcPct val="120000"/>
              </a:lnSpc>
            </a:pPr>
            <a:r>
              <a:rPr lang="en-US" b="0" i="0" baseline="0" dirty="0">
                <a:latin typeface="Arial" panose="020B0604020202020204" pitchFamily="34" charset="0"/>
                <a:ea typeface="ヒラギノ角ゴ Pro W3"/>
              </a:rPr>
              <a:t>It is also important to consider the data requirements of the activity. </a:t>
            </a:r>
          </a:p>
          <a:p>
            <a:pPr marR="0" lvl="0" rtl="0">
              <a:lnSpc>
                <a:spcPct val="120000"/>
              </a:lnSpc>
            </a:pPr>
            <a:r>
              <a:rPr lang="en-US" b="0" i="0" baseline="0" dirty="0">
                <a:latin typeface="Arial" panose="020B0604020202020204" pitchFamily="34" charset="0"/>
                <a:ea typeface="ヒラギノ角ゴ Pro W3"/>
              </a:rPr>
              <a:t>If large amounts of alphabetic data have to be input as part of the activity (recording names and addresses, perhaps, or word processing documents</a:t>
            </a:r>
            <a:r>
              <a:rPr lang="en-US" b="0" i="0" baseline="0" dirty="0" smtClean="0">
                <a:latin typeface="Arial" panose="020B0604020202020204" pitchFamily="34" charset="0"/>
                <a:ea typeface="ヒラギノ角ゴ Pro W3"/>
              </a:rPr>
              <a:t>), </a:t>
            </a:r>
            <a:r>
              <a:rPr lang="en-US" b="0" i="0" baseline="0" dirty="0">
                <a:latin typeface="Arial" panose="020B0604020202020204" pitchFamily="34" charset="0"/>
                <a:ea typeface="ヒラギノ角ゴ Pro W3"/>
              </a:rPr>
              <a:t>then a keyboard is almost certainly needed. </a:t>
            </a:r>
          </a:p>
          <a:p>
            <a:pPr marR="0" lvl="0" rtl="0">
              <a:lnSpc>
                <a:spcPct val="120000"/>
              </a:lnSpc>
            </a:pPr>
            <a:r>
              <a:rPr lang="en-US" b="0" i="0" baseline="0" dirty="0">
                <a:latin typeface="Arial" panose="020B0604020202020204" pitchFamily="34" charset="0"/>
                <a:ea typeface="ヒラギノ角ゴ Pro W3"/>
              </a:rPr>
              <a:t>In other </a:t>
            </a:r>
            <a:r>
              <a:rPr lang="en-US" b="0" i="0" baseline="0" dirty="0" smtClean="0">
                <a:latin typeface="Arial" panose="020B0604020202020204" pitchFamily="34" charset="0"/>
                <a:ea typeface="ヒラギノ角ゴ Pro W3"/>
              </a:rPr>
              <a:t>activities, </a:t>
            </a:r>
            <a:r>
              <a:rPr lang="en-US" b="0" i="0" baseline="0" dirty="0">
                <a:latin typeface="Arial" panose="020B0604020202020204" pitchFamily="34" charset="0"/>
                <a:ea typeface="ヒラギノ角ゴ Pro W3"/>
              </a:rPr>
              <a:t>there may be a need to display video or high quality colour graphic displays. </a:t>
            </a:r>
          </a:p>
          <a:p>
            <a:pPr marR="0" lvl="0" rtl="0">
              <a:lnSpc>
                <a:spcPct val="120000"/>
              </a:lnSpc>
            </a:pPr>
            <a:r>
              <a:rPr lang="en-US" b="0" i="0" baseline="0" dirty="0">
                <a:latin typeface="Arial" panose="020B0604020202020204" pitchFamily="34" charset="0"/>
                <a:ea typeface="ヒラギノ角ゴ Pro W3"/>
              </a:rPr>
              <a:t>Some activities, however, require very modest amounts of data, or data that does not change frequently and can make use of other technologies. </a:t>
            </a:r>
          </a:p>
          <a:p>
            <a:pPr marR="0" lvl="0" rtl="0">
              <a:lnSpc>
                <a:spcPct val="120000"/>
              </a:lnSpc>
            </a:pPr>
            <a:r>
              <a:rPr lang="en-US" b="0" i="0" baseline="0" dirty="0">
                <a:latin typeface="Arial" panose="020B0604020202020204" pitchFamily="34" charset="0"/>
                <a:ea typeface="ヒラギノ角ゴ Pro W3"/>
              </a:rPr>
              <a:t>A library, for example, just needs to </a:t>
            </a:r>
            <a:r>
              <a:rPr lang="en-US" b="0" i="0" baseline="0" dirty="0" smtClean="0">
                <a:latin typeface="Arial" panose="020B0604020202020204" pitchFamily="34" charset="0"/>
                <a:ea typeface="ヒラギノ角ゴ Pro W3"/>
              </a:rPr>
              <a:t>scan </a:t>
            </a:r>
            <a:r>
              <a:rPr lang="en-US" b="0" i="0" baseline="0" dirty="0">
                <a:latin typeface="Arial" panose="020B0604020202020204" pitchFamily="34" charset="0"/>
                <a:ea typeface="ヒラギノ角ゴ Pro W3"/>
              </a:rPr>
              <a:t>a bar code or two, so the technology can be designed to exploit this feature of the activity.</a:t>
            </a:r>
          </a:p>
          <a:p>
            <a:pPr marR="0" lvl="0" rtl="0">
              <a:lnSpc>
                <a:spcPct val="120000"/>
              </a:lnSpc>
            </a:pPr>
            <a:r>
              <a:rPr lang="en-US" b="0" i="0" baseline="0" dirty="0">
                <a:latin typeface="Arial" panose="020B0604020202020204" pitchFamily="34" charset="0"/>
                <a:ea typeface="ヒラギノ角ゴ Pro W3"/>
              </a:rPr>
              <a:t>Just as important as data is the media that an activity requires. </a:t>
            </a:r>
          </a:p>
          <a:p>
            <a:pPr marR="0" lvl="0" rtl="0">
              <a:lnSpc>
                <a:spcPct val="120000"/>
              </a:lnSpc>
            </a:pPr>
            <a:r>
              <a:rPr lang="en-US" b="0" i="0" baseline="0" dirty="0">
                <a:latin typeface="Arial" panose="020B0604020202020204" pitchFamily="34" charset="0"/>
                <a:ea typeface="ヒラギノ角ゴ Pro W3"/>
              </a:rPr>
              <a:t>A simple two-tone display of numeric data demands a very different design from a full motion multimedia display.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1422"/>
            <a:ext cx="8229600" cy="594916"/>
          </a:xfrm>
        </p:spPr>
        <p:txBody>
          <a:bodyPr/>
          <a:lstStyle/>
          <a:p>
            <a:pPr marR="0" rtl="0"/>
            <a:r>
              <a:rPr lang="en-US" b="1" i="0" baseline="0" dirty="0">
                <a:latin typeface="Arial" panose="020B0604020202020204" pitchFamily="34" charset="0"/>
                <a:ea typeface="ヒラギノ角ゴ Pro W3"/>
              </a:rPr>
              <a:t>Contexts</a:t>
            </a:r>
          </a:p>
        </p:txBody>
      </p:sp>
      <p:sp>
        <p:nvSpPr>
          <p:cNvPr id="3" name="Text Placeholder 2"/>
          <p:cNvSpPr>
            <a:spLocks noGrp="1"/>
          </p:cNvSpPr>
          <p:nvPr>
            <p:ph type="body" idx="4294967295"/>
          </p:nvPr>
        </p:nvSpPr>
        <p:spPr>
          <a:xfrm>
            <a:off x="665385" y="1424761"/>
            <a:ext cx="8229600" cy="4834038"/>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Activities always happen in a context, so there is a need to </a:t>
            </a:r>
            <a:r>
              <a:rPr lang="en-US" b="0" i="0" baseline="0" dirty="0" smtClean="0">
                <a:latin typeface="Arial" panose="020B0604020202020204" pitchFamily="34" charset="0"/>
                <a:ea typeface="ヒラギノ角ゴ Pro W3"/>
              </a:rPr>
              <a:t>analyse </a:t>
            </a:r>
            <a:r>
              <a:rPr lang="en-US" b="0" i="0" baseline="0" dirty="0">
                <a:latin typeface="Arial" panose="020B0604020202020204" pitchFamily="34" charset="0"/>
                <a:ea typeface="ヒラギノ角ゴ Pro W3"/>
              </a:rPr>
              <a:t>the two together. </a:t>
            </a:r>
          </a:p>
          <a:p>
            <a:pPr marR="0" lvl="0" rtl="0">
              <a:lnSpc>
                <a:spcPct val="120000"/>
              </a:lnSpc>
            </a:pPr>
            <a:r>
              <a:rPr lang="en-US" b="0" i="0" baseline="0" dirty="0">
                <a:latin typeface="Arial" panose="020B0604020202020204" pitchFamily="34" charset="0"/>
                <a:ea typeface="ヒラギノ角ゴ Pro W3"/>
              </a:rPr>
              <a:t>Three useful types of context are distinguishable: </a:t>
            </a:r>
          </a:p>
          <a:p>
            <a:pPr marL="793750" lvl="1" indent="-414338">
              <a:lnSpc>
                <a:spcPct val="120000"/>
              </a:lnSpc>
              <a:buFont typeface="Arial" panose="020B0604020202020204" pitchFamily="34" charset="0"/>
              <a:buChar char="–"/>
            </a:pPr>
            <a:r>
              <a:rPr lang="en-US" b="0" i="0" baseline="0" dirty="0" smtClean="0">
                <a:latin typeface="Arial" panose="020B0604020202020204" pitchFamily="34" charset="0"/>
                <a:ea typeface="ヒラギノ角ゴ Pro W3"/>
              </a:rPr>
              <a:t>The </a:t>
            </a:r>
            <a:r>
              <a:rPr lang="en-US" b="0" i="0" baseline="0" dirty="0">
                <a:latin typeface="Arial" panose="020B0604020202020204" pitchFamily="34" charset="0"/>
                <a:ea typeface="ヒラギノ角ゴ Pro W3"/>
              </a:rPr>
              <a:t>organizational </a:t>
            </a:r>
            <a:r>
              <a:rPr lang="en-US" b="0" i="0" baseline="0" dirty="0" smtClean="0">
                <a:latin typeface="Arial" panose="020B0604020202020204" pitchFamily="34" charset="0"/>
                <a:ea typeface="ヒラギノ角ゴ Pro W3"/>
              </a:rPr>
              <a:t>context</a:t>
            </a:r>
            <a:endParaRPr lang="en-US" b="0" i="0" baseline="0" dirty="0">
              <a:latin typeface="Arial" panose="020B0604020202020204" pitchFamily="34" charset="0"/>
              <a:ea typeface="ヒラギノ角ゴ Pro W3"/>
            </a:endParaRPr>
          </a:p>
          <a:p>
            <a:pPr marL="793750" lvl="1" indent="-414338">
              <a:lnSpc>
                <a:spcPct val="120000"/>
              </a:lnSpc>
              <a:buFont typeface="Arial" panose="020B0604020202020204" pitchFamily="34" charset="0"/>
              <a:buChar char="–"/>
            </a:pPr>
            <a:r>
              <a:rPr lang="en-US" b="0" i="0" baseline="0" dirty="0" smtClean="0">
                <a:latin typeface="Arial" panose="020B0604020202020204" pitchFamily="34" charset="0"/>
                <a:ea typeface="ヒラギノ角ゴ Pro W3"/>
              </a:rPr>
              <a:t>The </a:t>
            </a:r>
            <a:r>
              <a:rPr lang="en-US" b="0" i="0" baseline="0" dirty="0">
                <a:latin typeface="Arial" panose="020B0604020202020204" pitchFamily="34" charset="0"/>
                <a:ea typeface="ヒラギノ角ゴ Pro W3"/>
              </a:rPr>
              <a:t>social context </a:t>
            </a:r>
          </a:p>
          <a:p>
            <a:pPr marL="793750" lvl="1" indent="-414338">
              <a:lnSpc>
                <a:spcPct val="120000"/>
              </a:lnSpc>
              <a:buFont typeface="Arial" panose="020B0604020202020204" pitchFamily="34" charset="0"/>
              <a:buChar char="–"/>
            </a:pPr>
            <a:r>
              <a:rPr lang="en-US" b="0" i="0" baseline="0" dirty="0" smtClean="0">
                <a:latin typeface="Arial" panose="020B0604020202020204" pitchFamily="34" charset="0"/>
                <a:ea typeface="ヒラギノ角ゴ Pro W3"/>
              </a:rPr>
              <a:t>The </a:t>
            </a:r>
            <a:r>
              <a:rPr lang="en-US" b="0" i="0" baseline="0" dirty="0">
                <a:latin typeface="Arial" panose="020B0604020202020204" pitchFamily="34" charset="0"/>
                <a:ea typeface="ヒラギノ角ゴ Pro W3"/>
              </a:rPr>
              <a:t>physical circumstances under which the activity takes place. </a:t>
            </a:r>
          </a:p>
          <a:p>
            <a:pPr marR="0" lvl="0" rtl="0">
              <a:lnSpc>
                <a:spcPct val="120000"/>
              </a:lnSpc>
            </a:pPr>
            <a:r>
              <a:rPr lang="en-US" b="0" i="0" baseline="0" dirty="0">
                <a:latin typeface="Arial" panose="020B0604020202020204" pitchFamily="34" charset="0"/>
                <a:ea typeface="ヒラギノ角ゴ Pro W3"/>
              </a:rPr>
              <a:t>Context can be a difficult term. </a:t>
            </a:r>
          </a:p>
          <a:p>
            <a:pPr marR="0" lvl="0" rtl="0">
              <a:lnSpc>
                <a:spcPct val="120000"/>
              </a:lnSpc>
            </a:pPr>
            <a:r>
              <a:rPr lang="en-US" b="0" i="0" baseline="0" dirty="0">
                <a:latin typeface="Arial" panose="020B0604020202020204" pitchFamily="34" charset="0"/>
                <a:ea typeface="ヒラギノ角ゴ Pro W3"/>
              </a:rPr>
              <a:t>Sometimes it is useful to see context as surrounding an activity. </a:t>
            </a:r>
          </a:p>
          <a:p>
            <a:pPr marR="0" lvl="0" rtl="0">
              <a:lnSpc>
                <a:spcPct val="120000"/>
              </a:lnSpc>
            </a:pPr>
            <a:r>
              <a:rPr lang="en-US" b="0" i="0" baseline="0" dirty="0">
                <a:latin typeface="Arial" panose="020B0604020202020204" pitchFamily="34" charset="0"/>
                <a:ea typeface="ヒラギノ角ゴ Pro W3"/>
              </a:rPr>
              <a:t>At other </a:t>
            </a:r>
            <a:r>
              <a:rPr lang="en-US" b="0" i="0" baseline="0" dirty="0" smtClean="0">
                <a:latin typeface="Arial" panose="020B0604020202020204" pitchFamily="34" charset="0"/>
                <a:ea typeface="ヒラギノ角ゴ Pro W3"/>
              </a:rPr>
              <a:t>times, </a:t>
            </a:r>
            <a:r>
              <a:rPr lang="en-US" b="0" i="0" baseline="0" dirty="0">
                <a:latin typeface="Arial" panose="020B0604020202020204" pitchFamily="34" charset="0"/>
                <a:ea typeface="ヒラギノ角ゴ Pro W3"/>
              </a:rPr>
              <a:t>it can be seen as the features that glue some activities together into a coherent whole.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3606"/>
            <a:ext cx="8229600" cy="701228"/>
          </a:xfrm>
        </p:spPr>
        <p:txBody>
          <a:bodyPr/>
          <a:lstStyle/>
          <a:p>
            <a:pPr marR="0" rtl="0"/>
            <a:r>
              <a:rPr lang="en-US" b="1" i="0" baseline="0" dirty="0">
                <a:latin typeface="Arial" panose="020B0604020202020204" pitchFamily="34" charset="0"/>
                <a:ea typeface="ヒラギノ角ゴ Pro W3"/>
              </a:rPr>
              <a:t>Example</a:t>
            </a:r>
          </a:p>
        </p:txBody>
      </p:sp>
      <p:sp>
        <p:nvSpPr>
          <p:cNvPr id="3" name="Text Placeholder 2"/>
          <p:cNvSpPr>
            <a:spLocks noGrp="1"/>
          </p:cNvSpPr>
          <p:nvPr>
            <p:ph type="body" idx="4294967295"/>
          </p:nvPr>
        </p:nvSpPr>
        <p:spPr>
          <a:xfrm>
            <a:off x="666750" y="1424762"/>
            <a:ext cx="8229600" cy="4824513"/>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For an activity such as ‘withdraw cash from an ATM</a:t>
            </a:r>
            <a:r>
              <a:rPr lang="en-US" b="0" i="0" baseline="0" dirty="0" smtClean="0">
                <a:latin typeface="Arial" panose="020B0604020202020204" pitchFamily="34" charset="0"/>
                <a:ea typeface="ヒラギノ角ゴ Pro W3"/>
              </a:rPr>
              <a:t>’, an </a:t>
            </a:r>
            <a:r>
              <a:rPr lang="en-US" b="0" i="0" baseline="0" dirty="0">
                <a:latin typeface="Arial" panose="020B0604020202020204" pitchFamily="34" charset="0"/>
                <a:ea typeface="ヒラギノ角ゴ Pro W3"/>
              </a:rPr>
              <a:t>analysis of context would include things such as the location of the device (often as a ‘hole-in-the-wall’), the effect of sunshine on the readability of the display, and security considerations. </a:t>
            </a:r>
          </a:p>
          <a:p>
            <a:pPr marR="0" lvl="0" rtl="0">
              <a:lnSpc>
                <a:spcPct val="120000"/>
              </a:lnSpc>
            </a:pPr>
            <a:r>
              <a:rPr lang="en-US" b="0" i="0" baseline="0" dirty="0">
                <a:latin typeface="Arial" panose="020B0604020202020204" pitchFamily="34" charset="0"/>
                <a:ea typeface="ヒラギノ角ゴ Pro W3"/>
              </a:rPr>
              <a:t>Social considerations would include the time spent on a transaction or the need to queue. </a:t>
            </a:r>
          </a:p>
          <a:p>
            <a:pPr marR="0" lvl="0" rtl="0">
              <a:lnSpc>
                <a:spcPct val="120000"/>
              </a:lnSpc>
            </a:pPr>
            <a:r>
              <a:rPr lang="en-US" b="0" i="0" baseline="0" dirty="0">
                <a:latin typeface="Arial" panose="020B0604020202020204" pitchFamily="34" charset="0"/>
                <a:ea typeface="ヒラギノ角ゴ Pro W3"/>
              </a:rPr>
              <a:t>The organizational context for this activity would take into consideration the impact on the bank’s ways of working and its relationships with its customers. </a:t>
            </a:r>
          </a:p>
          <a:p>
            <a:pPr marR="0" lvl="0" rtl="0">
              <a:lnSpc>
                <a:spcPct val="120000"/>
              </a:lnSpc>
            </a:pPr>
            <a:r>
              <a:rPr lang="en-US" b="0" i="0" baseline="0" dirty="0">
                <a:latin typeface="Arial" panose="020B0604020202020204" pitchFamily="34" charset="0"/>
                <a:ea typeface="ヒラギノ角ゴ Pro W3"/>
              </a:rPr>
              <a:t>It is important to consider the range of contexts and environments in which activities can take place.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00472"/>
            <a:ext cx="8229600" cy="557212"/>
          </a:xfrm>
        </p:spPr>
        <p:txBody>
          <a:bodyPr/>
          <a:lstStyle/>
          <a:p>
            <a:pPr marR="0" rtl="0"/>
            <a:r>
              <a:rPr lang="en-US" b="1" i="0" baseline="0" dirty="0">
                <a:latin typeface="Arial" panose="020B0604020202020204" pitchFamily="34" charset="0"/>
                <a:ea typeface="ヒラギノ角ゴ Pro W3"/>
              </a:rPr>
              <a:t>Physical environment</a:t>
            </a:r>
          </a:p>
        </p:txBody>
      </p:sp>
      <p:sp>
        <p:nvSpPr>
          <p:cNvPr id="3" name="Text Placeholder 2"/>
          <p:cNvSpPr>
            <a:spLocks noGrp="1"/>
          </p:cNvSpPr>
          <p:nvPr>
            <p:ph type="body" idx="4294967295"/>
          </p:nvPr>
        </p:nvSpPr>
        <p:spPr>
          <a:xfrm>
            <a:off x="667072" y="1402095"/>
            <a:ext cx="8229600" cy="4939977"/>
          </a:xfrm>
        </p:spPr>
        <p:txBody>
          <a:bodyPr>
            <a:noAutofit/>
          </a:bodyPr>
          <a:lstStyle/>
          <a:p>
            <a:pPr marR="0" lvl="0" rtl="0"/>
            <a:r>
              <a:rPr lang="en-US" sz="2600" b="0" i="0" baseline="0" dirty="0">
                <a:latin typeface="Arial" panose="020B0604020202020204" pitchFamily="34" charset="0"/>
                <a:ea typeface="ヒラギノ角ゴ Pro W3"/>
              </a:rPr>
              <a:t>The physical environment in which an activity happens is important. </a:t>
            </a:r>
          </a:p>
          <a:p>
            <a:pPr marR="0" lvl="0" rtl="0"/>
            <a:r>
              <a:rPr lang="en-US" sz="2600" b="0" i="0" baseline="0" dirty="0">
                <a:latin typeface="Arial" panose="020B0604020202020204" pitchFamily="34" charset="0"/>
                <a:ea typeface="ヒラギノ角ゴ Pro W3"/>
              </a:rPr>
              <a:t>For example, the sun shining on an ATM display may make it unreadable. </a:t>
            </a:r>
          </a:p>
          <a:p>
            <a:pPr marR="0" lvl="0" rtl="0"/>
            <a:r>
              <a:rPr lang="en-US" sz="2600" b="0" i="0" baseline="0" dirty="0">
                <a:latin typeface="Arial" panose="020B0604020202020204" pitchFamily="34" charset="0"/>
                <a:ea typeface="ヒラギノ角ゴ Pro W3"/>
              </a:rPr>
              <a:t>The environment may be very noisy, cold, </a:t>
            </a:r>
            <a:r>
              <a:rPr lang="en-US" sz="2600" b="0" i="0" baseline="0" dirty="0" smtClean="0">
                <a:latin typeface="Arial" panose="020B0604020202020204" pitchFamily="34" charset="0"/>
                <a:ea typeface="ヒラギノ角ゴ Pro W3"/>
              </a:rPr>
              <a:t>wet </a:t>
            </a:r>
            <a:r>
              <a:rPr lang="en-US" sz="2600" b="0" i="0" baseline="0" dirty="0">
                <a:latin typeface="Arial" panose="020B0604020202020204" pitchFamily="34" charset="0"/>
                <a:ea typeface="ヒラギノ角ゴ Pro W3"/>
              </a:rPr>
              <a:t>or dirty. </a:t>
            </a:r>
          </a:p>
          <a:p>
            <a:pPr marR="0" lvl="0" rtl="0"/>
            <a:r>
              <a:rPr lang="en-US" sz="2600" b="0" i="0" baseline="0" dirty="0">
                <a:latin typeface="Arial" panose="020B0604020202020204" pitchFamily="34" charset="0"/>
                <a:ea typeface="ヒラギノ角ゴ Pro W3"/>
              </a:rPr>
              <a:t>The same activity – for example, logging on to a website – may be carried out in geographically remote environments where </a:t>
            </a:r>
            <a:r>
              <a:rPr lang="en-US" sz="2600" b="0" i="0" baseline="0" dirty="0" smtClean="0">
                <a:latin typeface="Arial" panose="020B0604020202020204" pitchFamily="34" charset="0"/>
                <a:ea typeface="ヒラギノ角ゴ Pro W3"/>
              </a:rPr>
              <a:t>internet </a:t>
            </a:r>
            <a:r>
              <a:rPr lang="en-US" sz="2600" b="0" i="0" baseline="0" dirty="0">
                <a:latin typeface="Arial" panose="020B0604020202020204" pitchFamily="34" charset="0"/>
                <a:ea typeface="ヒラギノ角ゴ Pro W3"/>
              </a:rPr>
              <a:t>access is slow, or with all the facilities of a large city and fast networks.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81385"/>
            <a:ext cx="8229600" cy="771351"/>
          </a:xfrm>
        </p:spPr>
        <p:txBody>
          <a:bodyPr/>
          <a:lstStyle/>
          <a:p>
            <a:pPr marR="0" rtl="0"/>
            <a:r>
              <a:rPr lang="en-US" b="1" i="0" baseline="0" dirty="0">
                <a:latin typeface="Arial" panose="020B0604020202020204" pitchFamily="34" charset="0"/>
                <a:ea typeface="ヒラギノ角ゴ Pro W3"/>
              </a:rPr>
              <a:t>Social context</a:t>
            </a:r>
          </a:p>
        </p:txBody>
      </p:sp>
      <p:sp>
        <p:nvSpPr>
          <p:cNvPr id="3" name="Text Placeholder 2"/>
          <p:cNvSpPr>
            <a:spLocks noGrp="1"/>
          </p:cNvSpPr>
          <p:nvPr>
            <p:ph type="body" idx="4294967295"/>
          </p:nvPr>
        </p:nvSpPr>
        <p:spPr>
          <a:xfrm>
            <a:off x="681930" y="1418687"/>
            <a:ext cx="8229600" cy="4835054"/>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The social context within which the activity takes place is also important. </a:t>
            </a:r>
          </a:p>
          <a:p>
            <a:pPr marR="0" lvl="0" rtl="0">
              <a:lnSpc>
                <a:spcPct val="120000"/>
              </a:lnSpc>
            </a:pPr>
            <a:r>
              <a:rPr lang="en-US" b="0" i="0" baseline="0" dirty="0">
                <a:latin typeface="Arial" panose="020B0604020202020204" pitchFamily="34" charset="0"/>
                <a:ea typeface="ヒラギノ角ゴ Pro W3"/>
              </a:rPr>
              <a:t>A supportive environment will offer plenty of help for the activity. </a:t>
            </a:r>
          </a:p>
          <a:p>
            <a:pPr marR="0" lvl="0" rtl="0">
              <a:lnSpc>
                <a:spcPct val="120000"/>
              </a:lnSpc>
            </a:pPr>
            <a:r>
              <a:rPr lang="en-US" b="0" i="0" baseline="0" dirty="0">
                <a:latin typeface="Arial" panose="020B0604020202020204" pitchFamily="34" charset="0"/>
                <a:ea typeface="ヒラギノ角ゴ Pro W3"/>
              </a:rPr>
              <a:t>There may be training manuals available, tuition or experts to hand if people get into trouble. </a:t>
            </a:r>
          </a:p>
          <a:p>
            <a:pPr marR="0" lvl="0" rtl="0">
              <a:lnSpc>
                <a:spcPct val="120000"/>
              </a:lnSpc>
            </a:pPr>
            <a:r>
              <a:rPr lang="en-US" b="0" i="0" baseline="0" dirty="0">
                <a:latin typeface="Arial" panose="020B0604020202020204" pitchFamily="34" charset="0"/>
                <a:ea typeface="ヒラギノ角ゴ Pro W3"/>
              </a:rPr>
              <a:t>There may be privacy issues to consider, and an interaction can be very different if the person is alone than if they are with others. </a:t>
            </a:r>
          </a:p>
          <a:p>
            <a:pPr marR="0" lvl="0" rtl="0">
              <a:lnSpc>
                <a:spcPct val="120000"/>
              </a:lnSpc>
            </a:pPr>
            <a:r>
              <a:rPr lang="en-US" b="0" i="0" baseline="0" dirty="0">
                <a:latin typeface="Arial" panose="020B0604020202020204" pitchFamily="34" charset="0"/>
                <a:ea typeface="ヒラギノ角ゴ Pro W3"/>
              </a:rPr>
              <a:t>Social norms may dictate the acceptability of certain designs. </a:t>
            </a:r>
          </a:p>
          <a:p>
            <a:pPr marR="0" lvl="0" rtl="0">
              <a:lnSpc>
                <a:spcPct val="120000"/>
              </a:lnSpc>
            </a:pPr>
            <a:r>
              <a:rPr lang="en-US" b="0" i="0" baseline="0" dirty="0">
                <a:latin typeface="Arial" panose="020B0604020202020204" pitchFamily="34" charset="0"/>
                <a:ea typeface="ヒラギノ角ゴ Pro W3"/>
              </a:rPr>
              <a:t>For example, the use of sound output is often unacceptable in an open-plan office </a:t>
            </a:r>
            <a:r>
              <a:rPr lang="en-US" b="0" i="0" baseline="0" dirty="0" smtClean="0">
                <a:latin typeface="Arial" panose="020B0604020202020204" pitchFamily="34" charset="0"/>
                <a:ea typeface="ヒラギノ角ゴ Pro W3"/>
              </a:rPr>
              <a:t>environment </a:t>
            </a:r>
            <a:r>
              <a:rPr lang="en-US" b="0" i="0" baseline="0" dirty="0">
                <a:latin typeface="Arial" panose="020B0604020202020204" pitchFamily="34" charset="0"/>
                <a:ea typeface="ヒラギノ角ゴ Pro W3"/>
              </a:rPr>
              <a:t>but might be quite effective where a person is working alone.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2933"/>
            <a:ext cx="8229600" cy="701228"/>
          </a:xfrm>
        </p:spPr>
        <p:txBody>
          <a:bodyPr/>
          <a:lstStyle/>
          <a:p>
            <a:pPr marR="0" rtl="0"/>
            <a:r>
              <a:rPr lang="en-US" b="1" i="0" baseline="0" dirty="0">
                <a:latin typeface="Arial" panose="020B0604020202020204" pitchFamily="34" charset="0"/>
                <a:ea typeface="ヒラギノ角ゴ Pro W3"/>
              </a:rPr>
              <a:t>Organizational context</a:t>
            </a:r>
          </a:p>
        </p:txBody>
      </p:sp>
      <p:sp>
        <p:nvSpPr>
          <p:cNvPr id="3" name="Text Placeholder 2"/>
          <p:cNvSpPr>
            <a:spLocks noGrp="1"/>
          </p:cNvSpPr>
          <p:nvPr>
            <p:ph type="body" idx="4294967295"/>
          </p:nvPr>
        </p:nvSpPr>
        <p:spPr>
          <a:xfrm>
            <a:off x="662880" y="1402962"/>
            <a:ext cx="8229600" cy="4878487"/>
          </a:xfrm>
        </p:spPr>
        <p:txBody>
          <a:bodyPr>
            <a:normAutofit fontScale="85000" lnSpcReduction="10000"/>
          </a:bodyPr>
          <a:lstStyle/>
          <a:p>
            <a:pPr marR="0" lvl="0" rtl="0">
              <a:lnSpc>
                <a:spcPct val="110000"/>
              </a:lnSpc>
            </a:pPr>
            <a:r>
              <a:rPr lang="en-US" b="0" i="0" baseline="0" dirty="0" smtClean="0">
                <a:latin typeface="Arial" panose="020B0604020202020204" pitchFamily="34" charset="0"/>
                <a:ea typeface="ヒラギノ角ゴ Pro W3"/>
              </a:rPr>
              <a:t>Finally, </a:t>
            </a:r>
            <a:r>
              <a:rPr lang="en-US" b="0" i="0" baseline="0" dirty="0">
                <a:latin typeface="Arial" panose="020B0604020202020204" pitchFamily="34" charset="0"/>
                <a:ea typeface="ヒラギノ角ゴ Pro W3"/>
              </a:rPr>
              <a:t>the organizational context is important as changes in technology often alter communication and power structures and may have effects on jobs such as deskilling. </a:t>
            </a:r>
          </a:p>
          <a:p>
            <a:pPr marR="0" lvl="0" rtl="0">
              <a:lnSpc>
                <a:spcPct val="110000"/>
              </a:lnSpc>
            </a:pPr>
            <a:r>
              <a:rPr lang="en-US" b="0" i="0" baseline="0" dirty="0">
                <a:latin typeface="Arial" panose="020B0604020202020204" pitchFamily="34" charset="0"/>
                <a:ea typeface="ヒラギノ角ゴ Pro W3"/>
              </a:rPr>
              <a:t>There are many books devoted to the study of organizations and the impact of new technologies on organizations. We cannot do justice to this subject here. </a:t>
            </a:r>
          </a:p>
          <a:p>
            <a:pPr marR="0" lvl="0" rtl="0">
              <a:lnSpc>
                <a:spcPct val="110000"/>
              </a:lnSpc>
            </a:pPr>
            <a:r>
              <a:rPr lang="en-US" b="0" i="0" baseline="0" dirty="0">
                <a:latin typeface="Arial" panose="020B0604020202020204" pitchFamily="34" charset="0"/>
                <a:ea typeface="ヒラギノ角ゴ Pro W3"/>
              </a:rPr>
              <a:t>The circumstances under which activities happen (time, </a:t>
            </a:r>
            <a:r>
              <a:rPr lang="en-US" b="0" i="0" baseline="0" dirty="0" smtClean="0">
                <a:latin typeface="Arial" panose="020B0604020202020204" pitchFamily="34" charset="0"/>
                <a:ea typeface="ヒラギノ角ゴ Pro W3"/>
              </a:rPr>
              <a:t>place </a:t>
            </a:r>
            <a:r>
              <a:rPr lang="en-US" b="0" i="0" baseline="0" dirty="0">
                <a:latin typeface="Arial" panose="020B0604020202020204" pitchFamily="34" charset="0"/>
                <a:ea typeface="ヒラギノ角ゴ Pro W3"/>
              </a:rPr>
              <a:t>and so on) also vary widely and need to be taken into consideration.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778098"/>
          </a:xfrm>
        </p:spPr>
        <p:txBody>
          <a:bodyPr/>
          <a:lstStyle/>
          <a:p>
            <a:pPr marR="0" rtl="0"/>
            <a:r>
              <a:rPr lang="en-US" b="1" i="0" baseline="0" dirty="0">
                <a:latin typeface="Arial" panose="020B0604020202020204" pitchFamily="34" charset="0"/>
                <a:ea typeface="ヒラギノ角ゴ Pro W3"/>
              </a:rPr>
              <a:t>Interface plasticity</a:t>
            </a:r>
          </a:p>
        </p:txBody>
      </p:sp>
      <p:sp>
        <p:nvSpPr>
          <p:cNvPr id="3" name="Text Placeholder 2"/>
          <p:cNvSpPr>
            <a:spLocks noGrp="1"/>
          </p:cNvSpPr>
          <p:nvPr>
            <p:ph type="body" idx="4294967295"/>
          </p:nvPr>
        </p:nvSpPr>
        <p:spPr>
          <a:xfrm>
            <a:off x="666344" y="1377712"/>
            <a:ext cx="8229600" cy="4943153"/>
          </a:xfrm>
        </p:spPr>
        <p:txBody>
          <a:bodyPr>
            <a:noAutofit/>
          </a:bodyPr>
          <a:lstStyle/>
          <a:p>
            <a:pPr marR="0" lvl="0" rtl="0">
              <a:lnSpc>
                <a:spcPts val="3100"/>
              </a:lnSpc>
            </a:pPr>
            <a:r>
              <a:rPr lang="en-US" sz="2300" b="0" i="0" baseline="0" dirty="0">
                <a:latin typeface="Arial" panose="020B0604020202020204" pitchFamily="34" charset="0"/>
                <a:ea typeface="ヒラギノ角ゴ Pro W3"/>
              </a:rPr>
              <a:t>Joelle Coutaz and her colleagues (Coutaz and Calvary, 2008) present the idea of designing for interface plasticity. </a:t>
            </a:r>
          </a:p>
          <a:p>
            <a:pPr marR="0" lvl="0" rtl="0">
              <a:lnSpc>
                <a:spcPts val="3100"/>
              </a:lnSpc>
              <a:spcBef>
                <a:spcPts val="1200"/>
              </a:spcBef>
            </a:pPr>
            <a:r>
              <a:rPr lang="en-US" sz="2300" b="0" i="0" baseline="0" dirty="0">
                <a:latin typeface="Arial" panose="020B0604020202020204" pitchFamily="34" charset="0"/>
                <a:ea typeface="ヒラギノ角ゴ Pro W3"/>
              </a:rPr>
              <a:t>These are interfaces that adapt to different contexts, for example adapting a display of a heating controller from a display on the TV to a display on a small mobile device.</a:t>
            </a:r>
          </a:p>
          <a:p>
            <a:pPr marR="0" lvl="0" rtl="0">
              <a:lnSpc>
                <a:spcPts val="3100"/>
              </a:lnSpc>
              <a:spcBef>
                <a:spcPts val="1200"/>
              </a:spcBef>
            </a:pPr>
            <a:r>
              <a:rPr lang="en-US" sz="2300" b="0" i="0" baseline="0" dirty="0" smtClean="0">
                <a:latin typeface="Arial" panose="020B0604020202020204" pitchFamily="34" charset="0"/>
                <a:ea typeface="ヒラギノ角ゴ Pro W3"/>
              </a:rPr>
              <a:t>Importantly, </a:t>
            </a:r>
            <a:r>
              <a:rPr lang="en-US" sz="2300" b="0" i="0" baseline="0" dirty="0">
                <a:latin typeface="Arial" panose="020B0604020202020204" pitchFamily="34" charset="0"/>
                <a:ea typeface="ヒラギノ角ゴ Pro W3"/>
              </a:rPr>
              <a:t>they tie this in with the idea of designing for specific values. </a:t>
            </a:r>
          </a:p>
          <a:p>
            <a:pPr marR="0" lvl="0" rtl="0">
              <a:lnSpc>
                <a:spcPts val="3100"/>
              </a:lnSpc>
              <a:spcBef>
                <a:spcPts val="1200"/>
              </a:spcBef>
            </a:pPr>
            <a:r>
              <a:rPr lang="en-US" sz="2300" b="0" i="0" baseline="0" dirty="0">
                <a:latin typeface="Arial" panose="020B0604020202020204" pitchFamily="34" charset="0"/>
                <a:ea typeface="ヒラギノ角ゴ Pro W3"/>
              </a:rPr>
              <a:t>Designers should explicitly address the values that are being sought for people in a specific context.</a:t>
            </a:r>
          </a:p>
          <a:p>
            <a:pPr marR="0" lvl="0" rtl="0">
              <a:lnSpc>
                <a:spcPts val="3100"/>
              </a:lnSpc>
              <a:spcBef>
                <a:spcPts val="1200"/>
              </a:spcBef>
            </a:pPr>
            <a:r>
              <a:rPr lang="en-US" sz="2300" b="0" i="0" baseline="0" dirty="0" smtClean="0">
                <a:latin typeface="Arial" panose="020B0604020202020204" pitchFamily="34" charset="0"/>
                <a:ea typeface="ヒラギノ角ゴ Pro W3"/>
              </a:rPr>
              <a:t>The </a:t>
            </a:r>
            <a:r>
              <a:rPr lang="en-US" sz="2300" b="0" i="0" baseline="0" dirty="0">
                <a:latin typeface="Arial" panose="020B0604020202020204" pitchFamily="34" charset="0"/>
                <a:ea typeface="ヒラギノ角ゴ Pro W3"/>
              </a:rPr>
              <a:t>interface should be designed to achieve the required values in the required contexts of use.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9317"/>
            <a:ext cx="8229600" cy="701228"/>
          </a:xfrm>
        </p:spPr>
        <p:txBody>
          <a:bodyPr/>
          <a:lstStyle/>
          <a:p>
            <a:pPr marR="0" rtl="0"/>
            <a:r>
              <a:rPr lang="en-US" b="1" i="0" baseline="0" dirty="0">
                <a:latin typeface="Arial" panose="020B0604020202020204" pitchFamily="34" charset="0"/>
                <a:ea typeface="ヒラギノ角ゴ Pro W3"/>
              </a:rPr>
              <a:t>Technologies</a:t>
            </a:r>
          </a:p>
        </p:txBody>
      </p:sp>
      <p:sp>
        <p:nvSpPr>
          <p:cNvPr id="3" name="Text Placeholder 2"/>
          <p:cNvSpPr>
            <a:spLocks noGrp="1"/>
          </p:cNvSpPr>
          <p:nvPr>
            <p:ph type="body" idx="4294967295"/>
          </p:nvPr>
        </p:nvSpPr>
        <p:spPr>
          <a:xfrm>
            <a:off x="662880" y="1426001"/>
            <a:ext cx="8229600" cy="4839559"/>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The final part of the PACT framework is the </a:t>
            </a:r>
            <a:r>
              <a:rPr lang="en-US" b="0" i="0" baseline="0" dirty="0" smtClean="0">
                <a:latin typeface="Arial" panose="020B0604020202020204" pitchFamily="34" charset="0"/>
                <a:ea typeface="ヒラギノ角ゴ Pro W3"/>
              </a:rPr>
              <a:t>technologies, </a:t>
            </a:r>
            <a:r>
              <a:rPr lang="en-US" b="0" i="0" baseline="0" dirty="0">
                <a:latin typeface="Arial" panose="020B0604020202020204" pitchFamily="34" charset="0"/>
                <a:ea typeface="ヒラギノ角ゴ Pro W3"/>
              </a:rPr>
              <a:t>the medium that interactive system designers work with. </a:t>
            </a:r>
          </a:p>
          <a:p>
            <a:pPr marR="0" lvl="0" rtl="0">
              <a:lnSpc>
                <a:spcPct val="120000"/>
              </a:lnSpc>
            </a:pPr>
            <a:r>
              <a:rPr lang="en-US" b="0" i="0" baseline="0" dirty="0">
                <a:latin typeface="Arial" panose="020B0604020202020204" pitchFamily="34" charset="0"/>
                <a:ea typeface="ヒラギノ角ゴ Pro W3"/>
              </a:rPr>
              <a:t>Interactive systems typically consist of hardware and software components that communicate with one another and transform some input data into some output data. </a:t>
            </a:r>
          </a:p>
          <a:p>
            <a:pPr marR="0" lvl="0" rtl="0">
              <a:lnSpc>
                <a:spcPct val="120000"/>
              </a:lnSpc>
            </a:pPr>
            <a:r>
              <a:rPr lang="en-US" b="0" i="0" baseline="0" dirty="0">
                <a:latin typeface="Arial" panose="020B0604020202020204" pitchFamily="34" charset="0"/>
                <a:ea typeface="ヒラギノ角ゴ Pro W3"/>
              </a:rPr>
              <a:t>Interactive systems can perform various functions and typically contain a good deal of </a:t>
            </a:r>
            <a:r>
              <a:rPr lang="en-US" b="0" i="0" baseline="0" dirty="0" smtClean="0">
                <a:latin typeface="Arial" panose="020B0604020202020204" pitchFamily="34" charset="0"/>
                <a:ea typeface="ヒラギノ角ゴ Pro W3"/>
              </a:rPr>
              <a:t>data </a:t>
            </a:r>
            <a:r>
              <a:rPr lang="en-US" b="0" i="0" baseline="0" dirty="0">
                <a:latin typeface="Arial" panose="020B0604020202020204" pitchFamily="34" charset="0"/>
                <a:ea typeface="ヒラギノ角ゴ Pro W3"/>
              </a:rPr>
              <a:t>or information content. </a:t>
            </a:r>
          </a:p>
          <a:p>
            <a:pPr marR="0" lvl="0" rtl="0">
              <a:lnSpc>
                <a:spcPct val="120000"/>
              </a:lnSpc>
            </a:pPr>
            <a:r>
              <a:rPr lang="en-US" b="0" i="0" baseline="0" dirty="0">
                <a:latin typeface="Arial" panose="020B0604020202020204" pitchFamily="34" charset="0"/>
                <a:ea typeface="ヒラギノ角ゴ Pro W3"/>
              </a:rPr>
              <a:t>People using such systems engage in </a:t>
            </a:r>
            <a:r>
              <a:rPr lang="en-US" b="0" i="0" baseline="0" dirty="0" smtClean="0">
                <a:latin typeface="Arial" panose="020B0604020202020204" pitchFamily="34" charset="0"/>
                <a:ea typeface="ヒラギノ角ゴ Pro W3"/>
              </a:rPr>
              <a:t>interactions, </a:t>
            </a:r>
            <a:r>
              <a:rPr lang="en-US" b="0" i="0" baseline="0" dirty="0">
                <a:latin typeface="Arial" panose="020B0604020202020204" pitchFamily="34" charset="0"/>
                <a:ea typeface="ヒラギノ角ゴ Pro W3"/>
              </a:rPr>
              <a:t>and </a:t>
            </a:r>
            <a:r>
              <a:rPr lang="en-US" b="0" i="0" baseline="0" dirty="0" smtClean="0">
                <a:latin typeface="Arial" panose="020B0604020202020204" pitchFamily="34" charset="0"/>
                <a:ea typeface="ヒラギノ角ゴ Pro W3"/>
              </a:rPr>
              <a:t>physically, </a:t>
            </a:r>
            <a:r>
              <a:rPr lang="en-US" b="0" i="0" baseline="0" dirty="0">
                <a:latin typeface="Arial" panose="020B0604020202020204" pitchFamily="34" charset="0"/>
                <a:ea typeface="ヒラギノ角ゴ Pro W3"/>
              </a:rPr>
              <a:t>devices have various degrees of style and aesthetics. </a:t>
            </a:r>
          </a:p>
          <a:p>
            <a:pPr marR="0" lvl="0" rtl="0">
              <a:lnSpc>
                <a:spcPct val="120000"/>
              </a:lnSpc>
            </a:pPr>
            <a:r>
              <a:rPr lang="en-US" b="0" i="0" baseline="0" dirty="0">
                <a:latin typeface="Arial" panose="020B0604020202020204" pitchFamily="34" charset="0"/>
                <a:ea typeface="ヒラギノ角ゴ Pro W3"/>
              </a:rPr>
              <a:t>Designers of interactive systems need to understand the materials they work with just as designers in other areas of design such as interior design, jewelry design, etc.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8864" y="322717"/>
            <a:ext cx="8229600" cy="701228"/>
          </a:xfrm>
        </p:spPr>
        <p:txBody>
          <a:bodyPr/>
          <a:lstStyle/>
          <a:p>
            <a:pPr marR="0" rtl="0"/>
            <a:r>
              <a:rPr lang="en-US" b="1" i="0" baseline="0" dirty="0">
                <a:latin typeface="Arial" panose="020B0604020202020204" pitchFamily="34" charset="0"/>
                <a:ea typeface="ヒラギノ角ゴ Pro W3"/>
              </a:rPr>
              <a:t>Classifying </a:t>
            </a:r>
            <a:r>
              <a:rPr lang="en-US" b="1" i="0" baseline="0" dirty="0" smtClean="0">
                <a:latin typeface="Arial" panose="020B0604020202020204" pitchFamily="34" charset="0"/>
                <a:ea typeface="ヒラギノ角ゴ Pro W3"/>
              </a:rPr>
              <a:t>technologies</a:t>
            </a:r>
            <a:endParaRPr lang="en-US" b="1" i="0" baseline="0" dirty="0">
              <a:latin typeface="Arial" panose="020B0604020202020204" pitchFamily="34" charset="0"/>
              <a:ea typeface="ヒラギノ角ゴ Pro W3"/>
            </a:endParaRPr>
          </a:p>
        </p:txBody>
      </p:sp>
      <p:sp>
        <p:nvSpPr>
          <p:cNvPr id="3" name="Text Placeholder 2"/>
          <p:cNvSpPr>
            <a:spLocks noGrp="1"/>
          </p:cNvSpPr>
          <p:nvPr>
            <p:ph type="body" idx="4294967295"/>
          </p:nvPr>
        </p:nvSpPr>
        <p:spPr>
          <a:xfrm>
            <a:off x="666712" y="1409136"/>
            <a:ext cx="8229600" cy="4938072"/>
          </a:xfrm>
        </p:spPr>
        <p:txBody>
          <a:bodyPr>
            <a:noAutofit/>
          </a:bodyPr>
          <a:lstStyle/>
          <a:p>
            <a:pPr marR="0" lvl="0" rtl="0"/>
            <a:r>
              <a:rPr lang="en-US" sz="2300" b="0" i="0" baseline="0" dirty="0">
                <a:latin typeface="Arial" panose="020B0604020202020204" pitchFamily="34" charset="0"/>
                <a:ea typeface="ヒラギノ角ゴ Pro W3"/>
              </a:rPr>
              <a:t>Of </a:t>
            </a:r>
            <a:r>
              <a:rPr lang="en-US" sz="2300" b="0" i="0" baseline="0" dirty="0" smtClean="0">
                <a:latin typeface="Arial" panose="020B0604020202020204" pitchFamily="34" charset="0"/>
                <a:ea typeface="ヒラギノ角ゴ Pro W3"/>
              </a:rPr>
              <a:t>course, </a:t>
            </a:r>
            <a:r>
              <a:rPr lang="en-US" sz="2300" b="0" i="0" baseline="0" dirty="0">
                <a:latin typeface="Arial" panose="020B0604020202020204" pitchFamily="34" charset="0"/>
                <a:ea typeface="ヒラギノ角ゴ Pro W3"/>
              </a:rPr>
              <a:t>interactive technologies change at a fantastic rate and by far the best way for designers to keep abreast of the options available is to subscribe to </a:t>
            </a:r>
            <a:r>
              <a:rPr lang="en-US" sz="2300" b="0" i="0" baseline="0" dirty="0" smtClean="0">
                <a:latin typeface="Arial" panose="020B0604020202020204" pitchFamily="34" charset="0"/>
                <a:ea typeface="ヒラギノ角ゴ Pro W3"/>
              </a:rPr>
              <a:t>websites.</a:t>
            </a:r>
            <a:endParaRPr lang="en-US" sz="2300" b="0" i="0" baseline="0" dirty="0">
              <a:latin typeface="Arial" panose="020B0604020202020204" pitchFamily="34" charset="0"/>
              <a:ea typeface="ヒラギノ角ゴ Pro W3"/>
            </a:endParaRPr>
          </a:p>
          <a:p>
            <a:pPr marR="0" lvl="0" rtl="0"/>
            <a:r>
              <a:rPr lang="en-US" sz="2300" b="0" i="0" baseline="0" dirty="0">
                <a:latin typeface="Arial" panose="020B0604020202020204" pitchFamily="34" charset="0"/>
                <a:ea typeface="ヒラギノ角ゴ Pro W3"/>
              </a:rPr>
              <a:t>It is also very difficult to classify technologies as they are continually being packaged in new ways and different combinations facilitate quite different types of interactions.</a:t>
            </a:r>
          </a:p>
          <a:p>
            <a:pPr marR="0" lvl="0" rtl="0"/>
            <a:r>
              <a:rPr lang="en-US" sz="2300" b="0" i="0" baseline="0" dirty="0" smtClean="0">
                <a:latin typeface="Arial" panose="020B0604020202020204" pitchFamily="34" charset="0"/>
                <a:ea typeface="ヒラギノ角ゴ Pro W3"/>
              </a:rPr>
              <a:t>Designers </a:t>
            </a:r>
            <a:r>
              <a:rPr lang="en-US" sz="2300" b="0" i="0" baseline="0" dirty="0">
                <a:latin typeface="Arial" panose="020B0604020202020204" pitchFamily="34" charset="0"/>
                <a:ea typeface="ヒラギノ角ゴ Pro W3"/>
              </a:rPr>
              <a:t>need to be aware of various possibilities for input, output, communication and content.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7323"/>
            <a:ext cx="8229600" cy="701228"/>
          </a:xfrm>
        </p:spPr>
        <p:txBody>
          <a:bodyPr/>
          <a:lstStyle/>
          <a:p>
            <a:pPr marR="0" rtl="0"/>
            <a:r>
              <a:rPr lang="en-US" b="1" i="0" baseline="0" dirty="0">
                <a:latin typeface="Arial" panose="020B0604020202020204" pitchFamily="34" charset="0"/>
                <a:ea typeface="ヒラギノ角ゴ Pro W3"/>
              </a:rPr>
              <a:t>Input</a:t>
            </a:r>
          </a:p>
        </p:txBody>
      </p:sp>
      <p:sp>
        <p:nvSpPr>
          <p:cNvPr id="3" name="Text Placeholder 2"/>
          <p:cNvSpPr>
            <a:spLocks noGrp="1"/>
          </p:cNvSpPr>
          <p:nvPr>
            <p:ph type="body" idx="4294967295"/>
          </p:nvPr>
        </p:nvSpPr>
        <p:spPr>
          <a:xfrm>
            <a:off x="550453" y="1409261"/>
            <a:ext cx="8229600" cy="4827687"/>
          </a:xfrm>
        </p:spPr>
        <p:txBody>
          <a:bodyPr>
            <a:normAutofit/>
          </a:bodyPr>
          <a:lstStyle/>
          <a:p>
            <a:pPr marL="457200" marR="0" lvl="0" rtl="0"/>
            <a:r>
              <a:rPr lang="en-US" sz="2300" b="0" i="0" baseline="0" dirty="0" smtClean="0">
                <a:latin typeface="Arial" panose="020B0604020202020204" pitchFamily="34" charset="0"/>
                <a:ea typeface="ヒラギノ角ゴ Pro W3"/>
              </a:rPr>
              <a:t>Input </a:t>
            </a:r>
            <a:r>
              <a:rPr lang="en-US" sz="2300" b="0" i="0" baseline="0" dirty="0">
                <a:latin typeface="Arial" panose="020B0604020202020204" pitchFamily="34" charset="0"/>
                <a:ea typeface="ヒラギノ角ゴ Pro W3"/>
              </a:rPr>
              <a:t>devices are concerned with how people enter data </a:t>
            </a:r>
            <a:r>
              <a:rPr lang="en-US" sz="2300" b="0" i="0" baseline="0" dirty="0" smtClean="0">
                <a:latin typeface="Arial" panose="020B0604020202020204" pitchFamily="34" charset="0"/>
                <a:ea typeface="ヒラギノ角ゴ Pro W3"/>
              </a:rPr>
              <a:t>and</a:t>
            </a:r>
            <a:r>
              <a:rPr lang="en-US" sz="2300" b="0" i="0" dirty="0" smtClean="0">
                <a:latin typeface="Arial" panose="020B0604020202020204" pitchFamily="34" charset="0"/>
                <a:ea typeface="ヒラギノ角ゴ Pro W3"/>
              </a:rPr>
              <a:t> </a:t>
            </a:r>
            <a:r>
              <a:rPr lang="en-US" sz="2300" b="0" i="0" baseline="0" dirty="0" smtClean="0">
                <a:latin typeface="Arial" panose="020B0604020202020204" pitchFamily="34" charset="0"/>
                <a:ea typeface="ヒラギノ角ゴ Pro W3"/>
              </a:rPr>
              <a:t>instructions </a:t>
            </a:r>
            <a:r>
              <a:rPr lang="en-US" sz="2300" b="0" i="0" baseline="0" dirty="0">
                <a:latin typeface="Arial" panose="020B0604020202020204" pitchFamily="34" charset="0"/>
                <a:ea typeface="ヒラギノ角ゴ Pro W3"/>
              </a:rPr>
              <a:t>into a system securely and safely. </a:t>
            </a:r>
            <a:endParaRPr lang="en-US" sz="2300" b="0" i="0" baseline="0" dirty="0" smtClean="0">
              <a:latin typeface="Arial" panose="020B0604020202020204" pitchFamily="34" charset="0"/>
              <a:ea typeface="ヒラギノ角ゴ Pro W3"/>
            </a:endParaRPr>
          </a:p>
          <a:p>
            <a:pPr marL="457200" marR="0" lvl="0" rtl="0"/>
            <a:r>
              <a:rPr lang="en-US" sz="2300" b="0" i="0" baseline="0" dirty="0" smtClean="0">
                <a:latin typeface="Arial" panose="020B0604020202020204" pitchFamily="34" charset="0"/>
                <a:ea typeface="ヒラギノ角ゴ Pro W3"/>
              </a:rPr>
              <a:t>Switches </a:t>
            </a:r>
            <a:r>
              <a:rPr lang="en-US" sz="2300" b="0" i="0" baseline="0" dirty="0">
                <a:latin typeface="Arial" panose="020B0604020202020204" pitchFamily="34" charset="0"/>
                <a:ea typeface="ヒラギノ角ゴ Pro W3"/>
              </a:rPr>
              <a:t>and buttons facilitate a simple and direct method of issuing instructions (such as ‘turn on’ or ‘turn off’) but they take up space. </a:t>
            </a:r>
          </a:p>
          <a:p>
            <a:pPr marL="450850" marR="0" lvl="0" rtl="0">
              <a:tabLst>
                <a:tab pos="450850" algn="l"/>
              </a:tabLst>
            </a:pPr>
            <a:r>
              <a:rPr lang="en-US" sz="2300" b="0" i="0" baseline="0" dirty="0">
                <a:latin typeface="Arial" panose="020B0604020202020204" pitchFamily="34" charset="0"/>
                <a:ea typeface="ヒラギノ角ゴ Pro W3"/>
              </a:rPr>
              <a:t>On small mobile </a:t>
            </a:r>
            <a:r>
              <a:rPr lang="en-US" sz="2300" b="0" i="0" baseline="0" dirty="0" smtClean="0">
                <a:latin typeface="Arial" panose="020B0604020202020204" pitchFamily="34" charset="0"/>
                <a:ea typeface="ヒラギノ角ゴ Pro W3"/>
              </a:rPr>
              <a:t>devices, </a:t>
            </a:r>
            <a:r>
              <a:rPr lang="en-US" sz="2300" b="0" i="0" baseline="0" dirty="0">
                <a:latin typeface="Arial" panose="020B0604020202020204" pitchFamily="34" charset="0"/>
                <a:ea typeface="ヒラギノ角ゴ Pro W3"/>
              </a:rPr>
              <a:t>there is not enough room to have many buttons, so designers have to be careful </a:t>
            </a:r>
            <a:r>
              <a:rPr lang="en-US" sz="2300" b="0" i="0" baseline="0" dirty="0" smtClean="0">
                <a:latin typeface="Arial" panose="020B0604020202020204" pitchFamily="34" charset="0"/>
                <a:ea typeface="ヒラギノ角ゴ Pro W3"/>
              </a:rPr>
              <a:t>in designing which </a:t>
            </a:r>
            <a:r>
              <a:rPr lang="en-US" sz="2300" b="0" i="0" baseline="0" dirty="0">
                <a:latin typeface="Arial" panose="020B0604020202020204" pitchFamily="34" charset="0"/>
                <a:ea typeface="ヒラギノ角ゴ Pro W3"/>
              </a:rPr>
              <a:t>functions have their own </a:t>
            </a:r>
            <a:r>
              <a:rPr lang="en-US" sz="2300" b="0" i="0" baseline="0" dirty="0" smtClean="0">
                <a:latin typeface="Arial" panose="020B0604020202020204" pitchFamily="34" charset="0"/>
                <a:ea typeface="ヒラギノ角ゴ Pro W3"/>
              </a:rPr>
              <a:t>button.</a:t>
            </a:r>
          </a:p>
          <a:p>
            <a:pPr marL="450850" marR="0" lvl="0" rtl="0">
              <a:tabLst>
                <a:tab pos="450850" algn="l"/>
              </a:tabLst>
            </a:pPr>
            <a:r>
              <a:rPr lang="en-US" sz="2300" b="0" i="0" baseline="0" dirty="0" smtClean="0">
                <a:latin typeface="Arial" panose="020B0604020202020204" pitchFamily="34" charset="0"/>
                <a:ea typeface="ヒラギノ角ゴ Pro W3"/>
              </a:rPr>
              <a:t>On </a:t>
            </a:r>
            <a:r>
              <a:rPr lang="en-US" sz="2300" b="0" i="0" baseline="0" dirty="0">
                <a:latin typeface="Arial" panose="020B0604020202020204" pitchFamily="34" charset="0"/>
                <a:ea typeface="ヒラギノ角ゴ Pro W3"/>
              </a:rPr>
              <a:t>the iPhone, for example, a button on the side of the device is allocated to turning the sound off and </a:t>
            </a:r>
            <a:r>
              <a:rPr lang="en-US" sz="2300" b="0" i="0" baseline="0" dirty="0" smtClean="0">
                <a:latin typeface="Arial" panose="020B0604020202020204" pitchFamily="34" charset="0"/>
                <a:ea typeface="ヒラギノ角ゴ Pro W3"/>
              </a:rPr>
              <a:t>on.</a:t>
            </a:r>
          </a:p>
          <a:p>
            <a:pPr marL="450850" marR="0" lvl="0" rtl="0">
              <a:tabLst>
                <a:tab pos="450850" algn="l"/>
              </a:tabLst>
            </a:pPr>
            <a:r>
              <a:rPr lang="en-US" sz="2300" b="0" i="0" baseline="0" dirty="0" smtClean="0">
                <a:latin typeface="Arial" panose="020B0604020202020204" pitchFamily="34" charset="0"/>
                <a:ea typeface="ヒラギノ角ゴ Pro W3"/>
              </a:rPr>
              <a:t>The </a:t>
            </a:r>
            <a:r>
              <a:rPr lang="en-US" sz="2300" b="0" i="0" baseline="0" dirty="0">
                <a:latin typeface="Arial" panose="020B0604020202020204" pitchFamily="34" charset="0"/>
                <a:ea typeface="ヒラギノ角ゴ Pro W3"/>
              </a:rPr>
              <a:t>designers decided that this was such an important and often used function that it should have its own 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94319"/>
            <a:ext cx="8229600" cy="1143000"/>
          </a:xfrm>
        </p:spPr>
        <p:txBody>
          <a:bodyPr/>
          <a:lstStyle/>
          <a:p>
            <a:pPr marR="0" rtl="0"/>
            <a:r>
              <a:rPr lang="en-US" b="1" i="0" baseline="0" dirty="0">
                <a:latin typeface="Arial"/>
                <a:ea typeface="ヒラギノ角ゴ Pro W3"/>
              </a:rPr>
              <a:t>PACT</a:t>
            </a:r>
          </a:p>
        </p:txBody>
      </p:sp>
      <p:sp>
        <p:nvSpPr>
          <p:cNvPr id="3" name="Text Placeholder 2"/>
          <p:cNvSpPr>
            <a:spLocks noGrp="1"/>
          </p:cNvSpPr>
          <p:nvPr>
            <p:ph type="body" idx="4294967295"/>
          </p:nvPr>
        </p:nvSpPr>
        <p:spPr>
          <a:xfrm>
            <a:off x="662880" y="1412776"/>
            <a:ext cx="8229600" cy="4525963"/>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People use technologies to undertake activities in contexts. </a:t>
            </a:r>
          </a:p>
          <a:p>
            <a:pPr marR="0" lvl="0" rtl="0">
              <a:lnSpc>
                <a:spcPct val="120000"/>
              </a:lnSpc>
            </a:pPr>
            <a:r>
              <a:rPr lang="en-US" b="0" i="0" baseline="0" dirty="0">
                <a:latin typeface="Arial" panose="020B0604020202020204" pitchFamily="34" charset="0"/>
                <a:ea typeface="ヒラギノ角ゴ Pro W3"/>
              </a:rPr>
              <a:t>For example, teenagers use mobile (cell) phones to send </a:t>
            </a:r>
            <a:r>
              <a:rPr lang="en-US" b="0" i="0" baseline="0" dirty="0" smtClean="0">
                <a:latin typeface="Arial" panose="020B0604020202020204" pitchFamily="34" charset="0"/>
                <a:ea typeface="ヒラギノ角ゴ Pro W3"/>
              </a:rPr>
              <a:t>messages </a:t>
            </a:r>
            <a:r>
              <a:rPr lang="en-US" b="0" i="0" baseline="0" dirty="0">
                <a:latin typeface="Arial" panose="020B0604020202020204" pitchFamily="34" charset="0"/>
                <a:ea typeface="ヒラギノ角ゴ Pro W3"/>
              </a:rPr>
              <a:t>to their friends whilst sitting on a bus. </a:t>
            </a:r>
          </a:p>
          <a:p>
            <a:pPr marR="0" lvl="0" rtl="0">
              <a:lnSpc>
                <a:spcPct val="120000"/>
              </a:lnSpc>
            </a:pPr>
            <a:r>
              <a:rPr lang="en-US" b="0" i="0" baseline="0" dirty="0">
                <a:latin typeface="Arial" panose="020B0604020202020204" pitchFamily="34" charset="0"/>
                <a:ea typeface="ヒラギノ角ゴ Pro W3"/>
              </a:rPr>
              <a:t>Secretaries use Microsoft Word to write documents in a firm of solicitors. </a:t>
            </a:r>
          </a:p>
          <a:p>
            <a:pPr marR="0" lvl="0" rtl="0">
              <a:lnSpc>
                <a:spcPct val="120000"/>
              </a:lnSpc>
            </a:pPr>
            <a:r>
              <a:rPr lang="en-US" b="0" i="0" baseline="0" dirty="0">
                <a:latin typeface="Arial" panose="020B0604020202020204" pitchFamily="34" charset="0"/>
                <a:ea typeface="ヒラギノ角ゴ Pro W3"/>
              </a:rPr>
              <a:t>Air traffic controllers work together to ensure the smooth operation of an airport. </a:t>
            </a:r>
          </a:p>
          <a:p>
            <a:pPr marR="0" lvl="0" rtl="0">
              <a:lnSpc>
                <a:spcPct val="120000"/>
              </a:lnSpc>
            </a:pPr>
            <a:r>
              <a:rPr lang="en-US" b="0" i="0" baseline="0" dirty="0">
                <a:latin typeface="Arial" panose="020B0604020202020204" pitchFamily="34" charset="0"/>
                <a:ea typeface="ヒラギノ角ゴ Pro W3"/>
              </a:rPr>
              <a:t>A septuagenarian woman presses various buttons to set the intruder alarms in her house. </a:t>
            </a:r>
          </a:p>
          <a:p>
            <a:pPr marR="0" lvl="0" rtl="0">
              <a:lnSpc>
                <a:spcPct val="120000"/>
              </a:lnSpc>
            </a:pPr>
            <a:r>
              <a:rPr lang="en-US" b="0" i="0" baseline="0" dirty="0">
                <a:latin typeface="Arial" panose="020B0604020202020204" pitchFamily="34" charset="0"/>
                <a:ea typeface="ヒラギノ角ゴ Pro W3"/>
              </a:rPr>
              <a:t>People use </a:t>
            </a:r>
            <a:r>
              <a:rPr lang="en-US" dirty="0" smtClean="0">
                <a:latin typeface="Arial" panose="020B0604020202020204" pitchFamily="34" charset="0"/>
                <a:ea typeface="ヒラギノ角ゴ Pro W3"/>
              </a:rPr>
              <a:t>WhatsApp</a:t>
            </a:r>
            <a:r>
              <a:rPr lang="en-US" b="0" i="0" baseline="0" dirty="0" smtClean="0">
                <a:latin typeface="Arial" panose="020B0604020202020204" pitchFamily="34" charset="0"/>
                <a:ea typeface="ヒラギノ角ゴ Pro W3"/>
              </a:rPr>
              <a:t> </a:t>
            </a:r>
            <a:r>
              <a:rPr lang="en-US" b="0" i="0" baseline="0" dirty="0">
                <a:latin typeface="Arial" panose="020B0604020202020204" pitchFamily="34" charset="0"/>
                <a:ea typeface="ヒラギノ角ゴ Pro W3"/>
              </a:rPr>
              <a:t>to make contact with other people when sitting in </a:t>
            </a:r>
            <a:r>
              <a:rPr lang="en-US" b="0" i="0" baseline="0" dirty="0" smtClean="0">
                <a:latin typeface="Arial" panose="020B0604020202020204" pitchFamily="34" charset="0"/>
                <a:ea typeface="ヒラギノ角ゴ Pro W3"/>
              </a:rPr>
              <a:t>a </a:t>
            </a:r>
            <a:r>
              <a:rPr lang="en-US" b="0" i="0" baseline="0" dirty="0">
                <a:latin typeface="Arial" panose="020B0604020202020204" pitchFamily="34" charset="0"/>
                <a:ea typeface="ヒラギノ角ゴ Pro W3"/>
              </a:rPr>
              <a:t>café.</a:t>
            </a:r>
          </a:p>
          <a:p>
            <a:pPr marR="5180" lvl="0" rtl="0"/>
            <a:endParaRPr lang="en-US" b="0" i="0" baseline="0" dirty="0">
              <a:solidFill>
                <a:srgbClr val="000000"/>
              </a:solidFill>
              <a:latin typeface="Arial" panose="020B0604020202020204" pitchFamily="34" charset="0"/>
              <a:ea typeface="ヒラギノ角ゴ Pro W3"/>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82961"/>
            <a:ext cx="8229600" cy="778098"/>
          </a:xfrm>
        </p:spPr>
        <p:txBody>
          <a:bodyPr/>
          <a:lstStyle/>
          <a:p>
            <a:pPr marR="0" rtl="0"/>
            <a:r>
              <a:rPr lang="en-US" b="1" i="0" baseline="0" dirty="0">
                <a:latin typeface="Arial" panose="020B0604020202020204" pitchFamily="34" charset="0"/>
                <a:ea typeface="ヒラギノ角ゴ Pro W3"/>
              </a:rPr>
              <a:t>Input methods</a:t>
            </a:r>
          </a:p>
        </p:txBody>
      </p:sp>
      <p:sp>
        <p:nvSpPr>
          <p:cNvPr id="3" name="Text Placeholder 2"/>
          <p:cNvSpPr>
            <a:spLocks noGrp="1"/>
          </p:cNvSpPr>
          <p:nvPr>
            <p:ph type="body" idx="4294967295"/>
          </p:nvPr>
        </p:nvSpPr>
        <p:spPr>
          <a:xfrm>
            <a:off x="683568" y="1417468"/>
            <a:ext cx="8280920" cy="4881750"/>
          </a:xfrm>
        </p:spPr>
        <p:txBody>
          <a:bodyPr>
            <a:noAutofit/>
          </a:bodyPr>
          <a:lstStyle/>
          <a:p>
            <a:pPr marR="0" lvl="0" rtl="0"/>
            <a:r>
              <a:rPr lang="en-US" sz="2100" b="0" i="0" baseline="0" dirty="0">
                <a:latin typeface="Arial" panose="020B0604020202020204" pitchFamily="34" charset="0"/>
                <a:ea typeface="ヒラギノ角ゴ Pro W3"/>
              </a:rPr>
              <a:t>Alphanumeric data is usually input to an interactive device through a ‘QWERTY’ keyboard, invented by C. L. Sholes in 1868!</a:t>
            </a:r>
          </a:p>
          <a:p>
            <a:pPr marR="0" lvl="0" rtl="0"/>
            <a:r>
              <a:rPr lang="en-US" sz="2100" b="0" i="0" baseline="0" dirty="0">
                <a:latin typeface="Arial" panose="020B0604020202020204" pitchFamily="34" charset="0"/>
                <a:ea typeface="ヒラギノ角ゴ Pro W3"/>
              </a:rPr>
              <a:t>The design is still with us today, despite some devices using an alphabetic keyboard where the letters are arranged in alphabetical order.</a:t>
            </a:r>
          </a:p>
          <a:p>
            <a:pPr marR="0" lvl="0" rtl="0"/>
            <a:r>
              <a:rPr lang="en-US" sz="2100" b="0" i="0" baseline="0" dirty="0">
                <a:latin typeface="Arial" panose="020B0604020202020204" pitchFamily="34" charset="0"/>
                <a:ea typeface="ヒラギノ角ゴ Pro W3"/>
              </a:rPr>
              <a:t>Touchscreens  are sensitive to the touch of a finger. They function through either </a:t>
            </a:r>
            <a:r>
              <a:rPr lang="en-US" sz="2100" b="0" i="0" baseline="0" dirty="0" smtClean="0">
                <a:latin typeface="Arial" panose="020B0604020202020204" pitchFamily="34" charset="0"/>
                <a:ea typeface="ヒラギノ角ゴ Pro W3"/>
              </a:rPr>
              <a:t>infrared </a:t>
            </a:r>
            <a:r>
              <a:rPr lang="en-US" sz="2100" b="0" i="0" baseline="0" dirty="0">
                <a:latin typeface="Arial" panose="020B0604020202020204" pitchFamily="34" charset="0"/>
                <a:ea typeface="ヒラギノ角ゴ Pro W3"/>
              </a:rPr>
              <a:t>sensitivity or electrical capacitance. </a:t>
            </a:r>
          </a:p>
          <a:p>
            <a:pPr marR="0" lvl="0" rtl="0"/>
            <a:r>
              <a:rPr lang="en-US" sz="2100" b="0" i="0" baseline="0" dirty="0">
                <a:latin typeface="Arial" panose="020B0604020202020204" pitchFamily="34" charset="0"/>
                <a:ea typeface="ヒラギノ角ゴ Pro W3"/>
              </a:rPr>
              <a:t>Because of their lack of moving or detachable parts, they are suitable for applications intended for public </a:t>
            </a:r>
            <a:r>
              <a:rPr lang="en-US" sz="2100" b="0" i="0" baseline="0" dirty="0" smtClean="0">
                <a:latin typeface="Arial" panose="020B0604020202020204" pitchFamily="34" charset="0"/>
                <a:ea typeface="ヒラギノ角ゴ Pro W3"/>
              </a:rPr>
              <a:t>places </a:t>
            </a:r>
            <a:r>
              <a:rPr lang="en-US" sz="2100" b="0" i="0" baseline="0" dirty="0">
                <a:latin typeface="Arial" panose="020B0604020202020204" pitchFamily="34" charset="0"/>
                <a:ea typeface="ヒラギノ角ゴ Pro W3"/>
              </a:rPr>
              <a:t>and provided the interface is well-designed present an appearance of simplicity and ease of use. </a:t>
            </a:r>
          </a:p>
          <a:p>
            <a:pPr marR="0" lvl="0" rtl="0"/>
            <a:r>
              <a:rPr lang="en-US" sz="2100" b="0" i="0" baseline="0" dirty="0">
                <a:latin typeface="Arial" panose="020B0604020202020204" pitchFamily="34" charset="0"/>
                <a:ea typeface="ヒラギノ角ゴ Pro W3"/>
              </a:rPr>
              <a:t>Many touchscreens only recognize a single touch, but </a:t>
            </a:r>
            <a:r>
              <a:rPr lang="en-US" sz="2100" b="0" i="0" baseline="0" dirty="0" smtClean="0">
                <a:latin typeface="Arial" panose="020B0604020202020204" pitchFamily="34" charset="0"/>
                <a:ea typeface="ヒラギノ角ゴ Pro W3"/>
              </a:rPr>
              <a:t>multi-touch </a:t>
            </a:r>
            <a:r>
              <a:rPr lang="en-US" sz="2100" b="0" i="0" baseline="0" dirty="0">
                <a:latin typeface="Arial" panose="020B0604020202020204" pitchFamily="34" charset="0"/>
                <a:ea typeface="ヒラギノ角ゴ Pro W3"/>
              </a:rPr>
              <a:t>screens enable zooming and rotating of images and text.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2717"/>
            <a:ext cx="8229600" cy="701228"/>
          </a:xfrm>
        </p:spPr>
        <p:txBody>
          <a:bodyPr/>
          <a:lstStyle/>
          <a:p>
            <a:pPr marR="0" rtl="0"/>
            <a:r>
              <a:rPr lang="en-US" b="1" i="0" baseline="0" dirty="0">
                <a:latin typeface="Arial" panose="020B0604020202020204" pitchFamily="34" charset="0"/>
                <a:ea typeface="ヒラギノ角ゴ Pro W3"/>
              </a:rPr>
              <a:t>Pointing</a:t>
            </a:r>
          </a:p>
        </p:txBody>
      </p:sp>
      <p:sp>
        <p:nvSpPr>
          <p:cNvPr id="3" name="Text Placeholder 2"/>
          <p:cNvSpPr>
            <a:spLocks noGrp="1"/>
          </p:cNvSpPr>
          <p:nvPr>
            <p:ph type="body" idx="4294967295"/>
          </p:nvPr>
        </p:nvSpPr>
        <p:spPr>
          <a:xfrm>
            <a:off x="672819" y="1426705"/>
            <a:ext cx="8229600" cy="4836523"/>
          </a:xfrm>
        </p:spPr>
        <p:txBody>
          <a:bodyPr>
            <a:noAutofit/>
          </a:bodyPr>
          <a:lstStyle/>
          <a:p>
            <a:pPr marR="0" lvl="0" rtl="0"/>
            <a:r>
              <a:rPr lang="en-US" sz="2200" b="0" i="0" baseline="0" dirty="0">
                <a:latin typeface="Arial" panose="020B0604020202020204" pitchFamily="34" charset="0"/>
                <a:ea typeface="ヒラギノ角ゴ Pro W3"/>
              </a:rPr>
              <a:t>Touchscreens make use of the person’s finger as the input device which has the obvious benefit that people always have their fingers with them. </a:t>
            </a:r>
          </a:p>
          <a:p>
            <a:pPr marR="0" lvl="0" rtl="0"/>
            <a:r>
              <a:rPr lang="en-US" sz="2200" b="0" i="0" baseline="0" dirty="0">
                <a:latin typeface="Arial" panose="020B0604020202020204" pitchFamily="34" charset="0"/>
                <a:ea typeface="ヒラギノ角ゴ Pro W3"/>
              </a:rPr>
              <a:t>The light pen was, arguably, the original pointing device. When it is pointed at the </a:t>
            </a:r>
            <a:r>
              <a:rPr lang="en-US" sz="2200" b="0" i="0" baseline="0" dirty="0" smtClean="0">
                <a:latin typeface="Arial" panose="020B0604020202020204" pitchFamily="34" charset="0"/>
                <a:ea typeface="ヒラギノ角ゴ Pro W3"/>
              </a:rPr>
              <a:t>screen, </a:t>
            </a:r>
            <a:r>
              <a:rPr lang="en-US" sz="2200" b="0" i="0" baseline="0" dirty="0">
                <a:latin typeface="Arial" panose="020B0604020202020204" pitchFamily="34" charset="0"/>
                <a:ea typeface="ヒラギノ角ゴ Pro W3"/>
              </a:rPr>
              <a:t>it returns information about the screen location to a computer which allows the item pointed at to be identified. </a:t>
            </a:r>
          </a:p>
          <a:p>
            <a:pPr marR="0" lvl="0" rtl="0"/>
            <a:r>
              <a:rPr lang="en-US" sz="2200" b="0" i="0" baseline="0" dirty="0">
                <a:latin typeface="Arial" panose="020B0604020202020204" pitchFamily="34" charset="0"/>
                <a:ea typeface="ヒラギノ角ゴ Pro W3"/>
              </a:rPr>
              <a:t>Light pens are less expensive than touchscreens, can be armoured (made very robust) and can be sterilized. They have a number of industrial and medical applications. </a:t>
            </a:r>
          </a:p>
          <a:p>
            <a:pPr marR="0" lvl="0" rtl="0"/>
            <a:r>
              <a:rPr lang="en-US" sz="2200" b="0" i="0" baseline="0" dirty="0">
                <a:latin typeface="Arial" panose="020B0604020202020204" pitchFamily="34" charset="0"/>
                <a:ea typeface="ヒラギノ角ゴ Pro W3"/>
              </a:rPr>
              <a:t>Other forms of pointing devices include the stylus which is used on very small displays where a finger is too big to be used as the input device, and on many PDAs</a:t>
            </a:r>
            <a:r>
              <a:rPr lang="en-US" sz="2200" b="0" i="0" baseline="0" dirty="0" smtClean="0">
                <a:latin typeface="Arial" panose="020B0604020202020204" pitchFamily="34" charset="0"/>
                <a:ea typeface="ヒラギノ角ゴ Pro W3"/>
              </a:rPr>
              <a:t>.</a:t>
            </a:r>
            <a:endParaRPr lang="en-US" sz="2200" b="0" i="0" baseline="0" dirty="0">
              <a:latin typeface="Arial" panose="020B0604020202020204" pitchFamily="34" charset="0"/>
              <a:ea typeface="ヒラギノ角ゴ Pro W3"/>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4725"/>
            <a:ext cx="8229600" cy="557212"/>
          </a:xfrm>
        </p:spPr>
        <p:txBody>
          <a:bodyPr/>
          <a:lstStyle/>
          <a:p>
            <a:pPr marR="0" rtl="0"/>
            <a:r>
              <a:rPr lang="en-US" b="1" i="0" baseline="0" dirty="0">
                <a:latin typeface="Arial" panose="020B0604020202020204" pitchFamily="34" charset="0"/>
                <a:ea typeface="ヒラギノ角ゴ Pro W3"/>
              </a:rPr>
              <a:t>The mouse</a:t>
            </a:r>
          </a:p>
        </p:txBody>
      </p:sp>
      <p:sp>
        <p:nvSpPr>
          <p:cNvPr id="3" name="Text Placeholder 2"/>
          <p:cNvSpPr>
            <a:spLocks noGrp="1"/>
          </p:cNvSpPr>
          <p:nvPr>
            <p:ph type="body" idx="4294967295"/>
          </p:nvPr>
        </p:nvSpPr>
        <p:spPr>
          <a:xfrm>
            <a:off x="672819" y="1419903"/>
            <a:ext cx="8229600" cy="4839559"/>
          </a:xfrm>
        </p:spPr>
        <p:txBody>
          <a:bodyPr>
            <a:normAutofit fontScale="62500" lnSpcReduction="20000"/>
          </a:bodyPr>
          <a:lstStyle/>
          <a:p>
            <a:pPr marR="0" lvl="0" rtl="0">
              <a:lnSpc>
                <a:spcPct val="120000"/>
              </a:lnSpc>
            </a:pPr>
            <a:r>
              <a:rPr lang="en-US" b="0" i="0" baseline="0" dirty="0">
                <a:latin typeface="Arial" panose="020B0604020202020204" pitchFamily="34" charset="0"/>
                <a:ea typeface="ヒラギノ角ゴ Pro W3"/>
              </a:rPr>
              <a:t>One of the most ubiquitous of input devices is the mouse, developed at Stanford University Research Laboratory in the mid-1960s.  </a:t>
            </a:r>
          </a:p>
          <a:p>
            <a:pPr marR="0" lvl="0" rtl="0">
              <a:lnSpc>
                <a:spcPct val="120000"/>
              </a:lnSpc>
            </a:pPr>
            <a:r>
              <a:rPr lang="en-US" b="0" i="0" baseline="0" dirty="0">
                <a:latin typeface="Arial" panose="020B0604020202020204" pitchFamily="34" charset="0"/>
                <a:ea typeface="ヒラギノ角ゴ Pro W3"/>
              </a:rPr>
              <a:t>The mouse consists of a palm-sized device that is moved over a flat surface such as the top of a desk. </a:t>
            </a:r>
          </a:p>
          <a:p>
            <a:pPr marR="0" lvl="0" rtl="0">
              <a:lnSpc>
                <a:spcPct val="120000"/>
              </a:lnSpc>
            </a:pPr>
            <a:r>
              <a:rPr lang="en-US" b="0" i="0" baseline="0" dirty="0">
                <a:latin typeface="Arial" panose="020B0604020202020204" pitchFamily="34" charset="0"/>
                <a:ea typeface="ヒラギノ角ゴ Pro W3"/>
              </a:rPr>
              <a:t>At its simplest (and cheapest</a:t>
            </a:r>
            <a:r>
              <a:rPr lang="en-US" b="0" i="0" baseline="0" dirty="0" smtClean="0">
                <a:latin typeface="Arial" panose="020B0604020202020204" pitchFamily="34" charset="0"/>
                <a:ea typeface="ヒラギノ角ゴ Pro W3"/>
              </a:rPr>
              <a:t>), </a:t>
            </a:r>
            <a:r>
              <a:rPr lang="en-US" b="0" i="0" baseline="0" dirty="0">
                <a:latin typeface="Arial" panose="020B0604020202020204" pitchFamily="34" charset="0"/>
                <a:ea typeface="ヒラギノ角ゴ Pro W3"/>
              </a:rPr>
              <a:t>it rests on a rubber-coated ball that turns two wheels set at right angles. These two wheels translate the movement of the mouse into signals that the computer to which it is connected can interpret. </a:t>
            </a:r>
          </a:p>
          <a:p>
            <a:pPr marR="0" lvl="0" rtl="0">
              <a:lnSpc>
                <a:spcPct val="120000"/>
              </a:lnSpc>
            </a:pPr>
            <a:r>
              <a:rPr lang="en-US" b="0" i="0" baseline="0" dirty="0">
                <a:latin typeface="Arial" panose="020B0604020202020204" pitchFamily="34" charset="0"/>
                <a:ea typeface="ヒラギノ角ゴ Pro W3"/>
              </a:rPr>
              <a:t>One or two buttons sit on top of the mouse and are operated with the person’s fingers. </a:t>
            </a:r>
          </a:p>
          <a:p>
            <a:pPr marR="0" lvl="0" rtl="0">
              <a:lnSpc>
                <a:spcPct val="120000"/>
              </a:lnSpc>
            </a:pPr>
            <a:r>
              <a:rPr lang="en-US" b="0" i="0" baseline="0" dirty="0">
                <a:latin typeface="Arial" panose="020B0604020202020204" pitchFamily="34" charset="0"/>
                <a:ea typeface="ヒラギノ角ゴ Pro W3"/>
              </a:rPr>
              <a:t>More contemporary mouse design includes a </a:t>
            </a:r>
            <a:r>
              <a:rPr lang="en-US" b="0" i="0" baseline="0" dirty="0" smtClean="0">
                <a:latin typeface="Arial" panose="020B0604020202020204" pitchFamily="34" charset="0"/>
                <a:ea typeface="ヒラギノ角ゴ Pro W3"/>
              </a:rPr>
              <a:t>thumbwheel</a:t>
            </a:r>
            <a:r>
              <a:rPr lang="en-US" b="0" i="0" dirty="0" smtClean="0">
                <a:latin typeface="Arial" panose="020B0604020202020204" pitchFamily="34" charset="0"/>
                <a:ea typeface="ヒラギノ角ゴ Pro W3"/>
              </a:rPr>
              <a:t> </a:t>
            </a:r>
            <a:r>
              <a:rPr lang="en-US" b="0" i="0" baseline="0" dirty="0" smtClean="0">
                <a:latin typeface="Arial" panose="020B0604020202020204" pitchFamily="34" charset="0"/>
                <a:ea typeface="ヒラギノ角ゴ Pro W3"/>
              </a:rPr>
              <a:t>for </a:t>
            </a:r>
            <a:r>
              <a:rPr lang="en-US" b="0" i="0" baseline="0" dirty="0">
                <a:latin typeface="Arial" panose="020B0604020202020204" pitchFamily="34" charset="0"/>
                <a:ea typeface="ヒラギノ角ゴ Pro W3"/>
              </a:rPr>
              <a:t>scrolling through documents or web pages. </a:t>
            </a:r>
          </a:p>
          <a:p>
            <a:pPr marR="0" lvl="0" rtl="0">
              <a:lnSpc>
                <a:spcPct val="120000"/>
              </a:lnSpc>
            </a:pPr>
            <a:r>
              <a:rPr lang="en-US" b="0" i="0" baseline="0" dirty="0">
                <a:latin typeface="Arial" panose="020B0604020202020204" pitchFamily="34" charset="0"/>
                <a:ea typeface="ヒラギノ角ゴ Pro W3"/>
              </a:rPr>
              <a:t>A mouse may be cordless, using </a:t>
            </a:r>
            <a:r>
              <a:rPr lang="en-US" b="0" i="0" baseline="0" dirty="0" smtClean="0">
                <a:latin typeface="Arial" panose="020B0604020202020204" pitchFamily="34" charset="0"/>
                <a:ea typeface="ヒラギノ角ゴ Pro W3"/>
              </a:rPr>
              <a:t>infrared </a:t>
            </a:r>
            <a:r>
              <a:rPr lang="en-US" b="0" i="0" baseline="0" dirty="0">
                <a:latin typeface="Arial" panose="020B0604020202020204" pitchFamily="34" charset="0"/>
                <a:ea typeface="ヒラギノ角ゴ Pro W3"/>
              </a:rPr>
              <a:t>to communicate with the host computer.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8553"/>
            <a:ext cx="8229600" cy="701228"/>
          </a:xfrm>
        </p:spPr>
        <p:txBody>
          <a:bodyPr/>
          <a:lstStyle/>
          <a:p>
            <a:pPr marR="0" rtl="0"/>
            <a:r>
              <a:rPr lang="en-US" b="1" i="0" baseline="0" dirty="0">
                <a:latin typeface="Arial" panose="020B0604020202020204" pitchFamily="34" charset="0"/>
                <a:ea typeface="ヒラギノ角ゴ Pro W3"/>
              </a:rPr>
              <a:t>More </a:t>
            </a:r>
            <a:r>
              <a:rPr lang="en-US" b="1" i="0" baseline="0" dirty="0" smtClean="0">
                <a:latin typeface="Arial" panose="020B0604020202020204" pitchFamily="34" charset="0"/>
                <a:ea typeface="ヒラギノ角ゴ Pro W3"/>
              </a:rPr>
              <a:t>pointing </a:t>
            </a:r>
            <a:r>
              <a:rPr lang="en-US" b="1" i="0" baseline="0" dirty="0">
                <a:latin typeface="Arial" panose="020B0604020202020204" pitchFamily="34" charset="0"/>
                <a:ea typeface="ヒラギノ角ゴ Pro W3"/>
              </a:rPr>
              <a:t>devices</a:t>
            </a:r>
          </a:p>
        </p:txBody>
      </p:sp>
      <p:sp>
        <p:nvSpPr>
          <p:cNvPr id="3" name="Text Placeholder 2"/>
          <p:cNvSpPr>
            <a:spLocks noGrp="1"/>
          </p:cNvSpPr>
          <p:nvPr>
            <p:ph type="body" idx="4294967295"/>
          </p:nvPr>
        </p:nvSpPr>
        <p:spPr>
          <a:xfrm>
            <a:off x="667424" y="1424723"/>
            <a:ext cx="8476576" cy="4829018"/>
          </a:xfrm>
        </p:spPr>
        <p:txBody>
          <a:bodyPr>
            <a:normAutofit fontScale="62500" lnSpcReduction="20000"/>
          </a:bodyPr>
          <a:lstStyle/>
          <a:p>
            <a:pPr marR="0" lvl="0" rtl="0">
              <a:lnSpc>
                <a:spcPct val="120000"/>
              </a:lnSpc>
            </a:pPr>
            <a:r>
              <a:rPr lang="en-US" b="0" i="0" baseline="0" dirty="0">
                <a:latin typeface="Arial" panose="020B0604020202020204" pitchFamily="34" charset="0"/>
                <a:ea typeface="ヒラギノ角ゴ Pro W3"/>
              </a:rPr>
              <a:t>A trackball is another pointing device which is best described as a mouse lying on its back. </a:t>
            </a:r>
          </a:p>
          <a:p>
            <a:pPr marR="0" lvl="0" rtl="0">
              <a:lnSpc>
                <a:spcPct val="120000"/>
              </a:lnSpc>
            </a:pPr>
            <a:r>
              <a:rPr lang="en-US" b="0" i="0" baseline="0" dirty="0">
                <a:latin typeface="Arial" panose="020B0604020202020204" pitchFamily="34" charset="0"/>
                <a:ea typeface="ヒラギノ角ゴ Pro W3"/>
              </a:rPr>
              <a:t>To move the </a:t>
            </a:r>
            <a:r>
              <a:rPr lang="en-US" b="0" i="0" baseline="0" dirty="0" smtClean="0">
                <a:latin typeface="Arial" panose="020B0604020202020204" pitchFamily="34" charset="0"/>
                <a:ea typeface="ヒラギノ角ゴ Pro W3"/>
              </a:rPr>
              <a:t>pointer, </a:t>
            </a:r>
            <a:r>
              <a:rPr lang="en-US" b="0" i="0" baseline="0" dirty="0">
                <a:latin typeface="Arial" panose="020B0604020202020204" pitchFamily="34" charset="0"/>
                <a:ea typeface="ヒラギノ角ゴ Pro W3"/>
              </a:rPr>
              <a:t>the user moves the ball. </a:t>
            </a:r>
          </a:p>
          <a:p>
            <a:pPr marR="0" lvl="0" rtl="0">
              <a:lnSpc>
                <a:spcPct val="120000"/>
              </a:lnSpc>
            </a:pPr>
            <a:r>
              <a:rPr lang="en-US" b="0" i="0" baseline="0" dirty="0">
                <a:latin typeface="Arial" panose="020B0604020202020204" pitchFamily="34" charset="0"/>
                <a:ea typeface="ヒラギノ角ゴ Pro W3"/>
              </a:rPr>
              <a:t>Again, like all other pointing devices, there are one or more buttons which can be used to select on-screen items. </a:t>
            </a:r>
          </a:p>
          <a:p>
            <a:pPr marR="0" lvl="0" rtl="0">
              <a:lnSpc>
                <a:spcPct val="120000"/>
              </a:lnSpc>
            </a:pPr>
            <a:r>
              <a:rPr lang="en-US" b="0" i="0" baseline="0" dirty="0">
                <a:latin typeface="Arial" panose="020B0604020202020204" pitchFamily="34" charset="0"/>
                <a:ea typeface="ヒラギノ角ゴ Pro W3"/>
              </a:rPr>
              <a:t>Trackballs are often found in public access kiosks because they are difficult to steal and do not require a flat surface to rest upon.</a:t>
            </a:r>
          </a:p>
          <a:p>
            <a:pPr marR="0" lvl="0" rtl="0">
              <a:lnSpc>
                <a:spcPct val="120000"/>
              </a:lnSpc>
            </a:pPr>
            <a:r>
              <a:rPr lang="en-US" b="0" i="0" baseline="0" dirty="0">
                <a:latin typeface="Arial" panose="020B0604020202020204" pitchFamily="34" charset="0"/>
                <a:ea typeface="ヒラギノ角ゴ Pro W3"/>
              </a:rPr>
              <a:t>A joystick is a handle which pivots from a central point. Viewing the joystick from above, it may be moved north, south, east and west (and all points between) to control an on-screen pointer, spaceship or any other on-screen object. </a:t>
            </a:r>
          </a:p>
          <a:p>
            <a:pPr marR="0" lvl="0" rtl="0">
              <a:lnSpc>
                <a:spcPct val="120000"/>
              </a:lnSpc>
            </a:pPr>
            <a:r>
              <a:rPr lang="en-US" b="0" i="0" baseline="0" dirty="0">
                <a:latin typeface="Arial" panose="020B0604020202020204" pitchFamily="34" charset="0"/>
                <a:ea typeface="ヒラギノ角ゴ Pro W3"/>
              </a:rPr>
              <a:t>Joysticks are used mostly for computer </a:t>
            </a:r>
            <a:r>
              <a:rPr lang="en-US" b="0" i="0" baseline="0" dirty="0" smtClean="0">
                <a:latin typeface="Arial" panose="020B0604020202020204" pitchFamily="34" charset="0"/>
                <a:ea typeface="ヒラギノ角ゴ Pro W3"/>
              </a:rPr>
              <a:t>games </a:t>
            </a:r>
            <a:r>
              <a:rPr lang="en-US" b="0" i="0" baseline="0" dirty="0">
                <a:latin typeface="Arial" panose="020B0604020202020204" pitchFamily="34" charset="0"/>
                <a:ea typeface="ヒラギノ角ゴ Pro W3"/>
              </a:rPr>
              <a:t>but they are </a:t>
            </a:r>
            <a:r>
              <a:rPr lang="en-US" b="0" i="0" baseline="0" dirty="0" smtClean="0">
                <a:latin typeface="Arial" panose="020B0604020202020204" pitchFamily="34" charset="0"/>
                <a:ea typeface="ヒラギノ角ゴ Pro W3"/>
              </a:rPr>
              <a:t>also</a:t>
            </a:r>
            <a:br>
              <a:rPr lang="en-US" b="0" i="0" baseline="0" dirty="0" smtClean="0">
                <a:latin typeface="Arial" panose="020B0604020202020204" pitchFamily="34" charset="0"/>
                <a:ea typeface="ヒラギノ角ゴ Pro W3"/>
              </a:rPr>
            </a:br>
            <a:r>
              <a:rPr lang="en-US" b="0" i="0" baseline="0" dirty="0" smtClean="0">
                <a:latin typeface="Arial" panose="020B0604020202020204" pitchFamily="34" charset="0"/>
                <a:ea typeface="ヒラギノ角ゴ Pro W3"/>
              </a:rPr>
              <a:t>found </a:t>
            </a:r>
            <a:r>
              <a:rPr lang="en-US" b="0" i="0" baseline="0" dirty="0">
                <a:latin typeface="Arial" panose="020B0604020202020204" pitchFamily="34" charset="0"/>
                <a:ea typeface="ヒラギノ角ゴ Pro W3"/>
              </a:rPr>
              <a:t>in conjunction with CAD/CAM (computer aided design</a:t>
            </a:r>
            <a:r>
              <a:rPr lang="en-US" b="0" i="0" baseline="0" dirty="0" smtClean="0">
                <a:latin typeface="Arial" panose="020B0604020202020204" pitchFamily="34" charset="0"/>
                <a:ea typeface="ヒラギノ角ゴ Pro W3"/>
              </a:rPr>
              <a:t>/</a:t>
            </a:r>
            <a:br>
              <a:rPr lang="en-US" b="0" i="0" baseline="0" dirty="0" smtClean="0">
                <a:latin typeface="Arial" panose="020B0604020202020204" pitchFamily="34" charset="0"/>
                <a:ea typeface="ヒラギノ角ゴ Pro W3"/>
              </a:rPr>
            </a:br>
            <a:r>
              <a:rPr lang="en-US" b="0" i="0" baseline="0" dirty="0" smtClean="0">
                <a:latin typeface="Arial" panose="020B0604020202020204" pitchFamily="34" charset="0"/>
                <a:ea typeface="ヒラギノ角ゴ Pro W3"/>
              </a:rPr>
              <a:t>manufacture</a:t>
            </a:r>
            <a:r>
              <a:rPr lang="en-US" b="0" i="0" baseline="0" dirty="0">
                <a:latin typeface="Arial" panose="020B0604020202020204" pitchFamily="34" charset="0"/>
                <a:ea typeface="ヒラギノ角ゴ Pro W3"/>
              </a:rPr>
              <a:t>) systems and VR (virtual reality) applications.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87656"/>
            <a:ext cx="8229600" cy="771351"/>
          </a:xfrm>
        </p:spPr>
        <p:txBody>
          <a:bodyPr/>
          <a:lstStyle/>
          <a:p>
            <a:pPr marR="0" rtl="0"/>
            <a:r>
              <a:rPr lang="en-US" b="1" i="0" baseline="0" dirty="0">
                <a:latin typeface="Arial" panose="020B0604020202020204" pitchFamily="34" charset="0"/>
                <a:ea typeface="ヒラギノ角ゴ Pro W3"/>
              </a:rPr>
              <a:t>Pointing from a distance</a:t>
            </a:r>
          </a:p>
        </p:txBody>
      </p:sp>
      <p:sp>
        <p:nvSpPr>
          <p:cNvPr id="3" name="Text Placeholder 2"/>
          <p:cNvSpPr>
            <a:spLocks noGrp="1"/>
          </p:cNvSpPr>
          <p:nvPr>
            <p:ph type="body" idx="4294967295"/>
          </p:nvPr>
        </p:nvSpPr>
        <p:spPr>
          <a:xfrm>
            <a:off x="666018" y="1391494"/>
            <a:ext cx="8229600" cy="4525963"/>
          </a:xfrm>
        </p:spPr>
        <p:txBody>
          <a:bodyPr>
            <a:noAutofit/>
          </a:bodyPr>
          <a:lstStyle/>
          <a:p>
            <a:pPr marR="0" lvl="0" rtl="0">
              <a:lnSpc>
                <a:spcPct val="110000"/>
              </a:lnSpc>
            </a:pPr>
            <a:r>
              <a:rPr lang="en-US" sz="2800" b="0" i="0" baseline="0" dirty="0">
                <a:latin typeface="Arial" panose="020B0604020202020204" pitchFamily="34" charset="0"/>
                <a:ea typeface="ヒラギノ角ゴ Pro W3"/>
              </a:rPr>
              <a:t>With the introduction of the Nintendo Wii in </a:t>
            </a:r>
            <a:r>
              <a:rPr lang="en-US" sz="2800" b="0" i="0" baseline="0" dirty="0" smtClean="0">
                <a:latin typeface="Arial" panose="020B0604020202020204" pitchFamily="34" charset="0"/>
                <a:ea typeface="ヒラギノ角ゴ Pro W3"/>
              </a:rPr>
              <a:t>2007, </a:t>
            </a:r>
            <a:r>
              <a:rPr lang="en-US" sz="2800" b="0" i="0" baseline="0" dirty="0">
                <a:latin typeface="Arial" panose="020B0604020202020204" pitchFamily="34" charset="0"/>
                <a:ea typeface="ヒラギノ角ゴ Pro W3"/>
              </a:rPr>
              <a:t>a whole new generation of input became possible. </a:t>
            </a:r>
          </a:p>
          <a:p>
            <a:pPr marR="0" lvl="0" rtl="0">
              <a:lnSpc>
                <a:spcPct val="110000"/>
              </a:lnSpc>
            </a:pPr>
            <a:r>
              <a:rPr lang="en-US" sz="2800" b="0" i="0" baseline="0" dirty="0">
                <a:latin typeface="Arial" panose="020B0604020202020204" pitchFamily="34" charset="0"/>
                <a:ea typeface="ヒラギノ角ゴ Pro W3"/>
              </a:rPr>
              <a:t>The Wii uses </a:t>
            </a:r>
            <a:r>
              <a:rPr lang="en-US" sz="2800" b="0" i="0" baseline="0" dirty="0" smtClean="0">
                <a:latin typeface="Arial" panose="020B0604020202020204" pitchFamily="34" charset="0"/>
                <a:ea typeface="ヒラギノ角ゴ Pro W3"/>
              </a:rPr>
              <a:t>infrared </a:t>
            </a:r>
            <a:r>
              <a:rPr lang="en-US" sz="2800" b="0" i="0" baseline="0" dirty="0">
                <a:latin typeface="Arial" panose="020B0604020202020204" pitchFamily="34" charset="0"/>
                <a:ea typeface="ヒラギノ角ゴ Pro W3"/>
              </a:rPr>
              <a:t>to register the movement of a wand. </a:t>
            </a:r>
          </a:p>
          <a:p>
            <a:pPr marR="0" lvl="0" rtl="0">
              <a:lnSpc>
                <a:spcPct val="110000"/>
              </a:lnSpc>
            </a:pPr>
            <a:r>
              <a:rPr lang="en-US" sz="2800" b="0" i="0" baseline="0" dirty="0">
                <a:latin typeface="Arial" panose="020B0604020202020204" pitchFamily="34" charset="0"/>
                <a:ea typeface="ヒラギノ角ゴ Pro W3"/>
              </a:rPr>
              <a:t>This allows gestures to be recognized. </a:t>
            </a:r>
          </a:p>
          <a:p>
            <a:pPr marR="0" lvl="0" rtl="0">
              <a:lnSpc>
                <a:spcPct val="110000"/>
              </a:lnSpc>
            </a:pPr>
            <a:r>
              <a:rPr lang="en-US" sz="2800" b="0" i="0" baseline="0" dirty="0">
                <a:latin typeface="Arial" panose="020B0604020202020204" pitchFamily="34" charset="0"/>
                <a:ea typeface="ヒラギノ角ゴ Pro W3"/>
              </a:rPr>
              <a:t>Other systems recognize gestures through tracking limb movements by attaching sensors to the limb or by tracking using cameras.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7160"/>
            <a:ext cx="8229600" cy="557212"/>
          </a:xfrm>
        </p:spPr>
        <p:txBody>
          <a:bodyPr/>
          <a:lstStyle/>
          <a:p>
            <a:pPr marR="0" rtl="0"/>
            <a:r>
              <a:rPr lang="en-US" b="1" i="0" baseline="0" dirty="0">
                <a:latin typeface="Arial" panose="020B0604020202020204" pitchFamily="34" charset="0"/>
                <a:ea typeface="ヒラギノ角ゴ Pro W3"/>
              </a:rPr>
              <a:t>Sensors, brain and speech</a:t>
            </a:r>
          </a:p>
        </p:txBody>
      </p:sp>
      <p:sp>
        <p:nvSpPr>
          <p:cNvPr id="3" name="Text Placeholder 2"/>
          <p:cNvSpPr>
            <a:spLocks noGrp="1"/>
          </p:cNvSpPr>
          <p:nvPr>
            <p:ph type="body" idx="4294967295"/>
          </p:nvPr>
        </p:nvSpPr>
        <p:spPr>
          <a:xfrm>
            <a:off x="681604" y="1426378"/>
            <a:ext cx="8229600" cy="4839559"/>
          </a:xfrm>
        </p:spPr>
        <p:txBody>
          <a:bodyPr>
            <a:normAutofit fontScale="55000" lnSpcReduction="20000"/>
          </a:bodyPr>
          <a:lstStyle/>
          <a:p>
            <a:pPr marR="0" lvl="0" rtl="0">
              <a:lnSpc>
                <a:spcPct val="120000"/>
              </a:lnSpc>
            </a:pPr>
            <a:r>
              <a:rPr lang="en-US" b="0" i="0" baseline="0" dirty="0">
                <a:latin typeface="Arial" panose="020B0604020202020204" pitchFamily="34" charset="0"/>
                <a:ea typeface="ヒラギノ角ゴ Pro W3"/>
              </a:rPr>
              <a:t>There are many different types of sensor that are now available as input mechanisms. </a:t>
            </a:r>
          </a:p>
          <a:p>
            <a:pPr marR="0" lvl="0" rtl="0">
              <a:lnSpc>
                <a:spcPct val="120000"/>
              </a:lnSpc>
            </a:pPr>
            <a:r>
              <a:rPr lang="en-US" b="0" i="0" baseline="0" dirty="0">
                <a:latin typeface="Arial" panose="020B0604020202020204" pitchFamily="34" charset="0"/>
                <a:ea typeface="ヒラギノ角ゴ Pro W3"/>
              </a:rPr>
              <a:t>Air pressure sensors, acoustic sensors, vibration detectors, infrared motion </a:t>
            </a:r>
            <a:r>
              <a:rPr lang="en-US" b="0" i="0" baseline="0" dirty="0" smtClean="0">
                <a:latin typeface="Arial" panose="020B0604020202020204" pitchFamily="34" charset="0"/>
                <a:ea typeface="ヒラギノ角ゴ Pro W3"/>
              </a:rPr>
              <a:t>detectors</a:t>
            </a:r>
            <a:r>
              <a:rPr lang="en-US" b="0" i="0" dirty="0" smtClean="0">
                <a:latin typeface="Arial" panose="020B0604020202020204" pitchFamily="34" charset="0"/>
                <a:ea typeface="ヒラギノ角ゴ Pro W3"/>
              </a:rPr>
              <a:t> </a:t>
            </a:r>
            <a:r>
              <a:rPr lang="en-US" b="0" i="0" baseline="0" dirty="0" smtClean="0">
                <a:latin typeface="Arial" panose="020B0604020202020204" pitchFamily="34" charset="0"/>
                <a:ea typeface="ヒラギノ角ゴ Pro W3"/>
              </a:rPr>
              <a:t>and accelerometers </a:t>
            </a:r>
            <a:r>
              <a:rPr lang="en-US" b="0" i="0" baseline="0" dirty="0">
                <a:latin typeface="Arial" panose="020B0604020202020204" pitchFamily="34" charset="0"/>
                <a:ea typeface="ヒラギノ角ゴ Pro W3"/>
              </a:rPr>
              <a:t>are all readily available for designers to detect specific aspects of an interaction. </a:t>
            </a:r>
          </a:p>
          <a:p>
            <a:pPr marR="0" lvl="0" rtl="0">
              <a:lnSpc>
                <a:spcPct val="120000"/>
              </a:lnSpc>
            </a:pPr>
            <a:r>
              <a:rPr lang="en-US" b="0" i="0" baseline="0" dirty="0">
                <a:latin typeface="Arial" panose="020B0604020202020204" pitchFamily="34" charset="0"/>
                <a:ea typeface="ヒラギノ角ゴ Pro W3"/>
              </a:rPr>
              <a:t>Wilson (2008) lists sensors for detecting occupancy, movement and orientation, object distance and position, touch, gaze and gesture, human identity (biometrics), context and affect. </a:t>
            </a:r>
          </a:p>
          <a:p>
            <a:pPr marR="0" lvl="0" rtl="0">
              <a:lnSpc>
                <a:spcPct val="120000"/>
              </a:lnSpc>
            </a:pPr>
            <a:r>
              <a:rPr lang="en-US" b="0" i="0" baseline="0" dirty="0">
                <a:latin typeface="Arial" panose="020B0604020202020204" pitchFamily="34" charset="0"/>
                <a:ea typeface="ヒラギノ角ゴ Pro W3"/>
              </a:rPr>
              <a:t>There are many proprietary devices used to input specifically to mobile devices such as jog wheels used of navigation of mobile phone interfaces. </a:t>
            </a:r>
          </a:p>
          <a:p>
            <a:pPr marR="0" lvl="0" rtl="0">
              <a:lnSpc>
                <a:spcPct val="120000"/>
              </a:lnSpc>
            </a:pPr>
            <a:r>
              <a:rPr lang="en-US" b="0" i="0" baseline="0" dirty="0">
                <a:latin typeface="Arial" panose="020B0604020202020204" pitchFamily="34" charset="0"/>
                <a:ea typeface="ヒラギノ角ゴ Pro W3"/>
              </a:rPr>
              <a:t>Brain activity can also be sensed allowing for Brain-Computer Interfaces (BCI</a:t>
            </a:r>
            <a:r>
              <a:rPr lang="en-US" b="0" i="0" baseline="0" dirty="0" smtClean="0">
                <a:latin typeface="Arial" panose="020B0604020202020204" pitchFamily="34" charset="0"/>
                <a:ea typeface="ヒラギノ角ゴ Pro W3"/>
              </a:rPr>
              <a:t>), </a:t>
            </a:r>
            <a:r>
              <a:rPr lang="en-US" b="0" i="0" baseline="0" dirty="0">
                <a:latin typeface="Arial" panose="020B0604020202020204" pitchFamily="34" charset="0"/>
                <a:ea typeface="ヒラギノ角ゴ Pro W3"/>
              </a:rPr>
              <a:t>an exciting development for the future.</a:t>
            </a:r>
          </a:p>
          <a:p>
            <a:pPr marR="0" lvl="0" rtl="0">
              <a:lnSpc>
                <a:spcPct val="120000"/>
              </a:lnSpc>
            </a:pPr>
            <a:r>
              <a:rPr lang="en-US" b="0" i="0" baseline="0" dirty="0">
                <a:latin typeface="Arial" panose="020B0604020202020204" pitchFamily="34" charset="0"/>
                <a:ea typeface="ヒラギノ角ゴ Pro W3"/>
              </a:rPr>
              <a:t>Speech input is becoming increasingly accurate, particularly if people are willing to spend a few minutes (</a:t>
            </a:r>
            <a:r>
              <a:rPr lang="en-US" b="0" i="0" baseline="0" dirty="0" smtClean="0">
                <a:latin typeface="Arial" panose="020B0604020202020204" pitchFamily="34" charset="0"/>
                <a:ea typeface="ヒラギノ角ゴ Pro W3"/>
              </a:rPr>
              <a:t>7–10</a:t>
            </a:r>
            <a:r>
              <a:rPr lang="en-US" b="0" i="0" baseline="0" dirty="0">
                <a:latin typeface="Arial" panose="020B0604020202020204" pitchFamily="34" charset="0"/>
                <a:ea typeface="ヒラギノ角ゴ Pro W3"/>
              </a:rPr>
              <a:t>, say) training a system to recognize their voice. We expect spoken interfaces to become much more common over the next few years.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0282"/>
            <a:ext cx="8229600" cy="701228"/>
          </a:xfrm>
        </p:spPr>
        <p:txBody>
          <a:bodyPr/>
          <a:lstStyle/>
          <a:p>
            <a:pPr marR="0" rtl="0"/>
            <a:r>
              <a:rPr lang="en-US" b="1" i="0" baseline="0" dirty="0">
                <a:latin typeface="Arial" panose="020B0604020202020204" pitchFamily="34" charset="0"/>
                <a:ea typeface="ヒラギノ角ゴ Pro W3"/>
              </a:rPr>
              <a:t>Output</a:t>
            </a:r>
          </a:p>
        </p:txBody>
      </p:sp>
      <p:sp>
        <p:nvSpPr>
          <p:cNvPr id="3" name="Text Placeholder 2"/>
          <p:cNvSpPr>
            <a:spLocks noGrp="1"/>
          </p:cNvSpPr>
          <p:nvPr>
            <p:ph type="body" idx="4294967295"/>
          </p:nvPr>
        </p:nvSpPr>
        <p:spPr>
          <a:xfrm>
            <a:off x="672819" y="1416063"/>
            <a:ext cx="8229600" cy="4891689"/>
          </a:xfrm>
        </p:spPr>
        <p:txBody>
          <a:bodyPr>
            <a:noAutofit/>
          </a:bodyPr>
          <a:lstStyle/>
          <a:p>
            <a:pPr marR="0" lvl="0" rtl="0"/>
            <a:r>
              <a:rPr lang="en-US" sz="2300" b="0" i="0" baseline="0" dirty="0">
                <a:latin typeface="Arial" panose="020B0604020202020204" pitchFamily="34" charset="0"/>
                <a:ea typeface="ヒラギノ角ゴ Pro W3"/>
              </a:rPr>
              <a:t>Technologies for displaying content to people rely primarily on the three perceptual abilities of vision, hearing and touch. </a:t>
            </a:r>
          </a:p>
          <a:p>
            <a:pPr marR="0" lvl="0" rtl="0"/>
            <a:r>
              <a:rPr lang="en-US" sz="2300" b="0" i="0" baseline="0" dirty="0">
                <a:latin typeface="Arial" panose="020B0604020202020204" pitchFamily="34" charset="0"/>
                <a:ea typeface="ヒラギノ角ゴ Pro W3"/>
              </a:rPr>
              <a:t>The most fundamental output device is the screen or monitor. </a:t>
            </a:r>
          </a:p>
          <a:p>
            <a:pPr marR="0" lvl="0" rtl="0"/>
            <a:r>
              <a:rPr lang="en-US" sz="2300" b="0" i="0" baseline="0" dirty="0">
                <a:latin typeface="Arial" panose="020B0604020202020204" pitchFamily="34" charset="0"/>
                <a:ea typeface="ヒラギノ角ゴ Pro W3"/>
              </a:rPr>
              <a:t>Even a few years ago the default monitor used cathode ray tube (CRT) technology that required a large heavy box positioned on a desk or table. </a:t>
            </a:r>
          </a:p>
          <a:p>
            <a:pPr marR="0" lvl="0" rtl="0"/>
            <a:r>
              <a:rPr lang="en-US" sz="2300" b="0" i="0" baseline="0" dirty="0">
                <a:latin typeface="Arial" panose="020B0604020202020204" pitchFamily="34" charset="0"/>
                <a:ea typeface="ヒラギノ角ゴ Pro W3"/>
              </a:rPr>
              <a:t>Nowadays flat screen monitors using plasma or TFT (thin film transistor) or LCD (liquid crystal display) technologies can be mounted on walls. </a:t>
            </a:r>
          </a:p>
          <a:p>
            <a:pPr marR="0" lvl="0" rtl="0"/>
            <a:r>
              <a:rPr lang="en-US" sz="2300" b="0" i="0" baseline="0" dirty="0">
                <a:latin typeface="Arial" panose="020B0604020202020204" pitchFamily="34" charset="0"/>
                <a:ea typeface="ヒラギノ角ゴ Pro W3"/>
              </a:rPr>
              <a:t>Some of these can deliver very large displays that results in a significantly different interactive experience.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3760"/>
            <a:ext cx="8229600" cy="557212"/>
          </a:xfrm>
        </p:spPr>
        <p:txBody>
          <a:bodyPr/>
          <a:lstStyle/>
          <a:p>
            <a:pPr marR="0" rtl="0"/>
            <a:r>
              <a:rPr lang="en-US" b="1" i="0" baseline="0" dirty="0">
                <a:latin typeface="Arial" panose="020B0604020202020204" pitchFamily="34" charset="0"/>
                <a:ea typeface="ヒラギノ角ゴ Pro W3"/>
              </a:rPr>
              <a:t>Other displays</a:t>
            </a:r>
          </a:p>
        </p:txBody>
      </p:sp>
      <p:sp>
        <p:nvSpPr>
          <p:cNvPr id="3" name="Text Placeholder 2"/>
          <p:cNvSpPr>
            <a:spLocks noGrp="1"/>
          </p:cNvSpPr>
          <p:nvPr>
            <p:ph type="body" idx="4294967295"/>
          </p:nvPr>
        </p:nvSpPr>
        <p:spPr>
          <a:xfrm>
            <a:off x="665096" y="1419200"/>
            <a:ext cx="8352928" cy="4849498"/>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The physical dimensions of display devices are, however, only one of the factors involved in the resulting output. </a:t>
            </a:r>
          </a:p>
          <a:p>
            <a:pPr marR="0" lvl="0" rtl="0">
              <a:lnSpc>
                <a:spcPct val="120000"/>
              </a:lnSpc>
            </a:pPr>
            <a:r>
              <a:rPr lang="en-US" b="0" i="0" baseline="0" dirty="0">
                <a:latin typeface="Arial" panose="020B0604020202020204" pitchFamily="34" charset="0"/>
                <a:ea typeface="ヒラギノ角ゴ Pro W3"/>
              </a:rPr>
              <a:t>The output device is driven by hardware – a graphics card </a:t>
            </a:r>
            <a:r>
              <a:rPr lang="en-US" b="0" i="0" baseline="0" dirty="0" smtClean="0">
                <a:latin typeface="Arial" panose="020B0604020202020204" pitchFamily="34" charset="0"/>
                <a:ea typeface="ヒラギノ角ゴ Pro W3"/>
              </a:rPr>
              <a:t>– </a:t>
            </a:r>
            <a:r>
              <a:rPr lang="en-US" b="0" i="0" baseline="0" dirty="0">
                <a:latin typeface="Arial" panose="020B0604020202020204" pitchFamily="34" charset="0"/>
                <a:ea typeface="ヒラギノ角ゴ Pro W3"/>
              </a:rPr>
              <a:t>that will vary with respect to the screen resolutions and palette of colours it can support. </a:t>
            </a:r>
          </a:p>
          <a:p>
            <a:pPr marR="0" lvl="0" rtl="0">
              <a:lnSpc>
                <a:spcPct val="120000"/>
              </a:lnSpc>
            </a:pPr>
            <a:r>
              <a:rPr lang="en-US" b="0" i="0" baseline="0" dirty="0">
                <a:latin typeface="Arial" panose="020B0604020202020204" pitchFamily="34" charset="0"/>
                <a:ea typeface="ヒラギノ角ゴ Pro W3"/>
              </a:rPr>
              <a:t>More generally, designing interactive systems to work with any and all combinations of hardware is very difficult. Typically, applications and games specify minimum specifications.</a:t>
            </a:r>
          </a:p>
          <a:p>
            <a:pPr marR="0" lvl="0" rtl="0">
              <a:lnSpc>
                <a:spcPct val="120000"/>
              </a:lnSpc>
            </a:pPr>
            <a:r>
              <a:rPr lang="en-US" b="0" i="0" baseline="0" dirty="0">
                <a:latin typeface="Arial" panose="020B0604020202020204" pitchFamily="34" charset="0"/>
                <a:ea typeface="ヒラギノ角ゴ Pro W3"/>
              </a:rPr>
              <a:t>One way past the problems with restrictive </a:t>
            </a:r>
            <a:r>
              <a:rPr lang="en-US" b="0" i="0" baseline="0" dirty="0" smtClean="0">
                <a:latin typeface="Arial" panose="020B0604020202020204" pitchFamily="34" charset="0"/>
                <a:ea typeface="ヒラギノ角ゴ Pro W3"/>
              </a:rPr>
              <a:t>display</a:t>
            </a:r>
            <a:r>
              <a:rPr lang="en-US" b="0" i="0" dirty="0" smtClean="0">
                <a:latin typeface="Arial" panose="020B0604020202020204" pitchFamily="34" charset="0"/>
                <a:ea typeface="ヒラギノ角ゴ Pro W3"/>
              </a:rPr>
              <a:t> </a:t>
            </a:r>
            <a:r>
              <a:rPr lang="en-US" b="0" i="0" baseline="0" dirty="0" smtClean="0">
                <a:latin typeface="Arial" panose="020B0604020202020204" pitchFamily="34" charset="0"/>
                <a:ea typeface="ヒラギノ角ゴ Pro W3"/>
              </a:rPr>
              <a:t>‘real-estate</a:t>
            </a:r>
            <a:r>
              <a:rPr lang="en-US" b="0" i="0" baseline="0" dirty="0">
                <a:latin typeface="Arial" panose="020B0604020202020204" pitchFamily="34" charset="0"/>
                <a:ea typeface="ヒラギノ角ゴ Pro W3"/>
              </a:rPr>
              <a:t>’ is to use a data projector. </a:t>
            </a:r>
          </a:p>
          <a:p>
            <a:pPr marR="0" lvl="0" rtl="0">
              <a:lnSpc>
                <a:spcPct val="120000"/>
              </a:lnSpc>
            </a:pPr>
            <a:r>
              <a:rPr lang="en-US" b="0" i="0" baseline="0" dirty="0">
                <a:latin typeface="Arial" panose="020B0604020202020204" pitchFamily="34" charset="0"/>
                <a:ea typeface="ヒラギノ角ゴ Pro W3"/>
              </a:rPr>
              <a:t>While the resolution is usually less than that of a monitor, the resulting projected image can be huge. </a:t>
            </a:r>
          </a:p>
          <a:p>
            <a:pPr marR="0" lvl="0" rtl="0">
              <a:lnSpc>
                <a:spcPct val="120000"/>
              </a:lnSpc>
              <a:buNone/>
            </a:pPr>
            <a:endParaRPr lang="en-US" b="0" i="0" baseline="0" dirty="0">
              <a:latin typeface="Arial" panose="020B0604020202020204" pitchFamily="34" charset="0"/>
              <a:ea typeface="ヒラギノ角ゴ Pro W3"/>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49683"/>
            <a:ext cx="8229600" cy="845244"/>
          </a:xfrm>
        </p:spPr>
        <p:txBody>
          <a:bodyPr/>
          <a:lstStyle/>
          <a:p>
            <a:r>
              <a:rPr lang="en-US" b="1" dirty="0"/>
              <a:t>Multi-touch surfaces</a:t>
            </a:r>
          </a:p>
        </p:txBody>
      </p:sp>
      <p:sp>
        <p:nvSpPr>
          <p:cNvPr id="3" name="Text Placeholder 2"/>
          <p:cNvSpPr>
            <a:spLocks noGrp="1"/>
          </p:cNvSpPr>
          <p:nvPr>
            <p:ph type="body" idx="4294967295"/>
          </p:nvPr>
        </p:nvSpPr>
        <p:spPr>
          <a:xfrm>
            <a:off x="662880" y="1439078"/>
            <a:ext cx="8229600" cy="4525963"/>
          </a:xfrm>
        </p:spPr>
        <p:txBody>
          <a:bodyPr>
            <a:normAutofit fontScale="85000" lnSpcReduction="20000"/>
          </a:bodyPr>
          <a:lstStyle/>
          <a:p>
            <a:pPr lvl="0">
              <a:lnSpc>
                <a:spcPct val="110000"/>
              </a:lnSpc>
            </a:pPr>
            <a:r>
              <a:rPr lang="en-US" b="0" i="0" baseline="0" dirty="0">
                <a:latin typeface="Arial" panose="020B0604020202020204" pitchFamily="34" charset="0"/>
                <a:ea typeface="ヒラギノ角ゴ Pro W3"/>
              </a:rPr>
              <a:t>Data projectors are shrinking in size at a remarkable rate and there are now mobile data projectors. </a:t>
            </a:r>
          </a:p>
          <a:p>
            <a:pPr lvl="0">
              <a:lnSpc>
                <a:spcPct val="110000"/>
              </a:lnSpc>
            </a:pPr>
            <a:r>
              <a:rPr lang="en-US" b="0" i="0" baseline="0" dirty="0">
                <a:latin typeface="Arial" panose="020B0604020202020204" pitchFamily="34" charset="0"/>
                <a:ea typeface="ヒラギノ角ゴ Pro W3"/>
              </a:rPr>
              <a:t>These promise to have a big impact on interaction design as they get small enough to be built into phones and other mobile devices. </a:t>
            </a:r>
          </a:p>
          <a:p>
            <a:pPr lvl="0">
              <a:lnSpc>
                <a:spcPct val="110000"/>
              </a:lnSpc>
            </a:pPr>
            <a:r>
              <a:rPr lang="en-US" b="0" i="0" baseline="0" dirty="0">
                <a:latin typeface="Arial" panose="020B0604020202020204" pitchFamily="34" charset="0"/>
                <a:ea typeface="ヒラギノ角ゴ Pro W3"/>
              </a:rPr>
              <a:t>Images can be projected onto any surface and pointing and other gestures can be recognized by a camera. </a:t>
            </a:r>
          </a:p>
          <a:p>
            <a:pPr lvl="0">
              <a:lnSpc>
                <a:spcPct val="110000"/>
              </a:lnSpc>
            </a:pPr>
            <a:r>
              <a:rPr lang="en-US" b="0" i="0" baseline="0" dirty="0">
                <a:latin typeface="Arial" panose="020B0604020202020204" pitchFamily="34" charset="0"/>
                <a:ea typeface="ヒラギノ角ゴ Pro W3"/>
              </a:rPr>
              <a:t>In this </a:t>
            </a:r>
            <a:r>
              <a:rPr lang="en-US" b="0" i="0" baseline="0" dirty="0" smtClean="0">
                <a:latin typeface="Arial" panose="020B0604020202020204" pitchFamily="34" charset="0"/>
                <a:ea typeface="ヒラギノ角ゴ Pro W3"/>
              </a:rPr>
              <a:t>way, </a:t>
            </a:r>
            <a:r>
              <a:rPr lang="en-US" b="0" i="0" baseline="0" dirty="0">
                <a:latin typeface="Arial" panose="020B0604020202020204" pitchFamily="34" charset="0"/>
                <a:ea typeface="ヒラギノ角ゴ Pro W3"/>
              </a:rPr>
              <a:t>any surface has the potential to become a multi-touch </a:t>
            </a:r>
            <a:r>
              <a:rPr lang="en-US" b="0" i="0" baseline="0" dirty="0" smtClean="0">
                <a:latin typeface="Arial" panose="020B0604020202020204" pitchFamily="34" charset="0"/>
                <a:ea typeface="ヒラギノ角ゴ Pro W3"/>
              </a:rPr>
              <a:t>display.</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3699"/>
            <a:ext cx="8229600" cy="557212"/>
          </a:xfrm>
        </p:spPr>
        <p:txBody>
          <a:bodyPr/>
          <a:lstStyle/>
          <a:p>
            <a:pPr marR="0" rtl="0"/>
            <a:r>
              <a:rPr lang="en-US" b="1" i="0" baseline="0" dirty="0">
                <a:latin typeface="Arial" panose="020B0604020202020204" pitchFamily="34" charset="0"/>
                <a:ea typeface="ヒラギノ角ゴ Pro W3"/>
              </a:rPr>
              <a:t>Sound</a:t>
            </a:r>
          </a:p>
        </p:txBody>
      </p:sp>
      <p:sp>
        <p:nvSpPr>
          <p:cNvPr id="3" name="Text Placeholder 2"/>
          <p:cNvSpPr>
            <a:spLocks noGrp="1"/>
          </p:cNvSpPr>
          <p:nvPr>
            <p:ph type="body" idx="4294967295"/>
          </p:nvPr>
        </p:nvSpPr>
        <p:spPr>
          <a:xfrm>
            <a:off x="662880" y="1396184"/>
            <a:ext cx="8229600" cy="4525963"/>
          </a:xfrm>
        </p:spPr>
        <p:txBody>
          <a:bodyPr>
            <a:normAutofit fontScale="92500"/>
          </a:bodyPr>
          <a:lstStyle/>
          <a:p>
            <a:pPr marR="0" lvl="0" rtl="0"/>
            <a:r>
              <a:rPr lang="en-US" b="0" i="0" baseline="0" dirty="0">
                <a:latin typeface="Arial" panose="020B0604020202020204" pitchFamily="34" charset="0"/>
                <a:ea typeface="ヒラギノ角ゴ Pro W3"/>
              </a:rPr>
              <a:t>Sound is an output medium that is significantly </a:t>
            </a:r>
            <a:r>
              <a:rPr lang="en-US" b="0" i="0" baseline="0" dirty="0" smtClean="0">
                <a:latin typeface="Arial" panose="020B0604020202020204" pitchFamily="34" charset="0"/>
                <a:ea typeface="ヒラギノ角ゴ Pro W3"/>
              </a:rPr>
              <a:t>underused</a:t>
            </a:r>
            <a:r>
              <a:rPr lang="en-US" b="0" i="0" baseline="0" dirty="0">
                <a:latin typeface="Arial" panose="020B0604020202020204" pitchFamily="34" charset="0"/>
                <a:ea typeface="ヒラギノ角ゴ Pro W3"/>
              </a:rPr>
              <a:t>.</a:t>
            </a:r>
          </a:p>
          <a:p>
            <a:pPr marR="0" lvl="0" rtl="0"/>
            <a:r>
              <a:rPr lang="en-US" dirty="0">
                <a:latin typeface="Arial" panose="020B0604020202020204" pitchFamily="34" charset="0"/>
                <a:ea typeface="ヒラギノ角ゴ Pro W3"/>
              </a:rPr>
              <a:t>Earcons and audio icons can be used to create </a:t>
            </a:r>
            <a:r>
              <a:rPr lang="en-US" dirty="0" smtClean="0">
                <a:latin typeface="Arial" panose="020B0604020202020204" pitchFamily="34" charset="0"/>
                <a:ea typeface="ヒラギノ角ゴ Pro W3"/>
              </a:rPr>
              <a:t>an </a:t>
            </a:r>
            <a:r>
              <a:rPr lang="en-US" dirty="0">
                <a:latin typeface="Arial" panose="020B0604020202020204" pitchFamily="34" charset="0"/>
                <a:ea typeface="ヒラギノ角ゴ Pro W3"/>
              </a:rPr>
              <a:t>entire </a:t>
            </a:r>
            <a:r>
              <a:rPr lang="en-US" dirty="0" smtClean="0">
                <a:latin typeface="Arial" panose="020B0604020202020204" pitchFamily="34" charset="0"/>
                <a:ea typeface="ヒラギノ角ゴ Pro W3"/>
              </a:rPr>
              <a:t>soundscape.</a:t>
            </a:r>
            <a:r>
              <a:rPr lang="en-US" b="0" i="0" baseline="0" dirty="0" smtClean="0">
                <a:latin typeface="Arial" panose="020B0604020202020204" pitchFamily="34" charset="0"/>
                <a:ea typeface="ヒラギノ角ゴ Pro W3"/>
              </a:rPr>
              <a:t> </a:t>
            </a:r>
            <a:endParaRPr lang="en-US" b="0" i="0" baseline="0" dirty="0">
              <a:latin typeface="Arial" panose="020B0604020202020204" pitchFamily="34" charset="0"/>
              <a:ea typeface="ヒラギノ角ゴ Pro W3"/>
            </a:endParaRPr>
          </a:p>
          <a:p>
            <a:pPr marR="0" lvl="0" rtl="0"/>
            <a:r>
              <a:rPr lang="en-US" b="0" i="0" baseline="0" dirty="0">
                <a:latin typeface="Arial" panose="020B0604020202020204" pitchFamily="34" charset="0"/>
                <a:ea typeface="ヒラギノ角ゴ Pro W3"/>
              </a:rPr>
              <a:t>Speech output is also an increasingly popular option (e.g. in satellite navigation systems). </a:t>
            </a:r>
          </a:p>
          <a:p>
            <a:pPr marR="0" lvl="0" rtl="0"/>
            <a:r>
              <a:rPr lang="en-US" b="0" i="0" baseline="0" dirty="0">
                <a:latin typeface="Arial" panose="020B0604020202020204" pitchFamily="34" charset="0"/>
                <a:ea typeface="ヒラギノ角ゴ Pro W3"/>
              </a:rPr>
              <a:t>With effective text to speech (TTS) </a:t>
            </a:r>
            <a:r>
              <a:rPr lang="en-US" b="0" i="0" baseline="0" dirty="0" smtClean="0">
                <a:latin typeface="Arial" panose="020B0604020202020204" pitchFamily="34" charset="0"/>
                <a:ea typeface="ヒラギノ角ゴ Pro W3"/>
              </a:rPr>
              <a:t>systems, </a:t>
            </a:r>
            <a:r>
              <a:rPr lang="en-US" b="0" i="0" baseline="0" dirty="0">
                <a:latin typeface="Arial" panose="020B0604020202020204" pitchFamily="34" charset="0"/>
                <a:ea typeface="ヒラギノ角ゴ Pro W3"/>
              </a:rPr>
              <a:t>simply sending a text message to the system results in clear spoken output.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35701"/>
            <a:ext cx="8229600" cy="845244"/>
          </a:xfrm>
        </p:spPr>
        <p:txBody>
          <a:bodyPr/>
          <a:lstStyle/>
          <a:p>
            <a:pPr marR="0" rtl="0"/>
            <a:r>
              <a:rPr lang="en-US" b="1" i="0" baseline="0" dirty="0">
                <a:latin typeface="Arial" panose="020B0604020202020204" pitchFamily="34" charset="0"/>
                <a:ea typeface="ヒラギノ角ゴ Pro W3"/>
              </a:rPr>
              <a:t>Activities and </a:t>
            </a:r>
            <a:r>
              <a:rPr lang="en-US" b="1" i="0" baseline="0" dirty="0" smtClean="0">
                <a:latin typeface="Arial" panose="020B0604020202020204" pitchFamily="34" charset="0"/>
                <a:ea typeface="ヒラギノ角ゴ Pro W3"/>
              </a:rPr>
              <a:t>technologies</a:t>
            </a:r>
            <a:endParaRPr lang="en-US" b="1" i="0" baseline="0" dirty="0">
              <a:latin typeface="Arial" panose="020B0604020202020204" pitchFamily="34" charset="0"/>
              <a:ea typeface="ヒラギノ角ゴ Pro W3"/>
            </a:endParaRPr>
          </a:p>
        </p:txBody>
      </p:sp>
      <p:sp>
        <p:nvSpPr>
          <p:cNvPr id="3" name="Text Placeholder 2"/>
          <p:cNvSpPr>
            <a:spLocks noGrp="1"/>
          </p:cNvSpPr>
          <p:nvPr>
            <p:ph type="body" idx="4294967295"/>
          </p:nvPr>
        </p:nvSpPr>
        <p:spPr>
          <a:xfrm>
            <a:off x="662880" y="1434060"/>
            <a:ext cx="8229600" cy="4525963"/>
          </a:xfrm>
        </p:spPr>
        <p:txBody>
          <a:bodyPr>
            <a:normAutofit fontScale="92500" lnSpcReduction="20000"/>
          </a:bodyPr>
          <a:lstStyle/>
          <a:p>
            <a:pPr marR="0" lvl="0" rtl="0">
              <a:lnSpc>
                <a:spcPct val="110000"/>
              </a:lnSpc>
            </a:pPr>
            <a:r>
              <a:rPr lang="en-US" sz="3000" b="0" i="0" baseline="0" dirty="0">
                <a:latin typeface="Arial" panose="020B0604020202020204" pitchFamily="34" charset="0"/>
                <a:ea typeface="ヒラギノ角ゴ Pro W3"/>
              </a:rPr>
              <a:t>In all these </a:t>
            </a:r>
            <a:r>
              <a:rPr lang="en-US" sz="3000" b="0" i="0" baseline="0" dirty="0" smtClean="0">
                <a:latin typeface="Arial" panose="020B0604020202020204" pitchFamily="34" charset="0"/>
                <a:ea typeface="ヒラギノ角ゴ Pro W3"/>
              </a:rPr>
              <a:t>settings, </a:t>
            </a:r>
            <a:r>
              <a:rPr lang="en-US" sz="3000" b="0" i="0" baseline="0" dirty="0">
                <a:latin typeface="Arial" panose="020B0604020202020204" pitchFamily="34" charset="0"/>
                <a:ea typeface="ヒラギノ角ゴ Pro W3"/>
              </a:rPr>
              <a:t>we see people using technologies to undertake activities in contexts and it is the variety of each of these elements that makes designing interactive systems such a difficult and fascinating challenge. </a:t>
            </a:r>
          </a:p>
          <a:p>
            <a:pPr marR="0" lvl="0" rtl="0">
              <a:lnSpc>
                <a:spcPct val="110000"/>
              </a:lnSpc>
            </a:pPr>
            <a:r>
              <a:rPr lang="en-US" sz="3000" b="0" i="0" baseline="0" dirty="0">
                <a:latin typeface="Arial" panose="020B0604020202020204" pitchFamily="34" charset="0"/>
                <a:ea typeface="ヒラギノ角ゴ Pro W3"/>
              </a:rPr>
              <a:t>Technologies are there to support a wide range of people undertaking various activities in different contexts. </a:t>
            </a:r>
          </a:p>
          <a:p>
            <a:pPr marR="0" lvl="0" rtl="0">
              <a:lnSpc>
                <a:spcPct val="110000"/>
              </a:lnSpc>
            </a:pPr>
            <a:r>
              <a:rPr lang="en-US" sz="3000" b="0" i="0" baseline="0" dirty="0">
                <a:latin typeface="Arial" panose="020B0604020202020204" pitchFamily="34" charset="0"/>
                <a:ea typeface="ヒラギノ角ゴ Pro W3"/>
              </a:rPr>
              <a:t>If the technology is </a:t>
            </a:r>
            <a:r>
              <a:rPr lang="en-US" sz="3000" b="0" i="0" baseline="0" dirty="0" smtClean="0">
                <a:latin typeface="Arial" panose="020B0604020202020204" pitchFamily="34" charset="0"/>
                <a:ea typeface="ヒラギノ角ゴ Pro W3"/>
              </a:rPr>
              <a:t>changed, </a:t>
            </a:r>
            <a:r>
              <a:rPr lang="en-US" sz="3000" b="0" i="0" baseline="0" dirty="0">
                <a:latin typeface="Arial" panose="020B0604020202020204" pitchFamily="34" charset="0"/>
                <a:ea typeface="ヒラギノ角ゴ Pro W3"/>
              </a:rPr>
              <a:t>then the nature of the activities will also change. </a:t>
            </a:r>
          </a:p>
          <a:p>
            <a:pPr marR="5180" lvl="0" rtl="0"/>
            <a:endParaRPr lang="en-US" b="0" i="0" baseline="0" dirty="0">
              <a:solidFill>
                <a:srgbClr val="000000"/>
              </a:solidFill>
              <a:latin typeface="Arial" panose="020B0604020202020204" pitchFamily="34" charset="0"/>
              <a:ea typeface="ヒラギノ角ゴ Pro W3"/>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33963"/>
            <a:ext cx="8229600" cy="673866"/>
          </a:xfrm>
        </p:spPr>
        <p:txBody>
          <a:bodyPr/>
          <a:lstStyle/>
          <a:p>
            <a:pPr marR="0" rtl="0"/>
            <a:r>
              <a:rPr lang="en-US" b="1" i="0" baseline="0" dirty="0">
                <a:latin typeface="Arial" panose="020B0604020202020204" pitchFamily="34" charset="0"/>
                <a:ea typeface="ヒラギノ角ゴ Pro W3"/>
              </a:rPr>
              <a:t>Printers</a:t>
            </a:r>
          </a:p>
        </p:txBody>
      </p:sp>
      <p:sp>
        <p:nvSpPr>
          <p:cNvPr id="3" name="Text Placeholder 2"/>
          <p:cNvSpPr>
            <a:spLocks noGrp="1"/>
          </p:cNvSpPr>
          <p:nvPr>
            <p:ph type="body" idx="4294967295"/>
          </p:nvPr>
        </p:nvSpPr>
        <p:spPr>
          <a:xfrm>
            <a:off x="685193" y="1419200"/>
            <a:ext cx="8448868" cy="4829620"/>
          </a:xfrm>
        </p:spPr>
        <p:txBody>
          <a:bodyPr>
            <a:noAutofit/>
          </a:bodyPr>
          <a:lstStyle/>
          <a:p>
            <a:pPr marR="0" lvl="0" rtl="0"/>
            <a:r>
              <a:rPr lang="en-US" sz="2200" b="0" i="0" baseline="0" dirty="0">
                <a:latin typeface="Arial" panose="020B0604020202020204" pitchFamily="34" charset="0"/>
                <a:ea typeface="ヒラギノ角ゴ Pro W3"/>
              </a:rPr>
              <a:t>A printer is a device that prints text or illustrations on paper, while a plotter draws pictures or shapes. </a:t>
            </a:r>
          </a:p>
          <a:p>
            <a:pPr marR="0" lvl="0" rtl="0"/>
            <a:r>
              <a:rPr lang="en-US" sz="2200" b="0" i="0" baseline="0" dirty="0">
                <a:latin typeface="Arial" panose="020B0604020202020204" pitchFamily="34" charset="0"/>
                <a:ea typeface="ヒラギノ角ゴ Pro W3"/>
              </a:rPr>
              <a:t>Plotters differ from printers in that they draw lines using a pen. As a result, they can produce continuous lines, whereas printers can only simulate lines by printing a closely spaced series of dots. </a:t>
            </a:r>
          </a:p>
          <a:p>
            <a:pPr marR="0" lvl="0" rtl="0"/>
            <a:r>
              <a:rPr lang="en-US" sz="2200" b="0" i="0" baseline="0" dirty="0">
                <a:latin typeface="Arial" panose="020B0604020202020204" pitchFamily="34" charset="0"/>
                <a:ea typeface="ヒラギノ角ゴ Pro W3"/>
              </a:rPr>
              <a:t>Multicolour plotters use different-coloured pens. </a:t>
            </a:r>
          </a:p>
          <a:p>
            <a:pPr marR="0" lvl="0" rtl="0"/>
            <a:r>
              <a:rPr lang="en-US" sz="2200" b="0" i="0" baseline="0" dirty="0">
                <a:latin typeface="Arial" panose="020B0604020202020204" pitchFamily="34" charset="0"/>
                <a:ea typeface="ヒラギノ角ゴ Pro W3"/>
              </a:rPr>
              <a:t>Several companies have developed three-dimensional printers. </a:t>
            </a:r>
          </a:p>
          <a:p>
            <a:pPr marR="0" lvl="0" rtl="0"/>
            <a:r>
              <a:rPr lang="en-US" sz="2200" b="0" i="0" baseline="0" dirty="0">
                <a:latin typeface="Arial" panose="020B0604020202020204" pitchFamily="34" charset="0"/>
                <a:ea typeface="ヒラギノ角ゴ Pro W3"/>
              </a:rPr>
              <a:t>These machines work by placing layers of a powdery material on top of each other to create a real-life model of a digital </a:t>
            </a:r>
            <a:r>
              <a:rPr lang="en-US" sz="2200" b="0" i="0" baseline="0" dirty="0" smtClean="0">
                <a:latin typeface="Arial" panose="020B0604020202020204" pitchFamily="34" charset="0"/>
                <a:ea typeface="ヒラギノ角ゴ Pro W3"/>
              </a:rPr>
              <a:t>image.</a:t>
            </a:r>
            <a:endParaRPr lang="en-US" sz="2200" b="0" i="0" baseline="0" dirty="0">
              <a:latin typeface="Arial" panose="020B0604020202020204" pitchFamily="34" charset="0"/>
              <a:ea typeface="ヒラギノ角ゴ Pro W3"/>
            </a:endParaRPr>
          </a:p>
          <a:p>
            <a:pPr marR="0" lvl="0" rtl="0"/>
            <a:r>
              <a:rPr lang="en-US" sz="2200" b="0" i="0" baseline="0" dirty="0">
                <a:latin typeface="Arial" panose="020B0604020202020204" pitchFamily="34" charset="0"/>
                <a:ea typeface="ヒラギノ角ゴ Pro W3"/>
              </a:rPr>
              <a:t>3D printers allow for the rapid prototyping of physical designs for new products.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2717"/>
            <a:ext cx="8229600" cy="701228"/>
          </a:xfrm>
        </p:spPr>
        <p:txBody>
          <a:bodyPr/>
          <a:lstStyle/>
          <a:p>
            <a:pPr marR="0" rtl="0"/>
            <a:r>
              <a:rPr lang="en-US" b="1" i="0" baseline="0" dirty="0">
                <a:latin typeface="Arial" panose="020B0604020202020204" pitchFamily="34" charset="0"/>
                <a:ea typeface="ヒラギノ角ゴ Pro W3"/>
              </a:rPr>
              <a:t>Haptics</a:t>
            </a:r>
          </a:p>
        </p:txBody>
      </p:sp>
      <p:sp>
        <p:nvSpPr>
          <p:cNvPr id="3" name="Text Placeholder 2"/>
          <p:cNvSpPr>
            <a:spLocks noGrp="1"/>
          </p:cNvSpPr>
          <p:nvPr>
            <p:ph type="body" idx="4294967295"/>
          </p:nvPr>
        </p:nvSpPr>
        <p:spPr>
          <a:xfrm>
            <a:off x="668213" y="1415965"/>
            <a:ext cx="8229600" cy="4525963"/>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Haptics refer to the sense of touch. </a:t>
            </a:r>
          </a:p>
          <a:p>
            <a:pPr marR="0" lvl="0" rtl="0">
              <a:lnSpc>
                <a:spcPct val="120000"/>
              </a:lnSpc>
            </a:pPr>
            <a:r>
              <a:rPr lang="en-US" b="0" i="0" baseline="0" dirty="0">
                <a:latin typeface="Arial" panose="020B0604020202020204" pitchFamily="34" charset="0"/>
                <a:ea typeface="ヒラギノ角ゴ Pro W3"/>
              </a:rPr>
              <a:t>Perhaps the most widespread haptic devices are those games controllers that incorporate </a:t>
            </a:r>
            <a:r>
              <a:rPr lang="en-US" b="0" i="0" baseline="0" dirty="0" smtClean="0">
                <a:latin typeface="Arial" panose="020B0604020202020204" pitchFamily="34" charset="0"/>
                <a:ea typeface="ヒラギノ角ゴ Pro W3"/>
              </a:rPr>
              <a:t>the so-called </a:t>
            </a:r>
            <a:r>
              <a:rPr lang="en-US" b="0" i="0" baseline="0" dirty="0">
                <a:latin typeface="Arial" panose="020B0604020202020204" pitchFamily="34" charset="0"/>
                <a:ea typeface="ヒラギノ角ゴ Pro W3"/>
              </a:rPr>
              <a:t>force-feedback. </a:t>
            </a:r>
          </a:p>
          <a:p>
            <a:pPr marR="0" lvl="0" rtl="0">
              <a:lnSpc>
                <a:spcPct val="120000"/>
              </a:lnSpc>
            </a:pPr>
            <a:r>
              <a:rPr lang="en-US" b="0" i="0" baseline="0" dirty="0">
                <a:latin typeface="Arial" panose="020B0604020202020204" pitchFamily="34" charset="0"/>
                <a:ea typeface="ヒラギノ角ゴ Pro W3"/>
              </a:rPr>
              <a:t>Force-feedback is intended to convey feedback from typically </a:t>
            </a:r>
            <a:r>
              <a:rPr lang="en-US" b="0" i="0" baseline="0" dirty="0" smtClean="0">
                <a:latin typeface="Arial" panose="020B0604020202020204" pitchFamily="34" charset="0"/>
                <a:ea typeface="ヒラギノ角ゴ Pro W3"/>
              </a:rPr>
              <a:t>game </a:t>
            </a:r>
            <a:r>
              <a:rPr lang="en-US" b="0" i="0" baseline="0" dirty="0">
                <a:latin typeface="Arial" panose="020B0604020202020204" pitchFamily="34" charset="0"/>
                <a:ea typeface="ヒラギノ角ゴ Pro W3"/>
              </a:rPr>
              <a:t>environments back to the person engaged. </a:t>
            </a:r>
          </a:p>
          <a:p>
            <a:pPr marR="0" lvl="0" rtl="0">
              <a:lnSpc>
                <a:spcPct val="120000"/>
              </a:lnSpc>
            </a:pPr>
            <a:r>
              <a:rPr lang="en-US" b="0" i="0" baseline="0" dirty="0">
                <a:latin typeface="Arial" panose="020B0604020202020204" pitchFamily="34" charset="0"/>
                <a:ea typeface="ヒラギノ角ゴ Pro W3"/>
              </a:rPr>
              <a:t>A significantly more serious application of force-feedback is NASA’s ‘Softwalls’ initiative in response to the 9/11 terrorist attacks on New York in 2001. </a:t>
            </a:r>
          </a:p>
          <a:p>
            <a:pPr marR="0" lvl="0" rtl="0">
              <a:lnSpc>
                <a:spcPct val="120000"/>
              </a:lnSpc>
            </a:pPr>
            <a:r>
              <a:rPr lang="en-US" b="0" i="0" baseline="0" dirty="0">
                <a:latin typeface="Arial" panose="020B0604020202020204" pitchFamily="34" charset="0"/>
                <a:ea typeface="ヒラギノ角ゴ Pro W3"/>
              </a:rPr>
              <a:t>Other examples include the ‘silent alert’ vibration of a mobile phone and even the feel of a key when pressed.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8939"/>
            <a:ext cx="8229600" cy="701228"/>
          </a:xfrm>
        </p:spPr>
        <p:txBody>
          <a:bodyPr/>
          <a:lstStyle/>
          <a:p>
            <a:pPr marR="0" rtl="0"/>
            <a:r>
              <a:rPr lang="en-US" b="1" i="0" baseline="0" dirty="0">
                <a:latin typeface="Arial" panose="020B0604020202020204" pitchFamily="34" charset="0"/>
                <a:ea typeface="ヒラギノ角ゴ Pro W3"/>
              </a:rPr>
              <a:t>Communication</a:t>
            </a:r>
          </a:p>
        </p:txBody>
      </p:sp>
      <p:sp>
        <p:nvSpPr>
          <p:cNvPr id="3" name="Text Placeholder 2"/>
          <p:cNvSpPr>
            <a:spLocks noGrp="1"/>
          </p:cNvSpPr>
          <p:nvPr>
            <p:ph type="body" idx="4294967295"/>
          </p:nvPr>
        </p:nvSpPr>
        <p:spPr>
          <a:xfrm>
            <a:off x="683568" y="1429502"/>
            <a:ext cx="8229600" cy="4547197"/>
          </a:xfrm>
        </p:spPr>
        <p:txBody>
          <a:bodyPr>
            <a:normAutofit fontScale="55000" lnSpcReduction="20000"/>
          </a:bodyPr>
          <a:lstStyle/>
          <a:p>
            <a:pPr marR="0" lvl="0" rtl="0">
              <a:lnSpc>
                <a:spcPct val="120000"/>
              </a:lnSpc>
            </a:pPr>
            <a:r>
              <a:rPr lang="en-US" b="0" i="0" baseline="0" dirty="0">
                <a:latin typeface="Arial" panose="020B0604020202020204" pitchFamily="34" charset="0"/>
                <a:ea typeface="ヒラギノ角ゴ Pro W3"/>
              </a:rPr>
              <a:t>Communications between people and between devices is an important part of designing interactive systems. </a:t>
            </a:r>
          </a:p>
          <a:p>
            <a:pPr marR="0" lvl="0" rtl="0">
              <a:lnSpc>
                <a:spcPct val="120000"/>
              </a:lnSpc>
            </a:pPr>
            <a:r>
              <a:rPr lang="en-US" b="0" i="0" baseline="0" dirty="0">
                <a:latin typeface="Arial" panose="020B0604020202020204" pitchFamily="34" charset="0"/>
                <a:ea typeface="ヒラギノ角ゴ Pro W3"/>
              </a:rPr>
              <a:t>Here issues such as bandwidth and speed are critical. </a:t>
            </a:r>
          </a:p>
          <a:p>
            <a:pPr marR="0" lvl="0" rtl="0">
              <a:lnSpc>
                <a:spcPct val="120000"/>
              </a:lnSpc>
            </a:pPr>
            <a:r>
              <a:rPr lang="en-US" b="0" i="0" baseline="0" dirty="0" smtClean="0">
                <a:latin typeface="Arial" panose="020B0604020202020204" pitchFamily="34" charset="0"/>
                <a:ea typeface="ヒラギノ角ゴ Pro W3"/>
              </a:rPr>
              <a:t>Also, </a:t>
            </a:r>
            <a:r>
              <a:rPr lang="en-US" b="0" i="0" baseline="0" dirty="0">
                <a:latin typeface="Arial" panose="020B0604020202020204" pitchFamily="34" charset="0"/>
                <a:ea typeface="ヒラギノ角ゴ Pro W3"/>
              </a:rPr>
              <a:t>feedback to people </a:t>
            </a:r>
            <a:r>
              <a:rPr lang="en-US" b="0" i="0" baseline="0" dirty="0" smtClean="0">
                <a:latin typeface="Arial" panose="020B0604020202020204" pitchFamily="34" charset="0"/>
                <a:ea typeface="ヒラギノ角ゴ Pro W3"/>
              </a:rPr>
              <a:t>is critical so </a:t>
            </a:r>
            <a:r>
              <a:rPr lang="en-US" b="0" i="0" baseline="0" dirty="0">
                <a:latin typeface="Arial" panose="020B0604020202020204" pitchFamily="34" charset="0"/>
                <a:ea typeface="ヒラギノ角ゴ Pro W3"/>
              </a:rPr>
              <a:t>that they know what is going on and indeed that something is going on! In some </a:t>
            </a:r>
            <a:r>
              <a:rPr lang="en-US" b="0" i="0" baseline="0" dirty="0" smtClean="0">
                <a:latin typeface="Arial" panose="020B0604020202020204" pitchFamily="34" charset="0"/>
                <a:ea typeface="ヒラギノ角ゴ Pro W3"/>
              </a:rPr>
              <a:t>domains, </a:t>
            </a:r>
            <a:r>
              <a:rPr lang="en-US" b="0" i="0" baseline="0" dirty="0">
                <a:latin typeface="Arial" panose="020B0604020202020204" pitchFamily="34" charset="0"/>
                <a:ea typeface="ヒラギノ角ゴ Pro W3"/>
              </a:rPr>
              <a:t>the transmission and storage of large amounts of data </a:t>
            </a:r>
            <a:r>
              <a:rPr lang="en-US" b="0" i="0" baseline="0" dirty="0" smtClean="0">
                <a:latin typeface="Arial" panose="020B0604020202020204" pitchFamily="34" charset="0"/>
                <a:ea typeface="ヒラギノ角ゴ Pro W3"/>
              </a:rPr>
              <a:t>become </a:t>
            </a:r>
            <a:r>
              <a:rPr lang="en-US" b="0" i="0" baseline="0" dirty="0">
                <a:latin typeface="Arial" panose="020B0604020202020204" pitchFamily="34" charset="0"/>
                <a:ea typeface="ヒラギノ角ゴ Pro W3"/>
              </a:rPr>
              <a:t>a key feature. </a:t>
            </a:r>
          </a:p>
          <a:p>
            <a:pPr marR="0" lvl="0" rtl="0">
              <a:lnSpc>
                <a:spcPct val="120000"/>
              </a:lnSpc>
            </a:pPr>
            <a:r>
              <a:rPr lang="en-US" b="0" i="0" baseline="0" dirty="0">
                <a:latin typeface="Arial" panose="020B0604020202020204" pitchFamily="34" charset="0"/>
                <a:ea typeface="ヒラギノ角ゴ Pro W3"/>
              </a:rPr>
              <a:t>Communication can take place through wired connections such as a telephone </a:t>
            </a:r>
            <a:r>
              <a:rPr lang="en-US" b="0" i="0" baseline="0" dirty="0" smtClean="0">
                <a:latin typeface="Arial" panose="020B0604020202020204" pitchFamily="34" charset="0"/>
                <a:ea typeface="ヒラギノ角ゴ Pro W3"/>
              </a:rPr>
              <a:t>line </a:t>
            </a:r>
            <a:r>
              <a:rPr lang="en-US" b="0" i="0" baseline="0" dirty="0">
                <a:latin typeface="Arial" panose="020B0604020202020204" pitchFamily="34" charset="0"/>
                <a:ea typeface="ヒラギノ角ゴ Pro W3"/>
              </a:rPr>
              <a:t>or an Ethernet network often found in offices. </a:t>
            </a:r>
          </a:p>
          <a:p>
            <a:pPr marR="0" lvl="0" rtl="0">
              <a:lnSpc>
                <a:spcPct val="120000"/>
              </a:lnSpc>
            </a:pPr>
            <a:r>
              <a:rPr lang="en-US" b="0" i="0" baseline="0" dirty="0">
                <a:latin typeface="Arial" panose="020B0604020202020204" pitchFamily="34" charset="0"/>
                <a:ea typeface="ヒラギノ角ゴ Pro W3"/>
              </a:rPr>
              <a:t>Extremely fast communications over fibre-optic cables connect these nodes to each other and hence connect devices to other devices all over the world. </a:t>
            </a:r>
          </a:p>
          <a:p>
            <a:pPr marR="0" lvl="0" rtl="0">
              <a:lnSpc>
                <a:spcPct val="120000"/>
              </a:lnSpc>
            </a:pPr>
            <a:r>
              <a:rPr lang="en-US" b="0" i="0" baseline="0" dirty="0">
                <a:latin typeface="Arial" panose="020B0604020202020204" pitchFamily="34" charset="0"/>
                <a:ea typeface="ヒラギノ角ゴ Pro W3"/>
              </a:rPr>
              <a:t>Each device on this network has a unique address, its IP (Internet Protocol) </a:t>
            </a:r>
            <a:r>
              <a:rPr lang="en-US" b="0" i="0" baseline="0" dirty="0" smtClean="0">
                <a:latin typeface="Arial" panose="020B0604020202020204" pitchFamily="34" charset="0"/>
                <a:ea typeface="ヒラギノ角ゴ Pro W3"/>
              </a:rPr>
              <a:t>address, </a:t>
            </a:r>
            <a:r>
              <a:rPr lang="en-US" b="0" i="0" baseline="0" dirty="0">
                <a:latin typeface="Arial" panose="020B0604020202020204" pitchFamily="34" charset="0"/>
                <a:ea typeface="ヒラギノ角ゴ Pro W3"/>
              </a:rPr>
              <a:t>that enables data to be routed to the correct device. </a:t>
            </a:r>
          </a:p>
          <a:p>
            <a:pPr marR="0" lvl="0" rtl="0">
              <a:lnSpc>
                <a:spcPct val="120000"/>
              </a:lnSpc>
            </a:pPr>
            <a:r>
              <a:rPr lang="en-US" b="0" i="0" baseline="0" dirty="0">
                <a:latin typeface="Arial" panose="020B0604020202020204" pitchFamily="34" charset="0"/>
                <a:ea typeface="ヒラギノ角ゴ Pro W3"/>
              </a:rPr>
              <a:t>The number of IP addresses available will soon be used up and a new form of address, IPv6, will be needed.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5614"/>
            <a:ext cx="8229600" cy="557212"/>
          </a:xfrm>
        </p:spPr>
        <p:txBody>
          <a:bodyPr/>
          <a:lstStyle/>
          <a:p>
            <a:pPr marR="0" rtl="0"/>
            <a:r>
              <a:rPr lang="en-US" b="1" i="0" baseline="0" dirty="0">
                <a:latin typeface="Arial" panose="020B0604020202020204" pitchFamily="34" charset="0"/>
                <a:ea typeface="ヒラギノ角ゴ Pro W3"/>
              </a:rPr>
              <a:t>Wireless communication</a:t>
            </a:r>
            <a:r>
              <a:rPr lang="en-US" b="0" i="0" baseline="0" dirty="0">
                <a:latin typeface="Arial" panose="020B0604020202020204" pitchFamily="34" charset="0"/>
                <a:ea typeface="ヒラギノ角ゴ Pro W3"/>
              </a:rPr>
              <a:t> </a:t>
            </a:r>
          </a:p>
        </p:txBody>
      </p:sp>
      <p:sp>
        <p:nvSpPr>
          <p:cNvPr id="3" name="Text Placeholder 2"/>
          <p:cNvSpPr>
            <a:spLocks noGrp="1"/>
          </p:cNvSpPr>
          <p:nvPr>
            <p:ph type="body" idx="4294967295"/>
          </p:nvPr>
        </p:nvSpPr>
        <p:spPr>
          <a:xfrm>
            <a:off x="680913" y="1427495"/>
            <a:ext cx="8229600" cy="4868962"/>
          </a:xfrm>
        </p:spPr>
        <p:txBody>
          <a:bodyPr>
            <a:normAutofit fontScale="55000" lnSpcReduction="20000"/>
          </a:bodyPr>
          <a:lstStyle/>
          <a:p>
            <a:pPr marR="0" lvl="0" rtl="0">
              <a:lnSpc>
                <a:spcPct val="120000"/>
              </a:lnSpc>
            </a:pPr>
            <a:r>
              <a:rPr lang="en-US" b="0" i="0" baseline="0" dirty="0">
                <a:latin typeface="Arial" panose="020B0604020202020204" pitchFamily="34" charset="0"/>
                <a:ea typeface="ヒラギノ角ゴ Pro W3"/>
              </a:rPr>
              <a:t>Wireless communication is becoming much more common and often a wireless ‘hub’ is attached to an Ethernet network. </a:t>
            </a:r>
          </a:p>
          <a:p>
            <a:pPr marR="0" lvl="0" rtl="0">
              <a:lnSpc>
                <a:spcPct val="120000"/>
              </a:lnSpc>
            </a:pPr>
            <a:r>
              <a:rPr lang="en-US" b="0" i="0" baseline="0" dirty="0">
                <a:latin typeface="Arial" panose="020B0604020202020204" pitchFamily="34" charset="0"/>
                <a:ea typeface="ヒラギノ角ゴ Pro W3"/>
              </a:rPr>
              <a:t>Wireless communications can take place over the wireless telephone network used for mobile phones or over a wi-fi connection. </a:t>
            </a:r>
          </a:p>
          <a:p>
            <a:pPr lvl="0">
              <a:lnSpc>
                <a:spcPct val="120000"/>
              </a:lnSpc>
            </a:pPr>
            <a:r>
              <a:rPr lang="en-US" b="0" i="0" baseline="0" dirty="0">
                <a:latin typeface="Arial" panose="020B0604020202020204" pitchFamily="34" charset="0"/>
                <a:ea typeface="ヒラギノ角ゴ Pro W3"/>
              </a:rPr>
              <a:t>Wi-fi is quite limited in range and you need to be within a few metres of a wi-fi hub to get a connection, whereas over the telephone network, coverage is much wider. </a:t>
            </a:r>
          </a:p>
          <a:p>
            <a:pPr marR="0" lvl="0" rtl="0">
              <a:lnSpc>
                <a:spcPct val="120000"/>
              </a:lnSpc>
            </a:pPr>
            <a:r>
              <a:rPr lang="en-US" b="0" i="0" baseline="0" dirty="0" smtClean="0">
                <a:latin typeface="Arial" panose="020B0604020202020204" pitchFamily="34" charset="0"/>
                <a:ea typeface="ヒラギノ角ゴ Pro W3"/>
              </a:rPr>
              <a:t>Unfortunately, </a:t>
            </a:r>
            <a:r>
              <a:rPr lang="en-US" b="0" i="0" baseline="0" dirty="0">
                <a:latin typeface="Arial" panose="020B0604020202020204" pitchFamily="34" charset="0"/>
                <a:ea typeface="ヒラギノ角ゴ Pro W3"/>
              </a:rPr>
              <a:t>even the latest mobile telephone technology, 3G, transferring large amounts of data can be slow. </a:t>
            </a:r>
          </a:p>
          <a:p>
            <a:pPr marR="0" lvl="0" rtl="0">
              <a:lnSpc>
                <a:spcPct val="120000"/>
              </a:lnSpc>
            </a:pPr>
            <a:r>
              <a:rPr lang="en-US" b="0" i="0" baseline="0" dirty="0">
                <a:latin typeface="Arial" panose="020B0604020202020204" pitchFamily="34" charset="0"/>
                <a:ea typeface="ヒラギノ角ゴ Pro W3"/>
              </a:rPr>
              <a:t>Wimax promises to deliver much wider coverage using wi-fi. </a:t>
            </a:r>
          </a:p>
          <a:p>
            <a:pPr marR="0" lvl="0" rtl="0">
              <a:lnSpc>
                <a:spcPct val="120000"/>
              </a:lnSpc>
            </a:pPr>
            <a:r>
              <a:rPr lang="en-US" b="0" i="0" baseline="0" dirty="0">
                <a:latin typeface="Arial" panose="020B0604020202020204" pitchFamily="34" charset="0"/>
                <a:ea typeface="ヒラギノ角ゴ Pro W3"/>
              </a:rPr>
              <a:t>Short range communications directly between one device and another (i.e. not using the internet) can be achieved using a technology called Bluetooth. </a:t>
            </a:r>
          </a:p>
          <a:p>
            <a:pPr marR="0" lvl="0" rtl="0">
              <a:lnSpc>
                <a:spcPct val="120000"/>
              </a:lnSpc>
            </a:pPr>
            <a:r>
              <a:rPr lang="en-US" b="0" i="0" baseline="0" dirty="0">
                <a:latin typeface="Arial" panose="020B0604020202020204" pitchFamily="34" charset="0"/>
                <a:ea typeface="ヒラギノ角ゴ Pro W3"/>
              </a:rPr>
              <a:t>Near Field Communication (NFC) is used to connect devices simply by bringing them close to each other. </a:t>
            </a:r>
          </a:p>
          <a:p>
            <a:pPr marR="0" lvl="0" rtl="0">
              <a:lnSpc>
                <a:spcPct val="120000"/>
              </a:lnSpc>
            </a:pPr>
            <a:r>
              <a:rPr lang="en-US" b="0" i="0" baseline="0" dirty="0">
                <a:latin typeface="Arial" panose="020B0604020202020204" pitchFamily="34" charset="0"/>
                <a:ea typeface="ヒラギノ角ゴ Pro W3"/>
              </a:rPr>
              <a:t>All new mobile phones will soon have NFC capability, a feature which again will change the types of interaction that are possible.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7323"/>
            <a:ext cx="8229600" cy="701228"/>
          </a:xfrm>
        </p:spPr>
        <p:txBody>
          <a:bodyPr/>
          <a:lstStyle/>
          <a:p>
            <a:pPr marR="0" rtl="0"/>
            <a:r>
              <a:rPr lang="en-US" b="1" i="0" baseline="0" dirty="0">
                <a:latin typeface="Arial" panose="020B0604020202020204" pitchFamily="34" charset="0"/>
                <a:ea typeface="ヒラギノ角ゴ Pro W3"/>
              </a:rPr>
              <a:t>Content</a:t>
            </a:r>
          </a:p>
        </p:txBody>
      </p:sp>
      <p:sp>
        <p:nvSpPr>
          <p:cNvPr id="3" name="Text Placeholder 2"/>
          <p:cNvSpPr>
            <a:spLocks noGrp="1"/>
          </p:cNvSpPr>
          <p:nvPr>
            <p:ph type="body" idx="4294967295"/>
          </p:nvPr>
        </p:nvSpPr>
        <p:spPr>
          <a:xfrm>
            <a:off x="662880" y="1409451"/>
            <a:ext cx="8229600" cy="4525963"/>
          </a:xfrm>
        </p:spPr>
        <p:txBody>
          <a:bodyPr>
            <a:normAutofit fontScale="62500" lnSpcReduction="20000"/>
          </a:bodyPr>
          <a:lstStyle/>
          <a:p>
            <a:pPr marR="0" lvl="0" rtl="0">
              <a:lnSpc>
                <a:spcPct val="120000"/>
              </a:lnSpc>
            </a:pPr>
            <a:r>
              <a:rPr lang="en-US" b="0" i="0" baseline="0" dirty="0">
                <a:latin typeface="Arial" panose="020B0604020202020204" pitchFamily="34" charset="0"/>
                <a:ea typeface="ヒラギノ角ゴ Pro W3"/>
              </a:rPr>
              <a:t>Content concerns the data in the system and the form it takes. </a:t>
            </a:r>
          </a:p>
          <a:p>
            <a:pPr marR="0" lvl="0" rtl="0">
              <a:lnSpc>
                <a:spcPct val="120000"/>
              </a:lnSpc>
            </a:pPr>
            <a:r>
              <a:rPr lang="en-US" b="0" i="0" baseline="0" dirty="0">
                <a:latin typeface="Arial" panose="020B0604020202020204" pitchFamily="34" charset="0"/>
                <a:ea typeface="ヒラギノ角ゴ Pro W3"/>
              </a:rPr>
              <a:t>Considerations of content are a key part of understanding the characteristics of the activities as described above. </a:t>
            </a:r>
          </a:p>
          <a:p>
            <a:pPr marR="0" lvl="0" rtl="0">
              <a:lnSpc>
                <a:spcPct val="120000"/>
              </a:lnSpc>
            </a:pPr>
            <a:r>
              <a:rPr lang="en-US" b="0" i="0" baseline="0" dirty="0">
                <a:latin typeface="Arial" panose="020B0604020202020204" pitchFamily="34" charset="0"/>
                <a:ea typeface="ヒラギノ角ゴ Pro W3"/>
              </a:rPr>
              <a:t>The content that a technology can support is also critical. </a:t>
            </a:r>
          </a:p>
          <a:p>
            <a:pPr marR="0" lvl="0" rtl="0">
              <a:lnSpc>
                <a:spcPct val="120000"/>
              </a:lnSpc>
            </a:pPr>
            <a:r>
              <a:rPr lang="en-US" b="0" i="0" baseline="0" dirty="0">
                <a:latin typeface="Arial" panose="020B0604020202020204" pitchFamily="34" charset="0"/>
                <a:ea typeface="ヒラギノ角ゴ Pro W3"/>
              </a:rPr>
              <a:t>Good content is accurate, up-to-date, relevant and well presented. </a:t>
            </a:r>
          </a:p>
          <a:p>
            <a:pPr marR="0" lvl="0" rtl="0">
              <a:lnSpc>
                <a:spcPct val="120000"/>
              </a:lnSpc>
            </a:pPr>
            <a:r>
              <a:rPr lang="en-US" b="0" i="0" baseline="0" dirty="0">
                <a:latin typeface="Arial" panose="020B0604020202020204" pitchFamily="34" charset="0"/>
                <a:ea typeface="ヒラギノ角ゴ Pro W3"/>
              </a:rPr>
              <a:t>There is little point in having a sophisticated information retrieval system if the information, once retrieved, is out of date or irrelevant. </a:t>
            </a:r>
          </a:p>
          <a:p>
            <a:pPr marR="0" lvl="0" rtl="0">
              <a:lnSpc>
                <a:spcPct val="120000"/>
              </a:lnSpc>
            </a:pPr>
            <a:r>
              <a:rPr lang="en-US" b="0" i="0" baseline="0" dirty="0">
                <a:latin typeface="Arial" panose="020B0604020202020204" pitchFamily="34" charset="0"/>
                <a:ea typeface="ヒラギノ角ゴ Pro W3"/>
              </a:rPr>
              <a:t>In some </a:t>
            </a:r>
            <a:r>
              <a:rPr lang="en-US" b="0" i="0" baseline="0" dirty="0" smtClean="0">
                <a:latin typeface="Arial" panose="020B0604020202020204" pitchFamily="34" charset="0"/>
                <a:ea typeface="ヒラギノ角ゴ Pro W3"/>
              </a:rPr>
              <a:t>technologies, </a:t>
            </a:r>
            <a:r>
              <a:rPr lang="en-US" b="0" i="0" baseline="0" dirty="0">
                <a:latin typeface="Arial" panose="020B0604020202020204" pitchFamily="34" charset="0"/>
                <a:ea typeface="ヒラギノ角ゴ Pro W3"/>
              </a:rPr>
              <a:t>content is just about everything (e.g. websites are usually all about content). </a:t>
            </a:r>
          </a:p>
          <a:p>
            <a:pPr marR="0" lvl="0" rtl="0">
              <a:lnSpc>
                <a:spcPct val="120000"/>
              </a:lnSpc>
            </a:pPr>
            <a:r>
              <a:rPr lang="en-US" b="0" i="0" baseline="0" dirty="0">
                <a:latin typeface="Arial" panose="020B0604020202020204" pitchFamily="34" charset="0"/>
                <a:ea typeface="ヒラギノ角ゴ Pro W3"/>
              </a:rPr>
              <a:t>Other technologies are more concerned with function (e.g. a remote control for a TV). </a:t>
            </a:r>
          </a:p>
          <a:p>
            <a:pPr marR="0" lvl="0" rtl="0">
              <a:lnSpc>
                <a:spcPct val="120000"/>
              </a:lnSpc>
            </a:pPr>
            <a:r>
              <a:rPr lang="en-US" b="0" i="0" baseline="0" dirty="0">
                <a:latin typeface="Arial" panose="020B0604020202020204" pitchFamily="34" charset="0"/>
                <a:ea typeface="ヒラギノ角ゴ Pro W3"/>
              </a:rPr>
              <a:t>Most technologies have a mixture of function and content.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3408"/>
            <a:ext cx="8229600" cy="701228"/>
          </a:xfrm>
        </p:spPr>
        <p:txBody>
          <a:bodyPr/>
          <a:lstStyle/>
          <a:p>
            <a:pPr marR="0" rtl="0"/>
            <a:r>
              <a:rPr lang="en-US" b="1" i="0" baseline="0" dirty="0">
                <a:latin typeface="Arial" panose="020B0604020202020204" pitchFamily="34" charset="0"/>
                <a:ea typeface="ヒラギノ角ゴ Pro W3"/>
              </a:rPr>
              <a:t>Data characteristics</a:t>
            </a:r>
          </a:p>
        </p:txBody>
      </p:sp>
      <p:sp>
        <p:nvSpPr>
          <p:cNvPr id="3" name="Text Placeholder 2"/>
          <p:cNvSpPr>
            <a:spLocks noGrp="1"/>
          </p:cNvSpPr>
          <p:nvPr>
            <p:ph type="body" idx="4294967295"/>
          </p:nvPr>
        </p:nvSpPr>
        <p:spPr>
          <a:xfrm>
            <a:off x="662880" y="1423168"/>
            <a:ext cx="8229600" cy="4525963"/>
          </a:xfrm>
        </p:spPr>
        <p:txBody>
          <a:bodyPr>
            <a:normAutofit fontScale="55000" lnSpcReduction="20000"/>
          </a:bodyPr>
          <a:lstStyle/>
          <a:p>
            <a:pPr marR="0" lvl="0" rtl="0">
              <a:lnSpc>
                <a:spcPct val="120000"/>
              </a:lnSpc>
            </a:pPr>
            <a:r>
              <a:rPr lang="en-US" b="0" i="0" baseline="0" dirty="0">
                <a:latin typeface="Arial" panose="020B0604020202020204" pitchFamily="34" charset="0"/>
                <a:ea typeface="ヒラギノ角ゴ Pro W3"/>
              </a:rPr>
              <a:t>Content can be retrieved when required (known as pull technology) or it can be pushed from a server to a device. </a:t>
            </a:r>
          </a:p>
          <a:p>
            <a:pPr marR="0" lvl="0" rtl="0">
              <a:lnSpc>
                <a:spcPct val="120000"/>
              </a:lnSpc>
            </a:pPr>
            <a:r>
              <a:rPr lang="en-US" b="0" i="0" baseline="0" dirty="0">
                <a:latin typeface="Arial" panose="020B0604020202020204" pitchFamily="34" charset="0"/>
                <a:ea typeface="ヒラギノ角ゴ Pro W3"/>
              </a:rPr>
              <a:t>Push </a:t>
            </a:r>
            <a:r>
              <a:rPr lang="en-US" b="0" i="0" baseline="0" dirty="0" smtClean="0">
                <a:latin typeface="Arial" panose="020B0604020202020204" pitchFamily="34" charset="0"/>
                <a:ea typeface="ヒラギノ角ゴ Pro W3"/>
              </a:rPr>
              <a:t>email</a:t>
            </a:r>
            <a:r>
              <a:rPr lang="en-US" b="0" i="0" baseline="0" dirty="0">
                <a:latin typeface="Arial" panose="020B0604020202020204" pitchFamily="34" charset="0"/>
                <a:ea typeface="ヒラギノ角ゴ Pro W3"/>
              </a:rPr>
              <a:t>, for example, is used on the Blackberry system so that </a:t>
            </a:r>
            <a:r>
              <a:rPr lang="en-US" b="0" i="0" baseline="0" dirty="0" smtClean="0">
                <a:latin typeface="Arial" panose="020B0604020202020204" pitchFamily="34" charset="0"/>
                <a:ea typeface="ヒラギノ角ゴ Pro W3"/>
              </a:rPr>
              <a:t>email </a:t>
            </a:r>
            <a:r>
              <a:rPr lang="en-US" b="0" i="0" baseline="0" dirty="0">
                <a:latin typeface="Arial" panose="020B0604020202020204" pitchFamily="34" charset="0"/>
                <a:ea typeface="ヒラギノ角ゴ Pro W3"/>
              </a:rPr>
              <a:t>is constantly updated. </a:t>
            </a:r>
          </a:p>
          <a:p>
            <a:pPr marR="0" lvl="0" rtl="0">
              <a:lnSpc>
                <a:spcPct val="120000"/>
              </a:lnSpc>
            </a:pPr>
            <a:r>
              <a:rPr lang="en-US" b="0" i="0" baseline="0" dirty="0">
                <a:latin typeface="Arial" panose="020B0604020202020204" pitchFamily="34" charset="0"/>
                <a:ea typeface="ヒラギノ角ゴ Pro W3"/>
              </a:rPr>
              <a:t>RSS feeds on </a:t>
            </a:r>
            <a:r>
              <a:rPr lang="en-US" b="0" i="0" baseline="0" dirty="0" smtClean="0">
                <a:latin typeface="Arial" panose="020B0604020202020204" pitchFamily="34" charset="0"/>
                <a:ea typeface="ヒラギノ角ゴ Pro W3"/>
              </a:rPr>
              <a:t>websites </a:t>
            </a:r>
            <a:r>
              <a:rPr lang="en-US" b="0" i="0" baseline="0" dirty="0">
                <a:latin typeface="Arial" panose="020B0604020202020204" pitchFamily="34" charset="0"/>
                <a:ea typeface="ヒラギノ角ゴ Pro W3"/>
              </a:rPr>
              <a:t>provide automatic updates when a </a:t>
            </a:r>
            <a:r>
              <a:rPr lang="en-US" b="0" i="0" baseline="0" dirty="0" smtClean="0">
                <a:latin typeface="Arial" panose="020B0604020202020204" pitchFamily="34" charset="0"/>
                <a:ea typeface="ヒラギノ角ゴ Pro W3"/>
              </a:rPr>
              <a:t>website’s </a:t>
            </a:r>
            <a:r>
              <a:rPr lang="en-US" b="0" i="0" baseline="0" dirty="0">
                <a:latin typeface="Arial" panose="020B0604020202020204" pitchFamily="34" charset="0"/>
                <a:ea typeface="ヒラギノ角ゴ Pro W3"/>
              </a:rPr>
              <a:t>content is changed.</a:t>
            </a:r>
          </a:p>
          <a:p>
            <a:pPr marR="0" lvl="0" rtl="0">
              <a:lnSpc>
                <a:spcPct val="120000"/>
              </a:lnSpc>
            </a:pPr>
            <a:r>
              <a:rPr lang="en-US" b="0" i="0" baseline="0" dirty="0">
                <a:latin typeface="Arial" panose="020B0604020202020204" pitchFamily="34" charset="0"/>
                <a:ea typeface="ヒラギノ角ゴ Pro W3"/>
              </a:rPr>
              <a:t>The characteristics of the data are important for choosing input methods. </a:t>
            </a:r>
          </a:p>
          <a:p>
            <a:pPr marR="0" lvl="0" rtl="0">
              <a:lnSpc>
                <a:spcPct val="120000"/>
              </a:lnSpc>
            </a:pPr>
            <a:r>
              <a:rPr lang="en-US" b="0" i="0" baseline="0" dirty="0">
                <a:latin typeface="Arial" panose="020B0604020202020204" pitchFamily="34" charset="0"/>
                <a:ea typeface="ヒラギノ角ゴ Pro W3"/>
              </a:rPr>
              <a:t>Bar codes, for example, are only sensible if the data does not change often. </a:t>
            </a:r>
          </a:p>
          <a:p>
            <a:pPr marR="0" lvl="0" rtl="0">
              <a:lnSpc>
                <a:spcPct val="120000"/>
              </a:lnSpc>
            </a:pPr>
            <a:r>
              <a:rPr lang="en-US" b="0" i="0" baseline="0" dirty="0">
                <a:latin typeface="Arial" panose="020B0604020202020204" pitchFamily="34" charset="0"/>
                <a:ea typeface="ヒラギノ角ゴ Pro W3"/>
              </a:rPr>
              <a:t>Touchscreens are useful if there are only a few options to choose from. </a:t>
            </a:r>
          </a:p>
          <a:p>
            <a:pPr marR="0" lvl="0" rtl="0">
              <a:lnSpc>
                <a:spcPct val="120000"/>
              </a:lnSpc>
            </a:pPr>
            <a:r>
              <a:rPr lang="en-US" b="0" i="0" baseline="0" dirty="0">
                <a:latin typeface="Arial" panose="020B0604020202020204" pitchFamily="34" charset="0"/>
                <a:ea typeface="ヒラギノ角ゴ Pro W3"/>
              </a:rPr>
              <a:t>Speech input is possible if there is no noise or background interference, if there are only a few commands that need to be entered or if the domain is quite constrained.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3606"/>
            <a:ext cx="8229600" cy="701228"/>
          </a:xfrm>
        </p:spPr>
        <p:txBody>
          <a:bodyPr/>
          <a:lstStyle/>
          <a:p>
            <a:pPr marR="0" rtl="0"/>
            <a:r>
              <a:rPr lang="en-US" b="1" i="0" baseline="0" dirty="0">
                <a:latin typeface="Arial" panose="020B0604020202020204" pitchFamily="34" charset="0"/>
                <a:ea typeface="ヒラギノ角ゴ Pro W3"/>
              </a:rPr>
              <a:t>Media characteristics</a:t>
            </a:r>
          </a:p>
        </p:txBody>
      </p:sp>
      <p:sp>
        <p:nvSpPr>
          <p:cNvPr id="3" name="Text Placeholder 2"/>
          <p:cNvSpPr>
            <a:spLocks noGrp="1"/>
          </p:cNvSpPr>
          <p:nvPr>
            <p:ph type="body" idx="4294967295"/>
          </p:nvPr>
        </p:nvSpPr>
        <p:spPr>
          <a:xfrm>
            <a:off x="662880" y="1408006"/>
            <a:ext cx="8229600" cy="4991794"/>
          </a:xfrm>
        </p:spPr>
        <p:txBody>
          <a:bodyPr>
            <a:normAutofit fontScale="70000" lnSpcReduction="20000"/>
          </a:bodyPr>
          <a:lstStyle/>
          <a:p>
            <a:pPr marR="0" lvl="0" rtl="0">
              <a:lnSpc>
                <a:spcPct val="120000"/>
              </a:lnSpc>
            </a:pPr>
            <a:r>
              <a:rPr lang="en-US" b="0" i="0" baseline="0" dirty="0">
                <a:latin typeface="Arial" panose="020B0604020202020204" pitchFamily="34" charset="0"/>
                <a:ea typeface="ヒラギノ角ゴ Pro W3"/>
              </a:rPr>
              <a:t>‘Streamy’ outputs such as video, music and speech have different characteristics from ‘chunky’ media such as icons, text or still photographs. </a:t>
            </a:r>
          </a:p>
          <a:p>
            <a:pPr marR="0" lvl="0" rtl="0">
              <a:lnSpc>
                <a:spcPct val="120000"/>
              </a:lnSpc>
            </a:pPr>
            <a:r>
              <a:rPr lang="en-US" b="0" i="0" baseline="0" dirty="0">
                <a:latin typeface="Arial" panose="020B0604020202020204" pitchFamily="34" charset="0"/>
                <a:ea typeface="ヒラギノ角ゴ Pro W3"/>
              </a:rPr>
              <a:t>Most important, perhaps, is that streamy media do not stay around for long. </a:t>
            </a:r>
          </a:p>
          <a:p>
            <a:pPr marR="0" lvl="0" rtl="0">
              <a:lnSpc>
                <a:spcPct val="120000"/>
              </a:lnSpc>
            </a:pPr>
            <a:r>
              <a:rPr lang="en-US" b="0" i="0" baseline="0" dirty="0">
                <a:latin typeface="Arial" panose="020B0604020202020204" pitchFamily="34" charset="0"/>
                <a:ea typeface="ヒラギノ角ゴ Pro W3"/>
              </a:rPr>
              <a:t>Instructions given as speech output, for example, have to be remembered, whereas if displayed as a piece of text, they can be read over again. </a:t>
            </a:r>
          </a:p>
          <a:p>
            <a:pPr marR="0" lvl="0" rtl="0">
              <a:lnSpc>
                <a:spcPct val="120000"/>
              </a:lnSpc>
            </a:pPr>
            <a:r>
              <a:rPr lang="en-US" b="0" i="0" baseline="0" dirty="0">
                <a:latin typeface="Arial" panose="020B0604020202020204" pitchFamily="34" charset="0"/>
                <a:ea typeface="ヒラギノ角ゴ Pro W3"/>
              </a:rPr>
              <a:t>Animations are also popular ways of presenting content. </a:t>
            </a:r>
          </a:p>
          <a:p>
            <a:pPr marR="0" lvl="0" rtl="0">
              <a:lnSpc>
                <a:spcPct val="120000"/>
              </a:lnSpc>
            </a:pPr>
            <a:r>
              <a:rPr lang="en-US" b="0" i="0" baseline="0" dirty="0">
                <a:latin typeface="Arial" panose="020B0604020202020204" pitchFamily="34" charset="0"/>
                <a:ea typeface="ヒラギノ角ゴ Pro W3"/>
              </a:rPr>
              <a:t>2D animation is generally produced using Abode’s Flash program and 3D style animation can be produced with </a:t>
            </a:r>
            <a:r>
              <a:rPr lang="en-US" b="0" i="0" baseline="0" dirty="0" smtClean="0">
                <a:latin typeface="Arial" panose="020B0604020202020204" pitchFamily="34" charset="0"/>
                <a:ea typeface="ヒラギノ角ゴ Pro W3"/>
              </a:rPr>
              <a:t>Papervision </a:t>
            </a:r>
            <a:r>
              <a:rPr lang="en-US" b="0" i="0" baseline="0" dirty="0">
                <a:latin typeface="Arial" panose="020B0604020202020204" pitchFamily="34" charset="0"/>
                <a:ea typeface="ヒラギノ角ゴ Pro W3"/>
              </a:rPr>
              <a:t>or </a:t>
            </a:r>
            <a:r>
              <a:rPr lang="en-US" b="0" i="0" baseline="0" dirty="0" smtClean="0">
                <a:latin typeface="Arial" panose="020B0604020202020204" pitchFamily="34" charset="0"/>
                <a:ea typeface="ヒラギノ角ゴ Pro W3"/>
              </a:rPr>
              <a:t>game </a:t>
            </a:r>
            <a:r>
              <a:rPr lang="en-US" b="0" i="0" baseline="0" dirty="0">
                <a:latin typeface="Arial" panose="020B0604020202020204" pitchFamily="34" charset="0"/>
                <a:ea typeface="ヒラギノ角ゴ Pro W3"/>
              </a:rPr>
              <a:t>‘engines’ such as 3D Studio Max and Maya.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51123"/>
            <a:ext cx="8229600" cy="845244"/>
          </a:xfrm>
        </p:spPr>
        <p:txBody>
          <a:bodyPr/>
          <a:lstStyle/>
          <a:p>
            <a:pPr marR="0" rtl="0"/>
            <a:r>
              <a:rPr lang="en-US" b="1" i="0" baseline="0" dirty="0">
                <a:latin typeface="Arial" panose="020B0604020202020204" pitchFamily="34" charset="0"/>
                <a:ea typeface="ヒラギノ角ゴ Pro W3"/>
              </a:rPr>
              <a:t>Scoping a problem with PACT</a:t>
            </a:r>
          </a:p>
        </p:txBody>
      </p:sp>
      <p:sp>
        <p:nvSpPr>
          <p:cNvPr id="3" name="Text Placeholder 2"/>
          <p:cNvSpPr>
            <a:spLocks noGrp="1"/>
          </p:cNvSpPr>
          <p:nvPr>
            <p:ph type="body" idx="4294967295"/>
          </p:nvPr>
        </p:nvSpPr>
        <p:spPr>
          <a:xfrm>
            <a:off x="672405" y="1422163"/>
            <a:ext cx="8229600" cy="4886995"/>
          </a:xfrm>
        </p:spPr>
        <p:txBody>
          <a:bodyPr>
            <a:noAutofit/>
          </a:bodyPr>
          <a:lstStyle/>
          <a:p>
            <a:pPr marR="0" lvl="0" rtl="0"/>
            <a:r>
              <a:rPr lang="en-US" sz="2000" b="0" i="0" baseline="0" dirty="0">
                <a:latin typeface="Arial" panose="020B0604020202020204" pitchFamily="34" charset="0"/>
                <a:ea typeface="ヒラギノ角ゴ Pro W3"/>
              </a:rPr>
              <a:t>The aim of human-centred interactive systems design is to arrive at the best combination of the PACT elements with respect to a particular domain. </a:t>
            </a:r>
          </a:p>
          <a:p>
            <a:pPr marR="0" lvl="0" rtl="0"/>
            <a:r>
              <a:rPr lang="en-US" sz="2000" b="0" i="0" baseline="0" dirty="0">
                <a:latin typeface="Arial" panose="020B0604020202020204" pitchFamily="34" charset="0"/>
                <a:ea typeface="ヒラギノ角ゴ Pro W3"/>
              </a:rPr>
              <a:t>Designers want to get the right mix of technologies to support the activities being undertaken by people in different contexts. </a:t>
            </a:r>
          </a:p>
          <a:p>
            <a:pPr marR="0" lvl="0" rtl="0"/>
            <a:r>
              <a:rPr lang="en-US" sz="2000" b="0" i="0" baseline="0" dirty="0">
                <a:latin typeface="Arial" panose="020B0604020202020204" pitchFamily="34" charset="0"/>
                <a:ea typeface="ヒラギノ角ゴ Pro W3"/>
              </a:rPr>
              <a:t>A PACT analysis is useful for both analysis and design activities: understanding the current situation, seeing where possible improvements can be made or envisioning future situations. </a:t>
            </a:r>
          </a:p>
          <a:p>
            <a:pPr marR="0" lvl="0" rtl="0"/>
            <a:r>
              <a:rPr lang="en-US" sz="2000" b="0" i="0" baseline="0" dirty="0">
                <a:latin typeface="Arial" panose="020B0604020202020204" pitchFamily="34" charset="0"/>
                <a:ea typeface="ヒラギノ角ゴ Pro W3"/>
              </a:rPr>
              <a:t>To do a PACT </a:t>
            </a:r>
            <a:r>
              <a:rPr lang="en-US" sz="2000" b="0" i="0" baseline="0" dirty="0" smtClean="0">
                <a:latin typeface="Arial" panose="020B0604020202020204" pitchFamily="34" charset="0"/>
                <a:ea typeface="ヒラギノ角ゴ Pro W3"/>
              </a:rPr>
              <a:t>analysis, </a:t>
            </a:r>
            <a:r>
              <a:rPr lang="en-US" sz="2000" b="0" i="0" baseline="0" dirty="0">
                <a:latin typeface="Arial" panose="020B0604020202020204" pitchFamily="34" charset="0"/>
                <a:ea typeface="ヒラギノ角ゴ Pro W3"/>
              </a:rPr>
              <a:t>the designer simply scopes out the variety of Ps, As, Cs and Ts that are possible, or likely, in a domain. </a:t>
            </a:r>
          </a:p>
          <a:p>
            <a:pPr marR="0" lvl="0" rtl="0"/>
            <a:r>
              <a:rPr lang="en-US" sz="2000" b="0" i="0" baseline="0" dirty="0">
                <a:latin typeface="Arial" panose="020B0604020202020204" pitchFamily="34" charset="0"/>
                <a:ea typeface="ヒラギノ角ゴ Pro W3"/>
              </a:rPr>
              <a:t>This can be done using brainstorming and other envisionment techniques and by working with people through observations, interviews and workshops. </a:t>
            </a:r>
          </a:p>
          <a:p>
            <a:pPr marR="0" lvl="0" rtl="0"/>
            <a:r>
              <a:rPr lang="en-US" sz="2000" b="0" i="0" baseline="0" dirty="0" smtClean="0">
                <a:latin typeface="Arial" panose="020B0604020202020204" pitchFamily="34" charset="0"/>
                <a:ea typeface="ヒラギノ角ゴ Pro W3"/>
              </a:rPr>
              <a:t>The </a:t>
            </a:r>
            <a:r>
              <a:rPr lang="en-US" sz="2000" b="0" i="0" baseline="0" dirty="0">
                <a:latin typeface="Arial" panose="020B0604020202020204" pitchFamily="34" charset="0"/>
                <a:ea typeface="ヒラギノ角ゴ Pro W3"/>
              </a:rPr>
              <a:t>designer should look for trade-offs between combinations of PACT and think about how these might affect design.</a:t>
            </a:r>
            <a:endParaRPr lang="en-US" sz="2000" b="0" i="0" baseline="0" dirty="0">
              <a:latin typeface="Arial"/>
              <a:ea typeface="ヒラギノ角ゴ Pro W3"/>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9696" y="121502"/>
            <a:ext cx="9843392" cy="1143000"/>
          </a:xfrm>
        </p:spPr>
        <p:txBody>
          <a:bodyPr>
            <a:normAutofit fontScale="90000"/>
          </a:bodyPr>
          <a:lstStyle/>
          <a:p>
            <a:pPr marR="0" rtl="0"/>
            <a:r>
              <a:rPr lang="en-US" b="1" i="0" baseline="0" dirty="0">
                <a:latin typeface="Arial" panose="020B0604020202020204" pitchFamily="34" charset="0"/>
                <a:ea typeface="ヒラギノ角ゴ Pro W3"/>
              </a:rPr>
              <a:t>People, activities, </a:t>
            </a:r>
            <a:r>
              <a:rPr lang="en-US" b="1" i="0" baseline="0" dirty="0" smtClean="0">
                <a:latin typeface="Arial" panose="020B0604020202020204" pitchFamily="34" charset="0"/>
                <a:ea typeface="ヒラギノ角ゴ Pro W3"/>
              </a:rPr>
              <a:t>contexts and </a:t>
            </a:r>
            <a:r>
              <a:rPr lang="en-US" b="1" i="0" baseline="0" dirty="0">
                <a:latin typeface="Arial" panose="020B0604020202020204" pitchFamily="34" charset="0"/>
                <a:ea typeface="ヒラギノ角ゴ Pro W3"/>
              </a:rPr>
              <a:t>technologies</a:t>
            </a:r>
          </a:p>
        </p:txBody>
      </p:sp>
      <p:sp>
        <p:nvSpPr>
          <p:cNvPr id="3" name="Text Placeholder 2"/>
          <p:cNvSpPr>
            <a:spLocks noGrp="1"/>
          </p:cNvSpPr>
          <p:nvPr>
            <p:ph type="body" idx="4294967295"/>
          </p:nvPr>
        </p:nvSpPr>
        <p:spPr>
          <a:xfrm>
            <a:off x="662880" y="1426704"/>
            <a:ext cx="8229600" cy="4525963"/>
          </a:xfrm>
        </p:spPr>
        <p:txBody>
          <a:bodyPr>
            <a:noAutofit/>
          </a:bodyPr>
          <a:lstStyle/>
          <a:p>
            <a:pPr marR="0" lvl="0" rtl="0"/>
            <a:r>
              <a:rPr lang="en-US" sz="2000" b="0" i="0" baseline="0" dirty="0">
                <a:latin typeface="Arial" panose="020B0604020202020204" pitchFamily="34" charset="0"/>
                <a:ea typeface="ヒラギノ角ゴ Pro W3"/>
              </a:rPr>
              <a:t>For people, designers need to think about the physical, psychological and social differences and how those differences change in different circumstances and over time. </a:t>
            </a:r>
          </a:p>
          <a:p>
            <a:pPr marR="0" lvl="0" rtl="0"/>
            <a:r>
              <a:rPr lang="en-US" sz="2000" b="0" i="0" baseline="0" dirty="0">
                <a:latin typeface="Arial" panose="020B0604020202020204" pitchFamily="34" charset="0"/>
                <a:ea typeface="ヒラギノ角ゴ Pro W3"/>
              </a:rPr>
              <a:t>It is most important that designers consider all the various stakeholders in a project.  </a:t>
            </a:r>
          </a:p>
          <a:p>
            <a:pPr marR="0" lvl="0" rtl="0"/>
            <a:r>
              <a:rPr lang="en-US" sz="2000" b="0" i="0" baseline="0" dirty="0">
                <a:latin typeface="Arial" panose="020B0604020202020204" pitchFamily="34" charset="0"/>
                <a:ea typeface="ヒラギノ角ゴ Pro W3"/>
              </a:rPr>
              <a:t>For </a:t>
            </a:r>
            <a:r>
              <a:rPr lang="en-US" sz="2000" b="0" i="0" baseline="0" dirty="0" smtClean="0">
                <a:latin typeface="Arial" panose="020B0604020202020204" pitchFamily="34" charset="0"/>
                <a:ea typeface="ヒラギノ角ゴ Pro W3"/>
              </a:rPr>
              <a:t>activities, </a:t>
            </a:r>
            <a:r>
              <a:rPr lang="en-US" sz="2000" b="0" i="0" baseline="0" dirty="0">
                <a:latin typeface="Arial" panose="020B0604020202020204" pitchFamily="34" charset="0"/>
                <a:ea typeface="ヒラギノ角ゴ Pro W3"/>
              </a:rPr>
              <a:t>they need to think about the complexity of the activity (focused or vague, simple or difficult, few steps or many), the temporal features (frequency, peaks and troughs, continuous or interruptible), cooperative features and the nature of the data. </a:t>
            </a:r>
          </a:p>
          <a:p>
            <a:pPr marR="0" lvl="0" rtl="0"/>
            <a:r>
              <a:rPr lang="en-US" sz="2000" b="0" i="0" baseline="0" dirty="0">
                <a:latin typeface="Arial" panose="020B0604020202020204" pitchFamily="34" charset="0"/>
                <a:ea typeface="ヒラギノ角ゴ Pro W3"/>
              </a:rPr>
              <a:t>For </a:t>
            </a:r>
            <a:r>
              <a:rPr lang="en-US" sz="2000" b="0" i="0" baseline="0" dirty="0" smtClean="0">
                <a:latin typeface="Arial" panose="020B0604020202020204" pitchFamily="34" charset="0"/>
                <a:ea typeface="ヒラギノ角ゴ Pro W3"/>
              </a:rPr>
              <a:t>contexts, </a:t>
            </a:r>
            <a:r>
              <a:rPr lang="en-US" sz="2000" b="0" i="0" baseline="0" dirty="0">
                <a:latin typeface="Arial" panose="020B0604020202020204" pitchFamily="34" charset="0"/>
                <a:ea typeface="ヒラギノ角ゴ Pro W3"/>
              </a:rPr>
              <a:t>they think about the physical, social and organizational </a:t>
            </a:r>
            <a:r>
              <a:rPr lang="en-US" sz="2000" b="0" i="0" baseline="0" dirty="0" smtClean="0">
                <a:latin typeface="Arial" panose="020B0604020202020204" pitchFamily="34" charset="0"/>
                <a:ea typeface="ヒラギノ角ゴ Pro W3"/>
              </a:rPr>
              <a:t>setting.</a:t>
            </a:r>
            <a:endParaRPr lang="en-US" sz="2000" b="0" i="0" baseline="0" dirty="0">
              <a:latin typeface="Arial" panose="020B0604020202020204" pitchFamily="34" charset="0"/>
              <a:ea typeface="ヒラギノ角ゴ Pro W3"/>
            </a:endParaRPr>
          </a:p>
          <a:p>
            <a:pPr marR="0" lvl="0" rtl="0"/>
            <a:r>
              <a:rPr lang="en-US" sz="2000" b="0" i="0" baseline="0" dirty="0">
                <a:latin typeface="Arial" panose="020B0604020202020204" pitchFamily="34" charset="0"/>
                <a:ea typeface="ヒラギノ角ゴ Pro W3"/>
              </a:rPr>
              <a:t>For </a:t>
            </a:r>
            <a:r>
              <a:rPr lang="en-US" sz="2000" b="0" i="0" baseline="0" dirty="0" smtClean="0">
                <a:latin typeface="Arial" panose="020B0604020202020204" pitchFamily="34" charset="0"/>
                <a:ea typeface="ヒラギノ角ゴ Pro W3"/>
              </a:rPr>
              <a:t>technologies, </a:t>
            </a:r>
            <a:r>
              <a:rPr lang="en-US" sz="2000" b="0" i="0" baseline="0" dirty="0">
                <a:latin typeface="Arial" panose="020B0604020202020204" pitchFamily="34" charset="0"/>
                <a:ea typeface="ヒラギノ角ゴ Pro W3"/>
              </a:rPr>
              <a:t>they concentrate on input, output, communication and content.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2717"/>
            <a:ext cx="8229600" cy="701228"/>
          </a:xfrm>
        </p:spPr>
        <p:txBody>
          <a:bodyPr/>
          <a:lstStyle/>
          <a:p>
            <a:pPr marR="0" rtl="0"/>
            <a:r>
              <a:rPr lang="en-US" b="1" i="0" baseline="0" dirty="0">
                <a:latin typeface="Arial" panose="020B0604020202020204" pitchFamily="34" charset="0"/>
                <a:ea typeface="ヒラギノ角ゴ Pro W3"/>
              </a:rPr>
              <a:t>PACT </a:t>
            </a:r>
            <a:r>
              <a:rPr lang="en-US" b="1" i="0" baseline="0" dirty="0" smtClean="0">
                <a:latin typeface="Arial" panose="020B0604020202020204" pitchFamily="34" charset="0"/>
                <a:ea typeface="ヒラギノ角ゴ Pro W3"/>
              </a:rPr>
              <a:t>Example: </a:t>
            </a:r>
            <a:r>
              <a:rPr lang="en-US" b="1" i="0" baseline="0" dirty="0">
                <a:latin typeface="Arial" panose="020B0604020202020204" pitchFamily="34" charset="0"/>
                <a:ea typeface="ヒラギノ角ゴ Pro W3"/>
              </a:rPr>
              <a:t>People</a:t>
            </a:r>
          </a:p>
        </p:txBody>
      </p:sp>
      <p:sp>
        <p:nvSpPr>
          <p:cNvPr id="3" name="Text Placeholder 2"/>
          <p:cNvSpPr>
            <a:spLocks noGrp="1"/>
          </p:cNvSpPr>
          <p:nvPr>
            <p:ph type="body" idx="4294967295"/>
          </p:nvPr>
        </p:nvSpPr>
        <p:spPr>
          <a:xfrm>
            <a:off x="688637" y="1409964"/>
            <a:ext cx="8229600" cy="4948674"/>
          </a:xfrm>
        </p:spPr>
        <p:txBody>
          <a:bodyPr>
            <a:normAutofit fontScale="62500" lnSpcReduction="20000"/>
          </a:bodyPr>
          <a:lstStyle/>
          <a:p>
            <a:pPr marR="0" lvl="0" rtl="0">
              <a:lnSpc>
                <a:spcPct val="120000"/>
              </a:lnSpc>
            </a:pPr>
            <a:r>
              <a:rPr lang="en-US" b="0" i="0" baseline="0" dirty="0">
                <a:latin typeface="Arial" panose="020B0604020202020204" pitchFamily="34" charset="0"/>
                <a:ea typeface="ヒラギノ角ゴ Pro W3"/>
              </a:rPr>
              <a:t>We have been asked by a university department to consider developing a system controlling access to their laboratories. A PACT analysis might include the </a:t>
            </a:r>
            <a:r>
              <a:rPr lang="en-US" b="0" i="0" baseline="0" dirty="0" smtClean="0">
                <a:latin typeface="Arial" panose="020B0604020202020204" pitchFamily="34" charset="0"/>
                <a:ea typeface="ヒラギノ角ゴ Pro W3"/>
              </a:rPr>
              <a:t>following:</a:t>
            </a:r>
            <a:endParaRPr lang="en-US" b="0" i="0" baseline="0" dirty="0">
              <a:latin typeface="Arial" panose="020B0604020202020204" pitchFamily="34" charset="0"/>
              <a:ea typeface="ヒラギノ角ゴ Pro W3"/>
            </a:endParaRPr>
          </a:p>
          <a:p>
            <a:pPr marL="766763" lvl="1" indent="-425450">
              <a:lnSpc>
                <a:spcPct val="120000"/>
              </a:lnSpc>
              <a:buFont typeface="Arial" panose="020B0604020202020204" pitchFamily="34" charset="0"/>
              <a:buChar char="–"/>
            </a:pPr>
            <a:r>
              <a:rPr lang="en-US" b="0" i="0" baseline="0" dirty="0">
                <a:latin typeface="Arial" panose="020B0604020202020204" pitchFamily="34" charset="0"/>
                <a:ea typeface="ヒラギノ角ゴ Pro W3"/>
              </a:rPr>
              <a:t>Students, lecturers and technicians are the main groups. </a:t>
            </a:r>
          </a:p>
          <a:p>
            <a:pPr marL="766763" lvl="1" indent="-425450">
              <a:lnSpc>
                <a:spcPct val="120000"/>
              </a:lnSpc>
              <a:buFont typeface="Arial" panose="020B0604020202020204" pitchFamily="34" charset="0"/>
              <a:buChar char="–"/>
            </a:pPr>
            <a:r>
              <a:rPr lang="en-US" b="0" i="0" baseline="0" dirty="0">
                <a:latin typeface="Arial" panose="020B0604020202020204" pitchFamily="34" charset="0"/>
                <a:ea typeface="ヒラギノ角ゴ Pro W3"/>
              </a:rPr>
              <a:t>These are all well educated and understand things such as swipe cards, passwords and so on. </a:t>
            </a:r>
          </a:p>
          <a:p>
            <a:pPr marL="766763" lvl="1" indent="-425450">
              <a:lnSpc>
                <a:spcPct val="120000"/>
              </a:lnSpc>
              <a:buFont typeface="Arial" panose="020B0604020202020204" pitchFamily="34" charset="0"/>
              <a:buChar char="–"/>
            </a:pPr>
            <a:r>
              <a:rPr lang="en-US" b="0" i="0" baseline="0" dirty="0">
                <a:latin typeface="Arial" panose="020B0604020202020204" pitchFamily="34" charset="0"/>
                <a:ea typeface="ヒラギノ角ゴ Pro W3"/>
              </a:rPr>
              <a:t>People in wheelchairs need to be considered as do other design issues such as colour blindness. </a:t>
            </a:r>
          </a:p>
          <a:p>
            <a:pPr marL="766763" lvl="1" indent="-425450">
              <a:lnSpc>
                <a:spcPct val="120000"/>
              </a:lnSpc>
              <a:buFont typeface="Arial" panose="020B0604020202020204" pitchFamily="34" charset="0"/>
              <a:buChar char="–"/>
            </a:pPr>
            <a:r>
              <a:rPr lang="en-US" b="0" i="0" baseline="0" dirty="0">
                <a:latin typeface="Arial" panose="020B0604020202020204" pitchFamily="34" charset="0"/>
                <a:ea typeface="ヒラギノ角ゴ Pro W3"/>
              </a:rPr>
              <a:t>There may be language differences. </a:t>
            </a:r>
          </a:p>
          <a:p>
            <a:pPr marL="766763" lvl="1" indent="-425450">
              <a:lnSpc>
                <a:spcPct val="120000"/>
              </a:lnSpc>
              <a:buFont typeface="Arial" panose="020B0604020202020204" pitchFamily="34" charset="0"/>
              <a:buChar char="–"/>
            </a:pPr>
            <a:r>
              <a:rPr lang="en-US" b="0" i="0" baseline="0" dirty="0">
                <a:latin typeface="Arial" panose="020B0604020202020204" pitchFamily="34" charset="0"/>
                <a:ea typeface="ヒラギノ角ゴ Pro W3"/>
              </a:rPr>
              <a:t>Both visitors and frequent visitors need to be considered. </a:t>
            </a:r>
          </a:p>
          <a:p>
            <a:pPr marR="0" lvl="0" rtl="0">
              <a:lnSpc>
                <a:spcPct val="120000"/>
              </a:lnSpc>
            </a:pPr>
            <a:r>
              <a:rPr lang="en-US" b="0" i="0" baseline="0" dirty="0">
                <a:latin typeface="Arial" panose="020B0604020202020204" pitchFamily="34" charset="0"/>
                <a:ea typeface="ヒラギノ角ゴ Pro W3"/>
              </a:rPr>
              <a:t>However, there are other stakeholders who need access to rooms, such as cleaning staff and security personnel. </a:t>
            </a:r>
          </a:p>
          <a:p>
            <a:pPr marR="0" lvl="0" rtl="0">
              <a:lnSpc>
                <a:spcPct val="120000"/>
              </a:lnSpc>
            </a:pPr>
            <a:r>
              <a:rPr lang="en-US" b="0" i="0" baseline="0" dirty="0">
                <a:latin typeface="Arial" panose="020B0604020202020204" pitchFamily="34" charset="0"/>
                <a:ea typeface="ヒラギノ角ゴ Pro W3"/>
              </a:rPr>
              <a:t>What are the motivations for management wanting to control access in the first place?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7544" y="86004"/>
            <a:ext cx="8229600" cy="1143000"/>
          </a:xfrm>
        </p:spPr>
        <p:txBody>
          <a:bodyPr/>
          <a:lstStyle/>
          <a:p>
            <a:pPr marR="0" rtl="0"/>
            <a:r>
              <a:rPr lang="en-US" b="1" i="0" baseline="0" dirty="0">
                <a:latin typeface="Arial" panose="020B0604020202020204" pitchFamily="34" charset="0"/>
                <a:ea typeface="ヒラギノ角ゴ Pro W3"/>
              </a:rPr>
              <a:t>The </a:t>
            </a:r>
            <a:r>
              <a:rPr lang="en-US" b="1" i="0" baseline="0" dirty="0" smtClean="0">
                <a:latin typeface="Arial" panose="020B0604020202020204" pitchFamily="34" charset="0"/>
                <a:ea typeface="ヒラギノ角ゴ Pro W3"/>
              </a:rPr>
              <a:t>cycle </a:t>
            </a:r>
            <a:r>
              <a:rPr lang="en-US" b="1" i="0" baseline="0" dirty="0">
                <a:latin typeface="Arial" panose="020B0604020202020204" pitchFamily="34" charset="0"/>
                <a:ea typeface="ヒラギノ角ゴ Pro W3"/>
              </a:rPr>
              <a:t>continues</a:t>
            </a:r>
          </a:p>
        </p:txBody>
      </p:sp>
      <p:sp>
        <p:nvSpPr>
          <p:cNvPr id="3" name="Text Placeholder 2"/>
          <p:cNvSpPr>
            <a:spLocks noGrp="1"/>
          </p:cNvSpPr>
          <p:nvPr>
            <p:ph type="body" idx="4294967295"/>
          </p:nvPr>
        </p:nvSpPr>
        <p:spPr>
          <a:xfrm>
            <a:off x="675034" y="1427259"/>
            <a:ext cx="8468965" cy="4973541"/>
          </a:xfrm>
        </p:spPr>
        <p:txBody>
          <a:bodyPr>
            <a:noAutofit/>
          </a:bodyPr>
          <a:lstStyle/>
          <a:p>
            <a:pPr marR="0" lvl="0" rtl="0">
              <a:spcBef>
                <a:spcPts val="300"/>
              </a:spcBef>
            </a:pPr>
            <a:r>
              <a:rPr lang="en-US" sz="1800" b="0" i="0" baseline="0" dirty="0">
                <a:latin typeface="Arial" panose="020B0604020202020204" pitchFamily="34" charset="0"/>
                <a:ea typeface="ヒラギノ角ゴ Pro W3"/>
              </a:rPr>
              <a:t>Activities (and the contexts within which they take place) establish requirements for technologies that in turn offer opportunities that change the nature of activities. </a:t>
            </a:r>
          </a:p>
          <a:p>
            <a:pPr marR="0" lvl="0" rtl="0">
              <a:spcBef>
                <a:spcPts val="300"/>
              </a:spcBef>
            </a:pPr>
            <a:r>
              <a:rPr lang="en-US" sz="1800" b="0" i="0" baseline="0" dirty="0">
                <a:latin typeface="Arial" panose="020B0604020202020204" pitchFamily="34" charset="0"/>
                <a:ea typeface="ヒラギノ角ゴ Pro W3"/>
              </a:rPr>
              <a:t>And so the cycle continues as the changed activity results in new requirements for technologies and so on. </a:t>
            </a:r>
          </a:p>
          <a:p>
            <a:pPr marR="0" lvl="0" rtl="0">
              <a:spcBef>
                <a:spcPts val="300"/>
              </a:spcBef>
            </a:pPr>
            <a:r>
              <a:rPr lang="en-US" sz="1800" b="0" i="0" baseline="0" dirty="0">
                <a:latin typeface="Arial" panose="020B0604020202020204" pitchFamily="34" charset="0"/>
                <a:ea typeface="ヒラギノ角ゴ Pro W3"/>
              </a:rPr>
              <a:t>Designers need to keep this cycle in mind as they attempt to understand and design for some domain. (The word ‘domain’ here means an area of study, a ‘sphere of activity’.) </a:t>
            </a:r>
          </a:p>
          <a:p>
            <a:pPr marR="0" lvl="0" rtl="0">
              <a:spcBef>
                <a:spcPts val="300"/>
              </a:spcBef>
            </a:pPr>
            <a:r>
              <a:rPr lang="en-US" sz="1800" b="0" i="0" baseline="0" dirty="0">
                <a:latin typeface="Arial" panose="020B0604020202020204" pitchFamily="34" charset="0"/>
                <a:ea typeface="ヒラギノ角ゴ Pro W3"/>
              </a:rPr>
              <a:t>For example, as personal computers have become more common so the domain of </a:t>
            </a:r>
            <a:r>
              <a:rPr lang="en-US" sz="1800" b="0" i="0" baseline="0" dirty="0" smtClean="0">
                <a:latin typeface="Arial" panose="020B0604020202020204" pitchFamily="34" charset="0"/>
                <a:ea typeface="ヒラギノ角ゴ Pro W3"/>
              </a:rPr>
              <a:t>email </a:t>
            </a:r>
            <a:r>
              <a:rPr lang="en-US" sz="1800" b="0" i="0" baseline="0" dirty="0">
                <a:latin typeface="Arial" panose="020B0604020202020204" pitchFamily="34" charset="0"/>
                <a:ea typeface="ヒラギノ角ゴ Pro W3"/>
              </a:rPr>
              <a:t>has changed. Originally </a:t>
            </a:r>
            <a:r>
              <a:rPr lang="en-US" sz="1800" b="0" i="0" baseline="0" dirty="0" smtClean="0">
                <a:latin typeface="Arial" panose="020B0604020202020204" pitchFamily="34" charset="0"/>
                <a:ea typeface="ヒラギノ角ゴ Pro W3"/>
              </a:rPr>
              <a:t>email </a:t>
            </a:r>
            <a:r>
              <a:rPr lang="en-US" sz="1800" b="0" i="0" baseline="0" dirty="0">
                <a:latin typeface="Arial" panose="020B0604020202020204" pitchFamily="34" charset="0"/>
                <a:ea typeface="ヒラギノ角ゴ Pro W3"/>
              </a:rPr>
              <a:t>was all in text </a:t>
            </a:r>
            <a:r>
              <a:rPr lang="en-US" sz="1800" b="0" i="0" baseline="0" dirty="0" smtClean="0">
                <a:latin typeface="Arial" panose="020B0604020202020204" pitchFamily="34" charset="0"/>
                <a:ea typeface="ヒラギノ角ゴ Pro W3"/>
              </a:rPr>
              <a:t>only </a:t>
            </a:r>
            <a:r>
              <a:rPr lang="en-US" sz="1800" b="0" i="0" baseline="0" dirty="0">
                <a:latin typeface="Arial" panose="020B0604020202020204" pitchFamily="34" charset="0"/>
                <a:ea typeface="ヒラギノ角ゴ Pro W3"/>
              </a:rPr>
              <a:t>but now it is in full colour with pictures and video embedded. Other items can be attached to </a:t>
            </a:r>
            <a:r>
              <a:rPr lang="en-US" sz="1800" b="0" i="0" baseline="0" dirty="0" smtClean="0">
                <a:latin typeface="Arial" panose="020B0604020202020204" pitchFamily="34" charset="0"/>
                <a:ea typeface="ヒラギノ角ゴ Pro W3"/>
              </a:rPr>
              <a:t>emails </a:t>
            </a:r>
            <a:r>
              <a:rPr lang="en-US" sz="1800" b="0" i="0" baseline="0" dirty="0">
                <a:latin typeface="Arial" panose="020B0604020202020204" pitchFamily="34" charset="0"/>
                <a:ea typeface="ヒラギノ角ゴ Pro W3"/>
              </a:rPr>
              <a:t>easily. </a:t>
            </a:r>
          </a:p>
          <a:p>
            <a:pPr marR="0" lvl="0" rtl="0">
              <a:spcBef>
                <a:spcPts val="300"/>
              </a:spcBef>
            </a:pPr>
            <a:r>
              <a:rPr lang="en-US" sz="1800" b="0" i="0" baseline="0" dirty="0">
                <a:latin typeface="Arial" panose="020B0604020202020204" pitchFamily="34" charset="0"/>
                <a:ea typeface="ヒラギノ角ゴ Pro W3"/>
              </a:rPr>
              <a:t>This has led to a need for better facilities for managing it </a:t>
            </a:r>
            <a:r>
              <a:rPr lang="en-US" sz="1800" b="0" i="0" baseline="0" dirty="0" smtClean="0">
                <a:latin typeface="Arial" panose="020B0604020202020204" pitchFamily="34" charset="0"/>
                <a:ea typeface="ヒラギノ角ゴ Pro W3"/>
              </a:rPr>
              <a:t>and for </a:t>
            </a:r>
            <a:r>
              <a:rPr lang="en-US" sz="1800" b="0" i="0" baseline="0" dirty="0">
                <a:latin typeface="Arial" panose="020B0604020202020204" pitchFamily="34" charset="0"/>
                <a:ea typeface="ヒラギノ角ゴ Pro W3"/>
              </a:rPr>
              <a:t>organizing pictures, documents and addresses. </a:t>
            </a:r>
          </a:p>
          <a:p>
            <a:pPr lvl="0">
              <a:spcBef>
                <a:spcPts val="300"/>
              </a:spcBef>
            </a:pPr>
            <a:r>
              <a:rPr lang="en-US" sz="1800" b="0" i="0" baseline="0" dirty="0">
                <a:latin typeface="Arial" panose="020B0604020202020204" pitchFamily="34" charset="0"/>
                <a:ea typeface="ヒラギノ角ゴ Pro W3"/>
              </a:rPr>
              <a:t>Software now keeps track of threads of </a:t>
            </a:r>
            <a:r>
              <a:rPr lang="en-US" sz="1800" b="0" i="0" baseline="0" dirty="0" smtClean="0">
                <a:latin typeface="Arial" panose="020B0604020202020204" pitchFamily="34" charset="0"/>
                <a:ea typeface="ヒラギノ角ゴ Pro W3"/>
              </a:rPr>
              <a:t>emails </a:t>
            </a:r>
            <a:r>
              <a:rPr lang="en-US" sz="1800" b="0" i="0" baseline="0" dirty="0">
                <a:latin typeface="Arial" panose="020B0604020202020204" pitchFamily="34" charset="0"/>
                <a:ea typeface="ヒラギノ角ゴ Pro W3"/>
              </a:rPr>
              <a:t>and links between </a:t>
            </a:r>
            <a:r>
              <a:rPr lang="en-US" sz="1800" b="0" i="0" baseline="0" dirty="0" smtClean="0">
                <a:latin typeface="Arial" panose="020B0604020202020204" pitchFamily="34" charset="0"/>
                <a:ea typeface="ヒラギノ角ゴ Pro W3"/>
              </a:rPr>
              <a:t>emails</a:t>
            </a:r>
            <a:r>
              <a:rPr lang="en-US" sz="1800" b="0" i="0" baseline="0" dirty="0">
                <a:latin typeface="Arial" panose="020B0604020202020204" pitchFamily="34" charset="0"/>
                <a:ea typeface="ヒラギノ角ゴ Pro W3"/>
              </a:rPr>
              <a:t>. </a:t>
            </a:r>
            <a:r>
              <a:rPr lang="en-US" sz="1800" dirty="0">
                <a:latin typeface="Arial" panose="020B0604020202020204" pitchFamily="34" charset="0"/>
              </a:rPr>
              <a:t>Another example of the changing nature of activities is illustrated </a:t>
            </a:r>
            <a:r>
              <a:rPr lang="en-US" sz="1800" dirty="0" smtClean="0">
                <a:latin typeface="Arial" panose="020B0604020202020204" pitchFamily="34" charset="0"/>
              </a:rPr>
              <a:t>in</a:t>
            </a:r>
            <a:br>
              <a:rPr lang="en-US" sz="1800" dirty="0" smtClean="0">
                <a:latin typeface="Arial" panose="020B0604020202020204" pitchFamily="34" charset="0"/>
              </a:rPr>
            </a:br>
            <a:r>
              <a:rPr lang="en-US" sz="1800" dirty="0" smtClean="0">
                <a:latin typeface="Arial" panose="020B0604020202020204" pitchFamily="34" charset="0"/>
              </a:rPr>
              <a:t>Figure 2.2</a:t>
            </a:r>
            <a:r>
              <a:rPr lang="en-US" sz="1800" dirty="0">
                <a:latin typeface="Arial" panose="020B0604020202020204" pitchFamily="34"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4725"/>
            <a:ext cx="8229600" cy="557212"/>
          </a:xfrm>
        </p:spPr>
        <p:txBody>
          <a:bodyPr/>
          <a:lstStyle/>
          <a:p>
            <a:pPr marR="0" rtl="0"/>
            <a:r>
              <a:rPr lang="en-US" b="1" i="0" baseline="0" dirty="0">
                <a:latin typeface="Arial" panose="020B0604020202020204" pitchFamily="34" charset="0"/>
                <a:ea typeface="ヒラギノ角ゴ Pro W3"/>
              </a:rPr>
              <a:t>PACT </a:t>
            </a:r>
            <a:r>
              <a:rPr lang="en-US" b="1" i="0" baseline="0" dirty="0" smtClean="0">
                <a:latin typeface="Arial" panose="020B0604020202020204" pitchFamily="34" charset="0"/>
                <a:ea typeface="ヒラギノ角ゴ Pro W3"/>
              </a:rPr>
              <a:t>Example: </a:t>
            </a:r>
            <a:r>
              <a:rPr lang="en-US" b="1" i="0" baseline="0" dirty="0">
                <a:latin typeface="Arial" panose="020B0604020202020204" pitchFamily="34" charset="0"/>
                <a:ea typeface="ヒラギノ角ゴ Pro W3"/>
              </a:rPr>
              <a:t>Activities</a:t>
            </a:r>
          </a:p>
        </p:txBody>
      </p:sp>
      <p:sp>
        <p:nvSpPr>
          <p:cNvPr id="3" name="Text Placeholder 2"/>
          <p:cNvSpPr>
            <a:spLocks noGrp="1"/>
          </p:cNvSpPr>
          <p:nvPr>
            <p:ph type="body" idx="4294967295"/>
          </p:nvPr>
        </p:nvSpPr>
        <p:spPr>
          <a:xfrm>
            <a:off x="672819" y="1405483"/>
            <a:ext cx="8229600" cy="4868774"/>
          </a:xfrm>
        </p:spPr>
        <p:txBody>
          <a:bodyPr>
            <a:normAutofit/>
          </a:bodyPr>
          <a:lstStyle/>
          <a:p>
            <a:pPr marR="0" lvl="0" rtl="0"/>
            <a:r>
              <a:rPr lang="en-US" sz="2400" b="0" i="0" baseline="0" dirty="0">
                <a:latin typeface="Arial" panose="020B0604020202020204" pitchFamily="34" charset="0"/>
                <a:ea typeface="ヒラギノ角ゴ Pro W3"/>
              </a:rPr>
              <a:t>The overall purpose of the activity is to enter some form of security clearance and to open the door. </a:t>
            </a:r>
          </a:p>
          <a:p>
            <a:pPr marR="0" lvl="0" rtl="0"/>
            <a:r>
              <a:rPr lang="en-US" sz="2400" b="0" i="0" baseline="0" dirty="0">
                <a:latin typeface="Arial" panose="020B0604020202020204" pitchFamily="34" charset="0"/>
                <a:ea typeface="ヒラギノ角ゴ Pro W3"/>
              </a:rPr>
              <a:t>This is a very </a:t>
            </a:r>
            <a:r>
              <a:rPr lang="en-US" sz="2400" b="0" i="0" baseline="0" dirty="0" smtClean="0">
                <a:latin typeface="Arial" panose="020B0604020202020204" pitchFamily="34" charset="0"/>
                <a:ea typeface="ヒラギノ角ゴ Pro W3"/>
              </a:rPr>
              <a:t>well-defined </a:t>
            </a:r>
            <a:r>
              <a:rPr lang="en-US" sz="2400" b="0" i="0" baseline="0" dirty="0">
                <a:latin typeface="Arial" panose="020B0604020202020204" pitchFamily="34" charset="0"/>
                <a:ea typeface="ヒラギノ角ゴ Pro W3"/>
              </a:rPr>
              <a:t>activity that takes place in one step. </a:t>
            </a:r>
          </a:p>
          <a:p>
            <a:pPr marR="0" lvl="0" rtl="0"/>
            <a:r>
              <a:rPr lang="en-US" sz="2400" b="0" i="0" baseline="0" dirty="0">
                <a:latin typeface="Arial" panose="020B0604020202020204" pitchFamily="34" charset="0"/>
                <a:ea typeface="ヒラギノ角ゴ Pro W3"/>
              </a:rPr>
              <a:t>It happens very frequently with peaks at the start of each laboratory session. </a:t>
            </a:r>
          </a:p>
          <a:p>
            <a:pPr marR="0" lvl="0" rtl="0"/>
            <a:r>
              <a:rPr lang="en-US" sz="2400" b="0" i="0" baseline="0" dirty="0">
                <a:latin typeface="Arial" panose="020B0604020202020204" pitchFamily="34" charset="0"/>
                <a:ea typeface="ヒラギノ角ゴ Pro W3"/>
              </a:rPr>
              <a:t>The data to be entered is a simple numeric or alpha-numeric code. </a:t>
            </a:r>
          </a:p>
          <a:p>
            <a:pPr marR="0" lvl="0" rtl="0"/>
            <a:r>
              <a:rPr lang="en-US" sz="2400" b="0" i="0" baseline="0" dirty="0">
                <a:latin typeface="Arial" panose="020B0604020202020204" pitchFamily="34" charset="0"/>
                <a:ea typeface="ヒラギノ角ゴ Pro W3"/>
              </a:rPr>
              <a:t>It is an activity that does not require cooperation with others (though it may be done with others, of course). </a:t>
            </a:r>
          </a:p>
          <a:p>
            <a:pPr marR="0" lvl="0" rtl="0"/>
            <a:r>
              <a:rPr lang="en-US" sz="2400" b="0" i="0" baseline="0" dirty="0">
                <a:latin typeface="Arial" panose="020B0604020202020204" pitchFamily="34" charset="0"/>
                <a:ea typeface="ヒラギノ角ゴ Pro W3"/>
              </a:rPr>
              <a:t>It is not safety-critical, though security is an important aspect.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22717"/>
            <a:ext cx="8229600" cy="701228"/>
          </a:xfrm>
        </p:spPr>
        <p:txBody>
          <a:bodyPr/>
          <a:lstStyle/>
          <a:p>
            <a:pPr marR="0" rtl="0"/>
            <a:r>
              <a:rPr lang="en-US" b="1" i="0" baseline="0" dirty="0">
                <a:latin typeface="Arial" panose="020B0604020202020204" pitchFamily="34" charset="0"/>
                <a:ea typeface="ヒラギノ角ゴ Pro W3"/>
              </a:rPr>
              <a:t>PACT </a:t>
            </a:r>
            <a:r>
              <a:rPr lang="en-US" b="1" i="0" baseline="0" dirty="0" smtClean="0">
                <a:latin typeface="Arial" panose="020B0604020202020204" pitchFamily="34" charset="0"/>
                <a:ea typeface="ヒラギノ角ゴ Pro W3"/>
              </a:rPr>
              <a:t>Example: </a:t>
            </a:r>
            <a:r>
              <a:rPr lang="en-US" b="1" i="0" baseline="0" dirty="0">
                <a:latin typeface="Arial" panose="020B0604020202020204" pitchFamily="34" charset="0"/>
                <a:ea typeface="ヒラギノ角ゴ Pro W3"/>
              </a:rPr>
              <a:t>Contexts</a:t>
            </a:r>
          </a:p>
        </p:txBody>
      </p:sp>
      <p:sp>
        <p:nvSpPr>
          <p:cNvPr id="3" name="Text Placeholder 2"/>
          <p:cNvSpPr>
            <a:spLocks noGrp="1"/>
          </p:cNvSpPr>
          <p:nvPr>
            <p:ph type="body" idx="4294967295"/>
          </p:nvPr>
        </p:nvSpPr>
        <p:spPr>
          <a:xfrm>
            <a:off x="662880" y="1398192"/>
            <a:ext cx="8229600" cy="5092088"/>
          </a:xfrm>
        </p:spPr>
        <p:txBody>
          <a:bodyPr>
            <a:normAutofit/>
          </a:bodyPr>
          <a:lstStyle/>
          <a:p>
            <a:pPr marR="0" lvl="0" rtl="0"/>
            <a:r>
              <a:rPr lang="en-US" sz="2800" b="0" i="0" baseline="0" dirty="0" smtClean="0">
                <a:latin typeface="Arial" panose="020B0604020202020204" pitchFamily="34" charset="0"/>
                <a:ea typeface="ヒラギノ角ゴ Pro W3"/>
              </a:rPr>
              <a:t>Physically, </a:t>
            </a:r>
            <a:r>
              <a:rPr lang="en-US" sz="2800" b="0" i="0" baseline="0" dirty="0">
                <a:latin typeface="Arial" panose="020B0604020202020204" pitchFamily="34" charset="0"/>
                <a:ea typeface="ヒラギノ角ゴ Pro W3"/>
              </a:rPr>
              <a:t>the activity takes place </a:t>
            </a:r>
            <a:r>
              <a:rPr lang="en-US" sz="2800" b="0" i="0" baseline="0" dirty="0" smtClean="0">
                <a:latin typeface="Arial" panose="020B0604020202020204" pitchFamily="34" charset="0"/>
                <a:ea typeface="ヒラギノ角ゴ Pro W3"/>
              </a:rPr>
              <a:t>indoors </a:t>
            </a:r>
            <a:r>
              <a:rPr lang="en-US" sz="2800" b="0" i="0" baseline="0" dirty="0">
                <a:latin typeface="Arial" panose="020B0604020202020204" pitchFamily="34" charset="0"/>
                <a:ea typeface="ヒラギノ角ゴ Pro W3"/>
              </a:rPr>
              <a:t>but people might be carrying books and other things that makes doing anything complicated quite difficult. </a:t>
            </a:r>
          </a:p>
          <a:p>
            <a:pPr marR="0" lvl="0" rtl="0"/>
            <a:r>
              <a:rPr lang="en-US" sz="2800" b="0" i="0" baseline="0" dirty="0" smtClean="0">
                <a:latin typeface="Arial" panose="020B0604020202020204" pitchFamily="34" charset="0"/>
                <a:ea typeface="ヒラギノ角ゴ Pro W3"/>
              </a:rPr>
              <a:t>Socially, </a:t>
            </a:r>
            <a:r>
              <a:rPr lang="en-US" sz="2800" b="0" i="0" baseline="0" dirty="0">
                <a:latin typeface="Arial" panose="020B0604020202020204" pitchFamily="34" charset="0"/>
                <a:ea typeface="ヒラギノ角ゴ Pro W3"/>
              </a:rPr>
              <a:t>it may happen in a </a:t>
            </a:r>
            <a:r>
              <a:rPr lang="en-US" sz="2800" b="0" i="0" baseline="0" dirty="0" smtClean="0">
                <a:latin typeface="Arial" panose="020B0604020202020204" pitchFamily="34" charset="0"/>
                <a:ea typeface="ヒラギノ角ゴ Pro W3"/>
              </a:rPr>
              <a:t>crowd </a:t>
            </a:r>
            <a:r>
              <a:rPr lang="en-US" sz="2800" b="0" i="0" baseline="0" dirty="0">
                <a:latin typeface="Arial" panose="020B0604020202020204" pitchFamily="34" charset="0"/>
                <a:ea typeface="ヒラギノ角ゴ Pro W3"/>
              </a:rPr>
              <a:t>but </a:t>
            </a:r>
            <a:r>
              <a:rPr lang="en-US" sz="2800" b="0" i="0" baseline="0" dirty="0" smtClean="0">
                <a:latin typeface="Arial" panose="020B0604020202020204" pitchFamily="34" charset="0"/>
                <a:ea typeface="ヒラギノ角ゴ Pro W3"/>
              </a:rPr>
              <a:t>also </a:t>
            </a:r>
            <a:r>
              <a:rPr lang="en-US" sz="2800" b="0" i="0" baseline="0" dirty="0">
                <a:latin typeface="Arial" panose="020B0604020202020204" pitchFamily="34" charset="0"/>
                <a:ea typeface="ヒラギノ角ゴ Pro W3"/>
              </a:rPr>
              <a:t>may happen late at night when </a:t>
            </a:r>
            <a:r>
              <a:rPr lang="en-US" sz="2800" b="0" i="0" baseline="0" dirty="0" smtClean="0">
                <a:latin typeface="Arial" panose="020B0604020202020204" pitchFamily="34" charset="0"/>
                <a:ea typeface="ヒラギノ角ゴ Pro W3"/>
              </a:rPr>
              <a:t>no one </a:t>
            </a:r>
            <a:r>
              <a:rPr lang="en-US" sz="2800" b="0" i="0" baseline="0" dirty="0">
                <a:latin typeface="Arial" panose="020B0604020202020204" pitchFamily="34" charset="0"/>
                <a:ea typeface="ヒラギノ角ゴ Pro W3"/>
              </a:rPr>
              <a:t>else is about. </a:t>
            </a:r>
          </a:p>
          <a:p>
            <a:pPr marR="0" lvl="0" rtl="0"/>
            <a:r>
              <a:rPr lang="en-US" sz="2800" b="0" i="0" baseline="0" dirty="0">
                <a:latin typeface="Arial" panose="020B0604020202020204" pitchFamily="34" charset="0"/>
                <a:ea typeface="ヒラギノ角ゴ Pro W3"/>
              </a:rPr>
              <a:t>Organizationally, the context is primarily about security and who has access to which rooms and when they can gain access. </a:t>
            </a:r>
          </a:p>
          <a:p>
            <a:pPr marR="0" lvl="0" rtl="0"/>
            <a:r>
              <a:rPr lang="en-US" sz="2800" b="0" i="0" baseline="0" dirty="0">
                <a:latin typeface="Arial" panose="020B0604020202020204" pitchFamily="34" charset="0"/>
                <a:ea typeface="ヒラギノ角ゴ Pro W3"/>
              </a:rPr>
              <a:t>This is likely to be quite a politically charged setting.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94725"/>
            <a:ext cx="8229600" cy="557212"/>
          </a:xfrm>
        </p:spPr>
        <p:txBody>
          <a:bodyPr/>
          <a:lstStyle/>
          <a:p>
            <a:pPr marR="0" rtl="0"/>
            <a:r>
              <a:rPr lang="en-US" b="1" i="0" baseline="0" dirty="0">
                <a:latin typeface="Arial" panose="020B0604020202020204" pitchFamily="34" charset="0"/>
                <a:ea typeface="ヒラギノ角ゴ Pro W3"/>
              </a:rPr>
              <a:t>PACT </a:t>
            </a:r>
            <a:r>
              <a:rPr lang="en-US" b="1" i="0" baseline="0" dirty="0" smtClean="0">
                <a:latin typeface="Arial" panose="020B0604020202020204" pitchFamily="34" charset="0"/>
                <a:ea typeface="ヒラギノ角ゴ Pro W3"/>
              </a:rPr>
              <a:t>Example: </a:t>
            </a:r>
            <a:r>
              <a:rPr lang="en-US" b="1" i="0" baseline="0" dirty="0">
                <a:latin typeface="Arial" panose="020B0604020202020204" pitchFamily="34" charset="0"/>
                <a:ea typeface="ヒラギノ角ゴ Pro W3"/>
              </a:rPr>
              <a:t>Technologies</a:t>
            </a:r>
          </a:p>
        </p:txBody>
      </p:sp>
      <p:sp>
        <p:nvSpPr>
          <p:cNvPr id="3" name="Text Placeholder 2"/>
          <p:cNvSpPr>
            <a:spLocks noGrp="1"/>
          </p:cNvSpPr>
          <p:nvPr>
            <p:ph type="body" idx="4294967295"/>
          </p:nvPr>
        </p:nvSpPr>
        <p:spPr>
          <a:xfrm>
            <a:off x="665096" y="1430545"/>
            <a:ext cx="8229600" cy="4938735"/>
          </a:xfrm>
        </p:spPr>
        <p:txBody>
          <a:bodyPr>
            <a:normAutofit fontScale="85000" lnSpcReduction="20000"/>
          </a:bodyPr>
          <a:lstStyle/>
          <a:p>
            <a:pPr marR="0" lvl="0" rtl="0">
              <a:lnSpc>
                <a:spcPct val="110000"/>
              </a:lnSpc>
            </a:pPr>
            <a:r>
              <a:rPr lang="en-US" b="0" i="0" baseline="0" dirty="0">
                <a:latin typeface="Arial" panose="020B0604020202020204" pitchFamily="34" charset="0"/>
                <a:ea typeface="ヒラギノ角ゴ Pro W3"/>
              </a:rPr>
              <a:t>A small amount of data has to be entered quickly. </a:t>
            </a:r>
          </a:p>
          <a:p>
            <a:pPr marR="0" lvl="0" rtl="0">
              <a:lnSpc>
                <a:spcPct val="110000"/>
              </a:lnSpc>
            </a:pPr>
            <a:r>
              <a:rPr lang="en-US" b="0" i="0" baseline="0" dirty="0">
                <a:latin typeface="Arial" panose="020B0604020202020204" pitchFamily="34" charset="0"/>
                <a:ea typeface="ヒラギノ角ゴ Pro W3"/>
              </a:rPr>
              <a:t>It must be obvious how to do this to accommodate visitors and people unfamiliar with the system. </a:t>
            </a:r>
          </a:p>
          <a:p>
            <a:pPr marR="0" lvl="0" rtl="0">
              <a:lnSpc>
                <a:spcPct val="110000"/>
              </a:lnSpc>
            </a:pPr>
            <a:r>
              <a:rPr lang="en-US" b="0" i="0" baseline="0" dirty="0">
                <a:latin typeface="Arial" panose="020B0604020202020204" pitchFamily="34" charset="0"/>
                <a:ea typeface="ヒラギノ角ゴ Pro W3"/>
              </a:rPr>
              <a:t>It needs to be accessible by people in wheelchairs. </a:t>
            </a:r>
          </a:p>
          <a:p>
            <a:pPr marR="0" lvl="0" rtl="0">
              <a:lnSpc>
                <a:spcPct val="110000"/>
              </a:lnSpc>
            </a:pPr>
            <a:r>
              <a:rPr lang="en-US" b="0" i="0" baseline="0" dirty="0">
                <a:latin typeface="Arial" panose="020B0604020202020204" pitchFamily="34" charset="0"/>
                <a:ea typeface="ヒラギノ角ゴ Pro W3"/>
              </a:rPr>
              <a:t>The output from the technology needs to be </a:t>
            </a:r>
            <a:r>
              <a:rPr lang="en-US" b="0" i="0" baseline="0" dirty="0" smtClean="0">
                <a:latin typeface="Arial" panose="020B0604020202020204" pitchFamily="34" charset="0"/>
                <a:ea typeface="ヒラギノ角ゴ Pro W3"/>
              </a:rPr>
              <a:t>clear </a:t>
            </a:r>
            <a:r>
              <a:rPr lang="en-US" b="0" i="0" baseline="0" dirty="0">
                <a:latin typeface="Arial" panose="020B0604020202020204" pitchFamily="34" charset="0"/>
                <a:ea typeface="ヒラギノ角ゴ Pro W3"/>
              </a:rPr>
              <a:t>that the security data has been accepted or not and the door has to be opened if the process was successful. </a:t>
            </a:r>
          </a:p>
          <a:p>
            <a:pPr marR="0" lvl="0" rtl="0">
              <a:lnSpc>
                <a:spcPct val="110000"/>
              </a:lnSpc>
            </a:pPr>
            <a:r>
              <a:rPr lang="en-US" b="0" i="0" baseline="0" dirty="0">
                <a:latin typeface="Arial" panose="020B0604020202020204" pitchFamily="34" charset="0"/>
                <a:ea typeface="ヒラギノ角ゴ Pro W3"/>
              </a:rPr>
              <a:t>Communication with a central database may be necessary to validate any data </a:t>
            </a:r>
            <a:r>
              <a:rPr lang="en-US" b="0" i="0" baseline="0" dirty="0" smtClean="0">
                <a:latin typeface="Arial" panose="020B0604020202020204" pitchFamily="34" charset="0"/>
                <a:ea typeface="ヒラギノ角ゴ Pro W3"/>
              </a:rPr>
              <a:t>input </a:t>
            </a:r>
            <a:r>
              <a:rPr lang="en-US" b="0" i="0" baseline="0" dirty="0">
                <a:latin typeface="Arial" panose="020B0604020202020204" pitchFamily="34" charset="0"/>
                <a:ea typeface="ヒラギノ角ゴ Pro W3"/>
              </a:rPr>
              <a:t>but there is little other content in the application.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50709"/>
            <a:ext cx="8229600" cy="845244"/>
          </a:xfrm>
        </p:spPr>
        <p:txBody>
          <a:bodyPr/>
          <a:lstStyle/>
          <a:p>
            <a:pPr marR="0" rtl="0"/>
            <a:r>
              <a:rPr lang="en-US" i="0" baseline="0" dirty="0">
                <a:latin typeface="Arial" panose="020B0604020202020204" pitchFamily="34" charset="0"/>
                <a:ea typeface="ヒラギノ角ゴ Pro W3"/>
              </a:rPr>
              <a:t>Summary</a:t>
            </a:r>
            <a:r>
              <a:rPr lang="en-US" b="0" i="0" baseline="0" dirty="0">
                <a:latin typeface="Arial" panose="020B0604020202020204" pitchFamily="34" charset="0"/>
                <a:ea typeface="ヒラギノ角ゴ Pro W3"/>
              </a:rPr>
              <a:t> </a:t>
            </a:r>
          </a:p>
        </p:txBody>
      </p:sp>
      <p:sp>
        <p:nvSpPr>
          <p:cNvPr id="3" name="Text Placeholder 2"/>
          <p:cNvSpPr>
            <a:spLocks noGrp="1"/>
          </p:cNvSpPr>
          <p:nvPr>
            <p:ph type="body" idx="4294967295"/>
          </p:nvPr>
        </p:nvSpPr>
        <p:spPr>
          <a:xfrm>
            <a:off x="659823" y="1419623"/>
            <a:ext cx="8376673" cy="4852590"/>
          </a:xfrm>
        </p:spPr>
        <p:txBody>
          <a:bodyPr>
            <a:noAutofit/>
          </a:bodyPr>
          <a:lstStyle/>
          <a:p>
            <a:pPr marL="360363" marR="0" lvl="0" indent="-360363" rtl="0"/>
            <a:r>
              <a:rPr lang="en-US" sz="1800" b="0" i="0" baseline="0" dirty="0">
                <a:latin typeface="Arial" panose="020B0604020202020204" pitchFamily="34" charset="0"/>
                <a:ea typeface="ヒラギノ角ゴ Pro W3"/>
              </a:rPr>
              <a:t>The design of interactive systems is concerned with people, the activities they are undertaking, the contexts of those activities and the technologies that are </a:t>
            </a:r>
            <a:r>
              <a:rPr lang="en-US" sz="1800" b="0" i="0" baseline="0" dirty="0" smtClean="0">
                <a:latin typeface="Arial" panose="020B0604020202020204" pitchFamily="34" charset="0"/>
                <a:ea typeface="ヒラギノ角ゴ Pro W3"/>
              </a:rPr>
              <a:t>used, </a:t>
            </a:r>
            <a:r>
              <a:rPr lang="en-US" sz="1800" b="0" i="0" baseline="0" dirty="0">
                <a:latin typeface="Arial" panose="020B0604020202020204" pitchFamily="34" charset="0"/>
                <a:ea typeface="ヒラギノ角ゴ Pro W3"/>
              </a:rPr>
              <a:t>the PACT elements. </a:t>
            </a:r>
          </a:p>
          <a:p>
            <a:pPr marL="360363" marR="0" lvl="0" indent="-360363" rtl="0"/>
            <a:r>
              <a:rPr lang="en-US" sz="1800" b="0" i="0" baseline="0" dirty="0">
                <a:latin typeface="Arial" panose="020B0604020202020204" pitchFamily="34" charset="0"/>
                <a:ea typeface="ヒラギノ角ゴ Pro W3"/>
              </a:rPr>
              <a:t>There is considerable variety in each of these and it is this variety – and all the different combinations that can occur – that makes the design of interactive systems so fascinating.</a:t>
            </a:r>
          </a:p>
          <a:p>
            <a:pPr marL="360363" marR="0" lvl="0" indent="-360363" rtl="0"/>
            <a:r>
              <a:rPr lang="en-US" sz="1800" b="0" i="0" baseline="0" dirty="0">
                <a:latin typeface="Arial" panose="020B0604020202020204" pitchFamily="34" charset="0"/>
                <a:ea typeface="ヒラギノ角ゴ Pro W3"/>
              </a:rPr>
              <a:t>People vary in terms of physical characteristics, psychological differences and in their usage of </a:t>
            </a:r>
            <a:r>
              <a:rPr lang="en-US" sz="1800" b="0" i="0" baseline="0" dirty="0" smtClean="0">
                <a:latin typeface="Arial" panose="020B0604020202020204" pitchFamily="34" charset="0"/>
                <a:ea typeface="ヒラギノ角ゴ Pro W3"/>
              </a:rPr>
              <a:t>systems.</a:t>
            </a:r>
            <a:endParaRPr lang="en-US" sz="1800" b="0" i="0" baseline="0" dirty="0">
              <a:latin typeface="Arial" panose="020B0604020202020204" pitchFamily="34" charset="0"/>
              <a:ea typeface="ヒラギノ角ゴ Pro W3"/>
            </a:endParaRPr>
          </a:p>
          <a:p>
            <a:pPr marL="360363" marR="0" lvl="0" indent="-360363" rtl="0"/>
            <a:r>
              <a:rPr lang="en-US" sz="1800" b="0" i="0" baseline="0" dirty="0">
                <a:latin typeface="Arial" panose="020B0604020202020204" pitchFamily="34" charset="0"/>
                <a:ea typeface="ヒラギノ角ゴ Pro W3"/>
              </a:rPr>
              <a:t>Activities vary in terms of temporal aspects, whether they involve </a:t>
            </a:r>
            <a:r>
              <a:rPr lang="en-US" sz="1800" b="0" i="0" baseline="0" dirty="0" smtClean="0">
                <a:latin typeface="Arial" panose="020B0604020202020204" pitchFamily="34" charset="0"/>
                <a:ea typeface="ヒラギノ角ゴ Pro W3"/>
              </a:rPr>
              <a:t>cooperation and </a:t>
            </a:r>
            <a:r>
              <a:rPr lang="en-US" sz="1800" b="0" i="0" baseline="0" dirty="0">
                <a:latin typeface="Arial" panose="020B0604020202020204" pitchFamily="34" charset="0"/>
                <a:ea typeface="ヒラギノ角ゴ Pro W3"/>
              </a:rPr>
              <a:t>complexity, whether they are safety-critical and the nature of the content they </a:t>
            </a:r>
            <a:r>
              <a:rPr lang="en-US" sz="1800" b="0" i="0" baseline="0" dirty="0" smtClean="0">
                <a:latin typeface="Arial" panose="020B0604020202020204" pitchFamily="34" charset="0"/>
                <a:ea typeface="ヒラギノ角ゴ Pro W3"/>
              </a:rPr>
              <a:t>require.</a:t>
            </a:r>
            <a:endParaRPr lang="en-US" sz="1800" b="0" i="0" baseline="0" dirty="0">
              <a:latin typeface="Arial" panose="020B0604020202020204" pitchFamily="34" charset="0"/>
              <a:ea typeface="ヒラギノ角ゴ Pro W3"/>
            </a:endParaRPr>
          </a:p>
          <a:p>
            <a:pPr marL="360363" marR="0" lvl="0" indent="-360363" rtl="0"/>
            <a:r>
              <a:rPr lang="en-US" sz="1800" b="0" i="0" baseline="0" dirty="0">
                <a:latin typeface="Arial" panose="020B0604020202020204" pitchFamily="34" charset="0"/>
                <a:ea typeface="ヒラギノ角ゴ Pro W3"/>
              </a:rPr>
              <a:t>Contexts vary in terms of physical, </a:t>
            </a:r>
            <a:r>
              <a:rPr lang="en-US" sz="1800" b="0" i="0" baseline="0" dirty="0" smtClean="0">
                <a:latin typeface="Arial" panose="020B0604020202020204" pitchFamily="34" charset="0"/>
                <a:ea typeface="ヒラギノ角ゴ Pro W3"/>
              </a:rPr>
              <a:t>social and organizational.</a:t>
            </a:r>
            <a:endParaRPr lang="en-US" sz="1800" b="0" i="0" baseline="0" dirty="0">
              <a:latin typeface="Arial" panose="020B0604020202020204" pitchFamily="34" charset="0"/>
              <a:ea typeface="ヒラギノ角ゴ Pro W3"/>
            </a:endParaRPr>
          </a:p>
          <a:p>
            <a:pPr marL="360363" marR="0" lvl="0" indent="-360363" rtl="0"/>
            <a:r>
              <a:rPr lang="en-US" sz="1800" b="0" i="0" baseline="0" dirty="0">
                <a:latin typeface="Arial" panose="020B0604020202020204" pitchFamily="34" charset="0"/>
                <a:ea typeface="ヒラギノ角ゴ Pro W3"/>
              </a:rPr>
              <a:t>Technologies vary in terms of the input, output, communication and content that they support.</a:t>
            </a:r>
          </a:p>
          <a:p>
            <a:pPr marL="360363" marR="0" lvl="0" indent="-360363" rtl="0"/>
            <a:r>
              <a:rPr lang="en-US" sz="1800" b="0" i="0" baseline="0" dirty="0">
                <a:latin typeface="Arial" panose="020B0604020202020204" pitchFamily="34" charset="0"/>
                <a:ea typeface="ヒラギノ角ゴ Pro W3"/>
              </a:rPr>
              <a:t>Undertaking a PACT analysis of a situation is a useful way of scoping a design </a:t>
            </a:r>
            <a:r>
              <a:rPr lang="en-US" sz="1800" b="0" i="0" baseline="0" dirty="0" smtClean="0">
                <a:latin typeface="Arial" panose="020B0604020202020204" pitchFamily="34" charset="0"/>
                <a:ea typeface="ヒラギノ角ゴ Pro W3"/>
              </a:rPr>
              <a:t>problem.</a:t>
            </a:r>
            <a:endParaRPr lang="en-US" sz="1800" b="0" i="0" baseline="-25000" dirty="0">
              <a:latin typeface="Arial" panose="020B0604020202020204" pitchFamily="34" charset="0"/>
              <a:ea typeface="ヒラギノ角ゴ Pro W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12778"/>
            <a:ext cx="8229600" cy="701228"/>
          </a:xfrm>
        </p:spPr>
        <p:txBody>
          <a:bodyPr/>
          <a:lstStyle/>
          <a:p>
            <a:pPr marR="0" rtl="0"/>
            <a:r>
              <a:rPr lang="en-US" b="1" i="0" baseline="0" dirty="0">
                <a:latin typeface="Arial" panose="020B0604020202020204" pitchFamily="34" charset="0"/>
                <a:ea typeface="ヒラギノ角ゴ Pro W3"/>
              </a:rPr>
              <a:t>People</a:t>
            </a:r>
          </a:p>
        </p:txBody>
      </p:sp>
      <p:sp>
        <p:nvSpPr>
          <p:cNvPr id="3" name="Text Placeholder 2"/>
          <p:cNvSpPr>
            <a:spLocks noGrp="1"/>
          </p:cNvSpPr>
          <p:nvPr>
            <p:ph type="body" idx="4294967295"/>
          </p:nvPr>
        </p:nvSpPr>
        <p:spPr>
          <a:xfrm>
            <a:off x="662880" y="1392898"/>
            <a:ext cx="8229600" cy="3136100"/>
          </a:xfrm>
        </p:spPr>
        <p:txBody>
          <a:bodyPr/>
          <a:lstStyle/>
          <a:p>
            <a:pPr marR="0" lvl="0" rtl="0"/>
            <a:r>
              <a:rPr lang="en-US" sz="2800" b="0" i="0" baseline="0" dirty="0">
                <a:latin typeface="Arial" panose="020B0604020202020204" pitchFamily="34" charset="0"/>
                <a:ea typeface="ヒラギノ角ゴ Pro W3"/>
              </a:rPr>
              <a:t>People differ from one another in a variety of </a:t>
            </a:r>
            <a:r>
              <a:rPr lang="en-US" sz="2800" b="0" i="0" baseline="0" dirty="0" smtClean="0">
                <a:latin typeface="Arial" panose="020B0604020202020204" pitchFamily="34" charset="0"/>
                <a:ea typeface="ヒラギノ角ゴ Pro W3"/>
              </a:rPr>
              <a:t>ways:</a:t>
            </a:r>
            <a:endParaRPr lang="en-US" sz="2800" b="0" i="0" baseline="0" dirty="0">
              <a:latin typeface="Arial" panose="020B0604020202020204" pitchFamily="34" charset="0"/>
              <a:ea typeface="ヒラギノ角ゴ Pro W3"/>
            </a:endParaRPr>
          </a:p>
          <a:p>
            <a:pPr marL="793750" lvl="1" indent="-433388">
              <a:buFont typeface="Arial" panose="020B0604020202020204" pitchFamily="34" charset="0"/>
              <a:buChar char="–"/>
            </a:pPr>
            <a:r>
              <a:rPr lang="en-US" sz="2400" b="0" i="0" baseline="0" dirty="0" smtClean="0">
                <a:latin typeface="Arial" panose="020B0604020202020204" pitchFamily="34" charset="0"/>
                <a:ea typeface="ヒラギノ角ゴ Pro W3"/>
              </a:rPr>
              <a:t>Physical </a:t>
            </a:r>
            <a:r>
              <a:rPr lang="en-US" sz="2400" b="0" i="0" baseline="0" dirty="0">
                <a:latin typeface="Arial" panose="020B0604020202020204" pitchFamily="34" charset="0"/>
                <a:ea typeface="ヒラギノ角ゴ Pro W3"/>
              </a:rPr>
              <a:t>differences</a:t>
            </a:r>
          </a:p>
          <a:p>
            <a:pPr marL="793750" lvl="1" indent="-433388">
              <a:buFont typeface="Arial" panose="020B0604020202020204" pitchFamily="34" charset="0"/>
              <a:buChar char="–"/>
            </a:pPr>
            <a:r>
              <a:rPr lang="en-US" sz="2400" b="0" i="0" baseline="0" dirty="0">
                <a:latin typeface="Arial" panose="020B0604020202020204" pitchFamily="34" charset="0"/>
                <a:ea typeface="ヒラギノ角ゴ Pro W3"/>
              </a:rPr>
              <a:t>Psychological differences</a:t>
            </a:r>
          </a:p>
          <a:p>
            <a:pPr marL="793750" lvl="1" indent="-433388">
              <a:buFont typeface="Arial" panose="020B0604020202020204" pitchFamily="34" charset="0"/>
              <a:buChar char="–"/>
            </a:pPr>
            <a:r>
              <a:rPr lang="en-US" sz="2400" b="0" i="0" baseline="0" dirty="0">
                <a:latin typeface="Arial" panose="020B0604020202020204" pitchFamily="34" charset="0"/>
                <a:ea typeface="ヒラギノ角ゴ Pro W3"/>
              </a:rPr>
              <a:t>Social </a:t>
            </a:r>
            <a:r>
              <a:rPr lang="en-US" sz="2400" b="0" i="0" baseline="0" dirty="0" smtClean="0">
                <a:latin typeface="Arial" panose="020B0604020202020204" pitchFamily="34" charset="0"/>
                <a:ea typeface="ヒラギノ角ゴ Pro W3"/>
              </a:rPr>
              <a:t>differences.</a:t>
            </a:r>
            <a:endParaRPr lang="en-US" sz="2400" b="0" i="0" baseline="0" dirty="0">
              <a:latin typeface="Arial" panose="020B0604020202020204" pitchFamily="34" charset="0"/>
              <a:ea typeface="ヒラギノ角ゴ Pro W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86004"/>
            <a:ext cx="8229600" cy="1143000"/>
          </a:xfrm>
        </p:spPr>
        <p:txBody>
          <a:bodyPr/>
          <a:lstStyle/>
          <a:p>
            <a:pPr marR="0" rtl="0"/>
            <a:r>
              <a:rPr lang="en-US" b="1" i="0" baseline="0" dirty="0">
                <a:latin typeface="Arial" panose="020B0604020202020204" pitchFamily="34" charset="0"/>
                <a:ea typeface="ヒラギノ角ゴ Pro W3"/>
              </a:rPr>
              <a:t>Physical differences</a:t>
            </a:r>
          </a:p>
        </p:txBody>
      </p:sp>
      <p:sp>
        <p:nvSpPr>
          <p:cNvPr id="3" name="Text Placeholder 2"/>
          <p:cNvSpPr>
            <a:spLocks noGrp="1"/>
          </p:cNvSpPr>
          <p:nvPr>
            <p:ph type="body" idx="4294967295"/>
          </p:nvPr>
        </p:nvSpPr>
        <p:spPr>
          <a:xfrm>
            <a:off x="666308" y="1409544"/>
            <a:ext cx="8229600" cy="4525963"/>
          </a:xfrm>
        </p:spPr>
        <p:txBody>
          <a:bodyPr>
            <a:normAutofit fontScale="62500" lnSpcReduction="20000"/>
          </a:bodyPr>
          <a:lstStyle/>
          <a:p>
            <a:pPr marR="0" lvl="0" rtl="0">
              <a:lnSpc>
                <a:spcPct val="120000"/>
              </a:lnSpc>
            </a:pPr>
            <a:r>
              <a:rPr lang="en-US" b="0" i="0" baseline="0" dirty="0">
                <a:latin typeface="Arial" panose="020B0604020202020204" pitchFamily="34" charset="0"/>
                <a:ea typeface="ヒラギノ角ゴ Pro W3"/>
              </a:rPr>
              <a:t>People differ in physical characteristics such as height and weight.  </a:t>
            </a:r>
          </a:p>
          <a:p>
            <a:pPr marR="0" lvl="0" rtl="0">
              <a:lnSpc>
                <a:spcPct val="120000"/>
              </a:lnSpc>
            </a:pPr>
            <a:r>
              <a:rPr lang="en-US" b="0" i="0" baseline="0" dirty="0">
                <a:latin typeface="Arial" panose="020B0604020202020204" pitchFamily="34" charset="0"/>
                <a:ea typeface="ヒラギノ角ゴ Pro W3"/>
              </a:rPr>
              <a:t>Variability in the five senses – sight, hearing, touch, smell and taste – has a huge effect on how accessible, how usable and how enjoyable using a technology will be for people in different contexts. </a:t>
            </a:r>
          </a:p>
          <a:p>
            <a:pPr marR="0" lvl="0" rtl="0">
              <a:lnSpc>
                <a:spcPct val="120000"/>
              </a:lnSpc>
            </a:pPr>
            <a:r>
              <a:rPr lang="en-US" b="0" i="0" baseline="0" dirty="0">
                <a:latin typeface="Arial" panose="020B0604020202020204" pitchFamily="34" charset="0"/>
                <a:ea typeface="ヒラギノ角ゴ Pro W3"/>
              </a:rPr>
              <a:t>For example, colour blindness (usually the inability to correctly distinguish between red and green colours) affects about 8 </a:t>
            </a:r>
            <a:r>
              <a:rPr lang="en-US" b="0" i="0" baseline="0" dirty="0" smtClean="0">
                <a:latin typeface="Arial" panose="020B0604020202020204" pitchFamily="34" charset="0"/>
                <a:ea typeface="ヒラギノ角ゴ Pro W3"/>
              </a:rPr>
              <a:t>per cent </a:t>
            </a:r>
            <a:r>
              <a:rPr lang="en-US" b="0" i="0" baseline="0" dirty="0">
                <a:latin typeface="Arial" panose="020B0604020202020204" pitchFamily="34" charset="0"/>
                <a:ea typeface="ヒラギノ角ゴ Pro W3"/>
              </a:rPr>
              <a:t>of western males, short-sightedness and long-sightedness affect </a:t>
            </a:r>
            <a:r>
              <a:rPr lang="en-US" b="0" i="0" baseline="0" dirty="0" smtClean="0">
                <a:latin typeface="Arial" panose="020B0604020202020204" pitchFamily="34" charset="0"/>
                <a:ea typeface="ヒラギノ角ゴ Pro W3"/>
              </a:rPr>
              <a:t>many </a:t>
            </a:r>
            <a:r>
              <a:rPr lang="en-US" b="0" i="0" baseline="0" dirty="0">
                <a:latin typeface="Arial" panose="020B0604020202020204" pitchFamily="34" charset="0"/>
                <a:ea typeface="ヒラギノ角ゴ Pro W3"/>
              </a:rPr>
              <a:t>and many people are hearing impaired. </a:t>
            </a:r>
          </a:p>
          <a:p>
            <a:pPr marR="0" lvl="0" rtl="0">
              <a:lnSpc>
                <a:spcPct val="120000"/>
              </a:lnSpc>
            </a:pPr>
            <a:r>
              <a:rPr lang="en-US" b="0" i="0" baseline="0" dirty="0">
                <a:latin typeface="Arial" panose="020B0604020202020204" pitchFamily="34" charset="0"/>
                <a:ea typeface="ヒラギノ角ゴ Pro W3"/>
              </a:rPr>
              <a:t>In </a:t>
            </a:r>
            <a:r>
              <a:rPr lang="en-US" b="0" i="0" baseline="0" dirty="0" smtClean="0">
                <a:latin typeface="Arial" panose="020B0604020202020204" pitchFamily="34" charset="0"/>
                <a:ea typeface="ヒラギノ角ゴ Pro W3"/>
              </a:rPr>
              <a:t>Europe, </a:t>
            </a:r>
            <a:r>
              <a:rPr lang="en-US" b="0" i="0" baseline="0" dirty="0">
                <a:latin typeface="Arial" panose="020B0604020202020204" pitchFamily="34" charset="0"/>
                <a:ea typeface="ヒラギノ角ゴ Pro W3"/>
              </a:rPr>
              <a:t>there are 2.8 million wheelchair users so designers must consider where technologies are placed, and many people have dexterity impairments involving the use of their fingers. </a:t>
            </a:r>
          </a:p>
          <a:p>
            <a:pPr marR="0" lvl="0" rtl="0">
              <a:lnSpc>
                <a:spcPct val="120000"/>
              </a:lnSpc>
            </a:pPr>
            <a:r>
              <a:rPr lang="en-US" b="0" i="0" baseline="0" dirty="0">
                <a:latin typeface="Arial" panose="020B0604020202020204" pitchFamily="34" charset="0"/>
                <a:ea typeface="ヒラギノ角ゴ Pro W3"/>
              </a:rPr>
              <a:t>All of us have relatively large fingers compared to the small size we can make buttons.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46931"/>
            <a:ext cx="8229600" cy="845244"/>
          </a:xfrm>
        </p:spPr>
        <p:txBody>
          <a:bodyPr/>
          <a:lstStyle/>
          <a:p>
            <a:pPr marR="0" rtl="0"/>
            <a:r>
              <a:rPr lang="en-US" b="0" i="0" baseline="0" dirty="0">
                <a:latin typeface="Arial" panose="020B0604020202020204" pitchFamily="34" charset="0"/>
                <a:ea typeface="ヒラギノ角ゴ Pro W3"/>
              </a:rPr>
              <a:t> </a:t>
            </a:r>
            <a:r>
              <a:rPr lang="en-US" b="1" i="0" baseline="0" dirty="0">
                <a:latin typeface="Arial" panose="020B0604020202020204" pitchFamily="34" charset="0"/>
                <a:ea typeface="ヒラギノ角ゴ Pro W3"/>
              </a:rPr>
              <a:t>Ergonomics</a:t>
            </a:r>
          </a:p>
        </p:txBody>
      </p:sp>
      <p:sp>
        <p:nvSpPr>
          <p:cNvPr id="3" name="Text Placeholder 2"/>
          <p:cNvSpPr>
            <a:spLocks noGrp="1"/>
          </p:cNvSpPr>
          <p:nvPr>
            <p:ph type="body" idx="4294967295"/>
          </p:nvPr>
        </p:nvSpPr>
        <p:spPr>
          <a:xfrm>
            <a:off x="676504" y="1441499"/>
            <a:ext cx="8229600" cy="4829721"/>
          </a:xfrm>
        </p:spPr>
        <p:txBody>
          <a:bodyPr>
            <a:normAutofit fontScale="47500" lnSpcReduction="20000"/>
          </a:bodyPr>
          <a:lstStyle/>
          <a:p>
            <a:pPr marR="0" lvl="0" rtl="0">
              <a:lnSpc>
                <a:spcPct val="120000"/>
              </a:lnSpc>
            </a:pPr>
            <a:r>
              <a:rPr lang="en-US" b="0" i="0" baseline="0" dirty="0">
                <a:latin typeface="Arial" panose="020B0604020202020204" pitchFamily="34" charset="0"/>
                <a:ea typeface="ヒラギノ角ゴ Pro W3"/>
              </a:rPr>
              <a:t>The term ‘ergonomics’ was coined in 1948 to describe the study of the relationships between people and their environment. </a:t>
            </a:r>
          </a:p>
          <a:p>
            <a:pPr marR="0" lvl="0" rtl="0">
              <a:lnSpc>
                <a:spcPct val="120000"/>
              </a:lnSpc>
            </a:pPr>
            <a:r>
              <a:rPr lang="en-US" b="0" i="0" baseline="0" dirty="0">
                <a:latin typeface="Arial" panose="020B0604020202020204" pitchFamily="34" charset="0"/>
                <a:ea typeface="ヒラギノ角ゴ Pro W3"/>
              </a:rPr>
              <a:t>At that </a:t>
            </a:r>
            <a:r>
              <a:rPr lang="en-US" b="0" i="0" baseline="0" dirty="0" smtClean="0">
                <a:latin typeface="Arial" panose="020B0604020202020204" pitchFamily="34" charset="0"/>
                <a:ea typeface="ヒラギノ角ゴ Pro W3"/>
              </a:rPr>
              <a:t>time, </a:t>
            </a:r>
            <a:r>
              <a:rPr lang="en-US" b="0" i="0" baseline="0" dirty="0">
                <a:latin typeface="Arial" panose="020B0604020202020204" pitchFamily="34" charset="0"/>
                <a:ea typeface="ヒラギノ角ゴ Pro W3"/>
              </a:rPr>
              <a:t>technically advanced </a:t>
            </a:r>
            <a:r>
              <a:rPr lang="en-US" b="0" i="0" baseline="0" dirty="0" smtClean="0">
                <a:latin typeface="Arial" panose="020B0604020202020204" pitchFamily="34" charset="0"/>
                <a:ea typeface="ヒラギノ角ゴ Pro W3"/>
              </a:rPr>
              <a:t>weapon </a:t>
            </a:r>
            <a:r>
              <a:rPr lang="en-US" b="0" i="0" baseline="0" dirty="0">
                <a:latin typeface="Arial" panose="020B0604020202020204" pitchFamily="34" charset="0"/>
                <a:ea typeface="ヒラギノ角ゴ Pro W3"/>
              </a:rPr>
              <a:t>systems were being rapidly developed which required that their design matched human and environmental factors if they were to be used effectively and, paradoxically, safely.</a:t>
            </a:r>
          </a:p>
          <a:p>
            <a:pPr marR="0" lvl="0" rtl="0">
              <a:lnSpc>
                <a:spcPct val="120000"/>
              </a:lnSpc>
            </a:pPr>
            <a:r>
              <a:rPr lang="en-US" b="0" i="0" baseline="0" dirty="0">
                <a:latin typeface="Arial" panose="020B0604020202020204" pitchFamily="34" charset="0"/>
                <a:ea typeface="ヒラギノ角ゴ Pro W3"/>
              </a:rPr>
              <a:t>The environment includes the ambient environment (temperature, humidity, atmospheric pressure, light levels, noise and so on) and the working environment too (the design of machines, health and safety issues – e.g. hygiene, toxicology, exposure to ionizing radiation, </a:t>
            </a:r>
            <a:r>
              <a:rPr lang="en-US" b="0" i="0" baseline="0" dirty="0" smtClean="0">
                <a:latin typeface="Arial" panose="020B0604020202020204" pitchFamily="34" charset="0"/>
                <a:ea typeface="ヒラギノ角ゴ Pro W3"/>
              </a:rPr>
              <a:t>microwaves and so on).</a:t>
            </a:r>
            <a:endParaRPr lang="en-US" b="0" i="0" baseline="0" dirty="0">
              <a:latin typeface="Arial" panose="020B0604020202020204" pitchFamily="34" charset="0"/>
              <a:ea typeface="ヒラギノ角ゴ Pro W3"/>
            </a:endParaRPr>
          </a:p>
          <a:p>
            <a:pPr marR="0" lvl="0" rtl="0">
              <a:lnSpc>
                <a:spcPct val="120000"/>
              </a:lnSpc>
            </a:pPr>
            <a:r>
              <a:rPr lang="en-US" b="0" i="0" baseline="0" dirty="0">
                <a:latin typeface="Arial" panose="020B0604020202020204" pitchFamily="34" charset="0"/>
                <a:ea typeface="ヒラギノ角ゴ Pro W3"/>
              </a:rPr>
              <a:t>Ergonomics is </a:t>
            </a:r>
            <a:r>
              <a:rPr lang="en-US" b="0" i="0" baseline="0" dirty="0" smtClean="0">
                <a:latin typeface="Arial" panose="020B0604020202020204" pitchFamily="34" charset="0"/>
                <a:ea typeface="ヒラギノ角ゴ Pro W3"/>
              </a:rPr>
              <a:t>multidisciplinary </a:t>
            </a:r>
            <a:r>
              <a:rPr lang="en-US" b="0" i="0" baseline="0" dirty="0">
                <a:latin typeface="Arial" panose="020B0604020202020204" pitchFamily="34" charset="0"/>
                <a:ea typeface="ヒラギノ角ゴ Pro W3"/>
              </a:rPr>
              <a:t>drawing on anatomy and physiology, various aspects of psychology (e.g. physiological and experimental), physics, engineering and work studies </a:t>
            </a:r>
            <a:r>
              <a:rPr lang="en-US" b="0" i="0" baseline="0" dirty="0" smtClean="0">
                <a:latin typeface="Arial" panose="020B0604020202020204" pitchFamily="34" charset="0"/>
                <a:ea typeface="ヒラギノ角ゴ Pro W3"/>
              </a:rPr>
              <a:t>amongst </a:t>
            </a:r>
            <a:r>
              <a:rPr lang="en-US" b="0" i="0" baseline="0" dirty="0">
                <a:latin typeface="Arial" panose="020B0604020202020204" pitchFamily="34" charset="0"/>
                <a:ea typeface="ヒラギノ角ゴ Pro W3"/>
              </a:rPr>
              <a:t>others. </a:t>
            </a:r>
          </a:p>
          <a:p>
            <a:pPr marR="0" lvl="0" rtl="0">
              <a:lnSpc>
                <a:spcPct val="120000"/>
              </a:lnSpc>
            </a:pPr>
            <a:r>
              <a:rPr lang="en-US" b="0" i="0" baseline="0" dirty="0">
                <a:latin typeface="Arial" panose="020B0604020202020204" pitchFamily="34" charset="0"/>
                <a:ea typeface="ヒラギノ角ゴ Pro W3"/>
              </a:rPr>
              <a:t>In everyday </a:t>
            </a:r>
            <a:r>
              <a:rPr lang="en-US" b="0" i="0" baseline="0" dirty="0" smtClean="0">
                <a:latin typeface="Arial" panose="020B0604020202020204" pitchFamily="34" charset="0"/>
                <a:ea typeface="ヒラギノ角ゴ Pro W3"/>
              </a:rPr>
              <a:t>life, </a:t>
            </a:r>
            <a:r>
              <a:rPr lang="en-US" b="0" i="0" baseline="0" dirty="0">
                <a:latin typeface="Arial" panose="020B0604020202020204" pitchFamily="34" charset="0"/>
                <a:ea typeface="ヒラギノ角ゴ Pro W3"/>
              </a:rPr>
              <a:t>we come across the application of ergonomic design principles in every well-designed interactive system. </a:t>
            </a:r>
          </a:p>
          <a:p>
            <a:pPr marR="0" lvl="0" rtl="0">
              <a:lnSpc>
                <a:spcPct val="120000"/>
              </a:lnSpc>
            </a:pPr>
            <a:r>
              <a:rPr lang="en-US" b="0" i="0" baseline="0" dirty="0">
                <a:latin typeface="Arial" panose="020B0604020202020204" pitchFamily="34" charset="0"/>
                <a:ea typeface="ヒラギノ角ゴ Pro W3"/>
              </a:rPr>
              <a:t>In the Mercedes-Benz sales literature for its new </a:t>
            </a:r>
            <a:r>
              <a:rPr lang="en-US" b="0" i="0" baseline="0" dirty="0" smtClean="0">
                <a:latin typeface="Arial" panose="020B0604020202020204" pitchFamily="34" charset="0"/>
                <a:ea typeface="ヒラギノ角ゴ Pro W3"/>
              </a:rPr>
              <a:t>coupé, </a:t>
            </a:r>
            <a:r>
              <a:rPr lang="en-US" b="0" i="0" baseline="0" dirty="0">
                <a:latin typeface="Arial" panose="020B0604020202020204" pitchFamily="34" charset="0"/>
                <a:ea typeface="ヒラギノ角ゴ Pro W3"/>
              </a:rPr>
              <a:t>we find the following ergonomic description:</a:t>
            </a:r>
          </a:p>
          <a:p>
            <a:pPr lvl="1">
              <a:lnSpc>
                <a:spcPct val="120000"/>
              </a:lnSpc>
              <a:buFont typeface="Arial" panose="020B0604020202020204" pitchFamily="34" charset="0"/>
              <a:buChar char="–"/>
            </a:pPr>
            <a:r>
              <a:rPr lang="en-US" sz="2900" b="0" i="0" baseline="0" dirty="0" smtClean="0">
                <a:latin typeface="Arial" panose="020B0604020202020204" pitchFamily="34" charset="0"/>
                <a:ea typeface="ヒラギノ角ゴ Pro W3"/>
              </a:rPr>
              <a:t>‘Once </a:t>
            </a:r>
            <a:r>
              <a:rPr lang="en-US" sz="2900" b="0" i="0" baseline="0" dirty="0">
                <a:latin typeface="Arial" panose="020B0604020202020204" pitchFamily="34" charset="0"/>
                <a:ea typeface="ヒラギノ角ゴ Pro W3"/>
              </a:rPr>
              <a:t>inside the C-Class Sports </a:t>
            </a:r>
            <a:r>
              <a:rPr lang="en-US" sz="2900" b="0" i="0" baseline="0" dirty="0" smtClean="0">
                <a:latin typeface="Arial" panose="020B0604020202020204" pitchFamily="34" charset="0"/>
                <a:ea typeface="ヒラギノ角ゴ Pro W3"/>
              </a:rPr>
              <a:t>Coupé, </a:t>
            </a:r>
            <a:r>
              <a:rPr lang="en-US" sz="2900" b="0" i="0" baseline="0" dirty="0">
                <a:latin typeface="Arial" panose="020B0604020202020204" pitchFamily="34" charset="0"/>
                <a:ea typeface="ヒラギノ角ゴ Pro W3"/>
              </a:rPr>
              <a:t>you’ll find a wealth of ergonomic detail, designed to live up to the promise of its looks. As if cast from a single mould, the dashboard curves are smooth to the touch </a:t>
            </a:r>
            <a:r>
              <a:rPr lang="en-US" sz="2900" b="0" i="0" baseline="0" dirty="0" smtClean="0">
                <a:latin typeface="Arial" panose="020B0604020202020204" pitchFamily="34" charset="0"/>
                <a:ea typeface="ヒラギノ角ゴ Pro W3"/>
              </a:rPr>
              <a:t>’.</a:t>
            </a:r>
            <a:endParaRPr lang="en-US" sz="2900" b="0" i="0" baseline="0" dirty="0">
              <a:latin typeface="Arial" panose="020B0604020202020204" pitchFamily="34" charset="0"/>
              <a:ea typeface="ヒラギノ角ゴ Pro W3"/>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1871</TotalTime>
  <Words>6981</Words>
  <Application>Microsoft Office PowerPoint</Application>
  <PresentationFormat>On-screen Show (4:3)</PresentationFormat>
  <Paragraphs>403</Paragraphs>
  <Slides>63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MS PGothic</vt:lpstr>
      <vt:lpstr>Arial</vt:lpstr>
      <vt:lpstr>Calibri</vt:lpstr>
      <vt:lpstr>Times</vt:lpstr>
      <vt:lpstr>Verdana</vt:lpstr>
      <vt:lpstr>ヒラギノ角ゴ Pro W3</vt:lpstr>
      <vt:lpstr>2_Default Design</vt:lpstr>
      <vt:lpstr>PowerPoint Presentation</vt:lpstr>
      <vt:lpstr>Contents</vt:lpstr>
      <vt:lpstr>Overview</vt:lpstr>
      <vt:lpstr>PACT</vt:lpstr>
      <vt:lpstr>Activities and technologies</vt:lpstr>
      <vt:lpstr>The cycle continues</vt:lpstr>
      <vt:lpstr>People</vt:lpstr>
      <vt:lpstr>Physical differences</vt:lpstr>
      <vt:lpstr> Ergonomics</vt:lpstr>
      <vt:lpstr>Ergonomic design</vt:lpstr>
      <vt:lpstr>Fitts’ law</vt:lpstr>
      <vt:lpstr>Psychological differences</vt:lpstr>
      <vt:lpstr>Individual Differences</vt:lpstr>
      <vt:lpstr>Psychological tests</vt:lpstr>
      <vt:lpstr>More psychological differences</vt:lpstr>
      <vt:lpstr>Mental models</vt:lpstr>
      <vt:lpstr>Developing a mental model</vt:lpstr>
      <vt:lpstr>The mental model problem</vt:lpstr>
      <vt:lpstr>The nature of mental models (Norman, 1983)</vt:lpstr>
      <vt:lpstr>Stephen Payne’s view</vt:lpstr>
      <vt:lpstr>Device models</vt:lpstr>
      <vt:lpstr>Social differences</vt:lpstr>
      <vt:lpstr>Novice and experts</vt:lpstr>
      <vt:lpstr>Similarity amongst people</vt:lpstr>
      <vt:lpstr>Activities</vt:lpstr>
      <vt:lpstr>Temporal aspects of activities</vt:lpstr>
      <vt:lpstr>More temporal aspects</vt:lpstr>
      <vt:lpstr>Cooperative or complex activities</vt:lpstr>
      <vt:lpstr>Safety-critical activities</vt:lpstr>
      <vt:lpstr>Data and media requirements</vt:lpstr>
      <vt:lpstr>Contexts</vt:lpstr>
      <vt:lpstr>Example</vt:lpstr>
      <vt:lpstr>Physical environment</vt:lpstr>
      <vt:lpstr>Social context</vt:lpstr>
      <vt:lpstr>Organizational context</vt:lpstr>
      <vt:lpstr>Interface plasticity</vt:lpstr>
      <vt:lpstr>Technologies</vt:lpstr>
      <vt:lpstr>Classifying technologies</vt:lpstr>
      <vt:lpstr>Input</vt:lpstr>
      <vt:lpstr>Input methods</vt:lpstr>
      <vt:lpstr>Pointing</vt:lpstr>
      <vt:lpstr>The mouse</vt:lpstr>
      <vt:lpstr>More pointing devices</vt:lpstr>
      <vt:lpstr>Pointing from a distance</vt:lpstr>
      <vt:lpstr>Sensors, brain and speech</vt:lpstr>
      <vt:lpstr>Output</vt:lpstr>
      <vt:lpstr>Other displays</vt:lpstr>
      <vt:lpstr>Multi-touch surfaces</vt:lpstr>
      <vt:lpstr>Sound</vt:lpstr>
      <vt:lpstr>Printers</vt:lpstr>
      <vt:lpstr>Haptics</vt:lpstr>
      <vt:lpstr>Communication</vt:lpstr>
      <vt:lpstr>Wireless communication </vt:lpstr>
      <vt:lpstr>Content</vt:lpstr>
      <vt:lpstr>Data characteristics</vt:lpstr>
      <vt:lpstr>Media characteristics</vt:lpstr>
      <vt:lpstr>Scoping a problem with PACT</vt:lpstr>
      <vt:lpstr>People, activities, contexts and technologies</vt:lpstr>
      <vt:lpstr>PACT Example: People</vt:lpstr>
      <vt:lpstr>PACT Example: Activities</vt:lpstr>
      <vt:lpstr>PACT Example: Contexts</vt:lpstr>
      <vt:lpstr>PACT Example: Technologies</vt:lpstr>
      <vt:lpstr>Summary </vt:lpstr>
    </vt:vector>
  </TitlesOfParts>
  <Company>Napier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PACT: A framework for designing interactive systems</dc:title>
  <dc:creator>david benyon</dc:creator>
  <cp:lastModifiedBy>Vivekan G</cp:lastModifiedBy>
  <cp:revision>111</cp:revision>
  <dcterms:created xsi:type="dcterms:W3CDTF">2010-01-25T14:24:16Z</dcterms:created>
  <dcterms:modified xsi:type="dcterms:W3CDTF">2019-01-22T13:39:17Z</dcterms:modified>
</cp:coreProperties>
</file>