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87" r:id="rId2"/>
  </p:sldMasterIdLst>
  <p:notesMasterIdLst>
    <p:notesMasterId r:id="rId73"/>
  </p:notesMasterIdLst>
  <p:sldIdLst>
    <p:sldId id="32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22" r:id="rId33"/>
    <p:sldId id="323" r:id="rId34"/>
    <p:sldId id="324"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25" r:id="rId65"/>
    <p:sldId id="316" r:id="rId66"/>
    <p:sldId id="317" r:id="rId67"/>
    <p:sldId id="318" r:id="rId68"/>
    <p:sldId id="326" r:id="rId69"/>
    <p:sldId id="319" r:id="rId70"/>
    <p:sldId id="320" r:id="rId71"/>
    <p:sldId id="321"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userDrawn="1">
          <p15:clr>
            <a:srgbClr val="A4A3A4"/>
          </p15:clr>
        </p15:guide>
        <p15:guide id="2" pos="476" userDrawn="1">
          <p15:clr>
            <a:srgbClr val="A4A3A4"/>
          </p15:clr>
        </p15:guide>
        <p15:guide id="3" pos="975" userDrawn="1">
          <p15:clr>
            <a:srgbClr val="A4A3A4"/>
          </p15:clr>
        </p15:guide>
        <p15:guide id="4" pos="5579" userDrawn="1">
          <p15:clr>
            <a:srgbClr val="A4A3A4"/>
          </p15:clr>
        </p15:guide>
        <p15:guide id="5" orient="horz" pos="958" userDrawn="1">
          <p15:clr>
            <a:srgbClr val="A4A3A4"/>
          </p15:clr>
        </p15:guide>
        <p15:guide id="6" orient="horz" pos="3952" userDrawn="1">
          <p15:clr>
            <a:srgbClr val="A4A3A4"/>
          </p15:clr>
        </p15:guide>
        <p15:guide id="7" pos="703" userDrawn="1">
          <p15:clr>
            <a:srgbClr val="A4A3A4"/>
          </p15:clr>
        </p15:guide>
        <p15:guide id="8"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6" clrIdx="0">
    <p:extLst>
      <p:ext uri="{19B8F6BF-5375-455C-9EA6-DF929625EA0E}">
        <p15:presenceInfo xmlns:p15="http://schemas.microsoft.com/office/powerpoint/2012/main" userId="Menon, Bincy" providerId="None"/>
      </p:ext>
    </p:extLst>
  </p:cmAuthor>
  <p:cmAuthor id="2" name="user" initials="u" lastIdx="1" clrIdx="1"/>
  <p:cmAuthor id="3" name="Syed,HaameedMazhar" initials="S" lastIdx="3" clrIdx="2">
    <p:extLst>
      <p:ext uri="{19B8F6BF-5375-455C-9EA6-DF929625EA0E}">
        <p15:presenceInfo xmlns:p15="http://schemas.microsoft.com/office/powerpoint/2012/main" userId="S-1-5-21-2752970185-40930380-1894245210-29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snapToObjects="1">
      <p:cViewPr varScale="1">
        <p:scale>
          <a:sx n="105" d="100"/>
          <a:sy n="105" d="100"/>
        </p:scale>
        <p:origin x="1086" y="114"/>
      </p:cViewPr>
      <p:guideLst>
        <p:guide orient="horz" pos="527"/>
        <p:guide pos="476"/>
        <p:guide pos="975"/>
        <p:guide pos="5579"/>
        <p:guide orient="horz" pos="958"/>
        <p:guide orient="horz" pos="3952"/>
        <p:guide pos="703"/>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ommentAuthors" Target="commentAuthors.xml"/><Relationship Id="rId79"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C0F18-81CA-4B88-90CC-08D22F425792}" type="datetimeFigureOut">
              <a:rPr lang="en-IN" smtClean="0"/>
              <a:t>22-01-2019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1C333-AF9D-4AAF-B8BE-847467DA2B9C}" type="slidenum">
              <a:rPr lang="en-IN" smtClean="0"/>
              <a:t>‹#›</a:t>
            </a:fld>
            <a:endParaRPr lang="en-IN"/>
          </a:p>
        </p:txBody>
      </p:sp>
    </p:spTree>
    <p:extLst>
      <p:ext uri="{BB962C8B-B14F-4D97-AF65-F5344CB8AC3E}">
        <p14:creationId xmlns:p14="http://schemas.microsoft.com/office/powerpoint/2010/main" val="195418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143000" y="685800"/>
            <a:ext cx="4573588" cy="34290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614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C91FD3-F773-4668-851B-9501CB3EEE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303693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4.2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The elements of UX</a:t>
            </a:r>
            <a:endParaRPr lang="en-IN"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351C333-AF9D-4AAF-B8BE-847467DA2B9C}" type="slidenum">
              <a:rPr lang="en-IN" smtClean="0"/>
              <a:t>11</a:t>
            </a:fld>
            <a:endParaRPr lang="en-IN"/>
          </a:p>
        </p:txBody>
      </p:sp>
    </p:spTree>
    <p:extLst>
      <p:ext uri="{BB962C8B-B14F-4D97-AF65-F5344CB8AC3E}">
        <p14:creationId xmlns:p14="http://schemas.microsoft.com/office/powerpoint/2010/main" val="907516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4.2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The elements of UX</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351C333-AF9D-4AAF-B8BE-847467DA2B9C}" type="slidenum">
              <a:rPr lang="en-IN" smtClean="0"/>
              <a:t>12</a:t>
            </a:fld>
            <a:endParaRPr lang="en-IN"/>
          </a:p>
        </p:txBody>
      </p:sp>
    </p:spTree>
    <p:extLst>
      <p:ext uri="{BB962C8B-B14F-4D97-AF65-F5344CB8AC3E}">
        <p14:creationId xmlns:p14="http://schemas.microsoft.com/office/powerpoint/2010/main" val="3275222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4.3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Map of in-car services</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351C333-AF9D-4AAF-B8BE-847467DA2B9C}" type="slidenum">
              <a:rPr lang="en-IN" smtClean="0"/>
              <a:t>14</a:t>
            </a:fld>
            <a:endParaRPr lang="en-IN"/>
          </a:p>
        </p:txBody>
      </p:sp>
    </p:spTree>
    <p:extLst>
      <p:ext uri="{BB962C8B-B14F-4D97-AF65-F5344CB8AC3E}">
        <p14:creationId xmlns:p14="http://schemas.microsoft.com/office/powerpoint/2010/main" val="296916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4.4 </a:t>
            </a:r>
            <a:b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t>Wireframe</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351C333-AF9D-4AAF-B8BE-847467DA2B9C}" type="slidenum">
              <a:rPr lang="en-IN" smtClean="0"/>
              <a:t>16</a:t>
            </a:fld>
            <a:endParaRPr lang="en-IN"/>
          </a:p>
        </p:txBody>
      </p:sp>
    </p:spTree>
    <p:extLst>
      <p:ext uri="{BB962C8B-B14F-4D97-AF65-F5344CB8AC3E}">
        <p14:creationId xmlns:p14="http://schemas.microsoft.com/office/powerpoint/2010/main" val="389080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4.6</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A service blueprint shows user actions and what has to happen ‘backstage’ in </a:t>
            </a:r>
            <a: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t>order to provide them</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351C333-AF9D-4AAF-B8BE-847467DA2B9C}" type="slidenum">
              <a:rPr lang="en-IN" smtClean="0"/>
              <a:t>22</a:t>
            </a:fld>
            <a:endParaRPr lang="en-IN"/>
          </a:p>
        </p:txBody>
      </p:sp>
    </p:spTree>
    <p:extLst>
      <p:ext uri="{BB962C8B-B14F-4D97-AF65-F5344CB8AC3E}">
        <p14:creationId xmlns:p14="http://schemas.microsoft.com/office/powerpoint/2010/main" val="255726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4.10</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User journey mapping</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351C333-AF9D-4AAF-B8BE-847467DA2B9C}" type="slidenum">
              <a:rPr lang="en-IN" smtClean="0"/>
              <a:t>33</a:t>
            </a:fld>
            <a:endParaRPr lang="en-IN"/>
          </a:p>
        </p:txBody>
      </p:sp>
    </p:spTree>
    <p:extLst>
      <p:ext uri="{BB962C8B-B14F-4D97-AF65-F5344CB8AC3E}">
        <p14:creationId xmlns:p14="http://schemas.microsoft.com/office/powerpoint/2010/main" val="2378138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4.16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Some of the physical touchpoints in the commuting to work ecology</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351C333-AF9D-4AAF-B8BE-847467DA2B9C}" type="slidenum">
              <a:rPr lang="en-IN" smtClean="0"/>
              <a:t>63</a:t>
            </a:fld>
            <a:endParaRPr lang="en-IN"/>
          </a:p>
        </p:txBody>
      </p:sp>
    </p:spTree>
    <p:extLst>
      <p:ext uri="{BB962C8B-B14F-4D97-AF65-F5344CB8AC3E}">
        <p14:creationId xmlns:p14="http://schemas.microsoft.com/office/powerpoint/2010/main" val="140377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FontTx/>
              <a:buNone/>
              <a:defRPr/>
            </a:pPr>
            <a:r>
              <a:rPr lang="en-GB" altLang="en-US" sz="1200" b="0" kern="1200" dirty="0" smtClean="0">
                <a:solidFill>
                  <a:srgbClr val="007BA4"/>
                </a:solidFill>
                <a:latin typeface="Arial" panose="020B0604020202020204" pitchFamily="34" charset="0"/>
                <a:ea typeface="+mn-ea"/>
                <a:cs typeface="Arial" panose="020B0604020202020204" pitchFamily="34" charset="0"/>
              </a:rPr>
              <a:t>Figure 4.17</a:t>
            </a:r>
          </a:p>
          <a:p>
            <a:pPr>
              <a:spcBef>
                <a:spcPts val="0"/>
              </a:spcBef>
              <a:buFontTx/>
              <a:buNone/>
              <a:defRPr/>
            </a:pPr>
            <a:r>
              <a:rPr lang="en-US" sz="1200" b="0" kern="1200" dirty="0" smtClean="0">
                <a:solidFill>
                  <a:srgbClr val="007BA4"/>
                </a:solidFill>
                <a:latin typeface="Arial" panose="020B0604020202020204" pitchFamily="34" charset="0"/>
                <a:ea typeface="+mn-ea"/>
                <a:cs typeface="Arial" panose="020B0604020202020204" pitchFamily="34" charset="0"/>
              </a:rPr>
              <a:t>Service blueprint for commuting to work domain</a:t>
            </a:r>
            <a:endParaRPr lang="en-GB" altLang="en-US" sz="1200" b="0" kern="1200" dirty="0" smtClean="0">
              <a:solidFill>
                <a:srgbClr val="007BA4"/>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B351C333-AF9D-4AAF-B8BE-847467DA2B9C}" type="slidenum">
              <a:rPr lang="en-IN" smtClean="0"/>
              <a:t>67</a:t>
            </a:fld>
            <a:endParaRPr lang="en-IN"/>
          </a:p>
        </p:txBody>
      </p:sp>
    </p:spTree>
    <p:extLst>
      <p:ext uri="{BB962C8B-B14F-4D97-AF65-F5344CB8AC3E}">
        <p14:creationId xmlns:p14="http://schemas.microsoft.com/office/powerpoint/2010/main" val="1951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892" indent="0" algn="ctr">
              <a:buNone/>
              <a:defRPr/>
            </a:lvl2pPr>
            <a:lvl3pPr marL="685783" indent="0" algn="ctr">
              <a:buNone/>
              <a:defRPr/>
            </a:lvl3pPr>
            <a:lvl4pPr marL="1028675" indent="0" algn="ctr">
              <a:buNone/>
              <a:defRPr/>
            </a:lvl4pPr>
            <a:lvl5pPr marL="1371566" indent="0" algn="ctr">
              <a:buNone/>
              <a:defRPr/>
            </a:lvl5pPr>
            <a:lvl6pPr marL="1714457" indent="0" algn="ctr">
              <a:buNone/>
              <a:defRPr/>
            </a:lvl6pPr>
            <a:lvl7pPr marL="2057348" indent="0" algn="ctr">
              <a:buNone/>
              <a:defRPr/>
            </a:lvl7pPr>
            <a:lvl8pPr marL="2400240" indent="0" algn="ctr">
              <a:buNone/>
              <a:defRPr/>
            </a:lvl8pPr>
            <a:lvl9pPr marL="274313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1796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038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095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smtClean="0"/>
              <a:t>Click to edit Master title style</a:t>
            </a:r>
            <a:endParaRPr lang="en-US" dirty="0"/>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smtClean="0"/>
              <a:t>Click to edit Master text styles</a:t>
            </a:r>
          </a:p>
        </p:txBody>
      </p:sp>
      <p:sp>
        <p:nvSpPr>
          <p:cNvPr id="9" name="Text Placeholder 8"/>
          <p:cNvSpPr>
            <a:spLocks noGrp="1"/>
          </p:cNvSpPr>
          <p:nvPr>
            <p:ph type="body" sz="quarter" idx="14"/>
          </p:nvPr>
        </p:nvSpPr>
        <p:spPr>
          <a:xfrm>
            <a:off x="5029200" y="1600205"/>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smtClean="0"/>
              <a:t>Click to edit Master text styles</a:t>
            </a:r>
          </a:p>
        </p:txBody>
      </p:sp>
      <p:sp>
        <p:nvSpPr>
          <p:cNvPr id="10" name="Text Placeholder 8"/>
          <p:cNvSpPr>
            <a:spLocks noGrp="1"/>
          </p:cNvSpPr>
          <p:nvPr>
            <p:ph type="body" sz="quarter" idx="15"/>
          </p:nvPr>
        </p:nvSpPr>
        <p:spPr>
          <a:xfrm>
            <a:off x="5029200" y="3200404"/>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smtClean="0"/>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297843348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34972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5970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5762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959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7066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2130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86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0594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2839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9467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2382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6571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smtClean="0"/>
              <a:t>Click to edit Master title style</a:t>
            </a:r>
            <a:endParaRPr lang="en-US" dirty="0"/>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smtClean="0"/>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smtClean="0"/>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24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33076010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892" indent="0">
              <a:buNone/>
              <a:defRPr sz="1350"/>
            </a:lvl2pPr>
            <a:lvl3pPr marL="685783" indent="0">
              <a:buNone/>
              <a:defRPr sz="1200"/>
            </a:lvl3pPr>
            <a:lvl4pPr marL="1028675" indent="0">
              <a:buNone/>
              <a:defRPr sz="1050"/>
            </a:lvl4pPr>
            <a:lvl5pPr marL="1371566" indent="0">
              <a:buNone/>
              <a:defRPr sz="1050"/>
            </a:lvl5pPr>
            <a:lvl6pPr marL="1714457" indent="0">
              <a:buNone/>
              <a:defRPr sz="1050"/>
            </a:lvl6pPr>
            <a:lvl7pPr marL="2057348" indent="0">
              <a:buNone/>
              <a:defRPr sz="1050"/>
            </a:lvl7pPr>
            <a:lvl8pPr marL="2400240" indent="0">
              <a:buNone/>
              <a:defRPr sz="1050"/>
            </a:lvl8pPr>
            <a:lvl9pPr marL="2743132" indent="0">
              <a:buNone/>
              <a:defRPr sz="1050"/>
            </a:lvl9pPr>
          </a:lstStyle>
          <a:p>
            <a:pPr lvl="0"/>
            <a:r>
              <a:rPr lang="en-US" smtClean="0"/>
              <a:t>Click to edit Master text styles</a:t>
            </a:r>
          </a:p>
        </p:txBody>
      </p:sp>
    </p:spTree>
    <p:extLst>
      <p:ext uri="{BB962C8B-B14F-4D97-AF65-F5344CB8AC3E}">
        <p14:creationId xmlns:p14="http://schemas.microsoft.com/office/powerpoint/2010/main" val="198372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220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961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446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11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smtClean="0"/>
              <a:t>Click to edit Master text styles</a:t>
            </a:r>
          </a:p>
        </p:txBody>
      </p:sp>
    </p:spTree>
    <p:extLst>
      <p:ext uri="{BB962C8B-B14F-4D97-AF65-F5344CB8AC3E}">
        <p14:creationId xmlns:p14="http://schemas.microsoft.com/office/powerpoint/2010/main" val="91573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smtClean="0"/>
              <a:t>Click to edit Master text styles</a:t>
            </a:r>
          </a:p>
        </p:txBody>
      </p:sp>
    </p:spTree>
    <p:extLst>
      <p:ext uri="{BB962C8B-B14F-4D97-AF65-F5344CB8AC3E}">
        <p14:creationId xmlns:p14="http://schemas.microsoft.com/office/powerpoint/2010/main" val="376249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Text Box 13"/>
          <p:cNvSpPr txBox="1">
            <a:spLocks noChangeArrowheads="1"/>
          </p:cNvSpPr>
          <p:nvPr userDrawn="1"/>
        </p:nvSpPr>
        <p:spPr bwMode="auto">
          <a:xfrm>
            <a:off x="185739" y="6416679"/>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900" dirty="0" smtClean="0">
                <a:solidFill>
                  <a:srgbClr val="000000"/>
                </a:solidFill>
                <a:latin typeface="Arial"/>
                <a:ea typeface="Verdana" panose="020B0604030504040204" pitchFamily="34" charset="0"/>
                <a:cs typeface="Verdana" panose="020B0604030504040204" pitchFamily="34" charset="0"/>
              </a:rPr>
              <a:t>Copyright © 2019, 2015, 2012 Pearson Education, Inc. All Rights Reserved</a:t>
            </a:r>
            <a:endParaRPr lang="en-GB" sz="900" dirty="0" smtClean="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2"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0259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892" algn="ctr" rtl="0" fontAlgn="base">
        <a:spcBef>
          <a:spcPct val="0"/>
        </a:spcBef>
        <a:spcAft>
          <a:spcPct val="0"/>
        </a:spcAft>
        <a:defRPr sz="3300">
          <a:solidFill>
            <a:schemeClr val="tx2"/>
          </a:solidFill>
          <a:latin typeface="Arial" pitchFamily="34" charset="0"/>
        </a:defRPr>
      </a:lvl6pPr>
      <a:lvl7pPr marL="685783" algn="ctr" rtl="0" fontAlgn="base">
        <a:spcBef>
          <a:spcPct val="0"/>
        </a:spcBef>
        <a:spcAft>
          <a:spcPct val="0"/>
        </a:spcAft>
        <a:defRPr sz="3300">
          <a:solidFill>
            <a:schemeClr val="tx2"/>
          </a:solidFill>
          <a:latin typeface="Arial" pitchFamily="34" charset="0"/>
        </a:defRPr>
      </a:lvl7pPr>
      <a:lvl8pPr marL="1028675" algn="ctr" rtl="0" fontAlgn="base">
        <a:spcBef>
          <a:spcPct val="0"/>
        </a:spcBef>
        <a:spcAft>
          <a:spcPct val="0"/>
        </a:spcAft>
        <a:defRPr sz="3300">
          <a:solidFill>
            <a:schemeClr val="tx2"/>
          </a:solidFill>
          <a:latin typeface="Arial" pitchFamily="34" charset="0"/>
        </a:defRPr>
      </a:lvl8pPr>
      <a:lvl9pPr marL="1371566" algn="ctr" rtl="0" fontAlgn="base">
        <a:spcBef>
          <a:spcPct val="0"/>
        </a:spcBef>
        <a:spcAft>
          <a:spcPct val="0"/>
        </a:spcAft>
        <a:defRPr sz="3300">
          <a:solidFill>
            <a:schemeClr val="tx2"/>
          </a:solidFill>
          <a:latin typeface="Arial" pitchFamily="34" charset="0"/>
        </a:defRPr>
      </a:lvl9pPr>
    </p:titleStyle>
    <p:bodyStyle>
      <a:lvl1pPr marL="257168" indent="-257168"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199" indent="-214308" algn="l" rtl="0" eaLnBrk="0" fontAlgn="base" hangingPunct="0">
        <a:spcBef>
          <a:spcPct val="20000"/>
        </a:spcBef>
        <a:spcAft>
          <a:spcPct val="0"/>
        </a:spcAft>
        <a:buClr>
          <a:srgbClr val="007FA3"/>
        </a:buClr>
        <a:buChar char="–"/>
        <a:defRPr sz="2100">
          <a:solidFill>
            <a:schemeClr val="tx1"/>
          </a:solidFill>
          <a:latin typeface="+mj-lt"/>
        </a:defRPr>
      </a:lvl2pPr>
      <a:lvl3pPr marL="857228" indent="-171446" algn="l" rtl="0" eaLnBrk="0" fontAlgn="base" hangingPunct="0">
        <a:spcBef>
          <a:spcPct val="20000"/>
        </a:spcBef>
        <a:spcAft>
          <a:spcPct val="0"/>
        </a:spcAft>
        <a:buClr>
          <a:srgbClr val="007FA3"/>
        </a:buClr>
        <a:buChar char="•"/>
        <a:defRPr sz="1800">
          <a:solidFill>
            <a:schemeClr val="tx1"/>
          </a:solidFill>
          <a:latin typeface="+mj-lt"/>
        </a:defRPr>
      </a:lvl3pPr>
      <a:lvl4pPr marL="1200120" indent="-171446" algn="l" rtl="0" eaLnBrk="0" fontAlgn="base" hangingPunct="0">
        <a:spcBef>
          <a:spcPct val="20000"/>
        </a:spcBef>
        <a:spcAft>
          <a:spcPct val="0"/>
        </a:spcAft>
        <a:buClr>
          <a:srgbClr val="007FA3"/>
        </a:buClr>
        <a:buChar char="–"/>
        <a:defRPr sz="1500">
          <a:solidFill>
            <a:schemeClr val="tx1"/>
          </a:solidFill>
          <a:latin typeface="+mj-lt"/>
        </a:defRPr>
      </a:lvl4pPr>
      <a:lvl5pPr marL="1543012" indent="-171446" algn="l" rtl="0" eaLnBrk="0" fontAlgn="base" hangingPunct="0">
        <a:spcBef>
          <a:spcPct val="20000"/>
        </a:spcBef>
        <a:spcAft>
          <a:spcPct val="0"/>
        </a:spcAft>
        <a:buChar char="»"/>
        <a:defRPr sz="1500">
          <a:solidFill>
            <a:schemeClr val="tx1"/>
          </a:solidFill>
          <a:latin typeface="+mj-lt"/>
        </a:defRPr>
      </a:lvl5pPr>
      <a:lvl6pPr marL="1885903" indent="-171446" algn="l" rtl="0" fontAlgn="base">
        <a:spcBef>
          <a:spcPct val="20000"/>
        </a:spcBef>
        <a:spcAft>
          <a:spcPct val="0"/>
        </a:spcAft>
        <a:buChar char="»"/>
        <a:defRPr sz="1500">
          <a:solidFill>
            <a:schemeClr val="tx1"/>
          </a:solidFill>
          <a:latin typeface="+mn-lt"/>
        </a:defRPr>
      </a:lvl6pPr>
      <a:lvl7pPr marL="2228795" indent="-171446" algn="l" rtl="0" fontAlgn="base">
        <a:spcBef>
          <a:spcPct val="20000"/>
        </a:spcBef>
        <a:spcAft>
          <a:spcPct val="0"/>
        </a:spcAft>
        <a:buChar char="»"/>
        <a:defRPr sz="1500">
          <a:solidFill>
            <a:schemeClr val="tx1"/>
          </a:solidFill>
          <a:latin typeface="+mn-lt"/>
        </a:defRPr>
      </a:lvl7pPr>
      <a:lvl8pPr marL="2571686" indent="-171446" algn="l" rtl="0" fontAlgn="base">
        <a:spcBef>
          <a:spcPct val="20000"/>
        </a:spcBef>
        <a:spcAft>
          <a:spcPct val="0"/>
        </a:spcAft>
        <a:buChar char="»"/>
        <a:defRPr sz="1500">
          <a:solidFill>
            <a:schemeClr val="tx1"/>
          </a:solidFill>
          <a:latin typeface="+mn-lt"/>
        </a:defRPr>
      </a:lvl8pPr>
      <a:lvl9pPr marL="2914577" indent="-171446"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Text Box 13"/>
          <p:cNvSpPr txBox="1">
            <a:spLocks noChangeArrowheads="1"/>
          </p:cNvSpPr>
          <p:nvPr userDrawn="1"/>
        </p:nvSpPr>
        <p:spPr bwMode="auto">
          <a:xfrm>
            <a:off x="185738" y="6416675"/>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smtClean="0">
                <a:solidFill>
                  <a:srgbClr val="000000"/>
                </a:solidFill>
                <a:latin typeface="Arial"/>
                <a:ea typeface="Verdana" panose="020B0604030504040204" pitchFamily="34" charset="0"/>
                <a:cs typeface="Verdana" panose="020B0604030504040204" pitchFamily="34" charset="0"/>
              </a:rPr>
              <a:t>Copyright © 2019, 2014, 2010 Pearson Education, Inc. All Rights Reserved</a:t>
            </a:r>
            <a:endParaRPr lang="en-GB" sz="1200" dirty="0" smtClean="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912213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sz="3600" b="1">
          <a:solidFill>
            <a:srgbClr val="007FA3"/>
          </a:solidFill>
          <a:latin typeface="+mj-lt"/>
          <a:ea typeface="+mj-ea"/>
          <a:cs typeface="+mj-cs"/>
        </a:defRPr>
      </a:lvl1pPr>
      <a:lvl2pPr algn="ctr" rtl="0" eaLnBrk="0" fontAlgn="base" hangingPunct="0">
        <a:spcBef>
          <a:spcPct val="0"/>
        </a:spcBef>
        <a:spcAft>
          <a:spcPct val="0"/>
        </a:spcAft>
        <a:defRPr sz="4000" b="1">
          <a:solidFill>
            <a:srgbClr val="007FA3"/>
          </a:solidFill>
          <a:latin typeface="Arial" pitchFamily="34" charset="0"/>
        </a:defRPr>
      </a:lvl2pPr>
      <a:lvl3pPr algn="ctr" rtl="0" eaLnBrk="0" fontAlgn="base" hangingPunct="0">
        <a:spcBef>
          <a:spcPct val="0"/>
        </a:spcBef>
        <a:spcAft>
          <a:spcPct val="0"/>
        </a:spcAft>
        <a:defRPr sz="4000" b="1">
          <a:solidFill>
            <a:srgbClr val="007FA3"/>
          </a:solidFill>
          <a:latin typeface="Arial" pitchFamily="34" charset="0"/>
        </a:defRPr>
      </a:lvl3pPr>
      <a:lvl4pPr algn="ctr" rtl="0" eaLnBrk="0" fontAlgn="base" hangingPunct="0">
        <a:spcBef>
          <a:spcPct val="0"/>
        </a:spcBef>
        <a:spcAft>
          <a:spcPct val="0"/>
        </a:spcAft>
        <a:defRPr sz="4000" b="1">
          <a:solidFill>
            <a:srgbClr val="007FA3"/>
          </a:solidFill>
          <a:latin typeface="Arial" pitchFamily="34" charset="0"/>
        </a:defRPr>
      </a:lvl4pPr>
      <a:lvl5pPr algn="ctr" rtl="0" eaLnBrk="0" fontAlgn="base" hangingPunct="0">
        <a:spcBef>
          <a:spcPct val="0"/>
        </a:spcBef>
        <a:spcAft>
          <a:spcPct val="0"/>
        </a:spcAft>
        <a:defRPr sz="4000" b="1">
          <a:solidFill>
            <a:srgbClr val="007FA3"/>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lr>
          <a:srgbClr val="007FA3"/>
        </a:buClr>
        <a:buChar char="•"/>
        <a:defRPr sz="3200">
          <a:solidFill>
            <a:schemeClr val="tx1"/>
          </a:solidFill>
          <a:latin typeface="+mj-lt"/>
          <a:ea typeface="+mn-ea"/>
          <a:cs typeface="+mn-cs"/>
        </a:defRPr>
      </a:lvl1pPr>
      <a:lvl2pPr marL="742950" indent="-285750" algn="l" rtl="0" eaLnBrk="0" fontAlgn="base" hangingPunct="0">
        <a:spcBef>
          <a:spcPct val="20000"/>
        </a:spcBef>
        <a:spcAft>
          <a:spcPct val="0"/>
        </a:spcAft>
        <a:buClr>
          <a:srgbClr val="007FA3"/>
        </a:buClr>
        <a:buChar char="–"/>
        <a:defRPr sz="2800">
          <a:solidFill>
            <a:schemeClr val="tx1"/>
          </a:solidFill>
          <a:latin typeface="+mj-lt"/>
        </a:defRPr>
      </a:lvl2pPr>
      <a:lvl3pPr marL="1143000" indent="-228600" algn="l" rtl="0" eaLnBrk="0" fontAlgn="base" hangingPunct="0">
        <a:spcBef>
          <a:spcPct val="20000"/>
        </a:spcBef>
        <a:spcAft>
          <a:spcPct val="0"/>
        </a:spcAft>
        <a:buClr>
          <a:srgbClr val="007FA3"/>
        </a:buClr>
        <a:buChar char="•"/>
        <a:defRPr sz="2400">
          <a:solidFill>
            <a:schemeClr val="tx1"/>
          </a:solidFill>
          <a:latin typeface="+mj-lt"/>
        </a:defRPr>
      </a:lvl3pPr>
      <a:lvl4pPr marL="1600200" indent="-228600" algn="l" rtl="0" eaLnBrk="0" fontAlgn="base" hangingPunct="0">
        <a:spcBef>
          <a:spcPct val="20000"/>
        </a:spcBef>
        <a:spcAft>
          <a:spcPct val="0"/>
        </a:spcAft>
        <a:buClr>
          <a:srgbClr val="007FA3"/>
        </a:buClr>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a:t>
            </a:r>
            <a:r>
              <a:rPr kumimoji="0" lang="en-IN" sz="3600" b="1" i="0" u="none" strike="noStrike" kern="1200" cap="none" spc="0" normalizeH="0" baseline="0" noProof="0" dirty="0" smtClean="0">
                <a:ln>
                  <a:noFill/>
                </a:ln>
                <a:solidFill>
                  <a:srgbClr val="007BA4"/>
                </a:solidFill>
                <a:effectLst/>
                <a:uLnTx/>
                <a:uFillTx/>
                <a:latin typeface="Arial"/>
                <a:ea typeface="+mj-ea"/>
                <a:cs typeface="+mj-cs"/>
              </a:rPr>
              <a:t>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a:t>
            </a:r>
            <a:r>
              <a:rPr kumimoji="0" lang="en-US" sz="2800" b="1" i="0" u="none" strike="noStrike" kern="0" cap="none" spc="0" normalizeH="0" baseline="0" noProof="0" dirty="0" smtClean="0">
                <a:ln>
                  <a:noFill/>
                </a:ln>
                <a:solidFill>
                  <a:srgbClr val="007FA3"/>
                </a:solidFill>
                <a:effectLst/>
                <a:uLnTx/>
                <a:uFillTx/>
                <a:latin typeface="Arial"/>
                <a:ea typeface="+mj-ea"/>
                <a:cs typeface="Arial" panose="020B0604020202020204" pitchFamily="34" charset="0"/>
              </a:rPr>
              <a:t>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smtClean="0">
                <a:ln>
                  <a:noFill/>
                </a:ln>
                <a:solidFill>
                  <a:srgbClr val="007FA3"/>
                </a:solidFill>
                <a:effectLst/>
                <a:uLnTx/>
                <a:uFillTx/>
                <a:latin typeface="Arial"/>
                <a:ea typeface="+mj-ea"/>
                <a:cs typeface="Arial" panose="020B0604020202020204" pitchFamily="34" charset="0"/>
              </a:rPr>
              <a:t>Fourth Edition</a:t>
            </a:r>
            <a:endPar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13" name="Text Placeholder 4"/>
          <p:cNvSpPr txBox="1">
            <a:spLocks/>
          </p:cNvSpPr>
          <p:nvPr/>
        </p:nvSpPr>
        <p:spPr bwMode="auto">
          <a:xfrm>
            <a:off x="4564063" y="3054970"/>
            <a:ext cx="41227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en-US" sz="3000" b="0" i="0" u="none" strike="noStrike" kern="0" cap="none" spc="0" normalizeH="0" baseline="0" noProof="0" dirty="0" smtClean="0">
                <a:ln>
                  <a:noFill/>
                </a:ln>
                <a:solidFill>
                  <a:srgbClr val="000000"/>
                </a:solidFill>
                <a:effectLst/>
                <a:uLnTx/>
                <a:uFillTx/>
                <a:latin typeface="Arial"/>
                <a:ea typeface="+mn-ea"/>
                <a:cs typeface="+mn-cs"/>
              </a:rPr>
              <a:t>Chapter 4</a:t>
            </a:r>
          </a:p>
        </p:txBody>
      </p:sp>
      <p:sp>
        <p:nvSpPr>
          <p:cNvPr id="14" name="Text Placeholder 4"/>
          <p:cNvSpPr txBox="1">
            <a:spLocks/>
          </p:cNvSpPr>
          <p:nvPr/>
        </p:nvSpPr>
        <p:spPr bwMode="auto">
          <a:xfrm>
            <a:off x="4564063" y="3655045"/>
            <a:ext cx="41227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0" indent="0">
              <a:spcBef>
                <a:spcPts val="1200"/>
              </a:spcBef>
              <a:buNone/>
              <a:defRPr/>
            </a:pPr>
            <a:r>
              <a:rPr lang="en-US" sz="2200" kern="0" dirty="0">
                <a:solidFill>
                  <a:srgbClr val="000000"/>
                </a:solidFill>
              </a:rPr>
              <a:t>Cross-channel UX</a:t>
            </a:r>
            <a:endParaRPr kumimoji="0" lang="en-US" sz="2200" b="0" i="0" u="none" strike="noStrike" kern="0" cap="none" spc="0" normalizeH="0" baseline="0" noProof="0" dirty="0" smtClean="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1356358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034"/>
            <a:ext cx="7886700" cy="756400"/>
          </a:xfrm>
        </p:spPr>
        <p:txBody>
          <a:bodyPr/>
          <a:lstStyle/>
          <a:p>
            <a:r>
              <a:rPr lang="en-US" b="1" i="0" u="none" strike="noStrike" baseline="0" dirty="0">
                <a:latin typeface="Arial" panose="020B0604020202020204" pitchFamily="34" charset="0"/>
              </a:rPr>
              <a:t>Challenge 4.1</a:t>
            </a:r>
          </a:p>
        </p:txBody>
      </p:sp>
      <p:sp>
        <p:nvSpPr>
          <p:cNvPr id="3" name="Text Placeholder 2"/>
          <p:cNvSpPr>
            <a:spLocks noGrp="1"/>
          </p:cNvSpPr>
          <p:nvPr>
            <p:ph type="body" idx="4294967295"/>
          </p:nvPr>
        </p:nvSpPr>
        <p:spPr>
          <a:xfrm>
            <a:off x="653808" y="1414254"/>
            <a:ext cx="7886700" cy="2185657"/>
          </a:xfrm>
        </p:spPr>
        <p:txBody>
          <a:bodyPr/>
          <a:lstStyle/>
          <a:p>
            <a:pPr marL="361950" indent="-361950"/>
            <a:r>
              <a:rPr lang="en-US" sz="2800" b="0" i="0" u="none" strike="noStrike" baseline="0" dirty="0">
                <a:latin typeface="Arial" panose="020B0604020202020204" pitchFamily="34" charset="0"/>
              </a:rPr>
              <a:t>Write down the touchpoints for the activity of going for a holiday in a rented house in the wilderness. What media channels do the touchpoints use?</a:t>
            </a:r>
          </a:p>
        </p:txBody>
      </p:sp>
    </p:spTree>
    <p:extLst>
      <p:ext uri="{BB962C8B-B14F-4D97-AF65-F5344CB8AC3E}">
        <p14:creationId xmlns:p14="http://schemas.microsoft.com/office/powerpoint/2010/main" val="43300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3277"/>
            <a:ext cx="7886700" cy="704640"/>
          </a:xfrm>
        </p:spPr>
        <p:txBody>
          <a:bodyPr/>
          <a:lstStyle/>
          <a:p>
            <a:r>
              <a:rPr lang="en-US" b="1" i="0" u="none" strike="noStrike" baseline="0" dirty="0">
                <a:latin typeface="Arial" panose="020B0604020202020204" pitchFamily="34" charset="0"/>
              </a:rPr>
              <a:t>The elements of UX overview</a:t>
            </a:r>
          </a:p>
        </p:txBody>
      </p:sp>
      <p:sp>
        <p:nvSpPr>
          <p:cNvPr id="3" name="Text Placeholder 2"/>
          <p:cNvSpPr>
            <a:spLocks noGrp="1"/>
          </p:cNvSpPr>
          <p:nvPr>
            <p:ph type="body" idx="4294967295"/>
          </p:nvPr>
        </p:nvSpPr>
        <p:spPr>
          <a:xfrm>
            <a:off x="665611" y="1429133"/>
            <a:ext cx="4252913" cy="4797042"/>
          </a:xfrm>
        </p:spPr>
        <p:txBody>
          <a:bodyPr>
            <a:normAutofit fontScale="55000" lnSpcReduction="20000"/>
          </a:bodyPr>
          <a:lstStyle/>
          <a:p>
            <a:pPr>
              <a:lnSpc>
                <a:spcPct val="120000"/>
              </a:lnSpc>
            </a:pPr>
            <a:r>
              <a:rPr lang="en-US" b="0" i="0" u="none" strike="noStrike" baseline="0" dirty="0">
                <a:latin typeface="Arial" panose="020B0604020202020204" pitchFamily="34" charset="0"/>
              </a:rPr>
              <a:t>In 2003, Jesse James Garrett (Garrett, 2003) conceptualized the development of websites in terms of five elements: strategy, scope, structure, skeleton and surface. </a:t>
            </a:r>
          </a:p>
          <a:p>
            <a:pPr>
              <a:lnSpc>
                <a:spcPct val="120000"/>
              </a:lnSpc>
            </a:pPr>
            <a:r>
              <a:rPr lang="en-US" b="0" i="0" u="none" strike="noStrike" baseline="0" dirty="0">
                <a:latin typeface="Arial" panose="020B0604020202020204" pitchFamily="34" charset="0"/>
              </a:rPr>
              <a:t>This led to a famous figure that was widely adopted as a guide to good web design. </a:t>
            </a:r>
          </a:p>
          <a:p>
            <a:pPr>
              <a:lnSpc>
                <a:spcPct val="120000"/>
              </a:lnSpc>
            </a:pPr>
            <a:r>
              <a:rPr lang="en-US" b="0" i="0" u="none" strike="noStrike" baseline="0" dirty="0">
                <a:latin typeface="Arial" panose="020B0604020202020204" pitchFamily="34" charset="0"/>
              </a:rPr>
              <a:t>In </a:t>
            </a:r>
            <a:r>
              <a:rPr lang="en-US" b="0" i="0" u="none" strike="noStrike" baseline="0" dirty="0" smtClean="0">
                <a:latin typeface="Arial" panose="020B0604020202020204" pitchFamily="34" charset="0"/>
              </a:rPr>
              <a:t>2011, </a:t>
            </a:r>
            <a:r>
              <a:rPr lang="en-US" b="0" i="0" u="none" strike="noStrike" baseline="0" dirty="0">
                <a:latin typeface="Arial" panose="020B0604020202020204" pitchFamily="34" charset="0"/>
              </a:rPr>
              <a:t>he produced the second edition of his book arguing that these elements were useful more generally in interaction design and could be applied to the design of products, apps and services whether being delivered on the web or not.</a:t>
            </a:r>
          </a:p>
        </p:txBody>
      </p:sp>
      <p:pic>
        <p:nvPicPr>
          <p:cNvPr id="4" name="Picture 3"/>
          <p:cNvPicPr>
            <a:picLocks noChangeAspect="1"/>
          </p:cNvPicPr>
          <p:nvPr/>
        </p:nvPicPr>
        <p:blipFill>
          <a:blip r:embed="rId3"/>
          <a:stretch>
            <a:fillRect/>
          </a:stretch>
        </p:blipFill>
        <p:spPr>
          <a:xfrm>
            <a:off x="4980801" y="2125266"/>
            <a:ext cx="3285908" cy="3253902"/>
          </a:xfrm>
          <a:prstGeom prst="rect">
            <a:avLst/>
          </a:prstGeom>
        </p:spPr>
      </p:pic>
    </p:spTree>
    <p:extLst>
      <p:ext uri="{BB962C8B-B14F-4D97-AF65-F5344CB8AC3E}">
        <p14:creationId xmlns:p14="http://schemas.microsoft.com/office/powerpoint/2010/main" val="1867346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42950" y="341314"/>
            <a:ext cx="7886700" cy="668336"/>
          </a:xfrm>
        </p:spPr>
        <p:txBody>
          <a:bodyPr/>
          <a:lstStyle/>
          <a:p>
            <a:r>
              <a:rPr lang="en-US" b="1" i="0" u="none" strike="noStrike" baseline="0" dirty="0">
                <a:latin typeface="Arial" panose="020B0604020202020204" pitchFamily="34" charset="0"/>
              </a:rPr>
              <a:t>The elements of UX </a:t>
            </a:r>
            <a:r>
              <a:rPr lang="en-US" b="1" i="0" u="none" strike="noStrike" baseline="0" dirty="0" smtClean="0">
                <a:latin typeface="Arial" panose="020B0604020202020204" pitchFamily="34" charset="0"/>
              </a:rPr>
              <a:t>(1of 3)</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85800" y="1446213"/>
            <a:ext cx="5624246" cy="4722812"/>
          </a:xfrm>
        </p:spPr>
        <p:txBody>
          <a:bodyPr>
            <a:noAutofit/>
          </a:bodyPr>
          <a:lstStyle/>
          <a:p>
            <a:r>
              <a:rPr lang="en-US" sz="1400" b="0" i="0" u="none" strike="noStrike" baseline="0" dirty="0">
                <a:latin typeface="Arial" panose="020B0604020202020204" pitchFamily="34" charset="0"/>
              </a:rPr>
              <a:t>The elements describe UX going from the abstract ideas of objectives and user needs to the concrete instantiation in visual designs in much the same way as we discussed conceptual (abstract) scenarios and concrete scenarios in Chapter 3. </a:t>
            </a:r>
          </a:p>
          <a:p>
            <a:r>
              <a:rPr lang="en-US" sz="1400" b="0" i="0" u="none" strike="noStrike" baseline="0" dirty="0">
                <a:latin typeface="Arial" panose="020B0604020202020204" pitchFamily="34" charset="0"/>
              </a:rPr>
              <a:t>The bottom layer is the most abstract (furthest from implementation). This is the ‘strategy’ plane concerned with understanding the overall objective of the interactive system or service, the nature of the people who will be using it and what their needs and desires are. Strategy is also concerned with business goals, the organization’s brand and a market analysis. </a:t>
            </a:r>
          </a:p>
          <a:p>
            <a:r>
              <a:rPr lang="en-US" sz="1400" b="0" i="0" u="none" strike="noStrike" baseline="0" dirty="0">
                <a:latin typeface="Arial" panose="020B0604020202020204" pitchFamily="34" charset="0"/>
              </a:rPr>
              <a:t>The next layer is the ‘scope’ plane where the emphasis is on functionality (what the system will enable people to do) and on content (the information) that the system will hold. </a:t>
            </a:r>
          </a:p>
          <a:p>
            <a:r>
              <a:rPr lang="en-US" sz="1400" b="0" i="0" u="none" strike="noStrike" baseline="0" dirty="0">
                <a:latin typeface="Arial" panose="020B0604020202020204" pitchFamily="34" charset="0"/>
              </a:rPr>
              <a:t>Garret argues that spending time on the scope plane is important so that UX designers know what they are designing and what they are not designing! </a:t>
            </a:r>
          </a:p>
          <a:p>
            <a:r>
              <a:rPr lang="en-US" sz="1400" b="0" i="0" u="none" strike="noStrike" baseline="0" dirty="0">
                <a:latin typeface="Arial" panose="020B0604020202020204" pitchFamily="34" charset="0"/>
              </a:rPr>
              <a:t>The result of scoping the UX is a clear plan for the development process (which may involve much iteration and the development of different releases of a service over a period of time).</a:t>
            </a:r>
          </a:p>
        </p:txBody>
      </p:sp>
      <p:pic>
        <p:nvPicPr>
          <p:cNvPr id="4" name="Picture 3"/>
          <p:cNvPicPr>
            <a:picLocks noChangeAspect="1"/>
          </p:cNvPicPr>
          <p:nvPr/>
        </p:nvPicPr>
        <p:blipFill>
          <a:blip r:embed="rId3"/>
          <a:stretch>
            <a:fillRect/>
          </a:stretch>
        </p:blipFill>
        <p:spPr>
          <a:xfrm>
            <a:off x="6310046" y="2125267"/>
            <a:ext cx="2556525" cy="2531624"/>
          </a:xfrm>
          <a:prstGeom prst="rect">
            <a:avLst/>
          </a:prstGeom>
        </p:spPr>
      </p:pic>
    </p:spTree>
    <p:extLst>
      <p:ext uri="{BB962C8B-B14F-4D97-AF65-F5344CB8AC3E}">
        <p14:creationId xmlns:p14="http://schemas.microsoft.com/office/powerpoint/2010/main" val="117452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788"/>
            <a:ext cx="7886700" cy="687388"/>
          </a:xfrm>
        </p:spPr>
        <p:txBody>
          <a:bodyPr/>
          <a:lstStyle/>
          <a:p>
            <a:r>
              <a:rPr lang="en-US" b="1" i="0" u="none" strike="noStrike" baseline="0" dirty="0">
                <a:latin typeface="Arial" panose="020B0604020202020204" pitchFamily="34" charset="0"/>
              </a:rPr>
              <a:t>Service </a:t>
            </a:r>
            <a:r>
              <a:rPr lang="en-US" b="1" i="0" u="none" strike="noStrike" baseline="0" dirty="0" smtClean="0">
                <a:latin typeface="Arial" panose="020B0604020202020204" pitchFamily="34" charset="0"/>
              </a:rPr>
              <a:t>ecologies</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85800" y="1435100"/>
            <a:ext cx="7886700" cy="4800600"/>
          </a:xfrm>
        </p:spPr>
        <p:txBody>
          <a:bodyPr>
            <a:normAutofit fontScale="55000" lnSpcReduction="20000"/>
          </a:bodyPr>
          <a:lstStyle/>
          <a:p>
            <a:pPr>
              <a:lnSpc>
                <a:spcPct val="120000"/>
              </a:lnSpc>
            </a:pPr>
            <a:r>
              <a:rPr lang="en-US" b="0" i="0" u="none" strike="noStrike" baseline="0" dirty="0">
                <a:latin typeface="Arial" panose="020B0604020202020204" pitchFamily="34" charset="0"/>
              </a:rPr>
              <a:t>A service ecology describes all the stakeholders (actors) and the services that they access and contribute to. </a:t>
            </a:r>
          </a:p>
          <a:p>
            <a:pPr>
              <a:lnSpc>
                <a:spcPct val="120000"/>
              </a:lnSpc>
            </a:pPr>
            <a:r>
              <a:rPr lang="en-US" b="0" i="0" u="none" strike="noStrike" baseline="0" dirty="0">
                <a:latin typeface="Arial" panose="020B0604020202020204" pitchFamily="34" charset="0"/>
              </a:rPr>
              <a:t>In much the same way as we discussed device ecologies in Chapter 1, so we can use the concept of an ecology to look at services. </a:t>
            </a:r>
          </a:p>
          <a:p>
            <a:pPr>
              <a:lnSpc>
                <a:spcPct val="120000"/>
              </a:lnSpc>
            </a:pPr>
            <a:r>
              <a:rPr lang="en-US" b="0" i="0" u="none" strike="noStrike" baseline="0" dirty="0">
                <a:latin typeface="Arial" panose="020B0604020202020204" pitchFamily="34" charset="0"/>
              </a:rPr>
              <a:t>For </a:t>
            </a:r>
            <a:r>
              <a:rPr lang="en-US" b="0" i="0" u="none" strike="noStrike" baseline="0" dirty="0" smtClean="0">
                <a:latin typeface="Arial" panose="020B0604020202020204" pitchFamily="34" charset="0"/>
              </a:rPr>
              <a:t>example, </a:t>
            </a:r>
            <a:r>
              <a:rPr lang="en-US" b="0" i="0" u="none" strike="noStrike" baseline="0" dirty="0">
                <a:latin typeface="Arial" panose="020B0604020202020204" pitchFamily="34" charset="0"/>
              </a:rPr>
              <a:t>the service ecology of a city is a very complex mix of physical services such as rubbish collection, road maintenance and the provision of parks and open spaces to the council services for collecting local taxes, licensing shops and running local government to information services about where to find things and how to travel around the city. </a:t>
            </a:r>
          </a:p>
          <a:p>
            <a:pPr>
              <a:lnSpc>
                <a:spcPct val="120000"/>
              </a:lnSpc>
            </a:pPr>
            <a:r>
              <a:rPr lang="en-US" b="0" i="0" u="none" strike="noStrike" baseline="0" dirty="0">
                <a:latin typeface="Arial" panose="020B0604020202020204" pitchFamily="34" charset="0"/>
              </a:rPr>
              <a:t>The ecology will look very different for a local resident and a tourist visiting the city for a few days.</a:t>
            </a:r>
          </a:p>
          <a:p>
            <a:pPr>
              <a:lnSpc>
                <a:spcPct val="120000"/>
              </a:lnSpc>
            </a:pPr>
            <a:r>
              <a:rPr lang="en-US" b="0" i="0" u="none" strike="noStrike" baseline="0" dirty="0">
                <a:latin typeface="Arial" panose="020B0604020202020204" pitchFamily="34" charset="0"/>
              </a:rPr>
              <a:t>The design company Live Wire </a:t>
            </a:r>
            <a:r>
              <a:rPr lang="en-US" b="0" i="0" u="none" strike="noStrike" baseline="0" dirty="0" smtClean="0">
                <a:latin typeface="Arial" panose="020B0604020202020204" pitchFamily="34" charset="0"/>
              </a:rPr>
              <a:t>develops </a:t>
            </a:r>
            <a:r>
              <a:rPr lang="en-US" b="0" i="0" u="none" strike="noStrike" baseline="0" dirty="0">
                <a:latin typeface="Arial" panose="020B0604020202020204" pitchFamily="34" charset="0"/>
              </a:rPr>
              <a:t>service maps to try to capture different features of services such as the map of </a:t>
            </a:r>
            <a:r>
              <a:rPr lang="en-US" b="0" i="0" u="none" strike="noStrike" baseline="0" dirty="0" smtClean="0">
                <a:latin typeface="Arial" panose="020B0604020202020204" pitchFamily="34" charset="0"/>
              </a:rPr>
              <a:t>in-car </a:t>
            </a:r>
            <a:r>
              <a:rPr lang="en-US" b="0" i="0" u="none" strike="noStrike" baseline="0" dirty="0">
                <a:latin typeface="Arial" panose="020B0604020202020204" pitchFamily="34" charset="0"/>
              </a:rPr>
              <a:t>services. </a:t>
            </a:r>
          </a:p>
          <a:p>
            <a:pPr>
              <a:lnSpc>
                <a:spcPct val="120000"/>
              </a:lnSpc>
            </a:pPr>
            <a:r>
              <a:rPr lang="en-US" b="0" i="0" u="none" strike="noStrike" baseline="0" dirty="0">
                <a:latin typeface="Arial" panose="020B0604020202020204" pitchFamily="34" charset="0"/>
              </a:rPr>
              <a:t>These maps bear some similarity to the rich picture that we introduced in Chapter 3.</a:t>
            </a:r>
          </a:p>
        </p:txBody>
      </p:sp>
    </p:spTree>
    <p:extLst>
      <p:ext uri="{BB962C8B-B14F-4D97-AF65-F5344CB8AC3E}">
        <p14:creationId xmlns:p14="http://schemas.microsoft.com/office/powerpoint/2010/main" val="56088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5113"/>
            <a:ext cx="7886700" cy="801688"/>
          </a:xfrm>
        </p:spPr>
        <p:txBody>
          <a:bodyPr/>
          <a:lstStyle/>
          <a:p>
            <a:r>
              <a:rPr lang="en-US" b="1" dirty="0">
                <a:latin typeface="Arial" panose="020B0604020202020204" pitchFamily="34" charset="0"/>
              </a:rPr>
              <a:t>S</a:t>
            </a:r>
            <a:r>
              <a:rPr lang="en-US" b="1" i="0" u="none" strike="noStrike" baseline="0" dirty="0">
                <a:latin typeface="Arial" panose="020B0604020202020204" pitchFamily="34" charset="0"/>
              </a:rPr>
              <a:t>ervice ecology map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794" y="1066801"/>
            <a:ext cx="6838412" cy="5133974"/>
          </a:xfrm>
          <a:prstGeom prst="rect">
            <a:avLst/>
          </a:prstGeom>
        </p:spPr>
      </p:pic>
    </p:spTree>
    <p:extLst>
      <p:ext uri="{BB962C8B-B14F-4D97-AF65-F5344CB8AC3E}">
        <p14:creationId xmlns:p14="http://schemas.microsoft.com/office/powerpoint/2010/main" val="144391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788"/>
            <a:ext cx="7886700" cy="687388"/>
          </a:xfrm>
        </p:spPr>
        <p:txBody>
          <a:bodyPr/>
          <a:lstStyle/>
          <a:p>
            <a:r>
              <a:rPr lang="en-US" b="1" i="0" u="none" strike="noStrike" baseline="0" dirty="0">
                <a:latin typeface="Arial" panose="020B0604020202020204" pitchFamily="34" charset="0"/>
              </a:rPr>
              <a:t>The elements of UX </a:t>
            </a:r>
            <a:r>
              <a:rPr lang="en-US" b="1" i="0" u="none" strike="noStrike" baseline="0" dirty="0" smtClean="0">
                <a:latin typeface="Arial" panose="020B0604020202020204" pitchFamily="34" charset="0"/>
              </a:rPr>
              <a:t>(2 of 3)</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76275" y="1430655"/>
            <a:ext cx="5010150" cy="4789805"/>
          </a:xfrm>
        </p:spPr>
        <p:txBody>
          <a:bodyPr>
            <a:noAutofit/>
          </a:bodyPr>
          <a:lstStyle/>
          <a:p>
            <a:r>
              <a:rPr lang="en-US" sz="1600" b="0" i="0" u="none" strike="noStrike" baseline="0" dirty="0">
                <a:latin typeface="Arial" panose="020B0604020202020204" pitchFamily="34" charset="0"/>
              </a:rPr>
              <a:t>The third layer of the elements of user experience is called the ‘structure’ plane. </a:t>
            </a:r>
          </a:p>
          <a:p>
            <a:r>
              <a:rPr lang="en-US" sz="1600" b="0" i="0" u="none" strike="noStrike" baseline="0" dirty="0">
                <a:latin typeface="Arial" panose="020B0604020202020204" pitchFamily="34" charset="0"/>
              </a:rPr>
              <a:t>It covers information architecture (Section 4.5) but also includes specifying the interaction design, the data flows and allocation of function between user and system.  </a:t>
            </a:r>
          </a:p>
          <a:p>
            <a:r>
              <a:rPr lang="en-US" sz="1600" b="0" i="0" u="none" strike="noStrike" baseline="0" dirty="0">
                <a:latin typeface="Arial" panose="020B0604020202020204" pitchFamily="34" charset="0"/>
              </a:rPr>
              <a:t>The ‘skeleton’ plane is concerned with information design, navigation design and interface design. </a:t>
            </a:r>
          </a:p>
          <a:p>
            <a:r>
              <a:rPr lang="en-US" sz="1600" b="0" i="0" u="none" strike="noStrike" baseline="0" dirty="0">
                <a:latin typeface="Arial" panose="020B0604020202020204" pitchFamily="34" charset="0"/>
              </a:rPr>
              <a:t>Information design is concerned with how to lay out information content and present data in a useful and meaningful way. </a:t>
            </a:r>
          </a:p>
          <a:p>
            <a:r>
              <a:rPr lang="en-US" sz="1600" b="0" i="0" u="none" strike="noStrike" baseline="0" dirty="0">
                <a:latin typeface="Arial" panose="020B0604020202020204" pitchFamily="34" charset="0"/>
              </a:rPr>
              <a:t>Navigation design is concerned with the design of menus, links, task bars and all the other ways that users can get from one part of the system or service to another.</a:t>
            </a:r>
          </a:p>
        </p:txBody>
      </p:sp>
      <p:pic>
        <p:nvPicPr>
          <p:cNvPr id="4" name="Picture 3"/>
          <p:cNvPicPr>
            <a:picLocks noChangeAspect="1"/>
          </p:cNvPicPr>
          <p:nvPr/>
        </p:nvPicPr>
        <p:blipFill>
          <a:blip r:embed="rId2"/>
          <a:stretch>
            <a:fillRect/>
          </a:stretch>
        </p:blipFill>
        <p:spPr>
          <a:xfrm>
            <a:off x="5613077" y="1965613"/>
            <a:ext cx="3263805" cy="3232015"/>
          </a:xfrm>
          <a:prstGeom prst="rect">
            <a:avLst/>
          </a:prstGeom>
        </p:spPr>
      </p:pic>
    </p:spTree>
    <p:extLst>
      <p:ext uri="{BB962C8B-B14F-4D97-AF65-F5344CB8AC3E}">
        <p14:creationId xmlns:p14="http://schemas.microsoft.com/office/powerpoint/2010/main" val="127990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028"/>
            <a:ext cx="7886700" cy="626428"/>
          </a:xfrm>
        </p:spPr>
        <p:txBody>
          <a:bodyPr/>
          <a:lstStyle/>
          <a:p>
            <a:r>
              <a:rPr lang="en-US" b="1" i="0" u="none" strike="noStrike" baseline="0" dirty="0" smtClean="0">
                <a:latin typeface="Arial" panose="020B0604020202020204" pitchFamily="34" charset="0"/>
              </a:rPr>
              <a:t>Wireframes</a:t>
            </a:r>
            <a:r>
              <a:rPr lang="en-US" b="0" i="0" u="none" strike="noStrike" baseline="0" dirty="0" smtClean="0">
                <a:latin typeface="Arial" panose="020B0604020202020204" pitchFamily="34" charset="0"/>
              </a:rPr>
              <a:t> </a:t>
            </a:r>
            <a:endParaRPr lang="en-US" b="0"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85800" y="1431290"/>
            <a:ext cx="5046663" cy="4791075"/>
          </a:xfrm>
        </p:spPr>
        <p:txBody>
          <a:bodyPr>
            <a:normAutofit fontScale="62500" lnSpcReduction="20000"/>
          </a:bodyPr>
          <a:lstStyle/>
          <a:p>
            <a:pPr>
              <a:lnSpc>
                <a:spcPct val="120000"/>
              </a:lnSpc>
            </a:pPr>
            <a:r>
              <a:rPr lang="en-US" b="0" i="0" u="none" strike="noStrike" baseline="0" dirty="0">
                <a:latin typeface="Arial" panose="020B0604020202020204" pitchFamily="34" charset="0"/>
              </a:rPr>
              <a:t>A key technique for bringing all these elements together is the ‘wireframe’. Wireframes aim to capture a skeleton of a general page layout whether for an app or a web service. </a:t>
            </a:r>
          </a:p>
          <a:p>
            <a:pPr>
              <a:lnSpc>
                <a:spcPct val="120000"/>
              </a:lnSpc>
            </a:pPr>
            <a:r>
              <a:rPr lang="en-US" b="0" i="0" u="none" strike="noStrike" baseline="0" dirty="0">
                <a:latin typeface="Arial" panose="020B0604020202020204" pitchFamily="34" charset="0"/>
              </a:rPr>
              <a:t>They are on the border between information architecture and information design as the various components of a page are assembled into the standard structures described by wireframes. </a:t>
            </a:r>
          </a:p>
          <a:p>
            <a:pPr>
              <a:lnSpc>
                <a:spcPct val="120000"/>
              </a:lnSpc>
            </a:pPr>
            <a:r>
              <a:rPr lang="en-US" b="0" i="0" u="none" strike="noStrike" baseline="0" dirty="0">
                <a:latin typeface="Arial" panose="020B0604020202020204" pitchFamily="34" charset="0"/>
              </a:rPr>
              <a:t>Interface design concerns how all the elements of information layout, navigation and interaction design are brought together into a coherent whole.</a:t>
            </a:r>
          </a:p>
        </p:txBody>
      </p:sp>
      <p:pic>
        <p:nvPicPr>
          <p:cNvPr id="4" name="Picture 3"/>
          <p:cNvPicPr>
            <a:picLocks noChangeAspect="1"/>
          </p:cNvPicPr>
          <p:nvPr/>
        </p:nvPicPr>
        <p:blipFill>
          <a:blip r:embed="rId3"/>
          <a:stretch>
            <a:fillRect/>
          </a:stretch>
        </p:blipFill>
        <p:spPr>
          <a:xfrm>
            <a:off x="6074620" y="2125267"/>
            <a:ext cx="2644952" cy="2571041"/>
          </a:xfrm>
          <a:prstGeom prst="rect">
            <a:avLst/>
          </a:prstGeom>
        </p:spPr>
      </p:pic>
    </p:spTree>
    <p:extLst>
      <p:ext uri="{BB962C8B-B14F-4D97-AF65-F5344CB8AC3E}">
        <p14:creationId xmlns:p14="http://schemas.microsoft.com/office/powerpoint/2010/main" val="63677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7038"/>
            <a:ext cx="7886700" cy="496888"/>
          </a:xfrm>
        </p:spPr>
        <p:txBody>
          <a:bodyPr/>
          <a:lstStyle/>
          <a:p>
            <a:r>
              <a:rPr lang="en-US" b="1" i="0" u="none" strike="noStrike" baseline="0" dirty="0">
                <a:latin typeface="Arial" panose="020B0604020202020204" pitchFamily="34" charset="0"/>
              </a:rPr>
              <a:t>The elements of UX </a:t>
            </a:r>
            <a:r>
              <a:rPr lang="en-US" b="1" i="0" u="none" strike="noStrike" baseline="0" dirty="0" smtClean="0">
                <a:latin typeface="Arial" panose="020B0604020202020204" pitchFamily="34" charset="0"/>
              </a:rPr>
              <a:t>(3 of 3)</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81038" y="1458913"/>
            <a:ext cx="5754931" cy="4786312"/>
          </a:xfrm>
        </p:spPr>
        <p:txBody>
          <a:bodyPr>
            <a:normAutofit fontScale="47500" lnSpcReduction="20000"/>
          </a:bodyPr>
          <a:lstStyle/>
          <a:p>
            <a:pPr>
              <a:lnSpc>
                <a:spcPct val="120000"/>
              </a:lnSpc>
            </a:pPr>
            <a:r>
              <a:rPr lang="en-US" b="0" i="0" u="none" strike="noStrike" baseline="0" dirty="0">
                <a:latin typeface="Arial" panose="020B0604020202020204" pitchFamily="34" charset="0"/>
              </a:rPr>
              <a:t>The final element of Garrett’s scheme is the ‘surface’ plane, which he calls visual design but in fact may consist of many modalities including sound and touch. </a:t>
            </a:r>
          </a:p>
          <a:p>
            <a:pPr>
              <a:lnSpc>
                <a:spcPct val="120000"/>
              </a:lnSpc>
            </a:pPr>
            <a:r>
              <a:rPr lang="en-US" b="0" i="0" u="none" strike="noStrike" baseline="0" dirty="0">
                <a:latin typeface="Arial" panose="020B0604020202020204" pitchFamily="34" charset="0"/>
              </a:rPr>
              <a:t>We called this representational design in Chapter 3. </a:t>
            </a:r>
          </a:p>
          <a:p>
            <a:pPr>
              <a:lnSpc>
                <a:spcPct val="120000"/>
              </a:lnSpc>
            </a:pPr>
            <a:r>
              <a:rPr lang="en-US" b="0" i="0" u="none" strike="noStrike" baseline="0" dirty="0">
                <a:latin typeface="Arial" panose="020B0604020202020204" pitchFamily="34" charset="0"/>
              </a:rPr>
              <a:t>This element of design is concerned with the aesthetics of the design and with ensuring that good design guidelines are followed. </a:t>
            </a:r>
          </a:p>
          <a:p>
            <a:pPr>
              <a:lnSpc>
                <a:spcPct val="120000"/>
              </a:lnSpc>
            </a:pPr>
            <a:r>
              <a:rPr lang="en-US" b="0" i="0" u="none" strike="noStrike" baseline="0" dirty="0">
                <a:latin typeface="Arial" panose="020B0604020202020204" pitchFamily="34" charset="0"/>
              </a:rPr>
              <a:t>Consistency and appropriateness of the presentation are critical here. </a:t>
            </a:r>
          </a:p>
          <a:p>
            <a:pPr>
              <a:lnSpc>
                <a:spcPct val="120000"/>
              </a:lnSpc>
            </a:pPr>
            <a:r>
              <a:rPr lang="en-US" b="0" i="0" u="none" strike="noStrike" baseline="0" dirty="0">
                <a:latin typeface="Arial" panose="020B0604020202020204" pitchFamily="34" charset="0"/>
              </a:rPr>
              <a:t>An effective way of achieving this consistency is through the use of a design language. </a:t>
            </a:r>
          </a:p>
          <a:p>
            <a:pPr>
              <a:lnSpc>
                <a:spcPct val="120000"/>
              </a:lnSpc>
            </a:pPr>
            <a:r>
              <a:rPr lang="en-US" b="0" i="0" u="none" strike="noStrike" baseline="0" dirty="0">
                <a:latin typeface="Arial" panose="020B0604020202020204" pitchFamily="34" charset="0"/>
              </a:rPr>
              <a:t>Design languages may be different for different </a:t>
            </a:r>
            <a:r>
              <a:rPr lang="en-US" b="0" i="0" u="none" strike="noStrike" baseline="0" dirty="0" smtClean="0">
                <a:latin typeface="Arial" panose="020B0604020202020204" pitchFamily="34" charset="0"/>
              </a:rPr>
              <a:t>channels </a:t>
            </a:r>
            <a:r>
              <a:rPr lang="en-US" b="0" i="0" u="none" strike="noStrike" baseline="0" dirty="0">
                <a:latin typeface="Arial" panose="020B0604020202020204" pitchFamily="34" charset="0"/>
              </a:rPr>
              <a:t>but attention to common principles will </a:t>
            </a:r>
            <a:r>
              <a:rPr lang="en-US" b="0" i="0" u="none" strike="noStrike" baseline="0" dirty="0" smtClean="0">
                <a:latin typeface="Arial" panose="020B0604020202020204" pitchFamily="34" charset="0"/>
              </a:rPr>
              <a:t>help </a:t>
            </a:r>
            <a:r>
              <a:rPr lang="en-US" b="0" i="0" u="none" strike="noStrike" baseline="0" dirty="0">
                <a:latin typeface="Arial" panose="020B0604020202020204" pitchFamily="34" charset="0"/>
              </a:rPr>
              <a:t>ensure a consistent look and feel across different channels of interaction. </a:t>
            </a:r>
          </a:p>
          <a:p>
            <a:pPr>
              <a:lnSpc>
                <a:spcPct val="120000"/>
              </a:lnSpc>
            </a:pPr>
            <a:r>
              <a:rPr lang="en-US" b="0" i="0" u="none" strike="noStrike" baseline="0" dirty="0">
                <a:latin typeface="Arial" panose="020B0604020202020204" pitchFamily="34" charset="0"/>
              </a:rPr>
              <a:t>A design language specifies not just the elements of a particular design (such as font style, size and colour) but also the rules for combining different elements of a design and what happens when interactions occur.</a:t>
            </a:r>
          </a:p>
        </p:txBody>
      </p:sp>
      <p:pic>
        <p:nvPicPr>
          <p:cNvPr id="4" name="Picture 3"/>
          <p:cNvPicPr>
            <a:picLocks noChangeAspect="1"/>
          </p:cNvPicPr>
          <p:nvPr/>
        </p:nvPicPr>
        <p:blipFill>
          <a:blip r:embed="rId2"/>
          <a:stretch>
            <a:fillRect/>
          </a:stretch>
        </p:blipFill>
        <p:spPr>
          <a:xfrm>
            <a:off x="6337811" y="2125267"/>
            <a:ext cx="2644935" cy="2619173"/>
          </a:xfrm>
          <a:prstGeom prst="rect">
            <a:avLst/>
          </a:prstGeom>
        </p:spPr>
      </p:pic>
    </p:spTree>
    <p:extLst>
      <p:ext uri="{BB962C8B-B14F-4D97-AF65-F5344CB8AC3E}">
        <p14:creationId xmlns:p14="http://schemas.microsoft.com/office/powerpoint/2010/main" val="77821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483"/>
            <a:ext cx="7886700" cy="581880"/>
          </a:xfrm>
        </p:spPr>
        <p:txBody>
          <a:bodyPr/>
          <a:lstStyle/>
          <a:p>
            <a:r>
              <a:rPr lang="en-US" b="1" i="0" u="none" strike="noStrike" baseline="0" dirty="0">
                <a:latin typeface="Arial" panose="020B0604020202020204" pitchFamily="34" charset="0"/>
              </a:rPr>
              <a:t>Microinteractions</a:t>
            </a:r>
          </a:p>
        </p:txBody>
      </p:sp>
      <p:sp>
        <p:nvSpPr>
          <p:cNvPr id="3" name="Text Placeholder 2"/>
          <p:cNvSpPr>
            <a:spLocks noGrp="1"/>
          </p:cNvSpPr>
          <p:nvPr>
            <p:ph type="body" idx="4294967295"/>
          </p:nvPr>
        </p:nvSpPr>
        <p:spPr>
          <a:xfrm>
            <a:off x="672615" y="1433512"/>
            <a:ext cx="8184048" cy="4787535"/>
          </a:xfrm>
        </p:spPr>
        <p:txBody>
          <a:bodyPr>
            <a:noAutofit/>
          </a:bodyPr>
          <a:lstStyle/>
          <a:p>
            <a:r>
              <a:rPr lang="en-US" sz="1600" b="0" i="0" u="none" strike="noStrike" baseline="0" dirty="0" smtClean="0">
                <a:latin typeface="Arial" panose="020B0604020202020204" pitchFamily="34" charset="0"/>
              </a:rPr>
              <a:t>In contrast to this multi-layered view of UX, Dan </a:t>
            </a:r>
            <a:r>
              <a:rPr lang="en-US" sz="1600" b="0" i="0" u="none" strike="noStrike" baseline="0" dirty="0" err="1" smtClean="0">
                <a:latin typeface="Arial" panose="020B0604020202020204" pitchFamily="34" charset="0"/>
              </a:rPr>
              <a:t>Saffer</a:t>
            </a:r>
            <a:r>
              <a:rPr lang="en-US" sz="1600" b="0" i="0" u="none" strike="noStrike" baseline="0" dirty="0" smtClean="0">
                <a:latin typeface="Arial" panose="020B0604020202020204" pitchFamily="34" charset="0"/>
              </a:rPr>
              <a:t> focuses on </a:t>
            </a:r>
            <a:r>
              <a:rPr lang="en-US" sz="1600" b="0" i="0" u="none" strike="noStrike" baseline="0" dirty="0" err="1" smtClean="0">
                <a:latin typeface="Arial" panose="020B0604020202020204" pitchFamily="34" charset="0"/>
              </a:rPr>
              <a:t>microinteractions</a:t>
            </a:r>
            <a:r>
              <a:rPr lang="en-US" sz="1600" b="0" i="0" u="none" strike="noStrike" baseline="0" dirty="0" smtClean="0">
                <a:latin typeface="Arial" panose="020B0604020202020204" pitchFamily="34" charset="0"/>
              </a:rPr>
              <a:t>. </a:t>
            </a:r>
          </a:p>
          <a:p>
            <a:r>
              <a:rPr lang="en-US" sz="1600" b="0" i="0" u="none" strike="noStrike" baseline="0" dirty="0" smtClean="0">
                <a:latin typeface="Arial" panose="020B0604020202020204" pitchFamily="34" charset="0"/>
              </a:rPr>
              <a:t>These are small focused features of the interaction design such as turning your phone to silent, signing in to a web service, checking for email or joining a </a:t>
            </a:r>
            <a:r>
              <a:rPr lang="en-US" sz="1600" b="0" i="0" u="none" strike="noStrike" baseline="0" dirty="0" err="1" smtClean="0">
                <a:latin typeface="Arial" panose="020B0604020202020204" pitchFamily="34" charset="0"/>
              </a:rPr>
              <a:t>wi-fi</a:t>
            </a:r>
            <a:r>
              <a:rPr lang="en-US" sz="1600" b="0" i="0" u="none" strike="noStrike" baseline="0" dirty="0" smtClean="0">
                <a:latin typeface="Arial" panose="020B0604020202020204" pitchFamily="34" charset="0"/>
              </a:rPr>
              <a:t> network. </a:t>
            </a:r>
          </a:p>
          <a:p>
            <a:r>
              <a:rPr lang="en-US" sz="1600" b="0" i="0" u="none" strike="noStrike" baseline="0" dirty="0" smtClean="0">
                <a:latin typeface="Arial" panose="020B0604020202020204" pitchFamily="34" charset="0"/>
              </a:rPr>
              <a:t>He promotes designing for delight. The ‘micro’ in </a:t>
            </a:r>
            <a:r>
              <a:rPr lang="en-US" sz="1600" b="0" i="0" u="none" strike="noStrike" baseline="0" dirty="0" err="1" smtClean="0">
                <a:latin typeface="Arial" panose="020B0604020202020204" pitchFamily="34" charset="0"/>
              </a:rPr>
              <a:t>microinteractions</a:t>
            </a:r>
            <a:r>
              <a:rPr lang="en-US" sz="1600" b="0" i="0" u="none" strike="noStrike" baseline="0" dirty="0" smtClean="0">
                <a:latin typeface="Arial" panose="020B0604020202020204" pitchFamily="34" charset="0"/>
              </a:rPr>
              <a:t> is not just about small actions. It is also about getting the details right, designing a great UX through paying attention to the details of design. </a:t>
            </a:r>
          </a:p>
          <a:p>
            <a:r>
              <a:rPr lang="en-US" sz="1600" b="0" i="0" u="none" strike="noStrike" baseline="0" dirty="0" smtClean="0">
                <a:latin typeface="Arial" panose="020B0604020202020204" pitchFamily="34" charset="0"/>
              </a:rPr>
              <a:t>He provides a large number of examples showing how the operational design of the interaction is linked to the representational and interaction design through looking at what triggers the interaction, how interaction is controlled through rules, loops and modes and how to provide feedback so that people can follow what is going on.</a:t>
            </a:r>
          </a:p>
          <a:p>
            <a:r>
              <a:rPr lang="en-US" sz="1600" b="0" i="0" u="none" strike="noStrike" baseline="0" dirty="0" err="1" smtClean="0">
                <a:latin typeface="Arial" panose="020B0604020202020204" pitchFamily="34" charset="0"/>
              </a:rPr>
              <a:t>Microinteractions</a:t>
            </a:r>
            <a:r>
              <a:rPr lang="en-US" sz="1600" b="0" i="0" u="none" strike="noStrike" baseline="0" dirty="0" smtClean="0">
                <a:latin typeface="Arial" panose="020B0604020202020204" pitchFamily="34" charset="0"/>
              </a:rPr>
              <a:t> are touchpoints of UX and can be highly significant in the overall acceptance and use of a service. </a:t>
            </a:r>
          </a:p>
          <a:p>
            <a:r>
              <a:rPr lang="en-US" sz="1600" b="0" i="0" u="none" strike="noStrike" baseline="0" dirty="0" err="1" smtClean="0">
                <a:latin typeface="Arial" panose="020B0604020202020204" pitchFamily="34" charset="0"/>
              </a:rPr>
              <a:t>Saffer</a:t>
            </a:r>
            <a:r>
              <a:rPr lang="en-US" sz="1600" b="0" i="0" u="none" strike="noStrike" baseline="0" dirty="0" smtClean="0">
                <a:latin typeface="Arial" panose="020B0604020202020204" pitchFamily="34" charset="0"/>
              </a:rPr>
              <a:t> talks about how some </a:t>
            </a:r>
            <a:r>
              <a:rPr lang="en-US" sz="1600" b="0" i="0" u="none" strike="noStrike" baseline="0" dirty="0" err="1" smtClean="0">
                <a:latin typeface="Arial" panose="020B0604020202020204" pitchFamily="34" charset="0"/>
              </a:rPr>
              <a:t>microinteractions</a:t>
            </a:r>
            <a:r>
              <a:rPr lang="en-US" sz="1600" b="0" i="0" u="none" strike="noStrike" baseline="0" dirty="0" smtClean="0">
                <a:latin typeface="Arial" panose="020B0604020202020204" pitchFamily="34" charset="0"/>
              </a:rPr>
              <a:t> become signature moments. Simple but delightful moments of interaction can define the UX. </a:t>
            </a:r>
          </a:p>
          <a:p>
            <a:r>
              <a:rPr lang="en-US" sz="1600" b="0" i="0" u="none" strike="noStrike" baseline="0" dirty="0" smtClean="0">
                <a:latin typeface="Arial" panose="020B0604020202020204" pitchFamily="34" charset="0"/>
              </a:rPr>
              <a:t>However, notice that other touchpoints can be ‘walk away’ moments and a poor design can lead to people leaving the service.</a:t>
            </a:r>
            <a:endParaRPr lang="en-US"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26696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91"/>
            <a:ext cx="7886700" cy="635630"/>
          </a:xfrm>
        </p:spPr>
        <p:txBody>
          <a:bodyPr/>
          <a:lstStyle/>
          <a:p>
            <a:r>
              <a:rPr lang="en-US" b="1" i="0" u="none" strike="noStrike" baseline="0" dirty="0">
                <a:latin typeface="Arial" panose="020B0604020202020204" pitchFamily="34" charset="0"/>
              </a:rPr>
              <a:t>User </a:t>
            </a:r>
            <a:r>
              <a:rPr lang="en-US" b="1" i="0" u="none" strike="noStrike" baseline="0" dirty="0" smtClean="0">
                <a:latin typeface="Arial" panose="020B0604020202020204" pitchFamily="34" charset="0"/>
              </a:rPr>
              <a:t>journeys</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72854" y="1423422"/>
            <a:ext cx="8100209" cy="4793227"/>
          </a:xfrm>
        </p:spPr>
        <p:txBody>
          <a:bodyPr>
            <a:normAutofit fontScale="55000" lnSpcReduction="20000"/>
          </a:bodyPr>
          <a:lstStyle/>
          <a:p>
            <a:pPr>
              <a:lnSpc>
                <a:spcPct val="120000"/>
              </a:lnSpc>
            </a:pPr>
            <a:r>
              <a:rPr lang="en-US" sz="3500" b="0" i="0" u="none" strike="noStrike" baseline="0" dirty="0">
                <a:latin typeface="Arial" panose="020B0604020202020204" pitchFamily="34" charset="0"/>
              </a:rPr>
              <a:t>The design of moments of interaction is one aspect of providing a good </a:t>
            </a:r>
            <a:r>
              <a:rPr lang="en-US" sz="3500" b="0" i="0" u="none" strike="noStrike" baseline="0" dirty="0" smtClean="0">
                <a:latin typeface="Arial" panose="020B0604020202020204" pitchFamily="34" charset="0"/>
              </a:rPr>
              <a:t>UX </a:t>
            </a:r>
            <a:r>
              <a:rPr lang="en-US" sz="3500" b="0" i="0" u="none" strike="noStrike" baseline="0" dirty="0">
                <a:latin typeface="Arial" panose="020B0604020202020204" pitchFamily="34" charset="0"/>
              </a:rPr>
              <a:t>but it is also important to consider how the moments link together into meaningful strings of interactions (services) that will allow users to achieve their goals. </a:t>
            </a:r>
          </a:p>
          <a:p>
            <a:pPr>
              <a:lnSpc>
                <a:spcPct val="120000"/>
              </a:lnSpc>
            </a:pPr>
            <a:r>
              <a:rPr lang="en-US" sz="3500" b="0" i="0" u="none" strike="noStrike" baseline="0" dirty="0">
                <a:latin typeface="Arial" panose="020B0604020202020204" pitchFamily="34" charset="0"/>
              </a:rPr>
              <a:t>This ‘bigger picture’ of interaction design is concerned with the whole user journey, or customer journey. </a:t>
            </a:r>
          </a:p>
          <a:p>
            <a:pPr>
              <a:lnSpc>
                <a:spcPct val="120000"/>
              </a:lnSpc>
            </a:pPr>
            <a:r>
              <a:rPr lang="en-US" sz="3500" b="0" i="0" u="none" strike="noStrike" baseline="0" dirty="0">
                <a:latin typeface="Arial" panose="020B0604020202020204" pitchFamily="34" charset="0"/>
              </a:rPr>
              <a:t>The idea of a user journey is to map out all the various ways in which users will access a service, taking time to design these service ‘touchpoints’ in order to provide a coherent and consistent UX. </a:t>
            </a:r>
          </a:p>
          <a:p>
            <a:pPr>
              <a:lnSpc>
                <a:spcPct val="120000"/>
              </a:lnSpc>
            </a:pPr>
            <a:r>
              <a:rPr lang="en-US" sz="3500" b="0" i="0" u="none" strike="noStrike" baseline="0" dirty="0">
                <a:latin typeface="Arial" panose="020B0604020202020204" pitchFamily="34" charset="0"/>
              </a:rPr>
              <a:t>For </a:t>
            </a:r>
            <a:r>
              <a:rPr lang="en-US" sz="3500" b="0" i="0" u="none" strike="noStrike" baseline="0" dirty="0" smtClean="0">
                <a:latin typeface="Arial" panose="020B0604020202020204" pitchFamily="34" charset="0"/>
              </a:rPr>
              <a:t>example, </a:t>
            </a:r>
            <a:r>
              <a:rPr lang="en-US" sz="3500" b="0" i="0" u="none" strike="noStrike" baseline="0" dirty="0">
                <a:latin typeface="Arial" panose="020B0604020202020204" pitchFamily="34" charset="0"/>
              </a:rPr>
              <a:t>someone wishing to rent a car will somehow become aware that there is a car hire service available (perhaps through TV </a:t>
            </a:r>
            <a:r>
              <a:rPr lang="en-US" sz="3500" b="0" i="0" u="none" strike="noStrike" baseline="0" dirty="0" smtClean="0">
                <a:latin typeface="Arial" panose="020B0604020202020204" pitchFamily="34" charset="0"/>
              </a:rPr>
              <a:t>advertising </a:t>
            </a:r>
            <a:r>
              <a:rPr lang="en-US" sz="3500" b="0" i="0" u="none" strike="noStrike" baseline="0" dirty="0">
                <a:latin typeface="Arial" panose="020B0604020202020204" pitchFamily="34" charset="0"/>
              </a:rPr>
              <a:t>or googling ‘car hire’), go on-line using their laptop computer to browse the options available, make a reservation through their phone, pick up the car from the depot and use a tablet device to provide feedback once the car hire is completed</a:t>
            </a:r>
            <a:r>
              <a:rPr lang="en-US" b="0" i="0" u="none" strike="noStrike" baseline="0" dirty="0">
                <a:latin typeface="Arial" panose="020B0604020202020204" pitchFamily="34" charset="0"/>
              </a:rPr>
              <a:t>. </a:t>
            </a:r>
          </a:p>
        </p:txBody>
      </p:sp>
    </p:spTree>
    <p:extLst>
      <p:ext uri="{BB962C8B-B14F-4D97-AF65-F5344CB8AC3E}">
        <p14:creationId xmlns:p14="http://schemas.microsoft.com/office/powerpoint/2010/main" val="163816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52"/>
            <a:ext cx="7886700" cy="549366"/>
          </a:xfrm>
        </p:spPr>
        <p:txBody>
          <a:bodyPr/>
          <a:lstStyle/>
          <a:p>
            <a:r>
              <a:rPr lang="en-US" b="1" i="0" u="none" strike="noStrike" baseline="0" dirty="0" smtClean="0">
                <a:latin typeface="Arial" charset="0"/>
              </a:rPr>
              <a:t>Contents</a:t>
            </a:r>
            <a:endParaRPr lang="en-US" b="1" i="0" u="none" strike="noStrike" baseline="0" dirty="0">
              <a:latin typeface="Arial" charset="0"/>
            </a:endParaRPr>
          </a:p>
        </p:txBody>
      </p:sp>
      <p:sp>
        <p:nvSpPr>
          <p:cNvPr id="3" name="Text Placeholder 2"/>
          <p:cNvSpPr>
            <a:spLocks noGrp="1"/>
          </p:cNvSpPr>
          <p:nvPr>
            <p:ph type="body" idx="4294967295"/>
          </p:nvPr>
        </p:nvSpPr>
        <p:spPr>
          <a:xfrm>
            <a:off x="661532" y="1389354"/>
            <a:ext cx="7886700" cy="4351338"/>
          </a:xfrm>
        </p:spPr>
        <p:txBody>
          <a:bodyPr/>
          <a:lstStyle/>
          <a:p>
            <a:r>
              <a:rPr lang="en-US" sz="2800" b="0" i="0" u="none" strike="noStrike" baseline="0" dirty="0">
                <a:latin typeface="Arial" panose="020B0604020202020204" pitchFamily="34" charset="0"/>
              </a:rPr>
              <a:t>4.1	Introduction  </a:t>
            </a:r>
          </a:p>
          <a:p>
            <a:r>
              <a:rPr lang="en-US" sz="2800" b="0" i="0" u="none" strike="noStrike" baseline="0" dirty="0">
                <a:latin typeface="Arial" panose="020B0604020202020204" pitchFamily="34" charset="0"/>
              </a:rPr>
              <a:t>4.2	The elements of UX   </a:t>
            </a:r>
          </a:p>
          <a:p>
            <a:r>
              <a:rPr lang="en-US" sz="2800" b="0" i="0" u="none" strike="noStrike" baseline="0" dirty="0">
                <a:latin typeface="Arial" panose="020B0604020202020204" pitchFamily="34" charset="0"/>
              </a:rPr>
              <a:t>4.3	User </a:t>
            </a:r>
            <a:r>
              <a:rPr lang="en-US" sz="2800" b="0" i="0" u="none" strike="noStrike" baseline="0" dirty="0" smtClean="0">
                <a:latin typeface="Arial" panose="020B0604020202020204" pitchFamily="34" charset="0"/>
              </a:rPr>
              <a:t>journeys</a:t>
            </a:r>
            <a:r>
              <a:rPr lang="en-US" sz="2800" b="0" i="0" u="none" strike="noStrike" baseline="0" dirty="0">
                <a:latin typeface="Arial" panose="020B0604020202020204" pitchFamily="34" charset="0"/>
              </a:rPr>
              <a:t> </a:t>
            </a:r>
          </a:p>
          <a:p>
            <a:r>
              <a:rPr lang="en-US" sz="2800" b="0" i="0" u="none" strike="noStrike" baseline="0" dirty="0">
                <a:latin typeface="Arial" panose="020B0604020202020204" pitchFamily="34" charset="0"/>
              </a:rPr>
              <a:t>4.4	</a:t>
            </a:r>
            <a:r>
              <a:rPr lang="en-US" sz="2800" b="0" i="0" u="none" strike="noStrike" baseline="0" dirty="0" smtClean="0">
                <a:latin typeface="Arial" panose="020B0604020202020204" pitchFamily="34" charset="0"/>
              </a:rPr>
              <a:t>Cross-channel </a:t>
            </a:r>
            <a:r>
              <a:rPr lang="en-US" sz="2800" b="0" i="0" u="none" strike="noStrike" baseline="0" dirty="0">
                <a:latin typeface="Arial" panose="020B0604020202020204" pitchFamily="34" charset="0"/>
              </a:rPr>
              <a:t>UX</a:t>
            </a:r>
          </a:p>
          <a:p>
            <a:r>
              <a:rPr lang="en-US" sz="2800" b="0" i="0" u="none" strike="noStrike" baseline="0" dirty="0">
                <a:latin typeface="Arial" panose="020B0604020202020204" pitchFamily="34" charset="0"/>
              </a:rPr>
              <a:t>4.5	</a:t>
            </a:r>
            <a:r>
              <a:rPr lang="en-US" sz="2800" b="0" i="0" u="none" strike="noStrike" baseline="0" dirty="0" smtClean="0">
                <a:latin typeface="Arial" panose="020B0604020202020204" pitchFamily="34" charset="0"/>
              </a:rPr>
              <a:t>Information architecture</a:t>
            </a:r>
            <a:endParaRPr lang="en-US" sz="2800" b="0" i="0" u="none" strike="noStrike" baseline="0" dirty="0">
              <a:latin typeface="Arial" panose="020B0604020202020204" pitchFamily="34" charset="0"/>
            </a:endParaRPr>
          </a:p>
        </p:txBody>
      </p:sp>
    </p:spTree>
    <p:extLst>
      <p:ext uri="{BB962C8B-B14F-4D97-AF65-F5344CB8AC3E}">
        <p14:creationId xmlns:p14="http://schemas.microsoft.com/office/powerpoint/2010/main" val="69795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68553"/>
            <a:ext cx="7886700" cy="411342"/>
          </a:xfrm>
        </p:spPr>
        <p:txBody>
          <a:bodyPr/>
          <a:lstStyle/>
          <a:p>
            <a:r>
              <a:rPr lang="en-US" b="1" i="0" u="none" strike="noStrike" baseline="0" dirty="0">
                <a:latin typeface="Arial" panose="020B0604020202020204" pitchFamily="34" charset="0"/>
              </a:rPr>
              <a:t>Touchpoints</a:t>
            </a:r>
          </a:p>
        </p:txBody>
      </p:sp>
      <p:sp>
        <p:nvSpPr>
          <p:cNvPr id="3" name="Text Placeholder 2"/>
          <p:cNvSpPr>
            <a:spLocks noGrp="1"/>
          </p:cNvSpPr>
          <p:nvPr>
            <p:ph type="body" idx="4294967295"/>
          </p:nvPr>
        </p:nvSpPr>
        <p:spPr>
          <a:xfrm>
            <a:off x="672861" y="1430671"/>
            <a:ext cx="7886700" cy="4793228"/>
          </a:xfrm>
        </p:spPr>
        <p:txBody>
          <a:bodyPr>
            <a:normAutofit fontScale="55000" lnSpcReduction="20000"/>
          </a:bodyPr>
          <a:lstStyle/>
          <a:p>
            <a:pPr lvl="0">
              <a:lnSpc>
                <a:spcPct val="120000"/>
              </a:lnSpc>
            </a:pPr>
            <a:r>
              <a:rPr lang="en-US" b="0" i="0" u="none" strike="noStrike" baseline="0" dirty="0">
                <a:latin typeface="Arial" panose="020B0604020202020204" pitchFamily="34" charset="0"/>
              </a:rPr>
              <a:t>The design of the touchpoints </a:t>
            </a:r>
            <a:r>
              <a:rPr lang="en-US" b="0" i="0" u="none" strike="noStrike" baseline="0" dirty="0" smtClean="0">
                <a:latin typeface="Arial" panose="020B0604020202020204" pitchFamily="34" charset="0"/>
              </a:rPr>
              <a:t>– </a:t>
            </a:r>
            <a:r>
              <a:rPr lang="en-US" b="0" i="0" u="none" strike="noStrike" baseline="0" dirty="0">
                <a:latin typeface="Arial" panose="020B0604020202020204" pitchFamily="34" charset="0"/>
              </a:rPr>
              <a:t>both the digital ones and the physical ones (such as the visit to the depot) </a:t>
            </a:r>
            <a:r>
              <a:rPr lang="en-US" dirty="0">
                <a:latin typeface="Arial" panose="020B0604020202020204" pitchFamily="34" charset="0"/>
              </a:rPr>
              <a:t>– </a:t>
            </a:r>
            <a:r>
              <a:rPr lang="en-US" b="0" i="0" u="none" strike="noStrike" baseline="0" dirty="0">
                <a:latin typeface="Arial" panose="020B0604020202020204" pitchFamily="34" charset="0"/>
              </a:rPr>
              <a:t>and how they come together into a consistent and engaging UX is a real challenge for UX designers. </a:t>
            </a:r>
          </a:p>
          <a:p>
            <a:pPr>
              <a:lnSpc>
                <a:spcPct val="120000"/>
              </a:lnSpc>
            </a:pPr>
            <a:r>
              <a:rPr lang="en-US" b="0" i="0" u="none" strike="noStrike" baseline="0" dirty="0">
                <a:latin typeface="Arial" panose="020B0604020202020204" pitchFamily="34" charset="0"/>
              </a:rPr>
              <a:t>The design of touchpoints can be critical for UX. </a:t>
            </a:r>
          </a:p>
          <a:p>
            <a:pPr>
              <a:lnSpc>
                <a:spcPct val="120000"/>
              </a:lnSpc>
            </a:pPr>
            <a:r>
              <a:rPr lang="en-US" b="0" i="0" u="none" strike="noStrike" baseline="0" dirty="0">
                <a:latin typeface="Arial" panose="020B0604020202020204" pitchFamily="34" charset="0"/>
              </a:rPr>
              <a:t>For </a:t>
            </a:r>
            <a:r>
              <a:rPr lang="en-US" b="0" i="0" u="none" strike="noStrike" baseline="0" dirty="0" smtClean="0">
                <a:latin typeface="Arial" panose="020B0604020202020204" pitchFamily="34" charset="0"/>
              </a:rPr>
              <a:t>example, </a:t>
            </a:r>
            <a:r>
              <a:rPr lang="en-US" b="0" i="0" u="none" strike="noStrike" baseline="0" dirty="0">
                <a:latin typeface="Arial" panose="020B0604020202020204" pitchFamily="34" charset="0"/>
              </a:rPr>
              <a:t>one large on-line retailer found that many customers were dropping out of the on-line shopping journey when they reached the delivery request process. When they </a:t>
            </a:r>
            <a:r>
              <a:rPr lang="en-US" b="0" i="0" u="none" strike="noStrike" baseline="0" dirty="0" smtClean="0">
                <a:latin typeface="Arial" panose="020B0604020202020204" pitchFamily="34" charset="0"/>
              </a:rPr>
              <a:t>investigated, </a:t>
            </a:r>
            <a:r>
              <a:rPr lang="en-US" b="0" i="0" u="none" strike="noStrike" baseline="0" dirty="0">
                <a:latin typeface="Arial" panose="020B0604020202020204" pitchFamily="34" charset="0"/>
              </a:rPr>
              <a:t>they found that the ‘proceed with order’ button would not work if the value of the order was less than £10. An error message was </a:t>
            </a:r>
            <a:r>
              <a:rPr lang="en-US" b="0" i="0" u="none" strike="noStrike" baseline="0" dirty="0" smtClean="0">
                <a:latin typeface="Arial" panose="020B0604020202020204" pitchFamily="34" charset="0"/>
              </a:rPr>
              <a:t>displayed </a:t>
            </a:r>
            <a:r>
              <a:rPr lang="en-US" b="0" i="0" u="none" strike="noStrike" baseline="0" dirty="0">
                <a:latin typeface="Arial" panose="020B0604020202020204" pitchFamily="34" charset="0"/>
              </a:rPr>
              <a:t>but it was in a small type face near the bottom of the screen. </a:t>
            </a:r>
          </a:p>
          <a:p>
            <a:pPr>
              <a:lnSpc>
                <a:spcPct val="120000"/>
              </a:lnSpc>
            </a:pPr>
            <a:r>
              <a:rPr lang="en-US" b="0" i="0" u="none" strike="noStrike" baseline="0" dirty="0">
                <a:latin typeface="Arial" panose="020B0604020202020204" pitchFamily="34" charset="0"/>
              </a:rPr>
              <a:t>To the users it appeared as if nothing was happening so they would give up (it was a ‘walk away’ microinteraction). </a:t>
            </a:r>
          </a:p>
          <a:p>
            <a:pPr>
              <a:lnSpc>
                <a:spcPct val="120000"/>
              </a:lnSpc>
            </a:pPr>
            <a:r>
              <a:rPr lang="en-US" b="0" i="0" u="none" strike="noStrike" baseline="0" dirty="0">
                <a:latin typeface="Arial" panose="020B0604020202020204" pitchFamily="34" charset="0"/>
              </a:rPr>
              <a:t>By introducing a wobble to the ‘proceed with order’ button when it was clicked and the value of the order was less than £10, users understood that something was wrong and many more orders were converted into sales.</a:t>
            </a:r>
          </a:p>
        </p:txBody>
      </p:sp>
    </p:spTree>
    <p:extLst>
      <p:ext uri="{BB962C8B-B14F-4D97-AF65-F5344CB8AC3E}">
        <p14:creationId xmlns:p14="http://schemas.microsoft.com/office/powerpoint/2010/main" val="182575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63"/>
            <a:ext cx="7886700" cy="652882"/>
          </a:xfrm>
        </p:spPr>
        <p:txBody>
          <a:bodyPr/>
          <a:lstStyle/>
          <a:p>
            <a:r>
              <a:rPr lang="en-US" b="1" i="0" u="none" strike="noStrike" baseline="0" dirty="0">
                <a:latin typeface="Arial" panose="020B0604020202020204" pitchFamily="34" charset="0"/>
              </a:rPr>
              <a:t>Services</a:t>
            </a:r>
          </a:p>
        </p:txBody>
      </p:sp>
      <p:sp>
        <p:nvSpPr>
          <p:cNvPr id="3" name="Text Placeholder 2"/>
          <p:cNvSpPr>
            <a:spLocks noGrp="1"/>
          </p:cNvSpPr>
          <p:nvPr>
            <p:ph type="body" idx="4294967295"/>
          </p:nvPr>
        </p:nvSpPr>
        <p:spPr>
          <a:xfrm>
            <a:off x="681481" y="1421085"/>
            <a:ext cx="7886700" cy="4793231"/>
          </a:xfrm>
        </p:spPr>
        <p:txBody>
          <a:bodyPr>
            <a:normAutofit/>
          </a:bodyPr>
          <a:lstStyle/>
          <a:p>
            <a:pPr>
              <a:lnSpc>
                <a:spcPct val="120000"/>
              </a:lnSpc>
            </a:pPr>
            <a:r>
              <a:rPr lang="en-US" sz="1600" b="0" i="0" u="none" strike="noStrike" baseline="0" dirty="0">
                <a:latin typeface="Arial" panose="020B0604020202020204" pitchFamily="34" charset="0"/>
              </a:rPr>
              <a:t>Advice for how to design these services comes from a variety of perspectives including operations management, innovation management, service </a:t>
            </a:r>
            <a:r>
              <a:rPr lang="en-US" sz="1600" b="0" i="0" u="none" strike="noStrike" baseline="0" dirty="0" smtClean="0">
                <a:latin typeface="Arial" panose="020B0604020202020204" pitchFamily="34" charset="0"/>
              </a:rPr>
              <a:t>‘science’, </a:t>
            </a:r>
            <a:r>
              <a:rPr lang="en-US" sz="1600" b="0" i="0" u="none" strike="noStrike" baseline="0" dirty="0">
                <a:latin typeface="Arial" panose="020B0604020202020204" pitchFamily="34" charset="0"/>
              </a:rPr>
              <a:t>marketing, business studies and interaction design. Blomberg and Darrah (2015) provide an in-depth analysis. </a:t>
            </a:r>
          </a:p>
          <a:p>
            <a:pPr>
              <a:lnSpc>
                <a:spcPct val="120000"/>
              </a:lnSpc>
            </a:pPr>
            <a:r>
              <a:rPr lang="en-US" sz="1600" b="0" i="0" u="none" strike="noStrike" baseline="0" dirty="0">
                <a:latin typeface="Arial" panose="020B0604020202020204" pitchFamily="34" charset="0"/>
              </a:rPr>
              <a:t>These different perspectives on service design produce interesting tensions in the subject. </a:t>
            </a:r>
          </a:p>
          <a:p>
            <a:pPr>
              <a:lnSpc>
                <a:spcPct val="120000"/>
              </a:lnSpc>
            </a:pPr>
            <a:r>
              <a:rPr lang="en-US" sz="1600" b="0" i="0" u="none" strike="noStrike" baseline="0" dirty="0">
                <a:latin typeface="Arial" panose="020B0604020202020204" pitchFamily="34" charset="0"/>
              </a:rPr>
              <a:t>For sales </a:t>
            </a:r>
            <a:r>
              <a:rPr lang="en-US" sz="1600" b="0" i="0" u="none" strike="noStrike" baseline="0" dirty="0" smtClean="0">
                <a:latin typeface="Arial" panose="020B0604020202020204" pitchFamily="34" charset="0"/>
              </a:rPr>
              <a:t>people, </a:t>
            </a:r>
            <a:r>
              <a:rPr lang="en-US" sz="1600" b="0" i="0" u="none" strike="noStrike" baseline="0" dirty="0">
                <a:latin typeface="Arial" panose="020B0604020202020204" pitchFamily="34" charset="0"/>
              </a:rPr>
              <a:t>the emphasis tends to be on how to convert browsing into buying behaviour and for them a successful service design produces sales.  </a:t>
            </a:r>
          </a:p>
          <a:p>
            <a:pPr>
              <a:lnSpc>
                <a:spcPct val="120000"/>
              </a:lnSpc>
            </a:pPr>
            <a:r>
              <a:rPr lang="en-US" sz="1600" b="0" i="0" u="none" strike="noStrike" baseline="0" dirty="0">
                <a:latin typeface="Arial" panose="020B0604020202020204" pitchFamily="34" charset="0"/>
              </a:rPr>
              <a:t>From an interaction design </a:t>
            </a:r>
            <a:r>
              <a:rPr lang="en-US" sz="1600" b="0" i="0" u="none" strike="noStrike" baseline="0" dirty="0" smtClean="0">
                <a:latin typeface="Arial" panose="020B0604020202020204" pitchFamily="34" charset="0"/>
              </a:rPr>
              <a:t>perspective, </a:t>
            </a:r>
            <a:r>
              <a:rPr lang="en-US" sz="1600" b="0" i="0" u="none" strike="noStrike" baseline="0" dirty="0">
                <a:latin typeface="Arial" panose="020B0604020202020204" pitchFamily="34" charset="0"/>
              </a:rPr>
              <a:t>the focus of design is on providing a good experience as measured in terms such as enjoyment, engagement and satisfaction. </a:t>
            </a:r>
          </a:p>
          <a:p>
            <a:pPr>
              <a:lnSpc>
                <a:spcPct val="120000"/>
              </a:lnSpc>
            </a:pPr>
            <a:r>
              <a:rPr lang="en-US" sz="1600" b="0" i="0" u="none" strike="noStrike" baseline="0" dirty="0">
                <a:latin typeface="Arial" panose="020B0604020202020204" pitchFamily="34" charset="0"/>
              </a:rPr>
              <a:t>Dubberley and Evenson distinguish the sales cycle from the experience cycle. Whereas the sales cycle is intended to push people towards a </a:t>
            </a:r>
            <a:r>
              <a:rPr lang="en-US" sz="1600" b="0" i="0" u="none" strike="noStrike" baseline="0" dirty="0" smtClean="0">
                <a:latin typeface="Arial" panose="020B0604020202020204" pitchFamily="34" charset="0"/>
              </a:rPr>
              <a:t>purchase, </a:t>
            </a:r>
            <a:r>
              <a:rPr lang="en-US" sz="1600" b="0" i="0" u="none" strike="noStrike" baseline="0" dirty="0">
                <a:latin typeface="Arial" panose="020B0604020202020204" pitchFamily="34" charset="0"/>
              </a:rPr>
              <a:t>the experience cycle considers products in the wider context and aims to deliver experiences that are ‘compelling</a:t>
            </a:r>
            <a:r>
              <a:rPr lang="en-US" sz="1600" b="0" i="0" u="none" strike="noStrike" baseline="0" dirty="0" smtClean="0">
                <a:latin typeface="Arial" panose="020B0604020202020204" pitchFamily="34" charset="0"/>
              </a:rPr>
              <a:t>’ </a:t>
            </a:r>
            <a:r>
              <a:rPr lang="en-US" sz="1600" b="0" i="0" u="none" strike="noStrike" baseline="0" dirty="0">
                <a:latin typeface="Arial" panose="020B0604020202020204" pitchFamily="34" charset="0"/>
              </a:rPr>
              <a:t>and ‘reverberating’. </a:t>
            </a:r>
          </a:p>
        </p:txBody>
      </p:sp>
    </p:spTree>
    <p:extLst>
      <p:ext uri="{BB962C8B-B14F-4D97-AF65-F5344CB8AC3E}">
        <p14:creationId xmlns:p14="http://schemas.microsoft.com/office/powerpoint/2010/main" val="10806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4"/>
            <a:ext cx="7886700" cy="635630"/>
          </a:xfrm>
        </p:spPr>
        <p:txBody>
          <a:bodyPr/>
          <a:lstStyle/>
          <a:p>
            <a:r>
              <a:rPr lang="en-US" b="1" i="0" u="none" strike="noStrike" baseline="0" dirty="0">
                <a:latin typeface="Arial" panose="020B0604020202020204" pitchFamily="34" charset="0"/>
              </a:rPr>
              <a:t>Service</a:t>
            </a:r>
            <a:r>
              <a:rPr lang="en-US" b="1" i="0" u="none" strike="noStrike" dirty="0">
                <a:latin typeface="Arial" panose="020B0604020202020204" pitchFamily="34" charset="0"/>
              </a:rPr>
              <a:t> </a:t>
            </a:r>
            <a:r>
              <a:rPr lang="en-US" b="1" i="0" u="none" strike="noStrike" baseline="0" dirty="0">
                <a:latin typeface="Arial" panose="020B0604020202020204" pitchFamily="34" charset="0"/>
              </a:rPr>
              <a:t>blueprint</a:t>
            </a:r>
          </a:p>
        </p:txBody>
      </p:sp>
      <p:sp>
        <p:nvSpPr>
          <p:cNvPr id="3" name="Text Placeholder 2"/>
          <p:cNvSpPr>
            <a:spLocks noGrp="1"/>
          </p:cNvSpPr>
          <p:nvPr>
            <p:ph type="body" idx="4294967295"/>
          </p:nvPr>
        </p:nvSpPr>
        <p:spPr>
          <a:xfrm>
            <a:off x="672854" y="1450018"/>
            <a:ext cx="4264666" cy="4804731"/>
          </a:xfrm>
        </p:spPr>
        <p:txBody>
          <a:bodyPr>
            <a:normAutofit fontScale="55000" lnSpcReduction="20000"/>
          </a:bodyPr>
          <a:lstStyle/>
          <a:p>
            <a:pPr>
              <a:lnSpc>
                <a:spcPct val="120000"/>
              </a:lnSpc>
            </a:pPr>
            <a:r>
              <a:rPr lang="en-US" b="0" i="0" u="none" strike="noStrike" baseline="0" dirty="0">
                <a:latin typeface="Arial" panose="020B0604020202020204" pitchFamily="34" charset="0"/>
              </a:rPr>
              <a:t>The advice for designers developing a customer journey is to draw up a list of the touchpoints and then lay them out as a service blueprint. </a:t>
            </a:r>
          </a:p>
          <a:p>
            <a:pPr>
              <a:lnSpc>
                <a:spcPct val="120000"/>
              </a:lnSpc>
            </a:pPr>
            <a:r>
              <a:rPr lang="en-US" b="0" i="0" u="none" strike="noStrike" baseline="0" dirty="0">
                <a:latin typeface="Arial" panose="020B0604020202020204" pitchFamily="34" charset="0"/>
              </a:rPr>
              <a:t>This shows the user interactions, touchpoints for the service and how they are supported by ‘backstage’ activities. </a:t>
            </a:r>
          </a:p>
          <a:p>
            <a:pPr>
              <a:lnSpc>
                <a:spcPct val="120000"/>
              </a:lnSpc>
            </a:pPr>
            <a:r>
              <a:rPr lang="en-US" b="0" i="0" u="none" strike="noStrike" baseline="0" dirty="0">
                <a:latin typeface="Arial" panose="020B0604020202020204" pitchFamily="34" charset="0"/>
              </a:rPr>
              <a:t>Think about the performance of a rock band on tour. </a:t>
            </a:r>
          </a:p>
          <a:p>
            <a:pPr>
              <a:lnSpc>
                <a:spcPct val="120000"/>
              </a:lnSpc>
            </a:pPr>
            <a:r>
              <a:rPr lang="en-US" b="0" i="0" u="none" strike="noStrike" baseline="0" dirty="0">
                <a:latin typeface="Arial" panose="020B0604020202020204" pitchFamily="34" charset="0"/>
              </a:rPr>
              <a:t>The audience see a great </a:t>
            </a:r>
            <a:r>
              <a:rPr lang="en-US" b="0" i="0" u="none" strike="noStrike" baseline="0" dirty="0" smtClean="0">
                <a:latin typeface="Arial" panose="020B0604020202020204" pitchFamily="34" charset="0"/>
              </a:rPr>
              <a:t>performance </a:t>
            </a:r>
            <a:r>
              <a:rPr lang="en-US" b="0" i="0" u="none" strike="noStrike" baseline="0" dirty="0">
                <a:latin typeface="Arial" panose="020B0604020202020204" pitchFamily="34" charset="0"/>
              </a:rPr>
              <a:t>but there is a lot of work going on </a:t>
            </a:r>
            <a:r>
              <a:rPr lang="en-US" b="0" i="0" u="none" strike="noStrike" baseline="0" dirty="0" smtClean="0">
                <a:latin typeface="Arial" panose="020B0604020202020204" pitchFamily="34" charset="0"/>
              </a:rPr>
              <a:t>backstage </a:t>
            </a:r>
            <a:r>
              <a:rPr lang="en-US" b="0" i="0" u="none" strike="noStrike" baseline="0" dirty="0">
                <a:latin typeface="Arial" panose="020B0604020202020204" pitchFamily="34" charset="0"/>
              </a:rPr>
              <a:t>to provide that experience. </a:t>
            </a:r>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38701" y="2250792"/>
            <a:ext cx="4041150" cy="2530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782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1520"/>
            <a:ext cx="7886700" cy="825410"/>
          </a:xfrm>
        </p:spPr>
        <p:txBody>
          <a:bodyPr/>
          <a:lstStyle/>
          <a:p>
            <a:r>
              <a:rPr lang="en-US" b="1" i="0" u="none" strike="noStrike" baseline="0" dirty="0">
                <a:latin typeface="Arial" panose="020B0604020202020204" pitchFamily="34" charset="0"/>
              </a:rPr>
              <a:t>Frontstage and backstage</a:t>
            </a:r>
          </a:p>
        </p:txBody>
      </p:sp>
      <p:sp>
        <p:nvSpPr>
          <p:cNvPr id="3" name="Text Placeholder 2"/>
          <p:cNvSpPr>
            <a:spLocks noGrp="1"/>
          </p:cNvSpPr>
          <p:nvPr>
            <p:ph type="body" idx="4294967295"/>
          </p:nvPr>
        </p:nvSpPr>
        <p:spPr>
          <a:xfrm>
            <a:off x="653808" y="1430616"/>
            <a:ext cx="7886700" cy="4801851"/>
          </a:xfrm>
        </p:spPr>
        <p:txBody>
          <a:bodyPr>
            <a:noAutofit/>
          </a:bodyPr>
          <a:lstStyle/>
          <a:p>
            <a:pPr marL="361950" indent="-361950"/>
            <a:r>
              <a:rPr lang="en-US" sz="2100" b="0" i="0" u="none" strike="noStrike" baseline="0" dirty="0">
                <a:latin typeface="Arial" panose="020B0604020202020204" pitchFamily="34" charset="0"/>
              </a:rPr>
              <a:t>The distinction between ‘frontstage’ and ‘backstage’ aspects of the touchpoint is important. </a:t>
            </a:r>
          </a:p>
          <a:p>
            <a:pPr marL="361950" indent="-361950"/>
            <a:r>
              <a:rPr lang="en-US" sz="2100" b="0" i="0" u="none" strike="noStrike" baseline="0" dirty="0">
                <a:latin typeface="Arial" panose="020B0604020202020204" pitchFamily="34" charset="0"/>
              </a:rPr>
              <a:t>The support processes are vital if the </a:t>
            </a:r>
            <a:r>
              <a:rPr lang="en-US" sz="2100" b="0" i="0" u="none" strike="noStrike" baseline="0" dirty="0" smtClean="0">
                <a:latin typeface="Arial" panose="020B0604020202020204" pitchFamily="34" charset="0"/>
              </a:rPr>
              <a:t>cross-channel </a:t>
            </a:r>
            <a:r>
              <a:rPr lang="en-US" sz="2100" b="0" i="0" u="none" strike="noStrike" baseline="0" dirty="0">
                <a:latin typeface="Arial" panose="020B0604020202020204" pitchFamily="34" charset="0"/>
              </a:rPr>
              <a:t>experience is to be delivered effectively. </a:t>
            </a:r>
          </a:p>
          <a:p>
            <a:pPr marL="361950" indent="-361950"/>
            <a:r>
              <a:rPr lang="en-US" sz="2100" b="0" i="0" u="none" strike="noStrike" baseline="0" dirty="0">
                <a:latin typeface="Arial" panose="020B0604020202020204" pitchFamily="34" charset="0"/>
              </a:rPr>
              <a:t>The system must somehow keep track of the interactions and the interaction history of a user. </a:t>
            </a:r>
          </a:p>
          <a:p>
            <a:pPr marL="361950" indent="-361950"/>
            <a:r>
              <a:rPr lang="en-US" sz="2100" b="0" i="0" u="none" strike="noStrike" baseline="0" dirty="0">
                <a:latin typeface="Arial" panose="020B0604020202020204" pitchFamily="34" charset="0"/>
              </a:rPr>
              <a:t>From the user’s point of </a:t>
            </a:r>
            <a:r>
              <a:rPr lang="en-US" sz="2100" b="0" i="0" u="none" strike="noStrike" baseline="0" dirty="0" smtClean="0">
                <a:latin typeface="Arial" panose="020B0604020202020204" pitchFamily="34" charset="0"/>
              </a:rPr>
              <a:t>view, </a:t>
            </a:r>
            <a:r>
              <a:rPr lang="en-US" sz="2100" b="0" i="0" u="none" strike="noStrike" baseline="0" dirty="0">
                <a:latin typeface="Arial" panose="020B0604020202020204" pitchFamily="34" charset="0"/>
              </a:rPr>
              <a:t>the technologies supporting the service are often irrelevant. They just want to get on with their activities. </a:t>
            </a:r>
          </a:p>
          <a:p>
            <a:pPr marL="361950" indent="-361950"/>
            <a:r>
              <a:rPr lang="en-US" sz="2100" b="0" i="0" u="none" strike="noStrike" baseline="0" dirty="0">
                <a:latin typeface="Arial" panose="020B0604020202020204" pitchFamily="34" charset="0"/>
              </a:rPr>
              <a:t>But from the perspective of the delivery of the service, maintaining relevant data about the interactions is critical. </a:t>
            </a:r>
          </a:p>
          <a:p>
            <a:pPr marL="361950" indent="-361950"/>
            <a:r>
              <a:rPr lang="en-US" sz="2100" b="0" i="0" u="none" strike="noStrike" baseline="0" dirty="0">
                <a:latin typeface="Arial" panose="020B0604020202020204" pitchFamily="34" charset="0"/>
              </a:rPr>
              <a:t>Hence </a:t>
            </a:r>
            <a:r>
              <a:rPr lang="en-US" sz="2100" b="0" i="0" u="none" strike="noStrike" baseline="0" dirty="0" smtClean="0">
                <a:latin typeface="Arial" panose="020B0604020202020204" pitchFamily="34" charset="0"/>
              </a:rPr>
              <a:t>the so-called </a:t>
            </a:r>
            <a:r>
              <a:rPr lang="en-US" sz="2100" b="0" i="0" u="none" strike="noStrike" baseline="0" dirty="0">
                <a:latin typeface="Arial" panose="020B0604020202020204" pitchFamily="34" charset="0"/>
              </a:rPr>
              <a:t>‘cloud-based’ services have the advantage that data is stored in the cloud so that it can be accessed by any device connected to the cloud itself.</a:t>
            </a:r>
          </a:p>
        </p:txBody>
      </p:sp>
    </p:spTree>
    <p:extLst>
      <p:ext uri="{BB962C8B-B14F-4D97-AF65-F5344CB8AC3E}">
        <p14:creationId xmlns:p14="http://schemas.microsoft.com/office/powerpoint/2010/main" val="147970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34"/>
            <a:ext cx="7886700" cy="618376"/>
          </a:xfrm>
        </p:spPr>
        <p:txBody>
          <a:bodyPr/>
          <a:lstStyle/>
          <a:p>
            <a:r>
              <a:rPr lang="en-US" b="1" i="0" u="none" strike="noStrike" baseline="0" dirty="0">
                <a:latin typeface="Arial" panose="020B0604020202020204" pitchFamily="34" charset="0"/>
              </a:rPr>
              <a:t>Digital and </a:t>
            </a:r>
            <a:r>
              <a:rPr lang="en-US" b="1" i="0" u="none" strike="noStrike" baseline="0" dirty="0" smtClean="0">
                <a:latin typeface="Arial" panose="020B0604020202020204" pitchFamily="34" charset="0"/>
              </a:rPr>
              <a:t>physical </a:t>
            </a:r>
            <a:r>
              <a:rPr lang="en-US" b="1" dirty="0">
                <a:latin typeface="Arial" panose="020B0604020202020204" pitchFamily="34" charset="0"/>
              </a:rPr>
              <a:t>s</a:t>
            </a:r>
            <a:r>
              <a:rPr lang="en-US" b="1" i="0" u="none" strike="noStrike" baseline="0" dirty="0" smtClean="0">
                <a:latin typeface="Arial" panose="020B0604020202020204" pitchFamily="34" charset="0"/>
              </a:rPr>
              <a:t>pace</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63332" y="1430608"/>
            <a:ext cx="8192431" cy="4810485"/>
          </a:xfrm>
        </p:spPr>
        <p:txBody>
          <a:bodyPr>
            <a:noAutofit/>
          </a:bodyPr>
          <a:lstStyle/>
          <a:p>
            <a:r>
              <a:rPr lang="en-US" sz="2000" b="0" i="0" u="none" strike="noStrike" baseline="0" dirty="0">
                <a:latin typeface="Arial" panose="020B0604020202020204" pitchFamily="34" charset="0"/>
              </a:rPr>
              <a:t>The interactions in the digital space spill over into physical space. </a:t>
            </a:r>
          </a:p>
          <a:p>
            <a:r>
              <a:rPr lang="en-US" sz="2000" b="0" i="0" u="none" strike="noStrike" baseline="0" dirty="0">
                <a:latin typeface="Arial" panose="020B0604020202020204" pitchFamily="34" charset="0"/>
              </a:rPr>
              <a:t>For example, it is common to get a paper receipt following the completion of a service, particularly one that involves the exchange of money. </a:t>
            </a:r>
          </a:p>
          <a:p>
            <a:r>
              <a:rPr lang="en-US" sz="2000" b="0" i="0" u="none" strike="noStrike" baseline="0" dirty="0">
                <a:latin typeface="Arial" panose="020B0604020202020204" pitchFamily="34" charset="0"/>
              </a:rPr>
              <a:t>Restaurant bills, till receipts, cinema </a:t>
            </a:r>
            <a:r>
              <a:rPr lang="en-US" sz="2000" b="0" i="0" u="none" strike="noStrike" baseline="0" dirty="0" smtClean="0">
                <a:latin typeface="Arial" panose="020B0604020202020204" pitchFamily="34" charset="0"/>
              </a:rPr>
              <a:t>tickets and </a:t>
            </a:r>
            <a:r>
              <a:rPr lang="en-US" sz="2000" b="0" i="0" u="none" strike="noStrike" baseline="0" dirty="0">
                <a:latin typeface="Arial" panose="020B0604020202020204" pitchFamily="34" charset="0"/>
              </a:rPr>
              <a:t>airplane boarding passes are all channels of interaction. </a:t>
            </a:r>
          </a:p>
          <a:p>
            <a:r>
              <a:rPr lang="en-US" sz="2000" b="0" i="0" u="none" strike="noStrike" baseline="0" dirty="0">
                <a:latin typeface="Arial" panose="020B0604020202020204" pitchFamily="34" charset="0"/>
              </a:rPr>
              <a:t>They need to be designed to provide a consistent and engaging UX. </a:t>
            </a:r>
          </a:p>
          <a:p>
            <a:r>
              <a:rPr lang="en-US" sz="2000" b="0" i="0" u="none" strike="noStrike" baseline="0" dirty="0">
                <a:latin typeface="Arial" panose="020B0604020202020204" pitchFamily="34" charset="0"/>
              </a:rPr>
              <a:t>Stepping back further into physical space, the design of the restaurant itself contributes to the UX of a restaurant, in-store layout is important in retail experiences, labelling on clothes is a service touchpoint, lighting design in cinema foyers contributes to the cinema UX and airport security contributes to the UX of a flight.</a:t>
            </a:r>
          </a:p>
        </p:txBody>
      </p:sp>
    </p:spTree>
    <p:extLst>
      <p:ext uri="{BB962C8B-B14F-4D97-AF65-F5344CB8AC3E}">
        <p14:creationId xmlns:p14="http://schemas.microsoft.com/office/powerpoint/2010/main" val="14794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87"/>
            <a:ext cx="7886700" cy="583872"/>
          </a:xfrm>
        </p:spPr>
        <p:txBody>
          <a:bodyPr/>
          <a:lstStyle/>
          <a:p>
            <a:r>
              <a:rPr lang="en-US" b="1" i="0" u="none" strike="noStrike" baseline="0" dirty="0">
                <a:latin typeface="Arial" panose="020B0604020202020204" pitchFamily="34" charset="0"/>
              </a:rPr>
              <a:t>UX and services</a:t>
            </a:r>
          </a:p>
        </p:txBody>
      </p:sp>
      <p:sp>
        <p:nvSpPr>
          <p:cNvPr id="3" name="Text Placeholder 2"/>
          <p:cNvSpPr>
            <a:spLocks noGrp="1"/>
          </p:cNvSpPr>
          <p:nvPr>
            <p:ph type="body" idx="4294967295"/>
          </p:nvPr>
        </p:nvSpPr>
        <p:spPr>
          <a:xfrm>
            <a:off x="663335" y="1421089"/>
            <a:ext cx="7886700" cy="4351338"/>
          </a:xfrm>
        </p:spPr>
        <p:txBody>
          <a:bodyPr>
            <a:noAutofit/>
          </a:bodyPr>
          <a:lstStyle/>
          <a:p>
            <a:r>
              <a:rPr lang="en-US" sz="2200" b="0" i="0" u="none" strike="noStrike" baseline="0" dirty="0">
                <a:latin typeface="Arial" panose="020B0604020202020204" pitchFamily="34" charset="0"/>
              </a:rPr>
              <a:t>These touchpoints or service moments need to be designed to encourage and engage users. </a:t>
            </a:r>
          </a:p>
          <a:p>
            <a:r>
              <a:rPr lang="en-US" sz="2200" b="0" i="0" u="none" strike="noStrike" baseline="0" dirty="0">
                <a:latin typeface="Arial" panose="020B0604020202020204" pitchFamily="34" charset="0"/>
              </a:rPr>
              <a:t>UX designers should consider how the user encounters a touchpoint and the channel they are using. </a:t>
            </a:r>
          </a:p>
          <a:p>
            <a:r>
              <a:rPr lang="en-US" sz="2200" b="0" i="0" u="none" strike="noStrike" baseline="0" dirty="0">
                <a:latin typeface="Arial" panose="020B0604020202020204" pitchFamily="34" charset="0"/>
              </a:rPr>
              <a:t>They need to consider the elements of the UX and the multilayered nature of the whole UX. </a:t>
            </a:r>
          </a:p>
          <a:p>
            <a:r>
              <a:rPr lang="en-US" sz="2200" b="0" i="0" u="none" strike="noStrike" baseline="0" dirty="0">
                <a:latin typeface="Arial" panose="020B0604020202020204" pitchFamily="34" charset="0"/>
              </a:rPr>
              <a:t>They need to consider how to hold on to the users and keep them engaged so they do not ‘walk away’ during the execution of the touchpoint. </a:t>
            </a:r>
          </a:p>
          <a:p>
            <a:r>
              <a:rPr lang="en-US" sz="2200" b="0" i="0" u="none" strike="noStrike" baseline="0" dirty="0">
                <a:latin typeface="Arial" panose="020B0604020202020204" pitchFamily="34" charset="0"/>
              </a:rPr>
              <a:t>UX designers need to think about how to finish the service, what users will take away from the service and how to complete the transaction.</a:t>
            </a:r>
          </a:p>
        </p:txBody>
      </p:sp>
    </p:spTree>
    <p:extLst>
      <p:ext uri="{BB962C8B-B14F-4D97-AF65-F5344CB8AC3E}">
        <p14:creationId xmlns:p14="http://schemas.microsoft.com/office/powerpoint/2010/main" val="1878043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2894"/>
            <a:ext cx="7886700" cy="825410"/>
          </a:xfrm>
        </p:spPr>
        <p:txBody>
          <a:bodyPr/>
          <a:lstStyle/>
          <a:p>
            <a:r>
              <a:rPr lang="en-US" b="1" i="0" u="none" strike="noStrike" baseline="0" dirty="0">
                <a:latin typeface="Arial" panose="020B0604020202020204" pitchFamily="34" charset="0"/>
              </a:rPr>
              <a:t>UX, </a:t>
            </a:r>
            <a:r>
              <a:rPr lang="en-US" b="1" i="0" u="none" strike="noStrike" baseline="0" dirty="0" smtClean="0">
                <a:latin typeface="Arial" panose="020B0604020202020204" pitchFamily="34" charset="0"/>
              </a:rPr>
              <a:t>services and </a:t>
            </a:r>
            <a:r>
              <a:rPr lang="en-US" b="1" i="0" u="none" strike="noStrike" baseline="0" dirty="0">
                <a:latin typeface="Arial" panose="020B0604020202020204" pitchFamily="34" charset="0"/>
              </a:rPr>
              <a:t>abstraction</a:t>
            </a:r>
          </a:p>
        </p:txBody>
      </p:sp>
      <p:sp>
        <p:nvSpPr>
          <p:cNvPr id="3" name="Text Placeholder 2"/>
          <p:cNvSpPr>
            <a:spLocks noGrp="1"/>
          </p:cNvSpPr>
          <p:nvPr>
            <p:ph type="body" idx="4294967295"/>
          </p:nvPr>
        </p:nvSpPr>
        <p:spPr>
          <a:xfrm>
            <a:off x="672856" y="1403825"/>
            <a:ext cx="7886700" cy="4879499"/>
          </a:xfrm>
        </p:spPr>
        <p:txBody>
          <a:bodyPr/>
          <a:lstStyle/>
          <a:p>
            <a:r>
              <a:rPr lang="en-US" sz="2800" b="0" i="0" u="none" strike="noStrike" baseline="0" dirty="0">
                <a:latin typeface="Arial" panose="020B0604020202020204" pitchFamily="34" charset="0"/>
              </a:rPr>
              <a:t>As with other artifacts of design, touchpoints, services and user journeys can all be described at different levels of abstraction. </a:t>
            </a:r>
          </a:p>
          <a:p>
            <a:r>
              <a:rPr lang="en-US" sz="2800" b="0" i="0" u="none" strike="noStrike" baseline="0" dirty="0">
                <a:latin typeface="Arial" panose="020B0604020202020204" pitchFamily="34" charset="0"/>
              </a:rPr>
              <a:t>One of the skills UX designers learn is how to find an appropriate level of description that suits the users and their </a:t>
            </a:r>
            <a:r>
              <a:rPr lang="en-US" sz="2800" b="0" i="0" u="none" strike="noStrike" baseline="0" dirty="0" smtClean="0">
                <a:latin typeface="Arial" panose="020B0604020202020204" pitchFamily="34" charset="0"/>
              </a:rPr>
              <a:t>needs </a:t>
            </a:r>
            <a:r>
              <a:rPr lang="en-US" sz="2800" b="0" i="0" u="none" strike="noStrike" baseline="0" dirty="0">
                <a:latin typeface="Arial" panose="020B0604020202020204" pitchFamily="34" charset="0"/>
              </a:rPr>
              <a:t>but also suits the people developing the ‘backstage’ of the interaction design. </a:t>
            </a:r>
          </a:p>
          <a:p>
            <a:r>
              <a:rPr lang="en-US" sz="2800" b="0" i="0" u="none" strike="noStrike" baseline="0" dirty="0">
                <a:latin typeface="Arial" panose="020B0604020202020204" pitchFamily="34" charset="0"/>
              </a:rPr>
              <a:t>Being human-centred in the design approach will help the designer to master this.</a:t>
            </a:r>
          </a:p>
        </p:txBody>
      </p:sp>
    </p:spTree>
    <p:extLst>
      <p:ext uri="{BB962C8B-B14F-4D97-AF65-F5344CB8AC3E}">
        <p14:creationId xmlns:p14="http://schemas.microsoft.com/office/powerpoint/2010/main" val="569301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3"/>
            <a:ext cx="7886700" cy="583872"/>
          </a:xfrm>
        </p:spPr>
        <p:txBody>
          <a:bodyPr/>
          <a:lstStyle/>
          <a:p>
            <a:r>
              <a:rPr lang="en-US" b="1" i="0" u="none" strike="noStrike" baseline="0" dirty="0">
                <a:latin typeface="Arial" panose="020B0604020202020204" pitchFamily="34" charset="0"/>
              </a:rPr>
              <a:t>UX, before, during and </a:t>
            </a:r>
            <a:r>
              <a:rPr lang="en-US" b="1" i="0" u="none" strike="noStrike" baseline="0" dirty="0" smtClean="0">
                <a:latin typeface="Arial" panose="020B0604020202020204" pitchFamily="34" charset="0"/>
              </a:rPr>
              <a:t>after (1 of 3)</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64221" y="1433848"/>
            <a:ext cx="8192441" cy="4801851"/>
          </a:xfrm>
        </p:spPr>
        <p:txBody>
          <a:bodyPr>
            <a:normAutofit fontScale="55000" lnSpcReduction="20000"/>
          </a:bodyPr>
          <a:lstStyle/>
          <a:p>
            <a:pPr>
              <a:lnSpc>
                <a:spcPct val="120000"/>
              </a:lnSpc>
            </a:pPr>
            <a:r>
              <a:rPr lang="en-US" b="0" i="0" u="none" strike="noStrike" baseline="0" dirty="0">
                <a:latin typeface="Arial" panose="020B0604020202020204" pitchFamily="34" charset="0"/>
              </a:rPr>
              <a:t>Service moments come together into user journeys, and just like a touchpoint, a user journey will often consist of ‘before’, ‘during’ and ‘after’ experiences. </a:t>
            </a:r>
          </a:p>
          <a:p>
            <a:pPr>
              <a:lnSpc>
                <a:spcPct val="120000"/>
              </a:lnSpc>
            </a:pPr>
            <a:r>
              <a:rPr lang="en-US" b="0" i="0" u="none" strike="noStrike" baseline="0" dirty="0">
                <a:latin typeface="Arial" panose="020B0604020202020204" pitchFamily="34" charset="0"/>
              </a:rPr>
              <a:t>Before you go on holiday, you check out different options for where to </a:t>
            </a:r>
            <a:r>
              <a:rPr lang="en-US" b="0" i="0" u="none" strike="noStrike" baseline="0" dirty="0" smtClean="0">
                <a:latin typeface="Arial" panose="020B0604020202020204" pitchFamily="34" charset="0"/>
              </a:rPr>
              <a:t>go. </a:t>
            </a:r>
            <a:r>
              <a:rPr lang="en-US" b="0" i="0" u="none" strike="noStrike" baseline="0" dirty="0">
                <a:latin typeface="Arial" panose="020B0604020202020204" pitchFamily="34" charset="0"/>
              </a:rPr>
              <a:t>Before you buy a </a:t>
            </a:r>
            <a:r>
              <a:rPr lang="en-US" b="0" i="0" u="none" strike="noStrike" baseline="0" dirty="0" smtClean="0">
                <a:latin typeface="Arial" panose="020B0604020202020204" pitchFamily="34" charset="0"/>
              </a:rPr>
              <a:t>TV, </a:t>
            </a:r>
            <a:r>
              <a:rPr lang="en-US" b="0" i="0" u="none" strike="noStrike" baseline="0" dirty="0">
                <a:latin typeface="Arial" panose="020B0604020202020204" pitchFamily="34" charset="0"/>
              </a:rPr>
              <a:t>you look at adverts and read review magazines. After your </a:t>
            </a:r>
            <a:r>
              <a:rPr lang="en-US" b="0" i="0" u="none" strike="noStrike" baseline="0" dirty="0" smtClean="0">
                <a:latin typeface="Arial" panose="020B0604020202020204" pitchFamily="34" charset="0"/>
              </a:rPr>
              <a:t>holiday, </a:t>
            </a:r>
            <a:r>
              <a:rPr lang="en-US" b="0" i="0" u="none" strike="noStrike" baseline="0" dirty="0">
                <a:latin typeface="Arial" panose="020B0604020202020204" pitchFamily="34" charset="0"/>
              </a:rPr>
              <a:t>you look at photos and remember your trip.</a:t>
            </a:r>
          </a:p>
          <a:p>
            <a:pPr>
              <a:lnSpc>
                <a:spcPct val="120000"/>
              </a:lnSpc>
            </a:pPr>
            <a:r>
              <a:rPr lang="en-US" b="0" i="0" u="none" strike="noStrike" baseline="0" dirty="0">
                <a:latin typeface="Arial" panose="020B0604020202020204" pitchFamily="34" charset="0"/>
              </a:rPr>
              <a:t>Before the user gets to engage with the actual system or </a:t>
            </a:r>
            <a:r>
              <a:rPr lang="en-US" b="0" i="0" u="none" strike="noStrike" baseline="0" dirty="0" smtClean="0">
                <a:latin typeface="Arial" panose="020B0604020202020204" pitchFamily="34" charset="0"/>
              </a:rPr>
              <a:t>service, </a:t>
            </a:r>
            <a:r>
              <a:rPr lang="en-US" b="0" i="0" u="none" strike="noStrike" baseline="0" dirty="0">
                <a:latin typeface="Arial" panose="020B0604020202020204" pitchFamily="34" charset="0"/>
              </a:rPr>
              <a:t>they need to know it exists. </a:t>
            </a:r>
            <a:r>
              <a:rPr lang="en-US" b="0" i="0" u="none" strike="noStrike" baseline="0" dirty="0" smtClean="0">
                <a:latin typeface="Arial" panose="020B0604020202020204" pitchFamily="34" charset="0"/>
              </a:rPr>
              <a:t>Hence, </a:t>
            </a:r>
            <a:r>
              <a:rPr lang="en-US" b="0" i="0" u="none" strike="noStrike" baseline="0" dirty="0">
                <a:latin typeface="Arial" panose="020B0604020202020204" pitchFamily="34" charset="0"/>
              </a:rPr>
              <a:t>the design of the before stage should consider the anticipation of the user, advertising and how the service appears on search engines or comparison </a:t>
            </a:r>
            <a:r>
              <a:rPr lang="en-US" b="0" i="0" u="none" strike="noStrike" baseline="0" dirty="0" smtClean="0">
                <a:latin typeface="Arial" panose="020B0604020202020204" pitchFamily="34" charset="0"/>
              </a:rPr>
              <a:t>websites</a:t>
            </a:r>
            <a:r>
              <a:rPr lang="en-US" b="0" i="0" u="none" strike="noStrike" baseline="0" dirty="0">
                <a:latin typeface="Arial" panose="020B0604020202020204" pitchFamily="34" charset="0"/>
              </a:rPr>
              <a:t>. </a:t>
            </a:r>
          </a:p>
          <a:p>
            <a:pPr>
              <a:lnSpc>
                <a:spcPct val="120000"/>
              </a:lnSpc>
            </a:pPr>
            <a:r>
              <a:rPr lang="en-US" b="0" i="0" u="none" strike="noStrike" baseline="0" dirty="0">
                <a:latin typeface="Arial" panose="020B0604020202020204" pitchFamily="34" charset="0"/>
              </a:rPr>
              <a:t>This in turn will require designers to consider how it is described through the metadata that is used. </a:t>
            </a:r>
          </a:p>
          <a:p>
            <a:pPr>
              <a:lnSpc>
                <a:spcPct val="120000"/>
              </a:lnSpc>
            </a:pPr>
            <a:r>
              <a:rPr lang="en-US" b="0" i="0" u="none" strike="noStrike" baseline="0" dirty="0">
                <a:latin typeface="Arial" panose="020B0604020202020204" pitchFamily="34" charset="0"/>
              </a:rPr>
              <a:t>The before section also includes the design of social media and how information is shared about the services that exist.</a:t>
            </a:r>
          </a:p>
        </p:txBody>
      </p:sp>
    </p:spTree>
    <p:extLst>
      <p:ext uri="{BB962C8B-B14F-4D97-AF65-F5344CB8AC3E}">
        <p14:creationId xmlns:p14="http://schemas.microsoft.com/office/powerpoint/2010/main" val="1208024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8770"/>
            <a:ext cx="7886700" cy="773652"/>
          </a:xfrm>
        </p:spPr>
        <p:txBody>
          <a:bodyPr/>
          <a:lstStyle/>
          <a:p>
            <a:r>
              <a:rPr lang="en-US" b="1" i="0" u="none" strike="noStrike" baseline="0" dirty="0">
                <a:latin typeface="Arial" panose="020B0604020202020204" pitchFamily="34" charset="0"/>
              </a:rPr>
              <a:t>UX, before, during and </a:t>
            </a:r>
            <a:r>
              <a:rPr lang="en-US" b="1" i="0" u="none" strike="noStrike" baseline="0" dirty="0" smtClean="0">
                <a:latin typeface="Arial" panose="020B0604020202020204" pitchFamily="34" charset="0"/>
              </a:rPr>
              <a:t>after (2 of 3)</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70185" y="1420187"/>
            <a:ext cx="7757834" cy="4351338"/>
          </a:xfrm>
        </p:spPr>
        <p:txBody>
          <a:bodyPr>
            <a:normAutofit fontScale="70000" lnSpcReduction="20000"/>
          </a:bodyPr>
          <a:lstStyle/>
          <a:p>
            <a:pPr>
              <a:lnSpc>
                <a:spcPct val="120000"/>
              </a:lnSpc>
            </a:pPr>
            <a:r>
              <a:rPr lang="en-US" b="0" i="0" u="none" strike="noStrike" baseline="0" dirty="0">
                <a:latin typeface="Arial" panose="020B0604020202020204" pitchFamily="34" charset="0"/>
              </a:rPr>
              <a:t>During the </a:t>
            </a:r>
            <a:r>
              <a:rPr lang="en-US" b="0" i="0" u="none" strike="noStrike" baseline="0" dirty="0" smtClean="0">
                <a:latin typeface="Arial" panose="020B0604020202020204" pitchFamily="34" charset="0"/>
              </a:rPr>
              <a:t>experience, </a:t>
            </a:r>
            <a:r>
              <a:rPr lang="en-US" b="0" i="0" u="none" strike="noStrike" baseline="0" dirty="0">
                <a:latin typeface="Arial" panose="020B0604020202020204" pitchFamily="34" charset="0"/>
              </a:rPr>
              <a:t>the focus of the UX design is on enabling the user to complete whatever it is they want to do as smoothly and enjoyably as possible. </a:t>
            </a:r>
          </a:p>
          <a:p>
            <a:pPr>
              <a:lnSpc>
                <a:spcPct val="120000"/>
              </a:lnSpc>
            </a:pPr>
            <a:r>
              <a:rPr lang="en-US" b="0" i="0" u="none" strike="noStrike" baseline="0" dirty="0">
                <a:latin typeface="Arial" panose="020B0604020202020204" pitchFamily="34" charset="0"/>
              </a:rPr>
              <a:t>Even if the service is a physical activity such as having a meal in a </a:t>
            </a:r>
            <a:r>
              <a:rPr lang="en-US" b="0" i="0" u="none" strike="noStrike" baseline="0" dirty="0" smtClean="0">
                <a:latin typeface="Arial" panose="020B0604020202020204" pitchFamily="34" charset="0"/>
              </a:rPr>
              <a:t>restaurant, </a:t>
            </a:r>
            <a:r>
              <a:rPr lang="en-US" b="0" i="0" u="none" strike="noStrike" baseline="0" dirty="0">
                <a:latin typeface="Arial" panose="020B0604020202020204" pitchFamily="34" charset="0"/>
              </a:rPr>
              <a:t>there will still often be technological infrastructure running behind the scenes that enables the experience to happen. </a:t>
            </a:r>
          </a:p>
          <a:p>
            <a:pPr>
              <a:lnSpc>
                <a:spcPct val="120000"/>
              </a:lnSpc>
            </a:pPr>
            <a:r>
              <a:rPr lang="en-US" b="0" i="0" u="none" strike="noStrike" baseline="0" dirty="0">
                <a:latin typeface="Arial" panose="020B0604020202020204" pitchFamily="34" charset="0"/>
              </a:rPr>
              <a:t>Other services might be entirely on-line such as watching a </a:t>
            </a:r>
            <a:r>
              <a:rPr lang="en-US" b="0" i="0" u="none" strike="noStrike" baseline="0" dirty="0" smtClean="0">
                <a:latin typeface="Arial" panose="020B0604020202020204" pitchFamily="34" charset="0"/>
              </a:rPr>
              <a:t>video </a:t>
            </a:r>
            <a:r>
              <a:rPr lang="en-US" b="0" i="0" u="none" strike="noStrike" baseline="0" dirty="0">
                <a:latin typeface="Arial" panose="020B0604020202020204" pitchFamily="34" charset="0"/>
              </a:rPr>
              <a:t>or engaging with social media. </a:t>
            </a:r>
          </a:p>
          <a:p>
            <a:pPr>
              <a:lnSpc>
                <a:spcPct val="120000"/>
              </a:lnSpc>
            </a:pPr>
            <a:r>
              <a:rPr lang="en-US" b="0" i="0" u="none" strike="noStrike" baseline="0" dirty="0">
                <a:latin typeface="Arial" panose="020B0604020202020204" pitchFamily="34" charset="0"/>
              </a:rPr>
              <a:t>In these </a:t>
            </a:r>
            <a:r>
              <a:rPr lang="en-US" b="0" i="0" u="none" strike="noStrike" baseline="0" dirty="0" smtClean="0">
                <a:latin typeface="Arial" panose="020B0604020202020204" pitchFamily="34" charset="0"/>
              </a:rPr>
              <a:t>circumstances, </a:t>
            </a:r>
            <a:r>
              <a:rPr lang="en-US" b="0" i="0" u="none" strike="noStrike" baseline="0" dirty="0">
                <a:latin typeface="Arial" panose="020B0604020202020204" pitchFamily="34" charset="0"/>
              </a:rPr>
              <a:t>users may not just consume content </a:t>
            </a:r>
            <a:r>
              <a:rPr lang="en-US" b="0" i="0" u="none" strike="noStrike" baseline="0" dirty="0" smtClean="0">
                <a:latin typeface="Arial" panose="020B0604020202020204" pitchFamily="34" charset="0"/>
              </a:rPr>
              <a:t>but they </a:t>
            </a:r>
            <a:r>
              <a:rPr lang="en-US" b="0" i="0" u="none" strike="noStrike" baseline="0" dirty="0">
                <a:latin typeface="Arial" panose="020B0604020202020204" pitchFamily="34" charset="0"/>
              </a:rPr>
              <a:t>may also generate content through their own posts or photo uploads.</a:t>
            </a:r>
          </a:p>
        </p:txBody>
      </p:sp>
    </p:spTree>
    <p:extLst>
      <p:ext uri="{BB962C8B-B14F-4D97-AF65-F5344CB8AC3E}">
        <p14:creationId xmlns:p14="http://schemas.microsoft.com/office/powerpoint/2010/main" val="955960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33"/>
            <a:ext cx="7886700" cy="670136"/>
          </a:xfrm>
        </p:spPr>
        <p:txBody>
          <a:bodyPr/>
          <a:lstStyle/>
          <a:p>
            <a:r>
              <a:rPr lang="en-US" b="1" i="0" u="none" strike="noStrike" baseline="0" dirty="0">
                <a:latin typeface="Arial" panose="020B0604020202020204" pitchFamily="34" charset="0"/>
              </a:rPr>
              <a:t>UX, before, during and </a:t>
            </a:r>
            <a:r>
              <a:rPr lang="en-US" b="1" i="0" u="none" strike="noStrike" baseline="0" dirty="0" smtClean="0">
                <a:latin typeface="Arial" panose="020B0604020202020204" pitchFamily="34" charset="0"/>
              </a:rPr>
              <a:t>after (3 of 3)</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52909" y="1437440"/>
            <a:ext cx="7886700" cy="4801855"/>
          </a:xfrm>
        </p:spPr>
        <p:txBody>
          <a:bodyPr>
            <a:normAutofit fontScale="85000" lnSpcReduction="20000"/>
          </a:bodyPr>
          <a:lstStyle/>
          <a:p>
            <a:pPr marL="361950" indent="-361950">
              <a:lnSpc>
                <a:spcPct val="110000"/>
              </a:lnSpc>
            </a:pPr>
            <a:r>
              <a:rPr lang="en-US" b="0" i="0" u="none" strike="noStrike" baseline="0" dirty="0">
                <a:latin typeface="Arial" panose="020B0604020202020204" pitchFamily="34" charset="0"/>
              </a:rPr>
              <a:t>After the user has achieved their primary </a:t>
            </a:r>
            <a:r>
              <a:rPr lang="en-US" b="0" i="0" u="none" strike="noStrike" baseline="0" dirty="0" smtClean="0">
                <a:latin typeface="Arial" panose="020B0604020202020204" pitchFamily="34" charset="0"/>
              </a:rPr>
              <a:t>goal, </a:t>
            </a:r>
            <a:r>
              <a:rPr lang="en-US" b="0" i="0" u="none" strike="noStrike" baseline="0" dirty="0">
                <a:latin typeface="Arial" panose="020B0604020202020204" pitchFamily="34" charset="0"/>
              </a:rPr>
              <a:t>they will reflect back over the experience. </a:t>
            </a:r>
          </a:p>
          <a:p>
            <a:pPr marL="361950" indent="-361950">
              <a:lnSpc>
                <a:spcPct val="110000"/>
              </a:lnSpc>
            </a:pPr>
            <a:r>
              <a:rPr lang="en-US" b="0" i="0" u="none" strike="noStrike" baseline="0" dirty="0">
                <a:latin typeface="Arial" panose="020B0604020202020204" pitchFamily="34" charset="0"/>
              </a:rPr>
              <a:t>They may want to take away a memento of the experience, particularly if it was a touristic experience or a special event such as visiting a theme park. </a:t>
            </a:r>
          </a:p>
          <a:p>
            <a:pPr marL="361950" indent="-361950">
              <a:lnSpc>
                <a:spcPct val="110000"/>
              </a:lnSpc>
            </a:pPr>
            <a:r>
              <a:rPr lang="en-US" b="0" i="0" u="none" strike="noStrike" baseline="0" dirty="0">
                <a:latin typeface="Arial" panose="020B0604020202020204" pitchFamily="34" charset="0"/>
              </a:rPr>
              <a:t>They may want to provide feedback to the experience provider and share the experience with others. </a:t>
            </a:r>
          </a:p>
          <a:p>
            <a:pPr marL="361950" indent="-361950">
              <a:lnSpc>
                <a:spcPct val="110000"/>
              </a:lnSpc>
            </a:pPr>
            <a:r>
              <a:rPr lang="en-US" b="0" i="0" u="none" strike="noStrike" baseline="0" dirty="0">
                <a:latin typeface="Arial" panose="020B0604020202020204" pitchFamily="34" charset="0"/>
              </a:rPr>
              <a:t>By sharing with others, whether through word of mouth or through social media, they become part of the ‘before’ experience for others.</a:t>
            </a:r>
          </a:p>
        </p:txBody>
      </p:sp>
    </p:spTree>
    <p:extLst>
      <p:ext uri="{BB962C8B-B14F-4D97-AF65-F5344CB8AC3E}">
        <p14:creationId xmlns:p14="http://schemas.microsoft.com/office/powerpoint/2010/main" val="151092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81310"/>
            <a:ext cx="7886700" cy="985838"/>
          </a:xfrm>
        </p:spPr>
        <p:txBody>
          <a:bodyPr/>
          <a:lstStyle/>
          <a:p>
            <a:r>
              <a:rPr lang="en-US" b="1" i="0" u="none" strike="noStrike" baseline="0" dirty="0">
                <a:latin typeface="Arial" panose="020B0604020202020204" pitchFamily="34" charset="0"/>
              </a:rPr>
              <a:t>Background</a:t>
            </a:r>
          </a:p>
        </p:txBody>
      </p:sp>
      <p:sp>
        <p:nvSpPr>
          <p:cNvPr id="3" name="Text Placeholder 2"/>
          <p:cNvSpPr>
            <a:spLocks noGrp="1"/>
          </p:cNvSpPr>
          <p:nvPr>
            <p:ph type="body" idx="4294967295"/>
          </p:nvPr>
        </p:nvSpPr>
        <p:spPr>
          <a:xfrm>
            <a:off x="664234" y="1431520"/>
            <a:ext cx="7886700" cy="4801847"/>
          </a:xfrm>
        </p:spPr>
        <p:txBody>
          <a:bodyPr>
            <a:normAutofit fontScale="62500" lnSpcReduction="20000"/>
          </a:bodyPr>
          <a:lstStyle/>
          <a:p>
            <a:pPr>
              <a:lnSpc>
                <a:spcPct val="120000"/>
              </a:lnSpc>
            </a:pPr>
            <a:r>
              <a:rPr lang="en-US" b="0" i="0" u="none" strike="noStrike" baseline="0" dirty="0">
                <a:latin typeface="Arial" panose="020B0604020202020204" pitchFamily="34" charset="0"/>
              </a:rPr>
              <a:t>UX is concerned with developing high-quality interactive systems, products and services that fit with people and their ways of living.</a:t>
            </a:r>
          </a:p>
          <a:p>
            <a:pPr>
              <a:lnSpc>
                <a:spcPct val="120000"/>
              </a:lnSpc>
            </a:pPr>
            <a:r>
              <a:rPr lang="en-US" b="0" i="0" u="none" strike="noStrike" baseline="0" dirty="0" smtClean="0">
                <a:latin typeface="Arial" panose="020B0604020202020204" pitchFamily="34" charset="0"/>
              </a:rPr>
              <a:t>Increasingly, </a:t>
            </a:r>
            <a:r>
              <a:rPr lang="en-US" b="0" i="0" u="none" strike="noStrike" baseline="0" dirty="0">
                <a:latin typeface="Arial" panose="020B0604020202020204" pitchFamily="34" charset="0"/>
              </a:rPr>
              <a:t>UX designers are concerned not just with the details of the user interface, or how a </a:t>
            </a:r>
            <a:r>
              <a:rPr lang="en-US" b="0" i="0" u="none" strike="noStrike" baseline="0" dirty="0" smtClean="0">
                <a:latin typeface="Arial" panose="020B0604020202020204" pitchFamily="34" charset="0"/>
              </a:rPr>
              <a:t>website </a:t>
            </a:r>
            <a:r>
              <a:rPr lang="en-US" b="0" i="0" u="none" strike="noStrike" baseline="0" dirty="0">
                <a:latin typeface="Arial" panose="020B0604020202020204" pitchFamily="34" charset="0"/>
              </a:rPr>
              <a:t>works, but they are concerned with providing a service. </a:t>
            </a:r>
          </a:p>
          <a:p>
            <a:pPr>
              <a:lnSpc>
                <a:spcPct val="120000"/>
              </a:lnSpc>
            </a:pPr>
            <a:r>
              <a:rPr lang="en-US" b="0" i="0" u="none" strike="noStrike" baseline="0" dirty="0">
                <a:latin typeface="Arial" panose="020B0604020202020204" pitchFamily="34" charset="0"/>
              </a:rPr>
              <a:t>Services are provided for users by stringing together a number of interaction moments, so the design of these momentary </a:t>
            </a:r>
            <a:r>
              <a:rPr lang="en-US" b="0" i="0" u="none" strike="noStrike" baseline="0" dirty="0" smtClean="0">
                <a:latin typeface="Arial" panose="020B0604020202020204" pitchFamily="34" charset="0"/>
              </a:rPr>
              <a:t>‘microinteractions’ </a:t>
            </a:r>
            <a:r>
              <a:rPr lang="en-US" b="0" i="0" u="none" strike="noStrike" baseline="0" dirty="0">
                <a:latin typeface="Arial" panose="020B0604020202020204" pitchFamily="34" charset="0"/>
              </a:rPr>
              <a:t>is important. </a:t>
            </a:r>
          </a:p>
          <a:p>
            <a:pPr>
              <a:lnSpc>
                <a:spcPct val="120000"/>
              </a:lnSpc>
            </a:pPr>
            <a:r>
              <a:rPr lang="en-US" b="0" i="0" u="none" strike="noStrike" baseline="0" dirty="0">
                <a:latin typeface="Arial" panose="020B0604020202020204" pitchFamily="34" charset="0"/>
              </a:rPr>
              <a:t>But the whole service may include many different devices and many different communication channels, including the </a:t>
            </a:r>
            <a:r>
              <a:rPr lang="en-US" b="0" i="0" u="none" strike="noStrike" baseline="0" dirty="0" smtClean="0">
                <a:latin typeface="Arial" panose="020B0604020202020204" pitchFamily="34" charset="0"/>
              </a:rPr>
              <a:t>web</a:t>
            </a:r>
            <a:r>
              <a:rPr lang="en-US" b="0" i="0" u="none" strike="noStrike" baseline="0" dirty="0">
                <a:latin typeface="Arial" panose="020B0604020202020204" pitchFamily="34" charset="0"/>
              </a:rPr>
              <a:t>, mobile apps, social media and interactions in the physical environment. </a:t>
            </a:r>
          </a:p>
          <a:p>
            <a:pPr>
              <a:lnSpc>
                <a:spcPct val="120000"/>
              </a:lnSpc>
            </a:pPr>
            <a:r>
              <a:rPr lang="en-US" b="0" i="0" u="none" strike="noStrike" baseline="0" dirty="0">
                <a:latin typeface="Arial" panose="020B0604020202020204" pitchFamily="34" charset="0"/>
              </a:rPr>
              <a:t>Quite quickly what appeared to be a simple app or web service can evolve into a complex web of </a:t>
            </a:r>
            <a:r>
              <a:rPr lang="en-US" b="0" i="0" u="none" strike="noStrike" baseline="0" dirty="0" smtClean="0">
                <a:latin typeface="Arial" panose="020B0604020202020204" pitchFamily="34" charset="0"/>
              </a:rPr>
              <a:t>cross-channel </a:t>
            </a:r>
            <a:r>
              <a:rPr lang="en-US" b="0" i="0" u="none" strike="noStrike" baseline="0" dirty="0">
                <a:latin typeface="Arial" panose="020B0604020202020204" pitchFamily="34" charset="0"/>
              </a:rPr>
              <a:t>interactions.</a:t>
            </a:r>
          </a:p>
        </p:txBody>
      </p:sp>
    </p:spTree>
    <p:extLst>
      <p:ext uri="{BB962C8B-B14F-4D97-AF65-F5344CB8AC3E}">
        <p14:creationId xmlns:p14="http://schemas.microsoft.com/office/powerpoint/2010/main" val="1020493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91"/>
            <a:ext cx="7886700" cy="583872"/>
          </a:xfrm>
        </p:spPr>
        <p:txBody>
          <a:bodyPr/>
          <a:lstStyle/>
          <a:p>
            <a:r>
              <a:rPr lang="en-US" b="1" i="0" u="none" strike="noStrike" baseline="0" dirty="0">
                <a:latin typeface="Arial" panose="020B0604020202020204" pitchFamily="34" charset="0"/>
              </a:rPr>
              <a:t>Back to user journeys</a:t>
            </a:r>
          </a:p>
        </p:txBody>
      </p:sp>
      <p:sp>
        <p:nvSpPr>
          <p:cNvPr id="3" name="Text Placeholder 2"/>
          <p:cNvSpPr>
            <a:spLocks noGrp="1"/>
          </p:cNvSpPr>
          <p:nvPr>
            <p:ph type="body" idx="4294967295"/>
          </p:nvPr>
        </p:nvSpPr>
        <p:spPr>
          <a:xfrm>
            <a:off x="671783" y="1421089"/>
            <a:ext cx="7886700" cy="4801854"/>
          </a:xfrm>
        </p:spPr>
        <p:txBody>
          <a:bodyPr>
            <a:noAutofit/>
          </a:bodyPr>
          <a:lstStyle/>
          <a:p>
            <a:r>
              <a:rPr lang="en-US" sz="2100" b="0" i="0" u="none" strike="noStrike" baseline="0" dirty="0">
                <a:latin typeface="Arial" panose="020B0604020202020204" pitchFamily="34" charset="0"/>
              </a:rPr>
              <a:t>There are any number of different ways of representing user journeys and there is no standard, so designers need to choose one that is appropriate for what they are looking at and that captures the things about the journey that they want to stand out. </a:t>
            </a:r>
          </a:p>
          <a:p>
            <a:r>
              <a:rPr lang="en-US" sz="2100" b="0" i="0" u="none" strike="noStrike" baseline="0" dirty="0">
                <a:latin typeface="Arial" panose="020B0604020202020204" pitchFamily="34" charset="0"/>
              </a:rPr>
              <a:t>For </a:t>
            </a:r>
            <a:r>
              <a:rPr lang="en-US" sz="2100" b="0" i="0" u="none" strike="noStrike" baseline="0" dirty="0" smtClean="0">
                <a:latin typeface="Arial" panose="020B0604020202020204" pitchFamily="34" charset="0"/>
              </a:rPr>
              <a:t>example, </a:t>
            </a:r>
            <a:r>
              <a:rPr lang="en-US" sz="2100" b="0" i="0" u="none" strike="noStrike" baseline="0" dirty="0">
                <a:latin typeface="Arial" panose="020B0604020202020204" pitchFamily="34" charset="0"/>
              </a:rPr>
              <a:t>Fig. 4.8 includes a representation of the UX on a particular journey and Fig. 4.9 shows some other aspects such as emotion. </a:t>
            </a:r>
          </a:p>
          <a:p>
            <a:r>
              <a:rPr lang="en-US" sz="2100" b="0" i="0" u="none" strike="noStrike" baseline="0" dirty="0">
                <a:latin typeface="Arial" panose="020B0604020202020204" pitchFamily="34" charset="0"/>
              </a:rPr>
              <a:t>Our preferred style is used in Fig. 4.10 showing the device and channel down the left hand side and the touchpoints across the top. </a:t>
            </a:r>
          </a:p>
          <a:p>
            <a:r>
              <a:rPr lang="en-US" sz="2100" b="0" i="0" u="none" strike="noStrike" baseline="0" dirty="0">
                <a:latin typeface="Arial" panose="020B0604020202020204" pitchFamily="34" charset="0"/>
              </a:rPr>
              <a:t>Thus the representation is essentially a blueprint for the entire domain with key customer journeys picked out in green.</a:t>
            </a:r>
          </a:p>
        </p:txBody>
      </p:sp>
    </p:spTree>
    <p:extLst>
      <p:ext uri="{BB962C8B-B14F-4D97-AF65-F5344CB8AC3E}">
        <p14:creationId xmlns:p14="http://schemas.microsoft.com/office/powerpoint/2010/main" val="152786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1377" y="345030"/>
            <a:ext cx="82930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n-GB" altLang="en-US" sz="3600" b="1" i="0" u="none" strike="noStrike" kern="1200" cap="none" spc="0" normalizeH="0" baseline="0" noProof="0" dirty="0" smtClean="0">
                <a:ln>
                  <a:noFill/>
                </a:ln>
                <a:solidFill>
                  <a:srgbClr val="007BA4"/>
                </a:solidFill>
                <a:effectLst/>
                <a:uLnTx/>
                <a:uFillTx/>
                <a:latin typeface="Arial"/>
                <a:ea typeface="+mn-ea"/>
                <a:cs typeface="Times New Roman" panose="02020603050405020304" pitchFamily="18" charset="0"/>
              </a:rPr>
              <a:t>Figure 4.8 </a:t>
            </a:r>
          </a:p>
          <a:p>
            <a:pPr lvl="0" eaLnBrk="0" fontAlgn="base" hangingPunct="0">
              <a:spcBef>
                <a:spcPts val="0"/>
              </a:spcBef>
              <a:spcAft>
                <a:spcPct val="0"/>
              </a:spcAft>
              <a:buNone/>
              <a:defRPr/>
            </a:pPr>
            <a:r>
              <a:rPr lang="en-US" altLang="en-US" sz="3600" b="1" dirty="0">
                <a:solidFill>
                  <a:srgbClr val="007BA4"/>
                </a:solidFill>
                <a:latin typeface="Arial"/>
                <a:cs typeface="Times New Roman" panose="02020603050405020304" pitchFamily="18" charset="0"/>
              </a:rPr>
              <a:t>User journey mapping</a:t>
            </a:r>
            <a:endParaRPr kumimoji="0" lang="en-GB" altLang="en-US" sz="3600" b="1" i="0" u="none" strike="noStrike" kern="1200" cap="none" spc="0" normalizeH="0" baseline="0" noProof="0" dirty="0" smtClean="0">
              <a:ln>
                <a:noFill/>
              </a:ln>
              <a:solidFill>
                <a:srgbClr val="007BA4"/>
              </a:solidFill>
              <a:effectLst/>
              <a:uLnTx/>
              <a:uFillTx/>
              <a:latin typeface="Arial"/>
              <a:ea typeface="+mn-ea"/>
              <a:cs typeface="Times New Roman" panose="02020603050405020304" pitchFamily="18" charset="0"/>
            </a:endParaRPr>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325" y="1694254"/>
            <a:ext cx="8159750" cy="44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78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1377" y="345030"/>
            <a:ext cx="82930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n-GB" altLang="en-US" sz="3600" b="1" i="0" u="none" strike="noStrike" kern="1200" cap="none" spc="0" normalizeH="0" baseline="0" noProof="0" dirty="0" smtClean="0">
                <a:ln>
                  <a:noFill/>
                </a:ln>
                <a:solidFill>
                  <a:srgbClr val="007BA4"/>
                </a:solidFill>
                <a:effectLst/>
                <a:uLnTx/>
                <a:uFillTx/>
                <a:latin typeface="Arial"/>
                <a:ea typeface="+mn-ea"/>
                <a:cs typeface="Times New Roman" panose="02020603050405020304" pitchFamily="18" charset="0"/>
              </a:rPr>
              <a:t>Figure 4.9 </a:t>
            </a:r>
          </a:p>
          <a:p>
            <a:pPr lvl="0" eaLnBrk="0" fontAlgn="base" hangingPunct="0">
              <a:spcBef>
                <a:spcPts val="0"/>
              </a:spcBef>
              <a:spcAft>
                <a:spcPct val="0"/>
              </a:spcAft>
              <a:buNone/>
              <a:defRPr/>
            </a:pPr>
            <a:r>
              <a:rPr lang="en-US" altLang="en-US" sz="3600" b="1" dirty="0">
                <a:solidFill>
                  <a:srgbClr val="007BA4"/>
                </a:solidFill>
                <a:latin typeface="Arial"/>
                <a:cs typeface="Times New Roman" panose="02020603050405020304" pitchFamily="18" charset="0"/>
              </a:rPr>
              <a:t>User journey mapping</a:t>
            </a:r>
            <a:endParaRPr kumimoji="0" lang="en-GB" altLang="en-US" sz="3600" b="1" i="0" u="none" strike="noStrike" kern="1200" cap="none" spc="0" normalizeH="0" baseline="0" noProof="0" dirty="0" smtClean="0">
              <a:ln>
                <a:noFill/>
              </a:ln>
              <a:solidFill>
                <a:srgbClr val="007BA4"/>
              </a:solidFill>
              <a:effectLst/>
              <a:uLnTx/>
              <a:uFillTx/>
              <a:latin typeface="Arial"/>
              <a:ea typeface="+mn-ea"/>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4282" y="1649414"/>
            <a:ext cx="6675437" cy="472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391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3264" y="415925"/>
            <a:ext cx="7577472"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54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8865"/>
            <a:ext cx="7886700" cy="1325563"/>
          </a:xfrm>
        </p:spPr>
        <p:txBody>
          <a:bodyPr/>
          <a:lstStyle/>
          <a:p>
            <a:pPr marR="2130"/>
            <a:r>
              <a:rPr lang="en-US" b="1" i="0" u="none" strike="noStrike" baseline="0" dirty="0">
                <a:latin typeface="Arial" charset="0"/>
              </a:rPr>
              <a:t>Furthe</a:t>
            </a:r>
            <a:r>
              <a:rPr lang="en-US" b="1" i="0" u="none" strike="noStrike" baseline="0" dirty="0" smtClean="0">
                <a:latin typeface="Arial" charset="0"/>
              </a:rPr>
              <a:t>r </a:t>
            </a:r>
            <a:r>
              <a:rPr lang="en-US" b="1" i="0" u="none" strike="noStrike" baseline="0" dirty="0">
                <a:latin typeface="Arial" charset="0"/>
              </a:rPr>
              <a:t>thoughts: Business </a:t>
            </a:r>
            <a:r>
              <a:rPr lang="en-US" b="1" i="0" u="none" strike="noStrike" baseline="0" dirty="0" smtClean="0">
                <a:latin typeface="Arial" charset="0"/>
              </a:rPr>
              <a:t>Models (1 of 2)</a:t>
            </a:r>
            <a:endParaRPr lang="en-US" b="1" i="0" u="none" strike="noStrike" baseline="0" dirty="0">
              <a:latin typeface="Arial" charset="0"/>
            </a:endParaRPr>
          </a:p>
        </p:txBody>
      </p:sp>
      <p:sp>
        <p:nvSpPr>
          <p:cNvPr id="3" name="Text Placeholder 2"/>
          <p:cNvSpPr>
            <a:spLocks noGrp="1"/>
          </p:cNvSpPr>
          <p:nvPr>
            <p:ph type="body" idx="4294967295"/>
          </p:nvPr>
        </p:nvSpPr>
        <p:spPr>
          <a:xfrm>
            <a:off x="653811" y="1526764"/>
            <a:ext cx="8157924" cy="4902974"/>
          </a:xfrm>
        </p:spPr>
        <p:txBody>
          <a:bodyPr>
            <a:normAutofit fontScale="70000" lnSpcReduction="20000"/>
          </a:bodyPr>
          <a:lstStyle/>
          <a:p>
            <a:pPr marL="352425" indent="-352425">
              <a:lnSpc>
                <a:spcPct val="120000"/>
              </a:lnSpc>
            </a:pPr>
            <a:r>
              <a:rPr lang="en-US" b="0" i="0" u="none" strike="noStrike" baseline="0" dirty="0">
                <a:latin typeface="Arial" panose="020B0604020202020204" pitchFamily="34" charset="0"/>
              </a:rPr>
              <a:t>Although in this book we do not talk much about business models (as our focus on services is the UX), getting the business model right is essential for new services and products to be successful. </a:t>
            </a:r>
          </a:p>
          <a:p>
            <a:pPr marL="352425" indent="-352425">
              <a:lnSpc>
                <a:spcPct val="120000"/>
              </a:lnSpc>
            </a:pPr>
            <a:r>
              <a:rPr lang="en-US" b="0" i="0" u="none" strike="noStrike" baseline="0" dirty="0">
                <a:latin typeface="Arial" panose="020B0604020202020204" pitchFamily="34" charset="0"/>
              </a:rPr>
              <a:t>For example, should a service </a:t>
            </a:r>
            <a:r>
              <a:rPr lang="en-US" b="0" i="0" u="none" strike="noStrike" baseline="0" dirty="0" smtClean="0">
                <a:latin typeface="Arial" panose="020B0604020202020204" pitchFamily="34" charset="0"/>
              </a:rPr>
              <a:t>provided </a:t>
            </a:r>
            <a:r>
              <a:rPr lang="en-US" b="0" i="0" u="none" strike="noStrike" baseline="0" dirty="0">
                <a:latin typeface="Arial" panose="020B0604020202020204" pitchFamily="34" charset="0"/>
              </a:rPr>
              <a:t>charge a monthly fee, or should they lock their customers into longer term contracts? </a:t>
            </a:r>
          </a:p>
          <a:p>
            <a:pPr marL="352425" indent="-352425">
              <a:lnSpc>
                <a:spcPct val="120000"/>
              </a:lnSpc>
            </a:pPr>
            <a:r>
              <a:rPr lang="en-US" b="0" i="0" u="none" strike="noStrike" baseline="0" dirty="0">
                <a:latin typeface="Arial" panose="020B0604020202020204" pitchFamily="34" charset="0"/>
              </a:rPr>
              <a:t>Netflix and other broadcasters charge a monthly fee whereas Sky TV requires people to sign up for </a:t>
            </a:r>
            <a:r>
              <a:rPr lang="en-US" b="0" i="0" u="none" strike="noStrike" baseline="0" dirty="0" smtClean="0">
                <a:latin typeface="Arial" panose="020B0604020202020204" pitchFamily="34" charset="0"/>
              </a:rPr>
              <a:t>two </a:t>
            </a:r>
            <a:r>
              <a:rPr lang="en-US" b="0" i="0" u="none" strike="noStrike" baseline="0" dirty="0">
                <a:latin typeface="Arial" panose="020B0604020202020204" pitchFamily="34" charset="0"/>
              </a:rPr>
              <a:t>years. </a:t>
            </a:r>
          </a:p>
          <a:p>
            <a:pPr marL="352425" indent="-352425">
              <a:lnSpc>
                <a:spcPct val="120000"/>
              </a:lnSpc>
            </a:pPr>
            <a:r>
              <a:rPr lang="en-US" b="0" i="0" u="none" strike="noStrike" baseline="0" dirty="0">
                <a:latin typeface="Arial" panose="020B0604020202020204" pitchFamily="34" charset="0"/>
              </a:rPr>
              <a:t>Many phone providers also like to sign customers up to long term plans. If customers </a:t>
            </a:r>
            <a:r>
              <a:rPr lang="en-US" b="0" i="0" u="none" strike="noStrike" baseline="0" dirty="0" smtClean="0">
                <a:latin typeface="Arial" panose="020B0604020202020204" pitchFamily="34" charset="0"/>
              </a:rPr>
              <a:t>agree, </a:t>
            </a:r>
            <a:r>
              <a:rPr lang="en-US" b="0" i="0" u="none" strike="noStrike" baseline="0" dirty="0">
                <a:latin typeface="Arial" panose="020B0604020202020204" pitchFamily="34" charset="0"/>
              </a:rPr>
              <a:t>they get bonus features such as free data usage and free text messages not available to those who use a ‘pay as you go’ business model.</a:t>
            </a:r>
          </a:p>
        </p:txBody>
      </p:sp>
    </p:spTree>
    <p:extLst>
      <p:ext uri="{BB962C8B-B14F-4D97-AF65-F5344CB8AC3E}">
        <p14:creationId xmlns:p14="http://schemas.microsoft.com/office/powerpoint/2010/main" val="1643142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8865"/>
            <a:ext cx="7886700" cy="1325563"/>
          </a:xfrm>
        </p:spPr>
        <p:txBody>
          <a:bodyPr/>
          <a:lstStyle/>
          <a:p>
            <a:pPr marR="2130"/>
            <a:r>
              <a:rPr lang="en-US" b="1" i="0" u="none" strike="noStrike" baseline="0" dirty="0">
                <a:latin typeface="Arial" charset="0"/>
              </a:rPr>
              <a:t>Further thoughts: Business Models </a:t>
            </a:r>
            <a:r>
              <a:rPr lang="en-US" b="1" i="0" u="none" strike="noStrike" baseline="0" dirty="0" smtClean="0">
                <a:latin typeface="Arial" charset="0"/>
              </a:rPr>
              <a:t>(2 of 2)</a:t>
            </a:r>
            <a:endParaRPr lang="en-US" b="1" i="0" u="none" strike="noStrike" baseline="0" dirty="0">
              <a:latin typeface="Arial" charset="0"/>
            </a:endParaRPr>
          </a:p>
        </p:txBody>
      </p:sp>
      <p:sp>
        <p:nvSpPr>
          <p:cNvPr id="3" name="Text Placeholder 2"/>
          <p:cNvSpPr>
            <a:spLocks noGrp="1"/>
          </p:cNvSpPr>
          <p:nvPr>
            <p:ph type="body" idx="4294967295"/>
          </p:nvPr>
        </p:nvSpPr>
        <p:spPr>
          <a:xfrm>
            <a:off x="653629" y="1535393"/>
            <a:ext cx="8299690" cy="4793223"/>
          </a:xfrm>
        </p:spPr>
        <p:txBody>
          <a:bodyPr>
            <a:normAutofit fontScale="70000" lnSpcReduction="20000"/>
          </a:bodyPr>
          <a:lstStyle/>
          <a:p>
            <a:pPr>
              <a:lnSpc>
                <a:spcPct val="120000"/>
              </a:lnSpc>
            </a:pPr>
            <a:r>
              <a:rPr lang="en-US" b="0" i="0" u="none" strike="noStrike" baseline="0" dirty="0">
                <a:latin typeface="Arial" panose="020B0604020202020204" pitchFamily="34" charset="0"/>
              </a:rPr>
              <a:t>Some smartphone apps have to be purchased up front. </a:t>
            </a:r>
          </a:p>
          <a:p>
            <a:pPr>
              <a:lnSpc>
                <a:spcPct val="120000"/>
              </a:lnSpc>
            </a:pPr>
            <a:r>
              <a:rPr lang="en-US" b="0" i="0" u="none" strike="noStrike" baseline="0" dirty="0">
                <a:latin typeface="Arial" panose="020B0604020202020204" pitchFamily="34" charset="0"/>
              </a:rPr>
              <a:t>Others are </a:t>
            </a:r>
            <a:r>
              <a:rPr lang="en-US" b="0" i="0" u="none" strike="noStrike" baseline="0" dirty="0" smtClean="0">
                <a:latin typeface="Arial" panose="020B0604020202020204" pitchFamily="34" charset="0"/>
              </a:rPr>
              <a:t>free </a:t>
            </a:r>
            <a:r>
              <a:rPr lang="en-US" b="0" i="0" u="none" strike="noStrike" baseline="0" dirty="0">
                <a:latin typeface="Arial" panose="020B0604020202020204" pitchFamily="34" charset="0"/>
              </a:rPr>
              <a:t>but then charge for additional features. </a:t>
            </a:r>
          </a:p>
          <a:p>
            <a:pPr>
              <a:lnSpc>
                <a:spcPct val="120000"/>
              </a:lnSpc>
            </a:pPr>
            <a:r>
              <a:rPr lang="en-US" b="0" i="0" u="none" strike="noStrike" baseline="0" dirty="0">
                <a:latin typeface="Arial" panose="020B0604020202020204" pitchFamily="34" charset="0"/>
              </a:rPr>
              <a:t>Others might be free for </a:t>
            </a:r>
            <a:r>
              <a:rPr lang="en-US" b="0" i="0" u="none" strike="noStrike" baseline="0" dirty="0" smtClean="0">
                <a:latin typeface="Arial" panose="020B0604020202020204" pitchFamily="34" charset="0"/>
              </a:rPr>
              <a:t>six </a:t>
            </a:r>
            <a:r>
              <a:rPr lang="en-US" b="0" i="0" u="none" strike="noStrike" baseline="0" dirty="0">
                <a:latin typeface="Arial" panose="020B0604020202020204" pitchFamily="34" charset="0"/>
              </a:rPr>
              <a:t>months and then charge customers to continue using the service. </a:t>
            </a:r>
          </a:p>
          <a:p>
            <a:pPr>
              <a:lnSpc>
                <a:spcPct val="120000"/>
              </a:lnSpc>
            </a:pPr>
            <a:r>
              <a:rPr lang="en-US" b="0" i="0" u="none" strike="noStrike" baseline="0" dirty="0">
                <a:latin typeface="Arial" panose="020B0604020202020204" pitchFamily="34" charset="0"/>
              </a:rPr>
              <a:t>Some apps charge for extras when the user needs them (called in-app purchases). </a:t>
            </a:r>
          </a:p>
          <a:p>
            <a:pPr>
              <a:lnSpc>
                <a:spcPct val="120000"/>
              </a:lnSpc>
            </a:pPr>
            <a:r>
              <a:rPr lang="en-US" b="0" i="0" u="none" strike="noStrike" baseline="0" dirty="0">
                <a:latin typeface="Arial" panose="020B0604020202020204" pitchFamily="34" charset="0"/>
              </a:rPr>
              <a:t>Besides the model </a:t>
            </a:r>
            <a:r>
              <a:rPr lang="en-US" b="0" i="0" u="none" strike="noStrike" baseline="0" dirty="0" smtClean="0">
                <a:latin typeface="Arial" panose="020B0604020202020204" pitchFamily="34" charset="0"/>
              </a:rPr>
              <a:t>adopted, </a:t>
            </a:r>
            <a:r>
              <a:rPr lang="en-US" b="0" i="0" u="none" strike="noStrike" baseline="0" dirty="0">
                <a:latin typeface="Arial" panose="020B0604020202020204" pitchFamily="34" charset="0"/>
              </a:rPr>
              <a:t>service providers have to decide on what a suitable charge is. </a:t>
            </a:r>
          </a:p>
          <a:p>
            <a:pPr>
              <a:lnSpc>
                <a:spcPct val="120000"/>
              </a:lnSpc>
            </a:pPr>
            <a:r>
              <a:rPr lang="en-US" b="0" i="0" u="none" strike="noStrike" baseline="0" dirty="0">
                <a:latin typeface="Arial" panose="020B0604020202020204" pitchFamily="34" charset="0"/>
              </a:rPr>
              <a:t>Getting the balance right </a:t>
            </a:r>
            <a:r>
              <a:rPr lang="en-US" b="0" i="0" u="none" strike="noStrike" baseline="0" dirty="0" smtClean="0">
                <a:latin typeface="Arial" panose="020B0604020202020204" pitchFamily="34" charset="0"/>
              </a:rPr>
              <a:t>amongst </a:t>
            </a:r>
            <a:r>
              <a:rPr lang="en-US" b="0" i="0" u="none" strike="noStrike" baseline="0" dirty="0">
                <a:latin typeface="Arial" panose="020B0604020202020204" pitchFamily="34" charset="0"/>
              </a:rPr>
              <a:t>the functions of the service, the amount charged for the service and the additional revenues from extra functions or longer term usage is critical to the success of the service.</a:t>
            </a:r>
          </a:p>
        </p:txBody>
      </p:sp>
    </p:spTree>
    <p:extLst>
      <p:ext uri="{BB962C8B-B14F-4D97-AF65-F5344CB8AC3E}">
        <p14:creationId xmlns:p14="http://schemas.microsoft.com/office/powerpoint/2010/main" val="1801242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2674"/>
            <a:ext cx="7886700" cy="463102"/>
          </a:xfrm>
        </p:spPr>
        <p:txBody>
          <a:bodyPr/>
          <a:lstStyle/>
          <a:p>
            <a:r>
              <a:rPr lang="en-US" b="1" i="0" u="none" strike="noStrike" baseline="0" dirty="0" smtClean="0">
                <a:latin typeface="Arial" panose="020B0604020202020204" pitchFamily="34" charset="0"/>
              </a:rPr>
              <a:t>Cross-channel UX (1 of 2)</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53803" y="1412464"/>
            <a:ext cx="8183809" cy="4902974"/>
          </a:xfrm>
        </p:spPr>
        <p:txBody>
          <a:bodyPr>
            <a:normAutofit fontScale="70000" lnSpcReduction="20000"/>
          </a:bodyPr>
          <a:lstStyle/>
          <a:p>
            <a:pPr marL="352425" indent="-352425">
              <a:lnSpc>
                <a:spcPct val="120000"/>
              </a:lnSpc>
            </a:pPr>
            <a:r>
              <a:rPr lang="en-US" b="0" i="0" u="none" strike="noStrike" baseline="0" dirty="0">
                <a:latin typeface="Arial" panose="020B0604020202020204" pitchFamily="34" charset="0"/>
              </a:rPr>
              <a:t>One of the problems with mapping out user journeys is that in </a:t>
            </a:r>
            <a:r>
              <a:rPr lang="en-US" b="0" i="0" u="none" strike="noStrike" baseline="0" dirty="0" smtClean="0">
                <a:latin typeface="Arial" panose="020B0604020202020204" pitchFamily="34" charset="0"/>
              </a:rPr>
              <a:t>reality, </a:t>
            </a:r>
            <a:r>
              <a:rPr lang="en-US" b="0" i="0" u="none" strike="noStrike" baseline="0" dirty="0">
                <a:latin typeface="Arial" panose="020B0604020202020204" pitchFamily="34" charset="0"/>
              </a:rPr>
              <a:t>few users will follow the ideal journey carefully crafted by designers. </a:t>
            </a:r>
          </a:p>
          <a:p>
            <a:pPr marL="352425" indent="-352425">
              <a:lnSpc>
                <a:spcPct val="120000"/>
              </a:lnSpc>
            </a:pPr>
            <a:r>
              <a:rPr lang="en-US" b="0" i="0" u="none" strike="noStrike" baseline="0" dirty="0">
                <a:latin typeface="Arial" panose="020B0604020202020204" pitchFamily="34" charset="0"/>
              </a:rPr>
              <a:t>In the multi-device, many-channel world that we now have designers face a new challenge of designing to support users who come and go to a service, switch their plans, come back to it later, pick up some other device (expecting to be at the same touchpoint that they were in the service) and look to continue where they left off. </a:t>
            </a:r>
          </a:p>
          <a:p>
            <a:pPr marL="352425" indent="-352425">
              <a:lnSpc>
                <a:spcPct val="120000"/>
              </a:lnSpc>
            </a:pPr>
            <a:r>
              <a:rPr lang="en-US" b="0" i="0" u="none" strike="noStrike" baseline="0" dirty="0" smtClean="0">
                <a:latin typeface="Arial" panose="020B0604020202020204" pitchFamily="34" charset="0"/>
              </a:rPr>
              <a:t>Moreover, </a:t>
            </a:r>
            <a:r>
              <a:rPr lang="en-US" b="0" i="0" u="none" strike="noStrike" baseline="0" dirty="0">
                <a:latin typeface="Arial" panose="020B0604020202020204" pitchFamily="34" charset="0"/>
              </a:rPr>
              <a:t>users will frequently not be doing this </a:t>
            </a:r>
            <a:r>
              <a:rPr lang="en-US" b="0" i="0" u="none" strike="noStrike" baseline="0" dirty="0" smtClean="0">
                <a:latin typeface="Arial" panose="020B0604020202020204" pitchFamily="34" charset="0"/>
              </a:rPr>
              <a:t>alone </a:t>
            </a:r>
            <a:r>
              <a:rPr lang="en-US" b="0" i="0" u="none" strike="noStrike" baseline="0" dirty="0">
                <a:latin typeface="Arial" panose="020B0604020202020204" pitchFamily="34" charset="0"/>
              </a:rPr>
              <a:t>but will want to share their experiences with others at various points in the journey and get input from others into their journey through collaborative activities.</a:t>
            </a:r>
          </a:p>
        </p:txBody>
      </p:sp>
    </p:spTree>
    <p:extLst>
      <p:ext uri="{BB962C8B-B14F-4D97-AF65-F5344CB8AC3E}">
        <p14:creationId xmlns:p14="http://schemas.microsoft.com/office/powerpoint/2010/main" val="411944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152"/>
            <a:ext cx="7886700" cy="808158"/>
          </a:xfrm>
        </p:spPr>
        <p:txBody>
          <a:bodyPr/>
          <a:lstStyle/>
          <a:p>
            <a:r>
              <a:rPr lang="en-US" b="1" i="0" u="none" strike="noStrike" baseline="0" dirty="0" smtClean="0">
                <a:latin typeface="Arial" panose="020B0604020202020204" pitchFamily="34" charset="0"/>
              </a:rPr>
              <a:t>Cross-channel UX (2 of 2)</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54712" y="1408863"/>
            <a:ext cx="7886700" cy="4810484"/>
          </a:xfrm>
        </p:spPr>
        <p:txBody>
          <a:bodyPr>
            <a:normAutofit fontScale="70000" lnSpcReduction="20000"/>
          </a:bodyPr>
          <a:lstStyle/>
          <a:p>
            <a:pPr marL="361950" indent="-361950">
              <a:lnSpc>
                <a:spcPct val="120000"/>
              </a:lnSpc>
            </a:pPr>
            <a:r>
              <a:rPr lang="en-US" b="0" i="0" u="none" strike="noStrike" baseline="0" dirty="0">
                <a:latin typeface="Arial" panose="020B0604020202020204" pitchFamily="34" charset="0"/>
              </a:rPr>
              <a:t>It is against this background that a number of interaction design and user experience professionals and academics are calling for a radical change in approach. </a:t>
            </a:r>
          </a:p>
          <a:p>
            <a:pPr marL="361950" indent="-361950">
              <a:lnSpc>
                <a:spcPct val="120000"/>
              </a:lnSpc>
            </a:pPr>
            <a:r>
              <a:rPr lang="en-US" b="0" i="0" u="none" strike="noStrike" baseline="0" dirty="0">
                <a:latin typeface="Arial" panose="020B0604020202020204" pitchFamily="34" charset="0"/>
              </a:rPr>
              <a:t>Resmini and Rosati  argue that we are now moving from multichannel services to cross channel when ‘a single service is spread across multiple channels in such a way that it can be experienced as a whole (if ever) only by polling a number of different environments and media’ </a:t>
            </a:r>
            <a:r>
              <a:rPr lang="en-US" b="0" i="0" u="none" strike="noStrike" baseline="0" dirty="0" smtClean="0">
                <a:latin typeface="Arial" panose="020B0604020202020204" pitchFamily="34" charset="0"/>
              </a:rPr>
              <a:t/>
            </a:r>
            <a:br>
              <a:rPr lang="en-US" b="0" i="0" u="none" strike="noStrike" baseline="0" dirty="0" smtClean="0">
                <a:latin typeface="Arial" panose="020B0604020202020204" pitchFamily="34" charset="0"/>
              </a:rPr>
            </a:br>
            <a:r>
              <a:rPr lang="en-US" b="0" i="0" u="none" strike="noStrike" baseline="0" dirty="0" smtClean="0">
                <a:latin typeface="Arial" panose="020B0604020202020204" pitchFamily="34" charset="0"/>
              </a:rPr>
              <a:t>(</a:t>
            </a:r>
            <a:r>
              <a:rPr lang="en-US" b="0" i="0" u="none" strike="noStrike" baseline="0" dirty="0">
                <a:latin typeface="Arial" panose="020B0604020202020204" pitchFamily="34" charset="0"/>
              </a:rPr>
              <a:t>p. 10). </a:t>
            </a:r>
          </a:p>
          <a:p>
            <a:pPr marL="361950" indent="-361950">
              <a:lnSpc>
                <a:spcPct val="120000"/>
              </a:lnSpc>
            </a:pPr>
            <a:r>
              <a:rPr lang="en-US" b="0" i="0" u="none" strike="noStrike" baseline="0" dirty="0">
                <a:latin typeface="Arial" panose="020B0604020202020204" pitchFamily="34" charset="0"/>
              </a:rPr>
              <a:t>Interaction design is now much more like architecture and city planning in that new developments need to fit in with the existing infrastructures and make use of existing services and the different devices different users have.</a:t>
            </a:r>
          </a:p>
        </p:txBody>
      </p:sp>
    </p:spTree>
    <p:extLst>
      <p:ext uri="{BB962C8B-B14F-4D97-AF65-F5344CB8AC3E}">
        <p14:creationId xmlns:p14="http://schemas.microsoft.com/office/powerpoint/2010/main" val="61093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77"/>
            <a:ext cx="7886700" cy="532112"/>
          </a:xfrm>
        </p:spPr>
        <p:txBody>
          <a:bodyPr/>
          <a:lstStyle/>
          <a:p>
            <a:r>
              <a:rPr lang="en-US" b="1" i="0" u="none" strike="noStrike" baseline="0" dirty="0" smtClean="0">
                <a:latin typeface="Arial" panose="020B0604020202020204" pitchFamily="34" charset="0"/>
              </a:rPr>
              <a:t>Cross-channel </a:t>
            </a:r>
            <a:r>
              <a:rPr lang="en-US" b="1" i="0" u="none" strike="noStrike" baseline="0" dirty="0">
                <a:latin typeface="Arial" panose="020B0604020202020204" pitchFamily="34" charset="0"/>
              </a:rPr>
              <a:t>services</a:t>
            </a:r>
          </a:p>
        </p:txBody>
      </p:sp>
      <p:sp>
        <p:nvSpPr>
          <p:cNvPr id="3" name="Text Placeholder 2"/>
          <p:cNvSpPr>
            <a:spLocks noGrp="1"/>
          </p:cNvSpPr>
          <p:nvPr>
            <p:ph type="body" idx="4294967295"/>
          </p:nvPr>
        </p:nvSpPr>
        <p:spPr>
          <a:xfrm>
            <a:off x="654703" y="1413896"/>
            <a:ext cx="7886700" cy="4351338"/>
          </a:xfrm>
        </p:spPr>
        <p:txBody>
          <a:bodyPr>
            <a:normAutofit fontScale="70000" lnSpcReduction="20000"/>
          </a:bodyPr>
          <a:lstStyle/>
          <a:p>
            <a:pPr>
              <a:lnSpc>
                <a:spcPct val="120000"/>
              </a:lnSpc>
            </a:pPr>
            <a:r>
              <a:rPr lang="en-US" b="0" i="0" u="none" strike="noStrike" baseline="0" dirty="0">
                <a:latin typeface="Arial" panose="020B0604020202020204" pitchFamily="34" charset="0"/>
              </a:rPr>
              <a:t>Of </a:t>
            </a:r>
            <a:r>
              <a:rPr lang="en-US" b="0" i="0" u="none" strike="noStrike" baseline="0" dirty="0" smtClean="0">
                <a:latin typeface="Arial" panose="020B0604020202020204" pitchFamily="34" charset="0"/>
              </a:rPr>
              <a:t>course, </a:t>
            </a:r>
            <a:r>
              <a:rPr lang="en-US" b="0" i="0" u="none" strike="noStrike" baseline="0" dirty="0">
                <a:latin typeface="Arial" panose="020B0604020202020204" pitchFamily="34" charset="0"/>
              </a:rPr>
              <a:t>there are many examples of successful </a:t>
            </a:r>
            <a:r>
              <a:rPr lang="en-US" b="0" i="0" u="none" strike="noStrike" baseline="0" dirty="0" smtClean="0">
                <a:latin typeface="Arial" panose="020B0604020202020204" pitchFamily="34" charset="0"/>
              </a:rPr>
              <a:t>cross-channel </a:t>
            </a:r>
            <a:r>
              <a:rPr lang="en-US" b="0" i="0" u="none" strike="noStrike" baseline="0" dirty="0">
                <a:latin typeface="Arial" panose="020B0604020202020204" pitchFamily="34" charset="0"/>
              </a:rPr>
              <a:t>services: </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Take </a:t>
            </a:r>
            <a:r>
              <a:rPr lang="en-US" b="0" i="0" u="none" strike="noStrike" baseline="0" dirty="0">
                <a:latin typeface="Arial" panose="020B0604020202020204" pitchFamily="34" charset="0"/>
              </a:rPr>
              <a:t>a photo and post on Facebook to get </a:t>
            </a:r>
            <a:r>
              <a:rPr lang="en-US" b="0" i="0" u="none" strike="noStrike" baseline="0" dirty="0" smtClean="0">
                <a:latin typeface="Arial" panose="020B0604020202020204" pitchFamily="34" charset="0"/>
              </a:rPr>
              <a:t>comments. </a:t>
            </a:r>
            <a:endParaRPr lang="en-US" b="0" i="0" u="none" strike="noStrike" baseline="0" dirty="0">
              <a:latin typeface="Arial" panose="020B0604020202020204" pitchFamily="34" charset="0"/>
            </a:endParaRP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Send </a:t>
            </a:r>
            <a:r>
              <a:rPr lang="en-US" b="0" i="0" u="none" strike="noStrike" baseline="0" dirty="0">
                <a:latin typeface="Arial" panose="020B0604020202020204" pitchFamily="34" charset="0"/>
              </a:rPr>
              <a:t>a map of your location to a group of </a:t>
            </a:r>
            <a:r>
              <a:rPr lang="en-US" b="0" i="0" u="none" strike="noStrike" baseline="0" dirty="0" smtClean="0">
                <a:latin typeface="Arial" panose="020B0604020202020204" pitchFamily="34" charset="0"/>
              </a:rPr>
              <a:t>friends. </a:t>
            </a:r>
            <a:endParaRPr lang="en-US" b="0" i="0" u="none" strike="noStrike" baseline="0" dirty="0">
              <a:latin typeface="Arial" panose="020B0604020202020204" pitchFamily="34" charset="0"/>
            </a:endParaRP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Transfer </a:t>
            </a:r>
            <a:r>
              <a:rPr lang="en-US" b="0" i="0" u="none" strike="noStrike" baseline="0" dirty="0">
                <a:latin typeface="Arial" panose="020B0604020202020204" pitchFamily="34" charset="0"/>
              </a:rPr>
              <a:t>the music you are listening to on your iPhone to the speakers in your living </a:t>
            </a:r>
            <a:r>
              <a:rPr lang="en-US" b="0" i="0" u="none" strike="noStrike" baseline="0" dirty="0" smtClean="0">
                <a:latin typeface="Arial" panose="020B0604020202020204" pitchFamily="34" charset="0"/>
              </a:rPr>
              <a:t>room. </a:t>
            </a:r>
            <a:endParaRPr lang="en-US" b="0" i="0" u="none" strike="noStrike" baseline="0" dirty="0">
              <a:latin typeface="Arial" panose="020B0604020202020204" pitchFamily="34" charset="0"/>
            </a:endParaRP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Watch </a:t>
            </a:r>
            <a:r>
              <a:rPr lang="en-US" b="0" i="0" u="none" strike="noStrike" baseline="0" dirty="0">
                <a:latin typeface="Arial" panose="020B0604020202020204" pitchFamily="34" charset="0"/>
              </a:rPr>
              <a:t>a film on a tablet on the bus and pick it up later on your </a:t>
            </a:r>
            <a:r>
              <a:rPr lang="en-US" b="0" i="0" u="none" strike="noStrike" baseline="0" dirty="0" smtClean="0">
                <a:latin typeface="Arial" panose="020B0604020202020204" pitchFamily="34" charset="0"/>
              </a:rPr>
              <a:t>TV.</a:t>
            </a:r>
            <a:endParaRPr lang="en-US" b="0" i="0" u="none" strike="noStrike" baseline="0" dirty="0">
              <a:latin typeface="Arial" panose="020B0604020202020204" pitchFamily="34" charset="0"/>
            </a:endParaRP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Work </a:t>
            </a:r>
            <a:r>
              <a:rPr lang="en-US" b="0" i="0" u="none" strike="noStrike" baseline="0" dirty="0">
                <a:latin typeface="Arial" panose="020B0604020202020204" pitchFamily="34" charset="0"/>
              </a:rPr>
              <a:t>on a shared spreadsheet or document. </a:t>
            </a:r>
          </a:p>
          <a:p>
            <a:pPr>
              <a:lnSpc>
                <a:spcPct val="120000"/>
              </a:lnSpc>
            </a:pPr>
            <a:r>
              <a:rPr lang="en-US" b="0" i="0" u="none" strike="noStrike" baseline="0" dirty="0">
                <a:latin typeface="Arial" panose="020B0604020202020204" pitchFamily="34" charset="0"/>
              </a:rPr>
              <a:t>The problem arises when the service crosses several of these specific activities. </a:t>
            </a:r>
          </a:p>
        </p:txBody>
      </p:sp>
    </p:spTree>
    <p:extLst>
      <p:ext uri="{BB962C8B-B14F-4D97-AF65-F5344CB8AC3E}">
        <p14:creationId xmlns:p14="http://schemas.microsoft.com/office/powerpoint/2010/main" val="296044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3"/>
            <a:ext cx="7886700" cy="532112"/>
          </a:xfrm>
        </p:spPr>
        <p:txBody>
          <a:bodyPr/>
          <a:lstStyle/>
          <a:p>
            <a:r>
              <a:rPr lang="en-US" b="1" i="0" u="none" strike="noStrike" baseline="0" dirty="0">
                <a:latin typeface="Arial" panose="020B0604020202020204" pitchFamily="34" charset="0"/>
              </a:rPr>
              <a:t>UX as berry picking</a:t>
            </a:r>
          </a:p>
        </p:txBody>
      </p:sp>
      <p:sp>
        <p:nvSpPr>
          <p:cNvPr id="3" name="Text Placeholder 2"/>
          <p:cNvSpPr>
            <a:spLocks noGrp="1"/>
          </p:cNvSpPr>
          <p:nvPr>
            <p:ph type="body" idx="4294967295"/>
          </p:nvPr>
        </p:nvSpPr>
        <p:spPr>
          <a:xfrm>
            <a:off x="652729" y="1411565"/>
            <a:ext cx="8184883" cy="4868468"/>
          </a:xfrm>
        </p:spPr>
        <p:txBody>
          <a:bodyPr>
            <a:normAutofit fontScale="70000" lnSpcReduction="20000"/>
          </a:bodyPr>
          <a:lstStyle/>
          <a:p>
            <a:pPr>
              <a:lnSpc>
                <a:spcPct val="120000"/>
              </a:lnSpc>
            </a:pPr>
            <a:r>
              <a:rPr lang="en-US" b="0" i="0" u="none" strike="noStrike" baseline="0" dirty="0">
                <a:latin typeface="Arial" panose="020B0604020202020204" pitchFamily="34" charset="0"/>
              </a:rPr>
              <a:t>This is when UX becomes like picking blackberries from a bush. </a:t>
            </a:r>
          </a:p>
          <a:p>
            <a:pPr>
              <a:lnSpc>
                <a:spcPct val="120000"/>
              </a:lnSpc>
            </a:pPr>
            <a:r>
              <a:rPr lang="en-US" b="0" i="0" u="none" strike="noStrike" baseline="0" dirty="0">
                <a:latin typeface="Arial" panose="020B0604020202020204" pitchFamily="34" charset="0"/>
              </a:rPr>
              <a:t>When you see a juicy blackberry ready for eating and you lean forward to pick </a:t>
            </a:r>
            <a:r>
              <a:rPr lang="en-US" b="0" i="0" u="none" strike="noStrike" baseline="0" dirty="0" smtClean="0">
                <a:latin typeface="Arial" panose="020B0604020202020204" pitchFamily="34" charset="0"/>
              </a:rPr>
              <a:t>it, </a:t>
            </a:r>
            <a:r>
              <a:rPr lang="en-US" b="0" i="0" u="none" strike="noStrike" baseline="0" dirty="0">
                <a:latin typeface="Arial" panose="020B0604020202020204" pitchFamily="34" charset="0"/>
              </a:rPr>
              <a:t>you change your view of the bush and suddenly other berries come into sight. </a:t>
            </a:r>
          </a:p>
          <a:p>
            <a:pPr>
              <a:lnSpc>
                <a:spcPct val="120000"/>
              </a:lnSpc>
            </a:pPr>
            <a:r>
              <a:rPr lang="en-US" b="0" i="0" u="none" strike="noStrike" baseline="0" dirty="0">
                <a:latin typeface="Arial" panose="020B0604020202020204" pitchFamily="34" charset="0"/>
              </a:rPr>
              <a:t>Now you lean over to pick one of these and more berries can be seen. </a:t>
            </a:r>
          </a:p>
          <a:p>
            <a:pPr>
              <a:lnSpc>
                <a:spcPct val="120000"/>
              </a:lnSpc>
            </a:pPr>
            <a:r>
              <a:rPr lang="en-US" b="0" i="0" u="none" strike="noStrike" baseline="0" dirty="0">
                <a:latin typeface="Arial" panose="020B0604020202020204" pitchFamily="34" charset="0"/>
              </a:rPr>
              <a:t>You started the process with a plan to pick a berry, but soon you are reacting to what you see and are engaged in a wholly different activity. </a:t>
            </a:r>
          </a:p>
          <a:p>
            <a:pPr>
              <a:lnSpc>
                <a:spcPct val="120000"/>
              </a:lnSpc>
            </a:pPr>
            <a:r>
              <a:rPr lang="en-US" b="0" i="0" u="none" strike="noStrike" baseline="0" dirty="0">
                <a:latin typeface="Arial" panose="020B0604020202020204" pitchFamily="34" charset="0"/>
              </a:rPr>
              <a:t>UX design can be like this with designers trying to accommodate users as they switch their goals and interests as they see some new opportunity for interaction. </a:t>
            </a:r>
          </a:p>
        </p:txBody>
      </p:sp>
    </p:spTree>
    <p:extLst>
      <p:ext uri="{BB962C8B-B14F-4D97-AF65-F5344CB8AC3E}">
        <p14:creationId xmlns:p14="http://schemas.microsoft.com/office/powerpoint/2010/main" val="204370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5419"/>
            <a:ext cx="7886700" cy="497606"/>
          </a:xfrm>
        </p:spPr>
        <p:txBody>
          <a:bodyPr/>
          <a:lstStyle/>
          <a:p>
            <a:r>
              <a:rPr lang="en-US" b="1" i="0" u="none" strike="noStrike" baseline="0" dirty="0">
                <a:latin typeface="Arial" panose="020B0604020202020204" pitchFamily="34" charset="0"/>
              </a:rPr>
              <a:t>Aims</a:t>
            </a:r>
          </a:p>
        </p:txBody>
      </p:sp>
      <p:sp>
        <p:nvSpPr>
          <p:cNvPr id="3" name="Text Placeholder 2"/>
          <p:cNvSpPr>
            <a:spLocks noGrp="1"/>
          </p:cNvSpPr>
          <p:nvPr>
            <p:ph type="body" idx="4294967295"/>
          </p:nvPr>
        </p:nvSpPr>
        <p:spPr>
          <a:xfrm>
            <a:off x="655609" y="1411564"/>
            <a:ext cx="8134707" cy="4351338"/>
          </a:xfrm>
        </p:spPr>
        <p:txBody>
          <a:bodyPr>
            <a:normAutofit fontScale="70000" lnSpcReduction="20000"/>
          </a:bodyPr>
          <a:lstStyle/>
          <a:p>
            <a:pPr>
              <a:lnSpc>
                <a:spcPct val="120000"/>
              </a:lnSpc>
            </a:pPr>
            <a:r>
              <a:rPr lang="en-US" b="0" i="0" u="none" strike="noStrike" baseline="0" dirty="0">
                <a:latin typeface="Arial" panose="020B0604020202020204" pitchFamily="34" charset="0"/>
              </a:rPr>
              <a:t>In this </a:t>
            </a:r>
            <a:r>
              <a:rPr lang="en-US" b="0" i="0" u="none" strike="noStrike" baseline="0" dirty="0" smtClean="0">
                <a:latin typeface="Arial" panose="020B0604020202020204" pitchFamily="34" charset="0"/>
              </a:rPr>
              <a:t>chapter, </a:t>
            </a:r>
            <a:r>
              <a:rPr lang="en-US" b="0" i="0" u="none" strike="noStrike" baseline="0" dirty="0">
                <a:latin typeface="Arial" panose="020B0604020202020204" pitchFamily="34" charset="0"/>
              </a:rPr>
              <a:t>we explore UX in the context of the </a:t>
            </a:r>
            <a:r>
              <a:rPr lang="en-US" b="0" i="0" u="none" strike="noStrike" baseline="0" dirty="0" smtClean="0">
                <a:latin typeface="Arial" panose="020B0604020202020204" pitchFamily="34" charset="0"/>
              </a:rPr>
              <a:t>modern-day </a:t>
            </a:r>
            <a:r>
              <a:rPr lang="en-US" b="0" i="0" u="none" strike="noStrike" baseline="0" dirty="0">
                <a:latin typeface="Arial" panose="020B0604020202020204" pitchFamily="34" charset="0"/>
              </a:rPr>
              <a:t>world when we are interacting in all sorts of different circumstances and using many different channels of interaction. After studying this </a:t>
            </a:r>
            <a:r>
              <a:rPr lang="en-US" b="0" i="0" u="none" strike="noStrike" baseline="0" dirty="0" smtClean="0">
                <a:latin typeface="Arial" panose="020B0604020202020204" pitchFamily="34" charset="0"/>
              </a:rPr>
              <a:t>chapter, </a:t>
            </a:r>
            <a:r>
              <a:rPr lang="en-US" b="0" i="0" u="none" strike="noStrike" baseline="0" dirty="0">
                <a:latin typeface="Arial" panose="020B0604020202020204" pitchFamily="34" charset="0"/>
              </a:rPr>
              <a:t>you should be able to:</a:t>
            </a:r>
          </a:p>
          <a:p>
            <a:pPr>
              <a:lnSpc>
                <a:spcPct val="120000"/>
              </a:lnSpc>
            </a:pPr>
            <a:r>
              <a:rPr lang="en-US" b="0" i="0" u="none" strike="noStrike" baseline="0" dirty="0">
                <a:latin typeface="Arial" panose="020B0604020202020204" pitchFamily="34" charset="0"/>
              </a:rPr>
              <a:t>Understand service </a:t>
            </a:r>
            <a:r>
              <a:rPr lang="en-US" b="0" i="0" u="none" strike="noStrike" baseline="0" dirty="0" smtClean="0">
                <a:latin typeface="Arial" panose="020B0604020202020204" pitchFamily="34" charset="0"/>
              </a:rPr>
              <a:t>design.</a:t>
            </a:r>
            <a:endParaRPr lang="en-US" b="0" i="0" u="none" strike="noStrike" baseline="0" dirty="0">
              <a:latin typeface="Arial" panose="020B0604020202020204" pitchFamily="34" charset="0"/>
            </a:endParaRPr>
          </a:p>
          <a:p>
            <a:pPr>
              <a:lnSpc>
                <a:spcPct val="120000"/>
              </a:lnSpc>
            </a:pPr>
            <a:r>
              <a:rPr lang="en-US" b="0" i="0" u="none" strike="noStrike" baseline="0" dirty="0">
                <a:latin typeface="Arial" panose="020B0604020202020204" pitchFamily="34" charset="0"/>
              </a:rPr>
              <a:t>Understand the multilayered elements of </a:t>
            </a:r>
            <a:r>
              <a:rPr lang="en-US" b="0" i="0" u="none" strike="noStrike" baseline="0" dirty="0" smtClean="0">
                <a:latin typeface="Arial" panose="020B0604020202020204" pitchFamily="34" charset="0"/>
              </a:rPr>
              <a:t>UX.</a:t>
            </a:r>
            <a:endParaRPr lang="en-US" b="0" i="0" u="none" strike="noStrike" baseline="0" dirty="0">
              <a:latin typeface="Arial" panose="020B0604020202020204" pitchFamily="34" charset="0"/>
            </a:endParaRPr>
          </a:p>
          <a:p>
            <a:pPr>
              <a:lnSpc>
                <a:spcPct val="120000"/>
              </a:lnSpc>
            </a:pPr>
            <a:r>
              <a:rPr lang="en-US" b="0" i="0" u="none" strike="noStrike" baseline="0" dirty="0">
                <a:latin typeface="Arial" panose="020B0604020202020204" pitchFamily="34" charset="0"/>
              </a:rPr>
              <a:t>Understand the user, or customer, </a:t>
            </a:r>
            <a:r>
              <a:rPr lang="en-US" b="0" i="0" u="none" strike="noStrike" baseline="0" dirty="0" smtClean="0">
                <a:latin typeface="Arial" panose="020B0604020202020204" pitchFamily="34" charset="0"/>
              </a:rPr>
              <a:t>journey.</a:t>
            </a:r>
            <a:endParaRPr lang="en-US" b="0" i="0" u="none" strike="noStrike" baseline="0" dirty="0">
              <a:latin typeface="Arial" panose="020B0604020202020204" pitchFamily="34" charset="0"/>
            </a:endParaRPr>
          </a:p>
          <a:p>
            <a:pPr>
              <a:lnSpc>
                <a:spcPct val="120000"/>
              </a:lnSpc>
            </a:pPr>
            <a:r>
              <a:rPr lang="en-US" b="0" i="0" u="none" strike="noStrike" baseline="0" dirty="0">
                <a:latin typeface="Arial" panose="020B0604020202020204" pitchFamily="34" charset="0"/>
              </a:rPr>
              <a:t>Understand cross-channel </a:t>
            </a:r>
            <a:r>
              <a:rPr lang="en-US" b="0" i="0" u="none" strike="noStrike" baseline="0" dirty="0" smtClean="0">
                <a:latin typeface="Arial" panose="020B0604020202020204" pitchFamily="34" charset="0"/>
              </a:rPr>
              <a:t>UX.</a:t>
            </a:r>
            <a:endParaRPr lang="en-US" b="0" i="0" u="none" strike="noStrike" baseline="0" dirty="0">
              <a:latin typeface="Arial" panose="020B0604020202020204" pitchFamily="34" charset="0"/>
            </a:endParaRPr>
          </a:p>
          <a:p>
            <a:pPr>
              <a:lnSpc>
                <a:spcPct val="120000"/>
              </a:lnSpc>
            </a:pPr>
            <a:r>
              <a:rPr lang="en-US" b="0" i="0" u="none" strike="noStrike" baseline="0" dirty="0">
                <a:latin typeface="Arial" panose="020B0604020202020204" pitchFamily="34" charset="0"/>
              </a:rPr>
              <a:t>Understand the importance of information architecture to UX.</a:t>
            </a:r>
          </a:p>
        </p:txBody>
      </p:sp>
    </p:spTree>
    <p:extLst>
      <p:ext uri="{BB962C8B-B14F-4D97-AF65-F5344CB8AC3E}">
        <p14:creationId xmlns:p14="http://schemas.microsoft.com/office/powerpoint/2010/main" val="1625614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1"/>
            <a:ext cx="7886700" cy="601124"/>
          </a:xfrm>
        </p:spPr>
        <p:txBody>
          <a:bodyPr/>
          <a:lstStyle/>
          <a:p>
            <a:r>
              <a:rPr lang="en-US" b="1" i="0" u="none" strike="noStrike" baseline="0" dirty="0" smtClean="0">
                <a:latin typeface="Arial" panose="020B0604020202020204" pitchFamily="34" charset="0"/>
              </a:rPr>
              <a:t>Cross-channel </a:t>
            </a:r>
            <a:r>
              <a:rPr lang="en-US" b="1" i="0" u="none" strike="noStrike" baseline="0" dirty="0">
                <a:latin typeface="Arial" panose="020B0604020202020204" pitchFamily="34" charset="0"/>
              </a:rPr>
              <a:t>ecosystems</a:t>
            </a:r>
          </a:p>
        </p:txBody>
      </p:sp>
      <p:sp>
        <p:nvSpPr>
          <p:cNvPr id="3" name="Text Placeholder 2"/>
          <p:cNvSpPr>
            <a:spLocks noGrp="1"/>
          </p:cNvSpPr>
          <p:nvPr>
            <p:ph type="body" idx="4294967295"/>
          </p:nvPr>
        </p:nvSpPr>
        <p:spPr>
          <a:xfrm>
            <a:off x="654704" y="1413362"/>
            <a:ext cx="8192434" cy="4801853"/>
          </a:xfrm>
        </p:spPr>
        <p:txBody>
          <a:bodyPr>
            <a:noAutofit/>
          </a:bodyPr>
          <a:lstStyle/>
          <a:p>
            <a:r>
              <a:rPr lang="en-US" sz="2400" b="0" i="0" u="none" strike="noStrike" baseline="0" dirty="0">
                <a:latin typeface="Arial" panose="020B0604020202020204" pitchFamily="34" charset="0"/>
              </a:rPr>
              <a:t>For this </a:t>
            </a:r>
            <a:r>
              <a:rPr lang="en-US" sz="2400" b="0" i="0" u="none" strike="noStrike" baseline="0" dirty="0" smtClean="0">
                <a:latin typeface="Arial" panose="020B0604020202020204" pitchFamily="34" charset="0"/>
              </a:rPr>
              <a:t>reason, </a:t>
            </a:r>
            <a:r>
              <a:rPr lang="en-US" sz="2400" b="0" i="0" u="none" strike="noStrike" baseline="0" dirty="0">
                <a:latin typeface="Arial" panose="020B0604020202020204" pitchFamily="34" charset="0"/>
              </a:rPr>
              <a:t>Resmini talks about cross-channel ecosystems which he defines as </a:t>
            </a:r>
            <a:r>
              <a:rPr lang="en-US" sz="2400" b="0" i="0" u="none" strike="noStrike" baseline="0" dirty="0" smtClean="0">
                <a:latin typeface="Arial" panose="020B0604020202020204" pitchFamily="34" charset="0"/>
              </a:rPr>
              <a:t>‘an </a:t>
            </a:r>
            <a:r>
              <a:rPr lang="en-US" sz="2400" b="0" i="0" u="none" strike="noStrike" baseline="0" dirty="0">
                <a:latin typeface="Arial" panose="020B0604020202020204" pitchFamily="34" charset="0"/>
              </a:rPr>
              <a:t>ecosystem resulting from actor-driven choice, </a:t>
            </a:r>
            <a:r>
              <a:rPr lang="en-US" sz="2400" b="0" i="0" u="none" strike="noStrike" baseline="0" dirty="0" smtClean="0">
                <a:latin typeface="Arial" panose="020B0604020202020204" pitchFamily="34" charset="0"/>
              </a:rPr>
              <a:t>use </a:t>
            </a:r>
            <a:r>
              <a:rPr lang="en-US" sz="2400" b="0" i="0" u="none" strike="noStrike" baseline="0" dirty="0">
                <a:latin typeface="Arial" panose="020B0604020202020204" pitchFamily="34" charset="0"/>
              </a:rPr>
              <a:t>and coupling of channels, either belonging to the same or to different systems or services, within the context of the strategic goals and desired future states actors intend to explicitly or implicitly </a:t>
            </a:r>
            <a:r>
              <a:rPr lang="en-US" sz="2400" b="0" i="0" u="none" strike="noStrike" baseline="0" dirty="0" smtClean="0">
                <a:latin typeface="Arial" panose="020B0604020202020204" pitchFamily="34" charset="0"/>
              </a:rPr>
              <a:t>achieve’ </a:t>
            </a:r>
            <a:r>
              <a:rPr lang="en-US" sz="2400" b="0" i="0" u="none" strike="noStrike" baseline="0" dirty="0">
                <a:latin typeface="Arial" panose="020B0604020202020204" pitchFamily="34" charset="0"/>
              </a:rPr>
              <a:t>(p. 52). </a:t>
            </a:r>
          </a:p>
          <a:p>
            <a:r>
              <a:rPr lang="en-US" sz="2400" b="0" i="0" u="none" strike="noStrike" baseline="0" dirty="0">
                <a:latin typeface="Arial" panose="020B0604020202020204" pitchFamily="34" charset="0"/>
              </a:rPr>
              <a:t>Actors (users, customers, clients, etc.) are not bound by specific channels to undertake some activity. </a:t>
            </a:r>
          </a:p>
          <a:p>
            <a:r>
              <a:rPr lang="en-US" sz="2400" b="0" i="0" u="none" strike="noStrike" baseline="0" dirty="0">
                <a:latin typeface="Arial" panose="020B0604020202020204" pitchFamily="34" charset="0"/>
              </a:rPr>
              <a:t>They are immersed in ecosystems of devices and services and it is within these ecosystems that they formulate their goals, develop their needs and have experiences.</a:t>
            </a:r>
          </a:p>
        </p:txBody>
      </p:sp>
    </p:spTree>
    <p:extLst>
      <p:ext uri="{BB962C8B-B14F-4D97-AF65-F5344CB8AC3E}">
        <p14:creationId xmlns:p14="http://schemas.microsoft.com/office/powerpoint/2010/main" val="1628366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7419" y="11447"/>
            <a:ext cx="8609162" cy="1325563"/>
          </a:xfrm>
        </p:spPr>
        <p:txBody>
          <a:bodyPr/>
          <a:lstStyle/>
          <a:p>
            <a:r>
              <a:rPr lang="en-US" b="1" i="0" u="none" strike="noStrike" baseline="0" dirty="0">
                <a:latin typeface="Arial" panose="020B0604020202020204" pitchFamily="34" charset="0"/>
              </a:rPr>
              <a:t>Channels and (information) content</a:t>
            </a:r>
          </a:p>
        </p:txBody>
      </p:sp>
      <p:sp>
        <p:nvSpPr>
          <p:cNvPr id="3" name="Text Placeholder 2"/>
          <p:cNvSpPr>
            <a:spLocks noGrp="1"/>
          </p:cNvSpPr>
          <p:nvPr>
            <p:ph type="body" idx="4294967295"/>
          </p:nvPr>
        </p:nvSpPr>
        <p:spPr>
          <a:xfrm>
            <a:off x="664233" y="1411560"/>
            <a:ext cx="8201056" cy="4801857"/>
          </a:xfrm>
        </p:spPr>
        <p:txBody>
          <a:bodyPr>
            <a:normAutofit fontScale="70000" lnSpcReduction="20000"/>
          </a:bodyPr>
          <a:lstStyle/>
          <a:p>
            <a:pPr>
              <a:lnSpc>
                <a:spcPct val="120000"/>
              </a:lnSpc>
            </a:pPr>
            <a:r>
              <a:rPr lang="en-US" b="0" i="0" u="none" strike="noStrike" baseline="0" dirty="0">
                <a:latin typeface="Arial" panose="020B0604020202020204" pitchFamily="34" charset="0"/>
              </a:rPr>
              <a:t>Resmini and Rosati (2011) describe how a channel identifies a pervasive layer for the transmission of information in the context of a service or product ecosystem. </a:t>
            </a:r>
          </a:p>
          <a:p>
            <a:pPr>
              <a:lnSpc>
                <a:spcPct val="120000"/>
              </a:lnSpc>
            </a:pPr>
            <a:r>
              <a:rPr lang="en-US" b="0" i="0" u="none" strike="noStrike" baseline="0" dirty="0">
                <a:latin typeface="Arial" panose="020B0604020202020204" pitchFamily="34" charset="0"/>
              </a:rPr>
              <a:t>For example, signage on the streets of a city constitutes a channel and the individual signs placed at different locations throughout the city define touchpoints. </a:t>
            </a:r>
          </a:p>
          <a:p>
            <a:pPr>
              <a:lnSpc>
                <a:spcPct val="120000"/>
              </a:lnSpc>
            </a:pPr>
            <a:r>
              <a:rPr lang="en-US" b="0" i="0" u="none" strike="noStrike" baseline="0" dirty="0">
                <a:latin typeface="Arial" panose="020B0604020202020204" pitchFamily="34" charset="0"/>
              </a:rPr>
              <a:t>Resmini and Rosati (2011) discuss how users become more like intermediaries contributing content and </a:t>
            </a:r>
            <a:r>
              <a:rPr lang="en-US" dirty="0" smtClean="0">
                <a:latin typeface="Arial" panose="020B0604020202020204" pitchFamily="34" charset="0"/>
              </a:rPr>
              <a:t>as </a:t>
            </a:r>
            <a:r>
              <a:rPr lang="en-US" b="0" i="0" u="none" strike="noStrike" baseline="0" dirty="0" smtClean="0">
                <a:latin typeface="Arial" panose="020B0604020202020204" pitchFamily="34" charset="0"/>
              </a:rPr>
              <a:t>well </a:t>
            </a:r>
            <a:r>
              <a:rPr lang="en-US" b="0" i="0" u="none" strike="noStrike" baseline="0" dirty="0">
                <a:latin typeface="Arial" panose="020B0604020202020204" pitchFamily="34" charset="0"/>
              </a:rPr>
              <a:t>as consuming it. </a:t>
            </a:r>
          </a:p>
          <a:p>
            <a:pPr>
              <a:lnSpc>
                <a:spcPct val="120000"/>
              </a:lnSpc>
            </a:pPr>
            <a:r>
              <a:rPr lang="en-US" b="0" i="0" u="none" strike="noStrike" baseline="0" dirty="0">
                <a:latin typeface="Arial" panose="020B0604020202020204" pitchFamily="34" charset="0"/>
              </a:rPr>
              <a:t>Experiences are hybrid, crossing digital and </a:t>
            </a:r>
            <a:r>
              <a:rPr lang="en-US" b="0" i="0" u="none" strike="noStrike" baseline="0" dirty="0" smtClean="0">
                <a:latin typeface="Arial" panose="020B0604020202020204" pitchFamily="34" charset="0"/>
              </a:rPr>
              <a:t>physical, and </a:t>
            </a:r>
            <a:r>
              <a:rPr lang="en-US" b="0" i="0" u="none" strike="noStrike" baseline="0" dirty="0">
                <a:latin typeface="Arial" panose="020B0604020202020204" pitchFamily="34" charset="0"/>
              </a:rPr>
              <a:t>information architectures need to accommodate existing systems and services in an ever changing environment. </a:t>
            </a:r>
          </a:p>
          <a:p>
            <a:pPr>
              <a:lnSpc>
                <a:spcPct val="120000"/>
              </a:lnSpc>
            </a:pPr>
            <a:r>
              <a:rPr lang="en-US" b="0" i="0" u="none" strike="noStrike" baseline="0" dirty="0">
                <a:latin typeface="Arial" panose="020B0604020202020204" pitchFamily="34" charset="0"/>
              </a:rPr>
              <a:t>This is the </a:t>
            </a:r>
            <a:r>
              <a:rPr lang="en-US" b="0" i="0" u="none" strike="noStrike" baseline="0" dirty="0" smtClean="0">
                <a:latin typeface="Arial" panose="020B0604020202020204" pitchFamily="34" charset="0"/>
              </a:rPr>
              <a:t>cross-channel </a:t>
            </a:r>
            <a:r>
              <a:rPr lang="en-US" b="0" i="0" u="none" strike="noStrike" baseline="0" dirty="0">
                <a:latin typeface="Arial" panose="020B0604020202020204" pitchFamily="34" charset="0"/>
              </a:rPr>
              <a:t>UX. </a:t>
            </a:r>
          </a:p>
        </p:txBody>
      </p:sp>
    </p:spTree>
    <p:extLst>
      <p:ext uri="{BB962C8B-B14F-4D97-AF65-F5344CB8AC3E}">
        <p14:creationId xmlns:p14="http://schemas.microsoft.com/office/powerpoint/2010/main" val="417630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152"/>
            <a:ext cx="7886700" cy="808158"/>
          </a:xfrm>
        </p:spPr>
        <p:txBody>
          <a:bodyPr/>
          <a:lstStyle/>
          <a:p>
            <a:r>
              <a:rPr lang="en-US" b="1" i="0" u="none" strike="noStrike" baseline="0" dirty="0" smtClean="0">
                <a:latin typeface="Arial" panose="020B0604020202020204" pitchFamily="34" charset="0"/>
              </a:rPr>
              <a:t>Cross-channel </a:t>
            </a:r>
            <a:r>
              <a:rPr lang="en-US" b="1" i="0" u="none" strike="noStrike" baseline="0" dirty="0">
                <a:latin typeface="Arial" panose="020B0604020202020204" pitchFamily="34" charset="0"/>
              </a:rPr>
              <a:t>design</a:t>
            </a:r>
          </a:p>
        </p:txBody>
      </p:sp>
      <p:sp>
        <p:nvSpPr>
          <p:cNvPr id="3" name="Text Placeholder 2"/>
          <p:cNvSpPr>
            <a:spLocks noGrp="1"/>
          </p:cNvSpPr>
          <p:nvPr>
            <p:ph type="body" idx="4294967295"/>
          </p:nvPr>
        </p:nvSpPr>
        <p:spPr>
          <a:xfrm>
            <a:off x="655603" y="1404730"/>
            <a:ext cx="7886700" cy="4888119"/>
          </a:xfrm>
        </p:spPr>
        <p:txBody>
          <a:bodyPr/>
          <a:lstStyle/>
          <a:p>
            <a:r>
              <a:rPr lang="en-US" sz="2600" b="0" i="0" u="none" strike="noStrike" baseline="0" dirty="0">
                <a:latin typeface="Arial" panose="020B0604020202020204" pitchFamily="34" charset="0"/>
              </a:rPr>
              <a:t>Resmini and Rosati (2011) provide five heuristics to guide designers of </a:t>
            </a:r>
            <a:r>
              <a:rPr lang="en-US" sz="2600" b="0" i="0" u="none" strike="noStrike" baseline="0" dirty="0" smtClean="0">
                <a:latin typeface="Arial" panose="020B0604020202020204" pitchFamily="34" charset="0"/>
              </a:rPr>
              <a:t>cross-channel </a:t>
            </a:r>
            <a:r>
              <a:rPr lang="en-US" sz="2600" b="0" i="0" u="none" strike="noStrike" baseline="0" dirty="0">
                <a:latin typeface="Arial" panose="020B0604020202020204" pitchFamily="34" charset="0"/>
              </a:rPr>
              <a:t>ecosystems: </a:t>
            </a:r>
          </a:p>
          <a:p>
            <a:pPr lvl="1" indent="-352425">
              <a:buFont typeface="Arial" panose="020B0604020202020204" pitchFamily="34" charset="0"/>
              <a:buChar char="–"/>
            </a:pPr>
            <a:r>
              <a:rPr lang="en-US" sz="2600" b="0" i="0" u="none" strike="noStrike" baseline="0" dirty="0" smtClean="0">
                <a:latin typeface="Arial" panose="020B0604020202020204" pitchFamily="34" charset="0"/>
              </a:rPr>
              <a:t>Help </a:t>
            </a:r>
            <a:r>
              <a:rPr lang="en-US" sz="2600" b="0" i="0" u="none" strike="noStrike" baseline="0" dirty="0">
                <a:latin typeface="Arial" panose="020B0604020202020204" pitchFamily="34" charset="0"/>
              </a:rPr>
              <a:t>users develop a sense of place and </a:t>
            </a:r>
            <a:r>
              <a:rPr lang="en-US" sz="2600" b="0" i="0" u="none" strike="noStrike" baseline="0" dirty="0" smtClean="0">
                <a:latin typeface="Arial" panose="020B0604020202020204" pitchFamily="34" charset="0"/>
              </a:rPr>
              <a:t>legibility. </a:t>
            </a:r>
            <a:endParaRPr lang="en-US" sz="2600" b="0" i="0" u="none" strike="noStrike" baseline="0" dirty="0">
              <a:latin typeface="Arial" panose="020B0604020202020204" pitchFamily="34" charset="0"/>
            </a:endParaRPr>
          </a:p>
          <a:p>
            <a:pPr lvl="1" indent="-352425">
              <a:buFont typeface="Arial" panose="020B0604020202020204" pitchFamily="34" charset="0"/>
              <a:buChar char="–"/>
            </a:pPr>
            <a:r>
              <a:rPr lang="en-US" sz="2600" b="0" i="0" u="none" strike="noStrike" baseline="0" dirty="0" smtClean="0">
                <a:latin typeface="Arial" panose="020B0604020202020204" pitchFamily="34" charset="0"/>
              </a:rPr>
              <a:t>Be </a:t>
            </a:r>
            <a:r>
              <a:rPr lang="en-US" sz="2600" b="0" i="0" u="none" strike="noStrike" baseline="0" dirty="0">
                <a:latin typeface="Arial" panose="020B0604020202020204" pitchFamily="34" charset="0"/>
              </a:rPr>
              <a:t>consistent across media </a:t>
            </a:r>
            <a:r>
              <a:rPr lang="en-US" sz="2600" b="0" i="0" u="none" strike="noStrike" baseline="0" dirty="0" smtClean="0">
                <a:latin typeface="Arial" panose="020B0604020202020204" pitchFamily="34" charset="0"/>
              </a:rPr>
              <a:t>channels. </a:t>
            </a:r>
            <a:endParaRPr lang="en-US" sz="2600" b="0" i="0" u="none" strike="noStrike" baseline="0" dirty="0">
              <a:latin typeface="Arial" panose="020B0604020202020204" pitchFamily="34" charset="0"/>
            </a:endParaRPr>
          </a:p>
          <a:p>
            <a:pPr lvl="1" indent="-352425">
              <a:buFont typeface="Arial" panose="020B0604020202020204" pitchFamily="34" charset="0"/>
              <a:buChar char="–"/>
            </a:pPr>
            <a:r>
              <a:rPr lang="en-US" sz="2600" b="0" i="0" u="none" strike="noStrike" baseline="0" dirty="0" smtClean="0">
                <a:latin typeface="Arial" panose="020B0604020202020204" pitchFamily="34" charset="0"/>
              </a:rPr>
              <a:t>Be </a:t>
            </a:r>
            <a:r>
              <a:rPr lang="en-US" sz="2600" b="0" i="0" u="none" strike="noStrike" baseline="0" dirty="0">
                <a:latin typeface="Arial" panose="020B0604020202020204" pitchFamily="34" charset="0"/>
              </a:rPr>
              <a:t>resilient and design to accommodate different </a:t>
            </a:r>
            <a:r>
              <a:rPr lang="en-US" sz="2600" b="0" i="0" u="none" strike="noStrike" baseline="0" dirty="0" smtClean="0">
                <a:latin typeface="Arial" panose="020B0604020202020204" pitchFamily="34" charset="0"/>
              </a:rPr>
              <a:t>users. </a:t>
            </a:r>
            <a:endParaRPr lang="en-US" sz="2600" b="0" i="0" u="none" strike="noStrike" baseline="0" dirty="0">
              <a:latin typeface="Arial" panose="020B0604020202020204" pitchFamily="34" charset="0"/>
            </a:endParaRPr>
          </a:p>
          <a:p>
            <a:pPr lvl="1" indent="-352425">
              <a:buFont typeface="Arial" panose="020B0604020202020204" pitchFamily="34" charset="0"/>
              <a:buChar char="–"/>
            </a:pPr>
            <a:r>
              <a:rPr lang="en-US" sz="2600" b="0" i="0" u="none" strike="noStrike" baseline="0" dirty="0" smtClean="0">
                <a:latin typeface="Arial" panose="020B0604020202020204" pitchFamily="34" charset="0"/>
              </a:rPr>
              <a:t>Get </a:t>
            </a:r>
            <a:r>
              <a:rPr lang="en-US" sz="2600" b="0" i="0" u="none" strike="noStrike" baseline="0" dirty="0">
                <a:latin typeface="Arial" panose="020B0604020202020204" pitchFamily="34" charset="0"/>
              </a:rPr>
              <a:t>away from complexity and </a:t>
            </a:r>
            <a:r>
              <a:rPr lang="en-US" sz="2600" b="0" i="0" u="none" strike="noStrike" baseline="0" dirty="0" smtClean="0">
                <a:latin typeface="Arial" panose="020B0604020202020204" pitchFamily="34" charset="0"/>
              </a:rPr>
              <a:t>clutter. </a:t>
            </a:r>
            <a:endParaRPr lang="en-US" sz="2600" b="0" i="0" u="none" strike="noStrike" baseline="0" dirty="0">
              <a:latin typeface="Arial" panose="020B0604020202020204" pitchFamily="34" charset="0"/>
            </a:endParaRPr>
          </a:p>
          <a:p>
            <a:pPr lvl="1" indent="-352425">
              <a:buFont typeface="Arial" panose="020B0604020202020204" pitchFamily="34" charset="0"/>
              <a:buChar char="–"/>
            </a:pPr>
            <a:r>
              <a:rPr lang="en-US" sz="2600" b="0" i="0" u="none" strike="noStrike" baseline="0" dirty="0" smtClean="0">
                <a:latin typeface="Arial" panose="020B0604020202020204" pitchFamily="34" charset="0"/>
              </a:rPr>
              <a:t>Help </a:t>
            </a:r>
            <a:r>
              <a:rPr lang="en-US" sz="2600" b="0" i="0" u="none" strike="noStrike" baseline="0" dirty="0">
                <a:latin typeface="Arial" panose="020B0604020202020204" pitchFamily="34" charset="0"/>
              </a:rPr>
              <a:t>users see connections between services.</a:t>
            </a:r>
          </a:p>
        </p:txBody>
      </p:sp>
    </p:spTree>
    <p:extLst>
      <p:ext uri="{BB962C8B-B14F-4D97-AF65-F5344CB8AC3E}">
        <p14:creationId xmlns:p14="http://schemas.microsoft.com/office/powerpoint/2010/main" val="1134364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3280"/>
            <a:ext cx="7886700" cy="721894"/>
          </a:xfrm>
        </p:spPr>
        <p:txBody>
          <a:bodyPr/>
          <a:lstStyle/>
          <a:p>
            <a:r>
              <a:rPr lang="en-US" b="1" i="0" u="none" strike="noStrike" baseline="0" dirty="0">
                <a:latin typeface="Arial" panose="020B0604020202020204" pitchFamily="34" charset="0"/>
              </a:rPr>
              <a:t>Navigation design</a:t>
            </a:r>
          </a:p>
        </p:txBody>
      </p:sp>
      <p:sp>
        <p:nvSpPr>
          <p:cNvPr id="3" name="Text Placeholder 2"/>
          <p:cNvSpPr>
            <a:spLocks noGrp="1"/>
          </p:cNvSpPr>
          <p:nvPr>
            <p:ph type="body" idx="4294967295"/>
          </p:nvPr>
        </p:nvSpPr>
        <p:spPr>
          <a:xfrm>
            <a:off x="652729" y="1431515"/>
            <a:ext cx="8184883" cy="4801852"/>
          </a:xfrm>
        </p:spPr>
        <p:txBody>
          <a:bodyPr>
            <a:noAutofit/>
          </a:bodyPr>
          <a:lstStyle/>
          <a:p>
            <a:pPr marL="352425" indent="-352425"/>
            <a:r>
              <a:rPr lang="en-US" sz="2100" b="0" i="0" u="none" strike="noStrike" baseline="0" dirty="0">
                <a:latin typeface="Arial" panose="020B0604020202020204" pitchFamily="34" charset="0"/>
              </a:rPr>
              <a:t>The idea of a user journey leads naturally to consider how the user gets from one touchpoint to the </a:t>
            </a:r>
            <a:r>
              <a:rPr lang="en-US" sz="2100" b="0" i="0" u="none" strike="noStrike" baseline="0" dirty="0" smtClean="0">
                <a:latin typeface="Arial" panose="020B0604020202020204" pitchFamily="34" charset="0"/>
              </a:rPr>
              <a:t>next, </a:t>
            </a:r>
            <a:r>
              <a:rPr lang="en-US" sz="2100" b="0" i="0" u="none" strike="noStrike" baseline="0" dirty="0">
                <a:latin typeface="Arial" panose="020B0604020202020204" pitchFamily="34" charset="0"/>
              </a:rPr>
              <a:t>navigation.</a:t>
            </a:r>
          </a:p>
          <a:p>
            <a:pPr marL="352425" indent="-352425"/>
            <a:r>
              <a:rPr lang="en-US" sz="2100" b="0" i="0" u="none" strike="noStrike" baseline="0" dirty="0">
                <a:latin typeface="Arial" panose="020B0604020202020204" pitchFamily="34" charset="0"/>
              </a:rPr>
              <a:t>Navigation involves three types of activity. </a:t>
            </a:r>
          </a:p>
          <a:p>
            <a:pPr marL="352425" indent="-352425"/>
            <a:r>
              <a:rPr lang="en-US" sz="2100" b="0" i="0" u="none" strike="noStrike" baseline="0" dirty="0">
                <a:latin typeface="Arial" panose="020B0604020202020204" pitchFamily="34" charset="0"/>
              </a:rPr>
              <a:t>Wayfinding is concerned with navigating towards a known destination. </a:t>
            </a:r>
          </a:p>
          <a:p>
            <a:pPr marL="352425" indent="-352425"/>
            <a:r>
              <a:rPr lang="en-US" sz="2100" b="0" i="0" u="none" strike="noStrike" baseline="0" dirty="0">
                <a:latin typeface="Arial" panose="020B0604020202020204" pitchFamily="34" charset="0"/>
              </a:rPr>
              <a:t>Exploration is concerned with finding out about an environment and how it relates to other environments. </a:t>
            </a:r>
          </a:p>
          <a:p>
            <a:pPr marL="352425" indent="-352425"/>
            <a:r>
              <a:rPr lang="en-US" sz="2100" b="0" i="0" u="none" strike="noStrike" baseline="0" dirty="0">
                <a:latin typeface="Arial" panose="020B0604020202020204" pitchFamily="34" charset="0"/>
              </a:rPr>
              <a:t>Object identification concerns understanding and classifying the objects in an environment, with finding categories, clusters and configurations of objects and what content they contain. </a:t>
            </a:r>
          </a:p>
          <a:p>
            <a:pPr marL="352425" indent="-352425"/>
            <a:r>
              <a:rPr lang="en-US" sz="2100" b="0" i="0" u="none" strike="noStrike" baseline="0" dirty="0">
                <a:latin typeface="Arial" panose="020B0604020202020204" pitchFamily="34" charset="0"/>
              </a:rPr>
              <a:t>There are plenty of principles coming from the design if navigation in physical spaces </a:t>
            </a:r>
            <a:r>
              <a:rPr lang="en-US" sz="2100" b="0" i="0" u="none" strike="noStrike" baseline="0" dirty="0" smtClean="0">
                <a:latin typeface="Arial" panose="020B0604020202020204" pitchFamily="34" charset="0"/>
              </a:rPr>
              <a:t>are </a:t>
            </a:r>
            <a:r>
              <a:rPr lang="en-US" sz="2100" b="0" i="0" u="none" strike="noStrike" baseline="0" dirty="0">
                <a:latin typeface="Arial" panose="020B0604020202020204" pitchFamily="34" charset="0"/>
              </a:rPr>
              <a:t>relevant to the design of user journeys (see </a:t>
            </a:r>
            <a:r>
              <a:rPr lang="en-US" sz="2100" b="0" i="0" u="none" strike="noStrike" baseline="0" dirty="0" smtClean="0">
                <a:latin typeface="Arial" panose="020B0604020202020204" pitchFamily="34" charset="0"/>
              </a:rPr>
              <a:t>Chapter </a:t>
            </a:r>
            <a:r>
              <a:rPr lang="en-US" sz="2100" b="0" i="0" u="none" strike="noStrike" baseline="0" dirty="0">
                <a:latin typeface="Arial" panose="020B0604020202020204" pitchFamily="34" charset="0"/>
              </a:rPr>
              <a:t>26).</a:t>
            </a:r>
          </a:p>
        </p:txBody>
      </p:sp>
    </p:spTree>
    <p:extLst>
      <p:ext uri="{BB962C8B-B14F-4D97-AF65-F5344CB8AC3E}">
        <p14:creationId xmlns:p14="http://schemas.microsoft.com/office/powerpoint/2010/main" val="2047901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88"/>
            <a:ext cx="7886700" cy="566618"/>
          </a:xfrm>
        </p:spPr>
        <p:txBody>
          <a:bodyPr/>
          <a:lstStyle/>
          <a:p>
            <a:r>
              <a:rPr lang="en-US" b="1" i="0" u="none" strike="noStrike" baseline="0" dirty="0">
                <a:latin typeface="Arial" panose="020B0604020202020204" pitchFamily="34" charset="0"/>
              </a:rPr>
              <a:t>Trajectories</a:t>
            </a:r>
          </a:p>
        </p:txBody>
      </p:sp>
      <p:sp>
        <p:nvSpPr>
          <p:cNvPr id="3" name="Text Placeholder 2"/>
          <p:cNvSpPr>
            <a:spLocks noGrp="1"/>
          </p:cNvSpPr>
          <p:nvPr>
            <p:ph type="body" idx="4294967295"/>
          </p:nvPr>
        </p:nvSpPr>
        <p:spPr>
          <a:xfrm>
            <a:off x="661532" y="1430612"/>
            <a:ext cx="8166555" cy="4801855"/>
          </a:xfrm>
        </p:spPr>
        <p:txBody>
          <a:bodyPr>
            <a:normAutofit fontScale="62500" lnSpcReduction="20000"/>
          </a:bodyPr>
          <a:lstStyle/>
          <a:p>
            <a:pPr marL="352425" indent="-352425">
              <a:lnSpc>
                <a:spcPct val="120000"/>
              </a:lnSpc>
            </a:pPr>
            <a:r>
              <a:rPr lang="en-US" b="0" i="0" u="none" strike="noStrike" baseline="0" dirty="0">
                <a:latin typeface="Arial" panose="020B0604020202020204" pitchFamily="34" charset="0"/>
              </a:rPr>
              <a:t>A similar notion is the idea of interaction trajectories developed by Steve Benford and his colleagues over a number of years (Benford, </a:t>
            </a:r>
            <a:r>
              <a:rPr lang="en-US" b="0" i="1" u="none" strike="noStrike" baseline="0" dirty="0">
                <a:latin typeface="Arial" panose="020B0604020202020204" pitchFamily="34" charset="0"/>
              </a:rPr>
              <a:t>et al.</a:t>
            </a:r>
            <a:r>
              <a:rPr lang="en-US" b="0" i="0" u="none" strike="noStrike" baseline="0" dirty="0">
                <a:latin typeface="Arial" panose="020B0604020202020204" pitchFamily="34" charset="0"/>
              </a:rPr>
              <a:t>, 2009) derived from their experiences with a several mixed reality, cultural experiences. </a:t>
            </a:r>
          </a:p>
          <a:p>
            <a:pPr marL="352425" indent="-352425">
              <a:lnSpc>
                <a:spcPct val="120000"/>
              </a:lnSpc>
            </a:pPr>
            <a:r>
              <a:rPr lang="en-US" b="0" i="0" u="none" strike="noStrike" baseline="0" dirty="0">
                <a:latin typeface="Arial" panose="020B0604020202020204" pitchFamily="34" charset="0"/>
              </a:rPr>
              <a:t>They identify the importance of design for interactions that take place over time and through physical as well as digital spaces. </a:t>
            </a:r>
          </a:p>
          <a:p>
            <a:pPr marL="352425" indent="-352425">
              <a:lnSpc>
                <a:spcPct val="120000"/>
              </a:lnSpc>
            </a:pPr>
            <a:r>
              <a:rPr lang="en-US" b="0" i="0" u="none" strike="noStrike" baseline="0" dirty="0">
                <a:latin typeface="Arial" panose="020B0604020202020204" pitchFamily="34" charset="0"/>
              </a:rPr>
              <a:t>They discuss how these </a:t>
            </a:r>
            <a:r>
              <a:rPr lang="en-US" b="0" i="0" u="none" strike="noStrike" baseline="0" dirty="0" smtClean="0">
                <a:latin typeface="Arial" panose="020B0604020202020204" pitchFamily="34" charset="0"/>
              </a:rPr>
              <a:t>‘hybrid experiences’ </a:t>
            </a:r>
            <a:r>
              <a:rPr lang="en-US" b="0" i="0" u="none" strike="noStrike" baseline="0" dirty="0">
                <a:latin typeface="Arial" panose="020B0604020202020204" pitchFamily="34" charset="0"/>
              </a:rPr>
              <a:t>take people through mixed spaces, times, roles and interfaces. </a:t>
            </a:r>
          </a:p>
          <a:p>
            <a:pPr marL="352425" indent="-352425">
              <a:lnSpc>
                <a:spcPct val="120000"/>
              </a:lnSpc>
            </a:pPr>
            <a:r>
              <a:rPr lang="en-US" b="0" i="0" u="none" strike="noStrike" baseline="0" dirty="0">
                <a:latin typeface="Arial" panose="020B0604020202020204" pitchFamily="34" charset="0"/>
              </a:rPr>
              <a:t>Trajectories ‘take their participants on journeys’ (p. 712). </a:t>
            </a:r>
          </a:p>
          <a:p>
            <a:pPr marL="352425" indent="-352425">
              <a:lnSpc>
                <a:spcPct val="120000"/>
              </a:lnSpc>
            </a:pPr>
            <a:r>
              <a:rPr lang="en-US" b="0" i="0" u="none" strike="noStrike" baseline="0" dirty="0">
                <a:latin typeface="Arial" panose="020B0604020202020204" pitchFamily="34" charset="0"/>
              </a:rPr>
              <a:t>They argue that the trajectories need to be coherent, carefully orchestrated and part of a connected whole. </a:t>
            </a:r>
          </a:p>
          <a:p>
            <a:pPr marL="352425" indent="-352425">
              <a:lnSpc>
                <a:spcPct val="120000"/>
              </a:lnSpc>
            </a:pPr>
            <a:r>
              <a:rPr lang="en-US" b="0" i="0" u="none" strike="noStrike" baseline="0" dirty="0">
                <a:latin typeface="Arial" panose="020B0604020202020204" pitchFamily="34" charset="0"/>
              </a:rPr>
              <a:t>However, they also note that the canonical trajectories devised by designers are not always followed by users who will take their own paths through the space.</a:t>
            </a:r>
          </a:p>
        </p:txBody>
      </p:sp>
    </p:spTree>
    <p:extLst>
      <p:ext uri="{BB962C8B-B14F-4D97-AF65-F5344CB8AC3E}">
        <p14:creationId xmlns:p14="http://schemas.microsoft.com/office/powerpoint/2010/main" val="1352536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5424"/>
            <a:ext cx="7886700" cy="497606"/>
          </a:xfrm>
        </p:spPr>
        <p:txBody>
          <a:bodyPr/>
          <a:lstStyle/>
          <a:p>
            <a:r>
              <a:rPr lang="en-US" b="1" i="0" u="none" strike="noStrike" baseline="0" dirty="0">
                <a:latin typeface="Arial" panose="020B0604020202020204" pitchFamily="34" charset="0"/>
              </a:rPr>
              <a:t>UX and user journeys</a:t>
            </a:r>
          </a:p>
        </p:txBody>
      </p:sp>
      <p:sp>
        <p:nvSpPr>
          <p:cNvPr id="3" name="Text Placeholder 2"/>
          <p:cNvSpPr>
            <a:spLocks noGrp="1"/>
          </p:cNvSpPr>
          <p:nvPr>
            <p:ph type="body" idx="4294967295"/>
          </p:nvPr>
        </p:nvSpPr>
        <p:spPr>
          <a:xfrm>
            <a:off x="672855" y="1433842"/>
            <a:ext cx="8183807" cy="4801857"/>
          </a:xfrm>
        </p:spPr>
        <p:txBody>
          <a:bodyPr>
            <a:noAutofit/>
          </a:bodyPr>
          <a:lstStyle/>
          <a:p>
            <a:r>
              <a:rPr lang="en-US" sz="1600" b="0" i="0" u="none" strike="noStrike" baseline="0" dirty="0">
                <a:latin typeface="Arial" panose="020B0604020202020204" pitchFamily="34" charset="0"/>
              </a:rPr>
              <a:t>In terms of the UX of user journeys in </a:t>
            </a:r>
            <a:r>
              <a:rPr lang="en-US" sz="1600" b="0" i="0" u="none" strike="noStrike" baseline="0" dirty="0" smtClean="0">
                <a:latin typeface="Arial" panose="020B0604020202020204" pitchFamily="34" charset="0"/>
              </a:rPr>
              <a:t>cross-channel ecosystems, </a:t>
            </a:r>
            <a:r>
              <a:rPr lang="en-US" sz="1600" b="0" i="0" u="none" strike="noStrike" baseline="0" dirty="0">
                <a:latin typeface="Arial" panose="020B0604020202020204" pitchFamily="34" charset="0"/>
              </a:rPr>
              <a:t>designers should pay attention to providing content that helps with navigation. </a:t>
            </a:r>
          </a:p>
          <a:p>
            <a:r>
              <a:rPr lang="en-US" sz="1600" b="0" i="0" u="none" strike="noStrike" baseline="0" dirty="0">
                <a:latin typeface="Arial" panose="020B0604020202020204" pitchFamily="34" charset="0"/>
              </a:rPr>
              <a:t>Maps show an overview of an environment, signposts show direction and distance, information signs and ‘you are here’ signs </a:t>
            </a:r>
            <a:r>
              <a:rPr lang="en-US" sz="1600" b="0" i="0" u="none" strike="noStrike" baseline="0" dirty="0" smtClean="0">
                <a:latin typeface="Arial" panose="020B0604020202020204" pitchFamily="34" charset="0"/>
              </a:rPr>
              <a:t>help </a:t>
            </a:r>
            <a:r>
              <a:rPr lang="en-US" sz="1600" b="0" i="0" u="none" strike="noStrike" baseline="0" dirty="0">
                <a:latin typeface="Arial" panose="020B0604020202020204" pitchFamily="34" charset="0"/>
              </a:rPr>
              <a:t>orientate users and </a:t>
            </a:r>
            <a:r>
              <a:rPr lang="en-US" sz="1600" b="0" i="0" u="none" strike="noStrike" baseline="0" dirty="0" smtClean="0">
                <a:latin typeface="Arial" panose="020B0604020202020204" pitchFamily="34" charset="0"/>
              </a:rPr>
              <a:t>paths, and routes </a:t>
            </a:r>
            <a:r>
              <a:rPr lang="en-US" sz="1600" b="0" i="0" u="none" strike="noStrike" baseline="0" dirty="0">
                <a:latin typeface="Arial" panose="020B0604020202020204" pitchFamily="34" charset="0"/>
              </a:rPr>
              <a:t>and landmarks are all needed to support wayfinding. </a:t>
            </a:r>
          </a:p>
          <a:p>
            <a:r>
              <a:rPr lang="en-US" sz="1600" b="0" i="0" u="none" strike="noStrike" baseline="0" dirty="0">
                <a:latin typeface="Arial" panose="020B0604020202020204" pitchFamily="34" charset="0"/>
              </a:rPr>
              <a:t>Different types of support are need as users transition between adopting different roles, for example, of consumer, producer, explorer, browser or buyer. </a:t>
            </a:r>
          </a:p>
          <a:p>
            <a:r>
              <a:rPr lang="en-US" sz="1600" b="0" i="0" u="none" strike="noStrike" baseline="0" dirty="0">
                <a:latin typeface="Arial" panose="020B0604020202020204" pitchFamily="34" charset="0"/>
              </a:rPr>
              <a:t>Different designs will enable transitions across digital and physical spaces, at different times, and through the layers of the ecologies.</a:t>
            </a:r>
          </a:p>
          <a:p>
            <a:r>
              <a:rPr lang="en-US" sz="1600" b="0" i="0" u="none" strike="noStrike" baseline="0" dirty="0">
                <a:latin typeface="Arial" panose="020B0604020202020204" pitchFamily="34" charset="0"/>
              </a:rPr>
              <a:t>UX unfolds as users move through and across channels consuming and creating content. </a:t>
            </a:r>
          </a:p>
          <a:p>
            <a:r>
              <a:rPr lang="en-US" sz="1600" b="0" i="0" u="none" strike="noStrike" baseline="0" dirty="0">
                <a:latin typeface="Arial" panose="020B0604020202020204" pitchFamily="34" charset="0"/>
              </a:rPr>
              <a:t>The transitions between touchpoints of interaction are an important part of the overall UX. </a:t>
            </a:r>
          </a:p>
          <a:p>
            <a:r>
              <a:rPr lang="en-US" sz="1600" b="0" i="0" u="none" strike="noStrike" baseline="0" dirty="0">
                <a:latin typeface="Arial" panose="020B0604020202020204" pitchFamily="34" charset="0"/>
              </a:rPr>
              <a:t>People need to be attracted to the transition point, engaged in the interaction that follows and allowed to gracefully exit to move onto the next moment in the service. </a:t>
            </a:r>
          </a:p>
          <a:p>
            <a:r>
              <a:rPr lang="en-US" sz="1600" b="0" i="0" u="none" strike="noStrike" baseline="0" dirty="0">
                <a:latin typeface="Arial" panose="020B0604020202020204" pitchFamily="34" charset="0"/>
              </a:rPr>
              <a:t>People will move in and out of the physical spaces and digital spaces, across channels and across devices.</a:t>
            </a:r>
          </a:p>
        </p:txBody>
      </p:sp>
    </p:spTree>
    <p:extLst>
      <p:ext uri="{BB962C8B-B14F-4D97-AF65-F5344CB8AC3E}">
        <p14:creationId xmlns:p14="http://schemas.microsoft.com/office/powerpoint/2010/main" val="972955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963" y="12700"/>
            <a:ext cx="8982075" cy="1325563"/>
          </a:xfrm>
        </p:spPr>
        <p:txBody>
          <a:bodyPr/>
          <a:lstStyle/>
          <a:p>
            <a:r>
              <a:rPr lang="en-US" b="1" i="0" u="none" strike="noStrike" baseline="0" dirty="0">
                <a:latin typeface="Arial" panose="020B0604020202020204" pitchFamily="34" charset="0"/>
              </a:rPr>
              <a:t>UX and </a:t>
            </a:r>
            <a:r>
              <a:rPr lang="en-US" b="1" i="0" u="none" strike="noStrike" baseline="0" dirty="0" smtClean="0">
                <a:latin typeface="Arial" panose="020B0604020202020204" pitchFamily="34" charset="0"/>
              </a:rPr>
              <a:t>cross-channel </a:t>
            </a:r>
            <a:r>
              <a:rPr lang="en-US" b="1" i="0" u="none" strike="noStrike" baseline="0" dirty="0">
                <a:latin typeface="Arial" panose="020B0604020202020204" pitchFamily="34" charset="0"/>
              </a:rPr>
              <a:t>user journeys</a:t>
            </a:r>
          </a:p>
        </p:txBody>
      </p:sp>
      <p:sp>
        <p:nvSpPr>
          <p:cNvPr id="3" name="Text Placeholder 2"/>
          <p:cNvSpPr>
            <a:spLocks noGrp="1"/>
          </p:cNvSpPr>
          <p:nvPr>
            <p:ph type="body" idx="4294967295"/>
          </p:nvPr>
        </p:nvSpPr>
        <p:spPr>
          <a:xfrm>
            <a:off x="667649" y="1431867"/>
            <a:ext cx="8180388" cy="4791075"/>
          </a:xfrm>
        </p:spPr>
        <p:txBody>
          <a:bodyPr>
            <a:noAutofit/>
          </a:bodyPr>
          <a:lstStyle/>
          <a:p>
            <a:r>
              <a:rPr lang="en-US" sz="1800" b="0" i="0" u="none" strike="noStrike" baseline="0" dirty="0">
                <a:latin typeface="Arial" panose="020B0604020202020204" pitchFamily="34" charset="0"/>
              </a:rPr>
              <a:t>Designers ideally need to present a common design identity across different channels of interaction. </a:t>
            </a:r>
          </a:p>
          <a:p>
            <a:r>
              <a:rPr lang="en-US" sz="1800" b="0" i="0" u="none" strike="noStrike" baseline="0" dirty="0">
                <a:latin typeface="Arial" panose="020B0604020202020204" pitchFamily="34" charset="0"/>
              </a:rPr>
              <a:t>They often need to enable users to interrupt an experience on one channel and seamlessly pick it up on another. </a:t>
            </a:r>
          </a:p>
          <a:p>
            <a:r>
              <a:rPr lang="en-US" sz="1800" b="0" i="0" u="none" strike="noStrike" baseline="0" dirty="0">
                <a:latin typeface="Arial" panose="020B0604020202020204" pitchFamily="34" charset="0"/>
              </a:rPr>
              <a:t>The cross channel nature of interaction design and UX will continue to be a significant feature of UX design over the next few years. </a:t>
            </a:r>
          </a:p>
          <a:p>
            <a:r>
              <a:rPr lang="en-US" sz="1800" b="0" i="0" u="none" strike="noStrike" baseline="0" dirty="0" smtClean="0">
                <a:latin typeface="Arial" panose="020B0604020202020204" pitchFamily="34" charset="0"/>
              </a:rPr>
              <a:t>Already, </a:t>
            </a:r>
            <a:r>
              <a:rPr lang="en-US" sz="1800" b="0" i="0" u="none" strike="noStrike" baseline="0" dirty="0">
                <a:latin typeface="Arial" panose="020B0604020202020204" pitchFamily="34" charset="0"/>
              </a:rPr>
              <a:t>designers have to design for wearable devices that link with a smartphone and a </a:t>
            </a:r>
            <a:r>
              <a:rPr lang="en-US" sz="1800" b="0" i="0" u="none" strike="noStrike" baseline="0" dirty="0" smtClean="0">
                <a:latin typeface="Arial" panose="020B0604020202020204" pitchFamily="34" charset="0"/>
              </a:rPr>
              <a:t>website</a:t>
            </a:r>
            <a:r>
              <a:rPr lang="en-US" sz="1800" b="0" i="0" u="none" strike="noStrike" baseline="0" dirty="0">
                <a:latin typeface="Arial" panose="020B0604020202020204" pitchFamily="34" charset="0"/>
              </a:rPr>
              <a:t>, for example. </a:t>
            </a:r>
          </a:p>
          <a:p>
            <a:r>
              <a:rPr lang="en-US" sz="1800" b="0" i="0" u="none" strike="noStrike" baseline="0" dirty="0">
                <a:latin typeface="Arial" panose="020B0604020202020204" pitchFamily="34" charset="0"/>
              </a:rPr>
              <a:t>The heating system in my house has a wireless connection between the boiler and the thermostat (using the </a:t>
            </a:r>
            <a:r>
              <a:rPr lang="en-US" sz="1800" b="0" i="0" u="none" strike="noStrike" baseline="0" dirty="0" smtClean="0">
                <a:latin typeface="Arial" panose="020B0604020202020204" pitchFamily="34" charset="0"/>
              </a:rPr>
              <a:t>Zigbee communication protocols) </a:t>
            </a:r>
            <a:r>
              <a:rPr lang="en-US" sz="1800" b="0" i="0" u="none" strike="noStrike" baseline="0" dirty="0">
                <a:latin typeface="Arial" panose="020B0604020202020204" pitchFamily="34" charset="0"/>
              </a:rPr>
              <a:t>and another to the home hub (using </a:t>
            </a:r>
            <a:r>
              <a:rPr lang="en-US" sz="1800" b="0" i="0" u="none" strike="noStrike" baseline="0" dirty="0" smtClean="0">
                <a:latin typeface="Arial" panose="020B0604020202020204" pitchFamily="34" charset="0"/>
              </a:rPr>
              <a:t>wi-fi</a:t>
            </a:r>
            <a:r>
              <a:rPr lang="en-US" sz="1800" b="0" i="0" u="none" strike="noStrike" baseline="0" dirty="0">
                <a:latin typeface="Arial" panose="020B0604020202020204" pitchFamily="34" charset="0"/>
              </a:rPr>
              <a:t>). </a:t>
            </a:r>
          </a:p>
          <a:p>
            <a:r>
              <a:rPr lang="en-US" sz="1800" b="0" i="0" u="none" strike="noStrike" baseline="0" dirty="0">
                <a:latin typeface="Arial" panose="020B0604020202020204" pitchFamily="34" charset="0"/>
              </a:rPr>
              <a:t>The thermostat can be controlled using the device’s interface directly, using a web interface or using an app on </a:t>
            </a:r>
            <a:r>
              <a:rPr lang="en-US" sz="1800" b="0" i="0" u="none" strike="noStrike" baseline="0" dirty="0" smtClean="0">
                <a:latin typeface="Arial" panose="020B0604020202020204" pitchFamily="34" charset="0"/>
              </a:rPr>
              <a:t>my </a:t>
            </a:r>
            <a:r>
              <a:rPr lang="en-US" sz="1800" b="0" i="0" u="none" strike="noStrike" baseline="0" dirty="0">
                <a:latin typeface="Arial" panose="020B0604020202020204" pitchFamily="34" charset="0"/>
              </a:rPr>
              <a:t>smartphone. </a:t>
            </a:r>
          </a:p>
          <a:p>
            <a:r>
              <a:rPr lang="en-US" sz="1800" b="0" i="0" u="none" strike="noStrike" baseline="0" dirty="0">
                <a:latin typeface="Arial" panose="020B0604020202020204" pitchFamily="34" charset="0"/>
              </a:rPr>
              <a:t>This little device ecology will continue to grow as I add more devices for controlling lighting, cameras and sensors onto my home automation service.</a:t>
            </a:r>
          </a:p>
        </p:txBody>
      </p:sp>
    </p:spTree>
    <p:extLst>
      <p:ext uri="{BB962C8B-B14F-4D97-AF65-F5344CB8AC3E}">
        <p14:creationId xmlns:p14="http://schemas.microsoft.com/office/powerpoint/2010/main" val="1522129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4"/>
            <a:ext cx="7886700" cy="635630"/>
          </a:xfrm>
        </p:spPr>
        <p:txBody>
          <a:bodyPr/>
          <a:lstStyle/>
          <a:p>
            <a:r>
              <a:rPr lang="en-US" b="1" i="0" u="none" strike="noStrike" baseline="0" dirty="0">
                <a:latin typeface="Arial" panose="020B0604020202020204" pitchFamily="34" charset="0"/>
              </a:rPr>
              <a:t>Information </a:t>
            </a:r>
            <a:r>
              <a:rPr lang="en-US" b="1" i="0" u="none" strike="noStrike" baseline="0" dirty="0" smtClean="0">
                <a:latin typeface="Arial" panose="020B0604020202020204" pitchFamily="34" charset="0"/>
              </a:rPr>
              <a:t>architects</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64234" y="1430614"/>
            <a:ext cx="7886700" cy="4801853"/>
          </a:xfrm>
        </p:spPr>
        <p:txBody>
          <a:bodyPr>
            <a:normAutofit fontScale="62500" lnSpcReduction="20000"/>
          </a:bodyPr>
          <a:lstStyle/>
          <a:p>
            <a:pPr>
              <a:lnSpc>
                <a:spcPct val="120000"/>
              </a:lnSpc>
            </a:pPr>
            <a:r>
              <a:rPr lang="en-US" dirty="0"/>
              <a:t>Information architecture is concerned with the design of information spaces. </a:t>
            </a:r>
            <a:endParaRPr lang="en-GB" dirty="0"/>
          </a:p>
          <a:p>
            <a:pPr>
              <a:lnSpc>
                <a:spcPct val="120000"/>
              </a:lnSpc>
            </a:pPr>
            <a:r>
              <a:rPr lang="en-US" dirty="0"/>
              <a:t>Just as real world architects have to understand client needs and design appropriate structures to enable those needs to be realized, so information architects have to design the structures that will enable information needs to be met. </a:t>
            </a:r>
            <a:endParaRPr lang="en-GB" dirty="0"/>
          </a:p>
          <a:p>
            <a:pPr>
              <a:lnSpc>
                <a:spcPct val="120000"/>
              </a:lnSpc>
            </a:pPr>
            <a:r>
              <a:rPr lang="en-US" dirty="0"/>
              <a:t>These structures are realized in the digital space as apps and </a:t>
            </a:r>
            <a:r>
              <a:rPr lang="en-US" dirty="0" smtClean="0"/>
              <a:t>websites </a:t>
            </a:r>
            <a:r>
              <a:rPr lang="en-US" dirty="0"/>
              <a:t>and in the physical space as objects such as maps, signs or physical structures. </a:t>
            </a:r>
            <a:endParaRPr lang="en-GB" dirty="0"/>
          </a:p>
          <a:p>
            <a:pPr>
              <a:lnSpc>
                <a:spcPct val="120000"/>
              </a:lnSpc>
            </a:pPr>
            <a:r>
              <a:rPr lang="en-US" dirty="0"/>
              <a:t>These structures also include people who both consume information content and generate content that becomes part of the information space. </a:t>
            </a:r>
            <a:endParaRPr lang="en-GB" dirty="0"/>
          </a:p>
          <a:p>
            <a:pPr>
              <a:lnSpc>
                <a:spcPct val="120000"/>
              </a:lnSpc>
            </a:pPr>
            <a:r>
              <a:rPr lang="en-US" dirty="0"/>
              <a:t>At various points in the overall design process, the UX designer has to be an information architect.</a:t>
            </a:r>
            <a:endParaRPr lang="en-GB" dirty="0"/>
          </a:p>
        </p:txBody>
      </p:sp>
    </p:spTree>
    <p:extLst>
      <p:ext uri="{BB962C8B-B14F-4D97-AF65-F5344CB8AC3E}">
        <p14:creationId xmlns:p14="http://schemas.microsoft.com/office/powerpoint/2010/main" val="1607757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4652"/>
            <a:ext cx="7886700" cy="739146"/>
          </a:xfrm>
        </p:spPr>
        <p:txBody>
          <a:bodyPr/>
          <a:lstStyle/>
          <a:p>
            <a:r>
              <a:rPr lang="en-US" b="1" i="0" u="none" strike="noStrike" baseline="0" dirty="0">
                <a:latin typeface="Arial" panose="020B0604020202020204" pitchFamily="34" charset="0"/>
              </a:rPr>
              <a:t>Information </a:t>
            </a:r>
            <a:r>
              <a:rPr lang="en-US" b="1" i="0" u="none" strike="noStrike" baseline="0" dirty="0" smtClean="0">
                <a:latin typeface="Arial" panose="020B0604020202020204" pitchFamily="34" charset="0"/>
              </a:rPr>
              <a:t>content</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64231" y="1443371"/>
            <a:ext cx="8192431" cy="4801853"/>
          </a:xfrm>
        </p:spPr>
        <p:txBody>
          <a:bodyPr>
            <a:normAutofit/>
          </a:bodyPr>
          <a:lstStyle/>
          <a:p>
            <a:r>
              <a:rPr lang="en-US" sz="1700" b="0" i="0" u="none" strike="noStrike" baseline="0" dirty="0">
                <a:latin typeface="Arial" panose="020B0604020202020204" pitchFamily="34" charset="0"/>
              </a:rPr>
              <a:t>Information architecture concerns understanding and designing the information, that is, the content, that is going to be useful for people undertaking some activity or that will otherwise contribute to the user experience. </a:t>
            </a:r>
          </a:p>
          <a:p>
            <a:r>
              <a:rPr lang="en-US" sz="1700" b="0" i="0" u="none" strike="noStrike" baseline="0" dirty="0">
                <a:latin typeface="Arial" panose="020B0604020202020204" pitchFamily="34" charset="0"/>
              </a:rPr>
              <a:t>For </a:t>
            </a:r>
            <a:r>
              <a:rPr lang="en-US" sz="1700" b="0" i="0" u="none" strike="noStrike" baseline="0" dirty="0" smtClean="0">
                <a:latin typeface="Arial" panose="020B0604020202020204" pitchFamily="34" charset="0"/>
              </a:rPr>
              <a:t>example, </a:t>
            </a:r>
            <a:r>
              <a:rPr lang="en-US" sz="1700" b="0" i="0" u="none" strike="noStrike" baseline="0" dirty="0">
                <a:latin typeface="Arial" panose="020B0604020202020204" pitchFamily="34" charset="0"/>
              </a:rPr>
              <a:t>if I want to visit a historical site, what information is going to provide me with a good experience? Should the information architect provide information on the dates of events that happened </a:t>
            </a:r>
            <a:r>
              <a:rPr lang="en-US" sz="1700" b="0" i="0" u="none" strike="noStrike" baseline="0" dirty="0" smtClean="0">
                <a:latin typeface="Arial" panose="020B0604020202020204" pitchFamily="34" charset="0"/>
              </a:rPr>
              <a:t>there, </a:t>
            </a:r>
            <a:r>
              <a:rPr lang="en-US" sz="1700" b="0" i="0" u="none" strike="noStrike" baseline="0" dirty="0">
                <a:latin typeface="Arial" panose="020B0604020202020204" pitchFamily="34" charset="0"/>
              </a:rPr>
              <a:t>or information about famous people who visited </a:t>
            </a:r>
            <a:r>
              <a:rPr lang="en-US" sz="1700" b="0" i="0" u="none" strike="noStrike" baseline="0" dirty="0" smtClean="0">
                <a:latin typeface="Arial" panose="020B0604020202020204" pitchFamily="34" charset="0"/>
              </a:rPr>
              <a:t>there </a:t>
            </a:r>
            <a:r>
              <a:rPr lang="en-US" sz="1700" b="0" i="0" u="none" strike="noStrike" baseline="0" dirty="0">
                <a:latin typeface="Arial" panose="020B0604020202020204" pitchFamily="34" charset="0"/>
              </a:rPr>
              <a:t>or information about the geography and geology? </a:t>
            </a:r>
          </a:p>
          <a:p>
            <a:r>
              <a:rPr lang="en-US" sz="1700" b="0" i="0" u="none" strike="noStrike" baseline="0" dirty="0">
                <a:latin typeface="Arial" panose="020B0604020202020204" pitchFamily="34" charset="0"/>
              </a:rPr>
              <a:t>Should the information architect provide video of past events, links to </a:t>
            </a:r>
            <a:r>
              <a:rPr lang="en-US" sz="1700" b="0" i="0" u="none" strike="noStrike" baseline="0" dirty="0" smtClean="0">
                <a:latin typeface="Arial" panose="020B0604020202020204" pitchFamily="34" charset="0"/>
              </a:rPr>
              <a:t>websites </a:t>
            </a:r>
            <a:r>
              <a:rPr lang="en-US" sz="1700" b="0" i="0" u="none" strike="noStrike" baseline="0" dirty="0">
                <a:latin typeface="Arial" panose="020B0604020202020204" pitchFamily="34" charset="0"/>
              </a:rPr>
              <a:t>for further </a:t>
            </a:r>
            <a:r>
              <a:rPr lang="en-US" sz="1700" b="0" i="0" u="none" strike="noStrike" baseline="0" dirty="0" smtClean="0">
                <a:latin typeface="Arial" panose="020B0604020202020204" pitchFamily="34" charset="0"/>
              </a:rPr>
              <a:t>information </a:t>
            </a:r>
            <a:r>
              <a:rPr lang="en-US" sz="1700" b="0" i="0" u="none" strike="noStrike" baseline="0" dirty="0">
                <a:latin typeface="Arial" panose="020B0604020202020204" pitchFamily="34" charset="0"/>
              </a:rPr>
              <a:t>or an audio guide to provide a tour around the site? </a:t>
            </a:r>
          </a:p>
          <a:p>
            <a:r>
              <a:rPr lang="en-US" sz="1700" b="0" i="0" u="none" strike="noStrike" baseline="0" dirty="0">
                <a:latin typeface="Arial" panose="020B0604020202020204" pitchFamily="34" charset="0"/>
              </a:rPr>
              <a:t>Should they provide information boards at key locations, maps of the </a:t>
            </a:r>
            <a:r>
              <a:rPr lang="en-US" sz="1700" b="0" i="0" u="none" strike="noStrike" baseline="0" dirty="0" smtClean="0">
                <a:latin typeface="Arial" panose="020B0604020202020204" pitchFamily="34" charset="0"/>
              </a:rPr>
              <a:t>site and </a:t>
            </a:r>
            <a:r>
              <a:rPr lang="en-US" sz="1700" b="0" i="0" u="none" strike="noStrike" baseline="0" dirty="0">
                <a:latin typeface="Arial" panose="020B0604020202020204" pitchFamily="34" charset="0"/>
              </a:rPr>
              <a:t>guide books, or should they provide all this sort of information on a smartphone app? </a:t>
            </a:r>
          </a:p>
          <a:p>
            <a:r>
              <a:rPr lang="en-US" sz="1700" b="0" i="0" u="none" strike="noStrike" baseline="0" dirty="0">
                <a:latin typeface="Arial" panose="020B0604020202020204" pitchFamily="34" charset="0"/>
              </a:rPr>
              <a:t>Should the information architect allow visitors to take </a:t>
            </a:r>
            <a:r>
              <a:rPr lang="en-US" sz="1700" b="0" i="0" u="none" strike="noStrike" baseline="0" dirty="0" smtClean="0">
                <a:latin typeface="Arial" panose="020B0604020202020204" pitchFamily="34" charset="0"/>
              </a:rPr>
              <a:t>photos </a:t>
            </a:r>
            <a:r>
              <a:rPr lang="en-US" sz="1700" b="0" i="0" u="none" strike="noStrike" baseline="0" dirty="0">
                <a:latin typeface="Arial" panose="020B0604020202020204" pitchFamily="34" charset="0"/>
              </a:rPr>
              <a:t>or leave audio messages and tag them with a geo-location so that other visitors can see them? (This is often called user generated content, </a:t>
            </a:r>
            <a:r>
              <a:rPr lang="en-US" sz="1700" b="0" i="0" u="none" strike="noStrike" baseline="0" dirty="0" smtClean="0">
                <a:latin typeface="Arial" panose="020B0604020202020204" pitchFamily="34" charset="0"/>
              </a:rPr>
              <a:t>UGC.) </a:t>
            </a:r>
            <a:endParaRPr lang="en-US" sz="1700" b="0" i="0" u="none" strike="noStrike" baseline="0" dirty="0">
              <a:latin typeface="Arial" panose="020B0604020202020204" pitchFamily="34" charset="0"/>
            </a:endParaRPr>
          </a:p>
        </p:txBody>
      </p:sp>
    </p:spTree>
    <p:extLst>
      <p:ext uri="{BB962C8B-B14F-4D97-AF65-F5344CB8AC3E}">
        <p14:creationId xmlns:p14="http://schemas.microsoft.com/office/powerpoint/2010/main" val="1936988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029"/>
            <a:ext cx="7886700" cy="756400"/>
          </a:xfrm>
        </p:spPr>
        <p:txBody>
          <a:bodyPr/>
          <a:lstStyle/>
          <a:p>
            <a:r>
              <a:rPr lang="en-US" b="1" i="0" u="none" strike="noStrike" baseline="0" dirty="0">
                <a:latin typeface="Arial" panose="020B0604020202020204" pitchFamily="34" charset="0"/>
              </a:rPr>
              <a:t>Information </a:t>
            </a:r>
            <a:r>
              <a:rPr lang="en-US" b="1" i="0" u="none" strike="noStrike" baseline="0" dirty="0" smtClean="0">
                <a:latin typeface="Arial" panose="020B0604020202020204" pitchFamily="34" charset="0"/>
              </a:rPr>
              <a:t>architecture</a:t>
            </a:r>
            <a:r>
              <a:rPr lang="en-US" b="1" i="0" u="none" strike="noStrike" baseline="0" dirty="0">
                <a:latin typeface="Arial" panose="020B0604020202020204" pitchFamily="34" charset="0"/>
              </a:rPr>
              <a:t>: </a:t>
            </a:r>
            <a:r>
              <a:rPr lang="en-US" b="1" i="0" u="none" strike="noStrike" baseline="0" dirty="0" smtClean="0">
                <a:latin typeface="Arial" panose="020B0604020202020204" pitchFamily="34" charset="0"/>
              </a:rPr>
              <a:t>Ontology</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52733" y="1426837"/>
            <a:ext cx="8184879" cy="4897225"/>
          </a:xfrm>
        </p:spPr>
        <p:txBody>
          <a:bodyPr>
            <a:noAutofit/>
          </a:bodyPr>
          <a:lstStyle/>
          <a:p>
            <a:r>
              <a:rPr lang="en-US" sz="1900" b="0" i="0" u="none" strike="noStrike" baseline="0" dirty="0">
                <a:latin typeface="Arial" panose="020B0604020202020204" pitchFamily="34" charset="0"/>
              </a:rPr>
              <a:t>The information architect is going to provide the structure within which the user experience will unfold. </a:t>
            </a:r>
          </a:p>
          <a:p>
            <a:r>
              <a:rPr lang="en-US" sz="1900" b="0" i="0" u="none" strike="noStrike" baseline="0" dirty="0">
                <a:latin typeface="Arial" panose="020B0604020202020204" pitchFamily="34" charset="0"/>
              </a:rPr>
              <a:t>This structure will be described in a conceptual </a:t>
            </a:r>
            <a:r>
              <a:rPr lang="en-US" sz="1900" b="0" i="0" u="none" strike="noStrike" baseline="0" dirty="0" smtClean="0">
                <a:latin typeface="Arial" panose="020B0604020202020204" pitchFamily="34" charset="0"/>
              </a:rPr>
              <a:t>model, </a:t>
            </a:r>
            <a:r>
              <a:rPr lang="en-US" sz="1900" b="0" i="0" u="none" strike="noStrike" baseline="0" dirty="0">
                <a:latin typeface="Arial" panose="020B0604020202020204" pitchFamily="34" charset="0"/>
              </a:rPr>
              <a:t>a representation of the concepts that are used to describe the domain of interest. </a:t>
            </a:r>
          </a:p>
          <a:p>
            <a:r>
              <a:rPr lang="en-US" sz="1900" b="0" i="0" u="none" strike="noStrike" baseline="0" dirty="0">
                <a:latin typeface="Arial" panose="020B0604020202020204" pitchFamily="34" charset="0"/>
              </a:rPr>
              <a:t>This process is often called developing an </a:t>
            </a:r>
            <a:r>
              <a:rPr lang="en-US" sz="1900" b="0" i="0" u="none" strike="noStrike" baseline="0" dirty="0" smtClean="0">
                <a:latin typeface="Arial" panose="020B0604020202020204" pitchFamily="34" charset="0"/>
              </a:rPr>
              <a:t>ontology, </a:t>
            </a:r>
            <a:r>
              <a:rPr lang="en-US" sz="1900" b="0" i="0" u="none" strike="noStrike" baseline="0" dirty="0">
                <a:latin typeface="Arial" panose="020B0604020202020204" pitchFamily="34" charset="0"/>
              </a:rPr>
              <a:t>‘a designed conceptualization of some activity’ . </a:t>
            </a:r>
          </a:p>
          <a:p>
            <a:r>
              <a:rPr lang="en-US" sz="1900" b="0" i="0" u="none" strike="noStrike" baseline="0" dirty="0">
                <a:latin typeface="Arial" panose="020B0604020202020204" pitchFamily="34" charset="0"/>
              </a:rPr>
              <a:t>An information architect goes through the understanding process and analyses some </a:t>
            </a:r>
            <a:r>
              <a:rPr lang="en-US" sz="1900" b="0" i="0" u="none" strike="noStrike" baseline="0" dirty="0" smtClean="0">
                <a:latin typeface="Arial" panose="020B0604020202020204" pitchFamily="34" charset="0"/>
              </a:rPr>
              <a:t>domain </a:t>
            </a:r>
            <a:r>
              <a:rPr lang="en-US" sz="1900" b="0" i="0" u="none" strike="noStrike" baseline="0" dirty="0">
                <a:latin typeface="Arial" panose="020B0604020202020204" pitchFamily="34" charset="0"/>
              </a:rPr>
              <a:t>(a sphere of activity</a:t>
            </a:r>
            <a:r>
              <a:rPr lang="en-US" sz="1900" b="0" i="0" u="none" strike="noStrike" baseline="0" dirty="0" smtClean="0">
                <a:latin typeface="Arial" panose="020B0604020202020204" pitchFamily="34" charset="0"/>
              </a:rPr>
              <a:t>) and, </a:t>
            </a:r>
            <a:r>
              <a:rPr lang="en-US" sz="1900" b="0" i="0" u="none" strike="noStrike" baseline="0" dirty="0">
                <a:latin typeface="Arial" panose="020B0604020202020204" pitchFamily="34" charset="0"/>
              </a:rPr>
              <a:t>after much discussion, iteration and evaluation, decides on the objects of interest (the ontology) and the relationships between those objects (the taxonomy). </a:t>
            </a:r>
          </a:p>
          <a:p>
            <a:r>
              <a:rPr lang="en-US" sz="1900" b="0" i="0" u="none" strike="noStrike" baseline="0" dirty="0">
                <a:latin typeface="Arial" panose="020B0604020202020204" pitchFamily="34" charset="0"/>
              </a:rPr>
              <a:t>There is a wealth of work on conceptual modelling with a good introductory book from Johnson and Henderson (2011). </a:t>
            </a:r>
          </a:p>
          <a:p>
            <a:r>
              <a:rPr lang="en-US" sz="1900" b="0" i="0" u="none" strike="noStrike" baseline="0" dirty="0">
                <a:latin typeface="Arial" panose="020B0604020202020204" pitchFamily="34" charset="0"/>
              </a:rPr>
              <a:t>But finding an appropriate ontology is critical and will affect all the other characteristics of the information space and subsequent UX. </a:t>
            </a:r>
          </a:p>
        </p:txBody>
      </p:sp>
    </p:spTree>
    <p:extLst>
      <p:ext uri="{BB962C8B-B14F-4D97-AF65-F5344CB8AC3E}">
        <p14:creationId xmlns:p14="http://schemas.microsoft.com/office/powerpoint/2010/main" val="126366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8769"/>
            <a:ext cx="7886700" cy="790904"/>
          </a:xfrm>
        </p:spPr>
        <p:txBody>
          <a:bodyPr/>
          <a:lstStyle/>
          <a:p>
            <a:r>
              <a:rPr lang="en-US" b="1" i="0" u="none" strike="noStrike" baseline="0" dirty="0">
                <a:latin typeface="Arial" panose="020B0604020202020204" pitchFamily="34" charset="0"/>
              </a:rPr>
              <a:t>Introduction</a:t>
            </a:r>
          </a:p>
        </p:txBody>
      </p:sp>
      <p:sp>
        <p:nvSpPr>
          <p:cNvPr id="3" name="Text Placeholder 2"/>
          <p:cNvSpPr>
            <a:spLocks noGrp="1"/>
          </p:cNvSpPr>
          <p:nvPr>
            <p:ph type="body" idx="4294967295"/>
          </p:nvPr>
        </p:nvSpPr>
        <p:spPr>
          <a:xfrm>
            <a:off x="654445" y="1462748"/>
            <a:ext cx="8202217" cy="4820577"/>
          </a:xfrm>
        </p:spPr>
        <p:txBody>
          <a:bodyPr>
            <a:noAutofit/>
          </a:bodyPr>
          <a:lstStyle/>
          <a:p>
            <a:pPr>
              <a:lnSpc>
                <a:spcPts val="2000"/>
              </a:lnSpc>
            </a:pPr>
            <a:r>
              <a:rPr lang="en-US" sz="1800" b="0" i="0" u="none" strike="noStrike" baseline="0" dirty="0">
                <a:latin typeface="Arial" panose="020B0604020202020204" pitchFamily="34" charset="0"/>
              </a:rPr>
              <a:t>Gillian Crampton-Smith (2004) has argued that ‘The job of the designer is now not just to design the device, the </a:t>
            </a:r>
            <a:r>
              <a:rPr lang="en-US" sz="1800" b="0" i="0" u="none" strike="noStrike" baseline="0" dirty="0" smtClean="0">
                <a:latin typeface="Arial" panose="020B0604020202020204" pitchFamily="34" charset="0"/>
              </a:rPr>
              <a:t>software </a:t>
            </a:r>
            <a:r>
              <a:rPr lang="en-US" sz="1800" b="0" i="0" u="none" strike="noStrike" baseline="0" dirty="0">
                <a:latin typeface="Arial" panose="020B0604020202020204" pitchFamily="34" charset="0"/>
              </a:rPr>
              <a:t>and the way you interact with it, but to design the whole experience of the service so it is coherent and satisfying’ (p. 3). </a:t>
            </a:r>
          </a:p>
          <a:p>
            <a:pPr>
              <a:lnSpc>
                <a:spcPts val="2000"/>
              </a:lnSpc>
            </a:pPr>
            <a:r>
              <a:rPr lang="en-US" sz="1800" b="0" i="0" u="none" strike="noStrike" baseline="0" dirty="0">
                <a:latin typeface="Arial" panose="020B0604020202020204" pitchFamily="34" charset="0"/>
              </a:rPr>
              <a:t>Over the last few </a:t>
            </a:r>
            <a:r>
              <a:rPr lang="en-US" sz="1800" b="0" i="0" u="none" strike="noStrike" baseline="0" dirty="0" smtClean="0">
                <a:latin typeface="Arial" panose="020B0604020202020204" pitchFamily="34" charset="0"/>
              </a:rPr>
              <a:t>years, </a:t>
            </a:r>
            <a:r>
              <a:rPr lang="en-US" sz="1800" b="0" i="0" u="none" strike="noStrike" baseline="0" dirty="0">
                <a:latin typeface="Arial" panose="020B0604020202020204" pitchFamily="34" charset="0"/>
              </a:rPr>
              <a:t>UX has moved from designing a </a:t>
            </a:r>
            <a:r>
              <a:rPr lang="en-US" sz="1800" b="0" i="0" u="none" strike="noStrike" baseline="0" dirty="0" smtClean="0">
                <a:latin typeface="Arial" panose="020B0604020202020204" pitchFamily="34" charset="0"/>
              </a:rPr>
              <a:t>website </a:t>
            </a:r>
            <a:r>
              <a:rPr lang="en-US" sz="1800" b="0" i="0" u="none" strike="noStrike" baseline="0" dirty="0">
                <a:latin typeface="Arial" panose="020B0604020202020204" pitchFamily="34" charset="0"/>
              </a:rPr>
              <a:t>or an app to do a single thing to designing a service. </a:t>
            </a:r>
          </a:p>
          <a:p>
            <a:pPr>
              <a:lnSpc>
                <a:spcPts val="2000"/>
              </a:lnSpc>
            </a:pPr>
            <a:r>
              <a:rPr lang="en-US" sz="1800" b="0" i="0" u="none" strike="noStrike" baseline="0" dirty="0">
                <a:latin typeface="Arial" panose="020B0604020202020204" pitchFamily="34" charset="0"/>
              </a:rPr>
              <a:t>In the context of </a:t>
            </a:r>
            <a:r>
              <a:rPr lang="en-US" sz="1800" b="0" i="0" u="none" strike="noStrike" baseline="0" dirty="0" smtClean="0">
                <a:latin typeface="Arial" panose="020B0604020202020204" pitchFamily="34" charset="0"/>
              </a:rPr>
              <a:t>UX, </a:t>
            </a:r>
            <a:r>
              <a:rPr lang="en-US" sz="1800" b="0" i="0" u="none" strike="noStrike" baseline="0" dirty="0">
                <a:latin typeface="Arial" panose="020B0604020202020204" pitchFamily="34" charset="0"/>
              </a:rPr>
              <a:t>a service is a sequence of interactions that constitute a whole, more abstract achievement. </a:t>
            </a:r>
          </a:p>
          <a:p>
            <a:pPr>
              <a:lnSpc>
                <a:spcPts val="2000"/>
              </a:lnSpc>
            </a:pPr>
            <a:r>
              <a:rPr lang="en-US" sz="1800" b="0" i="0" u="none" strike="noStrike" baseline="0" dirty="0">
                <a:latin typeface="Arial" panose="020B0604020202020204" pitchFamily="34" charset="0"/>
              </a:rPr>
              <a:t>For example, a smartphone might provide a service that lets users find out how many steps they have walked. </a:t>
            </a:r>
          </a:p>
          <a:p>
            <a:pPr>
              <a:lnSpc>
                <a:spcPts val="2000"/>
              </a:lnSpc>
            </a:pPr>
            <a:r>
              <a:rPr lang="en-US" sz="1800" b="0" i="0" u="none" strike="noStrike" baseline="0" dirty="0">
                <a:latin typeface="Arial" panose="020B0604020202020204" pitchFamily="34" charset="0"/>
              </a:rPr>
              <a:t>This service allows the users to find this information in a particular time period, over a day or over a week. </a:t>
            </a:r>
          </a:p>
          <a:p>
            <a:pPr>
              <a:lnSpc>
                <a:spcPts val="2000"/>
              </a:lnSpc>
            </a:pPr>
            <a:r>
              <a:rPr lang="en-US" sz="1800" b="0" i="0" u="none" strike="noStrike" baseline="0" dirty="0">
                <a:latin typeface="Arial" panose="020B0604020202020204" pitchFamily="34" charset="0"/>
              </a:rPr>
              <a:t>The service provides graphs and other forms of visualization to display the data. </a:t>
            </a:r>
          </a:p>
          <a:p>
            <a:pPr>
              <a:lnSpc>
                <a:spcPts val="2000"/>
              </a:lnSpc>
            </a:pPr>
            <a:r>
              <a:rPr lang="en-US" sz="1800" b="0" i="0" u="none" strike="noStrike" baseline="0" dirty="0">
                <a:latin typeface="Arial" panose="020B0604020202020204" pitchFamily="34" charset="0"/>
              </a:rPr>
              <a:t>The service can be provided because the smartphone has a pedometer which itself consists of a motion sensor and some software to interpret the movement.</a:t>
            </a:r>
          </a:p>
        </p:txBody>
      </p:sp>
    </p:spTree>
    <p:extLst>
      <p:ext uri="{BB962C8B-B14F-4D97-AF65-F5344CB8AC3E}">
        <p14:creationId xmlns:p14="http://schemas.microsoft.com/office/powerpoint/2010/main" val="1410801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3"/>
            <a:ext cx="7886700" cy="549366"/>
          </a:xfrm>
        </p:spPr>
        <p:txBody>
          <a:bodyPr/>
          <a:lstStyle/>
          <a:p>
            <a:pPr marR="2130"/>
            <a:r>
              <a:rPr lang="en-US" b="1" i="0" u="none" strike="noStrike" baseline="0" dirty="0">
                <a:latin typeface="Arial" panose="020B0604020202020204" pitchFamily="34" charset="0"/>
              </a:rPr>
              <a:t>The impact of ontology</a:t>
            </a:r>
          </a:p>
        </p:txBody>
      </p:sp>
      <p:sp>
        <p:nvSpPr>
          <p:cNvPr id="3" name="Text Placeholder 2"/>
          <p:cNvSpPr>
            <a:spLocks noGrp="1"/>
          </p:cNvSpPr>
          <p:nvPr>
            <p:ph type="body" idx="4294967295"/>
          </p:nvPr>
        </p:nvSpPr>
        <p:spPr>
          <a:xfrm>
            <a:off x="664229" y="1411564"/>
            <a:ext cx="8298615" cy="4810479"/>
          </a:xfrm>
        </p:spPr>
        <p:txBody>
          <a:bodyPr>
            <a:normAutofit fontScale="70000" lnSpcReduction="20000"/>
          </a:bodyPr>
          <a:lstStyle/>
          <a:p>
            <a:pPr>
              <a:lnSpc>
                <a:spcPct val="120000"/>
              </a:lnSpc>
            </a:pPr>
            <a:r>
              <a:rPr lang="en-US" b="0" i="0" u="none" strike="noStrike" baseline="0" dirty="0">
                <a:latin typeface="Arial" panose="020B0604020202020204" pitchFamily="34" charset="0"/>
              </a:rPr>
              <a:t>Information architecture is concerned with the structure and organization of objects in an interactive system. </a:t>
            </a:r>
          </a:p>
          <a:p>
            <a:pPr>
              <a:lnSpc>
                <a:spcPct val="120000"/>
              </a:lnSpc>
            </a:pPr>
            <a:r>
              <a:rPr lang="en-US" b="0" i="0" u="none" strike="noStrike" baseline="0" dirty="0">
                <a:latin typeface="Arial" panose="020B0604020202020204" pitchFamily="34" charset="0"/>
              </a:rPr>
              <a:t>The first thing designers must do, then, is to decide how to conceptualize the domain; they need to define an ontology. </a:t>
            </a:r>
          </a:p>
          <a:p>
            <a:pPr>
              <a:lnSpc>
                <a:spcPct val="120000"/>
              </a:lnSpc>
            </a:pPr>
            <a:r>
              <a:rPr lang="en-US" b="0" i="0" u="none" strike="noStrike" baseline="0" dirty="0">
                <a:latin typeface="Arial" panose="020B0604020202020204" pitchFamily="34" charset="0"/>
              </a:rPr>
              <a:t>The ontology – the chosen conceptualization of a domain – is critical and will affect all the other characteristics of the information space.</a:t>
            </a:r>
          </a:p>
          <a:p>
            <a:pPr>
              <a:lnSpc>
                <a:spcPct val="120000"/>
              </a:lnSpc>
            </a:pPr>
            <a:r>
              <a:rPr lang="en-US" b="0" i="0" u="none" strike="noStrike" baseline="0" dirty="0">
                <a:latin typeface="Arial" panose="020B0604020202020204" pitchFamily="34" charset="0"/>
              </a:rPr>
              <a:t>Deciding on an ontology for some domain of activity is deciding on the conceptual entities, or objects, and relationships that will be used to represent the activity. </a:t>
            </a:r>
          </a:p>
          <a:p>
            <a:pPr>
              <a:lnSpc>
                <a:spcPct val="120000"/>
              </a:lnSpc>
            </a:pPr>
            <a:r>
              <a:rPr lang="en-US" b="0" i="0" u="none" strike="noStrike" baseline="0" dirty="0">
                <a:latin typeface="Arial" panose="020B0604020202020204" pitchFamily="34" charset="0"/>
              </a:rPr>
              <a:t>Choosing an appropriate level of abstraction for this is vital as it influences the number of entity </a:t>
            </a:r>
            <a:r>
              <a:rPr lang="en-US" b="0" i="0" u="none" strike="noStrike" baseline="0" dirty="0" smtClean="0">
                <a:latin typeface="Arial" panose="020B0604020202020204" pitchFamily="34" charset="0"/>
              </a:rPr>
              <a:t>types, </a:t>
            </a:r>
            <a:r>
              <a:rPr lang="en-US" b="0" i="0" u="none" strike="noStrike" baseline="0" dirty="0">
                <a:latin typeface="Arial" panose="020B0604020202020204" pitchFamily="34" charset="0"/>
              </a:rPr>
              <a:t>the number of instances of each type and the complexity of each object.</a:t>
            </a:r>
          </a:p>
        </p:txBody>
      </p:sp>
    </p:spTree>
    <p:extLst>
      <p:ext uri="{BB962C8B-B14F-4D97-AF65-F5344CB8AC3E}">
        <p14:creationId xmlns:p14="http://schemas.microsoft.com/office/powerpoint/2010/main" val="2023988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1"/>
            <a:ext cx="7886700" cy="601124"/>
          </a:xfrm>
        </p:spPr>
        <p:txBody>
          <a:bodyPr/>
          <a:lstStyle/>
          <a:p>
            <a:pPr marR="2130"/>
            <a:r>
              <a:rPr lang="en-US" b="1" i="0" u="none" strike="noStrike" baseline="0" dirty="0" smtClean="0">
                <a:latin typeface="Arial" panose="020B0604020202020204" pitchFamily="34" charset="0"/>
              </a:rPr>
              <a:t>Coarse- </a:t>
            </a:r>
            <a:r>
              <a:rPr lang="en-US" b="1" i="0" u="none" strike="noStrike" baseline="0" dirty="0">
                <a:latin typeface="Arial" panose="020B0604020202020204" pitchFamily="34" charset="0"/>
              </a:rPr>
              <a:t>or </a:t>
            </a:r>
            <a:r>
              <a:rPr lang="en-US" b="1" i="0" u="none" strike="noStrike" baseline="0" dirty="0" smtClean="0">
                <a:latin typeface="Arial" panose="020B0604020202020204" pitchFamily="34" charset="0"/>
              </a:rPr>
              <a:t>fine-grained </a:t>
            </a:r>
            <a:r>
              <a:rPr lang="en-US" b="1" i="0" u="none" strike="noStrike" baseline="0" dirty="0">
                <a:latin typeface="Arial" panose="020B0604020202020204" pitchFamily="34" charset="0"/>
              </a:rPr>
              <a:t>ontology</a:t>
            </a:r>
            <a:r>
              <a:rPr lang="en-US" b="0" i="0" u="none" strike="noStrike" baseline="0" dirty="0">
                <a:latin typeface="Arial" panose="020B0604020202020204" pitchFamily="34" charset="0"/>
              </a:rPr>
              <a:t> </a:t>
            </a:r>
          </a:p>
        </p:txBody>
      </p:sp>
      <p:sp>
        <p:nvSpPr>
          <p:cNvPr id="3" name="Text Placeholder 2"/>
          <p:cNvSpPr>
            <a:spLocks noGrp="1"/>
          </p:cNvSpPr>
          <p:nvPr>
            <p:ph type="body" idx="4294967295"/>
          </p:nvPr>
        </p:nvSpPr>
        <p:spPr>
          <a:xfrm>
            <a:off x="670880" y="1447862"/>
            <a:ext cx="8167631" cy="4793231"/>
          </a:xfrm>
        </p:spPr>
        <p:txBody>
          <a:bodyPr>
            <a:noAutofit/>
          </a:bodyPr>
          <a:lstStyle/>
          <a:p>
            <a:r>
              <a:rPr lang="en-US" sz="1700" b="0" i="0" u="none" strike="noStrike" baseline="0" dirty="0">
                <a:latin typeface="Arial" panose="020B0604020202020204" pitchFamily="34" charset="0"/>
              </a:rPr>
              <a:t>A coarse-grained ontology will have only a few types of object, each of which will be ‘weakly typed’ – i.e. will have a fairly vague description – and hence the objects will be quite complex and there will be a lot of instances of these types.</a:t>
            </a:r>
          </a:p>
          <a:p>
            <a:r>
              <a:rPr lang="en-US" sz="1700" b="0" i="0" u="none" strike="noStrike" baseline="0" dirty="0">
                <a:latin typeface="Arial" panose="020B0604020202020204" pitchFamily="34" charset="0"/>
              </a:rPr>
              <a:t>Choosing a fine-grained ontology results in a structure which has many strongly typed simple objects with a relatively few instances of each. In a fine-grained </a:t>
            </a:r>
            <a:r>
              <a:rPr lang="en-US" sz="1700" b="0" i="0" u="none" strike="noStrike" baseline="0" dirty="0" smtClean="0">
                <a:latin typeface="Arial" panose="020B0604020202020204" pitchFamily="34" charset="0"/>
              </a:rPr>
              <a:t>ontology, </a:t>
            </a:r>
            <a:r>
              <a:rPr lang="en-US" sz="1700" b="0" i="0" u="none" strike="noStrike" baseline="0" dirty="0">
                <a:latin typeface="Arial" panose="020B0604020202020204" pitchFamily="34" charset="0"/>
              </a:rPr>
              <a:t>the object types differ from each other only in some small way; in a coarse-grained </a:t>
            </a:r>
            <a:r>
              <a:rPr lang="en-US" sz="1700" b="0" i="0" u="none" strike="noStrike" baseline="0" dirty="0" smtClean="0">
                <a:latin typeface="Arial" panose="020B0604020202020204" pitchFamily="34" charset="0"/>
              </a:rPr>
              <a:t>ontology, </a:t>
            </a:r>
            <a:r>
              <a:rPr lang="en-US" sz="1700" b="0" i="0" u="none" strike="noStrike" baseline="0" dirty="0">
                <a:latin typeface="Arial" panose="020B0604020202020204" pitchFamily="34" charset="0"/>
              </a:rPr>
              <a:t>they differ in large ways.</a:t>
            </a:r>
          </a:p>
          <a:p>
            <a:r>
              <a:rPr lang="en-US" sz="1700" b="0" i="0" u="none" strike="noStrike" baseline="0" dirty="0">
                <a:latin typeface="Arial" panose="020B0604020202020204" pitchFamily="34" charset="0"/>
              </a:rPr>
              <a:t>For example, consider the ontology that you (acting as an information architect) choose to help with the activity of organizing the files in your office. </a:t>
            </a:r>
          </a:p>
          <a:p>
            <a:r>
              <a:rPr lang="en-US" sz="1700" b="0" i="0" u="none" strike="noStrike" baseline="0" dirty="0">
                <a:latin typeface="Arial" panose="020B0604020202020204" pitchFamily="34" charset="0"/>
              </a:rPr>
              <a:t>Some people have a fine-grained structure with many types (such as ‘Faculty Research Papers’, ‘Faculty Accommodation’, ‘Faculty Strategy</a:t>
            </a:r>
            <a:r>
              <a:rPr lang="en-US" sz="1700" b="0" i="0" u="none" strike="noStrike" baseline="0" dirty="0" smtClean="0">
                <a:latin typeface="Arial" panose="020B0604020202020204" pitchFamily="34" charset="0"/>
              </a:rPr>
              <a:t>’ and so on) </a:t>
            </a:r>
            <a:r>
              <a:rPr lang="en-US" sz="1700" b="0" i="0" u="none" strike="noStrike" baseline="0" dirty="0">
                <a:latin typeface="Arial" panose="020B0604020202020204" pitchFamily="34" charset="0"/>
              </a:rPr>
              <a:t>whilst others have a coarser structure with only a few types (such as ‘Faculty Papers’). </a:t>
            </a:r>
          </a:p>
          <a:p>
            <a:r>
              <a:rPr lang="en-US" sz="1700" b="0" i="0" u="none" strike="noStrike" baseline="0" dirty="0">
                <a:latin typeface="Arial" panose="020B0604020202020204" pitchFamily="34" charset="0"/>
              </a:rPr>
              <a:t>These different structures facilitate or hinder different activities. </a:t>
            </a:r>
          </a:p>
          <a:p>
            <a:r>
              <a:rPr lang="en-US" sz="1700" b="0" i="0" u="none" strike="noStrike" baseline="0" dirty="0">
                <a:latin typeface="Arial" panose="020B0604020202020204" pitchFamily="34" charset="0"/>
              </a:rPr>
              <a:t>The person with the fine-grained ontology will not know where to put a paper on ‘Faculty Research Accommodation</a:t>
            </a:r>
            <a:r>
              <a:rPr lang="en-US" sz="1700" b="0" i="0" u="none" strike="noStrike" baseline="0" dirty="0" smtClean="0">
                <a:latin typeface="Arial" panose="020B0604020202020204" pitchFamily="34" charset="0"/>
              </a:rPr>
              <a:t>’ </a:t>
            </a:r>
            <a:r>
              <a:rPr lang="en-US" sz="1700" b="0" i="0" u="none" strike="noStrike" baseline="0" dirty="0">
                <a:latin typeface="Arial" panose="020B0604020202020204" pitchFamily="34" charset="0"/>
              </a:rPr>
              <a:t>but will have less searching to do to find ‘Minutes of April Research Committee’.</a:t>
            </a:r>
          </a:p>
        </p:txBody>
      </p:sp>
    </p:spTree>
    <p:extLst>
      <p:ext uri="{BB962C8B-B14F-4D97-AF65-F5344CB8AC3E}">
        <p14:creationId xmlns:p14="http://schemas.microsoft.com/office/powerpoint/2010/main" val="1036339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698" y="448728"/>
            <a:ext cx="9014604" cy="985838"/>
          </a:xfrm>
        </p:spPr>
        <p:txBody>
          <a:bodyPr/>
          <a:lstStyle/>
          <a:p>
            <a:r>
              <a:rPr lang="en-US" b="1" i="0" u="none" strike="noStrike" baseline="0" dirty="0" smtClean="0">
                <a:latin typeface="Arial" panose="020B0604020202020204" pitchFamily="34" charset="0"/>
              </a:rPr>
              <a:t>Coarse- </a:t>
            </a:r>
            <a:r>
              <a:rPr lang="en-US" b="1" i="0" u="none" strike="noStrike" baseline="0" dirty="0">
                <a:latin typeface="Arial" panose="020B0604020202020204" pitchFamily="34" charset="0"/>
              </a:rPr>
              <a:t>or </a:t>
            </a:r>
            <a:r>
              <a:rPr lang="en-US" b="1" i="0" u="none" strike="noStrike" baseline="0" dirty="0" smtClean="0">
                <a:latin typeface="Arial" panose="020B0604020202020204" pitchFamily="34" charset="0"/>
              </a:rPr>
              <a:t>fine-grained </a:t>
            </a:r>
            <a:r>
              <a:rPr lang="en-US" b="1" i="0" u="none" strike="noStrike" baseline="0" dirty="0">
                <a:latin typeface="Arial" panose="020B0604020202020204" pitchFamily="34" charset="0"/>
              </a:rPr>
              <a:t>ontology and tasks</a:t>
            </a:r>
          </a:p>
        </p:txBody>
      </p:sp>
      <p:sp>
        <p:nvSpPr>
          <p:cNvPr id="3" name="Text Placeholder 2"/>
          <p:cNvSpPr>
            <a:spLocks noGrp="1"/>
          </p:cNvSpPr>
          <p:nvPr>
            <p:ph type="body" idx="4294967295"/>
          </p:nvPr>
        </p:nvSpPr>
        <p:spPr>
          <a:xfrm>
            <a:off x="655606" y="1527655"/>
            <a:ext cx="7886700" cy="4351338"/>
          </a:xfrm>
        </p:spPr>
        <p:txBody>
          <a:bodyPr/>
          <a:lstStyle/>
          <a:p>
            <a:r>
              <a:rPr lang="en-US" sz="2800" b="0" i="0" u="none" strike="noStrike" baseline="0" dirty="0">
                <a:latin typeface="Arial" panose="020B0604020202020204" pitchFamily="34" charset="0"/>
              </a:rPr>
              <a:t>In my </a:t>
            </a:r>
            <a:r>
              <a:rPr lang="en-US" sz="2800" b="0" i="0" u="none" strike="noStrike" baseline="0" dirty="0" smtClean="0">
                <a:latin typeface="Arial" panose="020B0604020202020204" pitchFamily="34" charset="0"/>
              </a:rPr>
              <a:t>office, </a:t>
            </a:r>
            <a:r>
              <a:rPr lang="en-US" sz="2800" b="0" i="0" u="none" strike="noStrike" baseline="0" dirty="0">
                <a:latin typeface="Arial" panose="020B0604020202020204" pitchFamily="34" charset="0"/>
              </a:rPr>
              <a:t>I have a large pile of papers. </a:t>
            </a:r>
          </a:p>
          <a:p>
            <a:r>
              <a:rPr lang="en-US" sz="2800" b="0" i="0" u="none" strike="noStrike" baseline="0" dirty="0">
                <a:latin typeface="Arial" panose="020B0604020202020204" pitchFamily="34" charset="0"/>
              </a:rPr>
              <a:t>This makes filing a new paper very easy – I just put it on the top. </a:t>
            </a:r>
          </a:p>
          <a:p>
            <a:r>
              <a:rPr lang="en-US" sz="2800" b="0" i="0" u="none" strike="noStrike" baseline="0" dirty="0">
                <a:latin typeface="Arial" panose="020B0604020202020204" pitchFamily="34" charset="0"/>
              </a:rPr>
              <a:t>But it makes retrieval of specific papers much more time-consuming. </a:t>
            </a:r>
          </a:p>
          <a:p>
            <a:r>
              <a:rPr lang="en-US" sz="2800" b="0" i="0" u="none" strike="noStrike" baseline="0" dirty="0">
                <a:latin typeface="Arial" panose="020B0604020202020204" pitchFamily="34" charset="0"/>
              </a:rPr>
              <a:t>My colleague carefully files each paper she receives, so storage takes longer but retrieval is quicker.</a:t>
            </a:r>
          </a:p>
        </p:txBody>
      </p:sp>
    </p:spTree>
    <p:extLst>
      <p:ext uri="{BB962C8B-B14F-4D97-AF65-F5344CB8AC3E}">
        <p14:creationId xmlns:p14="http://schemas.microsoft.com/office/powerpoint/2010/main" val="1662204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9"/>
            <a:ext cx="7886700" cy="549366"/>
          </a:xfrm>
        </p:spPr>
        <p:txBody>
          <a:bodyPr/>
          <a:lstStyle/>
          <a:p>
            <a:r>
              <a:rPr lang="en-US" b="1" i="0" u="none" strike="noStrike" baseline="0" dirty="0">
                <a:latin typeface="Arial" panose="020B0604020202020204" pitchFamily="34" charset="0"/>
              </a:rPr>
              <a:t>Information </a:t>
            </a:r>
            <a:r>
              <a:rPr lang="en-US" b="1" i="0" u="none" strike="noStrike" baseline="0" dirty="0" smtClean="0">
                <a:latin typeface="Arial" panose="020B0604020202020204" pitchFamily="34" charset="0"/>
              </a:rPr>
              <a:t>spaces</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72857" y="1420184"/>
            <a:ext cx="8183806" cy="4810485"/>
          </a:xfrm>
        </p:spPr>
        <p:txBody>
          <a:bodyPr>
            <a:noAutofit/>
          </a:bodyPr>
          <a:lstStyle/>
          <a:p>
            <a:r>
              <a:rPr lang="en-US" sz="1900" b="0" i="0" u="none" strike="noStrike" baseline="0" dirty="0">
                <a:latin typeface="Arial" panose="020B0604020202020204" pitchFamily="34" charset="0"/>
              </a:rPr>
              <a:t>The size of an information space is governed by the number of objects which in turn is related to the ontology. </a:t>
            </a:r>
          </a:p>
          <a:p>
            <a:r>
              <a:rPr lang="en-US" sz="1900" b="0" i="0" u="none" strike="noStrike" baseline="0" dirty="0">
                <a:latin typeface="Arial" panose="020B0604020202020204" pitchFamily="34" charset="0"/>
              </a:rPr>
              <a:t>A fine-grained ontology results in many object types with fewer instances of each </a:t>
            </a:r>
            <a:r>
              <a:rPr lang="en-US" sz="1900" b="0" i="0" u="none" strike="noStrike" baseline="0" dirty="0" smtClean="0">
                <a:latin typeface="Arial" panose="020B0604020202020204" pitchFamily="34" charset="0"/>
              </a:rPr>
              <a:t>type and </a:t>
            </a:r>
            <a:r>
              <a:rPr lang="en-US" sz="1900" b="0" i="0" u="none" strike="noStrike" baseline="0" dirty="0">
                <a:latin typeface="Arial" panose="020B0604020202020204" pitchFamily="34" charset="0"/>
              </a:rPr>
              <a:t>a coarse-grained ontology results in fewer types but more instances. </a:t>
            </a:r>
          </a:p>
          <a:p>
            <a:r>
              <a:rPr lang="en-US" sz="1900" b="0" i="0" u="none" strike="noStrike" baseline="0" dirty="0">
                <a:latin typeface="Arial" panose="020B0604020202020204" pitchFamily="34" charset="0"/>
              </a:rPr>
              <a:t>A larger space will result from a finer-grained </a:t>
            </a:r>
            <a:r>
              <a:rPr lang="en-US" sz="1900" b="0" i="0" u="none" strike="noStrike" baseline="0" dirty="0" smtClean="0">
                <a:latin typeface="Arial" panose="020B0604020202020204" pitchFamily="34" charset="0"/>
              </a:rPr>
              <a:t>ontology </a:t>
            </a:r>
            <a:r>
              <a:rPr lang="en-US" sz="1900" b="0" i="0" u="none" strike="noStrike" baseline="0" dirty="0">
                <a:latin typeface="Arial" panose="020B0604020202020204" pitchFamily="34" charset="0"/>
              </a:rPr>
              <a:t>but the individual objects will be simpler. </a:t>
            </a:r>
          </a:p>
          <a:p>
            <a:r>
              <a:rPr lang="en-US" sz="1900" b="0" i="0" u="none" strike="noStrike" baseline="0" dirty="0" smtClean="0">
                <a:latin typeface="Arial" panose="020B0604020202020204" pitchFamily="34" charset="0"/>
              </a:rPr>
              <a:t>Hence, </a:t>
            </a:r>
            <a:r>
              <a:rPr lang="en-US" sz="1900" b="0" i="0" u="none" strike="noStrike" baseline="0" dirty="0">
                <a:latin typeface="Arial" panose="020B0604020202020204" pitchFamily="34" charset="0"/>
              </a:rPr>
              <a:t>the architecture should support locating specific objects through the use of indexes, clustering, categorization, </a:t>
            </a:r>
            <a:r>
              <a:rPr lang="en-US" sz="1900" b="0" i="0" u="none" strike="noStrike" baseline="0" dirty="0" smtClean="0">
                <a:latin typeface="Arial" panose="020B0604020202020204" pitchFamily="34" charset="0"/>
              </a:rPr>
              <a:t>table </a:t>
            </a:r>
            <a:r>
              <a:rPr lang="en-US" sz="1900" b="0" i="0" u="none" strike="noStrike" baseline="0" dirty="0">
                <a:latin typeface="Arial" panose="020B0604020202020204" pitchFamily="34" charset="0"/>
              </a:rPr>
              <a:t>of </a:t>
            </a:r>
            <a:r>
              <a:rPr lang="en-US" sz="1900" b="0" i="0" u="none" strike="noStrike" baseline="0" dirty="0" smtClean="0">
                <a:latin typeface="Arial" panose="020B0604020202020204" pitchFamily="34" charset="0"/>
              </a:rPr>
              <a:t>contents </a:t>
            </a:r>
            <a:r>
              <a:rPr lang="en-US" sz="1900" b="0" i="0" u="none" strike="noStrike" baseline="0" dirty="0">
                <a:latin typeface="Arial" panose="020B0604020202020204" pitchFamily="34" charset="0"/>
              </a:rPr>
              <a:t>and so on. </a:t>
            </a:r>
          </a:p>
          <a:p>
            <a:r>
              <a:rPr lang="en-US" sz="1900" b="0" i="0" u="none" strike="noStrike" baseline="0" dirty="0">
                <a:latin typeface="Arial" panose="020B0604020202020204" pitchFamily="34" charset="0"/>
              </a:rPr>
              <a:t>With the smaller space of a coarse-gained </a:t>
            </a:r>
            <a:r>
              <a:rPr lang="en-US" sz="1900" b="0" i="0" u="none" strike="noStrike" baseline="0" dirty="0" smtClean="0">
                <a:latin typeface="Arial" panose="020B0604020202020204" pitchFamily="34" charset="0"/>
              </a:rPr>
              <a:t>ontology, </a:t>
            </a:r>
            <a:r>
              <a:rPr lang="en-US" sz="1900" b="0" i="0" u="none" strike="noStrike" baseline="0" dirty="0">
                <a:latin typeface="Arial" panose="020B0604020202020204" pitchFamily="34" charset="0"/>
              </a:rPr>
              <a:t>the emphasis is on finding where in the object a particular piece of information resides. </a:t>
            </a:r>
          </a:p>
          <a:p>
            <a:r>
              <a:rPr lang="en-US" sz="1900" b="0" i="0" u="none" strike="noStrike" baseline="0" dirty="0">
                <a:latin typeface="Arial" panose="020B0604020202020204" pitchFamily="34" charset="0"/>
              </a:rPr>
              <a:t>A fine-grained ontology will require moving </a:t>
            </a:r>
            <a:r>
              <a:rPr lang="en-US" sz="1900" b="0" i="0" u="none" strike="noStrike" baseline="0" dirty="0" smtClean="0">
                <a:latin typeface="Arial" panose="020B0604020202020204" pitchFamily="34" charset="0"/>
              </a:rPr>
              <a:t>amongst </a:t>
            </a:r>
            <a:r>
              <a:rPr lang="en-US" sz="1900" b="0" i="0" u="none" strike="noStrike" baseline="0" dirty="0">
                <a:latin typeface="Arial" panose="020B0604020202020204" pitchFamily="34" charset="0"/>
              </a:rPr>
              <a:t>objects; </a:t>
            </a:r>
            <a:r>
              <a:rPr lang="en-US" sz="1900" b="0" i="0" u="none" strike="noStrike" baseline="0" dirty="0" smtClean="0">
                <a:latin typeface="Arial" panose="020B0604020202020204" pitchFamily="34" charset="0"/>
              </a:rPr>
              <a:t>a</a:t>
            </a:r>
            <a:r>
              <a:rPr lang="en-US" sz="1900" b="0" i="0" u="none" strike="noStrike" dirty="0" smtClean="0">
                <a:latin typeface="Arial" panose="020B0604020202020204" pitchFamily="34" charset="0"/>
              </a:rPr>
              <a:t> </a:t>
            </a:r>
            <a:r>
              <a:rPr lang="en-US" sz="1900" b="0" i="0" u="none" strike="noStrike" baseline="0" dirty="0" smtClean="0">
                <a:latin typeface="Arial" panose="020B0604020202020204" pitchFamily="34" charset="0"/>
              </a:rPr>
              <a:t>coarse-grained ontology </a:t>
            </a:r>
            <a:r>
              <a:rPr lang="en-US" sz="1900" b="0" i="0" u="none" strike="noStrike" baseline="0" dirty="0">
                <a:latin typeface="Arial" panose="020B0604020202020204" pitchFamily="34" charset="0"/>
              </a:rPr>
              <a:t>requires moving within the object.</a:t>
            </a:r>
          </a:p>
        </p:txBody>
      </p:sp>
    </p:spTree>
    <p:extLst>
      <p:ext uri="{BB962C8B-B14F-4D97-AF65-F5344CB8AC3E}">
        <p14:creationId xmlns:p14="http://schemas.microsoft.com/office/powerpoint/2010/main" val="53175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4656"/>
            <a:ext cx="7886700" cy="739146"/>
          </a:xfrm>
        </p:spPr>
        <p:txBody>
          <a:bodyPr/>
          <a:lstStyle/>
          <a:p>
            <a:r>
              <a:rPr lang="en-US" b="1" i="0" u="none" strike="noStrike" baseline="0" dirty="0">
                <a:latin typeface="Arial" panose="020B0604020202020204" pitchFamily="34" charset="0"/>
              </a:rPr>
              <a:t>Information </a:t>
            </a:r>
            <a:r>
              <a:rPr lang="en-US" b="1" i="0" u="none" strike="noStrike" baseline="0" dirty="0" smtClean="0">
                <a:latin typeface="Arial" panose="020B0604020202020204" pitchFamily="34" charset="0"/>
              </a:rPr>
              <a:t>spaces </a:t>
            </a:r>
            <a:r>
              <a:rPr lang="en-US" b="1" i="0" u="none" strike="noStrike" baseline="0" dirty="0">
                <a:latin typeface="Arial" panose="020B0604020202020204" pitchFamily="34" charset="0"/>
              </a:rPr>
              <a:t>example</a:t>
            </a:r>
          </a:p>
        </p:txBody>
      </p:sp>
      <p:sp>
        <p:nvSpPr>
          <p:cNvPr id="3" name="Text Placeholder 2"/>
          <p:cNvSpPr>
            <a:spLocks noGrp="1"/>
          </p:cNvSpPr>
          <p:nvPr>
            <p:ph type="body" idx="4294967295"/>
          </p:nvPr>
        </p:nvSpPr>
        <p:spPr>
          <a:xfrm>
            <a:off x="664231" y="1443375"/>
            <a:ext cx="8192432" cy="4801850"/>
          </a:xfrm>
        </p:spPr>
        <p:txBody>
          <a:bodyPr>
            <a:normAutofit fontScale="62500" lnSpcReduction="20000"/>
          </a:bodyPr>
          <a:lstStyle/>
          <a:p>
            <a:pPr>
              <a:lnSpc>
                <a:spcPct val="120000"/>
              </a:lnSpc>
            </a:pPr>
            <a:r>
              <a:rPr lang="en-US" b="0" i="0" u="none" strike="noStrike" baseline="0" dirty="0">
                <a:latin typeface="Arial" panose="020B0604020202020204" pitchFamily="34" charset="0"/>
              </a:rPr>
              <a:t>For </a:t>
            </a:r>
            <a:r>
              <a:rPr lang="en-US" b="0" i="0" u="none" strike="noStrike" baseline="0" dirty="0" smtClean="0">
                <a:latin typeface="Arial" panose="020B0604020202020204" pitchFamily="34" charset="0"/>
              </a:rPr>
              <a:t>example, </a:t>
            </a:r>
            <a:r>
              <a:rPr lang="en-US" b="0" i="0" u="none" strike="noStrike" baseline="0" dirty="0">
                <a:latin typeface="Arial" panose="020B0604020202020204" pitchFamily="34" charset="0"/>
              </a:rPr>
              <a:t>if an information architect is designing a </a:t>
            </a:r>
            <a:r>
              <a:rPr lang="en-US" b="0" i="0" u="none" strike="noStrike" baseline="0" dirty="0" smtClean="0">
                <a:latin typeface="Arial" panose="020B0604020202020204" pitchFamily="34" charset="0"/>
              </a:rPr>
              <a:t>clothes </a:t>
            </a:r>
            <a:r>
              <a:rPr lang="en-US" b="0" i="0" u="none" strike="noStrike" baseline="0" dirty="0">
                <a:latin typeface="Arial" panose="020B0604020202020204" pitchFamily="34" charset="0"/>
              </a:rPr>
              <a:t>shopping </a:t>
            </a:r>
            <a:r>
              <a:rPr lang="en-US" b="0" i="0" u="none" strike="noStrike" baseline="0" dirty="0" smtClean="0">
                <a:latin typeface="Arial" panose="020B0604020202020204" pitchFamily="34" charset="0"/>
              </a:rPr>
              <a:t>website, </a:t>
            </a:r>
            <a:r>
              <a:rPr lang="en-US" b="0" i="0" u="none" strike="noStrike" baseline="0" dirty="0">
                <a:latin typeface="Arial" panose="020B0604020202020204" pitchFamily="34" charset="0"/>
              </a:rPr>
              <a:t>the ontology would include objects such as ‘women’s tops’, ‘men’s tops’, ‘women’s trousers’, ‘women’s jackets’ and so on. </a:t>
            </a:r>
          </a:p>
          <a:p>
            <a:pPr>
              <a:lnSpc>
                <a:spcPct val="120000"/>
              </a:lnSpc>
            </a:pPr>
            <a:r>
              <a:rPr lang="en-US" b="0" i="0" u="none" strike="noStrike" baseline="0" dirty="0">
                <a:latin typeface="Arial" panose="020B0604020202020204" pitchFamily="34" charset="0"/>
              </a:rPr>
              <a:t>This is the ontology, the way that the physical space and the physical objects are conceptualized. </a:t>
            </a:r>
          </a:p>
          <a:p>
            <a:pPr>
              <a:lnSpc>
                <a:spcPct val="120000"/>
              </a:lnSpc>
            </a:pPr>
            <a:r>
              <a:rPr lang="en-US" b="0" i="0" u="none" strike="noStrike" baseline="0" dirty="0">
                <a:latin typeface="Arial" panose="020B0604020202020204" pitchFamily="34" charset="0"/>
              </a:rPr>
              <a:t>Quite </a:t>
            </a:r>
            <a:r>
              <a:rPr lang="en-US" b="0" i="0" u="none" strike="noStrike" baseline="0" dirty="0" smtClean="0">
                <a:latin typeface="Arial" panose="020B0604020202020204" pitchFamily="34" charset="0"/>
              </a:rPr>
              <a:t>often, </a:t>
            </a:r>
            <a:r>
              <a:rPr lang="en-US" b="0" i="0" u="none" strike="noStrike" baseline="0" dirty="0">
                <a:latin typeface="Arial" panose="020B0604020202020204" pitchFamily="34" charset="0"/>
              </a:rPr>
              <a:t>the information architects of </a:t>
            </a:r>
            <a:r>
              <a:rPr lang="en-US" b="0" i="0" u="none" strike="noStrike" baseline="0" dirty="0" smtClean="0">
                <a:latin typeface="Arial" panose="020B0604020202020204" pitchFamily="34" charset="0"/>
              </a:rPr>
              <a:t>websites </a:t>
            </a:r>
            <a:r>
              <a:rPr lang="en-US" b="0" i="0" u="none" strike="noStrike" baseline="0" dirty="0">
                <a:latin typeface="Arial" panose="020B0604020202020204" pitchFamily="34" charset="0"/>
              </a:rPr>
              <a:t>come up with quite strange ontologies, which is why you may find it difficult to find certain objects on </a:t>
            </a:r>
            <a:r>
              <a:rPr lang="en-US" b="0" i="0" u="none" strike="noStrike" baseline="0" dirty="0" smtClean="0">
                <a:latin typeface="Arial" panose="020B0604020202020204" pitchFamily="34" charset="0"/>
              </a:rPr>
              <a:t>websites</a:t>
            </a:r>
            <a:r>
              <a:rPr lang="en-US" b="0" i="0" u="none" strike="noStrike" baseline="0" dirty="0">
                <a:latin typeface="Arial" panose="020B0604020202020204" pitchFamily="34" charset="0"/>
              </a:rPr>
              <a:t>. </a:t>
            </a:r>
          </a:p>
          <a:p>
            <a:pPr>
              <a:lnSpc>
                <a:spcPct val="120000"/>
              </a:lnSpc>
            </a:pPr>
            <a:r>
              <a:rPr lang="en-US" b="0" i="0" u="none" strike="noStrike" baseline="0" dirty="0">
                <a:latin typeface="Arial" panose="020B0604020202020204" pitchFamily="34" charset="0"/>
              </a:rPr>
              <a:t>For </a:t>
            </a:r>
            <a:r>
              <a:rPr lang="en-US" b="0" i="0" u="none" strike="noStrike" baseline="0" dirty="0" smtClean="0">
                <a:latin typeface="Arial" panose="020B0604020202020204" pitchFamily="34" charset="0"/>
              </a:rPr>
              <a:t>example, </a:t>
            </a:r>
            <a:r>
              <a:rPr lang="en-US" b="0" i="0" u="none" strike="noStrike" baseline="0" dirty="0">
                <a:latin typeface="Arial" panose="020B0604020202020204" pitchFamily="34" charset="0"/>
              </a:rPr>
              <a:t>in one well-known </a:t>
            </a:r>
            <a:r>
              <a:rPr lang="en-US" b="0" i="0" u="none" strike="noStrike" baseline="0" dirty="0" smtClean="0">
                <a:latin typeface="Arial" panose="020B0604020202020204" pitchFamily="34" charset="0"/>
              </a:rPr>
              <a:t>clothes </a:t>
            </a:r>
            <a:r>
              <a:rPr lang="en-US" b="0" i="0" u="none" strike="noStrike" baseline="0" dirty="0">
                <a:latin typeface="Arial" panose="020B0604020202020204" pitchFamily="34" charset="0"/>
              </a:rPr>
              <a:t>shopping site, the term ‘Levi’s</a:t>
            </a:r>
            <a:r>
              <a:rPr lang="en-US" b="0" i="0" u="none" strike="noStrike" baseline="0" dirty="0" smtClean="0">
                <a:latin typeface="Arial" panose="020B0604020202020204" pitchFamily="34" charset="0"/>
              </a:rPr>
              <a:t>’ </a:t>
            </a:r>
            <a:r>
              <a:rPr lang="en-US" b="0" i="0" u="none" strike="noStrike" baseline="0" dirty="0">
                <a:latin typeface="Arial" panose="020B0604020202020204" pitchFamily="34" charset="0"/>
              </a:rPr>
              <a:t>is not recognized by the search </a:t>
            </a:r>
            <a:r>
              <a:rPr lang="en-US" b="0" i="0" u="none" strike="noStrike" baseline="0" dirty="0" smtClean="0">
                <a:latin typeface="Arial" panose="020B0604020202020204" pitchFamily="34" charset="0"/>
              </a:rPr>
              <a:t>engine </a:t>
            </a:r>
            <a:r>
              <a:rPr lang="en-US" b="0" i="0" u="none" strike="noStrike" baseline="0" dirty="0">
                <a:latin typeface="Arial" panose="020B0604020202020204" pitchFamily="34" charset="0"/>
              </a:rPr>
              <a:t>nor does it appear under any other category such as ‘Jeans’. </a:t>
            </a:r>
          </a:p>
          <a:p>
            <a:pPr>
              <a:lnSpc>
                <a:spcPct val="120000"/>
              </a:lnSpc>
            </a:pPr>
            <a:r>
              <a:rPr lang="en-US" b="0" i="0" u="none" strike="noStrike" baseline="0" dirty="0">
                <a:latin typeface="Arial" panose="020B0604020202020204" pitchFamily="34" charset="0"/>
              </a:rPr>
              <a:t>The designers of this site have not included ‘Levi’s’ in their ontology, so </a:t>
            </a:r>
            <a:r>
              <a:rPr lang="en-US" b="0" i="0" u="none" strike="noStrike" baseline="0" dirty="0" smtClean="0">
                <a:latin typeface="Arial" panose="020B0604020202020204" pitchFamily="34" charset="0"/>
              </a:rPr>
              <a:t>  no one </a:t>
            </a:r>
            <a:r>
              <a:rPr lang="en-US" b="0" i="0" u="none" strike="noStrike" baseline="0" dirty="0">
                <a:latin typeface="Arial" panose="020B0604020202020204" pitchFamily="34" charset="0"/>
              </a:rPr>
              <a:t>can find them! </a:t>
            </a:r>
          </a:p>
        </p:txBody>
      </p:sp>
    </p:spTree>
    <p:extLst>
      <p:ext uri="{BB962C8B-B14F-4D97-AF65-F5344CB8AC3E}">
        <p14:creationId xmlns:p14="http://schemas.microsoft.com/office/powerpoint/2010/main" val="362204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529019"/>
            <a:ext cx="7886700" cy="1325563"/>
          </a:xfrm>
        </p:spPr>
        <p:txBody>
          <a:bodyPr>
            <a:normAutofit fontScale="90000"/>
          </a:bodyPr>
          <a:lstStyle/>
          <a:p>
            <a:r>
              <a:rPr lang="en-US" b="1" i="0" u="none" strike="noStrike" baseline="0" dirty="0">
                <a:latin typeface="Arial" panose="020B0604020202020204" pitchFamily="34" charset="0"/>
              </a:rPr>
              <a:t>Challenge 4.4 Write down an ontology for a </a:t>
            </a:r>
            <a:r>
              <a:rPr lang="en-US" b="1" i="0" u="none" strike="noStrike" baseline="0" dirty="0" smtClean="0">
                <a:latin typeface="Arial" panose="020B0604020202020204" pitchFamily="34" charset="0"/>
              </a:rPr>
              <a:t>restaurant. </a:t>
            </a:r>
            <a:r>
              <a:rPr lang="en-US" b="1" dirty="0">
                <a:latin typeface="Arial" panose="020B0604020202020204" pitchFamily="34" charset="0"/>
              </a:rPr>
              <a:t>Compare with others and discuss.</a:t>
            </a:r>
          </a:p>
        </p:txBody>
      </p:sp>
    </p:spTree>
    <p:extLst>
      <p:ext uri="{BB962C8B-B14F-4D97-AF65-F5344CB8AC3E}">
        <p14:creationId xmlns:p14="http://schemas.microsoft.com/office/powerpoint/2010/main" val="16002077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875" y="278864"/>
            <a:ext cx="8858250" cy="1325563"/>
          </a:xfrm>
        </p:spPr>
        <p:txBody>
          <a:bodyPr/>
          <a:lstStyle/>
          <a:p>
            <a:r>
              <a:rPr lang="en-US" b="1" i="0" u="none" strike="noStrike" baseline="0" dirty="0">
                <a:latin typeface="Arial" panose="020B0604020202020204" pitchFamily="34" charset="0"/>
              </a:rPr>
              <a:t>Information architecture and physical interaction</a:t>
            </a:r>
          </a:p>
        </p:txBody>
      </p:sp>
      <p:sp>
        <p:nvSpPr>
          <p:cNvPr id="3" name="Text Placeholder 2"/>
          <p:cNvSpPr>
            <a:spLocks noGrp="1"/>
          </p:cNvSpPr>
          <p:nvPr>
            <p:ph type="body" idx="4294967295"/>
          </p:nvPr>
        </p:nvSpPr>
        <p:spPr>
          <a:xfrm>
            <a:off x="664231" y="1538617"/>
            <a:ext cx="7886700" cy="4801857"/>
          </a:xfrm>
        </p:spPr>
        <p:txBody>
          <a:bodyPr>
            <a:normAutofit fontScale="62500" lnSpcReduction="20000"/>
          </a:bodyPr>
          <a:lstStyle/>
          <a:p>
            <a:pPr>
              <a:lnSpc>
                <a:spcPct val="120000"/>
              </a:lnSpc>
            </a:pPr>
            <a:r>
              <a:rPr lang="en-US" b="0" i="0" u="none" strike="noStrike" baseline="0" dirty="0">
                <a:latin typeface="Arial" panose="020B0604020202020204" pitchFamily="34" charset="0"/>
              </a:rPr>
              <a:t>Information architecture also effects the physical aspects of the interaction. </a:t>
            </a:r>
          </a:p>
          <a:p>
            <a:pPr>
              <a:lnSpc>
                <a:spcPct val="120000"/>
              </a:lnSpc>
            </a:pPr>
            <a:r>
              <a:rPr lang="en-US" b="0" i="0" u="none" strike="noStrike" baseline="0" dirty="0">
                <a:latin typeface="Arial" panose="020B0604020202020204" pitchFamily="34" charset="0"/>
              </a:rPr>
              <a:t>For </a:t>
            </a:r>
            <a:r>
              <a:rPr lang="en-US" b="0" i="0" u="none" strike="noStrike" baseline="0" dirty="0" smtClean="0">
                <a:latin typeface="Arial" panose="020B0604020202020204" pitchFamily="34" charset="0"/>
              </a:rPr>
              <a:t>example, </a:t>
            </a:r>
            <a:r>
              <a:rPr lang="en-US" b="0" i="0" u="none" strike="noStrike" baseline="0" dirty="0">
                <a:latin typeface="Arial" panose="020B0604020202020204" pitchFamily="34" charset="0"/>
              </a:rPr>
              <a:t>if the information architect puts all the objects into a single page on a </a:t>
            </a:r>
            <a:r>
              <a:rPr lang="en-US" b="0" i="0" u="none" strike="noStrike" baseline="0" dirty="0" smtClean="0">
                <a:latin typeface="Arial" panose="020B0604020202020204" pitchFamily="34" charset="0"/>
              </a:rPr>
              <a:t>website</a:t>
            </a:r>
            <a:r>
              <a:rPr lang="en-US" b="0" i="0" u="none" strike="noStrike" baseline="0" dirty="0">
                <a:latin typeface="Arial" panose="020B0604020202020204" pitchFamily="34" charset="0"/>
              </a:rPr>
              <a:t>, users will need to scroll down through the page to find the information that they are interested in. </a:t>
            </a:r>
          </a:p>
          <a:p>
            <a:pPr>
              <a:lnSpc>
                <a:spcPct val="120000"/>
              </a:lnSpc>
            </a:pPr>
            <a:r>
              <a:rPr lang="en-US" b="0" i="0" u="none" strike="noStrike" baseline="0" dirty="0">
                <a:latin typeface="Arial" panose="020B0604020202020204" pitchFamily="34" charset="0"/>
              </a:rPr>
              <a:t>Information architecture is central to delivering a top quality UX. </a:t>
            </a:r>
          </a:p>
          <a:p>
            <a:pPr>
              <a:lnSpc>
                <a:spcPct val="120000"/>
              </a:lnSpc>
            </a:pPr>
            <a:r>
              <a:rPr lang="en-US" b="0" i="0" u="none" strike="noStrike" baseline="0" dirty="0">
                <a:latin typeface="Arial" panose="020B0604020202020204" pitchFamily="34" charset="0"/>
              </a:rPr>
              <a:t>It can be used to focus on the structural knowledge that </a:t>
            </a:r>
            <a:r>
              <a:rPr lang="en-US" b="0" i="0" u="none" strike="noStrike" baseline="0" dirty="0" smtClean="0">
                <a:latin typeface="Arial" panose="020B0604020202020204" pitchFamily="34" charset="0"/>
              </a:rPr>
              <a:t>underlies </a:t>
            </a:r>
            <a:r>
              <a:rPr lang="en-US" b="0" i="0" u="none" strike="noStrike" baseline="0" dirty="0">
                <a:latin typeface="Arial" panose="020B0604020202020204" pitchFamily="34" charset="0"/>
              </a:rPr>
              <a:t>users’ mental models. </a:t>
            </a:r>
          </a:p>
          <a:p>
            <a:pPr>
              <a:lnSpc>
                <a:spcPct val="120000"/>
              </a:lnSpc>
            </a:pPr>
            <a:r>
              <a:rPr lang="en-US" b="0" i="0" u="none" strike="noStrike" baseline="0" dirty="0">
                <a:latin typeface="Arial" panose="020B0604020202020204" pitchFamily="34" charset="0"/>
              </a:rPr>
              <a:t>It can be used to organize the physical spaces of some </a:t>
            </a:r>
            <a:r>
              <a:rPr lang="en-US" b="0" i="0" u="none" strike="noStrike" baseline="0" dirty="0" smtClean="0">
                <a:latin typeface="Arial" panose="020B0604020202020204" pitchFamily="34" charset="0"/>
              </a:rPr>
              <a:t>domain. </a:t>
            </a:r>
            <a:endParaRPr lang="en-US" b="0" i="0" u="none" strike="noStrike" baseline="0" dirty="0">
              <a:latin typeface="Arial" panose="020B0604020202020204" pitchFamily="34" charset="0"/>
            </a:endParaRPr>
          </a:p>
          <a:p>
            <a:pPr>
              <a:lnSpc>
                <a:spcPct val="120000"/>
              </a:lnSpc>
            </a:pPr>
            <a:r>
              <a:rPr lang="en-US" b="0" i="0" u="none" strike="noStrike" baseline="0" dirty="0">
                <a:latin typeface="Arial" panose="020B0604020202020204" pitchFamily="34" charset="0"/>
              </a:rPr>
              <a:t>For </a:t>
            </a:r>
            <a:r>
              <a:rPr lang="en-US" b="0" i="0" u="none" strike="noStrike" baseline="0" dirty="0" smtClean="0">
                <a:latin typeface="Arial" panose="020B0604020202020204" pitchFamily="34" charset="0"/>
              </a:rPr>
              <a:t>example, </a:t>
            </a:r>
            <a:r>
              <a:rPr lang="en-US" b="0" i="0" u="none" strike="noStrike" baseline="0" dirty="0">
                <a:latin typeface="Arial" panose="020B0604020202020204" pitchFamily="34" charset="0"/>
              </a:rPr>
              <a:t>in the retail </a:t>
            </a:r>
            <a:r>
              <a:rPr lang="en-US" b="0" i="0" u="none" strike="noStrike" baseline="0" dirty="0" smtClean="0">
                <a:latin typeface="Arial" panose="020B0604020202020204" pitchFamily="34" charset="0"/>
              </a:rPr>
              <a:t>domain, </a:t>
            </a:r>
            <a:r>
              <a:rPr lang="en-US" b="0" i="0" u="none" strike="noStrike" baseline="0" dirty="0">
                <a:latin typeface="Arial" panose="020B0604020202020204" pitchFamily="34" charset="0"/>
              </a:rPr>
              <a:t>it is vital that physical goods are described in the store in the same way that they are described on the store’s </a:t>
            </a:r>
            <a:r>
              <a:rPr lang="en-US" b="0" i="0" u="none" strike="noStrike" baseline="0" dirty="0" smtClean="0">
                <a:latin typeface="Arial" panose="020B0604020202020204" pitchFamily="34" charset="0"/>
              </a:rPr>
              <a:t>website</a:t>
            </a:r>
            <a:r>
              <a:rPr lang="en-US" b="0" i="0" u="none" strike="noStrike" baseline="0" dirty="0">
                <a:latin typeface="Arial" panose="020B0604020202020204" pitchFamily="34" charset="0"/>
              </a:rPr>
              <a:t>. </a:t>
            </a:r>
          </a:p>
          <a:p>
            <a:pPr>
              <a:lnSpc>
                <a:spcPct val="120000"/>
              </a:lnSpc>
            </a:pPr>
            <a:r>
              <a:rPr lang="en-US" b="0" i="0" u="none" strike="noStrike" baseline="0" dirty="0">
                <a:latin typeface="Arial" panose="020B0604020202020204" pitchFamily="34" charset="0"/>
              </a:rPr>
              <a:t>Information architecture will also be used to design </a:t>
            </a:r>
            <a:r>
              <a:rPr lang="en-US" b="0" i="0" u="none" strike="noStrike" baseline="0" dirty="0" smtClean="0">
                <a:latin typeface="Arial" panose="020B0604020202020204" pitchFamily="34" charset="0"/>
              </a:rPr>
              <a:t>websites </a:t>
            </a:r>
            <a:r>
              <a:rPr lang="en-US" b="0" i="0" u="none" strike="noStrike" baseline="0" dirty="0">
                <a:latin typeface="Arial" panose="020B0604020202020204" pitchFamily="34" charset="0"/>
              </a:rPr>
              <a:t>and apps. It also underlies the design of blended spaces. </a:t>
            </a:r>
          </a:p>
        </p:txBody>
      </p:sp>
    </p:spTree>
    <p:extLst>
      <p:ext uri="{BB962C8B-B14F-4D97-AF65-F5344CB8AC3E}">
        <p14:creationId xmlns:p14="http://schemas.microsoft.com/office/powerpoint/2010/main" val="1754766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5853" y="278865"/>
            <a:ext cx="8652294" cy="1325563"/>
          </a:xfrm>
        </p:spPr>
        <p:txBody>
          <a:bodyPr/>
          <a:lstStyle/>
          <a:p>
            <a:r>
              <a:rPr lang="en-US" b="1" i="0" u="none" strike="noStrike" baseline="0" dirty="0">
                <a:latin typeface="Arial" panose="020B0604020202020204" pitchFamily="34" charset="0"/>
              </a:rPr>
              <a:t>Information architecture and blended spaces</a:t>
            </a:r>
          </a:p>
        </p:txBody>
      </p:sp>
      <p:sp>
        <p:nvSpPr>
          <p:cNvPr id="3" name="Text Placeholder 2"/>
          <p:cNvSpPr>
            <a:spLocks noGrp="1"/>
          </p:cNvSpPr>
          <p:nvPr>
            <p:ph type="body" idx="4294967295"/>
          </p:nvPr>
        </p:nvSpPr>
        <p:spPr>
          <a:xfrm>
            <a:off x="672859" y="1535387"/>
            <a:ext cx="8175177" cy="4801855"/>
          </a:xfrm>
        </p:spPr>
        <p:txBody>
          <a:bodyPr>
            <a:noAutofit/>
          </a:bodyPr>
          <a:lstStyle/>
          <a:p>
            <a:r>
              <a:rPr lang="en-US" sz="2100" b="0" i="0" u="none" strike="noStrike" baseline="0" dirty="0">
                <a:latin typeface="Arial" panose="020B0604020202020204" pitchFamily="34" charset="0"/>
              </a:rPr>
              <a:t>Blended spaces are spaces where a physical and a digital space are closely intertwined to deliver a new UX. </a:t>
            </a:r>
          </a:p>
          <a:p>
            <a:r>
              <a:rPr lang="en-US" sz="2100" b="0" i="0" u="none" strike="noStrike" baseline="0" dirty="0">
                <a:latin typeface="Arial" panose="020B0604020202020204" pitchFamily="34" charset="0"/>
              </a:rPr>
              <a:t>The information architect exploits the correspondences between physical and digital spaces in terms of their ontology. </a:t>
            </a:r>
          </a:p>
          <a:p>
            <a:r>
              <a:rPr lang="en-US" sz="2100" b="0" i="0" u="none" strike="noStrike" baseline="0" dirty="0" smtClean="0">
                <a:latin typeface="Arial" panose="020B0604020202020204" pitchFamily="34" charset="0"/>
              </a:rPr>
              <a:t>Additionally, </a:t>
            </a:r>
            <a:r>
              <a:rPr lang="en-US" sz="2100" b="0" i="0" u="none" strike="noStrike" baseline="0" dirty="0">
                <a:latin typeface="Arial" panose="020B0604020202020204" pitchFamily="34" charset="0"/>
              </a:rPr>
              <a:t>information architects will look at the correspondences </a:t>
            </a:r>
            <a:r>
              <a:rPr lang="en-US" sz="2100" b="0" i="0" u="none" strike="noStrike" baseline="0" dirty="0" smtClean="0">
                <a:latin typeface="Arial" panose="020B0604020202020204" pitchFamily="34" charset="0"/>
              </a:rPr>
              <a:t>amongst </a:t>
            </a:r>
            <a:r>
              <a:rPr lang="en-US" sz="2100" b="0" i="0" u="none" strike="noStrike" baseline="0" dirty="0">
                <a:latin typeface="Arial" panose="020B0604020202020204" pitchFamily="34" charset="0"/>
              </a:rPr>
              <a:t>the spaces’ topology, volatility and agency. </a:t>
            </a:r>
          </a:p>
          <a:p>
            <a:r>
              <a:rPr lang="en-US" sz="2100" b="0" i="0" u="none" strike="noStrike" baseline="0" dirty="0">
                <a:latin typeface="Arial" panose="020B0604020202020204" pitchFamily="34" charset="0"/>
              </a:rPr>
              <a:t>Topology concerns the relationships between objects such as the distance between objects and on the direction relations between object types and instances. </a:t>
            </a:r>
          </a:p>
          <a:p>
            <a:r>
              <a:rPr lang="en-US" sz="2100" b="0" i="0" u="none" strike="noStrike" baseline="0" dirty="0">
                <a:latin typeface="Arial" panose="020B0604020202020204" pitchFamily="34" charset="0"/>
              </a:rPr>
              <a:t>Volatility concerns the speed of change in a domain and agency concerns both the human and artificial agents and what they are able to do. </a:t>
            </a:r>
          </a:p>
        </p:txBody>
      </p:sp>
    </p:spTree>
    <p:extLst>
      <p:ext uri="{BB962C8B-B14F-4D97-AF65-F5344CB8AC3E}">
        <p14:creationId xmlns:p14="http://schemas.microsoft.com/office/powerpoint/2010/main" val="966162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403"/>
            <a:ext cx="7886700" cy="773652"/>
          </a:xfrm>
        </p:spPr>
        <p:txBody>
          <a:bodyPr/>
          <a:lstStyle/>
          <a:p>
            <a:r>
              <a:rPr lang="en-US" b="1" i="0" u="none" strike="noStrike" baseline="0" dirty="0">
                <a:latin typeface="Arial" panose="020B0604020202020204" pitchFamily="34" charset="0"/>
              </a:rPr>
              <a:t>Ontology and topology</a:t>
            </a:r>
          </a:p>
        </p:txBody>
      </p:sp>
      <p:sp>
        <p:nvSpPr>
          <p:cNvPr id="3" name="Text Placeholder 2"/>
          <p:cNvSpPr>
            <a:spLocks noGrp="1"/>
          </p:cNvSpPr>
          <p:nvPr>
            <p:ph type="body" idx="4294967295"/>
          </p:nvPr>
        </p:nvSpPr>
        <p:spPr>
          <a:xfrm>
            <a:off x="654707" y="1404729"/>
            <a:ext cx="7886700" cy="4351338"/>
          </a:xfrm>
        </p:spPr>
        <p:txBody>
          <a:bodyPr/>
          <a:lstStyle/>
          <a:p>
            <a:r>
              <a:rPr lang="en-US" sz="2800" b="0" i="0" u="none" strike="noStrike" baseline="0" dirty="0">
                <a:latin typeface="Arial" panose="020B0604020202020204" pitchFamily="34" charset="0"/>
              </a:rPr>
              <a:t>For </a:t>
            </a:r>
            <a:r>
              <a:rPr lang="en-US" sz="2800" b="0" i="0" u="none" strike="noStrike" baseline="0" dirty="0" smtClean="0">
                <a:latin typeface="Arial" panose="020B0604020202020204" pitchFamily="34" charset="0"/>
              </a:rPr>
              <a:t>example, </a:t>
            </a:r>
            <a:r>
              <a:rPr lang="en-US" sz="2800" b="0" i="0" u="none" strike="noStrike" baseline="0" dirty="0">
                <a:latin typeface="Arial" panose="020B0604020202020204" pitchFamily="34" charset="0"/>
              </a:rPr>
              <a:t>the ontology affects the topological relationships such as next and previous relations between instances. </a:t>
            </a:r>
          </a:p>
          <a:p>
            <a:r>
              <a:rPr lang="en-US" sz="2800" b="0" i="0" u="none" strike="noStrike" baseline="0" dirty="0">
                <a:latin typeface="Arial" panose="020B0604020202020204" pitchFamily="34" charset="0"/>
              </a:rPr>
              <a:t>Is the next item next in chronological order, alphabetical order or is there some other relationship? </a:t>
            </a:r>
          </a:p>
          <a:p>
            <a:r>
              <a:rPr lang="en-US" sz="2800" b="0" i="0" u="none" strike="noStrike" baseline="0" dirty="0">
                <a:latin typeface="Arial" panose="020B0604020202020204" pitchFamily="34" charset="0"/>
              </a:rPr>
              <a:t>How close is a particular instance to the current location, or how close, and in which direction do I need to go to get to a different type of object in the space? </a:t>
            </a:r>
          </a:p>
        </p:txBody>
      </p:sp>
    </p:spTree>
    <p:extLst>
      <p:ext uri="{BB962C8B-B14F-4D97-AF65-F5344CB8AC3E}">
        <p14:creationId xmlns:p14="http://schemas.microsoft.com/office/powerpoint/2010/main" val="1164795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8938"/>
            <a:ext cx="7886700" cy="573088"/>
          </a:xfrm>
        </p:spPr>
        <p:txBody>
          <a:bodyPr/>
          <a:lstStyle/>
          <a:p>
            <a:r>
              <a:rPr lang="en-US" b="1" i="0" u="none" strike="noStrike" baseline="0" dirty="0">
                <a:latin typeface="Arial" panose="020B0604020202020204" pitchFamily="34" charset="0"/>
              </a:rPr>
              <a:t>Volatility</a:t>
            </a:r>
            <a:r>
              <a:rPr lang="en-US" b="0" i="0" u="none" strike="noStrike" baseline="0" dirty="0">
                <a:latin typeface="Arial" panose="020B0604020202020204" pitchFamily="34" charset="0"/>
              </a:rPr>
              <a:t> </a:t>
            </a:r>
          </a:p>
        </p:txBody>
      </p:sp>
      <p:sp>
        <p:nvSpPr>
          <p:cNvPr id="3" name="Text Placeholder 2"/>
          <p:cNvSpPr>
            <a:spLocks noGrp="1"/>
          </p:cNvSpPr>
          <p:nvPr>
            <p:ph type="body" idx="4294967295"/>
          </p:nvPr>
        </p:nvSpPr>
        <p:spPr>
          <a:xfrm>
            <a:off x="657225" y="1416050"/>
            <a:ext cx="7886700" cy="4781550"/>
          </a:xfrm>
        </p:spPr>
        <p:txBody>
          <a:bodyPr>
            <a:noAutofit/>
          </a:bodyPr>
          <a:lstStyle/>
          <a:p>
            <a:pPr marL="361950" indent="-361950"/>
            <a:r>
              <a:rPr lang="en-US" sz="2400" b="0" i="0" u="none" strike="noStrike" baseline="0" dirty="0">
                <a:latin typeface="Arial" panose="020B0604020202020204" pitchFamily="34" charset="0"/>
              </a:rPr>
              <a:t>Volatility is concerned with how often the types and instances of the objects change.  </a:t>
            </a:r>
          </a:p>
          <a:p>
            <a:pPr marL="361950" indent="-361950"/>
            <a:r>
              <a:rPr lang="en-US" sz="2400" b="0" i="0" u="none" strike="noStrike" baseline="0" dirty="0">
                <a:latin typeface="Arial" panose="020B0604020202020204" pitchFamily="34" charset="0"/>
              </a:rPr>
              <a:t>In </a:t>
            </a:r>
            <a:r>
              <a:rPr lang="en-US" sz="2400" b="0" i="0" u="none" strike="noStrike" baseline="0" dirty="0" smtClean="0">
                <a:latin typeface="Arial" panose="020B0604020202020204" pitchFamily="34" charset="0"/>
              </a:rPr>
              <a:t>general, </a:t>
            </a:r>
            <a:r>
              <a:rPr lang="en-US" sz="2400" b="0" i="0" u="none" strike="noStrike" baseline="0" dirty="0">
                <a:latin typeface="Arial" panose="020B0604020202020204" pitchFamily="34" charset="0"/>
              </a:rPr>
              <a:t>it is best to choose an ontology that keeps the types of object stable. </a:t>
            </a:r>
          </a:p>
          <a:p>
            <a:pPr marL="361950" indent="-361950"/>
            <a:r>
              <a:rPr lang="en-US" sz="2400" b="0" i="0" u="none" strike="noStrike" baseline="0" dirty="0">
                <a:latin typeface="Arial" panose="020B0604020202020204" pitchFamily="34" charset="0"/>
              </a:rPr>
              <a:t>Given a small, stable space, it is easy to invent </a:t>
            </a:r>
            <a:r>
              <a:rPr lang="en-US" sz="2400" b="0" i="0" u="none" strike="noStrike" baseline="0" dirty="0" smtClean="0">
                <a:latin typeface="Arial" panose="020B0604020202020204" pitchFamily="34" charset="0"/>
              </a:rPr>
              <a:t>maps </a:t>
            </a:r>
            <a:r>
              <a:rPr lang="en-US" sz="2400" b="0" i="0" u="none" strike="noStrike" baseline="0" dirty="0">
                <a:latin typeface="Arial" panose="020B0604020202020204" pitchFamily="34" charset="0"/>
              </a:rPr>
              <a:t>or guided tours to present the content in a clear way. </a:t>
            </a:r>
          </a:p>
          <a:p>
            <a:pPr marL="361950" indent="-361950"/>
            <a:r>
              <a:rPr lang="en-US" sz="2400" b="0" i="0" u="none" strike="noStrike" baseline="0" dirty="0">
                <a:latin typeface="Arial" panose="020B0604020202020204" pitchFamily="34" charset="0"/>
              </a:rPr>
              <a:t>But if the space is very large and keeps </a:t>
            </a:r>
            <a:r>
              <a:rPr lang="en-US" sz="2400" b="0" i="0" u="none" strike="noStrike" baseline="0" dirty="0" smtClean="0">
                <a:latin typeface="Arial" panose="020B0604020202020204" pitchFamily="34" charset="0"/>
              </a:rPr>
              <a:t>changing, </a:t>
            </a:r>
            <a:r>
              <a:rPr lang="en-US" sz="2400" b="0" i="0" u="none" strike="noStrike" baseline="0" dirty="0">
                <a:latin typeface="Arial" panose="020B0604020202020204" pitchFamily="34" charset="0"/>
              </a:rPr>
              <a:t>then very little can be known of how different parts of the space are and will be </a:t>
            </a:r>
            <a:r>
              <a:rPr lang="en-US" sz="2400" b="0" i="0" u="none" strike="noStrike" baseline="0">
                <a:latin typeface="Arial" panose="020B0604020202020204" pitchFamily="34" charset="0"/>
              </a:rPr>
              <a:t>related </a:t>
            </a:r>
            <a:r>
              <a:rPr lang="en-US" sz="2400" b="0" i="0" u="none" strike="noStrike" baseline="0" smtClean="0">
                <a:latin typeface="Arial" panose="020B0604020202020204" pitchFamily="34" charset="0"/>
              </a:rPr>
              <a:t>to</a:t>
            </a:r>
            <a:r>
              <a:rPr lang="en-US" sz="2400" b="0" i="0" u="none" strike="noStrike" smtClean="0">
                <a:latin typeface="Arial" panose="020B0604020202020204" pitchFamily="34" charset="0"/>
              </a:rPr>
              <a:t> </a:t>
            </a:r>
            <a:r>
              <a:rPr lang="en-US" sz="2400" b="0" i="0" u="none" strike="noStrike" baseline="0" smtClean="0">
                <a:latin typeface="Arial" panose="020B0604020202020204" pitchFamily="34" charset="0"/>
              </a:rPr>
              <a:t>one </a:t>
            </a:r>
            <a:r>
              <a:rPr lang="en-US" sz="2400" b="0" i="0" u="none" strike="noStrike" baseline="0" dirty="0" smtClean="0">
                <a:latin typeface="Arial" panose="020B0604020202020204" pitchFamily="34" charset="0"/>
              </a:rPr>
              <a:t>another</a:t>
            </a:r>
            <a:r>
              <a:rPr lang="en-US" sz="2400" b="0" i="0" u="none" strike="noStrike" baseline="0" dirty="0">
                <a:latin typeface="Arial" panose="020B0604020202020204" pitchFamily="34" charset="0"/>
              </a:rPr>
              <a:t>. </a:t>
            </a:r>
          </a:p>
          <a:p>
            <a:pPr marL="361950" indent="-361950"/>
            <a:r>
              <a:rPr lang="en-US" sz="2400" b="0" i="0" u="none" strike="noStrike" baseline="0" dirty="0">
                <a:latin typeface="Arial" panose="020B0604020202020204" pitchFamily="34" charset="0"/>
              </a:rPr>
              <a:t>In such </a:t>
            </a:r>
            <a:r>
              <a:rPr lang="en-US" sz="2400" b="0" i="0" u="none" strike="noStrike" baseline="0" dirty="0" smtClean="0">
                <a:latin typeface="Arial" panose="020B0604020202020204" pitchFamily="34" charset="0"/>
              </a:rPr>
              <a:t>cases, </a:t>
            </a:r>
            <a:r>
              <a:rPr lang="en-US" sz="2400" b="0" i="0" u="none" strike="noStrike" baseline="0" dirty="0">
                <a:latin typeface="Arial" panose="020B0604020202020204" pitchFamily="34" charset="0"/>
              </a:rPr>
              <a:t>interfaces will have to look quite different and the UX will be different.</a:t>
            </a:r>
          </a:p>
        </p:txBody>
      </p:sp>
    </p:spTree>
    <p:extLst>
      <p:ext uri="{BB962C8B-B14F-4D97-AF65-F5344CB8AC3E}">
        <p14:creationId xmlns:p14="http://schemas.microsoft.com/office/powerpoint/2010/main" val="24971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9928"/>
            <a:ext cx="7886700" cy="411342"/>
          </a:xfrm>
        </p:spPr>
        <p:txBody>
          <a:bodyPr/>
          <a:lstStyle/>
          <a:p>
            <a:r>
              <a:rPr lang="en-US" b="1" i="0" u="none" strike="noStrike" baseline="0" dirty="0">
                <a:latin typeface="Arial" panose="020B0604020202020204" pitchFamily="34" charset="0"/>
              </a:rPr>
              <a:t>Services</a:t>
            </a:r>
          </a:p>
        </p:txBody>
      </p:sp>
      <p:sp>
        <p:nvSpPr>
          <p:cNvPr id="3" name="Text Placeholder 2"/>
          <p:cNvSpPr>
            <a:spLocks noGrp="1"/>
          </p:cNvSpPr>
          <p:nvPr>
            <p:ph type="body" idx="4294967295"/>
          </p:nvPr>
        </p:nvSpPr>
        <p:spPr>
          <a:xfrm>
            <a:off x="654897" y="1431442"/>
            <a:ext cx="7886700" cy="4636716"/>
          </a:xfrm>
        </p:spPr>
        <p:txBody>
          <a:bodyPr>
            <a:normAutofit/>
          </a:bodyPr>
          <a:lstStyle/>
          <a:p>
            <a:r>
              <a:rPr lang="en-US" sz="2000" b="0" i="0" u="none" strike="noStrike" baseline="0" dirty="0">
                <a:latin typeface="Arial" panose="020B0604020202020204" pitchFamily="34" charset="0"/>
              </a:rPr>
              <a:t>The key thing about services is that there are multiple ‘touch points’ where people encounter a service and that interactions with services happen over time. </a:t>
            </a:r>
          </a:p>
          <a:p>
            <a:r>
              <a:rPr lang="en-US" sz="2000" b="0" i="0" u="none" strike="noStrike" baseline="0" dirty="0">
                <a:latin typeface="Arial" panose="020B0604020202020204" pitchFamily="34" charset="0"/>
              </a:rPr>
              <a:t>To be well </a:t>
            </a:r>
            <a:r>
              <a:rPr lang="en-US" sz="2000" b="0" i="0" u="none" strike="noStrike" baseline="0" dirty="0" smtClean="0">
                <a:latin typeface="Arial" panose="020B0604020202020204" pitchFamily="34" charset="0"/>
              </a:rPr>
              <a:t>designed, </a:t>
            </a:r>
            <a:r>
              <a:rPr lang="en-US" sz="2000" b="0" i="0" u="none" strike="noStrike" baseline="0" dirty="0">
                <a:latin typeface="Arial" panose="020B0604020202020204" pitchFamily="34" charset="0"/>
              </a:rPr>
              <a:t>these touch points need to demonstrate some consistency whether through look and feel, brand or consistent values. </a:t>
            </a:r>
          </a:p>
          <a:p>
            <a:r>
              <a:rPr lang="en-US" sz="2000" b="0" i="0" u="none" strike="noStrike" baseline="0" dirty="0">
                <a:latin typeface="Arial" panose="020B0604020202020204" pitchFamily="34" charset="0"/>
              </a:rPr>
              <a:t>However, sometimes this is out of the designer’s control. </a:t>
            </a:r>
          </a:p>
          <a:p>
            <a:r>
              <a:rPr lang="en-US" sz="2000" b="0" i="0" u="none" strike="noStrike" baseline="0" dirty="0">
                <a:latin typeface="Arial" panose="020B0604020202020204" pitchFamily="34" charset="0"/>
              </a:rPr>
              <a:t>For </a:t>
            </a:r>
            <a:r>
              <a:rPr lang="en-US" sz="2000" b="0" i="0" u="none" strike="noStrike" baseline="0" dirty="0" smtClean="0">
                <a:latin typeface="Arial" panose="020B0604020202020204" pitchFamily="34" charset="0"/>
              </a:rPr>
              <a:t>example, </a:t>
            </a:r>
            <a:r>
              <a:rPr lang="en-US" sz="2000" b="0" i="0" u="none" strike="noStrike" baseline="0" dirty="0">
                <a:latin typeface="Arial" panose="020B0604020202020204" pitchFamily="34" charset="0"/>
              </a:rPr>
              <a:t>if a user is buying car </a:t>
            </a:r>
            <a:r>
              <a:rPr lang="en-US" sz="2000" b="0" i="0" u="none" strike="noStrike" baseline="0" dirty="0" smtClean="0">
                <a:latin typeface="Arial" panose="020B0604020202020204" pitchFamily="34" charset="0"/>
              </a:rPr>
              <a:t>insurance, </a:t>
            </a:r>
            <a:r>
              <a:rPr lang="en-US" sz="2000" b="0" i="0" u="none" strike="noStrike" baseline="0" dirty="0">
                <a:latin typeface="Arial" panose="020B0604020202020204" pitchFamily="34" charset="0"/>
              </a:rPr>
              <a:t>they may use a comparison </a:t>
            </a:r>
            <a:r>
              <a:rPr lang="en-US" sz="2000" b="0" i="0" u="none" strike="noStrike" baseline="0" dirty="0" smtClean="0">
                <a:latin typeface="Arial" panose="020B0604020202020204" pitchFamily="34" charset="0"/>
              </a:rPr>
              <a:t>website </a:t>
            </a:r>
            <a:r>
              <a:rPr lang="en-US" sz="2000" b="0" i="0" u="none" strike="noStrike" baseline="0" dirty="0">
                <a:latin typeface="Arial" panose="020B0604020202020204" pitchFamily="34" charset="0"/>
              </a:rPr>
              <a:t>that is outside the control of any car insurance company. </a:t>
            </a:r>
          </a:p>
          <a:p>
            <a:r>
              <a:rPr lang="en-US" sz="2000" b="0" i="0" u="none" strike="noStrike" baseline="0" dirty="0">
                <a:latin typeface="Arial" panose="020B0604020202020204" pitchFamily="34" charset="0"/>
              </a:rPr>
              <a:t>Most products, </a:t>
            </a:r>
            <a:r>
              <a:rPr lang="en-US" sz="2000" b="0" i="0" u="none" strike="noStrike" baseline="0" dirty="0" smtClean="0">
                <a:latin typeface="Arial" panose="020B0604020202020204" pitchFamily="34" charset="0"/>
              </a:rPr>
              <a:t>websites </a:t>
            </a:r>
            <a:r>
              <a:rPr lang="en-US" sz="2000" b="0" i="0" u="none" strike="noStrike" baseline="0" dirty="0">
                <a:latin typeface="Arial" panose="020B0604020202020204" pitchFamily="34" charset="0"/>
              </a:rPr>
              <a:t>and apps provide a number of services that together constitute some larger system.</a:t>
            </a:r>
          </a:p>
        </p:txBody>
      </p:sp>
    </p:spTree>
    <p:extLst>
      <p:ext uri="{BB962C8B-B14F-4D97-AF65-F5344CB8AC3E}">
        <p14:creationId xmlns:p14="http://schemas.microsoft.com/office/powerpoint/2010/main" val="9725866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788"/>
            <a:ext cx="7886700" cy="687388"/>
          </a:xfrm>
        </p:spPr>
        <p:txBody>
          <a:bodyPr/>
          <a:lstStyle/>
          <a:p>
            <a:r>
              <a:rPr lang="en-US" b="1" i="0" u="none" strike="noStrike" baseline="0" dirty="0" smtClean="0">
                <a:latin typeface="Arial" panose="020B0604020202020204" pitchFamily="34" charset="0"/>
              </a:rPr>
              <a:t>Agency (1 of 2)</a:t>
            </a:r>
            <a:r>
              <a:rPr lang="en-US" b="0" i="0" u="none" strike="noStrike" baseline="0" dirty="0" smtClean="0">
                <a:latin typeface="Arial" panose="020B0604020202020204" pitchFamily="34" charset="0"/>
              </a:rPr>
              <a:t> </a:t>
            </a:r>
            <a:endParaRPr lang="en-US" b="0"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57224" y="1425575"/>
            <a:ext cx="8315326" cy="4781550"/>
          </a:xfrm>
        </p:spPr>
        <p:txBody>
          <a:bodyPr>
            <a:noAutofit/>
          </a:bodyPr>
          <a:lstStyle/>
          <a:p>
            <a:pPr marL="361950" indent="-361950"/>
            <a:r>
              <a:rPr lang="en-US" sz="2100" b="0" i="0" u="none" strike="noStrike" baseline="0" dirty="0">
                <a:latin typeface="Arial" panose="020B0604020202020204" pitchFamily="34" charset="0"/>
              </a:rPr>
              <a:t>Agency is about the different types of people and their roles in the information space and the existence of any artificial agents. </a:t>
            </a:r>
          </a:p>
          <a:p>
            <a:pPr marL="361950" indent="-361950"/>
            <a:r>
              <a:rPr lang="en-US" sz="2100" b="0" i="0" u="none" strike="noStrike" baseline="0" dirty="0">
                <a:latin typeface="Arial" panose="020B0604020202020204" pitchFamily="34" charset="0"/>
              </a:rPr>
              <a:t>Agency also concerns the activities that can be undertaken in the space. </a:t>
            </a:r>
          </a:p>
          <a:p>
            <a:pPr marL="361950" indent="-361950"/>
            <a:r>
              <a:rPr lang="en-US" sz="2100" b="0" i="0" u="none" strike="noStrike" baseline="0" dirty="0">
                <a:latin typeface="Arial" panose="020B0604020202020204" pitchFamily="34" charset="0"/>
              </a:rPr>
              <a:t>In some spaces, users are on their own and there are no other people about – or they may be about but users do know about them. </a:t>
            </a:r>
          </a:p>
          <a:p>
            <a:pPr marL="361950" indent="-361950"/>
            <a:r>
              <a:rPr lang="en-US" sz="2100" b="0" i="0" u="none" strike="noStrike" baseline="0" dirty="0">
                <a:latin typeface="Arial" panose="020B0604020202020204" pitchFamily="34" charset="0"/>
              </a:rPr>
              <a:t>In other </a:t>
            </a:r>
            <a:r>
              <a:rPr lang="en-US" sz="2100" b="0" i="0" u="none" strike="noStrike" baseline="0" dirty="0" smtClean="0">
                <a:latin typeface="Arial" panose="020B0604020202020204" pitchFamily="34" charset="0"/>
              </a:rPr>
              <a:t>spaces, </a:t>
            </a:r>
            <a:r>
              <a:rPr lang="en-US" sz="2100" b="0" i="0" u="none" strike="noStrike" baseline="0" dirty="0">
                <a:latin typeface="Arial" panose="020B0604020202020204" pitchFamily="34" charset="0"/>
              </a:rPr>
              <a:t>users can easily communicate with other people (or artificial agents</a:t>
            </a:r>
            <a:r>
              <a:rPr lang="en-US" sz="2100" b="0" i="0" u="none" strike="noStrike" baseline="0" dirty="0" smtClean="0">
                <a:latin typeface="Arial" panose="020B0604020202020204" pitchFamily="34" charset="0"/>
              </a:rPr>
              <a:t>), </a:t>
            </a:r>
            <a:r>
              <a:rPr lang="en-US" sz="2100" b="0" i="0" u="none" strike="noStrike" baseline="0" dirty="0">
                <a:latin typeface="Arial" panose="020B0604020202020204" pitchFamily="34" charset="0"/>
              </a:rPr>
              <a:t>and in other </a:t>
            </a:r>
            <a:r>
              <a:rPr lang="en-US" sz="2100" b="0" i="0" u="none" strike="noStrike" baseline="0" dirty="0" smtClean="0">
                <a:latin typeface="Arial" panose="020B0604020202020204" pitchFamily="34" charset="0"/>
              </a:rPr>
              <a:t>spaces, </a:t>
            </a:r>
            <a:r>
              <a:rPr lang="en-US" sz="2100" b="0" i="0" u="none" strike="noStrike" baseline="0" dirty="0">
                <a:latin typeface="Arial" panose="020B0604020202020204" pitchFamily="34" charset="0"/>
              </a:rPr>
              <a:t>there may not be any people </a:t>
            </a:r>
            <a:r>
              <a:rPr lang="en-US" sz="2100" b="0" i="0" u="none" strike="noStrike" baseline="0" dirty="0" smtClean="0">
                <a:latin typeface="Arial" panose="020B0604020202020204" pitchFamily="34" charset="0"/>
              </a:rPr>
              <a:t>now </a:t>
            </a:r>
            <a:r>
              <a:rPr lang="en-US" sz="2100" b="0" i="0" u="none" strike="noStrike" baseline="0" dirty="0">
                <a:latin typeface="Arial" panose="020B0604020202020204" pitchFamily="34" charset="0"/>
              </a:rPr>
              <a:t>but there are traces of what they have done. </a:t>
            </a:r>
          </a:p>
          <a:p>
            <a:pPr marL="361950" indent="-361950"/>
            <a:r>
              <a:rPr lang="en-US" sz="2100" b="0" i="0" u="none" strike="noStrike" baseline="0" dirty="0">
                <a:latin typeface="Arial" panose="020B0604020202020204" pitchFamily="34" charset="0"/>
              </a:rPr>
              <a:t>The availability of agents (sometimes represented as virtual assistants) in a blended space is another key feature affecting its usability and the UX.</a:t>
            </a:r>
          </a:p>
        </p:txBody>
      </p:sp>
    </p:spTree>
    <p:extLst>
      <p:ext uri="{BB962C8B-B14F-4D97-AF65-F5344CB8AC3E}">
        <p14:creationId xmlns:p14="http://schemas.microsoft.com/office/powerpoint/2010/main" val="770168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513"/>
            <a:ext cx="7886700" cy="534988"/>
          </a:xfrm>
        </p:spPr>
        <p:txBody>
          <a:bodyPr/>
          <a:lstStyle/>
          <a:p>
            <a:r>
              <a:rPr lang="en-US" b="1" i="0" u="none" strike="noStrike" baseline="0" dirty="0">
                <a:latin typeface="Arial" panose="020B0604020202020204" pitchFamily="34" charset="0"/>
              </a:rPr>
              <a:t>Interaction and devices</a:t>
            </a:r>
          </a:p>
        </p:txBody>
      </p:sp>
      <p:sp>
        <p:nvSpPr>
          <p:cNvPr id="3" name="Text Placeholder 2"/>
          <p:cNvSpPr>
            <a:spLocks noGrp="1"/>
          </p:cNvSpPr>
          <p:nvPr>
            <p:ph type="body" idx="4294967295"/>
          </p:nvPr>
        </p:nvSpPr>
        <p:spPr>
          <a:xfrm>
            <a:off x="676275" y="1435099"/>
            <a:ext cx="8286750" cy="4791075"/>
          </a:xfrm>
        </p:spPr>
        <p:txBody>
          <a:bodyPr>
            <a:normAutofit fontScale="55000" lnSpcReduction="20000"/>
          </a:bodyPr>
          <a:lstStyle/>
          <a:p>
            <a:pPr>
              <a:lnSpc>
                <a:spcPct val="120000"/>
              </a:lnSpc>
            </a:pPr>
            <a:r>
              <a:rPr lang="en-US" b="0" i="0" u="none" strike="noStrike" baseline="0" dirty="0">
                <a:latin typeface="Arial" panose="020B0604020202020204" pitchFamily="34" charset="0"/>
              </a:rPr>
              <a:t>People interact with information content using different technologies; the device ecology. </a:t>
            </a:r>
          </a:p>
          <a:p>
            <a:pPr>
              <a:lnSpc>
                <a:spcPct val="120000"/>
              </a:lnSpc>
            </a:pPr>
            <a:r>
              <a:rPr lang="en-US" b="0" i="0" u="none" strike="noStrike" baseline="0" dirty="0">
                <a:latin typeface="Arial" panose="020B0604020202020204" pitchFamily="34" charset="0"/>
              </a:rPr>
              <a:t>The device ecology includes all the characteristics of digital technologies and non-digital information </a:t>
            </a:r>
            <a:r>
              <a:rPr lang="en-US" b="0" i="0" u="none" strike="noStrike" baseline="0" dirty="0" smtClean="0">
                <a:latin typeface="Arial" panose="020B0604020202020204" pitchFamily="34" charset="0"/>
              </a:rPr>
              <a:t>artefacts </a:t>
            </a:r>
            <a:r>
              <a:rPr lang="en-US" b="0" i="0" u="none" strike="noStrike" baseline="0" dirty="0">
                <a:latin typeface="Arial" panose="020B0604020202020204" pitchFamily="34" charset="0"/>
              </a:rPr>
              <a:t>relevant to the domain. </a:t>
            </a:r>
          </a:p>
          <a:p>
            <a:pPr>
              <a:lnSpc>
                <a:spcPct val="120000"/>
              </a:lnSpc>
            </a:pPr>
            <a:r>
              <a:rPr lang="en-US" b="0" i="0" u="none" strike="noStrike" baseline="0" dirty="0">
                <a:latin typeface="Arial" panose="020B0604020202020204" pitchFamily="34" charset="0"/>
              </a:rPr>
              <a:t>The technologies for content creation, consumption and manipulation have a huge impact on the UX of the information space. </a:t>
            </a:r>
          </a:p>
          <a:p>
            <a:pPr>
              <a:lnSpc>
                <a:spcPct val="120000"/>
              </a:lnSpc>
            </a:pPr>
            <a:r>
              <a:rPr lang="en-US" b="0" i="0" u="none" strike="noStrike" baseline="0" dirty="0">
                <a:latin typeface="Arial" panose="020B0604020202020204" pitchFamily="34" charset="0"/>
              </a:rPr>
              <a:t>For example, displays may be large or small, color or monochrome, touch-enabled or </a:t>
            </a:r>
            <a:r>
              <a:rPr lang="en-US" b="0" i="0" u="none" strike="noStrike" baseline="0" dirty="0" smtClean="0">
                <a:latin typeface="Arial" panose="020B0604020202020204" pitchFamily="34" charset="0"/>
              </a:rPr>
              <a:t>not and </a:t>
            </a:r>
            <a:r>
              <a:rPr lang="en-US" b="0" i="0" u="none" strike="noStrike" baseline="0" dirty="0">
                <a:latin typeface="Arial" panose="020B0604020202020204" pitchFamily="34" charset="0"/>
              </a:rPr>
              <a:t>high-resolution or not. There may be speech as part of the ecology as input or output. There may be music and other forms of non-speech sound. There may be gesture recognition, tangible interaction or haptic feedback. There may be video, animation or 3D representations, augmented reality or virtual reality interaction. </a:t>
            </a:r>
          </a:p>
          <a:p>
            <a:pPr>
              <a:lnSpc>
                <a:spcPct val="120000"/>
              </a:lnSpc>
            </a:pPr>
            <a:r>
              <a:rPr lang="en-US" b="0" i="0" u="none" strike="noStrike" baseline="0" dirty="0">
                <a:latin typeface="Arial" panose="020B0604020202020204" pitchFamily="34" charset="0"/>
              </a:rPr>
              <a:t>And there will be different applications, software for the production, consumption, manipulation and transmission of content. </a:t>
            </a:r>
          </a:p>
          <a:p>
            <a:pPr>
              <a:lnSpc>
                <a:spcPct val="120000"/>
              </a:lnSpc>
            </a:pPr>
            <a:r>
              <a:rPr lang="en-US" b="0" i="0" u="none" strike="noStrike" baseline="0" dirty="0">
                <a:latin typeface="Arial" panose="020B0604020202020204" pitchFamily="34" charset="0"/>
              </a:rPr>
              <a:t>Different devices providing different services will be part of the ecology depending on the different people who are engaged with it at different times.</a:t>
            </a:r>
          </a:p>
        </p:txBody>
      </p:sp>
    </p:spTree>
    <p:extLst>
      <p:ext uri="{BB962C8B-B14F-4D97-AF65-F5344CB8AC3E}">
        <p14:creationId xmlns:p14="http://schemas.microsoft.com/office/powerpoint/2010/main" val="1341971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788"/>
            <a:ext cx="7886700" cy="687388"/>
          </a:xfrm>
        </p:spPr>
        <p:txBody>
          <a:bodyPr/>
          <a:lstStyle/>
          <a:p>
            <a:r>
              <a:rPr lang="en-US" b="1" i="0" u="none" strike="noStrike" baseline="0" dirty="0" smtClean="0">
                <a:latin typeface="Arial" panose="020B0604020202020204" pitchFamily="34" charset="0"/>
              </a:rPr>
              <a:t>Example: </a:t>
            </a:r>
            <a:r>
              <a:rPr lang="en-US" b="1" i="0" u="none" strike="noStrike" baseline="0" dirty="0">
                <a:latin typeface="Arial" panose="020B0604020202020204" pitchFamily="34" charset="0"/>
              </a:rPr>
              <a:t>Commuting to work</a:t>
            </a:r>
          </a:p>
        </p:txBody>
      </p:sp>
      <p:sp>
        <p:nvSpPr>
          <p:cNvPr id="3" name="Text Placeholder 2"/>
          <p:cNvSpPr>
            <a:spLocks noGrp="1"/>
          </p:cNvSpPr>
          <p:nvPr>
            <p:ph type="body" idx="4294967295"/>
          </p:nvPr>
        </p:nvSpPr>
        <p:spPr>
          <a:xfrm>
            <a:off x="666749" y="1435099"/>
            <a:ext cx="8315325" cy="4791075"/>
          </a:xfrm>
        </p:spPr>
        <p:txBody>
          <a:bodyPr>
            <a:noAutofit/>
          </a:bodyPr>
          <a:lstStyle/>
          <a:p>
            <a:r>
              <a:rPr lang="en-US" sz="2000" b="0" i="0" u="none" strike="noStrike" baseline="0" dirty="0">
                <a:solidFill>
                  <a:srgbClr val="000000"/>
                </a:solidFill>
                <a:latin typeface="Arial" panose="020B0604020202020204" pitchFamily="34" charset="0"/>
              </a:rPr>
              <a:t>Commuting to work by bus is an activity that many people engage in. </a:t>
            </a:r>
          </a:p>
          <a:p>
            <a:r>
              <a:rPr lang="en-US" sz="2000" b="0" i="0" u="none" strike="noStrike" baseline="0" dirty="0">
                <a:solidFill>
                  <a:srgbClr val="000000"/>
                </a:solidFill>
                <a:latin typeface="Arial" panose="020B0604020202020204" pitchFamily="34" charset="0"/>
              </a:rPr>
              <a:t>In a case study of the public transportation company in Sweden (Lang and Schlegel, 2015</a:t>
            </a:r>
            <a:r>
              <a:rPr lang="en-US" sz="2000" b="0" i="0" u="none" strike="noStrike" baseline="0" dirty="0" smtClean="0">
                <a:solidFill>
                  <a:srgbClr val="000000"/>
                </a:solidFill>
                <a:latin typeface="Arial" panose="020B0604020202020204" pitchFamily="34" charset="0"/>
              </a:rPr>
              <a:t>), </a:t>
            </a:r>
            <a:r>
              <a:rPr lang="en-US" sz="2000" b="0" i="0" u="none" strike="noStrike" baseline="0" dirty="0">
                <a:solidFill>
                  <a:srgbClr val="000000"/>
                </a:solidFill>
                <a:latin typeface="Arial" panose="020B0604020202020204" pitchFamily="34" charset="0"/>
              </a:rPr>
              <a:t>the main elements taken into consideration for the conceptualization of the cross-channel ecosystem that supports this activity included the bus company’s web presence, its mobile app, its printed customer </a:t>
            </a:r>
            <a:r>
              <a:rPr lang="en-US" sz="2000" b="0" i="0" u="none" strike="noStrike" baseline="0" dirty="0" smtClean="0">
                <a:solidFill>
                  <a:srgbClr val="000000"/>
                </a:solidFill>
                <a:latin typeface="Arial" panose="020B0604020202020204" pitchFamily="34" charset="0"/>
              </a:rPr>
              <a:t>information, </a:t>
            </a:r>
            <a:r>
              <a:rPr lang="en-US" sz="2000" b="0" i="0" u="none" strike="noStrike" baseline="0" dirty="0">
                <a:solidFill>
                  <a:srgbClr val="000000"/>
                </a:solidFill>
                <a:latin typeface="Arial" panose="020B0604020202020204" pitchFamily="34" charset="0"/>
              </a:rPr>
              <a:t>and its </a:t>
            </a:r>
            <a:r>
              <a:rPr lang="en-US" sz="2000" b="0" i="0" u="none" strike="noStrike" baseline="0" dirty="0" smtClean="0">
                <a:solidFill>
                  <a:srgbClr val="000000"/>
                </a:solidFill>
                <a:latin typeface="Arial" panose="020B0604020202020204" pitchFamily="34" charset="0"/>
              </a:rPr>
              <a:t>staff </a:t>
            </a:r>
            <a:r>
              <a:rPr lang="en-US" sz="2000" b="0" i="0" u="none" strike="noStrike" baseline="0" dirty="0">
                <a:solidFill>
                  <a:srgbClr val="000000"/>
                </a:solidFill>
                <a:latin typeface="Arial" panose="020B0604020202020204" pitchFamily="34" charset="0"/>
              </a:rPr>
              <a:t>and the city environment, including signage, </a:t>
            </a:r>
            <a:r>
              <a:rPr lang="en-US" sz="2000" b="0" i="0" u="none" strike="noStrike" baseline="0" dirty="0" smtClean="0">
                <a:solidFill>
                  <a:srgbClr val="000000"/>
                </a:solidFill>
                <a:latin typeface="Arial" panose="020B0604020202020204" pitchFamily="34" charset="0"/>
              </a:rPr>
              <a:t>distances </a:t>
            </a:r>
            <a:r>
              <a:rPr lang="en-US" sz="2000" b="0" i="0" u="none" strike="noStrike" baseline="0" dirty="0">
                <a:solidFill>
                  <a:srgbClr val="000000"/>
                </a:solidFill>
                <a:latin typeface="Arial" panose="020B0604020202020204" pitchFamily="34" charset="0"/>
              </a:rPr>
              <a:t>and city layout. </a:t>
            </a:r>
          </a:p>
          <a:p>
            <a:r>
              <a:rPr lang="en-US" sz="2000" b="0" i="0" u="none" strike="noStrike" baseline="0" dirty="0" smtClean="0">
                <a:solidFill>
                  <a:srgbClr val="000000"/>
                </a:solidFill>
                <a:latin typeface="Arial" panose="020B0604020202020204" pitchFamily="34" charset="0"/>
              </a:rPr>
              <a:t>Analysing </a:t>
            </a:r>
            <a:r>
              <a:rPr lang="en-US" sz="2000" b="0" i="0" u="none" strike="noStrike" baseline="0" dirty="0">
                <a:solidFill>
                  <a:srgbClr val="000000"/>
                </a:solidFill>
                <a:latin typeface="Arial" panose="020B0604020202020204" pitchFamily="34" charset="0"/>
              </a:rPr>
              <a:t>the situation </a:t>
            </a:r>
            <a:r>
              <a:rPr lang="en-US" sz="2000" b="0" i="0" u="none" strike="noStrike" baseline="0" dirty="0" smtClean="0">
                <a:solidFill>
                  <a:srgbClr val="000000"/>
                </a:solidFill>
                <a:latin typeface="Arial" panose="020B0604020202020204" pitchFamily="34" charset="0"/>
              </a:rPr>
              <a:t>identifies </a:t>
            </a:r>
            <a:r>
              <a:rPr lang="en-US" sz="2000" b="0" i="0" u="none" strike="noStrike" baseline="0" dirty="0">
                <a:solidFill>
                  <a:srgbClr val="000000"/>
                </a:solidFill>
                <a:latin typeface="Arial" panose="020B0604020202020204" pitchFamily="34" charset="0"/>
              </a:rPr>
              <a:t>six primary channels: mobile, web, printed media, service points, bus </a:t>
            </a:r>
            <a:r>
              <a:rPr lang="en-US" sz="2000" b="0" i="0" u="none" strike="noStrike" baseline="0" dirty="0" smtClean="0">
                <a:solidFill>
                  <a:srgbClr val="000000"/>
                </a:solidFill>
                <a:latin typeface="Arial" panose="020B0604020202020204" pitchFamily="34" charset="0"/>
              </a:rPr>
              <a:t>system </a:t>
            </a:r>
            <a:r>
              <a:rPr lang="en-US" sz="2000" b="0" i="0" u="none" strike="noStrike" baseline="0" dirty="0">
                <a:solidFill>
                  <a:srgbClr val="000000"/>
                </a:solidFill>
                <a:latin typeface="Arial" panose="020B0604020202020204" pitchFamily="34" charset="0"/>
              </a:rPr>
              <a:t>and people. </a:t>
            </a:r>
          </a:p>
          <a:p>
            <a:r>
              <a:rPr lang="en-US" sz="2000" b="0" i="0" u="none" strike="noStrike" baseline="0" dirty="0">
                <a:solidFill>
                  <a:srgbClr val="000000"/>
                </a:solidFill>
                <a:latin typeface="Arial" panose="020B0604020202020204" pitchFamily="34" charset="0"/>
              </a:rPr>
              <a:t>These consist of a variable number of touchpoints in both digital and physical space. </a:t>
            </a:r>
          </a:p>
          <a:p>
            <a:r>
              <a:rPr lang="en-US" sz="2000" b="0" i="0" u="none" strike="noStrike" baseline="0" dirty="0">
                <a:solidFill>
                  <a:srgbClr val="000000"/>
                </a:solidFill>
                <a:latin typeface="Arial" panose="020B0604020202020204" pitchFamily="34" charset="0"/>
              </a:rPr>
              <a:t>Printed </a:t>
            </a:r>
            <a:r>
              <a:rPr lang="en-US" sz="2000" b="0" i="0" u="none" strike="noStrike" baseline="0" dirty="0" smtClean="0">
                <a:solidFill>
                  <a:srgbClr val="000000"/>
                </a:solidFill>
                <a:latin typeface="Arial" panose="020B0604020202020204" pitchFamily="34" charset="0"/>
              </a:rPr>
              <a:t>media, </a:t>
            </a:r>
            <a:r>
              <a:rPr lang="en-US" sz="2000" b="0" i="0" u="none" strike="noStrike" baseline="0" dirty="0">
                <a:solidFill>
                  <a:srgbClr val="000000"/>
                </a:solidFill>
                <a:latin typeface="Arial" panose="020B0604020202020204" pitchFamily="34" charset="0"/>
              </a:rPr>
              <a:t>for </a:t>
            </a:r>
            <a:r>
              <a:rPr lang="en-US" sz="2000" b="0" i="0" u="none" strike="noStrike" baseline="0" dirty="0" smtClean="0">
                <a:solidFill>
                  <a:srgbClr val="000000"/>
                </a:solidFill>
                <a:latin typeface="Arial" panose="020B0604020202020204" pitchFamily="34" charset="0"/>
              </a:rPr>
              <a:t>example, </a:t>
            </a:r>
            <a:r>
              <a:rPr lang="en-US" sz="2000" b="0" i="0" u="none" strike="noStrike" baseline="0" dirty="0">
                <a:solidFill>
                  <a:srgbClr val="000000"/>
                </a:solidFill>
                <a:latin typeface="Arial" panose="020B0604020202020204" pitchFamily="34" charset="0"/>
              </a:rPr>
              <a:t>includes paper tickets, booklets, the bus </a:t>
            </a:r>
            <a:r>
              <a:rPr lang="en-US" sz="2000" b="0" i="0" u="none" strike="noStrike" baseline="0" dirty="0" smtClean="0">
                <a:solidFill>
                  <a:srgbClr val="000000"/>
                </a:solidFill>
                <a:latin typeface="Arial" panose="020B0604020202020204" pitchFamily="34" charset="0"/>
              </a:rPr>
              <a:t>timetables </a:t>
            </a:r>
            <a:r>
              <a:rPr lang="en-US" sz="2000" b="0" i="0" u="none" strike="noStrike" baseline="0" dirty="0">
                <a:solidFill>
                  <a:srgbClr val="000000"/>
                </a:solidFill>
                <a:latin typeface="Arial" panose="020B0604020202020204" pitchFamily="34" charset="0"/>
              </a:rPr>
              <a:t>and the bus lines maps.</a:t>
            </a:r>
          </a:p>
        </p:txBody>
      </p:sp>
    </p:spTree>
    <p:extLst>
      <p:ext uri="{BB962C8B-B14F-4D97-AF65-F5344CB8AC3E}">
        <p14:creationId xmlns:p14="http://schemas.microsoft.com/office/powerpoint/2010/main" val="1647941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888" y="288925"/>
            <a:ext cx="8658225" cy="1325563"/>
          </a:xfrm>
        </p:spPr>
        <p:txBody>
          <a:bodyPr/>
          <a:lstStyle/>
          <a:p>
            <a:r>
              <a:rPr lang="en-US" dirty="0"/>
              <a:t>Some physical devices in commuting to work</a:t>
            </a:r>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163" y="2538413"/>
            <a:ext cx="8321675"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7424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513"/>
            <a:ext cx="7886700" cy="515938"/>
          </a:xfrm>
        </p:spPr>
        <p:txBody>
          <a:bodyPr/>
          <a:lstStyle/>
          <a:p>
            <a:r>
              <a:rPr lang="en-US" b="1" i="0" u="none" strike="noStrike" baseline="0" dirty="0">
                <a:latin typeface="Arial" panose="020B0604020202020204" pitchFamily="34" charset="0"/>
              </a:rPr>
              <a:t>IA</a:t>
            </a:r>
          </a:p>
        </p:txBody>
      </p:sp>
      <p:sp>
        <p:nvSpPr>
          <p:cNvPr id="3" name="Text Placeholder 2"/>
          <p:cNvSpPr>
            <a:spLocks noGrp="1"/>
          </p:cNvSpPr>
          <p:nvPr>
            <p:ph type="body" idx="4294967295"/>
          </p:nvPr>
        </p:nvSpPr>
        <p:spPr>
          <a:xfrm>
            <a:off x="676275" y="1444624"/>
            <a:ext cx="8267700" cy="4791075"/>
          </a:xfrm>
        </p:spPr>
        <p:txBody>
          <a:bodyPr>
            <a:noAutofit/>
          </a:bodyPr>
          <a:lstStyle/>
          <a:p>
            <a:r>
              <a:rPr lang="en-US" sz="1700" b="0" i="0" u="none" strike="noStrike" baseline="0" dirty="0">
                <a:solidFill>
                  <a:srgbClr val="000000"/>
                </a:solidFill>
                <a:latin typeface="Arial" panose="020B0604020202020204" pitchFamily="34" charset="0"/>
              </a:rPr>
              <a:t>The ontology of the bus system includes buses, bus stops, lines, routes, journeys and destinations amongst other things. </a:t>
            </a:r>
          </a:p>
          <a:p>
            <a:r>
              <a:rPr lang="en-US" sz="1700" b="0" i="0" u="none" strike="noStrike" baseline="0" dirty="0">
                <a:latin typeface="Arial" panose="020B0604020202020204" pitchFamily="34" charset="0"/>
              </a:rPr>
              <a:t>The topology determines which bus stops have distance and directional relations with each other and with routes and destinations. </a:t>
            </a:r>
          </a:p>
          <a:p>
            <a:r>
              <a:rPr lang="en-US" sz="1700" b="0" i="0" u="none" strike="noStrike" baseline="0" dirty="0">
                <a:latin typeface="Arial" panose="020B0604020202020204" pitchFamily="34" charset="0"/>
              </a:rPr>
              <a:t>This basic information architecture is distributed across devices, </a:t>
            </a:r>
            <a:r>
              <a:rPr lang="en-US" sz="1700" b="0" i="0" u="none" strike="noStrike" baseline="0" dirty="0" smtClean="0">
                <a:latin typeface="Arial" panose="020B0604020202020204" pitchFamily="34" charset="0"/>
              </a:rPr>
              <a:t>channels </a:t>
            </a:r>
            <a:r>
              <a:rPr lang="en-US" sz="1700" b="0" i="0" u="none" strike="noStrike" baseline="0" dirty="0">
                <a:latin typeface="Arial" panose="020B0604020202020204" pitchFamily="34" charset="0"/>
              </a:rPr>
              <a:t>and touchpoints. </a:t>
            </a:r>
          </a:p>
          <a:p>
            <a:r>
              <a:rPr lang="en-US" sz="1700" b="0" i="0" u="none" strike="noStrike" baseline="0" dirty="0">
                <a:latin typeface="Arial" panose="020B0604020202020204" pitchFamily="34" charset="0"/>
              </a:rPr>
              <a:t>The part of the information space concerned with routes, lines and bus stops is fairly static. </a:t>
            </a:r>
          </a:p>
          <a:p>
            <a:r>
              <a:rPr lang="en-US" sz="1700" b="0" i="0" u="none" strike="noStrike" baseline="0" dirty="0">
                <a:latin typeface="Arial" panose="020B0604020202020204" pitchFamily="34" charset="0"/>
              </a:rPr>
              <a:t>It does change but fairly infrequently. </a:t>
            </a:r>
            <a:r>
              <a:rPr lang="en-US" sz="1700" b="0" i="0" u="none" strike="noStrike" baseline="0" dirty="0" smtClean="0">
                <a:latin typeface="Arial" panose="020B0604020202020204" pitchFamily="34" charset="0"/>
              </a:rPr>
              <a:t>Accordingly, </a:t>
            </a:r>
            <a:r>
              <a:rPr lang="en-US" sz="1700" b="0" i="0" u="none" strike="noStrike" baseline="0" dirty="0">
                <a:latin typeface="Arial" panose="020B0604020202020204" pitchFamily="34" charset="0"/>
              </a:rPr>
              <a:t>touchpoints such as maps can be produced on paper. </a:t>
            </a:r>
          </a:p>
          <a:p>
            <a:r>
              <a:rPr lang="en-US" sz="1700" b="0" i="0" u="none" strike="noStrike" baseline="0" dirty="0">
                <a:latin typeface="Arial" panose="020B0604020202020204" pitchFamily="34" charset="0"/>
              </a:rPr>
              <a:t>However, the movement of the buses and the timing of journeys </a:t>
            </a:r>
            <a:r>
              <a:rPr lang="en-US" sz="1700" b="0" i="0" u="none" strike="noStrike" baseline="0" dirty="0" smtClean="0">
                <a:latin typeface="Arial" panose="020B0604020202020204" pitchFamily="34" charset="0"/>
              </a:rPr>
              <a:t>are </a:t>
            </a:r>
            <a:r>
              <a:rPr lang="en-US" sz="1700" b="0" i="0" u="none" strike="noStrike" baseline="0" dirty="0">
                <a:latin typeface="Arial" panose="020B0604020202020204" pitchFamily="34" charset="0"/>
              </a:rPr>
              <a:t>where the volatility of the space is a key characteristic. </a:t>
            </a:r>
          </a:p>
          <a:p>
            <a:r>
              <a:rPr lang="en-US" sz="1700" b="0" i="0" u="none" strike="noStrike" baseline="0" dirty="0">
                <a:latin typeface="Arial" panose="020B0604020202020204" pitchFamily="34" charset="0"/>
              </a:rPr>
              <a:t>In the case </a:t>
            </a:r>
            <a:r>
              <a:rPr lang="en-US" sz="1700" b="0" i="0" u="none" strike="noStrike" baseline="0" dirty="0" smtClean="0">
                <a:latin typeface="Arial" panose="020B0604020202020204" pitchFamily="34" charset="0"/>
              </a:rPr>
              <a:t>study, real-time </a:t>
            </a:r>
            <a:r>
              <a:rPr lang="en-US" sz="1700" b="0" i="0" u="none" strike="noStrike" baseline="0" dirty="0">
                <a:latin typeface="Arial" panose="020B0604020202020204" pitchFamily="34" charset="0"/>
              </a:rPr>
              <a:t>bus information is provided by a smartphone app and at displays at bus stops. </a:t>
            </a:r>
          </a:p>
          <a:p>
            <a:r>
              <a:rPr lang="en-US" sz="1700" b="0" i="0" u="none" strike="noStrike" baseline="0" dirty="0">
                <a:latin typeface="Arial" panose="020B0604020202020204" pitchFamily="34" charset="0"/>
              </a:rPr>
              <a:t>The digital space of these bus tracker systems deals with the volatile part of the information space and allows for the real-time recalculation of routes and destination times. </a:t>
            </a:r>
          </a:p>
        </p:txBody>
      </p:sp>
    </p:spTree>
    <p:extLst>
      <p:ext uri="{BB962C8B-B14F-4D97-AF65-F5344CB8AC3E}">
        <p14:creationId xmlns:p14="http://schemas.microsoft.com/office/powerpoint/2010/main" val="8560102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363"/>
            <a:ext cx="7886700" cy="630238"/>
          </a:xfrm>
        </p:spPr>
        <p:txBody>
          <a:bodyPr/>
          <a:lstStyle/>
          <a:p>
            <a:r>
              <a:rPr lang="en-US" b="1" i="0" u="none" strike="noStrike" baseline="0" dirty="0" smtClean="0">
                <a:latin typeface="Arial" panose="020B0604020202020204" pitchFamily="34" charset="0"/>
              </a:rPr>
              <a:t>Agency</a:t>
            </a:r>
            <a:r>
              <a:rPr lang="en-US" b="0" i="0" u="none" strike="noStrike" baseline="0" dirty="0" smtClean="0">
                <a:latin typeface="Arial" panose="020B0604020202020204" pitchFamily="34" charset="0"/>
              </a:rPr>
              <a:t> </a:t>
            </a:r>
            <a:r>
              <a:rPr lang="en-US" b="1" dirty="0" smtClean="0">
                <a:latin typeface="Arial" panose="020B0604020202020204" pitchFamily="34" charset="0"/>
              </a:rPr>
              <a:t>(2 </a:t>
            </a:r>
            <a:r>
              <a:rPr lang="en-US" b="1" dirty="0">
                <a:latin typeface="Arial" panose="020B0604020202020204" pitchFamily="34" charset="0"/>
              </a:rPr>
              <a:t>of 2)</a:t>
            </a:r>
            <a:endParaRPr lang="en-US" b="0"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66749" y="1416049"/>
            <a:ext cx="8189913" cy="4791075"/>
          </a:xfrm>
        </p:spPr>
        <p:txBody>
          <a:bodyPr>
            <a:normAutofit fontScale="70000" lnSpcReduction="20000"/>
          </a:bodyPr>
          <a:lstStyle/>
          <a:p>
            <a:pPr>
              <a:lnSpc>
                <a:spcPct val="120000"/>
              </a:lnSpc>
            </a:pPr>
            <a:r>
              <a:rPr lang="en-US" b="0" i="0" u="none" strike="noStrike" baseline="0" dirty="0">
                <a:latin typeface="Arial" panose="020B0604020202020204" pitchFamily="34" charset="0"/>
              </a:rPr>
              <a:t>Note the additional agency that this provides. </a:t>
            </a:r>
          </a:p>
          <a:p>
            <a:pPr>
              <a:lnSpc>
                <a:spcPct val="120000"/>
              </a:lnSpc>
            </a:pPr>
            <a:r>
              <a:rPr lang="en-US" b="0" i="0" u="none" strike="noStrike" baseline="0" dirty="0">
                <a:latin typeface="Arial" panose="020B0604020202020204" pitchFamily="34" charset="0"/>
              </a:rPr>
              <a:t>The original domain of commuting to work by bus </a:t>
            </a:r>
            <a:r>
              <a:rPr lang="en-US" b="0" i="0" u="none" strike="noStrike" baseline="0" dirty="0" smtClean="0">
                <a:latin typeface="Arial" panose="020B0604020202020204" pitchFamily="34" charset="0"/>
              </a:rPr>
              <a:t>needs </a:t>
            </a:r>
            <a:r>
              <a:rPr lang="en-US" b="0" i="0" u="none" strike="noStrike" baseline="0" dirty="0">
                <a:latin typeface="Arial" panose="020B0604020202020204" pitchFamily="34" charset="0"/>
              </a:rPr>
              <a:t>people to stand at a bus stop, consult the paper timetable and wait. </a:t>
            </a:r>
          </a:p>
          <a:p>
            <a:pPr>
              <a:lnSpc>
                <a:spcPct val="120000"/>
              </a:lnSpc>
            </a:pPr>
            <a:r>
              <a:rPr lang="en-US" b="0" i="0" u="none" strike="noStrike" baseline="0" dirty="0">
                <a:latin typeface="Arial" panose="020B0604020202020204" pitchFamily="34" charset="0"/>
              </a:rPr>
              <a:t>With the real-time bus tracker in the digital information </a:t>
            </a:r>
            <a:r>
              <a:rPr lang="en-US" b="0" i="0" u="none" strike="noStrike" baseline="0" dirty="0" smtClean="0">
                <a:latin typeface="Arial" panose="020B0604020202020204" pitchFamily="34" charset="0"/>
              </a:rPr>
              <a:t>space, </a:t>
            </a:r>
            <a:r>
              <a:rPr lang="en-US" b="0" i="0" u="none" strike="noStrike" baseline="0" dirty="0">
                <a:latin typeface="Arial" panose="020B0604020202020204" pitchFamily="34" charset="0"/>
              </a:rPr>
              <a:t>new functions emerge such as </a:t>
            </a:r>
            <a:r>
              <a:rPr lang="en-US" b="0" i="0" u="none" strike="noStrike" baseline="0" dirty="0" smtClean="0">
                <a:latin typeface="Arial" panose="020B0604020202020204" pitchFamily="34" charset="0"/>
              </a:rPr>
              <a:t>‘get </a:t>
            </a:r>
            <a:r>
              <a:rPr lang="en-US" b="0" i="0" u="none" strike="noStrike" baseline="0" dirty="0">
                <a:latin typeface="Arial" panose="020B0604020202020204" pitchFamily="34" charset="0"/>
              </a:rPr>
              <a:t>me home from </a:t>
            </a:r>
            <a:r>
              <a:rPr lang="en-US" b="0" i="0" u="none" strike="noStrike" baseline="0" dirty="0" smtClean="0">
                <a:latin typeface="Arial" panose="020B0604020202020204" pitchFamily="34" charset="0"/>
              </a:rPr>
              <a:t>here’ </a:t>
            </a:r>
            <a:r>
              <a:rPr lang="en-US" b="0" i="0" u="none" strike="noStrike" baseline="0" dirty="0">
                <a:latin typeface="Arial" panose="020B0604020202020204" pitchFamily="34" charset="0"/>
              </a:rPr>
              <a:t>and </a:t>
            </a:r>
            <a:r>
              <a:rPr lang="en-US" b="0" i="0" u="none" strike="noStrike" baseline="0" dirty="0" smtClean="0">
                <a:latin typeface="Arial" panose="020B0604020202020204" pitchFamily="34" charset="0"/>
              </a:rPr>
              <a:t>‘calculate </a:t>
            </a:r>
            <a:r>
              <a:rPr lang="en-US" b="0" i="0" u="none" strike="noStrike" baseline="0" dirty="0">
                <a:latin typeface="Arial" panose="020B0604020202020204" pitchFamily="34" charset="0"/>
              </a:rPr>
              <a:t>my arrival </a:t>
            </a:r>
            <a:r>
              <a:rPr lang="en-US" b="0" i="0" u="none" strike="noStrike" baseline="0" dirty="0" smtClean="0">
                <a:latin typeface="Arial" panose="020B0604020202020204" pitchFamily="34" charset="0"/>
              </a:rPr>
              <a:t>time’. </a:t>
            </a:r>
            <a:endParaRPr lang="en-US" b="0" i="0" u="none" strike="noStrike" baseline="0" dirty="0">
              <a:latin typeface="Arial" panose="020B0604020202020204" pitchFamily="34" charset="0"/>
            </a:endParaRPr>
          </a:p>
          <a:p>
            <a:pPr>
              <a:lnSpc>
                <a:spcPct val="120000"/>
              </a:lnSpc>
            </a:pPr>
            <a:r>
              <a:rPr lang="en-US" b="0" i="0" u="none" strike="noStrike" baseline="0" dirty="0">
                <a:latin typeface="Arial" panose="020B0604020202020204" pitchFamily="34" charset="0"/>
              </a:rPr>
              <a:t>Agency also includes the people who are in the information space such as the bus driver. </a:t>
            </a:r>
          </a:p>
          <a:p>
            <a:pPr>
              <a:lnSpc>
                <a:spcPct val="120000"/>
              </a:lnSpc>
            </a:pPr>
            <a:r>
              <a:rPr lang="en-US" b="0" i="0" u="none" strike="noStrike" baseline="0" dirty="0">
                <a:latin typeface="Arial" panose="020B0604020202020204" pitchFamily="34" charset="0"/>
              </a:rPr>
              <a:t>This agent can be consulted on a  variety of issues and provides real-time, personalised information.</a:t>
            </a:r>
          </a:p>
          <a:p>
            <a:pPr>
              <a:lnSpc>
                <a:spcPct val="120000"/>
              </a:lnSpc>
            </a:pPr>
            <a:r>
              <a:rPr lang="en-US" b="0" i="0" u="none" strike="noStrike" baseline="0" dirty="0">
                <a:latin typeface="Arial" panose="020B0604020202020204" pitchFamily="34" charset="0"/>
              </a:rPr>
              <a:t>The analysis of this case study results in the service blueprint shown in Figure </a:t>
            </a:r>
            <a:r>
              <a:rPr lang="en-US" b="0" i="0" u="none" strike="noStrike" baseline="0" dirty="0" smtClean="0">
                <a:latin typeface="Arial" panose="020B0604020202020204" pitchFamily="34" charset="0"/>
              </a:rPr>
              <a:t>4.16.</a:t>
            </a:r>
            <a:endParaRPr lang="en-US" b="0" i="0" u="none" strike="noStrike" baseline="0" dirty="0">
              <a:latin typeface="Arial" panose="020B0604020202020204" pitchFamily="34" charset="0"/>
            </a:endParaRPr>
          </a:p>
        </p:txBody>
      </p:sp>
    </p:spTree>
    <p:extLst>
      <p:ext uri="{BB962C8B-B14F-4D97-AF65-F5344CB8AC3E}">
        <p14:creationId xmlns:p14="http://schemas.microsoft.com/office/powerpoint/2010/main" val="9715557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8925"/>
            <a:ext cx="7886700" cy="1325563"/>
          </a:xfrm>
        </p:spPr>
        <p:txBody>
          <a:bodyPr/>
          <a:lstStyle/>
          <a:p>
            <a:r>
              <a:rPr lang="en-US" b="1" i="0" u="none" strike="noStrike" baseline="0" dirty="0">
                <a:latin typeface="Arial" panose="020B0604020202020204" pitchFamily="34" charset="0"/>
              </a:rPr>
              <a:t>Service blueprint for commuting to work domain</a:t>
            </a:r>
          </a:p>
        </p:txBody>
      </p:sp>
      <p:sp>
        <p:nvSpPr>
          <p:cNvPr id="3" name="Text Placeholder 2"/>
          <p:cNvSpPr>
            <a:spLocks noGrp="1"/>
          </p:cNvSpPr>
          <p:nvPr>
            <p:ph type="body" idx="4294967295"/>
          </p:nvPr>
        </p:nvSpPr>
        <p:spPr>
          <a:xfrm>
            <a:off x="676275" y="1520824"/>
            <a:ext cx="8180388" cy="4791075"/>
          </a:xfrm>
        </p:spPr>
        <p:txBody>
          <a:bodyPr>
            <a:normAutofit fontScale="70000" lnSpcReduction="20000"/>
          </a:bodyPr>
          <a:lstStyle/>
          <a:p>
            <a:pPr>
              <a:lnSpc>
                <a:spcPct val="120000"/>
              </a:lnSpc>
            </a:pPr>
            <a:r>
              <a:rPr lang="en-US" sz="3400" b="0" i="0" u="none" strike="noStrike" baseline="0" dirty="0">
                <a:latin typeface="Arial" panose="020B0604020202020204" pitchFamily="34" charset="0"/>
              </a:rPr>
              <a:t>The devices are listed down the left hand side of the figure along with different interaction channels. </a:t>
            </a:r>
          </a:p>
          <a:p>
            <a:pPr>
              <a:lnSpc>
                <a:spcPct val="120000"/>
              </a:lnSpc>
            </a:pPr>
            <a:r>
              <a:rPr lang="en-US" sz="3400" b="0" i="0" u="none" strike="noStrike" baseline="0" dirty="0">
                <a:latin typeface="Arial" panose="020B0604020202020204" pitchFamily="34" charset="0"/>
              </a:rPr>
              <a:t>The main activities are listed along the top of the figure and this allows the different touchpoints to be identified. </a:t>
            </a:r>
          </a:p>
          <a:p>
            <a:pPr>
              <a:lnSpc>
                <a:spcPct val="120000"/>
              </a:lnSpc>
            </a:pPr>
            <a:r>
              <a:rPr lang="en-US" sz="3400" b="0" i="0" u="none" strike="noStrike" baseline="0" dirty="0">
                <a:latin typeface="Arial" panose="020B0604020202020204" pitchFamily="34" charset="0"/>
              </a:rPr>
              <a:t>Notice that this service blueprint does not include the </a:t>
            </a:r>
            <a:r>
              <a:rPr lang="en-US" sz="3400" b="0" i="0" u="none" strike="noStrike" baseline="0" dirty="0" smtClean="0">
                <a:latin typeface="Arial" panose="020B0604020202020204" pitchFamily="34" charset="0"/>
              </a:rPr>
              <a:t>backstage </a:t>
            </a:r>
            <a:r>
              <a:rPr lang="en-US" sz="3400" b="0" i="0" u="none" strike="noStrike" baseline="0" dirty="0">
                <a:latin typeface="Arial" panose="020B0604020202020204" pitchFamily="34" charset="0"/>
              </a:rPr>
              <a:t>activities. Another diagram would be necessary for that. </a:t>
            </a:r>
          </a:p>
          <a:p>
            <a:pPr>
              <a:lnSpc>
                <a:spcPct val="120000"/>
              </a:lnSpc>
            </a:pPr>
            <a:r>
              <a:rPr lang="en-US" sz="3400" b="0" i="0" u="none" strike="noStrike" baseline="0" dirty="0">
                <a:latin typeface="Arial" panose="020B0604020202020204" pitchFamily="34" charset="0"/>
              </a:rPr>
              <a:t>What the </a:t>
            </a:r>
            <a:r>
              <a:rPr lang="en-US" sz="3400" b="0" i="0" u="none" strike="noStrike" baseline="0" dirty="0" smtClean="0">
                <a:latin typeface="Arial" panose="020B0604020202020204" pitchFamily="34" charset="0"/>
              </a:rPr>
              <a:t>blueprint </a:t>
            </a:r>
            <a:r>
              <a:rPr lang="en-US" sz="3400" b="0" i="0" u="none" strike="noStrike" baseline="0" dirty="0">
                <a:latin typeface="Arial" panose="020B0604020202020204" pitchFamily="34" charset="0"/>
              </a:rPr>
              <a:t>does enable, however, is to represent typical user journeys. </a:t>
            </a:r>
          </a:p>
          <a:p>
            <a:pPr>
              <a:lnSpc>
                <a:spcPct val="120000"/>
              </a:lnSpc>
            </a:pPr>
            <a:r>
              <a:rPr lang="en-US" sz="3400" b="0" i="0" u="none" strike="noStrike" baseline="0" dirty="0">
                <a:latin typeface="Arial" panose="020B0604020202020204" pitchFamily="34" charset="0"/>
              </a:rPr>
              <a:t>Over 15 different journeys were identified through the ecology and were mapped out against the blueprint. One such journey is shown in Figure 4.17</a:t>
            </a:r>
            <a:r>
              <a:rPr lang="en-US" b="0" i="0" u="none" strike="noStrike" baseline="0" dirty="0">
                <a:latin typeface="Arial" panose="020B0604020202020204" pitchFamily="34" charset="0"/>
              </a:rPr>
              <a:t>.</a:t>
            </a:r>
          </a:p>
        </p:txBody>
      </p:sp>
    </p:spTree>
    <p:extLst>
      <p:ext uri="{BB962C8B-B14F-4D97-AF65-F5344CB8AC3E}">
        <p14:creationId xmlns:p14="http://schemas.microsoft.com/office/powerpoint/2010/main" val="16200784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077" y="625475"/>
            <a:ext cx="8305846"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2422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363"/>
            <a:ext cx="7886700" cy="611188"/>
          </a:xfrm>
        </p:spPr>
        <p:txBody>
          <a:bodyPr/>
          <a:lstStyle/>
          <a:p>
            <a:r>
              <a:rPr lang="en-US" b="1" i="0" u="none" strike="noStrike" baseline="0" dirty="0">
                <a:latin typeface="Arial" panose="020B0604020202020204" pitchFamily="34" charset="0"/>
              </a:rPr>
              <a:t>User journey mapping</a:t>
            </a:r>
          </a:p>
        </p:txBody>
      </p:sp>
      <p:sp>
        <p:nvSpPr>
          <p:cNvPr id="3" name="Text Placeholder 2"/>
          <p:cNvSpPr>
            <a:spLocks noGrp="1"/>
          </p:cNvSpPr>
          <p:nvPr>
            <p:ph type="body" idx="4294967295"/>
          </p:nvPr>
        </p:nvSpPr>
        <p:spPr>
          <a:xfrm>
            <a:off x="666750" y="1435099"/>
            <a:ext cx="7886700" cy="4752975"/>
          </a:xfrm>
        </p:spPr>
        <p:txBody>
          <a:bodyPr>
            <a:noAutofit/>
          </a:bodyPr>
          <a:lstStyle/>
          <a:p>
            <a:r>
              <a:rPr lang="en-US" sz="1800" b="0" i="0" u="none" strike="noStrike" baseline="0" dirty="0">
                <a:latin typeface="Arial" panose="020B0604020202020204" pitchFamily="34" charset="0"/>
              </a:rPr>
              <a:t>The analysis of this case study takes Resmini and Rosata’s heuristics in order to look at issues of design and how the system could be improved to encourage more people to travel by bus. </a:t>
            </a:r>
          </a:p>
          <a:p>
            <a:r>
              <a:rPr lang="en-US" sz="1800" b="0" i="0" u="none" strike="noStrike" baseline="0" dirty="0">
                <a:latin typeface="Arial" panose="020B0604020202020204" pitchFamily="34" charset="0"/>
              </a:rPr>
              <a:t>One of their key design recommendations was that the design should attend to the concept of place-making. </a:t>
            </a:r>
          </a:p>
          <a:p>
            <a:r>
              <a:rPr lang="en-US" sz="1800" b="0" i="0" u="none" strike="noStrike" baseline="0" dirty="0">
                <a:latin typeface="Arial" panose="020B0604020202020204" pitchFamily="34" charset="0"/>
              </a:rPr>
              <a:t>People would make better use of the ecosystem for traveling if they could conceptualize the bus system and how it related to the city as a whole. </a:t>
            </a:r>
          </a:p>
          <a:p>
            <a:r>
              <a:rPr lang="en-US" sz="1800" b="0" i="0" u="none" strike="noStrike" baseline="0" dirty="0">
                <a:latin typeface="Arial" panose="020B0604020202020204" pitchFamily="34" charset="0"/>
              </a:rPr>
              <a:t>The designers looked at the UX of the different places in the ecosystem. </a:t>
            </a:r>
          </a:p>
          <a:p>
            <a:r>
              <a:rPr lang="en-US" sz="1800" b="0" i="0" u="none" strike="noStrike" baseline="0" dirty="0">
                <a:latin typeface="Arial" panose="020B0604020202020204" pitchFamily="34" charset="0"/>
              </a:rPr>
              <a:t>Before the journey, the sense of place included the ontology and topology of the city and the bus systems as a whole. </a:t>
            </a:r>
          </a:p>
          <a:p>
            <a:pPr lvl="0"/>
            <a:r>
              <a:rPr lang="en-US" sz="1800" b="0" i="0" u="none" strike="noStrike" baseline="0" dirty="0">
                <a:latin typeface="Arial" panose="020B0604020202020204" pitchFamily="34" charset="0"/>
              </a:rPr>
              <a:t>In other words people need to know </a:t>
            </a:r>
            <a:r>
              <a:rPr lang="en-US" sz="1800" b="0" i="0" u="none" strike="noStrike" baseline="0" dirty="0" smtClean="0">
                <a:latin typeface="Arial" panose="020B0604020202020204" pitchFamily="34" charset="0"/>
              </a:rPr>
              <a:t>– </a:t>
            </a:r>
            <a:r>
              <a:rPr lang="en-US" sz="1800" b="0" i="0" u="none" strike="noStrike" baseline="0" dirty="0">
                <a:latin typeface="Arial" panose="020B0604020202020204" pitchFamily="34" charset="0"/>
              </a:rPr>
              <a:t>easily, </a:t>
            </a:r>
            <a:r>
              <a:rPr lang="en-US" sz="1800" b="0" i="0" u="none" strike="noStrike" baseline="0" dirty="0" smtClean="0">
                <a:latin typeface="Arial" panose="020B0604020202020204" pitchFamily="34" charset="0"/>
              </a:rPr>
              <a:t>enjoyably and </a:t>
            </a:r>
            <a:r>
              <a:rPr lang="en-US" sz="1800" b="0" i="0" u="none" strike="noStrike" baseline="0" dirty="0">
                <a:latin typeface="Arial" panose="020B0604020202020204" pitchFamily="34" charset="0"/>
              </a:rPr>
              <a:t>effectively, that </a:t>
            </a:r>
            <a:r>
              <a:rPr lang="en-US" sz="1800" b="0" i="0" u="none" strike="noStrike" baseline="0" dirty="0" smtClean="0">
                <a:latin typeface="Arial" panose="020B0604020202020204" pitchFamily="34" charset="0"/>
              </a:rPr>
              <a:t>is, </a:t>
            </a:r>
            <a:r>
              <a:rPr lang="en-US" sz="1800" b="0" i="0" u="none" strike="noStrike" baseline="0" dirty="0">
                <a:latin typeface="Arial" panose="020B0604020202020204" pitchFamily="34" charset="0"/>
              </a:rPr>
              <a:t>as a good UX </a:t>
            </a:r>
            <a:r>
              <a:rPr lang="en-US" sz="1800" dirty="0">
                <a:latin typeface="Arial" panose="020B0604020202020204" pitchFamily="34" charset="0"/>
              </a:rPr>
              <a:t>– </a:t>
            </a:r>
            <a:r>
              <a:rPr lang="en-US" sz="1800" b="0" i="0" u="none" strike="noStrike" baseline="0" dirty="0">
                <a:latin typeface="Arial" panose="020B0604020202020204" pitchFamily="34" charset="0"/>
              </a:rPr>
              <a:t>which bus to get to go where. </a:t>
            </a:r>
          </a:p>
          <a:p>
            <a:r>
              <a:rPr lang="en-US" sz="1800" b="0" i="0" u="none" strike="noStrike" baseline="0" dirty="0">
                <a:latin typeface="Arial" panose="020B0604020202020204" pitchFamily="34" charset="0"/>
              </a:rPr>
              <a:t>Other places in the ecosystem included the bus stop design, the ticket machine place, the buses themselves and the departure and destination places.</a:t>
            </a:r>
          </a:p>
        </p:txBody>
      </p:sp>
    </p:spTree>
    <p:extLst>
      <p:ext uri="{BB962C8B-B14F-4D97-AF65-F5344CB8AC3E}">
        <p14:creationId xmlns:p14="http://schemas.microsoft.com/office/powerpoint/2010/main" val="7129118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3213"/>
            <a:ext cx="7886700" cy="725488"/>
          </a:xfrm>
        </p:spPr>
        <p:txBody>
          <a:bodyPr/>
          <a:lstStyle/>
          <a:p>
            <a:r>
              <a:rPr lang="en-US" b="1" i="0" u="none" strike="noStrike" baseline="0" dirty="0">
                <a:latin typeface="Arial" panose="020B0604020202020204" pitchFamily="34" charset="0"/>
              </a:rPr>
              <a:t>Summary</a:t>
            </a:r>
          </a:p>
        </p:txBody>
      </p:sp>
      <p:sp>
        <p:nvSpPr>
          <p:cNvPr id="3" name="Text Placeholder 2"/>
          <p:cNvSpPr>
            <a:spLocks noGrp="1"/>
          </p:cNvSpPr>
          <p:nvPr>
            <p:ph type="body" idx="4294967295"/>
          </p:nvPr>
        </p:nvSpPr>
        <p:spPr>
          <a:xfrm>
            <a:off x="657224" y="1416049"/>
            <a:ext cx="8228013" cy="4822825"/>
          </a:xfrm>
        </p:spPr>
        <p:txBody>
          <a:bodyPr>
            <a:normAutofit fontScale="70000" lnSpcReduction="20000"/>
          </a:bodyPr>
          <a:lstStyle/>
          <a:p>
            <a:pPr>
              <a:lnSpc>
                <a:spcPct val="120000"/>
              </a:lnSpc>
            </a:pPr>
            <a:r>
              <a:rPr lang="en-US" b="0" i="0" u="none" strike="noStrike" baseline="0" dirty="0">
                <a:latin typeface="Arial" panose="020B0604020202020204" pitchFamily="34" charset="0"/>
              </a:rPr>
              <a:t>UX occurs in the context of sometimes complex ecosystems of devices, services and physical spaces. </a:t>
            </a:r>
          </a:p>
          <a:p>
            <a:pPr>
              <a:lnSpc>
                <a:spcPct val="120000"/>
              </a:lnSpc>
            </a:pPr>
            <a:r>
              <a:rPr lang="en-US" b="0" i="0" u="none" strike="noStrike" baseline="0" dirty="0">
                <a:latin typeface="Arial" panose="020B0604020202020204" pitchFamily="34" charset="0"/>
              </a:rPr>
              <a:t>Designers need to consider the design of the overall system in addition to considering the details of specific interfaces. </a:t>
            </a:r>
          </a:p>
          <a:p>
            <a:pPr>
              <a:lnSpc>
                <a:spcPct val="120000"/>
              </a:lnSpc>
            </a:pPr>
            <a:r>
              <a:rPr lang="en-US" b="0" i="0" u="none" strike="noStrike" baseline="0" dirty="0">
                <a:latin typeface="Arial" panose="020B0604020202020204" pitchFamily="34" charset="0"/>
              </a:rPr>
              <a:t>Designers need to consider how the system is conceptualized from the users’ perspective. </a:t>
            </a:r>
          </a:p>
          <a:p>
            <a:pPr lvl="0">
              <a:lnSpc>
                <a:spcPct val="120000"/>
              </a:lnSpc>
            </a:pPr>
            <a:r>
              <a:rPr lang="en-US" b="0" i="0" u="none" strike="noStrike" baseline="0" dirty="0">
                <a:latin typeface="Arial" panose="020B0604020202020204" pitchFamily="34" charset="0"/>
              </a:rPr>
              <a:t>They need to design for navigation and movement through the system </a:t>
            </a:r>
            <a:r>
              <a:rPr lang="en-US" dirty="0">
                <a:latin typeface="Arial" panose="020B0604020202020204" pitchFamily="34" charset="0"/>
              </a:rPr>
              <a:t>– </a:t>
            </a:r>
            <a:r>
              <a:rPr lang="en-US" b="0" i="0" u="none" strike="noStrike" baseline="0" dirty="0">
                <a:latin typeface="Arial" panose="020B0604020202020204" pitchFamily="34" charset="0"/>
              </a:rPr>
              <a:t>the ‘hybrid trajectories’ </a:t>
            </a:r>
            <a:r>
              <a:rPr lang="en-US" dirty="0">
                <a:latin typeface="Arial" panose="020B0604020202020204" pitchFamily="34" charset="0"/>
              </a:rPr>
              <a:t>– </a:t>
            </a:r>
            <a:r>
              <a:rPr lang="en-US" b="0" i="0" u="none" strike="noStrike" baseline="0" dirty="0">
                <a:latin typeface="Arial" panose="020B0604020202020204" pitchFamily="34" charset="0"/>
              </a:rPr>
              <a:t>of people as they access different digital spaces and move through physical spaces</a:t>
            </a:r>
            <a:r>
              <a:rPr lang="en-US" b="0" i="0" u="none" strike="noStrike" baseline="0" dirty="0" smtClean="0">
                <a:latin typeface="Arial" panose="020B0604020202020204" pitchFamily="34" charset="0"/>
              </a:rPr>
              <a:t>.</a:t>
            </a:r>
            <a:endParaRPr lang="en-US" b="0" i="0" u="none" strike="noStrike" baseline="0" dirty="0">
              <a:latin typeface="Arial" panose="020B0604020202020204" pitchFamily="34" charset="0"/>
            </a:endParaRPr>
          </a:p>
          <a:p>
            <a:pPr>
              <a:lnSpc>
                <a:spcPct val="120000"/>
              </a:lnSpc>
            </a:pPr>
            <a:r>
              <a:rPr lang="en-US" b="0" i="0" u="none" strike="noStrike" baseline="0" dirty="0" smtClean="0">
                <a:latin typeface="Arial" panose="020B0604020202020204" pitchFamily="34" charset="0"/>
              </a:rPr>
              <a:t>UX </a:t>
            </a:r>
            <a:r>
              <a:rPr lang="en-US" b="0" i="0" u="none" strike="noStrike" baseline="0" dirty="0">
                <a:latin typeface="Arial" panose="020B0604020202020204" pitchFamily="34" charset="0"/>
              </a:rPr>
              <a:t>here is difficult as different users will take different routes through the information space.</a:t>
            </a:r>
          </a:p>
        </p:txBody>
      </p:sp>
    </p:spTree>
    <p:extLst>
      <p:ext uri="{BB962C8B-B14F-4D97-AF65-F5344CB8AC3E}">
        <p14:creationId xmlns:p14="http://schemas.microsoft.com/office/powerpoint/2010/main" val="109828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6150"/>
            <a:ext cx="7886700" cy="722558"/>
          </a:xfrm>
        </p:spPr>
        <p:txBody>
          <a:bodyPr/>
          <a:lstStyle/>
          <a:p>
            <a:r>
              <a:rPr lang="en-US" b="1" i="0" u="none" strike="noStrike" baseline="0" dirty="0">
                <a:latin typeface="Arial" panose="020B0604020202020204" pitchFamily="34" charset="0"/>
              </a:rPr>
              <a:t>Services </a:t>
            </a:r>
            <a:r>
              <a:rPr lang="en-US" b="1" i="0" u="none" strike="noStrike" baseline="0" dirty="0" smtClean="0">
                <a:latin typeface="Arial" panose="020B0604020202020204" pitchFamily="34" charset="0"/>
              </a:rPr>
              <a:t>example</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59662" y="1441459"/>
            <a:ext cx="8225125" cy="4835038"/>
          </a:xfrm>
        </p:spPr>
        <p:txBody>
          <a:bodyPr>
            <a:noAutofit/>
          </a:bodyPr>
          <a:lstStyle/>
          <a:p>
            <a:r>
              <a:rPr lang="en-US" sz="1700" b="0" i="0" u="none" strike="noStrike" baseline="0" dirty="0">
                <a:latin typeface="Arial" panose="020B0604020202020204" pitchFamily="34" charset="0"/>
              </a:rPr>
              <a:t>A great example of service design comes from Apple. </a:t>
            </a:r>
          </a:p>
          <a:p>
            <a:r>
              <a:rPr lang="en-US" sz="1700" b="0" i="0" u="none" strike="noStrike" baseline="0" dirty="0">
                <a:latin typeface="Arial" panose="020B0604020202020204" pitchFamily="34" charset="0"/>
              </a:rPr>
              <a:t>Their web image is carefully constructed and is tied into its physical stores with slick styling and beautiful products on display. </a:t>
            </a:r>
          </a:p>
          <a:p>
            <a:r>
              <a:rPr lang="en-US" sz="1700" b="0" i="0" u="none" strike="noStrike" baseline="0" dirty="0">
                <a:latin typeface="Arial" panose="020B0604020202020204" pitchFamily="34" charset="0"/>
              </a:rPr>
              <a:t>Unlike many other companies that have to deliver a web presence and an in-store experience, Apple use the same information architecture to structure the web and store. </a:t>
            </a:r>
          </a:p>
          <a:p>
            <a:r>
              <a:rPr lang="en-US" sz="1700" b="0" i="0" u="none" strike="noStrike" baseline="0" dirty="0">
                <a:latin typeface="Arial" panose="020B0604020202020204" pitchFamily="34" charset="0"/>
              </a:rPr>
              <a:t>All are currently organized in terms of mac, ipad, iphone, watch, </a:t>
            </a:r>
            <a:r>
              <a:rPr lang="en-US" sz="1700" b="0" i="0" u="none" strike="noStrike" baseline="0" dirty="0" smtClean="0">
                <a:latin typeface="Arial" panose="020B0604020202020204" pitchFamily="34" charset="0"/>
              </a:rPr>
              <a:t>TV and </a:t>
            </a:r>
            <a:r>
              <a:rPr lang="en-US" sz="1700" b="0" i="0" u="none" strike="noStrike" baseline="0" dirty="0">
                <a:latin typeface="Arial" panose="020B0604020202020204" pitchFamily="34" charset="0"/>
              </a:rPr>
              <a:t>music. </a:t>
            </a:r>
          </a:p>
          <a:p>
            <a:r>
              <a:rPr lang="en-US" sz="1700" b="0" i="0" u="none" strike="noStrike" baseline="0" dirty="0">
                <a:latin typeface="Arial" panose="020B0604020202020204" pitchFamily="34" charset="0"/>
              </a:rPr>
              <a:t>Getting the information architecture right is essential for providing a good UX. </a:t>
            </a:r>
          </a:p>
          <a:p>
            <a:r>
              <a:rPr lang="en-US" sz="1700" b="0" i="0" u="none" strike="noStrike" baseline="0" dirty="0">
                <a:latin typeface="Arial" panose="020B0604020202020204" pitchFamily="34" charset="0"/>
              </a:rPr>
              <a:t>Besides the on-line and in-store experience, the App store and iTunes services manage the process of buying apps. </a:t>
            </a:r>
          </a:p>
          <a:p>
            <a:r>
              <a:rPr lang="en-US" sz="1700" b="0" i="0" u="none" strike="noStrike" baseline="0" dirty="0">
                <a:latin typeface="Arial" panose="020B0604020202020204" pitchFamily="34" charset="0"/>
              </a:rPr>
              <a:t>Renting storage space on iCloud </a:t>
            </a:r>
            <a:r>
              <a:rPr lang="en-US" sz="1700" b="0" i="0" u="none" strike="noStrike" baseline="0" dirty="0" smtClean="0">
                <a:latin typeface="Arial" panose="020B0604020202020204" pitchFamily="34" charset="0"/>
              </a:rPr>
              <a:t>using </a:t>
            </a:r>
            <a:r>
              <a:rPr lang="en-US" sz="1700" b="0" i="0" u="none" strike="noStrike" baseline="0" dirty="0">
                <a:latin typeface="Arial" panose="020B0604020202020204" pitchFamily="34" charset="0"/>
              </a:rPr>
              <a:t>an AppleID maintains a user’s relationship with the company. </a:t>
            </a:r>
          </a:p>
          <a:p>
            <a:r>
              <a:rPr lang="en-US" sz="1700" b="0" i="0" u="none" strike="noStrike" baseline="0" dirty="0">
                <a:latin typeface="Arial" panose="020B0604020202020204" pitchFamily="34" charset="0"/>
              </a:rPr>
              <a:t>iCloud ensures that all the apple devices that a person owns and the content that they have (photos, music, videos, contact information and so on) </a:t>
            </a:r>
            <a:r>
              <a:rPr lang="en-US" sz="1700" b="0" i="0" u="none" strike="noStrike" baseline="0" dirty="0" smtClean="0">
                <a:latin typeface="Arial" panose="020B0604020202020204" pitchFamily="34" charset="0"/>
              </a:rPr>
              <a:t>are </a:t>
            </a:r>
            <a:r>
              <a:rPr lang="en-US" sz="1700" b="0" i="0" u="none" strike="noStrike" baseline="0" dirty="0">
                <a:latin typeface="Arial" panose="020B0604020202020204" pitchFamily="34" charset="0"/>
              </a:rPr>
              <a:t>synchronized.</a:t>
            </a:r>
          </a:p>
        </p:txBody>
      </p:sp>
    </p:spTree>
    <p:extLst>
      <p:ext uri="{BB962C8B-B14F-4D97-AF65-F5344CB8AC3E}">
        <p14:creationId xmlns:p14="http://schemas.microsoft.com/office/powerpoint/2010/main" val="17656379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363"/>
            <a:ext cx="7886700" cy="611188"/>
          </a:xfrm>
        </p:spPr>
        <p:txBody>
          <a:bodyPr/>
          <a:lstStyle/>
          <a:p>
            <a:r>
              <a:rPr lang="en-US" b="1" i="0" u="none" strike="noStrike" baseline="0" dirty="0">
                <a:latin typeface="Arial" panose="020B0604020202020204" pitchFamily="34" charset="0"/>
              </a:rPr>
              <a:t>Key points</a:t>
            </a:r>
          </a:p>
        </p:txBody>
      </p:sp>
      <p:sp>
        <p:nvSpPr>
          <p:cNvPr id="3" name="Text Placeholder 2"/>
          <p:cNvSpPr>
            <a:spLocks noGrp="1"/>
          </p:cNvSpPr>
          <p:nvPr>
            <p:ph type="body" idx="4294967295"/>
          </p:nvPr>
        </p:nvSpPr>
        <p:spPr>
          <a:xfrm>
            <a:off x="657225" y="1416050"/>
            <a:ext cx="8180388" cy="4857750"/>
          </a:xfrm>
        </p:spPr>
        <p:txBody>
          <a:bodyPr/>
          <a:lstStyle/>
          <a:p>
            <a:r>
              <a:rPr lang="en-US" sz="2400" b="0" i="0" u="none" strike="noStrike" baseline="0" dirty="0">
                <a:latin typeface="Arial" panose="020B0604020202020204" pitchFamily="34" charset="0"/>
              </a:rPr>
              <a:t>UX is multilayered with elements of strategy, scope, structure, skeleton and surface to </a:t>
            </a:r>
            <a:r>
              <a:rPr lang="en-US" sz="2400" b="0" i="0" u="none" strike="noStrike" baseline="0" dirty="0" smtClean="0">
                <a:latin typeface="Arial" panose="020B0604020202020204" pitchFamily="34" charset="0"/>
              </a:rPr>
              <a:t>consider.</a:t>
            </a:r>
            <a:endParaRPr lang="en-US" sz="2400" b="0" i="0" u="none" strike="noStrike" baseline="0" dirty="0">
              <a:latin typeface="Arial" panose="020B0604020202020204" pitchFamily="34" charset="0"/>
            </a:endParaRPr>
          </a:p>
          <a:p>
            <a:r>
              <a:rPr lang="en-US" sz="2400" b="0" i="0" u="none" strike="noStrike" baseline="0" dirty="0">
                <a:latin typeface="Arial" panose="020B0604020202020204" pitchFamily="34" charset="0"/>
              </a:rPr>
              <a:t>UX design must consider both the service moments and how they are connected into user </a:t>
            </a:r>
            <a:r>
              <a:rPr lang="en-US" sz="2400" b="0" i="0" u="none" strike="noStrike" baseline="0" dirty="0" smtClean="0">
                <a:latin typeface="Arial" panose="020B0604020202020204" pitchFamily="34" charset="0"/>
              </a:rPr>
              <a:t>journeys.</a:t>
            </a:r>
            <a:endParaRPr lang="en-US" sz="2400" b="0" i="0" u="none" strike="noStrike" baseline="0" dirty="0">
              <a:latin typeface="Arial" panose="020B0604020202020204" pitchFamily="34" charset="0"/>
            </a:endParaRPr>
          </a:p>
          <a:p>
            <a:r>
              <a:rPr lang="en-US" sz="2400" b="0" i="0" u="none" strike="noStrike" baseline="0" dirty="0">
                <a:latin typeface="Arial" panose="020B0604020202020204" pitchFamily="34" charset="0"/>
              </a:rPr>
              <a:t>User journeys will be different for different users because they will have different devices and they use different </a:t>
            </a:r>
            <a:r>
              <a:rPr lang="en-US" sz="2400" b="0" i="0" u="none" strike="noStrike" baseline="0" dirty="0" smtClean="0">
                <a:latin typeface="Arial" panose="020B0604020202020204" pitchFamily="34" charset="0"/>
              </a:rPr>
              <a:t>channels.</a:t>
            </a:r>
            <a:endParaRPr lang="en-US" sz="2400" b="0" i="0" u="none" strike="noStrike" baseline="0" dirty="0">
              <a:latin typeface="Arial" panose="020B0604020202020204" pitchFamily="34" charset="0"/>
            </a:endParaRPr>
          </a:p>
          <a:p>
            <a:r>
              <a:rPr lang="en-US" sz="2400" b="0" i="0" u="none" strike="noStrike" baseline="0" dirty="0">
                <a:latin typeface="Arial" panose="020B0604020202020204" pitchFamily="34" charset="0"/>
              </a:rPr>
              <a:t>The UX designer needs to consider the information architecture of a domain to develop a conceptual model that will guide </a:t>
            </a:r>
            <a:r>
              <a:rPr lang="en-US" sz="2400" b="0" i="0" u="none" strike="noStrike" baseline="0" dirty="0" smtClean="0">
                <a:latin typeface="Arial" panose="020B0604020202020204" pitchFamily="34" charset="0"/>
              </a:rPr>
              <a:t>design.</a:t>
            </a:r>
            <a:endParaRPr lang="en-US" sz="2400" b="0" i="0" u="none" strike="noStrike" baseline="0" dirty="0">
              <a:latin typeface="Arial" panose="020B0604020202020204" pitchFamily="34" charset="0"/>
            </a:endParaRPr>
          </a:p>
        </p:txBody>
      </p:sp>
    </p:spTree>
    <p:extLst>
      <p:ext uri="{BB962C8B-B14F-4D97-AF65-F5344CB8AC3E}">
        <p14:creationId xmlns:p14="http://schemas.microsoft.com/office/powerpoint/2010/main" val="117626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2"/>
            <a:ext cx="7886700" cy="549366"/>
          </a:xfrm>
        </p:spPr>
        <p:txBody>
          <a:bodyPr/>
          <a:lstStyle/>
          <a:p>
            <a:r>
              <a:rPr lang="en-US" b="1" i="0" u="none" strike="noStrike" baseline="0" dirty="0">
                <a:latin typeface="Arial" panose="020B0604020202020204" pitchFamily="34" charset="0"/>
              </a:rPr>
              <a:t>Channels and services</a:t>
            </a:r>
          </a:p>
        </p:txBody>
      </p:sp>
      <p:sp>
        <p:nvSpPr>
          <p:cNvPr id="3" name="Text Placeholder 2"/>
          <p:cNvSpPr>
            <a:spLocks noGrp="1"/>
          </p:cNvSpPr>
          <p:nvPr>
            <p:ph type="body" idx="4294967295"/>
          </p:nvPr>
        </p:nvSpPr>
        <p:spPr>
          <a:xfrm>
            <a:off x="653629" y="1434757"/>
            <a:ext cx="7886700" cy="4975567"/>
          </a:xfrm>
        </p:spPr>
        <p:txBody>
          <a:bodyPr>
            <a:noAutofit/>
          </a:bodyPr>
          <a:lstStyle/>
          <a:p>
            <a:pPr marL="361950" indent="-361950"/>
            <a:r>
              <a:rPr lang="en-US" sz="2000" b="0" i="0" u="none" strike="noStrike" baseline="0" dirty="0">
                <a:latin typeface="Arial" panose="020B0604020202020204" pitchFamily="34" charset="0"/>
              </a:rPr>
              <a:t>Interactions with services may happen intermittently and take place from different locations and devices. </a:t>
            </a:r>
          </a:p>
          <a:p>
            <a:pPr marL="361950" indent="-361950"/>
            <a:r>
              <a:rPr lang="en-US" sz="2000" b="0" i="0" u="none" strike="noStrike" baseline="0" dirty="0" smtClean="0">
                <a:latin typeface="Arial" panose="020B0604020202020204" pitchFamily="34" charset="0"/>
              </a:rPr>
              <a:t>Thus, </a:t>
            </a:r>
            <a:r>
              <a:rPr lang="en-US" sz="2000" b="0" i="0" u="none" strike="noStrike" baseline="0" dirty="0">
                <a:latin typeface="Arial" panose="020B0604020202020204" pitchFamily="34" charset="0"/>
              </a:rPr>
              <a:t>designers need to consider these different media channels of interaction. </a:t>
            </a:r>
          </a:p>
          <a:p>
            <a:pPr marL="361950" indent="-361950"/>
            <a:r>
              <a:rPr lang="en-US" sz="2000" b="0" i="0" u="none" strike="noStrike" baseline="0" dirty="0">
                <a:latin typeface="Arial" panose="020B0604020202020204" pitchFamily="34" charset="0"/>
              </a:rPr>
              <a:t>Exactly what constitutes a media channel will depend on how the users think about their needs and desires in a domain and how the UX designer interprets this. </a:t>
            </a:r>
          </a:p>
          <a:p>
            <a:pPr marL="361950" indent="-361950"/>
            <a:r>
              <a:rPr lang="en-US" sz="2000" b="0" i="0" u="none" strike="noStrike" baseline="0" dirty="0">
                <a:latin typeface="Arial" panose="020B0604020202020204" pitchFamily="34" charset="0"/>
              </a:rPr>
              <a:t>For example, people could consider the phone to be a channel. </a:t>
            </a:r>
          </a:p>
          <a:p>
            <a:pPr marL="361950" indent="-361950"/>
            <a:r>
              <a:rPr lang="en-US" sz="2000" b="0" i="0" u="none" strike="noStrike" baseline="0" dirty="0" smtClean="0">
                <a:latin typeface="Arial" panose="020B0604020202020204" pitchFamily="34" charset="0"/>
              </a:rPr>
              <a:t>However, </a:t>
            </a:r>
            <a:r>
              <a:rPr lang="en-US" sz="2000" b="0" i="0" u="none" strike="noStrike" baseline="0" dirty="0">
                <a:latin typeface="Arial" panose="020B0604020202020204" pitchFamily="34" charset="0"/>
              </a:rPr>
              <a:t>smartphones have many apps on them each of which can be considered as a media channel. </a:t>
            </a:r>
          </a:p>
          <a:p>
            <a:pPr marL="361950" indent="-361950"/>
            <a:r>
              <a:rPr lang="en-US" sz="2000" b="0" i="0" u="none" strike="noStrike" baseline="0" dirty="0">
                <a:latin typeface="Arial" panose="020B0604020202020204" pitchFamily="34" charset="0"/>
              </a:rPr>
              <a:t>Twitter, Instagram and Facebook are examples of channels. </a:t>
            </a:r>
          </a:p>
          <a:p>
            <a:pPr marL="361950" indent="-361950"/>
            <a:r>
              <a:rPr lang="en-US" sz="2000" b="0" i="0" u="none" strike="noStrike" baseline="0" dirty="0">
                <a:latin typeface="Arial" panose="020B0604020202020204" pitchFamily="34" charset="0"/>
              </a:rPr>
              <a:t>Comparison </a:t>
            </a:r>
            <a:r>
              <a:rPr lang="en-US" sz="2000" b="0" i="0" u="none" strike="noStrike" baseline="0" dirty="0" smtClean="0">
                <a:latin typeface="Arial" panose="020B0604020202020204" pitchFamily="34" charset="0"/>
              </a:rPr>
              <a:t>websites </a:t>
            </a:r>
            <a:r>
              <a:rPr lang="en-US" sz="2000" b="0" i="0" u="none" strike="noStrike" baseline="0" dirty="0">
                <a:latin typeface="Arial" panose="020B0604020202020204" pitchFamily="34" charset="0"/>
              </a:rPr>
              <a:t>such as Comparethemarket.com are channels. eBay is a channel, texting is a channel and </a:t>
            </a:r>
            <a:r>
              <a:rPr lang="en-US" sz="2000" b="0" i="0" u="none" strike="noStrike" baseline="0" dirty="0" smtClean="0">
                <a:latin typeface="Arial" panose="020B0604020202020204" pitchFamily="34" charset="0"/>
              </a:rPr>
              <a:t>WhatsApp </a:t>
            </a:r>
            <a:r>
              <a:rPr lang="en-US" sz="2000" b="0" i="0" u="none" strike="noStrike" baseline="0" dirty="0">
                <a:latin typeface="Arial" panose="020B0604020202020204" pitchFamily="34" charset="0"/>
              </a:rPr>
              <a:t>is a different texting channel from iMessage, Snapchat or Messenger.</a:t>
            </a:r>
          </a:p>
        </p:txBody>
      </p:sp>
    </p:spTree>
    <p:extLst>
      <p:ext uri="{BB962C8B-B14F-4D97-AF65-F5344CB8AC3E}">
        <p14:creationId xmlns:p14="http://schemas.microsoft.com/office/powerpoint/2010/main" val="1148327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1903"/>
            <a:ext cx="7886700" cy="704640"/>
          </a:xfrm>
        </p:spPr>
        <p:txBody>
          <a:bodyPr/>
          <a:lstStyle/>
          <a:p>
            <a:r>
              <a:rPr lang="en-US" b="1" i="0" u="none" strike="noStrike" baseline="0" dirty="0">
                <a:latin typeface="Arial" panose="020B0604020202020204" pitchFamily="34" charset="0"/>
              </a:rPr>
              <a:t>Time and services</a:t>
            </a:r>
          </a:p>
        </p:txBody>
      </p:sp>
      <p:sp>
        <p:nvSpPr>
          <p:cNvPr id="3" name="Text Placeholder 2"/>
          <p:cNvSpPr>
            <a:spLocks noGrp="1"/>
          </p:cNvSpPr>
          <p:nvPr>
            <p:ph type="body" idx="4294967295"/>
          </p:nvPr>
        </p:nvSpPr>
        <p:spPr>
          <a:xfrm>
            <a:off x="664053" y="1418823"/>
            <a:ext cx="7886700" cy="4960594"/>
          </a:xfrm>
        </p:spPr>
        <p:txBody>
          <a:bodyPr>
            <a:noAutofit/>
          </a:bodyPr>
          <a:lstStyle/>
          <a:p>
            <a:r>
              <a:rPr lang="en-US" sz="1900" b="0" i="0" u="none" strike="noStrike" baseline="0" dirty="0">
                <a:latin typeface="Arial" panose="020B0604020202020204" pitchFamily="34" charset="0"/>
              </a:rPr>
              <a:t>The time dimension is also important for service design. </a:t>
            </a:r>
          </a:p>
          <a:p>
            <a:r>
              <a:rPr lang="en-US" sz="1900" b="0" i="0" u="none" strike="noStrike" baseline="0" dirty="0">
                <a:latin typeface="Arial" panose="020B0604020202020204" pitchFamily="34" charset="0"/>
              </a:rPr>
              <a:t>For </a:t>
            </a:r>
            <a:r>
              <a:rPr lang="en-US" sz="1900" b="0" i="0" u="none" strike="noStrike" baseline="0" dirty="0" smtClean="0">
                <a:latin typeface="Arial" panose="020B0604020202020204" pitchFamily="34" charset="0"/>
              </a:rPr>
              <a:t>example, you </a:t>
            </a:r>
            <a:r>
              <a:rPr lang="en-US" sz="1900" b="0" i="0" u="none" strike="noStrike" baseline="0" dirty="0">
                <a:latin typeface="Arial" panose="020B0604020202020204" pitchFamily="34" charset="0"/>
              </a:rPr>
              <a:t>may stay with the same organization that provides your banking service for years and years. </a:t>
            </a:r>
          </a:p>
          <a:p>
            <a:r>
              <a:rPr lang="en-US" sz="1900" b="0" i="0" u="none" strike="noStrike" baseline="0" dirty="0">
                <a:latin typeface="Arial" panose="020B0604020202020204" pitchFamily="34" charset="0"/>
              </a:rPr>
              <a:t>You will stay with the same dentist or doctor for years. </a:t>
            </a:r>
          </a:p>
          <a:p>
            <a:r>
              <a:rPr lang="en-US" sz="1900" b="0" i="0" u="none" strike="noStrike" baseline="0" dirty="0">
                <a:latin typeface="Arial" panose="020B0604020202020204" pitchFamily="34" charset="0"/>
              </a:rPr>
              <a:t>Other services such as the purchase of a new washing machine will require extensive research, selection of a suitable supplier, weighing up the different packages on offer, the purchase itself, the delivery and installation and the use of the machine over many years.</a:t>
            </a:r>
          </a:p>
          <a:p>
            <a:r>
              <a:rPr lang="en-US" sz="1900" b="0" i="0" u="none" strike="noStrike" baseline="0" dirty="0">
                <a:latin typeface="Arial" panose="020B0604020202020204" pitchFamily="34" charset="0"/>
              </a:rPr>
              <a:t>Although services may be distinguished from products in that services are intangible, people still have to interact with the </a:t>
            </a:r>
            <a:r>
              <a:rPr lang="en-US" sz="1900" b="0" i="0" u="none" strike="noStrike" baseline="0" dirty="0" smtClean="0">
                <a:latin typeface="Arial" panose="020B0604020202020204" pitchFamily="34" charset="0"/>
              </a:rPr>
              <a:t>service </a:t>
            </a:r>
            <a:r>
              <a:rPr lang="en-US" sz="1900" b="0" i="0" u="none" strike="noStrike" baseline="0" dirty="0">
                <a:latin typeface="Arial" panose="020B0604020202020204" pitchFamily="34" charset="0"/>
              </a:rPr>
              <a:t>and this takes place through a physical interface at a touchpoint (or service moment). </a:t>
            </a:r>
          </a:p>
          <a:p>
            <a:r>
              <a:rPr lang="en-US" sz="1900" b="0" i="0" u="none" strike="noStrike" baseline="0" dirty="0">
                <a:latin typeface="Arial" panose="020B0604020202020204" pitchFamily="34" charset="0"/>
              </a:rPr>
              <a:t>Designers need to consider the whole UX across devices, across media, throughout the whole user journey (see Section 4.3) and over time.</a:t>
            </a:r>
          </a:p>
        </p:txBody>
      </p:sp>
    </p:spTree>
    <p:extLst>
      <p:ext uri="{BB962C8B-B14F-4D97-AF65-F5344CB8AC3E}">
        <p14:creationId xmlns:p14="http://schemas.microsoft.com/office/powerpoint/2010/main" val="505496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1949</TotalTime>
  <Words>8181</Words>
  <Application>Microsoft Office PowerPoint</Application>
  <PresentationFormat>On-screen Show (4:3)</PresentationFormat>
  <Paragraphs>414</Paragraphs>
  <Slides>70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70</vt:i4>
      </vt:variant>
    </vt:vector>
  </HeadingPairs>
  <TitlesOfParts>
    <vt:vector size="78" baseType="lpstr">
      <vt:lpstr>MS PGothic</vt:lpstr>
      <vt:lpstr>Arial</vt:lpstr>
      <vt:lpstr>Calibri</vt:lpstr>
      <vt:lpstr>Times</vt:lpstr>
      <vt:lpstr>Times New Roman</vt:lpstr>
      <vt:lpstr>Verdana</vt:lpstr>
      <vt:lpstr>2_Default Design</vt:lpstr>
      <vt:lpstr>3_Default Design</vt:lpstr>
      <vt:lpstr>PowerPoint Presentation</vt:lpstr>
      <vt:lpstr>Contents</vt:lpstr>
      <vt:lpstr>Background</vt:lpstr>
      <vt:lpstr>Aims</vt:lpstr>
      <vt:lpstr>Introduction</vt:lpstr>
      <vt:lpstr>Services</vt:lpstr>
      <vt:lpstr>Services example</vt:lpstr>
      <vt:lpstr>Channels and services</vt:lpstr>
      <vt:lpstr>Time and services</vt:lpstr>
      <vt:lpstr>Challenge 4.1</vt:lpstr>
      <vt:lpstr>The elements of UX overview</vt:lpstr>
      <vt:lpstr>The elements of UX (1of 3)</vt:lpstr>
      <vt:lpstr>Service ecologies</vt:lpstr>
      <vt:lpstr>Service ecology map</vt:lpstr>
      <vt:lpstr>The elements of UX (2 of 3)</vt:lpstr>
      <vt:lpstr>Wireframes </vt:lpstr>
      <vt:lpstr>The elements of UX (3 of 3)</vt:lpstr>
      <vt:lpstr>Microinteractions</vt:lpstr>
      <vt:lpstr>User journeys</vt:lpstr>
      <vt:lpstr>Touchpoints</vt:lpstr>
      <vt:lpstr>Services</vt:lpstr>
      <vt:lpstr>Service blueprint</vt:lpstr>
      <vt:lpstr>Frontstage and backstage</vt:lpstr>
      <vt:lpstr>Digital and physical space</vt:lpstr>
      <vt:lpstr>UX and services</vt:lpstr>
      <vt:lpstr>UX, services and abstraction</vt:lpstr>
      <vt:lpstr>UX, before, during and after (1 of 3)</vt:lpstr>
      <vt:lpstr>UX, before, during and after (2 of 3)</vt:lpstr>
      <vt:lpstr>UX, before, during and after (3 of 3)</vt:lpstr>
      <vt:lpstr>Back to user journeys</vt:lpstr>
      <vt:lpstr>PowerPoint Presentation</vt:lpstr>
      <vt:lpstr>PowerPoint Presentation</vt:lpstr>
      <vt:lpstr>PowerPoint Presentation</vt:lpstr>
      <vt:lpstr>Further thoughts: Business Models (1 of 2)</vt:lpstr>
      <vt:lpstr>Further thoughts: Business Models (2 of 2)</vt:lpstr>
      <vt:lpstr>Cross-channel UX (1 of 2)</vt:lpstr>
      <vt:lpstr>Cross-channel UX (2 of 2)</vt:lpstr>
      <vt:lpstr>Cross-channel services</vt:lpstr>
      <vt:lpstr>UX as berry picking</vt:lpstr>
      <vt:lpstr>Cross-channel ecosystems</vt:lpstr>
      <vt:lpstr>Channels and (information) content</vt:lpstr>
      <vt:lpstr>Cross-channel design</vt:lpstr>
      <vt:lpstr>Navigation design</vt:lpstr>
      <vt:lpstr>Trajectories</vt:lpstr>
      <vt:lpstr>UX and user journeys</vt:lpstr>
      <vt:lpstr>UX and cross-channel user journeys</vt:lpstr>
      <vt:lpstr>Information architects</vt:lpstr>
      <vt:lpstr>Information content</vt:lpstr>
      <vt:lpstr>Information architecture: Ontology</vt:lpstr>
      <vt:lpstr>The impact of ontology</vt:lpstr>
      <vt:lpstr>Coarse- or fine-grained ontology </vt:lpstr>
      <vt:lpstr>Coarse- or fine-grained ontology and tasks</vt:lpstr>
      <vt:lpstr>Information spaces</vt:lpstr>
      <vt:lpstr>Information spaces example</vt:lpstr>
      <vt:lpstr>Challenge 4.4 Write down an ontology for a restaurant. Compare with others and discuss.</vt:lpstr>
      <vt:lpstr>Information architecture and physical interaction</vt:lpstr>
      <vt:lpstr>Information architecture and blended spaces</vt:lpstr>
      <vt:lpstr>Ontology and topology</vt:lpstr>
      <vt:lpstr>Volatility </vt:lpstr>
      <vt:lpstr>Agency (1 of 2) </vt:lpstr>
      <vt:lpstr>Interaction and devices</vt:lpstr>
      <vt:lpstr>Example: Commuting to work</vt:lpstr>
      <vt:lpstr>Some physical devices in commuting to work</vt:lpstr>
      <vt:lpstr>IA</vt:lpstr>
      <vt:lpstr>Agency (2 of 2)</vt:lpstr>
      <vt:lpstr>Service blueprint for commuting to work domain</vt:lpstr>
      <vt:lpstr>PowerPoint Presentation</vt:lpstr>
      <vt:lpstr>User journey mapping</vt:lpstr>
      <vt:lpstr>Summary</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Benyon, David</dc:creator>
  <cp:lastModifiedBy>Vivekan G</cp:lastModifiedBy>
  <cp:revision>141</cp:revision>
  <dcterms:created xsi:type="dcterms:W3CDTF">2017-09-26T14:48:22Z</dcterms:created>
  <dcterms:modified xsi:type="dcterms:W3CDTF">2019-01-22T13:38:41Z</dcterms:modified>
</cp:coreProperties>
</file>