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66"/>
  </p:notesMasterIdLst>
  <p:sldIdLst>
    <p:sldId id="32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7" r:id="rId20"/>
    <p:sldId id="278" r:id="rId21"/>
    <p:sldId id="279" r:id="rId22"/>
    <p:sldId id="280" r:id="rId23"/>
    <p:sldId id="281"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25"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22" r:id="rId56"/>
    <p:sldId id="314" r:id="rId57"/>
    <p:sldId id="315" r:id="rId58"/>
    <p:sldId id="323" r:id="rId59"/>
    <p:sldId id="316" r:id="rId60"/>
    <p:sldId id="317" r:id="rId61"/>
    <p:sldId id="318" r:id="rId62"/>
    <p:sldId id="319" r:id="rId63"/>
    <p:sldId id="320" r:id="rId64"/>
    <p:sldId id="321"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2" pos="476" userDrawn="1">
          <p15:clr>
            <a:srgbClr val="A4A3A4"/>
          </p15:clr>
        </p15:guide>
        <p15:guide id="3" pos="703" userDrawn="1">
          <p15:clr>
            <a:srgbClr val="A4A3A4"/>
          </p15:clr>
        </p15:guide>
        <p15:guide id="4" pos="975" userDrawn="1">
          <p15:clr>
            <a:srgbClr val="A4A3A4"/>
          </p15:clr>
        </p15:guide>
        <p15:guide id="5" pos="5579" userDrawn="1">
          <p15:clr>
            <a:srgbClr val="A4A3A4"/>
          </p15:clr>
        </p15:guide>
        <p15:guide id="6" orient="horz" pos="958" userDrawn="1">
          <p15:clr>
            <a:srgbClr val="A4A3A4"/>
          </p15:clr>
        </p15:guide>
        <p15:guide id="7" orient="horz" pos="3952" userDrawn="1">
          <p15:clr>
            <a:srgbClr val="A4A3A4"/>
          </p15:clr>
        </p15:guide>
        <p15:guide id="8" pos="11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9" clrIdx="0">
    <p:extLst>
      <p:ext uri="{19B8F6BF-5375-455C-9EA6-DF929625EA0E}">
        <p15:presenceInfo xmlns:p15="http://schemas.microsoft.com/office/powerpoint/2012/main" userId="Menon, Binc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snapToObjects="1">
      <p:cViewPr varScale="1">
        <p:scale>
          <a:sx n="105" d="100"/>
          <a:sy n="105" d="100"/>
        </p:scale>
        <p:origin x="1878" y="114"/>
      </p:cViewPr>
      <p:guideLst>
        <p:guide orient="horz" pos="527"/>
        <p:guide pos="476"/>
        <p:guide pos="703"/>
        <p:guide pos="975"/>
        <p:guide pos="5579"/>
        <p:guide orient="horz" pos="958"/>
        <p:guide orient="horz" pos="3952"/>
        <p:guide pos="11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29561-F7F1-49BE-B36B-B6F98E86D73B}"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8BF75-A866-4513-A38B-D240AC67DCC9}" type="slidenum">
              <a:rPr lang="en-IN" smtClean="0"/>
              <a:t>‹#›</a:t>
            </a:fld>
            <a:endParaRPr lang="en-IN"/>
          </a:p>
        </p:txBody>
      </p:sp>
    </p:spTree>
    <p:extLst>
      <p:ext uri="{BB962C8B-B14F-4D97-AF65-F5344CB8AC3E}">
        <p14:creationId xmlns:p14="http://schemas.microsoft.com/office/powerpoint/2010/main" val="353371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143000" y="685800"/>
            <a:ext cx="4573588" cy="34290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14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C91FD3-F773-4668-851B-9501CB3EEE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11056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5.2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Options for accessibility keyboard settings</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18BF75-A866-4513-A38B-D240AC67DCC9}" type="slidenum">
              <a:rPr lang="en-IN" smtClean="0"/>
              <a:t>15</a:t>
            </a:fld>
            <a:endParaRPr lang="en-IN"/>
          </a:p>
        </p:txBody>
      </p:sp>
    </p:spTree>
    <p:extLst>
      <p:ext uri="{BB962C8B-B14F-4D97-AF65-F5344CB8AC3E}">
        <p14:creationId xmlns:p14="http://schemas.microsoft.com/office/powerpoint/2010/main" val="232579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5.4 </a:t>
            </a:r>
            <a:b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IN" sz="1200" b="0" i="0" u="none" strike="noStrike" kern="1200" baseline="0" dirty="0" smtClean="0">
                <a:solidFill>
                  <a:schemeClr val="tx1"/>
                </a:solidFill>
                <a:latin typeface="Arial" panose="020B0604020202020204" pitchFamily="34" charset="0"/>
                <a:ea typeface="+mn-ea"/>
                <a:cs typeface="Arial" panose="020B0604020202020204" pitchFamily="34" charset="0"/>
              </a:rPr>
              <a:t>Usability aims to achieve a balance in the PACT elements</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18BF75-A866-4513-A38B-D240AC67DCC9}" type="slidenum">
              <a:rPr lang="en-IN" smtClean="0"/>
              <a:t>23</a:t>
            </a:fld>
            <a:endParaRPr lang="en-IN"/>
          </a:p>
        </p:txBody>
      </p:sp>
    </p:spTree>
    <p:extLst>
      <p:ext uri="{BB962C8B-B14F-4D97-AF65-F5344CB8AC3E}">
        <p14:creationId xmlns:p14="http://schemas.microsoft.com/office/powerpoint/2010/main" val="337178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5.6</a:t>
            </a:r>
          </a:p>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’Slide to unlock’</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18BF75-A866-4513-A38B-D240AC67DCC9}" type="slidenum">
              <a:rPr lang="en-IN" smtClean="0"/>
              <a:t>28</a:t>
            </a:fld>
            <a:endParaRPr lang="en-IN"/>
          </a:p>
        </p:txBody>
      </p:sp>
    </p:spTree>
    <p:extLst>
      <p:ext uri="{BB962C8B-B14F-4D97-AF65-F5344CB8AC3E}">
        <p14:creationId xmlns:p14="http://schemas.microsoft.com/office/powerpoint/2010/main" val="3169516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5.7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My TV remote control</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18BF75-A866-4513-A38B-D240AC67DCC9}" type="slidenum">
              <a:rPr lang="en-IN" smtClean="0"/>
              <a:t>31</a:t>
            </a:fld>
            <a:endParaRPr lang="en-IN"/>
          </a:p>
        </p:txBody>
      </p:sp>
    </p:spTree>
    <p:extLst>
      <p:ext uri="{BB962C8B-B14F-4D97-AF65-F5344CB8AC3E}">
        <p14:creationId xmlns:p14="http://schemas.microsoft.com/office/powerpoint/2010/main" val="296259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5.10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Example of affordances/skeuomorphism</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18BF75-A866-4513-A38B-D240AC67DCC9}" type="slidenum">
              <a:rPr lang="en-IN" smtClean="0"/>
              <a:t>55</a:t>
            </a:fld>
            <a:endParaRPr lang="en-IN"/>
          </a:p>
        </p:txBody>
      </p:sp>
    </p:spTree>
    <p:extLst>
      <p:ext uri="{BB962C8B-B14F-4D97-AF65-F5344CB8AC3E}">
        <p14:creationId xmlns:p14="http://schemas.microsoft.com/office/powerpoint/2010/main" val="198116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5.9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Example of recovery</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18BF75-A866-4513-A38B-D240AC67DCC9}" type="slidenum">
              <a:rPr lang="en-IN" smtClean="0"/>
              <a:t>56</a:t>
            </a:fld>
            <a:endParaRPr lang="en-IN"/>
          </a:p>
        </p:txBody>
      </p:sp>
    </p:spTree>
    <p:extLst>
      <p:ext uri="{BB962C8B-B14F-4D97-AF65-F5344CB8AC3E}">
        <p14:creationId xmlns:p14="http://schemas.microsoft.com/office/powerpoint/2010/main" val="314628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5.11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Example of navigation</a:t>
            </a:r>
          </a:p>
          <a:p>
            <a:endPar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5.13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Example of e-commerce</a:t>
            </a:r>
          </a:p>
        </p:txBody>
      </p:sp>
      <p:sp>
        <p:nvSpPr>
          <p:cNvPr id="4" name="Slide Number Placeholder 3"/>
          <p:cNvSpPr>
            <a:spLocks noGrp="1"/>
          </p:cNvSpPr>
          <p:nvPr>
            <p:ph type="sldNum" sz="quarter" idx="10"/>
          </p:nvPr>
        </p:nvSpPr>
        <p:spPr/>
        <p:txBody>
          <a:bodyPr/>
          <a:lstStyle/>
          <a:p>
            <a:fld id="{6B18BF75-A866-4513-A38B-D240AC67DCC9}" type="slidenum">
              <a:rPr lang="en-IN" smtClean="0"/>
              <a:t>58</a:t>
            </a:fld>
            <a:endParaRPr lang="en-IN"/>
          </a:p>
        </p:txBody>
      </p:sp>
    </p:spTree>
    <p:extLst>
      <p:ext uri="{BB962C8B-B14F-4D97-AF65-F5344CB8AC3E}">
        <p14:creationId xmlns:p14="http://schemas.microsoft.com/office/powerpoint/2010/main" val="2120858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Figure 5.12 </a:t>
            </a:r>
            <a:b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mn-ea"/>
                <a:cs typeface="Arial" panose="020B0604020202020204" pitchFamily="34" charset="0"/>
              </a:rPr>
              <a:t>’Entourage’ on the Mac</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18BF75-A866-4513-A38B-D240AC67DCC9}" type="slidenum">
              <a:rPr lang="en-IN" smtClean="0"/>
              <a:t>61</a:t>
            </a:fld>
            <a:endParaRPr lang="en-IN"/>
          </a:p>
        </p:txBody>
      </p:sp>
    </p:spTree>
    <p:extLst>
      <p:ext uri="{BB962C8B-B14F-4D97-AF65-F5344CB8AC3E}">
        <p14:creationId xmlns:p14="http://schemas.microsoft.com/office/powerpoint/2010/main" val="40852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9543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459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593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smtClean="0"/>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smtClean="0"/>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24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88167921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398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264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374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04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989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36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013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4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Text Box 13"/>
          <p:cNvSpPr txBox="1">
            <a:spLocks noChangeArrowheads="1"/>
          </p:cNvSpPr>
          <p:nvPr userDrawn="1"/>
        </p:nvSpPr>
        <p:spPr bwMode="auto">
          <a:xfrm>
            <a:off x="185738" y="6416675"/>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smtClean="0">
                <a:solidFill>
                  <a:srgbClr val="000000"/>
                </a:solidFill>
                <a:latin typeface="Arial"/>
                <a:ea typeface="Verdana" panose="020B0604030504040204" pitchFamily="34" charset="0"/>
                <a:cs typeface="Verdana" panose="020B0604030504040204" pitchFamily="34" charset="0"/>
              </a:rPr>
              <a:t>Copyright © 2019, 2014, 2010 Pearson Education, Inc. All Rights Reserved</a:t>
            </a:r>
            <a:endParaRPr lang="en-GB" sz="1200" dirty="0" smtClean="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353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3600" b="1">
          <a:solidFill>
            <a:srgbClr val="007FA3"/>
          </a:solidFill>
          <a:latin typeface="+mj-lt"/>
          <a:ea typeface="+mj-ea"/>
          <a:cs typeface="+mj-cs"/>
        </a:defRPr>
      </a:lvl1pPr>
      <a:lvl2pPr algn="ctr" rtl="0" eaLnBrk="0" fontAlgn="base" hangingPunct="0">
        <a:spcBef>
          <a:spcPct val="0"/>
        </a:spcBef>
        <a:spcAft>
          <a:spcPct val="0"/>
        </a:spcAft>
        <a:defRPr sz="4000" b="1">
          <a:solidFill>
            <a:srgbClr val="007FA3"/>
          </a:solidFill>
          <a:latin typeface="Arial" pitchFamily="34" charset="0"/>
        </a:defRPr>
      </a:lvl2pPr>
      <a:lvl3pPr algn="ctr" rtl="0" eaLnBrk="0" fontAlgn="base" hangingPunct="0">
        <a:spcBef>
          <a:spcPct val="0"/>
        </a:spcBef>
        <a:spcAft>
          <a:spcPct val="0"/>
        </a:spcAft>
        <a:defRPr sz="4000" b="1">
          <a:solidFill>
            <a:srgbClr val="007FA3"/>
          </a:solidFill>
          <a:latin typeface="Arial" pitchFamily="34" charset="0"/>
        </a:defRPr>
      </a:lvl3pPr>
      <a:lvl4pPr algn="ctr" rtl="0" eaLnBrk="0" fontAlgn="base" hangingPunct="0">
        <a:spcBef>
          <a:spcPct val="0"/>
        </a:spcBef>
        <a:spcAft>
          <a:spcPct val="0"/>
        </a:spcAft>
        <a:defRPr sz="4000" b="1">
          <a:solidFill>
            <a:srgbClr val="007FA3"/>
          </a:solidFill>
          <a:latin typeface="Arial" pitchFamily="34" charset="0"/>
        </a:defRPr>
      </a:lvl4pPr>
      <a:lvl5pPr algn="ctr" rtl="0" eaLnBrk="0" fontAlgn="base" hangingPunct="0">
        <a:spcBef>
          <a:spcPct val="0"/>
        </a:spcBef>
        <a:spcAft>
          <a:spcPct val="0"/>
        </a:spcAft>
        <a:defRPr sz="4000" b="1">
          <a:solidFill>
            <a:srgbClr val="007FA3"/>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007FA3"/>
        </a:buClr>
        <a:buChar char="•"/>
        <a:defRPr sz="3200">
          <a:solidFill>
            <a:schemeClr val="tx1"/>
          </a:solidFill>
          <a:latin typeface="+mj-lt"/>
          <a:ea typeface="+mn-ea"/>
          <a:cs typeface="+mn-cs"/>
        </a:defRPr>
      </a:lvl1pPr>
      <a:lvl2pPr marL="742950" indent="-285750" algn="l" rtl="0" eaLnBrk="0" fontAlgn="base" hangingPunct="0">
        <a:spcBef>
          <a:spcPct val="20000"/>
        </a:spcBef>
        <a:spcAft>
          <a:spcPct val="0"/>
        </a:spcAft>
        <a:buClr>
          <a:srgbClr val="007FA3"/>
        </a:buClr>
        <a:buChar char="–"/>
        <a:defRPr sz="2800">
          <a:solidFill>
            <a:schemeClr val="tx1"/>
          </a:solidFill>
          <a:latin typeface="+mj-lt"/>
        </a:defRPr>
      </a:lvl2pPr>
      <a:lvl3pPr marL="1143000" indent="-228600" algn="l" rtl="0" eaLnBrk="0" fontAlgn="base" hangingPunct="0">
        <a:spcBef>
          <a:spcPct val="20000"/>
        </a:spcBef>
        <a:spcAft>
          <a:spcPct val="0"/>
        </a:spcAft>
        <a:buClr>
          <a:srgbClr val="007FA3"/>
        </a:buClr>
        <a:buChar char="•"/>
        <a:defRPr sz="2400">
          <a:solidFill>
            <a:schemeClr val="tx1"/>
          </a:solidFill>
          <a:latin typeface="+mj-lt"/>
        </a:defRPr>
      </a:lvl3pPr>
      <a:lvl4pPr marL="1600200" indent="-228600" algn="l" rtl="0" eaLnBrk="0" fontAlgn="base" hangingPunct="0">
        <a:spcBef>
          <a:spcPct val="20000"/>
        </a:spcBef>
        <a:spcAft>
          <a:spcPct val="0"/>
        </a:spcAft>
        <a:buClr>
          <a:srgbClr val="007FA3"/>
        </a:buClr>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a:t>
            </a:r>
            <a:r>
              <a:rPr kumimoji="0" lang="en-IN" sz="3600" b="1" i="0" u="none" strike="noStrike" kern="1200" cap="none" spc="0" normalizeH="0" baseline="0" noProof="0" dirty="0" smtClean="0">
                <a:ln>
                  <a:noFill/>
                </a:ln>
                <a:solidFill>
                  <a:srgbClr val="007BA4"/>
                </a:solidFill>
                <a:effectLst/>
                <a:uLnTx/>
                <a:uFillTx/>
                <a:latin typeface="Arial"/>
                <a:ea typeface="+mj-ea"/>
                <a:cs typeface="+mj-cs"/>
              </a:rPr>
              <a:t>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a:t>
            </a:r>
            <a:r>
              <a:rPr kumimoji="0" lang="en-US" sz="28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Fourth Edition</a:t>
            </a:r>
            <a:endPar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3" name="Text Placeholder 4"/>
          <p:cNvSpPr txBox="1">
            <a:spLocks/>
          </p:cNvSpPr>
          <p:nvPr/>
        </p:nvSpPr>
        <p:spPr bwMode="auto">
          <a:xfrm>
            <a:off x="4564063" y="3054970"/>
            <a:ext cx="41227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en-US" sz="3000" b="0" i="0" u="none" strike="noStrike" kern="0" cap="none" spc="0" normalizeH="0" baseline="0" noProof="0" dirty="0" smtClean="0">
                <a:ln>
                  <a:noFill/>
                </a:ln>
                <a:solidFill>
                  <a:srgbClr val="000000"/>
                </a:solidFill>
                <a:effectLst/>
                <a:uLnTx/>
                <a:uFillTx/>
                <a:latin typeface="Arial"/>
                <a:ea typeface="+mn-ea"/>
                <a:cs typeface="+mn-cs"/>
              </a:rPr>
              <a:t>Chapter 5</a:t>
            </a:r>
          </a:p>
        </p:txBody>
      </p:sp>
      <p:sp>
        <p:nvSpPr>
          <p:cNvPr id="14" name="Text Placeholder 4"/>
          <p:cNvSpPr txBox="1">
            <a:spLocks/>
          </p:cNvSpPr>
          <p:nvPr/>
        </p:nvSpPr>
        <p:spPr bwMode="auto">
          <a:xfrm>
            <a:off x="4564063" y="3740770"/>
            <a:ext cx="41227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defTabSz="914400">
              <a:spcBef>
                <a:spcPts val="1200"/>
              </a:spcBef>
              <a:buNone/>
              <a:defRPr/>
            </a:pPr>
            <a:r>
              <a:rPr lang="en-US" sz="2200" kern="0" dirty="0">
                <a:solidFill>
                  <a:srgbClr val="000000"/>
                </a:solidFill>
              </a:rPr>
              <a:t>Usability</a:t>
            </a:r>
            <a:endParaRPr kumimoji="0" lang="en-US" sz="2200" b="0" i="0" u="none" strike="noStrike" kern="0" cap="none" spc="0" normalizeH="0" baseline="0" noProof="0" dirty="0" smtClean="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7032513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1"/>
            <a:ext cx="7886700" cy="601124"/>
          </a:xfrm>
        </p:spPr>
        <p:txBody>
          <a:bodyPr/>
          <a:lstStyle/>
          <a:p>
            <a:r>
              <a:rPr lang="en-US" b="1" i="0" u="none" strike="noStrike" kern="1400" baseline="0" dirty="0">
                <a:latin typeface="Arial" panose="020B0604020202020204" pitchFamily="34" charset="0"/>
              </a:rPr>
              <a:t>Overcoming barriers</a:t>
            </a:r>
          </a:p>
        </p:txBody>
      </p:sp>
      <p:sp>
        <p:nvSpPr>
          <p:cNvPr id="3" name="Text Placeholder 2"/>
          <p:cNvSpPr>
            <a:spLocks noGrp="1"/>
          </p:cNvSpPr>
          <p:nvPr>
            <p:ph type="body" idx="4294967295"/>
          </p:nvPr>
        </p:nvSpPr>
        <p:spPr>
          <a:xfrm>
            <a:off x="671780" y="1434998"/>
            <a:ext cx="7886700" cy="4801857"/>
          </a:xfrm>
        </p:spPr>
        <p:txBody>
          <a:bodyPr>
            <a:normAutofit fontScale="55000" lnSpcReduction="20000"/>
          </a:bodyPr>
          <a:lstStyle/>
          <a:p>
            <a:pPr>
              <a:lnSpc>
                <a:spcPct val="120000"/>
              </a:lnSpc>
            </a:pPr>
            <a:r>
              <a:rPr lang="en-US" b="0" i="0" u="none" strike="noStrike" baseline="0" dirty="0">
                <a:latin typeface="Arial" panose="020B0604020202020204" pitchFamily="34" charset="0"/>
              </a:rPr>
              <a:t>Overcoming these barriers to access is a key design consideration. </a:t>
            </a:r>
          </a:p>
          <a:p>
            <a:pPr>
              <a:lnSpc>
                <a:spcPct val="120000"/>
              </a:lnSpc>
            </a:pPr>
            <a:r>
              <a:rPr lang="en-US" b="0" i="0" u="none" strike="noStrike" baseline="0" dirty="0">
                <a:latin typeface="Arial" panose="020B0604020202020204" pitchFamily="34" charset="0"/>
              </a:rPr>
              <a:t>Two main approaches to designing for accessibility are ‘design for all’ and inclusive design. </a:t>
            </a:r>
          </a:p>
          <a:p>
            <a:pPr>
              <a:lnSpc>
                <a:spcPct val="120000"/>
              </a:lnSpc>
            </a:pPr>
            <a:r>
              <a:rPr lang="en-US" b="0" i="0" u="none" strike="noStrike" baseline="0" dirty="0">
                <a:latin typeface="Arial" panose="020B0604020202020204" pitchFamily="34" charset="0"/>
              </a:rPr>
              <a:t>Design for all (also known as universal design) goes beyond the design of UX and applies to all design endeavors. </a:t>
            </a:r>
          </a:p>
          <a:p>
            <a:pPr>
              <a:lnSpc>
                <a:spcPct val="120000"/>
              </a:lnSpc>
            </a:pPr>
            <a:r>
              <a:rPr lang="en-US" b="0" i="0" u="none" strike="noStrike" baseline="0" dirty="0">
                <a:latin typeface="Arial" panose="020B0604020202020204" pitchFamily="34" charset="0"/>
              </a:rPr>
              <a:t>It is grounded in a certain philosophical approach to design encapsulated by an international design community (see Box 5.1). </a:t>
            </a:r>
          </a:p>
          <a:p>
            <a:pPr>
              <a:lnSpc>
                <a:spcPct val="120000"/>
              </a:lnSpc>
            </a:pPr>
            <a:r>
              <a:rPr lang="en-US" b="0" i="0" u="none" strike="noStrike" baseline="0" dirty="0">
                <a:latin typeface="Arial" panose="020B0604020202020204" pitchFamily="34" charset="0"/>
              </a:rPr>
              <a:t>Inclusive design is based on four premises:</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Varying ability is not a special condition of the few but a common characteristic of being human and we change physically and intellectually throughout our lives.</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If a design works well for people with disabilities, it works better for everyone.</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At any point in our lives, personal self-esteem, identity and well-being are deeply affected by our ability to function in our physical surroundings with a sense of comfort, independence and control.</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Usability and aesthetics are mutually compatible.</a:t>
            </a:r>
          </a:p>
        </p:txBody>
      </p:sp>
    </p:spTree>
    <p:extLst>
      <p:ext uri="{BB962C8B-B14F-4D97-AF65-F5344CB8AC3E}">
        <p14:creationId xmlns:p14="http://schemas.microsoft.com/office/powerpoint/2010/main" val="144255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1903"/>
            <a:ext cx="7886700" cy="704640"/>
          </a:xfrm>
        </p:spPr>
        <p:txBody>
          <a:bodyPr/>
          <a:lstStyle/>
          <a:p>
            <a:r>
              <a:rPr lang="en-US" b="1" i="0" u="none" strike="noStrike" kern="1400" baseline="0" dirty="0">
                <a:latin typeface="Arial" panose="020B0604020202020204" pitchFamily="34" charset="0"/>
              </a:rPr>
              <a:t>Principles of universal design</a:t>
            </a:r>
          </a:p>
        </p:txBody>
      </p:sp>
      <p:sp>
        <p:nvSpPr>
          <p:cNvPr id="3" name="Text Placeholder 2"/>
          <p:cNvSpPr>
            <a:spLocks noGrp="1"/>
          </p:cNvSpPr>
          <p:nvPr>
            <p:ph type="body" idx="4294967295"/>
          </p:nvPr>
        </p:nvSpPr>
        <p:spPr>
          <a:xfrm>
            <a:off x="671781" y="1428812"/>
            <a:ext cx="8184882" cy="4793231"/>
          </a:xfrm>
        </p:spPr>
        <p:txBody>
          <a:bodyPr>
            <a:noAutofit/>
          </a:bodyPr>
          <a:lstStyle/>
          <a:p>
            <a:r>
              <a:rPr lang="en-US" sz="1700" b="0" i="0" u="none" strike="noStrike" baseline="0" dirty="0">
                <a:latin typeface="Arial" panose="020B0604020202020204" pitchFamily="34" charset="0"/>
              </a:rPr>
              <a:t>Equitable use. The design does not disadvantage or stigmatize any group of users.</a:t>
            </a:r>
          </a:p>
          <a:p>
            <a:r>
              <a:rPr lang="en-US" sz="1700" b="0" i="0" u="none" strike="noStrike" baseline="0" dirty="0">
                <a:latin typeface="Arial" panose="020B0604020202020204" pitchFamily="34" charset="0"/>
              </a:rPr>
              <a:t>Flexibility in use. The design accommodates a wide range of individual preferences and abilities.</a:t>
            </a:r>
          </a:p>
          <a:p>
            <a:r>
              <a:rPr lang="en-US" sz="1700" b="0" i="0" u="none" strike="noStrike" baseline="0" dirty="0">
                <a:latin typeface="Arial" panose="020B0604020202020204" pitchFamily="34" charset="0"/>
              </a:rPr>
              <a:t>Simple, intuitive use. Use of the design is easy to understand, regardless of the user’s experience, knowledge, language </a:t>
            </a:r>
            <a:r>
              <a:rPr lang="en-US" sz="1700" b="0" i="0" u="none" strike="noStrike" baseline="0" dirty="0" smtClean="0">
                <a:latin typeface="Arial" panose="020B0604020202020204" pitchFamily="34" charset="0"/>
              </a:rPr>
              <a:t>skills </a:t>
            </a:r>
            <a:r>
              <a:rPr lang="en-US" sz="1700" b="0" i="0" u="none" strike="noStrike" baseline="0" dirty="0">
                <a:latin typeface="Arial" panose="020B0604020202020204" pitchFamily="34" charset="0"/>
              </a:rPr>
              <a:t>or current concentration level.</a:t>
            </a:r>
          </a:p>
          <a:p>
            <a:r>
              <a:rPr lang="en-US" sz="1700" b="0" i="0" u="none" strike="noStrike" baseline="0" dirty="0">
                <a:latin typeface="Arial" panose="020B0604020202020204" pitchFamily="34" charset="0"/>
              </a:rPr>
              <a:t>Perceptible information. The design communicates necessary information effectively to the user, regardless of ambient conditions or the user’s sensory abilities.</a:t>
            </a:r>
          </a:p>
          <a:p>
            <a:r>
              <a:rPr lang="en-US" sz="1700" b="0" i="0" u="none" strike="noStrike" baseline="0" dirty="0">
                <a:latin typeface="Arial" panose="020B0604020202020204" pitchFamily="34" charset="0"/>
              </a:rPr>
              <a:t>Tolerance for error. The design minimizes hazards and the adverse consequences of accidental or unintended actions.</a:t>
            </a:r>
          </a:p>
          <a:p>
            <a:r>
              <a:rPr lang="en-US" sz="1700" b="0" i="0" u="none" strike="noStrike" baseline="0" dirty="0">
                <a:latin typeface="Arial" panose="020B0604020202020204" pitchFamily="34" charset="0"/>
              </a:rPr>
              <a:t>Low physical effort. The design can be used efficiently and </a:t>
            </a:r>
            <a:r>
              <a:rPr lang="en-US" sz="1700" b="0" i="0" u="none" strike="noStrike" baseline="0" dirty="0" smtClean="0">
                <a:latin typeface="Arial" panose="020B0604020202020204" pitchFamily="34" charset="0"/>
              </a:rPr>
              <a:t>comfortably </a:t>
            </a:r>
            <a:r>
              <a:rPr lang="en-US" sz="1700" b="0" i="0" u="none" strike="noStrike" baseline="0" dirty="0">
                <a:latin typeface="Arial" panose="020B0604020202020204" pitchFamily="34" charset="0"/>
              </a:rPr>
              <a:t>and with a minimum of fatigue.</a:t>
            </a:r>
          </a:p>
          <a:p>
            <a:r>
              <a:rPr lang="en-US" sz="1700" b="0" i="0" u="none" strike="noStrike" baseline="0" dirty="0">
                <a:latin typeface="Arial" panose="020B0604020202020204" pitchFamily="34" charset="0"/>
              </a:rPr>
              <a:t>Size and space for approach and use. Appropriate size and space are provided for approach, reach, </a:t>
            </a:r>
            <a:r>
              <a:rPr lang="en-US" sz="1700" b="0" i="0" u="none" strike="noStrike" baseline="0" dirty="0" smtClean="0">
                <a:latin typeface="Arial" panose="020B0604020202020204" pitchFamily="34" charset="0"/>
              </a:rPr>
              <a:t>manipulation </a:t>
            </a:r>
            <a:r>
              <a:rPr lang="en-US" sz="1700" b="0" i="0" u="none" strike="noStrike" baseline="0" dirty="0">
                <a:latin typeface="Arial" panose="020B0604020202020204" pitchFamily="34" charset="0"/>
              </a:rPr>
              <a:t>and use, regardless of the user’s body size, </a:t>
            </a:r>
            <a:r>
              <a:rPr lang="en-US" sz="1700" b="0" i="0" u="none" strike="noStrike" baseline="0" dirty="0" smtClean="0">
                <a:latin typeface="Arial" panose="020B0604020202020204" pitchFamily="34" charset="0"/>
              </a:rPr>
              <a:t>posture </a:t>
            </a:r>
            <a:r>
              <a:rPr lang="en-US" sz="1700" b="0" i="0" u="none" strike="noStrike" baseline="0" dirty="0">
                <a:latin typeface="Arial" panose="020B0604020202020204" pitchFamily="34" charset="0"/>
              </a:rPr>
              <a:t>or mobility.</a:t>
            </a:r>
          </a:p>
        </p:txBody>
      </p:sp>
    </p:spTree>
    <p:extLst>
      <p:ext uri="{BB962C8B-B14F-4D97-AF65-F5344CB8AC3E}">
        <p14:creationId xmlns:p14="http://schemas.microsoft.com/office/powerpoint/2010/main" val="208817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650"/>
            <a:ext cx="7886700" cy="739146"/>
          </a:xfrm>
        </p:spPr>
        <p:txBody>
          <a:bodyPr/>
          <a:lstStyle/>
          <a:p>
            <a:r>
              <a:rPr lang="en-US" b="1" i="0" u="none" strike="noStrike" kern="1400" baseline="0" dirty="0">
                <a:latin typeface="Arial" panose="020B0604020202020204" pitchFamily="34" charset="0"/>
              </a:rPr>
              <a:t>Inclusive </a:t>
            </a:r>
            <a:r>
              <a:rPr lang="en-US" b="1" i="0" u="none" strike="noStrike" kern="1400" baseline="0" dirty="0" smtClean="0">
                <a:latin typeface="Arial" panose="020B0604020202020204" pitchFamily="34" charset="0"/>
              </a:rPr>
              <a:t>design (1 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153" y="1420792"/>
            <a:ext cx="8193509" cy="4801861"/>
          </a:xfrm>
        </p:spPr>
        <p:txBody>
          <a:bodyPr>
            <a:normAutofit fontScale="70000" lnSpcReduction="20000"/>
          </a:bodyPr>
          <a:lstStyle/>
          <a:p>
            <a:pPr>
              <a:lnSpc>
                <a:spcPct val="120000"/>
              </a:lnSpc>
            </a:pPr>
            <a:r>
              <a:rPr lang="en-US" b="0" i="0" u="none" strike="noStrike" baseline="0" dirty="0">
                <a:latin typeface="Arial" panose="020B0604020202020204" pitchFamily="34" charset="0"/>
              </a:rPr>
              <a:t>Inclusive design is a more pragmatic approach that argues that there will often be reasons (e.g. technical or financial) why total inclusion is unattainable. </a:t>
            </a:r>
          </a:p>
          <a:p>
            <a:pPr>
              <a:lnSpc>
                <a:spcPct val="120000"/>
              </a:lnSpc>
            </a:pPr>
            <a:r>
              <a:rPr lang="en-US" b="0" i="0" u="none" strike="noStrike" baseline="0" dirty="0">
                <a:latin typeface="Arial" panose="020B0604020202020204" pitchFamily="34" charset="0"/>
              </a:rPr>
              <a:t>Benyon </a:t>
            </a:r>
            <a:r>
              <a:rPr lang="en-US" b="0" i="1" u="none" strike="noStrike" baseline="0" dirty="0">
                <a:latin typeface="Arial" panose="020B0604020202020204" pitchFamily="34" charset="0"/>
              </a:rPr>
              <a:t>et al.</a:t>
            </a:r>
            <a:r>
              <a:rPr lang="en-US" b="0" i="0" u="none" strike="noStrike" baseline="0" dirty="0">
                <a:latin typeface="Arial" panose="020B0604020202020204" pitchFamily="34" charset="0"/>
              </a:rPr>
              <a:t> (2001) recommend undertaking an inclusivity analysis that ensures that inadvertent exclusion will be minimized and common characteristics that cause exclusion and which are relatively cheap to fix will be identified. </a:t>
            </a:r>
          </a:p>
          <a:p>
            <a:pPr>
              <a:lnSpc>
                <a:spcPct val="120000"/>
              </a:lnSpc>
            </a:pPr>
            <a:r>
              <a:rPr lang="en-US" b="0" i="0" u="none" strike="noStrike" baseline="0" dirty="0">
                <a:latin typeface="Arial" panose="020B0604020202020204" pitchFamily="34" charset="0"/>
              </a:rPr>
              <a:t>Distinguishing between fixed and changing user characteristics, they present a decision tree (see Figure 5.1). </a:t>
            </a:r>
          </a:p>
          <a:p>
            <a:pPr>
              <a:lnSpc>
                <a:spcPct val="120000"/>
              </a:lnSpc>
            </a:pPr>
            <a:r>
              <a:rPr lang="en-US" b="0" i="0" u="none" strike="noStrike" baseline="0" dirty="0">
                <a:latin typeface="Arial" panose="020B0604020202020204" pitchFamily="34" charset="0"/>
              </a:rPr>
              <a:t>We all suffer from disabilities from time to time (e.g. a broken arm) that affect our abilities to use interactive systems, so accessibility is not something that is an issue for only a few people.</a:t>
            </a:r>
          </a:p>
        </p:txBody>
      </p:sp>
    </p:spTree>
    <p:extLst>
      <p:ext uri="{BB962C8B-B14F-4D97-AF65-F5344CB8AC3E}">
        <p14:creationId xmlns:p14="http://schemas.microsoft.com/office/powerpoint/2010/main" val="170617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0508" y="278859"/>
            <a:ext cx="8087261" cy="1325563"/>
          </a:xfrm>
        </p:spPr>
        <p:txBody>
          <a:bodyPr/>
          <a:lstStyle/>
          <a:p>
            <a:pPr algn="l"/>
            <a:r>
              <a:rPr lang="it-IT" i="0" u="none" strike="noStrike" kern="1400" baseline="0" dirty="0">
                <a:latin typeface="Arial" panose="020B0604020202020204" pitchFamily="34" charset="0"/>
              </a:rPr>
              <a:t>Figure </a:t>
            </a:r>
            <a:r>
              <a:rPr lang="it-IT" i="0" u="none" strike="noStrike" kern="1400" baseline="0" dirty="0" smtClean="0">
                <a:latin typeface="Arial" panose="020B0604020202020204" pitchFamily="34" charset="0"/>
              </a:rPr>
              <a:t>5.1</a:t>
            </a:r>
            <a:br>
              <a:rPr lang="it-IT" i="0" u="none" strike="noStrike" kern="1400" baseline="0" dirty="0" smtClean="0">
                <a:latin typeface="Arial" panose="020B0604020202020204" pitchFamily="34" charset="0"/>
              </a:rPr>
            </a:br>
            <a:r>
              <a:rPr lang="en-US" kern="1400" dirty="0" smtClean="0">
                <a:latin typeface="Arial" panose="020B0604020202020204" pitchFamily="34" charset="0"/>
              </a:rPr>
              <a:t>Decision </a:t>
            </a:r>
            <a:r>
              <a:rPr lang="en-US" kern="1400" dirty="0">
                <a:latin typeface="Arial" panose="020B0604020202020204" pitchFamily="34" charset="0"/>
              </a:rPr>
              <a:t>tree for inclusivity analysis</a:t>
            </a:r>
            <a:endParaRPr lang="it-IT" kern="1400" dirty="0">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823174" y="1779912"/>
            <a:ext cx="7497653" cy="4131360"/>
          </a:xfrm>
          <a:prstGeom prst="rect">
            <a:avLst/>
          </a:prstGeom>
        </p:spPr>
      </p:pic>
      <p:sp>
        <p:nvSpPr>
          <p:cNvPr id="3" name="TextBox 2"/>
          <p:cNvSpPr txBox="1"/>
          <p:nvPr/>
        </p:nvSpPr>
        <p:spPr>
          <a:xfrm>
            <a:off x="709616" y="6059054"/>
            <a:ext cx="2547492" cy="215444"/>
          </a:xfrm>
          <a:prstGeom prst="rect">
            <a:avLst/>
          </a:prstGeom>
          <a:noFill/>
        </p:spPr>
        <p:txBody>
          <a:bodyPr wrap="none" rtlCol="0">
            <a:spAutoFit/>
          </a:bodyPr>
          <a:lstStyle/>
          <a:p>
            <a:r>
              <a:rPr lang="en-IN" sz="800" i="1" dirty="0"/>
              <a:t>Source</a:t>
            </a:r>
            <a:r>
              <a:rPr lang="en-IN" sz="800" dirty="0"/>
              <a:t>: after </a:t>
            </a:r>
            <a:r>
              <a:rPr lang="en-IN" sz="800" dirty="0" err="1"/>
              <a:t>Benyon</a:t>
            </a:r>
            <a:r>
              <a:rPr lang="en-IN" sz="800" dirty="0"/>
              <a:t> </a:t>
            </a:r>
            <a:r>
              <a:rPr lang="en-IN" sz="800" i="1" dirty="0"/>
              <a:t>et al. </a:t>
            </a:r>
            <a:r>
              <a:rPr lang="en-IN" sz="800" dirty="0"/>
              <a:t>(2001), Figure 2.3, p. </a:t>
            </a:r>
            <a:r>
              <a:rPr lang="en-IN" sz="800" dirty="0" smtClean="0"/>
              <a:t>38</a:t>
            </a:r>
            <a:endParaRPr lang="en-IN" sz="800" dirty="0"/>
          </a:p>
        </p:txBody>
      </p:sp>
    </p:spTree>
    <p:extLst>
      <p:ext uri="{BB962C8B-B14F-4D97-AF65-F5344CB8AC3E}">
        <p14:creationId xmlns:p14="http://schemas.microsoft.com/office/powerpoint/2010/main" val="25675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4"/>
            <a:ext cx="7886700" cy="604260"/>
          </a:xfrm>
        </p:spPr>
        <p:txBody>
          <a:bodyPr/>
          <a:lstStyle/>
          <a:p>
            <a:r>
              <a:rPr lang="it-IT" b="1" i="0" u="none" strike="noStrike" kern="1400" baseline="0" dirty="0">
                <a:latin typeface="Arial" panose="020B0604020202020204" pitchFamily="34" charset="0"/>
              </a:rPr>
              <a:t>Inclusive </a:t>
            </a:r>
            <a:r>
              <a:rPr lang="it-IT" b="1" i="0" u="none" strike="noStrike" kern="1400" baseline="0" dirty="0" smtClean="0">
                <a:latin typeface="Arial" panose="020B0604020202020204" pitchFamily="34" charset="0"/>
              </a:rPr>
              <a:t>design</a:t>
            </a:r>
            <a:r>
              <a:rPr lang="it-IT" b="0" i="0" u="none" strike="noStrike" kern="1400" baseline="0" dirty="0" smtClean="0">
                <a:latin typeface="Arial" panose="020B0604020202020204" pitchFamily="34" charset="0"/>
              </a:rPr>
              <a:t> </a:t>
            </a:r>
            <a:r>
              <a:rPr lang="en-US" b="1" kern="1400" dirty="0" smtClean="0">
                <a:latin typeface="Arial" panose="020B0604020202020204" pitchFamily="34" charset="0"/>
              </a:rPr>
              <a:t>(2 </a:t>
            </a:r>
            <a:r>
              <a:rPr lang="en-US" b="1" kern="1400" dirty="0">
                <a:latin typeface="Arial" panose="020B0604020202020204" pitchFamily="34" charset="0"/>
              </a:rPr>
              <a:t>of 2)</a:t>
            </a:r>
            <a:endParaRPr lang="it-IT"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5782" y="1419232"/>
            <a:ext cx="8238838" cy="4799152"/>
          </a:xfrm>
        </p:spPr>
        <p:txBody>
          <a:bodyPr>
            <a:normAutofit fontScale="77500" lnSpcReduction="20000"/>
          </a:bodyPr>
          <a:lstStyle/>
          <a:p>
            <a:pPr>
              <a:lnSpc>
                <a:spcPct val="120000"/>
              </a:lnSpc>
            </a:pPr>
            <a:r>
              <a:rPr lang="it-IT" b="0" i="0" u="none" strike="noStrike" baseline="0" dirty="0">
                <a:latin typeface="Arial" panose="020B0604020202020204" pitchFamily="34" charset="0"/>
              </a:rPr>
              <a:t>As a way of ensuring an accessible system, designers should:</a:t>
            </a: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rPr>
              <a:t>Include </a:t>
            </a:r>
            <a:r>
              <a:rPr lang="it-IT" b="0" i="0" u="none" strike="noStrike" baseline="0" dirty="0">
                <a:latin typeface="Arial" panose="020B0604020202020204" pitchFamily="34" charset="0"/>
              </a:rPr>
              <a:t>people with special needs in requirements generation, user research and analysis of existing </a:t>
            </a:r>
            <a:r>
              <a:rPr lang="it-IT" b="0" i="0" u="none" strike="noStrike" baseline="0" dirty="0" smtClean="0">
                <a:latin typeface="Arial" panose="020B0604020202020204" pitchFamily="34" charset="0"/>
              </a:rPr>
              <a:t>systems.</a:t>
            </a:r>
            <a:endParaRPr lang="it-IT" b="0" i="0" u="none" strike="noStrike" baseline="0" dirty="0">
              <a:latin typeface="Arial" panose="020B0604020202020204" pitchFamily="34" charset="0"/>
            </a:endParaRP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rPr>
              <a:t>Consider </a:t>
            </a:r>
            <a:r>
              <a:rPr lang="it-IT" b="0" i="0" u="none" strike="noStrike" baseline="0" dirty="0">
                <a:latin typeface="Arial" panose="020B0604020202020204" pitchFamily="34" charset="0"/>
              </a:rPr>
              <a:t>whether new features affect users with special needs (positively or negatively) and note this in the </a:t>
            </a:r>
            <a:r>
              <a:rPr lang="it-IT" b="0" i="0" u="none" strike="noStrike" baseline="0" dirty="0" smtClean="0">
                <a:latin typeface="Arial" panose="020B0604020202020204" pitchFamily="34" charset="0"/>
              </a:rPr>
              <a:t>specification.</a:t>
            </a:r>
            <a:endParaRPr lang="it-IT" b="0" i="0" u="none" strike="noStrike" baseline="0" dirty="0">
              <a:latin typeface="Arial" panose="020B0604020202020204" pitchFamily="34" charset="0"/>
            </a:endParaRP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rPr>
              <a:t>Take </a:t>
            </a:r>
            <a:r>
              <a:rPr lang="it-IT" b="0" i="0" u="none" strike="noStrike" baseline="0" dirty="0">
                <a:latin typeface="Arial" panose="020B0604020202020204" pitchFamily="34" charset="0"/>
              </a:rPr>
              <a:t>account of guidelines – include evaluation against </a:t>
            </a:r>
            <a:r>
              <a:rPr lang="it-IT" b="0" i="0" u="none" strike="noStrike" baseline="0" dirty="0" smtClean="0">
                <a:latin typeface="Arial" panose="020B0604020202020204" pitchFamily="34" charset="0"/>
              </a:rPr>
              <a:t>guidelines.</a:t>
            </a:r>
            <a:endParaRPr lang="it-IT" b="0" i="0" u="none" strike="noStrike" baseline="0" dirty="0">
              <a:latin typeface="Arial" panose="020B0604020202020204" pitchFamily="34" charset="0"/>
            </a:endParaRP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rPr>
              <a:t>Include </a:t>
            </a:r>
            <a:r>
              <a:rPr lang="it-IT" b="0" i="0" u="none" strike="noStrike" baseline="0" dirty="0">
                <a:latin typeface="Arial" panose="020B0604020202020204" pitchFamily="34" charset="0"/>
              </a:rPr>
              <a:t>special needs users in usability testing and beta tests.</a:t>
            </a:r>
          </a:p>
        </p:txBody>
      </p:sp>
    </p:spTree>
    <p:extLst>
      <p:ext uri="{BB962C8B-B14F-4D97-AF65-F5344CB8AC3E}">
        <p14:creationId xmlns:p14="http://schemas.microsoft.com/office/powerpoint/2010/main" val="103036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350"/>
            <a:ext cx="7886700" cy="614942"/>
          </a:xfrm>
        </p:spPr>
        <p:txBody>
          <a:bodyPr/>
          <a:lstStyle/>
          <a:p>
            <a:r>
              <a:rPr lang="it-IT" i="0" u="none" strike="noStrike" kern="1400" baseline="0" dirty="0">
                <a:latin typeface="Arial" panose="020B0604020202020204" pitchFamily="34" charset="0"/>
              </a:rPr>
              <a:t>Assistive technologies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582" y="1241751"/>
            <a:ext cx="6206836" cy="4863184"/>
          </a:xfrm>
          <a:prstGeom prst="rect">
            <a:avLst/>
          </a:prstGeom>
        </p:spPr>
      </p:pic>
    </p:spTree>
    <p:extLst>
      <p:ext uri="{BB962C8B-B14F-4D97-AF65-F5344CB8AC3E}">
        <p14:creationId xmlns:p14="http://schemas.microsoft.com/office/powerpoint/2010/main" val="12030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67163"/>
            <a:ext cx="7886700" cy="419534"/>
          </a:xfrm>
        </p:spPr>
        <p:txBody>
          <a:bodyPr/>
          <a:lstStyle/>
          <a:p>
            <a:r>
              <a:rPr lang="pt-BR" b="1" i="0" u="none" strike="noStrike" kern="1400" baseline="0" dirty="0">
                <a:latin typeface="Arial" panose="020B0604020202020204" pitchFamily="34" charset="0"/>
              </a:rPr>
              <a:t>Web accessibility</a:t>
            </a:r>
            <a:r>
              <a:rPr lang="pt-BR"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5015" y="1409996"/>
            <a:ext cx="8431792" cy="4752972"/>
          </a:xfrm>
        </p:spPr>
        <p:txBody>
          <a:bodyPr>
            <a:noAutofit/>
          </a:bodyPr>
          <a:lstStyle/>
          <a:p>
            <a:r>
              <a:rPr lang="pt-BR" sz="2400" b="0" i="0" u="none" strike="noStrike" baseline="0" dirty="0">
                <a:latin typeface="Arial" panose="020B0604020202020204" pitchFamily="34" charset="0"/>
              </a:rPr>
              <a:t>Web accessibility is a particularly important area as many websites exclude people who are not fit and able. </a:t>
            </a:r>
          </a:p>
          <a:p>
            <a:r>
              <a:rPr lang="pt-BR" sz="2400" b="0" i="0" u="none" strike="noStrike" baseline="0" dirty="0">
                <a:latin typeface="Arial" panose="020B0604020202020204" pitchFamily="34" charset="0"/>
              </a:rPr>
              <a:t>The W4A conference and ACM’s SIGACCESS group contain many specialist papers and discussions. </a:t>
            </a:r>
          </a:p>
          <a:p>
            <a:r>
              <a:rPr lang="pt-BR" sz="2400" b="0" i="0" u="none" strike="noStrike" baseline="0" dirty="0">
                <a:latin typeface="Arial" panose="020B0604020202020204" pitchFamily="34" charset="0"/>
              </a:rPr>
              <a:t>The W3C web accessibility initiative (WAI) lists many automated tools that will check </a:t>
            </a:r>
            <a:r>
              <a:rPr lang="pt-BR" sz="2400" b="0" i="0" u="none" strike="noStrike" baseline="0" dirty="0" smtClean="0">
                <a:latin typeface="Arial" panose="020B0604020202020204" pitchFamily="34" charset="0"/>
              </a:rPr>
              <a:t>web </a:t>
            </a:r>
            <a:r>
              <a:rPr lang="pt-BR" sz="2400" b="0" i="0" u="none" strike="noStrike" baseline="0" dirty="0">
                <a:latin typeface="Arial" panose="020B0604020202020204" pitchFamily="34" charset="0"/>
              </a:rPr>
              <a:t>pages for conformance to the W3C standards and conformance to section 508. </a:t>
            </a:r>
          </a:p>
          <a:p>
            <a:r>
              <a:rPr lang="pt-BR" sz="2400" b="0" i="0" u="none" strike="noStrike" baseline="0" dirty="0">
                <a:latin typeface="Arial" panose="020B0604020202020204" pitchFamily="34" charset="0"/>
              </a:rPr>
              <a:t>However, in a study of university websites, Kane </a:t>
            </a:r>
            <a:r>
              <a:rPr lang="pt-BR" sz="2400" b="0" i="1" u="none" strike="noStrike" baseline="0" dirty="0">
                <a:latin typeface="Arial" panose="020B0604020202020204" pitchFamily="34" charset="0"/>
              </a:rPr>
              <a:t>et al.</a:t>
            </a:r>
            <a:r>
              <a:rPr lang="pt-BR" sz="2400" b="0" i="0" u="none" strike="noStrike" baseline="0" dirty="0">
                <a:latin typeface="Arial" panose="020B0604020202020204" pitchFamily="34" charset="0"/>
              </a:rPr>
              <a:t> (2007) found serious accessibility problems, showing that there is still some way to go before these issues are overcome.</a:t>
            </a:r>
          </a:p>
        </p:txBody>
      </p:sp>
    </p:spTree>
    <p:extLst>
      <p:ext uri="{BB962C8B-B14F-4D97-AF65-F5344CB8AC3E}">
        <p14:creationId xmlns:p14="http://schemas.microsoft.com/office/powerpoint/2010/main" val="648783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745"/>
            <a:ext cx="7886700" cy="530370"/>
          </a:xfrm>
        </p:spPr>
        <p:txBody>
          <a:bodyPr/>
          <a:lstStyle/>
          <a:p>
            <a:r>
              <a:rPr lang="pt-BR" b="1" i="0" u="none" strike="noStrike" kern="1400" baseline="0" dirty="0">
                <a:latin typeface="Arial" panose="020B0604020202020204" pitchFamily="34" charset="0"/>
              </a:rPr>
              <a:t>Design for all</a:t>
            </a:r>
          </a:p>
        </p:txBody>
      </p:sp>
      <p:sp>
        <p:nvSpPr>
          <p:cNvPr id="3" name="Text Placeholder 2"/>
          <p:cNvSpPr>
            <a:spLocks noGrp="1"/>
          </p:cNvSpPr>
          <p:nvPr>
            <p:ph type="body" idx="4294967295"/>
          </p:nvPr>
        </p:nvSpPr>
        <p:spPr>
          <a:xfrm>
            <a:off x="665012" y="1428464"/>
            <a:ext cx="8266551" cy="4799156"/>
          </a:xfrm>
        </p:spPr>
        <p:txBody>
          <a:bodyPr>
            <a:normAutofit fontScale="55000" lnSpcReduction="20000"/>
          </a:bodyPr>
          <a:lstStyle/>
          <a:p>
            <a:pPr marL="369888" indent="-369888">
              <a:lnSpc>
                <a:spcPct val="120000"/>
              </a:lnSpc>
            </a:pPr>
            <a:r>
              <a:rPr lang="pt-BR" b="0" i="0" u="none" strike="noStrike" baseline="0" dirty="0">
                <a:latin typeface="Arial" panose="020B0604020202020204" pitchFamily="34" charset="0"/>
              </a:rPr>
              <a:t>To a large extent, design for all is just good design. </a:t>
            </a:r>
          </a:p>
          <a:p>
            <a:pPr marL="369888" indent="-369888">
              <a:lnSpc>
                <a:spcPct val="120000"/>
              </a:lnSpc>
            </a:pPr>
            <a:r>
              <a:rPr lang="pt-BR" b="0" i="0" u="none" strike="noStrike" baseline="0" dirty="0">
                <a:latin typeface="Arial" panose="020B0604020202020204" pitchFamily="34" charset="0"/>
              </a:rPr>
              <a:t>The aim is to design to cater for the widest range of human abilities. </a:t>
            </a:r>
          </a:p>
          <a:p>
            <a:pPr marL="369888" indent="-369888">
              <a:lnSpc>
                <a:spcPct val="120000"/>
              </a:lnSpc>
            </a:pPr>
            <a:r>
              <a:rPr lang="pt-BR" b="0" i="0" u="none" strike="noStrike" baseline="0" dirty="0">
                <a:latin typeface="Arial" panose="020B0604020202020204" pitchFamily="34" charset="0"/>
              </a:rPr>
              <a:t>By considering access issues early in the design process, the overall design will be better for everyone. </a:t>
            </a:r>
          </a:p>
          <a:p>
            <a:pPr marL="369888" indent="-369888">
              <a:lnSpc>
                <a:spcPct val="120000"/>
              </a:lnSpc>
            </a:pPr>
            <a:r>
              <a:rPr lang="pt-BR" b="0" i="0" u="none" strike="noStrike" baseline="0" dirty="0">
                <a:latin typeface="Arial" panose="020B0604020202020204" pitchFamily="34" charset="0"/>
              </a:rPr>
              <a:t>Stephanidis (2001) provides a range of views on how this can be accomplished, from new computer ‘architectures’ that can accommodate different interfaces for different people, to better requirements generation processes, consideration of alternative input and output devices and the adoption of international standards. </a:t>
            </a:r>
          </a:p>
          <a:p>
            <a:pPr marL="369888" indent="-369888">
              <a:lnSpc>
                <a:spcPct val="120000"/>
              </a:lnSpc>
            </a:pPr>
            <a:r>
              <a:rPr lang="pt-BR" b="0" i="0" u="none" strike="noStrike" baseline="0" dirty="0">
                <a:latin typeface="Arial" panose="020B0604020202020204" pitchFamily="34" charset="0"/>
              </a:rPr>
              <a:t>Most of the main equipment manufacturers now have excellent accessibility options. </a:t>
            </a:r>
          </a:p>
          <a:p>
            <a:pPr marL="369888" indent="-369888">
              <a:lnSpc>
                <a:spcPct val="120000"/>
              </a:lnSpc>
            </a:pPr>
            <a:r>
              <a:rPr lang="pt-BR" b="0" i="0" u="none" strike="noStrike" baseline="0" dirty="0">
                <a:latin typeface="Arial" panose="020B0604020202020204" pitchFamily="34" charset="0"/>
              </a:rPr>
              <a:t>Apple devote considerable time to accessibility both in their iOS operating system and their tvOS operating system that now includes Siri for voice activation, zoom to make text and pictures larger, increased contrast and audio descriptions of programs and films.</a:t>
            </a:r>
          </a:p>
        </p:txBody>
      </p:sp>
    </p:spTree>
    <p:extLst>
      <p:ext uri="{BB962C8B-B14F-4D97-AF65-F5344CB8AC3E}">
        <p14:creationId xmlns:p14="http://schemas.microsoft.com/office/powerpoint/2010/main" val="13260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7850"/>
            <a:ext cx="7886700" cy="696624"/>
          </a:xfrm>
        </p:spPr>
        <p:txBody>
          <a:bodyPr/>
          <a:lstStyle/>
          <a:p>
            <a:r>
              <a:rPr lang="pt-BR" b="1" i="0" u="none" strike="noStrike" kern="1400" baseline="0" dirty="0">
                <a:latin typeface="Arial" panose="020B0604020202020204" pitchFamily="34" charset="0"/>
              </a:rPr>
              <a:t>Usability</a:t>
            </a:r>
          </a:p>
        </p:txBody>
      </p:sp>
      <p:sp>
        <p:nvSpPr>
          <p:cNvPr id="3" name="Text Placeholder 2"/>
          <p:cNvSpPr>
            <a:spLocks noGrp="1"/>
          </p:cNvSpPr>
          <p:nvPr>
            <p:ph type="body" idx="4294967295"/>
          </p:nvPr>
        </p:nvSpPr>
        <p:spPr>
          <a:xfrm>
            <a:off x="665593" y="1428470"/>
            <a:ext cx="8181833" cy="4789914"/>
          </a:xfrm>
        </p:spPr>
        <p:txBody>
          <a:bodyPr>
            <a:noAutofit/>
          </a:bodyPr>
          <a:lstStyle/>
          <a:p>
            <a:r>
              <a:rPr lang="pt-BR" sz="2200" b="0" i="0" u="none" strike="noStrike" baseline="0" dirty="0">
                <a:latin typeface="Arial" panose="020B0604020202020204" pitchFamily="34" charset="0"/>
              </a:rPr>
              <a:t>A system with a high degree of usability will have the following characteristics:</a:t>
            </a:r>
          </a:p>
          <a:p>
            <a:pPr lvl="1">
              <a:buFont typeface="Arial" panose="020B0604020202020204" pitchFamily="34" charset="0"/>
              <a:buChar char="–"/>
            </a:pPr>
            <a:r>
              <a:rPr lang="pt-BR" sz="2200" b="0" i="0" u="none" strike="noStrike" baseline="0" dirty="0">
                <a:latin typeface="Arial" panose="020B0604020202020204" pitchFamily="34" charset="0"/>
              </a:rPr>
              <a:t>It will be efficient in that people will be able to do things using an appropriate amount of effort.</a:t>
            </a:r>
          </a:p>
          <a:p>
            <a:pPr lvl="1">
              <a:buFont typeface="Arial" panose="020B0604020202020204" pitchFamily="34" charset="0"/>
              <a:buChar char="–"/>
            </a:pPr>
            <a:r>
              <a:rPr lang="pt-BR" sz="2200" b="0" i="0" u="none" strike="noStrike" baseline="0" dirty="0">
                <a:latin typeface="Arial" panose="020B0604020202020204" pitchFamily="34" charset="0"/>
              </a:rPr>
              <a:t>It will be effective in that it contains the appropriate functions and information content, organized in an appropriate manner.</a:t>
            </a:r>
          </a:p>
          <a:p>
            <a:pPr lvl="1">
              <a:buFont typeface="Arial" panose="020B0604020202020204" pitchFamily="34" charset="0"/>
              <a:buChar char="–"/>
            </a:pPr>
            <a:r>
              <a:rPr lang="pt-BR" sz="2200" b="0" i="0" u="none" strike="noStrike" baseline="0" dirty="0">
                <a:latin typeface="Arial" panose="020B0604020202020204" pitchFamily="34" charset="0"/>
              </a:rPr>
              <a:t>It will be easy to learn how to do things and remember how to do them after a while.</a:t>
            </a:r>
          </a:p>
          <a:p>
            <a:pPr lvl="1">
              <a:buFont typeface="Arial" panose="020B0604020202020204" pitchFamily="34" charset="0"/>
              <a:buChar char="–"/>
            </a:pPr>
            <a:r>
              <a:rPr lang="pt-BR" sz="2200" b="0" i="0" u="none" strike="noStrike" baseline="0" dirty="0">
                <a:latin typeface="Arial" panose="020B0604020202020204" pitchFamily="34" charset="0"/>
              </a:rPr>
              <a:t>It will be safe to operate in the variety of contexts in which it will be used.</a:t>
            </a:r>
          </a:p>
          <a:p>
            <a:pPr lvl="1">
              <a:buFont typeface="Arial" panose="020B0604020202020204" pitchFamily="34" charset="0"/>
              <a:buChar char="–"/>
            </a:pPr>
            <a:r>
              <a:rPr lang="pt-BR" sz="2200" b="0" i="0" u="none" strike="noStrike" baseline="0" dirty="0">
                <a:latin typeface="Arial" panose="020B0604020202020204" pitchFamily="34" charset="0"/>
              </a:rPr>
              <a:t>It will have high utility in that it does the things that people want to get done.</a:t>
            </a:r>
          </a:p>
        </p:txBody>
      </p:sp>
    </p:spTree>
    <p:extLst>
      <p:ext uri="{BB962C8B-B14F-4D97-AF65-F5344CB8AC3E}">
        <p14:creationId xmlns:p14="http://schemas.microsoft.com/office/powerpoint/2010/main" val="181729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323"/>
            <a:ext cx="7886700" cy="622734"/>
          </a:xfrm>
        </p:spPr>
        <p:txBody>
          <a:bodyPr/>
          <a:lstStyle/>
          <a:p>
            <a:r>
              <a:rPr lang="pt-BR" b="1" i="0" u="none" strike="noStrike" kern="1400" baseline="0" dirty="0">
                <a:latin typeface="Arial" panose="020B0604020202020204" pitchFamily="34" charset="0"/>
              </a:rPr>
              <a:t>Gould and Lewis principles</a:t>
            </a:r>
            <a:r>
              <a:rPr lang="pt-BR"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5595" y="1437700"/>
            <a:ext cx="8181831" cy="4799156"/>
          </a:xfrm>
        </p:spPr>
        <p:txBody>
          <a:bodyPr>
            <a:noAutofit/>
          </a:bodyPr>
          <a:lstStyle/>
          <a:p>
            <a:r>
              <a:rPr lang="pt-BR" sz="1600" b="0" i="0" u="none" strike="noStrike" baseline="0" dirty="0">
                <a:latin typeface="Arial" panose="020B0604020202020204" pitchFamily="34" charset="0"/>
              </a:rPr>
              <a:t>Early focus on users and tasks. Designers must first understand who the users will be, in part by studying the nature of the expected work to be </a:t>
            </a:r>
            <a:r>
              <a:rPr lang="pt-BR" sz="1600" b="0" i="0" u="none" strike="noStrike" baseline="0" dirty="0" smtClean="0">
                <a:latin typeface="Arial" panose="020B0604020202020204" pitchFamily="34" charset="0"/>
              </a:rPr>
              <a:t>accomplished </a:t>
            </a:r>
            <a:r>
              <a:rPr lang="pt-BR" sz="1600" b="0" i="0" u="none" strike="noStrike" baseline="0" dirty="0">
                <a:latin typeface="Arial" panose="020B0604020202020204" pitchFamily="34" charset="0"/>
              </a:rPr>
              <a:t>and in part by making users part of the design team through participative design or as consultants.</a:t>
            </a:r>
          </a:p>
          <a:p>
            <a:r>
              <a:rPr lang="pt-BR" sz="1600" b="0" i="0" u="none" strike="noStrike" baseline="0" dirty="0">
                <a:latin typeface="Arial" panose="020B0604020202020204" pitchFamily="34" charset="0"/>
              </a:rPr>
              <a:t>Empirical measurement. Early in the development process, intended users’ reactions to printed scenarios and user manuals should be observed and measured. Later on they should actually use simulations and prototypes to carry out real </a:t>
            </a:r>
            <a:r>
              <a:rPr lang="pt-BR" sz="1600" b="0" i="0" u="none" strike="noStrike" baseline="0" dirty="0" smtClean="0">
                <a:latin typeface="Arial" panose="020B0604020202020204" pitchFamily="34" charset="0"/>
              </a:rPr>
              <a:t>work </a:t>
            </a:r>
            <a:r>
              <a:rPr lang="pt-BR" sz="1600" b="0" i="0" u="none" strike="noStrike" baseline="0" dirty="0">
                <a:latin typeface="Arial" panose="020B0604020202020204" pitchFamily="34" charset="0"/>
              </a:rPr>
              <a:t>and their performance and reactions should be observed, recorded and analysed.</a:t>
            </a:r>
          </a:p>
          <a:p>
            <a:r>
              <a:rPr lang="pt-BR" sz="1600" b="0" i="0" u="none" strike="noStrike" baseline="0" dirty="0">
                <a:latin typeface="Arial" panose="020B0604020202020204" pitchFamily="34" charset="0"/>
              </a:rPr>
              <a:t>Iterative design. When problems are found in user testing, as they will be, they must be fixed. This means design must be iterative: there must be a cycle of design, test and measure, and redesign, repeated as often as necessary. Empirical measurement and iterative design are necessary because designers, no matter how good they are, cannot get it right the first few times.</a:t>
            </a:r>
          </a:p>
          <a:p>
            <a:r>
              <a:rPr lang="pt-BR" sz="1600" b="0" i="0" u="none" strike="noStrike" baseline="0" dirty="0">
                <a:latin typeface="Arial" panose="020B0604020202020204" pitchFamily="34" charset="0"/>
              </a:rPr>
              <a:t>As a result of their experiences with that </a:t>
            </a:r>
            <a:r>
              <a:rPr lang="pt-BR" sz="1600" b="0" i="0" u="none" strike="noStrike" baseline="0" dirty="0" smtClean="0">
                <a:latin typeface="Arial" panose="020B0604020202020204" pitchFamily="34" charset="0"/>
              </a:rPr>
              <a:t>project, </a:t>
            </a:r>
            <a:r>
              <a:rPr lang="pt-BR" sz="1600" b="0" i="0" u="none" strike="noStrike" baseline="0" dirty="0">
                <a:latin typeface="Arial" panose="020B0604020202020204" pitchFamily="34" charset="0"/>
              </a:rPr>
              <a:t>they added a fourth principle, integrated </a:t>
            </a:r>
            <a:r>
              <a:rPr lang="pt-BR" sz="1600" b="0" i="0" u="none" strike="noStrike" baseline="0" dirty="0" smtClean="0">
                <a:latin typeface="Arial" panose="020B0604020202020204" pitchFamily="34" charset="0"/>
              </a:rPr>
              <a:t>usability.</a:t>
            </a:r>
            <a:endParaRPr lang="pt-BR" sz="1600" b="0" i="0" u="none" strike="noStrike" baseline="0" dirty="0">
              <a:latin typeface="Arial" panose="020B0604020202020204" pitchFamily="34" charset="0"/>
            </a:endParaRPr>
          </a:p>
          <a:p>
            <a:r>
              <a:rPr lang="pt-BR" sz="1600" b="0" i="0" u="none" strike="noStrike" baseline="0" dirty="0">
                <a:latin typeface="Arial" panose="020B0604020202020204" pitchFamily="34" charset="0"/>
              </a:rPr>
              <a:t>All usability factors must evolve </a:t>
            </a:r>
            <a:r>
              <a:rPr lang="pt-BR" sz="1600" b="0" i="0" u="none" strike="noStrike" baseline="0" dirty="0" smtClean="0">
                <a:latin typeface="Arial" panose="020B0604020202020204" pitchFamily="34" charset="0"/>
              </a:rPr>
              <a:t>together </a:t>
            </a:r>
            <a:r>
              <a:rPr lang="pt-BR" sz="1600" b="0" i="0" u="none" strike="noStrike" baseline="0" dirty="0">
                <a:latin typeface="Arial" panose="020B0604020202020204" pitchFamily="34" charset="0"/>
              </a:rPr>
              <a:t>and responsibility for all aspects of usability should be under one </a:t>
            </a:r>
            <a:r>
              <a:rPr lang="pt-BR" sz="1600" b="0" i="0" u="none" strike="noStrike" baseline="0" dirty="0" smtClean="0">
                <a:latin typeface="Arial" panose="020B0604020202020204" pitchFamily="34" charset="0"/>
              </a:rPr>
              <a:t>control (</a:t>
            </a:r>
            <a:r>
              <a:rPr lang="pt-BR" sz="1600" b="0" i="0" u="none" strike="noStrike" baseline="0" dirty="0">
                <a:latin typeface="Arial" panose="020B0604020202020204" pitchFamily="34" charset="0"/>
              </a:rPr>
              <a:t>p. 766</a:t>
            </a:r>
            <a:r>
              <a:rPr lang="pt-BR" sz="1600" b="0" i="0" u="none" strike="noStrike" baseline="0" dirty="0" smtClean="0">
                <a:latin typeface="Arial" panose="020B0604020202020204" pitchFamily="34" charset="0"/>
              </a:rPr>
              <a:t>).</a:t>
            </a:r>
            <a:endParaRPr lang="pt-BR"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45060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1"/>
            <a:ext cx="7886700" cy="549364"/>
          </a:xfrm>
        </p:spPr>
        <p:txBody>
          <a:bodyPr/>
          <a:lstStyle/>
          <a:p>
            <a:r>
              <a:rPr lang="en-US" b="1" i="0" u="none" strike="noStrike" kern="1400" baseline="0" dirty="0" smtClean="0">
                <a:latin typeface="Arial" panose="020B0604020202020204" pitchFamily="34" charset="0"/>
              </a:rPr>
              <a:t>Contents</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5084" y="1386900"/>
            <a:ext cx="7886700" cy="4351338"/>
          </a:xfrm>
        </p:spPr>
        <p:txBody>
          <a:bodyPr/>
          <a:lstStyle/>
          <a:p>
            <a:pPr>
              <a:tabLst>
                <a:tab pos="1081088" algn="l"/>
              </a:tabLst>
            </a:pPr>
            <a:r>
              <a:rPr lang="en-US" sz="2800" b="0" i="0" u="none" strike="noStrike" baseline="0" dirty="0">
                <a:latin typeface="Arial" panose="020B0604020202020204" pitchFamily="34" charset="0"/>
              </a:rPr>
              <a:t>5.1	Introduction </a:t>
            </a:r>
          </a:p>
          <a:p>
            <a:pPr>
              <a:tabLst>
                <a:tab pos="1081088" algn="l"/>
              </a:tabLst>
            </a:pPr>
            <a:r>
              <a:rPr lang="en-US" sz="2800" b="0" i="0" u="none" strike="noStrike" baseline="0" dirty="0">
                <a:latin typeface="Arial" panose="020B0604020202020204" pitchFamily="34" charset="0"/>
              </a:rPr>
              <a:t>5.2	Accessibility </a:t>
            </a:r>
          </a:p>
          <a:p>
            <a:pPr>
              <a:tabLst>
                <a:tab pos="1081088" algn="l"/>
              </a:tabLst>
            </a:pPr>
            <a:r>
              <a:rPr lang="en-US" sz="2800" b="0" i="0" u="none" strike="noStrike" baseline="0" dirty="0">
                <a:latin typeface="Arial" panose="020B0604020202020204" pitchFamily="34" charset="0"/>
              </a:rPr>
              <a:t>5.3	Usability </a:t>
            </a:r>
          </a:p>
          <a:p>
            <a:pPr>
              <a:tabLst>
                <a:tab pos="1081088" algn="l"/>
              </a:tabLst>
            </a:pPr>
            <a:r>
              <a:rPr lang="en-US" sz="2800" b="0" i="0" u="none" strike="noStrike" baseline="0" dirty="0">
                <a:latin typeface="Arial" panose="020B0604020202020204" pitchFamily="34" charset="0"/>
              </a:rPr>
              <a:t>5.4	Acceptability </a:t>
            </a:r>
          </a:p>
          <a:p>
            <a:pPr>
              <a:tabLst>
                <a:tab pos="1081088" algn="l"/>
              </a:tabLst>
            </a:pPr>
            <a:r>
              <a:rPr lang="en-US" sz="2800" b="0" i="0" u="none" strike="noStrike" baseline="0" dirty="0">
                <a:latin typeface="Arial" panose="020B0604020202020204" pitchFamily="34" charset="0"/>
              </a:rPr>
              <a:t>5.5	Design principles </a:t>
            </a:r>
          </a:p>
        </p:txBody>
      </p:sp>
    </p:spTree>
    <p:extLst>
      <p:ext uri="{BB962C8B-B14F-4D97-AF65-F5344CB8AC3E}">
        <p14:creationId xmlns:p14="http://schemas.microsoft.com/office/powerpoint/2010/main" val="1260088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0903"/>
            <a:ext cx="9144000" cy="752042"/>
          </a:xfrm>
        </p:spPr>
        <p:txBody>
          <a:bodyPr/>
          <a:lstStyle/>
          <a:p>
            <a:r>
              <a:rPr lang="pt-BR" b="1" i="0" u="none" strike="noStrike" kern="1400" baseline="0" dirty="0">
                <a:latin typeface="Arial" panose="020B0604020202020204" pitchFamily="34" charset="0"/>
              </a:rPr>
              <a:t>The Olympic Message System (OMS)</a:t>
            </a:r>
          </a:p>
        </p:txBody>
      </p:sp>
      <p:sp>
        <p:nvSpPr>
          <p:cNvPr id="3" name="Text Placeholder 2"/>
          <p:cNvSpPr>
            <a:spLocks noGrp="1"/>
          </p:cNvSpPr>
          <p:nvPr>
            <p:ph type="body" idx="4294967295"/>
          </p:nvPr>
        </p:nvSpPr>
        <p:spPr>
          <a:xfrm>
            <a:off x="674249" y="1419232"/>
            <a:ext cx="8182413" cy="4799151"/>
          </a:xfrm>
        </p:spPr>
        <p:txBody>
          <a:bodyPr>
            <a:noAutofit/>
          </a:bodyPr>
          <a:lstStyle/>
          <a:p>
            <a:r>
              <a:rPr lang="pt-BR" sz="2100" b="0" i="0" u="none" strike="noStrike" baseline="0" dirty="0">
                <a:latin typeface="Arial" panose="020B0604020202020204" pitchFamily="34" charset="0"/>
              </a:rPr>
              <a:t>The development of the Olympic Message System (OMS) is described in detail in Gould </a:t>
            </a:r>
            <a:r>
              <a:rPr lang="pt-BR" sz="2100" b="0" i="1" u="none" strike="noStrike" baseline="0" dirty="0">
                <a:latin typeface="Arial" panose="020B0604020202020204" pitchFamily="34" charset="0"/>
              </a:rPr>
              <a:t>et al.</a:t>
            </a:r>
            <a:r>
              <a:rPr lang="pt-BR" sz="2100" b="0" i="0" u="none" strike="noStrike" baseline="0" dirty="0">
                <a:latin typeface="Arial" panose="020B0604020202020204" pitchFamily="34" charset="0"/>
              </a:rPr>
              <a:t> (1987) and it still makes interesting reading in terms of the different types of testing that were </a:t>
            </a:r>
            <a:r>
              <a:rPr lang="pt-BR" sz="2100" b="0" i="0" u="none" strike="noStrike" baseline="0" dirty="0" smtClean="0">
                <a:latin typeface="Arial" panose="020B0604020202020204" pitchFamily="34" charset="0"/>
              </a:rPr>
              <a:t>done </a:t>
            </a:r>
            <a:r>
              <a:rPr lang="pt-BR" sz="2100" b="0" i="0" u="none" strike="noStrike" baseline="0" dirty="0">
                <a:latin typeface="Arial" panose="020B0604020202020204" pitchFamily="34" charset="0"/>
              </a:rPr>
              <a:t>from written scenarios of use to ‘try-to-destroy-it’ tests! </a:t>
            </a:r>
          </a:p>
          <a:p>
            <a:r>
              <a:rPr lang="pt-BR" sz="2100" b="0" i="0" u="none" strike="noStrike" baseline="0" dirty="0">
                <a:latin typeface="Arial" panose="020B0604020202020204" pitchFamily="34" charset="0"/>
              </a:rPr>
              <a:t>However, these classic principles are not advocated by everyone. </a:t>
            </a:r>
          </a:p>
          <a:p>
            <a:r>
              <a:rPr lang="pt-BR" sz="2100" b="0" i="0" u="none" strike="noStrike" baseline="0" dirty="0">
                <a:latin typeface="Arial" panose="020B0604020202020204" pitchFamily="34" charset="0"/>
              </a:rPr>
              <a:t>Cockton (2009), for example, argues that designers need to understand the values that their designs are aiming at and that the sort of advice offered by Gould and Lewis (1985) is dangerous and out of date. </a:t>
            </a:r>
          </a:p>
          <a:p>
            <a:r>
              <a:rPr lang="pt-BR" sz="2100" b="0" i="0" u="none" strike="noStrike" baseline="0" dirty="0">
                <a:latin typeface="Arial" panose="020B0604020202020204" pitchFamily="34" charset="0"/>
              </a:rPr>
              <a:t>Whilst not going as far as that, we would certainly agree that designers need to consider what worth their designs bring to the world!</a:t>
            </a:r>
          </a:p>
        </p:txBody>
      </p:sp>
    </p:spTree>
    <p:extLst>
      <p:ext uri="{BB962C8B-B14F-4D97-AF65-F5344CB8AC3E}">
        <p14:creationId xmlns:p14="http://schemas.microsoft.com/office/powerpoint/2010/main" val="122020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71"/>
            <a:ext cx="7886700" cy="567316"/>
          </a:xfrm>
        </p:spPr>
        <p:txBody>
          <a:bodyPr/>
          <a:lstStyle/>
          <a:p>
            <a:r>
              <a:rPr lang="pt-BR" b="1" i="0" u="none" strike="noStrike" kern="1400" baseline="0" dirty="0">
                <a:latin typeface="Arial" panose="020B0604020202020204" pitchFamily="34" charset="0"/>
              </a:rPr>
              <a:t>Value </a:t>
            </a:r>
            <a:r>
              <a:rPr lang="pt-BR" b="1" i="0" u="none" strike="noStrike" kern="1400" baseline="0" dirty="0" smtClean="0">
                <a:latin typeface="Arial" panose="020B0604020202020204" pitchFamily="34" charset="0"/>
              </a:rPr>
              <a:t>sensitive design</a:t>
            </a:r>
            <a:endParaRPr lang="pt-BR"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83487" y="1428464"/>
            <a:ext cx="8173175" cy="4789919"/>
          </a:xfrm>
        </p:spPr>
        <p:txBody>
          <a:bodyPr>
            <a:normAutofit fontScale="55000" lnSpcReduction="20000"/>
          </a:bodyPr>
          <a:lstStyle/>
          <a:p>
            <a:pPr>
              <a:lnSpc>
                <a:spcPct val="120000"/>
              </a:lnSpc>
            </a:pPr>
            <a:r>
              <a:rPr lang="pt-BR" sz="3500" b="0" i="0" u="none" strike="noStrike" baseline="0" dirty="0">
                <a:latin typeface="Arial" panose="020B0604020202020204" pitchFamily="34" charset="0"/>
              </a:rPr>
              <a:t>Value </a:t>
            </a:r>
            <a:r>
              <a:rPr lang="pt-BR" sz="3500" b="0" i="0" u="none" strike="noStrike" baseline="0" dirty="0" smtClean="0">
                <a:latin typeface="Arial" panose="020B0604020202020204" pitchFamily="34" charset="0"/>
              </a:rPr>
              <a:t>sensitive design </a:t>
            </a:r>
            <a:r>
              <a:rPr lang="pt-BR" sz="3500" b="0" i="0" u="none" strike="noStrike" baseline="0" dirty="0">
                <a:latin typeface="Arial" panose="020B0604020202020204" pitchFamily="34" charset="0"/>
              </a:rPr>
              <a:t>is a design approach that aims to account for human values in a principled and comprehensive manner emphasizing the moral perspective, usability and personal preferences. It focuses on three types of </a:t>
            </a:r>
            <a:r>
              <a:rPr lang="pt-BR" sz="3500" b="0" i="0" u="none" strike="noStrike" baseline="0" dirty="0" smtClean="0">
                <a:latin typeface="Arial" panose="020B0604020202020204" pitchFamily="34" charset="0"/>
              </a:rPr>
              <a:t>investigations:</a:t>
            </a:r>
            <a:endParaRPr lang="pt-BR" sz="3500" b="0" i="0" u="none" strike="noStrike" baseline="0" dirty="0">
              <a:latin typeface="Arial" panose="020B0604020202020204" pitchFamily="34" charset="0"/>
            </a:endParaRPr>
          </a:p>
          <a:p>
            <a:pPr lvl="1">
              <a:lnSpc>
                <a:spcPct val="120000"/>
              </a:lnSpc>
              <a:buFont typeface="Arial" panose="020B0604020202020204" pitchFamily="34" charset="0"/>
              <a:buChar char="–"/>
            </a:pPr>
            <a:r>
              <a:rPr lang="pt-BR" sz="3200" b="0" i="0" u="none" strike="noStrike" baseline="0" dirty="0" smtClean="0">
                <a:latin typeface="Arial" panose="020B0604020202020204" pitchFamily="34" charset="0"/>
              </a:rPr>
              <a:t>Conceptual </a:t>
            </a:r>
            <a:r>
              <a:rPr lang="pt-BR" sz="3200" b="0" i="0" u="none" strike="noStrike" baseline="0" dirty="0">
                <a:latin typeface="Arial" panose="020B0604020202020204" pitchFamily="34" charset="0"/>
              </a:rPr>
              <a:t>investigations concern philosophically informed analyses of the central constructs and issues under investigation.</a:t>
            </a:r>
          </a:p>
          <a:p>
            <a:pPr lvl="1">
              <a:lnSpc>
                <a:spcPct val="120000"/>
              </a:lnSpc>
              <a:buFont typeface="Arial" panose="020B0604020202020204" pitchFamily="34" charset="0"/>
              <a:buChar char="–"/>
            </a:pPr>
            <a:r>
              <a:rPr lang="pt-BR" sz="3200" b="0" i="0" u="none" strike="noStrike" baseline="0" dirty="0" smtClean="0">
                <a:latin typeface="Arial" panose="020B0604020202020204" pitchFamily="34" charset="0"/>
              </a:rPr>
              <a:t>Empirical </a:t>
            </a:r>
            <a:r>
              <a:rPr lang="pt-BR" sz="3200" b="0" i="0" u="none" strike="noStrike" baseline="0" dirty="0">
                <a:latin typeface="Arial" panose="020B0604020202020204" pitchFamily="34" charset="0"/>
              </a:rPr>
              <a:t>investigations focus on the human response to the technical </a:t>
            </a:r>
            <a:r>
              <a:rPr lang="pt-BR" sz="3200" b="0" i="0" u="none" strike="noStrike" baseline="0" dirty="0" smtClean="0">
                <a:latin typeface="Arial" panose="020B0604020202020204" pitchFamily="34" charset="0"/>
              </a:rPr>
              <a:t>artefact </a:t>
            </a:r>
            <a:r>
              <a:rPr lang="pt-BR" sz="3200" b="0" i="0" u="none" strike="noStrike" baseline="0" dirty="0">
                <a:latin typeface="Arial" panose="020B0604020202020204" pitchFamily="34" charset="0"/>
              </a:rPr>
              <a:t>and on the larger social context in which the technology is situated.</a:t>
            </a:r>
          </a:p>
          <a:p>
            <a:pPr lvl="1">
              <a:lnSpc>
                <a:spcPct val="120000"/>
              </a:lnSpc>
              <a:buFont typeface="Arial" panose="020B0604020202020204" pitchFamily="34" charset="0"/>
              <a:buChar char="–"/>
            </a:pPr>
            <a:r>
              <a:rPr lang="pt-BR" sz="3200" b="0" i="0" u="none" strike="noStrike" baseline="0" dirty="0" smtClean="0">
                <a:latin typeface="Arial" panose="020B0604020202020204" pitchFamily="34" charset="0"/>
              </a:rPr>
              <a:t>Technical </a:t>
            </a:r>
            <a:r>
              <a:rPr lang="pt-BR" sz="3200" b="0" i="0" u="none" strike="noStrike" baseline="0" dirty="0">
                <a:latin typeface="Arial" panose="020B0604020202020204" pitchFamily="34" charset="0"/>
              </a:rPr>
              <a:t>investigations focus on the design and performance of the technology itself, involving both retrospective analyses of existing technologies and the design of new technical mechanisms and systems.</a:t>
            </a:r>
          </a:p>
          <a:p>
            <a:endParaRPr lang="pt-BR" b="0" i="0" u="none" strike="noStrike" baseline="0" dirty="0">
              <a:latin typeface="Arial" panose="020B0604020202020204" pitchFamily="34" charset="0"/>
            </a:endParaRPr>
          </a:p>
        </p:txBody>
      </p:sp>
    </p:spTree>
    <p:extLst>
      <p:ext uri="{BB962C8B-B14F-4D97-AF65-F5344CB8AC3E}">
        <p14:creationId xmlns:p14="http://schemas.microsoft.com/office/powerpoint/2010/main" val="167141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036"/>
            <a:ext cx="7886700" cy="567316"/>
          </a:xfrm>
        </p:spPr>
        <p:txBody>
          <a:bodyPr/>
          <a:lstStyle/>
          <a:p>
            <a:r>
              <a:rPr lang="pt-BR" b="1" i="0" u="none" strike="noStrike" kern="1400" baseline="0" dirty="0">
                <a:latin typeface="Arial" panose="020B0604020202020204" pitchFamily="34" charset="0"/>
              </a:rPr>
              <a:t>Usability and PACT</a:t>
            </a:r>
          </a:p>
        </p:txBody>
      </p:sp>
      <p:sp>
        <p:nvSpPr>
          <p:cNvPr id="3" name="Text Placeholder 2"/>
          <p:cNvSpPr>
            <a:spLocks noGrp="1"/>
          </p:cNvSpPr>
          <p:nvPr>
            <p:ph type="body" idx="4294967295"/>
          </p:nvPr>
        </p:nvSpPr>
        <p:spPr>
          <a:xfrm>
            <a:off x="674829" y="1422400"/>
            <a:ext cx="8293677" cy="4832927"/>
          </a:xfrm>
        </p:spPr>
        <p:txBody>
          <a:bodyPr>
            <a:normAutofit fontScale="70000" lnSpcReduction="20000"/>
          </a:bodyPr>
          <a:lstStyle/>
          <a:p>
            <a:pPr>
              <a:lnSpc>
                <a:spcPct val="120000"/>
              </a:lnSpc>
            </a:pPr>
            <a:r>
              <a:rPr lang="pt-BR" b="0" i="0" u="none" strike="noStrike" baseline="0" dirty="0">
                <a:latin typeface="Arial" panose="020B0604020202020204" pitchFamily="34" charset="0"/>
              </a:rPr>
              <a:t>One way to look at usability is to see it as concerned with achieving a balance between the four principal factors of human-centred UX design, PACT:</a:t>
            </a:r>
          </a:p>
          <a:p>
            <a:pPr lvl="1">
              <a:lnSpc>
                <a:spcPct val="120000"/>
              </a:lnSpc>
              <a:buFont typeface="Arial" panose="020B0604020202020204" pitchFamily="34" charset="0"/>
              <a:buChar char="–"/>
            </a:pPr>
            <a:r>
              <a:rPr lang="pt-BR" b="0" i="0" u="none" strike="noStrike" baseline="0" dirty="0">
                <a:latin typeface="Arial" panose="020B0604020202020204" pitchFamily="34" charset="0"/>
              </a:rPr>
              <a:t>People</a:t>
            </a:r>
          </a:p>
          <a:p>
            <a:pPr lvl="1">
              <a:lnSpc>
                <a:spcPct val="120000"/>
              </a:lnSpc>
              <a:buFont typeface="Arial" panose="020B0604020202020204" pitchFamily="34" charset="0"/>
              <a:buChar char="–"/>
            </a:pPr>
            <a:r>
              <a:rPr lang="pt-BR" b="0" i="0" u="none" strike="noStrike" baseline="0" dirty="0">
                <a:latin typeface="Arial" panose="020B0604020202020204" pitchFamily="34" charset="0"/>
              </a:rPr>
              <a:t>Activities people want to undertake</a:t>
            </a:r>
          </a:p>
          <a:p>
            <a:pPr lvl="1">
              <a:lnSpc>
                <a:spcPct val="120000"/>
              </a:lnSpc>
              <a:buFont typeface="Arial" panose="020B0604020202020204" pitchFamily="34" charset="0"/>
              <a:buChar char="–"/>
            </a:pPr>
            <a:r>
              <a:rPr lang="pt-BR" b="0" i="0" u="none" strike="noStrike" baseline="0" dirty="0">
                <a:latin typeface="Arial" panose="020B0604020202020204" pitchFamily="34" charset="0"/>
              </a:rPr>
              <a:t>Contexts in which the interaction takes place</a:t>
            </a:r>
          </a:p>
          <a:p>
            <a:pPr lvl="1">
              <a:lnSpc>
                <a:spcPct val="120000"/>
              </a:lnSpc>
              <a:buFont typeface="Arial" panose="020B0604020202020204" pitchFamily="34" charset="0"/>
              <a:buChar char="–"/>
            </a:pPr>
            <a:r>
              <a:rPr lang="pt-BR" b="0" i="0" u="none" strike="noStrike" baseline="0" dirty="0">
                <a:latin typeface="Arial" panose="020B0604020202020204" pitchFamily="34" charset="0"/>
              </a:rPr>
              <a:t>Technologies (hardware, software and content).</a:t>
            </a:r>
          </a:p>
          <a:p>
            <a:pPr>
              <a:lnSpc>
                <a:spcPct val="120000"/>
              </a:lnSpc>
            </a:pPr>
            <a:r>
              <a:rPr lang="pt-BR" b="0" i="0" u="none" strike="noStrike" baseline="0" dirty="0">
                <a:latin typeface="Arial" panose="020B0604020202020204" pitchFamily="34" charset="0"/>
              </a:rPr>
              <a:t>The combinations of these elements are very different in, for example, a public kiosk, a shared diary system, an airline cockpit or a mobile </a:t>
            </a:r>
            <a:r>
              <a:rPr lang="pt-BR" b="0" i="0" u="none" strike="noStrike" baseline="0" dirty="0" smtClean="0">
                <a:latin typeface="Arial" panose="020B0604020202020204" pitchFamily="34" charset="0"/>
              </a:rPr>
              <a:t>phone, </a:t>
            </a:r>
            <a:r>
              <a:rPr lang="pt-BR" b="0" i="0" u="none" strike="noStrike" baseline="0" dirty="0">
                <a:latin typeface="Arial" panose="020B0604020202020204" pitchFamily="34" charset="0"/>
              </a:rPr>
              <a:t>and it is this wide variety that makes achieving a balance so difficult. </a:t>
            </a:r>
          </a:p>
          <a:p>
            <a:pPr>
              <a:lnSpc>
                <a:spcPct val="120000"/>
              </a:lnSpc>
            </a:pPr>
            <a:r>
              <a:rPr lang="pt-BR" b="0" i="0" u="none" strike="noStrike" baseline="0" dirty="0">
                <a:latin typeface="Arial" panose="020B0604020202020204" pitchFamily="34" charset="0"/>
              </a:rPr>
              <a:t>Designers must constantly evaluate different combinations in order to reach this balance.</a:t>
            </a:r>
          </a:p>
        </p:txBody>
      </p:sp>
    </p:spTree>
    <p:extLst>
      <p:ext uri="{BB962C8B-B14F-4D97-AF65-F5344CB8AC3E}">
        <p14:creationId xmlns:p14="http://schemas.microsoft.com/office/powerpoint/2010/main" val="282840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9378"/>
            <a:ext cx="7886700" cy="715098"/>
          </a:xfrm>
        </p:spPr>
        <p:txBody>
          <a:bodyPr/>
          <a:lstStyle/>
          <a:p>
            <a:r>
              <a:rPr lang="pt-BR" b="1" i="0" u="none" strike="noStrike" kern="1400" baseline="0" dirty="0">
                <a:latin typeface="Arial" panose="020B0604020202020204" pitchFamily="34" charset="0"/>
              </a:rPr>
              <a:t>Two relationships for usability</a:t>
            </a:r>
          </a:p>
        </p:txBody>
      </p:sp>
      <p:sp>
        <p:nvSpPr>
          <p:cNvPr id="3" name="Text Placeholder 2"/>
          <p:cNvSpPr>
            <a:spLocks noGrp="1"/>
          </p:cNvSpPr>
          <p:nvPr>
            <p:ph type="body" idx="4294967295"/>
          </p:nvPr>
        </p:nvSpPr>
        <p:spPr>
          <a:xfrm>
            <a:off x="674248" y="1419229"/>
            <a:ext cx="4527603" cy="4799155"/>
          </a:xfrm>
        </p:spPr>
        <p:txBody>
          <a:bodyPr>
            <a:normAutofit fontScale="62500" lnSpcReduction="20000"/>
          </a:bodyPr>
          <a:lstStyle/>
          <a:p>
            <a:pPr>
              <a:lnSpc>
                <a:spcPct val="120000"/>
              </a:lnSpc>
            </a:pPr>
            <a:r>
              <a:rPr lang="pt-BR" b="0" i="0" u="none" strike="noStrike" baseline="0" dirty="0">
                <a:latin typeface="Arial" panose="020B0604020202020204" pitchFamily="34" charset="0"/>
              </a:rPr>
              <a:t>In UX </a:t>
            </a:r>
            <a:r>
              <a:rPr lang="pt-BR" b="0" i="0" u="none" strike="noStrike" baseline="0" dirty="0" smtClean="0">
                <a:latin typeface="Arial" panose="020B0604020202020204" pitchFamily="34" charset="0"/>
              </a:rPr>
              <a:t>design, </a:t>
            </a:r>
            <a:r>
              <a:rPr lang="pt-BR" b="0" i="0" u="none" strike="noStrike" baseline="0" dirty="0">
                <a:latin typeface="Arial" panose="020B0604020202020204" pitchFamily="34" charset="0"/>
              </a:rPr>
              <a:t>there are two relationships that need to be optimized. </a:t>
            </a:r>
          </a:p>
          <a:p>
            <a:pPr>
              <a:lnSpc>
                <a:spcPct val="120000"/>
              </a:lnSpc>
            </a:pPr>
            <a:r>
              <a:rPr lang="pt-BR" b="0" i="0" u="none" strike="noStrike" baseline="0" dirty="0">
                <a:latin typeface="Arial" panose="020B0604020202020204" pitchFamily="34" charset="0"/>
              </a:rPr>
              <a:t>On the one </a:t>
            </a:r>
            <a:r>
              <a:rPr lang="pt-BR" b="0" i="0" u="none" strike="noStrike" baseline="0" dirty="0" smtClean="0">
                <a:latin typeface="Arial" panose="020B0604020202020204" pitchFamily="34" charset="0"/>
              </a:rPr>
              <a:t>hand, </a:t>
            </a:r>
            <a:r>
              <a:rPr lang="pt-BR" b="0" i="0" u="none" strike="noStrike" baseline="0" dirty="0">
                <a:latin typeface="Arial" panose="020B0604020202020204" pitchFamily="34" charset="0"/>
              </a:rPr>
              <a:t>there is the interaction between people and the technologies that they are using. </a:t>
            </a:r>
            <a:r>
              <a:rPr lang="pt-BR" b="0" i="0" u="none" strike="noStrike" baseline="0" dirty="0" smtClean="0">
                <a:latin typeface="Arial" panose="020B0604020202020204" pitchFamily="34" charset="0"/>
              </a:rPr>
              <a:t>This </a:t>
            </a:r>
            <a:r>
              <a:rPr lang="pt-BR" b="0" i="0" u="none" strike="noStrike" baseline="0" dirty="0">
                <a:latin typeface="Arial" panose="020B0604020202020204" pitchFamily="34" charset="0"/>
              </a:rPr>
              <a:t>focuses on the user interface. </a:t>
            </a:r>
          </a:p>
          <a:p>
            <a:pPr>
              <a:lnSpc>
                <a:spcPct val="120000"/>
              </a:lnSpc>
            </a:pPr>
            <a:r>
              <a:rPr lang="pt-BR" b="0" i="0" u="none" strike="noStrike" baseline="0" dirty="0" smtClean="0">
                <a:latin typeface="Arial" panose="020B0604020202020204" pitchFamily="34" charset="0"/>
              </a:rPr>
              <a:t>On the other hand, the </a:t>
            </a:r>
            <a:r>
              <a:rPr lang="pt-BR" b="0" i="0" u="none" strike="noStrike" baseline="0" dirty="0">
                <a:latin typeface="Arial" panose="020B0604020202020204" pitchFamily="34" charset="0"/>
              </a:rPr>
              <a:t>other relationship is the interaction between the people and technologies considered as a whole (the people–technology system), the activities being </a:t>
            </a:r>
            <a:r>
              <a:rPr lang="pt-BR" b="0" i="0" u="none" strike="noStrike" baseline="0" dirty="0" smtClean="0">
                <a:latin typeface="Arial" panose="020B0604020202020204" pitchFamily="34" charset="0"/>
              </a:rPr>
              <a:t>undertaken </a:t>
            </a:r>
            <a:r>
              <a:rPr lang="pt-BR" b="0" i="0" u="none" strike="noStrike" baseline="0" dirty="0">
                <a:latin typeface="Arial" panose="020B0604020202020204" pitchFamily="34" charset="0"/>
              </a:rPr>
              <a:t>and the contexts of those activities.</a:t>
            </a:r>
          </a:p>
        </p:txBody>
      </p:sp>
      <p:pic>
        <p:nvPicPr>
          <p:cNvPr id="5" name="Picture 4"/>
          <p:cNvPicPr>
            <a:picLocks noChangeAspect="1"/>
          </p:cNvPicPr>
          <p:nvPr/>
        </p:nvPicPr>
        <p:blipFill>
          <a:blip r:embed="rId3"/>
          <a:stretch>
            <a:fillRect/>
          </a:stretch>
        </p:blipFill>
        <p:spPr>
          <a:xfrm>
            <a:off x="5201851" y="2226470"/>
            <a:ext cx="3630268" cy="3189963"/>
          </a:xfrm>
          <a:prstGeom prst="rect">
            <a:avLst/>
          </a:prstGeom>
        </p:spPr>
      </p:pic>
    </p:spTree>
    <p:extLst>
      <p:ext uri="{BB962C8B-B14F-4D97-AF65-F5344CB8AC3E}">
        <p14:creationId xmlns:p14="http://schemas.microsoft.com/office/powerpoint/2010/main" val="131621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326"/>
            <a:ext cx="7886700" cy="622734"/>
          </a:xfrm>
        </p:spPr>
        <p:txBody>
          <a:bodyPr/>
          <a:lstStyle/>
          <a:p>
            <a:r>
              <a:rPr lang="it-IT" b="1" i="0" u="none" strike="noStrike" kern="1400" baseline="0" dirty="0">
                <a:latin typeface="Arial" panose="020B0604020202020204" pitchFamily="34" charset="0"/>
              </a:rPr>
              <a:t>People–technology systems</a:t>
            </a:r>
          </a:p>
        </p:txBody>
      </p:sp>
      <p:sp>
        <p:nvSpPr>
          <p:cNvPr id="3" name="Text Placeholder 2"/>
          <p:cNvSpPr>
            <a:spLocks noGrp="1"/>
          </p:cNvSpPr>
          <p:nvPr>
            <p:ph type="body" idx="4294967295"/>
          </p:nvPr>
        </p:nvSpPr>
        <p:spPr>
          <a:xfrm>
            <a:off x="665015" y="1428468"/>
            <a:ext cx="8173176" cy="4789916"/>
          </a:xfrm>
        </p:spPr>
        <p:txBody>
          <a:bodyPr>
            <a:normAutofit fontScale="70000" lnSpcReduction="20000"/>
          </a:bodyPr>
          <a:lstStyle/>
          <a:p>
            <a:pPr>
              <a:lnSpc>
                <a:spcPct val="120000"/>
              </a:lnSpc>
            </a:pPr>
            <a:r>
              <a:rPr lang="it-IT" b="0" i="0" u="none" strike="noStrike" baseline="0" dirty="0">
                <a:latin typeface="Arial" panose="020B0604020202020204" pitchFamily="34" charset="0"/>
              </a:rPr>
              <a:t>The idea of a </a:t>
            </a:r>
            <a:r>
              <a:rPr lang="it-IT" b="0" i="0" u="none" strike="noStrike" baseline="0" dirty="0" smtClean="0">
                <a:latin typeface="Arial" panose="020B0604020202020204" pitchFamily="34" charset="0"/>
              </a:rPr>
              <a:t>people–technology </a:t>
            </a:r>
            <a:r>
              <a:rPr lang="it-IT" b="0" i="0" u="none" strike="noStrike" baseline="0" dirty="0">
                <a:latin typeface="Arial" panose="020B0604020202020204" pitchFamily="34" charset="0"/>
              </a:rPr>
              <a:t>system optimized for some activities is nicely illustrated with an example from Erik Hollnagel.</a:t>
            </a:r>
          </a:p>
          <a:p>
            <a:pPr>
              <a:lnSpc>
                <a:spcPct val="120000"/>
              </a:lnSpc>
            </a:pPr>
            <a:r>
              <a:rPr lang="it-IT" b="0" i="0" u="none" strike="noStrike" baseline="0" dirty="0">
                <a:latin typeface="Arial" panose="020B0604020202020204" pitchFamily="34" charset="0"/>
              </a:rPr>
              <a:t>He discusses the difference between a person on a horse travelling across open </a:t>
            </a:r>
            <a:r>
              <a:rPr lang="it-IT" b="0" i="0" u="none" strike="noStrike" baseline="0" dirty="0" smtClean="0">
                <a:latin typeface="Arial" panose="020B0604020202020204" pitchFamily="34" charset="0"/>
              </a:rPr>
              <a:t>countryside </a:t>
            </a:r>
            <a:r>
              <a:rPr lang="it-IT" b="0" i="0" u="none" strike="noStrike" baseline="0" dirty="0">
                <a:latin typeface="Arial" panose="020B0604020202020204" pitchFamily="34" charset="0"/>
              </a:rPr>
              <a:t>and a person in a car travelling along a road. </a:t>
            </a:r>
          </a:p>
          <a:p>
            <a:pPr>
              <a:lnSpc>
                <a:spcPct val="120000"/>
              </a:lnSpc>
            </a:pPr>
            <a:r>
              <a:rPr lang="it-IT" b="0" i="0" u="none" strike="noStrike" baseline="0" dirty="0">
                <a:latin typeface="Arial" panose="020B0604020202020204" pitchFamily="34" charset="0"/>
              </a:rPr>
              <a:t>The </a:t>
            </a:r>
            <a:r>
              <a:rPr lang="it-IT" b="0" i="0" u="none" strike="noStrike" baseline="0" dirty="0" err="1">
                <a:latin typeface="Arial" panose="020B0604020202020204" pitchFamily="34" charset="0"/>
              </a:rPr>
              <a:t>combinations</a:t>
            </a:r>
            <a:r>
              <a:rPr lang="it-IT" b="0" i="0" u="none" strike="noStrike" baseline="0" dirty="0">
                <a:latin typeface="Arial" panose="020B0604020202020204" pitchFamily="34" charset="0"/>
              </a:rPr>
              <a:t> of </a:t>
            </a:r>
            <a:r>
              <a:rPr lang="it-IT" b="0" i="0" u="none" strike="noStrike" baseline="0" dirty="0" err="1">
                <a:latin typeface="Arial" panose="020B0604020202020204" pitchFamily="34" charset="0"/>
              </a:rPr>
              <a:t>technologies</a:t>
            </a:r>
            <a:r>
              <a:rPr lang="it-IT" b="0" i="0" u="none" strike="noStrike" baseline="0" dirty="0">
                <a:latin typeface="Arial" panose="020B0604020202020204" pitchFamily="34" charset="0"/>
              </a:rPr>
              <a:t> are </a:t>
            </a:r>
            <a:r>
              <a:rPr lang="it-IT" b="0" i="0" u="none" strike="noStrike" baseline="0" dirty="0" err="1">
                <a:latin typeface="Arial" panose="020B0604020202020204" pitchFamily="34" charset="0"/>
              </a:rPr>
              <a:t>balanced</a:t>
            </a:r>
            <a:r>
              <a:rPr lang="it-IT" b="0" i="0" u="none" strike="noStrike" baseline="0" dirty="0">
                <a:latin typeface="Arial" panose="020B0604020202020204" pitchFamily="34" charset="0"/>
              </a:rPr>
              <a:t> for the </a:t>
            </a:r>
            <a:r>
              <a:rPr lang="it-IT" b="0" i="0" u="none" strike="noStrike" baseline="0" dirty="0" err="1">
                <a:latin typeface="Arial" panose="020B0604020202020204" pitchFamily="34" charset="0"/>
              </a:rPr>
              <a:t>different</a:t>
            </a:r>
            <a:r>
              <a:rPr lang="it-IT" b="0" i="0" u="none" strike="noStrike" baseline="0" dirty="0">
                <a:latin typeface="Arial" panose="020B0604020202020204" pitchFamily="34" charset="0"/>
              </a:rPr>
              <a:t> </a:t>
            </a:r>
            <a:r>
              <a:rPr lang="it-IT" b="0" i="0" u="none" strike="noStrike" baseline="0" dirty="0" err="1">
                <a:latin typeface="Arial" panose="020B0604020202020204" pitchFamily="34" charset="0"/>
              </a:rPr>
              <a:t>contexts</a:t>
            </a:r>
            <a:r>
              <a:rPr lang="it-IT" b="0" i="0" u="none" strike="noStrike" baseline="0" dirty="0">
                <a:latin typeface="Arial" panose="020B0604020202020204" pitchFamily="34" charset="0"/>
              </a:rPr>
              <a:t> of </a:t>
            </a:r>
            <a:r>
              <a:rPr lang="it-IT" b="0" i="0" u="none" strike="noStrike" baseline="0" dirty="0" err="1">
                <a:latin typeface="Arial" panose="020B0604020202020204" pitchFamily="34" charset="0"/>
              </a:rPr>
              <a:t>travelling</a:t>
            </a:r>
            <a:r>
              <a:rPr lang="it-IT" b="0" i="0" u="none" strike="noStrike" baseline="0" dirty="0">
                <a:latin typeface="Arial" panose="020B0604020202020204" pitchFamily="34" charset="0"/>
              </a:rPr>
              <a:t>; </a:t>
            </a:r>
            <a:r>
              <a:rPr lang="it-IT" b="0" i="0" u="none" strike="noStrike" baseline="0" dirty="0" err="1">
                <a:latin typeface="Arial" panose="020B0604020202020204" pitchFamily="34" charset="0"/>
              </a:rPr>
              <a:t>neither</a:t>
            </a:r>
            <a:r>
              <a:rPr lang="it-IT" b="0" i="0" u="none" strike="noStrike" baseline="0" dirty="0">
                <a:latin typeface="Arial" panose="020B0604020202020204" pitchFamily="34" charset="0"/>
              </a:rPr>
              <a:t> </a:t>
            </a:r>
            <a:r>
              <a:rPr lang="it-IT" b="0" i="0" u="none" strike="noStrike" baseline="0" dirty="0" err="1">
                <a:latin typeface="Arial" panose="020B0604020202020204" pitchFamily="34" charset="0"/>
              </a:rPr>
              <a:t>is</a:t>
            </a:r>
            <a:r>
              <a:rPr lang="it-IT" b="0" i="0" u="none" strike="noStrike" baseline="0" dirty="0">
                <a:latin typeface="Arial" panose="020B0604020202020204" pitchFamily="34" charset="0"/>
              </a:rPr>
              <a:t> </a:t>
            </a:r>
            <a:r>
              <a:rPr lang="it-IT" b="0" i="0" u="none" strike="noStrike" baseline="0" dirty="0" err="1">
                <a:latin typeface="Arial" panose="020B0604020202020204" pitchFamily="34" charset="0"/>
              </a:rPr>
              <a:t>better</a:t>
            </a:r>
            <a:r>
              <a:rPr lang="it-IT" b="0" i="0" u="none" strike="noStrike" baseline="0" dirty="0">
                <a:latin typeface="Arial" panose="020B0604020202020204" pitchFamily="34" charset="0"/>
              </a:rPr>
              <a:t> in </a:t>
            </a:r>
            <a:r>
              <a:rPr lang="it-IT" b="0" i="0" u="none" strike="noStrike" baseline="0" dirty="0" err="1">
                <a:latin typeface="Arial" panose="020B0604020202020204" pitchFamily="34" charset="0"/>
              </a:rPr>
              <a:t>all</a:t>
            </a:r>
            <a:r>
              <a:rPr lang="it-IT" b="0" i="0" u="none" strike="noStrike" baseline="0" dirty="0">
                <a:latin typeface="Arial" panose="020B0604020202020204" pitchFamily="34" charset="0"/>
              </a:rPr>
              <a:t> </a:t>
            </a:r>
            <a:r>
              <a:rPr lang="it-IT" b="0" i="0" u="none" strike="noStrike" baseline="0" dirty="0" err="1">
                <a:latin typeface="Arial" panose="020B0604020202020204" pitchFamily="34" charset="0"/>
              </a:rPr>
              <a:t>circumstances</a:t>
            </a:r>
            <a:r>
              <a:rPr lang="it-IT" b="0" i="0" u="none" strike="noStrike" baseline="0" dirty="0">
                <a:latin typeface="Arial" panose="020B0604020202020204" pitchFamily="34" charset="0"/>
              </a:rPr>
              <a:t>. </a:t>
            </a:r>
          </a:p>
          <a:p>
            <a:pPr>
              <a:lnSpc>
                <a:spcPct val="120000"/>
              </a:lnSpc>
            </a:pPr>
            <a:r>
              <a:rPr lang="it-IT" b="0" i="0" u="none" strike="noStrike" baseline="0" dirty="0">
                <a:latin typeface="Arial" panose="020B0604020202020204" pitchFamily="34" charset="0"/>
              </a:rPr>
              <a:t>It is important to remember that the </a:t>
            </a:r>
            <a:r>
              <a:rPr lang="it-IT" b="0" i="0" u="none" strike="noStrike" baseline="0" dirty="0" smtClean="0">
                <a:latin typeface="Arial" panose="020B0604020202020204" pitchFamily="34" charset="0"/>
              </a:rPr>
              <a:t>people–technology </a:t>
            </a:r>
            <a:r>
              <a:rPr lang="it-IT" b="0" i="0" u="none" strike="noStrike" baseline="0" dirty="0">
                <a:latin typeface="Arial" panose="020B0604020202020204" pitchFamily="34" charset="0"/>
              </a:rPr>
              <a:t>system may consist of many people and many devices working together to undertake some activities.</a:t>
            </a:r>
          </a:p>
        </p:txBody>
      </p:sp>
    </p:spTree>
    <p:extLst>
      <p:ext uri="{BB962C8B-B14F-4D97-AF65-F5344CB8AC3E}">
        <p14:creationId xmlns:p14="http://schemas.microsoft.com/office/powerpoint/2010/main" val="457481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091"/>
            <a:ext cx="7886700" cy="659678"/>
          </a:xfrm>
        </p:spPr>
        <p:txBody>
          <a:bodyPr/>
          <a:lstStyle/>
          <a:p>
            <a:r>
              <a:rPr lang="it-IT" b="1" i="0" u="none" strike="noStrike" kern="1400" baseline="0" dirty="0">
                <a:latin typeface="Arial" panose="020B0604020202020204" pitchFamily="34" charset="0"/>
              </a:rPr>
              <a:t>Challenge 5.2</a:t>
            </a:r>
          </a:p>
        </p:txBody>
      </p:sp>
      <p:sp>
        <p:nvSpPr>
          <p:cNvPr id="3" name="Text Placeholder 2"/>
          <p:cNvSpPr>
            <a:spLocks noGrp="1"/>
          </p:cNvSpPr>
          <p:nvPr>
            <p:ph type="body" idx="4294967295"/>
          </p:nvPr>
        </p:nvSpPr>
        <p:spPr>
          <a:xfrm>
            <a:off x="656357" y="1409994"/>
            <a:ext cx="8302915" cy="4863806"/>
          </a:xfrm>
        </p:spPr>
        <p:txBody>
          <a:bodyPr/>
          <a:lstStyle/>
          <a:p>
            <a:r>
              <a:rPr lang="it-IT" sz="2800" b="0" i="0" u="none" strike="noStrike" baseline="0" dirty="0">
                <a:latin typeface="Arial" panose="020B0604020202020204" pitchFamily="34" charset="0"/>
              </a:rPr>
              <a:t>Think of the activity of writing and all the various contexts in which we undertake this activity. For example, you might be writing a report for a student assignment, writing a postcard from a poolside chair on holiday, writing down some thoughts on a train, taking notes in a lecture and so on. Now think about the different technologies that we use for writing: ballpoint pens, felt-tipped pens, computers, palmtop devices and so on. Which combinations are most usable in which circumstances? Why?</a:t>
            </a:r>
          </a:p>
        </p:txBody>
      </p:sp>
    </p:spTree>
    <p:extLst>
      <p:ext uri="{BB962C8B-B14F-4D97-AF65-F5344CB8AC3E}">
        <p14:creationId xmlns:p14="http://schemas.microsoft.com/office/powerpoint/2010/main" val="90124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802"/>
            <a:ext cx="7886700" cy="604260"/>
          </a:xfrm>
        </p:spPr>
        <p:txBody>
          <a:bodyPr/>
          <a:lstStyle/>
          <a:p>
            <a:r>
              <a:rPr lang="it-IT" b="1" i="0" u="none" strike="noStrike" kern="1400" baseline="0" dirty="0" smtClean="0">
                <a:latin typeface="Arial" panose="020B0604020202020204" pitchFamily="34" charset="0"/>
              </a:rPr>
              <a:t>The gulfs of interaction</a:t>
            </a:r>
            <a:endParaRPr lang="it-IT"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011" y="1419232"/>
            <a:ext cx="8191651" cy="4799152"/>
          </a:xfrm>
        </p:spPr>
        <p:txBody>
          <a:bodyPr>
            <a:normAutofit fontScale="62500" lnSpcReduction="20000"/>
          </a:bodyPr>
          <a:lstStyle/>
          <a:p>
            <a:pPr>
              <a:lnSpc>
                <a:spcPct val="120000"/>
              </a:lnSpc>
            </a:pPr>
            <a:r>
              <a:rPr lang="it-IT" b="0" i="0" u="none" strike="noStrike" baseline="0" dirty="0">
                <a:latin typeface="Arial" panose="020B0604020202020204" pitchFamily="34" charset="0"/>
              </a:rPr>
              <a:t>Don Norman (Norman, 1988) focuses on the interface between a person and the technology and on the difficulty of people having to translate their goals into the specific actions required by a user interface. </a:t>
            </a:r>
          </a:p>
          <a:p>
            <a:pPr>
              <a:lnSpc>
                <a:spcPct val="120000"/>
              </a:lnSpc>
            </a:pPr>
            <a:r>
              <a:rPr lang="it-IT" b="0" i="0" u="none" strike="noStrike" baseline="0" dirty="0">
                <a:latin typeface="Arial" panose="020B0604020202020204" pitchFamily="34" charset="0"/>
              </a:rPr>
              <a:t>Norman’s characterization is as follows:</a:t>
            </a:r>
          </a:p>
          <a:p>
            <a:pPr lvl="1">
              <a:lnSpc>
                <a:spcPct val="120000"/>
              </a:lnSpc>
              <a:buFont typeface="Arial" panose="020B0604020202020204" pitchFamily="34" charset="0"/>
              <a:buChar char="–"/>
            </a:pPr>
            <a:r>
              <a:rPr lang="it-IT" b="0" i="0" u="none" strike="noStrike" baseline="0" dirty="0">
                <a:latin typeface="Arial" panose="020B0604020202020204" pitchFamily="34" charset="0"/>
              </a:rPr>
              <a:t>People have goals – things they are trying to achieve in the world. But devices typically only deal with simple actions. This means that two ‘gulfs’ have to be bridged.</a:t>
            </a:r>
          </a:p>
          <a:p>
            <a:pPr lvl="1">
              <a:lnSpc>
                <a:spcPct val="120000"/>
              </a:lnSpc>
              <a:buFont typeface="Arial" panose="020B0604020202020204" pitchFamily="34" charset="0"/>
              <a:buChar char="–"/>
            </a:pPr>
            <a:r>
              <a:rPr lang="it-IT" b="0" i="0" u="none" strike="noStrike" baseline="0" dirty="0">
                <a:latin typeface="Arial" panose="020B0604020202020204" pitchFamily="34" charset="0"/>
              </a:rPr>
              <a:t>The gulf of execution is concerned with translating goals into </a:t>
            </a:r>
            <a:r>
              <a:rPr lang="it-IT" b="0" i="0" u="none" strike="noStrike" baseline="0" dirty="0" smtClean="0">
                <a:latin typeface="Arial" panose="020B0604020202020204" pitchFamily="34" charset="0"/>
              </a:rPr>
              <a:t>actions </a:t>
            </a:r>
            <a:r>
              <a:rPr lang="it-IT" b="0" i="0" u="none" strike="noStrike" baseline="0" dirty="0">
                <a:latin typeface="Arial" panose="020B0604020202020204" pitchFamily="34" charset="0"/>
              </a:rPr>
              <a:t>and the gulf of evaluation is concerned with deciding whether the actions were successful in moving the person towards his or her goal.</a:t>
            </a:r>
          </a:p>
          <a:p>
            <a:pPr lvl="1">
              <a:lnSpc>
                <a:spcPct val="120000"/>
              </a:lnSpc>
              <a:buFont typeface="Arial" panose="020B0604020202020204" pitchFamily="34" charset="0"/>
              <a:buChar char="–"/>
            </a:pPr>
            <a:r>
              <a:rPr lang="it-IT" b="0" i="0" u="none" strike="noStrike" baseline="0" dirty="0">
                <a:latin typeface="Arial" panose="020B0604020202020204" pitchFamily="34" charset="0"/>
              </a:rPr>
              <a:t>These gulfs have to be bridged both semantically (does the person understand what to do and what has </a:t>
            </a:r>
            <a:r>
              <a:rPr lang="it-IT" b="0" i="0" u="none" strike="noStrike" baseline="0" dirty="0" smtClean="0">
                <a:latin typeface="Arial" panose="020B0604020202020204" pitchFamily="34" charset="0"/>
              </a:rPr>
              <a:t>happened?) </a:t>
            </a:r>
            <a:r>
              <a:rPr lang="it-IT" b="0" i="0" u="none" strike="noStrike" baseline="0" dirty="0">
                <a:latin typeface="Arial" panose="020B0604020202020204" pitchFamily="34" charset="0"/>
              </a:rPr>
              <a:t>and physically (can the person physically or perceptually find out what to do or what has happened?).</a:t>
            </a:r>
          </a:p>
        </p:txBody>
      </p:sp>
    </p:spTree>
    <p:extLst>
      <p:ext uri="{BB962C8B-B14F-4D97-AF65-F5344CB8AC3E}">
        <p14:creationId xmlns:p14="http://schemas.microsoft.com/office/powerpoint/2010/main" val="943711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7122" y="374793"/>
            <a:ext cx="7886700" cy="1149204"/>
          </a:xfrm>
        </p:spPr>
        <p:txBody>
          <a:bodyPr/>
          <a:lstStyle/>
          <a:p>
            <a:pPr algn="l"/>
            <a:r>
              <a:rPr lang="it-IT" i="0" u="none" strike="noStrike" kern="1400" baseline="0" dirty="0">
                <a:latin typeface="Arial" panose="020B0604020202020204" pitchFamily="34" charset="0"/>
              </a:rPr>
              <a:t>Figure </a:t>
            </a:r>
            <a:r>
              <a:rPr lang="it-IT" i="0" u="none" strike="noStrike" kern="1400" baseline="0" dirty="0" smtClean="0">
                <a:latin typeface="Arial" panose="020B0604020202020204" pitchFamily="34" charset="0"/>
              </a:rPr>
              <a:t>5.5 </a:t>
            </a:r>
            <a:br>
              <a:rPr lang="it-IT" i="0" u="none" strike="noStrike" kern="1400" baseline="0" dirty="0" smtClean="0">
                <a:latin typeface="Arial" panose="020B0604020202020204" pitchFamily="34" charset="0"/>
              </a:rPr>
            </a:br>
            <a:r>
              <a:rPr lang="en-US" kern="1400" dirty="0" smtClean="0">
                <a:latin typeface="Arial" panose="020B0604020202020204" pitchFamily="34" charset="0"/>
              </a:rPr>
              <a:t>Bridging </a:t>
            </a:r>
            <a:r>
              <a:rPr lang="en-US" kern="1400" dirty="0">
                <a:latin typeface="Arial" panose="020B0604020202020204" pitchFamily="34" charset="0"/>
              </a:rPr>
              <a:t>the gulfs</a:t>
            </a:r>
            <a:endParaRPr lang="it-IT" kern="1400" dirty="0">
              <a:latin typeface="Arial" panose="020B0604020202020204" pitchFamily="34" charset="0"/>
            </a:endParaRPr>
          </a:p>
        </p:txBody>
      </p:sp>
      <p:pic>
        <p:nvPicPr>
          <p:cNvPr id="4" name="Picture 3"/>
          <p:cNvPicPr>
            <a:picLocks noChangeAspect="1"/>
          </p:cNvPicPr>
          <p:nvPr/>
        </p:nvPicPr>
        <p:blipFill rotWithShape="1">
          <a:blip r:embed="rId2"/>
          <a:srcRect r="1185"/>
          <a:stretch/>
        </p:blipFill>
        <p:spPr>
          <a:xfrm>
            <a:off x="939145" y="1605308"/>
            <a:ext cx="7917518" cy="4038110"/>
          </a:xfrm>
          <a:prstGeom prst="rect">
            <a:avLst/>
          </a:prstGeom>
        </p:spPr>
      </p:pic>
      <p:sp>
        <p:nvSpPr>
          <p:cNvPr id="3" name="TextBox 2"/>
          <p:cNvSpPr txBox="1"/>
          <p:nvPr/>
        </p:nvSpPr>
        <p:spPr>
          <a:xfrm>
            <a:off x="674259" y="6059053"/>
            <a:ext cx="4932218" cy="215444"/>
          </a:xfrm>
          <a:prstGeom prst="rect">
            <a:avLst/>
          </a:prstGeom>
          <a:noFill/>
        </p:spPr>
        <p:txBody>
          <a:bodyPr wrap="square" rtlCol="0">
            <a:spAutoFit/>
          </a:bodyPr>
          <a:lstStyle/>
          <a:p>
            <a:r>
              <a:rPr lang="en-US" sz="800" i="1" dirty="0" smtClean="0"/>
              <a:t>Source</a:t>
            </a:r>
            <a:r>
              <a:rPr lang="en-US" sz="800" dirty="0"/>
              <a:t>: after Norman and </a:t>
            </a:r>
            <a:r>
              <a:rPr lang="en-US" sz="800" dirty="0" smtClean="0"/>
              <a:t>Draper</a:t>
            </a:r>
            <a:r>
              <a:rPr lang="en-IN" sz="800" dirty="0" smtClean="0"/>
              <a:t>(</a:t>
            </a:r>
            <a:r>
              <a:rPr lang="en-IN" sz="800" dirty="0" err="1" smtClean="0"/>
              <a:t>eds</a:t>
            </a:r>
            <a:r>
              <a:rPr lang="en-IN" sz="800" dirty="0"/>
              <a:t>) (</a:t>
            </a:r>
            <a:r>
              <a:rPr lang="en-IN" sz="800" dirty="0" smtClean="0"/>
              <a:t>1986)</a:t>
            </a:r>
            <a:endParaRPr lang="en-IN" sz="800" dirty="0"/>
          </a:p>
        </p:txBody>
      </p:sp>
    </p:spTree>
    <p:extLst>
      <p:ext uri="{BB962C8B-B14F-4D97-AF65-F5344CB8AC3E}">
        <p14:creationId xmlns:p14="http://schemas.microsoft.com/office/powerpoint/2010/main" val="178525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72"/>
            <a:ext cx="7886700" cy="567316"/>
          </a:xfrm>
        </p:spPr>
        <p:txBody>
          <a:bodyPr/>
          <a:lstStyle/>
          <a:p>
            <a:r>
              <a:rPr lang="it-IT" b="1" i="0" u="none" strike="noStrike" kern="1400" baseline="0" dirty="0">
                <a:latin typeface="Arial" panose="020B0604020202020204" pitchFamily="34" charset="0"/>
              </a:rPr>
              <a:t>A key issue for usability</a:t>
            </a:r>
          </a:p>
        </p:txBody>
      </p:sp>
      <p:sp>
        <p:nvSpPr>
          <p:cNvPr id="3" name="Text Placeholder 2"/>
          <p:cNvSpPr>
            <a:spLocks noGrp="1"/>
          </p:cNvSpPr>
          <p:nvPr>
            <p:ph type="body" idx="4294967295"/>
          </p:nvPr>
        </p:nvSpPr>
        <p:spPr>
          <a:xfrm>
            <a:off x="665022" y="1442182"/>
            <a:ext cx="6530106" cy="4785438"/>
          </a:xfrm>
        </p:spPr>
        <p:txBody>
          <a:bodyPr>
            <a:noAutofit/>
          </a:bodyPr>
          <a:lstStyle/>
          <a:p>
            <a:pPr marL="369888" indent="-369888"/>
            <a:r>
              <a:rPr lang="it-IT" sz="1600" b="0" i="0" u="none" strike="noStrike" baseline="0" dirty="0">
                <a:latin typeface="Arial" panose="020B0604020202020204" pitchFamily="34" charset="0"/>
              </a:rPr>
              <a:t>Very </a:t>
            </a:r>
            <a:r>
              <a:rPr lang="it-IT" sz="1600" b="0" i="0" u="none" strike="noStrike" baseline="0" dirty="0" smtClean="0">
                <a:latin typeface="Arial" panose="020B0604020202020204" pitchFamily="34" charset="0"/>
              </a:rPr>
              <a:t>often </a:t>
            </a:r>
            <a:r>
              <a:rPr lang="it-IT" sz="1600" b="0" i="0" u="none" strike="noStrike" baseline="0" dirty="0">
                <a:latin typeface="Arial" panose="020B0604020202020204" pitchFamily="34" charset="0"/>
              </a:rPr>
              <a:t>technology gets in the way of people and the activities they want to do. </a:t>
            </a:r>
          </a:p>
          <a:p>
            <a:pPr marL="369888" indent="-369888"/>
            <a:r>
              <a:rPr lang="it-IT" sz="1600" b="0" i="0" u="none" strike="noStrike" baseline="0" dirty="0" err="1">
                <a:latin typeface="Arial" panose="020B0604020202020204" pitchFamily="34" charset="0"/>
              </a:rPr>
              <a:t>If</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we</a:t>
            </a:r>
            <a:r>
              <a:rPr lang="it-IT" sz="1600" b="0" i="0" u="none" strike="noStrike" baseline="0" dirty="0">
                <a:latin typeface="Arial" panose="020B0604020202020204" pitchFamily="34" charset="0"/>
              </a:rPr>
              <a:t> compare </a:t>
            </a:r>
            <a:r>
              <a:rPr lang="it-IT" sz="1600" b="0" i="0" u="none" strike="noStrike" baseline="0" dirty="0" err="1">
                <a:latin typeface="Arial" panose="020B0604020202020204" pitchFamily="34" charset="0"/>
              </a:rPr>
              <a:t>using</a:t>
            </a:r>
            <a:r>
              <a:rPr lang="it-IT" sz="1600" b="0" i="0" u="none" strike="noStrike" baseline="0" dirty="0">
                <a:latin typeface="Arial" panose="020B0604020202020204" pitchFamily="34" charset="0"/>
              </a:rPr>
              <a:t> an </a:t>
            </a:r>
            <a:r>
              <a:rPr lang="it-IT" sz="1600" b="0" i="0" u="none" strike="noStrike" baseline="0" dirty="0" err="1">
                <a:latin typeface="Arial" panose="020B0604020202020204" pitchFamily="34" charset="0"/>
              </a:rPr>
              <a:t>interactive</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device</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such</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as</a:t>
            </a:r>
            <a:r>
              <a:rPr lang="it-IT" sz="1600" b="0" i="0" u="none" strike="noStrike" baseline="0" dirty="0">
                <a:latin typeface="Arial" panose="020B0604020202020204" pitchFamily="34" charset="0"/>
              </a:rPr>
              <a:t> a remote control to </a:t>
            </a:r>
            <a:r>
              <a:rPr lang="it-IT" sz="1600" b="0" i="0" u="none" strike="noStrike" baseline="0" dirty="0" err="1">
                <a:latin typeface="Arial" panose="020B0604020202020204" pitchFamily="34" charset="0"/>
              </a:rPr>
              <a:t>using</a:t>
            </a:r>
            <a:r>
              <a:rPr lang="it-IT" sz="1600" b="0" i="0" u="none" strike="noStrike" baseline="0" dirty="0">
                <a:latin typeface="Arial" panose="020B0604020202020204" pitchFamily="34" charset="0"/>
              </a:rPr>
              <a:t> a </a:t>
            </a:r>
            <a:r>
              <a:rPr lang="it-IT" sz="1600" b="0" i="0" u="none" strike="noStrike" baseline="0" dirty="0" err="1">
                <a:latin typeface="Arial" panose="020B0604020202020204" pitchFamily="34" charset="0"/>
              </a:rPr>
              <a:t>hammer</a:t>
            </a:r>
            <a:r>
              <a:rPr lang="it-IT" sz="1600" b="0" i="0" u="none" strike="noStrike" baseline="0" dirty="0">
                <a:latin typeface="Arial" panose="020B0604020202020204" pitchFamily="34" charset="0"/>
              </a:rPr>
              <a:t> or </a:t>
            </a:r>
            <a:r>
              <a:rPr lang="it-IT" sz="1600" b="0" i="0" u="none" strike="noStrike" baseline="0" dirty="0" err="1">
                <a:latin typeface="Arial" panose="020B0604020202020204" pitchFamily="34" charset="0"/>
              </a:rPr>
              <a:t>driving</a:t>
            </a:r>
            <a:r>
              <a:rPr lang="it-IT" sz="1600" b="0" i="0" u="none" strike="noStrike" baseline="0" dirty="0">
                <a:latin typeface="Arial" panose="020B0604020202020204" pitchFamily="34" charset="0"/>
              </a:rPr>
              <a:t> a car, </a:t>
            </a:r>
            <a:r>
              <a:rPr lang="it-IT" sz="1600" b="0" i="0" u="none" strike="noStrike" baseline="0" dirty="0" err="1">
                <a:latin typeface="Arial" panose="020B0604020202020204" pitchFamily="34" charset="0"/>
              </a:rPr>
              <a:t>we</a:t>
            </a:r>
            <a:r>
              <a:rPr lang="it-IT" sz="1600" b="0" i="0" u="none" strike="noStrike" baseline="0" dirty="0">
                <a:latin typeface="Arial" panose="020B0604020202020204" pitchFamily="34" charset="0"/>
              </a:rPr>
              <a:t> can </a:t>
            </a:r>
            <a:r>
              <a:rPr lang="it-IT" sz="1600" b="0" i="0" u="none" strike="noStrike" baseline="0" dirty="0" err="1">
                <a:latin typeface="Arial" panose="020B0604020202020204" pitchFamily="34" charset="0"/>
              </a:rPr>
              <a:t>see</a:t>
            </a:r>
            <a:r>
              <a:rPr lang="it-IT" sz="1600" b="0" i="0" u="none" strike="noStrike" baseline="0" dirty="0">
                <a:latin typeface="Arial" panose="020B0604020202020204" pitchFamily="34" charset="0"/>
              </a:rPr>
              <a:t> the </a:t>
            </a:r>
            <a:r>
              <a:rPr lang="it-IT" sz="1600" b="0" i="0" u="none" strike="noStrike" baseline="0" dirty="0" err="1">
                <a:latin typeface="Arial" panose="020B0604020202020204" pitchFamily="34" charset="0"/>
              </a:rPr>
              <a:t>issue</a:t>
            </a:r>
            <a:r>
              <a:rPr lang="it-IT" sz="1600" b="0" i="0" u="none" strike="noStrike" baseline="0" dirty="0">
                <a:latin typeface="Arial" panose="020B0604020202020204" pitchFamily="34" charset="0"/>
              </a:rPr>
              <a:t> more </a:t>
            </a:r>
            <a:r>
              <a:rPr lang="it-IT" sz="1600" b="0" i="0" u="none" strike="noStrike" baseline="0" dirty="0" err="1">
                <a:latin typeface="Arial" panose="020B0604020202020204" pitchFamily="34" charset="0"/>
              </a:rPr>
              <a:t>clearly</a:t>
            </a:r>
            <a:r>
              <a:rPr lang="it-IT" sz="1600" b="0" i="0" u="none" strike="noStrike" baseline="0" dirty="0">
                <a:latin typeface="Arial" panose="020B0604020202020204" pitchFamily="34" charset="0"/>
              </a:rPr>
              <a:t>. </a:t>
            </a:r>
          </a:p>
          <a:p>
            <a:pPr marL="369888" indent="-369888"/>
            <a:r>
              <a:rPr lang="it-IT" sz="1600" b="0" i="0" u="none" strike="noStrike" baseline="0" dirty="0">
                <a:latin typeface="Arial" panose="020B0604020202020204" pitchFamily="34" charset="0"/>
              </a:rPr>
              <a:t>Very often when using an interactive </a:t>
            </a:r>
            <a:r>
              <a:rPr lang="it-IT" sz="1600" b="0" i="0" u="none" strike="noStrike" baseline="0" dirty="0" smtClean="0">
                <a:latin typeface="Arial" panose="020B0604020202020204" pitchFamily="34" charset="0"/>
              </a:rPr>
              <a:t>system, </a:t>
            </a:r>
            <a:r>
              <a:rPr lang="it-IT" sz="1600" b="0" i="0" u="none" strike="noStrike" baseline="0" dirty="0">
                <a:latin typeface="Arial" panose="020B0604020202020204" pitchFamily="34" charset="0"/>
              </a:rPr>
              <a:t>we are conscious of the technology; we have to stop to press the buttons; we are conscious of bridging the gulfs. </a:t>
            </a:r>
          </a:p>
          <a:p>
            <a:pPr marL="369888" indent="-369888"/>
            <a:r>
              <a:rPr lang="it-IT" sz="1600" b="0" i="0" u="none" strike="noStrike" baseline="0" dirty="0">
                <a:latin typeface="Arial" panose="020B0604020202020204" pitchFamily="34" charset="0"/>
              </a:rPr>
              <a:t>When hammering or </a:t>
            </a:r>
            <a:r>
              <a:rPr lang="it-IT" sz="1600" b="0" i="0" u="none" strike="noStrike" baseline="0" dirty="0" smtClean="0">
                <a:latin typeface="Arial" panose="020B0604020202020204" pitchFamily="34" charset="0"/>
              </a:rPr>
              <a:t>driving, </a:t>
            </a:r>
            <a:r>
              <a:rPr lang="it-IT" sz="1600" b="0" i="0" u="none" strike="noStrike" baseline="0" dirty="0">
                <a:latin typeface="Arial" panose="020B0604020202020204" pitchFamily="34" charset="0"/>
              </a:rPr>
              <a:t>we focus on the </a:t>
            </a:r>
            <a:r>
              <a:rPr lang="it-IT" sz="1600" b="0" i="0" u="none" strike="noStrike" baseline="0" dirty="0" smtClean="0">
                <a:latin typeface="Arial" panose="020B0604020202020204" pitchFamily="34" charset="0"/>
              </a:rPr>
              <a:t>activity </a:t>
            </a:r>
            <a:r>
              <a:rPr lang="it-IT" sz="1600" b="0" i="0" u="none" strike="noStrike" baseline="0" dirty="0">
                <a:latin typeface="Arial" panose="020B0604020202020204" pitchFamily="34" charset="0"/>
              </a:rPr>
              <a:t>not </a:t>
            </a:r>
            <a:r>
              <a:rPr lang="it-IT" sz="1600" b="0" i="0" u="none" strike="noStrike" baseline="0" dirty="0" smtClean="0">
                <a:latin typeface="Arial" panose="020B0604020202020204" pitchFamily="34" charset="0"/>
              </a:rPr>
              <a:t>on the </a:t>
            </a:r>
            <a:r>
              <a:rPr lang="it-IT" sz="1600" b="0" i="0" u="none" strike="noStrike" baseline="0" dirty="0">
                <a:latin typeface="Arial" panose="020B0604020202020204" pitchFamily="34" charset="0"/>
              </a:rPr>
              <a:t>technology. </a:t>
            </a:r>
          </a:p>
          <a:p>
            <a:pPr marL="369888" indent="-369888"/>
            <a:r>
              <a:rPr lang="it-IT" sz="1600" b="0" i="0" u="none" strike="noStrike" baseline="0" dirty="0">
                <a:latin typeface="Arial" panose="020B0604020202020204" pitchFamily="34" charset="0"/>
              </a:rPr>
              <a:t>The </a:t>
            </a:r>
            <a:r>
              <a:rPr lang="it-IT" sz="1600" b="0" i="0" u="none" strike="noStrike" baseline="0" dirty="0" err="1">
                <a:latin typeface="Arial" panose="020B0604020202020204" pitchFamily="34" charset="0"/>
              </a:rPr>
              <a:t>technology</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is</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present</a:t>
            </a:r>
            <a:r>
              <a:rPr lang="it-IT" sz="1600" b="0" i="0" u="none" strike="noStrike" baseline="0" dirty="0">
                <a:latin typeface="Arial" panose="020B0604020202020204" pitchFamily="34" charset="0"/>
              </a:rPr>
              <a:t> to </a:t>
            </a:r>
            <a:r>
              <a:rPr lang="it-IT" sz="1600" b="0" i="0" u="none" strike="noStrike" baseline="0" dirty="0" err="1">
                <a:latin typeface="Arial" panose="020B0604020202020204" pitchFamily="34" charset="0"/>
              </a:rPr>
              <a:t>hand</a:t>
            </a:r>
            <a:r>
              <a:rPr lang="it-IT" sz="1600" b="0" i="0" u="none" strike="noStrike" baseline="0" dirty="0">
                <a:latin typeface="Arial" panose="020B0604020202020204" pitchFamily="34" charset="0"/>
              </a:rPr>
              <a:t>’.</a:t>
            </a:r>
          </a:p>
          <a:p>
            <a:pPr marL="369888" indent="-369888"/>
            <a:r>
              <a:rPr lang="it-IT" sz="1600" b="0" i="0" u="none" strike="noStrike" baseline="0" dirty="0" err="1">
                <a:latin typeface="Arial" panose="020B0604020202020204" pitchFamily="34" charset="0"/>
              </a:rPr>
              <a:t>Vermeulen</a:t>
            </a:r>
            <a:r>
              <a:rPr lang="it-IT" sz="1600" b="0" i="0" u="none" strike="noStrike" baseline="0" dirty="0">
                <a:latin typeface="Arial" panose="020B0604020202020204" pitchFamily="34" charset="0"/>
              </a:rPr>
              <a:t>, </a:t>
            </a:r>
            <a:r>
              <a:rPr lang="it-IT" sz="1600" b="0" i="1" u="none" strike="noStrike" baseline="0" dirty="0">
                <a:latin typeface="Arial" panose="020B0604020202020204" pitchFamily="34" charset="0"/>
              </a:rPr>
              <a:t>et al.</a:t>
            </a:r>
            <a:r>
              <a:rPr lang="it-IT" sz="1600" b="0" i="0" u="none" strike="noStrike" baseline="0" dirty="0">
                <a:latin typeface="Arial" panose="020B0604020202020204" pitchFamily="34" charset="0"/>
              </a:rPr>
              <a:t> (2013) </a:t>
            </a:r>
            <a:r>
              <a:rPr lang="it-IT" sz="1600" b="0" i="0" u="none" strike="noStrike" baseline="0" dirty="0" err="1">
                <a:latin typeface="Arial" panose="020B0604020202020204" pitchFamily="34" charset="0"/>
              </a:rPr>
              <a:t>point</a:t>
            </a:r>
            <a:r>
              <a:rPr lang="it-IT" sz="1600" b="0" i="0" u="none" strike="noStrike" baseline="0" dirty="0">
                <a:latin typeface="Arial" panose="020B0604020202020204" pitchFamily="34" charset="0"/>
              </a:rPr>
              <a:t> to the </a:t>
            </a:r>
            <a:r>
              <a:rPr lang="it-IT" sz="1600" b="0" i="0" u="none" strike="noStrike" baseline="0" dirty="0" err="1">
                <a:latin typeface="Arial" panose="020B0604020202020204" pitchFamily="34" charset="0"/>
              </a:rPr>
              <a:t>importance</a:t>
            </a:r>
            <a:r>
              <a:rPr lang="it-IT" sz="1600" b="0" i="0" u="none" strike="noStrike" baseline="0" dirty="0">
                <a:latin typeface="Arial" panose="020B0604020202020204" pitchFamily="34" charset="0"/>
              </a:rPr>
              <a:t> of </a:t>
            </a:r>
            <a:r>
              <a:rPr lang="it-IT" sz="1600" b="0" i="0" u="none" strike="noStrike" baseline="0" dirty="0" err="1">
                <a:latin typeface="Arial" panose="020B0604020202020204" pitchFamily="34" charset="0"/>
              </a:rPr>
              <a:t>good</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affordances</a:t>
            </a:r>
            <a:r>
              <a:rPr lang="it-IT" sz="1600" b="0" i="0" u="none" strike="noStrike" baseline="0" dirty="0">
                <a:latin typeface="Arial" panose="020B0604020202020204" pitchFamily="34" charset="0"/>
              </a:rPr>
              <a:t> and </a:t>
            </a:r>
            <a:r>
              <a:rPr lang="it-IT" sz="1600" b="0" i="0" u="none" strike="noStrike" baseline="0" dirty="0" err="1">
                <a:latin typeface="Arial" panose="020B0604020202020204" pitchFamily="34" charset="0"/>
              </a:rPr>
              <a:t>feedforward</a:t>
            </a:r>
            <a:r>
              <a:rPr lang="it-IT" sz="1600" b="0" i="0" u="none" strike="noStrike" baseline="0" dirty="0">
                <a:latin typeface="Arial" panose="020B0604020202020204" pitchFamily="34" charset="0"/>
              </a:rPr>
              <a:t> </a:t>
            </a:r>
            <a:r>
              <a:rPr lang="it-IT" sz="1600" b="0" i="0" u="none" strike="noStrike" baseline="0" dirty="0" err="1">
                <a:latin typeface="Arial" panose="020B0604020202020204" pitchFamily="34" charset="0"/>
              </a:rPr>
              <a:t>techniques</a:t>
            </a:r>
            <a:r>
              <a:rPr lang="it-IT" sz="1600" b="0" i="0" u="none" strike="noStrike" baseline="0" dirty="0">
                <a:latin typeface="Arial" panose="020B0604020202020204" pitchFamily="34" charset="0"/>
              </a:rPr>
              <a:t> to help bridge the </a:t>
            </a:r>
            <a:r>
              <a:rPr lang="it-IT" sz="1600" b="0" i="0" u="none" strike="noStrike" baseline="0" dirty="0" err="1">
                <a:latin typeface="Arial" panose="020B0604020202020204" pitchFamily="34" charset="0"/>
              </a:rPr>
              <a:t>gulf</a:t>
            </a:r>
            <a:r>
              <a:rPr lang="it-IT" sz="1600" b="0" i="0" u="none" strike="noStrike" baseline="0" dirty="0">
                <a:latin typeface="Arial" panose="020B0604020202020204" pitchFamily="34" charset="0"/>
              </a:rPr>
              <a:t> of </a:t>
            </a:r>
            <a:r>
              <a:rPr lang="it-IT" sz="1600" b="0" i="0" u="none" strike="noStrike" baseline="0" dirty="0" err="1">
                <a:latin typeface="Arial" panose="020B0604020202020204" pitchFamily="34" charset="0"/>
              </a:rPr>
              <a:t>execution</a:t>
            </a:r>
            <a:r>
              <a:rPr lang="it-IT" sz="1600" b="0" i="0" u="none" strike="noStrike" baseline="0" dirty="0">
                <a:latin typeface="Arial" panose="020B0604020202020204" pitchFamily="34" charset="0"/>
              </a:rPr>
              <a:t> and the </a:t>
            </a:r>
            <a:r>
              <a:rPr lang="it-IT" sz="1600" b="0" i="0" u="none" strike="noStrike" baseline="0" dirty="0" err="1">
                <a:latin typeface="Arial" panose="020B0604020202020204" pitchFamily="34" charset="0"/>
              </a:rPr>
              <a:t>importance</a:t>
            </a:r>
            <a:r>
              <a:rPr lang="it-IT" sz="1600" b="0" i="0" u="none" strike="noStrike" baseline="0" dirty="0">
                <a:latin typeface="Arial" panose="020B0604020202020204" pitchFamily="34" charset="0"/>
              </a:rPr>
              <a:t> of </a:t>
            </a:r>
            <a:r>
              <a:rPr lang="it-IT" sz="1600" b="0" i="0" u="none" strike="noStrike" baseline="0" dirty="0" err="1">
                <a:latin typeface="Arial" panose="020B0604020202020204" pitchFamily="34" charset="0"/>
              </a:rPr>
              <a:t>good</a:t>
            </a:r>
            <a:r>
              <a:rPr lang="it-IT" sz="1600" b="0" i="0" u="none" strike="noStrike" baseline="0" dirty="0">
                <a:latin typeface="Arial" panose="020B0604020202020204" pitchFamily="34" charset="0"/>
              </a:rPr>
              <a:t> feedback to bridge the </a:t>
            </a:r>
            <a:r>
              <a:rPr lang="it-IT" sz="1600" b="0" i="0" u="none" strike="noStrike" baseline="0" dirty="0" err="1">
                <a:latin typeface="Arial" panose="020B0604020202020204" pitchFamily="34" charset="0"/>
              </a:rPr>
              <a:t>gulf</a:t>
            </a:r>
            <a:r>
              <a:rPr lang="it-IT" sz="1600" b="0" i="0" u="none" strike="noStrike" baseline="0" dirty="0">
                <a:latin typeface="Arial" panose="020B0604020202020204" pitchFamily="34" charset="0"/>
              </a:rPr>
              <a:t> of </a:t>
            </a:r>
            <a:r>
              <a:rPr lang="it-IT" sz="1600" b="0" i="0" u="none" strike="noStrike" baseline="0" dirty="0" err="1">
                <a:latin typeface="Arial" panose="020B0604020202020204" pitchFamily="34" charset="0"/>
              </a:rPr>
              <a:t>evaluation</a:t>
            </a:r>
            <a:r>
              <a:rPr lang="it-IT" sz="1600" b="0" i="0" u="none" strike="noStrike" baseline="0" dirty="0">
                <a:latin typeface="Arial" panose="020B0604020202020204" pitchFamily="34" charset="0"/>
              </a:rPr>
              <a:t>. </a:t>
            </a:r>
          </a:p>
          <a:p>
            <a:pPr marL="369888" indent="-369888"/>
            <a:r>
              <a:rPr lang="it-IT" sz="1600" b="0" i="0" u="none" strike="noStrike" baseline="0" dirty="0">
                <a:latin typeface="Arial" panose="020B0604020202020204" pitchFamily="34" charset="0"/>
              </a:rPr>
              <a:t>They cite the example of the iPhone’s lock screen (Figure 5.6) as a good example of feedfoward, though this has been changed in iOS 10 and 11.</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80" y="2377524"/>
            <a:ext cx="1506187" cy="2305313"/>
          </a:xfrm>
          <a:prstGeom prst="rect">
            <a:avLst/>
          </a:prstGeom>
        </p:spPr>
      </p:pic>
    </p:spTree>
    <p:extLst>
      <p:ext uri="{BB962C8B-B14F-4D97-AF65-F5344CB8AC3E}">
        <p14:creationId xmlns:p14="http://schemas.microsoft.com/office/powerpoint/2010/main" val="122613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323"/>
            <a:ext cx="7886700" cy="641206"/>
          </a:xfrm>
        </p:spPr>
        <p:txBody>
          <a:bodyPr/>
          <a:lstStyle/>
          <a:p>
            <a:r>
              <a:rPr lang="it-IT" b="1" i="0" u="none" strike="noStrike" kern="1400" baseline="0" dirty="0">
                <a:latin typeface="Arial" panose="020B0604020202020204" pitchFamily="34" charset="0"/>
              </a:rPr>
              <a:t>Technological breakdown</a:t>
            </a:r>
          </a:p>
        </p:txBody>
      </p:sp>
      <p:sp>
        <p:nvSpPr>
          <p:cNvPr id="3" name="Text Placeholder 2"/>
          <p:cNvSpPr>
            <a:spLocks noGrp="1"/>
          </p:cNvSpPr>
          <p:nvPr>
            <p:ph type="body" idx="4294967295"/>
          </p:nvPr>
        </p:nvSpPr>
        <p:spPr>
          <a:xfrm>
            <a:off x="665597" y="1419228"/>
            <a:ext cx="8228013" cy="4752975"/>
          </a:xfrm>
        </p:spPr>
        <p:txBody>
          <a:bodyPr>
            <a:normAutofit fontScale="62500" lnSpcReduction="20000"/>
          </a:bodyPr>
          <a:lstStyle/>
          <a:p>
            <a:pPr>
              <a:lnSpc>
                <a:spcPct val="120000"/>
              </a:lnSpc>
            </a:pPr>
            <a:r>
              <a:rPr lang="it-IT" b="0" i="0" u="none" strike="noStrike" baseline="0" dirty="0">
                <a:latin typeface="Arial" panose="020B0604020202020204" pitchFamily="34" charset="0"/>
              </a:rPr>
              <a:t>When using a hammer, driving or writing with a </a:t>
            </a:r>
            <a:r>
              <a:rPr lang="it-IT" b="0" i="0" u="none" strike="noStrike" baseline="0" dirty="0" smtClean="0">
                <a:latin typeface="Arial" panose="020B0604020202020204" pitchFamily="34" charset="0"/>
              </a:rPr>
              <a:t>pen, </a:t>
            </a:r>
            <a:r>
              <a:rPr lang="it-IT" b="0" i="0" u="none" strike="noStrike" baseline="0" dirty="0">
                <a:latin typeface="Arial" panose="020B0604020202020204" pitchFamily="34" charset="0"/>
              </a:rPr>
              <a:t>we will usually focus on the activity itself: we are hammering, driving or writing. </a:t>
            </a:r>
          </a:p>
          <a:p>
            <a:pPr>
              <a:lnSpc>
                <a:spcPct val="120000"/>
              </a:lnSpc>
            </a:pPr>
            <a:r>
              <a:rPr lang="it-IT" b="0" i="0" u="none" strike="noStrike" baseline="0" dirty="0">
                <a:latin typeface="Arial" panose="020B0604020202020204" pitchFamily="34" charset="0"/>
              </a:rPr>
              <a:t>It is only when something happens to interfere with the smooth operation of these technologies that we become aware of them. </a:t>
            </a:r>
          </a:p>
          <a:p>
            <a:pPr>
              <a:lnSpc>
                <a:spcPct val="120000"/>
              </a:lnSpc>
            </a:pPr>
            <a:r>
              <a:rPr lang="it-IT" b="0" i="0" u="none" strike="noStrike" baseline="0" dirty="0">
                <a:latin typeface="Arial" panose="020B0604020202020204" pitchFamily="34" charset="0"/>
              </a:rPr>
              <a:t>If you hit your finger whilst hammering, if you have to swerve to avoid a hole in the </a:t>
            </a:r>
            <a:r>
              <a:rPr lang="it-IT" b="0" i="0" u="none" strike="noStrike" baseline="0" dirty="0" smtClean="0">
                <a:latin typeface="Arial" panose="020B0604020202020204" pitchFamily="34" charset="0"/>
              </a:rPr>
              <a:t>road </a:t>
            </a:r>
            <a:r>
              <a:rPr lang="it-IT" b="0" i="0" u="none" strike="noStrike" baseline="0" dirty="0">
                <a:latin typeface="Arial" panose="020B0604020202020204" pitchFamily="34" charset="0"/>
              </a:rPr>
              <a:t>or if the pen stops working, then the unconscious use of the technology turns into a conscious interaction with the technology. </a:t>
            </a:r>
          </a:p>
          <a:p>
            <a:pPr>
              <a:lnSpc>
                <a:spcPct val="120000"/>
              </a:lnSpc>
            </a:pPr>
            <a:r>
              <a:rPr lang="it-IT" b="0" i="0" u="none" strike="noStrike" baseline="0" dirty="0">
                <a:latin typeface="Arial" panose="020B0604020202020204" pitchFamily="34" charset="0"/>
              </a:rPr>
              <a:t>Winograd and Flores (1986) refer to this as a ‘breakdown’. </a:t>
            </a:r>
          </a:p>
          <a:p>
            <a:pPr>
              <a:lnSpc>
                <a:spcPct val="120000"/>
              </a:lnSpc>
            </a:pPr>
            <a:r>
              <a:rPr lang="it-IT" b="0" i="0" u="none" strike="noStrike" baseline="0" dirty="0">
                <a:latin typeface="Arial" panose="020B0604020202020204" pitchFamily="34" charset="0"/>
              </a:rPr>
              <a:t>One aim of interactive systems design is to avoid such breakdowns, as it results in an impoverished UX. </a:t>
            </a:r>
          </a:p>
          <a:p>
            <a:pPr>
              <a:lnSpc>
                <a:spcPct val="120000"/>
              </a:lnSpc>
            </a:pPr>
            <a:r>
              <a:rPr lang="it-IT" b="0" i="0" u="none" strike="noStrike" baseline="0" dirty="0">
                <a:latin typeface="Arial" panose="020B0604020202020204" pitchFamily="34" charset="0"/>
              </a:rPr>
              <a:t>Designers should aim to provide people with a way of undertaking activities without really being aware of the technologies that enable them to do what they are doing.</a:t>
            </a:r>
          </a:p>
        </p:txBody>
      </p:sp>
    </p:spTree>
    <p:extLst>
      <p:ext uri="{BB962C8B-B14F-4D97-AF65-F5344CB8AC3E}">
        <p14:creationId xmlns:p14="http://schemas.microsoft.com/office/powerpoint/2010/main" val="132624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27"/>
            <a:ext cx="7886700" cy="825410"/>
          </a:xfrm>
        </p:spPr>
        <p:txBody>
          <a:bodyPr/>
          <a:lstStyle/>
          <a:p>
            <a:r>
              <a:rPr lang="en-US" b="1"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72861" y="1411568"/>
            <a:ext cx="7886700" cy="4801849"/>
          </a:xfrm>
        </p:spPr>
        <p:txBody>
          <a:bodyPr>
            <a:noAutofit/>
          </a:bodyPr>
          <a:lstStyle/>
          <a:p>
            <a:r>
              <a:rPr lang="en-US" sz="1800" b="0" i="0" u="none" strike="noStrike" baseline="0" dirty="0">
                <a:latin typeface="Arial" panose="020B0604020202020204" pitchFamily="34" charset="0"/>
              </a:rPr>
              <a:t>Usability has always been the central pursuit of human–computer interaction (HCI). </a:t>
            </a:r>
          </a:p>
          <a:p>
            <a:r>
              <a:rPr lang="en-US" sz="1800" b="0" i="0" u="none" strike="noStrike" baseline="0" dirty="0">
                <a:latin typeface="Arial" panose="020B0604020202020204" pitchFamily="34" charset="0"/>
              </a:rPr>
              <a:t>The original definition of usability is that systems should be easy to use, easy to learn, flexible and should engender a good attitude in people (Shackel, 1990). </a:t>
            </a:r>
          </a:p>
          <a:p>
            <a:r>
              <a:rPr lang="en-US" sz="1800" b="0" i="0" u="none" strike="noStrike" baseline="0" dirty="0">
                <a:latin typeface="Arial" panose="020B0604020202020204" pitchFamily="34" charset="0"/>
              </a:rPr>
              <a:t>As the variety of people, activities, contexts and technologies of interactive system design has increased, so this definition, whilst still being valid, hides many important issues. </a:t>
            </a:r>
          </a:p>
          <a:p>
            <a:r>
              <a:rPr lang="en-US" sz="1800" b="0" i="0" u="none" strike="noStrike" baseline="0" dirty="0">
                <a:latin typeface="Arial" panose="020B0604020202020204" pitchFamily="34" charset="0"/>
              </a:rPr>
              <a:t>For example, accessibility is now a key design aim, as is the acceptability of a design. </a:t>
            </a:r>
          </a:p>
          <a:p>
            <a:r>
              <a:rPr lang="en-US" sz="1800" b="0" i="0" u="none" strike="noStrike" baseline="0" dirty="0">
                <a:latin typeface="Arial" panose="020B0604020202020204" pitchFamily="34" charset="0"/>
              </a:rPr>
              <a:t>The goals of usability are now primarily seen as concerned with efficiency and effectiveness of </a:t>
            </a:r>
            <a:r>
              <a:rPr lang="en-US" sz="1800" b="0" i="0" u="none" strike="noStrike" baseline="0" dirty="0" smtClean="0">
                <a:latin typeface="Arial" panose="020B0604020202020204" pitchFamily="34" charset="0"/>
              </a:rPr>
              <a:t>systems, </a:t>
            </a:r>
            <a:r>
              <a:rPr lang="en-US" sz="1800" b="0" i="0" u="none" strike="noStrike" baseline="0" dirty="0">
                <a:solidFill>
                  <a:srgbClr val="000000"/>
                </a:solidFill>
                <a:latin typeface="Arial" panose="020B0604020202020204" pitchFamily="34" charset="0"/>
              </a:rPr>
              <a:t>and there are issues concerning the values and worth that usability should deliver . </a:t>
            </a:r>
          </a:p>
          <a:p>
            <a:r>
              <a:rPr lang="en-US" sz="1800" b="0" i="0" u="none" strike="noStrike" baseline="0" dirty="0">
                <a:latin typeface="Arial" panose="020B0604020202020204" pitchFamily="34" charset="0"/>
              </a:rPr>
              <a:t>Usability underlies good </a:t>
            </a:r>
            <a:r>
              <a:rPr lang="en-US" sz="1800" b="0" i="0" u="none" strike="noStrike" baseline="0" dirty="0" smtClean="0">
                <a:latin typeface="Arial" panose="020B0604020202020204" pitchFamily="34" charset="0"/>
              </a:rPr>
              <a:t>UX, </a:t>
            </a:r>
            <a:r>
              <a:rPr lang="en-US" sz="1800" b="0" i="0" u="none" strike="noStrike" baseline="0" dirty="0">
                <a:latin typeface="Arial" panose="020B0604020202020204" pitchFamily="34" charset="0"/>
              </a:rPr>
              <a:t>and with attention to some general design principles, designers will produce systems and services that are easily learnable, efficient and </a:t>
            </a:r>
            <a:r>
              <a:rPr lang="en-US" sz="1800" b="0" i="0" u="none" strike="noStrike" baseline="0" dirty="0" smtClean="0">
                <a:latin typeface="Arial" panose="020B0604020202020204" pitchFamily="34" charset="0"/>
              </a:rPr>
              <a:t>understandable, safe </a:t>
            </a:r>
            <a:r>
              <a:rPr lang="en-US" sz="1800" b="0" i="0" u="none" strike="noStrike" baseline="0" dirty="0">
                <a:latin typeface="Arial" panose="020B0604020202020204" pitchFamily="34" charset="0"/>
              </a:rPr>
              <a:t>to use and that can be used in a way that suits different people.</a:t>
            </a:r>
          </a:p>
        </p:txBody>
      </p:sp>
    </p:spTree>
    <p:extLst>
      <p:ext uri="{BB962C8B-B14F-4D97-AF65-F5344CB8AC3E}">
        <p14:creationId xmlns:p14="http://schemas.microsoft.com/office/powerpoint/2010/main" val="197102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2436"/>
            <a:ext cx="7886700" cy="770516"/>
          </a:xfrm>
        </p:spPr>
        <p:txBody>
          <a:bodyPr/>
          <a:lstStyle/>
          <a:p>
            <a:r>
              <a:rPr lang="it-IT" b="1" i="0" u="none" strike="noStrike" kern="1400" baseline="0" dirty="0">
                <a:latin typeface="Arial" panose="020B0604020202020204" pitchFamily="34" charset="0"/>
              </a:rPr>
              <a:t>Back to mental models</a:t>
            </a:r>
          </a:p>
        </p:txBody>
      </p:sp>
      <p:sp>
        <p:nvSpPr>
          <p:cNvPr id="3" name="Text Placeholder 2"/>
          <p:cNvSpPr>
            <a:spLocks noGrp="1"/>
          </p:cNvSpPr>
          <p:nvPr>
            <p:ph type="body" idx="4294967295"/>
          </p:nvPr>
        </p:nvSpPr>
        <p:spPr>
          <a:xfrm>
            <a:off x="655783" y="1409992"/>
            <a:ext cx="8163935" cy="4891516"/>
          </a:xfrm>
        </p:spPr>
        <p:txBody>
          <a:bodyPr/>
          <a:lstStyle/>
          <a:p>
            <a:pPr marL="369888" indent="-369888"/>
            <a:r>
              <a:rPr lang="it-IT" sz="2800" b="0" i="0" u="none" strike="noStrike" baseline="0" dirty="0">
                <a:latin typeface="Arial" panose="020B0604020202020204" pitchFamily="34" charset="0"/>
              </a:rPr>
              <a:t>Another important aspect of usability is to try to engender an accurate mental model of the system. </a:t>
            </a:r>
          </a:p>
          <a:p>
            <a:pPr marL="369888" indent="-369888"/>
            <a:r>
              <a:rPr lang="it-IT" sz="2800" b="0" i="0" u="none" strike="noStrike" baseline="0" dirty="0">
                <a:latin typeface="Arial" panose="020B0604020202020204" pitchFamily="34" charset="0"/>
              </a:rPr>
              <a:t>A good design will have adopted a clear and well-structured conceptual design that can be easily communicated to people. </a:t>
            </a:r>
          </a:p>
          <a:p>
            <a:pPr marL="369888" indent="-369888"/>
            <a:r>
              <a:rPr lang="it-IT" sz="2800" b="0" i="0" u="none" strike="noStrike" baseline="0" dirty="0">
                <a:latin typeface="Arial" panose="020B0604020202020204" pitchFamily="34" charset="0"/>
              </a:rPr>
              <a:t>A complex design will make this process much more difficult. </a:t>
            </a:r>
          </a:p>
          <a:p>
            <a:pPr marL="369888" indent="-369888"/>
            <a:r>
              <a:rPr lang="it-IT" sz="2800" b="0" i="0" u="none" strike="noStrike" baseline="0" dirty="0">
                <a:latin typeface="Arial" panose="020B0604020202020204" pitchFamily="34" charset="0"/>
              </a:rPr>
              <a:t>Striving for a clear, simple and consistent conceptual model will increase the usability of a system.</a:t>
            </a:r>
          </a:p>
        </p:txBody>
      </p:sp>
    </p:spTree>
    <p:extLst>
      <p:ext uri="{BB962C8B-B14F-4D97-AF65-F5344CB8AC3E}">
        <p14:creationId xmlns:p14="http://schemas.microsoft.com/office/powerpoint/2010/main" val="1439715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0143"/>
            <a:ext cx="7886700" cy="733570"/>
          </a:xfrm>
        </p:spPr>
        <p:txBody>
          <a:bodyPr/>
          <a:lstStyle/>
          <a:p>
            <a:r>
              <a:rPr lang="it-IT" b="1" i="0" u="none" strike="noStrike" kern="1400" baseline="0" dirty="0">
                <a:latin typeface="Arial" panose="020B0604020202020204" pitchFamily="34" charset="0"/>
              </a:rPr>
              <a:t>Challenge 5.3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914" y="1893165"/>
            <a:ext cx="1467908" cy="2941079"/>
          </a:xfrm>
          <a:prstGeom prst="rect">
            <a:avLst/>
          </a:prstGeom>
        </p:spPr>
      </p:pic>
      <p:sp>
        <p:nvSpPr>
          <p:cNvPr id="3" name="Text Placeholder 2"/>
          <p:cNvSpPr>
            <a:spLocks noGrp="1"/>
          </p:cNvSpPr>
          <p:nvPr>
            <p:ph type="body" idx="4294967295"/>
          </p:nvPr>
        </p:nvSpPr>
        <p:spPr>
          <a:xfrm>
            <a:off x="656358" y="1409988"/>
            <a:ext cx="6113897" cy="4891520"/>
          </a:xfrm>
        </p:spPr>
        <p:txBody>
          <a:bodyPr/>
          <a:lstStyle/>
          <a:p>
            <a:r>
              <a:rPr lang="it-IT" sz="2800" b="0" i="0" u="none" strike="noStrike" baseline="0" dirty="0">
                <a:latin typeface="Arial" panose="020B0604020202020204" pitchFamily="34" charset="0"/>
              </a:rPr>
              <a:t>The remote control for my TV is shown in Figure 5.7. Yes, all the numbers have got rubbed off the buttons! Write down the processes that a user of this device goes through if they want to enter a code number, 357998, say.</a:t>
            </a:r>
          </a:p>
        </p:txBody>
      </p:sp>
      <p:sp>
        <p:nvSpPr>
          <p:cNvPr id="5" name="TextBox 4"/>
          <p:cNvSpPr txBox="1"/>
          <p:nvPr/>
        </p:nvSpPr>
        <p:spPr>
          <a:xfrm>
            <a:off x="674259" y="6059053"/>
            <a:ext cx="8182404" cy="215444"/>
          </a:xfrm>
          <a:prstGeom prst="rect">
            <a:avLst/>
          </a:prstGeom>
          <a:noFill/>
        </p:spPr>
        <p:txBody>
          <a:bodyPr wrap="square" rtlCol="0">
            <a:spAutoFit/>
          </a:bodyPr>
          <a:lstStyle/>
          <a:p>
            <a:r>
              <a:rPr lang="en-US" sz="800" i="1" dirty="0" smtClean="0"/>
              <a:t>Source</a:t>
            </a:r>
            <a:r>
              <a:rPr lang="en-US" sz="800" dirty="0"/>
              <a:t>: Steve Gorton and Karl </a:t>
            </a:r>
            <a:r>
              <a:rPr lang="en-US" sz="800" dirty="0" smtClean="0"/>
              <a:t>Shone/DK Images</a:t>
            </a:r>
            <a:endParaRPr lang="en-IN" sz="800" dirty="0"/>
          </a:p>
        </p:txBody>
      </p:sp>
    </p:spTree>
    <p:extLst>
      <p:ext uri="{BB962C8B-B14F-4D97-AF65-F5344CB8AC3E}">
        <p14:creationId xmlns:p14="http://schemas.microsoft.com/office/powerpoint/2010/main" val="1599266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557"/>
            <a:ext cx="7886700" cy="622734"/>
          </a:xfrm>
        </p:spPr>
        <p:txBody>
          <a:bodyPr/>
          <a:lstStyle/>
          <a:p>
            <a:r>
              <a:rPr lang="it-IT" b="1" i="0" u="none" strike="noStrike" kern="1400" baseline="0" dirty="0">
                <a:latin typeface="Arial" panose="020B0604020202020204" pitchFamily="34" charset="0"/>
              </a:rPr>
              <a:t>Acceptability</a:t>
            </a:r>
          </a:p>
        </p:txBody>
      </p:sp>
      <p:sp>
        <p:nvSpPr>
          <p:cNvPr id="3" name="Text Placeholder 2"/>
          <p:cNvSpPr>
            <a:spLocks noGrp="1"/>
          </p:cNvSpPr>
          <p:nvPr>
            <p:ph type="body" idx="4294967295"/>
          </p:nvPr>
        </p:nvSpPr>
        <p:spPr>
          <a:xfrm>
            <a:off x="684065" y="1419229"/>
            <a:ext cx="8228013" cy="4752976"/>
          </a:xfrm>
        </p:spPr>
        <p:txBody>
          <a:bodyPr>
            <a:noAutofit/>
          </a:bodyPr>
          <a:lstStyle/>
          <a:p>
            <a:r>
              <a:rPr lang="it-IT" sz="2200" b="0" i="0" u="none" strike="noStrike" baseline="0" dirty="0">
                <a:latin typeface="Arial" panose="020B0604020202020204" pitchFamily="34" charset="0"/>
              </a:rPr>
              <a:t>Acceptability is about fitting technologies and services into people’s lives. </a:t>
            </a:r>
          </a:p>
          <a:p>
            <a:r>
              <a:rPr lang="it-IT" sz="2200" b="0" i="0" u="none" strike="noStrike" baseline="0" dirty="0">
                <a:latin typeface="Arial" panose="020B0604020202020204" pitchFamily="34" charset="0"/>
              </a:rPr>
              <a:t>For example, some railway trains have ‘quiet’ carriages where it is unacceptable to use mobile phones, and cinemas remind people to turn their phones off before the film starts. </a:t>
            </a:r>
          </a:p>
          <a:p>
            <a:r>
              <a:rPr lang="it-IT" sz="2200" b="0" i="0" u="none" strike="noStrike" baseline="0" dirty="0">
                <a:latin typeface="Arial" panose="020B0604020202020204" pitchFamily="34" charset="0"/>
              </a:rPr>
              <a:t>A computer playing loud music would generally be considered to be unacceptable in an office environment.</a:t>
            </a:r>
          </a:p>
          <a:p>
            <a:r>
              <a:rPr lang="it-IT" sz="2200" b="0" i="0" u="none" strike="noStrike" baseline="0" dirty="0">
                <a:latin typeface="Arial" panose="020B0604020202020204" pitchFamily="34" charset="0"/>
              </a:rPr>
              <a:t>An essential difference between usability and acceptability is that acceptability can only be understood in the context of use. </a:t>
            </a:r>
          </a:p>
          <a:p>
            <a:r>
              <a:rPr lang="it-IT" sz="2200" b="0" i="0" u="none" strike="noStrike" baseline="0" dirty="0">
                <a:latin typeface="Arial" panose="020B0604020202020204" pitchFamily="34" charset="0"/>
              </a:rPr>
              <a:t>Usability can be evaluated in a laboratory (though such evaluations will always be limited). </a:t>
            </a:r>
          </a:p>
          <a:p>
            <a:r>
              <a:rPr lang="it-IT" sz="2200" b="0" i="0" u="none" strike="noStrike" baseline="0" dirty="0">
                <a:latin typeface="Arial" panose="020B0604020202020204" pitchFamily="34" charset="0"/>
              </a:rPr>
              <a:t>Acceptability </a:t>
            </a:r>
            <a:r>
              <a:rPr lang="it-IT" sz="2200" b="0" i="0" u="none" strike="noStrike" baseline="0" dirty="0" smtClean="0">
                <a:latin typeface="Arial" panose="020B0604020202020204" pitchFamily="34" charset="0"/>
              </a:rPr>
              <a:t>cannot be evaluated in a laboratory.</a:t>
            </a:r>
            <a:endParaRPr lang="it-IT" sz="2200" b="0" i="0" u="none" strike="noStrike" baseline="0" dirty="0">
              <a:latin typeface="Arial" panose="020B0604020202020204" pitchFamily="34" charset="0"/>
            </a:endParaRPr>
          </a:p>
        </p:txBody>
      </p:sp>
    </p:spTree>
    <p:extLst>
      <p:ext uri="{BB962C8B-B14F-4D97-AF65-F5344CB8AC3E}">
        <p14:creationId xmlns:p14="http://schemas.microsoft.com/office/powerpoint/2010/main" val="974807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559"/>
            <a:ext cx="7886700" cy="622734"/>
          </a:xfrm>
        </p:spPr>
        <p:txBody>
          <a:bodyPr/>
          <a:lstStyle/>
          <a:p>
            <a:r>
              <a:rPr lang="it-IT" b="1" i="0" u="none" strike="noStrike" kern="1400" baseline="0" dirty="0">
                <a:latin typeface="Arial" panose="020B0604020202020204" pitchFamily="34" charset="0"/>
              </a:rPr>
              <a:t>The </a:t>
            </a:r>
            <a:r>
              <a:rPr lang="it-IT" b="1" i="0" u="none" strike="noStrike" kern="1400" baseline="0" dirty="0" smtClean="0">
                <a:latin typeface="Arial" panose="020B0604020202020204" pitchFamily="34" charset="0"/>
              </a:rPr>
              <a:t>Technology Acceptance Model</a:t>
            </a:r>
            <a:endParaRPr lang="it-IT"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014" y="1419228"/>
            <a:ext cx="8182413" cy="4789919"/>
          </a:xfrm>
        </p:spPr>
        <p:txBody>
          <a:bodyPr>
            <a:normAutofit fontScale="62500" lnSpcReduction="20000"/>
          </a:bodyPr>
          <a:lstStyle/>
          <a:p>
            <a:pPr>
              <a:lnSpc>
                <a:spcPct val="120000"/>
              </a:lnSpc>
            </a:pPr>
            <a:r>
              <a:rPr lang="it-IT" b="0" i="0" u="none" strike="noStrike" baseline="0" dirty="0">
                <a:latin typeface="Arial" panose="020B0604020202020204" pitchFamily="34" charset="0"/>
              </a:rPr>
              <a:t>The </a:t>
            </a:r>
            <a:r>
              <a:rPr lang="it-IT" b="0" i="0" u="none" strike="noStrike" baseline="0" dirty="0" smtClean="0">
                <a:latin typeface="Arial" panose="020B0604020202020204" pitchFamily="34" charset="0"/>
              </a:rPr>
              <a:t>Technology </a:t>
            </a:r>
            <a:r>
              <a:rPr lang="it-IT" b="0" i="0" u="none" strike="noStrike" baseline="0" dirty="0">
                <a:latin typeface="Arial" panose="020B0604020202020204" pitchFamily="34" charset="0"/>
              </a:rPr>
              <a:t>Acceptance Model (TAM) is a way of looking at technologies and whether they will be accepted by communities. </a:t>
            </a:r>
          </a:p>
          <a:p>
            <a:pPr>
              <a:lnSpc>
                <a:spcPct val="120000"/>
              </a:lnSpc>
            </a:pPr>
            <a:r>
              <a:rPr lang="it-IT" b="0" i="0" u="none" strike="noStrike" baseline="0" dirty="0">
                <a:latin typeface="Arial" panose="020B0604020202020204" pitchFamily="34" charset="0"/>
              </a:rPr>
              <a:t>It has its origins in business studies rather than in computing or psychology. </a:t>
            </a:r>
          </a:p>
          <a:p>
            <a:pPr>
              <a:lnSpc>
                <a:spcPct val="120000"/>
              </a:lnSpc>
            </a:pPr>
            <a:r>
              <a:rPr lang="it-IT" b="0" i="0" u="none" strike="noStrike" baseline="0" dirty="0">
                <a:latin typeface="Arial" panose="020B0604020202020204" pitchFamily="34" charset="0"/>
              </a:rPr>
              <a:t>TAM looks at technology acceptance from two perspectives: ease of use and effectiveness. </a:t>
            </a:r>
          </a:p>
          <a:p>
            <a:pPr>
              <a:lnSpc>
                <a:spcPct val="120000"/>
              </a:lnSpc>
            </a:pPr>
            <a:r>
              <a:rPr lang="it-IT" b="0" i="0" u="none" strike="noStrike" baseline="0" dirty="0">
                <a:latin typeface="Arial" panose="020B0604020202020204" pitchFamily="34" charset="0"/>
              </a:rPr>
              <a:t>Each of these is further broken down into more specific characteristics of the technology. </a:t>
            </a:r>
          </a:p>
          <a:p>
            <a:pPr>
              <a:lnSpc>
                <a:spcPct val="120000"/>
              </a:lnSpc>
            </a:pPr>
            <a:r>
              <a:rPr lang="it-IT" b="0" i="0" u="none" strike="noStrike" baseline="0" dirty="0">
                <a:latin typeface="Arial" panose="020B0604020202020204" pitchFamily="34" charset="0"/>
              </a:rPr>
              <a:t>There are many variants of TAM as it gets adapted to the particular characteristics of a technology. </a:t>
            </a:r>
          </a:p>
          <a:p>
            <a:pPr>
              <a:lnSpc>
                <a:spcPct val="120000"/>
              </a:lnSpc>
            </a:pPr>
            <a:r>
              <a:rPr lang="it-IT" b="0" i="0" u="none" strike="noStrike" baseline="0" dirty="0">
                <a:latin typeface="Arial" panose="020B0604020202020204" pitchFamily="34" charset="0"/>
              </a:rPr>
              <a:t>Some of our own work involved looking at the acceptance of biometrics. </a:t>
            </a:r>
          </a:p>
          <a:p>
            <a:pPr>
              <a:lnSpc>
                <a:spcPct val="120000"/>
              </a:lnSpc>
            </a:pPr>
            <a:r>
              <a:rPr lang="it-IT" b="0" i="0" u="none" strike="noStrike" baseline="0" dirty="0">
                <a:latin typeface="Arial" panose="020B0604020202020204" pitchFamily="34" charset="0"/>
              </a:rPr>
              <a:t>We felt that a third aspect was important to the acceptance of biometric technology, namely trust.</a:t>
            </a:r>
          </a:p>
        </p:txBody>
      </p:sp>
    </p:spTree>
    <p:extLst>
      <p:ext uri="{BB962C8B-B14F-4D97-AF65-F5344CB8AC3E}">
        <p14:creationId xmlns:p14="http://schemas.microsoft.com/office/powerpoint/2010/main" val="428640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036" y="300907"/>
            <a:ext cx="9264073" cy="752042"/>
          </a:xfrm>
        </p:spPr>
        <p:txBody>
          <a:bodyPr/>
          <a:lstStyle/>
          <a:p>
            <a:r>
              <a:rPr lang="it-IT" b="1" i="0" u="none" strike="noStrike" kern="1400" baseline="0" dirty="0">
                <a:latin typeface="Arial" panose="020B0604020202020204" pitchFamily="34" charset="0"/>
              </a:rPr>
              <a:t>The key features of acceptability </a:t>
            </a:r>
            <a:r>
              <a:rPr lang="it-IT" b="1" kern="1400" dirty="0">
                <a:latin typeface="Arial" panose="020B0604020202020204" pitchFamily="34" charset="0"/>
              </a:rPr>
              <a:t>(1 of 2)</a:t>
            </a:r>
            <a:endParaRPr lang="it-IT"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013" y="1428468"/>
            <a:ext cx="8182414" cy="4789915"/>
          </a:xfrm>
        </p:spPr>
        <p:txBody>
          <a:bodyPr>
            <a:normAutofit fontScale="62500" lnSpcReduction="20000"/>
          </a:bodyPr>
          <a:lstStyle/>
          <a:p>
            <a:pPr>
              <a:lnSpc>
                <a:spcPct val="120000"/>
              </a:lnSpc>
            </a:pPr>
            <a:r>
              <a:rPr lang="it-IT" b="0" i="0" u="none" strike="noStrike" baseline="0" dirty="0">
                <a:latin typeface="Arial" panose="020B0604020202020204" pitchFamily="34" charset="0"/>
              </a:rPr>
              <a:t>Political. Is the design politically acceptable? Do people trust it? </a:t>
            </a:r>
          </a:p>
          <a:p>
            <a:pPr>
              <a:lnSpc>
                <a:spcPct val="120000"/>
              </a:lnSpc>
            </a:pPr>
            <a:r>
              <a:rPr lang="it-IT" b="0" i="0" u="none" strike="noStrike" baseline="0" dirty="0">
                <a:latin typeface="Arial" panose="020B0604020202020204" pitchFamily="34" charset="0"/>
              </a:rPr>
              <a:t>In many </a:t>
            </a:r>
            <a:r>
              <a:rPr lang="it-IT" b="0" i="0" u="none" strike="noStrike" baseline="0" dirty="0" smtClean="0">
                <a:latin typeface="Arial" panose="020B0604020202020204" pitchFamily="34" charset="0"/>
              </a:rPr>
              <a:t>organizations, </a:t>
            </a:r>
            <a:r>
              <a:rPr lang="it-IT" b="0" i="0" u="none" strike="noStrike" baseline="0" dirty="0">
                <a:latin typeface="Arial" panose="020B0604020202020204" pitchFamily="34" charset="0"/>
              </a:rPr>
              <a:t>new technologies have been introduced for simple economic reasons, irrespective of what people may feel about them and the ways that people’s jobs and lives might change. </a:t>
            </a:r>
          </a:p>
          <a:p>
            <a:pPr>
              <a:lnSpc>
                <a:spcPct val="120000"/>
              </a:lnSpc>
            </a:pPr>
            <a:r>
              <a:rPr lang="it-IT" b="0" i="0" u="none" strike="noStrike" baseline="0" dirty="0">
                <a:latin typeface="Arial" panose="020B0604020202020204" pitchFamily="34" charset="0"/>
              </a:rPr>
              <a:t>In the broader </a:t>
            </a:r>
            <a:r>
              <a:rPr lang="it-IT" b="0" i="0" u="none" strike="noStrike" baseline="0" dirty="0" smtClean="0">
                <a:latin typeface="Arial" panose="020B0604020202020204" pitchFamily="34" charset="0"/>
              </a:rPr>
              <a:t>environment, </a:t>
            </a:r>
            <a:r>
              <a:rPr lang="it-IT" b="0" i="0" u="none" strike="noStrike" baseline="0" dirty="0">
                <a:latin typeface="Arial" panose="020B0604020202020204" pitchFamily="34" charset="0"/>
              </a:rPr>
              <a:t>human rights might be threatened by changes in technologies, for example by gathering personal data on people.</a:t>
            </a:r>
          </a:p>
          <a:p>
            <a:pPr>
              <a:lnSpc>
                <a:spcPct val="120000"/>
              </a:lnSpc>
            </a:pPr>
            <a:r>
              <a:rPr lang="it-IT" b="0" i="0" u="none" strike="noStrike" baseline="0" dirty="0">
                <a:latin typeface="Arial" panose="020B0604020202020204" pitchFamily="34" charset="0"/>
              </a:rPr>
              <a:t>Convenience. Designs that are awkward or that force people to do things may prove unacceptable. </a:t>
            </a:r>
          </a:p>
          <a:p>
            <a:pPr>
              <a:lnSpc>
                <a:spcPct val="120000"/>
              </a:lnSpc>
            </a:pPr>
            <a:r>
              <a:rPr lang="it-IT" b="0" i="0" u="none" strike="noStrike" baseline="0" dirty="0">
                <a:latin typeface="Arial" panose="020B0604020202020204" pitchFamily="34" charset="0"/>
              </a:rPr>
              <a:t>Products and services should fit effortlessly into the situation. </a:t>
            </a:r>
          </a:p>
          <a:p>
            <a:pPr>
              <a:lnSpc>
                <a:spcPct val="120000"/>
              </a:lnSpc>
            </a:pPr>
            <a:r>
              <a:rPr lang="it-IT" b="0" i="0" u="none" strike="noStrike" baseline="0" dirty="0">
                <a:latin typeface="Arial" panose="020B0604020202020204" pitchFamily="34" charset="0"/>
              </a:rPr>
              <a:t>Many people send documents electronically </a:t>
            </a:r>
            <a:r>
              <a:rPr lang="it-IT" b="0" i="0" u="none" strike="noStrike" baseline="0" dirty="0" smtClean="0">
                <a:latin typeface="Arial" panose="020B0604020202020204" pitchFamily="34" charset="0"/>
              </a:rPr>
              <a:t>nowadays </a:t>
            </a:r>
            <a:r>
              <a:rPr lang="it-IT" b="0" i="0" u="none" strike="noStrike" baseline="0" dirty="0">
                <a:latin typeface="Arial" panose="020B0604020202020204" pitchFamily="34" charset="0"/>
              </a:rPr>
              <a:t>but some people find reading on-screen unacceptable. </a:t>
            </a:r>
          </a:p>
          <a:p>
            <a:pPr>
              <a:lnSpc>
                <a:spcPct val="120000"/>
              </a:lnSpc>
            </a:pPr>
            <a:r>
              <a:rPr lang="it-IT" b="0" i="0" u="none" strike="noStrike" baseline="0" dirty="0">
                <a:latin typeface="Arial" panose="020B0604020202020204" pitchFamily="34" charset="0"/>
              </a:rPr>
              <a:t>They </a:t>
            </a:r>
            <a:r>
              <a:rPr lang="it-IT" b="0" i="0" u="none" strike="noStrike" baseline="0" dirty="0" smtClean="0">
                <a:latin typeface="Arial" panose="020B0604020202020204" pitchFamily="34" charset="0"/>
              </a:rPr>
              <a:t>take a printout of the </a:t>
            </a:r>
            <a:r>
              <a:rPr lang="it-IT" b="0" i="0" u="none" strike="noStrike" baseline="0" dirty="0">
                <a:latin typeface="Arial" panose="020B0604020202020204" pitchFamily="34" charset="0"/>
              </a:rPr>
              <a:t>document because it is more convenient to carry and read.</a:t>
            </a:r>
          </a:p>
        </p:txBody>
      </p:sp>
    </p:spTree>
    <p:extLst>
      <p:ext uri="{BB962C8B-B14F-4D97-AF65-F5344CB8AC3E}">
        <p14:creationId xmlns:p14="http://schemas.microsoft.com/office/powerpoint/2010/main" val="1500613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1600" y="384041"/>
            <a:ext cx="8940800" cy="585788"/>
          </a:xfrm>
        </p:spPr>
        <p:txBody>
          <a:bodyPr/>
          <a:lstStyle/>
          <a:p>
            <a:r>
              <a:rPr lang="it-IT" b="1" i="0" u="none" strike="noStrike" kern="1400" baseline="0" dirty="0">
                <a:latin typeface="Arial" panose="020B0604020202020204" pitchFamily="34" charset="0"/>
              </a:rPr>
              <a:t>The key features of acceptability </a:t>
            </a:r>
            <a:r>
              <a:rPr lang="it-IT" b="1" i="0" u="none" strike="noStrike" kern="1400" baseline="0" dirty="0" smtClean="0">
                <a:latin typeface="Arial" panose="020B0604020202020204" pitchFamily="34" charset="0"/>
              </a:rPr>
              <a:t>(2 of</a:t>
            </a:r>
            <a:r>
              <a:rPr lang="it-IT" b="1" i="0" u="none" strike="noStrike" kern="1400" dirty="0" smtClean="0">
                <a:latin typeface="Arial" panose="020B0604020202020204" pitchFamily="34" charset="0"/>
              </a:rPr>
              <a:t> </a:t>
            </a:r>
            <a:r>
              <a:rPr lang="it-IT" b="1" i="0" u="none" strike="noStrike" kern="1400" baseline="0" dirty="0" smtClean="0">
                <a:latin typeface="Arial" panose="020B0604020202020204" pitchFamily="34" charset="0"/>
              </a:rPr>
              <a:t>2)</a:t>
            </a:r>
            <a:endParaRPr lang="it-IT"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017" y="1446935"/>
            <a:ext cx="8173174" cy="4789921"/>
          </a:xfrm>
        </p:spPr>
        <p:txBody>
          <a:bodyPr>
            <a:normAutofit fontScale="47500" lnSpcReduction="20000"/>
          </a:bodyPr>
          <a:lstStyle/>
          <a:p>
            <a:pPr>
              <a:lnSpc>
                <a:spcPct val="120000"/>
              </a:lnSpc>
            </a:pPr>
            <a:r>
              <a:rPr lang="it-IT" b="0" i="0" u="none" strike="noStrike" baseline="0" dirty="0">
                <a:latin typeface="Arial" panose="020B0604020202020204" pitchFamily="34" charset="0"/>
              </a:rPr>
              <a:t>Cultural and social habits. If political acceptability is concerned with power structures and principles, cultural and social habits are concerned with the way people like to live. </a:t>
            </a:r>
          </a:p>
          <a:p>
            <a:pPr>
              <a:lnSpc>
                <a:spcPct val="120000"/>
              </a:lnSpc>
            </a:pPr>
            <a:r>
              <a:rPr lang="it-IT" b="0" i="0" u="none" strike="noStrike" baseline="0" dirty="0">
                <a:latin typeface="Arial" panose="020B0604020202020204" pitchFamily="34" charset="0"/>
              </a:rPr>
              <a:t>It is rude to disturb other people, for example. </a:t>
            </a:r>
          </a:p>
          <a:p>
            <a:pPr>
              <a:lnSpc>
                <a:spcPct val="120000"/>
              </a:lnSpc>
            </a:pPr>
            <a:r>
              <a:rPr lang="it-IT" b="0" i="0" u="none" strike="noStrike" baseline="0" dirty="0">
                <a:latin typeface="Arial" panose="020B0604020202020204" pitchFamily="34" charset="0"/>
              </a:rPr>
              <a:t>People like to engage with social media such as </a:t>
            </a:r>
            <a:r>
              <a:rPr lang="it-IT" b="0" i="0" u="none" strike="noStrike" baseline="0" dirty="0" smtClean="0">
                <a:latin typeface="Arial" panose="020B0604020202020204" pitchFamily="34" charset="0"/>
              </a:rPr>
              <a:t>Twitter </a:t>
            </a:r>
            <a:r>
              <a:rPr lang="it-IT" b="0" i="0" u="none" strike="noStrike" baseline="0" dirty="0">
                <a:latin typeface="Arial" panose="020B0604020202020204" pitchFamily="34" charset="0"/>
              </a:rPr>
              <a:t>but may find the insulting comments of internet ‘trolls’ unacceptable.</a:t>
            </a:r>
          </a:p>
          <a:p>
            <a:pPr>
              <a:lnSpc>
                <a:spcPct val="120000"/>
              </a:lnSpc>
            </a:pPr>
            <a:r>
              <a:rPr lang="it-IT" b="0" i="0" u="none" strike="noStrike" baseline="0" dirty="0">
                <a:latin typeface="Arial" panose="020B0604020202020204" pitchFamily="34" charset="0"/>
              </a:rPr>
              <a:t>Usefulness. This goes beyond the notions of efficiency and effectiveness and concerns usefulness in context. </a:t>
            </a:r>
          </a:p>
          <a:p>
            <a:pPr>
              <a:lnSpc>
                <a:spcPct val="120000"/>
              </a:lnSpc>
            </a:pPr>
            <a:r>
              <a:rPr lang="it-IT" b="0" i="0" u="none" strike="noStrike" baseline="0" dirty="0">
                <a:latin typeface="Arial" panose="020B0604020202020204" pitchFamily="34" charset="0"/>
              </a:rPr>
              <a:t>For example, many people have found the diary service on their phone perfectly </a:t>
            </a:r>
            <a:r>
              <a:rPr lang="it-IT" b="0" i="0" u="none" strike="noStrike" baseline="0" dirty="0" smtClean="0">
                <a:latin typeface="Arial" panose="020B0604020202020204" pitchFamily="34" charset="0"/>
              </a:rPr>
              <a:t>usable </a:t>
            </a:r>
            <a:r>
              <a:rPr lang="it-IT" b="0" i="0" u="none" strike="noStrike" baseline="0" dirty="0">
                <a:latin typeface="Arial" panose="020B0604020202020204" pitchFamily="34" charset="0"/>
              </a:rPr>
              <a:t>but not sufficiently useful in the context of everyday living and keeping it up to date can be an unacceptable constraint.</a:t>
            </a:r>
          </a:p>
          <a:p>
            <a:pPr>
              <a:lnSpc>
                <a:spcPct val="120000"/>
              </a:lnSpc>
            </a:pPr>
            <a:r>
              <a:rPr lang="it-IT" b="0" i="0" u="none" strike="noStrike" baseline="0" dirty="0">
                <a:latin typeface="Arial" panose="020B0604020202020204" pitchFamily="34" charset="0"/>
              </a:rPr>
              <a:t>Economic. There are many economic issues that render some technology or service acceptable or not. </a:t>
            </a:r>
          </a:p>
          <a:p>
            <a:pPr>
              <a:lnSpc>
                <a:spcPct val="120000"/>
              </a:lnSpc>
            </a:pPr>
            <a:r>
              <a:rPr lang="it-IT" b="0" i="0" u="none" strike="noStrike" baseline="0" dirty="0">
                <a:latin typeface="Arial" panose="020B0604020202020204" pitchFamily="34" charset="0"/>
              </a:rPr>
              <a:t>Price is the obvious one and whether the technology offers value for money. </a:t>
            </a:r>
          </a:p>
          <a:p>
            <a:pPr>
              <a:lnSpc>
                <a:spcPct val="120000"/>
              </a:lnSpc>
            </a:pPr>
            <a:r>
              <a:rPr lang="it-IT" b="0" i="0" u="none" strike="noStrike" baseline="0" dirty="0">
                <a:latin typeface="Arial" panose="020B0604020202020204" pitchFamily="34" charset="0"/>
              </a:rPr>
              <a:t>But the economic issues go further than that as the introduction of new technologies may completely change the way businesses work and how they make money. </a:t>
            </a:r>
          </a:p>
          <a:p>
            <a:pPr>
              <a:lnSpc>
                <a:spcPct val="120000"/>
              </a:lnSpc>
            </a:pPr>
            <a:r>
              <a:rPr lang="it-IT" b="0" i="0" u="none" strike="noStrike" baseline="0" dirty="0">
                <a:latin typeface="Arial" panose="020B0604020202020204" pitchFamily="34" charset="0"/>
              </a:rPr>
              <a:t>A new ‘business model’ is often a part of economic acceptability.</a:t>
            </a:r>
          </a:p>
        </p:txBody>
      </p:sp>
    </p:spTree>
    <p:extLst>
      <p:ext uri="{BB962C8B-B14F-4D97-AF65-F5344CB8AC3E}">
        <p14:creationId xmlns:p14="http://schemas.microsoft.com/office/powerpoint/2010/main" val="768404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091"/>
            <a:ext cx="7886700" cy="659678"/>
          </a:xfrm>
        </p:spPr>
        <p:txBody>
          <a:bodyPr/>
          <a:lstStyle/>
          <a:p>
            <a:r>
              <a:rPr lang="it-IT" b="1" i="0" u="none" strike="noStrike" kern="1400" baseline="0" dirty="0">
                <a:latin typeface="Arial" panose="020B0604020202020204" pitchFamily="34" charset="0"/>
              </a:rPr>
              <a:t>Design principles</a:t>
            </a:r>
          </a:p>
        </p:txBody>
      </p:sp>
      <p:sp>
        <p:nvSpPr>
          <p:cNvPr id="3" name="Text Placeholder 2"/>
          <p:cNvSpPr>
            <a:spLocks noGrp="1"/>
          </p:cNvSpPr>
          <p:nvPr>
            <p:ph type="body" idx="4294967295"/>
          </p:nvPr>
        </p:nvSpPr>
        <p:spPr>
          <a:xfrm>
            <a:off x="656357" y="1419228"/>
            <a:ext cx="8172597" cy="4789919"/>
          </a:xfrm>
        </p:spPr>
        <p:txBody>
          <a:bodyPr>
            <a:normAutofit fontScale="70000" lnSpcReduction="20000"/>
          </a:bodyPr>
          <a:lstStyle/>
          <a:p>
            <a:pPr marL="369888" indent="-369888">
              <a:lnSpc>
                <a:spcPct val="120000"/>
              </a:lnSpc>
            </a:pPr>
            <a:r>
              <a:rPr lang="it-IT" b="0" i="0" u="none" strike="noStrike" baseline="0" dirty="0">
                <a:latin typeface="Arial" panose="020B0604020202020204" pitchFamily="34" charset="0"/>
              </a:rPr>
              <a:t>Over the </a:t>
            </a:r>
            <a:r>
              <a:rPr lang="it-IT" b="0" i="0" u="none" strike="noStrike" baseline="0" dirty="0" smtClean="0">
                <a:latin typeface="Arial" panose="020B0604020202020204" pitchFamily="34" charset="0"/>
              </a:rPr>
              <a:t>years, </a:t>
            </a:r>
            <a:r>
              <a:rPr lang="it-IT" b="0" i="0" u="none" strike="noStrike" baseline="0" dirty="0">
                <a:latin typeface="Arial" panose="020B0604020202020204" pitchFamily="34" charset="0"/>
              </a:rPr>
              <a:t>many principles of good interactive system design have been developed. </a:t>
            </a:r>
          </a:p>
          <a:p>
            <a:pPr marL="369888" indent="-369888">
              <a:lnSpc>
                <a:spcPct val="120000"/>
              </a:lnSpc>
            </a:pPr>
            <a:r>
              <a:rPr lang="it-IT" b="0" i="0" u="none" strike="noStrike" baseline="0" dirty="0">
                <a:latin typeface="Arial" panose="020B0604020202020204" pitchFamily="34" charset="0"/>
              </a:rPr>
              <a:t>Don Norman in his book </a:t>
            </a:r>
            <a:r>
              <a:rPr lang="it-IT" b="0" i="1" u="none" strike="noStrike" baseline="0" dirty="0">
                <a:latin typeface="Arial" panose="020B0604020202020204" pitchFamily="34" charset="0"/>
              </a:rPr>
              <a:t>The Design of Everyday Things</a:t>
            </a:r>
            <a:r>
              <a:rPr lang="it-IT" b="0" i="0" u="none" strike="noStrike" baseline="0" dirty="0">
                <a:latin typeface="Arial" panose="020B0604020202020204" pitchFamily="34" charset="0"/>
              </a:rPr>
              <a:t> (Norman, 1998) provides </a:t>
            </a:r>
            <a:r>
              <a:rPr lang="it-IT" b="0" i="0" u="none" strike="noStrike" baseline="0" dirty="0" smtClean="0">
                <a:latin typeface="Arial" panose="020B0604020202020204" pitchFamily="34" charset="0"/>
              </a:rPr>
              <a:t>several design priciples, </a:t>
            </a:r>
            <a:r>
              <a:rPr lang="it-IT" b="0" i="0" u="none" strike="noStrike" baseline="0" dirty="0">
                <a:latin typeface="Arial" panose="020B0604020202020204" pitchFamily="34" charset="0"/>
              </a:rPr>
              <a:t>as does Jacob Nielsen in Usability Engineering (Nielsen, 1993). </a:t>
            </a:r>
          </a:p>
          <a:p>
            <a:pPr marL="369888" indent="-369888">
              <a:lnSpc>
                <a:spcPct val="120000"/>
              </a:lnSpc>
            </a:pPr>
            <a:r>
              <a:rPr lang="it-IT" b="0" i="0" u="none" strike="noStrike" baseline="0" dirty="0">
                <a:latin typeface="Arial" panose="020B0604020202020204" pitchFamily="34" charset="0"/>
              </a:rPr>
              <a:t>These are on-line at https://www.nngroup.com/articles/ten-usability-heuristics/ along with links to other lists such as the one by Bruce Toggnazzini. </a:t>
            </a:r>
          </a:p>
          <a:p>
            <a:pPr marL="369888" indent="-369888">
              <a:lnSpc>
                <a:spcPct val="120000"/>
              </a:lnSpc>
            </a:pPr>
            <a:r>
              <a:rPr lang="it-IT" b="0" i="0" u="none" strike="noStrike" baseline="0" dirty="0">
                <a:latin typeface="Arial" panose="020B0604020202020204" pitchFamily="34" charset="0"/>
              </a:rPr>
              <a:t>These principles will guide the designer and they will also form the basis of evaluation of products and services. </a:t>
            </a:r>
          </a:p>
          <a:p>
            <a:pPr marL="369888" indent="-369888">
              <a:lnSpc>
                <a:spcPct val="120000"/>
              </a:lnSpc>
            </a:pPr>
            <a:r>
              <a:rPr lang="it-IT" b="0" i="0" u="none" strike="noStrike" baseline="0" dirty="0">
                <a:latin typeface="Arial" panose="020B0604020202020204" pitchFamily="34" charset="0"/>
              </a:rPr>
              <a:t>Usability questionnaires (such as Systems Usability Scale), based on the guidelines, can be used with users to evaluate how useable a product or service is.</a:t>
            </a:r>
          </a:p>
        </p:txBody>
      </p:sp>
    </p:spTree>
    <p:extLst>
      <p:ext uri="{BB962C8B-B14F-4D97-AF65-F5344CB8AC3E}">
        <p14:creationId xmlns:p14="http://schemas.microsoft.com/office/powerpoint/2010/main" val="1759010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07" y="2018108"/>
            <a:ext cx="3742256" cy="291409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280" y="2784726"/>
            <a:ext cx="4208684" cy="2289831"/>
          </a:xfrm>
          <a:prstGeom prst="rect">
            <a:avLst/>
          </a:prstGeom>
        </p:spPr>
      </p:pic>
    </p:spTree>
    <p:extLst>
      <p:ext uri="{BB962C8B-B14F-4D97-AF65-F5344CB8AC3E}">
        <p14:creationId xmlns:p14="http://schemas.microsoft.com/office/powerpoint/2010/main" val="1422025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8"/>
            <a:ext cx="7886700" cy="585788"/>
          </a:xfrm>
        </p:spPr>
        <p:txBody>
          <a:bodyPr/>
          <a:lstStyle/>
          <a:p>
            <a:r>
              <a:rPr lang="it-IT" b="1" i="0" u="none" strike="noStrike" kern="1400" baseline="0" dirty="0">
                <a:latin typeface="Arial" panose="020B0604020202020204" pitchFamily="34" charset="0"/>
                <a:sym typeface="Wingdings" charset="2"/>
              </a:rPr>
              <a:t>Types of </a:t>
            </a:r>
            <a:r>
              <a:rPr lang="it-IT" b="1" i="0" u="none" strike="noStrike" kern="1400" baseline="0" dirty="0" smtClean="0">
                <a:latin typeface="Arial" panose="020B0604020202020204" pitchFamily="34" charset="0"/>
                <a:sym typeface="Wingdings" charset="2"/>
              </a:rPr>
              <a:t>principles (1 of 2)</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017" y="1428468"/>
            <a:ext cx="8182409" cy="4789916"/>
          </a:xfrm>
        </p:spPr>
        <p:txBody>
          <a:bodyPr>
            <a:normAutofit fontScale="55000" lnSpcReduction="20000"/>
          </a:bodyPr>
          <a:lstStyle/>
          <a:p>
            <a:pPr>
              <a:lnSpc>
                <a:spcPct val="120000"/>
              </a:lnSpc>
            </a:pPr>
            <a:r>
              <a:rPr lang="it-IT" b="0" i="0" u="none" strike="noStrike" baseline="0" dirty="0">
                <a:latin typeface="Arial" panose="020B0604020202020204" pitchFamily="34" charset="0"/>
                <a:sym typeface="Wingdings" charset="2"/>
              </a:rPr>
              <a:t>Design principles can be very broad or they can be more specific. </a:t>
            </a:r>
          </a:p>
          <a:p>
            <a:pPr>
              <a:lnSpc>
                <a:spcPct val="120000"/>
              </a:lnSpc>
            </a:pPr>
            <a:r>
              <a:rPr lang="it-IT" b="0" i="0" u="none" strike="noStrike" baseline="0" dirty="0">
                <a:latin typeface="Arial" panose="020B0604020202020204" pitchFamily="34" charset="0"/>
                <a:sym typeface="Wingdings" charset="2"/>
              </a:rPr>
              <a:t>For </a:t>
            </a:r>
            <a:r>
              <a:rPr lang="it-IT" b="0" i="0" u="none" strike="noStrike" baseline="0" dirty="0" smtClean="0">
                <a:latin typeface="Arial" panose="020B0604020202020204" pitchFamily="34" charset="0"/>
                <a:sym typeface="Wingdings" charset="2"/>
              </a:rPr>
              <a:t>example, </a:t>
            </a:r>
            <a:r>
              <a:rPr lang="it-IT" b="0" i="0" u="none" strike="noStrike" baseline="0" dirty="0">
                <a:latin typeface="Arial" panose="020B0604020202020204" pitchFamily="34" charset="0"/>
                <a:sym typeface="Wingdings" charset="2"/>
              </a:rPr>
              <a:t>some good design principles are derived from psychology, such as ‘minimize memory load’, </a:t>
            </a:r>
            <a:r>
              <a:rPr lang="it-IT" b="0" i="0" u="none" strike="noStrike" baseline="0" dirty="0" smtClean="0">
                <a:latin typeface="Arial" panose="020B0604020202020204" pitchFamily="34" charset="0"/>
                <a:sym typeface="Wingdings" charset="2"/>
              </a:rPr>
              <a:t>that is </a:t>
            </a:r>
            <a:r>
              <a:rPr lang="it-IT" b="0" i="0" u="none" strike="noStrike" baseline="0" dirty="0">
                <a:latin typeface="Arial" panose="020B0604020202020204" pitchFamily="34" charset="0"/>
                <a:sym typeface="Wingdings" charset="2"/>
              </a:rPr>
              <a:t>do not expect people to remember too much. </a:t>
            </a:r>
          </a:p>
          <a:p>
            <a:pPr>
              <a:lnSpc>
                <a:spcPct val="120000"/>
              </a:lnSpc>
            </a:pPr>
            <a:r>
              <a:rPr lang="it-IT" b="0" i="0" u="none" strike="noStrike" baseline="0" dirty="0">
                <a:latin typeface="Arial" panose="020B0604020202020204" pitchFamily="34" charset="0"/>
                <a:sym typeface="Wingdings" charset="2"/>
              </a:rPr>
              <a:t>We discuss many of these principles in Chapters 12 and 13 on interface design and provide the background psychology in Part IV of this book. </a:t>
            </a:r>
          </a:p>
          <a:p>
            <a:pPr>
              <a:lnSpc>
                <a:spcPct val="120000"/>
              </a:lnSpc>
            </a:pPr>
            <a:r>
              <a:rPr lang="it-IT" b="0" i="0" u="none" strike="noStrike" baseline="0" dirty="0">
                <a:latin typeface="Arial" panose="020B0604020202020204" pitchFamily="34" charset="0"/>
                <a:sym typeface="Wingdings" charset="2"/>
              </a:rPr>
              <a:t>More specific user interface design guidelines are provided by Apple, Microsoft and Google.</a:t>
            </a:r>
          </a:p>
          <a:p>
            <a:pPr>
              <a:lnSpc>
                <a:spcPct val="120000"/>
              </a:lnSpc>
            </a:pPr>
            <a:r>
              <a:rPr lang="it-IT" b="0" i="0" u="none" strike="noStrike" baseline="0" dirty="0">
                <a:latin typeface="Arial" panose="020B0604020202020204" pitchFamily="34" charset="0"/>
                <a:sym typeface="Wingdings" charset="2"/>
              </a:rPr>
              <a:t>The application of design principles has led to established design guidelines and patterns of interaction in certain circumstances. </a:t>
            </a:r>
          </a:p>
          <a:p>
            <a:pPr>
              <a:lnSpc>
                <a:spcPct val="120000"/>
              </a:lnSpc>
            </a:pPr>
            <a:r>
              <a:rPr lang="it-IT" b="0" i="0" u="none" strike="noStrike" baseline="0" dirty="0">
                <a:latin typeface="Arial" panose="020B0604020202020204" pitchFamily="34" charset="0"/>
                <a:sym typeface="Wingdings" charset="2"/>
              </a:rPr>
              <a:t>These may be implemented in a system or service with a feature such as the ‘Undo’ command in a Windows application or the ‘Back’ button on a website. </a:t>
            </a:r>
          </a:p>
          <a:p>
            <a:pPr>
              <a:lnSpc>
                <a:spcPct val="120000"/>
              </a:lnSpc>
            </a:pPr>
            <a:r>
              <a:rPr lang="it-IT" b="0" i="0" u="none" strike="noStrike" baseline="0" dirty="0">
                <a:latin typeface="Arial" panose="020B0604020202020204" pitchFamily="34" charset="0"/>
                <a:sym typeface="Wingdings" charset="2"/>
              </a:rPr>
              <a:t>These features enable people to be in control and to recover from their previous action.</a:t>
            </a:r>
          </a:p>
        </p:txBody>
      </p:sp>
    </p:spTree>
    <p:extLst>
      <p:ext uri="{BB962C8B-B14F-4D97-AF65-F5344CB8AC3E}">
        <p14:creationId xmlns:p14="http://schemas.microsoft.com/office/powerpoint/2010/main" val="641239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738"/>
            <a:ext cx="7886700" cy="511898"/>
          </a:xfrm>
        </p:spPr>
        <p:txBody>
          <a:bodyPr/>
          <a:lstStyle/>
          <a:p>
            <a:r>
              <a:rPr lang="it-IT" b="1" i="0" u="none" strike="noStrike" kern="1400" baseline="0" dirty="0">
                <a:latin typeface="Arial" panose="020B0604020202020204" pitchFamily="34" charset="0"/>
                <a:sym typeface="Wingdings" charset="2"/>
              </a:rPr>
              <a:t>Types of </a:t>
            </a:r>
            <a:r>
              <a:rPr lang="it-IT" b="1" i="0" u="none" strike="noStrike" kern="1400" baseline="0" dirty="0" smtClean="0">
                <a:latin typeface="Arial" panose="020B0604020202020204" pitchFamily="34" charset="0"/>
                <a:sym typeface="Wingdings" charset="2"/>
              </a:rPr>
              <a:t>principles (2 of 2)</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595" y="1409996"/>
            <a:ext cx="8191067" cy="4799152"/>
          </a:xfrm>
        </p:spPr>
        <p:txBody>
          <a:bodyPr>
            <a:normAutofit fontScale="70000" lnSpcReduction="20000"/>
          </a:bodyPr>
          <a:lstStyle/>
          <a:p>
            <a:pPr>
              <a:lnSpc>
                <a:spcPct val="120000"/>
              </a:lnSpc>
            </a:pPr>
            <a:r>
              <a:rPr lang="it-IT" b="0" i="0" u="none" strike="noStrike" baseline="0" dirty="0">
                <a:latin typeface="Arial" panose="020B0604020202020204" pitchFamily="34" charset="0"/>
                <a:sym typeface="Wingdings" charset="2"/>
              </a:rPr>
              <a:t>Design principles can guide the designer during the design process and can be used to evaluate and critique prototype design ideas. </a:t>
            </a:r>
          </a:p>
          <a:p>
            <a:pPr>
              <a:lnSpc>
                <a:spcPct val="120000"/>
              </a:lnSpc>
            </a:pPr>
            <a:r>
              <a:rPr lang="it-IT" b="0" i="0" u="none" strike="noStrike" baseline="0" dirty="0">
                <a:latin typeface="Arial" panose="020B0604020202020204" pitchFamily="34" charset="0"/>
                <a:sym typeface="Wingdings" charset="2"/>
              </a:rPr>
              <a:t>Our list of high-level design principles, put together from Norman, Nielsen and others, is shown below. </a:t>
            </a:r>
          </a:p>
          <a:p>
            <a:pPr>
              <a:lnSpc>
                <a:spcPct val="120000"/>
              </a:lnSpc>
            </a:pPr>
            <a:r>
              <a:rPr lang="it-IT" b="0" i="0" u="none" strike="noStrike" baseline="0" dirty="0">
                <a:latin typeface="Arial" panose="020B0604020202020204" pitchFamily="34" charset="0"/>
                <a:sym typeface="Wingdings" charset="2"/>
              </a:rPr>
              <a:t>All the principles interact in complex ways, affecting each other, sometimes conflicting with each other and sometimes enhancing each other. </a:t>
            </a:r>
          </a:p>
          <a:p>
            <a:pPr lvl="0">
              <a:lnSpc>
                <a:spcPct val="120000"/>
              </a:lnSpc>
            </a:pPr>
            <a:r>
              <a:rPr lang="it-IT" b="0" i="0" u="none" strike="noStrike" baseline="0" dirty="0">
                <a:latin typeface="Arial" panose="020B0604020202020204" pitchFamily="34" charset="0"/>
                <a:sym typeface="Wingdings" charset="2"/>
              </a:rPr>
              <a:t>But they help to orientate the designer to key features of good design </a:t>
            </a:r>
            <a:r>
              <a:rPr lang="it-IT" b="0" i="0" u="none" strike="noStrike" baseline="0" dirty="0" smtClean="0">
                <a:latin typeface="Arial" panose="020B0604020202020204" pitchFamily="34" charset="0"/>
                <a:sym typeface="Wingdings" charset="2"/>
              </a:rPr>
              <a:t>– </a:t>
            </a:r>
            <a:r>
              <a:rPr lang="it-IT" b="0" i="0" u="none" strike="noStrike" baseline="0" dirty="0">
                <a:latin typeface="Arial" panose="020B0604020202020204" pitchFamily="34" charset="0"/>
                <a:sym typeface="Wingdings" charset="2"/>
              </a:rPr>
              <a:t>a design with a high degree of usability </a:t>
            </a:r>
            <a:r>
              <a:rPr lang="it-IT" dirty="0">
                <a:latin typeface="Arial" panose="020B0604020202020204" pitchFamily="34" charset="0"/>
                <a:sym typeface="Wingdings" charset="2"/>
              </a:rPr>
              <a:t>– </a:t>
            </a:r>
            <a:r>
              <a:rPr lang="it-IT" b="0" i="0" u="none" strike="noStrike" baseline="0" dirty="0">
                <a:latin typeface="Arial" panose="020B0604020202020204" pitchFamily="34" charset="0"/>
                <a:sym typeface="Wingdings" charset="2"/>
              </a:rPr>
              <a:t>and sensitize the designer to important issues. </a:t>
            </a:r>
          </a:p>
          <a:p>
            <a:pPr>
              <a:lnSpc>
                <a:spcPct val="120000"/>
              </a:lnSpc>
            </a:pPr>
            <a:r>
              <a:rPr lang="it-IT" b="0" i="0" u="none" strike="noStrike" baseline="0" dirty="0">
                <a:latin typeface="Arial" panose="020B0604020202020204" pitchFamily="34" charset="0"/>
                <a:sym typeface="Wingdings" charset="2"/>
              </a:rPr>
              <a:t>Delivering a product or service with a high degree of usability will result in a better UX.</a:t>
            </a:r>
          </a:p>
        </p:txBody>
      </p:sp>
    </p:spTree>
    <p:extLst>
      <p:ext uri="{BB962C8B-B14F-4D97-AF65-F5344CB8AC3E}">
        <p14:creationId xmlns:p14="http://schemas.microsoft.com/office/powerpoint/2010/main" val="123383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8860"/>
            <a:ext cx="7886700" cy="1325563"/>
          </a:xfrm>
        </p:spPr>
        <p:txBody>
          <a:bodyPr/>
          <a:lstStyle/>
          <a:p>
            <a:r>
              <a:rPr lang="en-US" b="1" i="0" u="none" strike="noStrike" kern="1400" baseline="0" dirty="0">
                <a:latin typeface="Arial" panose="020B0604020202020204" pitchFamily="34" charset="0"/>
              </a:rPr>
              <a:t>After studying this chapter you should be able to:</a:t>
            </a:r>
          </a:p>
        </p:txBody>
      </p:sp>
      <p:sp>
        <p:nvSpPr>
          <p:cNvPr id="3" name="Text Placeholder 2"/>
          <p:cNvSpPr>
            <a:spLocks noGrp="1"/>
          </p:cNvSpPr>
          <p:nvPr>
            <p:ph type="body" idx="4294967295"/>
          </p:nvPr>
        </p:nvSpPr>
        <p:spPr>
          <a:xfrm>
            <a:off x="654528" y="1531799"/>
            <a:ext cx="7886700" cy="4351338"/>
          </a:xfrm>
        </p:spPr>
        <p:txBody>
          <a:bodyPr/>
          <a:lstStyle/>
          <a:p>
            <a:r>
              <a:rPr lang="en-US" sz="3000" b="0" i="0" u="none" strike="noStrike" baseline="0" dirty="0">
                <a:latin typeface="Arial" panose="020B0604020202020204" pitchFamily="34" charset="0"/>
              </a:rPr>
              <a:t>Understand the key issues and concepts of </a:t>
            </a:r>
            <a:r>
              <a:rPr lang="en-US" sz="3000" b="0" i="0" u="none" strike="noStrike" baseline="0" dirty="0" smtClean="0">
                <a:latin typeface="Arial" panose="020B0604020202020204" pitchFamily="34" charset="0"/>
              </a:rPr>
              <a:t>accessibility.</a:t>
            </a:r>
            <a:endParaRPr lang="en-US" sz="3000" b="0" i="0" u="none" strike="noStrike" baseline="0" dirty="0">
              <a:latin typeface="Arial" panose="020B0604020202020204" pitchFamily="34" charset="0"/>
            </a:endParaRPr>
          </a:p>
          <a:p>
            <a:r>
              <a:rPr lang="en-US" sz="3000" b="0" i="0" u="none" strike="noStrike" baseline="0" dirty="0">
                <a:latin typeface="Arial" panose="020B0604020202020204" pitchFamily="34" charset="0"/>
              </a:rPr>
              <a:t>Understand the principles underlying </a:t>
            </a:r>
            <a:r>
              <a:rPr lang="en-US" sz="3000" b="0" i="0" u="none" strike="noStrike" baseline="0" dirty="0" smtClean="0">
                <a:latin typeface="Arial" panose="020B0604020202020204" pitchFamily="34" charset="0"/>
              </a:rPr>
              <a:t>usability.</a:t>
            </a:r>
            <a:endParaRPr lang="en-US" sz="3000" b="0" i="0" u="none" strike="noStrike" baseline="0" dirty="0">
              <a:latin typeface="Arial" panose="020B0604020202020204" pitchFamily="34" charset="0"/>
            </a:endParaRPr>
          </a:p>
          <a:p>
            <a:r>
              <a:rPr lang="en-US" sz="3000" b="0" i="0" u="none" strike="noStrike" baseline="0" dirty="0">
                <a:latin typeface="Arial" panose="020B0604020202020204" pitchFamily="34" charset="0"/>
              </a:rPr>
              <a:t>Understand the key issues of </a:t>
            </a:r>
            <a:r>
              <a:rPr lang="en-US" sz="3000" b="0" i="0" u="none" strike="noStrike" baseline="0" dirty="0" smtClean="0">
                <a:latin typeface="Arial" panose="020B0604020202020204" pitchFamily="34" charset="0"/>
              </a:rPr>
              <a:t>acceptability.</a:t>
            </a:r>
            <a:endParaRPr lang="en-US" sz="3000" b="0" i="0" u="none" strike="noStrike" baseline="0" dirty="0">
              <a:latin typeface="Arial" panose="020B0604020202020204" pitchFamily="34" charset="0"/>
            </a:endParaRPr>
          </a:p>
          <a:p>
            <a:r>
              <a:rPr lang="en-US" sz="3000" b="0" i="0" u="none" strike="noStrike" baseline="0" dirty="0">
                <a:latin typeface="Arial" panose="020B0604020202020204" pitchFamily="34" charset="0"/>
              </a:rPr>
              <a:t>Understand the general principles underlying good UX design.</a:t>
            </a:r>
          </a:p>
        </p:txBody>
      </p:sp>
    </p:spTree>
    <p:extLst>
      <p:ext uri="{BB962C8B-B14F-4D97-AF65-F5344CB8AC3E}">
        <p14:creationId xmlns:p14="http://schemas.microsoft.com/office/powerpoint/2010/main" val="2084777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559"/>
            <a:ext cx="7886700" cy="622734"/>
          </a:xfrm>
        </p:spPr>
        <p:txBody>
          <a:bodyPr/>
          <a:lstStyle/>
          <a:p>
            <a:r>
              <a:rPr lang="it-IT" b="1" i="0" u="none" strike="noStrike" kern="1400" baseline="0" dirty="0">
                <a:latin typeface="Arial" panose="020B0604020202020204" pitchFamily="34" charset="0"/>
                <a:sym typeface="Wingdings" charset="2"/>
              </a:rPr>
              <a:t>High level principles</a:t>
            </a:r>
          </a:p>
        </p:txBody>
      </p:sp>
      <p:sp>
        <p:nvSpPr>
          <p:cNvPr id="3" name="Text Placeholder 2"/>
          <p:cNvSpPr>
            <a:spLocks noGrp="1"/>
          </p:cNvSpPr>
          <p:nvPr>
            <p:ph type="body" idx="4294967295"/>
          </p:nvPr>
        </p:nvSpPr>
        <p:spPr>
          <a:xfrm>
            <a:off x="665015" y="1428460"/>
            <a:ext cx="8191648" cy="4799160"/>
          </a:xfrm>
        </p:spPr>
        <p:txBody>
          <a:bodyPr>
            <a:normAutofit fontScale="70000" lnSpcReduction="20000"/>
          </a:bodyPr>
          <a:lstStyle/>
          <a:p>
            <a:pPr>
              <a:lnSpc>
                <a:spcPct val="120000"/>
              </a:lnSpc>
            </a:pPr>
            <a:r>
              <a:rPr lang="it-IT" b="0" i="0" u="none" strike="noStrike" baseline="0" dirty="0">
                <a:latin typeface="Arial" panose="020B0604020202020204" pitchFamily="34" charset="0"/>
                <a:sym typeface="Wingdings" charset="2"/>
              </a:rPr>
              <a:t>For ease of memorizing and </a:t>
            </a:r>
            <a:r>
              <a:rPr lang="it-IT" b="0" i="0" u="none" strike="noStrike" baseline="0" dirty="0" smtClean="0">
                <a:latin typeface="Arial" panose="020B0604020202020204" pitchFamily="34" charset="0"/>
                <a:sym typeface="Wingdings" charset="2"/>
              </a:rPr>
              <a:t>use, </a:t>
            </a:r>
            <a:r>
              <a:rPr lang="it-IT" b="0" i="0" u="none" strike="noStrike" baseline="0" dirty="0">
                <a:latin typeface="Arial" panose="020B0604020202020204" pitchFamily="34" charset="0"/>
                <a:sym typeface="Wingdings" charset="2"/>
              </a:rPr>
              <a:t>we have grouped them into three main categories – learnability, effectiveness and accommodation – but these groupings are not rigid. </a:t>
            </a:r>
          </a:p>
          <a:p>
            <a:pPr>
              <a:lnSpc>
                <a:spcPct val="120000"/>
              </a:lnSpc>
            </a:pPr>
            <a:r>
              <a:rPr lang="it-IT" b="0" i="0" u="none" strike="noStrike" baseline="0" dirty="0">
                <a:latin typeface="Arial" panose="020B0604020202020204" pitchFamily="34" charset="0"/>
                <a:sym typeface="Wingdings" charset="2"/>
              </a:rPr>
              <a:t>Systems should be learnable, effective and accommodating.</a:t>
            </a:r>
          </a:p>
          <a:p>
            <a:pPr>
              <a:lnSpc>
                <a:spcPct val="120000"/>
              </a:lnSpc>
            </a:pPr>
            <a:r>
              <a:rPr lang="it-IT" b="0" i="0" u="none" strike="noStrike" baseline="0" dirty="0">
                <a:latin typeface="Arial" panose="020B0604020202020204" pitchFamily="34" charset="0"/>
                <a:sym typeface="Wingdings" charset="2"/>
              </a:rPr>
              <a:t>Principles </a:t>
            </a:r>
            <a:r>
              <a:rPr lang="it-IT" b="0" i="0" u="none" strike="noStrike" baseline="0" dirty="0" smtClean="0">
                <a:latin typeface="Arial" panose="020B0604020202020204" pitchFamily="34" charset="0"/>
                <a:sym typeface="Wingdings" charset="2"/>
              </a:rPr>
              <a:t>1–4 </a:t>
            </a:r>
            <a:r>
              <a:rPr lang="it-IT" b="0" i="0" u="none" strike="noStrike" baseline="0" dirty="0">
                <a:latin typeface="Arial" panose="020B0604020202020204" pitchFamily="34" charset="0"/>
                <a:sym typeface="Wingdings" charset="2"/>
              </a:rPr>
              <a:t>are concerned with access, ease of learning and remembering (learnability).</a:t>
            </a:r>
          </a:p>
          <a:p>
            <a:pPr lvl="0">
              <a:lnSpc>
                <a:spcPct val="120000"/>
              </a:lnSpc>
            </a:pPr>
            <a:r>
              <a:rPr lang="it-IT" b="0" i="0" u="none" strike="noStrike" baseline="0" dirty="0">
                <a:latin typeface="Arial" panose="020B0604020202020204" pitchFamily="34" charset="0"/>
                <a:sym typeface="Wingdings" charset="2"/>
              </a:rPr>
              <a:t>Principles </a:t>
            </a:r>
            <a:r>
              <a:rPr lang="it-IT" dirty="0">
                <a:latin typeface="Arial" panose="020B0604020202020204" pitchFamily="34" charset="0"/>
                <a:sym typeface="Wingdings" charset="2"/>
              </a:rPr>
              <a:t>5–7 </a:t>
            </a:r>
            <a:r>
              <a:rPr lang="it-IT" b="0" i="0" u="none" strike="noStrike" baseline="0" dirty="0">
                <a:latin typeface="Arial" panose="020B0604020202020204" pitchFamily="34" charset="0"/>
                <a:sym typeface="Wingdings" charset="2"/>
              </a:rPr>
              <a:t>are concerned with ease of use, and principles 8 and 9 with safety (effectiveness).</a:t>
            </a:r>
          </a:p>
          <a:p>
            <a:pPr lvl="0">
              <a:lnSpc>
                <a:spcPct val="120000"/>
              </a:lnSpc>
            </a:pPr>
            <a:r>
              <a:rPr lang="it-IT" b="0" i="0" u="none" strike="noStrike" baseline="0" dirty="0">
                <a:latin typeface="Arial" panose="020B0604020202020204" pitchFamily="34" charset="0"/>
                <a:sym typeface="Wingdings" charset="2"/>
              </a:rPr>
              <a:t>Principles </a:t>
            </a:r>
            <a:r>
              <a:rPr lang="it-IT" dirty="0">
                <a:latin typeface="Arial" panose="020B0604020202020204" pitchFamily="34" charset="0"/>
                <a:sym typeface="Wingdings" charset="2"/>
              </a:rPr>
              <a:t>10–12 </a:t>
            </a:r>
            <a:r>
              <a:rPr lang="it-IT" b="0" i="0" u="none" strike="noStrike" baseline="0" dirty="0">
                <a:latin typeface="Arial" panose="020B0604020202020204" pitchFamily="34" charset="0"/>
                <a:sym typeface="Wingdings" charset="2"/>
              </a:rPr>
              <a:t>are concerned with accommodating differences </a:t>
            </a:r>
            <a:r>
              <a:rPr lang="it-IT" b="0" i="0" u="none" strike="noStrike" baseline="0" dirty="0" smtClean="0">
                <a:latin typeface="Arial" panose="020B0604020202020204" pitchFamily="34" charset="0"/>
                <a:sym typeface="Wingdings" charset="2"/>
              </a:rPr>
              <a:t>amongst </a:t>
            </a:r>
            <a:r>
              <a:rPr lang="it-IT" b="0" i="0" u="none" strike="noStrike" baseline="0" dirty="0">
                <a:latin typeface="Arial" panose="020B0604020202020204" pitchFamily="34" charset="0"/>
                <a:sym typeface="Wingdings" charset="2"/>
              </a:rPr>
              <a:t>people and respecting those differences (accommodation).</a:t>
            </a:r>
          </a:p>
        </p:txBody>
      </p:sp>
    </p:spTree>
    <p:extLst>
      <p:ext uri="{BB962C8B-B14F-4D97-AF65-F5344CB8AC3E}">
        <p14:creationId xmlns:p14="http://schemas.microsoft.com/office/powerpoint/2010/main" val="1046196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71"/>
            <a:ext cx="7886700" cy="548842"/>
          </a:xfrm>
        </p:spPr>
        <p:txBody>
          <a:bodyPr/>
          <a:lstStyle/>
          <a:p>
            <a:r>
              <a:rPr lang="it-IT" b="1" i="0" u="none" strike="noStrike" kern="1400" baseline="0" dirty="0" smtClean="0">
                <a:latin typeface="Arial" panose="020B0604020202020204" pitchFamily="34" charset="0"/>
                <a:sym typeface="Wingdings" charset="2"/>
              </a:rPr>
              <a:t>Learnability (1 of 2)</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593" y="1428464"/>
            <a:ext cx="8181833" cy="5194009"/>
          </a:xfrm>
        </p:spPr>
        <p:txBody>
          <a:bodyPr>
            <a:noAutofit/>
          </a:bodyPr>
          <a:lstStyle/>
          <a:p>
            <a:r>
              <a:rPr lang="it-IT" sz="1800" dirty="0">
                <a:latin typeface="Arial" panose="020B0604020202020204" pitchFamily="34" charset="0"/>
                <a:sym typeface="Wingdings" charset="2"/>
              </a:rPr>
              <a:t>Designing interactive systems from a human-centred perspective is concerned with the following, helping people access, learn and remember the system:</a:t>
            </a:r>
          </a:p>
          <a:p>
            <a:pPr lvl="1">
              <a:buFont typeface="Arial" panose="020B0604020202020204" pitchFamily="34" charset="0"/>
              <a:buChar char="–"/>
            </a:pPr>
            <a:r>
              <a:rPr lang="it-IT" sz="1600" dirty="0">
                <a:latin typeface="Arial" panose="020B0604020202020204" pitchFamily="34" charset="0"/>
                <a:sym typeface="Wingdings" charset="2"/>
              </a:rPr>
              <a:t>Visibility. Try to ensure that things are visible so that people can see what functions are available and what the system is currently doing. This is an important part of the psychological principle that it is easier to recognize things than to have to recall them. If it is not possible to make it visible, make it observable. Consider making things ‘visible’ through the use of sound and touch.</a:t>
            </a:r>
          </a:p>
          <a:p>
            <a:pPr lvl="1">
              <a:buFont typeface="Arial" panose="020B0604020202020204" pitchFamily="34" charset="0"/>
              <a:buChar char="–"/>
            </a:pPr>
            <a:r>
              <a:rPr lang="it-IT" sz="1600" dirty="0">
                <a:latin typeface="Arial" panose="020B0604020202020204" pitchFamily="34" charset="0"/>
                <a:sym typeface="Wingdings" charset="2"/>
              </a:rPr>
              <a:t>Consistency. Be consistent in the use of language and design features and be consistent with similar systems and standard ways of working. Consistency can be something of a slippery concept (see the Further thoughts box). Both conceptual and physical consistency are important.</a:t>
            </a:r>
          </a:p>
          <a:p>
            <a:pPr lvl="1">
              <a:buFont typeface="Arial" panose="020B0604020202020204" pitchFamily="34" charset="0"/>
              <a:buChar char="–"/>
            </a:pPr>
            <a:r>
              <a:rPr lang="it-IT" sz="1600" dirty="0">
                <a:latin typeface="Arial" panose="020B0604020202020204" pitchFamily="34" charset="0"/>
                <a:sym typeface="Wingdings" charset="2"/>
              </a:rPr>
              <a:t>Familiarity. Use language and symbols that the intended audience will be familiar with. Where this is not possible because the concepts are quite different from those people know about, provide a suitable metaphor to help them transfer similar and related knowledge from a more familiar domain.</a:t>
            </a:r>
          </a:p>
          <a:p>
            <a:pPr lvl="1">
              <a:buFont typeface="Arial" panose="020B0604020202020204" pitchFamily="34" charset="0"/>
              <a:buChar char="–"/>
            </a:pPr>
            <a:r>
              <a:rPr lang="it-IT" sz="1600" dirty="0">
                <a:latin typeface="Arial" panose="020B0604020202020204" pitchFamily="34" charset="0"/>
                <a:sym typeface="Wingdings" charset="2"/>
              </a:rPr>
              <a:t>Affordance. Design things so it is clear what they are for; for example, make buttons look like push </a:t>
            </a:r>
            <a:r>
              <a:rPr lang="it-IT" sz="1600" dirty="0" smtClean="0">
                <a:latin typeface="Arial" panose="020B0604020202020204" pitchFamily="34" charset="0"/>
                <a:sym typeface="Wingdings" charset="2"/>
              </a:rPr>
              <a:t>buttons</a:t>
            </a:r>
          </a:p>
        </p:txBody>
      </p:sp>
    </p:spTree>
    <p:extLst>
      <p:ext uri="{BB962C8B-B14F-4D97-AF65-F5344CB8AC3E}">
        <p14:creationId xmlns:p14="http://schemas.microsoft.com/office/powerpoint/2010/main" val="1972982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71"/>
            <a:ext cx="7886700" cy="548842"/>
          </a:xfrm>
        </p:spPr>
        <p:txBody>
          <a:bodyPr/>
          <a:lstStyle/>
          <a:p>
            <a:r>
              <a:rPr lang="it-IT" b="1" i="0" u="none" strike="noStrike" kern="1400" baseline="0" dirty="0" smtClean="0">
                <a:latin typeface="Arial" panose="020B0604020202020204" pitchFamily="34" charset="0"/>
                <a:sym typeface="Wingdings" charset="2"/>
              </a:rPr>
              <a:t>Learnability (2 of 2)</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593" y="1428464"/>
            <a:ext cx="8181833" cy="5194009"/>
          </a:xfrm>
        </p:spPr>
        <p:txBody>
          <a:bodyPr>
            <a:noAutofit/>
          </a:bodyPr>
          <a:lstStyle/>
          <a:p>
            <a:pPr lvl="1">
              <a:buFont typeface="Arial" panose="020B0604020202020204" pitchFamily="34" charset="0"/>
              <a:buChar char="–"/>
            </a:pPr>
            <a:r>
              <a:rPr lang="it-IT" sz="1600" dirty="0" smtClean="0">
                <a:latin typeface="Arial" panose="020B0604020202020204" pitchFamily="34" charset="0"/>
                <a:sym typeface="Wingdings" charset="2"/>
              </a:rPr>
              <a:t>so </a:t>
            </a:r>
            <a:r>
              <a:rPr lang="it-IT" sz="1600" dirty="0">
                <a:latin typeface="Arial" panose="020B0604020202020204" pitchFamily="34" charset="0"/>
                <a:sym typeface="Wingdings" charset="2"/>
              </a:rPr>
              <a:t>people will press them:</a:t>
            </a:r>
            <a:r>
              <a:rPr lang="it-IT" sz="1600" dirty="0" smtClean="0">
                <a:latin typeface="Arial" panose="020B0604020202020204" pitchFamily="34" charset="0"/>
                <a:sym typeface="Wingdings" charset="2"/>
              </a:rPr>
              <a:t> </a:t>
            </a:r>
            <a:endParaRPr lang="it-IT" sz="1600" dirty="0">
              <a:latin typeface="Arial" panose="020B0604020202020204" pitchFamily="34" charset="0"/>
              <a:sym typeface="Wingdings" charset="2"/>
            </a:endParaRPr>
          </a:p>
          <a:p>
            <a:pPr lvl="2">
              <a:buFont typeface="Wingdings" panose="05000000000000000000" pitchFamily="2" charset="2"/>
              <a:buChar char="§"/>
            </a:pPr>
            <a:r>
              <a:rPr lang="it-IT" sz="1400" dirty="0">
                <a:latin typeface="Arial" panose="020B0604020202020204" pitchFamily="34" charset="0"/>
                <a:sym typeface="Wingdings" charset="2"/>
              </a:rPr>
              <a:t>Affordance refers to the properties that things have (or are perceived to have) and how these relate to how the things could be used. </a:t>
            </a:r>
          </a:p>
          <a:p>
            <a:pPr lvl="2">
              <a:buFont typeface="Wingdings" panose="05000000000000000000" pitchFamily="2" charset="2"/>
              <a:buChar char="§"/>
            </a:pPr>
            <a:r>
              <a:rPr lang="it-IT" sz="1400" dirty="0">
                <a:latin typeface="Arial" panose="020B0604020202020204" pitchFamily="34" charset="0"/>
                <a:sym typeface="Wingdings" charset="2"/>
              </a:rPr>
              <a:t>Buttons afford pressing, chairs afford sitting on and Post-it Notes afford writing a message on and sticking next to something else. </a:t>
            </a:r>
          </a:p>
          <a:p>
            <a:pPr lvl="2">
              <a:buFont typeface="Wingdings" panose="05000000000000000000" pitchFamily="2" charset="2"/>
              <a:buChar char="§"/>
            </a:pPr>
            <a:r>
              <a:rPr lang="it-IT" sz="1400" dirty="0">
                <a:latin typeface="Arial" panose="020B0604020202020204" pitchFamily="34" charset="0"/>
                <a:sym typeface="Wingdings" charset="2"/>
              </a:rPr>
              <a:t>Affordances are culturally determined.</a:t>
            </a:r>
          </a:p>
        </p:txBody>
      </p:sp>
    </p:spTree>
    <p:extLst>
      <p:ext uri="{BB962C8B-B14F-4D97-AF65-F5344CB8AC3E}">
        <p14:creationId xmlns:p14="http://schemas.microsoft.com/office/powerpoint/2010/main" val="3139190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6"/>
            <a:ext cx="7886700" cy="604260"/>
          </a:xfrm>
        </p:spPr>
        <p:txBody>
          <a:bodyPr/>
          <a:lstStyle/>
          <a:p>
            <a:r>
              <a:rPr lang="it-IT" b="1" i="0" u="none" strike="noStrike" kern="1400" baseline="0" dirty="0">
                <a:latin typeface="Arial" panose="020B0604020202020204" pitchFamily="34" charset="0"/>
                <a:sym typeface="Wingdings" charset="2"/>
              </a:rPr>
              <a:t>Effectiveness </a:t>
            </a:r>
            <a:r>
              <a:rPr lang="it-IT" b="1" i="0" u="none" strike="noStrike" kern="1400" baseline="0" dirty="0" smtClean="0">
                <a:latin typeface="Arial" panose="020B0604020202020204" pitchFamily="34" charset="0"/>
                <a:sym typeface="Wingdings" charset="2"/>
              </a:rPr>
              <a:t>(</a:t>
            </a:r>
            <a:r>
              <a:rPr lang="it-IT" b="1" kern="1400" dirty="0" smtClean="0">
                <a:latin typeface="Arial" panose="020B0604020202020204" pitchFamily="34" charset="0"/>
                <a:sym typeface="Wingdings" charset="2"/>
              </a:rPr>
              <a:t>1 </a:t>
            </a:r>
            <a:r>
              <a:rPr lang="it-IT" b="1" i="0" u="none" strike="noStrike" kern="1400" baseline="0" dirty="0" smtClean="0">
                <a:latin typeface="Arial" panose="020B0604020202020204" pitchFamily="34" charset="0"/>
                <a:sym typeface="Wingdings" charset="2"/>
              </a:rPr>
              <a:t>of 2)</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017" y="1419230"/>
            <a:ext cx="8182410" cy="4799154"/>
          </a:xfrm>
        </p:spPr>
        <p:txBody>
          <a:bodyPr>
            <a:normAutofit fontScale="70000" lnSpcReduction="20000"/>
          </a:bodyPr>
          <a:lstStyle/>
          <a:p>
            <a:pPr>
              <a:lnSpc>
                <a:spcPct val="120000"/>
              </a:lnSpc>
            </a:pPr>
            <a:r>
              <a:rPr lang="it-IT" b="0" i="0" u="none" strike="noStrike" baseline="0" dirty="0">
                <a:latin typeface="Arial" panose="020B0604020202020204" pitchFamily="34" charset="0"/>
                <a:sym typeface="Wingdings" charset="2"/>
              </a:rPr>
              <a:t>Giving people the sense of being in control, knowing what to do and how to do </a:t>
            </a:r>
            <a:r>
              <a:rPr lang="it-IT" b="0" i="0" u="none" strike="noStrike" baseline="0" dirty="0" smtClean="0">
                <a:latin typeface="Arial" panose="020B0604020202020204" pitchFamily="34" charset="0"/>
                <a:sym typeface="Wingdings" charset="2"/>
              </a:rPr>
              <a:t>it is called effectiveness:</a:t>
            </a:r>
            <a:endParaRPr lang="it-IT" b="0" i="0" u="none" strike="noStrike" baseline="0" dirty="0">
              <a:latin typeface="Arial" panose="020B0604020202020204" pitchFamily="34" charset="0"/>
              <a:sym typeface="Wingdings" charset="2"/>
            </a:endParaRP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sym typeface="Wingdings" charset="2"/>
              </a:rPr>
              <a:t>Navigation</a:t>
            </a:r>
            <a:r>
              <a:rPr lang="it-IT" b="0" i="0" u="none" strike="noStrike" baseline="0" dirty="0">
                <a:latin typeface="Arial" panose="020B0604020202020204" pitchFamily="34" charset="0"/>
                <a:sym typeface="Wingdings" charset="2"/>
              </a:rPr>
              <a:t>. Provide support to enable people to move around the parts of the system: maps, directional signs and information signs.</a:t>
            </a: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sym typeface="Wingdings" charset="2"/>
              </a:rPr>
              <a:t>Control</a:t>
            </a:r>
            <a:r>
              <a:rPr lang="it-IT" b="0" i="0" u="none" strike="noStrike" baseline="0" dirty="0">
                <a:latin typeface="Arial" panose="020B0604020202020204" pitchFamily="34" charset="0"/>
                <a:sym typeface="Wingdings" charset="2"/>
              </a:rPr>
              <a:t>. Make it clear who or what is in control and allow people to take control. Control is enhanced if there is a clear, logical mapping between controls and the effect that they have. Also make clear the relationship between what the system does and what will happen in the world outside the system.</a:t>
            </a: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sym typeface="Wingdings" charset="2"/>
              </a:rPr>
              <a:t>Feedback</a:t>
            </a:r>
            <a:r>
              <a:rPr lang="it-IT" b="0" i="0" u="none" strike="noStrike" baseline="0" dirty="0">
                <a:latin typeface="Arial" panose="020B0604020202020204" pitchFamily="34" charset="0"/>
                <a:sym typeface="Wingdings" charset="2"/>
              </a:rPr>
              <a:t>. Rapidly </a:t>
            </a:r>
            <a:r>
              <a:rPr lang="it-IT" b="0" i="0" u="none" strike="noStrike" baseline="0" dirty="0" smtClean="0">
                <a:latin typeface="Arial" panose="020B0604020202020204" pitchFamily="34" charset="0"/>
                <a:sym typeface="Wingdings" charset="2"/>
              </a:rPr>
              <a:t>provide feedback </a:t>
            </a:r>
            <a:r>
              <a:rPr lang="it-IT" b="0" i="0" u="none" strike="noStrike" baseline="0" dirty="0">
                <a:latin typeface="Arial" panose="020B0604020202020204" pitchFamily="34" charset="0"/>
                <a:sym typeface="Wingdings" charset="2"/>
              </a:rPr>
              <a:t>information from the system to people so that they know what effect their actions have had. Constant and consistent feedback will enhance the feeling of control.</a:t>
            </a:r>
          </a:p>
        </p:txBody>
      </p:sp>
    </p:spTree>
    <p:extLst>
      <p:ext uri="{BB962C8B-B14F-4D97-AF65-F5344CB8AC3E}">
        <p14:creationId xmlns:p14="http://schemas.microsoft.com/office/powerpoint/2010/main" val="1545488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9382"/>
            <a:ext cx="7886700" cy="715098"/>
          </a:xfrm>
        </p:spPr>
        <p:txBody>
          <a:bodyPr/>
          <a:lstStyle/>
          <a:p>
            <a:r>
              <a:rPr lang="it-IT" b="1" i="0" u="none" strike="noStrike" kern="1400" baseline="0" dirty="0">
                <a:latin typeface="Arial" panose="020B0604020202020204" pitchFamily="34" charset="0"/>
                <a:sym typeface="Wingdings" charset="2"/>
              </a:rPr>
              <a:t>Effectiveness </a:t>
            </a:r>
            <a:r>
              <a:rPr lang="it-IT" b="1" i="0" u="none" strike="noStrike" kern="1400" baseline="0" dirty="0" smtClean="0">
                <a:latin typeface="Arial" panose="020B0604020202020204" pitchFamily="34" charset="0"/>
                <a:sym typeface="Wingdings" charset="2"/>
              </a:rPr>
              <a:t>(2 of 2)</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016" y="1400756"/>
            <a:ext cx="7886700" cy="4351338"/>
          </a:xfrm>
        </p:spPr>
        <p:txBody>
          <a:bodyPr/>
          <a:lstStyle/>
          <a:p>
            <a:r>
              <a:rPr lang="it-IT" sz="2800" b="0" i="0" u="none" strike="noStrike" baseline="0" dirty="0" smtClean="0">
                <a:latin typeface="Arial" panose="020B0604020202020204" pitchFamily="34" charset="0"/>
                <a:sym typeface="Wingdings" charset="2"/>
              </a:rPr>
              <a:t>Safety </a:t>
            </a:r>
            <a:r>
              <a:rPr lang="it-IT" sz="2800" b="0" i="0" u="none" strike="noStrike" baseline="0" dirty="0">
                <a:latin typeface="Arial" panose="020B0604020202020204" pitchFamily="34" charset="0"/>
                <a:sym typeface="Wingdings" charset="2"/>
              </a:rPr>
              <a:t>and </a:t>
            </a:r>
            <a:r>
              <a:rPr lang="it-IT" sz="2800" b="0" i="0" u="none" strike="noStrike" baseline="0" dirty="0" smtClean="0">
                <a:latin typeface="Arial" panose="020B0604020202020204" pitchFamily="34" charset="0"/>
                <a:sym typeface="Wingdings" charset="2"/>
              </a:rPr>
              <a:t>securety:</a:t>
            </a:r>
            <a:endParaRPr lang="it-IT" sz="2800" b="0" i="0" u="none" strike="noStrike" baseline="0" dirty="0">
              <a:latin typeface="Arial" panose="020B0604020202020204" pitchFamily="34" charset="0"/>
              <a:sym typeface="Wingdings" charset="2"/>
            </a:endParaRPr>
          </a:p>
          <a:p>
            <a:pPr lvl="1">
              <a:buFont typeface="Arial" panose="020B0604020202020204" pitchFamily="34" charset="0"/>
              <a:buChar char="–"/>
            </a:pPr>
            <a:r>
              <a:rPr lang="it-IT" sz="2400" b="0" i="0" u="none" strike="noStrike" baseline="0" dirty="0" smtClean="0">
                <a:latin typeface="Arial" panose="020B0604020202020204" pitchFamily="34" charset="0"/>
                <a:sym typeface="Wingdings" charset="2"/>
              </a:rPr>
              <a:t>Recovery</a:t>
            </a:r>
            <a:r>
              <a:rPr lang="it-IT" sz="2400" b="0" i="0" u="none" strike="noStrike" baseline="0" dirty="0">
                <a:latin typeface="Arial" panose="020B0604020202020204" pitchFamily="34" charset="0"/>
                <a:sym typeface="Wingdings" charset="2"/>
              </a:rPr>
              <a:t>. Enable recovery from actions, particularly mistakes and errors, quickly and effectively.</a:t>
            </a:r>
          </a:p>
          <a:p>
            <a:pPr lvl="1">
              <a:buFont typeface="Arial" panose="020B0604020202020204" pitchFamily="34" charset="0"/>
              <a:buChar char="–"/>
            </a:pPr>
            <a:r>
              <a:rPr lang="it-IT" sz="2400" b="0" i="0" u="none" strike="noStrike" baseline="0" dirty="0" smtClean="0">
                <a:latin typeface="Arial" panose="020B0604020202020204" pitchFamily="34" charset="0"/>
                <a:sym typeface="Wingdings" charset="2"/>
              </a:rPr>
              <a:t>Constraints</a:t>
            </a:r>
            <a:r>
              <a:rPr lang="it-IT" sz="2400" b="0" i="0" u="none" strike="noStrike" baseline="0" dirty="0">
                <a:latin typeface="Arial" panose="020B0604020202020204" pitchFamily="34" charset="0"/>
                <a:sym typeface="Wingdings" charset="2"/>
              </a:rPr>
              <a:t>. Provide constraints so that people do not try to do things that are inappropriate. In particular, people should be prevented from making serious errors through properly constraining allowable actions and seeking confirmation of dangerous operations.</a:t>
            </a:r>
          </a:p>
        </p:txBody>
      </p:sp>
    </p:spTree>
    <p:extLst>
      <p:ext uri="{BB962C8B-B14F-4D97-AF65-F5344CB8AC3E}">
        <p14:creationId xmlns:p14="http://schemas.microsoft.com/office/powerpoint/2010/main" val="1206408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0218"/>
            <a:ext cx="7886700" cy="493424"/>
          </a:xfrm>
        </p:spPr>
        <p:txBody>
          <a:bodyPr/>
          <a:lstStyle/>
          <a:p>
            <a:r>
              <a:rPr lang="it-IT" b="1" i="0" u="none" strike="noStrike" kern="1400" baseline="0" dirty="0">
                <a:latin typeface="Arial" panose="020B0604020202020204" pitchFamily="34" charset="0"/>
                <a:sym typeface="Wingdings" charset="2"/>
              </a:rPr>
              <a:t>Accommodation</a:t>
            </a:r>
          </a:p>
        </p:txBody>
      </p:sp>
      <p:sp>
        <p:nvSpPr>
          <p:cNvPr id="3" name="Text Placeholder 2"/>
          <p:cNvSpPr>
            <a:spLocks noGrp="1"/>
          </p:cNvSpPr>
          <p:nvPr>
            <p:ph type="body" idx="4294967295"/>
          </p:nvPr>
        </p:nvSpPr>
        <p:spPr>
          <a:xfrm>
            <a:off x="674255" y="1428466"/>
            <a:ext cx="8191643" cy="4789918"/>
          </a:xfrm>
        </p:spPr>
        <p:txBody>
          <a:bodyPr>
            <a:normAutofit fontScale="70000" lnSpcReduction="20000"/>
          </a:bodyPr>
          <a:lstStyle/>
          <a:p>
            <a:pPr>
              <a:lnSpc>
                <a:spcPct val="120000"/>
              </a:lnSpc>
            </a:pPr>
            <a:r>
              <a:rPr lang="it-IT" b="0" i="0" u="none" strike="noStrike" baseline="0" dirty="0" smtClean="0">
                <a:latin typeface="Arial" panose="020B0604020202020204" pitchFamily="34" charset="0"/>
                <a:sym typeface="Wingdings" charset="2"/>
              </a:rPr>
              <a:t>The way the technology suits peple is called accomodation:</a:t>
            </a:r>
            <a:endParaRPr lang="it-IT" b="0" i="0" u="none" strike="noStrike" baseline="0" dirty="0">
              <a:latin typeface="Arial" panose="020B0604020202020204" pitchFamily="34" charset="0"/>
              <a:sym typeface="Wingdings" charset="2"/>
            </a:endParaRP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sym typeface="Wingdings" charset="2"/>
              </a:rPr>
              <a:t>Flexibility</a:t>
            </a:r>
            <a:r>
              <a:rPr lang="it-IT" b="0" i="0" u="none" strike="noStrike" baseline="0" dirty="0">
                <a:latin typeface="Arial" panose="020B0604020202020204" pitchFamily="34" charset="0"/>
                <a:sym typeface="Wingdings" charset="2"/>
              </a:rPr>
              <a:t>. Allow multiple ways of doing things so as to accommodate people with different levels of experience and interest in the system. Provide people with the opportunity to change the way things look or behave so that they can personalize the system.</a:t>
            </a: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sym typeface="Wingdings" charset="2"/>
              </a:rPr>
              <a:t>Style</a:t>
            </a:r>
            <a:r>
              <a:rPr lang="it-IT" b="0" i="0" u="none" strike="noStrike" baseline="0" dirty="0">
                <a:latin typeface="Arial" panose="020B0604020202020204" pitchFamily="34" charset="0"/>
                <a:sym typeface="Wingdings" charset="2"/>
              </a:rPr>
              <a:t>. Designs should be stylish and attractive.</a:t>
            </a:r>
          </a:p>
          <a:p>
            <a:pPr lvl="1">
              <a:lnSpc>
                <a:spcPct val="120000"/>
              </a:lnSpc>
              <a:buFont typeface="Arial" panose="020B0604020202020204" pitchFamily="34" charset="0"/>
              <a:buChar char="–"/>
            </a:pPr>
            <a:r>
              <a:rPr lang="it-IT" b="0" i="0" u="none" strike="noStrike" baseline="0" dirty="0" smtClean="0">
                <a:latin typeface="Arial" panose="020B0604020202020204" pitchFamily="34" charset="0"/>
                <a:sym typeface="Wingdings" charset="2"/>
              </a:rPr>
              <a:t>Conviviality</a:t>
            </a:r>
            <a:r>
              <a:rPr lang="it-IT" b="0" i="0" u="none" strike="noStrike" baseline="0" dirty="0">
                <a:latin typeface="Arial" panose="020B0604020202020204" pitchFamily="34" charset="0"/>
                <a:sym typeface="Wingdings" charset="2"/>
              </a:rPr>
              <a:t>. Interactive systems should be polite, friendly and generally pleasant. Nothing ruins the experience of using an interactive system more than an aggressive message or an abrupt interruption. </a:t>
            </a:r>
          </a:p>
          <a:p>
            <a:pPr lvl="1">
              <a:lnSpc>
                <a:spcPct val="120000"/>
              </a:lnSpc>
              <a:buFont typeface="Arial" panose="020B0604020202020204" pitchFamily="34" charset="0"/>
              <a:buChar char="–"/>
            </a:pPr>
            <a:r>
              <a:rPr lang="it-IT" b="0" i="0" u="none" strike="noStrike" baseline="0" dirty="0">
                <a:latin typeface="Arial" panose="020B0604020202020204" pitchFamily="34" charset="0"/>
                <a:sym typeface="Wingdings" charset="2"/>
              </a:rPr>
              <a:t>Design for politeness. </a:t>
            </a:r>
            <a:r>
              <a:rPr lang="it-IT" b="0" i="0" u="none" strike="noStrike" baseline="0" dirty="0" smtClean="0">
                <a:latin typeface="Arial" panose="020B0604020202020204" pitchFamily="34" charset="0"/>
                <a:sym typeface="Wingdings" charset="2"/>
              </a:rPr>
              <a:t>Conviviality </a:t>
            </a:r>
            <a:r>
              <a:rPr lang="it-IT" b="0" i="0" u="none" strike="noStrike" baseline="0" dirty="0">
                <a:latin typeface="Arial" panose="020B0604020202020204" pitchFamily="34" charset="0"/>
                <a:sym typeface="Wingdings" charset="2"/>
              </a:rPr>
              <a:t>also suggests joining in and using interactive technologies to connect and support people.</a:t>
            </a:r>
          </a:p>
        </p:txBody>
      </p:sp>
    </p:spTree>
    <p:extLst>
      <p:ext uri="{BB962C8B-B14F-4D97-AF65-F5344CB8AC3E}">
        <p14:creationId xmlns:p14="http://schemas.microsoft.com/office/powerpoint/2010/main" val="1708279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1742"/>
            <a:ext cx="7886700" cy="511898"/>
          </a:xfrm>
        </p:spPr>
        <p:txBody>
          <a:bodyPr/>
          <a:lstStyle/>
          <a:p>
            <a:r>
              <a:rPr lang="it-IT" b="1" i="0" u="none" strike="noStrike" kern="1400" baseline="0" dirty="0">
                <a:latin typeface="Arial" panose="020B0604020202020204" pitchFamily="34" charset="0"/>
                <a:sym typeface="Wingdings" charset="2"/>
              </a:rPr>
              <a:t>Consistency</a:t>
            </a:r>
          </a:p>
        </p:txBody>
      </p:sp>
      <p:sp>
        <p:nvSpPr>
          <p:cNvPr id="3" name="Text Placeholder 2"/>
          <p:cNvSpPr>
            <a:spLocks noGrp="1"/>
          </p:cNvSpPr>
          <p:nvPr>
            <p:ph type="body" idx="4294967295"/>
          </p:nvPr>
        </p:nvSpPr>
        <p:spPr>
          <a:xfrm>
            <a:off x="683489" y="1419230"/>
            <a:ext cx="8173174" cy="4854570"/>
          </a:xfrm>
        </p:spPr>
        <p:txBody>
          <a:bodyPr>
            <a:normAutofit fontScale="62500" lnSpcReduction="20000"/>
          </a:bodyPr>
          <a:lstStyle/>
          <a:p>
            <a:pPr>
              <a:lnSpc>
                <a:spcPct val="120000"/>
              </a:lnSpc>
            </a:pPr>
            <a:r>
              <a:rPr lang="it-IT" b="0" i="0" u="none" strike="noStrike" baseline="0" dirty="0">
                <a:latin typeface="Arial" panose="020B0604020202020204" pitchFamily="34" charset="0"/>
                <a:sym typeface="Wingdings" charset="2"/>
              </a:rPr>
              <a:t>Consistency is a slippery concept because consistency is always relative. </a:t>
            </a:r>
          </a:p>
          <a:p>
            <a:pPr>
              <a:lnSpc>
                <a:spcPct val="120000"/>
              </a:lnSpc>
            </a:pPr>
            <a:r>
              <a:rPr lang="it-IT" b="0" i="0" u="none" strike="noStrike" baseline="0" dirty="0">
                <a:latin typeface="Arial" panose="020B0604020202020204" pitchFamily="34" charset="0"/>
                <a:sym typeface="Wingdings" charset="2"/>
              </a:rPr>
              <a:t>A design will be consistent with respect to some things but may be inconsistent with respect to others. </a:t>
            </a:r>
          </a:p>
          <a:p>
            <a:pPr>
              <a:lnSpc>
                <a:spcPct val="120000"/>
              </a:lnSpc>
            </a:pPr>
            <a:r>
              <a:rPr lang="it-IT" b="0" i="0" u="none" strike="noStrike" baseline="0" dirty="0">
                <a:latin typeface="Arial" panose="020B0604020202020204" pitchFamily="34" charset="0"/>
                <a:sym typeface="Wingdings" charset="2"/>
              </a:rPr>
              <a:t>There are also times when to be inconsistent is a good thing because it draws people’s attention to something that is important. </a:t>
            </a:r>
          </a:p>
          <a:p>
            <a:pPr>
              <a:lnSpc>
                <a:spcPct val="120000"/>
              </a:lnSpc>
            </a:pPr>
            <a:r>
              <a:rPr lang="it-IT" b="0" i="0" u="none" strike="noStrike" baseline="0" dirty="0">
                <a:latin typeface="Arial" panose="020B0604020202020204" pitchFamily="34" charset="0"/>
                <a:sym typeface="Wingdings" charset="2"/>
              </a:rPr>
              <a:t>The difference between conceptual consistency and physical consistency is important. </a:t>
            </a:r>
          </a:p>
          <a:p>
            <a:pPr>
              <a:lnSpc>
                <a:spcPct val="120000"/>
              </a:lnSpc>
            </a:pPr>
            <a:r>
              <a:rPr lang="it-IT" b="0" i="0" u="none" strike="noStrike" baseline="0" dirty="0">
                <a:latin typeface="Arial" panose="020B0604020202020204" pitchFamily="34" charset="0"/>
                <a:sym typeface="Wingdings" charset="2"/>
              </a:rPr>
              <a:t>Conceptual consistency is about ensuring </a:t>
            </a:r>
            <a:r>
              <a:rPr lang="it-IT" b="0" i="0" u="none" strike="noStrike" baseline="0" dirty="0" smtClean="0">
                <a:latin typeface="Arial" panose="020B0604020202020204" pitchFamily="34" charset="0"/>
                <a:sym typeface="Wingdings" charset="2"/>
              </a:rPr>
              <a:t>that the </a:t>
            </a:r>
            <a:r>
              <a:rPr lang="it-IT" b="0" i="0" u="none" strike="noStrike" baseline="0" dirty="0">
                <a:latin typeface="Arial" panose="020B0604020202020204" pitchFamily="34" charset="0"/>
                <a:sym typeface="Wingdings" charset="2"/>
              </a:rPr>
              <a:t>mappings are </a:t>
            </a:r>
            <a:r>
              <a:rPr lang="it-IT" b="0" i="0" u="none" strike="noStrike" baseline="0" dirty="0" smtClean="0">
                <a:latin typeface="Arial" panose="020B0604020202020204" pitchFamily="34" charset="0"/>
                <a:sym typeface="Wingdings" charset="2"/>
              </a:rPr>
              <a:t>consistent and </a:t>
            </a:r>
            <a:r>
              <a:rPr lang="it-IT" b="0" i="0" u="none" strike="noStrike" baseline="0" dirty="0">
                <a:latin typeface="Arial" panose="020B0604020202020204" pitchFamily="34" charset="0"/>
                <a:sym typeface="Wingdings" charset="2"/>
              </a:rPr>
              <a:t>that the conceptual model remains clear. </a:t>
            </a:r>
          </a:p>
          <a:p>
            <a:pPr>
              <a:lnSpc>
                <a:spcPct val="120000"/>
              </a:lnSpc>
            </a:pPr>
            <a:r>
              <a:rPr lang="it-IT" b="0" i="0" u="none" strike="noStrike" baseline="0" dirty="0">
                <a:latin typeface="Arial" panose="020B0604020202020204" pitchFamily="34" charset="0"/>
                <a:sym typeface="Wingdings" charset="2"/>
              </a:rPr>
              <a:t>This involves being consistent both internally to the system and externally as the system relates to things outside it. </a:t>
            </a:r>
          </a:p>
          <a:p>
            <a:pPr>
              <a:lnSpc>
                <a:spcPct val="120000"/>
              </a:lnSpc>
            </a:pPr>
            <a:r>
              <a:rPr lang="it-IT" b="0" i="0" u="none" strike="noStrike" baseline="0" dirty="0">
                <a:latin typeface="Arial" panose="020B0604020202020204" pitchFamily="34" charset="0"/>
                <a:sym typeface="Wingdings" charset="2"/>
              </a:rPr>
              <a:t>Physical consistency is ensuring consistent behaviours and consistent use of colours, names, layout and so on.</a:t>
            </a:r>
          </a:p>
        </p:txBody>
      </p:sp>
    </p:spTree>
    <p:extLst>
      <p:ext uri="{BB962C8B-B14F-4D97-AF65-F5344CB8AC3E}">
        <p14:creationId xmlns:p14="http://schemas.microsoft.com/office/powerpoint/2010/main" val="1338998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05"/>
            <a:ext cx="7886700" cy="548842"/>
          </a:xfrm>
        </p:spPr>
        <p:txBody>
          <a:bodyPr/>
          <a:lstStyle/>
          <a:p>
            <a:r>
              <a:rPr lang="it-IT" b="1" i="0" u="none" strike="noStrike" kern="1400" baseline="0" dirty="0">
                <a:latin typeface="Arial" panose="020B0604020202020204" pitchFamily="34" charset="0"/>
                <a:sym typeface="Wingdings" charset="2"/>
              </a:rPr>
              <a:t>Conceptual </a:t>
            </a:r>
            <a:r>
              <a:rPr lang="it-IT" b="1" i="0" u="none" strike="noStrike" kern="1400" baseline="0" dirty="0" smtClean="0">
                <a:latin typeface="Arial" panose="020B0604020202020204" pitchFamily="34" charset="0"/>
                <a:sym typeface="Wingdings" charset="2"/>
              </a:rPr>
              <a:t>consistency</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013" y="1428466"/>
            <a:ext cx="8173178" cy="4854570"/>
          </a:xfrm>
        </p:spPr>
        <p:txBody>
          <a:bodyPr>
            <a:normAutofit fontScale="62500" lnSpcReduction="20000"/>
          </a:bodyPr>
          <a:lstStyle/>
          <a:p>
            <a:pPr>
              <a:lnSpc>
                <a:spcPct val="120000"/>
              </a:lnSpc>
            </a:pPr>
            <a:r>
              <a:rPr lang="it-IT" b="0" i="0" u="none" strike="noStrike" baseline="0" dirty="0">
                <a:latin typeface="Arial" panose="020B0604020202020204" pitchFamily="34" charset="0"/>
                <a:sym typeface="Wingdings" charset="2"/>
              </a:rPr>
              <a:t>One famous example of the difficulty of maintaining conceptual consistency in a design comes from the design of the Xerox Star interface (described in Smith </a:t>
            </a:r>
            <a:r>
              <a:rPr lang="it-IT" b="0" i="1" u="none" strike="noStrike" baseline="0" dirty="0">
                <a:latin typeface="Arial" panose="020B0604020202020204" pitchFamily="34" charset="0"/>
                <a:sym typeface="Wingdings" charset="2"/>
              </a:rPr>
              <a:t>et al.</a:t>
            </a:r>
            <a:r>
              <a:rPr lang="it-IT" b="0" i="0" u="none" strike="noStrike" baseline="0" dirty="0">
                <a:latin typeface="Arial" panose="020B0604020202020204" pitchFamily="34" charset="0"/>
                <a:sym typeface="Wingdings" charset="2"/>
              </a:rPr>
              <a:t>, 1982). </a:t>
            </a:r>
          </a:p>
          <a:p>
            <a:pPr>
              <a:lnSpc>
                <a:spcPct val="120000"/>
              </a:lnSpc>
            </a:pPr>
            <a:r>
              <a:rPr lang="it-IT" b="0" i="0" u="none" strike="noStrike" baseline="0" dirty="0">
                <a:latin typeface="Arial" panose="020B0604020202020204" pitchFamily="34" charset="0"/>
                <a:sym typeface="Wingdings" charset="2"/>
              </a:rPr>
              <a:t>To print a document, the document was dragged onto a printer icon. </a:t>
            </a:r>
          </a:p>
          <a:p>
            <a:pPr>
              <a:lnSpc>
                <a:spcPct val="120000"/>
              </a:lnSpc>
            </a:pPr>
            <a:r>
              <a:rPr lang="it-IT" b="0" i="0" u="none" strike="noStrike" baseline="0" dirty="0">
                <a:latin typeface="Arial" panose="020B0604020202020204" pitchFamily="34" charset="0"/>
                <a:sym typeface="Wingdings" charset="2"/>
              </a:rPr>
              <a:t>This was consistent with the overall style. </a:t>
            </a:r>
          </a:p>
          <a:p>
            <a:pPr>
              <a:lnSpc>
                <a:spcPct val="120000"/>
              </a:lnSpc>
            </a:pPr>
            <a:r>
              <a:rPr lang="it-IT" b="0" i="0" u="none" strike="noStrike" baseline="0" dirty="0">
                <a:latin typeface="Arial" panose="020B0604020202020204" pitchFamily="34" charset="0"/>
                <a:sym typeface="Wingdings" charset="2"/>
              </a:rPr>
              <a:t>The question then arose as to what to do with it after it had been printed. </a:t>
            </a:r>
          </a:p>
          <a:p>
            <a:pPr>
              <a:lnSpc>
                <a:spcPct val="120000"/>
              </a:lnSpc>
            </a:pPr>
            <a:r>
              <a:rPr lang="it-IT" b="0" i="0" u="none" strike="noStrike" baseline="0" dirty="0">
                <a:latin typeface="Arial" panose="020B0604020202020204" pitchFamily="34" charset="0"/>
                <a:sym typeface="Wingdings" charset="2"/>
              </a:rPr>
              <a:t>The options considered were (1) the system deletes the icon from the desktop, or (2) the system does not delete the </a:t>
            </a:r>
            <a:r>
              <a:rPr lang="it-IT" b="0" i="0" u="none" strike="noStrike" baseline="0" dirty="0" smtClean="0">
                <a:latin typeface="Arial" panose="020B0604020202020204" pitchFamily="34" charset="0"/>
                <a:sym typeface="Wingdings" charset="2"/>
              </a:rPr>
              <a:t>icon </a:t>
            </a:r>
            <a:r>
              <a:rPr lang="it-IT" b="0" i="0" u="none" strike="noStrike" baseline="0" dirty="0">
                <a:latin typeface="Arial" panose="020B0604020202020204" pitchFamily="34" charset="0"/>
                <a:sym typeface="Wingdings" charset="2"/>
              </a:rPr>
              <a:t>but (a) replaces it on the desktop in its previous location, (b) places it at an arbitrary location on the </a:t>
            </a:r>
            <a:r>
              <a:rPr lang="it-IT" b="0" i="0" u="none" strike="noStrike" baseline="0" dirty="0" smtClean="0">
                <a:latin typeface="Arial" panose="020B0604020202020204" pitchFamily="34" charset="0"/>
                <a:sym typeface="Wingdings" charset="2"/>
              </a:rPr>
              <a:t>desktop </a:t>
            </a:r>
            <a:r>
              <a:rPr lang="it-IT" b="0" i="0" u="none" strike="noStrike" baseline="0" dirty="0">
                <a:latin typeface="Arial" panose="020B0604020202020204" pitchFamily="34" charset="0"/>
                <a:sym typeface="Wingdings" charset="2"/>
              </a:rPr>
              <a:t>or (c) leaves it on the printer for the user to deal with. </a:t>
            </a:r>
          </a:p>
          <a:p>
            <a:pPr>
              <a:lnSpc>
                <a:spcPct val="120000"/>
              </a:lnSpc>
            </a:pPr>
            <a:r>
              <a:rPr lang="it-IT" b="0" i="0" u="none" strike="noStrike" baseline="0" dirty="0">
                <a:latin typeface="Arial" panose="020B0604020202020204" pitchFamily="34" charset="0"/>
                <a:sym typeface="Wingdings" charset="2"/>
              </a:rPr>
              <a:t>Discuss!</a:t>
            </a:r>
          </a:p>
        </p:txBody>
      </p:sp>
    </p:spTree>
    <p:extLst>
      <p:ext uri="{BB962C8B-B14F-4D97-AF65-F5344CB8AC3E}">
        <p14:creationId xmlns:p14="http://schemas.microsoft.com/office/powerpoint/2010/main" val="1074904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0473"/>
            <a:ext cx="7886700" cy="752475"/>
          </a:xfrm>
        </p:spPr>
        <p:txBody>
          <a:bodyPr/>
          <a:lstStyle/>
          <a:p>
            <a:r>
              <a:rPr lang="it-IT" b="1" i="0" u="none" strike="noStrike" kern="1400" baseline="0" dirty="0">
                <a:latin typeface="Arial" panose="020B0604020202020204" pitchFamily="34" charset="0"/>
                <a:sym typeface="Wingdings" charset="2"/>
              </a:rPr>
              <a:t>Consistency </a:t>
            </a:r>
            <a:r>
              <a:rPr lang="it-IT" b="1" i="0" u="none" strike="noStrike" kern="1400" baseline="0" dirty="0" smtClean="0">
                <a:latin typeface="Arial" panose="020B0604020202020204" pitchFamily="34" charset="0"/>
                <a:sym typeface="Wingdings" charset="2"/>
              </a:rPr>
              <a:t>trade-offs</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015" y="1446934"/>
            <a:ext cx="8257311" cy="4799157"/>
          </a:xfrm>
        </p:spPr>
        <p:txBody>
          <a:bodyPr>
            <a:normAutofit fontScale="85000" lnSpcReduction="20000"/>
          </a:bodyPr>
          <a:lstStyle/>
          <a:p>
            <a:pPr>
              <a:lnSpc>
                <a:spcPct val="110000"/>
              </a:lnSpc>
            </a:pPr>
            <a:r>
              <a:rPr lang="it-IT" b="0" i="0" u="none" strike="noStrike" baseline="0" dirty="0">
                <a:latin typeface="Arial" panose="020B0604020202020204" pitchFamily="34" charset="0"/>
                <a:sym typeface="Wingdings" charset="2"/>
              </a:rPr>
              <a:t>Kellogg (1989) quotes the designers as saying that in this example the trade-off was between </a:t>
            </a:r>
          </a:p>
          <a:p>
            <a:pPr lvl="1">
              <a:lnSpc>
                <a:spcPct val="110000"/>
              </a:lnSpc>
            </a:pPr>
            <a:r>
              <a:rPr lang="it-IT" b="0" i="0" u="none" strike="noStrike" baseline="0" dirty="0">
                <a:latin typeface="Arial" panose="020B0604020202020204" pitchFamily="34" charset="0"/>
                <a:sym typeface="Wingdings" charset="2"/>
              </a:rPr>
              <a:t>the external consistency of not deleting the icon, as it behaved more like a real-world object (a photocopier</a:t>
            </a:r>
            <a:r>
              <a:rPr lang="it-IT" b="0" i="0" u="none" strike="noStrike" baseline="0" dirty="0" smtClean="0">
                <a:latin typeface="Arial" panose="020B0604020202020204" pitchFamily="34" charset="0"/>
                <a:sym typeface="Wingdings" charset="2"/>
              </a:rPr>
              <a:t>) and </a:t>
            </a:r>
            <a:endParaRPr lang="it-IT" b="0" i="0" u="none" strike="noStrike" baseline="0" dirty="0">
              <a:latin typeface="Arial" panose="020B0604020202020204" pitchFamily="34" charset="0"/>
              <a:sym typeface="Wingdings" charset="2"/>
            </a:endParaRPr>
          </a:p>
          <a:p>
            <a:pPr lvl="1">
              <a:lnSpc>
                <a:spcPct val="110000"/>
              </a:lnSpc>
            </a:pPr>
            <a:r>
              <a:rPr lang="it-IT" b="0" i="0" u="none" strike="noStrike" baseline="0" dirty="0">
                <a:latin typeface="Arial" panose="020B0604020202020204" pitchFamily="34" charset="0"/>
                <a:sym typeface="Wingdings" charset="2"/>
              </a:rPr>
              <a:t>against the internal consistency of behaving like other actions in the interface, such as dragging the icon to the wastebasket or to a folder icon. </a:t>
            </a:r>
          </a:p>
          <a:p>
            <a:pPr>
              <a:lnSpc>
                <a:spcPct val="110000"/>
              </a:lnSpc>
            </a:pPr>
            <a:r>
              <a:rPr lang="it-IT" b="0" i="0" u="none" strike="noStrike" baseline="0" dirty="0">
                <a:latin typeface="Arial" panose="020B0604020202020204" pitchFamily="34" charset="0"/>
                <a:sym typeface="Wingdings" charset="2"/>
              </a:rPr>
              <a:t>They opted for option 2a. </a:t>
            </a:r>
          </a:p>
          <a:p>
            <a:pPr>
              <a:lnSpc>
                <a:spcPct val="110000"/>
              </a:lnSpc>
            </a:pPr>
            <a:r>
              <a:rPr lang="it-IT" b="0" i="0" u="none" strike="noStrike" baseline="0" dirty="0">
                <a:latin typeface="Arial" panose="020B0604020202020204" pitchFamily="34" charset="0"/>
                <a:sym typeface="Wingdings" charset="2"/>
              </a:rPr>
              <a:t>Whether designers would do that nowadays, when more people are much more familiar with these types of interface, is another matter.</a:t>
            </a:r>
          </a:p>
        </p:txBody>
      </p:sp>
    </p:spTree>
    <p:extLst>
      <p:ext uri="{BB962C8B-B14F-4D97-AF65-F5344CB8AC3E}">
        <p14:creationId xmlns:p14="http://schemas.microsoft.com/office/powerpoint/2010/main" val="1292938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7418"/>
            <a:ext cx="7886700" cy="687820"/>
          </a:xfrm>
        </p:spPr>
        <p:txBody>
          <a:bodyPr/>
          <a:lstStyle/>
          <a:p>
            <a:r>
              <a:rPr lang="it-IT" b="1" i="0" u="none" strike="noStrike" kern="1400" baseline="0" dirty="0">
                <a:latin typeface="Arial" panose="020B0604020202020204" pitchFamily="34" charset="0"/>
                <a:sym typeface="Wingdings" charset="2"/>
              </a:rPr>
              <a:t>Polite software</a:t>
            </a:r>
          </a:p>
        </p:txBody>
      </p:sp>
      <p:sp>
        <p:nvSpPr>
          <p:cNvPr id="3" name="Text Placeholder 2"/>
          <p:cNvSpPr>
            <a:spLocks noGrp="1"/>
          </p:cNvSpPr>
          <p:nvPr>
            <p:ph type="body" idx="4294967295"/>
          </p:nvPr>
        </p:nvSpPr>
        <p:spPr>
          <a:xfrm>
            <a:off x="663433" y="1431790"/>
            <a:ext cx="8174758" cy="2549085"/>
          </a:xfrm>
        </p:spPr>
        <p:txBody>
          <a:bodyPr>
            <a:normAutofit fontScale="62500" lnSpcReduction="20000"/>
          </a:bodyPr>
          <a:lstStyle/>
          <a:p>
            <a:pPr>
              <a:lnSpc>
                <a:spcPct val="120000"/>
              </a:lnSpc>
            </a:pPr>
            <a:r>
              <a:rPr lang="it-IT" b="0" i="0" u="none" strike="noStrike" baseline="0" dirty="0">
                <a:latin typeface="Arial" panose="020B0604020202020204" pitchFamily="34" charset="0"/>
                <a:sym typeface="Wingdings" charset="2"/>
              </a:rPr>
              <a:t>Alan Cooper (1999) argues that if we want people to like our </a:t>
            </a:r>
            <a:r>
              <a:rPr lang="it-IT" b="0" i="0" u="none" strike="noStrike" baseline="0" dirty="0" smtClean="0">
                <a:latin typeface="Arial" panose="020B0604020202020204" pitchFamily="34" charset="0"/>
                <a:sym typeface="Wingdings" charset="2"/>
              </a:rPr>
              <a:t>software, </a:t>
            </a:r>
            <a:r>
              <a:rPr lang="it-IT" b="0" i="0" u="none" strike="noStrike" baseline="0" dirty="0">
                <a:latin typeface="Arial" panose="020B0604020202020204" pitchFamily="34" charset="0"/>
                <a:sym typeface="Wingdings" charset="2"/>
              </a:rPr>
              <a:t>we should design it to behave like a likeable person. </a:t>
            </a:r>
          </a:p>
          <a:p>
            <a:pPr>
              <a:lnSpc>
                <a:spcPct val="120000"/>
              </a:lnSpc>
            </a:pPr>
            <a:r>
              <a:rPr lang="it-IT" b="0" i="0" u="none" strike="noStrike" baseline="0" dirty="0">
                <a:latin typeface="Arial" panose="020B0604020202020204" pitchFamily="34" charset="0"/>
                <a:sym typeface="Wingdings" charset="2"/>
              </a:rPr>
              <a:t>Drawing on work by Reeves and Nass (1996), who found that people interacting with new media were treating the media like a person (‘The Media Equation’), </a:t>
            </a:r>
            <a:r>
              <a:rPr lang="it-IT" b="0" i="0" u="none" strike="noStrike" baseline="0" dirty="0" smtClean="0">
                <a:latin typeface="Arial" panose="020B0604020202020204" pitchFamily="34" charset="0"/>
                <a:sym typeface="Wingdings" charset="2"/>
              </a:rPr>
              <a:t>they </a:t>
            </a:r>
            <a:r>
              <a:rPr lang="it-IT" b="0" i="0" u="none" strike="noStrike" baseline="0" dirty="0">
                <a:latin typeface="Arial" panose="020B0604020202020204" pitchFamily="34" charset="0"/>
                <a:sym typeface="Wingdings" charset="2"/>
              </a:rPr>
              <a:t>argue that the essentials of polite behaviour are quality, quantity, relevance and clarity. </a:t>
            </a:r>
          </a:p>
          <a:p>
            <a:pPr>
              <a:lnSpc>
                <a:spcPct val="120000"/>
              </a:lnSpc>
            </a:pPr>
            <a:r>
              <a:rPr lang="it-IT" b="0" i="0" u="none" strike="noStrike" baseline="0" dirty="0">
                <a:latin typeface="Arial" panose="020B0604020202020204" pitchFamily="34" charset="0"/>
                <a:sym typeface="Wingdings" charset="2"/>
              </a:rPr>
              <a:t>Cooper </a:t>
            </a:r>
            <a:r>
              <a:rPr lang="it-IT" b="0" i="0" u="none" strike="noStrike" baseline="0" dirty="0" err="1">
                <a:latin typeface="Arial" panose="020B0604020202020204" pitchFamily="34" charset="0"/>
                <a:sym typeface="Wingdings" charset="2"/>
              </a:rPr>
              <a:t>continues</a:t>
            </a:r>
            <a:r>
              <a:rPr lang="it-IT" b="0" i="0" u="none" strike="noStrike" baseline="0" dirty="0">
                <a:latin typeface="Arial" panose="020B0604020202020204" pitchFamily="34" charset="0"/>
                <a:sym typeface="Wingdings" charset="2"/>
              </a:rPr>
              <a:t> with </a:t>
            </a:r>
            <a:r>
              <a:rPr lang="it-IT" b="0" i="0" u="none" strike="noStrike" baseline="0" dirty="0" err="1">
                <a:latin typeface="Arial" panose="020B0604020202020204" pitchFamily="34" charset="0"/>
                <a:sym typeface="Wingdings" charset="2"/>
              </a:rPr>
              <a:t>his</a:t>
            </a:r>
            <a:r>
              <a:rPr lang="it-IT" b="0" i="0" u="none" strike="noStrike" baseline="0" dirty="0">
                <a:latin typeface="Arial" panose="020B0604020202020204" pitchFamily="34" charset="0"/>
                <a:sym typeface="Wingdings" charset="2"/>
              </a:rPr>
              <a:t> list of </a:t>
            </a:r>
            <a:r>
              <a:rPr lang="it-IT" b="0" i="0" u="none" strike="noStrike" baseline="0" dirty="0" err="1">
                <a:latin typeface="Arial" panose="020B0604020202020204" pitchFamily="34" charset="0"/>
                <a:sym typeface="Wingdings" charset="2"/>
              </a:rPr>
              <a:t>characteristics</a:t>
            </a:r>
            <a:r>
              <a:rPr lang="it-IT" b="0" i="0" u="none" strike="noStrike" baseline="0" dirty="0">
                <a:latin typeface="Arial" panose="020B0604020202020204" pitchFamily="34" charset="0"/>
                <a:sym typeface="Wingdings" charset="2"/>
              </a:rPr>
              <a:t>:</a:t>
            </a:r>
          </a:p>
          <a:p>
            <a:endParaRPr lang="it-IT" b="0" i="0" u="none" strike="noStrike" baseline="0" dirty="0">
              <a:latin typeface="Arial" panose="020B0604020202020204" pitchFamily="34" charset="0"/>
              <a:sym typeface="Wingdings" charset="2"/>
            </a:endParaRPr>
          </a:p>
        </p:txBody>
      </p:sp>
      <p:pic>
        <p:nvPicPr>
          <p:cNvPr id="4" name="Picture 3"/>
          <p:cNvPicPr>
            <a:picLocks noChangeAspect="1"/>
          </p:cNvPicPr>
          <p:nvPr/>
        </p:nvPicPr>
        <p:blipFill>
          <a:blip r:embed="rId2"/>
          <a:stretch>
            <a:fillRect/>
          </a:stretch>
        </p:blipFill>
        <p:spPr>
          <a:xfrm>
            <a:off x="1145569" y="4041662"/>
            <a:ext cx="7046113" cy="2220593"/>
          </a:xfrm>
          <a:prstGeom prst="rect">
            <a:avLst/>
          </a:prstGeom>
        </p:spPr>
      </p:pic>
    </p:spTree>
    <p:extLst>
      <p:ext uri="{BB962C8B-B14F-4D97-AF65-F5344CB8AC3E}">
        <p14:creationId xmlns:p14="http://schemas.microsoft.com/office/powerpoint/2010/main" val="2873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744538"/>
          </a:xfrm>
        </p:spPr>
        <p:txBody>
          <a:bodyPr/>
          <a:lstStyle/>
          <a:p>
            <a:r>
              <a:rPr lang="en-US" b="1" i="0" u="none" strike="noStrike" kern="1400" baseline="0" dirty="0">
                <a:latin typeface="Arial" panose="020B0604020202020204" pitchFamily="34" charset="0"/>
              </a:rPr>
              <a:t>Introduction</a:t>
            </a:r>
          </a:p>
        </p:txBody>
      </p:sp>
      <p:sp>
        <p:nvSpPr>
          <p:cNvPr id="3" name="Text Placeholder 2"/>
          <p:cNvSpPr>
            <a:spLocks noGrp="1"/>
          </p:cNvSpPr>
          <p:nvPr>
            <p:ph type="body" idx="4294967295"/>
          </p:nvPr>
        </p:nvSpPr>
        <p:spPr>
          <a:xfrm>
            <a:off x="666750" y="1435421"/>
            <a:ext cx="7886700" cy="4791075"/>
          </a:xfrm>
        </p:spPr>
        <p:txBody>
          <a:bodyPr>
            <a:noAutofit/>
          </a:bodyPr>
          <a:lstStyle/>
          <a:p>
            <a:r>
              <a:rPr lang="en-US" sz="1800" b="0" i="0" u="none" strike="noStrike" baseline="0" dirty="0">
                <a:latin typeface="Arial" panose="020B0604020202020204" pitchFamily="34" charset="0"/>
              </a:rPr>
              <a:t>Good design cannot be summed up in a simple way and nor can the activities of the UX designer, particularly one who takes a human-centred approach to design. </a:t>
            </a:r>
          </a:p>
          <a:p>
            <a:r>
              <a:rPr lang="en-US" sz="1800" b="0" i="0" u="none" strike="noStrike" baseline="0" dirty="0">
                <a:latin typeface="Arial" panose="020B0604020202020204" pitchFamily="34" charset="0"/>
              </a:rPr>
              <a:t>One view might say, ‘The UX designer aims to produce systems and products that are accessible, usable, socially and economically acceptable’. </a:t>
            </a:r>
          </a:p>
          <a:p>
            <a:r>
              <a:rPr lang="en-US" sz="1800" b="0" i="0" u="none" strike="noStrike" baseline="0" dirty="0">
                <a:latin typeface="Arial" panose="020B0604020202020204" pitchFamily="34" charset="0"/>
              </a:rPr>
              <a:t>Another view might say, ‘The UX designer aims to produce systems that are learnable, effective and accommodating’. </a:t>
            </a:r>
          </a:p>
          <a:p>
            <a:r>
              <a:rPr lang="en-US" sz="1800" b="0" i="0" u="none" strike="noStrike" baseline="0" dirty="0">
                <a:latin typeface="Arial" panose="020B0604020202020204" pitchFamily="34" charset="0"/>
              </a:rPr>
              <a:t>A third view could be, ‘The aim of UX designer is to balance the PACT elements with respect to a domain’. </a:t>
            </a:r>
          </a:p>
          <a:p>
            <a:r>
              <a:rPr lang="en-US" sz="1800" b="0" i="0" u="none" strike="noStrike" baseline="0" dirty="0">
                <a:latin typeface="Arial" panose="020B0604020202020204" pitchFamily="34" charset="0"/>
              </a:rPr>
              <a:t>All of these views are valid. </a:t>
            </a:r>
          </a:p>
          <a:p>
            <a:r>
              <a:rPr lang="en-US" sz="1800" b="0" i="0" u="none" strike="noStrike" baseline="0" dirty="0">
                <a:latin typeface="Arial" panose="020B0604020202020204" pitchFamily="34" charset="0"/>
              </a:rPr>
              <a:t>In this </a:t>
            </a:r>
            <a:r>
              <a:rPr lang="en-US" sz="1800" b="0" i="0" u="none" strike="noStrike" baseline="0" dirty="0" smtClean="0">
                <a:latin typeface="Arial" panose="020B0604020202020204" pitchFamily="34" charset="0"/>
              </a:rPr>
              <a:t>chapter, </a:t>
            </a:r>
            <a:r>
              <a:rPr lang="en-US" sz="1800" b="0" i="0" u="none" strike="noStrike" baseline="0" dirty="0">
                <a:latin typeface="Arial" panose="020B0604020202020204" pitchFamily="34" charset="0"/>
              </a:rPr>
              <a:t>we explore these complementary views of good design. </a:t>
            </a:r>
          </a:p>
          <a:p>
            <a:r>
              <a:rPr lang="en-US" sz="1800" b="0" i="0" u="none" strike="noStrike" baseline="0" dirty="0">
                <a:latin typeface="Arial" panose="020B0604020202020204" pitchFamily="34" charset="0"/>
              </a:rPr>
              <a:t>We also develop some high-level design principles that can guide designers and be used to evaluate design ideas. </a:t>
            </a:r>
          </a:p>
          <a:p>
            <a:r>
              <a:rPr lang="en-US" sz="1800" b="0" i="0" u="none" strike="noStrike" baseline="0" dirty="0">
                <a:latin typeface="Arial" panose="020B0604020202020204" pitchFamily="34" charset="0"/>
              </a:rPr>
              <a:t>Finally, we put these ideas into practice by looking at some examples of good and bad design across different design contexts.</a:t>
            </a:r>
          </a:p>
        </p:txBody>
      </p:sp>
    </p:spTree>
    <p:extLst>
      <p:ext uri="{BB962C8B-B14F-4D97-AF65-F5344CB8AC3E}">
        <p14:creationId xmlns:p14="http://schemas.microsoft.com/office/powerpoint/2010/main" val="507468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035"/>
            <a:ext cx="7886700" cy="585788"/>
          </a:xfrm>
        </p:spPr>
        <p:txBody>
          <a:bodyPr/>
          <a:lstStyle/>
          <a:p>
            <a:r>
              <a:rPr lang="it-IT" b="1" i="0" u="none" strike="noStrike" kern="1400" baseline="0" dirty="0">
                <a:latin typeface="Arial" panose="020B0604020202020204" pitchFamily="34" charset="0"/>
                <a:sym typeface="Wingdings" charset="2"/>
              </a:rPr>
              <a:t>Design principles in action</a:t>
            </a:r>
          </a:p>
        </p:txBody>
      </p:sp>
      <p:sp>
        <p:nvSpPr>
          <p:cNvPr id="3" name="Text Placeholder 2"/>
          <p:cNvSpPr>
            <a:spLocks noGrp="1"/>
          </p:cNvSpPr>
          <p:nvPr>
            <p:ph type="body" idx="4294967295"/>
          </p:nvPr>
        </p:nvSpPr>
        <p:spPr>
          <a:xfrm>
            <a:off x="673961" y="1434236"/>
            <a:ext cx="8191938" cy="4793384"/>
          </a:xfrm>
        </p:spPr>
        <p:txBody>
          <a:bodyPr>
            <a:noAutofit/>
          </a:bodyPr>
          <a:lstStyle/>
          <a:p>
            <a:r>
              <a:rPr lang="it-IT" sz="1900" b="0" i="0" u="none" strike="noStrike" baseline="0" dirty="0">
                <a:latin typeface="Arial" panose="020B0604020202020204" pitchFamily="34" charset="0"/>
                <a:sym typeface="Wingdings" charset="2"/>
              </a:rPr>
              <a:t>In Part III of this </a:t>
            </a:r>
            <a:r>
              <a:rPr lang="it-IT" sz="1900" b="0" i="0" u="none" strike="noStrike" baseline="0" dirty="0" smtClean="0">
                <a:latin typeface="Arial" panose="020B0604020202020204" pitchFamily="34" charset="0"/>
                <a:sym typeface="Wingdings" charset="2"/>
              </a:rPr>
              <a:t>book, </a:t>
            </a:r>
            <a:r>
              <a:rPr lang="it-IT" sz="1900" b="0" i="0" u="none" strike="noStrike" baseline="0" dirty="0">
                <a:latin typeface="Arial" panose="020B0604020202020204" pitchFamily="34" charset="0"/>
                <a:sym typeface="Wingdings" charset="2"/>
              </a:rPr>
              <a:t>we look at design in a number of specific contexts including the </a:t>
            </a:r>
            <a:r>
              <a:rPr lang="it-IT" sz="1900" b="0" i="0" u="none" strike="noStrike" baseline="0" dirty="0" smtClean="0">
                <a:latin typeface="Arial" panose="020B0604020202020204" pitchFamily="34" charset="0"/>
                <a:sym typeface="Wingdings" charset="2"/>
              </a:rPr>
              <a:t>web</a:t>
            </a:r>
            <a:r>
              <a:rPr lang="it-IT" sz="1900" b="0" i="0" u="none" strike="noStrike" baseline="0" dirty="0">
                <a:latin typeface="Arial" panose="020B0604020202020204" pitchFamily="34" charset="0"/>
                <a:sym typeface="Wingdings" charset="2"/>
              </a:rPr>
              <a:t>, cooperative systems, mobile computing, wearable computing and ubiquitous computing systems. </a:t>
            </a:r>
          </a:p>
          <a:p>
            <a:r>
              <a:rPr lang="it-IT" sz="1900" b="0" i="0" u="none" strike="noStrike" baseline="0" dirty="0">
                <a:latin typeface="Arial" panose="020B0604020202020204" pitchFamily="34" charset="0"/>
                <a:sym typeface="Wingdings" charset="2"/>
              </a:rPr>
              <a:t>Specific design issues and principles for those contexts are discussed there. There are also related issues discussed in </a:t>
            </a:r>
            <a:r>
              <a:rPr lang="it-IT" sz="1900" b="0" i="0" u="none" strike="noStrike" baseline="0" dirty="0" smtClean="0">
                <a:latin typeface="Arial" panose="020B0604020202020204" pitchFamily="34" charset="0"/>
                <a:sym typeface="Wingdings" charset="2"/>
              </a:rPr>
              <a:t>Chapters </a:t>
            </a:r>
            <a:r>
              <a:rPr lang="it-IT" sz="1900" b="0" i="0" u="none" strike="noStrike" baseline="0" dirty="0">
                <a:latin typeface="Arial" panose="020B0604020202020204" pitchFamily="34" charset="0"/>
                <a:sym typeface="Wingdings" charset="2"/>
              </a:rPr>
              <a:t>12 and 13 on interface design. </a:t>
            </a:r>
          </a:p>
          <a:p>
            <a:r>
              <a:rPr lang="it-IT" sz="1900" b="0" i="0" u="none" strike="noStrike" baseline="0" dirty="0">
                <a:latin typeface="Arial" panose="020B0604020202020204" pitchFamily="34" charset="0"/>
                <a:sym typeface="Wingdings" charset="2"/>
              </a:rPr>
              <a:t>Here we look at some general examples of the design principles in action.</a:t>
            </a:r>
          </a:p>
          <a:p>
            <a:r>
              <a:rPr lang="it-IT" sz="1900" b="0" i="0" u="none" strike="noStrike" baseline="0" dirty="0">
                <a:latin typeface="Arial" panose="020B0604020202020204" pitchFamily="34" charset="0"/>
                <a:sym typeface="Wingdings" charset="2"/>
              </a:rPr>
              <a:t>The computer ‘desktop’ is likely to remain with us for some time, with its familiar combination of windows, icons, menus and </a:t>
            </a:r>
            <a:r>
              <a:rPr lang="it-IT" sz="1900" b="0" i="0" u="none" strike="noStrike" baseline="0" dirty="0" smtClean="0">
                <a:latin typeface="Arial" panose="020B0604020202020204" pitchFamily="34" charset="0"/>
                <a:sym typeface="Wingdings" charset="2"/>
              </a:rPr>
              <a:t>pointer </a:t>
            </a:r>
            <a:r>
              <a:rPr lang="it-IT" sz="1900" b="0" i="0" u="none" strike="noStrike" baseline="0" dirty="0">
                <a:latin typeface="Arial" panose="020B0604020202020204" pitchFamily="34" charset="0"/>
                <a:sym typeface="Wingdings" charset="2"/>
              </a:rPr>
              <a:t>called a WIMP interface. </a:t>
            </a:r>
          </a:p>
          <a:p>
            <a:r>
              <a:rPr lang="it-IT" sz="1900" b="0" i="0" u="none" strike="noStrike" baseline="0" dirty="0">
                <a:latin typeface="Arial" panose="020B0604020202020204" pitchFamily="34" charset="0"/>
                <a:sym typeface="Wingdings" charset="2"/>
              </a:rPr>
              <a:t>This form of interaction – the graphical user interface (GUI) – is as ubiquitous as information and communication technologies are becoming and </a:t>
            </a:r>
            <a:r>
              <a:rPr lang="it-IT" sz="1900" b="0" i="0" u="none" strike="noStrike" baseline="0" dirty="0" smtClean="0">
                <a:latin typeface="Arial" panose="020B0604020202020204" pitchFamily="34" charset="0"/>
                <a:sym typeface="Wingdings" charset="2"/>
              </a:rPr>
              <a:t>appear </a:t>
            </a:r>
            <a:r>
              <a:rPr lang="it-IT" sz="1900" b="0" i="0" u="none" strike="noStrike" baseline="0" dirty="0">
                <a:latin typeface="Arial" panose="020B0604020202020204" pitchFamily="34" charset="0"/>
                <a:sym typeface="Wingdings" charset="2"/>
              </a:rPr>
              <a:t>on handhelds and other mobile devices as well as on desktop computers.</a:t>
            </a:r>
          </a:p>
        </p:txBody>
      </p:sp>
    </p:spTree>
    <p:extLst>
      <p:ext uri="{BB962C8B-B14F-4D97-AF65-F5344CB8AC3E}">
        <p14:creationId xmlns:p14="http://schemas.microsoft.com/office/powerpoint/2010/main" val="1862975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71"/>
            <a:ext cx="7886700" cy="567316"/>
          </a:xfrm>
        </p:spPr>
        <p:txBody>
          <a:bodyPr/>
          <a:lstStyle/>
          <a:p>
            <a:r>
              <a:rPr lang="it-IT" b="1" i="0" u="none" strike="noStrike" kern="1400" baseline="0" dirty="0">
                <a:latin typeface="Arial" panose="020B0604020202020204" pitchFamily="34" charset="0"/>
                <a:sym typeface="Wingdings" charset="2"/>
              </a:rPr>
              <a:t>Guidelines for GUI </a:t>
            </a:r>
            <a:r>
              <a:rPr lang="it-IT" b="1" i="0" u="none" strike="noStrike" kern="1400" baseline="0" dirty="0" smtClean="0">
                <a:latin typeface="Arial" panose="020B0604020202020204" pitchFamily="34" charset="0"/>
                <a:sym typeface="Wingdings" charset="2"/>
              </a:rPr>
              <a:t>(1 of 7)</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93305" y="1419228"/>
            <a:ext cx="8163357" cy="4799155"/>
          </a:xfrm>
        </p:spPr>
        <p:txBody>
          <a:bodyPr>
            <a:normAutofit fontScale="70000" lnSpcReduction="20000"/>
          </a:bodyPr>
          <a:lstStyle/>
          <a:p>
            <a:pPr>
              <a:lnSpc>
                <a:spcPct val="120000"/>
              </a:lnSpc>
            </a:pPr>
            <a:r>
              <a:rPr lang="it-IT" b="0" i="0" u="none" strike="noStrike" baseline="0" dirty="0">
                <a:latin typeface="Arial" panose="020B0604020202020204" pitchFamily="34" charset="0"/>
                <a:sym typeface="Wingdings" charset="2"/>
              </a:rPr>
              <a:t>A key issue is consistency. </a:t>
            </a:r>
          </a:p>
          <a:p>
            <a:pPr>
              <a:lnSpc>
                <a:spcPct val="120000"/>
              </a:lnSpc>
            </a:pPr>
            <a:r>
              <a:rPr lang="it-IT" b="0" i="0" u="none" strike="noStrike" baseline="0" dirty="0">
                <a:latin typeface="Arial" panose="020B0604020202020204" pitchFamily="34" charset="0"/>
                <a:sym typeface="Wingdings" charset="2"/>
              </a:rPr>
              <a:t>There are clear guidelines for issues such as menu layout, ordering, dialogue boxes and use of the other ‘widgets’ associated with graphical user interfaces. </a:t>
            </a:r>
          </a:p>
          <a:p>
            <a:pPr>
              <a:lnSpc>
                <a:spcPct val="120000"/>
              </a:lnSpc>
            </a:pPr>
            <a:r>
              <a:rPr lang="it-IT" b="0" i="0" u="none" strike="noStrike" baseline="0" dirty="0">
                <a:latin typeface="Arial" panose="020B0604020202020204" pitchFamily="34" charset="0"/>
                <a:sym typeface="Wingdings" charset="2"/>
              </a:rPr>
              <a:t>There are standards for providing constraints such as greying out items on a menu that are not relevant at a particular point. </a:t>
            </a:r>
          </a:p>
          <a:p>
            <a:pPr>
              <a:lnSpc>
                <a:spcPct val="120000"/>
              </a:lnSpc>
            </a:pPr>
            <a:r>
              <a:rPr lang="it-IT" b="0" i="0" u="none" strike="noStrike" baseline="0" dirty="0">
                <a:latin typeface="Arial" panose="020B0604020202020204" pitchFamily="34" charset="0"/>
                <a:sym typeface="Wingdings" charset="2"/>
              </a:rPr>
              <a:t>Screen design is a key issue and attention needs to be paid to the layout of objects on a screen. </a:t>
            </a:r>
          </a:p>
          <a:p>
            <a:pPr>
              <a:lnSpc>
                <a:spcPct val="120000"/>
              </a:lnSpc>
            </a:pPr>
            <a:r>
              <a:rPr lang="it-IT" b="0" i="0" u="none" strike="noStrike" baseline="0" dirty="0">
                <a:latin typeface="Arial" panose="020B0604020202020204" pitchFamily="34" charset="0"/>
                <a:sym typeface="Wingdings" charset="2"/>
              </a:rPr>
              <a:t>Avoiding clutter will </a:t>
            </a:r>
            <a:r>
              <a:rPr lang="it-IT" b="0" i="0" u="none" strike="noStrike" baseline="0" dirty="0" smtClean="0">
                <a:latin typeface="Arial" panose="020B0604020202020204" pitchFamily="34" charset="0"/>
                <a:sym typeface="Wingdings" charset="2"/>
              </a:rPr>
              <a:t>help </a:t>
            </a:r>
            <a:r>
              <a:rPr lang="it-IT" b="0" i="0" u="none" strike="noStrike" baseline="0" dirty="0">
                <a:latin typeface="Arial" panose="020B0604020202020204" pitchFamily="34" charset="0"/>
                <a:sym typeface="Wingdings" charset="2"/>
              </a:rPr>
              <a:t>ensure visibility. </a:t>
            </a:r>
          </a:p>
          <a:p>
            <a:pPr>
              <a:lnSpc>
                <a:spcPct val="120000"/>
              </a:lnSpc>
            </a:pPr>
            <a:r>
              <a:rPr lang="it-IT" b="0" i="0" u="none" strike="noStrike" baseline="0" dirty="0">
                <a:latin typeface="Arial" panose="020B0604020202020204" pitchFamily="34" charset="0"/>
                <a:sym typeface="Wingdings" charset="2"/>
              </a:rPr>
              <a:t>Attention needs to be paid to the use of appropriate, non-clashing colours and the careful layout of information using tables, graphs or text as appropriate. </a:t>
            </a:r>
          </a:p>
        </p:txBody>
      </p:sp>
    </p:spTree>
    <p:extLst>
      <p:ext uri="{BB962C8B-B14F-4D97-AF65-F5344CB8AC3E}">
        <p14:creationId xmlns:p14="http://schemas.microsoft.com/office/powerpoint/2010/main" val="714579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7852"/>
            <a:ext cx="7886700" cy="678152"/>
          </a:xfrm>
        </p:spPr>
        <p:txBody>
          <a:bodyPr/>
          <a:lstStyle/>
          <a:p>
            <a:r>
              <a:rPr lang="it-IT" b="1" i="0" u="none" strike="noStrike" kern="1400" baseline="0" dirty="0">
                <a:latin typeface="Arial" panose="020B0604020202020204" pitchFamily="34" charset="0"/>
                <a:sym typeface="Wingdings" charset="2"/>
              </a:rPr>
              <a:t>Dark </a:t>
            </a:r>
            <a:r>
              <a:rPr lang="it-IT" b="1" i="0" u="none" strike="noStrike" kern="1400" baseline="0" dirty="0" smtClean="0">
                <a:latin typeface="Arial" panose="020B0604020202020204" pitchFamily="34" charset="0"/>
                <a:sym typeface="Wingdings" charset="2"/>
              </a:rPr>
              <a:t>patterns</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5019" y="1409990"/>
            <a:ext cx="8191643" cy="4836101"/>
          </a:xfrm>
        </p:spPr>
        <p:txBody>
          <a:bodyPr>
            <a:normAutofit fontScale="85000" lnSpcReduction="20000"/>
          </a:bodyPr>
          <a:lstStyle/>
          <a:p>
            <a:pPr>
              <a:lnSpc>
                <a:spcPct val="120000"/>
              </a:lnSpc>
            </a:pPr>
            <a:r>
              <a:rPr lang="it-IT" b="0" i="0" u="none" strike="noStrike" baseline="0" dirty="0">
                <a:latin typeface="Arial" panose="020B0604020202020204" pitchFamily="34" charset="0"/>
                <a:sym typeface="Wingdings" charset="2"/>
              </a:rPr>
              <a:t>Besides these guidelines for developing good designs, we should acknowledge that there are interaction patterns aimed at duping </a:t>
            </a:r>
            <a:r>
              <a:rPr lang="it-IT" b="0" i="0" u="none" strike="noStrike" baseline="0" dirty="0" smtClean="0">
                <a:latin typeface="Arial" panose="020B0604020202020204" pitchFamily="34" charset="0"/>
                <a:sym typeface="Wingdings" charset="2"/>
              </a:rPr>
              <a:t>users, </a:t>
            </a:r>
            <a:r>
              <a:rPr lang="it-IT" b="0" i="0" u="none" strike="noStrike" baseline="0" dirty="0">
                <a:latin typeface="Arial" panose="020B0604020202020204" pitchFamily="34" charset="0"/>
                <a:sym typeface="Wingdings" charset="2"/>
              </a:rPr>
              <a:t>or aimed at getting them to do things that they did not intend to do. </a:t>
            </a:r>
          </a:p>
          <a:p>
            <a:pPr>
              <a:lnSpc>
                <a:spcPct val="120000"/>
              </a:lnSpc>
            </a:pPr>
            <a:r>
              <a:rPr lang="it-IT" b="0" i="0" u="none" strike="noStrike" baseline="0" dirty="0">
                <a:latin typeface="Arial" panose="020B0604020202020204" pitchFamily="34" charset="0"/>
                <a:sym typeface="Wingdings" charset="2"/>
              </a:rPr>
              <a:t>These so-called ‘dark patterns’ aim to get users to sign up to full priced services, post items on their social media, frighten users into making some choice or do a host of other things. </a:t>
            </a:r>
          </a:p>
          <a:p>
            <a:pPr>
              <a:lnSpc>
                <a:spcPct val="120000"/>
              </a:lnSpc>
            </a:pPr>
            <a:r>
              <a:rPr lang="it-IT" b="0" i="0" u="none" strike="noStrike" baseline="0" dirty="0">
                <a:latin typeface="Arial" panose="020B0604020202020204" pitchFamily="34" charset="0"/>
                <a:sym typeface="Wingdings" charset="2"/>
              </a:rPr>
              <a:t>There is a comprehensive list at </a:t>
            </a:r>
            <a:r>
              <a:rPr lang="it-IT" b="0" i="0" u="none" strike="noStrike" baseline="0" dirty="0" smtClean="0">
                <a:latin typeface="Arial" panose="020B0604020202020204" pitchFamily="34" charset="0"/>
                <a:sym typeface="Wingdings" charset="2"/>
              </a:rPr>
              <a:t>www.darkpatterns.org.</a:t>
            </a:r>
            <a:endParaRPr lang="it-IT" b="0" i="0" u="none" strike="noStrike" baseline="0" dirty="0">
              <a:latin typeface="Arial" panose="020B0604020202020204" pitchFamily="34" charset="0"/>
              <a:sym typeface="Wingdings" charset="2"/>
            </a:endParaRPr>
          </a:p>
        </p:txBody>
      </p:sp>
    </p:spTree>
    <p:extLst>
      <p:ext uri="{BB962C8B-B14F-4D97-AF65-F5344CB8AC3E}">
        <p14:creationId xmlns:p14="http://schemas.microsoft.com/office/powerpoint/2010/main" val="1210094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4797"/>
            <a:ext cx="7886700" cy="585788"/>
          </a:xfrm>
        </p:spPr>
        <p:txBody>
          <a:bodyPr/>
          <a:lstStyle/>
          <a:p>
            <a:r>
              <a:rPr lang="it-IT" b="1" i="0" u="none" strike="noStrike" kern="1400" baseline="0" dirty="0">
                <a:latin typeface="Arial" panose="020B0604020202020204" pitchFamily="34" charset="0"/>
                <a:sym typeface="Wingdings" charset="2"/>
              </a:rPr>
              <a:t>Guidelines for GUI </a:t>
            </a:r>
            <a:r>
              <a:rPr lang="it-IT" b="1" i="0" u="none" strike="noStrike" kern="1400" baseline="0" dirty="0" smtClean="0">
                <a:latin typeface="Arial" panose="020B0604020202020204" pitchFamily="34" charset="0"/>
                <a:sym typeface="Wingdings" charset="2"/>
              </a:rPr>
              <a:t>(2</a:t>
            </a:r>
            <a:r>
              <a:rPr lang="it-IT" b="1" i="0" u="none" strike="noStrike" kern="1400" dirty="0" smtClean="0">
                <a:latin typeface="Arial" panose="020B0604020202020204" pitchFamily="34" charset="0"/>
                <a:sym typeface="Wingdings" charset="2"/>
              </a:rPr>
              <a:t> of 7)</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74251" y="1419228"/>
            <a:ext cx="8248075" cy="4799155"/>
          </a:xfrm>
        </p:spPr>
        <p:txBody>
          <a:bodyPr>
            <a:normAutofit fontScale="70000" lnSpcReduction="20000"/>
          </a:bodyPr>
          <a:lstStyle/>
          <a:p>
            <a:pPr>
              <a:lnSpc>
                <a:spcPct val="120000"/>
              </a:lnSpc>
            </a:pPr>
            <a:r>
              <a:rPr lang="it-IT" b="0" i="0" u="none" strike="noStrike" baseline="0" dirty="0">
                <a:latin typeface="Arial" panose="020B0604020202020204" pitchFamily="34" charset="0"/>
                <a:sym typeface="Wingdings" charset="2"/>
              </a:rPr>
              <a:t>Often in the design of GUI applications, the designer can talk to the actual future stakeholders of the system and find out what they want and how they refer to things. </a:t>
            </a:r>
          </a:p>
          <a:p>
            <a:pPr>
              <a:lnSpc>
                <a:spcPct val="120000"/>
              </a:lnSpc>
            </a:pPr>
            <a:r>
              <a:rPr lang="it-IT" b="0" i="0" u="none" strike="noStrike" baseline="0" dirty="0">
                <a:latin typeface="Arial" panose="020B0604020202020204" pitchFamily="34" charset="0"/>
                <a:sym typeface="Wingdings" charset="2"/>
              </a:rPr>
              <a:t>This will help the designer to ensure that familiar language is used and that the design follows any organizational conventions. </a:t>
            </a:r>
          </a:p>
          <a:p>
            <a:pPr>
              <a:lnSpc>
                <a:spcPct val="120000"/>
              </a:lnSpc>
            </a:pPr>
            <a:r>
              <a:rPr lang="it-IT" b="0" i="0" u="none" strike="noStrike" baseline="0" dirty="0">
                <a:latin typeface="Arial" panose="020B0604020202020204" pitchFamily="34" charset="0"/>
                <a:sym typeface="Wingdings" charset="2"/>
              </a:rPr>
              <a:t>It can be fitted in with preferred ways of working. </a:t>
            </a:r>
          </a:p>
          <a:p>
            <a:pPr>
              <a:lnSpc>
                <a:spcPct val="120000"/>
              </a:lnSpc>
            </a:pPr>
            <a:r>
              <a:rPr lang="it-IT" b="0" i="0" u="none" strike="noStrike" baseline="0" dirty="0">
                <a:latin typeface="Arial" panose="020B0604020202020204" pitchFamily="34" charset="0"/>
                <a:sym typeface="Wingdings" charset="2"/>
              </a:rPr>
              <a:t>Participatory design techniques – involving people closely in the design process – can be </a:t>
            </a:r>
            <a:r>
              <a:rPr lang="it-IT" b="0" i="0" u="none" strike="noStrike" baseline="0" dirty="0" smtClean="0">
                <a:latin typeface="Arial" panose="020B0604020202020204" pitchFamily="34" charset="0"/>
                <a:sym typeface="Wingdings" charset="2"/>
              </a:rPr>
              <a:t>used, </a:t>
            </a:r>
            <a:r>
              <a:rPr lang="it-IT" b="0" i="0" u="none" strike="noStrike" baseline="0" dirty="0">
                <a:latin typeface="Arial" panose="020B0604020202020204" pitchFamily="34" charset="0"/>
                <a:sym typeface="Wingdings" charset="2"/>
              </a:rPr>
              <a:t>and stakeholders can participate in the design process through workshops, meetings and evaluation of design ideas. </a:t>
            </a:r>
          </a:p>
          <a:p>
            <a:pPr>
              <a:lnSpc>
                <a:spcPct val="120000"/>
              </a:lnSpc>
            </a:pPr>
            <a:r>
              <a:rPr lang="it-IT" b="0" i="0" u="none" strike="noStrike" baseline="0" dirty="0">
                <a:latin typeface="Arial" panose="020B0604020202020204" pitchFamily="34" charset="0"/>
                <a:sym typeface="Wingdings" charset="2"/>
              </a:rPr>
              <a:t>Documentation and training can be given.</a:t>
            </a:r>
          </a:p>
        </p:txBody>
      </p:sp>
    </p:spTree>
    <p:extLst>
      <p:ext uri="{BB962C8B-B14F-4D97-AF65-F5344CB8AC3E}">
        <p14:creationId xmlns:p14="http://schemas.microsoft.com/office/powerpoint/2010/main" val="1381216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71"/>
            <a:ext cx="7886700" cy="548842"/>
          </a:xfrm>
        </p:spPr>
        <p:txBody>
          <a:bodyPr/>
          <a:lstStyle/>
          <a:p>
            <a:r>
              <a:rPr lang="it-IT" b="1" i="0" u="none" strike="noStrike" kern="1400" baseline="0" dirty="0">
                <a:latin typeface="Arial" panose="020B0604020202020204" pitchFamily="34" charset="0"/>
                <a:sym typeface="Wingdings" charset="2"/>
              </a:rPr>
              <a:t>Guidelines for GUI </a:t>
            </a:r>
            <a:r>
              <a:rPr lang="it-IT" b="1" i="0" u="none" strike="noStrike" kern="1400" baseline="0" dirty="0" smtClean="0">
                <a:latin typeface="Arial" panose="020B0604020202020204" pitchFamily="34" charset="0"/>
                <a:sym typeface="Wingdings" charset="2"/>
              </a:rPr>
              <a:t>(3 of 7)</a:t>
            </a:r>
            <a:endParaRPr lang="it-IT"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83489" y="1454442"/>
            <a:ext cx="8173174" cy="4790494"/>
          </a:xfrm>
        </p:spPr>
        <p:txBody>
          <a:bodyPr>
            <a:normAutofit fontScale="47500" lnSpcReduction="20000"/>
          </a:bodyPr>
          <a:lstStyle/>
          <a:p>
            <a:pPr>
              <a:lnSpc>
                <a:spcPct val="120000"/>
              </a:lnSpc>
            </a:pPr>
            <a:r>
              <a:rPr lang="it-IT" b="0" i="0" u="none" strike="noStrike" baseline="0" dirty="0">
                <a:latin typeface="Arial" panose="020B0604020202020204" pitchFamily="34" charset="0"/>
                <a:sym typeface="Wingdings" charset="2"/>
              </a:rPr>
              <a:t>A </a:t>
            </a:r>
            <a:r>
              <a:rPr lang="it-IT" b="0" i="0" u="none" strike="noStrike" baseline="0" dirty="0" err="1">
                <a:latin typeface="Arial" panose="020B0604020202020204" pitchFamily="34" charset="0"/>
                <a:sym typeface="Wingdings" charset="2"/>
              </a:rPr>
              <a:t>good</a:t>
            </a:r>
            <a:r>
              <a:rPr lang="it-IT" b="0" i="0" u="none" strike="noStrike" baseline="0" dirty="0">
                <a:latin typeface="Arial" panose="020B0604020202020204" pitchFamily="34" charset="0"/>
                <a:sym typeface="Wingdings" charset="2"/>
              </a:rPr>
              <a:t> design </a:t>
            </a:r>
            <a:r>
              <a:rPr lang="it-IT" b="0" i="0" u="none" strike="noStrike" baseline="0" dirty="0" err="1">
                <a:latin typeface="Arial" panose="020B0604020202020204" pitchFamily="34" charset="0"/>
                <a:sym typeface="Wingdings" charset="2"/>
              </a:rPr>
              <a:t>will</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ensure</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that</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there</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is</a:t>
            </a:r>
            <a:r>
              <a:rPr lang="it-IT" b="0" i="0" u="none" strike="noStrike" baseline="0" dirty="0">
                <a:latin typeface="Arial" panose="020B0604020202020204" pitchFamily="34" charset="0"/>
                <a:sym typeface="Wingdings" charset="2"/>
              </a:rPr>
              <a:t> easy </a:t>
            </a:r>
            <a:r>
              <a:rPr lang="it-IT" b="0" i="0" u="none" strike="noStrike" baseline="0" dirty="0" err="1">
                <a:latin typeface="Arial" panose="020B0604020202020204" pitchFamily="34" charset="0"/>
                <a:sym typeface="Wingdings" charset="2"/>
              </a:rPr>
              <a:t>error</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recovery</a:t>
            </a:r>
            <a:r>
              <a:rPr lang="it-IT" b="0" i="0" u="none" strike="noStrike" baseline="0" dirty="0">
                <a:latin typeface="Arial" panose="020B0604020202020204" pitchFamily="34" charset="0"/>
                <a:sym typeface="Wingdings" charset="2"/>
              </a:rPr>
              <a:t> by </a:t>
            </a:r>
            <a:r>
              <a:rPr lang="it-IT" b="0" i="0" u="none" strike="noStrike" baseline="0" dirty="0" err="1">
                <a:latin typeface="Arial" panose="020B0604020202020204" pitchFamily="34" charset="0"/>
                <a:sym typeface="Wingdings" charset="2"/>
              </a:rPr>
              <a:t>providing</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warning</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signs</a:t>
            </a:r>
            <a:r>
              <a:rPr lang="it-IT" b="0" i="0" u="none" strike="noStrike" baseline="0" dirty="0">
                <a:latin typeface="Arial" panose="020B0604020202020204" pitchFamily="34" charset="0"/>
                <a:sym typeface="Wingdings" charset="2"/>
              </a:rPr>
              <a:t> for </a:t>
            </a:r>
            <a:r>
              <a:rPr lang="it-IT" b="0" i="0" u="none" strike="noStrike" baseline="0" dirty="0" err="1">
                <a:latin typeface="Arial" panose="020B0604020202020204" pitchFamily="34" charset="0"/>
                <a:sym typeface="Wingdings" charset="2"/>
              </a:rPr>
              <a:t>drastic</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actions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such</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as</a:t>
            </a:r>
            <a:r>
              <a:rPr lang="it-IT" b="0" i="0" u="none" strike="noStrike" baseline="0" dirty="0">
                <a:latin typeface="Arial" panose="020B0604020202020204" pitchFamily="34" charset="0"/>
                <a:sym typeface="Wingdings" charset="2"/>
              </a:rPr>
              <a:t> ‘Are </a:t>
            </a:r>
            <a:r>
              <a:rPr lang="it-IT" b="0" i="0" u="none" strike="noStrike" baseline="0" dirty="0" err="1">
                <a:latin typeface="Arial" panose="020B0604020202020204" pitchFamily="34" charset="0"/>
                <a:sym typeface="Wingdings" charset="2"/>
              </a:rPr>
              <a:t>you</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sure</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you</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want</a:t>
            </a:r>
            <a:r>
              <a:rPr lang="it-IT" b="0" i="0" u="none" strike="noStrike" baseline="0" dirty="0">
                <a:latin typeface="Arial" panose="020B0604020202020204" pitchFamily="34" charset="0"/>
                <a:sym typeface="Wingdings" charset="2"/>
              </a:rPr>
              <a:t> to </a:t>
            </a:r>
            <a:r>
              <a:rPr lang="it-IT" b="0" i="0" u="none" strike="noStrike" baseline="0" dirty="0" err="1">
                <a:latin typeface="Arial" panose="020B0604020202020204" pitchFamily="34" charset="0"/>
                <a:sym typeface="Wingdings" charset="2"/>
              </a:rPr>
              <a:t>destroy</a:t>
            </a:r>
            <a:r>
              <a:rPr lang="it-IT" b="0" i="0" u="none" strike="noStrike" baseline="0" dirty="0">
                <a:latin typeface="Arial" panose="020B0604020202020204" pitchFamily="34" charset="0"/>
                <a:sym typeface="Wingdings" charset="2"/>
              </a:rPr>
              <a:t> the database?’. </a:t>
            </a:r>
          </a:p>
          <a:p>
            <a:pPr>
              <a:lnSpc>
                <a:spcPct val="120000"/>
              </a:lnSpc>
            </a:pPr>
            <a:r>
              <a:rPr lang="it-IT" b="0" i="0" u="none" strike="noStrike" baseline="0" dirty="0">
                <a:latin typeface="Arial" panose="020B0604020202020204" pitchFamily="34" charset="0"/>
                <a:sym typeface="Wingdings" charset="2"/>
              </a:rPr>
              <a:t>A </a:t>
            </a:r>
            <a:r>
              <a:rPr lang="it-IT" b="0" i="0" u="none" strike="noStrike" baseline="0" dirty="0" err="1">
                <a:latin typeface="Arial" panose="020B0604020202020204" pitchFamily="34" charset="0"/>
                <a:sym typeface="Wingdings" charset="2"/>
              </a:rPr>
              <a:t>good</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example</a:t>
            </a:r>
            <a:r>
              <a:rPr lang="it-IT" b="0" i="0" u="none" strike="noStrike" baseline="0" dirty="0">
                <a:latin typeface="Arial" panose="020B0604020202020204" pitchFamily="34" charset="0"/>
                <a:sym typeface="Wingdings" charset="2"/>
              </a:rPr>
              <a:t> of </a:t>
            </a:r>
            <a:r>
              <a:rPr lang="it-IT" b="0" i="0" u="none" strike="noStrike" baseline="0" dirty="0" err="1">
                <a:latin typeface="Arial" panose="020B0604020202020204" pitchFamily="34" charset="0"/>
                <a:sym typeface="Wingdings" charset="2"/>
              </a:rPr>
              <a:t>designing</a:t>
            </a:r>
            <a:r>
              <a:rPr lang="it-IT" b="0" i="0" u="none" strike="noStrike" baseline="0" dirty="0">
                <a:latin typeface="Arial" panose="020B0604020202020204" pitchFamily="34" charset="0"/>
                <a:sym typeface="Wingdings" charset="2"/>
              </a:rPr>
              <a:t> for </a:t>
            </a:r>
            <a:r>
              <a:rPr lang="it-IT" b="0" i="0" u="none" strike="noStrike" baseline="0" dirty="0" err="1">
                <a:latin typeface="Arial" panose="020B0604020202020204" pitchFamily="34" charset="0"/>
                <a:sym typeface="Wingdings" charset="2"/>
              </a:rPr>
              <a:t>recovery</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is</a:t>
            </a:r>
            <a:r>
              <a:rPr lang="it-IT" b="0" i="0" u="none" strike="noStrike" baseline="0" dirty="0">
                <a:latin typeface="Arial" panose="020B0604020202020204" pitchFamily="34" charset="0"/>
                <a:sym typeface="Wingdings" charset="2"/>
              </a:rPr>
              <a:t> the </a:t>
            </a:r>
            <a:r>
              <a:rPr lang="it-IT" b="0" i="0" u="none" strike="noStrike" baseline="0" dirty="0" err="1">
                <a:latin typeface="Arial" panose="020B0604020202020204" pitchFamily="34" charset="0"/>
                <a:sym typeface="Wingdings" charset="2"/>
              </a:rPr>
              <a:t>Undo</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command</a:t>
            </a:r>
            <a:r>
              <a:rPr lang="it-IT" b="0" i="0" u="none" strike="noStrike" baseline="0" dirty="0">
                <a:latin typeface="Arial" panose="020B0604020202020204" pitchFamily="34" charset="0"/>
                <a:sym typeface="Wingdings" charset="2"/>
              </a:rPr>
              <a:t>.</a:t>
            </a:r>
          </a:p>
          <a:p>
            <a:pPr>
              <a:lnSpc>
                <a:spcPct val="120000"/>
              </a:lnSpc>
            </a:pPr>
            <a:r>
              <a:rPr lang="it-IT" b="0" i="0" u="none" strike="noStrike" baseline="0" dirty="0">
                <a:latin typeface="Arial" panose="020B0604020202020204" pitchFamily="34" charset="0"/>
                <a:sym typeface="Wingdings" charset="2"/>
              </a:rPr>
              <a:t>Affordances are provided by following design guidelines and sometimes by using a skeumorphic design (where something on the screen looks like its </a:t>
            </a:r>
            <a:r>
              <a:rPr lang="it-IT" b="0" i="0" u="none" strike="noStrike" baseline="0" dirty="0" smtClean="0">
                <a:latin typeface="Arial" panose="020B0604020202020204" pitchFamily="34" charset="0"/>
                <a:sym typeface="Wingdings" charset="2"/>
              </a:rPr>
              <a:t>real-world </a:t>
            </a:r>
            <a:r>
              <a:rPr lang="it-IT" b="0" i="0" u="none" strike="noStrike" baseline="0" dirty="0">
                <a:latin typeface="Arial" panose="020B0604020202020204" pitchFamily="34" charset="0"/>
                <a:sym typeface="Wingdings" charset="2"/>
              </a:rPr>
              <a:t>counterpart). </a:t>
            </a:r>
          </a:p>
          <a:p>
            <a:pPr>
              <a:lnSpc>
                <a:spcPct val="120000"/>
              </a:lnSpc>
            </a:pPr>
            <a:r>
              <a:rPr lang="it-IT" b="0" i="0" u="none" strike="noStrike" baseline="0" dirty="0">
                <a:latin typeface="Arial" panose="020B0604020202020204" pitchFamily="34" charset="0"/>
                <a:sym typeface="Wingdings" charset="2"/>
              </a:rPr>
              <a:t>People </a:t>
            </a:r>
            <a:r>
              <a:rPr lang="it-IT" b="0" i="0" u="none" strike="noStrike" baseline="0" dirty="0" err="1">
                <a:latin typeface="Arial" panose="020B0604020202020204" pitchFamily="34" charset="0"/>
                <a:sym typeface="Wingdings" charset="2"/>
              </a:rPr>
              <a:t>will</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expect</a:t>
            </a:r>
            <a:r>
              <a:rPr lang="it-IT" b="0" i="0" u="none" strike="noStrike" baseline="0" dirty="0">
                <a:latin typeface="Arial" panose="020B0604020202020204" pitchFamily="34" charset="0"/>
                <a:sym typeface="Wingdings" charset="2"/>
              </a:rPr>
              <a:t> to </a:t>
            </a:r>
            <a:r>
              <a:rPr lang="it-IT" b="0" i="0" u="none" strike="noStrike" baseline="0" dirty="0" err="1">
                <a:latin typeface="Arial" panose="020B0604020202020204" pitchFamily="34" charset="0"/>
                <a:sym typeface="Wingdings" charset="2"/>
              </a:rPr>
              <a:t>see</a:t>
            </a:r>
            <a:r>
              <a:rPr lang="it-IT" b="0" i="0" u="none" strike="noStrike" baseline="0" dirty="0">
                <a:latin typeface="Arial" panose="020B0604020202020204" pitchFamily="34" charset="0"/>
                <a:sym typeface="Wingdings" charset="2"/>
              </a:rPr>
              <a:t> a menu </a:t>
            </a:r>
            <a:r>
              <a:rPr lang="it-IT" b="0" i="0" u="none" strike="noStrike" baseline="0" dirty="0" err="1">
                <a:latin typeface="Arial" panose="020B0604020202020204" pitchFamily="34" charset="0"/>
                <a:sym typeface="Wingdings" charset="2"/>
              </a:rPr>
              <a:t>at</a:t>
            </a:r>
            <a:r>
              <a:rPr lang="it-IT" b="0" i="0" u="none" strike="noStrike" baseline="0" dirty="0">
                <a:latin typeface="Arial" panose="020B0604020202020204" pitchFamily="34" charset="0"/>
                <a:sym typeface="Wingdings" charset="2"/>
              </a:rPr>
              <a:t> the top of the screen and </a:t>
            </a:r>
            <a:r>
              <a:rPr lang="it-IT" b="0" i="0" u="none" strike="noStrike" baseline="0" dirty="0" err="1">
                <a:latin typeface="Arial" panose="020B0604020202020204" pitchFamily="34" charset="0"/>
                <a:sym typeface="Wingdings" charset="2"/>
              </a:rPr>
              <a:t>will</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expect</a:t>
            </a:r>
            <a:r>
              <a:rPr lang="it-IT" b="0" i="0" u="none" strike="noStrike" baseline="0" dirty="0">
                <a:latin typeface="Arial" panose="020B0604020202020204" pitchFamily="34" charset="0"/>
                <a:sym typeface="Wingdings" charset="2"/>
              </a:rPr>
              <a:t> the menu </a:t>
            </a:r>
            <a:r>
              <a:rPr lang="it-IT" b="0" i="0" u="none" strike="noStrike" baseline="0" dirty="0" err="1">
                <a:latin typeface="Arial" panose="020B0604020202020204" pitchFamily="34" charset="0"/>
                <a:sym typeface="Wingdings" charset="2"/>
              </a:rPr>
              <a:t>items</a:t>
            </a:r>
            <a:r>
              <a:rPr lang="it-IT" b="0" i="0" u="none" strike="noStrike" baseline="0" dirty="0">
                <a:latin typeface="Arial" panose="020B0604020202020204" pitchFamily="34" charset="0"/>
                <a:sym typeface="Wingdings" charset="2"/>
              </a:rPr>
              <a:t> to be </a:t>
            </a:r>
            <a:r>
              <a:rPr lang="it-IT" b="0" i="0" u="none" strike="noStrike" baseline="0" dirty="0" err="1">
                <a:latin typeface="Arial" panose="020B0604020202020204" pitchFamily="34" charset="0"/>
                <a:sym typeface="Wingdings" charset="2"/>
              </a:rPr>
              <a:t>displayed</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when</a:t>
            </a:r>
            <a:r>
              <a:rPr lang="it-IT" b="0" i="0" u="none" strike="noStrike" baseline="0" dirty="0">
                <a:latin typeface="Arial" panose="020B0604020202020204" pitchFamily="34" charset="0"/>
                <a:sym typeface="Wingdings" charset="2"/>
              </a:rPr>
              <a:t> the </a:t>
            </a:r>
            <a:r>
              <a:rPr lang="it-IT" b="0" i="0" u="none" strike="noStrike" baseline="0" dirty="0" err="1">
                <a:latin typeface="Arial" panose="020B0604020202020204" pitchFamily="34" charset="0"/>
                <a:sym typeface="Wingdings" charset="2"/>
              </a:rPr>
              <a:t>header</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is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clicked</a:t>
            </a:r>
            <a:r>
              <a:rPr lang="it-IT" b="0" i="0" u="none" strike="noStrike" baseline="0" dirty="0">
                <a:latin typeface="Arial" panose="020B0604020202020204" pitchFamily="34" charset="0"/>
                <a:sym typeface="Wingdings" charset="2"/>
              </a:rPr>
              <a:t> on. </a:t>
            </a:r>
          </a:p>
          <a:p>
            <a:pPr>
              <a:lnSpc>
                <a:spcPct val="120000"/>
              </a:lnSpc>
            </a:pPr>
            <a:r>
              <a:rPr lang="it-IT" b="0" i="0" u="none" strike="noStrike" baseline="0" dirty="0" err="1">
                <a:latin typeface="Arial" panose="020B0604020202020204" pitchFamily="34" charset="0"/>
                <a:sym typeface="Wingdings" charset="2"/>
              </a:rPr>
              <a:t>Items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that</a:t>
            </a:r>
            <a:r>
              <a:rPr lang="it-IT" b="0" i="0" u="none" strike="noStrike" baseline="0" dirty="0">
                <a:latin typeface="Arial" panose="020B0604020202020204" pitchFamily="34" charset="0"/>
                <a:sym typeface="Wingdings" charset="2"/>
              </a:rPr>
              <a:t> are </a:t>
            </a:r>
            <a:r>
              <a:rPr lang="it-IT" b="0" i="0" u="none" strike="noStrike" baseline="0" dirty="0" err="1">
                <a:latin typeface="Arial" panose="020B0604020202020204" pitchFamily="34" charset="0"/>
                <a:sym typeface="Wingdings" charset="2"/>
              </a:rPr>
              <a:t>not</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greyed</a:t>
            </a:r>
            <a:r>
              <a:rPr lang="it-IT" b="0" i="0" u="none" strike="noStrike" baseline="0" dirty="0">
                <a:latin typeface="Arial" panose="020B0604020202020204" pitchFamily="34" charset="0"/>
                <a:sym typeface="Wingdings" charset="2"/>
              </a:rPr>
              <a:t> out </a:t>
            </a:r>
            <a:r>
              <a:rPr lang="it-IT" b="0" i="0" u="none" strike="noStrike" baseline="0" dirty="0" err="1">
                <a:latin typeface="Arial" panose="020B0604020202020204" pitchFamily="34" charset="0"/>
                <a:sym typeface="Wingdings" charset="2"/>
              </a:rPr>
              <a:t>will</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afford</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selecting</a:t>
            </a:r>
            <a:r>
              <a:rPr lang="it-IT" b="0" i="0" u="none" strike="noStrike" baseline="0" dirty="0">
                <a:latin typeface="Arial" panose="020B0604020202020204" pitchFamily="34" charset="0"/>
                <a:sym typeface="Wingdings" charset="2"/>
              </a:rPr>
              <a:t>. </a:t>
            </a:r>
          </a:p>
          <a:p>
            <a:pPr>
              <a:lnSpc>
                <a:spcPct val="120000"/>
              </a:lnSpc>
            </a:pPr>
            <a:r>
              <a:rPr lang="it-IT" b="0" i="0" u="none" strike="noStrike" baseline="0" dirty="0">
                <a:latin typeface="Arial" panose="020B0604020202020204" pitchFamily="34" charset="0"/>
                <a:sym typeface="Wingdings" charset="2"/>
              </a:rPr>
              <a:t>The </a:t>
            </a:r>
            <a:r>
              <a:rPr lang="it-IT" b="0" i="0" u="none" strike="noStrike" baseline="0" dirty="0" err="1">
                <a:latin typeface="Arial" panose="020B0604020202020204" pitchFamily="34" charset="0"/>
                <a:sym typeface="Wingdings" charset="2"/>
              </a:rPr>
              <a:t>various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widgets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such</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as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check</a:t>
            </a:r>
            <a:r>
              <a:rPr lang="it-IT" b="0" i="0" u="none" strike="noStrike" baseline="0" dirty="0">
                <a:latin typeface="Arial" panose="020B0604020202020204" pitchFamily="34" charset="0"/>
                <a:sym typeface="Wingdings" charset="2"/>
              </a:rPr>
              <a:t> boxes, radio </a:t>
            </a:r>
            <a:r>
              <a:rPr lang="it-IT" b="0" i="0" u="none" strike="noStrike" baseline="0" dirty="0" err="1">
                <a:latin typeface="Arial" panose="020B0604020202020204" pitchFamily="34" charset="0"/>
                <a:sym typeface="Wingdings" charset="2"/>
              </a:rPr>
              <a:t>buttons</a:t>
            </a:r>
            <a:r>
              <a:rPr lang="it-IT" b="0" i="0" u="none" strike="noStrike" baseline="0" dirty="0">
                <a:latin typeface="Arial" panose="020B0604020202020204" pitchFamily="34" charset="0"/>
                <a:sym typeface="Wingdings" charset="2"/>
              </a:rPr>
              <a:t> and text entry boxes </a:t>
            </a:r>
            <a:r>
              <a:rPr lang="it-IT" b="0" i="0" u="none" strike="noStrike" baseline="0" dirty="0" err="1">
                <a:latin typeface="Arial" panose="020B0604020202020204" pitchFamily="34" charset="0"/>
                <a:sym typeface="Wingdings" charset="2"/>
              </a:rPr>
              <a:t>should</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afford</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selecting</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because</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people</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familiar</a:t>
            </a:r>
            <a:r>
              <a:rPr lang="it-IT" b="0" i="0" u="none" strike="noStrike" baseline="0" dirty="0">
                <a:latin typeface="Arial" panose="020B0604020202020204" pitchFamily="34" charset="0"/>
                <a:sym typeface="Wingdings" charset="2"/>
              </a:rPr>
              <a:t> with the </a:t>
            </a:r>
            <a:r>
              <a:rPr lang="it-IT" b="0" i="0" u="none" strike="noStrike" baseline="0" dirty="0" err="1">
                <a:latin typeface="Arial" panose="020B0604020202020204" pitchFamily="34" charset="0"/>
                <a:sym typeface="Wingdings" charset="2"/>
              </a:rPr>
              <a:t>standards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will</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know</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what</a:t>
            </a:r>
            <a:r>
              <a:rPr lang="it-IT" b="0" i="0" u="none" strike="noStrike" baseline="0" dirty="0">
                <a:latin typeface="Arial" panose="020B0604020202020204" pitchFamily="34" charset="0"/>
                <a:sym typeface="Wingdings" charset="2"/>
              </a:rPr>
              <a:t> to </a:t>
            </a:r>
            <a:r>
              <a:rPr lang="it-IT" b="0" i="0" u="none" strike="noStrike" baseline="0" dirty="0" err="1">
                <a:latin typeface="Arial" panose="020B0604020202020204" pitchFamily="34" charset="0"/>
                <a:sym typeface="Wingdings" charset="2"/>
              </a:rPr>
              <a:t>expect</a:t>
            </a:r>
            <a:r>
              <a:rPr lang="it-IT" b="0" i="0" u="none" strike="noStrike" baseline="0" dirty="0">
                <a:latin typeface="Arial" panose="020B0604020202020204" pitchFamily="34" charset="0"/>
                <a:sym typeface="Wingdings" charset="2"/>
              </a:rPr>
              <a:t>. </a:t>
            </a:r>
          </a:p>
          <a:p>
            <a:pPr>
              <a:lnSpc>
                <a:spcPct val="120000"/>
              </a:lnSpc>
            </a:pPr>
            <a:r>
              <a:rPr lang="it-IT" b="0" i="0" u="none" strike="noStrike" baseline="0" dirty="0" err="1">
                <a:latin typeface="Arial" panose="020B0604020202020204" pitchFamily="34" charset="0"/>
                <a:sym typeface="Wingdings" charset="2"/>
              </a:rPr>
              <a:t>However</a:t>
            </a:r>
            <a:r>
              <a:rPr lang="it-IT" b="0" i="0" u="none" strike="noStrike" baseline="0" dirty="0">
                <a:latin typeface="Arial" panose="020B0604020202020204" pitchFamily="34" charset="0"/>
                <a:sym typeface="Wingdings" charset="2"/>
              </a:rPr>
              <a:t>, care </a:t>
            </a:r>
            <a:r>
              <a:rPr lang="it-IT" b="0" i="0" u="none" strike="noStrike" baseline="0" dirty="0" err="1">
                <a:latin typeface="Arial" panose="020B0604020202020204" pitchFamily="34" charset="0"/>
                <a:sym typeface="Wingdings" charset="2"/>
              </a:rPr>
              <a:t>needs</a:t>
            </a:r>
            <a:r>
              <a:rPr lang="it-IT" b="0" i="0" u="none" strike="noStrike" baseline="0" dirty="0">
                <a:latin typeface="Arial" panose="020B0604020202020204" pitchFamily="34" charset="0"/>
                <a:sym typeface="Wingdings" charset="2"/>
              </a:rPr>
              <a:t> to be </a:t>
            </a:r>
            <a:r>
              <a:rPr lang="it-IT" b="0" i="0" u="none" strike="noStrike" baseline="0" dirty="0" err="1">
                <a:latin typeface="Arial" panose="020B0604020202020204" pitchFamily="34" charset="0"/>
                <a:sym typeface="Wingdings" charset="2"/>
              </a:rPr>
              <a:t>taken</a:t>
            </a:r>
            <a:r>
              <a:rPr lang="it-IT" b="0" i="0" u="none" strike="noStrike" baseline="0" dirty="0">
                <a:latin typeface="Arial" panose="020B0604020202020204" pitchFamily="34" charset="0"/>
                <a:sym typeface="Wingdings" charset="2"/>
              </a:rPr>
              <a:t> to </a:t>
            </a:r>
            <a:r>
              <a:rPr lang="it-IT" b="0" i="0" u="none" strike="noStrike" baseline="0" dirty="0" err="1">
                <a:latin typeface="Arial" panose="020B0604020202020204" pitchFamily="34" charset="0"/>
                <a:sym typeface="Wingdings" charset="2"/>
              </a:rPr>
              <a:t>ensure</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that</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opportunities</a:t>
            </a:r>
            <a:r>
              <a:rPr lang="it-IT" b="0" i="0" u="none" strike="noStrike" baseline="0" dirty="0">
                <a:latin typeface="Arial" panose="020B0604020202020204" pitchFamily="34" charset="0"/>
                <a:sym typeface="Wingdings" charset="2"/>
              </a:rPr>
              <a:t> are </a:t>
            </a:r>
            <a:r>
              <a:rPr lang="it-IT" b="0" i="0" u="none" strike="noStrike" baseline="0" dirty="0" err="1">
                <a:latin typeface="Arial" panose="020B0604020202020204" pitchFamily="34" charset="0"/>
                <a:sym typeface="Wingdings" charset="2"/>
              </a:rPr>
              <a:t>easily</a:t>
            </a:r>
            <a:r>
              <a:rPr lang="it-IT" b="0" i="0" u="none" strike="noStrike" baseline="0" dirty="0">
                <a:latin typeface="Arial" panose="020B0604020202020204" pitchFamily="34" charset="0"/>
                <a:sym typeface="Wingdings" charset="2"/>
              </a:rPr>
              <a:t> and </a:t>
            </a:r>
            <a:r>
              <a:rPr lang="it-IT" b="0" i="0" u="none" strike="noStrike" baseline="0" dirty="0" err="1">
                <a:latin typeface="Arial" panose="020B0604020202020204" pitchFamily="34" charset="0"/>
                <a:sym typeface="Wingdings" charset="2"/>
              </a:rPr>
              <a:t>correctly</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perceived</a:t>
            </a:r>
            <a:r>
              <a:rPr lang="it-IT" b="0" i="0" u="none" strike="noStrike" baseline="0" dirty="0">
                <a:latin typeface="Arial" panose="020B0604020202020204" pitchFamily="34" charset="0"/>
                <a:sym typeface="Wingdings" charset="2"/>
              </a:rPr>
              <a:t>. </a:t>
            </a:r>
          </a:p>
          <a:p>
            <a:pPr>
              <a:lnSpc>
                <a:spcPct val="120000"/>
              </a:lnSpc>
            </a:pPr>
            <a:r>
              <a:rPr lang="it-IT" b="0" i="0" u="none" strike="noStrike" baseline="0" dirty="0">
                <a:latin typeface="Arial" panose="020B0604020202020204" pitchFamily="34" charset="0"/>
                <a:sym typeface="Wingdings" charset="2"/>
              </a:rPr>
              <a:t>On mobile </a:t>
            </a:r>
            <a:r>
              <a:rPr lang="it-IT" b="0" i="0" u="none" strike="noStrike" baseline="0" dirty="0" smtClean="0">
                <a:latin typeface="Arial" panose="020B0604020202020204" pitchFamily="34" charset="0"/>
                <a:sym typeface="Wingdings" charset="2"/>
              </a:rPr>
              <a:t>devices, </a:t>
            </a:r>
            <a:r>
              <a:rPr lang="it-IT" b="0" i="0" u="none" strike="noStrike" baseline="0" dirty="0">
                <a:latin typeface="Arial" panose="020B0604020202020204" pitchFamily="34" charset="0"/>
                <a:sym typeface="Wingdings" charset="2"/>
              </a:rPr>
              <a:t>the physical buttons afford </a:t>
            </a:r>
            <a:r>
              <a:rPr lang="it-IT" b="0" i="0" u="none" strike="noStrike" baseline="0" dirty="0" smtClean="0">
                <a:latin typeface="Arial" panose="020B0604020202020204" pitchFamily="34" charset="0"/>
                <a:sym typeface="Wingdings" charset="2"/>
              </a:rPr>
              <a:t>pressing, </a:t>
            </a:r>
            <a:r>
              <a:rPr lang="it-IT" b="0" i="0" u="none" strike="noStrike" baseline="0" dirty="0">
                <a:latin typeface="Arial" panose="020B0604020202020204" pitchFamily="34" charset="0"/>
                <a:sym typeface="Wingdings" charset="2"/>
              </a:rPr>
              <a:t>but because of the limited screen </a:t>
            </a:r>
            <a:r>
              <a:rPr lang="it-IT" b="0" i="0" u="none" strike="noStrike" baseline="0" dirty="0" smtClean="0">
                <a:latin typeface="Arial" panose="020B0604020202020204" pitchFamily="34" charset="0"/>
                <a:sym typeface="Wingdings" charset="2"/>
              </a:rPr>
              <a:t>space, </a:t>
            </a:r>
            <a:r>
              <a:rPr lang="it-IT" b="0" i="0" u="none" strike="noStrike" baseline="0" dirty="0">
                <a:latin typeface="Arial" panose="020B0604020202020204" pitchFamily="34" charset="0"/>
                <a:sym typeface="Wingdings" charset="2"/>
              </a:rPr>
              <a:t>the same button has to do different things at different times. </a:t>
            </a:r>
          </a:p>
          <a:p>
            <a:pPr>
              <a:lnSpc>
                <a:spcPct val="120000"/>
              </a:lnSpc>
            </a:pPr>
            <a:r>
              <a:rPr lang="it-IT" b="0" i="0" u="none" strike="noStrike" baseline="0" dirty="0">
                <a:latin typeface="Arial" panose="020B0604020202020204" pitchFamily="34" charset="0"/>
                <a:sym typeface="Wingdings" charset="2"/>
              </a:rPr>
              <a:t>Here the menu </a:t>
            </a:r>
            <a:r>
              <a:rPr lang="it-IT" b="0" i="0" u="none" strike="noStrike" baseline="0" dirty="0" err="1">
                <a:latin typeface="Arial" panose="020B0604020202020204" pitchFamily="34" charset="0"/>
                <a:sym typeface="Wingdings" charset="2"/>
              </a:rPr>
              <a:t>is</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generally</a:t>
            </a:r>
            <a:r>
              <a:rPr lang="it-IT" b="0" i="0" u="none" strike="noStrike" baseline="0" dirty="0">
                <a:latin typeface="Arial" panose="020B0604020202020204" pitchFamily="34" charset="0"/>
                <a:sym typeface="Wingdings" charset="2"/>
              </a:rPr>
              <a:t> </a:t>
            </a:r>
            <a:r>
              <a:rPr lang="it-IT" b="0" i="0" u="none" strike="noStrike" baseline="0" dirty="0" err="1">
                <a:latin typeface="Arial" panose="020B0604020202020204" pitchFamily="34" charset="0"/>
                <a:sym typeface="Wingdings" charset="2"/>
              </a:rPr>
              <a:t>at</a:t>
            </a:r>
            <a:r>
              <a:rPr lang="it-IT" b="0" i="0" u="none" strike="noStrike" baseline="0" dirty="0">
                <a:latin typeface="Arial" panose="020B0604020202020204" pitchFamily="34" charset="0"/>
                <a:sym typeface="Wingdings" charset="2"/>
              </a:rPr>
              <a:t> the bottom of a screen. </a:t>
            </a:r>
          </a:p>
          <a:p>
            <a:pPr>
              <a:lnSpc>
                <a:spcPct val="120000"/>
              </a:lnSpc>
            </a:pPr>
            <a:r>
              <a:rPr lang="it-IT" b="0" i="0" u="none" strike="noStrike" baseline="0" dirty="0">
                <a:latin typeface="Arial" panose="020B0604020202020204" pitchFamily="34" charset="0"/>
                <a:sym typeface="Wingdings" charset="2"/>
              </a:rPr>
              <a:t>Consistency is difficult to </a:t>
            </a:r>
            <a:r>
              <a:rPr lang="it-IT" b="0" i="0" u="none" strike="noStrike" baseline="0" dirty="0" smtClean="0">
                <a:latin typeface="Arial" panose="020B0604020202020204" pitchFamily="34" charset="0"/>
                <a:sym typeface="Wingdings" charset="2"/>
              </a:rPr>
              <a:t>achieve.</a:t>
            </a:r>
            <a:endParaRPr lang="it-IT" b="0" i="0" u="none" strike="noStrike" baseline="0" dirty="0">
              <a:latin typeface="Arial" panose="020B0604020202020204" pitchFamily="34" charset="0"/>
              <a:sym typeface="Wingdings" charset="2"/>
            </a:endParaRPr>
          </a:p>
        </p:txBody>
      </p:sp>
    </p:spTree>
    <p:extLst>
      <p:ext uri="{BB962C8B-B14F-4D97-AF65-F5344CB8AC3E}">
        <p14:creationId xmlns:p14="http://schemas.microsoft.com/office/powerpoint/2010/main" val="1958891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838"/>
            <a:ext cx="7886700" cy="649288"/>
          </a:xfrm>
        </p:spPr>
        <p:txBody>
          <a:bodyPr/>
          <a:lstStyle/>
          <a:p>
            <a:r>
              <a:rPr lang="en-US" dirty="0"/>
              <a:t>Skeumorphic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953" y="1217633"/>
            <a:ext cx="6700095" cy="5040298"/>
          </a:xfrm>
          <a:prstGeom prst="rect">
            <a:avLst/>
          </a:prstGeom>
        </p:spPr>
      </p:pic>
    </p:spTree>
    <p:extLst>
      <p:ext uri="{BB962C8B-B14F-4D97-AF65-F5344CB8AC3E}">
        <p14:creationId xmlns:p14="http://schemas.microsoft.com/office/powerpoint/2010/main" val="837468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8013"/>
            <a:ext cx="7886700" cy="754932"/>
          </a:xfrm>
        </p:spPr>
        <p:txBody>
          <a:bodyPr/>
          <a:lstStyle/>
          <a:p>
            <a:r>
              <a:rPr lang="en-US" i="0" u="none" strike="noStrike" kern="1400" baseline="0" dirty="0" smtClean="0">
                <a:latin typeface="Arial" panose="020B0604020202020204" pitchFamily="34" charset="0"/>
                <a:sym typeface="Wingdings" charset="2"/>
              </a:rPr>
              <a:t>5.11</a:t>
            </a:r>
            <a:r>
              <a:rPr lang="en-US" kern="1400" dirty="0" smtClean="0">
                <a:latin typeface="Arial" panose="020B0604020202020204" pitchFamily="34" charset="0"/>
                <a:sym typeface="Wingdings" charset="2"/>
              </a:rPr>
              <a:t> Example</a:t>
            </a:r>
            <a:endParaRPr lang="en-US" i="0" u="none" strike="noStrike" kern="1400" baseline="0" dirty="0">
              <a:latin typeface="Arial" panose="020B0604020202020204" pitchFamily="34" charset="0"/>
              <a:sym typeface="Wingdings" charset="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246" y="1052945"/>
            <a:ext cx="6333508" cy="5135419"/>
          </a:xfrm>
          <a:prstGeom prst="rect">
            <a:avLst/>
          </a:prstGeom>
        </p:spPr>
      </p:pic>
    </p:spTree>
    <p:extLst>
      <p:ext uri="{BB962C8B-B14F-4D97-AF65-F5344CB8AC3E}">
        <p14:creationId xmlns:p14="http://schemas.microsoft.com/office/powerpoint/2010/main" val="11059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1326"/>
            <a:ext cx="7886700" cy="463550"/>
          </a:xfrm>
        </p:spPr>
        <p:txBody>
          <a:bodyPr/>
          <a:lstStyle/>
          <a:p>
            <a:r>
              <a:rPr lang="en-US" b="1" i="0" u="none" strike="noStrike" kern="1400" baseline="0" dirty="0">
                <a:latin typeface="Arial" panose="020B0604020202020204" pitchFamily="34" charset="0"/>
                <a:sym typeface="Wingdings" charset="2"/>
              </a:rPr>
              <a:t>Guidelines for GUI </a:t>
            </a:r>
            <a:r>
              <a:rPr lang="en-US" b="1" i="0" u="none" strike="noStrike" kern="1400" baseline="0" dirty="0" smtClean="0">
                <a:latin typeface="Arial" panose="020B0604020202020204" pitchFamily="34" charset="0"/>
                <a:sym typeface="Wingdings" charset="2"/>
              </a:rPr>
              <a:t>(4 of 7)</a:t>
            </a:r>
            <a:endParaRPr lang="en-US"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57513" y="1424997"/>
            <a:ext cx="8189913" cy="4781550"/>
          </a:xfrm>
        </p:spPr>
        <p:txBody>
          <a:bodyPr>
            <a:normAutofit fontScale="70000" lnSpcReduction="20000"/>
          </a:bodyPr>
          <a:lstStyle/>
          <a:p>
            <a:pPr>
              <a:lnSpc>
                <a:spcPct val="120000"/>
              </a:lnSpc>
            </a:pPr>
            <a:r>
              <a:rPr lang="en-US" b="0" i="0" u="none" strike="noStrike" baseline="0" dirty="0">
                <a:latin typeface="Arial" panose="020B0604020202020204" pitchFamily="34" charset="0"/>
                <a:sym typeface="Wingdings" charset="2"/>
              </a:rPr>
              <a:t>Menus are the main form of navigation in GUI applications. </a:t>
            </a:r>
          </a:p>
          <a:p>
            <a:pPr>
              <a:lnSpc>
                <a:spcPct val="120000"/>
              </a:lnSpc>
            </a:pPr>
            <a:r>
              <a:rPr lang="en-US" b="0" i="0" u="none" strike="noStrike" baseline="0" dirty="0">
                <a:latin typeface="Arial" panose="020B0604020202020204" pitchFamily="34" charset="0"/>
                <a:sym typeface="Wingdings" charset="2"/>
              </a:rPr>
              <a:t>People move around the application by selecting items from menus and then by following dialogue structures. </a:t>
            </a:r>
          </a:p>
          <a:p>
            <a:pPr>
              <a:lnSpc>
                <a:spcPct val="120000"/>
              </a:lnSpc>
            </a:pPr>
            <a:r>
              <a:rPr lang="en-US" b="0" i="0" u="none" strike="noStrike" baseline="0" dirty="0">
                <a:latin typeface="Arial" panose="020B0604020202020204" pitchFamily="34" charset="0"/>
                <a:sym typeface="Wingdings" charset="2"/>
              </a:rPr>
              <a:t>Many applications make use of ‘wizards’. </a:t>
            </a:r>
          </a:p>
          <a:p>
            <a:pPr>
              <a:lnSpc>
                <a:spcPct val="120000"/>
              </a:lnSpc>
            </a:pPr>
            <a:r>
              <a:rPr lang="en-US" b="0" i="0" u="none" strike="noStrike" baseline="0" dirty="0">
                <a:latin typeface="Arial" panose="020B0604020202020204" pitchFamily="34" charset="0"/>
                <a:sym typeface="Wingdings" charset="2"/>
              </a:rPr>
              <a:t>These provide step-by-step instructions for undertaking a sequence of operations, allowing users to go </a:t>
            </a:r>
            <a:r>
              <a:rPr lang="en-US" b="0" i="0" u="none" strike="noStrike" baseline="0" dirty="0" smtClean="0">
                <a:latin typeface="Arial" panose="020B0604020202020204" pitchFamily="34" charset="0"/>
                <a:sym typeface="Wingdings" charset="2"/>
              </a:rPr>
              <a:t>forward </a:t>
            </a:r>
            <a:r>
              <a:rPr lang="en-US" b="0" i="0" u="none" strike="noStrike" baseline="0" dirty="0">
                <a:latin typeface="Arial" panose="020B0604020202020204" pitchFamily="34" charset="0"/>
                <a:sym typeface="Wingdings" charset="2"/>
              </a:rPr>
              <a:t>and </a:t>
            </a:r>
            <a:r>
              <a:rPr lang="en-US" b="0" i="0" u="none" strike="noStrike" baseline="0" dirty="0" smtClean="0">
                <a:latin typeface="Arial" panose="020B0604020202020204" pitchFamily="34" charset="0"/>
                <a:sym typeface="Wingdings" charset="2"/>
              </a:rPr>
              <a:t>backward </a:t>
            </a:r>
            <a:r>
              <a:rPr lang="en-US" b="0" i="0" u="none" strike="noStrike" baseline="0" dirty="0">
                <a:latin typeface="Arial" panose="020B0604020202020204" pitchFamily="34" charset="0"/>
                <a:sym typeface="Wingdings" charset="2"/>
              </a:rPr>
              <a:t>to ensure that all steps are completed.</a:t>
            </a:r>
          </a:p>
          <a:p>
            <a:pPr>
              <a:lnSpc>
                <a:spcPct val="120000"/>
              </a:lnSpc>
            </a:pPr>
            <a:r>
              <a:rPr lang="en-US" b="0" i="0" u="none" strike="noStrike" baseline="0" dirty="0">
                <a:latin typeface="Arial" panose="020B0604020202020204" pitchFamily="34" charset="0"/>
                <a:sym typeface="Wingdings" charset="2"/>
              </a:rPr>
              <a:t>Control is usually left in the hands of the users. </a:t>
            </a:r>
          </a:p>
          <a:p>
            <a:pPr>
              <a:lnSpc>
                <a:spcPct val="120000"/>
              </a:lnSpc>
            </a:pPr>
            <a:r>
              <a:rPr lang="en-US" b="0" i="0" u="none" strike="noStrike" baseline="0" dirty="0">
                <a:latin typeface="Arial" panose="020B0604020202020204" pitchFamily="34" charset="0"/>
                <a:sym typeface="Wingdings" charset="2"/>
              </a:rPr>
              <a:t>They have to initiate actions, although some features that provide security are undertaken automatically. </a:t>
            </a:r>
          </a:p>
          <a:p>
            <a:pPr>
              <a:lnSpc>
                <a:spcPct val="120000"/>
              </a:lnSpc>
            </a:pPr>
            <a:r>
              <a:rPr lang="en-US" b="0" i="0" u="none" strike="noStrike" baseline="0" dirty="0">
                <a:latin typeface="Arial" panose="020B0604020202020204" pitchFamily="34" charset="0"/>
                <a:sym typeface="Wingdings" charset="2"/>
              </a:rPr>
              <a:t>Many applications, for example, automatically save people’s work to help with recovery if mistakes are made. </a:t>
            </a:r>
          </a:p>
        </p:txBody>
      </p:sp>
    </p:spTree>
    <p:extLst>
      <p:ext uri="{BB962C8B-B14F-4D97-AF65-F5344CB8AC3E}">
        <p14:creationId xmlns:p14="http://schemas.microsoft.com/office/powerpoint/2010/main" val="120180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838"/>
            <a:ext cx="7886700" cy="649288"/>
          </a:xfrm>
        </p:spPr>
        <p:txBody>
          <a:bodyPr/>
          <a:lstStyle/>
          <a:p>
            <a:r>
              <a:rPr lang="en-US" dirty="0"/>
              <a:t>Navigation and e-commerce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431" y="3478391"/>
            <a:ext cx="5016489" cy="26739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088" y="1130299"/>
            <a:ext cx="6219824" cy="2138217"/>
          </a:xfrm>
          <a:prstGeom prst="rect">
            <a:avLst/>
          </a:prstGeom>
        </p:spPr>
      </p:pic>
    </p:spTree>
    <p:extLst>
      <p:ext uri="{BB962C8B-B14F-4D97-AF65-F5344CB8AC3E}">
        <p14:creationId xmlns:p14="http://schemas.microsoft.com/office/powerpoint/2010/main" val="530909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8649"/>
            <a:ext cx="7886700" cy="573088"/>
          </a:xfrm>
        </p:spPr>
        <p:txBody>
          <a:bodyPr/>
          <a:lstStyle/>
          <a:p>
            <a:r>
              <a:rPr lang="en-US" b="1" i="0" u="none" strike="noStrike" kern="1400" baseline="0" dirty="0">
                <a:latin typeface="Arial" panose="020B0604020202020204" pitchFamily="34" charset="0"/>
                <a:sym typeface="Wingdings" charset="2"/>
              </a:rPr>
              <a:t>Guidelines for GUI </a:t>
            </a:r>
            <a:r>
              <a:rPr lang="en-US" b="1" i="0" u="none" strike="noStrike" kern="1400" baseline="0" dirty="0" smtClean="0">
                <a:latin typeface="Arial" panose="020B0604020202020204" pitchFamily="34" charset="0"/>
                <a:sym typeface="Wingdings" charset="2"/>
              </a:rPr>
              <a:t>(5 of 7)</a:t>
            </a:r>
            <a:endParaRPr lang="en-US"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6749" y="1434811"/>
            <a:ext cx="8189913" cy="4781550"/>
          </a:xfrm>
        </p:spPr>
        <p:txBody>
          <a:bodyPr>
            <a:normAutofit fontScale="55000" lnSpcReduction="20000"/>
          </a:bodyPr>
          <a:lstStyle/>
          <a:p>
            <a:pPr>
              <a:lnSpc>
                <a:spcPct val="120000"/>
              </a:lnSpc>
            </a:pPr>
            <a:r>
              <a:rPr lang="en-US" b="0" i="0" u="none" strike="noStrike" baseline="0" dirty="0">
                <a:latin typeface="Arial" panose="020B0604020202020204" pitchFamily="34" charset="0"/>
                <a:sym typeface="Wingdings" charset="2"/>
              </a:rPr>
              <a:t>Feedback is provided in a variety of ways. </a:t>
            </a:r>
          </a:p>
          <a:p>
            <a:pPr>
              <a:lnSpc>
                <a:spcPct val="120000"/>
              </a:lnSpc>
            </a:pPr>
            <a:r>
              <a:rPr lang="en-US" b="0" i="0" u="none" strike="noStrike" baseline="0" dirty="0">
                <a:latin typeface="Arial" panose="020B0604020202020204" pitchFamily="34" charset="0"/>
                <a:sym typeface="Wingdings" charset="2"/>
              </a:rPr>
              <a:t>An ‘egg timer’ symbol is used to indicate that the system is busy doing something. </a:t>
            </a:r>
          </a:p>
          <a:p>
            <a:pPr>
              <a:lnSpc>
                <a:spcPct val="120000"/>
              </a:lnSpc>
            </a:pPr>
            <a:r>
              <a:rPr lang="en-US" b="0" i="0" u="none" strike="noStrike" baseline="0" dirty="0">
                <a:latin typeface="Arial" panose="020B0604020202020204" pitchFamily="34" charset="0"/>
                <a:sym typeface="Wingdings" charset="2"/>
              </a:rPr>
              <a:t>Counters and progress bars are used to indicate how much of an operation is complete. </a:t>
            </a:r>
          </a:p>
          <a:p>
            <a:pPr>
              <a:lnSpc>
                <a:spcPct val="120000"/>
              </a:lnSpc>
            </a:pPr>
            <a:r>
              <a:rPr lang="en-US" b="0" i="0" u="none" strike="noStrike" baseline="0" dirty="0">
                <a:latin typeface="Arial" panose="020B0604020202020204" pitchFamily="34" charset="0"/>
                <a:sym typeface="Wingdings" charset="2"/>
              </a:rPr>
              <a:t>Feedback can be provided through sound, such as a beep when a message is received on an </a:t>
            </a:r>
            <a:r>
              <a:rPr lang="en-US" b="0" i="0" u="none" strike="noStrike" baseline="0" dirty="0" smtClean="0">
                <a:latin typeface="Arial" panose="020B0604020202020204" pitchFamily="34" charset="0"/>
                <a:sym typeface="Wingdings" charset="2"/>
              </a:rPr>
              <a:t>email </a:t>
            </a:r>
            <a:r>
              <a:rPr lang="en-US" b="0" i="0" u="none" strike="noStrike" baseline="0" dirty="0">
                <a:latin typeface="Arial" panose="020B0604020202020204" pitchFamily="34" charset="0"/>
                <a:sym typeface="Wingdings" charset="2"/>
              </a:rPr>
              <a:t>system or a sound to indicate that a file has been safely saved.</a:t>
            </a:r>
          </a:p>
          <a:p>
            <a:pPr>
              <a:lnSpc>
                <a:spcPct val="120000"/>
              </a:lnSpc>
            </a:pPr>
            <a:r>
              <a:rPr lang="en-US" b="0" i="0" u="none" strike="noStrike" baseline="0" dirty="0">
                <a:latin typeface="Arial" panose="020B0604020202020204" pitchFamily="34" charset="0"/>
                <a:sym typeface="Wingdings" charset="2"/>
              </a:rPr>
              <a:t>Flexibility is provided with things such as shortcut keys, allowing more expert users to use combinations of keyboard controls in place of using menus to initiate commands and navigate through the system. </a:t>
            </a:r>
          </a:p>
          <a:p>
            <a:pPr>
              <a:lnSpc>
                <a:spcPct val="120000"/>
              </a:lnSpc>
            </a:pPr>
            <a:r>
              <a:rPr lang="en-US" b="0" i="0" u="none" strike="noStrike" baseline="0" dirty="0">
                <a:latin typeface="Arial" panose="020B0604020202020204" pitchFamily="34" charset="0"/>
                <a:sym typeface="Wingdings" charset="2"/>
              </a:rPr>
              <a:t>Many Windows applications allow the user to set their own preferences, to configure features such as the navigation bars and menu items and to disable features that are not often used.</a:t>
            </a:r>
          </a:p>
        </p:txBody>
      </p:sp>
    </p:spTree>
    <p:extLst>
      <p:ext uri="{BB962C8B-B14F-4D97-AF65-F5344CB8AC3E}">
        <p14:creationId xmlns:p14="http://schemas.microsoft.com/office/powerpoint/2010/main" val="172942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797"/>
            <a:ext cx="7886700" cy="721590"/>
          </a:xfrm>
        </p:spPr>
        <p:txBody>
          <a:bodyPr/>
          <a:lstStyle/>
          <a:p>
            <a:r>
              <a:rPr lang="en-US" b="1" i="0" u="none" strike="noStrike" kern="1400" baseline="0" dirty="0">
                <a:latin typeface="Arial" panose="020B0604020202020204" pitchFamily="34" charset="0"/>
              </a:rPr>
              <a:t>Overview</a:t>
            </a:r>
          </a:p>
        </p:txBody>
      </p:sp>
      <p:sp>
        <p:nvSpPr>
          <p:cNvPr id="3" name="Text Placeholder 2"/>
          <p:cNvSpPr>
            <a:spLocks noGrp="1"/>
          </p:cNvSpPr>
          <p:nvPr>
            <p:ph type="body" idx="4294967295"/>
          </p:nvPr>
        </p:nvSpPr>
        <p:spPr>
          <a:xfrm>
            <a:off x="680405" y="1420798"/>
            <a:ext cx="8176257" cy="4801856"/>
          </a:xfrm>
        </p:spPr>
        <p:txBody>
          <a:bodyPr>
            <a:noAutofit/>
          </a:bodyPr>
          <a:lstStyle/>
          <a:p>
            <a:r>
              <a:rPr lang="en-US" sz="2100" b="0" i="0" u="none" strike="noStrike" baseline="0" dirty="0">
                <a:latin typeface="Arial" panose="020B0604020202020204" pitchFamily="34" charset="0"/>
              </a:rPr>
              <a:t>Accessibility concerns removing the barriers that would otherwise exclude some people from using a service, product or system at all. </a:t>
            </a:r>
          </a:p>
          <a:p>
            <a:r>
              <a:rPr lang="en-US" sz="2100" b="0" i="0" u="none" strike="noStrike" baseline="0" dirty="0">
                <a:latin typeface="Arial" panose="020B0604020202020204" pitchFamily="34" charset="0"/>
              </a:rPr>
              <a:t>Usability refers to the quality of the interaction in terms of parameters such as time taken to perform tasks, number of errors made and the time to become a competent user. </a:t>
            </a:r>
          </a:p>
          <a:p>
            <a:r>
              <a:rPr lang="en-US" sz="2100" b="0" i="0" u="none" strike="noStrike" baseline="0" dirty="0">
                <a:latin typeface="Arial" panose="020B0604020202020204" pitchFamily="34" charset="0"/>
              </a:rPr>
              <a:t>Clearly a system must be accessible before it is usable. </a:t>
            </a:r>
          </a:p>
          <a:p>
            <a:r>
              <a:rPr lang="en-US" sz="2100" b="0" i="0" u="none" strike="noStrike" baseline="0" dirty="0">
                <a:latin typeface="Arial" panose="020B0604020202020204" pitchFamily="34" charset="0"/>
              </a:rPr>
              <a:t>A system may be assessed as highly usable according to some usability evaluation </a:t>
            </a:r>
            <a:r>
              <a:rPr lang="en-US" sz="2100" b="0" i="0" u="none" strike="noStrike" baseline="0" dirty="0" smtClean="0">
                <a:latin typeface="Arial" panose="020B0604020202020204" pitchFamily="34" charset="0"/>
              </a:rPr>
              <a:t>criteria </a:t>
            </a:r>
            <a:r>
              <a:rPr lang="en-US" sz="2100" b="0" i="0" u="none" strike="noStrike" baseline="0" dirty="0">
                <a:latin typeface="Arial" panose="020B0604020202020204" pitchFamily="34" charset="0"/>
              </a:rPr>
              <a:t>but may still fail to be adopted or to satisfy people. </a:t>
            </a:r>
          </a:p>
          <a:p>
            <a:r>
              <a:rPr lang="en-US" sz="2100" b="0" i="0" u="none" strike="noStrike" baseline="0" dirty="0">
                <a:latin typeface="Arial" panose="020B0604020202020204" pitchFamily="34" charset="0"/>
              </a:rPr>
              <a:t>Acceptability refers to fitness for purpose in the context of use. </a:t>
            </a:r>
          </a:p>
          <a:p>
            <a:r>
              <a:rPr lang="en-US" sz="2100" b="0" i="0" u="none" strike="noStrike" baseline="0" dirty="0">
                <a:latin typeface="Arial" panose="020B0604020202020204" pitchFamily="34" charset="0"/>
              </a:rPr>
              <a:t>It also covers personal preferences that contribute to users ‘taking to’ an artefact or service, or not.</a:t>
            </a:r>
          </a:p>
        </p:txBody>
      </p:sp>
    </p:spTree>
    <p:extLst>
      <p:ext uri="{BB962C8B-B14F-4D97-AF65-F5344CB8AC3E}">
        <p14:creationId xmlns:p14="http://schemas.microsoft.com/office/powerpoint/2010/main" val="1358004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7988"/>
            <a:ext cx="7886700" cy="534988"/>
          </a:xfrm>
        </p:spPr>
        <p:txBody>
          <a:bodyPr/>
          <a:lstStyle/>
          <a:p>
            <a:r>
              <a:rPr lang="en-US" b="1" i="0" u="none" strike="noStrike" kern="1400" baseline="0" dirty="0">
                <a:latin typeface="Arial" panose="020B0604020202020204" pitchFamily="34" charset="0"/>
                <a:sym typeface="Wingdings" charset="2"/>
              </a:rPr>
              <a:t>Guidelines for GUI </a:t>
            </a:r>
            <a:r>
              <a:rPr lang="en-US" b="1" i="0" u="none" strike="noStrike" kern="1400" baseline="0" dirty="0" smtClean="0">
                <a:latin typeface="Arial" panose="020B0604020202020204" pitchFamily="34" charset="0"/>
                <a:sym typeface="Wingdings" charset="2"/>
              </a:rPr>
              <a:t>(6 of 7)</a:t>
            </a:r>
            <a:endParaRPr lang="en-US"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6750" y="1425286"/>
            <a:ext cx="8180388" cy="4781550"/>
          </a:xfrm>
        </p:spPr>
        <p:txBody>
          <a:bodyPr>
            <a:normAutofit fontScale="77500" lnSpcReduction="20000"/>
          </a:bodyPr>
          <a:lstStyle/>
          <a:p>
            <a:pPr>
              <a:lnSpc>
                <a:spcPct val="120000"/>
              </a:lnSpc>
            </a:pPr>
            <a:r>
              <a:rPr lang="en-US" b="0" i="0" u="none" strike="noStrike" baseline="0" dirty="0">
                <a:latin typeface="Arial" panose="020B0604020202020204" pitchFamily="34" charset="0"/>
                <a:sym typeface="Wingdings" charset="2"/>
              </a:rPr>
              <a:t>In terms of style and conviviality, GUI applications tend to be more limited than web applications as they should remain within the standard design guidelines.  </a:t>
            </a:r>
          </a:p>
          <a:p>
            <a:pPr>
              <a:lnSpc>
                <a:spcPct val="120000"/>
              </a:lnSpc>
            </a:pPr>
            <a:r>
              <a:rPr lang="en-US" b="0" i="0" u="none" strike="noStrike" baseline="0" dirty="0">
                <a:latin typeface="Arial" panose="020B0604020202020204" pitchFamily="34" charset="0"/>
                <a:sym typeface="Wingdings" charset="2"/>
              </a:rPr>
              <a:t>Windows 10 and OSX from Apple try to make things look as nice as possible. </a:t>
            </a:r>
          </a:p>
          <a:p>
            <a:pPr>
              <a:lnSpc>
                <a:spcPct val="120000"/>
              </a:lnSpc>
            </a:pPr>
            <a:r>
              <a:rPr lang="en-US" b="0" i="0" u="none" strike="noStrike" baseline="0" dirty="0">
                <a:latin typeface="Arial" panose="020B0604020202020204" pitchFamily="34" charset="0"/>
                <a:sym typeface="Wingdings" charset="2"/>
              </a:rPr>
              <a:t>Error messages are one area where the designer can move towards a more convivial design by thinking hard about the words used on the messages. </a:t>
            </a:r>
          </a:p>
          <a:p>
            <a:pPr>
              <a:lnSpc>
                <a:spcPct val="120000"/>
              </a:lnSpc>
            </a:pPr>
            <a:r>
              <a:rPr lang="en-US" b="0" i="0" u="none" strike="noStrike" baseline="0" dirty="0">
                <a:latin typeface="Arial" panose="020B0604020202020204" pitchFamily="34" charset="0"/>
                <a:sym typeface="Wingdings" charset="2"/>
              </a:rPr>
              <a:t>However, all too frequently messages appear very abruptly and interrupt people unnecessarily.</a:t>
            </a:r>
          </a:p>
        </p:txBody>
      </p:sp>
    </p:spTree>
    <p:extLst>
      <p:ext uri="{BB962C8B-B14F-4D97-AF65-F5344CB8AC3E}">
        <p14:creationId xmlns:p14="http://schemas.microsoft.com/office/powerpoint/2010/main" val="231652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64"/>
            <a:ext cx="7886700" cy="649286"/>
          </a:xfrm>
        </p:spPr>
        <p:txBody>
          <a:bodyPr/>
          <a:lstStyle/>
          <a:p>
            <a:r>
              <a:rPr lang="en-US" b="0" i="0" u="none" strike="noStrike" kern="1400" baseline="0" dirty="0">
                <a:latin typeface="Arial" panose="020B0604020202020204" pitchFamily="34" charset="0"/>
                <a:sym typeface="Wingdings" charset="2"/>
              </a:rPr>
              <a:t> </a:t>
            </a:r>
            <a:r>
              <a:rPr lang="en-US" b="1" i="0" u="none" strike="noStrike" kern="1400" baseline="0" dirty="0">
                <a:latin typeface="Arial" panose="020B0604020202020204" pitchFamily="34" charset="0"/>
                <a:sym typeface="Wingdings" charset="2"/>
              </a:rPr>
              <a:t>Challenge 5.4</a:t>
            </a:r>
          </a:p>
        </p:txBody>
      </p:sp>
      <p:sp>
        <p:nvSpPr>
          <p:cNvPr id="3" name="Text Placeholder 2"/>
          <p:cNvSpPr>
            <a:spLocks noGrp="1"/>
          </p:cNvSpPr>
          <p:nvPr>
            <p:ph type="body" idx="4294967295"/>
          </p:nvPr>
        </p:nvSpPr>
        <p:spPr>
          <a:xfrm>
            <a:off x="657225" y="1387764"/>
            <a:ext cx="7886700" cy="4351338"/>
          </a:xfrm>
        </p:spPr>
        <p:txBody>
          <a:bodyPr/>
          <a:lstStyle/>
          <a:p>
            <a:r>
              <a:rPr lang="en-US" b="0" i="0" u="none" strike="noStrike" baseline="0" dirty="0">
                <a:latin typeface="Arial" panose="020B0604020202020204" pitchFamily="34" charset="0"/>
                <a:sym typeface="Wingdings" charset="2"/>
              </a:rPr>
              <a:t>Look at an example of a GUI application. Critique the design from the perspective of the general design principles.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131" y="3086100"/>
            <a:ext cx="4487738" cy="3093745"/>
          </a:xfrm>
          <a:prstGeom prst="rect">
            <a:avLst/>
          </a:prstGeom>
        </p:spPr>
      </p:pic>
    </p:spTree>
    <p:extLst>
      <p:ext uri="{BB962C8B-B14F-4D97-AF65-F5344CB8AC3E}">
        <p14:creationId xmlns:p14="http://schemas.microsoft.com/office/powerpoint/2010/main" val="908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3"/>
            <a:ext cx="7886700" cy="649288"/>
          </a:xfrm>
        </p:spPr>
        <p:txBody>
          <a:bodyPr/>
          <a:lstStyle/>
          <a:p>
            <a:r>
              <a:rPr lang="en-US" b="1" i="0" u="none" strike="noStrike" kern="1400" baseline="0" dirty="0">
                <a:latin typeface="Arial" panose="020B0604020202020204" pitchFamily="34" charset="0"/>
                <a:sym typeface="Wingdings" charset="2"/>
              </a:rPr>
              <a:t>Guidelines for GUI </a:t>
            </a:r>
            <a:r>
              <a:rPr lang="en-US" b="1" i="0" u="none" strike="noStrike" kern="1400" baseline="0" dirty="0" smtClean="0">
                <a:latin typeface="Arial" panose="020B0604020202020204" pitchFamily="34" charset="0"/>
                <a:sym typeface="Wingdings" charset="2"/>
              </a:rPr>
              <a:t>(7 of 7)</a:t>
            </a:r>
            <a:endParaRPr lang="en-US" b="1" i="0" u="none" strike="noStrike" kern="1400" baseline="0" dirty="0">
              <a:latin typeface="Arial" panose="020B0604020202020204" pitchFamily="34" charset="0"/>
              <a:sym typeface="Wingdings" charset="2"/>
            </a:endParaRPr>
          </a:p>
        </p:txBody>
      </p:sp>
      <p:sp>
        <p:nvSpPr>
          <p:cNvPr id="3" name="Text Placeholder 2"/>
          <p:cNvSpPr>
            <a:spLocks noGrp="1"/>
          </p:cNvSpPr>
          <p:nvPr>
            <p:ph type="body" idx="4294967295"/>
          </p:nvPr>
        </p:nvSpPr>
        <p:spPr>
          <a:xfrm>
            <a:off x="666749" y="1435099"/>
            <a:ext cx="8353426" cy="4727575"/>
          </a:xfrm>
        </p:spPr>
        <p:txBody>
          <a:bodyPr>
            <a:normAutofit fontScale="55000" lnSpcReduction="20000"/>
          </a:bodyPr>
          <a:lstStyle/>
          <a:p>
            <a:pPr>
              <a:lnSpc>
                <a:spcPct val="120000"/>
              </a:lnSpc>
            </a:pPr>
            <a:r>
              <a:rPr lang="en-US" b="0" i="0" u="none" strike="noStrike" baseline="0" dirty="0">
                <a:latin typeface="Arial" panose="020B0604020202020204" pitchFamily="34" charset="0"/>
                <a:sym typeface="Wingdings" charset="2"/>
              </a:rPr>
              <a:t>Issues of recovery, feedback and control figure most highly in shopping sites. </a:t>
            </a:r>
          </a:p>
          <a:p>
            <a:pPr>
              <a:lnSpc>
                <a:spcPct val="120000"/>
              </a:lnSpc>
            </a:pPr>
            <a:r>
              <a:rPr lang="en-US" b="0" i="0" u="none" strike="noStrike" baseline="0" dirty="0">
                <a:latin typeface="Arial" panose="020B0604020202020204" pitchFamily="34" charset="0"/>
                <a:sym typeface="Wingdings" charset="2"/>
              </a:rPr>
              <a:t>There are often long pauses when processing things such as a payment transaction. </a:t>
            </a:r>
          </a:p>
          <a:p>
            <a:pPr>
              <a:lnSpc>
                <a:spcPct val="120000"/>
              </a:lnSpc>
            </a:pPr>
            <a:r>
              <a:rPr lang="en-US" b="0" i="0" u="none" strike="noStrike" baseline="0" dirty="0">
                <a:latin typeface="Arial" panose="020B0604020202020204" pitchFamily="34" charset="0"/>
                <a:sym typeface="Wingdings" charset="2"/>
              </a:rPr>
              <a:t>Feedback is critical here and statements such as ‘this action may take 45 seconds to complete’ are used to persuade people not to do anything while the transaction is processed. </a:t>
            </a:r>
          </a:p>
          <a:p>
            <a:pPr>
              <a:lnSpc>
                <a:spcPct val="120000"/>
              </a:lnSpc>
            </a:pPr>
            <a:r>
              <a:rPr lang="en-US" b="0" i="0" u="none" strike="noStrike" baseline="0" dirty="0">
                <a:latin typeface="Arial" panose="020B0604020202020204" pitchFamily="34" charset="0"/>
                <a:sym typeface="Wingdings" charset="2"/>
              </a:rPr>
              <a:t>However, there is no way of enforcing constraints in these circumstances.</a:t>
            </a:r>
          </a:p>
          <a:p>
            <a:pPr>
              <a:lnSpc>
                <a:spcPct val="120000"/>
              </a:lnSpc>
            </a:pPr>
            <a:r>
              <a:rPr lang="en-US" b="0" i="0" u="none" strike="noStrike" baseline="0" dirty="0">
                <a:latin typeface="Arial" panose="020B0604020202020204" pitchFamily="34" charset="0"/>
                <a:sym typeface="Wingdings" charset="2"/>
              </a:rPr>
              <a:t>Conviviality can be provided by allowing people to join in, to support and create communities. </a:t>
            </a:r>
          </a:p>
          <a:p>
            <a:pPr>
              <a:lnSpc>
                <a:spcPct val="120000"/>
              </a:lnSpc>
            </a:pPr>
            <a:r>
              <a:rPr lang="en-US" b="0" i="0" u="none" strike="noStrike" baseline="0" dirty="0">
                <a:latin typeface="Arial" panose="020B0604020202020204" pitchFamily="34" charset="0"/>
                <a:sym typeface="Wingdings" charset="2"/>
              </a:rPr>
              <a:t>Websites and apps can easily connect people with one another. </a:t>
            </a:r>
          </a:p>
          <a:p>
            <a:pPr>
              <a:lnSpc>
                <a:spcPct val="120000"/>
              </a:lnSpc>
            </a:pPr>
            <a:r>
              <a:rPr lang="en-US" b="0" i="0" u="none" strike="noStrike" baseline="0" dirty="0">
                <a:latin typeface="Arial" panose="020B0604020202020204" pitchFamily="34" charset="0"/>
                <a:sym typeface="Wingdings" charset="2"/>
              </a:rPr>
              <a:t>Style is also key to websites and offers the most opportunities for designers to demonstrate their creative flair. </a:t>
            </a:r>
          </a:p>
          <a:p>
            <a:pPr>
              <a:lnSpc>
                <a:spcPct val="120000"/>
              </a:lnSpc>
            </a:pPr>
            <a:r>
              <a:rPr lang="en-US" b="0" i="0" u="none" strike="noStrike" baseline="0" dirty="0">
                <a:latin typeface="Arial" panose="020B0604020202020204" pitchFamily="34" charset="0"/>
                <a:sym typeface="Wingdings" charset="2"/>
              </a:rPr>
              <a:t>The use of animation, video and other design features can really develop a whole sense of engagement with the site.</a:t>
            </a:r>
          </a:p>
        </p:txBody>
      </p:sp>
    </p:spTree>
    <p:extLst>
      <p:ext uri="{BB962C8B-B14F-4D97-AF65-F5344CB8AC3E}">
        <p14:creationId xmlns:p14="http://schemas.microsoft.com/office/powerpoint/2010/main" val="242690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5613"/>
            <a:ext cx="7886700" cy="420688"/>
          </a:xfrm>
        </p:spPr>
        <p:txBody>
          <a:bodyPr/>
          <a:lstStyle/>
          <a:p>
            <a:r>
              <a:rPr lang="en-US" b="1" i="0" u="none" strike="noStrike" kern="1400" baseline="0" dirty="0">
                <a:latin typeface="Arial" panose="020B0604020202020204" pitchFamily="34" charset="0"/>
                <a:sym typeface="Wingdings" charset="2"/>
              </a:rPr>
              <a:t>Summary</a:t>
            </a:r>
            <a:r>
              <a:rPr lang="en-US" b="0" i="0" u="none" strike="noStrike" kern="1400" baseline="0" dirty="0">
                <a:latin typeface="Arial" panose="020B0604020202020204" pitchFamily="34" charset="0"/>
                <a:sym typeface="Wingdings" charset="2"/>
              </a:rPr>
              <a:t> </a:t>
            </a:r>
          </a:p>
        </p:txBody>
      </p:sp>
      <p:sp>
        <p:nvSpPr>
          <p:cNvPr id="3" name="Text Placeholder 2"/>
          <p:cNvSpPr>
            <a:spLocks noGrp="1"/>
          </p:cNvSpPr>
          <p:nvPr>
            <p:ph type="body" idx="4294967295"/>
          </p:nvPr>
        </p:nvSpPr>
        <p:spPr>
          <a:xfrm>
            <a:off x="657225" y="1406236"/>
            <a:ext cx="8199438" cy="5080000"/>
          </a:xfrm>
        </p:spPr>
        <p:txBody>
          <a:bodyPr/>
          <a:lstStyle/>
          <a:p>
            <a:r>
              <a:rPr lang="en-US" sz="2800" b="0" i="0" u="none" strike="noStrike" baseline="0" dirty="0">
                <a:latin typeface="Arial" panose="020B0604020202020204" pitchFamily="34" charset="0"/>
                <a:sym typeface="Wingdings" charset="2"/>
              </a:rPr>
              <a:t>Good design is about usability. </a:t>
            </a:r>
          </a:p>
          <a:p>
            <a:r>
              <a:rPr lang="en-US" sz="2800" b="0" i="0" u="none" strike="noStrike" baseline="0" dirty="0">
                <a:latin typeface="Arial" panose="020B0604020202020204" pitchFamily="34" charset="0"/>
                <a:sym typeface="Wingdings" charset="2"/>
              </a:rPr>
              <a:t>It is about ensuring that systems are accessible to all and that designs are acceptable for the people and contexts in which they will be used. </a:t>
            </a:r>
          </a:p>
          <a:p>
            <a:r>
              <a:rPr lang="en-US" sz="2800" b="0" i="0" u="none" strike="noStrike" baseline="0" dirty="0">
                <a:latin typeface="Arial" panose="020B0604020202020204" pitchFamily="34" charset="0"/>
                <a:sym typeface="Wingdings" charset="2"/>
              </a:rPr>
              <a:t>Designers need to evaluate their designs with people and involve people in the design process. </a:t>
            </a:r>
          </a:p>
          <a:p>
            <a:r>
              <a:rPr lang="en-US" sz="2800" b="0" i="0" u="none" strike="noStrike" baseline="0" dirty="0">
                <a:latin typeface="Arial" panose="020B0604020202020204" pitchFamily="34" charset="0"/>
                <a:sym typeface="Wingdings" charset="2"/>
              </a:rPr>
              <a:t>Paying attention to design principles can help sensitize the designer to key aspects of good design.</a:t>
            </a:r>
          </a:p>
        </p:txBody>
      </p:sp>
    </p:spTree>
    <p:extLst>
      <p:ext uri="{BB962C8B-B14F-4D97-AF65-F5344CB8AC3E}">
        <p14:creationId xmlns:p14="http://schemas.microsoft.com/office/powerpoint/2010/main" val="8199725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3400"/>
            <a:ext cx="7886700" cy="763586"/>
          </a:xfrm>
        </p:spPr>
        <p:txBody>
          <a:bodyPr/>
          <a:lstStyle/>
          <a:p>
            <a:r>
              <a:rPr lang="en-US" b="1" i="0" u="none" strike="noStrike" kern="1400" baseline="0" dirty="0">
                <a:latin typeface="Arial" panose="020B0604020202020204" pitchFamily="34" charset="0"/>
                <a:sym typeface="Wingdings" charset="2"/>
              </a:rPr>
              <a:t>Key points</a:t>
            </a:r>
          </a:p>
        </p:txBody>
      </p:sp>
      <p:sp>
        <p:nvSpPr>
          <p:cNvPr id="3" name="Text Placeholder 2"/>
          <p:cNvSpPr>
            <a:spLocks noGrp="1"/>
          </p:cNvSpPr>
          <p:nvPr>
            <p:ph type="body" idx="4294967295"/>
          </p:nvPr>
        </p:nvSpPr>
        <p:spPr>
          <a:xfrm>
            <a:off x="657803" y="1415472"/>
            <a:ext cx="8180388" cy="4876800"/>
          </a:xfrm>
        </p:spPr>
        <p:txBody>
          <a:bodyPr/>
          <a:lstStyle/>
          <a:p>
            <a:r>
              <a:rPr lang="en-US" sz="2800" b="0" i="0" u="none" strike="noStrike" baseline="0" dirty="0">
                <a:latin typeface="Arial" panose="020B0604020202020204" pitchFamily="34" charset="0"/>
                <a:sym typeface="Wingdings" charset="2"/>
              </a:rPr>
              <a:t>Access to interactive systems for all people is an important right.</a:t>
            </a:r>
          </a:p>
          <a:p>
            <a:r>
              <a:rPr lang="en-US" sz="2800" b="0" i="0" u="none" strike="noStrike" baseline="0" dirty="0">
                <a:latin typeface="Arial" panose="020B0604020202020204" pitchFamily="34" charset="0"/>
                <a:sym typeface="Wingdings" charset="2"/>
              </a:rPr>
              <a:t>Usability is concerned with balancing the PACT elements in a domain.</a:t>
            </a:r>
          </a:p>
          <a:p>
            <a:r>
              <a:rPr lang="en-US" sz="2800" b="0" i="0" u="none" strike="noStrike" baseline="0" dirty="0">
                <a:latin typeface="Arial" panose="020B0604020202020204" pitchFamily="34" charset="0"/>
                <a:sym typeface="Wingdings" charset="2"/>
              </a:rPr>
              <a:t>Acceptability is concerned with ensuring that designs are appropriate to contexts of use.</a:t>
            </a:r>
          </a:p>
          <a:p>
            <a:r>
              <a:rPr lang="en-US" sz="2800" b="0" i="0" u="none" strike="noStrike" baseline="0" dirty="0">
                <a:latin typeface="Arial" panose="020B0604020202020204" pitchFamily="34" charset="0"/>
                <a:sym typeface="Wingdings" charset="2"/>
              </a:rPr>
              <a:t>Twelve design principles are particularly important. They can be grouped into three main design issues of learnability, effectiveness and accommodation.</a:t>
            </a:r>
          </a:p>
        </p:txBody>
      </p:sp>
    </p:spTree>
    <p:extLst>
      <p:ext uri="{BB962C8B-B14F-4D97-AF65-F5344CB8AC3E}">
        <p14:creationId xmlns:p14="http://schemas.microsoft.com/office/powerpoint/2010/main" val="87679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20"/>
            <a:ext cx="7886700" cy="549366"/>
          </a:xfrm>
        </p:spPr>
        <p:txBody>
          <a:bodyPr/>
          <a:lstStyle/>
          <a:p>
            <a:r>
              <a:rPr lang="en-US" b="1" i="0" u="none" strike="noStrike" kern="1400" baseline="0" dirty="0">
                <a:latin typeface="Arial" panose="020B0604020202020204" pitchFamily="34" charset="0"/>
              </a:rPr>
              <a:t>Accessibility</a:t>
            </a:r>
          </a:p>
        </p:txBody>
      </p:sp>
      <p:sp>
        <p:nvSpPr>
          <p:cNvPr id="3" name="Text Placeholder 2"/>
          <p:cNvSpPr>
            <a:spLocks noGrp="1"/>
          </p:cNvSpPr>
          <p:nvPr>
            <p:ph type="body" idx="4294967295"/>
          </p:nvPr>
        </p:nvSpPr>
        <p:spPr>
          <a:xfrm>
            <a:off x="680407" y="1443630"/>
            <a:ext cx="8308318" cy="4793226"/>
          </a:xfrm>
        </p:spPr>
        <p:txBody>
          <a:bodyPr>
            <a:noAutofit/>
          </a:bodyPr>
          <a:lstStyle/>
          <a:p>
            <a:r>
              <a:rPr lang="en-US" sz="1800" b="0" i="0" u="none" strike="noStrike" baseline="0" dirty="0">
                <a:latin typeface="Arial" panose="020B0604020202020204" pitchFamily="34" charset="0"/>
              </a:rPr>
              <a:t>Access to physical spaces for people with different physical abilities has long been an important legal and ethical requirement and this is now becoming increasingly so for information spaces. </a:t>
            </a:r>
          </a:p>
          <a:p>
            <a:r>
              <a:rPr lang="en-US" sz="1800" b="0" i="0" u="none" strike="noStrike" baseline="0" dirty="0">
                <a:latin typeface="Arial" panose="020B0604020202020204" pitchFamily="34" charset="0"/>
              </a:rPr>
              <a:t>Legislation such as the </a:t>
            </a:r>
            <a:r>
              <a:rPr lang="en-US" sz="1800" b="0" i="0" u="none" strike="noStrike" baseline="0" dirty="0" smtClean="0">
                <a:latin typeface="Arial" panose="020B0604020202020204" pitchFamily="34" charset="0"/>
              </a:rPr>
              <a:t>United Kingdom’s </a:t>
            </a:r>
            <a:r>
              <a:rPr lang="en-US" sz="1800" b="0" i="0" u="none" strike="noStrike" baseline="0" dirty="0">
                <a:latin typeface="Arial" panose="020B0604020202020204" pitchFamily="34" charset="0"/>
              </a:rPr>
              <a:t>Equality Act 2010 and Section 508 in the </a:t>
            </a:r>
            <a:r>
              <a:rPr lang="en-US" sz="1800" b="0" i="0" u="none" strike="noStrike" baseline="0" dirty="0" smtClean="0">
                <a:latin typeface="Arial" panose="020B0604020202020204" pitchFamily="34" charset="0"/>
              </a:rPr>
              <a:t>United States of America </a:t>
            </a:r>
            <a:r>
              <a:rPr lang="en-US" sz="1800" b="0" i="0" u="none" strike="noStrike" baseline="0" dirty="0">
                <a:latin typeface="Arial" panose="020B0604020202020204" pitchFamily="34" charset="0"/>
              </a:rPr>
              <a:t>now requires software to be accessible. </a:t>
            </a:r>
          </a:p>
          <a:p>
            <a:r>
              <a:rPr lang="en-US" sz="1800" b="0" i="0" u="none" strike="noStrike" baseline="0" dirty="0">
                <a:latin typeface="Arial" panose="020B0604020202020204" pitchFamily="34" charset="0"/>
              </a:rPr>
              <a:t>The United Nations and the World Wide Web Consortium (W3C) have declarations and guidelines on ensuring that everyone can get access to information that is delivered through software technologies. </a:t>
            </a:r>
          </a:p>
          <a:p>
            <a:r>
              <a:rPr lang="en-US" sz="1800" b="0" i="0" u="none" strike="noStrike" baseline="0" dirty="0">
                <a:latin typeface="Arial" panose="020B0604020202020204" pitchFamily="34" charset="0"/>
              </a:rPr>
              <a:t>With an increasingly wide range of computer users and technologies, designers need to focus on the demands their designs make on people’s abilities. </a:t>
            </a:r>
          </a:p>
          <a:p>
            <a:r>
              <a:rPr lang="en-US" sz="1800" b="0" i="0" u="none" strike="noStrike" baseline="0" dirty="0">
                <a:latin typeface="Arial" panose="020B0604020202020204" pitchFamily="34" charset="0"/>
              </a:rPr>
              <a:t>Designers have to design for the elderly and for children. </a:t>
            </a:r>
          </a:p>
          <a:p>
            <a:r>
              <a:rPr lang="en-US" sz="1800" b="0" i="0" u="none" strike="noStrike" baseline="0" dirty="0">
                <a:latin typeface="Arial" panose="020B0604020202020204" pitchFamily="34" charset="0"/>
              </a:rPr>
              <a:t>Newell (1995) points out that the sorts of issues that face an ordinary person in an extraordinary environment (such as under stress, time </a:t>
            </a:r>
            <a:r>
              <a:rPr lang="en-US" sz="1800" b="0" i="0" u="none" strike="noStrike" baseline="0" dirty="0" smtClean="0">
                <a:latin typeface="Arial" panose="020B0604020202020204" pitchFamily="34" charset="0"/>
              </a:rPr>
              <a:t>pressures and so on) </a:t>
            </a:r>
            <a:r>
              <a:rPr lang="en-US" sz="1800" b="0" i="0" u="none" strike="noStrike" baseline="0" dirty="0">
                <a:latin typeface="Arial" panose="020B0604020202020204" pitchFamily="34" charset="0"/>
              </a:rPr>
              <a:t>are often similar to the issues that face a person with disabilities in an ordinary environment.</a:t>
            </a:r>
          </a:p>
        </p:txBody>
      </p:sp>
    </p:spTree>
    <p:extLst>
      <p:ext uri="{BB962C8B-B14F-4D97-AF65-F5344CB8AC3E}">
        <p14:creationId xmlns:p14="http://schemas.microsoft.com/office/powerpoint/2010/main" val="52600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29"/>
            <a:ext cx="7886700" cy="687388"/>
          </a:xfrm>
        </p:spPr>
        <p:txBody>
          <a:bodyPr/>
          <a:lstStyle/>
          <a:p>
            <a:r>
              <a:rPr lang="en-US" b="1" i="0" u="none" strike="noStrike" kern="1400" baseline="0" dirty="0">
                <a:latin typeface="Arial" panose="020B0604020202020204" pitchFamily="34" charset="0"/>
              </a:rPr>
              <a:t>Exclusions </a:t>
            </a:r>
            <a:r>
              <a:rPr lang="en-US" b="1" i="0" u="none" strike="noStrike" kern="1400" baseline="0" dirty="0" smtClean="0">
                <a:latin typeface="Arial" panose="020B0604020202020204" pitchFamily="34" charset="0"/>
              </a:rPr>
              <a:t>(</a:t>
            </a:r>
            <a:r>
              <a:rPr lang="en-US" b="1" kern="1400" dirty="0" smtClean="0">
                <a:latin typeface="Arial" panose="020B0604020202020204" pitchFamily="34" charset="0"/>
              </a:rPr>
              <a:t>1 </a:t>
            </a:r>
            <a:r>
              <a:rPr lang="en-US" b="1" i="0" u="none" strike="noStrike" kern="1400" baseline="0" dirty="0" smtClean="0">
                <a:latin typeface="Arial" panose="020B0604020202020204" pitchFamily="34" charset="0"/>
              </a:rPr>
              <a:t>of 2)</a:t>
            </a:r>
            <a:endParaRPr lang="en-US" b="1"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154" y="1420790"/>
            <a:ext cx="7886700" cy="4810489"/>
          </a:xfrm>
        </p:spPr>
        <p:txBody>
          <a:bodyPr>
            <a:normAutofit fontScale="62500" lnSpcReduction="20000"/>
          </a:bodyPr>
          <a:lstStyle/>
          <a:p>
            <a:pPr>
              <a:lnSpc>
                <a:spcPct val="120000"/>
              </a:lnSpc>
            </a:pPr>
            <a:r>
              <a:rPr lang="en-US" b="0" i="0" u="none" strike="noStrike" baseline="0" dirty="0">
                <a:latin typeface="Arial" panose="020B0604020202020204" pitchFamily="34" charset="0"/>
              </a:rPr>
              <a:t>People will be excluded from accessing interactive systems for </a:t>
            </a:r>
            <a:r>
              <a:rPr lang="en-US" b="0" i="0" u="none" strike="noStrike" baseline="0" dirty="0" smtClean="0">
                <a:latin typeface="Arial" panose="020B0604020202020204" pitchFamily="34" charset="0"/>
              </a:rPr>
              <a:t>a </a:t>
            </a:r>
            <a:r>
              <a:rPr lang="en-US" b="0" i="0" u="none" strike="noStrike" baseline="0" dirty="0">
                <a:latin typeface="Arial" panose="020B0604020202020204" pitchFamily="34" charset="0"/>
              </a:rPr>
              <a:t>number of reasons:</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Physically, </a:t>
            </a:r>
            <a:r>
              <a:rPr lang="en-US" b="0" i="0" u="none" strike="noStrike" baseline="0" dirty="0">
                <a:latin typeface="Arial" panose="020B0604020202020204" pitchFamily="34" charset="0"/>
              </a:rPr>
              <a:t>people can be excluded because of inappropriate </a:t>
            </a:r>
            <a:r>
              <a:rPr lang="en-US" b="0" i="0" u="none" strike="noStrike" baseline="0" dirty="0" smtClean="0">
                <a:latin typeface="Arial" panose="020B0604020202020204" pitchFamily="34" charset="0"/>
              </a:rPr>
              <a:t>placement </a:t>
            </a:r>
            <a:r>
              <a:rPr lang="en-US" b="0" i="0" u="none" strike="noStrike" baseline="0" dirty="0">
                <a:latin typeface="Arial" panose="020B0604020202020204" pitchFamily="34" charset="0"/>
              </a:rPr>
              <a:t>of equipment or through input and output devices making excessive demands on their abilities. </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For example, an ATM may be positioned too high for a person in a wheelchair to reach, a mouse may be too big for a child’s hand or a mobile phone may be too fiddly for someone with arthritis to use. </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Both motor and sensory capabilities of potential users need to be considered.</a:t>
            </a:r>
          </a:p>
          <a:p>
            <a:pPr lvl="1">
              <a:lnSpc>
                <a:spcPct val="120000"/>
              </a:lnSpc>
              <a:buFont typeface="Arial" panose="020B0604020202020204" pitchFamily="34" charset="0"/>
              <a:buChar char="–"/>
            </a:pPr>
            <a:r>
              <a:rPr lang="en-US" b="0" i="0" u="none" strike="noStrike" baseline="0" dirty="0" smtClean="0">
                <a:latin typeface="Arial" panose="020B0604020202020204" pitchFamily="34" charset="0"/>
              </a:rPr>
              <a:t>Conceptually, </a:t>
            </a:r>
            <a:r>
              <a:rPr lang="en-US" b="0" i="0" u="none" strike="noStrike" baseline="0" dirty="0">
                <a:latin typeface="Arial" panose="020B0604020202020204" pitchFamily="34" charset="0"/>
              </a:rPr>
              <a:t>people may be excluded because they cannot understand complicated instructions or obscure commands or they cannot form a clear mental model of the system or service. </a:t>
            </a:r>
          </a:p>
          <a:p>
            <a:pPr lvl="1">
              <a:lnSpc>
                <a:spcPct val="120000"/>
              </a:lnSpc>
              <a:buFont typeface="Arial" panose="020B0604020202020204" pitchFamily="34" charset="0"/>
              <a:buChar char="–"/>
            </a:pPr>
            <a:r>
              <a:rPr lang="en-US" b="0" i="0" u="none" strike="noStrike" baseline="0" dirty="0">
                <a:latin typeface="Arial" panose="020B0604020202020204" pitchFamily="34" charset="0"/>
              </a:rPr>
              <a:t>The cognitive capabilities of users need to be considered against the cognitive demands of the design.</a:t>
            </a:r>
          </a:p>
        </p:txBody>
      </p:sp>
    </p:spTree>
    <p:extLst>
      <p:ext uri="{BB962C8B-B14F-4D97-AF65-F5344CB8AC3E}">
        <p14:creationId xmlns:p14="http://schemas.microsoft.com/office/powerpoint/2010/main" val="148337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654"/>
            <a:ext cx="7886700" cy="480354"/>
          </a:xfrm>
        </p:spPr>
        <p:txBody>
          <a:bodyPr/>
          <a:lstStyle/>
          <a:p>
            <a:r>
              <a:rPr lang="en-US" b="1" i="0" u="none" strike="noStrike" kern="1400" baseline="0" dirty="0">
                <a:latin typeface="Arial" panose="020B0604020202020204" pitchFamily="34" charset="0"/>
              </a:rPr>
              <a:t>Exclusions</a:t>
            </a:r>
            <a:r>
              <a:rPr lang="en-US" b="0" i="0" u="none" strike="noStrike" kern="1400" baseline="0" dirty="0">
                <a:latin typeface="Arial" panose="020B0604020202020204" pitchFamily="34" charset="0"/>
              </a:rPr>
              <a:t> </a:t>
            </a:r>
            <a:r>
              <a:rPr lang="en-US" b="1" kern="1400" dirty="0" smtClean="0">
                <a:latin typeface="Arial" panose="020B0604020202020204" pitchFamily="34" charset="0"/>
              </a:rPr>
              <a:t>(2 </a:t>
            </a:r>
            <a:r>
              <a:rPr lang="en-US" b="1" kern="1400" dirty="0">
                <a:latin typeface="Arial" panose="020B0604020202020204" pitchFamily="34" charset="0"/>
              </a:rPr>
              <a:t>of 2)</a:t>
            </a:r>
            <a:endParaRPr lang="en-US"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4232" y="1421406"/>
            <a:ext cx="7886700" cy="4801857"/>
          </a:xfrm>
        </p:spPr>
        <p:txBody>
          <a:bodyPr>
            <a:normAutofit fontScale="70000" lnSpcReduction="20000"/>
          </a:bodyPr>
          <a:lstStyle/>
          <a:p>
            <a:pPr>
              <a:lnSpc>
                <a:spcPct val="120000"/>
              </a:lnSpc>
            </a:pPr>
            <a:r>
              <a:rPr lang="en-US" b="0" i="0" u="none" strike="noStrike" baseline="0" dirty="0" smtClean="0">
                <a:latin typeface="Arial" panose="020B0604020202020204" pitchFamily="34" charset="0"/>
              </a:rPr>
              <a:t>Economically </a:t>
            </a:r>
            <a:r>
              <a:rPr lang="en-US" b="0" i="0" u="none" strike="noStrike" baseline="0" dirty="0">
                <a:latin typeface="Arial" panose="020B0604020202020204" pitchFamily="34" charset="0"/>
              </a:rPr>
              <a:t>people are excluded if they cannot afford some essential technology or make use of some service.</a:t>
            </a:r>
          </a:p>
          <a:p>
            <a:pPr>
              <a:lnSpc>
                <a:spcPct val="120000"/>
              </a:lnSpc>
            </a:pPr>
            <a:r>
              <a:rPr lang="en-US" b="0" i="0" u="none" strike="noStrike" baseline="0" dirty="0">
                <a:latin typeface="Arial" panose="020B0604020202020204" pitchFamily="34" charset="0"/>
              </a:rPr>
              <a:t>Cultural exclusion results from designers making inappropriate assumptions about how people work and organize their lives. </a:t>
            </a:r>
          </a:p>
          <a:p>
            <a:pPr>
              <a:lnSpc>
                <a:spcPct val="120000"/>
              </a:lnSpc>
            </a:pPr>
            <a:r>
              <a:rPr lang="en-US" b="0" i="0" u="none" strike="noStrike" baseline="0" dirty="0">
                <a:latin typeface="Arial" panose="020B0604020202020204" pitchFamily="34" charset="0"/>
              </a:rPr>
              <a:t>For example, using a metaphor based on American football would exclude those who do not understand the game. </a:t>
            </a:r>
          </a:p>
          <a:p>
            <a:pPr>
              <a:lnSpc>
                <a:spcPct val="120000"/>
              </a:lnSpc>
            </a:pPr>
            <a:r>
              <a:rPr lang="en-US" b="0" i="0" u="none" strike="noStrike" baseline="0" dirty="0">
                <a:latin typeface="Arial" panose="020B0604020202020204" pitchFamily="34" charset="0"/>
              </a:rPr>
              <a:t>People can be excluded if they do not understand the language that a service uses.</a:t>
            </a:r>
          </a:p>
          <a:p>
            <a:pPr>
              <a:lnSpc>
                <a:spcPct val="120000"/>
              </a:lnSpc>
            </a:pPr>
            <a:r>
              <a:rPr lang="en-US" b="0" i="0" u="none" strike="noStrike" baseline="0" dirty="0">
                <a:latin typeface="Arial" panose="020B0604020202020204" pitchFamily="34" charset="0"/>
              </a:rPr>
              <a:t>Social exclusion can occur if technology is unavailable at an appropriate time and place or if people are not members of a particular social group and cannot understand particular social mores or messages.</a:t>
            </a:r>
          </a:p>
        </p:txBody>
      </p:sp>
    </p:spTree>
    <p:extLst>
      <p:ext uri="{BB962C8B-B14F-4D97-AF65-F5344CB8AC3E}">
        <p14:creationId xmlns:p14="http://schemas.microsoft.com/office/powerpoint/2010/main" val="977933891"/>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TotalTime>
  <Words>6640</Words>
  <Application>Microsoft Office PowerPoint</Application>
  <PresentationFormat>On-screen Show (4:3)</PresentationFormat>
  <Paragraphs>384</Paragraphs>
  <Slides>64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MS PGothic</vt:lpstr>
      <vt:lpstr>Arial</vt:lpstr>
      <vt:lpstr>Calibri</vt:lpstr>
      <vt:lpstr>Times</vt:lpstr>
      <vt:lpstr>Verdana</vt:lpstr>
      <vt:lpstr>Wingdings</vt:lpstr>
      <vt:lpstr>3_Default Design</vt:lpstr>
      <vt:lpstr>PowerPoint Presentation</vt:lpstr>
      <vt:lpstr>Contents</vt:lpstr>
      <vt:lpstr>Aims</vt:lpstr>
      <vt:lpstr>After studying this chapter you should be able to:</vt:lpstr>
      <vt:lpstr>Introduction</vt:lpstr>
      <vt:lpstr>Overview</vt:lpstr>
      <vt:lpstr>Accessibility</vt:lpstr>
      <vt:lpstr>Exclusions (1 of 2)</vt:lpstr>
      <vt:lpstr>Exclusions (2 of 2)</vt:lpstr>
      <vt:lpstr>Overcoming barriers</vt:lpstr>
      <vt:lpstr>Principles of universal design</vt:lpstr>
      <vt:lpstr>Inclusive design (1 of 2)</vt:lpstr>
      <vt:lpstr>Figure 5.1 Decision tree for inclusivity analysis</vt:lpstr>
      <vt:lpstr>Inclusive design (2 of 2)</vt:lpstr>
      <vt:lpstr>Assistive technologies</vt:lpstr>
      <vt:lpstr>Web accessibility </vt:lpstr>
      <vt:lpstr>Design for all</vt:lpstr>
      <vt:lpstr>Usability</vt:lpstr>
      <vt:lpstr>Gould and Lewis principles </vt:lpstr>
      <vt:lpstr>The Olympic Message System (OMS)</vt:lpstr>
      <vt:lpstr>Value sensitive design</vt:lpstr>
      <vt:lpstr>Usability and PACT</vt:lpstr>
      <vt:lpstr>Two relationships for usability</vt:lpstr>
      <vt:lpstr>People–technology systems</vt:lpstr>
      <vt:lpstr>Challenge 5.2</vt:lpstr>
      <vt:lpstr>The gulfs of interaction</vt:lpstr>
      <vt:lpstr>Figure 5.5  Bridging the gulfs</vt:lpstr>
      <vt:lpstr>A key issue for usability</vt:lpstr>
      <vt:lpstr>Technological breakdown</vt:lpstr>
      <vt:lpstr>Back to mental models</vt:lpstr>
      <vt:lpstr>Challenge 5.3</vt:lpstr>
      <vt:lpstr>Acceptability</vt:lpstr>
      <vt:lpstr>The Technology Acceptance Model</vt:lpstr>
      <vt:lpstr>The key features of acceptability (1 of 2)</vt:lpstr>
      <vt:lpstr>The key features of acceptability (2 of 2)</vt:lpstr>
      <vt:lpstr>Design principles</vt:lpstr>
      <vt:lpstr>PowerPoint Presentation</vt:lpstr>
      <vt:lpstr>Types of principles (1 of 2)</vt:lpstr>
      <vt:lpstr>Types of principles (2 of 2)</vt:lpstr>
      <vt:lpstr>High level principles</vt:lpstr>
      <vt:lpstr>Learnability (1 of 2)</vt:lpstr>
      <vt:lpstr>Learnability (2 of 2)</vt:lpstr>
      <vt:lpstr>Effectiveness (1 of 2)</vt:lpstr>
      <vt:lpstr>Effectiveness (2 of 2)</vt:lpstr>
      <vt:lpstr>Accommodation</vt:lpstr>
      <vt:lpstr>Consistency</vt:lpstr>
      <vt:lpstr>Conceptual consistency</vt:lpstr>
      <vt:lpstr>Consistency trade-offs</vt:lpstr>
      <vt:lpstr>Polite software</vt:lpstr>
      <vt:lpstr>Design principles in action</vt:lpstr>
      <vt:lpstr>Guidelines for GUI (1 of 7)</vt:lpstr>
      <vt:lpstr>Dark patterns</vt:lpstr>
      <vt:lpstr>Guidelines for GUI (2 of 7)</vt:lpstr>
      <vt:lpstr>Guidelines for GUI (3 of 7)</vt:lpstr>
      <vt:lpstr>Skeumorphic design</vt:lpstr>
      <vt:lpstr>5.11 Example</vt:lpstr>
      <vt:lpstr>Guidelines for GUI (4 of 7)</vt:lpstr>
      <vt:lpstr>Navigation and e-commerce</vt:lpstr>
      <vt:lpstr>Guidelines for GUI (5 of 7)</vt:lpstr>
      <vt:lpstr>Guidelines for GUI (6 of 7)</vt:lpstr>
      <vt:lpstr> Challenge 5.4</vt:lpstr>
      <vt:lpstr>Guidelines for GUI (7 of 7)</vt:lpstr>
      <vt:lpstr>Summary </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Benyon, David</dc:creator>
  <cp:lastModifiedBy>Vivekan G</cp:lastModifiedBy>
  <cp:revision>135</cp:revision>
  <dcterms:created xsi:type="dcterms:W3CDTF">2017-10-10T10:21:27Z</dcterms:created>
  <dcterms:modified xsi:type="dcterms:W3CDTF">2019-01-22T10:51:38Z</dcterms:modified>
</cp:coreProperties>
</file>