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7"/>
  </p:notesMasterIdLst>
  <p:sldIdLst>
    <p:sldId id="329" r:id="rId2"/>
    <p:sldId id="331"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71" r:id="rId18"/>
    <p:sldId id="285" r:id="rId19"/>
    <p:sldId id="287" r:id="rId20"/>
    <p:sldId id="288" r:id="rId21"/>
    <p:sldId id="290" r:id="rId22"/>
    <p:sldId id="291" r:id="rId23"/>
    <p:sldId id="330" r:id="rId24"/>
    <p:sldId id="292" r:id="rId25"/>
    <p:sldId id="293" r:id="rId26"/>
    <p:sldId id="272" r:id="rId27"/>
    <p:sldId id="273" r:id="rId28"/>
    <p:sldId id="294" r:id="rId29"/>
    <p:sldId id="295" r:id="rId30"/>
    <p:sldId id="296" r:id="rId31"/>
    <p:sldId id="297" r:id="rId32"/>
    <p:sldId id="298" r:id="rId33"/>
    <p:sldId id="274" r:id="rId34"/>
    <p:sldId id="299" r:id="rId35"/>
    <p:sldId id="304" r:id="rId36"/>
    <p:sldId id="300" r:id="rId37"/>
    <p:sldId id="301" r:id="rId38"/>
    <p:sldId id="302" r:id="rId39"/>
    <p:sldId id="303" r:id="rId40"/>
    <p:sldId id="275" r:id="rId41"/>
    <p:sldId id="276"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283"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76" userDrawn="1">
          <p15:clr>
            <a:srgbClr val="A4A3A4"/>
          </p15:clr>
        </p15:guide>
        <p15:guide id="4" pos="703" userDrawn="1">
          <p15:clr>
            <a:srgbClr val="A4A3A4"/>
          </p15:clr>
        </p15:guide>
        <p15:guide id="6" pos="975" userDrawn="1">
          <p15:clr>
            <a:srgbClr val="A4A3A4"/>
          </p15:clr>
        </p15:guide>
        <p15:guide id="7" orient="horz" pos="527" userDrawn="1">
          <p15:clr>
            <a:srgbClr val="A4A3A4"/>
          </p15:clr>
        </p15:guide>
        <p15:guide id="8" orient="horz" pos="935" userDrawn="1">
          <p15:clr>
            <a:srgbClr val="A4A3A4"/>
          </p15:clr>
        </p15:guide>
        <p15:guide id="9" orient="horz" pos="3974" userDrawn="1">
          <p15:clr>
            <a:srgbClr val="A4A3A4"/>
          </p15:clr>
        </p15:guide>
        <p15:guide id="10" pos="5524" userDrawn="1">
          <p15:clr>
            <a:srgbClr val="A4A3A4"/>
          </p15:clr>
        </p15:guide>
        <p15:guide id="11"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4" clrIdx="0">
    <p:extLst>
      <p:ext uri="{19B8F6BF-5375-455C-9EA6-DF929625EA0E}">
        <p15:presenceInfo xmlns:p15="http://schemas.microsoft.com/office/powerpoint/2012/main" userId="Menon, Binc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Objects="1">
      <p:cViewPr varScale="1">
        <p:scale>
          <a:sx n="105" d="100"/>
          <a:sy n="105" d="100"/>
        </p:scale>
        <p:origin x="1878" y="114"/>
      </p:cViewPr>
      <p:guideLst>
        <p:guide pos="476"/>
        <p:guide pos="703"/>
        <p:guide pos="975"/>
        <p:guide orient="horz" pos="527"/>
        <p:guide orient="horz" pos="935"/>
        <p:guide orient="horz" pos="3974"/>
        <p:guide pos="552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D399AF81-B5C3-4B5A-B3DF-D4B0DC59E5DF}" type="datetimeFigureOut">
              <a:rPr lang="en-IN" smtClean="0"/>
              <a:pPr/>
              <a:t>22-01-2019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5FA0054F-316F-48D9-90CE-F7444B34EB3B}" type="slidenum">
              <a:rPr lang="en-IN" smtClean="0"/>
              <a:pPr/>
              <a:t>‹#›</a:t>
            </a:fld>
            <a:endParaRPr lang="en-IN" dirty="0"/>
          </a:p>
        </p:txBody>
      </p:sp>
    </p:spTree>
    <p:extLst>
      <p:ext uri="{BB962C8B-B14F-4D97-AF65-F5344CB8AC3E}">
        <p14:creationId xmlns:p14="http://schemas.microsoft.com/office/powerpoint/2010/main" val="4662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9643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mn-cs"/>
              </a:rPr>
              <a:t>Figure 6.1</a:t>
            </a:r>
            <a:br>
              <a:rPr lang="en-US" sz="1200" b="0" i="0" u="none" strike="noStrike" kern="1200" baseline="0" dirty="0" smtClean="0">
                <a:solidFill>
                  <a:schemeClr val="tx1"/>
                </a:solidFill>
                <a:latin typeface="Arial" panose="020B0604020202020204" pitchFamily="34" charset="0"/>
                <a:ea typeface="+mn-ea"/>
                <a:cs typeface="+mn-cs"/>
              </a:rPr>
            </a:br>
            <a:r>
              <a:rPr lang="en-US" sz="1200" b="0" i="0" u="none" strike="noStrike" kern="1200" baseline="0" dirty="0" smtClean="0">
                <a:solidFill>
                  <a:schemeClr val="tx1"/>
                </a:solidFill>
                <a:latin typeface="Arial" panose="020B0604020202020204" pitchFamily="34" charset="0"/>
                <a:ea typeface="+mn-ea"/>
                <a:cs typeface="+mn-cs"/>
              </a:rPr>
              <a:t>(a) Drift table and (b) History tablecloth</a:t>
            </a:r>
            <a:endParaRPr lang="en-IN" dirty="0"/>
          </a:p>
        </p:txBody>
      </p:sp>
      <p:sp>
        <p:nvSpPr>
          <p:cNvPr id="4" name="Slide Number Placeholder 3"/>
          <p:cNvSpPr>
            <a:spLocks noGrp="1"/>
          </p:cNvSpPr>
          <p:nvPr>
            <p:ph type="sldNum" sz="quarter" idx="10"/>
          </p:nvPr>
        </p:nvSpPr>
        <p:spPr/>
        <p:txBody>
          <a:bodyPr/>
          <a:lstStyle/>
          <a:p>
            <a:fld id="{5FA0054F-316F-48D9-90CE-F7444B34EB3B}" type="slidenum">
              <a:rPr lang="en-IN" smtClean="0"/>
              <a:pPr/>
              <a:t>5</a:t>
            </a:fld>
            <a:endParaRPr lang="en-IN" dirty="0"/>
          </a:p>
        </p:txBody>
      </p:sp>
    </p:spTree>
    <p:extLst>
      <p:ext uri="{BB962C8B-B14F-4D97-AF65-F5344CB8AC3E}">
        <p14:creationId xmlns:p14="http://schemas.microsoft.com/office/powerpoint/2010/main" val="377987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mn-cs"/>
              </a:rPr>
              <a:t>Figure 6.2</a:t>
            </a:r>
            <a:br>
              <a:rPr lang="en-US" sz="1200" b="0" i="0" u="none" strike="noStrike" kern="1200" baseline="0" dirty="0" smtClean="0">
                <a:solidFill>
                  <a:schemeClr val="tx1"/>
                </a:solidFill>
                <a:latin typeface="Arial" panose="020B0604020202020204" pitchFamily="34" charset="0"/>
                <a:ea typeface="+mn-ea"/>
                <a:cs typeface="+mn-cs"/>
              </a:rPr>
            </a:br>
            <a:r>
              <a:rPr lang="en-US" sz="1200" b="0" i="0" u="none" strike="noStrike" kern="1200" baseline="0" dirty="0" smtClean="0">
                <a:solidFill>
                  <a:schemeClr val="tx1"/>
                </a:solidFill>
                <a:latin typeface="Arial" panose="020B0604020202020204" pitchFamily="34" charset="0"/>
                <a:ea typeface="+mn-ea"/>
                <a:cs typeface="+mn-cs"/>
              </a:rPr>
              <a:t>Pictures from the game </a:t>
            </a:r>
            <a:r>
              <a:rPr lang="en-US" sz="1200" b="0" i="0" u="none" strike="noStrike" kern="1200" baseline="0" dirty="0" err="1" smtClean="0">
                <a:solidFill>
                  <a:schemeClr val="tx1"/>
                </a:solidFill>
                <a:latin typeface="Arial" panose="020B0604020202020204" pitchFamily="34" charset="0"/>
                <a:ea typeface="+mn-ea"/>
                <a:cs typeface="+mn-cs"/>
              </a:rPr>
              <a:t>Myst</a:t>
            </a:r>
            <a:endParaRPr lang="en-IN" dirty="0"/>
          </a:p>
        </p:txBody>
      </p:sp>
      <p:sp>
        <p:nvSpPr>
          <p:cNvPr id="4" name="Slide Number Placeholder 3"/>
          <p:cNvSpPr>
            <a:spLocks noGrp="1"/>
          </p:cNvSpPr>
          <p:nvPr>
            <p:ph type="sldNum" sz="quarter" idx="10"/>
          </p:nvPr>
        </p:nvSpPr>
        <p:spPr/>
        <p:txBody>
          <a:bodyPr/>
          <a:lstStyle/>
          <a:p>
            <a:fld id="{5FA0054F-316F-48D9-90CE-F7444B34EB3B}" type="slidenum">
              <a:rPr lang="en-IN" smtClean="0"/>
              <a:pPr/>
              <a:t>18</a:t>
            </a:fld>
            <a:endParaRPr lang="en-IN" dirty="0"/>
          </a:p>
        </p:txBody>
      </p:sp>
    </p:spTree>
    <p:extLst>
      <p:ext uri="{BB962C8B-B14F-4D97-AF65-F5344CB8AC3E}">
        <p14:creationId xmlns:p14="http://schemas.microsoft.com/office/powerpoint/2010/main" val="247509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mn-cs"/>
              </a:rPr>
              <a:t>Figure 6.4</a:t>
            </a:r>
            <a:br>
              <a:rPr lang="en-US" sz="1200" b="0" i="0" u="none" strike="noStrike" kern="1200" baseline="0" dirty="0" smtClean="0">
                <a:solidFill>
                  <a:schemeClr val="tx1"/>
                </a:solidFill>
                <a:latin typeface="Arial" panose="020B0604020202020204" pitchFamily="34" charset="0"/>
                <a:ea typeface="+mn-ea"/>
                <a:cs typeface="+mn-cs"/>
              </a:rPr>
            </a:br>
            <a:r>
              <a:rPr lang="en-US" sz="1200" b="0" i="0" u="none" strike="noStrike" kern="1200" baseline="0" dirty="0" smtClean="0">
                <a:solidFill>
                  <a:schemeClr val="tx1"/>
                </a:solidFill>
                <a:latin typeface="Arial" panose="020B0604020202020204" pitchFamily="34" charset="0"/>
                <a:ea typeface="+mn-ea"/>
                <a:cs typeface="+mn-cs"/>
              </a:rPr>
              <a:t>Products examined by Zimmerman – Ensure, designed by </a:t>
            </a:r>
            <a:r>
              <a:rPr lang="en-US" sz="1200" b="0" i="0" u="none" strike="noStrike" kern="1200" baseline="0" dirty="0" err="1" smtClean="0">
                <a:solidFill>
                  <a:schemeClr val="tx1"/>
                </a:solidFill>
                <a:latin typeface="Arial" panose="020B0604020202020204" pitchFamily="34" charset="0"/>
                <a:ea typeface="+mn-ea"/>
                <a:cs typeface="+mn-cs"/>
              </a:rPr>
              <a:t>Hee</a:t>
            </a:r>
            <a:r>
              <a:rPr lang="en-US" sz="1200" b="0" i="0" u="none" strike="noStrike" kern="1200" baseline="0" dirty="0" smtClean="0">
                <a:solidFill>
                  <a:schemeClr val="tx1"/>
                </a:solidFill>
                <a:latin typeface="Arial" panose="020B0604020202020204" pitchFamily="34" charset="0"/>
                <a:ea typeface="+mn-ea"/>
                <a:cs typeface="+mn-cs"/>
              </a:rPr>
              <a:t> Young </a:t>
            </a:r>
            <a:r>
              <a:rPr lang="en-US" sz="1200" b="0" i="0" u="none" strike="noStrike" kern="1200" baseline="0" dirty="0" err="1" smtClean="0">
                <a:solidFill>
                  <a:schemeClr val="tx1"/>
                </a:solidFill>
                <a:latin typeface="Arial" panose="020B0604020202020204" pitchFamily="34" charset="0"/>
                <a:ea typeface="+mn-ea"/>
                <a:cs typeface="+mn-cs"/>
              </a:rPr>
              <a:t>Jeong</a:t>
            </a:r>
            <a:r>
              <a:rPr lang="en-US" sz="1200" b="0" i="0" u="none" strike="noStrike" kern="1200" baseline="0" dirty="0" smtClean="0">
                <a:solidFill>
                  <a:schemeClr val="tx1"/>
                </a:solidFill>
                <a:latin typeface="Arial" panose="020B0604020202020204" pitchFamily="34" charset="0"/>
                <a:ea typeface="+mn-ea"/>
                <a:cs typeface="+mn-cs"/>
              </a:rPr>
              <a:t> and Sun Young Park; Smart Bag, designed by Min-Kyung Lee; Cherish, designed by </a:t>
            </a:r>
            <a:r>
              <a:rPr lang="en-US" sz="1200" b="0" i="0" u="none" strike="noStrike" kern="1200" baseline="0" dirty="0" err="1" smtClean="0">
                <a:solidFill>
                  <a:schemeClr val="tx1"/>
                </a:solidFill>
                <a:latin typeface="Arial" panose="020B0604020202020204" pitchFamily="34" charset="0"/>
                <a:ea typeface="+mn-ea"/>
                <a:cs typeface="+mn-cs"/>
              </a:rPr>
              <a:t>Jeong</a:t>
            </a:r>
            <a:r>
              <a:rPr lang="en-US" sz="1200" b="0" i="0" u="none" strike="noStrike" kern="1200" baseline="0" dirty="0" smtClean="0">
                <a:solidFill>
                  <a:schemeClr val="tx1"/>
                </a:solidFill>
                <a:latin typeface="Arial" panose="020B0604020202020204" pitchFamily="34" charset="0"/>
                <a:ea typeface="+mn-ea"/>
                <a:cs typeface="+mn-cs"/>
              </a:rPr>
              <a:t> Kim; Share Moments, designed by Rhiannon Sterling </a:t>
            </a:r>
            <a:r>
              <a:rPr lang="en-US" sz="1200" b="0" i="0" u="none" strike="noStrike" kern="1200" baseline="0" dirty="0" err="1" smtClean="0">
                <a:solidFill>
                  <a:schemeClr val="tx1"/>
                </a:solidFill>
                <a:latin typeface="Arial" panose="020B0604020202020204" pitchFamily="34" charset="0"/>
                <a:ea typeface="+mn-ea"/>
                <a:cs typeface="+mn-cs"/>
              </a:rPr>
              <a:t>Zivin</a:t>
            </a:r>
            <a:r>
              <a:rPr lang="en-US" sz="1200" b="0" i="0" u="none" strike="noStrike" kern="1200" baseline="0" dirty="0" smtClean="0">
                <a:solidFill>
                  <a:schemeClr val="tx1"/>
                </a:solidFill>
                <a:latin typeface="Arial" panose="020B0604020202020204" pitchFamily="34" charset="0"/>
                <a:ea typeface="+mn-ea"/>
                <a:cs typeface="+mn-cs"/>
              </a:rPr>
              <a:t>; </a:t>
            </a:r>
            <a:r>
              <a:rPr lang="en-US" sz="1200" b="0" i="0" u="none" strike="noStrike" kern="1200" baseline="0" dirty="0" err="1" smtClean="0">
                <a:solidFill>
                  <a:schemeClr val="tx1"/>
                </a:solidFill>
                <a:latin typeface="Arial" panose="020B0604020202020204" pitchFamily="34" charset="0"/>
                <a:ea typeface="+mn-ea"/>
                <a:cs typeface="+mn-cs"/>
              </a:rPr>
              <a:t>Magonote</a:t>
            </a:r>
            <a:r>
              <a:rPr lang="en-US" sz="1200" b="0" i="0" u="none" strike="noStrike" kern="1200" baseline="0" dirty="0" smtClean="0">
                <a:solidFill>
                  <a:schemeClr val="tx1"/>
                </a:solidFill>
                <a:latin typeface="Arial" panose="020B0604020202020204" pitchFamily="34" charset="0"/>
                <a:ea typeface="+mn-ea"/>
                <a:cs typeface="+mn-cs"/>
              </a:rPr>
              <a:t>, designed by Mathew Forrest; Reverse Alarm Clock, designed by </a:t>
            </a:r>
            <a:r>
              <a:rPr lang="en-US" sz="1200" b="0" i="0" u="none" strike="noStrike" kern="1200" baseline="0" dirty="0" err="1" smtClean="0">
                <a:solidFill>
                  <a:schemeClr val="tx1"/>
                </a:solidFill>
                <a:latin typeface="Arial" panose="020B0604020202020204" pitchFamily="34" charset="0"/>
                <a:ea typeface="+mn-ea"/>
                <a:cs typeface="+mn-cs"/>
              </a:rPr>
              <a:t>Kursat</a:t>
            </a:r>
            <a:r>
              <a:rPr lang="en-US" sz="1200" b="0" i="0" u="none" strike="noStrike" kern="1200" baseline="0" dirty="0" smtClean="0">
                <a:solidFill>
                  <a:schemeClr val="tx1"/>
                </a:solidFill>
                <a:latin typeface="Arial" panose="020B0604020202020204" pitchFamily="34" charset="0"/>
                <a:ea typeface="+mn-ea"/>
                <a:cs typeface="+mn-cs"/>
              </a:rPr>
              <a:t> </a:t>
            </a:r>
            <a:r>
              <a:rPr lang="en-US" sz="1200" b="0" i="0" u="none" strike="noStrike" kern="1200" baseline="0" dirty="0" err="1" smtClean="0">
                <a:solidFill>
                  <a:schemeClr val="tx1"/>
                </a:solidFill>
                <a:latin typeface="Arial" panose="020B0604020202020204" pitchFamily="34" charset="0"/>
                <a:ea typeface="+mn-ea"/>
                <a:cs typeface="+mn-cs"/>
              </a:rPr>
              <a:t>Ozenc</a:t>
            </a:r>
            <a:endParaRPr lang="en-IN" dirty="0"/>
          </a:p>
        </p:txBody>
      </p:sp>
      <p:sp>
        <p:nvSpPr>
          <p:cNvPr id="4" name="Slide Number Placeholder 3"/>
          <p:cNvSpPr>
            <a:spLocks noGrp="1"/>
          </p:cNvSpPr>
          <p:nvPr>
            <p:ph type="sldNum" sz="quarter" idx="10"/>
          </p:nvPr>
        </p:nvSpPr>
        <p:spPr/>
        <p:txBody>
          <a:bodyPr/>
          <a:lstStyle/>
          <a:p>
            <a:fld id="{5FA0054F-316F-48D9-90CE-F7444B34EB3B}" type="slidenum">
              <a:rPr lang="en-IN" smtClean="0"/>
              <a:pPr/>
              <a:t>36</a:t>
            </a:fld>
            <a:endParaRPr lang="en-IN" dirty="0"/>
          </a:p>
        </p:txBody>
      </p:sp>
    </p:spTree>
    <p:extLst>
      <p:ext uri="{BB962C8B-B14F-4D97-AF65-F5344CB8AC3E}">
        <p14:creationId xmlns:p14="http://schemas.microsoft.com/office/powerpoint/2010/main" val="51489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Arial" panose="020B0604020202020204" pitchFamily="34" charset="0"/>
                <a:ea typeface="+mn-ea"/>
                <a:cs typeface="+mn-cs"/>
              </a:rPr>
              <a:t>Figure 6.5</a:t>
            </a:r>
            <a:br>
              <a:rPr lang="en-IN" sz="1200" b="0" i="0" u="none" strike="noStrike" kern="1200" baseline="0" dirty="0" smtClean="0">
                <a:solidFill>
                  <a:schemeClr val="tx1"/>
                </a:solidFill>
                <a:latin typeface="Arial" panose="020B0604020202020204" pitchFamily="34" charset="0"/>
                <a:ea typeface="+mn-ea"/>
                <a:cs typeface="+mn-cs"/>
              </a:rPr>
            </a:br>
            <a:r>
              <a:rPr lang="en-IN" sz="1200" b="0" i="0" u="none" strike="noStrike" kern="1200" baseline="0" dirty="0" err="1" smtClean="0">
                <a:solidFill>
                  <a:schemeClr val="tx1"/>
                </a:solidFill>
                <a:latin typeface="Arial" panose="020B0604020202020204" pitchFamily="34" charset="0"/>
                <a:ea typeface="+mn-ea"/>
                <a:cs typeface="+mn-cs"/>
              </a:rPr>
              <a:t>PrEmo</a:t>
            </a:r>
            <a:endParaRPr lang="en-IN" dirty="0">
              <a:solidFill>
                <a:schemeClr val="tx1"/>
              </a:solidFill>
            </a:endParaRPr>
          </a:p>
        </p:txBody>
      </p:sp>
      <p:sp>
        <p:nvSpPr>
          <p:cNvPr id="4" name="Slide Number Placeholder 3"/>
          <p:cNvSpPr>
            <a:spLocks noGrp="1"/>
          </p:cNvSpPr>
          <p:nvPr>
            <p:ph type="sldNum" sz="quarter" idx="10"/>
          </p:nvPr>
        </p:nvSpPr>
        <p:spPr/>
        <p:txBody>
          <a:bodyPr/>
          <a:lstStyle/>
          <a:p>
            <a:fld id="{5FA0054F-316F-48D9-90CE-F7444B34EB3B}" type="slidenum">
              <a:rPr lang="en-IN" smtClean="0"/>
              <a:pPr/>
              <a:t>43</a:t>
            </a:fld>
            <a:endParaRPr lang="en-IN" dirty="0"/>
          </a:p>
        </p:txBody>
      </p:sp>
    </p:spTree>
    <p:extLst>
      <p:ext uri="{BB962C8B-B14F-4D97-AF65-F5344CB8AC3E}">
        <p14:creationId xmlns:p14="http://schemas.microsoft.com/office/powerpoint/2010/main" val="4542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n-ea"/>
                <a:cs typeface="+mn-cs"/>
              </a:rPr>
              <a:t>Figure 6.6</a:t>
            </a:r>
            <a:br>
              <a:rPr lang="en-US" sz="1200" b="0" i="0" u="none" strike="noStrike" kern="1200" baseline="0" dirty="0" smtClean="0">
                <a:solidFill>
                  <a:schemeClr val="tx1"/>
                </a:solidFill>
                <a:latin typeface="Arial" panose="020B0604020202020204" pitchFamily="34" charset="0"/>
                <a:ea typeface="+mn-ea"/>
                <a:cs typeface="+mn-cs"/>
              </a:rPr>
            </a:br>
            <a:r>
              <a:rPr lang="en-US" sz="1200" b="0" i="0" u="none" strike="noStrike" kern="1200" baseline="0" dirty="0" smtClean="0">
                <a:solidFill>
                  <a:schemeClr val="tx1"/>
                </a:solidFill>
                <a:latin typeface="Arial" panose="020B0604020202020204" pitchFamily="34" charset="0"/>
                <a:ea typeface="+mn-ea"/>
                <a:cs typeface="+mn-cs"/>
              </a:rPr>
              <a:t>Cricket sponsored by Waitrose</a:t>
            </a:r>
            <a:endParaRPr lang="en-IN" dirty="0"/>
          </a:p>
        </p:txBody>
      </p:sp>
      <p:sp>
        <p:nvSpPr>
          <p:cNvPr id="4" name="Slide Number Placeholder 3"/>
          <p:cNvSpPr>
            <a:spLocks noGrp="1"/>
          </p:cNvSpPr>
          <p:nvPr>
            <p:ph type="sldNum" sz="quarter" idx="10"/>
          </p:nvPr>
        </p:nvSpPr>
        <p:spPr/>
        <p:txBody>
          <a:bodyPr/>
          <a:lstStyle/>
          <a:p>
            <a:fld id="{5FA0054F-316F-48D9-90CE-F7444B34EB3B}" type="slidenum">
              <a:rPr lang="en-IN" smtClean="0"/>
              <a:pPr/>
              <a:t>51</a:t>
            </a:fld>
            <a:endParaRPr lang="en-IN" dirty="0"/>
          </a:p>
        </p:txBody>
      </p:sp>
    </p:spTree>
    <p:extLst>
      <p:ext uri="{BB962C8B-B14F-4D97-AF65-F5344CB8AC3E}">
        <p14:creationId xmlns:p14="http://schemas.microsoft.com/office/powerpoint/2010/main" val="373699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09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43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406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09238474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58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5238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05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24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966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92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312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529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276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3" name="Text Placeholder 4"/>
          <p:cNvSpPr txBox="1">
            <a:spLocks/>
          </p:cNvSpPr>
          <p:nvPr/>
        </p:nvSpPr>
        <p:spPr bwMode="auto">
          <a:xfrm>
            <a:off x="4564063" y="2870657"/>
            <a:ext cx="41227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en-US" sz="3000" b="0" i="0" u="none" strike="noStrike" kern="0" cap="none" spc="0" normalizeH="0" baseline="0" noProof="0" dirty="0">
                <a:ln>
                  <a:noFill/>
                </a:ln>
                <a:solidFill>
                  <a:srgbClr val="000000"/>
                </a:solidFill>
                <a:effectLst/>
                <a:uLnTx/>
                <a:uFillTx/>
                <a:latin typeface="Arial"/>
                <a:ea typeface="+mn-ea"/>
                <a:cs typeface="+mn-cs"/>
              </a:rPr>
              <a:t>Chapter 6</a:t>
            </a:r>
          </a:p>
        </p:txBody>
      </p:sp>
      <p:sp>
        <p:nvSpPr>
          <p:cNvPr id="14" name="Text Placeholder 4"/>
          <p:cNvSpPr txBox="1">
            <a:spLocks/>
          </p:cNvSpPr>
          <p:nvPr/>
        </p:nvSpPr>
        <p:spPr bwMode="auto">
          <a:xfrm>
            <a:off x="4564063" y="3556457"/>
            <a:ext cx="41227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defTabSz="914400">
              <a:spcBef>
                <a:spcPts val="1200"/>
              </a:spcBef>
              <a:buNone/>
              <a:defRPr/>
            </a:pPr>
            <a:r>
              <a:rPr lang="en-US" sz="2200" kern="0" dirty="0">
                <a:solidFill>
                  <a:srgbClr val="000000"/>
                </a:solidFill>
              </a:rPr>
              <a:t>Experience design</a:t>
            </a:r>
          </a:p>
        </p:txBody>
      </p:sp>
    </p:spTree>
    <p:extLst>
      <p:ext uri="{BB962C8B-B14F-4D97-AF65-F5344CB8AC3E}">
        <p14:creationId xmlns:p14="http://schemas.microsoft.com/office/powerpoint/2010/main" val="83261578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4368"/>
            <a:ext cx="8229600" cy="701228"/>
          </a:xfrm>
        </p:spPr>
        <p:txBody>
          <a:bodyPr/>
          <a:lstStyle/>
          <a:p>
            <a:pPr marR="0" rtl="0"/>
            <a:r>
              <a:rPr lang="en-US" b="1" baseline="0" dirty="0">
                <a:latin typeface="Arial" panose="020B0604020202020204" pitchFamily="34" charset="0"/>
                <a:ea typeface="ヒラギノ角ゴ Pro W3"/>
              </a:rPr>
              <a:t>Adaptivity</a:t>
            </a:r>
            <a:r>
              <a:rPr lang="en-US" b="0" baseline="0" dirty="0">
                <a:latin typeface="Arial" panose="020B0604020202020204" pitchFamily="34" charset="0"/>
                <a:ea typeface="ヒラギノ角ゴ Pro W3"/>
              </a:rPr>
              <a:t> </a:t>
            </a:r>
            <a:endParaRPr lang="en-US" b="0" baseline="-25000" dirty="0">
              <a:latin typeface="Times New Roman"/>
              <a:ea typeface="ヒラギノ角ゴ Pro W3"/>
            </a:endParaRPr>
          </a:p>
        </p:txBody>
      </p:sp>
      <p:sp>
        <p:nvSpPr>
          <p:cNvPr id="3" name="Text Placeholder 2"/>
          <p:cNvSpPr>
            <a:spLocks noGrp="1"/>
          </p:cNvSpPr>
          <p:nvPr>
            <p:ph type="body" idx="4294967295"/>
          </p:nvPr>
        </p:nvSpPr>
        <p:spPr>
          <a:xfrm>
            <a:off x="661736" y="1350928"/>
            <a:ext cx="8229600" cy="4525963"/>
          </a:xfrm>
        </p:spPr>
        <p:txBody>
          <a:bodyPr>
            <a:normAutofit/>
          </a:bodyPr>
          <a:lstStyle/>
          <a:p>
            <a:pPr marR="0" lvl="0" rtl="0">
              <a:lnSpc>
                <a:spcPct val="110000"/>
              </a:lnSpc>
            </a:pPr>
            <a:r>
              <a:rPr lang="en-US" sz="2800" b="0" baseline="0" dirty="0">
                <a:solidFill>
                  <a:srgbClr val="000000"/>
                </a:solidFill>
                <a:latin typeface="Arial" panose="020B0604020202020204" pitchFamily="34" charset="0"/>
                <a:ea typeface="Times New Roman"/>
              </a:rPr>
              <a:t>Adaptivity is to do with change and personalization with changing levels of difficulty, pace and movement. </a:t>
            </a:r>
          </a:p>
          <a:p>
            <a:pPr marR="0" lvl="0" rtl="0">
              <a:lnSpc>
                <a:spcPct val="110000"/>
              </a:lnSpc>
            </a:pPr>
            <a:r>
              <a:rPr lang="en-US" sz="2800" b="0" baseline="0" dirty="0">
                <a:solidFill>
                  <a:srgbClr val="000000"/>
                </a:solidFill>
                <a:latin typeface="Arial" panose="020B0604020202020204" pitchFamily="34" charset="0"/>
                <a:ea typeface="Times New Roman"/>
              </a:rPr>
              <a:t>Musical instruments are often cited as examples of great interaction design. </a:t>
            </a:r>
          </a:p>
          <a:p>
            <a:pPr marR="0" lvl="0" rtl="0">
              <a:lnSpc>
                <a:spcPct val="110000"/>
              </a:lnSpc>
            </a:pPr>
            <a:r>
              <a:rPr lang="en-US" sz="2800" b="0" baseline="0" dirty="0">
                <a:solidFill>
                  <a:srgbClr val="000000"/>
                </a:solidFill>
                <a:latin typeface="Arial" panose="020B0604020202020204" pitchFamily="34" charset="0"/>
                <a:ea typeface="Times New Roman"/>
              </a:rPr>
              <a:t>Engagement is not about making things easy; it is about making things that can be experienced at many levels of skill and enjoyment.</a:t>
            </a:r>
            <a:endParaRPr lang="en-US" sz="2800" b="0" baseline="-25000" dirty="0">
              <a:solidFill>
                <a:srgbClr val="000000"/>
              </a:solidFill>
              <a:latin typeface="Times New Roman"/>
              <a:ea typeface="Times New Roman"/>
            </a:endParaRPr>
          </a:p>
        </p:txBody>
      </p:sp>
    </p:spTree>
    <p:extLst>
      <p:ext uri="{BB962C8B-B14F-4D97-AF65-F5344CB8AC3E}">
        <p14:creationId xmlns:p14="http://schemas.microsoft.com/office/powerpoint/2010/main" val="172019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8940"/>
            <a:ext cx="8229600" cy="557212"/>
          </a:xfrm>
        </p:spPr>
        <p:txBody>
          <a:bodyPr/>
          <a:lstStyle/>
          <a:p>
            <a:pPr marR="0" rtl="0"/>
            <a:r>
              <a:rPr lang="en-US" b="1" baseline="0" dirty="0">
                <a:latin typeface="Arial" panose="020B0604020202020204" pitchFamily="34" charset="0"/>
                <a:ea typeface="ヒラギノ角ゴ Pro W3"/>
              </a:rPr>
              <a:t>Narrative</a:t>
            </a:r>
            <a:r>
              <a:rPr lang="en-US" b="0" baseline="0" dirty="0">
                <a:latin typeface="Arial" panose="020B0604020202020204" pitchFamily="34" charset="0"/>
                <a:ea typeface="ヒラギノ角ゴ Pro W3"/>
              </a:rPr>
              <a:t> </a:t>
            </a:r>
            <a:endParaRPr lang="en-US" b="0" baseline="-25000" dirty="0">
              <a:latin typeface="Times New Roman"/>
              <a:ea typeface="ヒラギノ角ゴ Pro W3"/>
            </a:endParaRPr>
          </a:p>
        </p:txBody>
      </p:sp>
      <p:sp>
        <p:nvSpPr>
          <p:cNvPr id="3" name="Text Placeholder 2"/>
          <p:cNvSpPr>
            <a:spLocks noGrp="1"/>
          </p:cNvSpPr>
          <p:nvPr>
            <p:ph type="body" idx="4294967295"/>
          </p:nvPr>
        </p:nvSpPr>
        <p:spPr>
          <a:xfrm>
            <a:off x="665280" y="1349912"/>
            <a:ext cx="8229600" cy="4525963"/>
          </a:xfrm>
        </p:spPr>
        <p:txBody>
          <a:bodyPr/>
          <a:lstStyle/>
          <a:p>
            <a:pPr marR="0" lvl="0" rtl="0"/>
            <a:r>
              <a:rPr lang="en-US" sz="2800" b="0" baseline="0" dirty="0">
                <a:solidFill>
                  <a:srgbClr val="000000"/>
                </a:solidFill>
                <a:latin typeface="Arial" panose="020B0604020202020204" pitchFamily="34" charset="0"/>
                <a:ea typeface="Times New Roman"/>
              </a:rPr>
              <a:t>Narrative is to do with telling a good story,</a:t>
            </a:r>
            <a:r>
              <a:rPr lang="en-US" sz="2800" b="0" dirty="0">
                <a:solidFill>
                  <a:srgbClr val="000000"/>
                </a:solidFill>
                <a:latin typeface="Arial" panose="020B0604020202020204" pitchFamily="34" charset="0"/>
                <a:ea typeface="Times New Roman"/>
              </a:rPr>
              <a:t> </a:t>
            </a:r>
            <a:r>
              <a:rPr lang="en-US" sz="2800" b="0" baseline="0" dirty="0">
                <a:solidFill>
                  <a:srgbClr val="000000"/>
                </a:solidFill>
                <a:latin typeface="Arial" panose="020B0604020202020204" pitchFamily="34" charset="0"/>
                <a:ea typeface="Times New Roman"/>
              </a:rPr>
              <a:t>with convincing characters, plot and suspense. </a:t>
            </a:r>
          </a:p>
          <a:p>
            <a:pPr marR="0" lvl="0" rtl="0"/>
            <a:r>
              <a:rPr lang="en-US" sz="2800" b="0" baseline="0" dirty="0">
                <a:solidFill>
                  <a:srgbClr val="000000"/>
                </a:solidFill>
                <a:latin typeface="Arial" panose="020B0604020202020204" pitchFamily="34" charset="0"/>
                <a:ea typeface="Times New Roman"/>
              </a:rPr>
              <a:t>Narrative is not just about fiction, however. </a:t>
            </a:r>
          </a:p>
          <a:p>
            <a:pPr marR="0" lvl="0" rtl="0"/>
            <a:r>
              <a:rPr lang="en-US" sz="2800" b="0" baseline="0" dirty="0">
                <a:solidFill>
                  <a:srgbClr val="000000"/>
                </a:solidFill>
                <a:latin typeface="Arial" panose="020B0604020202020204" pitchFamily="34" charset="0"/>
                <a:ea typeface="Times New Roman"/>
              </a:rPr>
              <a:t>Good narrative is just as important for a company’s promotional video, a lecture on interaction design, a menu structure on a mobile phone or any other design problem.</a:t>
            </a:r>
            <a:endParaRPr lang="en-US" sz="2800" b="0" baseline="-25000" dirty="0">
              <a:solidFill>
                <a:srgbClr val="000000"/>
              </a:solidFill>
              <a:latin typeface="Times New Roman"/>
              <a:ea typeface="Times New Roman"/>
            </a:endParaRPr>
          </a:p>
        </p:txBody>
      </p:sp>
    </p:spTree>
    <p:extLst>
      <p:ext uri="{BB962C8B-B14F-4D97-AF65-F5344CB8AC3E}">
        <p14:creationId xmlns:p14="http://schemas.microsoft.com/office/powerpoint/2010/main" val="238325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pPr marR="0" rtl="0"/>
            <a:r>
              <a:rPr lang="en-US" b="1" baseline="0" dirty="0">
                <a:latin typeface="Arial" panose="020B0604020202020204" pitchFamily="34" charset="0"/>
                <a:ea typeface="ヒラギノ角ゴ Pro W3"/>
              </a:rPr>
              <a:t>Immersion</a:t>
            </a:r>
            <a:r>
              <a:rPr lang="en-US" b="0" baseline="0" dirty="0">
                <a:latin typeface="Arial" panose="020B0604020202020204" pitchFamily="34" charset="0"/>
                <a:ea typeface="ヒラギノ角ゴ Pro W3"/>
              </a:rPr>
              <a:t> </a:t>
            </a:r>
            <a:endParaRPr lang="en-US" b="0" baseline="-25000" dirty="0">
              <a:latin typeface="Times New Roman"/>
              <a:ea typeface="ヒラギノ角ゴ Pro W3"/>
            </a:endParaRPr>
          </a:p>
        </p:txBody>
      </p:sp>
      <p:sp>
        <p:nvSpPr>
          <p:cNvPr id="3" name="Text Placeholder 2"/>
          <p:cNvSpPr>
            <a:spLocks noGrp="1"/>
          </p:cNvSpPr>
          <p:nvPr>
            <p:ph type="body" idx="4294967295"/>
          </p:nvPr>
        </p:nvSpPr>
        <p:spPr>
          <a:xfrm>
            <a:off x="650227" y="1350838"/>
            <a:ext cx="8229600" cy="3124944"/>
          </a:xfrm>
        </p:spPr>
        <p:txBody>
          <a:bodyPr/>
          <a:lstStyle/>
          <a:p>
            <a:pPr marR="0" lvl="0" rtl="0"/>
            <a:r>
              <a:rPr lang="en-US" sz="2800" b="0" baseline="0" dirty="0">
                <a:solidFill>
                  <a:srgbClr val="000000"/>
                </a:solidFill>
                <a:latin typeface="Arial" panose="020B0604020202020204" pitchFamily="34" charset="0"/>
                <a:ea typeface="Times New Roman"/>
              </a:rPr>
              <a:t>Immersion is the feeling of being wholly involved within something, with being taken over and transported somewhere else. </a:t>
            </a:r>
          </a:p>
          <a:p>
            <a:pPr marR="0" lvl="0" rtl="0"/>
            <a:r>
              <a:rPr lang="en-US" sz="2800" b="0" baseline="0" dirty="0">
                <a:solidFill>
                  <a:srgbClr val="000000"/>
                </a:solidFill>
                <a:latin typeface="Arial" panose="020B0604020202020204" pitchFamily="34" charset="0"/>
                <a:ea typeface="Times New Roman"/>
              </a:rPr>
              <a:t>You can get immersed in all manner of things (such as reading a book), so immersion is not about the medium; it is a quality of the design.</a:t>
            </a:r>
            <a:endParaRPr lang="en-US" sz="2800" b="0" baseline="-25000" dirty="0">
              <a:solidFill>
                <a:srgbClr val="000000"/>
              </a:solidFill>
              <a:latin typeface="Times New Roman"/>
              <a:ea typeface="Times New Roman"/>
            </a:endParaRPr>
          </a:p>
        </p:txBody>
      </p:sp>
    </p:spTree>
    <p:extLst>
      <p:ext uri="{BB962C8B-B14F-4D97-AF65-F5344CB8AC3E}">
        <p14:creationId xmlns:p14="http://schemas.microsoft.com/office/powerpoint/2010/main" val="386508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6557"/>
            <a:ext cx="8229600" cy="557212"/>
          </a:xfrm>
        </p:spPr>
        <p:txBody>
          <a:bodyPr/>
          <a:lstStyle/>
          <a:p>
            <a:pPr marR="0" rtl="0"/>
            <a:r>
              <a:rPr lang="en-US" b="1" baseline="0" dirty="0">
                <a:latin typeface="Arial" panose="020B0604020202020204" pitchFamily="34" charset="0"/>
                <a:ea typeface="ヒラギノ角ゴ Pro W3"/>
              </a:rPr>
              <a:t>Flow</a:t>
            </a:r>
            <a:r>
              <a:rPr lang="en-US" b="0" baseline="0" dirty="0">
                <a:latin typeface="Arial" panose="020B0604020202020204" pitchFamily="34" charset="0"/>
                <a:ea typeface="ヒラギノ角ゴ Pro W3"/>
              </a:rPr>
              <a:t> </a:t>
            </a:r>
            <a:endParaRPr lang="en-US" b="0" baseline="-25000" dirty="0">
              <a:latin typeface="Times New Roman"/>
              <a:ea typeface="ヒラギノ角ゴ Pro W3"/>
            </a:endParaRPr>
          </a:p>
        </p:txBody>
      </p:sp>
      <p:sp>
        <p:nvSpPr>
          <p:cNvPr id="3" name="Text Placeholder 2"/>
          <p:cNvSpPr>
            <a:spLocks noGrp="1"/>
          </p:cNvSpPr>
          <p:nvPr>
            <p:ph type="body" idx="4294967295"/>
          </p:nvPr>
        </p:nvSpPr>
        <p:spPr>
          <a:xfrm>
            <a:off x="670868" y="1397282"/>
            <a:ext cx="8229600" cy="4525963"/>
          </a:xfrm>
        </p:spPr>
        <p:txBody>
          <a:bodyPr>
            <a:normAutofit fontScale="92500" lnSpcReduction="10000"/>
          </a:bodyPr>
          <a:lstStyle/>
          <a:p>
            <a:pPr marR="0" lvl="0" rtl="0">
              <a:lnSpc>
                <a:spcPct val="120000"/>
              </a:lnSpc>
            </a:pPr>
            <a:r>
              <a:rPr lang="en-US" sz="1800" b="0" baseline="0" dirty="0">
                <a:solidFill>
                  <a:srgbClr val="000000"/>
                </a:solidFill>
                <a:latin typeface="Arial" panose="020B0604020202020204" pitchFamily="34" charset="0"/>
                <a:ea typeface="Times New Roman"/>
              </a:rPr>
              <a:t>Flow</a:t>
            </a:r>
            <a:r>
              <a:rPr lang="en-US" sz="1800" b="0" dirty="0">
                <a:solidFill>
                  <a:srgbClr val="000000"/>
                </a:solidFill>
                <a:latin typeface="Arial" panose="020B0604020202020204" pitchFamily="34" charset="0"/>
                <a:ea typeface="Times New Roman"/>
              </a:rPr>
              <a:t> </a:t>
            </a:r>
            <a:r>
              <a:rPr lang="en-US" sz="1800" b="0" baseline="0" dirty="0">
                <a:solidFill>
                  <a:srgbClr val="000000"/>
                </a:solidFill>
                <a:latin typeface="Arial" panose="020B0604020202020204" pitchFamily="34" charset="0"/>
                <a:ea typeface="Times New Roman"/>
              </a:rPr>
              <a:t>is the sense of smooth movement, the gradual change from one state to another. </a:t>
            </a:r>
          </a:p>
          <a:p>
            <a:pPr marR="0" lvl="0" rtl="0">
              <a:lnSpc>
                <a:spcPct val="120000"/>
              </a:lnSpc>
            </a:pPr>
            <a:r>
              <a:rPr lang="en-US" sz="1800" b="0" baseline="0" dirty="0">
                <a:solidFill>
                  <a:srgbClr val="000000"/>
                </a:solidFill>
                <a:latin typeface="Arial" panose="020B0604020202020204" pitchFamily="34" charset="0"/>
                <a:ea typeface="Times New Roman"/>
              </a:rPr>
              <a:t>Flow is an important concept introduced by the design philosopher Mihaly Czikszentmihaly. </a:t>
            </a:r>
          </a:p>
          <a:p>
            <a:pPr marR="0" lvl="0" rtl="0">
              <a:lnSpc>
                <a:spcPct val="120000"/>
              </a:lnSpc>
            </a:pPr>
            <a:r>
              <a:rPr lang="en-US" sz="1800" b="0" baseline="0" dirty="0">
                <a:solidFill>
                  <a:srgbClr val="000000"/>
                </a:solidFill>
                <a:latin typeface="Arial" panose="020B0604020202020204" pitchFamily="34" charset="0"/>
                <a:ea typeface="Times New Roman"/>
              </a:rPr>
              <a:t>‘Flow needs contexts. A river, for example, needs riverbanks otherwise it spreads out in every direction until it becomes a brackish swamp. Similarly, cars need highways, capital needs markets and life’s energy needs bodies through which to course’.</a:t>
            </a:r>
          </a:p>
          <a:p>
            <a:pPr marR="0" lvl="0" rtl="0">
              <a:lnSpc>
                <a:spcPct val="120000"/>
              </a:lnSpc>
            </a:pPr>
            <a:r>
              <a:rPr lang="en-US" sz="1800" b="0" baseline="0" dirty="0">
                <a:solidFill>
                  <a:srgbClr val="000000"/>
                </a:solidFill>
                <a:latin typeface="Arial" panose="020B0604020202020204" pitchFamily="34" charset="0"/>
                <a:ea typeface="Times New Roman"/>
              </a:rPr>
              <a:t>Flows influence one another.</a:t>
            </a:r>
          </a:p>
          <a:p>
            <a:pPr marR="0" lvl="0" rtl="0">
              <a:lnSpc>
                <a:spcPct val="120000"/>
              </a:lnSpc>
            </a:pPr>
            <a:r>
              <a:rPr lang="en-US" sz="1800" b="0" baseline="0" dirty="0">
                <a:solidFill>
                  <a:srgbClr val="000000"/>
                </a:solidFill>
                <a:latin typeface="Arial" panose="020B0604020202020204" pitchFamily="34" charset="0"/>
                <a:ea typeface="Times New Roman"/>
              </a:rPr>
              <a:t>When you order a book from Amazon, the flow of data on the web has an effect outside the web, namely, it causes a package to be put on an airplane. </a:t>
            </a:r>
          </a:p>
          <a:p>
            <a:pPr marR="0" lvl="0" rtl="0">
              <a:lnSpc>
                <a:spcPct val="120000"/>
              </a:lnSpc>
            </a:pPr>
            <a:r>
              <a:rPr lang="en-US" sz="1800" b="0" baseline="0" dirty="0">
                <a:solidFill>
                  <a:srgbClr val="000000"/>
                </a:solidFill>
                <a:latin typeface="Arial" panose="020B0604020202020204" pitchFamily="34" charset="0"/>
                <a:ea typeface="Times New Roman"/>
              </a:rPr>
              <a:t>This in turn has geographic consequences: the warehouse where your order is filled is probably located near an airport.</a:t>
            </a:r>
          </a:p>
          <a:p>
            <a:pPr marR="0" lvl="0" rtl="0">
              <a:lnSpc>
                <a:spcPct val="120000"/>
              </a:lnSpc>
            </a:pPr>
            <a:r>
              <a:rPr lang="en-US" sz="1800" b="0" baseline="0" dirty="0">
                <a:solidFill>
                  <a:srgbClr val="000000"/>
                </a:solidFill>
                <a:latin typeface="Arial" panose="020B0604020202020204" pitchFamily="34" charset="0"/>
                <a:ea typeface="Times New Roman"/>
              </a:rPr>
              <a:t>Where regular crossovers between flows occur, places emerge. </a:t>
            </a:r>
          </a:p>
        </p:txBody>
      </p:sp>
    </p:spTree>
    <p:extLst>
      <p:ext uri="{BB962C8B-B14F-4D97-AF65-F5344CB8AC3E}">
        <p14:creationId xmlns:p14="http://schemas.microsoft.com/office/powerpoint/2010/main" val="319108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3512"/>
            <a:ext cx="8229600" cy="701228"/>
          </a:xfrm>
        </p:spPr>
        <p:txBody>
          <a:bodyPr/>
          <a:lstStyle/>
          <a:p>
            <a:pPr marR="0" rtl="0"/>
            <a:r>
              <a:rPr lang="en-US" b="1" baseline="0" dirty="0">
                <a:latin typeface="Arial" panose="020B0604020202020204" pitchFamily="34" charset="0"/>
                <a:ea typeface="ヒラギノ角ゴ Pro W3"/>
              </a:rPr>
              <a:t>Digital ground: McCullough</a:t>
            </a:r>
            <a:r>
              <a:rPr lang="en-US" b="0" baseline="0" dirty="0">
                <a:latin typeface="Arial" panose="020B0604020202020204" pitchFamily="34" charset="0"/>
                <a:ea typeface="ヒラギノ角ゴ Pro W3"/>
              </a:rPr>
              <a:t> </a:t>
            </a:r>
            <a:endParaRPr lang="en-US" b="0" baseline="0" dirty="0">
              <a:latin typeface="Times New Roman"/>
              <a:ea typeface="ヒラギノ角ゴ Pro W3"/>
            </a:endParaRPr>
          </a:p>
        </p:txBody>
      </p:sp>
      <p:sp>
        <p:nvSpPr>
          <p:cNvPr id="3" name="Text Placeholder 2"/>
          <p:cNvSpPr>
            <a:spLocks noGrp="1"/>
          </p:cNvSpPr>
          <p:nvPr>
            <p:ph type="body" idx="4294967295"/>
          </p:nvPr>
        </p:nvSpPr>
        <p:spPr>
          <a:xfrm>
            <a:off x="674424" y="1402870"/>
            <a:ext cx="8229600" cy="4868962"/>
          </a:xfrm>
        </p:spPr>
        <p:txBody>
          <a:bodyPr>
            <a:noAutofit/>
          </a:bodyPr>
          <a:lstStyle/>
          <a:p>
            <a:pPr marR="0" lvl="0" rtl="0"/>
            <a:r>
              <a:rPr lang="en-US" sz="1800" b="0" baseline="0" dirty="0">
                <a:solidFill>
                  <a:srgbClr val="000000"/>
                </a:solidFill>
                <a:latin typeface="Arial" panose="020B0604020202020204" pitchFamily="34" charset="0"/>
                <a:ea typeface="Times New Roman"/>
              </a:rPr>
              <a:t>Flow is the sense of engagement that emerges, between boredom and anxiety, when practised abilities are applied to challenges that are just about manageable.</a:t>
            </a:r>
          </a:p>
          <a:p>
            <a:pPr marR="0" lvl="0" rtl="0"/>
            <a:r>
              <a:rPr lang="en-US" sz="1800" b="0" baseline="0" dirty="0" smtClean="0">
                <a:solidFill>
                  <a:srgbClr val="000000"/>
                </a:solidFill>
                <a:latin typeface="Arial" panose="020B0604020202020204" pitchFamily="34" charset="0"/>
                <a:ea typeface="Times New Roman"/>
              </a:rPr>
              <a:t>This </a:t>
            </a:r>
            <a:r>
              <a:rPr lang="en-US" sz="1800" b="0" baseline="0" dirty="0">
                <a:solidFill>
                  <a:srgbClr val="000000"/>
                </a:solidFill>
                <a:latin typeface="Arial" panose="020B0604020202020204" pitchFamily="34" charset="0"/>
                <a:ea typeface="Times New Roman"/>
              </a:rPr>
              <a:t>notion of engaged tacit knowledge grounds much interaction design.</a:t>
            </a:r>
          </a:p>
          <a:p>
            <a:pPr marR="0" lvl="0" rtl="0"/>
            <a:r>
              <a:rPr lang="en-US" sz="1800" b="0" baseline="0" dirty="0" smtClean="0">
                <a:solidFill>
                  <a:srgbClr val="000000"/>
                </a:solidFill>
                <a:latin typeface="Arial" panose="020B0604020202020204" pitchFamily="34" charset="0"/>
                <a:ea typeface="Times New Roman"/>
              </a:rPr>
              <a:t>We </a:t>
            </a:r>
            <a:r>
              <a:rPr lang="en-US" sz="1800" b="0" baseline="0" dirty="0">
                <a:solidFill>
                  <a:srgbClr val="000000"/>
                </a:solidFill>
                <a:latin typeface="Arial" panose="020B0604020202020204" pitchFamily="34" charset="0"/>
                <a:ea typeface="Times New Roman"/>
              </a:rPr>
              <a:t>tend to be familiar with psychological notions of ‘activity theory’, ‘situated actions’ and ‘persistent structures’. </a:t>
            </a:r>
          </a:p>
          <a:p>
            <a:pPr marR="0" lvl="0" rtl="0"/>
            <a:r>
              <a:rPr lang="en-US" sz="1800" b="0" baseline="0" dirty="0">
                <a:solidFill>
                  <a:srgbClr val="000000"/>
                </a:solidFill>
                <a:latin typeface="Arial" panose="020B0604020202020204" pitchFamily="34" charset="0"/>
                <a:ea typeface="Times New Roman"/>
              </a:rPr>
              <a:t>We know how possibilities for action are perceived especially amid engaged activity (and we overuse the word ‘affordance’ to describe this). </a:t>
            </a:r>
          </a:p>
          <a:p>
            <a:pPr marR="0" lvl="0" rtl="0"/>
            <a:r>
              <a:rPr lang="en-US" sz="1800" b="0" baseline="0" dirty="0">
                <a:solidFill>
                  <a:srgbClr val="000000"/>
                </a:solidFill>
                <a:latin typeface="Arial" panose="020B0604020202020204" pitchFamily="34" charset="0"/>
                <a:ea typeface="Times New Roman"/>
              </a:rPr>
              <a:t>Increasingly, we understand how that perception depends on persistent structures, both mental and physical, that surround and give meaning to those activities. </a:t>
            </a:r>
          </a:p>
          <a:p>
            <a:pPr marR="0" lvl="0" rtl="0"/>
            <a:r>
              <a:rPr lang="en-US" sz="1800" b="0" baseline="0" dirty="0">
                <a:solidFill>
                  <a:srgbClr val="000000"/>
                </a:solidFill>
                <a:latin typeface="Arial" panose="020B0604020202020204" pitchFamily="34" charset="0"/>
                <a:ea typeface="Times New Roman"/>
              </a:rPr>
              <a:t>We recognize how such response to context is not necessarily deliberative. We find the phenomenology of engagement at the roots of interactivity.</a:t>
            </a:r>
          </a:p>
          <a:p>
            <a:pPr marR="0" lvl="0" rtl="0"/>
            <a:r>
              <a:rPr lang="en-US" sz="1800" b="0" baseline="0" dirty="0">
                <a:solidFill>
                  <a:srgbClr val="000000"/>
                </a:solidFill>
                <a:latin typeface="Arial" panose="020B0604020202020204" pitchFamily="34" charset="0"/>
                <a:ea typeface="Times New Roman"/>
              </a:rPr>
              <a:t>So this is the heart of the matter: Flow needs fixity.</a:t>
            </a:r>
          </a:p>
          <a:p>
            <a:pPr marR="0" lvl="0" rtl="0"/>
            <a:r>
              <a:rPr lang="en-US" sz="1800" b="0" baseline="0" dirty="0">
                <a:solidFill>
                  <a:srgbClr val="000000"/>
                </a:solidFill>
                <a:latin typeface="Arial" panose="020B0604020202020204" pitchFamily="34" charset="0"/>
                <a:ea typeface="Times New Roman"/>
              </a:rPr>
              <a:t>Persistently embodied intentional settings, also known as architecture, provide a necessary context for flow.</a:t>
            </a:r>
          </a:p>
        </p:txBody>
      </p:sp>
    </p:spTree>
    <p:extLst>
      <p:ext uri="{BB962C8B-B14F-4D97-AF65-F5344CB8AC3E}">
        <p14:creationId xmlns:p14="http://schemas.microsoft.com/office/powerpoint/2010/main" val="341793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8376"/>
            <a:ext cx="8229600" cy="557212"/>
          </a:xfrm>
        </p:spPr>
        <p:txBody>
          <a:bodyPr/>
          <a:lstStyle/>
          <a:p>
            <a:r>
              <a:rPr lang="en-US" b="1" dirty="0"/>
              <a:t>Gamification</a:t>
            </a:r>
          </a:p>
        </p:txBody>
      </p:sp>
      <p:sp>
        <p:nvSpPr>
          <p:cNvPr id="3" name="Text Placeholder 2"/>
          <p:cNvSpPr>
            <a:spLocks noGrp="1"/>
          </p:cNvSpPr>
          <p:nvPr>
            <p:ph type="body" idx="4294967295"/>
          </p:nvPr>
        </p:nvSpPr>
        <p:spPr>
          <a:xfrm>
            <a:off x="666424" y="1350547"/>
            <a:ext cx="8229600" cy="4525963"/>
          </a:xfrm>
        </p:spPr>
        <p:txBody>
          <a:bodyPr/>
          <a:lstStyle/>
          <a:p>
            <a:r>
              <a:rPr lang="en-US" sz="2800" dirty="0"/>
              <a:t>Computer games have to be designed to be engaging and many of the principles of engagement can be seen in this design.</a:t>
            </a:r>
          </a:p>
          <a:p>
            <a:r>
              <a:rPr lang="en-US" sz="2800" dirty="0"/>
              <a:t>Increasingly, these principles are being applied to various interactive systems.</a:t>
            </a:r>
          </a:p>
          <a:p>
            <a:r>
              <a:rPr lang="en-US" sz="2800" dirty="0"/>
              <a:t>Websites need to hold people’s attention.</a:t>
            </a:r>
          </a:p>
          <a:p>
            <a:r>
              <a:rPr lang="en-US" sz="2800" dirty="0"/>
              <a:t>And principles of games (‘gamification’) can be used to interest and motivate people.</a:t>
            </a:r>
          </a:p>
        </p:txBody>
      </p:sp>
    </p:spTree>
    <p:extLst>
      <p:ext uri="{BB962C8B-B14F-4D97-AF65-F5344CB8AC3E}">
        <p14:creationId xmlns:p14="http://schemas.microsoft.com/office/powerpoint/2010/main" val="159383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8084"/>
            <a:ext cx="8229600" cy="557212"/>
          </a:xfrm>
        </p:spPr>
        <p:txBody>
          <a:bodyPr/>
          <a:lstStyle/>
          <a:p>
            <a:pPr marR="0" rtl="0"/>
            <a:r>
              <a:rPr lang="en-US" b="1" baseline="0" dirty="0">
                <a:latin typeface="Arial" panose="020B0604020202020204" pitchFamily="34" charset="0"/>
                <a:ea typeface="ヒラギノ角ゴ Pro W3"/>
              </a:rPr>
              <a:t>Engagement</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85800" y="1392584"/>
            <a:ext cx="8229600" cy="4525963"/>
          </a:xfrm>
        </p:spPr>
        <p:txBody>
          <a:bodyPr>
            <a:noAutofit/>
          </a:bodyPr>
          <a:lstStyle/>
          <a:p>
            <a:pPr marR="0" lvl="0" rtl="0"/>
            <a:r>
              <a:rPr lang="en-US" sz="2000" b="0" baseline="0" dirty="0">
                <a:solidFill>
                  <a:srgbClr val="000000"/>
                </a:solidFill>
                <a:latin typeface="Arial" panose="020B0604020202020204" pitchFamily="34" charset="0"/>
                <a:ea typeface="Times New Roman"/>
              </a:rPr>
              <a:t>A medium is engaging if it draws the person in, if it seems to surround the activity and if it stimulates the imagination. </a:t>
            </a:r>
          </a:p>
          <a:p>
            <a:pPr marR="0" lvl="0" rtl="0"/>
            <a:r>
              <a:rPr lang="en-US" sz="2000" b="0" baseline="0" dirty="0">
                <a:solidFill>
                  <a:srgbClr val="000000"/>
                </a:solidFill>
                <a:latin typeface="Arial" panose="020B0604020202020204" pitchFamily="34" charset="0"/>
                <a:ea typeface="Times New Roman"/>
              </a:rPr>
              <a:t>An engaging medium allows for continuity and variety and for ‘flow’ and movement amongst many subtle differentiations of conditions. </a:t>
            </a:r>
          </a:p>
          <a:p>
            <a:pPr marR="0" lvl="0" rtl="0"/>
            <a:r>
              <a:rPr lang="en-US" sz="2000" b="0" baseline="0" dirty="0">
                <a:solidFill>
                  <a:srgbClr val="000000"/>
                </a:solidFill>
                <a:latin typeface="Arial" panose="020B0604020202020204" pitchFamily="34" charset="0"/>
                <a:ea typeface="Times New Roman"/>
              </a:rPr>
              <a:t>The medium can take many slightly different positions along a spectrum that are just discernible by a person. </a:t>
            </a:r>
          </a:p>
          <a:p>
            <a:pPr marR="0" lvl="0" rtl="0"/>
            <a:r>
              <a:rPr lang="en-US" sz="2000" b="0" baseline="0" dirty="0">
                <a:solidFill>
                  <a:srgbClr val="000000"/>
                </a:solidFill>
                <a:latin typeface="Arial" panose="020B0604020202020204" pitchFamily="34" charset="0"/>
                <a:ea typeface="Times New Roman"/>
              </a:rPr>
              <a:t>Think of the way the lights go down in a cinema just before the movie starts. The sense of anticipation, satisfaction and being drawn-in is created by the just discernible change in lighting. </a:t>
            </a:r>
          </a:p>
          <a:p>
            <a:pPr marR="0" lvl="0" rtl="0"/>
            <a:r>
              <a:rPr lang="en-US" sz="2000" b="0" baseline="0" dirty="0">
                <a:solidFill>
                  <a:srgbClr val="000000"/>
                </a:solidFill>
                <a:latin typeface="Arial" panose="020B0604020202020204" pitchFamily="34" charset="0"/>
                <a:ea typeface="Times New Roman"/>
              </a:rPr>
              <a:t>Interactive technologies are the medium that the interactive system designer shapes.</a:t>
            </a:r>
            <a:endParaRPr lang="en-US" sz="2000" b="0" baseline="0" dirty="0">
              <a:solidFill>
                <a:srgbClr val="000000"/>
              </a:solidFill>
              <a:latin typeface="Times New Roman"/>
              <a:ea typeface="Times New Roman"/>
            </a:endParaRPr>
          </a:p>
        </p:txBody>
      </p:sp>
    </p:spTree>
    <p:extLst>
      <p:ext uri="{BB962C8B-B14F-4D97-AF65-F5344CB8AC3E}">
        <p14:creationId xmlns:p14="http://schemas.microsoft.com/office/powerpoint/2010/main" val="426735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9732"/>
            <a:ext cx="8229600" cy="557212"/>
          </a:xfrm>
        </p:spPr>
        <p:txBody>
          <a:bodyPr/>
          <a:lstStyle/>
          <a:p>
            <a:pPr marR="0" rtl="0"/>
            <a:r>
              <a:rPr lang="en-US" b="1" baseline="0" dirty="0">
                <a:latin typeface="Arial" panose="020B0604020202020204" pitchFamily="34" charset="0"/>
                <a:ea typeface="ヒラギノ角ゴ Pro W3"/>
              </a:rPr>
              <a:t>Engagement in games</a:t>
            </a:r>
          </a:p>
        </p:txBody>
      </p:sp>
      <p:sp>
        <p:nvSpPr>
          <p:cNvPr id="3" name="Text Placeholder 2"/>
          <p:cNvSpPr>
            <a:spLocks noGrp="1"/>
          </p:cNvSpPr>
          <p:nvPr>
            <p:ph type="body" idx="4294967295"/>
          </p:nvPr>
        </p:nvSpPr>
        <p:spPr>
          <a:xfrm>
            <a:off x="674370" y="1393345"/>
            <a:ext cx="8229600" cy="4525963"/>
          </a:xfrm>
        </p:spPr>
        <p:txBody>
          <a:bodyPr>
            <a:noAutofit/>
          </a:bodyPr>
          <a:lstStyle/>
          <a:p>
            <a:pPr marR="0" lvl="0" rtl="0"/>
            <a:r>
              <a:rPr lang="en-US" sz="1800" b="0" baseline="0" dirty="0">
                <a:solidFill>
                  <a:srgbClr val="000000"/>
                </a:solidFill>
                <a:latin typeface="Arial" panose="020B0604020202020204" pitchFamily="34" charset="0"/>
                <a:ea typeface="Times New Roman"/>
              </a:rPr>
              <a:t>An engaging animated computer game will allow for these differentiations of conditions. </a:t>
            </a:r>
          </a:p>
          <a:p>
            <a:pPr marR="0" lvl="0" rtl="0"/>
            <a:r>
              <a:rPr lang="en-US" sz="1800" b="0" baseline="0" dirty="0">
                <a:solidFill>
                  <a:srgbClr val="000000"/>
                </a:solidFill>
                <a:latin typeface="Arial" panose="020B0604020202020204" pitchFamily="34" charset="0"/>
                <a:ea typeface="Times New Roman"/>
              </a:rPr>
              <a:t>An important feature here is also the integration of media. </a:t>
            </a:r>
          </a:p>
          <a:p>
            <a:pPr marR="0" lvl="0" rtl="0"/>
            <a:r>
              <a:rPr lang="en-US" sz="1800" b="0" baseline="0" dirty="0">
                <a:solidFill>
                  <a:srgbClr val="000000"/>
                </a:solidFill>
                <a:latin typeface="Arial" panose="020B0604020202020204" pitchFamily="34" charset="0"/>
                <a:ea typeface="Times New Roman"/>
              </a:rPr>
              <a:t>A boring computer game relies on too little change and flow and too little depth in the media components. </a:t>
            </a:r>
          </a:p>
          <a:p>
            <a:pPr marR="0" lvl="0" rtl="0"/>
            <a:r>
              <a:rPr lang="en-US" sz="1800" b="0" baseline="0" dirty="0">
                <a:solidFill>
                  <a:srgbClr val="000000"/>
                </a:solidFill>
                <a:latin typeface="Arial" panose="020B0604020202020204" pitchFamily="34" charset="0"/>
                <a:ea typeface="Times New Roman"/>
              </a:rPr>
              <a:t>Computer games illustrate all the other features of engagement above – a feeling of immersion, the need for a good story line, the authenticity of the gameplay and identification with characters, the different levels accommodating different abilities and the gradual smooth change of scenes: the flow. </a:t>
            </a:r>
          </a:p>
          <a:p>
            <a:pPr marR="0" lvl="0" rtl="0"/>
            <a:r>
              <a:rPr lang="en-US" sz="1800" b="0" baseline="0" dirty="0">
                <a:solidFill>
                  <a:srgbClr val="000000"/>
                </a:solidFill>
                <a:latin typeface="Arial" panose="020B0604020202020204" pitchFamily="34" charset="0"/>
                <a:ea typeface="Times New Roman"/>
              </a:rPr>
              <a:t>One of the most engaging games was </a:t>
            </a:r>
            <a:r>
              <a:rPr lang="en-US" sz="1800" b="0" i="1" baseline="0" dirty="0">
                <a:solidFill>
                  <a:srgbClr val="000000"/>
                </a:solidFill>
                <a:latin typeface="Arial" panose="020B0604020202020204" pitchFamily="34" charset="0"/>
                <a:ea typeface="Times New Roman"/>
              </a:rPr>
              <a:t>Myst which appeared on the Macintosh in the early 1990s and remains a best seller today with the 2008 launch on the Nintendo DS. </a:t>
            </a:r>
          </a:p>
          <a:p>
            <a:pPr marR="0" lvl="0" rtl="0"/>
            <a:r>
              <a:rPr lang="en-US" sz="1800" b="0" baseline="0" dirty="0">
                <a:solidFill>
                  <a:srgbClr val="000000"/>
                </a:solidFill>
                <a:latin typeface="Arial" panose="020B0604020202020204" pitchFamily="34" charset="0"/>
                <a:ea typeface="Times New Roman"/>
              </a:rPr>
              <a:t>The atmosphere was considerably enhanced by excellent use of sound and by character and the slow pace of the movement.</a:t>
            </a:r>
            <a:endParaRPr lang="en-US" sz="1800" b="0" baseline="0" dirty="0">
              <a:solidFill>
                <a:srgbClr val="000000"/>
              </a:solidFill>
              <a:latin typeface="Times New Roman"/>
              <a:ea typeface="Times New Roman"/>
            </a:endParaRPr>
          </a:p>
        </p:txBody>
      </p:sp>
    </p:spTree>
    <p:extLst>
      <p:ext uri="{BB962C8B-B14F-4D97-AF65-F5344CB8AC3E}">
        <p14:creationId xmlns:p14="http://schemas.microsoft.com/office/powerpoint/2010/main" val="334575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7232"/>
            <a:ext cx="8229600" cy="557212"/>
          </a:xfrm>
        </p:spPr>
        <p:txBody>
          <a:bodyPr/>
          <a:lstStyle/>
          <a:p>
            <a:r>
              <a:rPr lang="en-US" dirty="0"/>
              <a:t>Myst</a:t>
            </a:r>
          </a:p>
        </p:txBody>
      </p:sp>
      <p:pic>
        <p:nvPicPr>
          <p:cNvPr id="4" name="Picture 3"/>
          <p:cNvPicPr>
            <a:picLocks noChangeAspect="1"/>
          </p:cNvPicPr>
          <p:nvPr/>
        </p:nvPicPr>
        <p:blipFill>
          <a:blip r:embed="rId3"/>
          <a:stretch>
            <a:fillRect/>
          </a:stretch>
        </p:blipFill>
        <p:spPr>
          <a:xfrm>
            <a:off x="1116013" y="1346243"/>
            <a:ext cx="6966718" cy="4400760"/>
          </a:xfrm>
          <a:prstGeom prst="rect">
            <a:avLst/>
          </a:prstGeom>
        </p:spPr>
      </p:pic>
      <p:sp>
        <p:nvSpPr>
          <p:cNvPr id="5" name="TextBox 4">
            <a:extLst>
              <a:ext uri="{FF2B5EF4-FFF2-40B4-BE49-F238E27FC236}">
                <a16:creationId xmlns:a16="http://schemas.microsoft.com/office/drawing/2014/main" id="{25205D6B-1291-4B56-9F1E-F3632CC9D57B}"/>
              </a:ext>
            </a:extLst>
          </p:cNvPr>
          <p:cNvSpPr txBox="1"/>
          <p:nvPr/>
        </p:nvSpPr>
        <p:spPr>
          <a:xfrm>
            <a:off x="672511" y="6094440"/>
            <a:ext cx="4699000" cy="215900"/>
          </a:xfrm>
          <a:prstGeom prst="rect">
            <a:avLst/>
          </a:prstGeom>
          <a:noFill/>
        </p:spPr>
        <p:txBody>
          <a:bodyPr wrap="none">
            <a:spAutoFit/>
          </a:bodyPr>
          <a:lstStyle/>
          <a:p>
            <a:pPr>
              <a:defRPr/>
            </a:pPr>
            <a:r>
              <a:rPr lang="en-US" sz="800" i="1" dirty="0">
                <a:latin typeface="+mj-lt"/>
              </a:rPr>
              <a:t>Source</a:t>
            </a:r>
            <a:r>
              <a:rPr lang="en-US" sz="800" dirty="0">
                <a:latin typeface="+mj-lt"/>
              </a:rPr>
              <a:t>: http://sirrus.cyan.com/Online/Myst/GameShots. © Cyan Worlds, Inc. Used by permission</a:t>
            </a:r>
            <a:endParaRPr lang="en-IN" sz="800" dirty="0">
              <a:latin typeface="+mj-lt"/>
            </a:endParaRPr>
          </a:p>
        </p:txBody>
      </p:sp>
    </p:spTree>
    <p:extLst>
      <p:ext uri="{BB962C8B-B14F-4D97-AF65-F5344CB8AC3E}">
        <p14:creationId xmlns:p14="http://schemas.microsoft.com/office/powerpoint/2010/main" val="197160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60088"/>
            <a:ext cx="8229600" cy="1143000"/>
          </a:xfrm>
        </p:spPr>
        <p:txBody>
          <a:bodyPr>
            <a:normAutofit fontScale="90000"/>
          </a:bodyPr>
          <a:lstStyle/>
          <a:p>
            <a:r>
              <a:rPr lang="en-US" b="1" i="0" u="none" strike="noStrike" baseline="0" dirty="0">
                <a:latin typeface="Arial" panose="020B0604020202020204" pitchFamily="34" charset="0"/>
              </a:rPr>
              <a:t>GameFlow and gerontoludic design        (1 of 2)</a:t>
            </a:r>
          </a:p>
        </p:txBody>
      </p:sp>
      <p:sp>
        <p:nvSpPr>
          <p:cNvPr id="3" name="Text Placeholder 2"/>
          <p:cNvSpPr>
            <a:spLocks noGrp="1"/>
          </p:cNvSpPr>
          <p:nvPr>
            <p:ph type="body" idx="4294967295"/>
          </p:nvPr>
        </p:nvSpPr>
        <p:spPr>
          <a:xfrm>
            <a:off x="683568" y="1494310"/>
            <a:ext cx="8229600" cy="4525963"/>
          </a:xfrm>
        </p:spPr>
        <p:txBody>
          <a:bodyPr>
            <a:noAutofit/>
          </a:bodyPr>
          <a:lstStyle/>
          <a:p>
            <a:r>
              <a:rPr lang="en-US" sz="1800" b="0" i="0" u="none" strike="noStrike" baseline="0" dirty="0">
                <a:latin typeface="Arial" panose="020B0604020202020204" pitchFamily="34" charset="0"/>
              </a:rPr>
              <a:t>The GameFlow model (Sweester and Wyeth, 2005) is a characterization of player enjoyment in games. </a:t>
            </a:r>
          </a:p>
          <a:p>
            <a:r>
              <a:rPr lang="en-US" sz="1800" b="0" i="0" u="none" strike="noStrike" baseline="0" dirty="0">
                <a:latin typeface="Arial" panose="020B0604020202020204" pitchFamily="34" charset="0"/>
              </a:rPr>
              <a:t>It draws on many of the characteristics of enjoyment, pleasure and flow that we discuss in this chapter. </a:t>
            </a:r>
          </a:p>
          <a:p>
            <a:r>
              <a:rPr lang="en-US" sz="1800" b="0" i="0" u="none" strike="noStrike" baseline="0" dirty="0">
                <a:latin typeface="Arial" panose="020B0604020202020204" pitchFamily="34" charset="0"/>
              </a:rPr>
              <a:t>The GameFlow model has eight core elements: concentration, challenge, skills, control, clear goals, feedback, immersion and social interaction. </a:t>
            </a:r>
          </a:p>
          <a:p>
            <a:r>
              <a:rPr lang="en-US" sz="1800" b="0" i="0" u="none" strike="noStrike" baseline="0" dirty="0">
                <a:latin typeface="Arial" panose="020B0604020202020204" pitchFamily="34" charset="0"/>
              </a:rPr>
              <a:t>As the authors acknowledge, these elements are closely related to Csikszentmihalyi’s concept of flow and the balance between skills and challenges. </a:t>
            </a:r>
          </a:p>
          <a:p>
            <a:r>
              <a:rPr lang="en-US" sz="1800" b="0" i="0" u="none" strike="noStrike" baseline="0" dirty="0">
                <a:latin typeface="Arial" panose="020B0604020202020204" pitchFamily="34" charset="0"/>
              </a:rPr>
              <a:t>Sweester, Johnson and Wyeth (2012) revisited the original model in 2012 in the context of real-time strategy games and developed a number of heuristics for how the elements could be implemented through the different media of the game (graphics, sound, narrative and so on). </a:t>
            </a:r>
          </a:p>
          <a:p>
            <a:r>
              <a:rPr lang="en-US" sz="1800" b="0" i="0" u="none" strike="noStrike" baseline="0" dirty="0">
                <a:latin typeface="Arial" panose="020B0604020202020204" pitchFamily="34" charset="0"/>
              </a:rPr>
              <a:t>For example, immersion can be increased by having an engaging animation with good sound as the game is loading.</a:t>
            </a:r>
          </a:p>
        </p:txBody>
      </p:sp>
    </p:spTree>
    <p:extLst>
      <p:ext uri="{BB962C8B-B14F-4D97-AF65-F5344CB8AC3E}">
        <p14:creationId xmlns:p14="http://schemas.microsoft.com/office/powerpoint/2010/main" val="194196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6032" y="256032"/>
            <a:ext cx="8631936" cy="812864"/>
          </a:xfrm>
        </p:spPr>
        <p:txBody>
          <a:bodyPr/>
          <a:lstStyle/>
          <a:p>
            <a:r>
              <a:rPr lang="en-US" b="1" i="0" u="none" strike="noStrike" kern="1400" dirty="0" smtClean="0">
                <a:latin typeface="Arial" panose="020B0604020202020204" pitchFamily="34" charset="0"/>
              </a:rPr>
              <a:t>Contents</a:t>
            </a:r>
            <a:endParaRPr lang="en-US" b="1" i="0" u="none" strike="noStrike" kern="1400" dirty="0">
              <a:latin typeface="Arial" panose="020B0604020202020204" pitchFamily="34" charset="0"/>
            </a:endParaRPr>
          </a:p>
        </p:txBody>
      </p:sp>
      <p:sp>
        <p:nvSpPr>
          <p:cNvPr id="3" name="Text Placeholder 2"/>
          <p:cNvSpPr>
            <a:spLocks noGrp="1"/>
          </p:cNvSpPr>
          <p:nvPr>
            <p:ph type="body" idx="4294967295"/>
          </p:nvPr>
        </p:nvSpPr>
        <p:spPr>
          <a:xfrm>
            <a:off x="658368" y="1359281"/>
            <a:ext cx="7886700" cy="4351338"/>
          </a:xfrm>
        </p:spPr>
        <p:txBody>
          <a:bodyPr/>
          <a:lstStyle/>
          <a:p>
            <a:r>
              <a:rPr lang="en-US" sz="2800" i="0" u="none" strike="noStrike" baseline="0" dirty="0" smtClean="0">
                <a:latin typeface="Arial" panose="020B0604020202020204" pitchFamily="34" charset="0"/>
              </a:rPr>
              <a:t>6.1</a:t>
            </a:r>
            <a:r>
              <a:rPr lang="en-US" sz="2800" i="0" u="none" strike="noStrike" baseline="0" dirty="0">
                <a:latin typeface="Arial" panose="020B0604020202020204" pitchFamily="34" charset="0"/>
              </a:rPr>
              <a:t>	</a:t>
            </a:r>
            <a:r>
              <a:rPr lang="en-US" sz="2800" dirty="0">
                <a:latin typeface="Arial" panose="020B0604020202020204" pitchFamily="34" charset="0"/>
              </a:rPr>
              <a:t>Introduction</a:t>
            </a:r>
            <a:r>
              <a:rPr lang="en-US" sz="2800" i="0" u="none" strike="noStrike" baseline="0" dirty="0">
                <a:latin typeface="Arial" panose="020B0604020202020204" pitchFamily="34" charset="0"/>
              </a:rPr>
              <a:t> </a:t>
            </a:r>
          </a:p>
          <a:p>
            <a:r>
              <a:rPr lang="en-US" sz="2800" i="0" u="none" strike="noStrike" baseline="0" dirty="0" smtClean="0">
                <a:latin typeface="Arial" panose="020B0604020202020204" pitchFamily="34" charset="0"/>
              </a:rPr>
              <a:t>6.2</a:t>
            </a:r>
            <a:r>
              <a:rPr lang="en-US" sz="2800" i="0" u="none" strike="noStrike" baseline="0" dirty="0">
                <a:latin typeface="Arial" panose="020B0604020202020204" pitchFamily="34" charset="0"/>
              </a:rPr>
              <a:t>	</a:t>
            </a:r>
            <a:r>
              <a:rPr lang="en-US" sz="2800" dirty="0">
                <a:latin typeface="Arial" panose="020B0604020202020204" pitchFamily="34" charset="0"/>
              </a:rPr>
              <a:t>Engagement</a:t>
            </a:r>
            <a:endParaRPr lang="en-US" sz="2800" i="0" u="none" strike="noStrike" baseline="0" dirty="0">
              <a:latin typeface="Arial" panose="020B0604020202020204" pitchFamily="34" charset="0"/>
            </a:endParaRPr>
          </a:p>
          <a:p>
            <a:r>
              <a:rPr lang="en-US" sz="2800" i="0" u="none" strike="noStrike" baseline="0" dirty="0" smtClean="0">
                <a:latin typeface="Arial" panose="020B0604020202020204" pitchFamily="34" charset="0"/>
              </a:rPr>
              <a:t>6.3</a:t>
            </a:r>
            <a:r>
              <a:rPr lang="en-US" sz="2800" i="0" u="none" strike="noStrike" baseline="0" dirty="0">
                <a:latin typeface="Arial" panose="020B0604020202020204" pitchFamily="34" charset="0"/>
              </a:rPr>
              <a:t>	</a:t>
            </a:r>
            <a:r>
              <a:rPr lang="en-US" sz="2800" dirty="0">
                <a:latin typeface="Arial" panose="020B0604020202020204" pitchFamily="34" charset="0"/>
              </a:rPr>
              <a:t>Designing for pleasure</a:t>
            </a:r>
            <a:r>
              <a:rPr lang="en-US" sz="2800" i="0" u="none" strike="noStrike" baseline="0" dirty="0">
                <a:latin typeface="Arial" panose="020B0604020202020204" pitchFamily="34" charset="0"/>
              </a:rPr>
              <a:t> </a:t>
            </a:r>
          </a:p>
          <a:p>
            <a:r>
              <a:rPr lang="en-US" sz="2800" i="0" u="none" strike="noStrike" baseline="0" dirty="0" smtClean="0">
                <a:latin typeface="Arial" panose="020B0604020202020204" pitchFamily="34" charset="0"/>
              </a:rPr>
              <a:t>6.4</a:t>
            </a:r>
            <a:r>
              <a:rPr lang="en-US" sz="2800" i="0" u="none" strike="noStrike" baseline="0" dirty="0">
                <a:latin typeface="Arial" panose="020B0604020202020204" pitchFamily="34" charset="0"/>
              </a:rPr>
              <a:t>	</a:t>
            </a:r>
            <a:r>
              <a:rPr lang="en-US" sz="2800" dirty="0">
                <a:latin typeface="Arial" panose="020B0604020202020204" pitchFamily="34" charset="0"/>
              </a:rPr>
              <a:t>Aesthetics</a:t>
            </a:r>
            <a:r>
              <a:rPr lang="en-US" sz="2800" i="0" u="none" strike="noStrike" baseline="0" dirty="0">
                <a:latin typeface="Arial" panose="020B0604020202020204" pitchFamily="34" charset="0"/>
              </a:rPr>
              <a:t> </a:t>
            </a:r>
          </a:p>
          <a:p>
            <a:r>
              <a:rPr lang="en-US" sz="2800" i="0" u="none" strike="noStrike" baseline="0" dirty="0" smtClean="0">
                <a:latin typeface="Arial" panose="020B0604020202020204" pitchFamily="34" charset="0"/>
              </a:rPr>
              <a:t>6.5</a:t>
            </a:r>
            <a:r>
              <a:rPr lang="en-US" sz="2800" i="0" u="none" strike="noStrike" baseline="0" dirty="0">
                <a:latin typeface="Arial" panose="020B0604020202020204" pitchFamily="34" charset="0"/>
              </a:rPr>
              <a:t>	</a:t>
            </a:r>
            <a:r>
              <a:rPr lang="en-US" sz="2800" dirty="0">
                <a:latin typeface="Arial" panose="020B0604020202020204" pitchFamily="34" charset="0"/>
              </a:rPr>
              <a:t>Lifestyle</a:t>
            </a:r>
            <a:endParaRPr lang="en-US" sz="2800" b="1" i="0" u="none" strike="noStrike" baseline="0" dirty="0">
              <a:latin typeface="Arial" panose="020B0604020202020204" pitchFamily="34" charset="0"/>
            </a:endParaRPr>
          </a:p>
        </p:txBody>
      </p:sp>
    </p:spTree>
    <p:extLst>
      <p:ext uri="{BB962C8B-B14F-4D97-AF65-F5344CB8AC3E}">
        <p14:creationId xmlns:p14="http://schemas.microsoft.com/office/powerpoint/2010/main" val="364546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66078"/>
            <a:ext cx="8229600" cy="1143000"/>
          </a:xfrm>
        </p:spPr>
        <p:txBody>
          <a:bodyPr>
            <a:normAutofit fontScale="90000"/>
          </a:bodyPr>
          <a:lstStyle/>
          <a:p>
            <a:r>
              <a:rPr lang="en-US" b="1" i="0" u="none" strike="noStrike" baseline="0" dirty="0">
                <a:latin typeface="Arial" panose="020B0604020202020204" pitchFamily="34" charset="0"/>
              </a:rPr>
              <a:t>GameFlow and gerontoludic design        (2 of 2)</a:t>
            </a:r>
          </a:p>
        </p:txBody>
      </p:sp>
      <p:sp>
        <p:nvSpPr>
          <p:cNvPr id="3" name="Text Placeholder 2"/>
          <p:cNvSpPr>
            <a:spLocks noGrp="1"/>
          </p:cNvSpPr>
          <p:nvPr>
            <p:ph type="body" idx="4294967295"/>
          </p:nvPr>
        </p:nvSpPr>
        <p:spPr>
          <a:xfrm>
            <a:off x="664210" y="1493929"/>
            <a:ext cx="8229600" cy="4525963"/>
          </a:xfrm>
        </p:spPr>
        <p:txBody>
          <a:bodyPr>
            <a:noAutofit/>
          </a:bodyPr>
          <a:lstStyle/>
          <a:p>
            <a:r>
              <a:rPr lang="en-US" sz="2000" b="0" i="0" u="none" strike="noStrike" baseline="0" dirty="0">
                <a:latin typeface="Arial" panose="020B0604020202020204" pitchFamily="34" charset="0"/>
              </a:rPr>
              <a:t>Laura Oades (2016) applied the model to the design of games for older people, gerontoludic design (De Schutter and Vanden Abeele, 2015). </a:t>
            </a:r>
          </a:p>
          <a:p>
            <a:r>
              <a:rPr lang="en-US" sz="2000" b="0" i="0" u="none" strike="noStrike" baseline="0" dirty="0">
                <a:latin typeface="Arial" panose="020B0604020202020204" pitchFamily="34" charset="0"/>
              </a:rPr>
              <a:t>She found that the original model of GameFlow had to be extended for this demographic. </a:t>
            </a:r>
          </a:p>
          <a:p>
            <a:r>
              <a:rPr lang="en-US" sz="2000" b="0" i="0" u="none" strike="noStrike" baseline="0" dirty="0">
                <a:latin typeface="Arial" panose="020B0604020202020204" pitchFamily="34" charset="0"/>
              </a:rPr>
              <a:t>More attention should be paid to implementing support to help concentration, challenge, control and particularly social interaction. </a:t>
            </a:r>
          </a:p>
          <a:p>
            <a:r>
              <a:rPr lang="en-US" sz="2000" b="0" i="0" u="none" strike="noStrike" baseline="0" dirty="0">
                <a:latin typeface="Arial" panose="020B0604020202020204" pitchFamily="34" charset="0"/>
              </a:rPr>
              <a:t>The older people in her study needed to experience self-efficacy (Bandura, 1977) and a sense of fulfilment in their gameplay. </a:t>
            </a:r>
          </a:p>
          <a:p>
            <a:r>
              <a:rPr lang="en-US" sz="2000" b="0" i="0" u="none" strike="noStrike" baseline="0" dirty="0">
                <a:latin typeface="Arial" panose="020B0604020202020204" pitchFamily="34" charset="0"/>
              </a:rPr>
              <a:t>They needed to experience gameplay as meaningful in the sense that the skills and knowledge developed through the game are useful in the world outside the game.</a:t>
            </a:r>
          </a:p>
          <a:p>
            <a:endParaRPr lang="en-US" sz="2000" b="0" i="0" u="none" strike="noStrike" baseline="0" dirty="0">
              <a:latin typeface="Times New Roman" charset="0"/>
            </a:endParaRPr>
          </a:p>
        </p:txBody>
      </p:sp>
    </p:spTree>
    <p:extLst>
      <p:ext uri="{BB962C8B-B14F-4D97-AF65-F5344CB8AC3E}">
        <p14:creationId xmlns:p14="http://schemas.microsoft.com/office/powerpoint/2010/main" val="114725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8464"/>
            <a:ext cx="8229600" cy="701228"/>
          </a:xfrm>
        </p:spPr>
        <p:txBody>
          <a:bodyPr/>
          <a:lstStyle/>
          <a:p>
            <a:r>
              <a:rPr lang="en-US" b="1" i="0" u="none" strike="noStrike" baseline="0" dirty="0">
                <a:latin typeface="Arial" panose="020B0604020202020204" pitchFamily="34" charset="0"/>
              </a:rPr>
              <a:t>Nicole Lazzaro</a:t>
            </a:r>
            <a:r>
              <a:rPr lang="en-US" b="0" i="0" u="none" strike="noStrike" baseline="0" dirty="0">
                <a:latin typeface="Arial" panose="020B0604020202020204" pitchFamily="34" charset="0"/>
              </a:rPr>
              <a:t> </a:t>
            </a:r>
            <a:endParaRPr lang="en-US" b="0" i="0" u="none" strike="noStrike" baseline="0" dirty="0">
              <a:latin typeface="Times New Roman" charset="0"/>
            </a:endParaRPr>
          </a:p>
        </p:txBody>
      </p:sp>
      <p:sp>
        <p:nvSpPr>
          <p:cNvPr id="3" name="Text Placeholder 2"/>
          <p:cNvSpPr>
            <a:spLocks noGrp="1"/>
          </p:cNvSpPr>
          <p:nvPr>
            <p:ph type="body" idx="4294967295"/>
          </p:nvPr>
        </p:nvSpPr>
        <p:spPr>
          <a:xfrm>
            <a:off x="668328" y="1375057"/>
            <a:ext cx="8101022" cy="4525963"/>
          </a:xfrm>
        </p:spPr>
        <p:txBody>
          <a:bodyPr>
            <a:noAutofit/>
          </a:bodyPr>
          <a:lstStyle/>
          <a:p>
            <a:r>
              <a:rPr lang="en-US" sz="2400" b="0" i="0" u="none" strike="noStrike" baseline="0" dirty="0">
                <a:solidFill>
                  <a:srgbClr val="000000"/>
                </a:solidFill>
                <a:latin typeface="Arial" panose="020B0604020202020204" pitchFamily="34" charset="0"/>
              </a:rPr>
              <a:t>Nicole Lazzaro (Lazzaro, 2012) draws the link between fun and emotion in her contribution to understanding what makes interactive activities engaging. </a:t>
            </a:r>
          </a:p>
          <a:p>
            <a:r>
              <a:rPr lang="en-US" sz="2400" b="0" i="0" u="none" strike="noStrike" baseline="0" dirty="0">
                <a:solidFill>
                  <a:srgbClr val="000000"/>
                </a:solidFill>
                <a:latin typeface="Arial" panose="020B0604020202020204" pitchFamily="34" charset="0"/>
              </a:rPr>
              <a:t>She identifies five ways that emotions impact the gaming experience:</a:t>
            </a:r>
          </a:p>
          <a:p>
            <a:pPr marL="790575" lvl="1" indent="-438150">
              <a:buFontTx/>
              <a:buChar char="‒"/>
            </a:pPr>
            <a:r>
              <a:rPr lang="en-US" sz="2000" b="0" u="none" strike="noStrike" baseline="0" dirty="0">
                <a:solidFill>
                  <a:srgbClr val="000000"/>
                </a:solidFill>
                <a:latin typeface="Arial" panose="020B0604020202020204" pitchFamily="34" charset="0"/>
              </a:rPr>
              <a:t>Enjoy.</a:t>
            </a:r>
            <a:r>
              <a:rPr lang="en-US" sz="2000" b="0" i="0" u="none" strike="noStrike" baseline="0" dirty="0">
                <a:solidFill>
                  <a:srgbClr val="000000"/>
                </a:solidFill>
                <a:latin typeface="Arial" panose="020B0604020202020204" pitchFamily="34" charset="0"/>
              </a:rPr>
              <a:t> Emotions create strong shifts in internal sensations.</a:t>
            </a:r>
          </a:p>
          <a:p>
            <a:pPr marL="790575" lvl="1" indent="-438150">
              <a:buFontTx/>
              <a:buChar char="‒"/>
            </a:pPr>
            <a:r>
              <a:rPr lang="en-US" sz="2000" b="0" u="none" strike="noStrike" baseline="0" dirty="0">
                <a:solidFill>
                  <a:srgbClr val="000000"/>
                </a:solidFill>
                <a:latin typeface="Arial" panose="020B0604020202020204" pitchFamily="34" charset="0"/>
              </a:rPr>
              <a:t>Focus.</a:t>
            </a:r>
            <a:r>
              <a:rPr lang="en-US" sz="2000" b="0" i="0" u="none" strike="noStrike" baseline="0" dirty="0">
                <a:solidFill>
                  <a:srgbClr val="000000"/>
                </a:solidFill>
                <a:latin typeface="Arial" panose="020B0604020202020204" pitchFamily="34" charset="0"/>
              </a:rPr>
              <a:t> Emotions help gamers to focus effort and attention.</a:t>
            </a:r>
          </a:p>
          <a:p>
            <a:pPr marL="790575" lvl="1" indent="-438150">
              <a:buFontTx/>
              <a:buChar char="‒"/>
            </a:pPr>
            <a:r>
              <a:rPr lang="en-US" sz="2000" b="0" u="none" strike="noStrike" baseline="0" dirty="0">
                <a:solidFill>
                  <a:srgbClr val="000000"/>
                </a:solidFill>
                <a:latin typeface="Arial" panose="020B0604020202020204" pitchFamily="34" charset="0"/>
              </a:rPr>
              <a:t>Decide.</a:t>
            </a:r>
            <a:r>
              <a:rPr lang="en-US" sz="2000" b="0" i="0" u="none" strike="noStrike" baseline="0" dirty="0">
                <a:solidFill>
                  <a:srgbClr val="000000"/>
                </a:solidFill>
                <a:latin typeface="Arial" panose="020B0604020202020204" pitchFamily="34" charset="0"/>
              </a:rPr>
              <a:t> Emotions are central to decision making in games.</a:t>
            </a:r>
          </a:p>
          <a:p>
            <a:pPr marL="790575" lvl="1" indent="-438150">
              <a:buFontTx/>
              <a:buChar char="‒"/>
            </a:pPr>
            <a:r>
              <a:rPr lang="en-US" sz="2000" b="0" u="none" strike="noStrike" baseline="0" dirty="0">
                <a:solidFill>
                  <a:srgbClr val="000000"/>
                </a:solidFill>
                <a:latin typeface="Arial" panose="020B0604020202020204" pitchFamily="34" charset="0"/>
              </a:rPr>
              <a:t>Perform</a:t>
            </a:r>
            <a:r>
              <a:rPr lang="en-US" sz="2000" b="0" u="none" strike="noStrike" baseline="0" dirty="0">
                <a:solidFill>
                  <a:srgbClr val="000000"/>
                </a:solidFill>
                <a:latin typeface="Times New Roman" charset="0"/>
              </a:rPr>
              <a:t>.</a:t>
            </a:r>
            <a:r>
              <a:rPr lang="en-US" sz="2000" b="0" i="0" u="none" strike="noStrike" baseline="0" dirty="0">
                <a:solidFill>
                  <a:srgbClr val="000000"/>
                </a:solidFill>
                <a:latin typeface="Arial" panose="020B0604020202020204" pitchFamily="34" charset="0"/>
              </a:rPr>
              <a:t> Emotions increase appeal to enhance performance.</a:t>
            </a:r>
          </a:p>
          <a:p>
            <a:pPr marL="790575" lvl="1" indent="-438150">
              <a:buFontTx/>
              <a:buChar char="‒"/>
            </a:pPr>
            <a:r>
              <a:rPr lang="en-US" sz="2000" b="0" u="none" strike="noStrike" baseline="0" dirty="0">
                <a:solidFill>
                  <a:srgbClr val="000000"/>
                </a:solidFill>
                <a:latin typeface="Arial" panose="020B0604020202020204" pitchFamily="34" charset="0"/>
              </a:rPr>
              <a:t>Learn.</a:t>
            </a:r>
            <a:r>
              <a:rPr lang="en-US" sz="2000" b="0" i="0" u="none" strike="noStrike" baseline="0" dirty="0">
                <a:solidFill>
                  <a:srgbClr val="000000"/>
                </a:solidFill>
                <a:latin typeface="Arial" panose="020B0604020202020204" pitchFamily="34" charset="0"/>
              </a:rPr>
              <a:t> Emotions are important for motivation and attention.</a:t>
            </a:r>
          </a:p>
        </p:txBody>
      </p:sp>
    </p:spTree>
    <p:extLst>
      <p:ext uri="{BB962C8B-B14F-4D97-AF65-F5344CB8AC3E}">
        <p14:creationId xmlns:p14="http://schemas.microsoft.com/office/powerpoint/2010/main" val="162681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09997"/>
            <a:ext cx="8229600" cy="557212"/>
          </a:xfrm>
        </p:spPr>
        <p:txBody>
          <a:bodyPr/>
          <a:lstStyle/>
          <a:p>
            <a:r>
              <a:rPr lang="en-US" i="0" u="none" strike="noStrike" baseline="0" dirty="0">
                <a:latin typeface="Arial" panose="020B0604020202020204" pitchFamily="34" charset="0"/>
              </a:rPr>
              <a:t>Four fun keys </a:t>
            </a:r>
            <a:r>
              <a:rPr lang="en-US" i="0" u="none" strike="noStrike" baseline="0" dirty="0" smtClean="0">
                <a:latin typeface="Arial" panose="020B0604020202020204" pitchFamily="34" charset="0"/>
              </a:rPr>
              <a:t>model</a:t>
            </a:r>
            <a:r>
              <a:rPr lang="en-US" dirty="0">
                <a:latin typeface="Arial" panose="020B0604020202020204" pitchFamily="34" charset="0"/>
              </a:rPr>
              <a:t> </a:t>
            </a:r>
            <a:r>
              <a:rPr lang="en-US" dirty="0" smtClean="0">
                <a:latin typeface="Arial" panose="020B0604020202020204" pitchFamily="34" charset="0"/>
              </a:rPr>
              <a:t>(1 of 2)</a:t>
            </a:r>
            <a:endParaRPr lang="en-US" i="0" u="none" strike="noStrike" baseline="0" dirty="0">
              <a:latin typeface="Times New Roman" charset="0"/>
            </a:endParaRPr>
          </a:p>
        </p:txBody>
      </p:sp>
      <p:sp>
        <p:nvSpPr>
          <p:cNvPr id="3" name="Text Placeholder 2"/>
          <p:cNvSpPr>
            <a:spLocks noGrp="1"/>
          </p:cNvSpPr>
          <p:nvPr>
            <p:ph type="body" idx="4294967295"/>
          </p:nvPr>
        </p:nvSpPr>
        <p:spPr>
          <a:xfrm>
            <a:off x="666804" y="1406680"/>
            <a:ext cx="8229600" cy="4868962"/>
          </a:xfrm>
        </p:spPr>
        <p:txBody>
          <a:bodyPr>
            <a:noAutofit/>
          </a:bodyPr>
          <a:lstStyle/>
          <a:p>
            <a:r>
              <a:rPr lang="en-US" sz="1600" b="0" i="0" u="none" strike="noStrike" baseline="0" dirty="0">
                <a:solidFill>
                  <a:srgbClr val="000000"/>
                </a:solidFill>
                <a:latin typeface="Arial" panose="020B0604020202020204" pitchFamily="34" charset="0"/>
              </a:rPr>
              <a:t>Lazzaro presents the four fun keys model in which she distinguishes four different types of fun — hard fun, easy fun, serious fun and people fun — each of which goes on to unlock emotions, such as curiosity, relaxation, excitement and amusement, that contribute to a good player experience.</a:t>
            </a:r>
            <a:r>
              <a:rPr lang="en-US" sz="1600" b="0" i="0" u="none" strike="noStrike" dirty="0">
                <a:solidFill>
                  <a:srgbClr val="000000"/>
                </a:solidFill>
                <a:latin typeface="Arial" panose="020B0604020202020204" pitchFamily="34" charset="0"/>
              </a:rPr>
              <a:t> </a:t>
            </a:r>
            <a:r>
              <a:rPr lang="en-US" sz="1600" b="0" i="0" u="none" strike="noStrike" baseline="0" dirty="0">
                <a:solidFill>
                  <a:srgbClr val="000000"/>
                </a:solidFill>
                <a:latin typeface="Arial" panose="020B0604020202020204" pitchFamily="34" charset="0"/>
              </a:rPr>
              <a:t>More generally we can see these as key emotions in contributing to a high-quality user experience:</a:t>
            </a:r>
          </a:p>
          <a:p>
            <a:pPr marL="776288" lvl="1" indent="-4333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Hard fun is concerned with overcoming adversity, the emotion that Lazzaro calls Fiero. It relates to the gamification effects of mastery, challenge and strategy. For example, in a car racing game, it is no fun if it is hard to start the car and start the race. However, it is fun if it is hard to avoid the obstacles or keep the car on track whilst driving fast. The hard fun comes from mastering the driving.</a:t>
            </a:r>
          </a:p>
          <a:p>
            <a:pPr marL="776288" lvl="1" indent="-4333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Easy fun evokes the key emotion of curiosity. Gamification mechanics such as novelty, ambiguity, fantasy and role play make people curious to explore the interaction. It is more open-ended interaction than the focused, goal-centred interaction of hard fun.</a:t>
            </a:r>
          </a:p>
          <a:p>
            <a:pPr marL="776288" lvl="1" indent="-4333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Serious fun is about relaxation. It arises when an interactive experience provides rewards that increase people’s self-worth and allow them to focus on activities. Serious fun is about doing work!</a:t>
            </a:r>
          </a:p>
          <a:p>
            <a:pPr marL="776288" lvl="1" indent="-4333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People fun concerns the emotion of amusement. It arises when people are connected to one another in cooperative or competitive activities. It is the social side of gamification, connecting into people’s social networks and desire to share</a:t>
            </a:r>
            <a:r>
              <a:rPr lang="en-US" sz="1400" b="0" i="0" u="none" strike="noStrike" baseline="0" dirty="0" smtClean="0">
                <a:solidFill>
                  <a:srgbClr val="000000"/>
                </a:solidFill>
                <a:latin typeface="Arial" panose="020B0604020202020204" pitchFamily="34" charset="0"/>
              </a:rPr>
              <a:t>.</a:t>
            </a:r>
            <a:endParaRPr lang="en-US" sz="14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13505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09997"/>
            <a:ext cx="8229600" cy="557212"/>
          </a:xfrm>
        </p:spPr>
        <p:txBody>
          <a:bodyPr/>
          <a:lstStyle/>
          <a:p>
            <a:r>
              <a:rPr lang="en-US" i="0" u="none" strike="noStrike" baseline="0" dirty="0">
                <a:latin typeface="Arial" panose="020B0604020202020204" pitchFamily="34" charset="0"/>
              </a:rPr>
              <a:t>Four fun keys </a:t>
            </a:r>
            <a:r>
              <a:rPr lang="en-US" i="0" u="none" strike="noStrike" baseline="0" dirty="0" smtClean="0">
                <a:latin typeface="Arial" panose="020B0604020202020204" pitchFamily="34" charset="0"/>
              </a:rPr>
              <a:t>model</a:t>
            </a:r>
            <a:r>
              <a:rPr lang="en-US" dirty="0">
                <a:latin typeface="Arial" panose="020B0604020202020204" pitchFamily="34" charset="0"/>
              </a:rPr>
              <a:t> </a:t>
            </a:r>
            <a:r>
              <a:rPr lang="en-US" dirty="0" smtClean="0">
                <a:latin typeface="Arial" panose="020B0604020202020204" pitchFamily="34" charset="0"/>
              </a:rPr>
              <a:t>(2 of 2)</a:t>
            </a:r>
            <a:endParaRPr lang="en-US" i="0" u="none" strike="noStrike" baseline="0" dirty="0">
              <a:latin typeface="Times New Roman" charset="0"/>
            </a:endParaRPr>
          </a:p>
        </p:txBody>
      </p:sp>
      <p:sp>
        <p:nvSpPr>
          <p:cNvPr id="3" name="Text Placeholder 2"/>
          <p:cNvSpPr>
            <a:spLocks noGrp="1"/>
          </p:cNvSpPr>
          <p:nvPr>
            <p:ph type="body" idx="4294967295"/>
          </p:nvPr>
        </p:nvSpPr>
        <p:spPr>
          <a:xfrm>
            <a:off x="666804" y="1406680"/>
            <a:ext cx="8229600" cy="4868962"/>
          </a:xfrm>
        </p:spPr>
        <p:txBody>
          <a:bodyPr>
            <a:noAutofit/>
          </a:bodyPr>
          <a:lstStyle/>
          <a:p>
            <a:r>
              <a:rPr lang="en-US" sz="1600" b="0" i="0" u="none" strike="noStrike" baseline="0" dirty="0" smtClean="0">
                <a:solidFill>
                  <a:srgbClr val="000000"/>
                </a:solidFill>
                <a:latin typeface="Arial" panose="020B0604020202020204" pitchFamily="34" charset="0"/>
              </a:rPr>
              <a:t>Advantages </a:t>
            </a:r>
            <a:r>
              <a:rPr lang="en-US" sz="1600" b="0" i="0" u="none" strike="noStrike" baseline="0" dirty="0">
                <a:solidFill>
                  <a:srgbClr val="000000"/>
                </a:solidFill>
                <a:latin typeface="Arial" panose="020B0604020202020204" pitchFamily="34" charset="0"/>
              </a:rPr>
              <a:t>of four fun keys model:</a:t>
            </a:r>
          </a:p>
          <a:p>
            <a:pPr marL="776288" lvl="1" indent="-400050">
              <a:buFont typeface="Arial" panose="020B0604020202020204" pitchFamily="34" charset="0"/>
              <a:buChar char="‒"/>
            </a:pPr>
            <a:r>
              <a:rPr lang="en-US" sz="1400" b="0" i="0" u="none" strike="noStrike" baseline="0" dirty="0">
                <a:solidFill>
                  <a:srgbClr val="000000"/>
                </a:solidFill>
                <a:latin typeface="Arial" panose="020B0604020202020204" pitchFamily="34" charset="0"/>
              </a:rPr>
              <a:t>Using these four fun keys helps the interaction designer to produce a UX that moves the user through different emotions, helping create engaging experiences. </a:t>
            </a:r>
          </a:p>
          <a:p>
            <a:pPr marL="776288" lvl="1" indent="-400050">
              <a:buFont typeface="Arial" panose="020B0604020202020204" pitchFamily="34" charset="0"/>
              <a:buChar char="‒"/>
            </a:pPr>
            <a:r>
              <a:rPr lang="en-US" sz="1400" b="0" i="0" u="none" strike="noStrike" baseline="0" dirty="0">
                <a:solidFill>
                  <a:srgbClr val="000000"/>
                </a:solidFill>
                <a:latin typeface="Arial" panose="020B0604020202020204" pitchFamily="34" charset="0"/>
              </a:rPr>
              <a:t>In terms of the design process, UX designers need to consider what type(s) of experience(s) they are trying to create for users of their systems. </a:t>
            </a:r>
          </a:p>
          <a:p>
            <a:pPr marL="776288" lvl="1" indent="-400050">
              <a:buFont typeface="Arial" panose="020B0604020202020204" pitchFamily="34" charset="0"/>
              <a:buChar char="‒"/>
            </a:pPr>
            <a:r>
              <a:rPr lang="en-US" sz="1400" b="0" i="0" u="none" strike="noStrike" baseline="0" dirty="0">
                <a:solidFill>
                  <a:srgbClr val="000000"/>
                </a:solidFill>
                <a:latin typeface="Arial" panose="020B0604020202020204" pitchFamily="34" charset="0"/>
              </a:rPr>
              <a:t>The four fun keys provide a good way into thinking about this. </a:t>
            </a:r>
          </a:p>
          <a:p>
            <a:pPr marL="776288" lvl="1" indent="-400050">
              <a:buFont typeface="Arial" panose="020B0604020202020204" pitchFamily="34" charset="0"/>
              <a:buChar char="‒"/>
            </a:pPr>
            <a:r>
              <a:rPr lang="en-US" sz="1400" b="0" i="0" u="none" strike="noStrike" baseline="0" dirty="0">
                <a:solidFill>
                  <a:srgbClr val="000000"/>
                </a:solidFill>
                <a:latin typeface="Arial" panose="020B0604020202020204" pitchFamily="34" charset="0"/>
              </a:rPr>
              <a:t>Subsequently, designers can consider the mechanisms that they are going to use to try to evoke those experiences. </a:t>
            </a:r>
            <a:endParaRPr lang="en-US" sz="1400" b="0" i="0" u="none" strike="noStrike" baseline="0" dirty="0">
              <a:solidFill>
                <a:srgbClr val="000000"/>
              </a:solidFill>
              <a:latin typeface="Times New Roman" charset="0"/>
            </a:endParaRPr>
          </a:p>
        </p:txBody>
      </p:sp>
    </p:spTree>
    <p:extLst>
      <p:ext uri="{BB962C8B-B14F-4D97-AF65-F5344CB8AC3E}">
        <p14:creationId xmlns:p14="http://schemas.microsoft.com/office/powerpoint/2010/main" val="392200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6664"/>
            <a:ext cx="8229600" cy="557212"/>
          </a:xfrm>
        </p:spPr>
        <p:txBody>
          <a:bodyPr/>
          <a:lstStyle/>
          <a:p>
            <a:r>
              <a:rPr lang="en-US" b="1" i="0" u="none" strike="noStrike" baseline="0" dirty="0">
                <a:latin typeface="Arial" panose="020B0604020202020204" pitchFamily="34" charset="0"/>
              </a:rPr>
              <a:t>Four fun keys model mechanisms</a:t>
            </a:r>
            <a:endParaRPr lang="en-US" b="1" i="0" u="none" strike="noStrike" baseline="0" dirty="0">
              <a:latin typeface="Times New Roman" charset="0"/>
            </a:endParaRPr>
          </a:p>
        </p:txBody>
      </p:sp>
      <p:sp>
        <p:nvSpPr>
          <p:cNvPr id="3" name="Text Placeholder 2"/>
          <p:cNvSpPr>
            <a:spLocks noGrp="1"/>
          </p:cNvSpPr>
          <p:nvPr>
            <p:ph type="body" idx="4294967295"/>
          </p:nvPr>
        </p:nvSpPr>
        <p:spPr>
          <a:xfrm>
            <a:off x="667258" y="1380772"/>
            <a:ext cx="8229600" cy="4525963"/>
          </a:xfrm>
        </p:spPr>
        <p:txBody>
          <a:bodyPr>
            <a:normAutofit fontScale="85000" lnSpcReduction="10000"/>
          </a:bodyPr>
          <a:lstStyle/>
          <a:p>
            <a:pPr>
              <a:lnSpc>
                <a:spcPct val="110000"/>
              </a:lnSpc>
            </a:pPr>
            <a:r>
              <a:rPr lang="en-US" sz="2400" b="0" i="0" u="none" strike="noStrike" baseline="0" dirty="0">
                <a:solidFill>
                  <a:srgbClr val="000000"/>
                </a:solidFill>
                <a:latin typeface="Arial" panose="020B0604020202020204" pitchFamily="34" charset="0"/>
              </a:rPr>
              <a:t>Deciding what challenges to include in the product and whether these are short-term challenges or longer-term ‘quests’</a:t>
            </a:r>
          </a:p>
          <a:p>
            <a:pPr>
              <a:lnSpc>
                <a:spcPct val="110000"/>
              </a:lnSpc>
            </a:pPr>
            <a:r>
              <a:rPr lang="en-US" sz="2400" b="0" i="0" u="none" strike="noStrike" baseline="0" dirty="0">
                <a:solidFill>
                  <a:srgbClr val="000000"/>
                </a:solidFill>
                <a:latin typeface="Arial" panose="020B0604020202020204" pitchFamily="34" charset="0"/>
              </a:rPr>
              <a:t>Deciding how to deal with the different skill levels of different users and how to accommodate changing skill levels</a:t>
            </a:r>
          </a:p>
          <a:p>
            <a:pPr>
              <a:lnSpc>
                <a:spcPct val="110000"/>
              </a:lnSpc>
            </a:pPr>
            <a:r>
              <a:rPr lang="en-US" sz="2400" b="0" i="0" u="none" strike="noStrike" baseline="0" dirty="0">
                <a:solidFill>
                  <a:srgbClr val="000000"/>
                </a:solidFill>
                <a:latin typeface="Arial" panose="020B0604020202020204" pitchFamily="34" charset="0"/>
              </a:rPr>
              <a:t>Deciding what rewards to provide people with and how rewards relate to challenges and skill levels</a:t>
            </a:r>
          </a:p>
          <a:p>
            <a:pPr>
              <a:lnSpc>
                <a:spcPct val="110000"/>
              </a:lnSpc>
            </a:pPr>
            <a:r>
              <a:rPr lang="en-US" sz="2400" b="0" i="0" u="none" strike="noStrike" baseline="0" dirty="0">
                <a:solidFill>
                  <a:srgbClr val="000000"/>
                </a:solidFill>
                <a:latin typeface="Arial" panose="020B0604020202020204" pitchFamily="34" charset="0"/>
              </a:rPr>
              <a:t>Deciding if people can collect things, or complete things like puzzles, and if they do collect things how they relate to rewards, abilities and skills</a:t>
            </a:r>
          </a:p>
          <a:p>
            <a:pPr>
              <a:lnSpc>
                <a:spcPct val="110000"/>
              </a:lnSpc>
            </a:pPr>
            <a:r>
              <a:rPr lang="en-US" sz="2400" b="0" i="0" u="none" strike="noStrike" baseline="0" dirty="0">
                <a:solidFill>
                  <a:srgbClr val="000000"/>
                </a:solidFill>
                <a:latin typeface="Arial" panose="020B0604020202020204" pitchFamily="34" charset="0"/>
              </a:rPr>
              <a:t>Deciding how people will relate to other people through competition such as league tables and posting achievements or through cooperation and working with others to achieve a common goal</a:t>
            </a:r>
          </a:p>
        </p:txBody>
      </p:sp>
    </p:spTree>
    <p:extLst>
      <p:ext uri="{BB962C8B-B14F-4D97-AF65-F5344CB8AC3E}">
        <p14:creationId xmlns:p14="http://schemas.microsoft.com/office/powerpoint/2010/main" val="211885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57622"/>
            <a:ext cx="8229600" cy="413196"/>
          </a:xfrm>
        </p:spPr>
        <p:txBody>
          <a:bodyPr/>
          <a:lstStyle/>
          <a:p>
            <a:r>
              <a:rPr lang="en-US" b="1" i="0" u="none" strike="noStrike" baseline="0" dirty="0">
                <a:latin typeface="Arial" panose="020B0604020202020204" pitchFamily="34" charset="0"/>
              </a:rPr>
              <a:t>Funware</a:t>
            </a:r>
          </a:p>
        </p:txBody>
      </p:sp>
      <p:sp>
        <p:nvSpPr>
          <p:cNvPr id="3" name="Text Placeholder 2"/>
          <p:cNvSpPr>
            <a:spLocks noGrp="1"/>
          </p:cNvSpPr>
          <p:nvPr>
            <p:ph type="body" idx="4294967295"/>
          </p:nvPr>
        </p:nvSpPr>
        <p:spPr>
          <a:xfrm>
            <a:off x="668328" y="1401728"/>
            <a:ext cx="8229600" cy="4525963"/>
          </a:xfrm>
        </p:spPr>
        <p:txBody>
          <a:bodyPr>
            <a:noAutofit/>
          </a:bodyPr>
          <a:lstStyle/>
          <a:p>
            <a:r>
              <a:rPr lang="en-US" sz="1600" b="0" i="0" u="none" strike="noStrike" baseline="0" dirty="0">
                <a:solidFill>
                  <a:srgbClr val="000000"/>
                </a:solidFill>
                <a:latin typeface="Arial" panose="020B0604020202020204" pitchFamily="34" charset="0"/>
              </a:rPr>
              <a:t>Funware refers to software that is designed to make particular systems or services more enjoyable to use with the aim of increasing use of the service. </a:t>
            </a:r>
          </a:p>
          <a:p>
            <a:r>
              <a:rPr lang="en-US" sz="1600" b="0" i="0" u="none" strike="noStrike" baseline="0" dirty="0">
                <a:solidFill>
                  <a:srgbClr val="000000"/>
                </a:solidFill>
                <a:latin typeface="Arial" panose="020B0604020202020204" pitchFamily="34" charset="0"/>
              </a:rPr>
              <a:t>Funware mechanics utilise all the different methods described in this section. </a:t>
            </a:r>
          </a:p>
          <a:p>
            <a:r>
              <a:rPr lang="en-US" sz="1600" b="0" i="0" u="none" strike="noStrike" baseline="0" dirty="0">
                <a:solidFill>
                  <a:srgbClr val="000000"/>
                </a:solidFill>
                <a:latin typeface="Arial" panose="020B0604020202020204" pitchFamily="34" charset="0"/>
              </a:rPr>
              <a:t>For example, the TripAdvisor app on Facebook gives points to users who upload reviews of hotels, restaurants and so on. </a:t>
            </a:r>
          </a:p>
          <a:p>
            <a:r>
              <a:rPr lang="en-US" sz="1600" b="0" i="0" u="none" strike="noStrike" baseline="0" dirty="0">
                <a:solidFill>
                  <a:srgbClr val="000000"/>
                </a:solidFill>
                <a:latin typeface="Arial" panose="020B0604020202020204" pitchFamily="34" charset="0"/>
              </a:rPr>
              <a:t>Users get a badge once they have uploaded more than three reviews and different colours of badge reflect different numbers of reviews. </a:t>
            </a:r>
          </a:p>
          <a:p>
            <a:r>
              <a:rPr lang="en-US" sz="1600" b="0" i="0" u="none" strike="noStrike" baseline="0" dirty="0">
                <a:solidFill>
                  <a:srgbClr val="000000"/>
                </a:solidFill>
                <a:latin typeface="Arial" panose="020B0604020202020204" pitchFamily="34" charset="0"/>
              </a:rPr>
              <a:t>This enables users to gain an overall score depending on their contributions and may become a destination expert of a place. </a:t>
            </a:r>
          </a:p>
          <a:p>
            <a:r>
              <a:rPr lang="en-US" sz="1600" b="0" i="0" u="none" strike="noStrike" baseline="0" dirty="0">
                <a:solidFill>
                  <a:srgbClr val="000000"/>
                </a:solidFill>
                <a:latin typeface="Arial" panose="020B0604020202020204" pitchFamily="34" charset="0"/>
              </a:rPr>
              <a:t>Other users rate peoples’ reviews giving them social points based on ratings given and activities such as gifting points to others. </a:t>
            </a:r>
          </a:p>
          <a:p>
            <a:r>
              <a:rPr lang="en-US" sz="1600" b="0" i="0" u="none" strike="noStrike" baseline="0" dirty="0">
                <a:solidFill>
                  <a:srgbClr val="000000"/>
                </a:solidFill>
                <a:latin typeface="Arial" panose="020B0604020202020204" pitchFamily="34" charset="0"/>
              </a:rPr>
              <a:t>Users can add personal information such as who they travel with so that they get notified when their friends write reviews or travel to particular places. </a:t>
            </a:r>
          </a:p>
          <a:p>
            <a:r>
              <a:rPr lang="en-US" sz="1600" b="0" i="0" u="none" strike="noStrike" baseline="0" dirty="0">
                <a:solidFill>
                  <a:srgbClr val="000000"/>
                </a:solidFill>
                <a:latin typeface="Arial" panose="020B0604020202020204" pitchFamily="34" charset="0"/>
              </a:rPr>
              <a:t>The app has a leader board showing how friends compare with their social group.</a:t>
            </a:r>
          </a:p>
          <a:p>
            <a:r>
              <a:rPr lang="en-US" sz="1600" b="0" i="0" u="none" strike="noStrike" baseline="0" dirty="0">
                <a:solidFill>
                  <a:srgbClr val="000000"/>
                </a:solidFill>
                <a:latin typeface="Arial" panose="020B0604020202020204" pitchFamily="34" charset="0"/>
              </a:rPr>
              <a:t>Similar approaches are used in professional groups. For example, academics are rated on the ResearchGate website, and a web service called Klout measures a user’s on-line profile.</a:t>
            </a:r>
          </a:p>
        </p:txBody>
      </p:sp>
    </p:spTree>
    <p:extLst>
      <p:ext uri="{BB962C8B-B14F-4D97-AF65-F5344CB8AC3E}">
        <p14:creationId xmlns:p14="http://schemas.microsoft.com/office/powerpoint/2010/main" val="2027528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4074"/>
            <a:ext cx="8229600" cy="701228"/>
          </a:xfrm>
        </p:spPr>
        <p:txBody>
          <a:bodyPr/>
          <a:lstStyle/>
          <a:p>
            <a:pPr marR="0" rtl="0"/>
            <a:r>
              <a:rPr lang="en-US" b="1" baseline="0" dirty="0">
                <a:latin typeface="Arial" panose="020B0604020202020204" pitchFamily="34" charset="0"/>
                <a:ea typeface="ヒラギノ角ゴ Pro W3"/>
              </a:rPr>
              <a:t>Designing for pleasure</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62880" y="1374295"/>
            <a:ext cx="8229600" cy="4525963"/>
          </a:xfrm>
        </p:spPr>
        <p:txBody>
          <a:bodyPr>
            <a:noAutofit/>
          </a:bodyPr>
          <a:lstStyle/>
          <a:p>
            <a:pPr marR="0" lvl="0" rtl="0"/>
            <a:r>
              <a:rPr lang="en-US" sz="2400" b="0" baseline="0" dirty="0">
                <a:solidFill>
                  <a:srgbClr val="000000"/>
                </a:solidFill>
                <a:latin typeface="Arial" panose="020B0604020202020204" pitchFamily="34" charset="0"/>
                <a:ea typeface="Times New Roman"/>
              </a:rPr>
              <a:t>Product designers have long been concerned with building in pleasure as a key marketing point. </a:t>
            </a:r>
          </a:p>
          <a:p>
            <a:pPr marR="0" lvl="0" rtl="0"/>
            <a:r>
              <a:rPr lang="en-US" sz="2400" b="0" baseline="0" dirty="0">
                <a:solidFill>
                  <a:srgbClr val="000000"/>
                </a:solidFill>
                <a:latin typeface="Arial" panose="020B0604020202020204" pitchFamily="34" charset="0"/>
                <a:ea typeface="Times New Roman"/>
              </a:rPr>
              <a:t>Pleasure is a focus for many design situations that were once much more dominated by the more functional aspects of usability. </a:t>
            </a:r>
          </a:p>
          <a:p>
            <a:pPr marR="0" lvl="0" rtl="0"/>
            <a:r>
              <a:rPr lang="en-US" sz="2400" b="0" baseline="0" dirty="0">
                <a:solidFill>
                  <a:srgbClr val="000000"/>
                </a:solidFill>
                <a:latin typeface="Arial" panose="020B0604020202020204" pitchFamily="34" charset="0"/>
                <a:ea typeface="Times New Roman"/>
              </a:rPr>
              <a:t>The Apple Mac Air is advertised as being lightweight and elegant (it is only 3 cm thick) with a distinctive and attractive titanium shell. </a:t>
            </a:r>
          </a:p>
          <a:p>
            <a:pPr marR="0" lvl="0" rtl="0"/>
            <a:r>
              <a:rPr lang="en-US" sz="2400" b="0" baseline="0" dirty="0">
                <a:solidFill>
                  <a:srgbClr val="000000"/>
                </a:solidFill>
                <a:latin typeface="Arial" panose="020B0604020202020204" pitchFamily="34" charset="0"/>
                <a:ea typeface="Times New Roman"/>
              </a:rPr>
              <a:t>While all of these features contribute to the laptop’s usability, they also contribute to the pleasure of owning, using and (perhaps) being seen with it. </a:t>
            </a:r>
          </a:p>
          <a:p>
            <a:pPr marR="5180" lvl="0" rtl="0"/>
            <a:endParaRPr lang="en-US" sz="2400" b="0" baseline="0" dirty="0">
              <a:solidFill>
                <a:srgbClr val="000000"/>
              </a:solidFill>
              <a:latin typeface="Verdana"/>
              <a:ea typeface="ヒラギノ角ゴ Pro W3"/>
            </a:endParaRPr>
          </a:p>
        </p:txBody>
      </p:sp>
    </p:spTree>
    <p:extLst>
      <p:ext uri="{BB962C8B-B14F-4D97-AF65-F5344CB8AC3E}">
        <p14:creationId xmlns:p14="http://schemas.microsoft.com/office/powerpoint/2010/main" val="203186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33599"/>
            <a:ext cx="8229600" cy="701228"/>
          </a:xfrm>
        </p:spPr>
        <p:txBody>
          <a:bodyPr>
            <a:normAutofit/>
          </a:bodyPr>
          <a:lstStyle/>
          <a:p>
            <a:pPr marR="0" rtl="0"/>
            <a:r>
              <a:rPr lang="en-US" b="1" baseline="0" dirty="0">
                <a:latin typeface="Arial" panose="020B0604020202020204" pitchFamily="34" charset="0"/>
                <a:ea typeface="ヒラギノ角ゴ Pro W3"/>
              </a:rPr>
              <a:t>Designing pleasurable products</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66750" y="1382713"/>
            <a:ext cx="8229600" cy="4525963"/>
          </a:xfrm>
        </p:spPr>
        <p:txBody>
          <a:bodyPr>
            <a:noAutofit/>
          </a:bodyPr>
          <a:lstStyle/>
          <a:p>
            <a:pPr marR="0" lvl="0" rtl="0"/>
            <a:r>
              <a:rPr lang="en-US" sz="2000" b="0" baseline="0" dirty="0">
                <a:solidFill>
                  <a:srgbClr val="000000"/>
                </a:solidFill>
                <a:latin typeface="Arial" panose="020B0604020202020204" pitchFamily="34" charset="0"/>
                <a:ea typeface="Times New Roman"/>
              </a:rPr>
              <a:t>Designing for pleasure can be as important as ensuring that an interactive device is usable.</a:t>
            </a:r>
          </a:p>
          <a:p>
            <a:pPr marR="0" lvl="0" rtl="0"/>
            <a:r>
              <a:rPr lang="en-US" sz="2000" b="0" baseline="0" dirty="0">
                <a:solidFill>
                  <a:srgbClr val="000000"/>
                </a:solidFill>
                <a:latin typeface="Arial" panose="020B0604020202020204" pitchFamily="34" charset="0"/>
                <a:ea typeface="Times New Roman"/>
              </a:rPr>
              <a:t>Jordan describes pleasure as being ‘the condition of consciousness or sensation induced by the enjoyment or anticipation of what is felt or viewed as good or desirable; enjoyment, delight and gratification’. </a:t>
            </a:r>
          </a:p>
          <a:p>
            <a:pPr marR="0" lvl="0" rtl="0"/>
            <a:r>
              <a:rPr lang="en-US" sz="2000" b="0" baseline="0" dirty="0">
                <a:solidFill>
                  <a:srgbClr val="000000"/>
                </a:solidFill>
                <a:latin typeface="Arial" panose="020B0604020202020204" pitchFamily="34" charset="0"/>
                <a:ea typeface="Times New Roman"/>
              </a:rPr>
              <a:t>In the context of interactive devices or products, designing for pleasure contributes to ‘emotional, hedonistic and practical benefits’.</a:t>
            </a:r>
          </a:p>
          <a:p>
            <a:pPr marR="0" lvl="0" rtl="0"/>
            <a:r>
              <a:rPr lang="en-US" sz="2000" b="0" baseline="0" dirty="0">
                <a:solidFill>
                  <a:srgbClr val="000000"/>
                </a:solidFill>
                <a:latin typeface="Arial" panose="020B0604020202020204" pitchFamily="34" charset="0"/>
                <a:ea typeface="Times New Roman"/>
              </a:rPr>
              <a:t>Jordan’s approach draws heavily on the work of Lionel Tiger, who is an anthropologist and has developed a framework for understanding and organizing thinking about pleasure. </a:t>
            </a:r>
          </a:p>
          <a:p>
            <a:pPr marR="0" lvl="0" rtl="0"/>
            <a:r>
              <a:rPr lang="en-US" sz="2000" b="0" baseline="0" dirty="0">
                <a:solidFill>
                  <a:srgbClr val="000000"/>
                </a:solidFill>
                <a:latin typeface="Arial" panose="020B0604020202020204" pitchFamily="34" charset="0"/>
                <a:ea typeface="Times New Roman"/>
              </a:rPr>
              <a:t>Tiger has argued that there are four dimensions or aspects of pleasure. These are </a:t>
            </a:r>
            <a:r>
              <a:rPr lang="en-US" sz="2000" b="0" i="1" baseline="0" dirty="0">
                <a:solidFill>
                  <a:srgbClr val="000000"/>
                </a:solidFill>
                <a:latin typeface="Arial" panose="020B0604020202020204" pitchFamily="34" charset="0"/>
                <a:ea typeface="Times New Roman"/>
              </a:rPr>
              <a:t>physio-pleasure, socio-pleasure, psycho-pleasure and ideo-pleasure. </a:t>
            </a:r>
            <a:endParaRPr lang="en-US" sz="2000" b="0" i="1" baseline="0" dirty="0">
              <a:solidFill>
                <a:srgbClr val="000000"/>
              </a:solidFill>
              <a:latin typeface="Times New Roman"/>
              <a:ea typeface="Times New Roman"/>
            </a:endParaRPr>
          </a:p>
        </p:txBody>
      </p:sp>
    </p:spTree>
    <p:extLst>
      <p:ext uri="{BB962C8B-B14F-4D97-AF65-F5344CB8AC3E}">
        <p14:creationId xmlns:p14="http://schemas.microsoft.com/office/powerpoint/2010/main" val="343045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4549"/>
            <a:ext cx="8229600" cy="701228"/>
          </a:xfrm>
        </p:spPr>
        <p:txBody>
          <a:bodyPr/>
          <a:lstStyle/>
          <a:p>
            <a:r>
              <a:rPr lang="en-US" b="1" i="0" u="none" strike="noStrike" baseline="0" dirty="0">
                <a:latin typeface="Arial" panose="020B0604020202020204" pitchFamily="34" charset="0"/>
              </a:rPr>
              <a:t>Physio-pleasure</a:t>
            </a:r>
          </a:p>
        </p:txBody>
      </p:sp>
      <p:sp>
        <p:nvSpPr>
          <p:cNvPr id="3" name="Text Placeholder 2"/>
          <p:cNvSpPr>
            <a:spLocks noGrp="1"/>
          </p:cNvSpPr>
          <p:nvPr>
            <p:ph type="body" idx="4294967295"/>
          </p:nvPr>
        </p:nvSpPr>
        <p:spPr>
          <a:xfrm>
            <a:off x="675948" y="1372662"/>
            <a:ext cx="8229600" cy="4525963"/>
          </a:xfrm>
        </p:spPr>
        <p:txBody>
          <a:bodyPr>
            <a:noAutofit/>
          </a:bodyPr>
          <a:lstStyle/>
          <a:p>
            <a:r>
              <a:rPr lang="en-US" sz="2400" b="0" i="0" u="none" strike="noStrike" baseline="0" dirty="0">
                <a:solidFill>
                  <a:srgbClr val="000000"/>
                </a:solidFill>
                <a:latin typeface="Arial" panose="020B0604020202020204" pitchFamily="34" charset="0"/>
              </a:rPr>
              <a:t>This is concerned with the body and the senses. </a:t>
            </a:r>
          </a:p>
          <a:p>
            <a:r>
              <a:rPr lang="en-US" sz="2400" b="0" i="0" u="none" strike="noStrike" baseline="0" dirty="0">
                <a:solidFill>
                  <a:srgbClr val="000000"/>
                </a:solidFill>
                <a:latin typeface="Arial" panose="020B0604020202020204" pitchFamily="34" charset="0"/>
              </a:rPr>
              <a:t>Physio-pleasure arises from touching or handling devices or from their smell – think about the smell of a new car, or the pleasingly solid but responsive feel of a well-designed keyboard. </a:t>
            </a:r>
          </a:p>
          <a:p>
            <a:r>
              <a:rPr lang="en-US" sz="2400" b="0" i="0" u="none" strike="noStrike" baseline="0" dirty="0">
                <a:solidFill>
                  <a:srgbClr val="000000"/>
                </a:solidFill>
                <a:latin typeface="Arial" panose="020B0604020202020204" pitchFamily="34" charset="0"/>
              </a:rPr>
              <a:t>This sort of pleasure is also derived from using devices which fit seamlessly with the human body – although this is more usually noticed when the fit is less than ideal. </a:t>
            </a:r>
          </a:p>
          <a:p>
            <a:r>
              <a:rPr lang="en-US" sz="2400" b="0" i="0" u="none" strike="noStrike" baseline="0" dirty="0">
                <a:solidFill>
                  <a:srgbClr val="000000"/>
                </a:solidFill>
                <a:latin typeface="Arial" panose="020B0604020202020204" pitchFamily="34" charset="0"/>
              </a:rPr>
              <a:t>The physical fit of technology to people has long been a central concern for ergonomists working on the design of new products.</a:t>
            </a:r>
          </a:p>
        </p:txBody>
      </p:sp>
    </p:spTree>
    <p:extLst>
      <p:ext uri="{BB962C8B-B14F-4D97-AF65-F5344CB8AC3E}">
        <p14:creationId xmlns:p14="http://schemas.microsoft.com/office/powerpoint/2010/main" val="519168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7032"/>
            <a:ext cx="8229600" cy="557212"/>
          </a:xfrm>
        </p:spPr>
        <p:txBody>
          <a:bodyPr/>
          <a:lstStyle/>
          <a:p>
            <a:r>
              <a:rPr lang="en-US" b="1" i="0" u="none" strike="noStrike" baseline="0" dirty="0">
                <a:latin typeface="Arial" panose="020B0604020202020204" pitchFamily="34" charset="0"/>
              </a:rPr>
              <a:t>Socio-pleasure</a:t>
            </a:r>
          </a:p>
        </p:txBody>
      </p:sp>
      <p:sp>
        <p:nvSpPr>
          <p:cNvPr id="3" name="Text Placeholder 2"/>
          <p:cNvSpPr>
            <a:spLocks noGrp="1"/>
          </p:cNvSpPr>
          <p:nvPr>
            <p:ph type="body" idx="4294967295"/>
          </p:nvPr>
        </p:nvSpPr>
        <p:spPr>
          <a:xfrm>
            <a:off x="664900" y="1378775"/>
            <a:ext cx="8229600" cy="4525963"/>
          </a:xfrm>
        </p:spPr>
        <p:txBody>
          <a:bodyPr>
            <a:noAutofit/>
          </a:bodyPr>
          <a:lstStyle/>
          <a:p>
            <a:r>
              <a:rPr lang="en-US" sz="2000" b="0" i="0" u="none" strike="noStrike" baseline="0" dirty="0">
                <a:solidFill>
                  <a:srgbClr val="000000"/>
                </a:solidFill>
                <a:latin typeface="Arial" panose="020B0604020202020204" pitchFamily="34" charset="0"/>
              </a:rPr>
              <a:t>Socio-pleasure arises from relationships with others. </a:t>
            </a:r>
          </a:p>
          <a:p>
            <a:r>
              <a:rPr lang="en-US" sz="2000" b="0" i="0" u="none" strike="noStrike" baseline="0" dirty="0">
                <a:solidFill>
                  <a:srgbClr val="000000"/>
                </a:solidFill>
                <a:latin typeface="Arial" panose="020B0604020202020204" pitchFamily="34" charset="0"/>
              </a:rPr>
              <a:t>Products and devices which have a socio-pleasurable aspect either facilitate social activity or improve relationships with others. </a:t>
            </a:r>
          </a:p>
          <a:p>
            <a:r>
              <a:rPr lang="en-US" sz="2000" b="0" i="0" u="none" strike="noStrike" baseline="0" dirty="0">
                <a:solidFill>
                  <a:srgbClr val="000000"/>
                </a:solidFill>
                <a:latin typeface="Arial" panose="020B0604020202020204" pitchFamily="34" charset="0"/>
              </a:rPr>
              <a:t>A very obvious example is the key role which text messaging has in enhancing social communication for many people, the use of Twitter to keep in touch or the popularity of social networking websites such as Facebook. </a:t>
            </a:r>
          </a:p>
          <a:p>
            <a:r>
              <a:rPr lang="en-US" sz="2000" b="0" i="0" u="none" strike="noStrike" baseline="0" dirty="0">
                <a:solidFill>
                  <a:srgbClr val="000000"/>
                </a:solidFill>
                <a:latin typeface="Arial" panose="020B0604020202020204" pitchFamily="34" charset="0"/>
              </a:rPr>
              <a:t>Pleasure derived from enhanced status or image is also considered a socio-pleasure and of course is much exploited by the vendors of successive generations of small personal technologies.</a:t>
            </a:r>
          </a:p>
        </p:txBody>
      </p:sp>
    </p:spTree>
    <p:extLst>
      <p:ext uri="{BB962C8B-B14F-4D97-AF65-F5344CB8AC3E}">
        <p14:creationId xmlns:p14="http://schemas.microsoft.com/office/powerpoint/2010/main" val="44174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49199"/>
            <a:ext cx="8229600" cy="414338"/>
          </a:xfrm>
        </p:spPr>
        <p:txBody>
          <a:bodyPr>
            <a:noAutofit/>
          </a:bodyPr>
          <a:lstStyle/>
          <a:p>
            <a:pPr marR="0" rtl="0"/>
            <a:r>
              <a:rPr lang="en-US" b="1" dirty="0">
                <a:solidFill>
                  <a:srgbClr val="007FA3"/>
                </a:solidFill>
                <a:latin typeface="Arial" panose="020B0604020202020204" pitchFamily="34" charset="0"/>
                <a:ea typeface="ヒラギノ角ゴ Pro W3"/>
              </a:rPr>
              <a:t>Overview</a:t>
            </a:r>
            <a:endParaRPr lang="en-US" b="1" dirty="0">
              <a:solidFill>
                <a:srgbClr val="007FA3"/>
              </a:solidFill>
              <a:latin typeface="Times New Roman"/>
              <a:ea typeface="ヒラギノ角ゴ Pro W3"/>
            </a:endParaRPr>
          </a:p>
        </p:txBody>
      </p:sp>
      <p:sp>
        <p:nvSpPr>
          <p:cNvPr id="3" name="Text Placeholder 2"/>
          <p:cNvSpPr>
            <a:spLocks noGrp="1"/>
          </p:cNvSpPr>
          <p:nvPr>
            <p:ph type="body" idx="4294967295"/>
          </p:nvPr>
        </p:nvSpPr>
        <p:spPr>
          <a:xfrm>
            <a:off x="670868" y="1377950"/>
            <a:ext cx="8229600" cy="4525963"/>
          </a:xfrm>
        </p:spPr>
        <p:txBody>
          <a:bodyPr>
            <a:normAutofit fontScale="77500" lnSpcReduction="20000"/>
          </a:bodyPr>
          <a:lstStyle/>
          <a:p>
            <a:pPr marR="0" lvl="0" rtl="0">
              <a:lnSpc>
                <a:spcPct val="120000"/>
              </a:lnSpc>
              <a:buClr>
                <a:srgbClr val="007FA3"/>
              </a:buClr>
              <a:buFont typeface="Arial" panose="020B0604020202020204" pitchFamily="34" charset="0"/>
              <a:buChar char="•"/>
            </a:pPr>
            <a:r>
              <a:rPr lang="en-US" sz="2400" b="0" baseline="0" dirty="0">
                <a:solidFill>
                  <a:srgbClr val="000000"/>
                </a:solidFill>
                <a:latin typeface="Arial" panose="020B0604020202020204" pitchFamily="34" charset="0"/>
                <a:ea typeface="Times New Roman"/>
                <a:cs typeface="Arial" panose="020B0604020202020204" pitchFamily="34" charset="0"/>
              </a:rPr>
              <a:t>UX designers are increasingly finding themselves going beyond the design of usable systems and are instead expected to design systems that provide people with great experiences. </a:t>
            </a:r>
          </a:p>
          <a:p>
            <a:pPr marR="0" lvl="0" rtl="0">
              <a:lnSpc>
                <a:spcPct val="110000"/>
              </a:lnSpc>
              <a:buClr>
                <a:srgbClr val="007FA3"/>
              </a:buClr>
              <a:buFont typeface="Arial" panose="020B0604020202020204" pitchFamily="34" charset="0"/>
              <a:buChar char="•"/>
            </a:pPr>
            <a:r>
              <a:rPr lang="en-US" sz="2400" b="0" baseline="0" dirty="0">
                <a:solidFill>
                  <a:srgbClr val="000000"/>
                </a:solidFill>
                <a:latin typeface="Arial" panose="020B0604020202020204" pitchFamily="34" charset="0"/>
                <a:ea typeface="Times New Roman"/>
                <a:cs typeface="Arial" panose="020B0604020202020204" pitchFamily="34" charset="0"/>
              </a:rPr>
              <a:t>Of course, game designers have been doing exactly this for years, but new platforms such as the iPhone and Android are blurring the distinction between games and regular applications. </a:t>
            </a:r>
          </a:p>
          <a:p>
            <a:pPr marR="0" lvl="0" rtl="0">
              <a:lnSpc>
                <a:spcPct val="110000"/>
              </a:lnSpc>
              <a:buClr>
                <a:srgbClr val="007FA3"/>
              </a:buClr>
              <a:buFont typeface="Arial" panose="020B0604020202020204" pitchFamily="34" charset="0"/>
              <a:buChar char="•"/>
            </a:pPr>
            <a:r>
              <a:rPr lang="en-US" sz="2400" b="0" baseline="0" dirty="0">
                <a:solidFill>
                  <a:srgbClr val="000000"/>
                </a:solidFill>
                <a:latin typeface="Arial" panose="020B0604020202020204" pitchFamily="34" charset="0"/>
                <a:ea typeface="Times New Roman"/>
                <a:cs typeface="Arial" panose="020B0604020202020204" pitchFamily="34" charset="0"/>
              </a:rPr>
              <a:t>A shopping list application on the iPhone, for example, needs to be much more than functional; it needs to be fun to use, engaging and enjoyable. </a:t>
            </a:r>
          </a:p>
          <a:p>
            <a:pPr marR="0" lvl="0" rtl="0">
              <a:lnSpc>
                <a:spcPct val="110000"/>
              </a:lnSpc>
              <a:buClr>
                <a:srgbClr val="007FA3"/>
              </a:buClr>
              <a:buFont typeface="Arial" panose="020B0604020202020204" pitchFamily="34" charset="0"/>
              <a:buChar char="•"/>
            </a:pPr>
            <a:r>
              <a:rPr lang="en-US" sz="2400" b="0" baseline="0" dirty="0">
                <a:solidFill>
                  <a:srgbClr val="000000"/>
                </a:solidFill>
                <a:latin typeface="Arial" panose="020B0604020202020204" pitchFamily="34" charset="0"/>
                <a:ea typeface="Times New Roman"/>
                <a:cs typeface="Arial" panose="020B0604020202020204" pitchFamily="34" charset="0"/>
              </a:rPr>
              <a:t>Websites have to attract and keep customers if they are to be profitable and, once they provide appropriate functionality and content, they will only do that if people enjoy using them. </a:t>
            </a:r>
          </a:p>
          <a:p>
            <a:pPr marR="0" lvl="0" rtl="0">
              <a:lnSpc>
                <a:spcPct val="110000"/>
              </a:lnSpc>
              <a:buClr>
                <a:srgbClr val="007FA3"/>
              </a:buClr>
              <a:buFont typeface="Arial" panose="020B0604020202020204" pitchFamily="34" charset="0"/>
              <a:buChar char="•"/>
            </a:pPr>
            <a:r>
              <a:rPr lang="en-US" sz="2400" b="0" baseline="0" dirty="0">
                <a:solidFill>
                  <a:srgbClr val="000000"/>
                </a:solidFill>
                <a:latin typeface="Arial" panose="020B0604020202020204" pitchFamily="34" charset="0"/>
                <a:ea typeface="Times New Roman"/>
                <a:cs typeface="Arial" panose="020B0604020202020204" pitchFamily="34" charset="0"/>
              </a:rPr>
              <a:t>Ubiquitous computing environments need to be responsive to people’s needs but also need to provide engaging and aesthetic experiences.</a:t>
            </a:r>
          </a:p>
        </p:txBody>
      </p:sp>
    </p:spTree>
    <p:extLst>
      <p:ext uri="{BB962C8B-B14F-4D97-AF65-F5344CB8AC3E}">
        <p14:creationId xmlns:p14="http://schemas.microsoft.com/office/powerpoint/2010/main" val="384075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2644"/>
            <a:ext cx="8229600" cy="701228"/>
          </a:xfrm>
        </p:spPr>
        <p:txBody>
          <a:bodyPr/>
          <a:lstStyle/>
          <a:p>
            <a:r>
              <a:rPr lang="en-US" b="1" i="0" u="none" strike="noStrike" baseline="0" dirty="0">
                <a:latin typeface="Arial" panose="020B0604020202020204" pitchFamily="34" charset="0"/>
              </a:rPr>
              <a:t>Psycho-pleasure</a:t>
            </a:r>
          </a:p>
        </p:txBody>
      </p:sp>
      <p:sp>
        <p:nvSpPr>
          <p:cNvPr id="3" name="Text Placeholder 2"/>
          <p:cNvSpPr>
            <a:spLocks noGrp="1"/>
          </p:cNvSpPr>
          <p:nvPr>
            <p:ph type="body" idx="4294967295"/>
          </p:nvPr>
        </p:nvSpPr>
        <p:spPr>
          <a:xfrm>
            <a:off x="665280" y="1376200"/>
            <a:ext cx="8229600" cy="4525963"/>
          </a:xfrm>
        </p:spPr>
        <p:txBody>
          <a:bodyPr>
            <a:noAutofit/>
          </a:bodyPr>
          <a:lstStyle/>
          <a:p>
            <a:r>
              <a:rPr lang="en-US" sz="2400" b="0" i="0" u="none" strike="noStrike" baseline="0" dirty="0">
                <a:solidFill>
                  <a:srgbClr val="000000"/>
                </a:solidFill>
                <a:latin typeface="Arial" panose="020B0604020202020204" pitchFamily="34" charset="0"/>
              </a:rPr>
              <a:t>Psycho-pleasure (short for psychological pleasure) refers to cognitive or emotional pleasure in Tiger’s framework. </a:t>
            </a:r>
          </a:p>
          <a:p>
            <a:r>
              <a:rPr lang="en-US" sz="2400" b="0" i="0" u="none" strike="noStrike" baseline="0" dirty="0">
                <a:solidFill>
                  <a:srgbClr val="000000"/>
                </a:solidFill>
                <a:latin typeface="Arial" panose="020B0604020202020204" pitchFamily="34" charset="0"/>
              </a:rPr>
              <a:t>This dimension of pleasure is useful for pulling together sources of pleasure such as the perceived ease of use and effectiveness of a device and the satisfaction of acquiring new skills. </a:t>
            </a:r>
          </a:p>
          <a:p>
            <a:r>
              <a:rPr lang="en-US" sz="2400" b="0" i="0" u="none" strike="noStrike" baseline="0" dirty="0">
                <a:solidFill>
                  <a:srgbClr val="000000"/>
                </a:solidFill>
                <a:latin typeface="Arial" panose="020B0604020202020204" pitchFamily="34" charset="0"/>
              </a:rPr>
              <a:t>For some people, learning a complex programming language generates a degree of satisfaction which would never be obtained from moving icons around the screen in a GUI.</a:t>
            </a:r>
          </a:p>
        </p:txBody>
      </p:sp>
    </p:spTree>
    <p:extLst>
      <p:ext uri="{BB962C8B-B14F-4D97-AF65-F5344CB8AC3E}">
        <p14:creationId xmlns:p14="http://schemas.microsoft.com/office/powerpoint/2010/main" val="56254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2644"/>
            <a:ext cx="8229600" cy="701228"/>
          </a:xfrm>
        </p:spPr>
        <p:txBody>
          <a:bodyPr/>
          <a:lstStyle/>
          <a:p>
            <a:r>
              <a:rPr lang="en-US" b="1" i="0" u="none" strike="noStrike" baseline="0" dirty="0">
                <a:latin typeface="Arial" panose="020B0604020202020204" pitchFamily="34" charset="0"/>
              </a:rPr>
              <a:t>Ideo-pleasure</a:t>
            </a:r>
          </a:p>
        </p:txBody>
      </p:sp>
      <p:sp>
        <p:nvSpPr>
          <p:cNvPr id="3" name="Text Placeholder 2"/>
          <p:cNvSpPr>
            <a:spLocks noGrp="1"/>
          </p:cNvSpPr>
          <p:nvPr>
            <p:ph type="body" idx="4294967295"/>
          </p:nvPr>
        </p:nvSpPr>
        <p:spPr>
          <a:xfrm>
            <a:off x="665280" y="1367056"/>
            <a:ext cx="8229600" cy="4525963"/>
          </a:xfrm>
        </p:spPr>
        <p:txBody>
          <a:bodyPr>
            <a:normAutofit/>
          </a:bodyPr>
          <a:lstStyle/>
          <a:p>
            <a:r>
              <a:rPr lang="en-US" sz="2400" b="0" i="0" u="none" strike="noStrike" baseline="0" dirty="0">
                <a:solidFill>
                  <a:srgbClr val="000000"/>
                </a:solidFill>
                <a:latin typeface="Arial" panose="020B0604020202020204" pitchFamily="34" charset="0"/>
              </a:rPr>
              <a:t>Ideo-pleasure (ideological pleasure) concerns people’s values – things one holds dear or meaningful – and aspirations. </a:t>
            </a:r>
          </a:p>
          <a:p>
            <a:r>
              <a:rPr lang="en-US" sz="2400" b="0" i="0" u="none" strike="noStrike" baseline="0" dirty="0">
                <a:solidFill>
                  <a:srgbClr val="000000"/>
                </a:solidFill>
                <a:latin typeface="Arial" panose="020B0604020202020204" pitchFamily="34" charset="0"/>
              </a:rPr>
              <a:t>We are more likely to enjoy using items that fit our value system. </a:t>
            </a:r>
          </a:p>
          <a:p>
            <a:r>
              <a:rPr lang="en-US" sz="2400" b="0" i="0" u="none" strike="noStrike" baseline="0" dirty="0">
                <a:solidFill>
                  <a:srgbClr val="000000"/>
                </a:solidFill>
                <a:latin typeface="Arial" panose="020B0604020202020204" pitchFamily="34" charset="0"/>
              </a:rPr>
              <a:t>Aspects which come readily to mind here might include a respect for careful craftsmanship and design, the desirability or otherwise of having an obviously expensive device and our perceptions of the trading ethics of the supplier (for example, commercial software as against free shareware).</a:t>
            </a:r>
          </a:p>
        </p:txBody>
      </p:sp>
    </p:spTree>
    <p:extLst>
      <p:ext uri="{BB962C8B-B14F-4D97-AF65-F5344CB8AC3E}">
        <p14:creationId xmlns:p14="http://schemas.microsoft.com/office/powerpoint/2010/main" val="141241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4074"/>
            <a:ext cx="8229600" cy="701228"/>
          </a:xfrm>
        </p:spPr>
        <p:txBody>
          <a:bodyPr/>
          <a:lstStyle/>
          <a:p>
            <a:r>
              <a:rPr lang="en-US" b="1" i="0" u="none" strike="noStrike" baseline="0" dirty="0">
                <a:latin typeface="Arial" panose="020B0604020202020204" pitchFamily="34" charset="0"/>
              </a:rPr>
              <a:t>The four dimensions in practice</a:t>
            </a:r>
          </a:p>
        </p:txBody>
      </p:sp>
      <p:sp>
        <p:nvSpPr>
          <p:cNvPr id="3" name="Text Placeholder 2"/>
          <p:cNvSpPr>
            <a:spLocks noGrp="1"/>
          </p:cNvSpPr>
          <p:nvPr>
            <p:ph type="body" idx="4294967295"/>
          </p:nvPr>
        </p:nvSpPr>
        <p:spPr>
          <a:xfrm>
            <a:off x="674043" y="1368962"/>
            <a:ext cx="8229600" cy="4805486"/>
          </a:xfrm>
        </p:spPr>
        <p:txBody>
          <a:bodyPr>
            <a:noAutofit/>
          </a:bodyPr>
          <a:lstStyle/>
          <a:p>
            <a:r>
              <a:rPr lang="en-US" sz="2400" b="0" i="0" u="none" strike="noStrike" baseline="0" dirty="0">
                <a:solidFill>
                  <a:srgbClr val="000000"/>
                </a:solidFill>
                <a:latin typeface="Arial" panose="020B0604020202020204" pitchFamily="34" charset="0"/>
              </a:rPr>
              <a:t>Jordan uses this framework to develop a product benefit specification to help focus design. </a:t>
            </a:r>
          </a:p>
          <a:p>
            <a:r>
              <a:rPr lang="en-US" sz="2400" b="0" i="0" u="none" strike="noStrike" baseline="0" dirty="0">
                <a:solidFill>
                  <a:srgbClr val="000000"/>
                </a:solidFill>
                <a:latin typeface="Arial" panose="020B0604020202020204" pitchFamily="34" charset="0"/>
              </a:rPr>
              <a:t>He also develops personas (though he does not use the term) based on a holistic analysis of the potential users of products. </a:t>
            </a:r>
          </a:p>
          <a:p>
            <a:r>
              <a:rPr lang="en-US" sz="2400" b="0" i="0" u="none" strike="noStrike" baseline="0" dirty="0">
                <a:solidFill>
                  <a:srgbClr val="000000"/>
                </a:solidFill>
                <a:latin typeface="Arial" panose="020B0604020202020204" pitchFamily="34" charset="0"/>
              </a:rPr>
              <a:t>It is also worth noting that this type of analysis is similar to Lazzaro’s analysis of different types of fun as discussed in the previous section and to Zimmerman’s view of product attachment described below. </a:t>
            </a:r>
          </a:p>
          <a:p>
            <a:r>
              <a:rPr lang="en-US" sz="2400" b="0" i="0" u="none" strike="noStrike" baseline="0" dirty="0">
                <a:solidFill>
                  <a:srgbClr val="000000"/>
                </a:solidFill>
                <a:latin typeface="Arial" panose="020B0604020202020204" pitchFamily="34" charset="0"/>
              </a:rPr>
              <a:t>Although primarily focused on product design, designing for pleasurable experiences is clearly an important aspect of the UX of services as well.</a:t>
            </a:r>
          </a:p>
        </p:txBody>
      </p:sp>
    </p:spTree>
    <p:extLst>
      <p:ext uri="{BB962C8B-B14F-4D97-AF65-F5344CB8AC3E}">
        <p14:creationId xmlns:p14="http://schemas.microsoft.com/office/powerpoint/2010/main" val="147578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6844"/>
            <a:ext cx="8229600" cy="557212"/>
          </a:xfrm>
        </p:spPr>
        <p:txBody>
          <a:bodyPr>
            <a:noAutofit/>
          </a:bodyPr>
          <a:lstStyle/>
          <a:p>
            <a:pPr marR="0" rtl="0"/>
            <a:r>
              <a:rPr lang="en-US" b="1" baseline="0" dirty="0">
                <a:latin typeface="Arial" panose="020B0604020202020204" pitchFamily="34" charset="0"/>
                <a:ea typeface="ヒラギノ角ゴ Pro W3"/>
              </a:rPr>
              <a:t>The Mac Air</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74043" y="1393345"/>
            <a:ext cx="8229600" cy="4525963"/>
          </a:xfrm>
        </p:spPr>
        <p:txBody>
          <a:bodyPr>
            <a:noAutofit/>
          </a:bodyPr>
          <a:lstStyle/>
          <a:p>
            <a:pPr marR="0" lvl="0" rtl="0"/>
            <a:r>
              <a:rPr lang="en-US" sz="1800" b="0" baseline="0" dirty="0">
                <a:solidFill>
                  <a:srgbClr val="000000"/>
                </a:solidFill>
                <a:latin typeface="Arial" panose="020B0604020202020204" pitchFamily="34" charset="0"/>
                <a:ea typeface="Times New Roman"/>
              </a:rPr>
              <a:t>Physio-pleasure. The machine is light, the texture of the titanium shell is pleasing and the keyboard is responsive. </a:t>
            </a:r>
          </a:p>
          <a:p>
            <a:pPr marR="0" lvl="0" rtl="0"/>
            <a:r>
              <a:rPr lang="en-US" sz="1800" b="0" baseline="0" dirty="0">
                <a:solidFill>
                  <a:srgbClr val="000000"/>
                </a:solidFill>
                <a:latin typeface="Arial" panose="020B0604020202020204" pitchFamily="34" charset="0"/>
                <a:ea typeface="Times New Roman"/>
              </a:rPr>
              <a:t>Socio-pleasure. Certainly when first released, owning a Mac Air might be thought to enhance image as it distinguishes the owner as someone with the discernment to adopt a stylish remodelling of the laptop. There is also a certain socio-pleasure in being part of a small (rather administratively inconvenient) group of Apple devotees amongst a much larger community of PC users in our particular workplace.</a:t>
            </a:r>
          </a:p>
          <a:p>
            <a:pPr marR="0" lvl="0" rtl="0"/>
            <a:r>
              <a:rPr lang="en-US" sz="1800" b="0" baseline="0" dirty="0">
                <a:solidFill>
                  <a:srgbClr val="000000"/>
                </a:solidFill>
                <a:latin typeface="Arial" panose="020B0604020202020204" pitchFamily="34" charset="0"/>
                <a:ea typeface="Times New Roman"/>
              </a:rPr>
              <a:t>Psycho-pleasure. The Mac Air provides relatively seamless integration amongst different media and so generates satisfaction from streamlining many work tasks.</a:t>
            </a:r>
          </a:p>
          <a:p>
            <a:pPr marR="0" lvl="0" rtl="0"/>
            <a:r>
              <a:rPr lang="en-US" sz="1800" b="0" baseline="0" dirty="0">
                <a:solidFill>
                  <a:srgbClr val="000000"/>
                </a:solidFill>
                <a:latin typeface="Arial" panose="020B0604020202020204" pitchFamily="34" charset="0"/>
                <a:ea typeface="Times New Roman"/>
              </a:rPr>
              <a:t>Ideo-pleasure. For some consumers, Apple products remain an embodiment of independence, creativity and free-thinking – attributes inherited from the early image of the corporation. Whether this is still an accurate perception is not the point: it is enough that people feel that it is so.</a:t>
            </a:r>
            <a:endParaRPr lang="en-US" sz="1800" b="0" baseline="-25000" dirty="0">
              <a:solidFill>
                <a:srgbClr val="000000"/>
              </a:solidFill>
              <a:latin typeface="Times New Roman"/>
              <a:ea typeface="Times New Roman"/>
            </a:endParaRPr>
          </a:p>
        </p:txBody>
      </p:sp>
    </p:spTree>
    <p:extLst>
      <p:ext uri="{BB962C8B-B14F-4D97-AF65-F5344CB8AC3E}">
        <p14:creationId xmlns:p14="http://schemas.microsoft.com/office/powerpoint/2010/main" val="3116378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6082"/>
            <a:ext cx="8229600" cy="557212"/>
          </a:xfrm>
        </p:spPr>
        <p:txBody>
          <a:bodyPr/>
          <a:lstStyle/>
          <a:p>
            <a:r>
              <a:rPr lang="en-US" b="1" i="0" u="none" strike="noStrike" baseline="0" dirty="0">
                <a:latin typeface="Arial" panose="020B0604020202020204" pitchFamily="34" charset="0"/>
              </a:rPr>
              <a:t>Challenge 5.2</a:t>
            </a:r>
          </a:p>
        </p:txBody>
      </p:sp>
      <p:sp>
        <p:nvSpPr>
          <p:cNvPr id="3" name="Text Placeholder 2"/>
          <p:cNvSpPr>
            <a:spLocks noGrp="1"/>
          </p:cNvSpPr>
          <p:nvPr>
            <p:ph type="body" idx="4294967295"/>
          </p:nvPr>
        </p:nvSpPr>
        <p:spPr>
          <a:xfrm>
            <a:off x="654993" y="1350293"/>
            <a:ext cx="8229600" cy="4525963"/>
          </a:xfrm>
        </p:spPr>
        <p:txBody>
          <a:bodyPr/>
          <a:lstStyle/>
          <a:p>
            <a:r>
              <a:rPr lang="en-US" sz="2800" b="0" u="none" strike="noStrike" baseline="0" dirty="0">
                <a:solidFill>
                  <a:srgbClr val="000000"/>
                </a:solidFill>
                <a:latin typeface="Arial" panose="020B0604020202020204" pitchFamily="34" charset="0"/>
              </a:rPr>
              <a:t>Using Tiger’s classification, what do you consider is the main pleasure evoked by the design of one of the interactive devices/systems you enjoy owning or using? If possible, compare your response to those of one or more colleagues for a similar device.</a:t>
            </a:r>
          </a:p>
        </p:txBody>
      </p:sp>
    </p:spTree>
    <p:extLst>
      <p:ext uri="{BB962C8B-B14F-4D97-AF65-F5344CB8AC3E}">
        <p14:creationId xmlns:p14="http://schemas.microsoft.com/office/powerpoint/2010/main" val="208725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5213"/>
            <a:ext cx="8229600" cy="701228"/>
          </a:xfrm>
        </p:spPr>
        <p:txBody>
          <a:bodyPr/>
          <a:lstStyle/>
          <a:p>
            <a:r>
              <a:rPr lang="en-US" b="1" i="0" u="none" strike="noStrike" baseline="0" dirty="0">
                <a:latin typeface="Arial" panose="020B0604020202020204" pitchFamily="34" charset="0"/>
              </a:rPr>
              <a:t>Product attachment theory (1 of</a:t>
            </a:r>
            <a:r>
              <a:rPr lang="en-US" b="1" i="0" u="none" strike="noStrike" dirty="0">
                <a:latin typeface="Arial" panose="020B0604020202020204" pitchFamily="34" charset="0"/>
              </a:rPr>
              <a:t> </a:t>
            </a:r>
            <a:r>
              <a:rPr lang="en-US" b="1" i="0" u="none" strike="noStrike" dirty="0" smtClean="0">
                <a:latin typeface="Arial" panose="020B0604020202020204" pitchFamily="34" charset="0"/>
              </a:rPr>
              <a:t>3</a:t>
            </a:r>
            <a:r>
              <a:rPr lang="en-US" b="1" i="0" u="none" strike="noStrike" baseline="0" dirty="0" smtClean="0">
                <a:latin typeface="Arial" panose="020B0604020202020204" pitchFamily="34" charset="0"/>
              </a:rPr>
              <a:t>)</a:t>
            </a:r>
            <a:endParaRPr lang="en-US" b="1" i="0" u="none" strike="noStrike" baseline="0" dirty="0">
              <a:latin typeface="Arial" panose="020B0604020202020204" pitchFamily="34" charset="0"/>
            </a:endParaRPr>
          </a:p>
        </p:txBody>
      </p:sp>
      <p:sp>
        <p:nvSpPr>
          <p:cNvPr id="3" name="Text Placeholder 2"/>
          <p:cNvSpPr>
            <a:spLocks noGrp="1"/>
          </p:cNvSpPr>
          <p:nvPr>
            <p:ph type="body" idx="4294967295"/>
          </p:nvPr>
        </p:nvSpPr>
        <p:spPr>
          <a:xfrm>
            <a:off x="674424" y="1381026"/>
            <a:ext cx="8229600" cy="4752528"/>
          </a:xfrm>
        </p:spPr>
        <p:txBody>
          <a:bodyPr>
            <a:noAutofit/>
          </a:bodyPr>
          <a:lstStyle/>
          <a:p>
            <a:r>
              <a:rPr lang="en-US" sz="2000" b="0" i="0" u="none" strike="noStrike" baseline="0" dirty="0">
                <a:solidFill>
                  <a:srgbClr val="000000"/>
                </a:solidFill>
                <a:latin typeface="Arial" panose="020B0604020202020204" pitchFamily="34" charset="0"/>
              </a:rPr>
              <a:t>Zimmerman (2009) discusses how to bring product attachment theory into interaction design. </a:t>
            </a:r>
          </a:p>
          <a:p>
            <a:r>
              <a:rPr lang="en-US" sz="2000" b="0" i="0" u="none" strike="noStrike" baseline="0" dirty="0">
                <a:solidFill>
                  <a:srgbClr val="000000"/>
                </a:solidFill>
                <a:latin typeface="Arial" panose="020B0604020202020204" pitchFamily="34" charset="0"/>
              </a:rPr>
              <a:t>Product attachment concerns the feelings that people have for products and the ways in which the products take on meanings for them. </a:t>
            </a:r>
          </a:p>
          <a:p>
            <a:r>
              <a:rPr lang="en-US" sz="2000" b="0" i="0" u="none" strike="noStrike" baseline="0" dirty="0">
                <a:solidFill>
                  <a:srgbClr val="000000"/>
                </a:solidFill>
                <a:latin typeface="Arial" panose="020B0604020202020204" pitchFamily="34" charset="0"/>
              </a:rPr>
              <a:t>He reflects on a number of products from the perspective of ‘designing for the self’, by which he means designing for other people to realize themselves through interacting with the product. </a:t>
            </a:r>
          </a:p>
          <a:p>
            <a:r>
              <a:rPr lang="en-US" sz="2000" b="0" i="0" u="none" strike="noStrike" baseline="0" dirty="0">
                <a:solidFill>
                  <a:srgbClr val="000000"/>
                </a:solidFill>
                <a:latin typeface="Arial" panose="020B0604020202020204" pitchFamily="34" charset="0"/>
              </a:rPr>
              <a:t>He looked specifically at six products and at the characteristics they possessed in terms of design patterns. </a:t>
            </a:r>
          </a:p>
          <a:p>
            <a:r>
              <a:rPr lang="en-US" sz="2000" b="0" i="0" u="none" strike="noStrike" baseline="0" dirty="0">
                <a:solidFill>
                  <a:srgbClr val="000000"/>
                </a:solidFill>
                <a:latin typeface="Arial" panose="020B0604020202020204" pitchFamily="34" charset="0"/>
              </a:rPr>
              <a:t>Design patterns are regularities in designs that capture some aspects of successful design. </a:t>
            </a:r>
          </a:p>
          <a:p>
            <a:r>
              <a:rPr lang="en-US" sz="2000" b="0" i="0" u="none" strike="noStrike" baseline="0" dirty="0">
                <a:solidFill>
                  <a:srgbClr val="000000"/>
                </a:solidFill>
                <a:latin typeface="Arial" panose="020B0604020202020204" pitchFamily="34" charset="0"/>
              </a:rPr>
              <a:t>Design patterns are an important part of interactive systems design and are discussed in Chapter 9 as part of our design approach.</a:t>
            </a:r>
          </a:p>
        </p:txBody>
      </p:sp>
    </p:spTree>
    <p:extLst>
      <p:ext uri="{BB962C8B-B14F-4D97-AF65-F5344CB8AC3E}">
        <p14:creationId xmlns:p14="http://schemas.microsoft.com/office/powerpoint/2010/main" val="668021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7798"/>
            <a:ext cx="8229600" cy="701228"/>
          </a:xfrm>
        </p:spPr>
        <p:txBody>
          <a:bodyPr/>
          <a:lstStyle/>
          <a:p>
            <a:r>
              <a:rPr lang="en-US" i="0" u="none" strike="noStrike" baseline="0" dirty="0"/>
              <a:t>Product attachment </a:t>
            </a:r>
            <a:r>
              <a:rPr lang="en-US" i="0" u="none" strike="noStrike" baseline="0" dirty="0" smtClean="0"/>
              <a:t>theory (2 of 3)</a:t>
            </a:r>
            <a:endParaRPr lang="en-US" i="0" u="none" strike="noStrike" baseline="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50" y="1772816"/>
            <a:ext cx="7945290" cy="3550420"/>
          </a:xfrm>
          <a:prstGeom prst="rect">
            <a:avLst/>
          </a:prstGeom>
        </p:spPr>
      </p:pic>
      <p:sp>
        <p:nvSpPr>
          <p:cNvPr id="5" name="TextBox 4">
            <a:extLst>
              <a:ext uri="{FF2B5EF4-FFF2-40B4-BE49-F238E27FC236}">
                <a16:creationId xmlns:a16="http://schemas.microsoft.com/office/drawing/2014/main" id="{14C0ED3E-8292-42E1-B874-7B32AF53CFDF}"/>
              </a:ext>
            </a:extLst>
          </p:cNvPr>
          <p:cNvSpPr txBox="1"/>
          <p:nvPr/>
        </p:nvSpPr>
        <p:spPr>
          <a:xfrm>
            <a:off x="664518" y="5963748"/>
            <a:ext cx="8218488" cy="339725"/>
          </a:xfrm>
          <a:prstGeom prst="rect">
            <a:avLst/>
          </a:prstGeom>
          <a:noFill/>
        </p:spPr>
        <p:txBody>
          <a:bodyPr>
            <a:spAutoFit/>
          </a:bodyPr>
          <a:lstStyle/>
          <a:p>
            <a:pPr>
              <a:defRPr/>
            </a:pPr>
            <a:r>
              <a:rPr lang="en-US" sz="800" i="1" dirty="0">
                <a:latin typeface="+mj-lt"/>
              </a:rPr>
              <a:t>Source</a:t>
            </a:r>
            <a:r>
              <a:rPr lang="en-US" sz="800" dirty="0">
                <a:latin typeface="+mj-lt"/>
              </a:rPr>
              <a:t>: Zimmerman, J. (2009) Designing for the self: making products that help people become the person they desire to be, </a:t>
            </a:r>
            <a:r>
              <a:rPr lang="en-US" sz="800" i="1" dirty="0">
                <a:latin typeface="+mj-lt"/>
              </a:rPr>
              <a:t>CHI ‘09: Proceedings of the SIGCHI </a:t>
            </a:r>
            <a:r>
              <a:rPr lang="en-US" sz="800" i="1" dirty="0" smtClean="0">
                <a:latin typeface="+mj-lt"/>
              </a:rPr>
              <a:t>Conference</a:t>
            </a:r>
            <a:br>
              <a:rPr lang="en-US" sz="800" i="1" dirty="0" smtClean="0">
                <a:latin typeface="+mj-lt"/>
              </a:rPr>
            </a:br>
            <a:r>
              <a:rPr lang="en-US" sz="800" i="1" dirty="0" smtClean="0">
                <a:latin typeface="+mj-lt"/>
              </a:rPr>
              <a:t>on </a:t>
            </a:r>
            <a:r>
              <a:rPr lang="en-US" sz="800" i="1" dirty="0">
                <a:latin typeface="+mj-lt"/>
              </a:rPr>
              <a:t>Human Factors in Computing Systems</a:t>
            </a:r>
            <a:r>
              <a:rPr lang="en-US" sz="800" dirty="0">
                <a:latin typeface="+mj-lt"/>
              </a:rPr>
              <a:t>, pp. 395–404. © 2009 ACM, Inc. Reprinted by </a:t>
            </a:r>
            <a:r>
              <a:rPr lang="en-US" sz="800" dirty="0" smtClean="0">
                <a:latin typeface="+mj-lt"/>
              </a:rPr>
              <a:t>permission. doc.acm.org/10.1145/1518701.1518765</a:t>
            </a:r>
            <a:endParaRPr lang="en-IN" sz="800" dirty="0">
              <a:latin typeface="+mj-lt"/>
            </a:endParaRPr>
          </a:p>
        </p:txBody>
      </p:sp>
    </p:spTree>
    <p:extLst>
      <p:ext uri="{BB962C8B-B14F-4D97-AF65-F5344CB8AC3E}">
        <p14:creationId xmlns:p14="http://schemas.microsoft.com/office/powerpoint/2010/main" val="132199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4074"/>
            <a:ext cx="8229600" cy="701228"/>
          </a:xfrm>
        </p:spPr>
        <p:txBody>
          <a:bodyPr/>
          <a:lstStyle/>
          <a:p>
            <a:r>
              <a:rPr lang="en-US" b="1" i="0" u="none" strike="noStrike" baseline="0" dirty="0">
                <a:latin typeface="Arial" panose="020B0604020202020204" pitchFamily="34" charset="0"/>
              </a:rPr>
              <a:t>Product attachment theory</a:t>
            </a:r>
            <a:r>
              <a:rPr lang="en-US" b="0" i="0" u="none" strike="noStrike" baseline="0" dirty="0">
                <a:latin typeface="Arial" panose="020B0604020202020204" pitchFamily="34" charset="0"/>
              </a:rPr>
              <a:t> </a:t>
            </a:r>
            <a:r>
              <a:rPr lang="en-US" b="1" dirty="0" smtClean="0">
                <a:latin typeface="Arial" panose="020B0604020202020204" pitchFamily="34" charset="0"/>
              </a:rPr>
              <a:t>(3 </a:t>
            </a:r>
            <a:r>
              <a:rPr lang="en-US" b="1" dirty="0">
                <a:latin typeface="Arial" panose="020B0604020202020204" pitchFamily="34" charset="0"/>
              </a:rPr>
              <a:t>of </a:t>
            </a:r>
            <a:r>
              <a:rPr lang="en-US" b="1" dirty="0" smtClean="0">
                <a:latin typeface="Arial" panose="020B0604020202020204" pitchFamily="34" charset="0"/>
              </a:rPr>
              <a:t>3)</a:t>
            </a:r>
            <a:endParaRPr lang="en-US" b="0" i="0" u="none" strike="noStrike" baseline="0" dirty="0">
              <a:latin typeface="Times New Roman" charset="0"/>
            </a:endParaRPr>
          </a:p>
        </p:txBody>
      </p:sp>
      <p:sp>
        <p:nvSpPr>
          <p:cNvPr id="3" name="Text Placeholder 2"/>
          <p:cNvSpPr>
            <a:spLocks noGrp="1"/>
          </p:cNvSpPr>
          <p:nvPr>
            <p:ph type="body" idx="4294967295"/>
          </p:nvPr>
        </p:nvSpPr>
        <p:spPr>
          <a:xfrm>
            <a:off x="678805" y="1403250"/>
            <a:ext cx="8229600" cy="4525963"/>
          </a:xfrm>
        </p:spPr>
        <p:txBody>
          <a:bodyPr>
            <a:noAutofit/>
          </a:bodyPr>
          <a:lstStyle/>
          <a:p>
            <a:r>
              <a:rPr lang="en-US" sz="1600" b="0" i="0" u="none" strike="noStrike" baseline="0" dirty="0">
                <a:solidFill>
                  <a:srgbClr val="000000"/>
                </a:solidFill>
                <a:latin typeface="Arial" panose="020B0604020202020204" pitchFamily="34" charset="0"/>
              </a:rPr>
              <a:t>The products examined by Zimmerman included Cherish, a smart photo frame, a smart bag for organizing and carrying athletic kit that is connected to the family’s calendar  and the reserve alarm clock that aimed to stop children waking their parents at night. From his analysis, he arrived at six ‘framing constructs’ that captured important elements of product attachment:</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Role engagement concerned support for the different roles that people play in their lives. It arises from the observation that people have to switch roles depending on the context, such as the time of day, or relationship required for a particular activity.</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Control concerned empowering people, giving them control over the product. This could be control over the ‘look and feel’ of the product, personalizing it to their tastes or it could be control over the functionality of the product.</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Affiliation concerns how people develop feelings for a product by ensuring that the product meets a real need for them.</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Ability and bad habit is a construct concerned with enhancing people’s abilities and preventing them from</a:t>
            </a:r>
            <a:r>
              <a:rPr lang="en-US" sz="1400" b="0" i="0" u="none" strike="noStrike"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making mistakes or engaging in their bad habit. The smart bag, for example, stopped people from forgetting things.</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Long-term goals need supporting as well as short-term functions. People build their attachment by recognizing that the product supports their long-term goals.</a:t>
            </a:r>
          </a:p>
          <a:p>
            <a:pPr marL="776288" lvl="1" indent="-395288">
              <a:buFont typeface="Arial" panose="020B0604020202020204" pitchFamily="34" charset="0"/>
              <a:buChar char="‒"/>
            </a:pPr>
            <a:r>
              <a:rPr lang="en-US" sz="1400" b="0" i="0" u="none" strike="noStrike" baseline="0" dirty="0">
                <a:solidFill>
                  <a:srgbClr val="000000"/>
                </a:solidFill>
                <a:latin typeface="Arial" panose="020B0604020202020204" pitchFamily="34" charset="0"/>
              </a:rPr>
              <a:t>Ritual concerns how the product fits in with important ritual aspects of the person’s life.</a:t>
            </a:r>
          </a:p>
        </p:txBody>
      </p:sp>
    </p:spTree>
    <p:extLst>
      <p:ext uri="{BB962C8B-B14F-4D97-AF65-F5344CB8AC3E}">
        <p14:creationId xmlns:p14="http://schemas.microsoft.com/office/powerpoint/2010/main" val="97201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6082"/>
            <a:ext cx="8229600" cy="557212"/>
          </a:xfrm>
        </p:spPr>
        <p:txBody>
          <a:bodyPr/>
          <a:lstStyle/>
          <a:p>
            <a:r>
              <a:rPr lang="en-US" b="1" i="0" u="none" strike="noStrike" baseline="0" dirty="0">
                <a:latin typeface="Arial" panose="020B0604020202020204" pitchFamily="34" charset="0"/>
              </a:rPr>
              <a:t>Zimmerman</a:t>
            </a:r>
            <a:endParaRPr lang="en-US" b="1" i="0" u="none" strike="noStrike" baseline="0" dirty="0">
              <a:latin typeface="Times New Roman" charset="0"/>
            </a:endParaRPr>
          </a:p>
        </p:txBody>
      </p:sp>
      <p:sp>
        <p:nvSpPr>
          <p:cNvPr id="3" name="Text Placeholder 2"/>
          <p:cNvSpPr>
            <a:spLocks noGrp="1"/>
          </p:cNvSpPr>
          <p:nvPr>
            <p:ph type="body" idx="4294967295"/>
          </p:nvPr>
        </p:nvSpPr>
        <p:spPr>
          <a:xfrm>
            <a:off x="676656" y="1355626"/>
            <a:ext cx="8092694" cy="4525963"/>
          </a:xfrm>
        </p:spPr>
        <p:txBody>
          <a:bodyPr/>
          <a:lstStyle/>
          <a:p>
            <a:r>
              <a:rPr lang="en-US" sz="2800" b="0" i="0" u="none" strike="noStrike" baseline="0" dirty="0">
                <a:solidFill>
                  <a:srgbClr val="000000"/>
                </a:solidFill>
                <a:latin typeface="Arial" panose="020B0604020202020204" pitchFamily="34" charset="0"/>
              </a:rPr>
              <a:t>Zimmerman encourages designers to keep these framing constructs in mind during the understanding, envisioning, designing and evaluation processes of the whole design process. </a:t>
            </a:r>
          </a:p>
          <a:p>
            <a:r>
              <a:rPr lang="en-US" sz="2800" b="0" i="0" u="none" strike="noStrike" baseline="0" dirty="0">
                <a:solidFill>
                  <a:srgbClr val="000000"/>
                </a:solidFill>
                <a:latin typeface="Arial" panose="020B0604020202020204" pitchFamily="34" charset="0"/>
              </a:rPr>
              <a:t>In doing so, they will focus more on designing for the self and on developing products that people will form an attachment to.</a:t>
            </a:r>
          </a:p>
        </p:txBody>
      </p:sp>
    </p:spTree>
    <p:extLst>
      <p:ext uri="{BB962C8B-B14F-4D97-AF65-F5344CB8AC3E}">
        <p14:creationId xmlns:p14="http://schemas.microsoft.com/office/powerpoint/2010/main" val="828743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30424"/>
            <a:ext cx="8229600" cy="701228"/>
          </a:xfrm>
        </p:spPr>
        <p:txBody>
          <a:bodyPr/>
          <a:lstStyle/>
          <a:p>
            <a:r>
              <a:rPr lang="en-US" b="1" i="0" u="none" strike="noStrike" baseline="0" dirty="0">
                <a:latin typeface="Arial" panose="020B0604020202020204" pitchFamily="34" charset="0"/>
              </a:rPr>
              <a:t>Kansei</a:t>
            </a:r>
          </a:p>
        </p:txBody>
      </p:sp>
      <p:sp>
        <p:nvSpPr>
          <p:cNvPr id="3" name="Text Placeholder 2"/>
          <p:cNvSpPr>
            <a:spLocks noGrp="1"/>
          </p:cNvSpPr>
          <p:nvPr>
            <p:ph type="body" idx="4294967295"/>
          </p:nvPr>
        </p:nvSpPr>
        <p:spPr>
          <a:xfrm>
            <a:off x="669290" y="1380297"/>
            <a:ext cx="8229600" cy="4525963"/>
          </a:xfrm>
        </p:spPr>
        <p:txBody>
          <a:bodyPr>
            <a:noAutofit/>
          </a:bodyPr>
          <a:lstStyle/>
          <a:p>
            <a:r>
              <a:rPr lang="en-US" sz="2000" b="0" i="0" u="none" strike="noStrike" baseline="0" dirty="0">
                <a:solidFill>
                  <a:srgbClr val="000000"/>
                </a:solidFill>
                <a:latin typeface="Arial" panose="020B0604020202020204" pitchFamily="34" charset="0"/>
              </a:rPr>
              <a:t>Kansei engineering is concerned with bringing an emotional and aesthetic element to engineering. </a:t>
            </a:r>
          </a:p>
          <a:p>
            <a:r>
              <a:rPr lang="en-US" sz="2000" b="0" i="0" u="none" strike="noStrike" baseline="0" dirty="0">
                <a:solidFill>
                  <a:srgbClr val="000000"/>
                </a:solidFill>
                <a:latin typeface="Arial" panose="020B0604020202020204" pitchFamily="34" charset="0"/>
              </a:rPr>
              <a:t>It is used across all manner of engineering design practices in order to try to understand and embody what it is that will get people really involved in a design. </a:t>
            </a:r>
          </a:p>
          <a:p>
            <a:r>
              <a:rPr lang="en-US" sz="2000" b="0" i="0" u="none" strike="noStrike" baseline="0" dirty="0">
                <a:solidFill>
                  <a:srgbClr val="000000"/>
                </a:solidFill>
                <a:latin typeface="Arial" panose="020B0604020202020204" pitchFamily="34" charset="0"/>
              </a:rPr>
              <a:t>To date it has been applied very little in interaction design.</a:t>
            </a:r>
          </a:p>
          <a:p>
            <a:r>
              <a:rPr lang="en-US" sz="2000" b="0" i="0" u="none" strike="noStrike" baseline="0" dirty="0">
                <a:solidFill>
                  <a:srgbClr val="000000"/>
                </a:solidFill>
                <a:latin typeface="Arial" panose="020B0604020202020204" pitchFamily="34" charset="0"/>
              </a:rPr>
              <a:t>Kansei sits alongside Chinsei as one of the two threads of the design and engineering process, Kansei dealing with the emotional and Chinsei with the functional. </a:t>
            </a:r>
          </a:p>
          <a:p>
            <a:r>
              <a:rPr lang="en-US" sz="2000" b="0" i="0" u="none" strike="noStrike" baseline="0" dirty="0">
                <a:solidFill>
                  <a:srgbClr val="000000"/>
                </a:solidFill>
                <a:latin typeface="Arial" panose="020B0604020202020204" pitchFamily="34" charset="0"/>
              </a:rPr>
              <a:t>Although the method has not entered the mainstream of UX, there is evidence that designing in order to create an emotional engagement can be important. </a:t>
            </a:r>
          </a:p>
          <a:p>
            <a:r>
              <a:rPr lang="en-US" sz="2000" b="0" i="0" u="none" strike="noStrike" baseline="0" dirty="0">
                <a:solidFill>
                  <a:srgbClr val="000000"/>
                </a:solidFill>
                <a:latin typeface="Arial" panose="020B0604020202020204" pitchFamily="34" charset="0"/>
              </a:rPr>
              <a:t>For example, first impressions of websites are made within 50ms (Lindgaard, </a:t>
            </a:r>
            <a:r>
              <a:rPr lang="en-US" sz="2000" b="0" i="1" u="none" strike="noStrike" baseline="0" dirty="0">
                <a:solidFill>
                  <a:srgbClr val="000000"/>
                </a:solidFill>
                <a:latin typeface="Arial" panose="020B0604020202020204" pitchFamily="34" charset="0"/>
              </a:rPr>
              <a:t>et al.</a:t>
            </a:r>
            <a:r>
              <a:rPr lang="en-US" sz="2000" b="0" i="0" u="none" strike="noStrike" baseline="0" dirty="0">
                <a:solidFill>
                  <a:srgbClr val="000000"/>
                </a:solidFill>
                <a:latin typeface="Arial" panose="020B0604020202020204" pitchFamily="34" charset="0"/>
              </a:rPr>
              <a:t>, 2006).</a:t>
            </a:r>
          </a:p>
        </p:txBody>
      </p:sp>
    </p:spTree>
    <p:extLst>
      <p:ext uri="{BB962C8B-B14F-4D97-AF65-F5344CB8AC3E}">
        <p14:creationId xmlns:p14="http://schemas.microsoft.com/office/powerpoint/2010/main" val="10633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5512"/>
            <a:ext cx="8229600" cy="701228"/>
          </a:xfrm>
        </p:spPr>
        <p:txBody>
          <a:bodyPr>
            <a:normAutofit/>
          </a:bodyPr>
          <a:lstStyle/>
          <a:p>
            <a:pPr marR="0" rtl="0"/>
            <a:r>
              <a:rPr lang="en-US" b="1" baseline="0" dirty="0">
                <a:latin typeface="Arial" panose="020B0604020202020204" pitchFamily="34" charset="0"/>
                <a:ea typeface="ヒラギノ角ゴ Pro W3"/>
              </a:rPr>
              <a:t>Creating high quality experiences</a:t>
            </a:r>
          </a:p>
        </p:txBody>
      </p:sp>
      <p:sp>
        <p:nvSpPr>
          <p:cNvPr id="3" name="Text Placeholder 2"/>
          <p:cNvSpPr>
            <a:spLocks noGrp="1"/>
          </p:cNvSpPr>
          <p:nvPr>
            <p:ph type="body" idx="4294967295"/>
          </p:nvPr>
        </p:nvSpPr>
        <p:spPr>
          <a:xfrm>
            <a:off x="665280" y="1369343"/>
            <a:ext cx="8229600" cy="4525963"/>
          </a:xfrm>
        </p:spPr>
        <p:txBody>
          <a:bodyPr>
            <a:normAutofit fontScale="70000" lnSpcReduction="20000"/>
          </a:bodyPr>
          <a:lstStyle/>
          <a:p>
            <a:pPr marR="0" lvl="0" rtl="0">
              <a:lnSpc>
                <a:spcPct val="120000"/>
              </a:lnSpc>
            </a:pPr>
            <a:r>
              <a:rPr lang="en-US" b="0" baseline="0" dirty="0">
                <a:solidFill>
                  <a:srgbClr val="000000"/>
                </a:solidFill>
                <a:latin typeface="Arial" panose="020B0604020202020204" pitchFamily="34" charset="0"/>
                <a:ea typeface="Times New Roman"/>
              </a:rPr>
              <a:t>Contributions to an understanding of experience design come from many different areas. </a:t>
            </a:r>
          </a:p>
          <a:p>
            <a:pPr marR="0" lvl="0" rtl="0">
              <a:lnSpc>
                <a:spcPct val="120000"/>
              </a:lnSpc>
            </a:pPr>
            <a:r>
              <a:rPr lang="en-US" b="0" baseline="0" dirty="0">
                <a:solidFill>
                  <a:srgbClr val="000000"/>
                </a:solidFill>
                <a:latin typeface="Arial" panose="020B0604020202020204" pitchFamily="34" charset="0"/>
                <a:ea typeface="Times New Roman"/>
              </a:rPr>
              <a:t>Nathan Shedroff published a very engaging book on the subject.</a:t>
            </a:r>
          </a:p>
          <a:p>
            <a:pPr marR="0" lvl="0" rtl="0">
              <a:lnSpc>
                <a:spcPct val="120000"/>
              </a:lnSpc>
            </a:pPr>
            <a:r>
              <a:rPr lang="en-US" b="0" baseline="0" dirty="0">
                <a:solidFill>
                  <a:srgbClr val="000000"/>
                </a:solidFill>
                <a:latin typeface="Arial" panose="020B0604020202020204" pitchFamily="34" charset="0"/>
                <a:ea typeface="Times New Roman"/>
              </a:rPr>
              <a:t>McCarthy and Wright explore the wider issues of experiences through their book </a:t>
            </a:r>
            <a:r>
              <a:rPr lang="en-US" b="0" i="1" baseline="0" dirty="0">
                <a:solidFill>
                  <a:srgbClr val="000000"/>
                </a:solidFill>
                <a:latin typeface="Arial" panose="020B0604020202020204" pitchFamily="34" charset="0"/>
                <a:ea typeface="Times New Roman"/>
              </a:rPr>
              <a:t>Technology as Experience, drawing on the philosophy of John Dewey. </a:t>
            </a:r>
          </a:p>
          <a:p>
            <a:pPr marR="0" lvl="0" rtl="0">
              <a:lnSpc>
                <a:spcPct val="120000"/>
              </a:lnSpc>
            </a:pPr>
            <a:r>
              <a:rPr lang="en-US" b="0" baseline="0" dirty="0">
                <a:solidFill>
                  <a:srgbClr val="000000"/>
                </a:solidFill>
                <a:latin typeface="Arial" panose="020B0604020202020204" pitchFamily="34" charset="0"/>
                <a:ea typeface="Times New Roman"/>
              </a:rPr>
              <a:t>Patrick Jordan and Don Norman have both published books on the importance of designing for pleasure and others talk about ‘ludic’ design, ‘hedonomics’ and ‘funology’. </a:t>
            </a:r>
          </a:p>
          <a:p>
            <a:pPr marR="0" lvl="0" rtl="0">
              <a:lnSpc>
                <a:spcPct val="120000"/>
              </a:lnSpc>
            </a:pPr>
            <a:r>
              <a:rPr lang="en-US" b="0" baseline="0" dirty="0">
                <a:solidFill>
                  <a:srgbClr val="000000"/>
                </a:solidFill>
                <a:latin typeface="Arial" panose="020B0604020202020204" pitchFamily="34" charset="0"/>
                <a:ea typeface="Times New Roman"/>
              </a:rPr>
              <a:t>Work on aesthetics has a long history and has recently been applied to interactive systems design.</a:t>
            </a:r>
          </a:p>
        </p:txBody>
      </p:sp>
    </p:spTree>
    <p:extLst>
      <p:ext uri="{BB962C8B-B14F-4D97-AF65-F5344CB8AC3E}">
        <p14:creationId xmlns:p14="http://schemas.microsoft.com/office/powerpoint/2010/main" val="839044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6557"/>
            <a:ext cx="8229600" cy="557212"/>
          </a:xfrm>
        </p:spPr>
        <p:txBody>
          <a:bodyPr/>
          <a:lstStyle/>
          <a:p>
            <a:pPr marR="0" rtl="0"/>
            <a:r>
              <a:rPr lang="en-US" b="1" baseline="0" dirty="0">
                <a:latin typeface="Arial" panose="020B0604020202020204" pitchFamily="34" charset="0"/>
                <a:ea typeface="ヒラギノ角ゴ Pro W3"/>
              </a:rPr>
              <a:t>Aesthetics</a:t>
            </a:r>
          </a:p>
        </p:txBody>
      </p:sp>
      <p:sp>
        <p:nvSpPr>
          <p:cNvPr id="3" name="Text Placeholder 2"/>
          <p:cNvSpPr>
            <a:spLocks noGrp="1"/>
          </p:cNvSpPr>
          <p:nvPr>
            <p:ph type="body" idx="4294967295"/>
          </p:nvPr>
        </p:nvSpPr>
        <p:spPr>
          <a:xfrm>
            <a:off x="665661" y="1379884"/>
            <a:ext cx="8076257" cy="4525963"/>
          </a:xfrm>
        </p:spPr>
        <p:txBody>
          <a:bodyPr>
            <a:noAutofit/>
          </a:bodyPr>
          <a:lstStyle/>
          <a:p>
            <a:pPr marR="0" lvl="0" rtl="0"/>
            <a:r>
              <a:rPr lang="en-US" sz="2000" b="0" baseline="0" dirty="0">
                <a:solidFill>
                  <a:srgbClr val="000000"/>
                </a:solidFill>
                <a:latin typeface="Arial" panose="020B0604020202020204" pitchFamily="34" charset="0"/>
                <a:ea typeface="Times New Roman"/>
              </a:rPr>
              <a:t>Aesthetics is a large area of study concerned with human appreciation of beauty and how things are sensed, felt and judged.</a:t>
            </a:r>
          </a:p>
          <a:p>
            <a:pPr marR="0" lvl="0" rtl="0"/>
            <a:r>
              <a:rPr lang="en-US" sz="2000" b="0" baseline="0" dirty="0">
                <a:solidFill>
                  <a:srgbClr val="000000"/>
                </a:solidFill>
                <a:latin typeface="Arial" panose="020B0604020202020204" pitchFamily="34" charset="0"/>
                <a:ea typeface="Times New Roman"/>
              </a:rPr>
              <a:t>Aesthetics takes us into the world of artistic criticism and the philosophy of art itself. </a:t>
            </a:r>
          </a:p>
          <a:p>
            <a:pPr marR="0" lvl="0" rtl="0"/>
            <a:r>
              <a:rPr lang="en-US" sz="2000" b="0" baseline="0" dirty="0">
                <a:solidFill>
                  <a:srgbClr val="000000"/>
                </a:solidFill>
                <a:latin typeface="Arial" panose="020B0604020202020204" pitchFamily="34" charset="0"/>
                <a:ea typeface="Times New Roman"/>
              </a:rPr>
              <a:t>The perennial debate here is whether aesthetics can ever be inherent in something or whether ‘beauty is in the eye of the beholder’.</a:t>
            </a:r>
          </a:p>
          <a:p>
            <a:pPr marR="0" lvl="0" rtl="0"/>
            <a:r>
              <a:rPr lang="en-US" sz="2000" b="0" baseline="0" dirty="0">
                <a:solidFill>
                  <a:srgbClr val="000000"/>
                </a:solidFill>
                <a:latin typeface="Arial" panose="020B0604020202020204" pitchFamily="34" charset="0"/>
                <a:ea typeface="Times New Roman"/>
              </a:rPr>
              <a:t>In terms of the design of interactive systems, aesthetics has become increasingly important over the last few years from a number of different directions. </a:t>
            </a:r>
          </a:p>
          <a:p>
            <a:pPr marR="0" lvl="0" rtl="0"/>
            <a:r>
              <a:rPr lang="en-US" sz="2000" b="0" baseline="0" dirty="0">
                <a:solidFill>
                  <a:srgbClr val="000000"/>
                </a:solidFill>
                <a:latin typeface="Arial" panose="020B0604020202020204" pitchFamily="34" charset="0"/>
                <a:ea typeface="Times New Roman"/>
              </a:rPr>
              <a:t>From the perspective of work on emotion, both Don Norman and Pieter Desmet emphasize the importance of taking emotions into consideration in design. </a:t>
            </a:r>
            <a:endParaRPr lang="en-US" sz="2000" b="0" baseline="0" dirty="0">
              <a:solidFill>
                <a:srgbClr val="000000"/>
              </a:solidFill>
              <a:latin typeface="Times New Roman"/>
              <a:ea typeface="Times New Roman"/>
            </a:endParaRPr>
          </a:p>
        </p:txBody>
      </p:sp>
    </p:spTree>
    <p:extLst>
      <p:ext uri="{BB962C8B-B14F-4D97-AF65-F5344CB8AC3E}">
        <p14:creationId xmlns:p14="http://schemas.microsoft.com/office/powerpoint/2010/main" val="2781397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33599"/>
            <a:ext cx="8229600" cy="701228"/>
          </a:xfrm>
        </p:spPr>
        <p:txBody>
          <a:bodyPr/>
          <a:lstStyle/>
          <a:p>
            <a:pPr marR="0" rtl="0"/>
            <a:r>
              <a:rPr lang="en-US" b="1" baseline="0" dirty="0">
                <a:latin typeface="Arial" panose="020B0604020202020204" pitchFamily="34" charset="0"/>
                <a:ea typeface="ヒラギノ角ゴ Pro W3"/>
              </a:rPr>
              <a:t>Emotional design</a:t>
            </a:r>
            <a:r>
              <a:rPr lang="en-US" b="0" baseline="0" dirty="0">
                <a:latin typeface="Arial" panose="020B0604020202020204" pitchFamily="34" charset="0"/>
                <a:ea typeface="ヒラギノ角ゴ Pro W3"/>
              </a:rPr>
              <a:t> </a:t>
            </a:r>
            <a:endParaRPr lang="en-US" b="0" baseline="0" dirty="0">
              <a:latin typeface="Times New Roman"/>
              <a:ea typeface="ヒラギノ角ゴ Pro W3"/>
            </a:endParaRPr>
          </a:p>
        </p:txBody>
      </p:sp>
      <p:sp>
        <p:nvSpPr>
          <p:cNvPr id="3" name="Text Placeholder 2"/>
          <p:cNvSpPr>
            <a:spLocks noGrp="1"/>
          </p:cNvSpPr>
          <p:nvPr>
            <p:ph type="body" idx="4294967295"/>
          </p:nvPr>
        </p:nvSpPr>
        <p:spPr>
          <a:xfrm>
            <a:off x="673662" y="1380158"/>
            <a:ext cx="8229600" cy="4525963"/>
          </a:xfrm>
        </p:spPr>
        <p:txBody>
          <a:bodyPr>
            <a:noAutofit/>
          </a:bodyPr>
          <a:lstStyle/>
          <a:p>
            <a:pPr marR="0" lvl="0" rtl="0"/>
            <a:r>
              <a:rPr lang="en-US" sz="2000" b="0" baseline="0" dirty="0">
                <a:solidFill>
                  <a:srgbClr val="000000"/>
                </a:solidFill>
                <a:latin typeface="Arial" panose="020B0604020202020204" pitchFamily="34" charset="0"/>
                <a:ea typeface="Times New Roman"/>
              </a:rPr>
              <a:t>Don Norman discusses people’s experiences in terms of visceral, behavioural and reflective elements: </a:t>
            </a:r>
          </a:p>
          <a:p>
            <a:pPr marL="787400" lvl="1" indent="-434975">
              <a:buFont typeface="Arial" panose="020B0604020202020204" pitchFamily="34" charset="0"/>
              <a:buChar char="‒"/>
            </a:pPr>
            <a:r>
              <a:rPr lang="en-US" sz="1800" b="0" baseline="0" dirty="0">
                <a:latin typeface="Arial" panose="020B0604020202020204" pitchFamily="34" charset="0"/>
                <a:ea typeface="Times New Roman"/>
              </a:rPr>
              <a:t>At the visceral level, lie the perceptual aesthetics of an experience. </a:t>
            </a:r>
          </a:p>
          <a:p>
            <a:pPr marL="787400" lvl="1" indent="-434975">
              <a:buFont typeface="Arial" panose="020B0604020202020204" pitchFamily="34" charset="0"/>
              <a:buChar char="‒"/>
            </a:pPr>
            <a:r>
              <a:rPr lang="en-US" sz="1800" b="0" baseline="0" dirty="0">
                <a:latin typeface="Arial" panose="020B0604020202020204" pitchFamily="34" charset="0"/>
                <a:ea typeface="Times New Roman"/>
              </a:rPr>
              <a:t>At the behavioural level, a positive emotional response will come from feeling in control and from the understanding that comes through use. </a:t>
            </a:r>
          </a:p>
          <a:p>
            <a:pPr marL="787400" lvl="1" indent="-434975">
              <a:buFont typeface="Arial" panose="020B0604020202020204" pitchFamily="34" charset="0"/>
              <a:buChar char="‒"/>
            </a:pPr>
            <a:r>
              <a:rPr lang="en-US" sz="1800" b="0" baseline="0" dirty="0">
                <a:latin typeface="Arial" panose="020B0604020202020204" pitchFamily="34" charset="0"/>
                <a:ea typeface="Times New Roman"/>
              </a:rPr>
              <a:t>At the reflective level are issues of personal values and self-worth. </a:t>
            </a:r>
          </a:p>
          <a:p>
            <a:pPr marR="0" lvl="0" rtl="0"/>
            <a:r>
              <a:rPr lang="en-US" sz="2000" b="0" baseline="0" dirty="0">
                <a:solidFill>
                  <a:srgbClr val="000000"/>
                </a:solidFill>
                <a:latin typeface="Arial" panose="020B0604020202020204" pitchFamily="34" charset="0"/>
                <a:ea typeface="Times New Roman"/>
              </a:rPr>
              <a:t>Pieter Desmet identifies a number of product emotions in his book </a:t>
            </a:r>
            <a:r>
              <a:rPr lang="en-US" sz="2000" b="0" i="1" baseline="0" dirty="0">
                <a:solidFill>
                  <a:srgbClr val="000000"/>
                </a:solidFill>
                <a:latin typeface="Arial" panose="020B0604020202020204" pitchFamily="34" charset="0"/>
                <a:ea typeface="Times New Roman"/>
              </a:rPr>
              <a:t>Designing Emotions. </a:t>
            </a:r>
          </a:p>
          <a:p>
            <a:pPr marR="0" lvl="0" rtl="0"/>
            <a:r>
              <a:rPr lang="en-US" sz="2000" b="0" baseline="0" dirty="0">
                <a:solidFill>
                  <a:srgbClr val="000000"/>
                </a:solidFill>
                <a:latin typeface="Arial" panose="020B0604020202020204" pitchFamily="34" charset="0"/>
                <a:ea typeface="Times New Roman"/>
              </a:rPr>
              <a:t>He sees these as a manageable set of emotions such as boredom, inspiration, amusement and so on that are particularly relevant for product designers. </a:t>
            </a:r>
          </a:p>
        </p:txBody>
      </p:sp>
    </p:spTree>
    <p:extLst>
      <p:ext uri="{BB962C8B-B14F-4D97-AF65-F5344CB8AC3E}">
        <p14:creationId xmlns:p14="http://schemas.microsoft.com/office/powerpoint/2010/main" val="4448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6376"/>
            <a:ext cx="8229600" cy="557212"/>
          </a:xfrm>
        </p:spPr>
        <p:txBody>
          <a:bodyPr/>
          <a:lstStyle/>
          <a:p>
            <a:r>
              <a:rPr lang="en-US" b="1" dirty="0"/>
              <a:t>Desmet’s emotions</a:t>
            </a:r>
          </a:p>
        </p:txBody>
      </p:sp>
      <p:sp>
        <p:nvSpPr>
          <p:cNvPr id="3" name="Text Placeholder 2"/>
          <p:cNvSpPr>
            <a:spLocks noGrp="1"/>
          </p:cNvSpPr>
          <p:nvPr>
            <p:ph type="body" idx="4294967295"/>
          </p:nvPr>
        </p:nvSpPr>
        <p:spPr>
          <a:xfrm>
            <a:off x="681168" y="1380289"/>
            <a:ext cx="8229600" cy="4525963"/>
          </a:xfrm>
        </p:spPr>
        <p:txBody>
          <a:bodyPr>
            <a:noAutofit/>
          </a:bodyPr>
          <a:lstStyle/>
          <a:p>
            <a:r>
              <a:rPr lang="en-US" sz="2000" dirty="0"/>
              <a:t>This work has resulted in a database of anecdotal evidence about products and emotions, the product and emotion navigator and a non-verbal method for measuring people’s response to product features, called PrEmo. </a:t>
            </a:r>
          </a:p>
          <a:p>
            <a:r>
              <a:rPr lang="en-US" sz="2000" dirty="0"/>
              <a:t>PrEmo consists of 14 animations of a cartoon character, each expressing an emotion. </a:t>
            </a:r>
          </a:p>
          <a:p>
            <a:r>
              <a:rPr lang="en-US" sz="2000" dirty="0"/>
              <a:t>There are seven positive emotions, that is inspiration, desire, satisfaction, pleasant surprise, fascination, amusement and admiration, and seven negative emotions, that is disgust, indignation, contempt, disappointment, dissatisfaction, boredom and unpleasant surprise (Figure 6.5). </a:t>
            </a:r>
          </a:p>
          <a:p>
            <a:r>
              <a:rPr lang="en-US" sz="2000" dirty="0"/>
              <a:t>Various versions of PrEmo exist and similar methods have been developed aimed at children, getting reactions to designs without needing to use words.</a:t>
            </a:r>
            <a:r>
              <a:rPr lang="en-GB" sz="2000" dirty="0"/>
              <a:t> </a:t>
            </a:r>
            <a:endParaRPr lang="en-US" sz="2000" dirty="0"/>
          </a:p>
        </p:txBody>
      </p:sp>
    </p:spTree>
    <p:extLst>
      <p:ext uri="{BB962C8B-B14F-4D97-AF65-F5344CB8AC3E}">
        <p14:creationId xmlns:p14="http://schemas.microsoft.com/office/powerpoint/2010/main" val="522862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r>
              <a:rPr lang="en-US" dirty="0"/>
              <a:t>PrEmo</a:t>
            </a:r>
          </a:p>
        </p:txBody>
      </p:sp>
      <p:pic>
        <p:nvPicPr>
          <p:cNvPr id="4" name="Picture 3"/>
          <p:cNvPicPr>
            <a:picLocks noChangeAspect="1"/>
          </p:cNvPicPr>
          <p:nvPr/>
        </p:nvPicPr>
        <p:blipFill>
          <a:blip r:embed="rId3"/>
          <a:stretch>
            <a:fillRect/>
          </a:stretch>
        </p:blipFill>
        <p:spPr>
          <a:xfrm>
            <a:off x="1887914" y="1196752"/>
            <a:ext cx="5368172" cy="4691868"/>
          </a:xfrm>
          <a:prstGeom prst="rect">
            <a:avLst/>
          </a:prstGeom>
        </p:spPr>
      </p:pic>
      <p:sp>
        <p:nvSpPr>
          <p:cNvPr id="5" name="TextBox 4">
            <a:extLst>
              <a:ext uri="{FF2B5EF4-FFF2-40B4-BE49-F238E27FC236}">
                <a16:creationId xmlns:a16="http://schemas.microsoft.com/office/drawing/2014/main" id="{6C78164E-C5CF-4F5D-90F0-C9CFBEA2AA42}"/>
              </a:ext>
            </a:extLst>
          </p:cNvPr>
          <p:cNvSpPr txBox="1"/>
          <p:nvPr/>
        </p:nvSpPr>
        <p:spPr>
          <a:xfrm>
            <a:off x="1020748" y="6087377"/>
            <a:ext cx="6911975" cy="215900"/>
          </a:xfrm>
          <a:prstGeom prst="rect">
            <a:avLst/>
          </a:prstGeom>
          <a:noFill/>
        </p:spPr>
        <p:txBody>
          <a:bodyPr>
            <a:spAutoFit/>
          </a:bodyPr>
          <a:lstStyle/>
          <a:p>
            <a:pPr>
              <a:defRPr/>
            </a:pPr>
            <a:r>
              <a:rPr lang="fr-FR" sz="800" i="1" dirty="0">
                <a:latin typeface="+mj-lt"/>
              </a:rPr>
              <a:t>Source</a:t>
            </a:r>
            <a:r>
              <a:rPr lang="fr-FR" sz="800" dirty="0">
                <a:latin typeface="+mj-lt"/>
              </a:rPr>
              <a:t>: </a:t>
            </a:r>
            <a:r>
              <a:rPr lang="fr-FR" sz="800" dirty="0" err="1">
                <a:latin typeface="+mj-lt"/>
              </a:rPr>
              <a:t>Desmet</a:t>
            </a:r>
            <a:r>
              <a:rPr lang="fr-FR" sz="800" dirty="0">
                <a:latin typeface="+mj-lt"/>
              </a:rPr>
              <a:t>, P.M.A. (2003), pp. 111–123</a:t>
            </a:r>
            <a:endParaRPr lang="en-IN" sz="800" dirty="0">
              <a:latin typeface="+mj-lt"/>
            </a:endParaRPr>
          </a:p>
        </p:txBody>
      </p:sp>
    </p:spTree>
    <p:extLst>
      <p:ext uri="{BB962C8B-B14F-4D97-AF65-F5344CB8AC3E}">
        <p14:creationId xmlns:p14="http://schemas.microsoft.com/office/powerpoint/2010/main" val="388790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r>
              <a:rPr lang="en-US" b="1" i="0" u="none" strike="noStrike" baseline="0" dirty="0">
                <a:latin typeface="Arial" panose="020B0604020202020204" pitchFamily="34" charset="0"/>
              </a:rPr>
              <a:t>Hassenzahl</a:t>
            </a:r>
            <a:r>
              <a:rPr lang="en-US" b="0" i="0" u="none" strike="noStrike" baseline="0" dirty="0">
                <a:latin typeface="Arial" panose="020B0604020202020204" pitchFamily="34" charset="0"/>
              </a:rPr>
              <a:t> </a:t>
            </a:r>
          </a:p>
        </p:txBody>
      </p:sp>
      <p:sp>
        <p:nvSpPr>
          <p:cNvPr id="3" name="Text Placeholder 2"/>
          <p:cNvSpPr>
            <a:spLocks noGrp="1"/>
          </p:cNvSpPr>
          <p:nvPr>
            <p:ph type="body" idx="4294967295"/>
          </p:nvPr>
        </p:nvSpPr>
        <p:spPr>
          <a:xfrm>
            <a:off x="673354" y="1376200"/>
            <a:ext cx="8229600" cy="4525963"/>
          </a:xfrm>
        </p:spPr>
        <p:txBody>
          <a:bodyPr>
            <a:noAutofit/>
          </a:bodyPr>
          <a:lstStyle/>
          <a:p>
            <a:r>
              <a:rPr lang="en-US" sz="2000" b="0" i="0" u="none" strike="noStrike" baseline="0" dirty="0">
                <a:solidFill>
                  <a:srgbClr val="000000"/>
                </a:solidFill>
                <a:latin typeface="Arial" panose="020B0604020202020204" pitchFamily="34" charset="0"/>
              </a:rPr>
              <a:t>Hassenzahl (2007) discusses aesthetics in terms of pragmatic attributes and hedonic attributes where the pragmatic attributes are broadly similar to traditional views of usability and the hedonic attributes concern many of the issues addressed in this chapter. </a:t>
            </a:r>
          </a:p>
          <a:p>
            <a:r>
              <a:rPr lang="en-US" sz="2000" b="0" i="0" u="none" strike="noStrike" baseline="0" dirty="0">
                <a:solidFill>
                  <a:srgbClr val="000000"/>
                </a:solidFill>
                <a:latin typeface="Arial" panose="020B0604020202020204" pitchFamily="34" charset="0"/>
              </a:rPr>
              <a:t>Hassenzahl (2010) describes experiences in general (and hence UX) in terms of ‘be-goals’ that are concerned with meaning, motivation and emotion, ‘do-goals’ concerned with concrete, desired outcomes and  ‘motor-goals’ concerned with issues at the physical level, providing a similar type of structure as Jordan’s (Jordan, 2000). </a:t>
            </a:r>
          </a:p>
          <a:p>
            <a:r>
              <a:rPr lang="en-US" sz="2000" b="0" i="0" u="none" strike="noStrike" baseline="0" dirty="0">
                <a:solidFill>
                  <a:srgbClr val="000000"/>
                </a:solidFill>
                <a:latin typeface="Arial" panose="020B0604020202020204" pitchFamily="34" charset="0"/>
              </a:rPr>
              <a:t>Pragmatic aesthetics and quality concern the product or service’s ability to achieve the do-goals, and hedonic aesthetics and quality support the be-goals. </a:t>
            </a:r>
            <a:endParaRPr lang="en-US" sz="2000" b="0" i="0" u="none" strike="noStrike" baseline="0" dirty="0">
              <a:solidFill>
                <a:srgbClr val="000000"/>
              </a:solidFill>
              <a:latin typeface="Times New Roman" charset="0"/>
            </a:endParaRPr>
          </a:p>
        </p:txBody>
      </p:sp>
    </p:spTree>
    <p:extLst>
      <p:ext uri="{BB962C8B-B14F-4D97-AF65-F5344CB8AC3E}">
        <p14:creationId xmlns:p14="http://schemas.microsoft.com/office/powerpoint/2010/main" val="386491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1492"/>
            <a:ext cx="8229600" cy="845244"/>
          </a:xfrm>
        </p:spPr>
        <p:txBody>
          <a:bodyPr/>
          <a:lstStyle/>
          <a:p>
            <a:r>
              <a:rPr lang="en-US" b="1" i="0" u="none" strike="noStrike" baseline="0" dirty="0">
                <a:latin typeface="Arial" panose="020B0604020202020204" pitchFamily="34" charset="0"/>
              </a:rPr>
              <a:t>Operationalizing the ideas</a:t>
            </a:r>
          </a:p>
        </p:txBody>
      </p:sp>
      <p:sp>
        <p:nvSpPr>
          <p:cNvPr id="3" name="Text Placeholder 2"/>
          <p:cNvSpPr>
            <a:spLocks noGrp="1"/>
          </p:cNvSpPr>
          <p:nvPr>
            <p:ph type="body" idx="4294967295"/>
          </p:nvPr>
        </p:nvSpPr>
        <p:spPr>
          <a:xfrm>
            <a:off x="667512" y="1371600"/>
            <a:ext cx="8101838" cy="4793704"/>
          </a:xfrm>
        </p:spPr>
        <p:txBody>
          <a:bodyPr>
            <a:noAutofit/>
          </a:bodyPr>
          <a:lstStyle/>
          <a:p>
            <a:r>
              <a:rPr lang="en-US" sz="2400" b="0" i="0" u="none" strike="noStrike" baseline="0" dirty="0">
                <a:solidFill>
                  <a:srgbClr val="000000"/>
                </a:solidFill>
                <a:latin typeface="Arial" panose="020B0604020202020204" pitchFamily="34" charset="0"/>
              </a:rPr>
              <a:t>Hassenzahl and his colleagues have operationalised these ideas by developing a questionnaire (see Chapter 10) that looks at 10 attributes of the UX. </a:t>
            </a:r>
          </a:p>
          <a:p>
            <a:r>
              <a:rPr lang="en-US" sz="2400" b="0" i="0" u="none" strike="noStrike" baseline="0" dirty="0">
                <a:solidFill>
                  <a:srgbClr val="000000"/>
                </a:solidFill>
                <a:latin typeface="Arial" panose="020B0604020202020204" pitchFamily="34" charset="0"/>
              </a:rPr>
              <a:t>Pragmatic quality is assessed on the scales of </a:t>
            </a:r>
            <a:r>
              <a:rPr lang="en-US" sz="2400" b="0" i="1" u="none" strike="noStrike" baseline="0" dirty="0">
                <a:solidFill>
                  <a:srgbClr val="000000"/>
                </a:solidFill>
                <a:latin typeface="Arial" panose="020B0604020202020204" pitchFamily="34" charset="0"/>
              </a:rPr>
              <a:t>confusing</a:t>
            </a:r>
            <a:r>
              <a:rPr lang="en-US" sz="2400" b="0" i="0" u="none" strike="noStrike" baseline="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structured</a:t>
            </a:r>
            <a:r>
              <a:rPr lang="en-US" sz="2400" b="0" i="0" u="none" strike="noStrike" baseline="0" dirty="0">
                <a:solidFill>
                  <a:srgbClr val="000000"/>
                </a:solidFill>
                <a:latin typeface="Arial" panose="020B0604020202020204" pitchFamily="34" charset="0"/>
              </a:rPr>
              <a:t>, </a:t>
            </a:r>
            <a:r>
              <a:rPr lang="en-US" sz="2400" b="0" i="1" u="none" strike="noStrike" baseline="0" dirty="0">
                <a:solidFill>
                  <a:srgbClr val="000000"/>
                </a:solidFill>
                <a:latin typeface="Arial" panose="020B0604020202020204" pitchFamily="34" charset="0"/>
              </a:rPr>
              <a:t>impractical</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practical</a:t>
            </a:r>
            <a:r>
              <a:rPr lang="en-US" sz="2400" b="0" i="0" u="none" strike="noStrike" baseline="0" dirty="0">
                <a:solidFill>
                  <a:srgbClr val="000000"/>
                </a:solidFill>
                <a:latin typeface="Arial" panose="020B0604020202020204" pitchFamily="34" charset="0"/>
              </a:rPr>
              <a:t>, </a:t>
            </a:r>
            <a:r>
              <a:rPr lang="en-US" sz="2400" b="0" i="1" u="none" strike="noStrike" baseline="0" dirty="0">
                <a:solidFill>
                  <a:srgbClr val="000000"/>
                </a:solidFill>
                <a:latin typeface="Arial" panose="020B0604020202020204" pitchFamily="34" charset="0"/>
              </a:rPr>
              <a:t>unpredictable</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predictable</a:t>
            </a:r>
            <a:r>
              <a:rPr lang="en-US" sz="2400" b="0" i="0" u="none" strike="noStrike" baseline="0" dirty="0">
                <a:solidFill>
                  <a:srgbClr val="000000"/>
                </a:solidFill>
                <a:latin typeface="Arial" panose="020B0604020202020204" pitchFamily="34" charset="0"/>
              </a:rPr>
              <a:t> and </a:t>
            </a:r>
            <a:r>
              <a:rPr lang="en-US" sz="2400" b="0" i="1" u="none" strike="noStrike" baseline="0" dirty="0">
                <a:solidFill>
                  <a:srgbClr val="000000"/>
                </a:solidFill>
                <a:latin typeface="Arial" panose="020B0604020202020204" pitchFamily="34" charset="0"/>
              </a:rPr>
              <a:t>complicated</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simple</a:t>
            </a:r>
            <a:r>
              <a:rPr lang="en-US" sz="2400" b="0" i="0" u="none" strike="noStrike" baseline="0" dirty="0">
                <a:solidFill>
                  <a:srgbClr val="000000"/>
                </a:solidFill>
                <a:latin typeface="Arial" panose="020B0604020202020204" pitchFamily="34" charset="0"/>
              </a:rPr>
              <a:t>. </a:t>
            </a:r>
          </a:p>
          <a:p>
            <a:r>
              <a:rPr lang="en-US" sz="2400" b="0" i="0" u="none" strike="noStrike" baseline="0" dirty="0">
                <a:solidFill>
                  <a:srgbClr val="000000"/>
                </a:solidFill>
                <a:latin typeface="Arial" panose="020B0604020202020204" pitchFamily="34" charset="0"/>
              </a:rPr>
              <a:t>Hedonic quality is measured in terms of </a:t>
            </a:r>
            <a:r>
              <a:rPr lang="en-US" sz="2400" b="0" i="1" u="none" strike="noStrike" baseline="0" dirty="0">
                <a:solidFill>
                  <a:srgbClr val="000000"/>
                </a:solidFill>
                <a:latin typeface="Arial" panose="020B0604020202020204" pitchFamily="34" charset="0"/>
              </a:rPr>
              <a:t>dull</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captivating</a:t>
            </a:r>
            <a:r>
              <a:rPr lang="en-US" sz="2400" b="0" i="0" u="none" strike="noStrike" baseline="0" dirty="0">
                <a:solidFill>
                  <a:srgbClr val="000000"/>
                </a:solidFill>
                <a:latin typeface="Arial" panose="020B0604020202020204" pitchFamily="34" charset="0"/>
              </a:rPr>
              <a:t>, </a:t>
            </a:r>
            <a:r>
              <a:rPr lang="en-US" sz="2400" b="0" i="1" u="none" strike="noStrike" baseline="0" dirty="0">
                <a:solidFill>
                  <a:srgbClr val="000000"/>
                </a:solidFill>
                <a:latin typeface="Arial" panose="020B0604020202020204" pitchFamily="34" charset="0"/>
              </a:rPr>
              <a:t>tacky</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stylish</a:t>
            </a:r>
            <a:r>
              <a:rPr lang="en-US" sz="2400" b="0" i="0" u="none" strike="noStrike" baseline="0" dirty="0">
                <a:solidFill>
                  <a:srgbClr val="000000"/>
                </a:solidFill>
                <a:latin typeface="Times New Roman" charset="0"/>
              </a:rPr>
              <a:t>,</a:t>
            </a:r>
            <a:r>
              <a:rPr lang="en-US" sz="2400" b="0" i="0" u="none" strike="noStrike" baseline="0" dirty="0">
                <a:solidFill>
                  <a:srgbClr val="000000"/>
                </a:solidFill>
                <a:latin typeface="Arial" panose="020B0604020202020204" pitchFamily="34" charset="0"/>
              </a:rPr>
              <a:t> </a:t>
            </a:r>
            <a:r>
              <a:rPr lang="en-US" sz="2400" b="0" i="1" u="none" strike="noStrike" baseline="0" dirty="0">
                <a:solidFill>
                  <a:srgbClr val="000000"/>
                </a:solidFill>
                <a:latin typeface="Arial" panose="020B0604020202020204" pitchFamily="34" charset="0"/>
              </a:rPr>
              <a:t>cheap</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premium</a:t>
            </a:r>
            <a:r>
              <a:rPr lang="en-US" sz="2400" b="0" i="0" u="none" strike="noStrike" baseline="0" dirty="0">
                <a:solidFill>
                  <a:srgbClr val="000000"/>
                </a:solidFill>
                <a:latin typeface="Arial" panose="020B0604020202020204" pitchFamily="34" charset="0"/>
              </a:rPr>
              <a:t>, </a:t>
            </a:r>
            <a:r>
              <a:rPr lang="en-US" sz="2400" b="0" i="1" u="none" strike="noStrike" baseline="0" dirty="0">
                <a:solidFill>
                  <a:srgbClr val="000000"/>
                </a:solidFill>
                <a:latin typeface="Arial" panose="020B0604020202020204" pitchFamily="34" charset="0"/>
              </a:rPr>
              <a:t>unimaginative</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creative,</a:t>
            </a:r>
            <a:r>
              <a:rPr lang="en-US" sz="2400" b="0" i="0" u="none" strike="noStrike" baseline="0" dirty="0">
                <a:solidFill>
                  <a:srgbClr val="000000"/>
                </a:solidFill>
                <a:latin typeface="Arial" panose="020B0604020202020204" pitchFamily="34" charset="0"/>
              </a:rPr>
              <a:t> and </a:t>
            </a:r>
            <a:r>
              <a:rPr lang="en-US" sz="2400" b="0" i="1" u="none" strike="noStrike" baseline="0" dirty="0">
                <a:solidFill>
                  <a:srgbClr val="000000"/>
                </a:solidFill>
                <a:latin typeface="Arial" panose="020B0604020202020204" pitchFamily="34" charset="0"/>
              </a:rPr>
              <a:t>good</a:t>
            </a:r>
            <a:r>
              <a:rPr lang="en-US" sz="240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bad </a:t>
            </a:r>
            <a:r>
              <a:rPr lang="en-US" sz="2400" b="0" i="0" u="none" strike="noStrike" baseline="0" dirty="0">
                <a:solidFill>
                  <a:srgbClr val="000000"/>
                </a:solidFill>
                <a:latin typeface="Arial" panose="020B0604020202020204" pitchFamily="34" charset="0"/>
              </a:rPr>
              <a:t>and </a:t>
            </a:r>
            <a:r>
              <a:rPr lang="en-US" sz="2400" b="0" i="1" u="none" strike="noStrike" baseline="0" dirty="0">
                <a:solidFill>
                  <a:srgbClr val="000000"/>
                </a:solidFill>
                <a:latin typeface="Arial" panose="020B0604020202020204" pitchFamily="34" charset="0"/>
              </a:rPr>
              <a:t>beautiful </a:t>
            </a:r>
            <a:r>
              <a:rPr lang="en-US" sz="2400" b="0" i="0" u="none" strike="noStrike" baseline="0" dirty="0">
                <a:solidFill>
                  <a:srgbClr val="000000"/>
                </a:solidFill>
                <a:latin typeface="Arial" panose="020B0604020202020204" pitchFamily="34" charset="0"/>
              </a:rPr>
              <a:t>—</a:t>
            </a:r>
            <a:r>
              <a:rPr lang="en-US" sz="2400" b="0" i="1" u="none" strike="noStrike" baseline="0" dirty="0">
                <a:solidFill>
                  <a:srgbClr val="000000"/>
                </a:solidFill>
                <a:latin typeface="Arial" panose="020B0604020202020204" pitchFamily="34" charset="0"/>
              </a:rPr>
              <a:t>ugly </a:t>
            </a:r>
            <a:r>
              <a:rPr lang="en-US" sz="2400" b="0" i="0" u="none" strike="noStrike" baseline="0" dirty="0">
                <a:solidFill>
                  <a:srgbClr val="000000"/>
                </a:solidFill>
                <a:latin typeface="Arial" panose="020B0604020202020204" pitchFamily="34" charset="0"/>
              </a:rPr>
              <a:t>are measures of general product evaluation. </a:t>
            </a:r>
          </a:p>
          <a:p>
            <a:r>
              <a:rPr lang="en-US" sz="2400" b="0" i="0" u="none" strike="noStrike" baseline="0" dirty="0">
                <a:solidFill>
                  <a:srgbClr val="000000"/>
                </a:solidFill>
                <a:latin typeface="Arial" panose="020B0604020202020204" pitchFamily="34" charset="0"/>
              </a:rPr>
              <a:t>Their AttrakDiff measure of UX is discussed in Chapter 10.</a:t>
            </a:r>
          </a:p>
        </p:txBody>
      </p:sp>
    </p:spTree>
    <p:extLst>
      <p:ext uri="{BB962C8B-B14F-4D97-AF65-F5344CB8AC3E}">
        <p14:creationId xmlns:p14="http://schemas.microsoft.com/office/powerpoint/2010/main" val="1767184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7232"/>
            <a:ext cx="8229600" cy="557212"/>
          </a:xfrm>
        </p:spPr>
        <p:txBody>
          <a:bodyPr/>
          <a:lstStyle/>
          <a:p>
            <a:r>
              <a:rPr lang="en-US" b="1" i="0" u="none" strike="noStrike" baseline="0" dirty="0">
                <a:latin typeface="Arial" panose="020B0604020202020204" pitchFamily="34" charset="0"/>
              </a:rPr>
              <a:t>Eudemonics</a:t>
            </a:r>
          </a:p>
        </p:txBody>
      </p:sp>
      <p:sp>
        <p:nvSpPr>
          <p:cNvPr id="3" name="Text Placeholder 2"/>
          <p:cNvSpPr>
            <a:spLocks noGrp="1"/>
          </p:cNvSpPr>
          <p:nvPr>
            <p:ph type="body" idx="4294967295"/>
          </p:nvPr>
        </p:nvSpPr>
        <p:spPr>
          <a:xfrm>
            <a:off x="683568" y="1376200"/>
            <a:ext cx="8085782" cy="4525963"/>
          </a:xfrm>
        </p:spPr>
        <p:txBody>
          <a:bodyPr>
            <a:noAutofit/>
          </a:bodyPr>
          <a:lstStyle/>
          <a:p>
            <a:r>
              <a:rPr lang="en-US" sz="2000" b="0" i="0" u="none" strike="noStrike" baseline="0" dirty="0">
                <a:solidFill>
                  <a:srgbClr val="000000"/>
                </a:solidFill>
                <a:latin typeface="Arial" panose="020B0604020202020204" pitchFamily="34" charset="0"/>
              </a:rPr>
              <a:t>A recent criticism of the concept of hedonics, however, points to the alternative concept of eudemonics that focuses on the enjoyment of having a good life and not simply engaging in enjoyment in a hedonistic fashion (Mekler and Hornbook, 2016). </a:t>
            </a:r>
          </a:p>
          <a:p>
            <a:r>
              <a:rPr lang="en-US" sz="2000" b="0" i="0" u="none" strike="noStrike" baseline="0" dirty="0">
                <a:solidFill>
                  <a:srgbClr val="000000"/>
                </a:solidFill>
                <a:latin typeface="Arial" panose="020B0604020202020204" pitchFamily="34" charset="0"/>
              </a:rPr>
              <a:t>This draws on the discussion earlier about the different types of fund identified by Lazarro and on the different types of pleasure. </a:t>
            </a:r>
          </a:p>
          <a:p>
            <a:r>
              <a:rPr lang="en-US" sz="2000" b="0" i="0" u="none" strike="noStrike" baseline="0" dirty="0">
                <a:solidFill>
                  <a:srgbClr val="000000"/>
                </a:solidFill>
                <a:latin typeface="Arial" panose="020B0604020202020204" pitchFamily="34" charset="0"/>
              </a:rPr>
              <a:t>Ideo-pleasure in particular focuses on the importance of people’s values and how different experiences will satisfy these values. </a:t>
            </a:r>
          </a:p>
          <a:p>
            <a:r>
              <a:rPr lang="en-US" sz="2000" b="0" i="0" u="none" strike="noStrike" baseline="0" dirty="0">
                <a:solidFill>
                  <a:srgbClr val="000000"/>
                </a:solidFill>
                <a:latin typeface="Arial" panose="020B0604020202020204" pitchFamily="34" charset="0"/>
              </a:rPr>
              <a:t>The eudemonic motives attend to longer lasting, meaningful engagements and individual need fulfillment.</a:t>
            </a:r>
          </a:p>
        </p:txBody>
      </p:sp>
    </p:spTree>
    <p:extLst>
      <p:ext uri="{BB962C8B-B14F-4D97-AF65-F5344CB8AC3E}">
        <p14:creationId xmlns:p14="http://schemas.microsoft.com/office/powerpoint/2010/main" val="1368162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2644"/>
            <a:ext cx="8229600" cy="701228"/>
          </a:xfrm>
        </p:spPr>
        <p:txBody>
          <a:bodyPr/>
          <a:lstStyle/>
          <a:p>
            <a:r>
              <a:rPr lang="en-US" b="1" i="0" u="none" strike="noStrike" baseline="0" dirty="0">
                <a:latin typeface="Arial" panose="020B0604020202020204" pitchFamily="34" charset="0"/>
              </a:rPr>
              <a:t>Aesthetics</a:t>
            </a:r>
            <a:endParaRPr lang="en-US" b="1" i="0" u="none" strike="noStrike" baseline="0" dirty="0">
              <a:latin typeface="Times New Roman" charset="0"/>
            </a:endParaRPr>
          </a:p>
        </p:txBody>
      </p:sp>
      <p:sp>
        <p:nvSpPr>
          <p:cNvPr id="3" name="Text Placeholder 2"/>
          <p:cNvSpPr>
            <a:spLocks noGrp="1"/>
          </p:cNvSpPr>
          <p:nvPr>
            <p:ph type="body" idx="4294967295"/>
          </p:nvPr>
        </p:nvSpPr>
        <p:spPr>
          <a:xfrm>
            <a:off x="673272" y="1377344"/>
            <a:ext cx="8096078" cy="4525963"/>
          </a:xfrm>
        </p:spPr>
        <p:txBody>
          <a:bodyPr>
            <a:noAutofit/>
          </a:bodyPr>
          <a:lstStyle/>
          <a:p>
            <a:r>
              <a:rPr lang="en-US" sz="2000" b="0" i="0" u="none" strike="noStrike" baseline="0" dirty="0">
                <a:solidFill>
                  <a:srgbClr val="000000"/>
                </a:solidFill>
                <a:latin typeface="Arial" panose="020B0604020202020204" pitchFamily="34" charset="0"/>
              </a:rPr>
              <a:t>Lavie and Tractinsky (2004) see the aesthetics of interactive systems in terms of classical aesthetics (clean, clear, pleasant, aesthetic and symmetrical) and expressive aesthetics (original, sophisticated, fascinating, special effects and creative). </a:t>
            </a:r>
          </a:p>
          <a:p>
            <a:r>
              <a:rPr lang="en-US" sz="2000" b="0" i="0" u="none" strike="noStrike" baseline="0" dirty="0">
                <a:solidFill>
                  <a:srgbClr val="000000"/>
                </a:solidFill>
                <a:latin typeface="Arial" panose="020B0604020202020204" pitchFamily="34" charset="0"/>
              </a:rPr>
              <a:t>They assert that ‘what is beautiful is useable’ because users seemed willing to tolerate systems with less usability so long as they were aesthetically pleasing. </a:t>
            </a:r>
          </a:p>
          <a:p>
            <a:r>
              <a:rPr lang="en-US" sz="2000" b="0" i="0" u="none" strike="noStrike" baseline="0" dirty="0">
                <a:solidFill>
                  <a:srgbClr val="000000"/>
                </a:solidFill>
                <a:latin typeface="Arial" panose="020B0604020202020204" pitchFamily="34" charset="0"/>
              </a:rPr>
              <a:t>However, Hartman </a:t>
            </a:r>
            <a:r>
              <a:rPr lang="en-US" sz="2000" b="0" i="1" u="none" strike="noStrike" baseline="0" dirty="0">
                <a:solidFill>
                  <a:srgbClr val="000000"/>
                </a:solidFill>
                <a:latin typeface="Arial" panose="020B0604020202020204" pitchFamily="34" charset="0"/>
              </a:rPr>
              <a:t>et al.</a:t>
            </a:r>
            <a:r>
              <a:rPr lang="en-US" sz="2000" b="0" i="0" u="none" strike="noStrike" baseline="0" dirty="0">
                <a:solidFill>
                  <a:srgbClr val="000000"/>
                </a:solidFill>
                <a:latin typeface="Arial" panose="020B0604020202020204" pitchFamily="34" charset="0"/>
              </a:rPr>
              <a:t> (2008) see it as more complex than this and point to the importance of </a:t>
            </a:r>
          </a:p>
          <a:p>
            <a:pPr marL="784225" lvl="1" indent="-428625">
              <a:buFont typeface="Arial" panose="020B0604020202020204" pitchFamily="34" charset="0"/>
              <a:buChar char="‒"/>
            </a:pPr>
            <a:r>
              <a:rPr lang="en-US" sz="1800" b="0" i="0" u="none" strike="noStrike" baseline="0" dirty="0">
                <a:solidFill>
                  <a:srgbClr val="000000"/>
                </a:solidFill>
                <a:latin typeface="Arial" panose="020B0604020202020204" pitchFamily="34" charset="0"/>
              </a:rPr>
              <a:t>the type of tasks people are doing (serious or less serious), </a:t>
            </a:r>
          </a:p>
          <a:p>
            <a:pPr marL="784225" lvl="1" indent="-428625">
              <a:buFont typeface="Arial" panose="020B0604020202020204" pitchFamily="34" charset="0"/>
              <a:buChar char="‒"/>
            </a:pPr>
            <a:r>
              <a:rPr lang="en-US" sz="1800" b="0" i="0" u="none" strike="noStrike" baseline="0" dirty="0">
                <a:solidFill>
                  <a:srgbClr val="000000"/>
                </a:solidFill>
                <a:latin typeface="Arial" panose="020B0604020202020204" pitchFamily="34" charset="0"/>
              </a:rPr>
              <a:t>their background including cultural background and </a:t>
            </a:r>
          </a:p>
          <a:p>
            <a:pPr marL="784225" lvl="1" indent="-428625">
              <a:buFont typeface="Arial" panose="020B0604020202020204" pitchFamily="34" charset="0"/>
              <a:buChar char="‒"/>
            </a:pPr>
            <a:r>
              <a:rPr lang="en-US" sz="1800" b="0" i="0" u="none" strike="noStrike" baseline="0" dirty="0">
                <a:solidFill>
                  <a:srgbClr val="000000"/>
                </a:solidFill>
                <a:latin typeface="Arial" panose="020B0604020202020204" pitchFamily="34" charset="0"/>
              </a:rPr>
              <a:t>and the order in which they are doing things as factors that affect people’s aesthetic judgment.</a:t>
            </a:r>
          </a:p>
        </p:txBody>
      </p:sp>
    </p:spTree>
    <p:extLst>
      <p:ext uri="{BB962C8B-B14F-4D97-AF65-F5344CB8AC3E}">
        <p14:creationId xmlns:p14="http://schemas.microsoft.com/office/powerpoint/2010/main" val="1602855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4177"/>
            <a:ext cx="8229600" cy="557212"/>
          </a:xfrm>
        </p:spPr>
        <p:txBody>
          <a:bodyPr/>
          <a:lstStyle/>
          <a:p>
            <a:r>
              <a:rPr lang="en-US" b="1" i="0" u="none" strike="noStrike" baseline="0" dirty="0">
                <a:latin typeface="Arial" panose="020B0604020202020204" pitchFamily="34" charset="0"/>
              </a:rPr>
              <a:t>Sutcliffe</a:t>
            </a:r>
            <a:endParaRPr lang="en-US" b="1" i="0" u="none" strike="noStrike" baseline="0" dirty="0">
              <a:latin typeface="Times New Roman" charset="0"/>
            </a:endParaRPr>
          </a:p>
        </p:txBody>
      </p:sp>
      <p:sp>
        <p:nvSpPr>
          <p:cNvPr id="3" name="Text Placeholder 2"/>
          <p:cNvSpPr>
            <a:spLocks noGrp="1"/>
          </p:cNvSpPr>
          <p:nvPr>
            <p:ph type="body" idx="4294967295"/>
          </p:nvPr>
        </p:nvSpPr>
        <p:spPr>
          <a:xfrm>
            <a:off x="668328" y="1380772"/>
            <a:ext cx="8101022" cy="4775388"/>
          </a:xfrm>
        </p:spPr>
        <p:txBody>
          <a:bodyPr>
            <a:noAutofit/>
          </a:bodyPr>
          <a:lstStyle/>
          <a:p>
            <a:r>
              <a:rPr lang="en-US" sz="2000" b="0" i="0" u="none" strike="noStrike" baseline="0" dirty="0">
                <a:solidFill>
                  <a:srgbClr val="000000"/>
                </a:solidFill>
                <a:latin typeface="Arial" panose="020B0604020202020204" pitchFamily="34" charset="0"/>
              </a:rPr>
              <a:t>Sutcliffe (2009) develops a complex model of engagement, UX and emotion showing how each of these is influenced by many factors. </a:t>
            </a:r>
          </a:p>
          <a:p>
            <a:r>
              <a:rPr lang="en-US" sz="2000" b="0" i="0" u="none" strike="noStrike" baseline="0" dirty="0">
                <a:solidFill>
                  <a:srgbClr val="000000"/>
                </a:solidFill>
                <a:latin typeface="Arial" panose="020B0604020202020204" pitchFamily="34" charset="0"/>
              </a:rPr>
              <a:t>Certainly, there is more than traditional usability at work in people’s judgments of the aesthetics and quality of interactive systems. </a:t>
            </a:r>
          </a:p>
          <a:p>
            <a:r>
              <a:rPr lang="en-US" sz="2000" b="0" i="0" u="none" strike="noStrike" baseline="0" dirty="0">
                <a:solidFill>
                  <a:srgbClr val="000000"/>
                </a:solidFill>
                <a:latin typeface="Arial" panose="020B0604020202020204" pitchFamily="34" charset="0"/>
              </a:rPr>
              <a:t>Content, services and brand are also factors to be taken into consideration. </a:t>
            </a:r>
          </a:p>
          <a:p>
            <a:r>
              <a:rPr lang="en-US" sz="2000" b="0" i="0" u="none" strike="noStrike" baseline="0" dirty="0">
                <a:solidFill>
                  <a:srgbClr val="000000"/>
                </a:solidFill>
                <a:latin typeface="Arial" panose="020B0604020202020204" pitchFamily="34" charset="0"/>
              </a:rPr>
              <a:t>To add to this complexity, we need to keep in mind the issues of cross-channel UX described in Chapter 4, how people encounter the various touchpoints of interaction and how these come together to contribute to the UX of the whole user journey.</a:t>
            </a:r>
          </a:p>
          <a:p>
            <a:r>
              <a:rPr lang="en-US" sz="2000" b="0" i="0" u="none" strike="noStrike" baseline="0" dirty="0">
                <a:solidFill>
                  <a:srgbClr val="000000"/>
                </a:solidFill>
                <a:latin typeface="Arial" panose="020B0604020202020204" pitchFamily="34" charset="0"/>
              </a:rPr>
              <a:t>For Boehner </a:t>
            </a:r>
            <a:r>
              <a:rPr lang="en-US" sz="2000" b="0" i="1" u="none" strike="noStrike" baseline="0" dirty="0">
                <a:solidFill>
                  <a:srgbClr val="000000"/>
                </a:solidFill>
                <a:latin typeface="Arial" panose="020B0604020202020204" pitchFamily="34" charset="0"/>
              </a:rPr>
              <a:t>et al.</a:t>
            </a:r>
            <a:r>
              <a:rPr lang="en-US" sz="2000" b="0" i="0" u="none" strike="noStrike" baseline="0" dirty="0">
                <a:solidFill>
                  <a:srgbClr val="000000"/>
                </a:solidFill>
                <a:latin typeface="Arial" panose="020B0604020202020204" pitchFamily="34" charset="0"/>
              </a:rPr>
              <a:t> (2008), the issue is to make products not just right but meaningful.</a:t>
            </a:r>
          </a:p>
          <a:p>
            <a:r>
              <a:rPr lang="en-US" sz="2000" b="0" i="0" u="none" strike="noStrike" baseline="0" dirty="0">
                <a:solidFill>
                  <a:srgbClr val="000000"/>
                </a:solidFill>
                <a:latin typeface="Arial" panose="020B0604020202020204" pitchFamily="34" charset="0"/>
              </a:rPr>
              <a:t>They seek to intimately couple the codification necessary in design with the ineffable nature of human experience.</a:t>
            </a:r>
          </a:p>
        </p:txBody>
      </p:sp>
    </p:spTree>
    <p:extLst>
      <p:ext uri="{BB962C8B-B14F-4D97-AF65-F5344CB8AC3E}">
        <p14:creationId xmlns:p14="http://schemas.microsoft.com/office/powerpoint/2010/main" val="1152024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6938"/>
            <a:ext cx="8229600" cy="557212"/>
          </a:xfrm>
        </p:spPr>
        <p:txBody>
          <a:bodyPr/>
          <a:lstStyle/>
          <a:p>
            <a:r>
              <a:rPr lang="en-US" b="1" i="0" u="none" strike="noStrike" baseline="0" dirty="0">
                <a:latin typeface="Arial" panose="020B0604020202020204" pitchFamily="34" charset="0"/>
              </a:rPr>
              <a:t>Lifestyle</a:t>
            </a:r>
          </a:p>
        </p:txBody>
      </p:sp>
      <p:sp>
        <p:nvSpPr>
          <p:cNvPr id="3" name="Text Placeholder 2"/>
          <p:cNvSpPr>
            <a:spLocks noGrp="1"/>
          </p:cNvSpPr>
          <p:nvPr>
            <p:ph type="body" idx="4294967295"/>
          </p:nvPr>
        </p:nvSpPr>
        <p:spPr>
          <a:xfrm>
            <a:off x="675948" y="1380772"/>
            <a:ext cx="8229600" cy="4525963"/>
          </a:xfrm>
        </p:spPr>
        <p:txBody>
          <a:bodyPr>
            <a:noAutofit/>
          </a:bodyPr>
          <a:lstStyle/>
          <a:p>
            <a:r>
              <a:rPr lang="en-US" sz="2000" b="0" i="0" u="none" strike="noStrike" baseline="0" dirty="0">
                <a:solidFill>
                  <a:srgbClr val="000000"/>
                </a:solidFill>
                <a:latin typeface="Arial" panose="020B0604020202020204" pitchFamily="34" charset="0"/>
              </a:rPr>
              <a:t>Of course different people enjoy different things. </a:t>
            </a:r>
          </a:p>
          <a:p>
            <a:r>
              <a:rPr lang="en-US" sz="2000" b="0" i="0" u="none" strike="noStrike" baseline="0" dirty="0">
                <a:solidFill>
                  <a:srgbClr val="000000"/>
                </a:solidFill>
                <a:latin typeface="Arial" panose="020B0604020202020204" pitchFamily="34" charset="0"/>
              </a:rPr>
              <a:t>They have different views on aesthetics. </a:t>
            </a:r>
          </a:p>
          <a:p>
            <a:r>
              <a:rPr lang="en-US" sz="2000" b="0" i="0" u="none" strike="noStrike" baseline="0" dirty="0">
                <a:solidFill>
                  <a:srgbClr val="000000"/>
                </a:solidFill>
                <a:latin typeface="Arial" panose="020B0604020202020204" pitchFamily="34" charset="0"/>
              </a:rPr>
              <a:t>Some people like playing games and others do not. </a:t>
            </a:r>
          </a:p>
          <a:p>
            <a:r>
              <a:rPr lang="en-US" sz="2000" b="0" i="0" u="none" strike="noStrike" baseline="0" dirty="0">
                <a:solidFill>
                  <a:srgbClr val="000000"/>
                </a:solidFill>
                <a:latin typeface="Arial" panose="020B0604020202020204" pitchFamily="34" charset="0"/>
              </a:rPr>
              <a:t>Some people find one thing pleasurable and others find something else pleasurable. </a:t>
            </a:r>
          </a:p>
          <a:p>
            <a:r>
              <a:rPr lang="en-US" sz="2000" b="0" i="0" u="none" strike="noStrike" baseline="0" dirty="0">
                <a:solidFill>
                  <a:srgbClr val="000000"/>
                </a:solidFill>
                <a:latin typeface="Arial" panose="020B0604020202020204" pitchFamily="34" charset="0"/>
              </a:rPr>
              <a:t>Designers need to think of the experience that they are creating for different people and the different lifestyles they have. </a:t>
            </a:r>
          </a:p>
          <a:p>
            <a:r>
              <a:rPr lang="en-US" sz="2000" b="0" i="0" u="none" strike="noStrike" baseline="0" dirty="0">
                <a:solidFill>
                  <a:srgbClr val="000000"/>
                </a:solidFill>
                <a:latin typeface="Arial" panose="020B0604020202020204" pitchFamily="34" charset="0"/>
              </a:rPr>
              <a:t>As we discussed in Section 6.3, people take ideo-pleasure in different things. </a:t>
            </a:r>
          </a:p>
          <a:p>
            <a:r>
              <a:rPr lang="en-US" sz="2000" b="0" i="0" u="none" strike="noStrike" baseline="0" dirty="0">
                <a:solidFill>
                  <a:srgbClr val="000000"/>
                </a:solidFill>
                <a:latin typeface="Arial" panose="020B0604020202020204" pitchFamily="34" charset="0"/>
              </a:rPr>
              <a:t>This pleasure reflects their values, motivations, desires and dislikes. </a:t>
            </a:r>
          </a:p>
          <a:p>
            <a:r>
              <a:rPr lang="en-US" sz="2000" b="0" i="0" u="none" strike="noStrike" baseline="0" dirty="0">
                <a:solidFill>
                  <a:srgbClr val="000000"/>
                </a:solidFill>
                <a:latin typeface="Arial" panose="020B0604020202020204" pitchFamily="34" charset="0"/>
              </a:rPr>
              <a:t>Lifestyle concerns aspirations and achievements over time.</a:t>
            </a:r>
          </a:p>
        </p:txBody>
      </p:sp>
    </p:spTree>
    <p:extLst>
      <p:ext uri="{BB962C8B-B14F-4D97-AF65-F5344CB8AC3E}">
        <p14:creationId xmlns:p14="http://schemas.microsoft.com/office/powerpoint/2010/main" val="25445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5808"/>
            <a:ext cx="8229600" cy="557212"/>
          </a:xfrm>
        </p:spPr>
        <p:txBody>
          <a:bodyPr/>
          <a:lstStyle/>
          <a:p>
            <a:pPr marR="0" rtl="0"/>
            <a:r>
              <a:rPr lang="en-US" b="1" baseline="0" dirty="0">
                <a:latin typeface="Arial" panose="020B0604020202020204" pitchFamily="34" charset="0"/>
                <a:ea typeface="ヒラギノ角ゴ Pro W3"/>
              </a:rPr>
              <a:t>Bill Gaver</a:t>
            </a:r>
          </a:p>
        </p:txBody>
      </p:sp>
      <p:sp>
        <p:nvSpPr>
          <p:cNvPr id="3" name="Text Placeholder 2"/>
          <p:cNvSpPr>
            <a:spLocks noGrp="1"/>
          </p:cNvSpPr>
          <p:nvPr>
            <p:ph type="body" idx="4294967295"/>
          </p:nvPr>
        </p:nvSpPr>
        <p:spPr>
          <a:xfrm>
            <a:off x="671533" y="1392874"/>
            <a:ext cx="8077200" cy="2773362"/>
          </a:xfrm>
        </p:spPr>
        <p:txBody>
          <a:bodyPr>
            <a:normAutofit fontScale="92500"/>
          </a:bodyPr>
          <a:lstStyle/>
          <a:p>
            <a:pPr marR="0" lvl="0" rtl="0">
              <a:lnSpc>
                <a:spcPct val="110000"/>
              </a:lnSpc>
            </a:pPr>
            <a:r>
              <a:rPr lang="en-US" sz="1600" b="0" baseline="0" dirty="0">
                <a:solidFill>
                  <a:srgbClr val="000000"/>
                </a:solidFill>
                <a:latin typeface="Arial" panose="020B0604020202020204" pitchFamily="34" charset="0"/>
                <a:ea typeface="Times New Roman"/>
              </a:rPr>
              <a:t>In an on-line interview, Gaver says of play: ‘I don’t mean joining in a set of kind of arbitrary rules to see who can win in some situation. On the contrary, I mean by play something much more fluid and self-motivated ,so examples of play are things like, I don’t know, anything from fooling round with friends and taking on imaginary roles when you’re just having a chat with them to maybe starting to take over things where you stack up things to see how many things you can balance on one another before they all tumble down or taking a new walk on the way home from work just to see where you get, but also I tend to allow that category to extend beyond the obviously playful to taking things like enjoyment of the scenery or just sort of staring out the window and wondering about how the wind is moving around the leaves and the trees and so forth’</a:t>
            </a:r>
            <a:r>
              <a:rPr lang="en-US" sz="1600" b="0" baseline="0" dirty="0">
                <a:solidFill>
                  <a:srgbClr val="000000"/>
                </a:solidFill>
                <a:latin typeface="Times New Roman"/>
                <a:ea typeface="Times New Roman"/>
              </a:rPr>
              <a:t>.</a:t>
            </a:r>
          </a:p>
        </p:txBody>
      </p:sp>
      <p:pic>
        <p:nvPicPr>
          <p:cNvPr id="4" name="Picture 3"/>
          <p:cNvPicPr>
            <a:picLocks noChangeAspect="1"/>
          </p:cNvPicPr>
          <p:nvPr/>
        </p:nvPicPr>
        <p:blipFill>
          <a:blip r:embed="rId3"/>
          <a:stretch>
            <a:fillRect/>
          </a:stretch>
        </p:blipFill>
        <p:spPr>
          <a:xfrm>
            <a:off x="2338184" y="4038713"/>
            <a:ext cx="4467632" cy="1976830"/>
          </a:xfrm>
          <a:prstGeom prst="rect">
            <a:avLst/>
          </a:prstGeom>
        </p:spPr>
      </p:pic>
      <p:sp>
        <p:nvSpPr>
          <p:cNvPr id="6" name="TextBox 5">
            <a:extLst>
              <a:ext uri="{FF2B5EF4-FFF2-40B4-BE49-F238E27FC236}">
                <a16:creationId xmlns:a16="http://schemas.microsoft.com/office/drawing/2014/main" id="{0A16C854-4E01-4E89-9C6C-02F3A16ED4B3}"/>
              </a:ext>
            </a:extLst>
          </p:cNvPr>
          <p:cNvSpPr txBox="1"/>
          <p:nvPr/>
        </p:nvSpPr>
        <p:spPr>
          <a:xfrm>
            <a:off x="1015181" y="6079128"/>
            <a:ext cx="3059113" cy="215900"/>
          </a:xfrm>
          <a:prstGeom prst="rect">
            <a:avLst/>
          </a:prstGeom>
          <a:noFill/>
        </p:spPr>
        <p:txBody>
          <a:bodyPr wrap="none">
            <a:spAutoFit/>
          </a:bodyPr>
          <a:lstStyle/>
          <a:p>
            <a:pPr>
              <a:defRPr/>
            </a:pPr>
            <a:r>
              <a:rPr lang="en-US" sz="800" i="1" dirty="0">
                <a:latin typeface="+mj-lt"/>
              </a:rPr>
              <a:t>Source</a:t>
            </a:r>
            <a:r>
              <a:rPr lang="en-US" sz="800" dirty="0">
                <a:latin typeface="+mj-lt"/>
              </a:rPr>
              <a:t>: Copyright the Interaction Research Studio, Goldsmiths</a:t>
            </a:r>
            <a:endParaRPr lang="en-IN" sz="800" dirty="0">
              <a:latin typeface="+mj-lt"/>
            </a:endParaRPr>
          </a:p>
        </p:txBody>
      </p:sp>
    </p:spTree>
    <p:extLst>
      <p:ext uri="{BB962C8B-B14F-4D97-AF65-F5344CB8AC3E}">
        <p14:creationId xmlns:p14="http://schemas.microsoft.com/office/powerpoint/2010/main" val="264513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r>
              <a:rPr lang="en-US" b="1" i="0" u="none" strike="noStrike" baseline="0" dirty="0">
                <a:latin typeface="Arial" panose="020B0604020202020204" pitchFamily="34" charset="0"/>
              </a:rPr>
              <a:t>Brand</a:t>
            </a:r>
          </a:p>
        </p:txBody>
      </p:sp>
      <p:sp>
        <p:nvSpPr>
          <p:cNvPr id="3" name="Text Placeholder 2"/>
          <p:cNvSpPr>
            <a:spLocks noGrp="1"/>
          </p:cNvSpPr>
          <p:nvPr>
            <p:ph type="body" idx="4294967295"/>
          </p:nvPr>
        </p:nvSpPr>
        <p:spPr>
          <a:xfrm>
            <a:off x="682498" y="1376200"/>
            <a:ext cx="8229600" cy="4525963"/>
          </a:xfrm>
        </p:spPr>
        <p:txBody>
          <a:bodyPr>
            <a:normAutofit fontScale="77500" lnSpcReduction="20000"/>
          </a:bodyPr>
          <a:lstStyle/>
          <a:p>
            <a:pPr>
              <a:lnSpc>
                <a:spcPct val="120000"/>
              </a:lnSpc>
            </a:pPr>
            <a:r>
              <a:rPr lang="en-US" sz="2800" b="0" i="0" u="none" strike="noStrike" baseline="0" dirty="0">
                <a:solidFill>
                  <a:srgbClr val="000000"/>
                </a:solidFill>
                <a:latin typeface="Arial" panose="020B0604020202020204" pitchFamily="34" charset="0"/>
              </a:rPr>
              <a:t>The development of a brand identity is an important part of people liking and enjoying a system. </a:t>
            </a:r>
          </a:p>
          <a:p>
            <a:pPr>
              <a:lnSpc>
                <a:spcPct val="120000"/>
              </a:lnSpc>
            </a:pPr>
            <a:r>
              <a:rPr lang="en-US" sz="2800" b="0" i="0" u="none" strike="noStrike" baseline="0" dirty="0">
                <a:solidFill>
                  <a:srgbClr val="000000"/>
                </a:solidFill>
                <a:latin typeface="Arial" panose="020B0604020202020204" pitchFamily="34" charset="0"/>
              </a:rPr>
              <a:t>Some people are ‘Microsoft’ people, others are ‘Apple’ people. </a:t>
            </a:r>
          </a:p>
          <a:p>
            <a:pPr>
              <a:lnSpc>
                <a:spcPct val="120000"/>
              </a:lnSpc>
            </a:pPr>
            <a:r>
              <a:rPr lang="en-US" sz="2800" b="0" i="0" u="none" strike="noStrike" baseline="0" dirty="0">
                <a:solidFill>
                  <a:srgbClr val="000000"/>
                </a:solidFill>
                <a:latin typeface="Arial" panose="020B0604020202020204" pitchFamily="34" charset="0"/>
              </a:rPr>
              <a:t>Some people love Nike and others Reebok. </a:t>
            </a:r>
          </a:p>
          <a:p>
            <a:pPr>
              <a:lnSpc>
                <a:spcPct val="120000"/>
              </a:lnSpc>
            </a:pPr>
            <a:r>
              <a:rPr lang="en-US" sz="2800" b="0" i="0" u="none" strike="noStrike" baseline="0" dirty="0">
                <a:solidFill>
                  <a:srgbClr val="000000"/>
                </a:solidFill>
                <a:latin typeface="Arial" panose="020B0604020202020204" pitchFamily="34" charset="0"/>
              </a:rPr>
              <a:t>These companies spend a great deal of effort and money developing, refining and promoting their brand. </a:t>
            </a:r>
          </a:p>
          <a:p>
            <a:pPr>
              <a:lnSpc>
                <a:spcPct val="120000"/>
              </a:lnSpc>
            </a:pPr>
            <a:r>
              <a:rPr lang="en-US" sz="2800" b="0" i="0" u="none" strike="noStrike" baseline="0" dirty="0">
                <a:solidFill>
                  <a:srgbClr val="000000"/>
                </a:solidFill>
                <a:latin typeface="Arial" panose="020B0604020202020204" pitchFamily="34" charset="0"/>
              </a:rPr>
              <a:t>They like to be associated with certain events, or to sponsor certain football or baseball teams, as these associations help develop the brand. </a:t>
            </a:r>
          </a:p>
          <a:p>
            <a:pPr>
              <a:lnSpc>
                <a:spcPct val="120000"/>
              </a:lnSpc>
            </a:pPr>
            <a:r>
              <a:rPr lang="en-US" sz="2800" b="0" i="0" u="none" strike="noStrike" baseline="0" dirty="0">
                <a:solidFill>
                  <a:srgbClr val="000000"/>
                </a:solidFill>
                <a:latin typeface="Arial" panose="020B0604020202020204" pitchFamily="34" charset="0"/>
              </a:rPr>
              <a:t>A brand will often deliver consistent guidelines for designers, such as colours, use of particular fonts and so on. </a:t>
            </a:r>
            <a:endParaRPr lang="en-US" sz="2800" b="0" i="0" u="none" strike="noStrike" baseline="0" dirty="0">
              <a:solidFill>
                <a:srgbClr val="000000"/>
              </a:solidFill>
              <a:latin typeface="Times New Roman" charset="0"/>
            </a:endParaRPr>
          </a:p>
        </p:txBody>
      </p:sp>
    </p:spTree>
    <p:extLst>
      <p:ext uri="{BB962C8B-B14F-4D97-AF65-F5344CB8AC3E}">
        <p14:creationId xmlns:p14="http://schemas.microsoft.com/office/powerpoint/2010/main" val="977142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2644"/>
            <a:ext cx="8229600" cy="701228"/>
          </a:xfrm>
        </p:spPr>
        <p:txBody>
          <a:bodyPr/>
          <a:lstStyle/>
          <a:p>
            <a:r>
              <a:rPr lang="en-US" b="1" i="0" u="none" strike="noStrike" baseline="0" dirty="0">
                <a:latin typeface="Arial" panose="020B0604020202020204" pitchFamily="34" charset="0"/>
              </a:rPr>
              <a:t>Brand and identity</a:t>
            </a:r>
          </a:p>
        </p:txBody>
      </p:sp>
      <p:sp>
        <p:nvSpPr>
          <p:cNvPr id="3" name="Text Placeholder 2"/>
          <p:cNvSpPr>
            <a:spLocks noGrp="1"/>
          </p:cNvSpPr>
          <p:nvPr>
            <p:ph type="body" idx="4294967295"/>
          </p:nvPr>
        </p:nvSpPr>
        <p:spPr>
          <a:xfrm>
            <a:off x="674424" y="1386846"/>
            <a:ext cx="4792663" cy="4759325"/>
          </a:xfrm>
        </p:spPr>
        <p:txBody>
          <a:bodyPr>
            <a:normAutofit/>
          </a:bodyPr>
          <a:lstStyle/>
          <a:p>
            <a:r>
              <a:rPr lang="en-US" sz="1800" b="0" i="0" u="none" strike="noStrike" baseline="0" dirty="0">
                <a:solidFill>
                  <a:srgbClr val="000000"/>
                </a:solidFill>
                <a:latin typeface="Arial" panose="020B0604020202020204" pitchFamily="34" charset="0"/>
              </a:rPr>
              <a:t>Brand immediately leads to a sense of identity, one of the key aspects of experience. </a:t>
            </a:r>
          </a:p>
          <a:p>
            <a:r>
              <a:rPr lang="en-US" sz="1800" b="0" i="0" u="none" strike="noStrike" baseline="0" dirty="0">
                <a:solidFill>
                  <a:srgbClr val="000000"/>
                </a:solidFill>
                <a:latin typeface="Arial" panose="020B0604020202020204" pitchFamily="34" charset="0"/>
              </a:rPr>
              <a:t>And conversely, experience will affect the brand. </a:t>
            </a:r>
          </a:p>
          <a:p>
            <a:r>
              <a:rPr lang="en-US" sz="1800" b="0" i="0" u="none" strike="noStrike" baseline="0" dirty="0">
                <a:solidFill>
                  <a:srgbClr val="000000"/>
                </a:solidFill>
                <a:latin typeface="Arial" panose="020B0604020202020204" pitchFamily="34" charset="0"/>
              </a:rPr>
              <a:t>People’s experiences in interacting with branded products and services create the feelings and values they have for the brand. </a:t>
            </a:r>
          </a:p>
          <a:p>
            <a:r>
              <a:rPr lang="en-US" sz="1800" b="0" i="0" u="none" strike="noStrike" baseline="0" dirty="0">
                <a:solidFill>
                  <a:srgbClr val="000000"/>
                </a:solidFill>
                <a:latin typeface="Arial" panose="020B0604020202020204" pitchFamily="34" charset="0"/>
              </a:rPr>
              <a:t>Figure 6.6 shows the upmarket UK shopping brand Waitrose that sponsors the English cricket team. </a:t>
            </a:r>
          </a:p>
          <a:p>
            <a:r>
              <a:rPr lang="en-US" sz="1800" b="0" i="0" u="none" strike="noStrike" baseline="0" dirty="0">
                <a:solidFill>
                  <a:srgbClr val="000000"/>
                </a:solidFill>
                <a:latin typeface="Arial" panose="020B0604020202020204" pitchFamily="34" charset="0"/>
              </a:rPr>
              <a:t>The complex associations between playing cricket and shopping for groceries is the focus of their sponsorship.</a:t>
            </a:r>
          </a:p>
        </p:txBody>
      </p:sp>
      <p:pic>
        <p:nvPicPr>
          <p:cNvPr id="4" name="Picture 3"/>
          <p:cNvPicPr>
            <a:picLocks noChangeAspect="1"/>
          </p:cNvPicPr>
          <p:nvPr/>
        </p:nvPicPr>
        <p:blipFill>
          <a:blip r:embed="rId3"/>
          <a:stretch>
            <a:fillRect/>
          </a:stretch>
        </p:blipFill>
        <p:spPr>
          <a:xfrm>
            <a:off x="5416357" y="1573869"/>
            <a:ext cx="3387828" cy="2292362"/>
          </a:xfrm>
          <a:prstGeom prst="rect">
            <a:avLst/>
          </a:prstGeom>
        </p:spPr>
      </p:pic>
    </p:spTree>
    <p:extLst>
      <p:ext uri="{BB962C8B-B14F-4D97-AF65-F5344CB8AC3E}">
        <p14:creationId xmlns:p14="http://schemas.microsoft.com/office/powerpoint/2010/main" val="1032414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r>
              <a:rPr lang="en-US" b="1" i="0" u="none" strike="noStrike" baseline="0" dirty="0">
                <a:latin typeface="Arial" panose="020B0604020202020204" pitchFamily="34" charset="0"/>
              </a:rPr>
              <a:t>Experience design</a:t>
            </a:r>
            <a:r>
              <a:rPr lang="en-US" b="0" i="0" u="none" strike="noStrike" baseline="0" dirty="0">
                <a:latin typeface="Arial" panose="020B0604020202020204" pitchFamily="34" charset="0"/>
              </a:rPr>
              <a:t> </a:t>
            </a:r>
          </a:p>
        </p:txBody>
      </p:sp>
      <p:sp>
        <p:nvSpPr>
          <p:cNvPr id="3" name="Text Placeholder 2"/>
          <p:cNvSpPr>
            <a:spLocks noGrp="1"/>
          </p:cNvSpPr>
          <p:nvPr>
            <p:ph type="body" idx="4294967295"/>
          </p:nvPr>
        </p:nvSpPr>
        <p:spPr>
          <a:xfrm>
            <a:off x="664210" y="1376200"/>
            <a:ext cx="8229600" cy="4525963"/>
          </a:xfrm>
        </p:spPr>
        <p:txBody>
          <a:bodyPr>
            <a:normAutofit fontScale="92500"/>
          </a:bodyPr>
          <a:lstStyle/>
          <a:p>
            <a:r>
              <a:rPr lang="en-US" sz="2400" b="0" i="0" u="none" strike="noStrike" baseline="0" dirty="0">
                <a:solidFill>
                  <a:srgbClr val="000000"/>
                </a:solidFill>
                <a:latin typeface="Arial" panose="020B0604020202020204" pitchFamily="34" charset="0"/>
              </a:rPr>
              <a:t>Experience design, then, concerns the relationship between brand and lifestyle of the users or customers. </a:t>
            </a:r>
          </a:p>
          <a:p>
            <a:r>
              <a:rPr lang="en-US" sz="2400" b="0" i="0" u="none" strike="noStrike" baseline="0" dirty="0">
                <a:solidFill>
                  <a:srgbClr val="000000"/>
                </a:solidFill>
                <a:latin typeface="Arial" panose="020B0604020202020204" pitchFamily="34" charset="0"/>
              </a:rPr>
              <a:t>Organizations must pay careful attention to their brand and what differentiates them from others. </a:t>
            </a:r>
          </a:p>
          <a:p>
            <a:r>
              <a:rPr lang="en-US" sz="2400" b="0" i="0" u="none" strike="noStrike" baseline="0" dirty="0">
                <a:solidFill>
                  <a:srgbClr val="000000"/>
                </a:solidFill>
                <a:latin typeface="Arial" panose="020B0604020202020204" pitchFamily="34" charset="0"/>
              </a:rPr>
              <a:t>They must provide the right services in the right way that suits the lifestyle of their customers. </a:t>
            </a:r>
          </a:p>
          <a:p>
            <a:r>
              <a:rPr lang="en-US" sz="2400" b="0" i="0" u="none" strike="noStrike" baseline="0" dirty="0">
                <a:solidFill>
                  <a:srgbClr val="000000"/>
                </a:solidFill>
                <a:latin typeface="Arial" panose="020B0604020202020204" pitchFamily="34" charset="0"/>
              </a:rPr>
              <a:t>UK luxury clothing brand, Burberry, is a good example of a company that has taken its brand (trench coat, check fabrics and so on) and targeted the younger richer people who have a life style of country walks and city parties. </a:t>
            </a:r>
          </a:p>
          <a:p>
            <a:r>
              <a:rPr lang="en-US" sz="2400" b="0" i="0" u="none" strike="noStrike" baseline="0" dirty="0">
                <a:solidFill>
                  <a:srgbClr val="000000"/>
                </a:solidFill>
                <a:latin typeface="Arial" panose="020B0604020202020204" pitchFamily="34" charset="0"/>
              </a:rPr>
              <a:t>They carry this brand through the different experiences that they offer in-store, on-line and through their apps.</a:t>
            </a:r>
          </a:p>
        </p:txBody>
      </p:sp>
    </p:spTree>
    <p:extLst>
      <p:ext uri="{BB962C8B-B14F-4D97-AF65-F5344CB8AC3E}">
        <p14:creationId xmlns:p14="http://schemas.microsoft.com/office/powerpoint/2010/main" val="123205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03500"/>
            <a:ext cx="8229600" cy="701228"/>
          </a:xfrm>
        </p:spPr>
        <p:txBody>
          <a:bodyPr/>
          <a:lstStyle/>
          <a:p>
            <a:r>
              <a:rPr lang="en-US" b="1" i="0" u="none" strike="noStrike" baseline="0" dirty="0">
                <a:latin typeface="Arial" panose="020B0604020202020204" pitchFamily="34" charset="0"/>
              </a:rPr>
              <a:t>Design for life</a:t>
            </a:r>
          </a:p>
        </p:txBody>
      </p:sp>
      <p:sp>
        <p:nvSpPr>
          <p:cNvPr id="3" name="Text Placeholder 2"/>
          <p:cNvSpPr>
            <a:spLocks noGrp="1"/>
          </p:cNvSpPr>
          <p:nvPr>
            <p:ph type="body" idx="4294967295"/>
          </p:nvPr>
        </p:nvSpPr>
        <p:spPr>
          <a:xfrm>
            <a:off x="674424" y="1376200"/>
            <a:ext cx="8094926" cy="4525963"/>
          </a:xfrm>
        </p:spPr>
        <p:txBody>
          <a:bodyPr>
            <a:noAutofit/>
          </a:bodyPr>
          <a:lstStyle/>
          <a:p>
            <a:r>
              <a:rPr lang="en-US" sz="2000" b="0" i="0" u="none" strike="noStrike" baseline="0" dirty="0">
                <a:solidFill>
                  <a:srgbClr val="000000"/>
                </a:solidFill>
                <a:latin typeface="Arial" panose="020B0604020202020204" pitchFamily="34" charset="0"/>
              </a:rPr>
              <a:t>Karen Holzblatt and Hugh Beyer have recently revisited their ideas on contextual design, and through a project called ‘Project Cool’, they have examined how new technologies fit in with people’s lifestyles (Holzblatt and Beyer, 2015). </a:t>
            </a:r>
          </a:p>
          <a:p>
            <a:r>
              <a:rPr lang="en-US" sz="2000" b="0" i="0" u="none" strike="noStrike" baseline="0" dirty="0">
                <a:solidFill>
                  <a:srgbClr val="000000"/>
                </a:solidFill>
                <a:latin typeface="Arial" panose="020B0604020202020204" pitchFamily="34" charset="0"/>
              </a:rPr>
              <a:t>They identify </a:t>
            </a:r>
          </a:p>
          <a:p>
            <a:pPr lvl="1"/>
            <a:r>
              <a:rPr lang="en-US" sz="1800" b="0" i="0" u="none" strike="noStrike" baseline="0" dirty="0">
                <a:solidFill>
                  <a:srgbClr val="000000"/>
                </a:solidFill>
                <a:latin typeface="Arial" panose="020B0604020202020204" pitchFamily="34" charset="0"/>
              </a:rPr>
              <a:t>the Joy of Life that is described in terms of accomplishment, connection, identity and sensation and </a:t>
            </a:r>
          </a:p>
          <a:p>
            <a:pPr lvl="1"/>
            <a:r>
              <a:rPr lang="en-US" sz="1800" b="0" i="0" u="none" strike="noStrike" baseline="0" dirty="0">
                <a:solidFill>
                  <a:srgbClr val="000000"/>
                </a:solidFill>
                <a:latin typeface="Arial" panose="020B0604020202020204" pitchFamily="34" charset="0"/>
              </a:rPr>
              <a:t>the Joy in Use which concerns the simple fulfillment of intent, removal of hassle and ease of learning. </a:t>
            </a:r>
          </a:p>
          <a:p>
            <a:r>
              <a:rPr lang="en-US" sz="2000" b="0" i="0" u="none" strike="noStrike" baseline="0" dirty="0">
                <a:solidFill>
                  <a:srgbClr val="000000"/>
                </a:solidFill>
                <a:latin typeface="Arial" panose="020B0604020202020204" pitchFamily="34" charset="0"/>
              </a:rPr>
              <a:t>They point out the importance of these characteristics in providing a great UX and how important it is to gather data about the users life experience on core human motives and behaviours, on the wider dimensions of life and how the user’s integrated life fits together.</a:t>
            </a:r>
          </a:p>
        </p:txBody>
      </p:sp>
    </p:spTree>
    <p:extLst>
      <p:ext uri="{BB962C8B-B14F-4D97-AF65-F5344CB8AC3E}">
        <p14:creationId xmlns:p14="http://schemas.microsoft.com/office/powerpoint/2010/main" val="535190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75508"/>
            <a:ext cx="8229600" cy="557212"/>
          </a:xfrm>
        </p:spPr>
        <p:txBody>
          <a:bodyPr/>
          <a:lstStyle/>
          <a:p>
            <a:r>
              <a:rPr lang="en-US" b="1" i="0" u="none" strike="noStrike" baseline="0" dirty="0">
                <a:latin typeface="Arial" panose="020B0604020202020204" pitchFamily="34" charset="0"/>
              </a:rPr>
              <a:t>Summary</a:t>
            </a:r>
            <a:r>
              <a:rPr lang="en-US" b="0" i="0" u="none" strike="noStrike" baseline="0" dirty="0">
                <a:latin typeface="Arial" panose="020B0604020202020204" pitchFamily="34" charset="0"/>
              </a:rPr>
              <a:t> </a:t>
            </a:r>
          </a:p>
        </p:txBody>
      </p:sp>
      <p:sp>
        <p:nvSpPr>
          <p:cNvPr id="3" name="Text Placeholder 2"/>
          <p:cNvSpPr>
            <a:spLocks noGrp="1"/>
          </p:cNvSpPr>
          <p:nvPr>
            <p:ph type="body" idx="4294967295"/>
          </p:nvPr>
        </p:nvSpPr>
        <p:spPr>
          <a:xfrm>
            <a:off x="677218" y="1387122"/>
            <a:ext cx="8143254" cy="5075358"/>
          </a:xfrm>
        </p:spPr>
        <p:txBody>
          <a:bodyPr>
            <a:noAutofit/>
          </a:bodyPr>
          <a:lstStyle/>
          <a:p>
            <a:r>
              <a:rPr lang="en-US" sz="1800" b="0" i="0" u="none" strike="noStrike" baseline="0" dirty="0">
                <a:solidFill>
                  <a:srgbClr val="000000"/>
                </a:solidFill>
                <a:latin typeface="Arial" panose="020B0604020202020204" pitchFamily="34" charset="0"/>
              </a:rPr>
              <a:t>Experience design is concerned with all the issues that go into providing an engaging and enjoyable experience for people in both the short and longer term. </a:t>
            </a:r>
          </a:p>
          <a:p>
            <a:r>
              <a:rPr lang="en-US" sz="1800" b="0" i="0" u="none" strike="noStrike" baseline="0" dirty="0">
                <a:solidFill>
                  <a:srgbClr val="000000"/>
                </a:solidFill>
                <a:latin typeface="Arial" panose="020B0604020202020204" pitchFamily="34" charset="0"/>
              </a:rPr>
              <a:t>Experience design includes the before, during and after aspects of the experience, the multilayered nature of the elements of experience and the journeys through the experiences. </a:t>
            </a:r>
          </a:p>
          <a:p>
            <a:r>
              <a:rPr lang="en-US" sz="1800" b="0" i="0" u="none" strike="noStrike" baseline="0" dirty="0">
                <a:solidFill>
                  <a:srgbClr val="000000"/>
                </a:solidFill>
                <a:latin typeface="Arial" panose="020B0604020202020204" pitchFamily="34" charset="0"/>
              </a:rPr>
              <a:t>Understanding experiences includes aesthetics, pleasure and emotional engagement in terms of both the product and the service provided in the context of the user’s lifestyle, goals, values and aspirations. </a:t>
            </a:r>
          </a:p>
          <a:p>
            <a:r>
              <a:rPr lang="en-US" sz="1800" b="0" i="0" u="none" strike="noStrike" baseline="0" dirty="0">
                <a:solidFill>
                  <a:srgbClr val="000000"/>
                </a:solidFill>
                <a:latin typeface="Arial" panose="020B0604020202020204" pitchFamily="34" charset="0"/>
              </a:rPr>
              <a:t>Furthermore, it is important to consider experiences at a physical, behavioural and social level and in terms of the meanings people derive from their experiences. </a:t>
            </a:r>
          </a:p>
          <a:p>
            <a:r>
              <a:rPr lang="en-US" sz="1800" b="0" i="0" u="none" strike="noStrike" baseline="0" dirty="0">
                <a:solidFill>
                  <a:srgbClr val="000000"/>
                </a:solidFill>
                <a:latin typeface="Arial" panose="020B0604020202020204" pitchFamily="34" charset="0"/>
              </a:rPr>
              <a:t>Experience design draws on:</a:t>
            </a:r>
          </a:p>
          <a:p>
            <a:pPr marL="779463" lvl="1" indent="-395288">
              <a:buFont typeface="Arial" panose="020B0604020202020204" pitchFamily="34" charset="0"/>
              <a:buChar char="‒"/>
            </a:pPr>
            <a:r>
              <a:rPr lang="en-US" sz="1600" b="0" i="0" u="none" strike="noStrike" baseline="0" dirty="0">
                <a:solidFill>
                  <a:srgbClr val="000000"/>
                </a:solidFill>
                <a:latin typeface="Arial" panose="020B0604020202020204" pitchFamily="34" charset="0"/>
              </a:rPr>
              <a:t>Theories of engagement</a:t>
            </a:r>
          </a:p>
          <a:p>
            <a:pPr marL="779463" lvl="1" indent="-395288">
              <a:buFont typeface="Arial" panose="020B0604020202020204" pitchFamily="34" charset="0"/>
              <a:buChar char="‒"/>
            </a:pPr>
            <a:r>
              <a:rPr lang="en-US" sz="1600" b="0" i="0" u="none" strike="noStrike" baseline="0" dirty="0">
                <a:solidFill>
                  <a:srgbClr val="000000"/>
                </a:solidFill>
                <a:latin typeface="Arial" panose="020B0604020202020204" pitchFamily="34" charset="0"/>
              </a:rPr>
              <a:t>Theories of emotion</a:t>
            </a:r>
          </a:p>
          <a:p>
            <a:pPr marL="779463" lvl="1" indent="-395288">
              <a:buFont typeface="Arial" panose="020B0604020202020204" pitchFamily="34" charset="0"/>
              <a:buChar char="‒"/>
            </a:pPr>
            <a:r>
              <a:rPr lang="en-US" sz="1600" b="0" i="0" u="none" strike="noStrike" baseline="0" dirty="0">
                <a:solidFill>
                  <a:srgbClr val="000000"/>
                </a:solidFill>
                <a:latin typeface="Arial" panose="020B0604020202020204" pitchFamily="34" charset="0"/>
              </a:rPr>
              <a:t>Theories of aesthetics</a:t>
            </a:r>
          </a:p>
          <a:p>
            <a:pPr marL="779463" lvl="1" indent="-395288">
              <a:buFont typeface="Arial" panose="020B0604020202020204" pitchFamily="34" charset="0"/>
              <a:buChar char="‒"/>
            </a:pPr>
            <a:r>
              <a:rPr lang="en-US" sz="1600" b="0" i="0" u="none" strike="noStrike" baseline="0" dirty="0">
                <a:solidFill>
                  <a:srgbClr val="000000"/>
                </a:solidFill>
                <a:latin typeface="Arial" panose="020B0604020202020204" pitchFamily="34" charset="0"/>
              </a:rPr>
              <a:t>Theories of games.</a:t>
            </a:r>
          </a:p>
        </p:txBody>
      </p:sp>
    </p:spTree>
    <p:extLst>
      <p:ext uri="{BB962C8B-B14F-4D97-AF65-F5344CB8AC3E}">
        <p14:creationId xmlns:p14="http://schemas.microsoft.com/office/powerpoint/2010/main" val="1292581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9806"/>
            <a:ext cx="8229600" cy="557212"/>
          </a:xfrm>
        </p:spPr>
        <p:txBody>
          <a:bodyPr/>
          <a:lstStyle/>
          <a:p>
            <a:pPr marR="0" rtl="0"/>
            <a:r>
              <a:rPr lang="en-US" b="1" baseline="0" dirty="0">
                <a:latin typeface="Arial" panose="020B0604020202020204" pitchFamily="34" charset="0"/>
                <a:ea typeface="ヒラギノ角ゴ Pro W3"/>
              </a:rPr>
              <a:t>Conclusion</a:t>
            </a:r>
          </a:p>
        </p:txBody>
      </p:sp>
      <p:sp>
        <p:nvSpPr>
          <p:cNvPr id="3" name="Text Placeholder 2"/>
          <p:cNvSpPr>
            <a:spLocks noGrp="1"/>
          </p:cNvSpPr>
          <p:nvPr>
            <p:ph type="body" idx="4294967295"/>
          </p:nvPr>
        </p:nvSpPr>
        <p:spPr>
          <a:xfrm>
            <a:off x="664518" y="1374676"/>
            <a:ext cx="8229600" cy="4525963"/>
          </a:xfrm>
        </p:spPr>
        <p:txBody>
          <a:bodyPr>
            <a:normAutofit fontScale="85000" lnSpcReduction="20000"/>
          </a:bodyPr>
          <a:lstStyle/>
          <a:p>
            <a:pPr marR="0" lvl="0" rtl="0">
              <a:lnSpc>
                <a:spcPct val="120000"/>
              </a:lnSpc>
            </a:pPr>
            <a:r>
              <a:rPr lang="en-US" sz="2800" baseline="0" dirty="0">
                <a:solidFill>
                  <a:srgbClr val="000000"/>
                </a:solidFill>
                <a:latin typeface="Arial" panose="020B0604020202020204" pitchFamily="34" charset="0"/>
                <a:ea typeface="Times New Roman"/>
              </a:rPr>
              <a:t>Experience design is concerned with all the issues that go into providing an engaging and enjoyable experience for people in both the short and longer term. </a:t>
            </a:r>
          </a:p>
          <a:p>
            <a:pPr marR="0" lvl="0" rtl="0">
              <a:lnSpc>
                <a:spcPct val="120000"/>
              </a:lnSpc>
            </a:pPr>
            <a:r>
              <a:rPr lang="en-US" sz="2800" baseline="0" dirty="0">
                <a:solidFill>
                  <a:srgbClr val="000000"/>
                </a:solidFill>
                <a:latin typeface="Arial" panose="020B0604020202020204" pitchFamily="34" charset="0"/>
                <a:ea typeface="Times New Roman"/>
              </a:rPr>
              <a:t>This includes aesthetics, pleasure and emotional engagement in terms of both the product and the service provided. </a:t>
            </a:r>
          </a:p>
          <a:p>
            <a:pPr marR="0" lvl="0" rtl="0">
              <a:lnSpc>
                <a:spcPct val="120000"/>
              </a:lnSpc>
            </a:pPr>
            <a:r>
              <a:rPr lang="en-US" sz="2800" baseline="0" dirty="0">
                <a:solidFill>
                  <a:srgbClr val="000000"/>
                </a:solidFill>
                <a:latin typeface="Arial" panose="020B0604020202020204" pitchFamily="34" charset="0"/>
                <a:ea typeface="Times New Roman"/>
              </a:rPr>
              <a:t>In particular, it is important to consider experiences at a physical, behavioral, social level and in terms of the meanings people derive from their experiences. Experience design draws on theories of experience, of emotion, of aesthetics and of design.</a:t>
            </a:r>
          </a:p>
        </p:txBody>
      </p:sp>
    </p:spTree>
    <p:extLst>
      <p:ext uri="{BB962C8B-B14F-4D97-AF65-F5344CB8AC3E}">
        <p14:creationId xmlns:p14="http://schemas.microsoft.com/office/powerpoint/2010/main" val="86541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7228"/>
            <a:ext cx="8229600" cy="557212"/>
          </a:xfrm>
        </p:spPr>
        <p:txBody>
          <a:bodyPr/>
          <a:lstStyle/>
          <a:p>
            <a:pPr marR="0" rtl="0"/>
            <a:r>
              <a:rPr lang="en-US" b="1" baseline="0" dirty="0">
                <a:latin typeface="Arial" panose="020B0604020202020204" pitchFamily="34" charset="0"/>
                <a:ea typeface="ヒラギノ角ゴ Pro W3"/>
              </a:rPr>
              <a:t>Experience design</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61736" y="1381142"/>
            <a:ext cx="8229600" cy="4611952"/>
          </a:xfrm>
        </p:spPr>
        <p:txBody>
          <a:bodyPr>
            <a:normAutofit fontScale="85000" lnSpcReduction="10000"/>
          </a:bodyPr>
          <a:lstStyle/>
          <a:p>
            <a:pPr marR="0" lvl="0" rtl="0">
              <a:lnSpc>
                <a:spcPct val="120000"/>
              </a:lnSpc>
            </a:pPr>
            <a:r>
              <a:rPr lang="en-US" sz="2400" b="0" baseline="0" dirty="0">
                <a:solidFill>
                  <a:srgbClr val="000000"/>
                </a:solidFill>
                <a:latin typeface="Arial" panose="020B0604020202020204" pitchFamily="34" charset="0"/>
                <a:ea typeface="Times New Roman"/>
              </a:rPr>
              <a:t>Experience design is about recognizing that interactive products and services do not just exist in the world, they affect who we are. </a:t>
            </a:r>
          </a:p>
          <a:p>
            <a:pPr marR="0" lvl="0" rtl="0">
              <a:lnSpc>
                <a:spcPct val="120000"/>
              </a:lnSpc>
            </a:pPr>
            <a:r>
              <a:rPr lang="en-US" sz="2400" b="0" baseline="0" dirty="0">
                <a:solidFill>
                  <a:srgbClr val="000000"/>
                </a:solidFill>
                <a:latin typeface="Arial" panose="020B0604020202020204" pitchFamily="34" charset="0"/>
                <a:ea typeface="Times New Roman"/>
              </a:rPr>
              <a:t>They influence our culture and identity. </a:t>
            </a:r>
          </a:p>
          <a:p>
            <a:pPr marR="0" lvl="0" rtl="0">
              <a:lnSpc>
                <a:spcPct val="120000"/>
              </a:lnSpc>
            </a:pPr>
            <a:r>
              <a:rPr lang="en-US" sz="2400" b="0" baseline="0" dirty="0">
                <a:solidFill>
                  <a:srgbClr val="000000"/>
                </a:solidFill>
                <a:latin typeface="Arial" panose="020B0604020202020204" pitchFamily="34" charset="0"/>
                <a:ea typeface="Times New Roman"/>
              </a:rPr>
              <a:t>As Dewey says ‘</a:t>
            </a:r>
            <a:r>
              <a:rPr lang="en-US" sz="2400" b="0" baseline="0" dirty="0">
                <a:latin typeface="Arial" panose="020B0604020202020204" pitchFamily="34" charset="0"/>
                <a:ea typeface="Times New Roman"/>
              </a:rPr>
              <a:t>experience is the irreducible totality of people acting, sensing, thinking, feeling and meaning-making including their perception and sensation of the artefact in context</a:t>
            </a:r>
            <a:r>
              <a:rPr lang="en-US" sz="2400" b="0" baseline="0" dirty="0">
                <a:solidFill>
                  <a:srgbClr val="000000"/>
                </a:solidFill>
                <a:latin typeface="Arial" panose="020B0604020202020204" pitchFamily="34" charset="0"/>
                <a:ea typeface="Times New Roman"/>
              </a:rPr>
              <a:t>’ (quoted in McCarthy and Wright, 2004). </a:t>
            </a:r>
          </a:p>
          <a:p>
            <a:pPr>
              <a:lnSpc>
                <a:spcPct val="120000"/>
              </a:lnSpc>
            </a:pPr>
            <a:r>
              <a:rPr lang="en-US" sz="2400" b="0" baseline="0" dirty="0">
                <a:solidFill>
                  <a:srgbClr val="000000"/>
                </a:solidFill>
                <a:latin typeface="Arial" panose="020B0604020202020204" pitchFamily="34" charset="0"/>
                <a:ea typeface="Times New Roman"/>
              </a:rPr>
              <a:t>For Jodi Forlizzi, experience is ‘the constant stream of self-talk that happens while we are conscious’. In addition to experience, Forlizzi stresses the importance of the social side of things in co-</a:t>
            </a:r>
            <a:r>
              <a:rPr lang="en-US" sz="2400" dirty="0">
                <a:solidFill>
                  <a:srgbClr val="000000"/>
                </a:solidFill>
                <a:ea typeface="Times New Roman"/>
              </a:rPr>
              <a:t>experience. </a:t>
            </a:r>
          </a:p>
          <a:p>
            <a:pPr>
              <a:lnSpc>
                <a:spcPct val="120000"/>
              </a:lnSpc>
            </a:pPr>
            <a:r>
              <a:rPr lang="en-US" sz="2400" dirty="0">
                <a:solidFill>
                  <a:srgbClr val="000000"/>
                </a:solidFill>
                <a:ea typeface="Times New Roman"/>
              </a:rPr>
              <a:t>Designers can design </a:t>
            </a:r>
            <a:r>
              <a:rPr lang="en-US" sz="2400" i="1" dirty="0">
                <a:solidFill>
                  <a:srgbClr val="000000"/>
                </a:solidFill>
                <a:ea typeface="Times New Roman"/>
              </a:rPr>
              <a:t>for </a:t>
            </a:r>
            <a:r>
              <a:rPr lang="en-US" sz="2400" dirty="0">
                <a:solidFill>
                  <a:srgbClr val="000000"/>
                </a:solidFill>
                <a:ea typeface="Times New Roman"/>
              </a:rPr>
              <a:t>experience, but it is individuals and groups who have the experience</a:t>
            </a:r>
            <a:r>
              <a:rPr lang="en-US" sz="2400" i="1" dirty="0">
                <a:solidFill>
                  <a:srgbClr val="000000"/>
                </a:solidFill>
                <a:ea typeface="Times New Roman"/>
              </a:rPr>
              <a:t>.</a:t>
            </a:r>
            <a:endParaRPr lang="en-US" sz="2400" i="1" dirty="0">
              <a:solidFill>
                <a:srgbClr val="000000"/>
              </a:solidFill>
              <a:latin typeface="Times New Roman"/>
              <a:ea typeface="Times New Roman"/>
            </a:endParaRPr>
          </a:p>
          <a:p>
            <a:pPr marR="0" lvl="0" rtl="0">
              <a:lnSpc>
                <a:spcPct val="120000"/>
              </a:lnSpc>
            </a:pPr>
            <a:endParaRPr lang="en-US" sz="2400" b="0" baseline="0" dirty="0">
              <a:solidFill>
                <a:srgbClr val="000000"/>
              </a:solidFill>
              <a:latin typeface="Arial" panose="020B0604020202020204" pitchFamily="34" charset="0"/>
              <a:ea typeface="Times New Roman"/>
            </a:endParaRPr>
          </a:p>
          <a:p>
            <a:pPr marR="0" lvl="0" rtl="0">
              <a:lnSpc>
                <a:spcPct val="120000"/>
              </a:lnSpc>
            </a:pPr>
            <a:endParaRPr lang="en-US" sz="2400" b="0" baseline="0" dirty="0">
              <a:solidFill>
                <a:srgbClr val="000000"/>
              </a:solidFill>
              <a:latin typeface="Times New Roman"/>
              <a:ea typeface="Times New Roman"/>
            </a:endParaRPr>
          </a:p>
        </p:txBody>
      </p:sp>
    </p:spTree>
    <p:extLst>
      <p:ext uri="{BB962C8B-B14F-4D97-AF65-F5344CB8AC3E}">
        <p14:creationId xmlns:p14="http://schemas.microsoft.com/office/powerpoint/2010/main" val="142936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9133"/>
            <a:ext cx="8229600" cy="557212"/>
          </a:xfrm>
        </p:spPr>
        <p:txBody>
          <a:bodyPr/>
          <a:lstStyle/>
          <a:p>
            <a:pPr marR="0" rtl="0"/>
            <a:r>
              <a:rPr lang="en-US" b="1" baseline="0" dirty="0">
                <a:latin typeface="Arial" panose="020B0604020202020204" pitchFamily="34" charset="0"/>
                <a:ea typeface="ヒラギノ角ゴ Pro W3"/>
              </a:rPr>
              <a:t>Experience</a:t>
            </a:r>
            <a:r>
              <a:rPr lang="en-US" b="0" baseline="0" dirty="0">
                <a:solidFill>
                  <a:srgbClr val="000000"/>
                </a:solidFill>
                <a:latin typeface="Arial" panose="020B0604020202020204" pitchFamily="34" charset="0"/>
                <a:ea typeface="ヒラギノ角ゴ Pro W3"/>
              </a:rPr>
              <a:t> </a:t>
            </a:r>
          </a:p>
        </p:txBody>
      </p:sp>
      <p:sp>
        <p:nvSpPr>
          <p:cNvPr id="3" name="Text Placeholder 2"/>
          <p:cNvSpPr>
            <a:spLocks noGrp="1"/>
          </p:cNvSpPr>
          <p:nvPr>
            <p:ph type="body" idx="4294967295"/>
          </p:nvPr>
        </p:nvSpPr>
        <p:spPr>
          <a:xfrm>
            <a:off x="665674" y="1402870"/>
            <a:ext cx="8229600" cy="4525963"/>
          </a:xfrm>
        </p:spPr>
        <p:txBody>
          <a:bodyPr>
            <a:normAutofit fontScale="55000" lnSpcReduction="20000"/>
          </a:bodyPr>
          <a:lstStyle/>
          <a:p>
            <a:pPr marR="0" lvl="0" rtl="0">
              <a:lnSpc>
                <a:spcPct val="120000"/>
              </a:lnSpc>
            </a:pPr>
            <a:r>
              <a:rPr lang="en-US" b="0" baseline="0" dirty="0">
                <a:solidFill>
                  <a:srgbClr val="000000"/>
                </a:solidFill>
                <a:latin typeface="Arial" panose="020B0604020202020204" pitchFamily="34" charset="0"/>
                <a:ea typeface="Times New Roman"/>
              </a:rPr>
              <a:t>Experience is concerned with all the qualities of an experience that really pull people in – whether this is a sense of immersion that one feels when reading a good book, a challenge one feels when playing a good game, or the fascinating unfolding of a drama. </a:t>
            </a:r>
          </a:p>
          <a:p>
            <a:pPr marR="0" lvl="0" rtl="0">
              <a:lnSpc>
                <a:spcPct val="120000"/>
              </a:lnSpc>
            </a:pPr>
            <a:r>
              <a:rPr lang="en-US" b="0" baseline="0" dirty="0">
                <a:solidFill>
                  <a:srgbClr val="000000"/>
                </a:solidFill>
                <a:latin typeface="Arial" panose="020B0604020202020204" pitchFamily="34" charset="0"/>
                <a:ea typeface="Times New Roman"/>
              </a:rPr>
              <a:t>It is concerned with all the qualities of the interactive experience that make it memorable, satisfying, enjoyable and rewarding. </a:t>
            </a:r>
          </a:p>
          <a:p>
            <a:pPr marR="0" lvl="0" rtl="0">
              <a:lnSpc>
                <a:spcPct val="120000"/>
              </a:lnSpc>
            </a:pPr>
            <a:r>
              <a:rPr lang="en-US" b="0" baseline="0" dirty="0">
                <a:solidFill>
                  <a:srgbClr val="000000"/>
                </a:solidFill>
                <a:latin typeface="Arial" panose="020B0604020202020204" pitchFamily="34" charset="0"/>
                <a:ea typeface="Times New Roman"/>
              </a:rPr>
              <a:t>McCarthy and Wright highlight the need to take a holistic approach to experience. </a:t>
            </a:r>
          </a:p>
          <a:p>
            <a:pPr marR="0" lvl="0" rtl="0">
              <a:lnSpc>
                <a:spcPct val="120000"/>
              </a:lnSpc>
            </a:pPr>
            <a:r>
              <a:rPr lang="en-US" b="0" baseline="0" dirty="0">
                <a:solidFill>
                  <a:srgbClr val="000000"/>
                </a:solidFill>
                <a:latin typeface="Arial" panose="020B0604020202020204" pitchFamily="34" charset="0"/>
                <a:ea typeface="Times New Roman"/>
              </a:rPr>
              <a:t>The argument is that experiences have to be understood as a whole and cannot be broken down into their constituent parts because experience lies in the relations amongst the parts. </a:t>
            </a:r>
          </a:p>
          <a:p>
            <a:pPr marR="0" lvl="0" rtl="0">
              <a:lnSpc>
                <a:spcPct val="120000"/>
              </a:lnSpc>
            </a:pPr>
            <a:r>
              <a:rPr lang="en-US" b="0" baseline="0" dirty="0">
                <a:solidFill>
                  <a:srgbClr val="000000"/>
                </a:solidFill>
                <a:latin typeface="Arial" panose="020B0604020202020204" pitchFamily="34" charset="0"/>
                <a:ea typeface="Times New Roman"/>
              </a:rPr>
              <a:t>Interactivity, as we have seen, involves the combination of people, technologies, activities and the contexts in which the interaction happens. </a:t>
            </a:r>
          </a:p>
          <a:p>
            <a:pPr marR="0" lvl="0" rtl="0">
              <a:lnSpc>
                <a:spcPct val="120000"/>
              </a:lnSpc>
            </a:pPr>
            <a:r>
              <a:rPr lang="en-US" b="0" baseline="0" dirty="0">
                <a:solidFill>
                  <a:srgbClr val="000000"/>
                </a:solidFill>
                <a:latin typeface="Arial" panose="020B0604020202020204" pitchFamily="34" charset="0"/>
                <a:ea typeface="Times New Roman"/>
              </a:rPr>
              <a:t>This context includes the wider social and cultural context as well as the immediate context of use.</a:t>
            </a:r>
            <a:endParaRPr lang="en-US" b="0" baseline="0" dirty="0">
              <a:solidFill>
                <a:srgbClr val="000000"/>
              </a:solidFill>
              <a:latin typeface="Times New Roman"/>
              <a:ea typeface="Times New Roman"/>
            </a:endParaRPr>
          </a:p>
        </p:txBody>
      </p:sp>
    </p:spTree>
    <p:extLst>
      <p:ext uri="{BB962C8B-B14F-4D97-AF65-F5344CB8AC3E}">
        <p14:creationId xmlns:p14="http://schemas.microsoft.com/office/powerpoint/2010/main" val="356963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08856"/>
            <a:ext cx="8229600" cy="557212"/>
          </a:xfrm>
        </p:spPr>
        <p:txBody>
          <a:bodyPr/>
          <a:lstStyle/>
          <a:p>
            <a:pPr marR="0" rtl="0"/>
            <a:r>
              <a:rPr lang="en-US" b="1" baseline="0" dirty="0">
                <a:latin typeface="Arial" panose="020B0604020202020204" pitchFamily="34" charset="0"/>
                <a:ea typeface="ヒラギノ角ゴ Pro W3"/>
              </a:rPr>
              <a:t>Engagement</a:t>
            </a:r>
            <a:endParaRPr lang="en-US" b="1" baseline="0" dirty="0">
              <a:latin typeface="Times New Roman"/>
              <a:ea typeface="ヒラギノ角ゴ Pro W3"/>
            </a:endParaRPr>
          </a:p>
        </p:txBody>
      </p:sp>
      <p:sp>
        <p:nvSpPr>
          <p:cNvPr id="3" name="Text Placeholder 2"/>
          <p:cNvSpPr>
            <a:spLocks noGrp="1"/>
          </p:cNvSpPr>
          <p:nvPr>
            <p:ph type="body" idx="4294967295"/>
          </p:nvPr>
        </p:nvSpPr>
        <p:spPr>
          <a:xfrm>
            <a:off x="664518" y="1380744"/>
            <a:ext cx="8229600" cy="4525963"/>
          </a:xfrm>
        </p:spPr>
        <p:txBody>
          <a:bodyPr>
            <a:normAutofit fontScale="70000" lnSpcReduction="20000"/>
          </a:bodyPr>
          <a:lstStyle/>
          <a:p>
            <a:pPr marR="0" lvl="0" rtl="0">
              <a:lnSpc>
                <a:spcPct val="120000"/>
              </a:lnSpc>
            </a:pPr>
            <a:r>
              <a:rPr lang="en-US" b="0" baseline="0" dirty="0">
                <a:solidFill>
                  <a:srgbClr val="000000"/>
                </a:solidFill>
                <a:latin typeface="Arial" panose="020B0604020202020204" pitchFamily="34" charset="0"/>
                <a:ea typeface="Times New Roman"/>
              </a:rPr>
              <a:t>Engagement is about ensuring that the interaction flows. </a:t>
            </a:r>
          </a:p>
          <a:p>
            <a:pPr marR="0" lvl="0" rtl="0">
              <a:lnSpc>
                <a:spcPct val="120000"/>
              </a:lnSpc>
            </a:pPr>
            <a:r>
              <a:rPr lang="en-US" b="0" baseline="0" dirty="0">
                <a:solidFill>
                  <a:srgbClr val="000000"/>
                </a:solidFill>
                <a:latin typeface="Arial" panose="020B0604020202020204" pitchFamily="34" charset="0"/>
                <a:ea typeface="Times New Roman"/>
              </a:rPr>
              <a:t>If usability is concerned with optimizing or balancing the </a:t>
            </a:r>
            <a:r>
              <a:rPr lang="en-US" b="0" baseline="0" dirty="0">
                <a:latin typeface="Arial" panose="020B0604020202020204" pitchFamily="34" charset="0"/>
                <a:ea typeface="Times New Roman"/>
              </a:rPr>
              <a:t>PACT elements in some</a:t>
            </a:r>
            <a:r>
              <a:rPr lang="en-US" b="0" baseline="0" dirty="0">
                <a:solidFill>
                  <a:srgbClr val="FF0000"/>
                </a:solidFill>
                <a:latin typeface="Arial" panose="020B0604020202020204" pitchFamily="34" charset="0"/>
                <a:ea typeface="Times New Roman"/>
              </a:rPr>
              <a:t> </a:t>
            </a:r>
            <a:r>
              <a:rPr lang="en-US" b="0" baseline="0" dirty="0">
                <a:solidFill>
                  <a:srgbClr val="000000"/>
                </a:solidFill>
                <a:latin typeface="Arial" panose="020B0604020202020204" pitchFamily="34" charset="0"/>
                <a:ea typeface="Times New Roman"/>
              </a:rPr>
              <a:t>domain, engagement is when the PACT elements are truly harmonized.</a:t>
            </a:r>
          </a:p>
          <a:p>
            <a:pPr marR="0" lvl="0" rtl="0">
              <a:lnSpc>
                <a:spcPct val="120000"/>
              </a:lnSpc>
            </a:pPr>
            <a:r>
              <a:rPr lang="en-US" b="0" baseline="0" dirty="0">
                <a:solidFill>
                  <a:srgbClr val="000000"/>
                </a:solidFill>
                <a:latin typeface="Arial" panose="020B0604020202020204" pitchFamily="34" charset="0"/>
                <a:ea typeface="Times New Roman"/>
              </a:rPr>
              <a:t>There is, of course, much debate as to what the key features of engagement are and, arguably, this is really the domain of artistic creation. </a:t>
            </a:r>
          </a:p>
          <a:p>
            <a:pPr marR="0" lvl="0" rtl="0">
              <a:lnSpc>
                <a:spcPct val="120000"/>
              </a:lnSpc>
            </a:pPr>
            <a:r>
              <a:rPr lang="en-US" b="0" baseline="0" dirty="0">
                <a:solidFill>
                  <a:srgbClr val="000000"/>
                </a:solidFill>
                <a:latin typeface="Arial" panose="020B0604020202020204" pitchFamily="34" charset="0"/>
                <a:ea typeface="Times New Roman"/>
              </a:rPr>
              <a:t>However, Nathan Shedroff in his book </a:t>
            </a:r>
            <a:r>
              <a:rPr lang="en-US" b="0" i="1" baseline="0" dirty="0">
                <a:solidFill>
                  <a:srgbClr val="000000"/>
                </a:solidFill>
                <a:latin typeface="Arial" panose="020B0604020202020204" pitchFamily="34" charset="0"/>
                <a:ea typeface="Times New Roman"/>
              </a:rPr>
              <a:t>Experience Design (Shedroff, 2001) presents a ‘manifesto’ for what he sees as a new discipline. </a:t>
            </a:r>
          </a:p>
          <a:p>
            <a:pPr marR="0" lvl="0" rtl="0">
              <a:lnSpc>
                <a:spcPct val="120000"/>
              </a:lnSpc>
            </a:pPr>
            <a:r>
              <a:rPr lang="en-US" b="0" baseline="0" dirty="0">
                <a:solidFill>
                  <a:srgbClr val="000000"/>
                </a:solidFill>
                <a:latin typeface="Arial" panose="020B0604020202020204" pitchFamily="34" charset="0"/>
                <a:ea typeface="Times New Roman"/>
              </a:rPr>
              <a:t>Shedroff’s key elements of engagement are identitiy, adaptivity, narrative, immersion and flow.</a:t>
            </a:r>
            <a:endParaRPr lang="en-US" b="0" baseline="0" dirty="0">
              <a:solidFill>
                <a:srgbClr val="000000"/>
              </a:solidFill>
              <a:latin typeface="Times New Roman"/>
              <a:ea typeface="Times New Roman"/>
            </a:endParaRPr>
          </a:p>
        </p:txBody>
      </p:sp>
    </p:spTree>
    <p:extLst>
      <p:ext uri="{BB962C8B-B14F-4D97-AF65-F5344CB8AC3E}">
        <p14:creationId xmlns:p14="http://schemas.microsoft.com/office/powerpoint/2010/main" val="28654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4368"/>
            <a:ext cx="8229600" cy="701228"/>
          </a:xfrm>
        </p:spPr>
        <p:txBody>
          <a:bodyPr/>
          <a:lstStyle/>
          <a:p>
            <a:pPr marR="0" rtl="0"/>
            <a:r>
              <a:rPr lang="en-US" b="1" baseline="0" dirty="0">
                <a:latin typeface="Arial" panose="020B0604020202020204" pitchFamily="34" charset="0"/>
                <a:ea typeface="ヒラギノ角ゴ Pro W3"/>
              </a:rPr>
              <a:t>Identity</a:t>
            </a:r>
            <a:endParaRPr lang="en-US" b="1" baseline="-25000" dirty="0">
              <a:latin typeface="Times New Roman"/>
              <a:ea typeface="ヒラギノ角ゴ Pro W3"/>
            </a:endParaRPr>
          </a:p>
        </p:txBody>
      </p:sp>
      <p:sp>
        <p:nvSpPr>
          <p:cNvPr id="3" name="Text Placeholder 2"/>
          <p:cNvSpPr>
            <a:spLocks noGrp="1"/>
          </p:cNvSpPr>
          <p:nvPr>
            <p:ph type="body" idx="4294967295"/>
          </p:nvPr>
        </p:nvSpPr>
        <p:spPr>
          <a:xfrm>
            <a:off x="664210" y="1384963"/>
            <a:ext cx="8229600" cy="4525963"/>
          </a:xfrm>
        </p:spPr>
        <p:txBody>
          <a:bodyPr>
            <a:normAutofit fontScale="85000" lnSpcReduction="10000"/>
          </a:bodyPr>
          <a:lstStyle/>
          <a:p>
            <a:pPr marR="0" lvl="0" rtl="0">
              <a:lnSpc>
                <a:spcPct val="110000"/>
              </a:lnSpc>
            </a:pPr>
            <a:r>
              <a:rPr lang="en-US" sz="2800" b="0" baseline="0" dirty="0">
                <a:solidFill>
                  <a:srgbClr val="000000"/>
                </a:solidFill>
                <a:latin typeface="Arial" panose="020B0604020202020204" pitchFamily="34" charset="0"/>
                <a:ea typeface="Times New Roman"/>
              </a:rPr>
              <a:t>A sense of authenticity is needed for identity and expression of the self. </a:t>
            </a:r>
          </a:p>
          <a:p>
            <a:pPr marR="0" lvl="0" rtl="0">
              <a:lnSpc>
                <a:spcPct val="110000"/>
              </a:lnSpc>
            </a:pPr>
            <a:r>
              <a:rPr lang="en-US" sz="2800" b="0" baseline="0" dirty="0">
                <a:solidFill>
                  <a:srgbClr val="000000"/>
                </a:solidFill>
                <a:latin typeface="Arial" panose="020B0604020202020204" pitchFamily="34" charset="0"/>
                <a:ea typeface="Times New Roman"/>
              </a:rPr>
              <a:t>The sense of authenticity is often only noticed when it breaks down. </a:t>
            </a:r>
          </a:p>
          <a:p>
            <a:pPr marR="0" lvl="0" rtl="0">
              <a:lnSpc>
                <a:spcPct val="110000"/>
              </a:lnSpc>
            </a:pPr>
            <a:r>
              <a:rPr lang="en-US" sz="2800" b="0" baseline="0" dirty="0">
                <a:solidFill>
                  <a:srgbClr val="000000"/>
                </a:solidFill>
                <a:latin typeface="Arial" panose="020B0604020202020204" pitchFamily="34" charset="0"/>
                <a:ea typeface="Times New Roman"/>
              </a:rPr>
              <a:t>If you are engaged in some experience and something happens that suddenly reminds you that it is not real, then the authenticity of the experience can be lost. </a:t>
            </a:r>
          </a:p>
          <a:p>
            <a:pPr marR="0" lvl="0" rtl="0">
              <a:lnSpc>
                <a:spcPct val="110000"/>
              </a:lnSpc>
            </a:pPr>
            <a:r>
              <a:rPr lang="en-US" sz="2800" b="0" baseline="0" dirty="0">
                <a:solidFill>
                  <a:srgbClr val="000000"/>
                </a:solidFill>
                <a:latin typeface="Arial" panose="020B0604020202020204" pitchFamily="34" charset="0"/>
                <a:ea typeface="Times New Roman"/>
              </a:rPr>
              <a:t>Shedroff is also getting at the idea of identifying with something as a key element of engagement. </a:t>
            </a:r>
          </a:p>
          <a:p>
            <a:pPr marR="0" lvl="0" rtl="0">
              <a:lnSpc>
                <a:spcPct val="110000"/>
              </a:lnSpc>
            </a:pPr>
            <a:r>
              <a:rPr lang="en-US" sz="2800" b="0" baseline="0" dirty="0">
                <a:solidFill>
                  <a:srgbClr val="000000"/>
                </a:solidFill>
                <a:latin typeface="Arial" panose="020B0604020202020204" pitchFamily="34" charset="0"/>
                <a:ea typeface="Times New Roman"/>
              </a:rPr>
              <a:t>Are you a ‘Mac’ or a Windows person or don’t you care?</a:t>
            </a:r>
            <a:endParaRPr lang="en-US" sz="2800" b="0" baseline="-25000" dirty="0">
              <a:solidFill>
                <a:srgbClr val="000000"/>
              </a:solidFill>
              <a:latin typeface="Times New Roman"/>
              <a:ea typeface="Times New Roman"/>
            </a:endParaRPr>
          </a:p>
        </p:txBody>
      </p:sp>
    </p:spTree>
    <p:extLst>
      <p:ext uri="{BB962C8B-B14F-4D97-AF65-F5344CB8AC3E}">
        <p14:creationId xmlns:p14="http://schemas.microsoft.com/office/powerpoint/2010/main" val="1654657177"/>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6139</TotalTime>
  <Words>6112</Words>
  <Application>Microsoft Office PowerPoint</Application>
  <PresentationFormat>On-screen Show (4:3)</PresentationFormat>
  <Paragraphs>323</Paragraphs>
  <Slides>55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MS PGothic</vt:lpstr>
      <vt:lpstr>Arial</vt:lpstr>
      <vt:lpstr>Times</vt:lpstr>
      <vt:lpstr>Times New Roman</vt:lpstr>
      <vt:lpstr>Verdana</vt:lpstr>
      <vt:lpstr>ヒラギノ角ゴ Pro W3</vt:lpstr>
      <vt:lpstr>2_Default Design</vt:lpstr>
      <vt:lpstr>PowerPoint Presentation</vt:lpstr>
      <vt:lpstr>Contents</vt:lpstr>
      <vt:lpstr>Overview</vt:lpstr>
      <vt:lpstr>Creating high quality experiences</vt:lpstr>
      <vt:lpstr>Bill Gaver</vt:lpstr>
      <vt:lpstr>Experience design</vt:lpstr>
      <vt:lpstr>Experience </vt:lpstr>
      <vt:lpstr>Engagement</vt:lpstr>
      <vt:lpstr>Identity</vt:lpstr>
      <vt:lpstr>Adaptivity </vt:lpstr>
      <vt:lpstr>Narrative </vt:lpstr>
      <vt:lpstr>Immersion </vt:lpstr>
      <vt:lpstr>Flow </vt:lpstr>
      <vt:lpstr>Digital ground: McCullough </vt:lpstr>
      <vt:lpstr>Gamification</vt:lpstr>
      <vt:lpstr>Engagement</vt:lpstr>
      <vt:lpstr>Engagement in games</vt:lpstr>
      <vt:lpstr>Myst</vt:lpstr>
      <vt:lpstr>GameFlow and gerontoludic design        (1 of 2)</vt:lpstr>
      <vt:lpstr>GameFlow and gerontoludic design        (2 of 2)</vt:lpstr>
      <vt:lpstr>Nicole Lazzaro </vt:lpstr>
      <vt:lpstr>Four fun keys model (1 of 2)</vt:lpstr>
      <vt:lpstr>Four fun keys model (2 of 2)</vt:lpstr>
      <vt:lpstr>Four fun keys model mechanisms</vt:lpstr>
      <vt:lpstr>Funware</vt:lpstr>
      <vt:lpstr>Designing for pleasure</vt:lpstr>
      <vt:lpstr>Designing pleasurable products</vt:lpstr>
      <vt:lpstr>Physio-pleasure</vt:lpstr>
      <vt:lpstr>Socio-pleasure</vt:lpstr>
      <vt:lpstr>Psycho-pleasure</vt:lpstr>
      <vt:lpstr>Ideo-pleasure</vt:lpstr>
      <vt:lpstr>The four dimensions in practice</vt:lpstr>
      <vt:lpstr>The Mac Air</vt:lpstr>
      <vt:lpstr>Challenge 5.2</vt:lpstr>
      <vt:lpstr>Product attachment theory (1 of 3)</vt:lpstr>
      <vt:lpstr>Product attachment theory (2 of 3)</vt:lpstr>
      <vt:lpstr>Product attachment theory (3 of 3)</vt:lpstr>
      <vt:lpstr>Zimmerman</vt:lpstr>
      <vt:lpstr>Kansei</vt:lpstr>
      <vt:lpstr>Aesthetics</vt:lpstr>
      <vt:lpstr>Emotional design </vt:lpstr>
      <vt:lpstr>Desmet’s emotions</vt:lpstr>
      <vt:lpstr>PrEmo</vt:lpstr>
      <vt:lpstr>Hassenzahl </vt:lpstr>
      <vt:lpstr>Operationalizing the ideas</vt:lpstr>
      <vt:lpstr>Eudemonics</vt:lpstr>
      <vt:lpstr>Aesthetics</vt:lpstr>
      <vt:lpstr>Sutcliffe</vt:lpstr>
      <vt:lpstr>Lifestyle</vt:lpstr>
      <vt:lpstr>Brand</vt:lpstr>
      <vt:lpstr>Brand and identity</vt:lpstr>
      <vt:lpstr>Experience design </vt:lpstr>
      <vt:lpstr>Design for life</vt:lpstr>
      <vt:lpstr>Summary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Design</dc:title>
  <dc:creator>David Benyon</dc:creator>
  <cp:lastModifiedBy>Vivekan G</cp:lastModifiedBy>
  <cp:revision>133</cp:revision>
  <dcterms:created xsi:type="dcterms:W3CDTF">2013-10-29T16:57:32Z</dcterms:created>
  <dcterms:modified xsi:type="dcterms:W3CDTF">2019-01-22T10:59:22Z</dcterms:modified>
</cp:coreProperties>
</file>