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61"/>
  </p:notesMasterIdLst>
  <p:sldIdLst>
    <p:sldId id="31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6" userDrawn="1">
          <p15:clr>
            <a:srgbClr val="A4A3A4"/>
          </p15:clr>
        </p15:guide>
        <p15:guide id="3" pos="703" userDrawn="1">
          <p15:clr>
            <a:srgbClr val="A4A3A4"/>
          </p15:clr>
        </p15:guide>
        <p15:guide id="4" pos="975" userDrawn="1">
          <p15:clr>
            <a:srgbClr val="A4A3A4"/>
          </p15:clr>
        </p15:guide>
        <p15:guide id="5" pos="5579" userDrawn="1">
          <p15:clr>
            <a:srgbClr val="A4A3A4"/>
          </p15:clr>
        </p15:guide>
        <p15:guide id="6" orient="horz" pos="527" userDrawn="1">
          <p15:clr>
            <a:srgbClr val="A4A3A4"/>
          </p15:clr>
        </p15:guide>
        <p15:guide id="7" orient="horz" pos="958" userDrawn="1">
          <p15:clr>
            <a:srgbClr val="A4A3A4"/>
          </p15:clr>
        </p15:guide>
        <p15:guide id="8" orient="horz" pos="39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2" clrIdx="0">
    <p:extLst>
      <p:ext uri="{19B8F6BF-5375-455C-9EA6-DF929625EA0E}">
        <p15:presenceInfo xmlns:p15="http://schemas.microsoft.com/office/powerpoint/2012/main" userId="Menon, Binc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0000" autoAdjust="0"/>
  </p:normalViewPr>
  <p:slideViewPr>
    <p:cSldViewPr snapToGrid="0" snapToObjects="1">
      <p:cViewPr varScale="1">
        <p:scale>
          <a:sx n="104" d="100"/>
          <a:sy n="104" d="100"/>
        </p:scale>
        <p:origin x="1986" y="96"/>
      </p:cViewPr>
      <p:guideLst>
        <p:guide orient="horz" pos="2160"/>
        <p:guide pos="476"/>
        <p:guide pos="703"/>
        <p:guide pos="975"/>
        <p:guide pos="5579"/>
        <p:guide orient="horz" pos="527"/>
        <p:guide orient="horz" pos="958"/>
        <p:guide orient="horz" pos="39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5EE86-7466-4CEC-8B64-33F4792250D6}" type="datetimeFigureOut">
              <a:rPr lang="en-IN" smtClean="0"/>
              <a:t>21-01-2019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918D-75A3-4BED-9344-1240C83DFEB5}" type="slidenum">
              <a:rPr lang="en-IN" smtClean="0"/>
              <a:t>‹#›</a:t>
            </a:fld>
            <a:endParaRPr lang="en-IN"/>
          </a:p>
        </p:txBody>
      </p:sp>
    </p:spTree>
    <p:extLst>
      <p:ext uri="{BB962C8B-B14F-4D97-AF65-F5344CB8AC3E}">
        <p14:creationId xmlns:p14="http://schemas.microsoft.com/office/powerpoint/2010/main" val="290050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143000" y="685800"/>
            <a:ext cx="4573588" cy="34290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6148"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7C91FD3-F773-4668-851B-9501CB3EEE5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374361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081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067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434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smtClean="0"/>
              <a:t>Click to edit Master title style</a:t>
            </a:r>
            <a:endParaRPr lang="en-US" dirty="0"/>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9" name="Text Placeholder 8"/>
          <p:cNvSpPr>
            <a:spLocks noGrp="1"/>
          </p:cNvSpPr>
          <p:nvPr>
            <p:ph type="body" sz="quarter" idx="14"/>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smtClean="0"/>
              <a:t>Click to 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smtClean="0"/>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24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24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1/21/2019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24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380868900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21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155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821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215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121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020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674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914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Text Box 13"/>
          <p:cNvSpPr txBox="1">
            <a:spLocks noChangeArrowheads="1"/>
          </p:cNvSpPr>
          <p:nvPr userDrawn="1"/>
        </p:nvSpPr>
        <p:spPr bwMode="auto">
          <a:xfrm>
            <a:off x="185738" y="6416675"/>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smtClean="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smtClean="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smtClean="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3992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3600" b="1">
          <a:solidFill>
            <a:srgbClr val="007FA3"/>
          </a:solidFill>
          <a:latin typeface="+mj-lt"/>
          <a:ea typeface="+mj-ea"/>
          <a:cs typeface="+mj-cs"/>
        </a:defRPr>
      </a:lvl1pPr>
      <a:lvl2pPr algn="ctr" rtl="0" eaLnBrk="0" fontAlgn="base" hangingPunct="0">
        <a:spcBef>
          <a:spcPct val="0"/>
        </a:spcBef>
        <a:spcAft>
          <a:spcPct val="0"/>
        </a:spcAft>
        <a:defRPr sz="4000" b="1">
          <a:solidFill>
            <a:srgbClr val="007FA3"/>
          </a:solidFill>
          <a:latin typeface="Arial" pitchFamily="34" charset="0"/>
        </a:defRPr>
      </a:lvl2pPr>
      <a:lvl3pPr algn="ctr" rtl="0" eaLnBrk="0" fontAlgn="base" hangingPunct="0">
        <a:spcBef>
          <a:spcPct val="0"/>
        </a:spcBef>
        <a:spcAft>
          <a:spcPct val="0"/>
        </a:spcAft>
        <a:defRPr sz="4000" b="1">
          <a:solidFill>
            <a:srgbClr val="007FA3"/>
          </a:solidFill>
          <a:latin typeface="Arial" pitchFamily="34" charset="0"/>
        </a:defRPr>
      </a:lvl3pPr>
      <a:lvl4pPr algn="ctr" rtl="0" eaLnBrk="0" fontAlgn="base" hangingPunct="0">
        <a:spcBef>
          <a:spcPct val="0"/>
        </a:spcBef>
        <a:spcAft>
          <a:spcPct val="0"/>
        </a:spcAft>
        <a:defRPr sz="4000" b="1">
          <a:solidFill>
            <a:srgbClr val="007FA3"/>
          </a:solidFill>
          <a:latin typeface="Arial" pitchFamily="34" charset="0"/>
        </a:defRPr>
      </a:lvl4pPr>
      <a:lvl5pPr algn="ctr" rtl="0" eaLnBrk="0" fontAlgn="base" hangingPunct="0">
        <a:spcBef>
          <a:spcPct val="0"/>
        </a:spcBef>
        <a:spcAft>
          <a:spcPct val="0"/>
        </a:spcAft>
        <a:defRPr sz="4000" b="1">
          <a:solidFill>
            <a:srgbClr val="007FA3"/>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lr>
          <a:srgbClr val="007FA3"/>
        </a:buClr>
        <a:buChar char="•"/>
        <a:defRPr sz="3200">
          <a:solidFill>
            <a:schemeClr val="tx1"/>
          </a:solidFill>
          <a:latin typeface="+mj-lt"/>
          <a:ea typeface="+mn-ea"/>
          <a:cs typeface="+mn-cs"/>
        </a:defRPr>
      </a:lvl1pPr>
      <a:lvl2pPr marL="742950" indent="-285750" algn="l" rtl="0" eaLnBrk="0" fontAlgn="base" hangingPunct="0">
        <a:spcBef>
          <a:spcPct val="20000"/>
        </a:spcBef>
        <a:spcAft>
          <a:spcPct val="0"/>
        </a:spcAft>
        <a:buClr>
          <a:srgbClr val="007FA3"/>
        </a:buClr>
        <a:buChar char="–"/>
        <a:defRPr sz="2800">
          <a:solidFill>
            <a:schemeClr val="tx1"/>
          </a:solidFill>
          <a:latin typeface="+mj-lt"/>
        </a:defRPr>
      </a:lvl2pPr>
      <a:lvl3pPr marL="1143000" indent="-228600" algn="l" rtl="0" eaLnBrk="0" fontAlgn="base" hangingPunct="0">
        <a:spcBef>
          <a:spcPct val="20000"/>
        </a:spcBef>
        <a:spcAft>
          <a:spcPct val="0"/>
        </a:spcAft>
        <a:buClr>
          <a:srgbClr val="007FA3"/>
        </a:buClr>
        <a:buChar char="•"/>
        <a:defRPr sz="2400">
          <a:solidFill>
            <a:schemeClr val="tx1"/>
          </a:solidFill>
          <a:latin typeface="+mj-lt"/>
        </a:defRPr>
      </a:lvl3pPr>
      <a:lvl4pPr marL="1600200" indent="-228600" algn="l" rtl="0" eaLnBrk="0" fontAlgn="base" hangingPunct="0">
        <a:spcBef>
          <a:spcPct val="20000"/>
        </a:spcBef>
        <a:spcAft>
          <a:spcPct val="0"/>
        </a:spcAft>
        <a:buClr>
          <a:srgbClr val="007FA3"/>
        </a:buClr>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a:t>
            </a:r>
            <a:r>
              <a:rPr kumimoji="0" lang="en-IN" sz="3600" b="1" i="0" u="none" strike="noStrike" kern="1200" cap="none" spc="0" normalizeH="0" baseline="0" noProof="0" dirty="0" smtClean="0">
                <a:ln>
                  <a:noFill/>
                </a:ln>
                <a:solidFill>
                  <a:srgbClr val="007BA4"/>
                </a:solidFill>
                <a:effectLst/>
                <a:uLnTx/>
                <a:uFillTx/>
                <a:latin typeface="Arial"/>
                <a:ea typeface="+mj-ea"/>
                <a:cs typeface="+mj-cs"/>
              </a:rPr>
              <a:t>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a:t>
            </a:r>
            <a:r>
              <a:rPr kumimoji="0" lang="en-US" sz="2800" b="1" i="0" u="none" strike="noStrike" kern="0" cap="none" spc="0" normalizeH="0" baseline="0" noProof="0" dirty="0" smtClean="0">
                <a:ln>
                  <a:noFill/>
                </a:ln>
                <a:solidFill>
                  <a:srgbClr val="007FA3"/>
                </a:solidFill>
                <a:effectLst/>
                <a:uLnTx/>
                <a:uFillTx/>
                <a:latin typeface="Arial"/>
                <a:ea typeface="+mj-ea"/>
                <a:cs typeface="Arial" panose="020B0604020202020204" pitchFamily="34" charset="0"/>
              </a:rPr>
              <a:t>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smtClean="0">
                <a:ln>
                  <a:noFill/>
                </a:ln>
                <a:solidFill>
                  <a:srgbClr val="007FA3"/>
                </a:solidFill>
                <a:effectLst/>
                <a:uLnTx/>
                <a:uFillTx/>
                <a:latin typeface="Arial"/>
                <a:ea typeface="+mj-ea"/>
                <a:cs typeface="Arial" panose="020B0604020202020204" pitchFamily="34" charset="0"/>
              </a:rPr>
              <a:t>Fourth Edition</a:t>
            </a:r>
            <a:endPar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13" name="Text Placeholder 4"/>
          <p:cNvSpPr txBox="1">
            <a:spLocks/>
          </p:cNvSpPr>
          <p:nvPr/>
        </p:nvSpPr>
        <p:spPr bwMode="auto">
          <a:xfrm>
            <a:off x="4564063" y="3054970"/>
            <a:ext cx="41227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en-US" sz="3000" b="0" i="0" u="none" strike="noStrike" kern="0" cap="none" spc="0" normalizeH="0" baseline="0" noProof="0" dirty="0" smtClean="0">
                <a:ln>
                  <a:noFill/>
                </a:ln>
                <a:solidFill>
                  <a:srgbClr val="000000"/>
                </a:solidFill>
                <a:effectLst/>
                <a:uLnTx/>
                <a:uFillTx/>
                <a:latin typeface="Arial"/>
                <a:ea typeface="+mn-ea"/>
                <a:cs typeface="+mn-cs"/>
              </a:rPr>
              <a:t>Chapter 11</a:t>
            </a:r>
          </a:p>
        </p:txBody>
      </p:sp>
      <p:sp>
        <p:nvSpPr>
          <p:cNvPr id="14" name="Text Placeholder 4"/>
          <p:cNvSpPr txBox="1">
            <a:spLocks/>
          </p:cNvSpPr>
          <p:nvPr/>
        </p:nvSpPr>
        <p:spPr bwMode="auto">
          <a:xfrm>
            <a:off x="4564063" y="3740770"/>
            <a:ext cx="41227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lvl="0" indent="0" defTabSz="914400">
              <a:spcBef>
                <a:spcPts val="1200"/>
              </a:spcBef>
              <a:buNone/>
              <a:defRPr/>
            </a:pPr>
            <a:r>
              <a:rPr lang="en-US" sz="2200" kern="0" dirty="0">
                <a:solidFill>
                  <a:srgbClr val="000000"/>
                </a:solidFill>
              </a:rPr>
              <a:t>Task analysis</a:t>
            </a:r>
            <a:endParaRPr kumimoji="0" lang="en-US" sz="2200" b="0" i="0" u="none" strike="noStrike" kern="0" cap="none" spc="0" normalizeH="0" baseline="0" noProof="0" dirty="0" smtClean="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532072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9253"/>
            <a:ext cx="7886700" cy="790904"/>
          </a:xfrm>
        </p:spPr>
        <p:txBody>
          <a:bodyPr/>
          <a:lstStyle/>
          <a:p>
            <a:r>
              <a:rPr lang="en-US" b="1" i="0" u="none" strike="noStrike" kern="1400" baseline="0" dirty="0" smtClean="0">
                <a:latin typeface="Arial" panose="020B0604020202020204" pitchFamily="34" charset="0"/>
              </a:rPr>
              <a:t>Example (1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3330" y="1433846"/>
            <a:ext cx="8183808" cy="4801853"/>
          </a:xfrm>
        </p:spPr>
        <p:txBody>
          <a:bodyPr>
            <a:normAutofit fontScale="55000" lnSpcReduction="20000"/>
          </a:bodyPr>
          <a:lstStyle/>
          <a:p>
            <a:pPr>
              <a:lnSpc>
                <a:spcPct val="120000"/>
              </a:lnSpc>
            </a:pPr>
            <a:r>
              <a:rPr lang="en-US" b="0" i="0" u="none" strike="noStrike" baseline="0" dirty="0">
                <a:latin typeface="Arial" panose="020B0604020202020204" pitchFamily="34" charset="0"/>
              </a:rPr>
              <a:t>For example, an agent might have a goal such as to write a letter, to record a programme on </a:t>
            </a:r>
            <a:r>
              <a:rPr lang="en-US" b="0" i="0" u="none" strike="noStrike" baseline="0" dirty="0" smtClean="0">
                <a:latin typeface="Arial" panose="020B0604020202020204" pitchFamily="34" charset="0"/>
              </a:rPr>
              <a:t>TV </a:t>
            </a:r>
            <a:r>
              <a:rPr lang="en-US" b="0" i="0" u="none" strike="noStrike" baseline="0" dirty="0">
                <a:latin typeface="Arial" panose="020B0604020202020204" pitchFamily="34" charset="0"/>
              </a:rPr>
              <a:t>or to find the strongest mobile phone signal. </a:t>
            </a:r>
          </a:p>
          <a:p>
            <a:pPr>
              <a:lnSpc>
                <a:spcPct val="120000"/>
              </a:lnSpc>
            </a:pPr>
            <a:r>
              <a:rPr lang="en-US" b="0" i="0" u="none" strike="noStrike" baseline="0" dirty="0">
                <a:latin typeface="Arial" panose="020B0604020202020204" pitchFamily="34" charset="0"/>
              </a:rPr>
              <a:t>The assumption is that the domain is in one state now – no letter written, the TV programme not </a:t>
            </a:r>
            <a:r>
              <a:rPr lang="en-US" b="0" i="0" u="none" strike="noStrike" baseline="0" dirty="0" smtClean="0">
                <a:latin typeface="Arial" panose="020B0604020202020204" pitchFamily="34" charset="0"/>
              </a:rPr>
              <a:t>recorded and </a:t>
            </a:r>
            <a:r>
              <a:rPr lang="en-US" b="0" i="0" u="none" strike="noStrike" baseline="0" dirty="0">
                <a:latin typeface="Arial" panose="020B0604020202020204" pitchFamily="34" charset="0"/>
              </a:rPr>
              <a:t>the signal not confirmed as the strongest – and the agent has to undertake some activities, </a:t>
            </a:r>
            <a:r>
              <a:rPr lang="en-US" b="0" i="0" u="none" strike="noStrike" baseline="0" dirty="0" smtClean="0">
                <a:latin typeface="Arial" panose="020B0604020202020204" pitchFamily="34" charset="0"/>
              </a:rPr>
              <a:t>that is </a:t>
            </a:r>
            <a:r>
              <a:rPr lang="en-US" b="0" i="0" u="none" strike="noStrike" baseline="0" dirty="0">
                <a:latin typeface="Arial" panose="020B0604020202020204" pitchFamily="34" charset="0"/>
              </a:rPr>
              <a:t>some tasks, in order to get it into the required state.</a:t>
            </a:r>
          </a:p>
          <a:p>
            <a:pPr>
              <a:lnSpc>
                <a:spcPct val="120000"/>
              </a:lnSpc>
            </a:pPr>
            <a:r>
              <a:rPr lang="en-US" b="0" i="0" u="none" strike="noStrike" baseline="0" dirty="0">
                <a:latin typeface="Arial" panose="020B0604020202020204" pitchFamily="34" charset="0"/>
              </a:rPr>
              <a:t>Usually a goal can be achieved in a variety of different ways. </a:t>
            </a:r>
          </a:p>
          <a:p>
            <a:pPr>
              <a:lnSpc>
                <a:spcPct val="120000"/>
              </a:lnSpc>
            </a:pPr>
            <a:r>
              <a:rPr lang="en-US" b="0" i="0" u="none" strike="noStrike" baseline="0" dirty="0">
                <a:latin typeface="Arial" panose="020B0604020202020204" pitchFamily="34" charset="0"/>
              </a:rPr>
              <a:t>So the first thing the agent has to decide is which technology to use to achieve the goal. </a:t>
            </a:r>
          </a:p>
          <a:p>
            <a:pPr>
              <a:lnSpc>
                <a:spcPct val="120000"/>
              </a:lnSpc>
            </a:pPr>
            <a:r>
              <a:rPr lang="en-US" b="0" i="0" u="none" strike="noStrike" baseline="0" dirty="0">
                <a:latin typeface="Arial" panose="020B0604020202020204" pitchFamily="34" charset="0"/>
              </a:rPr>
              <a:t>For recording a TV programme, for example, an agent could use the following technologies:</a:t>
            </a:r>
          </a:p>
          <a:p>
            <a:pPr marL="781050" lvl="1" indent="-323850">
              <a:lnSpc>
                <a:spcPct val="120000"/>
              </a:lnSpc>
              <a:buFont typeface="Arial" panose="020B0604020202020204" pitchFamily="34" charset="0"/>
              <a:buChar char="–"/>
            </a:pPr>
            <a:r>
              <a:rPr lang="en-US" b="0" i="0" u="none" strike="noStrike" baseline="0" dirty="0">
                <a:latin typeface="Arial" panose="020B0604020202020204" pitchFamily="34" charset="0"/>
              </a:rPr>
              <a:t>Ask a friend to record it.</a:t>
            </a:r>
          </a:p>
          <a:p>
            <a:pPr marL="781050" lvl="1" indent="-323850">
              <a:lnSpc>
                <a:spcPct val="120000"/>
              </a:lnSpc>
              <a:buFont typeface="Arial" panose="020B0604020202020204" pitchFamily="34" charset="0"/>
              <a:buChar char="–"/>
            </a:pPr>
            <a:r>
              <a:rPr lang="en-US" b="0" i="0" u="none" strike="noStrike" baseline="0" dirty="0">
                <a:latin typeface="Arial" panose="020B0604020202020204" pitchFamily="34" charset="0"/>
              </a:rPr>
              <a:t>Press ‘Rec’ on the PVR (personal video recorder).</a:t>
            </a:r>
          </a:p>
          <a:p>
            <a:pPr marL="781050" lvl="1" indent="-323850">
              <a:lnSpc>
                <a:spcPct val="120000"/>
              </a:lnSpc>
              <a:buFont typeface="Arial" panose="020B0604020202020204" pitchFamily="34" charset="0"/>
              <a:buChar char="–"/>
            </a:pPr>
            <a:r>
              <a:rPr lang="en-US" b="0" i="0" u="none" strike="noStrike" baseline="0" dirty="0">
                <a:latin typeface="Arial" panose="020B0604020202020204" pitchFamily="34" charset="0"/>
              </a:rPr>
              <a:t>Set the timer using a manual setting.</a:t>
            </a:r>
          </a:p>
          <a:p>
            <a:pPr marL="781050" lvl="1" indent="-323850">
              <a:lnSpc>
                <a:spcPct val="120000"/>
              </a:lnSpc>
              <a:buFont typeface="Arial" panose="020B0604020202020204" pitchFamily="34" charset="0"/>
              <a:buChar char="–"/>
            </a:pPr>
            <a:r>
              <a:rPr lang="en-US" b="0" i="0" u="none" strike="noStrike" baseline="0" dirty="0">
                <a:latin typeface="Arial" panose="020B0604020202020204" pitchFamily="34" charset="0"/>
              </a:rPr>
              <a:t>Set the timer using an on-screen TV guide.</a:t>
            </a:r>
          </a:p>
        </p:txBody>
      </p:sp>
    </p:spTree>
    <p:extLst>
      <p:ext uri="{BB962C8B-B14F-4D97-AF65-F5344CB8AC3E}">
        <p14:creationId xmlns:p14="http://schemas.microsoft.com/office/powerpoint/2010/main" val="44430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3"/>
            <a:ext cx="7886700" cy="583872"/>
          </a:xfrm>
        </p:spPr>
        <p:txBody>
          <a:bodyPr/>
          <a:lstStyle/>
          <a:p>
            <a:r>
              <a:rPr lang="en-US" b="1" i="0" u="none" strike="noStrike" kern="1400" baseline="0" dirty="0">
                <a:latin typeface="Arial" panose="020B0604020202020204" pitchFamily="34" charset="0"/>
              </a:rPr>
              <a:t>Example </a:t>
            </a:r>
            <a:r>
              <a:rPr lang="en-US" b="1" i="0" u="none" strike="noStrike" kern="1400" baseline="0" dirty="0" smtClean="0">
                <a:latin typeface="Arial" panose="020B0604020202020204" pitchFamily="34" charset="0"/>
              </a:rPr>
              <a:t>(2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4706" y="1411560"/>
            <a:ext cx="8183806" cy="4801857"/>
          </a:xfrm>
        </p:spPr>
        <p:txBody>
          <a:bodyPr>
            <a:normAutofit fontScale="70000" lnSpcReduction="20000"/>
          </a:bodyPr>
          <a:lstStyle/>
          <a:p>
            <a:pPr>
              <a:lnSpc>
                <a:spcPct val="120000"/>
              </a:lnSpc>
            </a:pPr>
            <a:r>
              <a:rPr lang="en-US" b="0" i="0" u="none" strike="noStrike" baseline="0" dirty="0">
                <a:latin typeface="Arial" panose="020B0604020202020204" pitchFamily="34" charset="0"/>
              </a:rPr>
              <a:t>Of course, the agent needs to know quite a lot about each of these technologies and the pros and cons of each and will select different ones at different times depending on the circumstances. </a:t>
            </a:r>
          </a:p>
          <a:p>
            <a:pPr>
              <a:lnSpc>
                <a:spcPct val="120000"/>
              </a:lnSpc>
            </a:pPr>
            <a:r>
              <a:rPr lang="en-US" b="0" i="0" u="none" strike="noStrike" baseline="0" dirty="0">
                <a:latin typeface="Arial" panose="020B0604020202020204" pitchFamily="34" charset="0"/>
              </a:rPr>
              <a:t>The agent may misunderstand some of the technologies and so may not take the optimum course of action. </a:t>
            </a:r>
          </a:p>
          <a:p>
            <a:pPr>
              <a:lnSpc>
                <a:spcPct val="120000"/>
              </a:lnSpc>
            </a:pPr>
            <a:r>
              <a:rPr lang="en-US" b="0" i="0" u="none" strike="noStrike" baseline="0" dirty="0">
                <a:latin typeface="Arial" panose="020B0604020202020204" pitchFamily="34" charset="0"/>
              </a:rPr>
              <a:t>The selection of a technology will depend on the agent’s knowledge of the functions, structure and purpose of particular </a:t>
            </a:r>
            <a:r>
              <a:rPr lang="en-US" b="0" i="0" u="none" strike="noStrike" baseline="0" dirty="0" smtClean="0">
                <a:latin typeface="Arial" panose="020B0604020202020204" pitchFamily="34" charset="0"/>
              </a:rPr>
              <a:t>technologies, </a:t>
            </a:r>
            <a:r>
              <a:rPr lang="en-US" b="0" i="0" u="none" strike="noStrike" baseline="0" dirty="0">
                <a:latin typeface="Arial" panose="020B0604020202020204" pitchFamily="34" charset="0"/>
              </a:rPr>
              <a:t>and this knowledge may be quite erroneous. </a:t>
            </a:r>
          </a:p>
          <a:p>
            <a:pPr>
              <a:lnSpc>
                <a:spcPct val="120000"/>
              </a:lnSpc>
            </a:pPr>
            <a:r>
              <a:rPr lang="en-US" b="0" i="0" u="none" strike="noStrike" baseline="0" dirty="0">
                <a:latin typeface="Arial" panose="020B0604020202020204" pitchFamily="34" charset="0"/>
              </a:rPr>
              <a:t>Once a technology has been decided upon, the tasks can now be defined.</a:t>
            </a:r>
          </a:p>
        </p:txBody>
      </p:sp>
    </p:spTree>
    <p:extLst>
      <p:ext uri="{BB962C8B-B14F-4D97-AF65-F5344CB8AC3E}">
        <p14:creationId xmlns:p14="http://schemas.microsoft.com/office/powerpoint/2010/main" val="706033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2"/>
            <a:ext cx="7886700" cy="635630"/>
          </a:xfrm>
        </p:spPr>
        <p:txBody>
          <a:bodyPr/>
          <a:lstStyle/>
          <a:p>
            <a:r>
              <a:rPr lang="en-US" b="1" i="0" u="none" strike="noStrike" kern="1400" baseline="0" dirty="0">
                <a:latin typeface="Arial" panose="020B0604020202020204" pitchFamily="34" charset="0"/>
              </a:rPr>
              <a:t>Tasks and </a:t>
            </a:r>
            <a:r>
              <a:rPr lang="en-US" b="1" i="0" u="none" strike="noStrike" kern="1400" baseline="0" dirty="0" smtClean="0">
                <a:latin typeface="Arial" panose="020B0604020202020204" pitchFamily="34" charset="0"/>
              </a:rPr>
              <a:t>actions (1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31" y="1438339"/>
            <a:ext cx="8175181" cy="4793230"/>
          </a:xfrm>
        </p:spPr>
        <p:txBody>
          <a:bodyPr>
            <a:normAutofit/>
          </a:bodyPr>
          <a:lstStyle/>
          <a:p>
            <a:r>
              <a:rPr lang="en-US" sz="1600" b="0" i="0" u="none" strike="noStrike" baseline="0" dirty="0">
                <a:latin typeface="Arial" panose="020B0604020202020204" pitchFamily="34" charset="0"/>
              </a:rPr>
              <a:t>A task is a structured set of activities required, used, </a:t>
            </a:r>
            <a:r>
              <a:rPr lang="en-US" sz="1600" b="0" i="0" u="none" strike="noStrike" baseline="0" dirty="0" smtClean="0">
                <a:latin typeface="Arial" panose="020B0604020202020204" pitchFamily="34" charset="0"/>
              </a:rPr>
              <a:t>or</a:t>
            </a:r>
            <a:r>
              <a:rPr lang="en-US" sz="1600" b="0" i="0" u="none" strike="noStrike" dirty="0" smtClean="0">
                <a:latin typeface="Arial" panose="020B0604020202020204" pitchFamily="34" charset="0"/>
              </a:rPr>
              <a:t> </a:t>
            </a:r>
            <a:r>
              <a:rPr lang="en-US" sz="1600" b="0" i="0" u="none" strike="noStrike" baseline="0" dirty="0" smtClean="0">
                <a:latin typeface="Arial" panose="020B0604020202020204" pitchFamily="34" charset="0"/>
              </a:rPr>
              <a:t>believed </a:t>
            </a:r>
            <a:r>
              <a:rPr lang="en-US" sz="1600" b="0" i="0" u="none" strike="noStrike" baseline="0" dirty="0">
                <a:latin typeface="Arial" panose="020B0604020202020204" pitchFamily="34" charset="0"/>
              </a:rPr>
              <a:t>to be necessary by an agent to achieve a goal using a particular technology. </a:t>
            </a:r>
          </a:p>
          <a:p>
            <a:r>
              <a:rPr lang="en-US" sz="1600" b="0" i="0" u="none" strike="noStrike" baseline="0" dirty="0">
                <a:latin typeface="Arial" panose="020B0604020202020204" pitchFamily="34" charset="0"/>
              </a:rPr>
              <a:t>A task will often consist of subtasks where a subtask is a task at a more detailed level of abstraction. </a:t>
            </a:r>
          </a:p>
          <a:p>
            <a:r>
              <a:rPr lang="en-US" sz="1600" b="0" i="0" u="none" strike="noStrike" baseline="0" dirty="0">
                <a:latin typeface="Arial" panose="020B0604020202020204" pitchFamily="34" charset="0"/>
              </a:rPr>
              <a:t>The structure of an activity may include selecting between alternative actions, performing some actions a number of times and sequencing of actions.</a:t>
            </a:r>
          </a:p>
          <a:p>
            <a:r>
              <a:rPr lang="en-US" sz="1600" b="0" i="0" u="none" strike="noStrike" baseline="0" dirty="0">
                <a:latin typeface="Arial" panose="020B0604020202020204" pitchFamily="34" charset="0"/>
              </a:rPr>
              <a:t>The task is broken down into more and more detailed levels of description until it is defined in terms of actions. </a:t>
            </a:r>
          </a:p>
          <a:p>
            <a:r>
              <a:rPr lang="en-US" sz="1600" b="0" i="0" u="none" strike="noStrike" baseline="0" dirty="0">
                <a:latin typeface="Arial" panose="020B0604020202020204" pitchFamily="34" charset="0"/>
              </a:rPr>
              <a:t>Actions are ‘simple tasks</a:t>
            </a:r>
            <a:r>
              <a:rPr lang="en-US" sz="1600" b="0" i="0" u="none" strike="noStrike" baseline="0" dirty="0" smtClean="0">
                <a:latin typeface="Arial" panose="020B0604020202020204" pitchFamily="34" charset="0"/>
              </a:rPr>
              <a:t>’, whereas </a:t>
            </a:r>
            <a:r>
              <a:rPr lang="en-US" sz="1600" b="0" i="0" u="none" strike="noStrike" baseline="0" dirty="0">
                <a:latin typeface="Arial" panose="020B0604020202020204" pitchFamily="34" charset="0"/>
              </a:rPr>
              <a:t>a task might include some structure such as doing things in a particular sequence, making decisions as to alternative things to do (selection) and doing things several times (iteration), an action does not. This structure is often called a plan or method.</a:t>
            </a:r>
          </a:p>
          <a:p>
            <a:r>
              <a:rPr lang="en-US" sz="1600" b="0" i="0" u="none" strike="noStrike" baseline="0" dirty="0">
                <a:latin typeface="Arial" panose="020B0604020202020204" pitchFamily="34" charset="0"/>
              </a:rPr>
              <a:t>An action is a task that has no problem solving associated with it and which does not include any control structure. </a:t>
            </a:r>
          </a:p>
          <a:p>
            <a:r>
              <a:rPr lang="en-US" sz="1600" b="0" i="0" u="none" strike="noStrike" baseline="0" dirty="0">
                <a:latin typeface="Arial" panose="020B0604020202020204" pitchFamily="34" charset="0"/>
              </a:rPr>
              <a:t>Actions and tasks will be different for different people.</a:t>
            </a:r>
          </a:p>
        </p:txBody>
      </p:sp>
    </p:spTree>
    <p:extLst>
      <p:ext uri="{BB962C8B-B14F-4D97-AF65-F5344CB8AC3E}">
        <p14:creationId xmlns:p14="http://schemas.microsoft.com/office/powerpoint/2010/main" val="145608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6033"/>
            <a:ext cx="7886700" cy="756400"/>
          </a:xfrm>
        </p:spPr>
        <p:txBody>
          <a:bodyPr/>
          <a:lstStyle/>
          <a:p>
            <a:r>
              <a:rPr lang="en-US" b="1" i="0" u="none" strike="noStrike" kern="1400" baseline="0" dirty="0">
                <a:latin typeface="Arial" panose="020B0604020202020204" pitchFamily="34" charset="0"/>
              </a:rPr>
              <a:t>Tasks and </a:t>
            </a:r>
            <a:r>
              <a:rPr lang="en-US" b="1" i="0" u="none" strike="noStrike" kern="1400" baseline="0" dirty="0" smtClean="0">
                <a:latin typeface="Arial" panose="020B0604020202020204" pitchFamily="34" charset="0"/>
              </a:rPr>
              <a:t>actions (2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2857" y="1420190"/>
            <a:ext cx="8183805" cy="4801853"/>
          </a:xfrm>
        </p:spPr>
        <p:txBody>
          <a:bodyPr>
            <a:noAutofit/>
          </a:bodyPr>
          <a:lstStyle/>
          <a:p>
            <a:r>
              <a:rPr lang="en-US" sz="1900" b="0" i="0" u="none" strike="noStrike" baseline="0" dirty="0">
                <a:latin typeface="Arial" panose="020B0604020202020204" pitchFamily="34" charset="0"/>
              </a:rPr>
              <a:t>For example, in the case of recording a TV programme, if the programme is just about to come </a:t>
            </a:r>
            <a:r>
              <a:rPr lang="en-US" sz="1900" b="0" i="0" u="none" strike="noStrike" baseline="0" dirty="0" smtClean="0">
                <a:latin typeface="Arial" panose="020B0604020202020204" pitchFamily="34" charset="0"/>
              </a:rPr>
              <a:t>on, </a:t>
            </a:r>
            <a:r>
              <a:rPr lang="en-US" sz="1900" b="0" i="0" u="none" strike="noStrike" baseline="0" dirty="0">
                <a:latin typeface="Arial" panose="020B0604020202020204" pitchFamily="34" charset="0"/>
              </a:rPr>
              <a:t>it might be best to press ‘Rec’ on the PVR which would start recording immediately. </a:t>
            </a:r>
          </a:p>
          <a:p>
            <a:r>
              <a:rPr lang="en-US" sz="1900" b="0" i="0" u="none" strike="noStrike" baseline="0" dirty="0">
                <a:latin typeface="Arial" panose="020B0604020202020204" pitchFamily="34" charset="0"/>
              </a:rPr>
              <a:t>This brings its own problems as the PVR might be tuned to the wrong channel depending on the particular connections between the devices. </a:t>
            </a:r>
          </a:p>
          <a:p>
            <a:r>
              <a:rPr lang="en-US" sz="1900" b="0" i="0" u="none" strike="noStrike" baseline="0" dirty="0">
                <a:latin typeface="Arial" panose="020B0604020202020204" pitchFamily="34" charset="0"/>
              </a:rPr>
              <a:t>Alternatively, the agent could set the timer manually. </a:t>
            </a:r>
          </a:p>
          <a:p>
            <a:r>
              <a:rPr lang="en-US" sz="1900" b="0" i="0" u="none" strike="noStrike" baseline="0" dirty="0">
                <a:latin typeface="Arial" panose="020B0604020202020204" pitchFamily="34" charset="0"/>
              </a:rPr>
              <a:t>Using an on-screen menu system is more laborious as the agent has to turn the TV on to use the on-screen menu. </a:t>
            </a:r>
          </a:p>
          <a:p>
            <a:r>
              <a:rPr lang="en-US" sz="1900" b="0" i="0" u="none" strike="noStrike" baseline="0" dirty="0">
                <a:latin typeface="Arial" panose="020B0604020202020204" pitchFamily="34" charset="0"/>
              </a:rPr>
              <a:t>If the agent is not very well informed about the operation of the system, the agent may fiddle around selecting the PVR channel, finally getting to the on-screen programming and so on. </a:t>
            </a:r>
          </a:p>
          <a:p>
            <a:r>
              <a:rPr lang="en-US" sz="1900" b="0" i="0" u="none" strike="noStrike" baseline="0" dirty="0">
                <a:latin typeface="Arial" panose="020B0604020202020204" pitchFamily="34" charset="0"/>
              </a:rPr>
              <a:t>The agent may do things that are strictly unnecessary because the agent had a poor </a:t>
            </a:r>
            <a:r>
              <a:rPr lang="en-US" sz="1900" b="0" i="0" u="none" strike="noStrike" baseline="0" dirty="0" smtClean="0">
                <a:latin typeface="Arial" panose="020B0604020202020204" pitchFamily="34" charset="0"/>
              </a:rPr>
              <a:t>conceptualization of the </a:t>
            </a:r>
            <a:r>
              <a:rPr lang="en-US" sz="1900" b="0" i="0" u="none" strike="noStrike" baseline="0" dirty="0">
                <a:latin typeface="Arial" panose="020B0604020202020204" pitchFamily="34" charset="0"/>
              </a:rPr>
              <a:t>mental model of the device.</a:t>
            </a:r>
          </a:p>
        </p:txBody>
      </p:sp>
    </p:spTree>
    <p:extLst>
      <p:ext uri="{BB962C8B-B14F-4D97-AF65-F5344CB8AC3E}">
        <p14:creationId xmlns:p14="http://schemas.microsoft.com/office/powerpoint/2010/main" val="186924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16"/>
            <a:ext cx="7886700" cy="566618"/>
          </a:xfrm>
        </p:spPr>
        <p:txBody>
          <a:bodyPr/>
          <a:lstStyle/>
          <a:p>
            <a:r>
              <a:rPr lang="en-US" b="1" i="0" u="none" strike="noStrike" kern="1400" baseline="0" dirty="0">
                <a:latin typeface="Arial" panose="020B0604020202020204" pitchFamily="34" charset="0"/>
              </a:rPr>
              <a:t>Task analysis methods</a:t>
            </a:r>
            <a:r>
              <a:rPr lang="en-US"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3332" y="1421990"/>
            <a:ext cx="8183805" cy="4801852"/>
          </a:xfrm>
        </p:spPr>
        <p:txBody>
          <a:bodyPr>
            <a:normAutofit fontScale="77500" lnSpcReduction="20000"/>
          </a:bodyPr>
          <a:lstStyle/>
          <a:p>
            <a:pPr>
              <a:lnSpc>
                <a:spcPct val="120000"/>
              </a:lnSpc>
            </a:pPr>
            <a:r>
              <a:rPr lang="en-US" b="0" i="0" u="none" strike="noStrike" baseline="0" dirty="0">
                <a:latin typeface="Arial" panose="020B0604020202020204" pitchFamily="34" charset="0"/>
              </a:rPr>
              <a:t>Task analysis methods can be divided into two broad categories: those concerned with the logic of the task – the sequence of steps that need to be undertaken by a work system to achieve a goal – and those concerned with cognitive aspects. </a:t>
            </a:r>
          </a:p>
          <a:p>
            <a:pPr>
              <a:lnSpc>
                <a:spcPct val="120000"/>
              </a:lnSpc>
            </a:pPr>
            <a:r>
              <a:rPr lang="en-US" b="0" i="0" u="none" strike="noStrike" baseline="0" dirty="0">
                <a:latin typeface="Arial" panose="020B0604020202020204" pitchFamily="34" charset="0"/>
              </a:rPr>
              <a:t>Cognitive task analysis is concerned with understanding what cognitive processes the work system will have to undertake in order to achieve a goal. </a:t>
            </a:r>
          </a:p>
          <a:p>
            <a:pPr>
              <a:lnSpc>
                <a:spcPct val="120000"/>
              </a:lnSpc>
            </a:pPr>
            <a:r>
              <a:rPr lang="en-US" b="0" i="0" u="none" strike="noStrike" baseline="0" dirty="0">
                <a:latin typeface="Arial" panose="020B0604020202020204" pitchFamily="34" charset="0"/>
              </a:rPr>
              <a:t>Cognition is concerned with thinking, solving problems, learning, memory, and their mental models.</a:t>
            </a:r>
          </a:p>
        </p:txBody>
      </p:sp>
    </p:spTree>
    <p:extLst>
      <p:ext uri="{BB962C8B-B14F-4D97-AF65-F5344CB8AC3E}">
        <p14:creationId xmlns:p14="http://schemas.microsoft.com/office/powerpoint/2010/main" val="855165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1905"/>
            <a:ext cx="7886700" cy="687388"/>
          </a:xfrm>
        </p:spPr>
        <p:txBody>
          <a:bodyPr/>
          <a:lstStyle/>
          <a:p>
            <a:r>
              <a:rPr lang="en-US" b="1" i="0" u="none" strike="noStrike" kern="1400" baseline="0" dirty="0">
                <a:latin typeface="Arial" panose="020B0604020202020204" pitchFamily="34" charset="0"/>
              </a:rPr>
              <a:t>Challenge</a:t>
            </a:r>
            <a:r>
              <a:rPr lang="en-US" b="0" i="0" u="none" strike="noStrike" kern="1400" baseline="0" dirty="0">
                <a:latin typeface="Arial" panose="020B0604020202020204" pitchFamily="34" charset="0"/>
              </a:rPr>
              <a:t> </a:t>
            </a:r>
            <a:r>
              <a:rPr lang="en-US" b="1" i="0" u="none" strike="noStrike" kern="1400" baseline="0" dirty="0" smtClean="0">
                <a:latin typeface="Arial" panose="020B0604020202020204" pitchFamily="34" charset="0"/>
              </a:rPr>
              <a:t>11.1</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2903" y="1404731"/>
            <a:ext cx="8175186" cy="4351338"/>
          </a:xfrm>
        </p:spPr>
        <p:txBody>
          <a:bodyPr/>
          <a:lstStyle/>
          <a:p>
            <a:r>
              <a:rPr lang="en-US" sz="2800" b="0" i="0" u="none" strike="noStrike" baseline="0" dirty="0">
                <a:latin typeface="Arial" panose="020B0604020202020204" pitchFamily="34" charset="0"/>
              </a:rPr>
              <a:t>Write down the task structure for manually recording a programme using a PVR. </a:t>
            </a:r>
            <a:r>
              <a:rPr lang="en-US" sz="2800" b="0" i="0" u="none" strike="noStrike" baseline="0" dirty="0" smtClean="0">
                <a:latin typeface="Arial" panose="020B0604020202020204" pitchFamily="34" charset="0"/>
              </a:rPr>
              <a:t>Think </a:t>
            </a:r>
            <a:r>
              <a:rPr lang="en-US" sz="2800" b="0" i="0" u="none" strike="noStrike" baseline="0" dirty="0">
                <a:latin typeface="Arial" panose="020B0604020202020204" pitchFamily="34" charset="0"/>
              </a:rPr>
              <a:t>about the decisions that an agent would need in order to undertake this task and about the differences between tasks and actions for different agents with different knowledge. Discuss with a friend or colleague.</a:t>
            </a:r>
          </a:p>
        </p:txBody>
      </p:sp>
    </p:spTree>
    <p:extLst>
      <p:ext uri="{BB962C8B-B14F-4D97-AF65-F5344CB8AC3E}">
        <p14:creationId xmlns:p14="http://schemas.microsoft.com/office/powerpoint/2010/main" val="1807774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7"/>
            <a:ext cx="7886700" cy="601124"/>
          </a:xfrm>
        </p:spPr>
        <p:txBody>
          <a:bodyPr/>
          <a:lstStyle/>
          <a:p>
            <a:r>
              <a:rPr lang="en-US" b="1" i="0" u="none" strike="noStrike" kern="1400" baseline="0" dirty="0">
                <a:latin typeface="Arial" panose="020B0604020202020204" pitchFamily="34" charset="0"/>
              </a:rPr>
              <a:t>Knowledge</a:t>
            </a:r>
          </a:p>
        </p:txBody>
      </p:sp>
      <p:sp>
        <p:nvSpPr>
          <p:cNvPr id="3" name="Text Placeholder 2"/>
          <p:cNvSpPr>
            <a:spLocks noGrp="1"/>
          </p:cNvSpPr>
          <p:nvPr>
            <p:ph type="body" idx="4294967295"/>
          </p:nvPr>
        </p:nvSpPr>
        <p:spPr>
          <a:xfrm>
            <a:off x="653805" y="1410667"/>
            <a:ext cx="8183807" cy="4801851"/>
          </a:xfrm>
        </p:spPr>
        <p:txBody>
          <a:bodyPr>
            <a:normAutofit fontScale="70000" lnSpcReduction="20000"/>
          </a:bodyPr>
          <a:lstStyle/>
          <a:p>
            <a:pPr marL="361950" indent="-361950">
              <a:lnSpc>
                <a:spcPct val="120000"/>
              </a:lnSpc>
            </a:pPr>
            <a:r>
              <a:rPr lang="en-US" b="0" i="0" u="none" strike="noStrike" baseline="0" dirty="0">
                <a:latin typeface="Arial" panose="020B0604020202020204" pitchFamily="34" charset="0"/>
              </a:rPr>
              <a:t>People also have knowledge of how to do things in general and how to do things with specific technologies. </a:t>
            </a:r>
          </a:p>
          <a:p>
            <a:pPr marL="361950" indent="-361950">
              <a:lnSpc>
                <a:spcPct val="120000"/>
              </a:lnSpc>
            </a:pPr>
            <a:r>
              <a:rPr lang="en-US" b="0" i="0" u="none" strike="noStrike" baseline="0" dirty="0">
                <a:latin typeface="Arial" panose="020B0604020202020204" pitchFamily="34" charset="0"/>
              </a:rPr>
              <a:t>People make use of things in the environment (such as displays on a computer screen or notes on a piece of paper) as part of the cognitive processes. </a:t>
            </a:r>
          </a:p>
          <a:p>
            <a:pPr marL="361950" indent="-361950">
              <a:lnSpc>
                <a:spcPct val="120000"/>
              </a:lnSpc>
            </a:pPr>
            <a:r>
              <a:rPr lang="en-US" b="0" i="0" u="none" strike="noStrike" baseline="0" dirty="0">
                <a:latin typeface="Arial" panose="020B0604020202020204" pitchFamily="34" charset="0"/>
              </a:rPr>
              <a:t>Cognitive task analysis has a long-established tradition in human–computer interaction, with a large number of methods coming from a variety of slightly different backgrounds. </a:t>
            </a:r>
          </a:p>
          <a:p>
            <a:pPr marL="361950" indent="-361950">
              <a:lnSpc>
                <a:spcPct val="120000"/>
              </a:lnSpc>
            </a:pPr>
            <a:r>
              <a:rPr lang="en-US" b="0" i="0" u="none" strike="noStrike" baseline="0" dirty="0">
                <a:latin typeface="Arial" panose="020B0604020202020204" pitchFamily="34" charset="0"/>
              </a:rPr>
              <a:t>Most of the theoretical treatments of cognition and action presented in Chapter 23 have resulted in some technique applied to the design or evaluation of interactive systems.</a:t>
            </a:r>
          </a:p>
        </p:txBody>
      </p:sp>
    </p:spTree>
    <p:extLst>
      <p:ext uri="{BB962C8B-B14F-4D97-AF65-F5344CB8AC3E}">
        <p14:creationId xmlns:p14="http://schemas.microsoft.com/office/powerpoint/2010/main" val="664324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796"/>
            <a:ext cx="7886700" cy="497606"/>
          </a:xfrm>
        </p:spPr>
        <p:txBody>
          <a:bodyPr/>
          <a:lstStyle/>
          <a:p>
            <a:r>
              <a:rPr lang="en-US" b="1" i="0" u="none" strike="noStrike" kern="1400" baseline="0" dirty="0">
                <a:latin typeface="Arial" panose="020B0604020202020204" pitchFamily="34" charset="0"/>
              </a:rPr>
              <a:t>Goals, tasks and </a:t>
            </a:r>
            <a:r>
              <a:rPr lang="en-US" b="1" i="0" u="none" strike="noStrike" kern="1400" baseline="0" dirty="0" smtClean="0">
                <a:latin typeface="Arial" panose="020B0604020202020204" pitchFamily="34" charset="0"/>
              </a:rPr>
              <a:t>actions (3 of 3)</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4711" y="1402936"/>
            <a:ext cx="8192427" cy="4801855"/>
          </a:xfrm>
        </p:spPr>
        <p:txBody>
          <a:bodyPr>
            <a:normAutofit fontScale="70000" lnSpcReduction="20000"/>
          </a:bodyPr>
          <a:lstStyle/>
          <a:p>
            <a:pPr>
              <a:lnSpc>
                <a:spcPct val="120000"/>
              </a:lnSpc>
            </a:pPr>
            <a:r>
              <a:rPr lang="en-US" b="0" i="0" u="none" strike="noStrike" baseline="0" dirty="0">
                <a:latin typeface="Arial" panose="020B0604020202020204" pitchFamily="34" charset="0"/>
              </a:rPr>
              <a:t>In terms of the goals, tasks and actions, we need to consider both the goal–task mapping (knowing what to do to achieve some goal) </a:t>
            </a:r>
            <a:r>
              <a:rPr lang="en-US" b="0" i="0" u="none" strike="noStrike" baseline="0" dirty="0" smtClean="0">
                <a:latin typeface="Arial" panose="020B0604020202020204" pitchFamily="34" charset="0"/>
              </a:rPr>
              <a:t>and </a:t>
            </a:r>
            <a:r>
              <a:rPr lang="en-US" b="0" i="0" u="none" strike="noStrike" baseline="0" dirty="0">
                <a:latin typeface="Arial" panose="020B0604020202020204" pitchFamily="34" charset="0"/>
              </a:rPr>
              <a:t>the task–action mapping (knowing how to do it). </a:t>
            </a:r>
          </a:p>
          <a:p>
            <a:pPr>
              <a:lnSpc>
                <a:spcPct val="120000"/>
              </a:lnSpc>
            </a:pPr>
            <a:r>
              <a:rPr lang="en-US" b="0" i="0" u="none" strike="noStrike" baseline="0" dirty="0">
                <a:latin typeface="Arial" panose="020B0604020202020204" pitchFamily="34" charset="0"/>
              </a:rPr>
              <a:t>There is also a need to consider the goal formation stage – knowing that you can do something in the first place. </a:t>
            </a:r>
          </a:p>
          <a:p>
            <a:pPr>
              <a:lnSpc>
                <a:spcPct val="120000"/>
              </a:lnSpc>
            </a:pPr>
            <a:r>
              <a:rPr lang="en-US" b="0" i="0" u="none" strike="noStrike" baseline="0" dirty="0">
                <a:latin typeface="Arial" panose="020B0604020202020204" pitchFamily="34" charset="0"/>
              </a:rPr>
              <a:t>In addition to this procedural knowledge, people have structural knowledge. </a:t>
            </a:r>
          </a:p>
          <a:p>
            <a:pPr>
              <a:lnSpc>
                <a:spcPct val="120000"/>
              </a:lnSpc>
            </a:pPr>
            <a:r>
              <a:rPr lang="en-US" b="0" i="0" u="none" strike="noStrike" baseline="0" dirty="0">
                <a:latin typeface="Arial" panose="020B0604020202020204" pitchFamily="34" charset="0"/>
              </a:rPr>
              <a:t>Structural knowledge concerns knowing about concepts in a domain and knowing how those concepts are related. </a:t>
            </a:r>
          </a:p>
          <a:p>
            <a:pPr>
              <a:lnSpc>
                <a:spcPct val="120000"/>
              </a:lnSpc>
            </a:pPr>
            <a:r>
              <a:rPr lang="en-US" b="0" i="0" u="none" strike="noStrike" baseline="0" dirty="0">
                <a:latin typeface="Arial" panose="020B0604020202020204" pitchFamily="34" charset="0"/>
              </a:rPr>
              <a:t>This sort of knowledge is particularly useful when things go </a:t>
            </a:r>
            <a:r>
              <a:rPr lang="en-US" b="0" i="0" u="none" strike="noStrike" baseline="0" dirty="0" smtClean="0">
                <a:latin typeface="Arial" panose="020B0604020202020204" pitchFamily="34" charset="0"/>
              </a:rPr>
              <a:t>wrong and </a:t>
            </a:r>
            <a:r>
              <a:rPr lang="en-US" b="0" i="0" u="none" strike="noStrike" baseline="0" dirty="0">
                <a:latin typeface="Arial" panose="020B0604020202020204" pitchFamily="34" charset="0"/>
              </a:rPr>
              <a:t>when understanding the relationships </a:t>
            </a:r>
            <a:r>
              <a:rPr lang="en-US" b="0" i="0" u="none" strike="noStrike" baseline="0" dirty="0" smtClean="0">
                <a:latin typeface="Arial" panose="020B0604020202020204" pitchFamily="34" charset="0"/>
              </a:rPr>
              <a:t>amongst </a:t>
            </a:r>
            <a:r>
              <a:rPr lang="en-US" b="0" i="0" u="none" strike="noStrike" baseline="0" dirty="0">
                <a:latin typeface="Arial" panose="020B0604020202020204" pitchFamily="34" charset="0"/>
              </a:rPr>
              <a:t>the components in a system will help with troubleshooting.</a:t>
            </a:r>
          </a:p>
        </p:txBody>
      </p:sp>
    </p:spTree>
    <p:extLst>
      <p:ext uri="{BB962C8B-B14F-4D97-AF65-F5344CB8AC3E}">
        <p14:creationId xmlns:p14="http://schemas.microsoft.com/office/powerpoint/2010/main" val="54060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8728"/>
            <a:ext cx="7886700" cy="985838"/>
          </a:xfrm>
        </p:spPr>
        <p:txBody>
          <a:bodyPr/>
          <a:lstStyle/>
          <a:p>
            <a:r>
              <a:rPr lang="en-US" b="1" i="0" u="none" strike="noStrike" kern="1400" baseline="0" dirty="0">
                <a:latin typeface="Arial" panose="020B0604020202020204" pitchFamily="34" charset="0"/>
              </a:rPr>
              <a:t>Task analysis and systems </a:t>
            </a:r>
            <a:r>
              <a:rPr lang="en-US" b="1" i="0" u="none" strike="noStrike" kern="1400" baseline="0" dirty="0" smtClean="0">
                <a:latin typeface="Arial" panose="020B0604020202020204" pitchFamily="34" charset="0"/>
              </a:rPr>
              <a:t>design (1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2855" y="1535383"/>
            <a:ext cx="8183807" cy="4810486"/>
          </a:xfrm>
        </p:spPr>
        <p:txBody>
          <a:bodyPr>
            <a:normAutofit fontScale="70000" lnSpcReduction="20000"/>
          </a:bodyPr>
          <a:lstStyle/>
          <a:p>
            <a:pPr>
              <a:lnSpc>
                <a:spcPct val="120000"/>
              </a:lnSpc>
            </a:pPr>
            <a:r>
              <a:rPr lang="en-US" b="0" i="0" u="none" strike="noStrike" baseline="0" dirty="0">
                <a:latin typeface="Arial" panose="020B0604020202020204" pitchFamily="34" charset="0"/>
              </a:rPr>
              <a:t>There are many views on, and methods for, task analysis and task design. </a:t>
            </a:r>
          </a:p>
          <a:p>
            <a:pPr>
              <a:lnSpc>
                <a:spcPct val="120000"/>
              </a:lnSpc>
            </a:pPr>
            <a:r>
              <a:rPr lang="en-US" b="0" i="0" u="none" strike="noStrike" baseline="0" dirty="0">
                <a:latin typeface="Arial" panose="020B0604020202020204" pitchFamily="34" charset="0"/>
              </a:rPr>
              <a:t>As noted previously, some authors equate task analysis with the whole of systems development. </a:t>
            </a:r>
          </a:p>
          <a:p>
            <a:pPr>
              <a:lnSpc>
                <a:spcPct val="120000"/>
              </a:lnSpc>
            </a:pPr>
            <a:r>
              <a:rPr lang="en-US" b="0" i="0" u="none" strike="noStrike" baseline="0" dirty="0">
                <a:latin typeface="Arial" panose="020B0604020202020204" pitchFamily="34" charset="0"/>
              </a:rPr>
              <a:t>Others equate methods of task analysis with methods of requirements generation and evaluation. </a:t>
            </a:r>
          </a:p>
          <a:p>
            <a:pPr>
              <a:lnSpc>
                <a:spcPct val="120000"/>
              </a:lnSpc>
            </a:pPr>
            <a:r>
              <a:rPr lang="en-US" b="0" i="0" u="none" strike="noStrike" baseline="0" dirty="0">
                <a:latin typeface="Arial" panose="020B0604020202020204" pitchFamily="34" charset="0"/>
              </a:rPr>
              <a:t>Yet others distinguish task analysis (understanding existing tasks) from task design (envisioning future tasks). </a:t>
            </a:r>
          </a:p>
          <a:p>
            <a:pPr>
              <a:lnSpc>
                <a:spcPct val="120000"/>
              </a:lnSpc>
            </a:pPr>
            <a:r>
              <a:rPr lang="en-US" b="0" i="0" u="none" strike="noStrike" baseline="0" dirty="0">
                <a:latin typeface="Arial" panose="020B0604020202020204" pitchFamily="34" charset="0"/>
              </a:rPr>
              <a:t>Diaper and Stanton (2004a) provide a comprehensive overview of 30 different views. </a:t>
            </a:r>
          </a:p>
          <a:p>
            <a:pPr>
              <a:lnSpc>
                <a:spcPct val="120000"/>
              </a:lnSpc>
            </a:pPr>
            <a:r>
              <a:rPr lang="en-US" b="0" i="0" u="none" strike="noStrike" baseline="0" dirty="0">
                <a:latin typeface="Arial" panose="020B0604020202020204" pitchFamily="34" charset="0"/>
              </a:rPr>
              <a:t>One thing that people agree upon is that a task analysis will result in a task model, though, as we will see, these models can take very different forms.</a:t>
            </a:r>
          </a:p>
        </p:txBody>
      </p:sp>
    </p:spTree>
    <p:extLst>
      <p:ext uri="{BB962C8B-B14F-4D97-AF65-F5344CB8AC3E}">
        <p14:creationId xmlns:p14="http://schemas.microsoft.com/office/powerpoint/2010/main" val="1781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8865"/>
            <a:ext cx="7886700" cy="1325563"/>
          </a:xfrm>
        </p:spPr>
        <p:txBody>
          <a:bodyPr/>
          <a:lstStyle/>
          <a:p>
            <a:r>
              <a:rPr lang="en-US" b="1" i="0" u="none" strike="noStrike" kern="1400" baseline="0" dirty="0">
                <a:latin typeface="Arial" panose="020B0604020202020204" pitchFamily="34" charset="0"/>
              </a:rPr>
              <a:t>Task analysis and systems </a:t>
            </a:r>
            <a:r>
              <a:rPr lang="en-US" b="1" i="0" u="none" strike="noStrike" kern="1400" baseline="0" dirty="0" smtClean="0">
                <a:latin typeface="Arial" panose="020B0604020202020204" pitchFamily="34" charset="0"/>
              </a:rPr>
              <a:t>design (2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2857" y="1533593"/>
            <a:ext cx="8175179" cy="4784599"/>
          </a:xfrm>
        </p:spPr>
        <p:txBody>
          <a:bodyPr>
            <a:normAutofit fontScale="47500" lnSpcReduction="20000"/>
          </a:bodyPr>
          <a:lstStyle/>
          <a:p>
            <a:pPr>
              <a:lnSpc>
                <a:spcPct val="120000"/>
              </a:lnSpc>
            </a:pPr>
            <a:r>
              <a:rPr lang="en-US" sz="3400" b="0" i="0" u="none" strike="noStrike" baseline="0" dirty="0">
                <a:latin typeface="Arial" panose="020B0604020202020204" pitchFamily="34" charset="0"/>
              </a:rPr>
              <a:t>Balbo </a:t>
            </a:r>
            <a:r>
              <a:rPr lang="en-US" sz="3400" b="0" i="1" u="none" strike="noStrike" baseline="0" dirty="0">
                <a:latin typeface="Arial" panose="020B0604020202020204" pitchFamily="34" charset="0"/>
              </a:rPr>
              <a:t>et al.</a:t>
            </a:r>
            <a:r>
              <a:rPr lang="en-US" sz="3400" b="0" i="0" u="none" strike="noStrike" baseline="0" dirty="0">
                <a:latin typeface="Arial" panose="020B0604020202020204" pitchFamily="34" charset="0"/>
              </a:rPr>
              <a:t> (2004) emphasize the expressive power of different methods in their taxonomy of task analysis techniques. </a:t>
            </a:r>
          </a:p>
          <a:p>
            <a:pPr>
              <a:lnSpc>
                <a:spcPct val="120000"/>
              </a:lnSpc>
            </a:pPr>
            <a:r>
              <a:rPr lang="en-US" sz="3400" b="0" i="0" u="none" strike="noStrike" baseline="0" dirty="0">
                <a:latin typeface="Arial" panose="020B0604020202020204" pitchFamily="34" charset="0"/>
              </a:rPr>
              <a:t>For example, they focus on whether a technique captures optionality (is a task mandatory or optional in pursuing a goal?), parallelism (can tasks be performed in parallel?) or non-standard actions such as error handling or automatic feedback. </a:t>
            </a:r>
          </a:p>
          <a:p>
            <a:pPr>
              <a:lnSpc>
                <a:spcPct val="120000"/>
              </a:lnSpc>
            </a:pPr>
            <a:r>
              <a:rPr lang="en-US" sz="3400" b="0" i="0" u="none" strike="noStrike" baseline="0" dirty="0">
                <a:latin typeface="Arial" panose="020B0604020202020204" pitchFamily="34" charset="0"/>
              </a:rPr>
              <a:t>They also classify methods along the following axes:</a:t>
            </a:r>
          </a:p>
          <a:p>
            <a:pPr lvl="1">
              <a:lnSpc>
                <a:spcPct val="120000"/>
              </a:lnSpc>
              <a:buFont typeface="Arial" panose="020B0604020202020204" pitchFamily="34" charset="0"/>
              <a:buChar char="–"/>
            </a:pPr>
            <a:r>
              <a:rPr lang="en-US" sz="2900" b="0" i="0" u="none" strike="noStrike" baseline="0" dirty="0">
                <a:latin typeface="Arial" panose="020B0604020202020204" pitchFamily="34" charset="0"/>
              </a:rPr>
              <a:t>The goal of using the notation. By this they mean the stage in the development life cycle; is it best for understanding, design, envisionment or evaluation?</a:t>
            </a:r>
          </a:p>
          <a:p>
            <a:pPr lvl="1">
              <a:lnSpc>
                <a:spcPct val="120000"/>
              </a:lnSpc>
              <a:buFont typeface="Arial" panose="020B0604020202020204" pitchFamily="34" charset="0"/>
              <a:buChar char="–"/>
            </a:pPr>
            <a:r>
              <a:rPr lang="en-US" sz="2900" b="0" i="0" u="none" strike="noStrike" baseline="0" dirty="0">
                <a:latin typeface="Arial" panose="020B0604020202020204" pitchFamily="34" charset="0"/>
              </a:rPr>
              <a:t>Its usability for communication. Some task analysis techniques can be very hard to read and understand, particularly those that are based on a grammar rather than graphical notation.</a:t>
            </a:r>
          </a:p>
          <a:p>
            <a:pPr lvl="1">
              <a:lnSpc>
                <a:spcPct val="120000"/>
              </a:lnSpc>
              <a:buFont typeface="Arial" panose="020B0604020202020204" pitchFamily="34" charset="0"/>
              <a:buChar char="–"/>
            </a:pPr>
            <a:r>
              <a:rPr lang="en-US" sz="2900" b="0" i="0" u="none" strike="noStrike" baseline="0" dirty="0">
                <a:latin typeface="Arial" panose="020B0604020202020204" pitchFamily="34" charset="0"/>
              </a:rPr>
              <a:t>Its usability for modelling tasks. Task analysis methods have to fit into the software development process and be used and understood by software engineers. It has long been a problem that software engineers do not have ready access to a good task analysis technique. Some methods are intended to assist in the automatic generation of systems (see Further thoughts box).</a:t>
            </a:r>
          </a:p>
          <a:p>
            <a:pPr lvl="1">
              <a:lnSpc>
                <a:spcPct val="120000"/>
              </a:lnSpc>
              <a:buFont typeface="Arial" panose="020B0604020202020204" pitchFamily="34" charset="0"/>
              <a:buChar char="–"/>
            </a:pPr>
            <a:r>
              <a:rPr lang="en-US" sz="2900" b="0" i="0" u="none" strike="noStrike" baseline="0" dirty="0">
                <a:latin typeface="Arial" panose="020B0604020202020204" pitchFamily="34" charset="0"/>
              </a:rPr>
              <a:t>The adaptability of a task analysis technique to new types of system, new aims or new requirements. To what extent is the technique extensible to other purposes? (e.g. a task analysis technique aimed specifically at website design may not be very adaptable).</a:t>
            </a:r>
          </a:p>
        </p:txBody>
      </p:sp>
    </p:spTree>
    <p:extLst>
      <p:ext uri="{BB962C8B-B14F-4D97-AF65-F5344CB8AC3E}">
        <p14:creationId xmlns:p14="http://schemas.microsoft.com/office/powerpoint/2010/main" val="94172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9"/>
            <a:ext cx="7886700" cy="601124"/>
          </a:xfrm>
        </p:spPr>
        <p:txBody>
          <a:bodyPr/>
          <a:lstStyle/>
          <a:p>
            <a:r>
              <a:rPr lang="en-US" b="1" i="0" u="none" strike="noStrike" baseline="0" dirty="0">
                <a:latin typeface="Arial" panose="020B0604020202020204" pitchFamily="34" charset="0"/>
              </a:rPr>
              <a:t>Contents</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4229" y="1394303"/>
            <a:ext cx="8192433" cy="4695946"/>
          </a:xfrm>
        </p:spPr>
        <p:txBody>
          <a:bodyPr/>
          <a:lstStyle/>
          <a:p>
            <a:r>
              <a:rPr lang="en-US" sz="2800" b="0" i="0" u="none" strike="noStrike" baseline="0" dirty="0" smtClean="0">
                <a:latin typeface="Arial" panose="020B0604020202020204" pitchFamily="34" charset="0"/>
              </a:rPr>
              <a:t>11.1</a:t>
            </a:r>
            <a:r>
              <a:rPr lang="en-US" sz="2800" b="0" i="0" u="none" strike="noStrike" baseline="0" dirty="0">
                <a:latin typeface="Arial" panose="020B0604020202020204" pitchFamily="34" charset="0"/>
              </a:rPr>
              <a:t>  Goals, tasks and actions </a:t>
            </a:r>
          </a:p>
          <a:p>
            <a:r>
              <a:rPr lang="en-US" sz="2800" b="0" i="0" u="none" strike="noStrike" baseline="0" dirty="0">
                <a:latin typeface="Arial" panose="020B0604020202020204" pitchFamily="34" charset="0"/>
              </a:rPr>
              <a:t>11.2  Task analysis and systems design </a:t>
            </a:r>
          </a:p>
          <a:p>
            <a:r>
              <a:rPr lang="en-US" sz="2800" b="0" i="0" u="none" strike="noStrike" baseline="0" dirty="0">
                <a:latin typeface="Arial" panose="020B0604020202020204" pitchFamily="34" charset="0"/>
              </a:rPr>
              <a:t>11.3  Hierarchical task analysis  </a:t>
            </a:r>
          </a:p>
          <a:p>
            <a:pPr defTabSz="671513"/>
            <a:r>
              <a:rPr lang="en-US" sz="2800" b="0" i="0" u="none" strike="noStrike" baseline="0" dirty="0">
                <a:latin typeface="Arial" panose="020B0604020202020204" pitchFamily="34" charset="0"/>
              </a:rPr>
              <a:t>11.4  GOMS: a cognitive model of procedural </a:t>
            </a:r>
            <a:r>
              <a:rPr lang="en-US" sz="2800" b="0" i="0" u="none" strike="noStrike" baseline="0" dirty="0" smtClean="0">
                <a:latin typeface="Arial" panose="020B0604020202020204" pitchFamily="34" charset="0"/>
              </a:rPr>
              <a:t>		knowledge</a:t>
            </a:r>
            <a:r>
              <a:rPr lang="en-US" sz="2800" b="0" i="0" u="none" strike="noStrike" baseline="0" dirty="0">
                <a:latin typeface="Arial" panose="020B0604020202020204" pitchFamily="34" charset="0"/>
              </a:rPr>
              <a:t>  </a:t>
            </a:r>
          </a:p>
          <a:p>
            <a:r>
              <a:rPr lang="en-US" sz="2800" b="0" i="0" u="none" strike="noStrike" baseline="0" dirty="0">
                <a:latin typeface="Arial" panose="020B0604020202020204" pitchFamily="34" charset="0"/>
              </a:rPr>
              <a:t>11.5  Structural knowledge  </a:t>
            </a:r>
          </a:p>
          <a:p>
            <a:r>
              <a:rPr lang="en-US" sz="2800" b="0" i="0" u="none" strike="noStrike" baseline="0" dirty="0">
                <a:latin typeface="Arial" panose="020B0604020202020204" pitchFamily="34" charset="0"/>
              </a:rPr>
              <a:t>11.6  Cognitive work analysis  </a:t>
            </a:r>
          </a:p>
        </p:txBody>
      </p:sp>
    </p:spTree>
    <p:extLst>
      <p:ext uri="{BB962C8B-B14F-4D97-AF65-F5344CB8AC3E}">
        <p14:creationId xmlns:p14="http://schemas.microsoft.com/office/powerpoint/2010/main" val="2027314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22"/>
            <a:ext cx="7886700" cy="566618"/>
          </a:xfrm>
        </p:spPr>
        <p:txBody>
          <a:bodyPr/>
          <a:lstStyle/>
          <a:p>
            <a:r>
              <a:rPr lang="en-US" b="1" i="0" u="none" strike="noStrike" kern="1400" baseline="0" dirty="0">
                <a:latin typeface="Arial" panose="020B0604020202020204" pitchFamily="34" charset="0"/>
              </a:rPr>
              <a:t>Diaper and Stanton</a:t>
            </a:r>
          </a:p>
        </p:txBody>
      </p:sp>
      <p:sp>
        <p:nvSpPr>
          <p:cNvPr id="3" name="Text Placeholder 2"/>
          <p:cNvSpPr>
            <a:spLocks noGrp="1"/>
          </p:cNvSpPr>
          <p:nvPr>
            <p:ph type="body" idx="4294967295"/>
          </p:nvPr>
        </p:nvSpPr>
        <p:spPr>
          <a:xfrm>
            <a:off x="672857" y="1430616"/>
            <a:ext cx="8246855" cy="4810477"/>
          </a:xfrm>
        </p:spPr>
        <p:txBody>
          <a:bodyPr>
            <a:normAutofit fontScale="62500" lnSpcReduction="20000"/>
          </a:bodyPr>
          <a:lstStyle/>
          <a:p>
            <a:pPr>
              <a:lnSpc>
                <a:spcPct val="120000"/>
              </a:lnSpc>
            </a:pPr>
            <a:r>
              <a:rPr lang="en-US" b="0" i="0" u="none" strike="noStrike" baseline="0" dirty="0">
                <a:latin typeface="Arial" panose="020B0604020202020204" pitchFamily="34" charset="0"/>
              </a:rPr>
              <a:t>Diaper and Stanton (2004b) make an important observation regarding many task analysis techniques, namely that they are usually mono-teleological. </a:t>
            </a:r>
          </a:p>
          <a:p>
            <a:pPr>
              <a:lnSpc>
                <a:spcPct val="120000"/>
              </a:lnSpc>
            </a:pPr>
            <a:r>
              <a:rPr lang="en-US" b="0" i="0" u="none" strike="noStrike" baseline="0" dirty="0">
                <a:latin typeface="Arial" panose="020B0604020202020204" pitchFamily="34" charset="0"/>
              </a:rPr>
              <a:t>That is to say, they assume that the agent or work system has a single purpose which gives rise to its goal. </a:t>
            </a:r>
          </a:p>
          <a:p>
            <a:pPr>
              <a:lnSpc>
                <a:spcPct val="120000"/>
              </a:lnSpc>
            </a:pPr>
            <a:r>
              <a:rPr lang="en-US" b="0" i="0" u="none" strike="noStrike" baseline="0" dirty="0">
                <a:latin typeface="Arial" panose="020B0604020202020204" pitchFamily="34" charset="0"/>
              </a:rPr>
              <a:t>Teleology is the study of purposes, causes and reasons, a level of description of activities that is missing from most task analysis approaches. </a:t>
            </a:r>
          </a:p>
          <a:p>
            <a:pPr>
              <a:lnSpc>
                <a:spcPct val="120000"/>
              </a:lnSpc>
            </a:pPr>
            <a:r>
              <a:rPr lang="en-US" b="0" i="0" u="none" strike="noStrike" baseline="0" dirty="0">
                <a:latin typeface="Arial" panose="020B0604020202020204" pitchFamily="34" charset="0"/>
              </a:rPr>
              <a:t>In reality, of course, people and work systems may be pursuing multiple goals simultaneously.</a:t>
            </a:r>
          </a:p>
          <a:p>
            <a:pPr>
              <a:lnSpc>
                <a:spcPct val="120000"/>
              </a:lnSpc>
            </a:pPr>
            <a:r>
              <a:rPr lang="en-US" b="0" i="0" u="none" strike="noStrike" baseline="0" dirty="0">
                <a:latin typeface="Arial" panose="020B0604020202020204" pitchFamily="34" charset="0"/>
              </a:rPr>
              <a:t>Task analysis is an important part of systems </a:t>
            </a:r>
            <a:r>
              <a:rPr lang="en-US" b="0" i="0" u="none" strike="noStrike" baseline="0" dirty="0" smtClean="0">
                <a:latin typeface="Arial" panose="020B0604020202020204" pitchFamily="34" charset="0"/>
              </a:rPr>
              <a:t>development </a:t>
            </a:r>
            <a:r>
              <a:rPr lang="en-US" b="0" i="0" u="none" strike="noStrike" baseline="0" dirty="0">
                <a:latin typeface="Arial" panose="020B0604020202020204" pitchFamily="34" charset="0"/>
              </a:rPr>
              <a:t>but it is a term that encompasses a number of different views. </a:t>
            </a:r>
          </a:p>
          <a:p>
            <a:pPr>
              <a:lnSpc>
                <a:spcPct val="120000"/>
              </a:lnSpc>
            </a:pPr>
            <a:r>
              <a:rPr lang="en-US" b="0" i="0" u="none" strike="noStrike" baseline="0" dirty="0">
                <a:latin typeface="Arial" panose="020B0604020202020204" pitchFamily="34" charset="0"/>
              </a:rPr>
              <a:t>It is undertaken at different times during systems development for different purposes.</a:t>
            </a:r>
          </a:p>
        </p:txBody>
      </p:sp>
    </p:spTree>
    <p:extLst>
      <p:ext uri="{BB962C8B-B14F-4D97-AF65-F5344CB8AC3E}">
        <p14:creationId xmlns:p14="http://schemas.microsoft.com/office/powerpoint/2010/main" val="57021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181302"/>
            <a:ext cx="7315200" cy="985838"/>
          </a:xfrm>
        </p:spPr>
        <p:txBody>
          <a:bodyPr/>
          <a:lstStyle/>
          <a:p>
            <a:r>
              <a:rPr lang="en-US" b="1" i="0" u="none" strike="noStrike" kern="1400" baseline="0" dirty="0">
                <a:latin typeface="Arial" panose="020B0604020202020204" pitchFamily="34" charset="0"/>
              </a:rPr>
              <a:t>Model-based user interface </a:t>
            </a:r>
            <a:r>
              <a:rPr lang="en-US" b="1" i="0" u="none" strike="noStrike" kern="1400" baseline="0" dirty="0" smtClean="0">
                <a:latin typeface="Arial" panose="020B0604020202020204" pitchFamily="34" charset="0"/>
              </a:rPr>
              <a:t/>
            </a:r>
            <a:br>
              <a:rPr lang="en-US" b="1" i="0" u="none" strike="noStrike" kern="1400" baseline="0" dirty="0" smtClean="0">
                <a:latin typeface="Arial" panose="020B0604020202020204" pitchFamily="34" charset="0"/>
              </a:rPr>
            </a:br>
            <a:r>
              <a:rPr lang="en-US" b="1" i="0" u="none" strike="noStrike" kern="1400" baseline="0" dirty="0" smtClean="0">
                <a:latin typeface="Arial" panose="020B0604020202020204" pitchFamily="34" charset="0"/>
              </a:rPr>
              <a:t>design (1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075" y="1429717"/>
            <a:ext cx="8253325" cy="4793225"/>
          </a:xfrm>
        </p:spPr>
        <p:txBody>
          <a:bodyPr>
            <a:normAutofit fontScale="55000" lnSpcReduction="20000"/>
          </a:bodyPr>
          <a:lstStyle/>
          <a:p>
            <a:pPr>
              <a:lnSpc>
                <a:spcPct val="120000"/>
              </a:lnSpc>
            </a:pPr>
            <a:r>
              <a:rPr lang="en-US" b="0" i="0" u="none" strike="noStrike" baseline="0" dirty="0">
                <a:latin typeface="Arial" panose="020B0604020202020204" pitchFamily="34" charset="0"/>
              </a:rPr>
              <a:t>One particular branch of task analysis concerns the formal representation of systems so that the whole system, or part of it, can be automatically generated by a computer system from the specification or model. </a:t>
            </a:r>
          </a:p>
          <a:p>
            <a:pPr>
              <a:lnSpc>
                <a:spcPct val="120000"/>
              </a:lnSpc>
            </a:pPr>
            <a:r>
              <a:rPr lang="en-US" b="0" i="0" u="none" strike="noStrike" baseline="0" dirty="0">
                <a:latin typeface="Arial" panose="020B0604020202020204" pitchFamily="34" charset="0"/>
              </a:rPr>
              <a:t>Work on model-based design has continued, without much success, in several areas. </a:t>
            </a:r>
          </a:p>
          <a:p>
            <a:pPr>
              <a:lnSpc>
                <a:spcPct val="120000"/>
              </a:lnSpc>
            </a:pPr>
            <a:r>
              <a:rPr lang="en-US" b="0" i="0" u="none" strike="noStrike" baseline="0" dirty="0">
                <a:latin typeface="Arial" panose="020B0604020202020204" pitchFamily="34" charset="0"/>
              </a:rPr>
              <a:t>In user interface </a:t>
            </a:r>
            <a:r>
              <a:rPr lang="en-US" b="0" i="0" u="none" strike="noStrike" baseline="0" dirty="0" smtClean="0">
                <a:latin typeface="Arial" panose="020B0604020202020204" pitchFamily="34" charset="0"/>
              </a:rPr>
              <a:t>design, </a:t>
            </a:r>
            <a:r>
              <a:rPr lang="en-US" b="0" i="0" u="none" strike="noStrike" baseline="0" dirty="0">
                <a:latin typeface="Arial" panose="020B0604020202020204" pitchFamily="34" charset="0"/>
              </a:rPr>
              <a:t>several systems have been tried (see Abed </a:t>
            </a:r>
            <a:r>
              <a:rPr lang="en-US" b="0" i="1" u="none" strike="noStrike" baseline="0" dirty="0">
                <a:latin typeface="Arial" panose="020B0604020202020204" pitchFamily="34" charset="0"/>
              </a:rPr>
              <a:t>et al.</a:t>
            </a:r>
            <a:r>
              <a:rPr lang="en-US" b="0" i="0" u="none" strike="noStrike" baseline="0" dirty="0">
                <a:latin typeface="Arial" panose="020B0604020202020204" pitchFamily="34" charset="0"/>
              </a:rPr>
              <a:t>, 2004, for a review) that represent systems at the domain level, an abstract level of description and the physical level of different styles of widget such as scroll bars, </a:t>
            </a:r>
            <a:r>
              <a:rPr lang="en-US" b="0" i="0" u="none" strike="noStrike" baseline="0" dirty="0" smtClean="0">
                <a:latin typeface="Arial" panose="020B0604020202020204" pitchFamily="34" charset="0"/>
              </a:rPr>
              <a:t>windows and so on. </a:t>
            </a:r>
            <a:endParaRPr lang="en-US" b="0" i="0" u="none" strike="noStrike" baseline="0" dirty="0">
              <a:latin typeface="Arial" panose="020B0604020202020204" pitchFamily="34" charset="0"/>
            </a:endParaRPr>
          </a:p>
          <a:p>
            <a:pPr>
              <a:lnSpc>
                <a:spcPct val="120000"/>
              </a:lnSpc>
            </a:pPr>
            <a:r>
              <a:rPr lang="en-US" b="0" i="0" u="none" strike="noStrike" baseline="0" dirty="0">
                <a:latin typeface="Arial" panose="020B0604020202020204" pitchFamily="34" charset="0"/>
              </a:rPr>
              <a:t>One aim of the model-based approaches is to enable different versions of a system to be automatically generated from the same underlying model. </a:t>
            </a:r>
          </a:p>
          <a:p>
            <a:pPr>
              <a:lnSpc>
                <a:spcPct val="120000"/>
              </a:lnSpc>
            </a:pPr>
            <a:r>
              <a:rPr lang="en-US" b="0" i="0" u="none" strike="noStrike" baseline="0" dirty="0">
                <a:latin typeface="Arial" panose="020B0604020202020204" pitchFamily="34" charset="0"/>
              </a:rPr>
              <a:t>For example, by applying different physical models an interface for a smartphone, a computer and a tablet could be generated from the same abstract and domain models. </a:t>
            </a:r>
          </a:p>
          <a:p>
            <a:pPr>
              <a:lnSpc>
                <a:spcPct val="120000"/>
              </a:lnSpc>
            </a:pPr>
            <a:r>
              <a:rPr lang="en-US" b="0" i="0" u="none" strike="noStrike" baseline="0" dirty="0">
                <a:latin typeface="Arial" panose="020B0604020202020204" pitchFamily="34" charset="0"/>
              </a:rPr>
              <a:t>Stephanidis (2001) uses this approach to generate different interfaces for people with varying levels of ability.</a:t>
            </a:r>
          </a:p>
        </p:txBody>
      </p:sp>
    </p:spTree>
    <p:extLst>
      <p:ext uri="{BB962C8B-B14F-4D97-AF65-F5344CB8AC3E}">
        <p14:creationId xmlns:p14="http://schemas.microsoft.com/office/powerpoint/2010/main" val="1576464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1" y="114300"/>
            <a:ext cx="7010400" cy="1119850"/>
          </a:xfrm>
        </p:spPr>
        <p:txBody>
          <a:bodyPr/>
          <a:lstStyle/>
          <a:p>
            <a:r>
              <a:rPr lang="en-US" b="1" i="0" u="none" strike="noStrike" kern="1400" baseline="0" dirty="0">
                <a:latin typeface="Arial" panose="020B0604020202020204" pitchFamily="34" charset="0"/>
              </a:rPr>
              <a:t>Model-based user </a:t>
            </a:r>
            <a:r>
              <a:rPr lang="en-US" b="1" i="0" u="none" strike="noStrike" kern="1400" baseline="0" dirty="0" smtClean="0">
                <a:latin typeface="Arial" panose="020B0604020202020204" pitchFamily="34" charset="0"/>
              </a:rPr>
              <a:t>interface</a:t>
            </a:r>
            <a:br>
              <a:rPr lang="en-US" b="1" i="0" u="none" strike="noStrike" kern="1400" baseline="0" dirty="0" smtClean="0">
                <a:latin typeface="Arial" panose="020B0604020202020204" pitchFamily="34" charset="0"/>
              </a:rPr>
            </a:br>
            <a:r>
              <a:rPr lang="en-US" b="1" i="0" u="none" strike="noStrike" kern="1400" baseline="0" dirty="0" smtClean="0">
                <a:latin typeface="Arial" panose="020B0604020202020204" pitchFamily="34" charset="0"/>
              </a:rPr>
              <a:t>design (2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4708" y="1412458"/>
            <a:ext cx="8192430" cy="4801857"/>
          </a:xfrm>
        </p:spPr>
        <p:txBody>
          <a:bodyPr>
            <a:noAutofit/>
          </a:bodyPr>
          <a:lstStyle/>
          <a:p>
            <a:r>
              <a:rPr lang="en-US" sz="2300" b="0" i="0" u="none" strike="noStrike" baseline="0" dirty="0">
                <a:latin typeface="Arial" panose="020B0604020202020204" pitchFamily="34" charset="0"/>
              </a:rPr>
              <a:t>Model-based approaches have also been tried in software engineering for many years (e.g. Benyon and Skidmore, 1988), again with limited success. </a:t>
            </a:r>
          </a:p>
          <a:p>
            <a:r>
              <a:rPr lang="en-US" sz="2300" b="0" i="0" u="none" strike="noStrike" baseline="0" dirty="0">
                <a:latin typeface="Arial" panose="020B0604020202020204" pitchFamily="34" charset="0"/>
              </a:rPr>
              <a:t>The screen-design systems that automate the generation at the physical layer (such as UX tool kits) have been </a:t>
            </a:r>
            <a:r>
              <a:rPr lang="en-US" sz="2300" b="0" i="0" u="none" strike="noStrike" baseline="0" dirty="0" smtClean="0">
                <a:latin typeface="Arial" panose="020B0604020202020204" pitchFamily="34" charset="0"/>
              </a:rPr>
              <a:t>successful </a:t>
            </a:r>
            <a:r>
              <a:rPr lang="en-US" sz="2300" b="0" i="0" u="none" strike="noStrike" baseline="0" dirty="0">
                <a:latin typeface="Arial" panose="020B0604020202020204" pitchFamily="34" charset="0"/>
              </a:rPr>
              <a:t>but automatically linking this to an abstract level of description proves difficult. </a:t>
            </a:r>
          </a:p>
          <a:p>
            <a:r>
              <a:rPr lang="en-US" sz="2300" b="0" i="0" u="none" strike="noStrike" baseline="0" dirty="0">
                <a:latin typeface="Arial" panose="020B0604020202020204" pitchFamily="34" charset="0"/>
              </a:rPr>
              <a:t>However, important work on dependable systems does exploit the benefits of formal task models, many using petri-nets as the basis. </a:t>
            </a:r>
          </a:p>
          <a:p>
            <a:r>
              <a:rPr lang="en-US" sz="2300" b="0" i="0" u="none" strike="noStrike" baseline="0" dirty="0">
                <a:latin typeface="Arial" panose="020B0604020202020204" pitchFamily="34" charset="0"/>
              </a:rPr>
              <a:t>A recent discussion is provided in Martinie </a:t>
            </a:r>
            <a:r>
              <a:rPr lang="en-US" sz="2300" b="0" i="1" u="none" strike="noStrike" baseline="0" dirty="0">
                <a:latin typeface="Arial" panose="020B0604020202020204" pitchFamily="34" charset="0"/>
              </a:rPr>
              <a:t>et </a:t>
            </a:r>
            <a:r>
              <a:rPr lang="en-US" sz="2300" b="0" i="1" u="none" strike="noStrike" baseline="0" dirty="0" smtClean="0">
                <a:latin typeface="Arial" panose="020B0604020202020204" pitchFamily="34" charset="0"/>
              </a:rPr>
              <a:t>al.</a:t>
            </a:r>
            <a:r>
              <a:rPr lang="en-US" sz="2300" b="0" i="0" u="none" strike="noStrike" baseline="0" dirty="0" smtClean="0">
                <a:latin typeface="Arial" panose="020B0604020202020204" pitchFamily="34" charset="0"/>
              </a:rPr>
              <a:t> </a:t>
            </a:r>
            <a:r>
              <a:rPr lang="en-US" sz="2300" b="0" i="0" u="none" strike="noStrike" baseline="0" dirty="0">
                <a:latin typeface="Arial" panose="020B0604020202020204" pitchFamily="34" charset="0"/>
              </a:rPr>
              <a:t>(2016).</a:t>
            </a:r>
          </a:p>
        </p:txBody>
      </p:sp>
    </p:spTree>
    <p:extLst>
      <p:ext uri="{BB962C8B-B14F-4D97-AF65-F5344CB8AC3E}">
        <p14:creationId xmlns:p14="http://schemas.microsoft.com/office/powerpoint/2010/main" val="2131837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6046" y="390918"/>
            <a:ext cx="8591909" cy="566618"/>
          </a:xfrm>
        </p:spPr>
        <p:txBody>
          <a:bodyPr/>
          <a:lstStyle/>
          <a:p>
            <a:r>
              <a:rPr lang="en-US" b="1" i="0" u="none" strike="noStrike" kern="1400" baseline="0" dirty="0">
                <a:latin typeface="Arial" panose="020B0604020202020204" pitchFamily="34" charset="0"/>
              </a:rPr>
              <a:t>TA and systems </a:t>
            </a:r>
            <a:r>
              <a:rPr lang="en-US" b="1" i="0" u="none" strike="noStrike" kern="1400" baseline="0" dirty="0" smtClean="0">
                <a:latin typeface="Arial" panose="020B0604020202020204" pitchFamily="34" charset="0"/>
              </a:rPr>
              <a:t>development (1 of 3)</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4708" y="1430612"/>
            <a:ext cx="8192430" cy="4810481"/>
          </a:xfrm>
        </p:spPr>
        <p:txBody>
          <a:bodyPr>
            <a:noAutofit/>
          </a:bodyPr>
          <a:lstStyle/>
          <a:p>
            <a:r>
              <a:rPr lang="en-US" sz="2000" b="0" i="0" u="none" strike="noStrike" baseline="0" dirty="0">
                <a:latin typeface="Arial" panose="020B0604020202020204" pitchFamily="34" charset="0"/>
              </a:rPr>
              <a:t>During the understanding process, for example, the task analysis should aim to be as independent as possible from the device (or technology), for the aim is to understand the essential nature of the work in order to inform new designs.</a:t>
            </a:r>
          </a:p>
          <a:p>
            <a:r>
              <a:rPr lang="en-US" sz="2000" b="0" i="0" u="none" strike="noStrike" baseline="0" dirty="0">
                <a:latin typeface="Arial" panose="020B0604020202020204" pitchFamily="34" charset="0"/>
              </a:rPr>
              <a:t>During the design and evaluation of future tasks, task analysis focuses on the achievement of work using a particular technology (i.e. a particular design) and hence is device-dependent.</a:t>
            </a:r>
          </a:p>
          <a:p>
            <a:r>
              <a:rPr lang="en-US" sz="2000" b="0" i="0" u="none" strike="noStrike" baseline="0" dirty="0">
                <a:latin typeface="Arial" panose="020B0604020202020204" pitchFamily="34" charset="0"/>
              </a:rPr>
              <a:t>During understanding, task analysis is concerned with the practice of work, with the current allocation of function between people and technologies, with existing problems and with opportunities for improvement. </a:t>
            </a:r>
          </a:p>
          <a:p>
            <a:r>
              <a:rPr lang="en-US" sz="2000" b="0" i="0" u="none" strike="noStrike" baseline="0" dirty="0">
                <a:latin typeface="Arial" panose="020B0604020202020204" pitchFamily="34" charset="0"/>
              </a:rPr>
              <a:t>During design and evaluation, task analysis is concerned with the cognition demanded by a particular design, the logic of a possible design and the future distribution of tasks and actions between people and technologies.</a:t>
            </a:r>
          </a:p>
        </p:txBody>
      </p:sp>
    </p:spTree>
    <p:extLst>
      <p:ext uri="{BB962C8B-B14F-4D97-AF65-F5344CB8AC3E}">
        <p14:creationId xmlns:p14="http://schemas.microsoft.com/office/powerpoint/2010/main" val="1183023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1155" y="12348"/>
            <a:ext cx="8781691" cy="1325563"/>
          </a:xfrm>
        </p:spPr>
        <p:txBody>
          <a:bodyPr/>
          <a:lstStyle/>
          <a:p>
            <a:r>
              <a:rPr lang="en-US" b="1" i="0" u="none" strike="noStrike" kern="1400" baseline="0" dirty="0">
                <a:latin typeface="Arial" panose="020B0604020202020204" pitchFamily="34" charset="0"/>
              </a:rPr>
              <a:t>TA and systems </a:t>
            </a:r>
            <a:r>
              <a:rPr lang="en-US" b="1" i="0" u="none" strike="noStrike" kern="1400" baseline="0" dirty="0" smtClean="0">
                <a:latin typeface="Arial" panose="020B0604020202020204" pitchFamily="34" charset="0"/>
              </a:rPr>
              <a:t>development (2 of 3)</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9455" y="1411562"/>
            <a:ext cx="8178158" cy="4801855"/>
          </a:xfrm>
        </p:spPr>
        <p:txBody>
          <a:bodyPr>
            <a:normAutofit fontScale="70000" lnSpcReduction="20000"/>
          </a:bodyPr>
          <a:lstStyle/>
          <a:p>
            <a:pPr>
              <a:lnSpc>
                <a:spcPct val="120000"/>
              </a:lnSpc>
            </a:pPr>
            <a:r>
              <a:rPr lang="en-US" b="0" i="0" u="none" strike="noStrike" baseline="0" dirty="0">
                <a:latin typeface="Arial" panose="020B0604020202020204" pitchFamily="34" charset="0"/>
              </a:rPr>
              <a:t>Task analysis is in many ways similar to scenario-based design, for tasks are just scenarios in which the context and other details have been stripped away. </a:t>
            </a:r>
          </a:p>
          <a:p>
            <a:pPr>
              <a:lnSpc>
                <a:spcPct val="120000"/>
              </a:lnSpc>
            </a:pPr>
            <a:r>
              <a:rPr lang="en-US" b="0" i="0" u="none" strike="noStrike" baseline="0" dirty="0">
                <a:latin typeface="Arial" panose="020B0604020202020204" pitchFamily="34" charset="0"/>
              </a:rPr>
              <a:t>Task analysis is best applied to one or two key activities in a domain. </a:t>
            </a:r>
          </a:p>
          <a:p>
            <a:pPr>
              <a:lnSpc>
                <a:spcPct val="120000"/>
              </a:lnSpc>
            </a:pPr>
            <a:r>
              <a:rPr lang="en-US" b="0" i="0" u="none" strike="noStrike" baseline="0" dirty="0">
                <a:latin typeface="Arial" panose="020B0604020202020204" pitchFamily="34" charset="0"/>
              </a:rPr>
              <a:t>Task analysis is not quick or cheap to do, so it should be used where there is likely to be the best pay-off. </a:t>
            </a:r>
          </a:p>
          <a:p>
            <a:pPr>
              <a:lnSpc>
                <a:spcPct val="120000"/>
              </a:lnSpc>
            </a:pPr>
            <a:r>
              <a:rPr lang="en-US" b="0" i="0" u="none" strike="noStrike" baseline="0" dirty="0">
                <a:latin typeface="Arial" panose="020B0604020202020204" pitchFamily="34" charset="0"/>
              </a:rPr>
              <a:t>In an e-commerce application, for example, it would be best to do a task analysis on the buying-and-paying-for-an-item task. </a:t>
            </a:r>
          </a:p>
          <a:p>
            <a:pPr>
              <a:lnSpc>
                <a:spcPct val="120000"/>
              </a:lnSpc>
            </a:pPr>
            <a:r>
              <a:rPr lang="en-US" b="0" i="0" u="none" strike="noStrike" baseline="0" dirty="0">
                <a:latin typeface="Arial" panose="020B0604020202020204" pitchFamily="34" charset="0"/>
              </a:rPr>
              <a:t>In designing the interface for a mobile phone, key tasks would be ­making a call, answering a call, calling a person who is in the address book and finding your own phone number.</a:t>
            </a:r>
          </a:p>
        </p:txBody>
      </p:sp>
    </p:spTree>
    <p:extLst>
      <p:ext uri="{BB962C8B-B14F-4D97-AF65-F5344CB8AC3E}">
        <p14:creationId xmlns:p14="http://schemas.microsoft.com/office/powerpoint/2010/main" val="1677469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11441"/>
            <a:ext cx="8856663" cy="1325563"/>
          </a:xfrm>
        </p:spPr>
        <p:txBody>
          <a:bodyPr/>
          <a:lstStyle/>
          <a:p>
            <a:r>
              <a:rPr lang="en-US" b="1" i="0" u="none" strike="noStrike" kern="1400" baseline="0" dirty="0">
                <a:latin typeface="Arial" panose="020B0604020202020204" pitchFamily="34" charset="0"/>
              </a:rPr>
              <a:t>TA and systems </a:t>
            </a:r>
            <a:r>
              <a:rPr lang="en-US" b="1" i="0" u="none" strike="noStrike" kern="1400" baseline="0" dirty="0" smtClean="0">
                <a:latin typeface="Arial" panose="020B0604020202020204" pitchFamily="34" charset="0"/>
              </a:rPr>
              <a:t>development (3 of 3)</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5603" y="1412459"/>
            <a:ext cx="8201059" cy="4784605"/>
          </a:xfrm>
        </p:spPr>
        <p:txBody>
          <a:bodyPr>
            <a:normAutofit fontScale="77500" lnSpcReduction="20000"/>
          </a:bodyPr>
          <a:lstStyle/>
          <a:p>
            <a:pPr>
              <a:lnSpc>
                <a:spcPct val="120000"/>
              </a:lnSpc>
            </a:pPr>
            <a:r>
              <a:rPr lang="en-US" b="0" i="0" u="none" strike="noStrike" baseline="0" dirty="0">
                <a:latin typeface="Arial" panose="020B0604020202020204" pitchFamily="34" charset="0"/>
              </a:rPr>
              <a:t>In the rest of this </a:t>
            </a:r>
            <a:r>
              <a:rPr lang="en-US" b="0" i="0" u="none" strike="noStrike" baseline="0" dirty="0" smtClean="0">
                <a:latin typeface="Arial" panose="020B0604020202020204" pitchFamily="34" charset="0"/>
              </a:rPr>
              <a:t>chapter, </a:t>
            </a:r>
            <a:r>
              <a:rPr lang="en-US" b="0" i="0" u="none" strike="noStrike" baseline="0" dirty="0">
                <a:latin typeface="Arial" panose="020B0604020202020204" pitchFamily="34" charset="0"/>
              </a:rPr>
              <a:t>we look at two analysis techniques. </a:t>
            </a:r>
          </a:p>
          <a:p>
            <a:pPr>
              <a:lnSpc>
                <a:spcPct val="120000"/>
              </a:lnSpc>
            </a:pPr>
            <a:r>
              <a:rPr lang="en-US" b="0" i="0" u="none" strike="noStrike" baseline="0" dirty="0">
                <a:latin typeface="Arial" panose="020B0604020202020204" pitchFamily="34" charset="0"/>
              </a:rPr>
              <a:t>The first is based on hierarchical task analysis (HTA) and is concerned with the logic of a task. </a:t>
            </a:r>
          </a:p>
          <a:p>
            <a:pPr>
              <a:lnSpc>
                <a:spcPct val="120000"/>
              </a:lnSpc>
            </a:pPr>
            <a:r>
              <a:rPr lang="en-US" b="0" i="0" u="none" strike="noStrike" baseline="0" dirty="0">
                <a:latin typeface="Arial" panose="020B0604020202020204" pitchFamily="34" charset="0"/>
              </a:rPr>
              <a:t>The second, based on the goals, operators, </a:t>
            </a:r>
            <a:r>
              <a:rPr lang="en-US" b="0" i="0" u="none" strike="noStrike" baseline="0" dirty="0" smtClean="0">
                <a:latin typeface="Arial" panose="020B0604020202020204" pitchFamily="34" charset="0"/>
              </a:rPr>
              <a:t>methods and </a:t>
            </a:r>
            <a:r>
              <a:rPr lang="en-US" b="0" i="0" u="none" strike="noStrike" baseline="0" dirty="0">
                <a:latin typeface="Arial" panose="020B0604020202020204" pitchFamily="34" charset="0"/>
              </a:rPr>
              <a:t>selection rules (GOMS) method, is concerned with a cognitive analysis of tasks, focusing on the procedural knowledge needed to achieve a goal. </a:t>
            </a:r>
          </a:p>
          <a:p>
            <a:pPr>
              <a:lnSpc>
                <a:spcPct val="120000"/>
              </a:lnSpc>
            </a:pPr>
            <a:r>
              <a:rPr lang="en-US" b="0" i="0" u="none" strike="noStrike" baseline="0" dirty="0">
                <a:latin typeface="Arial" panose="020B0604020202020204" pitchFamily="34" charset="0"/>
              </a:rPr>
              <a:t>This is sometimes called ‘how to do it’ knowledge. </a:t>
            </a:r>
          </a:p>
          <a:p>
            <a:pPr>
              <a:lnSpc>
                <a:spcPct val="120000"/>
              </a:lnSpc>
            </a:pPr>
            <a:r>
              <a:rPr lang="en-US" b="0" i="0" u="none" strike="noStrike" baseline="0" dirty="0" smtClean="0">
                <a:latin typeface="Arial" panose="020B0604020202020204" pitchFamily="34" charset="0"/>
              </a:rPr>
              <a:t>Finally, </a:t>
            </a:r>
            <a:r>
              <a:rPr lang="en-US" b="0" i="0" u="none" strike="noStrike" baseline="0" dirty="0">
                <a:latin typeface="Arial" panose="020B0604020202020204" pitchFamily="34" charset="0"/>
              </a:rPr>
              <a:t>we look at understanding structural knowledge, sometimes called ‘what it is’ knowledge.</a:t>
            </a:r>
          </a:p>
        </p:txBody>
      </p:sp>
    </p:spTree>
    <p:extLst>
      <p:ext uri="{BB962C8B-B14F-4D97-AF65-F5344CB8AC3E}">
        <p14:creationId xmlns:p14="http://schemas.microsoft.com/office/powerpoint/2010/main" val="1071325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42"/>
            <a:ext cx="7886700" cy="687388"/>
          </a:xfrm>
        </p:spPr>
        <p:txBody>
          <a:bodyPr/>
          <a:lstStyle/>
          <a:p>
            <a:r>
              <a:rPr lang="en-US" b="1" i="0" u="none" strike="noStrike" kern="1400" baseline="0" dirty="0">
                <a:latin typeface="Arial" panose="020B0604020202020204" pitchFamily="34" charset="0"/>
              </a:rPr>
              <a:t>Hierarchical task analysis</a:t>
            </a:r>
          </a:p>
        </p:txBody>
      </p:sp>
      <p:sp>
        <p:nvSpPr>
          <p:cNvPr id="3" name="Text Placeholder 2"/>
          <p:cNvSpPr>
            <a:spLocks noGrp="1"/>
          </p:cNvSpPr>
          <p:nvPr>
            <p:ph type="body" idx="4294967295"/>
          </p:nvPr>
        </p:nvSpPr>
        <p:spPr>
          <a:xfrm>
            <a:off x="672854" y="1430612"/>
            <a:ext cx="8183809" cy="4801856"/>
          </a:xfrm>
        </p:spPr>
        <p:txBody>
          <a:bodyPr>
            <a:normAutofit fontScale="55000" lnSpcReduction="20000"/>
          </a:bodyPr>
          <a:lstStyle/>
          <a:p>
            <a:pPr>
              <a:lnSpc>
                <a:spcPct val="120000"/>
              </a:lnSpc>
            </a:pPr>
            <a:r>
              <a:rPr lang="en-US" b="0" i="0" u="none" strike="noStrike" baseline="0" dirty="0">
                <a:latin typeface="Arial" panose="020B0604020202020204" pitchFamily="34" charset="0"/>
              </a:rPr>
              <a:t>Hierarchical task analysis (HTA) is a graphical representation of a task structure based on a structure chart notation. </a:t>
            </a:r>
          </a:p>
          <a:p>
            <a:pPr>
              <a:lnSpc>
                <a:spcPct val="120000"/>
              </a:lnSpc>
            </a:pPr>
            <a:r>
              <a:rPr lang="en-US" b="0" i="0" u="none" strike="noStrike" baseline="0" dirty="0">
                <a:latin typeface="Arial" panose="020B0604020202020204" pitchFamily="34" charset="0"/>
              </a:rPr>
              <a:t>Structure charts represent a sequence of tasks, subtasks and actions as a hierarchy and include notational conventions to show whether an action can be repeated a number of times (iteration) and the execution of alternative actions (selection). </a:t>
            </a:r>
          </a:p>
          <a:p>
            <a:pPr>
              <a:lnSpc>
                <a:spcPct val="120000"/>
              </a:lnSpc>
            </a:pPr>
            <a:r>
              <a:rPr lang="en-US" b="0" i="0" u="none" strike="noStrike" baseline="0" dirty="0">
                <a:latin typeface="Arial" panose="020B0604020202020204" pitchFamily="34" charset="0"/>
              </a:rPr>
              <a:t>Sequence is usually shown by ordering the tasks, subtasks and actions from left to right. </a:t>
            </a:r>
          </a:p>
          <a:p>
            <a:pPr>
              <a:lnSpc>
                <a:spcPct val="120000"/>
              </a:lnSpc>
            </a:pPr>
            <a:r>
              <a:rPr lang="en-US" b="0" i="0" u="none" strike="noStrike" baseline="0" dirty="0">
                <a:latin typeface="Arial" panose="020B0604020202020204" pitchFamily="34" charset="0"/>
              </a:rPr>
              <a:t>Annotations can be included to indicate plans. </a:t>
            </a:r>
          </a:p>
          <a:p>
            <a:pPr>
              <a:lnSpc>
                <a:spcPct val="120000"/>
              </a:lnSpc>
            </a:pPr>
            <a:r>
              <a:rPr lang="en-US" b="0" i="0" u="none" strike="noStrike" baseline="0" dirty="0">
                <a:latin typeface="Arial" panose="020B0604020202020204" pitchFamily="34" charset="0"/>
              </a:rPr>
              <a:t>These are structured paths through the hierarchy to achieve particular goals. </a:t>
            </a:r>
          </a:p>
          <a:p>
            <a:pPr>
              <a:lnSpc>
                <a:spcPct val="120000"/>
              </a:lnSpc>
            </a:pPr>
            <a:r>
              <a:rPr lang="en-US" b="0" i="0" u="none" strike="noStrike" baseline="0" dirty="0">
                <a:latin typeface="Arial" panose="020B0604020202020204" pitchFamily="34" charset="0"/>
              </a:rPr>
              <a:t>For example, making a call using a mobile phone has two main routes through the hierarchy of tasks and subtasks. If the person’s number is in the phone’s address </a:t>
            </a:r>
            <a:r>
              <a:rPr lang="en-US" b="0" i="0" u="none" strike="noStrike" baseline="0" dirty="0" smtClean="0">
                <a:latin typeface="Arial" panose="020B0604020202020204" pitchFamily="34" charset="0"/>
              </a:rPr>
              <a:t>book, </a:t>
            </a:r>
            <a:r>
              <a:rPr lang="en-US" b="0" i="0" u="none" strike="noStrike" baseline="0" dirty="0">
                <a:latin typeface="Arial" panose="020B0604020202020204" pitchFamily="34" charset="0"/>
              </a:rPr>
              <a:t>then the caller has to find the number and press ‘call’. If it is not, the caller has to type the number in and press ‘call’.</a:t>
            </a:r>
          </a:p>
        </p:txBody>
      </p:sp>
    </p:spTree>
    <p:extLst>
      <p:ext uri="{BB962C8B-B14F-4D97-AF65-F5344CB8AC3E}">
        <p14:creationId xmlns:p14="http://schemas.microsoft.com/office/powerpoint/2010/main" val="1258025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4"/>
            <a:ext cx="7886700" cy="549366"/>
          </a:xfrm>
        </p:spPr>
        <p:txBody>
          <a:bodyPr/>
          <a:lstStyle/>
          <a:p>
            <a:r>
              <a:rPr lang="en-US" b="1" i="0" u="none" strike="noStrike" kern="1400" baseline="0" dirty="0" smtClean="0">
                <a:latin typeface="Arial" panose="020B0604020202020204" pitchFamily="34" charset="0"/>
              </a:rPr>
              <a:t>HTA (1 of 5)</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5604" y="1413359"/>
            <a:ext cx="8201059" cy="4351338"/>
          </a:xfrm>
        </p:spPr>
        <p:txBody>
          <a:bodyPr/>
          <a:lstStyle/>
          <a:p>
            <a:r>
              <a:rPr lang="en-US" sz="2400" b="0" i="0" u="none" strike="noStrike" baseline="0" dirty="0">
                <a:latin typeface="Arial" panose="020B0604020202020204" pitchFamily="34" charset="0"/>
              </a:rPr>
              <a:t>HTA was developed during the 1960s and has appeared in a variety of guises since then. Stanton (2003) gives a detailed account. </a:t>
            </a:r>
          </a:p>
          <a:p>
            <a:r>
              <a:rPr lang="en-US" sz="2400" b="0" i="0" u="none" strike="noStrike" baseline="0" dirty="0">
                <a:latin typeface="Arial" panose="020B0604020202020204" pitchFamily="34" charset="0"/>
              </a:rPr>
              <a:t>There are a number of notational conventions that can be used to capture key features of the tasks. </a:t>
            </a:r>
          </a:p>
          <a:p>
            <a:r>
              <a:rPr lang="en-US" sz="2400" b="0" i="0" u="none" strike="noStrike" baseline="0" dirty="0">
                <a:latin typeface="Arial" panose="020B0604020202020204" pitchFamily="34" charset="0"/>
              </a:rPr>
              <a:t>We recommend using an asterisk in the box to show that an action may be repeated a number of times (iteration) and a small ‘o’ to show optionality. </a:t>
            </a:r>
          </a:p>
          <a:p>
            <a:r>
              <a:rPr lang="en-US" sz="2400" b="0" i="0" u="none" strike="noStrike" baseline="0" dirty="0">
                <a:latin typeface="Arial" panose="020B0604020202020204" pitchFamily="34" charset="0"/>
              </a:rPr>
              <a:t>The plans are used to highlight sequencing. </a:t>
            </a:r>
          </a:p>
        </p:txBody>
      </p:sp>
    </p:spTree>
    <p:extLst>
      <p:ext uri="{BB962C8B-B14F-4D97-AF65-F5344CB8AC3E}">
        <p14:creationId xmlns:p14="http://schemas.microsoft.com/office/powerpoint/2010/main" val="1660393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89"/>
            <a:ext cx="7886700" cy="583872"/>
          </a:xfrm>
        </p:spPr>
        <p:txBody>
          <a:bodyPr/>
          <a:lstStyle/>
          <a:p>
            <a:r>
              <a:rPr lang="en-US" b="1" kern="1400" dirty="0">
                <a:latin typeface="Arial" panose="020B0604020202020204" pitchFamily="34" charset="0"/>
              </a:rPr>
              <a:t>HTA </a:t>
            </a:r>
            <a:r>
              <a:rPr lang="en-US" b="1" kern="1400" dirty="0" smtClean="0">
                <a:latin typeface="Arial" panose="020B0604020202020204" pitchFamily="34" charset="0"/>
              </a:rPr>
              <a:t>(2 </a:t>
            </a:r>
            <a:r>
              <a:rPr lang="en-US" b="1" kern="1400" dirty="0">
                <a:latin typeface="Arial" panose="020B0604020202020204" pitchFamily="34" charset="0"/>
              </a:rPr>
              <a:t>of 5)</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9864" y="1412461"/>
            <a:ext cx="8187273" cy="4801855"/>
          </a:xfrm>
        </p:spPr>
        <p:txBody>
          <a:bodyPr>
            <a:normAutofit fontScale="70000" lnSpcReduction="20000"/>
          </a:bodyPr>
          <a:lstStyle/>
          <a:p>
            <a:pPr>
              <a:lnSpc>
                <a:spcPct val="120000"/>
              </a:lnSpc>
            </a:pPr>
            <a:r>
              <a:rPr lang="en-US" b="0" i="0" u="none" strike="noStrike" baseline="0" dirty="0">
                <a:latin typeface="Arial" panose="020B0604020202020204" pitchFamily="34" charset="0"/>
              </a:rPr>
              <a:t>Others (e.g. Stanton, 2003) like to show decision points as parts of the plans.</a:t>
            </a:r>
          </a:p>
          <a:p>
            <a:pPr>
              <a:lnSpc>
                <a:spcPct val="120000"/>
              </a:lnSpc>
            </a:pPr>
            <a:r>
              <a:rPr lang="en-US" b="0" i="0" u="none" strike="noStrike" baseline="0" dirty="0">
                <a:latin typeface="Arial" panose="020B0604020202020204" pitchFamily="34" charset="0"/>
              </a:rPr>
              <a:t>HTA is not easy. </a:t>
            </a:r>
          </a:p>
          <a:p>
            <a:pPr>
              <a:lnSpc>
                <a:spcPct val="120000"/>
              </a:lnSpc>
            </a:pPr>
            <a:r>
              <a:rPr lang="en-US" b="0" i="0" u="none" strike="noStrike" baseline="0" dirty="0">
                <a:latin typeface="Arial" panose="020B0604020202020204" pitchFamily="34" charset="0"/>
              </a:rPr>
              <a:t>The analyst must spend time getting the description of the tasks and subtasks right so that they can be represented hierarchically. </a:t>
            </a:r>
          </a:p>
          <a:p>
            <a:pPr>
              <a:lnSpc>
                <a:spcPct val="120000"/>
              </a:lnSpc>
            </a:pPr>
            <a:r>
              <a:rPr lang="en-US" b="0" i="0" u="none" strike="noStrike" baseline="0" dirty="0">
                <a:latin typeface="Arial" panose="020B0604020202020204" pitchFamily="34" charset="0"/>
              </a:rPr>
              <a:t>Like most things in UX design, undertaking a hierarchical task analysis is highly iterative and you will not get it right first time. </a:t>
            </a:r>
          </a:p>
          <a:p>
            <a:pPr>
              <a:lnSpc>
                <a:spcPct val="120000"/>
              </a:lnSpc>
            </a:pPr>
            <a:r>
              <a:rPr lang="en-US" b="0" i="0" u="none" strike="noStrike" baseline="0" dirty="0">
                <a:latin typeface="Arial" panose="020B0604020202020204" pitchFamily="34" charset="0"/>
              </a:rPr>
              <a:t>The analyst should return to the task list and try to redefine the tasks so that they can be represented hierarchically.</a:t>
            </a:r>
          </a:p>
        </p:txBody>
      </p:sp>
    </p:spTree>
    <p:extLst>
      <p:ext uri="{BB962C8B-B14F-4D97-AF65-F5344CB8AC3E}">
        <p14:creationId xmlns:p14="http://schemas.microsoft.com/office/powerpoint/2010/main" val="1825179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782"/>
            <a:ext cx="7886700" cy="652882"/>
          </a:xfrm>
        </p:spPr>
        <p:txBody>
          <a:bodyPr/>
          <a:lstStyle/>
          <a:p>
            <a:r>
              <a:rPr lang="en-US" b="1" kern="1400" dirty="0">
                <a:latin typeface="Arial" panose="020B0604020202020204" pitchFamily="34" charset="0"/>
              </a:rPr>
              <a:t>HTA </a:t>
            </a:r>
            <a:r>
              <a:rPr lang="en-US" b="1" kern="1400" dirty="0" smtClean="0">
                <a:latin typeface="Arial" panose="020B0604020202020204" pitchFamily="34" charset="0"/>
              </a:rPr>
              <a:t>(3 </a:t>
            </a:r>
            <a:r>
              <a:rPr lang="en-US" b="1" kern="1400" dirty="0">
                <a:latin typeface="Arial" panose="020B0604020202020204" pitchFamily="34" charset="0"/>
              </a:rPr>
              <a:t>of 5)</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4231" y="1411562"/>
            <a:ext cx="8192432" cy="4801855"/>
          </a:xfrm>
        </p:spPr>
        <p:txBody>
          <a:bodyPr>
            <a:normAutofit fontScale="70000" lnSpcReduction="20000"/>
          </a:bodyPr>
          <a:lstStyle/>
          <a:p>
            <a:pPr>
              <a:lnSpc>
                <a:spcPct val="120000"/>
              </a:lnSpc>
            </a:pPr>
            <a:r>
              <a:rPr lang="en-US" b="0" i="0" u="none" strike="noStrike" baseline="0" dirty="0">
                <a:latin typeface="Arial" panose="020B0604020202020204" pitchFamily="34" charset="0"/>
              </a:rPr>
              <a:t>HTA appears in many different methods for interactive systems design. </a:t>
            </a:r>
          </a:p>
          <a:p>
            <a:pPr>
              <a:lnSpc>
                <a:spcPct val="120000"/>
              </a:lnSpc>
            </a:pPr>
            <a:r>
              <a:rPr lang="en-US" b="0" i="0" u="none" strike="noStrike" baseline="0" dirty="0">
                <a:latin typeface="Arial" panose="020B0604020202020204" pitchFamily="34" charset="0"/>
              </a:rPr>
              <a:t>For example, Stanton (2003) uses it as part of his method for error identification. He develops an HTA model of a system and then works through the model looking for possible error situations. </a:t>
            </a:r>
          </a:p>
          <a:p>
            <a:pPr>
              <a:lnSpc>
                <a:spcPct val="120000"/>
              </a:lnSpc>
            </a:pPr>
            <a:r>
              <a:rPr lang="en-US" b="0" i="0" u="none" strike="noStrike" baseline="0" dirty="0">
                <a:latin typeface="Arial" panose="020B0604020202020204" pitchFamily="34" charset="0"/>
              </a:rPr>
              <a:t>At the action level (bottom level of an HTA), people might make a slip such as pressing the wrong button. </a:t>
            </a:r>
          </a:p>
          <a:p>
            <a:pPr>
              <a:lnSpc>
                <a:spcPct val="120000"/>
              </a:lnSpc>
            </a:pPr>
            <a:r>
              <a:rPr lang="en-US" b="0" i="0" u="none" strike="noStrike" baseline="0" dirty="0">
                <a:latin typeface="Arial" panose="020B0604020202020204" pitchFamily="34" charset="0"/>
              </a:rPr>
              <a:t>What happens if they do this? </a:t>
            </a:r>
          </a:p>
          <a:p>
            <a:pPr>
              <a:lnSpc>
                <a:spcPct val="120000"/>
              </a:lnSpc>
            </a:pPr>
            <a:r>
              <a:rPr lang="en-US" b="0" i="0" u="none" strike="noStrike" baseline="0" dirty="0">
                <a:latin typeface="Arial" panose="020B0604020202020204" pitchFamily="34" charset="0"/>
              </a:rPr>
              <a:t>At the task and subtask </a:t>
            </a:r>
            <a:r>
              <a:rPr lang="en-US" b="0" i="0" u="none" strike="noStrike" baseline="0" dirty="0" smtClean="0">
                <a:latin typeface="Arial" panose="020B0604020202020204" pitchFamily="34" charset="0"/>
              </a:rPr>
              <a:t>levels, </a:t>
            </a:r>
            <a:r>
              <a:rPr lang="en-US" b="0" i="0" u="none" strike="noStrike" baseline="0" dirty="0">
                <a:latin typeface="Arial" panose="020B0604020202020204" pitchFamily="34" charset="0"/>
              </a:rPr>
              <a:t>the analyst can consider what type of task it is and hence what types of error might occur.</a:t>
            </a:r>
          </a:p>
        </p:txBody>
      </p:sp>
    </p:spTree>
    <p:extLst>
      <p:ext uri="{BB962C8B-B14F-4D97-AF65-F5344CB8AC3E}">
        <p14:creationId xmlns:p14="http://schemas.microsoft.com/office/powerpoint/2010/main" val="113945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33"/>
            <a:ext cx="7886700" cy="670136"/>
          </a:xfrm>
        </p:spPr>
        <p:txBody>
          <a:bodyPr/>
          <a:lstStyle/>
          <a:p>
            <a:r>
              <a:rPr lang="en-US" b="1" i="0" u="none" strike="noStrike" kern="1400" baseline="0" dirty="0">
                <a:latin typeface="Arial" panose="020B0604020202020204" pitchFamily="34" charset="0"/>
              </a:rPr>
              <a:t>Aims</a:t>
            </a:r>
          </a:p>
        </p:txBody>
      </p:sp>
      <p:sp>
        <p:nvSpPr>
          <p:cNvPr id="3" name="Text Placeholder 2"/>
          <p:cNvSpPr>
            <a:spLocks noGrp="1"/>
          </p:cNvSpPr>
          <p:nvPr>
            <p:ph type="body" idx="4294967295"/>
          </p:nvPr>
        </p:nvSpPr>
        <p:spPr>
          <a:xfrm>
            <a:off x="671779" y="1411564"/>
            <a:ext cx="8184883" cy="4801853"/>
          </a:xfrm>
        </p:spPr>
        <p:txBody>
          <a:bodyPr>
            <a:normAutofit fontScale="70000" lnSpcReduction="20000"/>
          </a:bodyPr>
          <a:lstStyle/>
          <a:p>
            <a:pPr>
              <a:lnSpc>
                <a:spcPct val="120000"/>
              </a:lnSpc>
            </a:pPr>
            <a:r>
              <a:rPr lang="en-US" b="0" i="0" u="none" strike="noStrike" baseline="0" dirty="0">
                <a:latin typeface="Arial" panose="020B0604020202020204" pitchFamily="34" charset="0"/>
              </a:rPr>
              <a:t>The notion of a ‘task’ has been central to work in human–computer interaction (HCI) since the subject started. </a:t>
            </a:r>
          </a:p>
          <a:p>
            <a:pPr>
              <a:lnSpc>
                <a:spcPct val="120000"/>
              </a:lnSpc>
            </a:pPr>
            <a:r>
              <a:rPr lang="en-US" b="0" i="0" u="none" strike="noStrike" baseline="0" dirty="0">
                <a:latin typeface="Arial" panose="020B0604020202020204" pitchFamily="34" charset="0"/>
              </a:rPr>
              <a:t>Undertaking a task analysis is a very useful technique – or rather set of techniques – for understanding people and how they carry out their work. </a:t>
            </a:r>
          </a:p>
          <a:p>
            <a:pPr>
              <a:lnSpc>
                <a:spcPct val="120000"/>
              </a:lnSpc>
            </a:pPr>
            <a:r>
              <a:rPr lang="en-US" b="0" i="0" u="none" strike="noStrike" baseline="0" dirty="0">
                <a:latin typeface="Arial" panose="020B0604020202020204" pitchFamily="34" charset="0"/>
              </a:rPr>
              <a:t>Looking at the tasks that people do, or the tasks that they will have to do because of some redesigned system, is a necessary part of human-centred design. </a:t>
            </a:r>
          </a:p>
          <a:p>
            <a:pPr>
              <a:lnSpc>
                <a:spcPct val="120000"/>
              </a:lnSpc>
            </a:pPr>
            <a:r>
              <a:rPr lang="en-US" b="0" i="0" u="none" strike="noStrike" baseline="0" dirty="0">
                <a:latin typeface="Arial" panose="020B0604020202020204" pitchFamily="34" charset="0"/>
              </a:rPr>
              <a:t>This chapter provides some philosophical background on what task analysis is and where it fits into UX design. </a:t>
            </a:r>
          </a:p>
          <a:p>
            <a:pPr>
              <a:lnSpc>
                <a:spcPct val="120000"/>
              </a:lnSpc>
            </a:pPr>
            <a:r>
              <a:rPr lang="en-US" b="0" i="0" u="none" strike="noStrike" baseline="0" dirty="0">
                <a:latin typeface="Arial" panose="020B0604020202020204" pitchFamily="34" charset="0"/>
              </a:rPr>
              <a:t>It then provides practical advice on doing different types of task analysis. </a:t>
            </a:r>
          </a:p>
        </p:txBody>
      </p:sp>
    </p:spTree>
    <p:extLst>
      <p:ext uri="{BB962C8B-B14F-4D97-AF65-F5344CB8AC3E}">
        <p14:creationId xmlns:p14="http://schemas.microsoft.com/office/powerpoint/2010/main" val="1092132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4"/>
            <a:ext cx="7886700" cy="549366"/>
          </a:xfrm>
        </p:spPr>
        <p:txBody>
          <a:bodyPr/>
          <a:lstStyle/>
          <a:p>
            <a:r>
              <a:rPr lang="en-US" b="1" kern="1400" dirty="0">
                <a:latin typeface="Arial" panose="020B0604020202020204" pitchFamily="34" charset="0"/>
              </a:rPr>
              <a:t>HTA </a:t>
            </a:r>
            <a:r>
              <a:rPr lang="en-US" b="1" kern="1400" dirty="0" smtClean="0">
                <a:latin typeface="Arial" panose="020B0604020202020204" pitchFamily="34" charset="0"/>
              </a:rPr>
              <a:t>(4 </a:t>
            </a:r>
            <a:r>
              <a:rPr lang="en-US" b="1" kern="1400" dirty="0">
                <a:latin typeface="Arial" panose="020B0604020202020204" pitchFamily="34" charset="0"/>
              </a:rPr>
              <a:t>of 5)</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31" y="1411564"/>
            <a:ext cx="8175181" cy="4801854"/>
          </a:xfrm>
        </p:spPr>
        <p:txBody>
          <a:bodyPr>
            <a:normAutofit fontScale="70000" lnSpcReduction="20000"/>
          </a:bodyPr>
          <a:lstStyle/>
          <a:p>
            <a:pPr>
              <a:lnSpc>
                <a:spcPct val="120000"/>
              </a:lnSpc>
            </a:pPr>
            <a:r>
              <a:rPr lang="en-US" b="0" i="0" u="none" strike="noStrike" baseline="0" dirty="0">
                <a:latin typeface="Arial" panose="020B0604020202020204" pitchFamily="34" charset="0"/>
              </a:rPr>
              <a:t>Annett (2004) provides a step-by-step guide to how to do an HTA:</a:t>
            </a: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Decide </a:t>
            </a:r>
            <a:r>
              <a:rPr lang="en-US" b="0" i="0" u="none" strike="noStrike" baseline="0" dirty="0">
                <a:latin typeface="Arial" panose="020B0604020202020204" pitchFamily="34" charset="0"/>
              </a:rPr>
              <a:t>on the purpose of the analysis. This is typically to help with systems design or to design training materials.</a:t>
            </a: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Define </a:t>
            </a:r>
            <a:r>
              <a:rPr lang="en-US" b="0" i="0" u="none" strike="noStrike" baseline="0" dirty="0">
                <a:latin typeface="Arial" panose="020B0604020202020204" pitchFamily="34" charset="0"/>
              </a:rPr>
              <a:t>the task goals.</a:t>
            </a: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Data </a:t>
            </a:r>
            <a:r>
              <a:rPr lang="en-US" b="0" i="0" u="none" strike="noStrike" baseline="0" dirty="0">
                <a:latin typeface="Arial" panose="020B0604020202020204" pitchFamily="34" charset="0"/>
              </a:rPr>
              <a:t>acquisition. How are you going to collect data? Observation, getting people to use a prototype, etc.</a:t>
            </a: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Acquire </a:t>
            </a:r>
            <a:r>
              <a:rPr lang="en-US" b="0" i="0" u="none" strike="noStrike" baseline="0" dirty="0">
                <a:latin typeface="Arial" panose="020B0604020202020204" pitchFamily="34" charset="0"/>
              </a:rPr>
              <a:t>data and draft a hierarchical diagram.</a:t>
            </a: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Recheck </a:t>
            </a:r>
            <a:r>
              <a:rPr lang="en-US" b="0" i="0" u="none" strike="noStrike" baseline="0" dirty="0">
                <a:latin typeface="Arial" panose="020B0604020202020204" pitchFamily="34" charset="0"/>
              </a:rPr>
              <a:t>validity of decomposition with stakeholders.</a:t>
            </a: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Identify </a:t>
            </a:r>
            <a:r>
              <a:rPr lang="en-US" b="0" i="0" u="none" strike="noStrike" baseline="0" dirty="0">
                <a:latin typeface="Arial" panose="020B0604020202020204" pitchFamily="34" charset="0"/>
              </a:rPr>
              <a:t>significant operations and stop when the effects of failure are no longer significant.</a:t>
            </a: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Generate </a:t>
            </a:r>
            <a:r>
              <a:rPr lang="en-US" b="0" i="0" u="none" strike="noStrike" baseline="0" dirty="0">
                <a:latin typeface="Arial" panose="020B0604020202020204" pitchFamily="34" charset="0"/>
              </a:rPr>
              <a:t>and test hypotheses concerning factors affecting learning and performance.</a:t>
            </a:r>
          </a:p>
        </p:txBody>
      </p:sp>
    </p:spTree>
    <p:extLst>
      <p:ext uri="{BB962C8B-B14F-4D97-AF65-F5344CB8AC3E}">
        <p14:creationId xmlns:p14="http://schemas.microsoft.com/office/powerpoint/2010/main" val="1786237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8168"/>
            <a:ext cx="7886700" cy="532112"/>
          </a:xfrm>
        </p:spPr>
        <p:txBody>
          <a:bodyPr/>
          <a:lstStyle/>
          <a:p>
            <a:r>
              <a:rPr lang="en-US" b="1" kern="1400" dirty="0">
                <a:latin typeface="Arial" panose="020B0604020202020204" pitchFamily="34" charset="0"/>
              </a:rPr>
              <a:t>HTA </a:t>
            </a:r>
            <a:r>
              <a:rPr lang="en-US" b="1" kern="1400" dirty="0" smtClean="0">
                <a:latin typeface="Arial" panose="020B0604020202020204" pitchFamily="34" charset="0"/>
              </a:rPr>
              <a:t>(5 </a:t>
            </a:r>
            <a:r>
              <a:rPr lang="en-US" b="1" kern="1400" dirty="0">
                <a:latin typeface="Arial" panose="020B0604020202020204" pitchFamily="34" charset="0"/>
              </a:rPr>
              <a:t>of 5)</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2855" y="1411560"/>
            <a:ext cx="8183807" cy="4793231"/>
          </a:xfrm>
        </p:spPr>
        <p:txBody>
          <a:bodyPr>
            <a:normAutofit fontScale="70000" lnSpcReduction="20000"/>
          </a:bodyPr>
          <a:lstStyle/>
          <a:p>
            <a:pPr>
              <a:lnSpc>
                <a:spcPct val="120000"/>
              </a:lnSpc>
            </a:pPr>
            <a:r>
              <a:rPr lang="en-US" b="0" i="0" u="none" strike="noStrike" baseline="0" dirty="0">
                <a:latin typeface="Arial" panose="020B0604020202020204" pitchFamily="34" charset="0"/>
              </a:rPr>
              <a:t>Lim and Long (1994) use HTA slightly differently in their HCI development method, called MUSE (Method for Usability Engineering). </a:t>
            </a:r>
          </a:p>
          <a:p>
            <a:pPr>
              <a:lnSpc>
                <a:spcPct val="120000"/>
              </a:lnSpc>
            </a:pPr>
            <a:r>
              <a:rPr lang="en-US" b="0" i="0" u="none" strike="noStrike" baseline="0" dirty="0">
                <a:latin typeface="Arial" panose="020B0604020202020204" pitchFamily="34" charset="0"/>
              </a:rPr>
              <a:t>They illustrate their approach using a ‘Simple ATM’ example as shown in Figure 11.2. </a:t>
            </a:r>
          </a:p>
          <a:p>
            <a:pPr>
              <a:lnSpc>
                <a:spcPct val="120000"/>
              </a:lnSpc>
            </a:pPr>
            <a:r>
              <a:rPr lang="en-US" b="0" i="0" u="none" strike="noStrike" baseline="0" dirty="0">
                <a:latin typeface="Arial" panose="020B0604020202020204" pitchFamily="34" charset="0"/>
              </a:rPr>
              <a:t>This shows that the ‘Simple ATM’ consists of two subtasks that are completed in sequence: Present Personal ID and Select Service. </a:t>
            </a:r>
          </a:p>
          <a:p>
            <a:pPr>
              <a:lnSpc>
                <a:spcPct val="120000"/>
              </a:lnSpc>
            </a:pPr>
            <a:r>
              <a:rPr lang="en-US" b="0" i="0" u="none" strike="noStrike" baseline="0" dirty="0">
                <a:latin typeface="Arial" panose="020B0604020202020204" pitchFamily="34" charset="0"/>
              </a:rPr>
              <a:t>Present Personal ID consists of two further subtasks: Enter Card and Enter PIN. </a:t>
            </a:r>
          </a:p>
          <a:p>
            <a:pPr>
              <a:lnSpc>
                <a:spcPct val="120000"/>
              </a:lnSpc>
            </a:pPr>
            <a:r>
              <a:rPr lang="en-US" b="0" i="0" u="none" strike="noStrike" baseline="0" dirty="0">
                <a:latin typeface="Arial" panose="020B0604020202020204" pitchFamily="34" charset="0"/>
              </a:rPr>
              <a:t>In its turn, Enter PIN consists of a number of iterations of the Press Digit action. Select Service consists of either Withdraw Cash or Check Balance.</a:t>
            </a:r>
          </a:p>
        </p:txBody>
      </p:sp>
    </p:spTree>
    <p:extLst>
      <p:ext uri="{BB962C8B-B14F-4D97-AF65-F5344CB8AC3E}">
        <p14:creationId xmlns:p14="http://schemas.microsoft.com/office/powerpoint/2010/main" val="1612634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319387"/>
            <a:ext cx="8856663" cy="825410"/>
          </a:xfrm>
        </p:spPr>
        <p:txBody>
          <a:bodyPr/>
          <a:lstStyle/>
          <a:p>
            <a:r>
              <a:rPr lang="en-US" b="1" i="0" u="none" strike="noStrike" kern="1400" baseline="0" dirty="0">
                <a:latin typeface="Arial" panose="020B0604020202020204" pitchFamily="34" charset="0"/>
              </a:rPr>
              <a:t>GOMS: a cognitive model of procedural </a:t>
            </a:r>
            <a:r>
              <a:rPr lang="en-US" b="1" i="0" u="none" strike="noStrike" kern="1400" baseline="0" dirty="0" smtClean="0">
                <a:latin typeface="Arial" panose="020B0604020202020204" pitchFamily="34" charset="0"/>
              </a:rPr>
              <a:t>knowledge (1 of 4)</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2853" y="1429713"/>
            <a:ext cx="8183809" cy="4801855"/>
          </a:xfrm>
        </p:spPr>
        <p:txBody>
          <a:bodyPr>
            <a:normAutofit fontScale="55000" lnSpcReduction="20000"/>
          </a:bodyPr>
          <a:lstStyle/>
          <a:p>
            <a:pPr>
              <a:lnSpc>
                <a:spcPct val="120000"/>
              </a:lnSpc>
            </a:pPr>
            <a:r>
              <a:rPr lang="en-US" b="0" i="0" u="none" strike="noStrike" baseline="0" dirty="0">
                <a:latin typeface="Arial" panose="020B0604020202020204" pitchFamily="34" charset="0"/>
              </a:rPr>
              <a:t>GOMS is the most famous and long-lasting of a large number of cognitive task analysis methods (Kieras, 2012). </a:t>
            </a:r>
          </a:p>
          <a:p>
            <a:pPr>
              <a:lnSpc>
                <a:spcPct val="120000"/>
              </a:lnSpc>
            </a:pPr>
            <a:r>
              <a:rPr lang="en-US" b="0" i="0" u="none" strike="noStrike" baseline="0" dirty="0">
                <a:latin typeface="Arial" panose="020B0604020202020204" pitchFamily="34" charset="0"/>
              </a:rPr>
              <a:t>GOMS focuses on the cognitive processes required to achieve a goal using a particular device. The aim is to describe tasks in terms of the following:</a:t>
            </a:r>
          </a:p>
          <a:p>
            <a:pPr lvl="1">
              <a:lnSpc>
                <a:spcPct val="120000"/>
              </a:lnSpc>
              <a:buFont typeface="Arial" panose="020B0604020202020204" pitchFamily="34" charset="0"/>
              <a:buChar char="–"/>
            </a:pPr>
            <a:r>
              <a:rPr lang="en-US" b="0" i="0" u="none" strike="noStrike" baseline="0" dirty="0">
                <a:latin typeface="Arial" panose="020B0604020202020204" pitchFamily="34" charset="0"/>
              </a:rPr>
              <a:t>Goals. What are people trying to do using some system (e.g. make a call using a cell phone.)</a:t>
            </a:r>
          </a:p>
          <a:p>
            <a:pPr lvl="1">
              <a:lnSpc>
                <a:spcPct val="120000"/>
              </a:lnSpc>
              <a:buFont typeface="Arial" panose="020B0604020202020204" pitchFamily="34" charset="0"/>
              <a:buChar char="–"/>
            </a:pPr>
            <a:r>
              <a:rPr lang="en-US" b="0" i="0" u="none" strike="noStrike" baseline="0" dirty="0">
                <a:latin typeface="Arial" panose="020B0604020202020204" pitchFamily="34" charset="0"/>
              </a:rPr>
              <a:t>Operators. These are the actions that the system allows people to perform, such as clicking on menus, scrolling through lists, pressing buttons and so on.</a:t>
            </a:r>
          </a:p>
          <a:p>
            <a:pPr lvl="1">
              <a:lnSpc>
                <a:spcPct val="120000"/>
              </a:lnSpc>
              <a:buFont typeface="Arial" panose="020B0604020202020204" pitchFamily="34" charset="0"/>
              <a:buChar char="–"/>
            </a:pPr>
            <a:r>
              <a:rPr lang="en-US" b="0" i="0" u="none" strike="noStrike" baseline="0" dirty="0">
                <a:latin typeface="Arial" panose="020B0604020202020204" pitchFamily="34" charset="0"/>
              </a:rPr>
              <a:t>Methods. These are sequences of subtasks and operators. Subtasks are described at a more abstract level than operators – things such as ‘select name from address book’ or ‘enter phone number’.</a:t>
            </a:r>
          </a:p>
          <a:p>
            <a:pPr lvl="1">
              <a:lnSpc>
                <a:spcPct val="120000"/>
              </a:lnSpc>
              <a:buFont typeface="Arial" panose="020B0604020202020204" pitchFamily="34" charset="0"/>
              <a:buChar char="–"/>
            </a:pPr>
            <a:r>
              <a:rPr lang="en-US" b="0" i="0" u="none" strike="noStrike" baseline="0" dirty="0">
                <a:latin typeface="Arial" panose="020B0604020202020204" pitchFamily="34" charset="0"/>
              </a:rPr>
              <a:t>Selection rules. These are the rules that people use to choose between methods of achieving the same subtask (if there are options). For example, to select a name from an address </a:t>
            </a:r>
            <a:r>
              <a:rPr lang="en-US" b="0" i="0" u="none" strike="noStrike" baseline="0" dirty="0" smtClean="0">
                <a:latin typeface="Arial" panose="020B0604020202020204" pitchFamily="34" charset="0"/>
              </a:rPr>
              <a:t>book, </a:t>
            </a:r>
            <a:r>
              <a:rPr lang="en-US" b="0" i="0" u="none" strike="noStrike" baseline="0" dirty="0">
                <a:latin typeface="Arial" panose="020B0604020202020204" pitchFamily="34" charset="0"/>
              </a:rPr>
              <a:t>a person could scroll through the names or type in the first letter and jump to a part of the address book.</a:t>
            </a:r>
          </a:p>
        </p:txBody>
      </p:sp>
    </p:spTree>
    <p:extLst>
      <p:ext uri="{BB962C8B-B14F-4D97-AF65-F5344CB8AC3E}">
        <p14:creationId xmlns:p14="http://schemas.microsoft.com/office/powerpoint/2010/main" val="163974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193" y="69311"/>
            <a:ext cx="9083615" cy="1325563"/>
          </a:xfrm>
        </p:spPr>
        <p:txBody>
          <a:bodyPr/>
          <a:lstStyle/>
          <a:p>
            <a:r>
              <a:rPr lang="en-US" b="1" kern="1400" dirty="0">
                <a:latin typeface="Arial" panose="020B0604020202020204" pitchFamily="34" charset="0"/>
              </a:rPr>
              <a:t>GOMS: a cognitive model of procedural knowledge </a:t>
            </a:r>
            <a:r>
              <a:rPr lang="en-US" b="1" kern="1400" dirty="0" smtClean="0">
                <a:latin typeface="Arial" panose="020B0604020202020204" pitchFamily="34" charset="0"/>
              </a:rPr>
              <a:t>(2 </a:t>
            </a:r>
            <a:r>
              <a:rPr lang="en-US" b="1" kern="1400" dirty="0">
                <a:latin typeface="Arial" panose="020B0604020202020204" pitchFamily="34" charset="0"/>
              </a:rPr>
              <a:t>of 4)</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4710" y="1433907"/>
            <a:ext cx="8192427" cy="4995469"/>
          </a:xfrm>
        </p:spPr>
        <p:txBody>
          <a:bodyPr>
            <a:normAutofit fontScale="55000" lnSpcReduction="20000"/>
          </a:bodyPr>
          <a:lstStyle/>
          <a:p>
            <a:pPr>
              <a:lnSpc>
                <a:spcPct val="120000"/>
              </a:lnSpc>
            </a:pPr>
            <a:r>
              <a:rPr lang="en-US" sz="3600" b="0" i="0" u="none" strike="noStrike" baseline="0" dirty="0">
                <a:latin typeface="Arial" panose="020B0604020202020204" pitchFamily="34" charset="0"/>
              </a:rPr>
              <a:t>There are many different ‘flavours’ of GOMS, focusing on different aspects of a task, using different </a:t>
            </a:r>
            <a:r>
              <a:rPr lang="en-US" sz="3600" b="0" i="0" u="none" strike="noStrike" baseline="0" dirty="0" smtClean="0">
                <a:latin typeface="Arial" panose="020B0604020202020204" pitchFamily="34" charset="0"/>
              </a:rPr>
              <a:t>notations and </a:t>
            </a:r>
            <a:r>
              <a:rPr lang="en-US" sz="3600" b="0" i="0" u="none" strike="noStrike" baseline="0" dirty="0">
                <a:latin typeface="Arial" panose="020B0604020202020204" pitchFamily="34" charset="0"/>
              </a:rPr>
              <a:t>different constructs. </a:t>
            </a:r>
          </a:p>
          <a:p>
            <a:pPr>
              <a:lnSpc>
                <a:spcPct val="120000"/>
              </a:lnSpc>
            </a:pPr>
            <a:r>
              <a:rPr lang="en-US" sz="3600" b="0" i="0" u="none" strike="noStrike" baseline="0" dirty="0">
                <a:latin typeface="Arial" panose="020B0604020202020204" pitchFamily="34" charset="0"/>
              </a:rPr>
              <a:t>In this </a:t>
            </a:r>
            <a:r>
              <a:rPr lang="en-US" sz="3600" b="0" i="0" u="none" strike="noStrike" baseline="0" dirty="0" smtClean="0">
                <a:latin typeface="Arial" panose="020B0604020202020204" pitchFamily="34" charset="0"/>
              </a:rPr>
              <a:t>book, </a:t>
            </a:r>
            <a:r>
              <a:rPr lang="en-US" sz="3600" b="0" i="0" u="none" strike="noStrike" baseline="0" dirty="0">
                <a:latin typeface="Arial" panose="020B0604020202020204" pitchFamily="34" charset="0"/>
              </a:rPr>
              <a:t>we do not claim to teach GOMS as a </a:t>
            </a:r>
            <a:r>
              <a:rPr lang="en-US" sz="3600" b="0" i="0" u="none" strike="noStrike" baseline="0" dirty="0" smtClean="0">
                <a:latin typeface="Arial" panose="020B0604020202020204" pitchFamily="34" charset="0"/>
              </a:rPr>
              <a:t>method </a:t>
            </a:r>
            <a:r>
              <a:rPr lang="en-US" sz="3600" b="0" i="0" u="none" strike="noStrike" baseline="0" dirty="0">
                <a:latin typeface="Arial" panose="020B0604020202020204" pitchFamily="34" charset="0"/>
              </a:rPr>
              <a:t>but just to alert readers to its existence and provide some illustrative examples. Kieras (2004) provides his version and John (2003) provides hers.</a:t>
            </a:r>
          </a:p>
          <a:p>
            <a:pPr>
              <a:lnSpc>
                <a:spcPct val="120000"/>
              </a:lnSpc>
            </a:pPr>
            <a:r>
              <a:rPr lang="en-US" sz="3600" b="0" i="0" u="none" strike="noStrike" baseline="0" dirty="0">
                <a:latin typeface="Arial" panose="020B0604020202020204" pitchFamily="34" charset="0"/>
              </a:rPr>
              <a:t>Looking at the constructs in GOMS, it is clear that the method is applicable only if people know what they are going to do. </a:t>
            </a:r>
          </a:p>
          <a:p>
            <a:pPr>
              <a:lnSpc>
                <a:spcPct val="120000"/>
              </a:lnSpc>
            </a:pPr>
            <a:r>
              <a:rPr lang="en-US" sz="3600" b="0" i="0" u="none" strike="noStrike" baseline="0" dirty="0">
                <a:latin typeface="Arial" panose="020B0604020202020204" pitchFamily="34" charset="0"/>
              </a:rPr>
              <a:t>John (2003) emphasizes that selection rules are ‘well-learned’ sequences of sub-goals and operators. </a:t>
            </a:r>
          </a:p>
          <a:p>
            <a:pPr>
              <a:lnSpc>
                <a:spcPct val="120000"/>
              </a:lnSpc>
            </a:pPr>
            <a:r>
              <a:rPr lang="en-US" sz="3600" b="0" i="0" u="none" strike="noStrike" baseline="0" dirty="0">
                <a:latin typeface="Arial" panose="020B0604020202020204" pitchFamily="34" charset="0"/>
              </a:rPr>
              <a:t>GOMS is not a suitable analytical method where people are problem-solving. </a:t>
            </a:r>
          </a:p>
          <a:p>
            <a:pPr>
              <a:lnSpc>
                <a:spcPct val="120000"/>
              </a:lnSpc>
            </a:pPr>
            <a:r>
              <a:rPr lang="en-US" sz="3600" b="0" i="0" u="none" strike="noStrike" baseline="0" dirty="0" smtClean="0">
                <a:latin typeface="Arial" panose="020B0604020202020204" pitchFamily="34" charset="0"/>
              </a:rPr>
              <a:t>Also, </a:t>
            </a:r>
            <a:r>
              <a:rPr lang="en-US" sz="3600" b="0" i="0" u="none" strike="noStrike" baseline="0" dirty="0">
                <a:latin typeface="Arial" panose="020B0604020202020204" pitchFamily="34" charset="0"/>
              </a:rPr>
              <a:t>it is mainly applicable to systems being used by a single person where it can give accurate estimates of performance and help designers think about different designs</a:t>
            </a:r>
            <a:r>
              <a:rPr lang="en-US" b="0" i="0" u="none" strike="noStrike" baseline="0" dirty="0">
                <a:latin typeface="Arial" panose="020B0604020202020204" pitchFamily="34" charset="0"/>
              </a:rPr>
              <a:t>.</a:t>
            </a:r>
          </a:p>
        </p:txBody>
      </p:sp>
    </p:spTree>
    <p:extLst>
      <p:ext uri="{BB962C8B-B14F-4D97-AF65-F5344CB8AC3E}">
        <p14:creationId xmlns:p14="http://schemas.microsoft.com/office/powerpoint/2010/main" val="703717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426" y="78837"/>
            <a:ext cx="9244852" cy="1325563"/>
          </a:xfrm>
        </p:spPr>
        <p:txBody>
          <a:bodyPr/>
          <a:lstStyle/>
          <a:p>
            <a:r>
              <a:rPr lang="en-US" b="1" kern="1400" dirty="0">
                <a:latin typeface="Arial" panose="020B0604020202020204" pitchFamily="34" charset="0"/>
              </a:rPr>
              <a:t>GOMS: a cognitive model of procedural knowledge </a:t>
            </a:r>
            <a:r>
              <a:rPr lang="en-US" b="1" kern="1400" dirty="0" smtClean="0">
                <a:latin typeface="Arial" panose="020B0604020202020204" pitchFamily="34" charset="0"/>
              </a:rPr>
              <a:t>(3 </a:t>
            </a:r>
            <a:r>
              <a:rPr lang="en-US" b="1" kern="1400" dirty="0">
                <a:latin typeface="Arial" panose="020B0604020202020204" pitchFamily="34" charset="0"/>
              </a:rPr>
              <a:t>of 4)</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2853" y="1438337"/>
            <a:ext cx="8183810" cy="4801857"/>
          </a:xfrm>
        </p:spPr>
        <p:txBody>
          <a:bodyPr>
            <a:noAutofit/>
          </a:bodyPr>
          <a:lstStyle/>
          <a:p>
            <a:r>
              <a:rPr lang="en-US" sz="1600" b="0" i="0" u="none" strike="noStrike" baseline="0" dirty="0">
                <a:latin typeface="Arial" panose="020B0604020202020204" pitchFamily="34" charset="0"/>
              </a:rPr>
              <a:t>John (2003) gives the example of a GOMS analysis in project Ernestine. </a:t>
            </a:r>
          </a:p>
          <a:p>
            <a:r>
              <a:rPr lang="en-US" sz="1600" b="0" i="0" u="none" strike="noStrike" baseline="0" dirty="0">
                <a:latin typeface="Arial" panose="020B0604020202020204" pitchFamily="34" charset="0"/>
              </a:rPr>
              <a:t>She and co-worker Wayne Gray constructed 36 detailed GOMS models for telephone operators using their current workstation and for them using a new proposed workstation. </a:t>
            </a:r>
          </a:p>
          <a:p>
            <a:r>
              <a:rPr lang="en-US" sz="1600" b="0" i="0" u="none" strike="noStrike" baseline="0" dirty="0">
                <a:latin typeface="Arial" panose="020B0604020202020204" pitchFamily="34" charset="0"/>
              </a:rPr>
              <a:t>The tasks such as answer call, initiate call and so on are broken down into the detailed operations that are required, such as enter command, read screen and so on. </a:t>
            </a:r>
          </a:p>
          <a:p>
            <a:r>
              <a:rPr lang="en-US" sz="1600" b="0" i="0" u="none" strike="noStrike" baseline="0" dirty="0">
                <a:latin typeface="Arial" panose="020B0604020202020204" pitchFamily="34" charset="0"/>
              </a:rPr>
              <a:t>Times for these operations are then allocated and hence the overall time for the task can be calculated.</a:t>
            </a:r>
          </a:p>
          <a:p>
            <a:r>
              <a:rPr lang="en-US" sz="1600" b="0" i="0" u="none" strike="noStrike" baseline="0" dirty="0">
                <a:latin typeface="Arial" panose="020B0604020202020204" pitchFamily="34" charset="0"/>
              </a:rPr>
              <a:t>The new workstation had a different keyboard and screen layout, different keying procedures and system response time. </a:t>
            </a:r>
          </a:p>
          <a:p>
            <a:r>
              <a:rPr lang="en-US" sz="1600" b="0" i="0" u="none" strike="noStrike" baseline="0" dirty="0">
                <a:latin typeface="Arial" panose="020B0604020202020204" pitchFamily="34" charset="0"/>
              </a:rPr>
              <a:t>The company believed the new workstation would be more effective than the old. </a:t>
            </a:r>
          </a:p>
          <a:p>
            <a:r>
              <a:rPr lang="en-US" sz="1600" b="0" i="0" u="none" strike="noStrike" baseline="0" dirty="0">
                <a:latin typeface="Arial" panose="020B0604020202020204" pitchFamily="34" charset="0"/>
              </a:rPr>
              <a:t>However, the results of the modelling exercise predicted that the new workstation would be on average 0.63 second slower than the old. </a:t>
            </a:r>
          </a:p>
          <a:p>
            <a:r>
              <a:rPr lang="en-US" sz="1600" b="0" i="0" u="none" strike="noStrike" baseline="0" dirty="0">
                <a:latin typeface="Arial" panose="020B0604020202020204" pitchFamily="34" charset="0"/>
              </a:rPr>
              <a:t>In financial terms this cost an additional $2m a year. </a:t>
            </a:r>
          </a:p>
          <a:p>
            <a:r>
              <a:rPr lang="en-US" sz="1600" b="0" i="0" u="none" strike="noStrike" baseline="0" dirty="0">
                <a:latin typeface="Arial" panose="020B0604020202020204" pitchFamily="34" charset="0"/>
              </a:rPr>
              <a:t>Later, field trials were undertaken which confirmed the predicted results.</a:t>
            </a:r>
          </a:p>
        </p:txBody>
      </p:sp>
    </p:spTree>
    <p:extLst>
      <p:ext uri="{BB962C8B-B14F-4D97-AF65-F5344CB8AC3E}">
        <p14:creationId xmlns:p14="http://schemas.microsoft.com/office/powerpoint/2010/main" val="1189612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012" y="78840"/>
            <a:ext cx="9005977" cy="1325563"/>
          </a:xfrm>
        </p:spPr>
        <p:txBody>
          <a:bodyPr/>
          <a:lstStyle/>
          <a:p>
            <a:r>
              <a:rPr lang="en-US" b="1" kern="1400" dirty="0">
                <a:latin typeface="Arial" panose="020B0604020202020204" pitchFamily="34" charset="0"/>
              </a:rPr>
              <a:t>GOMS: a cognitive model of procedural knowledge </a:t>
            </a:r>
            <a:r>
              <a:rPr lang="en-US" b="1" kern="1400" dirty="0" smtClean="0">
                <a:latin typeface="Arial" panose="020B0604020202020204" pitchFamily="34" charset="0"/>
              </a:rPr>
              <a:t>(4 </a:t>
            </a:r>
            <a:r>
              <a:rPr lang="en-US" b="1" kern="1400" dirty="0">
                <a:latin typeface="Arial" panose="020B0604020202020204" pitchFamily="34" charset="0"/>
              </a:rPr>
              <a:t>of 4)</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3807" y="1414112"/>
            <a:ext cx="8192431" cy="4799306"/>
          </a:xfrm>
        </p:spPr>
        <p:txBody>
          <a:bodyPr>
            <a:normAutofit fontScale="70000" lnSpcReduction="20000"/>
          </a:bodyPr>
          <a:lstStyle/>
          <a:p>
            <a:pPr>
              <a:lnSpc>
                <a:spcPct val="120000"/>
              </a:lnSpc>
            </a:pPr>
            <a:r>
              <a:rPr lang="en-US" b="0" i="0" u="none" strike="noStrike" baseline="0" dirty="0">
                <a:latin typeface="Arial" panose="020B0604020202020204" pitchFamily="34" charset="0"/>
              </a:rPr>
              <a:t>John (2003) provides much more detail on this </a:t>
            </a:r>
            <a:r>
              <a:rPr lang="en-US" b="0" i="0" u="none" strike="noStrike" baseline="0" dirty="0" smtClean="0">
                <a:latin typeface="Arial" panose="020B0604020202020204" pitchFamily="34" charset="0"/>
              </a:rPr>
              <a:t>story </a:t>
            </a:r>
            <a:r>
              <a:rPr lang="en-US" b="0" i="0" u="none" strike="noStrike" baseline="0" dirty="0">
                <a:latin typeface="Arial" panose="020B0604020202020204" pitchFamily="34" charset="0"/>
              </a:rPr>
              <a:t>but perhaps the most important thing is that the modelling effort took two person-months and the field trial took 18 months and involved scores of people. </a:t>
            </a:r>
          </a:p>
          <a:p>
            <a:pPr>
              <a:lnSpc>
                <a:spcPct val="120000"/>
              </a:lnSpc>
            </a:pPr>
            <a:r>
              <a:rPr lang="en-US" b="0" i="0" u="none" strike="noStrike" baseline="0" dirty="0">
                <a:latin typeface="Arial" panose="020B0604020202020204" pitchFamily="34" charset="0"/>
              </a:rPr>
              <a:t>Undertaking a GOMS analysis shares with HTA the need to describe, organize and structure tasks, subtasks and actions hierarchically. </a:t>
            </a:r>
          </a:p>
          <a:p>
            <a:pPr>
              <a:lnSpc>
                <a:spcPct val="120000"/>
              </a:lnSpc>
            </a:pPr>
            <a:r>
              <a:rPr lang="en-US" b="0" i="0" u="none" strike="noStrike" baseline="0" dirty="0">
                <a:latin typeface="Arial" panose="020B0604020202020204" pitchFamily="34" charset="0"/>
              </a:rPr>
              <a:t>As we have seen, this is not always easy to do. </a:t>
            </a:r>
          </a:p>
          <a:p>
            <a:pPr>
              <a:lnSpc>
                <a:spcPct val="120000"/>
              </a:lnSpc>
            </a:pPr>
            <a:r>
              <a:rPr lang="en-US" b="0" i="0" u="none" strike="noStrike" baseline="0" dirty="0">
                <a:latin typeface="Arial" panose="020B0604020202020204" pitchFamily="34" charset="0"/>
              </a:rPr>
              <a:t>However, once a task list has been formulated, working through the model is quite straightforward. </a:t>
            </a:r>
          </a:p>
          <a:p>
            <a:pPr>
              <a:lnSpc>
                <a:spcPct val="120000"/>
              </a:lnSpc>
            </a:pPr>
            <a:r>
              <a:rPr lang="en-US" b="0" i="0" u="none" strike="noStrike" baseline="0" dirty="0">
                <a:latin typeface="Arial" panose="020B0604020202020204" pitchFamily="34" charset="0"/>
              </a:rPr>
              <a:t>Times can be associated with the various cognitive and physical actions and hence one can derive the sort of predictions discussed by John (2003).</a:t>
            </a:r>
          </a:p>
        </p:txBody>
      </p:sp>
    </p:spTree>
    <p:extLst>
      <p:ext uri="{BB962C8B-B14F-4D97-AF65-F5344CB8AC3E}">
        <p14:creationId xmlns:p14="http://schemas.microsoft.com/office/powerpoint/2010/main" val="738113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4526"/>
            <a:ext cx="7886700" cy="463102"/>
          </a:xfrm>
        </p:spPr>
        <p:txBody>
          <a:bodyPr/>
          <a:lstStyle/>
          <a:p>
            <a:r>
              <a:rPr lang="en-US" b="1" i="0" u="none" strike="noStrike" kern="1400" baseline="0" dirty="0">
                <a:latin typeface="Arial" panose="020B0604020202020204" pitchFamily="34" charset="0"/>
              </a:rPr>
              <a:t>Structural knowledge</a:t>
            </a:r>
          </a:p>
        </p:txBody>
      </p:sp>
      <p:sp>
        <p:nvSpPr>
          <p:cNvPr id="3" name="Text Placeholder 2"/>
          <p:cNvSpPr>
            <a:spLocks noGrp="1"/>
          </p:cNvSpPr>
          <p:nvPr>
            <p:ph type="body" idx="4294967295"/>
          </p:nvPr>
        </p:nvSpPr>
        <p:spPr>
          <a:xfrm>
            <a:off x="663334" y="1411560"/>
            <a:ext cx="8183803" cy="4810484"/>
          </a:xfrm>
        </p:spPr>
        <p:txBody>
          <a:bodyPr>
            <a:normAutofit fontScale="70000" lnSpcReduction="20000"/>
          </a:bodyPr>
          <a:lstStyle/>
          <a:p>
            <a:pPr>
              <a:lnSpc>
                <a:spcPct val="120000"/>
              </a:lnSpc>
            </a:pPr>
            <a:r>
              <a:rPr lang="en-US" b="0" i="0" u="none" strike="noStrike" baseline="0" dirty="0">
                <a:latin typeface="Arial" panose="020B0604020202020204" pitchFamily="34" charset="0"/>
              </a:rPr>
              <a:t>Task analysis is about procedures. </a:t>
            </a:r>
          </a:p>
          <a:p>
            <a:pPr>
              <a:lnSpc>
                <a:spcPct val="120000"/>
              </a:lnSpc>
            </a:pPr>
            <a:r>
              <a:rPr lang="en-US" b="0" i="0" u="none" strike="noStrike" baseline="0" dirty="0">
                <a:latin typeface="Arial" panose="020B0604020202020204" pitchFamily="34" charset="0"/>
              </a:rPr>
              <a:t>But before a person sets about some </a:t>
            </a:r>
            <a:r>
              <a:rPr lang="en-US" b="0" i="0" u="none" strike="noStrike" baseline="0" dirty="0" smtClean="0">
                <a:latin typeface="Arial" panose="020B0604020202020204" pitchFamily="34" charset="0"/>
              </a:rPr>
              <a:t>procedure, </a:t>
            </a:r>
            <a:r>
              <a:rPr lang="en-US" b="0" i="0" u="none" strike="noStrike" baseline="0" dirty="0">
                <a:latin typeface="Arial" panose="020B0604020202020204" pitchFamily="34" charset="0"/>
              </a:rPr>
              <a:t>they need to know what types of things can be accomplished in a domain. </a:t>
            </a:r>
          </a:p>
          <a:p>
            <a:pPr>
              <a:lnSpc>
                <a:spcPct val="120000"/>
              </a:lnSpc>
            </a:pPr>
            <a:r>
              <a:rPr lang="en-US" b="0" i="0" u="none" strike="noStrike" baseline="0" dirty="0">
                <a:latin typeface="Arial" panose="020B0604020202020204" pitchFamily="34" charset="0"/>
              </a:rPr>
              <a:t>For example, if I am using a drawing </a:t>
            </a:r>
            <a:r>
              <a:rPr lang="en-US" b="0" i="0" u="none" strike="noStrike" baseline="0" dirty="0" smtClean="0">
                <a:latin typeface="Arial" panose="020B0604020202020204" pitchFamily="34" charset="0"/>
              </a:rPr>
              <a:t>package, </a:t>
            </a:r>
            <a:r>
              <a:rPr lang="en-US" b="0" i="0" u="none" strike="noStrike" baseline="0" dirty="0">
                <a:latin typeface="Arial" panose="020B0604020202020204" pitchFamily="34" charset="0"/>
              </a:rPr>
              <a:t>I need to know that there is a facility for changing the thickness of a line, say, before I set about working out how to do it. </a:t>
            </a:r>
          </a:p>
          <a:p>
            <a:pPr>
              <a:lnSpc>
                <a:spcPct val="120000"/>
              </a:lnSpc>
            </a:pPr>
            <a:r>
              <a:rPr lang="en-US" b="0" i="0" u="none" strike="noStrike" baseline="0" dirty="0">
                <a:latin typeface="Arial" panose="020B0604020202020204" pitchFamily="34" charset="0"/>
              </a:rPr>
              <a:t>I need some conception of what is possible, or what is likely. </a:t>
            </a:r>
          </a:p>
          <a:p>
            <a:pPr>
              <a:lnSpc>
                <a:spcPct val="120000"/>
              </a:lnSpc>
            </a:pPr>
            <a:r>
              <a:rPr lang="en-US" b="0" i="0" u="none" strike="noStrike" baseline="0" dirty="0">
                <a:latin typeface="Arial" panose="020B0604020202020204" pitchFamily="34" charset="0"/>
              </a:rPr>
              <a:t>So in this section, instead of focusing on the steps that people have to go through to achieve a goal (hence looking at a procedural representation), we can look at the structural knowledge that people have and how an analysis of this can help in designing better systems.</a:t>
            </a:r>
          </a:p>
        </p:txBody>
      </p:sp>
    </p:spTree>
    <p:extLst>
      <p:ext uri="{BB962C8B-B14F-4D97-AF65-F5344CB8AC3E}">
        <p14:creationId xmlns:p14="http://schemas.microsoft.com/office/powerpoint/2010/main" val="1610671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20"/>
            <a:ext cx="7886700" cy="549366"/>
          </a:xfrm>
        </p:spPr>
        <p:txBody>
          <a:bodyPr/>
          <a:lstStyle/>
          <a:p>
            <a:r>
              <a:rPr lang="en-US" b="1" i="0" u="none" strike="noStrike" kern="1400" baseline="0" dirty="0">
                <a:latin typeface="Arial" panose="020B0604020202020204" pitchFamily="34" charset="0"/>
              </a:rPr>
              <a:t>Steven Payne</a:t>
            </a:r>
          </a:p>
        </p:txBody>
      </p:sp>
      <p:sp>
        <p:nvSpPr>
          <p:cNvPr id="3" name="Text Placeholder 2"/>
          <p:cNvSpPr>
            <a:spLocks noGrp="1"/>
          </p:cNvSpPr>
          <p:nvPr>
            <p:ph type="body" idx="4294967295"/>
          </p:nvPr>
        </p:nvSpPr>
        <p:spPr>
          <a:xfrm>
            <a:off x="654700" y="1399340"/>
            <a:ext cx="8192437" cy="4793229"/>
          </a:xfrm>
        </p:spPr>
        <p:txBody>
          <a:bodyPr>
            <a:normAutofit/>
          </a:bodyPr>
          <a:lstStyle/>
          <a:p>
            <a:pPr>
              <a:lnSpc>
                <a:spcPct val="110000"/>
              </a:lnSpc>
            </a:pPr>
            <a:r>
              <a:rPr lang="en-US" sz="2600" b="0" i="0" u="none" strike="noStrike" baseline="0" dirty="0">
                <a:latin typeface="Arial" panose="020B0604020202020204" pitchFamily="34" charset="0"/>
              </a:rPr>
              <a:t>Payne (2007) shows how the concept of a ‘mental model’ can be used to analyse tasks. </a:t>
            </a:r>
          </a:p>
          <a:p>
            <a:pPr>
              <a:lnSpc>
                <a:spcPct val="110000"/>
              </a:lnSpc>
            </a:pPr>
            <a:r>
              <a:rPr lang="en-US" sz="2600" b="0" i="0" u="none" strike="noStrike" baseline="0" dirty="0">
                <a:latin typeface="Arial" panose="020B0604020202020204" pitchFamily="34" charset="0"/>
              </a:rPr>
              <a:t>He proposes that people need to keep in mind two mental spaces and the relationships between them. </a:t>
            </a:r>
          </a:p>
          <a:p>
            <a:pPr>
              <a:lnSpc>
                <a:spcPct val="110000"/>
              </a:lnSpc>
            </a:pPr>
            <a:r>
              <a:rPr lang="en-US" sz="2600" b="0" i="0" u="none" strike="noStrike" baseline="0" dirty="0">
                <a:latin typeface="Arial" panose="020B0604020202020204" pitchFamily="34" charset="0"/>
              </a:rPr>
              <a:t>A goal space describes the state of the domain that the person is seeking to achieve. </a:t>
            </a:r>
          </a:p>
          <a:p>
            <a:pPr>
              <a:lnSpc>
                <a:spcPct val="110000"/>
              </a:lnSpc>
            </a:pPr>
            <a:r>
              <a:rPr lang="en-US" sz="2600" b="0" i="0" u="none" strike="noStrike" baseline="0" dirty="0">
                <a:latin typeface="Arial" panose="020B0604020202020204" pitchFamily="34" charset="0"/>
              </a:rPr>
              <a:t>The device space describes how the technology represents the goal space. </a:t>
            </a:r>
          </a:p>
          <a:p>
            <a:pPr>
              <a:lnSpc>
                <a:spcPct val="110000"/>
              </a:lnSpc>
            </a:pPr>
            <a:r>
              <a:rPr lang="en-US" sz="2600" b="0" i="0" u="none" strike="noStrike" baseline="0" dirty="0">
                <a:latin typeface="Arial" panose="020B0604020202020204" pitchFamily="34" charset="0"/>
              </a:rPr>
              <a:t>An analysis of the different representations used can highlight where people have difficulties. </a:t>
            </a:r>
          </a:p>
        </p:txBody>
      </p:sp>
    </p:spTree>
    <p:extLst>
      <p:ext uri="{BB962C8B-B14F-4D97-AF65-F5344CB8AC3E}">
        <p14:creationId xmlns:p14="http://schemas.microsoft.com/office/powerpoint/2010/main" val="1521504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4137"/>
            <a:ext cx="7886700" cy="601124"/>
          </a:xfrm>
        </p:spPr>
        <p:txBody>
          <a:bodyPr/>
          <a:lstStyle/>
          <a:p>
            <a:r>
              <a:rPr lang="en-US" b="1" i="0" u="none" strike="noStrike" kern="1400" baseline="0" dirty="0">
                <a:latin typeface="Arial" panose="020B0604020202020204" pitchFamily="34" charset="0"/>
              </a:rPr>
              <a:t>Goal space and device space</a:t>
            </a:r>
          </a:p>
        </p:txBody>
      </p:sp>
      <p:sp>
        <p:nvSpPr>
          <p:cNvPr id="3" name="Text Placeholder 2"/>
          <p:cNvSpPr>
            <a:spLocks noGrp="1"/>
          </p:cNvSpPr>
          <p:nvPr>
            <p:ph type="body" idx="4294967295"/>
          </p:nvPr>
        </p:nvSpPr>
        <p:spPr>
          <a:xfrm>
            <a:off x="654710" y="1412465"/>
            <a:ext cx="8201053" cy="4793225"/>
          </a:xfrm>
        </p:spPr>
        <p:txBody>
          <a:bodyPr>
            <a:noAutofit/>
          </a:bodyPr>
          <a:lstStyle/>
          <a:p>
            <a:r>
              <a:rPr lang="en-US" sz="2400" b="0" i="0" u="none" strike="noStrike" baseline="0" dirty="0">
                <a:latin typeface="Arial" panose="020B0604020202020204" pitchFamily="34" charset="0"/>
              </a:rPr>
              <a:t>If the device space employs concepts that are very different from those that the person uses in the goal space, then translating between </a:t>
            </a:r>
            <a:r>
              <a:rPr lang="en-US" sz="2400" b="0" i="0" u="none" strike="noStrike" baseline="0" dirty="0" smtClean="0">
                <a:latin typeface="Arial" panose="020B0604020202020204" pitchFamily="34" charset="0"/>
              </a:rPr>
              <a:t>them, </a:t>
            </a:r>
            <a:r>
              <a:rPr lang="en-US" sz="2400" b="0" i="0" u="none" strike="noStrike" baseline="0" dirty="0">
                <a:latin typeface="Arial" panose="020B0604020202020204" pitchFamily="34" charset="0"/>
              </a:rPr>
              <a:t>and explaining why things happen or why they do not, is made more difficult. </a:t>
            </a:r>
          </a:p>
          <a:p>
            <a:r>
              <a:rPr lang="en-US" sz="2400" b="0" i="0" u="none" strike="noStrike" baseline="0" dirty="0">
                <a:latin typeface="Arial" panose="020B0604020202020204" pitchFamily="34" charset="0"/>
              </a:rPr>
              <a:t>A good example of this is the history mechanism on </a:t>
            </a:r>
            <a:r>
              <a:rPr lang="en-US" sz="2400" b="0" i="0" u="none" strike="noStrike" baseline="0" dirty="0" smtClean="0">
                <a:latin typeface="Arial" panose="020B0604020202020204" pitchFamily="34" charset="0"/>
              </a:rPr>
              <a:t>web </a:t>
            </a:r>
            <a:r>
              <a:rPr lang="en-US" sz="2400" b="0" i="0" u="none" strike="noStrike" baseline="0" dirty="0">
                <a:latin typeface="Arial" panose="020B0604020202020204" pitchFamily="34" charset="0"/>
              </a:rPr>
              <a:t>browsers. </a:t>
            </a:r>
          </a:p>
          <a:p>
            <a:r>
              <a:rPr lang="en-US" sz="2400" b="0" i="0" u="none" strike="noStrike" baseline="0" dirty="0">
                <a:latin typeface="Arial" panose="020B0604020202020204" pitchFamily="34" charset="0"/>
              </a:rPr>
              <a:t>Different browsers interpret the history in different ways and some wipe out visits to the same site. </a:t>
            </a:r>
          </a:p>
          <a:p>
            <a:r>
              <a:rPr lang="en-US" sz="2400" b="0" i="0" u="none" strike="noStrike" baseline="0" dirty="0">
                <a:latin typeface="Arial" panose="020B0604020202020204" pitchFamily="34" charset="0"/>
              </a:rPr>
              <a:t>If a person tried to retrace their steps through a </a:t>
            </a:r>
            <a:r>
              <a:rPr lang="en-US" sz="2400" b="0" i="0" u="none" strike="noStrike" baseline="0" dirty="0" smtClean="0">
                <a:latin typeface="Arial" panose="020B0604020202020204" pitchFamily="34" charset="0"/>
              </a:rPr>
              <a:t>web </a:t>
            </a:r>
            <a:r>
              <a:rPr lang="en-US" sz="2400" b="0" i="0" u="none" strike="noStrike" baseline="0" dirty="0">
                <a:latin typeface="Arial" panose="020B0604020202020204" pitchFamily="34" charset="0"/>
              </a:rPr>
              <a:t>space, this will not be the same as the steps stored in a history (Won </a:t>
            </a:r>
            <a:r>
              <a:rPr lang="en-US" sz="2400" b="0" i="1" u="none" strike="noStrike" baseline="0" dirty="0">
                <a:latin typeface="Arial" panose="020B0604020202020204" pitchFamily="34" charset="0"/>
              </a:rPr>
              <a:t>et al.</a:t>
            </a:r>
            <a:r>
              <a:rPr lang="en-US" sz="2400" b="0" i="0" u="none" strike="noStrike" baseline="0" dirty="0">
                <a:latin typeface="Arial" panose="020B0604020202020204" pitchFamily="34" charset="0"/>
              </a:rPr>
              <a:t>, 2009).</a:t>
            </a:r>
          </a:p>
        </p:txBody>
      </p:sp>
    </p:spTree>
    <p:extLst>
      <p:ext uri="{BB962C8B-B14F-4D97-AF65-F5344CB8AC3E}">
        <p14:creationId xmlns:p14="http://schemas.microsoft.com/office/powerpoint/2010/main" val="1843472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5424"/>
            <a:ext cx="7886700" cy="497606"/>
          </a:xfrm>
        </p:spPr>
        <p:txBody>
          <a:bodyPr/>
          <a:lstStyle/>
          <a:p>
            <a:r>
              <a:rPr lang="en-US" b="1" i="0" u="none" strike="noStrike" kern="1400" baseline="0" dirty="0">
                <a:latin typeface="Arial" panose="020B0604020202020204" pitchFamily="34" charset="0"/>
              </a:rPr>
              <a:t>Mental maps</a:t>
            </a:r>
          </a:p>
        </p:txBody>
      </p:sp>
      <p:sp>
        <p:nvSpPr>
          <p:cNvPr id="3" name="Text Placeholder 2"/>
          <p:cNvSpPr>
            <a:spLocks noGrp="1"/>
          </p:cNvSpPr>
          <p:nvPr>
            <p:ph type="body" idx="4294967295"/>
          </p:nvPr>
        </p:nvSpPr>
        <p:spPr>
          <a:xfrm>
            <a:off x="672855" y="1438335"/>
            <a:ext cx="8183807" cy="4801859"/>
          </a:xfrm>
        </p:spPr>
        <p:txBody>
          <a:bodyPr>
            <a:noAutofit/>
          </a:bodyPr>
          <a:lstStyle/>
          <a:p>
            <a:r>
              <a:rPr lang="en-US" sz="1700" b="0" i="0" u="none" strike="noStrike" baseline="0" dirty="0">
                <a:latin typeface="Arial" panose="020B0604020202020204" pitchFamily="34" charset="0"/>
              </a:rPr>
              <a:t>Payne (2007) also discusses the concept of a ‘mental map’, which is analogous to a real map of some environment and can be used to undertake tasks. </a:t>
            </a:r>
          </a:p>
          <a:p>
            <a:r>
              <a:rPr lang="en-US" sz="1700" b="0" i="0" u="none" strike="noStrike" baseline="0" dirty="0">
                <a:latin typeface="Arial" panose="020B0604020202020204" pitchFamily="34" charset="0"/>
              </a:rPr>
              <a:t>He discusses how an analysis of mental models can be useful in highlighting differences between people’s views of a system. </a:t>
            </a:r>
          </a:p>
          <a:p>
            <a:r>
              <a:rPr lang="en-US" sz="1700" b="0" i="0" u="none" strike="noStrike" baseline="0" dirty="0">
                <a:latin typeface="Arial" panose="020B0604020202020204" pitchFamily="34" charset="0"/>
              </a:rPr>
              <a:t>In one piece of empirical </a:t>
            </a:r>
            <a:r>
              <a:rPr lang="en-US" sz="1700" b="0" i="0" u="none" strike="noStrike" baseline="0" dirty="0" smtClean="0">
                <a:latin typeface="Arial" panose="020B0604020202020204" pitchFamily="34" charset="0"/>
              </a:rPr>
              <a:t>work, </a:t>
            </a:r>
            <a:r>
              <a:rPr lang="en-US" sz="1700" b="0" i="0" u="none" strike="noStrike" baseline="0" dirty="0">
                <a:latin typeface="Arial" panose="020B0604020202020204" pitchFamily="34" charset="0"/>
              </a:rPr>
              <a:t>he looked at different mental models of an ATM and found several different accounts of where information such as the credit limit resided.</a:t>
            </a:r>
          </a:p>
          <a:p>
            <a:r>
              <a:rPr lang="en-US" sz="1700" b="0" i="0" u="none" strike="noStrike" baseline="0" dirty="0">
                <a:latin typeface="Arial" panose="020B0604020202020204" pitchFamily="34" charset="0"/>
              </a:rPr>
              <a:t>Green and Benyon (1996) describe a method called ERMIA (entity–relationship modelling of information artefacts) that enables such discrepancies to be revealed. </a:t>
            </a:r>
          </a:p>
          <a:p>
            <a:r>
              <a:rPr lang="en-US" sz="1700" b="0" i="0" u="none" strike="noStrike" baseline="0" dirty="0">
                <a:latin typeface="Arial" panose="020B0604020202020204" pitchFamily="34" charset="0"/>
              </a:rPr>
              <a:t>ERMIA models structural knowledge and so can be used to represent the concepts that people have in their minds. </a:t>
            </a:r>
          </a:p>
          <a:p>
            <a:r>
              <a:rPr lang="en-US" sz="1700" b="0" i="0" u="none" strike="noStrike" baseline="0" dirty="0">
                <a:latin typeface="Arial" panose="020B0604020202020204" pitchFamily="34" charset="0"/>
              </a:rPr>
              <a:t>Relationships between the entities are annotated with ‘1’ or ‘m’, indicating whether an entity instance is associated with one or many instances of the other entity. </a:t>
            </a:r>
          </a:p>
          <a:p>
            <a:r>
              <a:rPr lang="en-US" sz="1700" b="0" i="0" u="none" strike="noStrike" baseline="0" dirty="0">
                <a:latin typeface="Arial" panose="020B0604020202020204" pitchFamily="34" charset="0"/>
              </a:rPr>
              <a:t>Figure 11.4 shows the different beliefs that two subjects had about ATMs in a study of mental models undertaken by Payne (1991).</a:t>
            </a:r>
          </a:p>
        </p:txBody>
      </p:sp>
    </p:spTree>
    <p:extLst>
      <p:ext uri="{BB962C8B-B14F-4D97-AF65-F5344CB8AC3E}">
        <p14:creationId xmlns:p14="http://schemas.microsoft.com/office/powerpoint/2010/main" val="150087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8728"/>
            <a:ext cx="7886700" cy="985838"/>
          </a:xfrm>
        </p:spPr>
        <p:txBody>
          <a:bodyPr/>
          <a:lstStyle/>
          <a:p>
            <a:r>
              <a:rPr lang="en-US" b="1" i="0" u="none" strike="noStrike" kern="1400" baseline="0" dirty="0">
                <a:latin typeface="Arial" panose="020B0604020202020204" pitchFamily="34" charset="0"/>
              </a:rPr>
              <a:t>After studying this chapter you should be able to:</a:t>
            </a:r>
          </a:p>
        </p:txBody>
      </p:sp>
      <p:sp>
        <p:nvSpPr>
          <p:cNvPr id="3" name="Text Placeholder 2"/>
          <p:cNvSpPr>
            <a:spLocks noGrp="1"/>
          </p:cNvSpPr>
          <p:nvPr>
            <p:ph type="body" idx="4294967295"/>
          </p:nvPr>
        </p:nvSpPr>
        <p:spPr>
          <a:xfrm>
            <a:off x="655603" y="1523695"/>
            <a:ext cx="8201059" cy="4896750"/>
          </a:xfrm>
        </p:spPr>
        <p:txBody>
          <a:bodyPr/>
          <a:lstStyle/>
          <a:p>
            <a:r>
              <a:rPr lang="en-US" sz="2800" b="0" i="0" u="none" strike="noStrike" baseline="0" dirty="0">
                <a:latin typeface="Arial" panose="020B0604020202020204" pitchFamily="34" charset="0"/>
              </a:rPr>
              <a:t>Understand the difference between goals, tasks and </a:t>
            </a:r>
            <a:r>
              <a:rPr lang="en-US" sz="2800" b="0" i="0" u="none" strike="noStrike" baseline="0" dirty="0" smtClean="0">
                <a:latin typeface="Arial" panose="020B0604020202020204" pitchFamily="34" charset="0"/>
              </a:rPr>
              <a:t>actions.</a:t>
            </a:r>
            <a:endParaRPr lang="en-US" sz="2800" b="0" i="0" u="none" strike="noStrike" baseline="0" dirty="0">
              <a:latin typeface="Arial" panose="020B0604020202020204" pitchFamily="34" charset="0"/>
            </a:endParaRPr>
          </a:p>
          <a:p>
            <a:r>
              <a:rPr lang="en-US" sz="2800" b="0" i="0" u="none" strike="noStrike" baseline="0" dirty="0">
                <a:latin typeface="Arial" panose="020B0604020202020204" pitchFamily="34" charset="0"/>
              </a:rPr>
              <a:t>Undertake a hierarchical task </a:t>
            </a:r>
            <a:r>
              <a:rPr lang="en-US" sz="2800" b="0" i="0" u="none" strike="noStrike" baseline="0" dirty="0" smtClean="0">
                <a:latin typeface="Arial" panose="020B0604020202020204" pitchFamily="34" charset="0"/>
              </a:rPr>
              <a:t>analysis.</a:t>
            </a:r>
            <a:endParaRPr lang="en-US" sz="2800" b="0" i="0" u="none" strike="noStrike" baseline="0" dirty="0">
              <a:latin typeface="Arial" panose="020B0604020202020204" pitchFamily="34" charset="0"/>
            </a:endParaRPr>
          </a:p>
          <a:p>
            <a:r>
              <a:rPr lang="en-US" sz="2800" b="0" i="0" u="none" strike="noStrike" baseline="0" dirty="0">
                <a:latin typeface="Arial" panose="020B0604020202020204" pitchFamily="34" charset="0"/>
              </a:rPr>
              <a:t>Undertake a procedural cognitive task </a:t>
            </a:r>
            <a:r>
              <a:rPr lang="en-US" sz="2800" b="0" i="0" u="none" strike="noStrike" baseline="0" dirty="0" smtClean="0">
                <a:latin typeface="Arial" panose="020B0604020202020204" pitchFamily="34" charset="0"/>
              </a:rPr>
              <a:t>analysis.</a:t>
            </a:r>
            <a:endParaRPr lang="en-US" sz="2800" b="0" i="0" u="none" strike="noStrike" baseline="0" dirty="0">
              <a:latin typeface="Arial" panose="020B0604020202020204" pitchFamily="34" charset="0"/>
            </a:endParaRPr>
          </a:p>
          <a:p>
            <a:r>
              <a:rPr lang="en-US" sz="2800" b="0" i="0" u="none" strike="noStrike" baseline="0" dirty="0">
                <a:latin typeface="Arial" panose="020B0604020202020204" pitchFamily="34" charset="0"/>
              </a:rPr>
              <a:t>Understand the importance of considering a structural view of a domain.</a:t>
            </a:r>
          </a:p>
        </p:txBody>
      </p:sp>
    </p:spTree>
    <p:extLst>
      <p:ext uri="{BB962C8B-B14F-4D97-AF65-F5344CB8AC3E}">
        <p14:creationId xmlns:p14="http://schemas.microsoft.com/office/powerpoint/2010/main" val="920297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030" y="2208363"/>
            <a:ext cx="4491940" cy="3821238"/>
          </a:xfrm>
          <a:prstGeom prst="rect">
            <a:avLst/>
          </a:prstGeom>
        </p:spPr>
      </p:pic>
      <p:sp>
        <p:nvSpPr>
          <p:cNvPr id="2" name="Title 1"/>
          <p:cNvSpPr>
            <a:spLocks noGrp="1"/>
          </p:cNvSpPr>
          <p:nvPr>
            <p:ph type="title" idx="4294967295"/>
          </p:nvPr>
        </p:nvSpPr>
        <p:spPr>
          <a:xfrm>
            <a:off x="645902" y="554900"/>
            <a:ext cx="7886700" cy="1325563"/>
          </a:xfrm>
        </p:spPr>
        <p:txBody>
          <a:bodyPr/>
          <a:lstStyle/>
          <a:p>
            <a:pPr algn="l"/>
            <a:r>
              <a:rPr lang="en-US" i="0" u="none" strike="noStrike" kern="1400" baseline="0" dirty="0" smtClean="0">
                <a:latin typeface="Arial" panose="020B0604020202020204" pitchFamily="34" charset="0"/>
              </a:rPr>
              <a:t>Figure </a:t>
            </a:r>
            <a:r>
              <a:rPr lang="en-US" kern="1400" dirty="0" smtClean="0">
                <a:latin typeface="Arial" panose="020B0604020202020204" pitchFamily="34" charset="0"/>
              </a:rPr>
              <a:t>11.4</a:t>
            </a:r>
            <a:br>
              <a:rPr lang="en-US" kern="1400" dirty="0" smtClean="0">
                <a:latin typeface="Arial" panose="020B0604020202020204" pitchFamily="34" charset="0"/>
              </a:rPr>
            </a:br>
            <a:r>
              <a:rPr lang="en-US" kern="1400" dirty="0" smtClean="0">
                <a:latin typeface="Arial" panose="020B0604020202020204" pitchFamily="34" charset="0"/>
              </a:rPr>
              <a:t>Comparison </a:t>
            </a:r>
            <a:r>
              <a:rPr lang="en-US" kern="1400" dirty="0">
                <a:latin typeface="Arial" panose="020B0604020202020204" pitchFamily="34" charset="0"/>
              </a:rPr>
              <a:t>of two mental models of ATMs described by Payne (1991)</a:t>
            </a:r>
            <a:endParaRPr lang="en-US" i="0" u="none" strike="noStrike" kern="1400" baseline="0" dirty="0">
              <a:latin typeface="Arial" panose="020B0604020202020204" pitchFamily="34" charset="0"/>
            </a:endParaRPr>
          </a:p>
        </p:txBody>
      </p:sp>
      <p:sp>
        <p:nvSpPr>
          <p:cNvPr id="4" name="TextBox 3"/>
          <p:cNvSpPr txBox="1"/>
          <p:nvPr/>
        </p:nvSpPr>
        <p:spPr>
          <a:xfrm>
            <a:off x="676275" y="6057900"/>
            <a:ext cx="8189913" cy="215900"/>
          </a:xfrm>
          <a:prstGeom prst="rect">
            <a:avLst/>
          </a:prstGeom>
          <a:noFill/>
        </p:spPr>
        <p:txBody>
          <a:bodyPr wrap="square" rtlCol="0">
            <a:spAutoFit/>
          </a:bodyPr>
          <a:lstStyle/>
          <a:p>
            <a:r>
              <a:rPr lang="en-US" sz="800" i="1" dirty="0"/>
              <a:t>Source</a:t>
            </a:r>
            <a:r>
              <a:rPr lang="en-US" sz="800" dirty="0"/>
              <a:t>: After Green and </a:t>
            </a:r>
            <a:r>
              <a:rPr lang="en-US" sz="800" dirty="0" err="1"/>
              <a:t>Benyon</a:t>
            </a:r>
            <a:r>
              <a:rPr lang="en-US" sz="800" dirty="0"/>
              <a:t>, </a:t>
            </a:r>
            <a:r>
              <a:rPr lang="en-US" sz="800" dirty="0" smtClean="0"/>
              <a:t>1996</a:t>
            </a:r>
            <a:endParaRPr lang="en-IN" sz="800" dirty="0"/>
          </a:p>
        </p:txBody>
      </p:sp>
    </p:spTree>
    <p:extLst>
      <p:ext uri="{BB962C8B-B14F-4D97-AF65-F5344CB8AC3E}">
        <p14:creationId xmlns:p14="http://schemas.microsoft.com/office/powerpoint/2010/main" val="866114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72396" y="372930"/>
            <a:ext cx="6599208" cy="593230"/>
          </a:xfrm>
        </p:spPr>
        <p:txBody>
          <a:bodyPr/>
          <a:lstStyle/>
          <a:p>
            <a:r>
              <a:rPr lang="en-US" b="1" i="0" u="none" strike="noStrike" kern="1400" baseline="0" dirty="0" smtClean="0">
                <a:latin typeface="Arial" panose="020B0604020202020204" pitchFamily="34" charset="0"/>
              </a:rPr>
              <a:t>ERMIA (1 of 6)</a:t>
            </a:r>
            <a:r>
              <a:rPr lang="en-US" b="0" i="0" u="none" strike="noStrike" kern="1400" baseline="0" dirty="0" smtClean="0">
                <a:latin typeface="Arial" panose="020B0604020202020204" pitchFamily="34" charset="0"/>
              </a:rPr>
              <a:t> </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3332" y="1429713"/>
            <a:ext cx="8183806" cy="4801855"/>
          </a:xfrm>
        </p:spPr>
        <p:txBody>
          <a:bodyPr>
            <a:noAutofit/>
          </a:bodyPr>
          <a:lstStyle/>
          <a:p>
            <a:r>
              <a:rPr lang="en-US" sz="1600" b="0" i="0" u="none" strike="noStrike" baseline="0" dirty="0">
                <a:latin typeface="Arial" panose="020B0604020202020204" pitchFamily="34" charset="0"/>
              </a:rPr>
              <a:t>ERMIA uses an adaptation of entity–relationship modelling to describe structures. </a:t>
            </a:r>
          </a:p>
          <a:p>
            <a:r>
              <a:rPr lang="en-US" sz="1600" b="0" i="0" u="none" strike="noStrike" baseline="0" dirty="0">
                <a:latin typeface="Arial" panose="020B0604020202020204" pitchFamily="34" charset="0"/>
              </a:rPr>
              <a:t>In Figure </a:t>
            </a:r>
            <a:r>
              <a:rPr lang="en-US" sz="1600" b="0" i="0" u="none" strike="noStrike" baseline="0" dirty="0" smtClean="0">
                <a:latin typeface="Arial" panose="020B0604020202020204" pitchFamily="34" charset="0"/>
              </a:rPr>
              <a:t>11.5, </a:t>
            </a:r>
            <a:r>
              <a:rPr lang="en-US" sz="1600" b="0" i="0" u="none" strike="noStrike" baseline="0" dirty="0">
                <a:latin typeface="Arial" panose="020B0604020202020204" pitchFamily="34" charset="0"/>
              </a:rPr>
              <a:t>we can see a typical menu interface. </a:t>
            </a:r>
          </a:p>
          <a:p>
            <a:r>
              <a:rPr lang="en-US" sz="1600" b="0" i="0" u="none" strike="noStrike" baseline="0" dirty="0">
                <a:latin typeface="Arial" panose="020B0604020202020204" pitchFamily="34" charset="0"/>
              </a:rPr>
              <a:t>An important part of this type of analysis is that it </a:t>
            </a:r>
            <a:r>
              <a:rPr lang="en-US" sz="1600" b="0" i="0" u="none" strike="noStrike" baseline="0" dirty="0" smtClean="0">
                <a:latin typeface="Arial" panose="020B0604020202020204" pitchFamily="34" charset="0"/>
              </a:rPr>
              <a:t>helps </a:t>
            </a:r>
            <a:r>
              <a:rPr lang="en-US" sz="1600" b="0" i="0" u="none" strike="noStrike" baseline="0" dirty="0">
                <a:latin typeface="Arial" panose="020B0604020202020204" pitchFamily="34" charset="0"/>
              </a:rPr>
              <a:t>expose differences </a:t>
            </a:r>
            <a:r>
              <a:rPr lang="en-US" sz="1600" b="0" i="0" u="none" strike="noStrike" baseline="0" dirty="0" smtClean="0">
                <a:latin typeface="Arial" panose="020B0604020202020204" pitchFamily="34" charset="0"/>
              </a:rPr>
              <a:t>amongst </a:t>
            </a:r>
            <a:r>
              <a:rPr lang="en-US" sz="1600" b="0" i="0" u="none" strike="noStrike" baseline="0" dirty="0">
                <a:latin typeface="Arial" panose="020B0604020202020204" pitchFamily="34" charset="0"/>
              </a:rPr>
              <a:t>the designer’s model, the system image and the ‘user’s’ model. What are the main concepts at the interface?</a:t>
            </a:r>
          </a:p>
          <a:p>
            <a:r>
              <a:rPr lang="en-US" sz="1600" b="0" i="0" u="none" strike="noStrike" baseline="0" dirty="0">
                <a:latin typeface="Arial" panose="020B0604020202020204" pitchFamily="34" charset="0"/>
              </a:rPr>
              <a:t>Menu systems have two main concepts (entities). </a:t>
            </a:r>
          </a:p>
          <a:p>
            <a:r>
              <a:rPr lang="en-US" sz="1600" b="0" i="0" u="none" strike="noStrike" baseline="0" dirty="0">
                <a:latin typeface="Arial" panose="020B0604020202020204" pitchFamily="34" charset="0"/>
              </a:rPr>
              <a:t>There are the various menu headings, such as File, Edit and Arrange, and there are the various items that are found under the headings, such as Save, Open, Cut and Paste. </a:t>
            </a:r>
          </a:p>
          <a:p>
            <a:r>
              <a:rPr lang="en-US" sz="1600" b="0" i="0" u="none" strike="noStrike" baseline="0" dirty="0">
                <a:latin typeface="Arial" panose="020B0604020202020204" pitchFamily="34" charset="0"/>
              </a:rPr>
              <a:t>More interestingly, there is a relationship between the two kinds of entity. </a:t>
            </a:r>
          </a:p>
          <a:p>
            <a:r>
              <a:rPr lang="en-US" sz="1600" b="0" i="0" u="none" strike="noStrike" baseline="0" dirty="0">
                <a:latin typeface="Arial" panose="020B0604020202020204" pitchFamily="34" charset="0"/>
              </a:rPr>
              <a:t>Can we imagine an interface that contains a menu item without a menu heading? No, because there would be no way to get at it. </a:t>
            </a:r>
          </a:p>
          <a:p>
            <a:r>
              <a:rPr lang="en-US" sz="1600" b="0" i="0" u="none" strike="noStrike" baseline="0" dirty="0">
                <a:latin typeface="Arial" panose="020B0604020202020204" pitchFamily="34" charset="0"/>
              </a:rPr>
              <a:t>You have to access menu items through a menu header; every item must be associated with a heading. </a:t>
            </a:r>
          </a:p>
          <a:p>
            <a:r>
              <a:rPr lang="en-US" sz="1600" b="0" i="0" u="none" strike="noStrike" baseline="0" dirty="0">
                <a:latin typeface="Arial" panose="020B0604020202020204" pitchFamily="34" charset="0"/>
              </a:rPr>
              <a:t>On the other hand, we can imagine a menu that contained no items, particularly while the software is being developed.</a:t>
            </a:r>
          </a:p>
        </p:txBody>
      </p:sp>
    </p:spTree>
    <p:extLst>
      <p:ext uri="{BB962C8B-B14F-4D97-AF65-F5344CB8AC3E}">
        <p14:creationId xmlns:p14="http://schemas.microsoft.com/office/powerpoint/2010/main" val="1149788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1393"/>
            <a:ext cx="7886700" cy="566618"/>
          </a:xfrm>
        </p:spPr>
        <p:txBody>
          <a:bodyPr/>
          <a:lstStyle/>
          <a:p>
            <a:r>
              <a:rPr lang="en-US" b="1" kern="1400" dirty="0">
                <a:latin typeface="Arial" panose="020B0604020202020204" pitchFamily="34" charset="0"/>
              </a:rPr>
              <a:t>ERMIA </a:t>
            </a:r>
            <a:r>
              <a:rPr lang="en-US" b="1" kern="1400" dirty="0" smtClean="0">
                <a:latin typeface="Arial" panose="020B0604020202020204" pitchFamily="34" charset="0"/>
              </a:rPr>
              <a:t>(2 </a:t>
            </a:r>
            <a:r>
              <a:rPr lang="en-US" b="1" kern="1400" dirty="0">
                <a:latin typeface="Arial" panose="020B0604020202020204" pitchFamily="34" charset="0"/>
              </a:rPr>
              <a:t>of 6)</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3334" y="1429709"/>
            <a:ext cx="8183804" cy="4793233"/>
          </a:xfrm>
        </p:spPr>
        <p:txBody>
          <a:bodyPr>
            <a:normAutofit fontScale="55000" lnSpcReduction="20000"/>
          </a:bodyPr>
          <a:lstStyle/>
          <a:p>
            <a:pPr>
              <a:lnSpc>
                <a:spcPct val="120000"/>
              </a:lnSpc>
            </a:pPr>
            <a:r>
              <a:rPr lang="en-US" b="0" i="0" u="none" strike="noStrike" baseline="0" dirty="0">
                <a:latin typeface="Arial" panose="020B0604020202020204" pitchFamily="34" charset="0"/>
              </a:rPr>
              <a:t>This, then, is the basis of ERMIA modelling – looking for entities and relationships and representing them as diagrams. Benyon </a:t>
            </a:r>
            <a:r>
              <a:rPr lang="en-US" b="0" i="1" u="none" strike="noStrike" baseline="0" dirty="0">
                <a:latin typeface="Arial" panose="020B0604020202020204" pitchFamily="34" charset="0"/>
              </a:rPr>
              <a:t>et al.</a:t>
            </a:r>
            <a:r>
              <a:rPr lang="en-US" b="0" i="0" u="none" strike="noStrike" baseline="0" dirty="0">
                <a:latin typeface="Arial" panose="020B0604020202020204" pitchFamily="34" charset="0"/>
              </a:rPr>
              <a:t> (1999) provide a practical guide to developing ERMIA models, and Green and Benyon (1996) provide the background and some illustrations. </a:t>
            </a:r>
          </a:p>
          <a:p>
            <a:pPr>
              <a:lnSpc>
                <a:spcPct val="120000"/>
              </a:lnSpc>
            </a:pPr>
            <a:r>
              <a:rPr lang="en-US" b="0" i="0" u="none" strike="noStrike" baseline="0" dirty="0">
                <a:latin typeface="Arial" panose="020B0604020202020204" pitchFamily="34" charset="0"/>
              </a:rPr>
              <a:t>A key feature of ERMIA is that we use the same notation to represent the conceptual aspects of a domain and the perceptual aspects. </a:t>
            </a:r>
          </a:p>
          <a:p>
            <a:pPr>
              <a:lnSpc>
                <a:spcPct val="120000"/>
              </a:lnSpc>
            </a:pPr>
            <a:r>
              <a:rPr lang="en-US" b="0" i="0" u="none" strike="noStrike" baseline="0" dirty="0">
                <a:latin typeface="Arial" panose="020B0604020202020204" pitchFamily="34" charset="0"/>
              </a:rPr>
              <a:t>The conceptual aspects concern what people think the structure is and what the designer thinks the concepts are. </a:t>
            </a:r>
          </a:p>
          <a:p>
            <a:pPr>
              <a:lnSpc>
                <a:spcPct val="120000"/>
              </a:lnSpc>
            </a:pPr>
            <a:r>
              <a:rPr lang="en-US" b="0" i="0" u="none" strike="noStrike" baseline="0" dirty="0">
                <a:latin typeface="Arial" panose="020B0604020202020204" pitchFamily="34" charset="0"/>
              </a:rPr>
              <a:t>The perceptual aspects concern how the structure is represented perceptually. </a:t>
            </a:r>
          </a:p>
          <a:p>
            <a:pPr>
              <a:lnSpc>
                <a:spcPct val="120000"/>
              </a:lnSpc>
            </a:pPr>
            <a:r>
              <a:rPr lang="en-US" b="0" i="0" u="none" strike="noStrike" baseline="0" dirty="0">
                <a:latin typeface="Arial" panose="020B0604020202020204" pitchFamily="34" charset="0"/>
              </a:rPr>
              <a:t>In the case of </a:t>
            </a:r>
            <a:r>
              <a:rPr lang="en-US" b="0" i="0" u="none" strike="noStrike" baseline="0" dirty="0" smtClean="0">
                <a:latin typeface="Arial" panose="020B0604020202020204" pitchFamily="34" charset="0"/>
              </a:rPr>
              <a:t>menus, </a:t>
            </a:r>
            <a:r>
              <a:rPr lang="en-US" b="0" i="0" u="none" strike="noStrike" baseline="0" dirty="0">
                <a:latin typeface="Arial" panose="020B0604020202020204" pitchFamily="34" charset="0"/>
              </a:rPr>
              <a:t>we have the concepts of menu header and menu item and we represent these perceptually by the bold typeface and position on a menu bar and by the drop-down list of items. </a:t>
            </a:r>
          </a:p>
          <a:p>
            <a:pPr>
              <a:lnSpc>
                <a:spcPct val="120000"/>
              </a:lnSpc>
            </a:pPr>
            <a:r>
              <a:rPr lang="en-US" b="0" i="0" u="none" strike="noStrike" baseline="0" dirty="0">
                <a:latin typeface="Arial" panose="020B0604020202020204" pitchFamily="34" charset="0"/>
              </a:rPr>
              <a:t>A different perceptual representation is to represent the menu using a toolbar.</a:t>
            </a:r>
          </a:p>
        </p:txBody>
      </p:sp>
    </p:spTree>
    <p:extLst>
      <p:ext uri="{BB962C8B-B14F-4D97-AF65-F5344CB8AC3E}">
        <p14:creationId xmlns:p14="http://schemas.microsoft.com/office/powerpoint/2010/main" val="1437077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9928"/>
            <a:ext cx="7886700" cy="428596"/>
          </a:xfrm>
        </p:spPr>
        <p:txBody>
          <a:bodyPr/>
          <a:lstStyle/>
          <a:p>
            <a:r>
              <a:rPr lang="en-US" b="1" kern="1400" dirty="0">
                <a:latin typeface="Arial" panose="020B0604020202020204" pitchFamily="34" charset="0"/>
              </a:rPr>
              <a:t>ERMIA </a:t>
            </a:r>
            <a:r>
              <a:rPr lang="en-US" b="1" kern="1400" dirty="0" smtClean="0">
                <a:latin typeface="Arial" panose="020B0604020202020204" pitchFamily="34" charset="0"/>
              </a:rPr>
              <a:t>(3 </a:t>
            </a:r>
            <a:r>
              <a:rPr lang="en-US" b="1" kern="1400" dirty="0">
                <a:latin typeface="Arial" panose="020B0604020202020204" pitchFamily="34" charset="0"/>
              </a:rPr>
              <a:t>of 6)</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4231" y="1430610"/>
            <a:ext cx="8192431" cy="4810484"/>
          </a:xfrm>
        </p:spPr>
        <p:txBody>
          <a:bodyPr>
            <a:normAutofit fontScale="62500" lnSpcReduction="20000"/>
          </a:bodyPr>
          <a:lstStyle/>
          <a:p>
            <a:pPr>
              <a:lnSpc>
                <a:spcPct val="120000"/>
              </a:lnSpc>
            </a:pPr>
            <a:r>
              <a:rPr lang="en-US" b="0" i="0" u="none" strike="noStrike" baseline="0" dirty="0">
                <a:latin typeface="Arial" panose="020B0604020202020204" pitchFamily="34" charset="0"/>
              </a:rPr>
              <a:t>Returning to the relationships between menu headers and menu items, each menu heading can list many items, while each item is normally found under only one heading – in other words, the relationship of heading to item is one to many (written 1:m).</a:t>
            </a:r>
          </a:p>
          <a:p>
            <a:pPr>
              <a:lnSpc>
                <a:spcPct val="120000"/>
              </a:lnSpc>
            </a:pPr>
            <a:r>
              <a:rPr lang="en-US" b="0" i="0" u="none" strike="noStrike" baseline="0" dirty="0">
                <a:latin typeface="Arial" panose="020B0604020202020204" pitchFamily="34" charset="0"/>
              </a:rPr>
              <a:t>Is it strictly true that the relationship between menu items and menu headers is 1:m? </a:t>
            </a:r>
          </a:p>
          <a:p>
            <a:pPr>
              <a:lnSpc>
                <a:spcPct val="120000"/>
              </a:lnSpc>
            </a:pPr>
            <a:r>
              <a:rPr lang="en-US" b="0" i="0" u="none" strike="noStrike" baseline="0" dirty="0">
                <a:latin typeface="Arial" panose="020B0604020202020204" pitchFamily="34" charset="0"/>
              </a:rPr>
              <a:t>Not quite; by being forced to consider the question precisely, we have been alerted to the fact that different pieces of software are based on differing interpretations of the interface guidelines. </a:t>
            </a:r>
          </a:p>
          <a:p>
            <a:pPr>
              <a:lnSpc>
                <a:spcPct val="120000"/>
              </a:lnSpc>
            </a:pPr>
            <a:r>
              <a:rPr lang="en-US" b="0" i="0" u="none" strike="noStrike" baseline="0" dirty="0">
                <a:latin typeface="Arial" panose="020B0604020202020204" pitchFamily="34" charset="0"/>
              </a:rPr>
              <a:t>There is actually nothing to prevent the same menu item being listed under more than one heading. </a:t>
            </a:r>
          </a:p>
          <a:p>
            <a:pPr>
              <a:lnSpc>
                <a:spcPct val="120000"/>
              </a:lnSpc>
            </a:pPr>
            <a:r>
              <a:rPr lang="en-US" b="0" i="0" u="none" strike="noStrike" baseline="0" dirty="0">
                <a:latin typeface="Arial" panose="020B0604020202020204" pitchFamily="34" charset="0"/>
              </a:rPr>
              <a:t>So an item like ‘Format’ might be found under a Text heading and also under the Tools heading; the true relationship between heading and item is therefore many to many, or m:m as it is written.</a:t>
            </a:r>
          </a:p>
        </p:txBody>
      </p:sp>
    </p:spTree>
    <p:extLst>
      <p:ext uri="{BB962C8B-B14F-4D97-AF65-F5344CB8AC3E}">
        <p14:creationId xmlns:p14="http://schemas.microsoft.com/office/powerpoint/2010/main" val="208477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048"/>
            <a:ext cx="7886700" cy="480354"/>
          </a:xfrm>
        </p:spPr>
        <p:txBody>
          <a:bodyPr/>
          <a:lstStyle/>
          <a:p>
            <a:r>
              <a:rPr lang="en-US" b="1" kern="1400" dirty="0">
                <a:latin typeface="Arial" panose="020B0604020202020204" pitchFamily="34" charset="0"/>
              </a:rPr>
              <a:t>ERMIA </a:t>
            </a:r>
            <a:r>
              <a:rPr lang="en-US" b="1" kern="1400" dirty="0" smtClean="0">
                <a:latin typeface="Arial" panose="020B0604020202020204" pitchFamily="34" charset="0"/>
              </a:rPr>
              <a:t>(4 </a:t>
            </a:r>
            <a:r>
              <a:rPr lang="en-US" b="1" kern="1400" dirty="0">
                <a:latin typeface="Arial" panose="020B0604020202020204" pitchFamily="34" charset="0"/>
              </a:rPr>
              <a:t>of 6)</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4231" y="1430612"/>
            <a:ext cx="8192431" cy="4801856"/>
          </a:xfrm>
        </p:spPr>
        <p:txBody>
          <a:bodyPr>
            <a:normAutofit fontScale="62500" lnSpcReduction="20000"/>
          </a:bodyPr>
          <a:lstStyle/>
          <a:p>
            <a:pPr>
              <a:lnSpc>
                <a:spcPct val="120000"/>
              </a:lnSpc>
            </a:pPr>
            <a:r>
              <a:rPr lang="en-US" b="0" i="0" u="none" strike="noStrike" baseline="0" dirty="0">
                <a:latin typeface="Arial" panose="020B0604020202020204" pitchFamily="34" charset="0"/>
              </a:rPr>
              <a:t>Many-to-many relationships are inherently complex and can always be simplified by replacing the relationship with a new entity that has a many-to-one relationship with each of the original entities. </a:t>
            </a:r>
          </a:p>
          <a:p>
            <a:pPr>
              <a:lnSpc>
                <a:spcPct val="120000"/>
              </a:lnSpc>
            </a:pPr>
            <a:r>
              <a:rPr lang="en-US" b="0" i="0" u="none" strike="noStrike" baseline="0" dirty="0">
                <a:latin typeface="Arial" panose="020B0604020202020204" pitchFamily="34" charset="0"/>
              </a:rPr>
              <a:t>This is a surprisingly powerful analytical tool as it forces the designer to consider concepts that would otherwise remain hidden.</a:t>
            </a:r>
          </a:p>
          <a:p>
            <a:pPr>
              <a:lnSpc>
                <a:spcPct val="120000"/>
              </a:lnSpc>
            </a:pPr>
            <a:r>
              <a:rPr lang="en-US" b="0" i="0" u="none" strike="noStrike" baseline="0" dirty="0">
                <a:latin typeface="Arial" panose="020B0604020202020204" pitchFamily="34" charset="0"/>
              </a:rPr>
              <a:t>Look again at the top diagram in Figure 11.4 and consider the m:m relationship between local machine and card. What is this relationship and does it help us </a:t>
            </a:r>
            <a:r>
              <a:rPr lang="en-US" b="0" i="0" u="none" strike="noStrike" baseline="0" dirty="0" smtClean="0">
                <a:latin typeface="Arial" panose="020B0604020202020204" pitchFamily="34" charset="0"/>
              </a:rPr>
              <a:t>to understand </a:t>
            </a:r>
            <a:r>
              <a:rPr lang="en-US" b="0" i="0" u="none" strike="noStrike" baseline="0" dirty="0">
                <a:latin typeface="Arial" panose="020B0604020202020204" pitchFamily="34" charset="0"/>
              </a:rPr>
              <a:t>anything? </a:t>
            </a:r>
          </a:p>
          <a:p>
            <a:pPr>
              <a:lnSpc>
                <a:spcPct val="120000"/>
              </a:lnSpc>
            </a:pPr>
            <a:r>
              <a:rPr lang="en-US" b="0" i="0" u="none" strike="noStrike" baseline="0" dirty="0">
                <a:latin typeface="Arial" panose="020B0604020202020204" pitchFamily="34" charset="0"/>
              </a:rPr>
              <a:t>The answer is that the relationship represents a transaction: a usage of a local machine by a card. </a:t>
            </a:r>
          </a:p>
          <a:p>
            <a:pPr>
              <a:lnSpc>
                <a:spcPct val="120000"/>
              </a:lnSpc>
            </a:pPr>
            <a:r>
              <a:rPr lang="en-US" b="0" i="0" u="none" strike="noStrike" baseline="0" dirty="0">
                <a:latin typeface="Arial" panose="020B0604020202020204" pitchFamily="34" charset="0"/>
              </a:rPr>
              <a:t>There is nothing particularly interesting in this except perhaps that it means that the local machine will not store long-term details of the card but just deals with transaction details.</a:t>
            </a:r>
          </a:p>
        </p:txBody>
      </p:sp>
    </p:spTree>
    <p:extLst>
      <p:ext uri="{BB962C8B-B14F-4D97-AF65-F5344CB8AC3E}">
        <p14:creationId xmlns:p14="http://schemas.microsoft.com/office/powerpoint/2010/main" val="1330841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640"/>
            <a:ext cx="7886700" cy="604260"/>
          </a:xfrm>
        </p:spPr>
        <p:txBody>
          <a:bodyPr/>
          <a:lstStyle/>
          <a:p>
            <a:r>
              <a:rPr lang="en-US" b="1" kern="1400" dirty="0">
                <a:latin typeface="Arial" panose="020B0604020202020204" pitchFamily="34" charset="0"/>
              </a:rPr>
              <a:t>ERMIA </a:t>
            </a:r>
            <a:r>
              <a:rPr lang="en-US" b="1" kern="1400" dirty="0" smtClean="0">
                <a:latin typeface="Arial" panose="020B0604020202020204" pitchFamily="34" charset="0"/>
              </a:rPr>
              <a:t>(5 </a:t>
            </a:r>
            <a:r>
              <a:rPr lang="en-US" b="1" kern="1400" dirty="0">
                <a:latin typeface="Arial" panose="020B0604020202020204" pitchFamily="34" charset="0"/>
              </a:rPr>
              <a:t>of 6)</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5016" y="1437351"/>
            <a:ext cx="8191648" cy="4797308"/>
          </a:xfrm>
        </p:spPr>
        <p:txBody>
          <a:bodyPr>
            <a:normAutofit fontScale="62500" lnSpcReduction="20000"/>
          </a:bodyPr>
          <a:lstStyle/>
          <a:p>
            <a:pPr>
              <a:lnSpc>
                <a:spcPct val="120000"/>
              </a:lnSpc>
            </a:pPr>
            <a:r>
              <a:rPr lang="en-US" b="0" i="0" u="none" strike="noStrike" baseline="0" dirty="0">
                <a:latin typeface="Arial" panose="020B0604020202020204" pitchFamily="34" charset="0"/>
              </a:rPr>
              <a:t>ERMIA represents both physical and conceptual aspects of interfaces, which enables comparisons to be made and evaluations to be carried out. </a:t>
            </a:r>
          </a:p>
          <a:p>
            <a:pPr>
              <a:lnSpc>
                <a:spcPct val="120000"/>
              </a:lnSpc>
            </a:pPr>
            <a:r>
              <a:rPr lang="en-US" b="0" i="0" u="none" strike="noStrike" baseline="0" dirty="0">
                <a:latin typeface="Arial" panose="020B0604020202020204" pitchFamily="34" charset="0"/>
              </a:rPr>
              <a:t>Like GOMS and HTA, this enables the analyst to undertake model-based </a:t>
            </a:r>
            <a:r>
              <a:rPr lang="en-US" b="0" i="0" u="none" strike="noStrike" baseline="0" dirty="0" smtClean="0">
                <a:latin typeface="Arial" panose="020B0604020202020204" pitchFamily="34" charset="0"/>
              </a:rPr>
              <a:t>evaluation. </a:t>
            </a:r>
            <a:endParaRPr lang="en-US" b="0" i="0" u="none" strike="noStrike" baseline="0" dirty="0">
              <a:latin typeface="Arial" panose="020B0604020202020204" pitchFamily="34" charset="0"/>
            </a:endParaRPr>
          </a:p>
          <a:p>
            <a:pPr>
              <a:lnSpc>
                <a:spcPct val="120000"/>
              </a:lnSpc>
            </a:pPr>
            <a:r>
              <a:rPr lang="en-US" b="0" i="0" u="none" strike="noStrike" baseline="0" dirty="0">
                <a:latin typeface="Arial" panose="020B0604020202020204" pitchFamily="34" charset="0"/>
              </a:rPr>
              <a:t>Because ERMIA presents a clear view of the different models, it can be used as part of the process of reasoning about the models. </a:t>
            </a:r>
          </a:p>
          <a:p>
            <a:pPr>
              <a:lnSpc>
                <a:spcPct val="120000"/>
              </a:lnSpc>
            </a:pPr>
            <a:r>
              <a:rPr lang="en-US" b="0" i="0" u="none" strike="noStrike" baseline="0" dirty="0">
                <a:latin typeface="Arial" panose="020B0604020202020204" pitchFamily="34" charset="0"/>
              </a:rPr>
              <a:t>If we have a designer’s model that the designer wishes to reveal, he or she can look at the model of the interface and see to what extent the ‘intended’ model shows up. </a:t>
            </a:r>
          </a:p>
          <a:p>
            <a:pPr>
              <a:lnSpc>
                <a:spcPct val="120000"/>
              </a:lnSpc>
            </a:pPr>
            <a:r>
              <a:rPr lang="en-US" b="0" i="0" u="none" strike="noStrike" baseline="0" dirty="0">
                <a:latin typeface="Arial" panose="020B0604020202020204" pitchFamily="34" charset="0"/>
              </a:rPr>
              <a:t>Similarly, one can gather different user views, in the manner of Payne’s work (1991), and compare them to the designer’s view, making the models and their possible differences explicit through ERMIA.</a:t>
            </a:r>
          </a:p>
        </p:txBody>
      </p:sp>
    </p:spTree>
    <p:extLst>
      <p:ext uri="{BB962C8B-B14F-4D97-AF65-F5344CB8AC3E}">
        <p14:creationId xmlns:p14="http://schemas.microsoft.com/office/powerpoint/2010/main" val="1417579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5200"/>
            <a:ext cx="7886700" cy="770516"/>
          </a:xfrm>
        </p:spPr>
        <p:txBody>
          <a:bodyPr/>
          <a:lstStyle/>
          <a:p>
            <a:r>
              <a:rPr lang="en-US" b="1" kern="1400" dirty="0">
                <a:latin typeface="Arial" panose="020B0604020202020204" pitchFamily="34" charset="0"/>
              </a:rPr>
              <a:t>ERMIA </a:t>
            </a:r>
            <a:r>
              <a:rPr lang="en-US" b="1" kern="1400" dirty="0" smtClean="0">
                <a:latin typeface="Arial" panose="020B0604020202020204" pitchFamily="34" charset="0"/>
              </a:rPr>
              <a:t>(6 </a:t>
            </a:r>
            <a:r>
              <a:rPr lang="en-US" b="1" kern="1400" dirty="0">
                <a:latin typeface="Arial" panose="020B0604020202020204" pitchFamily="34" charset="0"/>
              </a:rPr>
              <a:t>of 6)</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5017" y="1411198"/>
            <a:ext cx="7886700" cy="4797309"/>
          </a:xfrm>
        </p:spPr>
        <p:txBody>
          <a:bodyPr>
            <a:normAutofit fontScale="70000" lnSpcReduction="20000"/>
          </a:bodyPr>
          <a:lstStyle/>
          <a:p>
            <a:pPr>
              <a:lnSpc>
                <a:spcPct val="120000"/>
              </a:lnSpc>
            </a:pPr>
            <a:r>
              <a:rPr lang="en-US" b="0" i="0" u="none" strike="noStrike" baseline="0" dirty="0">
                <a:latin typeface="Arial" panose="020B0604020202020204" pitchFamily="34" charset="0"/>
              </a:rPr>
              <a:t>It has to be said that ERMIA modelling has not been taken up by interaction </a:t>
            </a:r>
            <a:r>
              <a:rPr lang="en-US" b="0" i="0" u="none" strike="noStrike" baseline="0" dirty="0" smtClean="0">
                <a:latin typeface="Arial" panose="020B0604020202020204" pitchFamily="34" charset="0"/>
              </a:rPr>
              <a:t>designers </a:t>
            </a:r>
            <a:r>
              <a:rPr lang="en-US" b="0" i="0" u="none" strike="noStrike" baseline="0" dirty="0">
                <a:latin typeface="Arial" panose="020B0604020202020204" pitchFamily="34" charset="0"/>
              </a:rPr>
              <a:t>probably because the effort required to learn and understand it is not repaid by the insight it provides. </a:t>
            </a:r>
          </a:p>
          <a:p>
            <a:pPr>
              <a:lnSpc>
                <a:spcPct val="120000"/>
              </a:lnSpc>
            </a:pPr>
            <a:r>
              <a:rPr lang="en-US" b="0" i="0" u="none" strike="noStrike" baseline="0" dirty="0">
                <a:latin typeface="Arial" panose="020B0604020202020204" pitchFamily="34" charset="0"/>
              </a:rPr>
              <a:t>Green has continued to work on other ways of bringing this type of knowledge to HCI through the ‘cognitive dimensions’ framework (Blackwell and Green, 2003) and the CASSM framework (Blandford </a:t>
            </a:r>
            <a:r>
              <a:rPr lang="en-US" b="0" i="1" u="none" strike="noStrike" baseline="0" dirty="0">
                <a:latin typeface="Arial" panose="020B0604020202020204" pitchFamily="34" charset="0"/>
              </a:rPr>
              <a:t>et al.</a:t>
            </a:r>
            <a:r>
              <a:rPr lang="en-US" b="0" i="0" u="none" strike="noStrike" baseline="0" dirty="0">
                <a:latin typeface="Arial" panose="020B0604020202020204" pitchFamily="34" charset="0"/>
              </a:rPr>
              <a:t>, 2008).</a:t>
            </a:r>
          </a:p>
          <a:p>
            <a:pPr>
              <a:lnSpc>
                <a:spcPct val="120000"/>
              </a:lnSpc>
            </a:pPr>
            <a:r>
              <a:rPr lang="en-US" b="0" i="0" u="none" strike="noStrike" baseline="0" dirty="0">
                <a:latin typeface="Arial" panose="020B0604020202020204" pitchFamily="34" charset="0"/>
              </a:rPr>
              <a:t>ERMIA models can be used to explore how people have to navigate through various information structures in order to retrieve specific pieces of information and even to estimate the number of steps that people will need to take.</a:t>
            </a:r>
          </a:p>
        </p:txBody>
      </p:sp>
    </p:spTree>
    <p:extLst>
      <p:ext uri="{BB962C8B-B14F-4D97-AF65-F5344CB8AC3E}">
        <p14:creationId xmlns:p14="http://schemas.microsoft.com/office/powerpoint/2010/main" val="1072959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68"/>
            <a:ext cx="7886700" cy="571010"/>
          </a:xfrm>
        </p:spPr>
        <p:txBody>
          <a:bodyPr/>
          <a:lstStyle/>
          <a:p>
            <a:r>
              <a:rPr lang="en-US" b="1" i="0" u="none" strike="noStrike" kern="1400" baseline="0" dirty="0">
                <a:latin typeface="Arial" panose="020B0604020202020204" pitchFamily="34" charset="0"/>
              </a:rPr>
              <a:t>Model-based evaluation</a:t>
            </a:r>
          </a:p>
        </p:txBody>
      </p:sp>
      <p:sp>
        <p:nvSpPr>
          <p:cNvPr id="3" name="Text Placeholder 2"/>
          <p:cNvSpPr>
            <a:spLocks noGrp="1"/>
          </p:cNvSpPr>
          <p:nvPr>
            <p:ph type="body" idx="4294967295"/>
          </p:nvPr>
        </p:nvSpPr>
        <p:spPr>
          <a:xfrm>
            <a:off x="665017" y="1419509"/>
            <a:ext cx="8191646" cy="4797311"/>
          </a:xfrm>
        </p:spPr>
        <p:txBody>
          <a:bodyPr>
            <a:normAutofit fontScale="70000" lnSpcReduction="20000"/>
          </a:bodyPr>
          <a:lstStyle/>
          <a:p>
            <a:pPr>
              <a:lnSpc>
                <a:spcPct val="120000"/>
              </a:lnSpc>
            </a:pPr>
            <a:r>
              <a:rPr lang="en-US" b="0" i="0" u="none" strike="noStrike" baseline="0" dirty="0">
                <a:latin typeface="Arial" panose="020B0604020202020204" pitchFamily="34" charset="0"/>
              </a:rPr>
              <a:t>Model-based evaluation looks at a model of some human–computer interaction. </a:t>
            </a:r>
          </a:p>
          <a:p>
            <a:pPr>
              <a:lnSpc>
                <a:spcPct val="120000"/>
              </a:lnSpc>
            </a:pPr>
            <a:r>
              <a:rPr lang="en-US" b="0" i="0" u="none" strike="noStrike" baseline="0" dirty="0">
                <a:latin typeface="Arial" panose="020B0604020202020204" pitchFamily="34" charset="0"/>
              </a:rPr>
              <a:t>It can be used either with an existing interface or with an envisaged design. </a:t>
            </a:r>
          </a:p>
          <a:p>
            <a:pPr>
              <a:lnSpc>
                <a:spcPct val="120000"/>
              </a:lnSpc>
            </a:pPr>
            <a:r>
              <a:rPr lang="en-US" b="0" i="0" u="none" strike="noStrike" baseline="0" dirty="0">
                <a:latin typeface="Arial" panose="020B0604020202020204" pitchFamily="34" charset="0"/>
              </a:rPr>
              <a:t>It is particularly useful early in the design process when designs are not advanced enough to be used by real users or when testing with real users is uneconomic or otherwise infeasible. </a:t>
            </a:r>
          </a:p>
          <a:p>
            <a:pPr>
              <a:lnSpc>
                <a:spcPct val="120000"/>
              </a:lnSpc>
            </a:pPr>
            <a:r>
              <a:rPr lang="en-US" b="0" i="0" u="none" strike="noStrike" baseline="0" dirty="0">
                <a:latin typeface="Arial" panose="020B0604020202020204" pitchFamily="34" charset="0"/>
              </a:rPr>
              <a:t>The process involves the designer working through a model of a design, looking for potential problems or areas which might prove difficult. </a:t>
            </a:r>
          </a:p>
          <a:p>
            <a:pPr>
              <a:lnSpc>
                <a:spcPct val="120000"/>
              </a:lnSpc>
            </a:pPr>
            <a:r>
              <a:rPr lang="en-US" b="0" i="0" u="none" strike="noStrike" baseline="0" dirty="0">
                <a:latin typeface="Arial" panose="020B0604020202020204" pitchFamily="34" charset="0"/>
              </a:rPr>
              <a:t>ERMIA can be used like this and GOMS was used in this way in Section 11.4.</a:t>
            </a:r>
          </a:p>
        </p:txBody>
      </p:sp>
    </p:spTree>
    <p:extLst>
      <p:ext uri="{BB962C8B-B14F-4D97-AF65-F5344CB8AC3E}">
        <p14:creationId xmlns:p14="http://schemas.microsoft.com/office/powerpoint/2010/main" val="801729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016"/>
            <a:ext cx="7886700" cy="654138"/>
          </a:xfrm>
        </p:spPr>
        <p:txBody>
          <a:bodyPr/>
          <a:lstStyle/>
          <a:p>
            <a:r>
              <a:rPr lang="en-US" b="0" i="0" u="none" strike="noStrike" kern="1400" baseline="0" dirty="0">
                <a:latin typeface="Arial" panose="020B0604020202020204" pitchFamily="34" charset="0"/>
              </a:rPr>
              <a:t> </a:t>
            </a:r>
            <a:r>
              <a:rPr lang="en-US" b="1" i="0" u="none" strike="noStrike" kern="1400" baseline="0" dirty="0" smtClean="0">
                <a:latin typeface="Arial" panose="020B0604020202020204" pitchFamily="34" charset="0"/>
              </a:rPr>
              <a:t>Challenge 11.3</a:t>
            </a:r>
            <a:r>
              <a:rPr lang="en-US" b="0" i="0" u="none" strike="noStrike" kern="1400" baseline="0" dirty="0" smtClean="0">
                <a:latin typeface="Arial" panose="020B0604020202020204" pitchFamily="34" charset="0"/>
              </a:rPr>
              <a:t> </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6705" y="1405315"/>
            <a:ext cx="8199957" cy="4897060"/>
          </a:xfrm>
        </p:spPr>
        <p:txBody>
          <a:bodyPr/>
          <a:lstStyle/>
          <a:p>
            <a:r>
              <a:rPr lang="en-US" sz="2800" b="0" i="0" u="none" strike="noStrike" baseline="0" dirty="0">
                <a:latin typeface="Arial" panose="020B0604020202020204" pitchFamily="34" charset="0"/>
              </a:rPr>
              <a:t>Draw an ERMIA model for the World Wide Web. List the major entities that the Web </a:t>
            </a:r>
            <a:r>
              <a:rPr lang="en-US" sz="2800" b="0" i="0" u="none" strike="noStrike" baseline="0" dirty="0" smtClean="0">
                <a:latin typeface="Arial" panose="020B0604020202020204" pitchFamily="34" charset="0"/>
              </a:rPr>
              <a:t>has </a:t>
            </a:r>
            <a:r>
              <a:rPr lang="en-US" sz="2800" b="0" i="0" u="none" strike="noStrike" baseline="0" dirty="0">
                <a:latin typeface="Arial" panose="020B0604020202020204" pitchFamily="34" charset="0"/>
              </a:rPr>
              <a:t>and begin to sketch the relationships. Spend at least 10 minutes on this before looking at our solution.</a:t>
            </a:r>
          </a:p>
        </p:txBody>
      </p:sp>
    </p:spTree>
    <p:extLst>
      <p:ext uri="{BB962C8B-B14F-4D97-AF65-F5344CB8AC3E}">
        <p14:creationId xmlns:p14="http://schemas.microsoft.com/office/powerpoint/2010/main" val="1349271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015"/>
            <a:ext cx="7886700" cy="637512"/>
          </a:xfrm>
        </p:spPr>
        <p:txBody>
          <a:bodyPr/>
          <a:lstStyle/>
          <a:p>
            <a:r>
              <a:rPr lang="en-US" b="1" i="0" u="none" strike="noStrike" kern="1400" baseline="0" dirty="0">
                <a:latin typeface="Arial" panose="020B0604020202020204" pitchFamily="34" charset="0"/>
              </a:rPr>
              <a:t>Cognitive work </a:t>
            </a:r>
            <a:r>
              <a:rPr lang="en-US" b="1" i="0" u="none" strike="noStrike" kern="1400" baseline="0" dirty="0" smtClean="0">
                <a:latin typeface="Arial" panose="020B0604020202020204" pitchFamily="34" charset="0"/>
              </a:rPr>
              <a:t>analysis (1 of 4)</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8527" y="1426615"/>
            <a:ext cx="8178135" cy="4788994"/>
          </a:xfrm>
        </p:spPr>
        <p:txBody>
          <a:bodyPr>
            <a:normAutofit fontScale="55000" lnSpcReduction="20000"/>
          </a:bodyPr>
          <a:lstStyle/>
          <a:p>
            <a:pPr>
              <a:lnSpc>
                <a:spcPct val="120000"/>
              </a:lnSpc>
            </a:pPr>
            <a:r>
              <a:rPr lang="en-US" b="0" i="0" u="none" strike="noStrike" baseline="0" dirty="0">
                <a:latin typeface="Arial" panose="020B0604020202020204" pitchFamily="34" charset="0"/>
              </a:rPr>
              <a:t>Cognitive work analysis (CWA) has evolved from the work of Jens Rasmussen and his </a:t>
            </a:r>
            <a:r>
              <a:rPr lang="en-US" b="0" i="0" u="none" strike="noStrike" baseline="0" dirty="0" smtClean="0">
                <a:latin typeface="Arial" panose="020B0604020202020204" pitchFamily="34" charset="0"/>
              </a:rPr>
              <a:t>colleagues </a:t>
            </a:r>
            <a:r>
              <a:rPr lang="en-US" b="0" i="0" u="none" strike="noStrike" baseline="0" dirty="0">
                <a:latin typeface="Arial" panose="020B0604020202020204" pitchFamily="34" charset="0"/>
              </a:rPr>
              <a:t>(Rasmussen, 1986, 1990; Vicente and Rasmussen, 1992), working at the Risø National Laboratory in Denmark. </a:t>
            </a:r>
          </a:p>
          <a:p>
            <a:pPr>
              <a:lnSpc>
                <a:spcPct val="120000"/>
              </a:lnSpc>
            </a:pPr>
            <a:r>
              <a:rPr lang="en-US" b="0" i="0" u="none" strike="noStrike" baseline="0" dirty="0">
                <a:latin typeface="Arial" panose="020B0604020202020204" pitchFamily="34" charset="0"/>
              </a:rPr>
              <a:t>Originally formulated to help in the design of systems concerned with the domain of process control, where the emphasis is on controlling the physical system behind the human–computer interface, it provides a different and powerful view on the design of interactive systems. </a:t>
            </a:r>
          </a:p>
          <a:p>
            <a:pPr>
              <a:lnSpc>
                <a:spcPct val="120000"/>
              </a:lnSpc>
            </a:pPr>
            <a:r>
              <a:rPr lang="en-US" b="0" i="0" u="none" strike="noStrike" baseline="0" dirty="0">
                <a:latin typeface="Arial" panose="020B0604020202020204" pitchFamily="34" charset="0"/>
              </a:rPr>
              <a:t>CWA has been used in the analysis of complex real-time, mission-critical work environments, </a:t>
            </a:r>
            <a:r>
              <a:rPr lang="en-US" b="0" i="0" u="none" strike="noStrike" baseline="0" dirty="0" smtClean="0">
                <a:latin typeface="Arial" panose="020B0604020202020204" pitchFamily="34" charset="0"/>
              </a:rPr>
              <a:t>for example </a:t>
            </a:r>
            <a:r>
              <a:rPr lang="en-US" b="0" i="0" u="none" strike="noStrike" baseline="0" dirty="0">
                <a:latin typeface="Arial" panose="020B0604020202020204" pitchFamily="34" charset="0"/>
              </a:rPr>
              <a:t>power plant control rooms, aircraft cockpits and so on.</a:t>
            </a:r>
          </a:p>
          <a:p>
            <a:pPr>
              <a:lnSpc>
                <a:spcPct val="120000"/>
              </a:lnSpc>
            </a:pPr>
            <a:r>
              <a:rPr lang="en-US" b="0" i="0" u="none" strike="noStrike" baseline="0" dirty="0">
                <a:latin typeface="Arial" panose="020B0604020202020204" pitchFamily="34" charset="0"/>
              </a:rPr>
              <a:t>The approach is also known as ‘the Risø genotype’ (Vicente, 1999) and relates closely to ecological interface design (Vicente and Rasmussen, 1992). </a:t>
            </a:r>
          </a:p>
          <a:p>
            <a:pPr>
              <a:lnSpc>
                <a:spcPct val="120000"/>
              </a:lnSpc>
            </a:pPr>
            <a:r>
              <a:rPr lang="en-US" b="0" i="0" u="none" strike="noStrike" baseline="0" dirty="0">
                <a:latin typeface="Arial" panose="020B0604020202020204" pitchFamily="34" charset="0"/>
              </a:rPr>
              <a:t>Flach (1995) provides a number of perspectives on the issues and includes chapters by others originating from the Risø National Laboratory, including Vicente, Rasmussen and Pejtersen. </a:t>
            </a:r>
          </a:p>
        </p:txBody>
      </p:sp>
    </p:spTree>
    <p:extLst>
      <p:ext uri="{BB962C8B-B14F-4D97-AF65-F5344CB8AC3E}">
        <p14:creationId xmlns:p14="http://schemas.microsoft.com/office/powerpoint/2010/main" val="192642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2890"/>
            <a:ext cx="7886700" cy="825410"/>
          </a:xfrm>
        </p:spPr>
        <p:txBody>
          <a:bodyPr/>
          <a:lstStyle/>
          <a:p>
            <a:r>
              <a:rPr lang="en-US" b="1" i="0" u="none" strike="noStrike" kern="1400" baseline="0" dirty="0">
                <a:latin typeface="Arial" panose="020B0604020202020204" pitchFamily="34" charset="0"/>
              </a:rPr>
              <a:t>Goals, tasks and </a:t>
            </a:r>
            <a:r>
              <a:rPr lang="en-US" b="1" i="0" u="none" strike="noStrike" kern="1400" baseline="0" dirty="0" smtClean="0">
                <a:latin typeface="Arial" panose="020B0604020202020204" pitchFamily="34" charset="0"/>
              </a:rPr>
              <a:t>actions (1 of 3)</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2857" y="1405486"/>
            <a:ext cx="8183805" cy="4799305"/>
          </a:xfrm>
        </p:spPr>
        <p:txBody>
          <a:bodyPr>
            <a:normAutofit fontScale="77500" lnSpcReduction="20000"/>
          </a:bodyPr>
          <a:lstStyle/>
          <a:p>
            <a:pPr>
              <a:lnSpc>
                <a:spcPct val="120000"/>
              </a:lnSpc>
            </a:pPr>
            <a:r>
              <a:rPr lang="en-US" b="0" i="0" u="none" strike="noStrike" baseline="0" dirty="0">
                <a:latin typeface="Arial" panose="020B0604020202020204" pitchFamily="34" charset="0"/>
              </a:rPr>
              <a:t>Some authors consider ‘task analysis’ to encompass all manner of techniques (such as interviewing, observation, development of </a:t>
            </a:r>
            <a:r>
              <a:rPr lang="en-US" b="0" i="0" u="none" strike="noStrike" baseline="0" dirty="0" smtClean="0">
                <a:latin typeface="Arial" panose="020B0604020202020204" pitchFamily="34" charset="0"/>
              </a:rPr>
              <a:t>scenarios and so on). </a:t>
            </a:r>
            <a:r>
              <a:rPr lang="en-US" b="0" i="0" u="none" strike="noStrike" baseline="0" dirty="0">
                <a:latin typeface="Arial" panose="020B0604020202020204" pitchFamily="34" charset="0"/>
              </a:rPr>
              <a:t>We do not. </a:t>
            </a:r>
          </a:p>
          <a:p>
            <a:pPr>
              <a:lnSpc>
                <a:spcPct val="120000"/>
              </a:lnSpc>
            </a:pPr>
            <a:r>
              <a:rPr lang="en-US" b="0" i="0" u="none" strike="noStrike" baseline="0" dirty="0">
                <a:latin typeface="Arial" panose="020B0604020202020204" pitchFamily="34" charset="0"/>
              </a:rPr>
              <a:t>We consider task analysis to be a specific view of UX design that leads to specific techniques. </a:t>
            </a:r>
          </a:p>
          <a:p>
            <a:pPr>
              <a:lnSpc>
                <a:spcPct val="120000"/>
              </a:lnSpc>
            </a:pPr>
            <a:r>
              <a:rPr lang="en-US" b="0" i="0" u="none" strike="noStrike" baseline="0" dirty="0">
                <a:latin typeface="Arial" panose="020B0604020202020204" pitchFamily="34" charset="0"/>
              </a:rPr>
              <a:t>This chapter looks more formally at the concept of task, how to undertake task analyses and what benefit designers might get from such analyses. </a:t>
            </a:r>
          </a:p>
          <a:p>
            <a:pPr>
              <a:lnSpc>
                <a:spcPct val="120000"/>
              </a:lnSpc>
            </a:pPr>
            <a:r>
              <a:rPr lang="en-US" b="0" i="0" u="none" strike="noStrike" baseline="0" dirty="0">
                <a:latin typeface="Arial" panose="020B0604020202020204" pitchFamily="34" charset="0"/>
              </a:rPr>
              <a:t>In the final </a:t>
            </a:r>
            <a:r>
              <a:rPr lang="en-US" b="0" i="0" u="none" strike="noStrike" baseline="0" dirty="0" smtClean="0">
                <a:latin typeface="Arial" panose="020B0604020202020204" pitchFamily="34" charset="0"/>
              </a:rPr>
              <a:t>section, </a:t>
            </a:r>
            <a:r>
              <a:rPr lang="en-US" b="0" i="0" u="none" strike="noStrike" baseline="0" dirty="0">
                <a:latin typeface="Arial" panose="020B0604020202020204" pitchFamily="34" charset="0"/>
              </a:rPr>
              <a:t>we look at the importance of understanding a structural perspective of a domain.</a:t>
            </a:r>
          </a:p>
        </p:txBody>
      </p:sp>
    </p:spTree>
    <p:extLst>
      <p:ext uri="{BB962C8B-B14F-4D97-AF65-F5344CB8AC3E}">
        <p14:creationId xmlns:p14="http://schemas.microsoft.com/office/powerpoint/2010/main" val="12595122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6519"/>
            <a:ext cx="7886700" cy="487882"/>
          </a:xfrm>
        </p:spPr>
        <p:txBody>
          <a:bodyPr/>
          <a:lstStyle/>
          <a:p>
            <a:r>
              <a:rPr lang="en-US" b="1" kern="1400" dirty="0">
                <a:latin typeface="Arial" panose="020B0604020202020204" pitchFamily="34" charset="0"/>
              </a:rPr>
              <a:t>Cognitive work analysis </a:t>
            </a:r>
            <a:r>
              <a:rPr lang="en-US" b="1" kern="1400" dirty="0" smtClean="0">
                <a:latin typeface="Arial" panose="020B0604020202020204" pitchFamily="34" charset="0"/>
              </a:rPr>
              <a:t>(2 </a:t>
            </a:r>
            <a:r>
              <a:rPr lang="en-US" b="1" kern="1400" dirty="0">
                <a:latin typeface="Arial" panose="020B0604020202020204" pitchFamily="34" charset="0"/>
              </a:rPr>
              <a:t>of 4)</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3331" y="1426610"/>
            <a:ext cx="8183331" cy="4797311"/>
          </a:xfrm>
        </p:spPr>
        <p:txBody>
          <a:bodyPr>
            <a:normAutofit fontScale="55000" lnSpcReduction="20000"/>
          </a:bodyPr>
          <a:lstStyle/>
          <a:p>
            <a:pPr>
              <a:lnSpc>
                <a:spcPct val="120000"/>
              </a:lnSpc>
            </a:pPr>
            <a:r>
              <a:rPr lang="en-US" b="0" i="0" u="none" strike="noStrike" baseline="0" dirty="0">
                <a:latin typeface="Arial" panose="020B0604020202020204" pitchFamily="34" charset="0"/>
              </a:rPr>
              <a:t>One principle underlying CWA is that when designing computer systems or any other ‘cognitive artefact</a:t>
            </a:r>
            <a:r>
              <a:rPr lang="en-US" b="0" i="0" u="none" strike="noStrike" baseline="0" dirty="0" smtClean="0">
                <a:latin typeface="Arial" panose="020B0604020202020204" pitchFamily="34" charset="0"/>
              </a:rPr>
              <a:t>’, </a:t>
            </a:r>
            <a:r>
              <a:rPr lang="en-US" b="0" i="0" u="none" strike="noStrike" baseline="0" dirty="0">
                <a:latin typeface="Arial" panose="020B0604020202020204" pitchFamily="34" charset="0"/>
              </a:rPr>
              <a:t>we are developing a complete work system, which means that the system includes people and artefacts. </a:t>
            </a:r>
          </a:p>
          <a:p>
            <a:pPr>
              <a:lnSpc>
                <a:spcPct val="120000"/>
              </a:lnSpc>
            </a:pPr>
            <a:r>
              <a:rPr lang="en-US" b="0" i="0" u="none" strike="noStrike" baseline="0" dirty="0">
                <a:latin typeface="Arial" panose="020B0604020202020204" pitchFamily="34" charset="0"/>
              </a:rPr>
              <a:t>Seeing the whole as a work system enables designers to recognize that this system is more than the sum of its parts: it has emergent properties.</a:t>
            </a:r>
          </a:p>
          <a:p>
            <a:pPr>
              <a:lnSpc>
                <a:spcPct val="120000"/>
              </a:lnSpc>
            </a:pPr>
            <a:r>
              <a:rPr lang="en-US" b="0" i="0" u="none" strike="noStrike" baseline="0" dirty="0">
                <a:latin typeface="Arial" panose="020B0604020202020204" pitchFamily="34" charset="0"/>
              </a:rPr>
              <a:t>Another key principle of CWA is that it takes an ecological approach to design. </a:t>
            </a:r>
          </a:p>
          <a:p>
            <a:pPr>
              <a:lnSpc>
                <a:spcPct val="120000"/>
              </a:lnSpc>
            </a:pPr>
            <a:r>
              <a:rPr lang="en-US" b="0" i="0" u="none" strike="noStrike" baseline="0" dirty="0">
                <a:latin typeface="Arial" panose="020B0604020202020204" pitchFamily="34" charset="0"/>
              </a:rPr>
              <a:t>Taking an ecological approach recognizes that people ‘pick up’ information directly from the objects in the world and their interaction with them, rather than having to consciously process some symbolic representation. </a:t>
            </a:r>
          </a:p>
          <a:p>
            <a:pPr>
              <a:lnSpc>
                <a:spcPct val="120000"/>
              </a:lnSpc>
            </a:pPr>
            <a:r>
              <a:rPr lang="en-US" b="0" i="0" u="none" strike="noStrike" baseline="0" dirty="0">
                <a:latin typeface="Arial" panose="020B0604020202020204" pitchFamily="34" charset="0"/>
              </a:rPr>
              <a:t>In CWA, there is much discussion over the similarities between the ecological psychology of Gibson (1986) and designing systems that afford certain activities. </a:t>
            </a:r>
          </a:p>
          <a:p>
            <a:pPr>
              <a:lnSpc>
                <a:spcPct val="120000"/>
              </a:lnSpc>
            </a:pPr>
            <a:r>
              <a:rPr lang="en-US" b="0" i="0" u="none" strike="noStrike" baseline="0" dirty="0">
                <a:latin typeface="Arial" panose="020B0604020202020204" pitchFamily="34" charset="0"/>
              </a:rPr>
              <a:t>The emphasis is on taking a user-dependent view of the analysis and design, recognizing the skills and knowledge that the user will have.</a:t>
            </a:r>
          </a:p>
        </p:txBody>
      </p:sp>
    </p:spTree>
    <p:extLst>
      <p:ext uri="{BB962C8B-B14F-4D97-AF65-F5344CB8AC3E}">
        <p14:creationId xmlns:p14="http://schemas.microsoft.com/office/powerpoint/2010/main" val="1929411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68084"/>
            <a:ext cx="7886700" cy="421380"/>
          </a:xfrm>
        </p:spPr>
        <p:txBody>
          <a:bodyPr/>
          <a:lstStyle/>
          <a:p>
            <a:r>
              <a:rPr lang="en-US" b="1" kern="1400" dirty="0">
                <a:latin typeface="Arial" panose="020B0604020202020204" pitchFamily="34" charset="0"/>
              </a:rPr>
              <a:t>Cognitive work analysis </a:t>
            </a:r>
            <a:r>
              <a:rPr lang="en-US" b="1" kern="1400" dirty="0" smtClean="0">
                <a:latin typeface="Arial" panose="020B0604020202020204" pitchFamily="34" charset="0"/>
              </a:rPr>
              <a:t>(3 </a:t>
            </a:r>
            <a:r>
              <a:rPr lang="en-US" b="1" kern="1400" dirty="0">
                <a:latin typeface="Arial" panose="020B0604020202020204" pitchFamily="34" charset="0"/>
              </a:rPr>
              <a:t>of 4)</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1901" y="1409987"/>
            <a:ext cx="8315844" cy="4788996"/>
          </a:xfrm>
        </p:spPr>
        <p:txBody>
          <a:bodyPr>
            <a:noAutofit/>
          </a:bodyPr>
          <a:lstStyle/>
          <a:p>
            <a:r>
              <a:rPr lang="en-US" sz="2000" b="0" i="0" u="none" strike="noStrike" baseline="0" dirty="0">
                <a:latin typeface="Arial" panose="020B0604020202020204" pitchFamily="34" charset="0"/>
              </a:rPr>
              <a:t>In the domain in which CWA was formulated, process control, it is vital that the operator has a correct view of the operation and status of the plant and that he or she can correctly identify any component that is malfunctioning. </a:t>
            </a:r>
          </a:p>
          <a:p>
            <a:r>
              <a:rPr lang="en-US" sz="2000" b="0" i="0" u="none" strike="noStrike" baseline="0" dirty="0">
                <a:latin typeface="Arial" panose="020B0604020202020204" pitchFamily="34" charset="0"/>
              </a:rPr>
              <a:t>A key feature of the approach is to understand the domain-oriented constraints that affect people’s behaviours and to design the environment so that the system easily reveals the state it is in and how that state relates to its purpose. </a:t>
            </a:r>
          </a:p>
          <a:p>
            <a:r>
              <a:rPr lang="en-US" sz="2000" b="0" i="0" u="none" strike="noStrike" baseline="0" dirty="0">
                <a:latin typeface="Arial" panose="020B0604020202020204" pitchFamily="34" charset="0"/>
              </a:rPr>
              <a:t>CWA provides a structural representation of a domain.</a:t>
            </a:r>
          </a:p>
          <a:p>
            <a:r>
              <a:rPr lang="en-US" sz="2000" b="0" i="0" u="none" strike="noStrike" baseline="0" dirty="0">
                <a:latin typeface="Arial" panose="020B0604020202020204" pitchFamily="34" charset="0"/>
              </a:rPr>
              <a:t>CWA is quite complex and comprises a set of techniques and models. </a:t>
            </a:r>
          </a:p>
          <a:p>
            <a:r>
              <a:rPr lang="en-US" sz="2000" b="0" i="0" u="none" strike="noStrike" baseline="0" dirty="0">
                <a:latin typeface="Arial" panose="020B0604020202020204" pitchFamily="34" charset="0"/>
              </a:rPr>
              <a:t>CWA techniques include such things as task analysis (including sequencing and frequency) and workload analysis (flow of </a:t>
            </a:r>
            <a:r>
              <a:rPr lang="en-US" sz="2000" b="0" i="0" u="none" strike="noStrike" baseline="0" dirty="0" smtClean="0">
                <a:latin typeface="Arial" panose="020B0604020202020204" pitchFamily="34" charset="0"/>
              </a:rPr>
              <a:t>work and </a:t>
            </a:r>
            <a:r>
              <a:rPr lang="en-US" sz="2000" b="0" i="0" u="none" strike="noStrike" baseline="0" dirty="0">
                <a:latin typeface="Arial" panose="020B0604020202020204" pitchFamily="34" charset="0"/>
              </a:rPr>
              <a:t>identification of bottlenecks).</a:t>
            </a:r>
          </a:p>
          <a:p>
            <a:r>
              <a:rPr lang="en-US" sz="2000" b="0" i="0" u="none" strike="noStrike" baseline="0" dirty="0">
                <a:latin typeface="Arial" panose="020B0604020202020204" pitchFamily="34" charset="0"/>
              </a:rPr>
              <a:t>In short, there is a strong emphasis on work analysis and job design.</a:t>
            </a:r>
          </a:p>
        </p:txBody>
      </p:sp>
    </p:spTree>
    <p:extLst>
      <p:ext uri="{BB962C8B-B14F-4D97-AF65-F5344CB8AC3E}">
        <p14:creationId xmlns:p14="http://schemas.microsoft.com/office/powerpoint/2010/main" val="6153049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833"/>
            <a:ext cx="7886700" cy="487882"/>
          </a:xfrm>
        </p:spPr>
        <p:txBody>
          <a:bodyPr/>
          <a:lstStyle/>
          <a:p>
            <a:r>
              <a:rPr lang="en-US" b="1" kern="1400" dirty="0">
                <a:latin typeface="Arial" panose="020B0604020202020204" pitchFamily="34" charset="0"/>
              </a:rPr>
              <a:t>Cognitive work analysis </a:t>
            </a:r>
            <a:r>
              <a:rPr lang="en-US" b="1" kern="1400" dirty="0" smtClean="0">
                <a:latin typeface="Arial" panose="020B0604020202020204" pitchFamily="34" charset="0"/>
              </a:rPr>
              <a:t>(4 </a:t>
            </a:r>
            <a:r>
              <a:rPr lang="en-US" b="1" kern="1400" dirty="0">
                <a:latin typeface="Arial" panose="020B0604020202020204" pitchFamily="34" charset="0"/>
              </a:rPr>
              <a:t>of 4)</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2376" y="1404103"/>
            <a:ext cx="8194761" cy="4891922"/>
          </a:xfrm>
        </p:spPr>
        <p:txBody>
          <a:bodyPr>
            <a:noAutofit/>
          </a:bodyPr>
          <a:lstStyle/>
          <a:p>
            <a:r>
              <a:rPr lang="en-US" sz="2800" b="0" i="0" u="none" strike="noStrike" baseline="0" dirty="0">
                <a:latin typeface="Arial" panose="020B0604020202020204" pitchFamily="34" charset="0"/>
              </a:rPr>
              <a:t>Modelling in CWA is made up from six different kinds of modelling, each of which breaks down into further levels. </a:t>
            </a:r>
          </a:p>
          <a:p>
            <a:r>
              <a:rPr lang="en-US" sz="2800" b="0" i="0" u="none" strike="noStrike" baseline="0" dirty="0">
                <a:latin typeface="Arial" panose="020B0604020202020204" pitchFamily="34" charset="0"/>
              </a:rPr>
              <a:t>For example, a work domain analysis has five further levels of abstraction, </a:t>
            </a:r>
            <a:r>
              <a:rPr lang="en-US" sz="2800" b="0" i="0" u="none" strike="noStrike" baseline="0" dirty="0" smtClean="0">
                <a:latin typeface="Arial" panose="020B0604020202020204" pitchFamily="34" charset="0"/>
              </a:rPr>
              <a:t>describing the following:</a:t>
            </a:r>
            <a:endParaRPr lang="en-US" sz="2800" b="0" i="0" u="none" strike="noStrike" baseline="0" dirty="0">
              <a:latin typeface="Arial" panose="020B0604020202020204" pitchFamily="34" charset="0"/>
            </a:endParaRPr>
          </a:p>
          <a:p>
            <a:pPr marL="819150" lvl="1" indent="-361950">
              <a:buFont typeface="Arial" panose="020B0604020202020204" pitchFamily="34" charset="0"/>
              <a:buChar char="–"/>
            </a:pPr>
            <a:r>
              <a:rPr lang="en-US" sz="2400" b="0" i="0" u="none" strike="noStrike" baseline="0" dirty="0">
                <a:latin typeface="Arial" panose="020B0604020202020204" pitchFamily="34" charset="0"/>
              </a:rPr>
              <a:t>The functional purpose of the system</a:t>
            </a:r>
          </a:p>
          <a:p>
            <a:pPr marL="819150" lvl="1" indent="-361950">
              <a:buFont typeface="Arial" panose="020B0604020202020204" pitchFamily="34" charset="0"/>
              <a:buChar char="–"/>
            </a:pPr>
            <a:r>
              <a:rPr lang="en-US" sz="2400" b="0" i="0" u="none" strike="noStrike" baseline="0" dirty="0">
                <a:latin typeface="Arial" panose="020B0604020202020204" pitchFamily="34" charset="0"/>
              </a:rPr>
              <a:t>The priorities or values of the system</a:t>
            </a:r>
          </a:p>
          <a:p>
            <a:pPr marL="819150" lvl="1" indent="-361950">
              <a:buFont typeface="Arial" panose="020B0604020202020204" pitchFamily="34" charset="0"/>
              <a:buChar char="–"/>
            </a:pPr>
            <a:r>
              <a:rPr lang="en-US" sz="2400" b="0" i="0" u="none" strike="noStrike" baseline="0" dirty="0">
                <a:latin typeface="Arial" panose="020B0604020202020204" pitchFamily="34" charset="0"/>
              </a:rPr>
              <a:t>The functions to be carried out by the system</a:t>
            </a:r>
          </a:p>
          <a:p>
            <a:pPr marL="819150" lvl="1" indent="-361950">
              <a:buFont typeface="Arial" panose="020B0604020202020204" pitchFamily="34" charset="0"/>
              <a:buChar char="–"/>
            </a:pPr>
            <a:r>
              <a:rPr lang="en-US" sz="2400" b="0" i="0" u="none" strike="noStrike" baseline="0" dirty="0">
                <a:latin typeface="Arial" panose="020B0604020202020204" pitchFamily="34" charset="0"/>
              </a:rPr>
              <a:t>The physical functionality of the system</a:t>
            </a:r>
          </a:p>
          <a:p>
            <a:pPr marL="819150" lvl="1" indent="-361950">
              <a:buFont typeface="Arial" panose="020B0604020202020204" pitchFamily="34" charset="0"/>
              <a:buChar char="–"/>
            </a:pPr>
            <a:r>
              <a:rPr lang="en-US" sz="2400" b="0" i="0" u="none" strike="noStrike" baseline="0" dirty="0">
                <a:latin typeface="Arial" panose="020B0604020202020204" pitchFamily="34" charset="0"/>
              </a:rPr>
              <a:t>The physical objects and devices.</a:t>
            </a:r>
          </a:p>
        </p:txBody>
      </p:sp>
    </p:spTree>
    <p:extLst>
      <p:ext uri="{BB962C8B-B14F-4D97-AF65-F5344CB8AC3E}">
        <p14:creationId xmlns:p14="http://schemas.microsoft.com/office/powerpoint/2010/main" val="1295794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644"/>
            <a:ext cx="7886700" cy="604260"/>
          </a:xfrm>
        </p:spPr>
        <p:txBody>
          <a:bodyPr/>
          <a:lstStyle/>
          <a:p>
            <a:r>
              <a:rPr lang="en-US" b="1" i="0" u="none" strike="noStrike" kern="1400" baseline="0" dirty="0">
                <a:latin typeface="Arial" panose="020B0604020202020204" pitchFamily="34" charset="0"/>
              </a:rPr>
              <a:t>The abstraction </a:t>
            </a:r>
            <a:r>
              <a:rPr lang="en-US" b="1" i="0" u="none" strike="noStrike" kern="1400" baseline="0" dirty="0" smtClean="0">
                <a:latin typeface="Arial" panose="020B0604020202020204" pitchFamily="34" charset="0"/>
              </a:rPr>
              <a:t>hierarchy (1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0688" y="1419338"/>
            <a:ext cx="8186450" cy="4797311"/>
          </a:xfrm>
        </p:spPr>
        <p:txBody>
          <a:bodyPr>
            <a:normAutofit fontScale="70000" lnSpcReduction="20000"/>
          </a:bodyPr>
          <a:lstStyle/>
          <a:p>
            <a:pPr>
              <a:lnSpc>
                <a:spcPct val="120000"/>
              </a:lnSpc>
            </a:pPr>
            <a:r>
              <a:rPr lang="en-US" b="0" i="0" u="none" strike="noStrike" baseline="0" dirty="0">
                <a:latin typeface="Arial" panose="020B0604020202020204" pitchFamily="34" charset="0"/>
              </a:rPr>
              <a:t>CWA describes a system, subsystem or component at five levels of abstraction. </a:t>
            </a:r>
          </a:p>
          <a:p>
            <a:pPr>
              <a:lnSpc>
                <a:spcPct val="120000"/>
              </a:lnSpc>
            </a:pPr>
            <a:r>
              <a:rPr lang="en-US" b="0" i="0" u="none" strike="noStrike" baseline="0" dirty="0">
                <a:latin typeface="Arial" panose="020B0604020202020204" pitchFamily="34" charset="0"/>
              </a:rPr>
              <a:t>At the top level is the system’s purpose: the analysis takes an intentional stance. </a:t>
            </a:r>
          </a:p>
          <a:p>
            <a:pPr>
              <a:lnSpc>
                <a:spcPct val="120000"/>
              </a:lnSpc>
            </a:pPr>
            <a:r>
              <a:rPr lang="en-US" b="0" i="0" u="none" strike="noStrike" baseline="0" dirty="0">
                <a:latin typeface="Arial" panose="020B0604020202020204" pitchFamily="34" charset="0"/>
              </a:rPr>
              <a:t>Taking the design stance, CWA distinguishes between the abstract function and the generalized function of the system. </a:t>
            </a:r>
          </a:p>
          <a:p>
            <a:pPr>
              <a:lnSpc>
                <a:spcPct val="120000"/>
              </a:lnSpc>
            </a:pPr>
            <a:r>
              <a:rPr lang="en-US" b="0" i="0" u="none" strike="noStrike" baseline="0" dirty="0">
                <a:latin typeface="Arial" panose="020B0604020202020204" pitchFamily="34" charset="0"/>
              </a:rPr>
              <a:t>The abstract function concerns the capabilities that it must have in order to achieve its </a:t>
            </a:r>
            <a:r>
              <a:rPr lang="en-US" b="0" i="0" u="none" strike="noStrike" baseline="0" dirty="0" smtClean="0">
                <a:latin typeface="Arial" panose="020B0604020202020204" pitchFamily="34" charset="0"/>
              </a:rPr>
              <a:t>purpose </a:t>
            </a:r>
            <a:r>
              <a:rPr lang="en-US" b="0" i="0" u="none" strike="noStrike" baseline="0" dirty="0">
                <a:latin typeface="Arial" panose="020B0604020202020204" pitchFamily="34" charset="0"/>
              </a:rPr>
              <a:t>and the generalized function describes the links between the physical characteristics and that abstract function. </a:t>
            </a:r>
          </a:p>
          <a:p>
            <a:pPr>
              <a:lnSpc>
                <a:spcPct val="120000"/>
              </a:lnSpc>
            </a:pPr>
            <a:r>
              <a:rPr lang="en-US" b="0" i="0" u="none" strike="noStrike" baseline="0" dirty="0">
                <a:latin typeface="Arial" panose="020B0604020202020204" pitchFamily="34" charset="0"/>
              </a:rPr>
              <a:t>At the physical level of </a:t>
            </a:r>
            <a:r>
              <a:rPr lang="en-US" b="0" i="0" u="none" strike="noStrike" baseline="0" dirty="0" smtClean="0">
                <a:latin typeface="Arial" panose="020B0604020202020204" pitchFamily="34" charset="0"/>
              </a:rPr>
              <a:t>description, </a:t>
            </a:r>
            <a:r>
              <a:rPr lang="en-US" b="0" i="0" u="none" strike="noStrike" baseline="0" dirty="0">
                <a:latin typeface="Arial" panose="020B0604020202020204" pitchFamily="34" charset="0"/>
              </a:rPr>
              <a:t>CWA distinguishes the physical function from the physical form of the system.</a:t>
            </a:r>
          </a:p>
        </p:txBody>
      </p:sp>
    </p:spTree>
    <p:extLst>
      <p:ext uri="{BB962C8B-B14F-4D97-AF65-F5344CB8AC3E}">
        <p14:creationId xmlns:p14="http://schemas.microsoft.com/office/powerpoint/2010/main" val="792161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6519"/>
            <a:ext cx="7886700" cy="504508"/>
          </a:xfrm>
        </p:spPr>
        <p:txBody>
          <a:bodyPr/>
          <a:lstStyle/>
          <a:p>
            <a:r>
              <a:rPr lang="en-US" b="1" kern="1400" dirty="0">
                <a:latin typeface="Arial" panose="020B0604020202020204" pitchFamily="34" charset="0"/>
              </a:rPr>
              <a:t>The abstraction hierarchy </a:t>
            </a:r>
            <a:r>
              <a:rPr lang="en-US" b="1" kern="1400" dirty="0" smtClean="0">
                <a:latin typeface="Arial" panose="020B0604020202020204" pitchFamily="34" charset="0"/>
              </a:rPr>
              <a:t>(2 </a:t>
            </a:r>
            <a:r>
              <a:rPr lang="en-US" b="1" kern="1400" dirty="0">
                <a:latin typeface="Arial" panose="020B0604020202020204" pitchFamily="34" charset="0"/>
              </a:rPr>
              <a:t>of 2)</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0213" y="1437348"/>
            <a:ext cx="8186450" cy="4788997"/>
          </a:xfrm>
        </p:spPr>
        <p:txBody>
          <a:bodyPr>
            <a:noAutofit/>
          </a:bodyPr>
          <a:lstStyle/>
          <a:p>
            <a:r>
              <a:rPr lang="en-US" sz="2000" b="0" i="0" u="none" strike="noStrike" baseline="0" dirty="0">
                <a:latin typeface="Arial" panose="020B0604020202020204" pitchFamily="34" charset="0"/>
              </a:rPr>
              <a:t>For example, a car’s purpose is to transport people along a road. </a:t>
            </a:r>
          </a:p>
          <a:p>
            <a:r>
              <a:rPr lang="en-US" sz="2000" b="0" i="0" u="none" strike="noStrike" baseline="0" dirty="0" smtClean="0">
                <a:latin typeface="Arial" panose="020B0604020202020204" pitchFamily="34" charset="0"/>
              </a:rPr>
              <a:t>Therefore, </a:t>
            </a:r>
            <a:r>
              <a:rPr lang="en-US" sz="2000" b="0" i="0" u="none" strike="noStrike" baseline="0" dirty="0">
                <a:latin typeface="Arial" panose="020B0604020202020204" pitchFamily="34" charset="0"/>
              </a:rPr>
              <a:t>it must have the abstract functions of some form of power, some way of accommodating people and some form of movement. </a:t>
            </a:r>
          </a:p>
          <a:p>
            <a:r>
              <a:rPr lang="en-US" sz="2000" b="0" i="0" u="none" strike="noStrike" baseline="0" dirty="0">
                <a:latin typeface="Arial" panose="020B0604020202020204" pitchFamily="34" charset="0"/>
              </a:rPr>
              <a:t>These abstract functions may be provided by the generalized functions of a petrol engine, some seats and some wheels with pneumatic tyres. </a:t>
            </a:r>
          </a:p>
          <a:p>
            <a:r>
              <a:rPr lang="en-US" sz="2000" b="0" i="0" u="none" strike="noStrike" baseline="0" dirty="0" smtClean="0">
                <a:latin typeface="Arial" panose="020B0604020202020204" pitchFamily="34" charset="0"/>
              </a:rPr>
              <a:t>Physically, </a:t>
            </a:r>
            <a:r>
              <a:rPr lang="en-US" sz="2000" b="0" i="0" u="none" strike="noStrike" baseline="0" dirty="0">
                <a:latin typeface="Arial" panose="020B0604020202020204" pitchFamily="34" charset="0"/>
              </a:rPr>
              <a:t>the engine might be realized as an eight-cylinder fuel-injected engine, the seats are of a size to accommodate people and the tyres have an ability to take the weight of the car and its passengers. </a:t>
            </a:r>
          </a:p>
          <a:p>
            <a:r>
              <a:rPr lang="en-US" sz="2000" b="0" i="0" u="none" strike="noStrike" baseline="0" dirty="0">
                <a:latin typeface="Arial" panose="020B0604020202020204" pitchFamily="34" charset="0"/>
              </a:rPr>
              <a:t>The physical forms of these functions are the features that distinguish one type of car from another and concern the different arrangements of the engine components, the colour and material of the seats and the characteristics of the tyres.</a:t>
            </a:r>
          </a:p>
        </p:txBody>
      </p:sp>
    </p:spTree>
    <p:extLst>
      <p:ext uri="{BB962C8B-B14F-4D97-AF65-F5344CB8AC3E}">
        <p14:creationId xmlns:p14="http://schemas.microsoft.com/office/powerpoint/2010/main" val="1602698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9893"/>
            <a:ext cx="7886700" cy="537758"/>
          </a:xfrm>
        </p:spPr>
        <p:txBody>
          <a:bodyPr/>
          <a:lstStyle/>
          <a:p>
            <a:r>
              <a:rPr lang="en-US" b="1" i="0" u="none" strike="noStrike" kern="1400" baseline="0" dirty="0">
                <a:latin typeface="Arial" panose="020B0604020202020204" pitchFamily="34" charset="0"/>
              </a:rPr>
              <a:t>A work domain </a:t>
            </a:r>
            <a:r>
              <a:rPr lang="en-US" b="1" i="0" u="none" strike="noStrike" kern="1400" baseline="0" dirty="0" smtClean="0">
                <a:latin typeface="Arial" panose="020B0604020202020204" pitchFamily="34" charset="0"/>
              </a:rPr>
              <a:t>analysis (1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8527" y="1417087"/>
            <a:ext cx="8178135" cy="4797310"/>
          </a:xfrm>
        </p:spPr>
        <p:txBody>
          <a:bodyPr>
            <a:noAutofit/>
          </a:bodyPr>
          <a:lstStyle/>
          <a:p>
            <a:r>
              <a:rPr lang="en-US" sz="1900" b="0" i="0" u="none" strike="noStrike" baseline="0" dirty="0">
                <a:latin typeface="Arial" panose="020B0604020202020204" pitchFamily="34" charset="0"/>
              </a:rPr>
              <a:t>A work domain analysis describes the whole system in these terms and describes each of the subsystems, components and units in these terms. </a:t>
            </a:r>
          </a:p>
          <a:p>
            <a:r>
              <a:rPr lang="en-US" sz="1900" b="0" i="0" u="none" strike="noStrike" baseline="0" dirty="0">
                <a:latin typeface="Arial" panose="020B0604020202020204" pitchFamily="34" charset="0"/>
              </a:rPr>
              <a:t>For example, in describing the car, we could describe each of the engine’s subsystems (fuel system, ignition system, etc.), its components (the petrol tank, feed tubes, injector mechanism, etc.) and the basic units that make up the components. </a:t>
            </a:r>
          </a:p>
          <a:p>
            <a:r>
              <a:rPr lang="en-US" sz="1900" b="0" i="0" u="none" strike="noStrike" baseline="0" dirty="0">
                <a:latin typeface="Arial" panose="020B0604020202020204" pitchFamily="34" charset="0"/>
              </a:rPr>
              <a:t>At each level of the </a:t>
            </a:r>
            <a:r>
              <a:rPr lang="en-US" sz="1900" b="0" i="0" u="none" strike="noStrike" baseline="0" dirty="0" smtClean="0">
                <a:latin typeface="Arial" panose="020B0604020202020204" pitchFamily="34" charset="0"/>
              </a:rPr>
              <a:t>hierarchy, </a:t>
            </a:r>
            <a:r>
              <a:rPr lang="en-US" sz="1900" b="0" i="0" u="none" strike="noStrike" baseline="0" dirty="0">
                <a:latin typeface="Arial" panose="020B0604020202020204" pitchFamily="34" charset="0"/>
              </a:rPr>
              <a:t>the connection going up the hierarchy indicates why some system or component exists, whereas the relationship looking down the hierarchy indicates how something is achieved. </a:t>
            </a:r>
          </a:p>
          <a:p>
            <a:r>
              <a:rPr lang="en-US" sz="1900" b="0" i="0" u="none" strike="noStrike" baseline="0" dirty="0">
                <a:latin typeface="Arial" panose="020B0604020202020204" pitchFamily="34" charset="0"/>
              </a:rPr>
              <a:t>The chain of ‘hows’ describes the means by which something happens and the chain of ‘whys’ describes the reasons for the design – the ends or teleological analysis. </a:t>
            </a:r>
          </a:p>
          <a:p>
            <a:r>
              <a:rPr lang="en-US" sz="1900" b="0" i="0" u="none" strike="noStrike" baseline="0" dirty="0" smtClean="0">
                <a:latin typeface="Arial" panose="020B0604020202020204" pitchFamily="34" charset="0"/>
              </a:rPr>
              <a:t>Hence, </a:t>
            </a:r>
            <a:r>
              <a:rPr lang="en-US" sz="1900" b="0" i="0" u="none" strike="noStrike" baseline="0" dirty="0">
                <a:latin typeface="Arial" panose="020B0604020202020204" pitchFamily="34" charset="0"/>
              </a:rPr>
              <a:t>the whole physical functioning of the domain is connected with its purpose.</a:t>
            </a:r>
          </a:p>
        </p:txBody>
      </p:sp>
    </p:spTree>
    <p:extLst>
      <p:ext uri="{BB962C8B-B14F-4D97-AF65-F5344CB8AC3E}">
        <p14:creationId xmlns:p14="http://schemas.microsoft.com/office/powerpoint/2010/main" val="665817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5202"/>
            <a:ext cx="7886700" cy="787140"/>
          </a:xfrm>
        </p:spPr>
        <p:txBody>
          <a:bodyPr/>
          <a:lstStyle/>
          <a:p>
            <a:r>
              <a:rPr lang="en-US" b="1" kern="1400" dirty="0">
                <a:latin typeface="Arial" panose="020B0604020202020204" pitchFamily="34" charset="0"/>
              </a:rPr>
              <a:t>A work domain analysis </a:t>
            </a:r>
            <a:r>
              <a:rPr lang="en-US" b="1" kern="1400" dirty="0" smtClean="0">
                <a:latin typeface="Arial" panose="020B0604020202020204" pitchFamily="34" charset="0"/>
              </a:rPr>
              <a:t>(2 </a:t>
            </a:r>
            <a:r>
              <a:rPr lang="en-US" b="1" kern="1400" dirty="0">
                <a:latin typeface="Arial" panose="020B0604020202020204" pitchFamily="34" charset="0"/>
              </a:rPr>
              <a:t>of 2)</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3331" y="1412414"/>
            <a:ext cx="8183332" cy="4788996"/>
          </a:xfrm>
        </p:spPr>
        <p:txBody>
          <a:bodyPr>
            <a:normAutofit fontScale="85000" lnSpcReduction="10000"/>
          </a:bodyPr>
          <a:lstStyle/>
          <a:p>
            <a:pPr>
              <a:lnSpc>
                <a:spcPct val="110000"/>
              </a:lnSpc>
            </a:pPr>
            <a:r>
              <a:rPr lang="en-US" b="0" i="0" u="none" strike="noStrike" baseline="0" dirty="0">
                <a:latin typeface="Arial" panose="020B0604020202020204" pitchFamily="34" charset="0"/>
              </a:rPr>
              <a:t>So, the car can transport people because it has an engine, which is there to provide the power. </a:t>
            </a:r>
          </a:p>
          <a:p>
            <a:pPr>
              <a:lnSpc>
                <a:spcPct val="110000"/>
              </a:lnSpc>
            </a:pPr>
            <a:r>
              <a:rPr lang="en-US" b="0" i="0" u="none" strike="noStrike" baseline="0" dirty="0">
                <a:latin typeface="Arial" panose="020B0604020202020204" pitchFamily="34" charset="0"/>
              </a:rPr>
              <a:t>The engine needs a fuel system and an ignition system because the fuel system and the ignition system provide power. </a:t>
            </a:r>
          </a:p>
          <a:p>
            <a:pPr>
              <a:lnSpc>
                <a:spcPct val="110000"/>
              </a:lnSpc>
            </a:pPr>
            <a:r>
              <a:rPr lang="en-US" b="0" i="0" u="none" strike="noStrike" baseline="0" dirty="0">
                <a:latin typeface="Arial" panose="020B0604020202020204" pitchFamily="34" charset="0"/>
              </a:rPr>
              <a:t>This discussion of means and ends can continue all the way down to an observer looking under the car bonnet, saying ‘that pipe takes the fuel from the fuel tank to the fuel injection system but because it is broken this car has no power so it cannot transport us until it is fixed’.</a:t>
            </a:r>
          </a:p>
        </p:txBody>
      </p:sp>
    </p:spTree>
    <p:extLst>
      <p:ext uri="{BB962C8B-B14F-4D97-AF65-F5344CB8AC3E}">
        <p14:creationId xmlns:p14="http://schemas.microsoft.com/office/powerpoint/2010/main" val="2009560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67"/>
            <a:ext cx="7886700" cy="571010"/>
          </a:xfrm>
        </p:spPr>
        <p:txBody>
          <a:bodyPr/>
          <a:lstStyle/>
          <a:p>
            <a:r>
              <a:rPr lang="en-US" b="1" i="0" u="none" strike="noStrike" kern="1400" baseline="0" dirty="0">
                <a:latin typeface="Arial" panose="020B0604020202020204" pitchFamily="34" charset="0"/>
              </a:rPr>
              <a:t>CWA in </a:t>
            </a:r>
            <a:r>
              <a:rPr lang="en-US" b="1" i="0" u="none" strike="noStrike" kern="1400" baseline="0" dirty="0" smtClean="0">
                <a:latin typeface="Arial" panose="020B0604020202020204" pitchFamily="34" charset="0"/>
              </a:rPr>
              <a:t>action (1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5492" y="1427821"/>
            <a:ext cx="8191646" cy="4788999"/>
          </a:xfrm>
        </p:spPr>
        <p:txBody>
          <a:bodyPr>
            <a:noAutofit/>
          </a:bodyPr>
          <a:lstStyle/>
          <a:p>
            <a:r>
              <a:rPr lang="en-US" sz="2000" b="0" i="0" u="none" strike="noStrike" baseline="0" dirty="0">
                <a:latin typeface="Arial" panose="020B0604020202020204" pitchFamily="34" charset="0"/>
              </a:rPr>
              <a:t>Benda and Sanderson (1999) used the first two levels of modelling to investigate the impact of a new technology and working practice. </a:t>
            </a:r>
          </a:p>
          <a:p>
            <a:r>
              <a:rPr lang="en-US" sz="2000" b="0" i="0" u="none" strike="noStrike" baseline="0" dirty="0">
                <a:latin typeface="Arial" panose="020B0604020202020204" pitchFamily="34" charset="0"/>
              </a:rPr>
              <a:t>Their case study concerned an automated anaesthesia record-keeping system. </a:t>
            </a:r>
          </a:p>
          <a:p>
            <a:r>
              <a:rPr lang="en-US" sz="2000" b="0" i="0" u="none" strike="noStrike" baseline="0" dirty="0">
                <a:latin typeface="Arial" panose="020B0604020202020204" pitchFamily="34" charset="0"/>
              </a:rPr>
              <a:t>They undertook a work domain analysis and an activity analysis in work domain terms.</a:t>
            </a:r>
          </a:p>
          <a:p>
            <a:r>
              <a:rPr lang="en-US" sz="2000" b="0" i="0" u="none" strike="noStrike" baseline="0" dirty="0">
                <a:latin typeface="Arial" panose="020B0604020202020204" pitchFamily="34" charset="0"/>
              </a:rPr>
              <a:t>For the work domain analysis:</a:t>
            </a:r>
          </a:p>
          <a:p>
            <a:pPr lvl="1">
              <a:buFont typeface="Arial" panose="020B0604020202020204" pitchFamily="34" charset="0"/>
              <a:buChar char="–"/>
            </a:pPr>
            <a:r>
              <a:rPr lang="en-US" sz="1600" b="0" i="0" u="none" strike="noStrike" baseline="0" dirty="0">
                <a:latin typeface="Arial" panose="020B0604020202020204" pitchFamily="34" charset="0"/>
              </a:rPr>
              <a:t>The output was the relationships </a:t>
            </a:r>
            <a:r>
              <a:rPr lang="en-US" sz="1600" b="0" i="0" u="none" strike="noStrike" baseline="0" dirty="0" smtClean="0">
                <a:latin typeface="Arial" panose="020B0604020202020204" pitchFamily="34" charset="0"/>
              </a:rPr>
              <a:t>amongst </a:t>
            </a:r>
            <a:r>
              <a:rPr lang="en-US" sz="1600" b="0" i="0" u="none" strike="noStrike" baseline="0" dirty="0">
                <a:latin typeface="Arial" panose="020B0604020202020204" pitchFamily="34" charset="0"/>
              </a:rPr>
              <a:t>purpose, functions and objects.</a:t>
            </a:r>
          </a:p>
          <a:p>
            <a:pPr lvl="1">
              <a:buFont typeface="Arial" panose="020B0604020202020204" pitchFamily="34" charset="0"/>
              <a:buChar char="–"/>
            </a:pPr>
            <a:r>
              <a:rPr lang="en-US" sz="1600" b="0" i="0" u="none" strike="noStrike" baseline="0" dirty="0">
                <a:latin typeface="Arial" panose="020B0604020202020204" pitchFamily="34" charset="0"/>
              </a:rPr>
              <a:t>Changes representable at this level were changes to the functional structure of this domain.</a:t>
            </a:r>
          </a:p>
          <a:p>
            <a:r>
              <a:rPr lang="en-US" sz="2000" b="0" i="0" u="none" strike="noStrike" baseline="0" dirty="0">
                <a:latin typeface="Arial" panose="020B0604020202020204" pitchFamily="34" charset="0"/>
              </a:rPr>
              <a:t>For the activity analysis in work domain terms:</a:t>
            </a:r>
          </a:p>
          <a:p>
            <a:pPr lvl="1">
              <a:buFont typeface="Arial" panose="020B0604020202020204" pitchFamily="34" charset="0"/>
              <a:buChar char="–"/>
            </a:pPr>
            <a:r>
              <a:rPr lang="en-US" sz="1600" b="0" i="0" u="none" strike="noStrike" baseline="0" dirty="0">
                <a:latin typeface="Arial" panose="020B0604020202020204" pitchFamily="34" charset="0"/>
              </a:rPr>
              <a:t>The output was the coordination of workflow.</a:t>
            </a:r>
          </a:p>
          <a:p>
            <a:pPr lvl="1">
              <a:buFont typeface="Arial" panose="020B0604020202020204" pitchFamily="34" charset="0"/>
              <a:buChar char="–"/>
            </a:pPr>
            <a:r>
              <a:rPr lang="en-US" sz="1600" b="0" i="0" u="none" strike="noStrike" baseline="0" dirty="0">
                <a:latin typeface="Arial" panose="020B0604020202020204" pitchFamily="34" charset="0"/>
              </a:rPr>
              <a:t>Changes representable at this level were changes to procedure and coordination.</a:t>
            </a:r>
          </a:p>
        </p:txBody>
      </p:sp>
    </p:spTree>
    <p:extLst>
      <p:ext uri="{BB962C8B-B14F-4D97-AF65-F5344CB8AC3E}">
        <p14:creationId xmlns:p14="http://schemas.microsoft.com/office/powerpoint/2010/main" val="1205687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9768"/>
            <a:ext cx="7886700" cy="438006"/>
          </a:xfrm>
        </p:spPr>
        <p:txBody>
          <a:bodyPr/>
          <a:lstStyle/>
          <a:p>
            <a:r>
              <a:rPr lang="en-US" b="1" kern="1400" dirty="0">
                <a:latin typeface="Arial" panose="020B0604020202020204" pitchFamily="34" charset="0"/>
              </a:rPr>
              <a:t>CWA in action </a:t>
            </a:r>
            <a:r>
              <a:rPr lang="en-US" b="1" kern="1400" dirty="0" smtClean="0">
                <a:latin typeface="Arial" panose="020B0604020202020204" pitchFamily="34" charset="0"/>
              </a:rPr>
              <a:t>(2 </a:t>
            </a:r>
            <a:r>
              <a:rPr lang="en-US" b="1" kern="1400" dirty="0">
                <a:latin typeface="Arial" panose="020B0604020202020204" pitchFamily="34" charset="0"/>
              </a:rPr>
              <a:t>of 2)</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6707" y="1404101"/>
            <a:ext cx="8199956" cy="4897061"/>
          </a:xfrm>
        </p:spPr>
        <p:txBody>
          <a:bodyPr/>
          <a:lstStyle/>
          <a:p>
            <a:r>
              <a:rPr lang="en-US" sz="2800" b="0" i="0" u="none" strike="noStrike" baseline="0" dirty="0">
                <a:latin typeface="Arial" panose="020B0604020202020204" pitchFamily="34" charset="0"/>
              </a:rPr>
              <a:t>Based on these analyses, Benda and Sanderson successfully predicted that the introduction of the automated anaesthesia record-keeping system would take longer to use and would place additional constraints on the medical team. </a:t>
            </a:r>
          </a:p>
          <a:p>
            <a:r>
              <a:rPr lang="en-US" sz="2800" b="0" i="0" u="none" strike="noStrike" baseline="0" dirty="0">
                <a:latin typeface="Arial" panose="020B0604020202020204" pitchFamily="34" charset="0"/>
              </a:rPr>
              <a:t>Liu, Hu and Burns (2015) looked at modelling financial trading using the cognitive work analysis approach (Fig. 11.7).</a:t>
            </a:r>
          </a:p>
        </p:txBody>
      </p:sp>
    </p:spTree>
    <p:extLst>
      <p:ext uri="{BB962C8B-B14F-4D97-AF65-F5344CB8AC3E}">
        <p14:creationId xmlns:p14="http://schemas.microsoft.com/office/powerpoint/2010/main" val="338573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9894"/>
            <a:ext cx="7886700" cy="521134"/>
          </a:xfrm>
        </p:spPr>
        <p:txBody>
          <a:bodyPr/>
          <a:lstStyle/>
          <a:p>
            <a:r>
              <a:rPr lang="en-US" b="1" i="0" u="none" strike="noStrike" kern="1400" baseline="0" dirty="0">
                <a:latin typeface="Arial" panose="020B0604020202020204" pitchFamily="34" charset="0"/>
              </a:rPr>
              <a:t>Summary and key points</a:t>
            </a:r>
          </a:p>
        </p:txBody>
      </p:sp>
      <p:sp>
        <p:nvSpPr>
          <p:cNvPr id="3" name="Text Placeholder 2"/>
          <p:cNvSpPr>
            <a:spLocks noGrp="1"/>
          </p:cNvSpPr>
          <p:nvPr>
            <p:ph type="body" idx="4294967295"/>
          </p:nvPr>
        </p:nvSpPr>
        <p:spPr>
          <a:xfrm>
            <a:off x="663806" y="1418299"/>
            <a:ext cx="8183331" cy="4797310"/>
          </a:xfrm>
        </p:spPr>
        <p:txBody>
          <a:bodyPr>
            <a:noAutofit/>
          </a:bodyPr>
          <a:lstStyle/>
          <a:p>
            <a:r>
              <a:rPr lang="en-US" sz="1900" b="0" i="0" u="none" strike="noStrike" baseline="0" dirty="0">
                <a:latin typeface="Arial" panose="020B0604020202020204" pitchFamily="34" charset="0"/>
              </a:rPr>
              <a:t>Task analysis is a key technique in interactive system design. </a:t>
            </a:r>
          </a:p>
          <a:p>
            <a:r>
              <a:rPr lang="en-US" sz="1900" b="0" i="0" u="none" strike="noStrike" baseline="0" dirty="0">
                <a:latin typeface="Arial" panose="020B0604020202020204" pitchFamily="34" charset="0"/>
              </a:rPr>
              <a:t>The focus may be on the logical structure of </a:t>
            </a:r>
            <a:r>
              <a:rPr lang="en-US" sz="1900" b="0" i="0" u="none" strike="noStrike" baseline="0" dirty="0" smtClean="0">
                <a:latin typeface="Arial" panose="020B0604020202020204" pitchFamily="34" charset="0"/>
              </a:rPr>
              <a:t>tasks </a:t>
            </a:r>
            <a:r>
              <a:rPr lang="en-US" sz="1900" b="0" i="0" u="none" strike="noStrike" baseline="0" dirty="0">
                <a:latin typeface="Arial" panose="020B0604020202020204" pitchFamily="34" charset="0"/>
              </a:rPr>
              <a:t>or the cognitive demands made by tasks procedurally or structurally. </a:t>
            </a:r>
          </a:p>
          <a:p>
            <a:r>
              <a:rPr lang="en-US" sz="1900" b="0" i="0" u="none" strike="noStrike" baseline="0" dirty="0">
                <a:latin typeface="Arial" panose="020B0604020202020204" pitchFamily="34" charset="0"/>
              </a:rPr>
              <a:t>Task analysis encompasses task design and it is here that it is probably most </a:t>
            </a:r>
            <a:r>
              <a:rPr lang="en-US" sz="1900" b="0" i="0" u="none" strike="noStrike" baseline="0" dirty="0" smtClean="0">
                <a:latin typeface="Arial" panose="020B0604020202020204" pitchFamily="34" charset="0"/>
              </a:rPr>
              <a:t>useful </a:t>
            </a:r>
            <a:r>
              <a:rPr lang="en-US" sz="1900" b="0" i="0" u="none" strike="noStrike" baseline="0" dirty="0">
                <a:latin typeface="Arial" panose="020B0604020202020204" pitchFamily="34" charset="0"/>
              </a:rPr>
              <a:t>as an analysis of a future design is undertaken to reveal difficulties. </a:t>
            </a:r>
          </a:p>
          <a:p>
            <a:r>
              <a:rPr lang="en-US" sz="1900" b="0" i="0" u="none" strike="noStrike" baseline="0" dirty="0">
                <a:latin typeface="Arial" panose="020B0604020202020204" pitchFamily="34" charset="0"/>
              </a:rPr>
              <a:t>Task models can also be used for model-based evaluations.</a:t>
            </a:r>
          </a:p>
          <a:p>
            <a:r>
              <a:rPr lang="en-US" sz="1900" b="0" i="0" u="none" strike="noStrike" baseline="0" dirty="0">
                <a:latin typeface="Arial" panose="020B0604020202020204" pitchFamily="34" charset="0"/>
              </a:rPr>
              <a:t>Task analysis fits very closely with requirements generation and evaluation methods.</a:t>
            </a:r>
          </a:p>
          <a:p>
            <a:r>
              <a:rPr lang="en-US" sz="1900" b="0" i="0" u="none" strike="noStrike" baseline="0" dirty="0">
                <a:latin typeface="Arial" panose="020B0604020202020204" pitchFamily="34" charset="0"/>
              </a:rPr>
              <a:t>Task analysis focuses on goals, tasks and actions.</a:t>
            </a:r>
          </a:p>
          <a:p>
            <a:r>
              <a:rPr lang="en-US" sz="1900" b="0" i="0" u="none" strike="noStrike" baseline="0" dirty="0">
                <a:latin typeface="Arial" panose="020B0604020202020204" pitchFamily="34" charset="0"/>
              </a:rPr>
              <a:t>Task analysis is concerned with the logic, cognition or purpose of tasks.</a:t>
            </a:r>
          </a:p>
          <a:p>
            <a:r>
              <a:rPr lang="en-US" sz="1900" b="0" i="0" u="none" strike="noStrike" baseline="0" dirty="0">
                <a:latin typeface="Arial" panose="020B0604020202020204" pitchFamily="34" charset="0"/>
              </a:rPr>
              <a:t>A structural analysis of a domain and </a:t>
            </a:r>
            <a:r>
              <a:rPr lang="en-US" sz="1900" b="0" i="0" u="none" strike="noStrike" baseline="0" dirty="0" smtClean="0">
                <a:latin typeface="Arial" panose="020B0604020202020204" pitchFamily="34" charset="0"/>
              </a:rPr>
              <a:t>work system </a:t>
            </a:r>
            <a:r>
              <a:rPr lang="en-US" sz="1900" b="0" i="0" u="none" strike="noStrike" baseline="0" dirty="0">
                <a:latin typeface="Arial" panose="020B0604020202020204" pitchFamily="34" charset="0"/>
              </a:rPr>
              <a:t>looks at the components of a system and how the components are related to one another.</a:t>
            </a:r>
          </a:p>
        </p:txBody>
      </p:sp>
    </p:spTree>
    <p:extLst>
      <p:ext uri="{BB962C8B-B14F-4D97-AF65-F5344CB8AC3E}">
        <p14:creationId xmlns:p14="http://schemas.microsoft.com/office/powerpoint/2010/main" val="171665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21"/>
            <a:ext cx="7886700" cy="618376"/>
          </a:xfrm>
        </p:spPr>
        <p:txBody>
          <a:bodyPr/>
          <a:lstStyle/>
          <a:p>
            <a:r>
              <a:rPr lang="en-US" b="1" i="0" u="none" strike="noStrike" kern="1400" baseline="0" dirty="0">
                <a:latin typeface="Arial" panose="020B0604020202020204" pitchFamily="34" charset="0"/>
              </a:rPr>
              <a:t>Goals, tasks and </a:t>
            </a:r>
            <a:r>
              <a:rPr lang="en-US" b="1" i="0" u="none" strike="noStrike" kern="1400" baseline="0" dirty="0" smtClean="0">
                <a:latin typeface="Arial" panose="020B0604020202020204" pitchFamily="34" charset="0"/>
              </a:rPr>
              <a:t>actions (2 of 3)</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779" y="1411566"/>
            <a:ext cx="8184883" cy="4801851"/>
          </a:xfrm>
        </p:spPr>
        <p:txBody>
          <a:bodyPr>
            <a:noAutofit/>
          </a:bodyPr>
          <a:lstStyle/>
          <a:p>
            <a:r>
              <a:rPr lang="en-US" sz="2000" b="0" i="0" u="none" strike="noStrike" baseline="0" dirty="0">
                <a:latin typeface="Arial" panose="020B0604020202020204" pitchFamily="34" charset="0"/>
              </a:rPr>
              <a:t>The distinction between the key concepts in task analysis – goals, tasks and actions – may be identified as follows:</a:t>
            </a:r>
          </a:p>
          <a:p>
            <a:pPr marL="768350" lvl="1" indent="-346075">
              <a:buFont typeface="Arial" panose="020B0604020202020204" pitchFamily="34" charset="0"/>
              <a:buChar char="–"/>
            </a:pPr>
            <a:r>
              <a:rPr lang="en-US" sz="1600" b="0" i="0" u="none" strike="noStrike" baseline="0" dirty="0">
                <a:latin typeface="Arial" panose="020B0604020202020204" pitchFamily="34" charset="0"/>
              </a:rPr>
              <a:t>A task is a goal together with some ordered set of actions.</a:t>
            </a:r>
          </a:p>
          <a:p>
            <a:pPr marL="768350" lvl="1" indent="-346075">
              <a:buFont typeface="Arial" panose="020B0604020202020204" pitchFamily="34" charset="0"/>
              <a:buChar char="–"/>
            </a:pPr>
            <a:r>
              <a:rPr lang="en-US" sz="1600" b="0" i="0" u="none" strike="noStrike" baseline="0" dirty="0">
                <a:latin typeface="Arial" panose="020B0604020202020204" pitchFamily="34" charset="0"/>
              </a:rPr>
              <a:t>The concept of task derives from a view of people, or other agents, interacting with technologies trying to achieve some change in an application domain. </a:t>
            </a:r>
          </a:p>
          <a:p>
            <a:pPr marL="768350" lvl="1" indent="-346075">
              <a:buFont typeface="Arial" panose="020B0604020202020204" pitchFamily="34" charset="0"/>
              <a:buChar char="–"/>
            </a:pPr>
            <a:r>
              <a:rPr lang="en-US" sz="1600" b="0" i="0" u="none" strike="noStrike" baseline="0" dirty="0">
                <a:latin typeface="Arial" panose="020B0604020202020204" pitchFamily="34" charset="0"/>
              </a:rPr>
              <a:t>Taken together, the people and technology constitute what is sometimes called a ‘work system’, which is separate from the ‘application domain’. </a:t>
            </a:r>
          </a:p>
          <a:p>
            <a:pPr marL="768350" lvl="1" indent="-346075">
              <a:buFont typeface="Arial" panose="020B0604020202020204" pitchFamily="34" charset="0"/>
              <a:buChar char="–"/>
            </a:pPr>
            <a:r>
              <a:rPr lang="en-US" sz="1600" b="0" i="0" u="none" strike="noStrike" baseline="0" dirty="0">
                <a:latin typeface="Arial" panose="020B0604020202020204" pitchFamily="34" charset="0"/>
              </a:rPr>
              <a:t>Dowell and Long (1998) emphasize that the application domain (or simply ‘domain’) is an abstraction of the real world, </a:t>
            </a:r>
            <a:r>
              <a:rPr lang="en-US" sz="1600" b="0" i="0" u="none" strike="noStrike" baseline="0" dirty="0" smtClean="0">
                <a:latin typeface="Arial" panose="020B0604020202020204" pitchFamily="34" charset="0"/>
              </a:rPr>
              <a:t>that is </a:t>
            </a:r>
            <a:r>
              <a:rPr lang="en-US" sz="1600" b="0" i="0" u="none" strike="noStrike" baseline="0" dirty="0">
                <a:latin typeface="Arial" panose="020B0604020202020204" pitchFamily="34" charset="0"/>
              </a:rPr>
              <a:t>some abstract representation (such as a database, a website or an iPhone app). </a:t>
            </a:r>
          </a:p>
          <a:p>
            <a:pPr marL="768350" lvl="1" indent="-346075">
              <a:buFont typeface="Arial" panose="020B0604020202020204" pitchFamily="34" charset="0"/>
              <a:buChar char="–"/>
            </a:pPr>
            <a:r>
              <a:rPr lang="en-US" sz="1600" b="0" i="0" u="none" strike="noStrike" baseline="0" dirty="0">
                <a:latin typeface="Arial" panose="020B0604020202020204" pitchFamily="34" charset="0"/>
              </a:rPr>
              <a:t>Importantly, task analysis is concerned with some aspects of the performance of a work system with respect to a domain. </a:t>
            </a:r>
          </a:p>
          <a:p>
            <a:pPr marL="768350" lvl="1" indent="-346075">
              <a:buFont typeface="Arial" panose="020B0604020202020204" pitchFamily="34" charset="0"/>
              <a:buChar char="–"/>
            </a:pPr>
            <a:r>
              <a:rPr lang="en-US" sz="1600" b="0" i="0" u="none" strike="noStrike" baseline="0" dirty="0">
                <a:latin typeface="Arial" panose="020B0604020202020204" pitchFamily="34" charset="0"/>
              </a:rPr>
              <a:t>This performance may be the amount of effort to learn a system, to reach a certain level of competence with a system, the time taken to perform certain </a:t>
            </a:r>
            <a:r>
              <a:rPr lang="en-US" sz="1600" b="0" i="0" u="none" strike="noStrike" baseline="0" dirty="0" smtClean="0">
                <a:latin typeface="Arial" panose="020B0604020202020204" pitchFamily="34" charset="0"/>
              </a:rPr>
              <a:t>tasks </a:t>
            </a:r>
            <a:r>
              <a:rPr lang="en-US" sz="1600" b="0" i="0" u="none" strike="noStrike" baseline="0" dirty="0">
                <a:latin typeface="Arial" panose="020B0604020202020204" pitchFamily="34" charset="0"/>
              </a:rPr>
              <a:t>and so </a:t>
            </a:r>
            <a:r>
              <a:rPr lang="en-US" sz="1600" b="0" i="0" u="none" strike="noStrike" baseline="0" dirty="0" smtClean="0">
                <a:latin typeface="Arial" panose="020B0604020202020204" pitchFamily="34" charset="0"/>
              </a:rPr>
              <a:t>on.</a:t>
            </a:r>
            <a:endParaRPr lang="en-US"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875455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7699" y="114300"/>
            <a:ext cx="8208963" cy="2205708"/>
          </a:xfrm>
        </p:spPr>
        <p:txBody>
          <a:bodyPr/>
          <a:lstStyle/>
          <a:p>
            <a:pPr algn="l"/>
            <a:r>
              <a:rPr lang="en-US" kern="1400" dirty="0">
                <a:latin typeface="Arial" panose="020B0604020202020204" pitchFamily="34" charset="0"/>
              </a:rPr>
              <a:t>Figure 11.1 Task analysis is</a:t>
            </a:r>
            <a:br>
              <a:rPr lang="en-US" kern="1400" dirty="0">
                <a:latin typeface="Arial" panose="020B0604020202020204" pitchFamily="34" charset="0"/>
              </a:rPr>
            </a:br>
            <a:r>
              <a:rPr lang="en-US" kern="1400" dirty="0">
                <a:latin typeface="Arial" panose="020B0604020202020204" pitchFamily="34" charset="0"/>
              </a:rPr>
              <a:t>concerned with </a:t>
            </a:r>
            <a:r>
              <a:rPr lang="en-US" kern="1400" dirty="0" smtClean="0">
                <a:latin typeface="Arial" panose="020B0604020202020204" pitchFamily="34" charset="0"/>
              </a:rPr>
              <a:t>the performance </a:t>
            </a:r>
            <a:r>
              <a:rPr lang="en-US" kern="1400" dirty="0">
                <a:latin typeface="Arial" panose="020B0604020202020204" pitchFamily="34" charset="0"/>
              </a:rPr>
              <a:t>of work by </a:t>
            </a:r>
            <a:r>
              <a:rPr lang="en-US" kern="1400" dirty="0" smtClean="0">
                <a:latin typeface="Arial" panose="020B0604020202020204" pitchFamily="34" charset="0"/>
              </a:rPr>
              <a:t>a work </a:t>
            </a:r>
            <a:r>
              <a:rPr lang="en-US" kern="1400" dirty="0">
                <a:latin typeface="Arial" panose="020B0604020202020204" pitchFamily="34" charset="0"/>
              </a:rPr>
              <a:t>system</a:t>
            </a:r>
            <a:endParaRPr lang="en-US" i="0" u="none" strike="noStrike" kern="1400" baseline="0" dirty="0">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779" y="2242396"/>
            <a:ext cx="4698442" cy="3942504"/>
          </a:xfrm>
          <a:prstGeom prst="rect">
            <a:avLst/>
          </a:prstGeom>
        </p:spPr>
      </p:pic>
    </p:spTree>
    <p:extLst>
      <p:ext uri="{BB962C8B-B14F-4D97-AF65-F5344CB8AC3E}">
        <p14:creationId xmlns:p14="http://schemas.microsoft.com/office/powerpoint/2010/main" val="136864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1797" y="356412"/>
            <a:ext cx="8860407" cy="635630"/>
          </a:xfrm>
        </p:spPr>
        <p:txBody>
          <a:bodyPr/>
          <a:lstStyle/>
          <a:p>
            <a:r>
              <a:rPr lang="en-US" b="1" i="0" u="none" strike="noStrike" kern="1400" baseline="0" dirty="0">
                <a:latin typeface="Arial" panose="020B0604020202020204" pitchFamily="34" charset="0"/>
              </a:rPr>
              <a:t>Diaper’s full definition of task analysis</a:t>
            </a:r>
            <a:r>
              <a:rPr lang="en-US"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2435" y="1430612"/>
            <a:ext cx="8175178" cy="4801856"/>
          </a:xfrm>
        </p:spPr>
        <p:txBody>
          <a:bodyPr>
            <a:normAutofit fontScale="62500" lnSpcReduction="20000"/>
          </a:bodyPr>
          <a:lstStyle/>
          <a:p>
            <a:pPr>
              <a:lnSpc>
                <a:spcPct val="120000"/>
              </a:lnSpc>
            </a:pPr>
            <a:r>
              <a:rPr lang="en-US" b="0" i="0" u="none" strike="noStrike" baseline="0" dirty="0">
                <a:latin typeface="Arial" panose="020B0604020202020204" pitchFamily="34" charset="0"/>
              </a:rPr>
              <a:t>Work is achieved by the work system making changes to the application domain. </a:t>
            </a:r>
          </a:p>
          <a:p>
            <a:pPr>
              <a:lnSpc>
                <a:spcPct val="120000"/>
              </a:lnSpc>
            </a:pPr>
            <a:r>
              <a:rPr lang="en-US" b="0" i="0" u="none" strike="noStrike" baseline="0" dirty="0">
                <a:latin typeface="Arial" panose="020B0604020202020204" pitchFamily="34" charset="0"/>
              </a:rPr>
              <a:t>The application domain is that part of the assumed real world that is relevant to the functioning of the work system. </a:t>
            </a:r>
          </a:p>
          <a:p>
            <a:pPr>
              <a:lnSpc>
                <a:spcPct val="120000"/>
              </a:lnSpc>
            </a:pPr>
            <a:r>
              <a:rPr lang="en-US" b="0" i="0" u="none" strike="noStrike" baseline="0" dirty="0">
                <a:latin typeface="Arial" panose="020B0604020202020204" pitchFamily="34" charset="0"/>
              </a:rPr>
              <a:t>A work system in HCI consists of one or more human and computer components and usually many other sorts of thing as well. </a:t>
            </a:r>
          </a:p>
          <a:p>
            <a:pPr>
              <a:lnSpc>
                <a:spcPct val="120000"/>
              </a:lnSpc>
            </a:pPr>
            <a:r>
              <a:rPr lang="en-US" b="0" i="0" u="none" strike="noStrike" baseline="0" dirty="0">
                <a:latin typeface="Arial" panose="020B0604020202020204" pitchFamily="34" charset="0"/>
              </a:rPr>
              <a:t>Tasks are the means by which the work system changes the application domain. </a:t>
            </a:r>
          </a:p>
          <a:p>
            <a:pPr>
              <a:lnSpc>
                <a:spcPct val="120000"/>
              </a:lnSpc>
            </a:pPr>
            <a:r>
              <a:rPr lang="en-US" b="0" i="0" u="none" strike="noStrike" baseline="0" dirty="0">
                <a:latin typeface="Arial" panose="020B0604020202020204" pitchFamily="34" charset="0"/>
              </a:rPr>
              <a:t>Goals are desired future states of the application domain that the work system should achieve by the tasks it carries out. </a:t>
            </a:r>
          </a:p>
          <a:p>
            <a:pPr>
              <a:lnSpc>
                <a:spcPct val="120000"/>
              </a:lnSpc>
            </a:pPr>
            <a:r>
              <a:rPr lang="en-US" b="0" i="0" u="none" strike="noStrike" baseline="0" dirty="0">
                <a:latin typeface="Arial" panose="020B0604020202020204" pitchFamily="34" charset="0"/>
              </a:rPr>
              <a:t>The work system’s performance is deemed satisfactory as long as it continues to achieve its goals in the application domain. </a:t>
            </a:r>
          </a:p>
          <a:p>
            <a:pPr>
              <a:lnSpc>
                <a:spcPct val="120000"/>
              </a:lnSpc>
            </a:pPr>
            <a:r>
              <a:rPr lang="en-US" b="0" i="0" u="none" strike="noStrike" baseline="0" dirty="0">
                <a:latin typeface="Arial" panose="020B0604020202020204" pitchFamily="34" charset="0"/>
              </a:rPr>
              <a:t>Task analysis is the study of how work is achieved by tasks.</a:t>
            </a:r>
          </a:p>
        </p:txBody>
      </p:sp>
    </p:spTree>
    <p:extLst>
      <p:ext uri="{BB962C8B-B14F-4D97-AF65-F5344CB8AC3E}">
        <p14:creationId xmlns:p14="http://schemas.microsoft.com/office/powerpoint/2010/main" val="110046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8771"/>
            <a:ext cx="7886700" cy="773652"/>
          </a:xfrm>
        </p:spPr>
        <p:txBody>
          <a:bodyPr/>
          <a:lstStyle/>
          <a:p>
            <a:r>
              <a:rPr lang="en-US" b="1" i="0" u="none" strike="noStrike" kern="1400" baseline="0" dirty="0">
                <a:latin typeface="Arial" panose="020B0604020202020204" pitchFamily="34" charset="0"/>
              </a:rPr>
              <a:t>Diaper’s </a:t>
            </a:r>
            <a:r>
              <a:rPr lang="en-US" b="1" i="0" u="none" strike="noStrike" kern="1400" baseline="0" dirty="0" smtClean="0">
                <a:latin typeface="Arial" panose="020B0604020202020204" pitchFamily="34" charset="0"/>
              </a:rPr>
              <a:t>view</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3805" y="1402039"/>
            <a:ext cx="8183807" cy="4801853"/>
          </a:xfrm>
        </p:spPr>
        <p:txBody>
          <a:bodyPr>
            <a:noAutofit/>
          </a:bodyPr>
          <a:lstStyle/>
          <a:p>
            <a:pPr marL="361950" indent="-361950">
              <a:lnSpc>
                <a:spcPct val="120000"/>
              </a:lnSpc>
            </a:pPr>
            <a:r>
              <a:rPr lang="en-US" sz="2000" b="0" i="0" u="none" strike="noStrike" baseline="0" dirty="0">
                <a:latin typeface="Arial" panose="020B0604020202020204" pitchFamily="34" charset="0"/>
              </a:rPr>
              <a:t>This view of the separation of work system and domain is not shared by everyone but this definition does result in some useful task analysis techniques for systems analysis and design. Other definitions are as follows.</a:t>
            </a:r>
          </a:p>
          <a:p>
            <a:pPr marL="819150" lvl="1" indent="-457200">
              <a:lnSpc>
                <a:spcPct val="120000"/>
              </a:lnSpc>
              <a:buFont typeface="Arial" panose="020B0604020202020204" pitchFamily="34" charset="0"/>
              <a:buChar char="–"/>
            </a:pPr>
            <a:r>
              <a:rPr lang="en-US" sz="1600" b="0" i="0" u="none" strike="noStrike" baseline="0" dirty="0" smtClean="0">
                <a:latin typeface="Arial" panose="020B0604020202020204" pitchFamily="34" charset="0"/>
              </a:rPr>
              <a:t>Goals:</a:t>
            </a:r>
            <a:endParaRPr lang="en-US" sz="1600" b="0" i="0" u="none" strike="noStrike" baseline="0" dirty="0">
              <a:latin typeface="Arial" panose="020B0604020202020204" pitchFamily="34" charset="0"/>
            </a:endParaRPr>
          </a:p>
          <a:p>
            <a:pPr marL="1190625" lvl="2" indent="-342900">
              <a:lnSpc>
                <a:spcPct val="120000"/>
              </a:lnSpc>
              <a:buFont typeface="Wingdings" panose="05000000000000000000" pitchFamily="2" charset="2"/>
              <a:buChar char="§"/>
            </a:pPr>
            <a:r>
              <a:rPr lang="en-US" sz="1200" b="0" i="0" u="none" strike="noStrike" baseline="0" dirty="0">
                <a:latin typeface="Arial" panose="020B0604020202020204" pitchFamily="34" charset="0"/>
              </a:rPr>
              <a:t>A goal is a state of the application domain that a work system wishes to achieve. Goals are specified at particular levels of abstraction.</a:t>
            </a:r>
          </a:p>
          <a:p>
            <a:pPr marL="1190625" lvl="2" indent="-342900">
              <a:lnSpc>
                <a:spcPct val="120000"/>
              </a:lnSpc>
              <a:buFont typeface="Wingdings" panose="05000000000000000000" pitchFamily="2" charset="2"/>
              <a:buChar char="§"/>
            </a:pPr>
            <a:r>
              <a:rPr lang="en-US" sz="1200" b="0" i="0" u="none" strike="noStrike" baseline="0" dirty="0">
                <a:latin typeface="Arial" panose="020B0604020202020204" pitchFamily="34" charset="0"/>
              </a:rPr>
              <a:t>This definition allows for artificial entities such as technologies or agents or some combination to have goals. </a:t>
            </a:r>
          </a:p>
          <a:p>
            <a:pPr marL="1190625" lvl="2" indent="-342900">
              <a:lnSpc>
                <a:spcPct val="120000"/>
              </a:lnSpc>
              <a:buFont typeface="Wingdings" panose="05000000000000000000" pitchFamily="2" charset="2"/>
              <a:buChar char="§"/>
            </a:pPr>
            <a:r>
              <a:rPr lang="en-US" sz="1200" b="0" i="0" u="none" strike="noStrike" baseline="0" dirty="0">
                <a:latin typeface="Arial" panose="020B0604020202020204" pitchFamily="34" charset="0"/>
              </a:rPr>
              <a:t>For example, we might be studying the organizational goals of a company, or the behaviour of a software system in terms of its goals. </a:t>
            </a:r>
          </a:p>
          <a:p>
            <a:pPr marL="1190625" lvl="2" indent="-342900">
              <a:lnSpc>
                <a:spcPct val="120000"/>
              </a:lnSpc>
              <a:buFont typeface="Wingdings" panose="05000000000000000000" pitchFamily="2" charset="2"/>
              <a:buChar char="§"/>
            </a:pPr>
            <a:r>
              <a:rPr lang="en-US" sz="1200" b="0" i="0" u="none" strike="noStrike" baseline="0" dirty="0">
                <a:latin typeface="Arial" panose="020B0604020202020204" pitchFamily="34" charset="0"/>
              </a:rPr>
              <a:t>It is not just people who have goals; the work system as a whole may have goals. </a:t>
            </a:r>
          </a:p>
          <a:p>
            <a:pPr marL="1190625" lvl="2" indent="-342900">
              <a:lnSpc>
                <a:spcPct val="120000"/>
              </a:lnSpc>
              <a:buFont typeface="Wingdings" panose="05000000000000000000" pitchFamily="2" charset="2"/>
              <a:buChar char="§"/>
            </a:pPr>
            <a:r>
              <a:rPr lang="en-US" sz="1200" b="0" i="0" u="none" strike="noStrike" baseline="0" dirty="0">
                <a:latin typeface="Arial" panose="020B0604020202020204" pitchFamily="34" charset="0"/>
              </a:rPr>
              <a:t>For this </a:t>
            </a:r>
            <a:r>
              <a:rPr lang="en-US" sz="1200" b="0" i="0" u="none" strike="noStrike" baseline="0" dirty="0" smtClean="0">
                <a:latin typeface="Arial" panose="020B0604020202020204" pitchFamily="34" charset="0"/>
              </a:rPr>
              <a:t>reason, </a:t>
            </a:r>
            <a:r>
              <a:rPr lang="en-US" sz="1200" b="0" i="0" u="none" strike="noStrike" baseline="0" dirty="0">
                <a:latin typeface="Arial" panose="020B0604020202020204" pitchFamily="34" charset="0"/>
              </a:rPr>
              <a:t>the term ‘agent’ is often used to encompass both people and software systems that are actively and autonomously trying to achieve some state of the application domain. </a:t>
            </a:r>
          </a:p>
          <a:p>
            <a:pPr marL="1190625" lvl="2" indent="-342900">
              <a:lnSpc>
                <a:spcPct val="120000"/>
              </a:lnSpc>
              <a:buFont typeface="Wingdings" panose="05000000000000000000" pitchFamily="2" charset="2"/>
              <a:buChar char="§"/>
            </a:pPr>
            <a:r>
              <a:rPr lang="en-US" sz="1200" b="0" i="0" u="none" strike="noStrike" baseline="0" dirty="0">
                <a:latin typeface="Arial" panose="020B0604020202020204" pitchFamily="34" charset="0"/>
              </a:rPr>
              <a:t>The term ‘technology’ is used to encompass physical devices, information artefacts, software systems and other methods and procedures.</a:t>
            </a:r>
          </a:p>
        </p:txBody>
      </p:sp>
    </p:spTree>
    <p:extLst>
      <p:ext uri="{BB962C8B-B14F-4D97-AF65-F5344CB8AC3E}">
        <p14:creationId xmlns:p14="http://schemas.microsoft.com/office/powerpoint/2010/main" val="1399398180"/>
      </p:ext>
    </p:extLst>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1500</TotalTime>
  <Words>7468</Words>
  <Application>Microsoft Office PowerPoint</Application>
  <PresentationFormat>On-screen Show (4:3)</PresentationFormat>
  <Paragraphs>368</Paragraphs>
  <Slides>59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MS PGothic</vt:lpstr>
      <vt:lpstr>Arial</vt:lpstr>
      <vt:lpstr>Calibri</vt:lpstr>
      <vt:lpstr>Times</vt:lpstr>
      <vt:lpstr>Verdana</vt:lpstr>
      <vt:lpstr>Wingdings</vt:lpstr>
      <vt:lpstr>3_Default Design</vt:lpstr>
      <vt:lpstr>PowerPoint Presentation</vt:lpstr>
      <vt:lpstr>Contents</vt:lpstr>
      <vt:lpstr>Aims</vt:lpstr>
      <vt:lpstr>After studying this chapter you should be able to:</vt:lpstr>
      <vt:lpstr>Goals, tasks and actions (1 of 3)</vt:lpstr>
      <vt:lpstr>Goals, tasks and actions (2 of 3)</vt:lpstr>
      <vt:lpstr>Figure 11.1 Task analysis is concerned with the performance of work by a work system</vt:lpstr>
      <vt:lpstr>Diaper’s full definition of task analysis </vt:lpstr>
      <vt:lpstr>Diaper’s view</vt:lpstr>
      <vt:lpstr>Example (1 of 2)</vt:lpstr>
      <vt:lpstr>Example (2 of 2)</vt:lpstr>
      <vt:lpstr>Tasks and actions (1 of 2)</vt:lpstr>
      <vt:lpstr>Tasks and actions (2 of 2)</vt:lpstr>
      <vt:lpstr>Task analysis methods </vt:lpstr>
      <vt:lpstr>Challenge 11.1</vt:lpstr>
      <vt:lpstr>Knowledge</vt:lpstr>
      <vt:lpstr>Goals, tasks and actions (3 of 3)</vt:lpstr>
      <vt:lpstr>Task analysis and systems design (1 of 2)</vt:lpstr>
      <vt:lpstr>Task analysis and systems design (2 of 2)</vt:lpstr>
      <vt:lpstr>Diaper and Stanton</vt:lpstr>
      <vt:lpstr>Model-based user interface  design (1 of 2)</vt:lpstr>
      <vt:lpstr>Model-based user interface design (2 of 2)</vt:lpstr>
      <vt:lpstr>TA and systems development (1 of 3)</vt:lpstr>
      <vt:lpstr>TA and systems development (2 of 3)</vt:lpstr>
      <vt:lpstr>TA and systems development (3 of 3)</vt:lpstr>
      <vt:lpstr>Hierarchical task analysis</vt:lpstr>
      <vt:lpstr>HTA (1 of 5)</vt:lpstr>
      <vt:lpstr>HTA (2 of 5)</vt:lpstr>
      <vt:lpstr>HTA (3 of 5)</vt:lpstr>
      <vt:lpstr>HTA (4 of 5)</vt:lpstr>
      <vt:lpstr>HTA (5 of 5)</vt:lpstr>
      <vt:lpstr>GOMS: a cognitive model of procedural knowledge (1 of 4)</vt:lpstr>
      <vt:lpstr>GOMS: a cognitive model of procedural knowledge (2 of 4)</vt:lpstr>
      <vt:lpstr>GOMS: a cognitive model of procedural knowledge (3 of 4)</vt:lpstr>
      <vt:lpstr>GOMS: a cognitive model of procedural knowledge (4 of 4)</vt:lpstr>
      <vt:lpstr>Structural knowledge</vt:lpstr>
      <vt:lpstr>Steven Payne</vt:lpstr>
      <vt:lpstr>Goal space and device space</vt:lpstr>
      <vt:lpstr>Mental maps</vt:lpstr>
      <vt:lpstr>Figure 11.4 Comparison of two mental models of ATMs described by Payne (1991)</vt:lpstr>
      <vt:lpstr>ERMIA (1 of 6) </vt:lpstr>
      <vt:lpstr>ERMIA (2 of 6)</vt:lpstr>
      <vt:lpstr>ERMIA (3 of 6)</vt:lpstr>
      <vt:lpstr>ERMIA (4 of 6)</vt:lpstr>
      <vt:lpstr>ERMIA (5 of 6)</vt:lpstr>
      <vt:lpstr>ERMIA (6 of 6)</vt:lpstr>
      <vt:lpstr>Model-based evaluation</vt:lpstr>
      <vt:lpstr> Challenge 11.3 </vt:lpstr>
      <vt:lpstr>Cognitive work analysis (1 of 4)</vt:lpstr>
      <vt:lpstr>Cognitive work analysis (2 of 4)</vt:lpstr>
      <vt:lpstr>Cognitive work analysis (3 of 4)</vt:lpstr>
      <vt:lpstr>Cognitive work analysis (4 of 4)</vt:lpstr>
      <vt:lpstr>The abstraction hierarchy (1 of 2)</vt:lpstr>
      <vt:lpstr>The abstraction hierarchy (2 of 2)</vt:lpstr>
      <vt:lpstr>A work domain analysis (1 of 2)</vt:lpstr>
      <vt:lpstr>A work domain analysis (2 of 2)</vt:lpstr>
      <vt:lpstr>CWA in action (1 of 2)</vt:lpstr>
      <vt:lpstr>CWA in action (2 of 2)</vt:lpstr>
      <vt:lpstr>Summary and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analysis</dc:title>
  <dc:creator>Benyon, David</dc:creator>
  <cp:lastModifiedBy>Anbuselvi, Chinnadurai</cp:lastModifiedBy>
  <cp:revision>106</cp:revision>
  <dcterms:created xsi:type="dcterms:W3CDTF">2017-11-24T12:29:05Z</dcterms:created>
  <dcterms:modified xsi:type="dcterms:W3CDTF">2019-01-21T13:35:54Z</dcterms:modified>
</cp:coreProperties>
</file>