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83"/>
  </p:notesMasterIdLst>
  <p:sldIdLst>
    <p:sldId id="34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3" orient="horz" pos="504" userDrawn="1">
          <p15:clr>
            <a:srgbClr val="A4A3A4"/>
          </p15:clr>
        </p15:guide>
        <p15:guide id="4" orient="horz" pos="958" userDrawn="1">
          <p15:clr>
            <a:srgbClr val="A4A3A4"/>
          </p15:clr>
        </p15:guide>
        <p15:guide id="5" pos="975" userDrawn="1">
          <p15:clr>
            <a:srgbClr val="A4A3A4"/>
          </p15:clr>
        </p15:guide>
        <p15:guide id="6" pos="703" userDrawn="1">
          <p15:clr>
            <a:srgbClr val="A4A3A4"/>
          </p15:clr>
        </p15:guide>
        <p15:guide id="7" pos="476" userDrawn="1">
          <p15:clr>
            <a:srgbClr val="A4A3A4"/>
          </p15:clr>
        </p15:guide>
        <p15:guide id="8" pos="55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8" clrIdx="0">
    <p:extLst>
      <p:ext uri="{19B8F6BF-5375-455C-9EA6-DF929625EA0E}">
        <p15:presenceInfo xmlns:p15="http://schemas.microsoft.com/office/powerpoint/2012/main" userId="Menon, Bincy" providerId="None"/>
      </p:ext>
    </p:extLst>
  </p:cmAuthor>
  <p:cmAuthor id="2" name="LAPTOP" initials="L"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2791" autoAdjust="0"/>
  </p:normalViewPr>
  <p:slideViewPr>
    <p:cSldViewPr snapToGrid="0" snapToObjects="1">
      <p:cViewPr varScale="1">
        <p:scale>
          <a:sx n="103" d="100"/>
          <a:sy n="103" d="100"/>
        </p:scale>
        <p:origin x="2004" y="108"/>
      </p:cViewPr>
      <p:guideLst>
        <p:guide orient="horz" pos="3929"/>
        <p:guide orient="horz" pos="504"/>
        <p:guide orient="horz" pos="958"/>
        <p:guide pos="975"/>
        <p:guide pos="703"/>
        <p:guide pos="476"/>
        <p:guide pos="5534"/>
      </p:guideLst>
    </p:cSldViewPr>
  </p:slideViewPr>
  <p:notesTextViewPr>
    <p:cViewPr>
      <p:scale>
        <a:sx n="1" d="1"/>
        <a:sy n="1" d="1"/>
      </p:scale>
      <p:origin x="0" y="0"/>
    </p:cViewPr>
  </p:notesTextViewPr>
  <p:sorterViewPr>
    <p:cViewPr>
      <p:scale>
        <a:sx n="100" d="100"/>
        <a:sy n="100" d="100"/>
      </p:scale>
      <p:origin x="0" y="-14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A8C0B-9E11-4261-A1A7-E4B580E39511}" type="datetimeFigureOut">
              <a:rPr lang="en-IN" smtClean="0"/>
              <a:t>30-03-2019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510A4-FE32-4FC4-9E06-1EDE244E58EB}" type="slidenum">
              <a:rPr lang="en-IN" smtClean="0"/>
              <a:t>‹#›</a:t>
            </a:fld>
            <a:endParaRPr lang="en-IN"/>
          </a:p>
        </p:txBody>
      </p:sp>
    </p:spTree>
    <p:extLst>
      <p:ext uri="{BB962C8B-B14F-4D97-AF65-F5344CB8AC3E}">
        <p14:creationId xmlns:p14="http://schemas.microsoft.com/office/powerpoint/2010/main" val="226867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67316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27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879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3/30/2019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95588227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566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94314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652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35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913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6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57381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56249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538042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7" name="Text Placeholder 4">
            <a:extLst>
              <a:ext uri="{FF2B5EF4-FFF2-40B4-BE49-F238E27FC236}">
                <a16:creationId xmlns:a16="http://schemas.microsoft.com/office/drawing/2014/main" id="{470C5583-2764-44F2-85A1-B5DC6C7E99CA}"/>
              </a:ext>
            </a:extLst>
          </p:cNvPr>
          <p:cNvSpPr txBox="1">
            <a:spLocks/>
          </p:cNvSpPr>
          <p:nvPr/>
        </p:nvSpPr>
        <p:spPr bwMode="auto">
          <a:xfrm>
            <a:off x="4564063" y="2906713"/>
            <a:ext cx="4122737"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1200"/>
              </a:spcBef>
              <a:buFontTx/>
              <a:buNone/>
              <a:defRPr/>
            </a:pPr>
            <a:r>
              <a:rPr lang="en-US" sz="3000" kern="0" dirty="0"/>
              <a:t>Chapter 12</a:t>
            </a:r>
          </a:p>
          <a:p>
            <a:pPr marL="0" indent="0">
              <a:spcBef>
                <a:spcPts val="1200"/>
              </a:spcBef>
              <a:buFontTx/>
              <a:buNone/>
              <a:defRPr/>
            </a:pPr>
            <a:r>
              <a:rPr lang="en-US" sz="2200" kern="0" dirty="0"/>
              <a:t>Visual interface design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44BAF506-7F8D-4F70-803E-7547FCDCF906}"/>
              </a:ext>
            </a:extLst>
          </p:cNvPr>
          <p:cNvSpPr txBox="1">
            <a:spLocks noChangeArrowheads="1"/>
          </p:cNvSpPr>
          <p:nvPr/>
        </p:nvSpPr>
        <p:spPr bwMode="auto">
          <a:xfrm>
            <a:off x="638175" y="307181"/>
            <a:ext cx="83658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US" altLang="en-US" sz="3600" b="1" dirty="0">
                <a:solidFill>
                  <a:srgbClr val="007BA4"/>
                </a:solidFill>
                <a:latin typeface="+mj-lt"/>
                <a:cs typeface="Times New Roman" panose="02020603050405020304" pitchFamily="18" charset="0"/>
              </a:rPr>
              <a:t>Figure 12.1</a:t>
            </a:r>
          </a:p>
          <a:p>
            <a:pPr>
              <a:spcBef>
                <a:spcPts val="0"/>
              </a:spcBef>
              <a:buFontTx/>
              <a:buNone/>
              <a:defRPr/>
            </a:pPr>
            <a:r>
              <a:rPr lang="en-US" altLang="en-US" sz="3600" b="1" dirty="0">
                <a:solidFill>
                  <a:srgbClr val="007BA4"/>
                </a:solidFill>
                <a:latin typeface="+mj-lt"/>
                <a:cs typeface="Times New Roman" panose="02020603050405020304" pitchFamily="18" charset="0"/>
              </a:rPr>
              <a:t>The enigmatic c:\&gt; prompt in MSDOS</a:t>
            </a:r>
            <a:endParaRPr lang="en-GB" altLang="en-US" sz="3600" b="1" dirty="0">
              <a:solidFill>
                <a:srgbClr val="007BA4"/>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F1DF82AB-DD1E-44F9-9C8D-8EC9ECC07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20029" y="1833292"/>
            <a:ext cx="7680548" cy="392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397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49288"/>
          </a:xfrm>
        </p:spPr>
        <p:txBody>
          <a:bodyPr/>
          <a:lstStyle/>
          <a:p>
            <a:r>
              <a:rPr lang="en-US" sz="3600" b="1" i="0" u="none" strike="noStrike" kern="1400" baseline="0" dirty="0">
                <a:latin typeface="Arial" panose="020B0604020202020204" pitchFamily="34" charset="0"/>
              </a:rPr>
              <a:t>Command languages (2 of 2)</a:t>
            </a:r>
          </a:p>
        </p:txBody>
      </p:sp>
      <p:sp>
        <p:nvSpPr>
          <p:cNvPr id="3" name="Text Placeholder 2"/>
          <p:cNvSpPr>
            <a:spLocks noGrp="1"/>
          </p:cNvSpPr>
          <p:nvPr>
            <p:ph type="body" idx="4294967295"/>
          </p:nvPr>
        </p:nvSpPr>
        <p:spPr>
          <a:xfrm>
            <a:off x="657224" y="1435100"/>
            <a:ext cx="8057567" cy="4351338"/>
          </a:xfrm>
        </p:spPr>
        <p:txBody>
          <a:bodyPr>
            <a:normAutofit/>
          </a:bodyPr>
          <a:lstStyle/>
          <a:p>
            <a:pPr marL="361950" indent="-361950"/>
            <a:r>
              <a:rPr lang="en-US" sz="1800" b="0" i="0" u="none" strike="noStrike" baseline="0" dirty="0">
                <a:latin typeface="Arial" panose="020B0604020202020204" pitchFamily="34" charset="0"/>
              </a:rPr>
              <a:t>However, command languages are not all bad. </a:t>
            </a:r>
          </a:p>
          <a:p>
            <a:pPr marL="361950" indent="-361950"/>
            <a:r>
              <a:rPr lang="en-US" sz="1800" b="0" i="0" u="none" strike="noStrike" baseline="0" dirty="0">
                <a:latin typeface="Arial" panose="020B0604020202020204" pitchFamily="34" charset="0"/>
              </a:rPr>
              <a:t>They are quick to execute and, particularly, if there are only a few of them, people using them frequently will remember them. </a:t>
            </a:r>
          </a:p>
          <a:p>
            <a:pPr marL="361950" indent="-361950"/>
            <a:r>
              <a:rPr lang="en-US" sz="1800" b="0" i="0" u="none" strike="noStrike" baseline="0" dirty="0">
                <a:latin typeface="Arial" panose="020B0604020202020204" pitchFamily="34" charset="0"/>
              </a:rPr>
              <a:t>Commands can be spoken which makes for a very convenient interface, particularly if you are concentrating on something else. </a:t>
            </a:r>
          </a:p>
          <a:p>
            <a:pPr marL="361950" indent="-361950"/>
            <a:r>
              <a:rPr lang="en-US" sz="1800" b="0" i="0" u="none" strike="noStrike" baseline="0" dirty="0">
                <a:latin typeface="Arial" panose="020B0604020202020204" pitchFamily="34" charset="0"/>
              </a:rPr>
              <a:t>Spoken commands are very convenient for in-car systems, for example. </a:t>
            </a:r>
          </a:p>
          <a:p>
            <a:pPr marL="361950" lvl="0" indent="-361950"/>
            <a:r>
              <a:rPr lang="en-US" sz="1800" b="0" i="0" u="none" strike="noStrike" baseline="0" dirty="0">
                <a:latin typeface="Arial" panose="020B0604020202020204" pitchFamily="34" charset="0"/>
              </a:rPr>
              <a:t>The search engine Google has a number of commands such as ‘</a:t>
            </a:r>
            <a:r>
              <a:rPr lang="en-US" sz="1800" dirty="0">
                <a:latin typeface="Arial" panose="020B0604020202020204" pitchFamily="34" charset="0"/>
              </a:rPr>
              <a:t>define’ : </a:t>
            </a:r>
            <a:r>
              <a:rPr lang="en-US" sz="1800" b="0" i="0" u="none" strike="noStrike" baseline="0" dirty="0">
                <a:latin typeface="Arial" panose="020B0604020202020204" pitchFamily="34" charset="0"/>
              </a:rPr>
              <a:t>to indicate particular types of search. </a:t>
            </a:r>
          </a:p>
          <a:p>
            <a:pPr marL="361950" indent="-361950"/>
            <a:r>
              <a:rPr lang="en-US" sz="1800" b="0" i="0" u="none" strike="noStrike" baseline="0" dirty="0">
                <a:latin typeface="Arial" panose="020B0604020202020204" pitchFamily="34" charset="0"/>
              </a:rPr>
              <a:t>There are gestural commands such as a three-fingered swipe on an Apple track pad to move to the next item. </a:t>
            </a:r>
          </a:p>
          <a:p>
            <a:pPr marL="361950" indent="-361950"/>
            <a:r>
              <a:rPr lang="en-US" sz="1800" b="0" i="0" u="none" strike="noStrike" baseline="0" dirty="0">
                <a:latin typeface="Arial" panose="020B0604020202020204" pitchFamily="34" charset="0"/>
              </a:rPr>
              <a:t>Spoken commands to search for items or to set reminders are available from the agent called Cortana in the Windows 10 operating system, from Google Now, Apple’s Siri or Alexa from Amazon.</a:t>
            </a:r>
          </a:p>
        </p:txBody>
      </p:sp>
    </p:spTree>
    <p:extLst>
      <p:ext uri="{BB962C8B-B14F-4D97-AF65-F5344CB8AC3E}">
        <p14:creationId xmlns:p14="http://schemas.microsoft.com/office/powerpoint/2010/main" val="109729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49288"/>
          </a:xfrm>
        </p:spPr>
        <p:txBody>
          <a:bodyPr/>
          <a:lstStyle/>
          <a:p>
            <a:r>
              <a:rPr lang="en-US" sz="3600" b="1" i="0" u="none" strike="noStrike" kern="1400" baseline="0" dirty="0">
                <a:latin typeface="Arial" panose="020B0604020202020204" pitchFamily="34" charset="0"/>
              </a:rPr>
              <a:t>Challenge 12.1</a:t>
            </a:r>
          </a:p>
        </p:txBody>
      </p:sp>
      <p:sp>
        <p:nvSpPr>
          <p:cNvPr id="3" name="Text Placeholder 2"/>
          <p:cNvSpPr>
            <a:spLocks noGrp="1"/>
          </p:cNvSpPr>
          <p:nvPr>
            <p:ph type="body" idx="4294967295"/>
          </p:nvPr>
        </p:nvSpPr>
        <p:spPr>
          <a:xfrm>
            <a:off x="650875" y="1416050"/>
            <a:ext cx="7886700" cy="4857750"/>
          </a:xfrm>
        </p:spPr>
        <p:txBody>
          <a:bodyPr>
            <a:noAutofit/>
          </a:bodyPr>
          <a:lstStyle/>
          <a:p>
            <a:pPr marL="361950" indent="-361950"/>
            <a:r>
              <a:rPr lang="en-US" b="0" i="0" u="none" strike="noStrike" baseline="0" dirty="0">
                <a:latin typeface="Arial" panose="020B0604020202020204" pitchFamily="34" charset="0"/>
              </a:rPr>
              <a:t>In his piece in Interactions, Don Norman (2007) argues that commands have a number of benefits. However, a key issue is that the system must be in the correct mode to recognize and react to the commands. For example, in the science fiction series Star Trek, people have to alert the computer when they wish to enter a command, for example the captain might say ‘Computer. Locate Commander Geordie Laforge’. If they did not do this, the computer would not be able to distinguish commands intended for it from other pieces of conversation. However, in the ‘Turbo Lift’ (the elevator), this is not necessary. Why is this?</a:t>
            </a:r>
          </a:p>
        </p:txBody>
      </p:sp>
    </p:spTree>
    <p:extLst>
      <p:ext uri="{BB962C8B-B14F-4D97-AF65-F5344CB8AC3E}">
        <p14:creationId xmlns:p14="http://schemas.microsoft.com/office/powerpoint/2010/main" val="172421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4163"/>
            <a:ext cx="7886700" cy="706438"/>
          </a:xfrm>
        </p:spPr>
        <p:txBody>
          <a:bodyPr/>
          <a:lstStyle/>
          <a:p>
            <a:r>
              <a:rPr lang="en-US" sz="3600" b="1" i="0" u="none" strike="noStrike" kern="1400" baseline="0" dirty="0">
                <a:latin typeface="Arial" panose="020B0604020202020204" pitchFamily="34" charset="0"/>
              </a:rPr>
              <a:t>Graphical user interfaces (1 of 2)</a:t>
            </a:r>
          </a:p>
        </p:txBody>
      </p:sp>
      <p:sp>
        <p:nvSpPr>
          <p:cNvPr id="3" name="Text Placeholder 2"/>
          <p:cNvSpPr>
            <a:spLocks noGrp="1"/>
          </p:cNvSpPr>
          <p:nvPr>
            <p:ph type="body" idx="4294967295"/>
          </p:nvPr>
        </p:nvSpPr>
        <p:spPr>
          <a:xfrm>
            <a:off x="657225" y="1435099"/>
            <a:ext cx="7886700" cy="4594225"/>
          </a:xfrm>
        </p:spPr>
        <p:txBody>
          <a:bodyPr>
            <a:noAutofit/>
          </a:bodyPr>
          <a:lstStyle/>
          <a:p>
            <a:pPr marL="361950" indent="-361950"/>
            <a:r>
              <a:rPr lang="en-US" sz="2000" b="0" i="0" u="none" strike="noStrike" baseline="0" dirty="0">
                <a:latin typeface="Arial" panose="020B0604020202020204" pitchFamily="34" charset="0"/>
              </a:rPr>
              <a:t>Graphical user interfaces (GUIs), which are found on every personal computer, on smart phones, on touchscreen displays and so on, have had an interesting though brief history, starting in the 1980s. </a:t>
            </a:r>
          </a:p>
          <a:p>
            <a:pPr marL="361950" indent="-361950"/>
            <a:r>
              <a:rPr lang="en-US" sz="2000" b="0" i="0" u="none" strike="noStrike" baseline="0" dirty="0">
                <a:latin typeface="Arial" panose="020B0604020202020204" pitchFamily="34" charset="0"/>
              </a:rPr>
              <a:t>The Microsoft range of Windows GUIs were broadly based on the Macintosh, which in turn was inspired by work at Xerox PARC, which in turn was developed and built upon early research at the Stanford Research Laboratory and at the Massachusetts Institute of Technology. </a:t>
            </a:r>
          </a:p>
          <a:p>
            <a:pPr marL="361950" indent="-361950"/>
            <a:r>
              <a:rPr lang="en-US" sz="2000" b="0" i="0" u="none" strike="noStrike" baseline="0" dirty="0">
                <a:latin typeface="Arial" panose="020B0604020202020204" pitchFamily="34" charset="0"/>
              </a:rPr>
              <a:t>During the 1980s and 1990s, a number of different designs of GUIs were produced, but gradually, Windows and Apple Macintosh came to dominate the GUI operating system market. </a:t>
            </a:r>
          </a:p>
          <a:p>
            <a:pPr marL="361950" indent="-361950"/>
            <a:r>
              <a:rPr lang="en-US" sz="2000" b="0" i="0" u="none" strike="noStrike" baseline="0" dirty="0">
                <a:latin typeface="Arial" panose="020B0604020202020204" pitchFamily="34" charset="0"/>
              </a:rPr>
              <a:t>Google Chrome OS is starting to challenge them but the basic functions and icons of a GUI are currently fairly well defined.</a:t>
            </a:r>
          </a:p>
        </p:txBody>
      </p:sp>
    </p:spTree>
    <p:extLst>
      <p:ext uri="{BB962C8B-B14F-4D97-AF65-F5344CB8AC3E}">
        <p14:creationId xmlns:p14="http://schemas.microsoft.com/office/powerpoint/2010/main" val="71925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6955"/>
            <a:ext cx="7886700" cy="611188"/>
          </a:xfrm>
        </p:spPr>
        <p:txBody>
          <a:bodyPr/>
          <a:lstStyle/>
          <a:p>
            <a:r>
              <a:rPr lang="en-US" sz="3600" b="1" i="0" u="none" strike="noStrike" kern="1400" baseline="0" dirty="0">
                <a:latin typeface="Arial" panose="020B0604020202020204" pitchFamily="34" charset="0"/>
              </a:rPr>
              <a:t>Graphical user interfaces (2 of 2)</a:t>
            </a:r>
          </a:p>
        </p:txBody>
      </p:sp>
      <p:sp>
        <p:nvSpPr>
          <p:cNvPr id="3" name="Text Placeholder 2"/>
          <p:cNvSpPr>
            <a:spLocks noGrp="1"/>
          </p:cNvSpPr>
          <p:nvPr>
            <p:ph type="body" idx="4294967295"/>
          </p:nvPr>
        </p:nvSpPr>
        <p:spPr>
          <a:xfrm>
            <a:off x="657225" y="1430338"/>
            <a:ext cx="7886700" cy="4627562"/>
          </a:xfrm>
        </p:spPr>
        <p:txBody>
          <a:bodyPr>
            <a:noAutofit/>
          </a:bodyPr>
          <a:lstStyle/>
          <a:p>
            <a:pPr marL="361950" indent="-361950"/>
            <a:r>
              <a:rPr lang="en-US" sz="1800" b="0" i="0" u="none" strike="noStrike" baseline="0" dirty="0">
                <a:latin typeface="Arial" panose="020B0604020202020204" pitchFamily="34" charset="0"/>
              </a:rPr>
              <a:t>The fact that objects are represented as graphics means that people can recognize what they want to do rather than having to recall some command from memory. </a:t>
            </a:r>
          </a:p>
          <a:p>
            <a:pPr marL="361950" indent="-361950"/>
            <a:r>
              <a:rPr lang="en-US" sz="1800" b="0" i="0" u="none" strike="noStrike" baseline="0" dirty="0">
                <a:latin typeface="Arial" panose="020B0604020202020204" pitchFamily="34" charset="0"/>
              </a:rPr>
              <a:t>They can also reverse their actions, which means recovering from mistakes is much easier.</a:t>
            </a:r>
          </a:p>
          <a:p>
            <a:pPr marL="361950" indent="-361950"/>
            <a:r>
              <a:rPr lang="en-US" sz="1800" b="0" i="0" u="none" strike="noStrike" baseline="0" dirty="0">
                <a:latin typeface="Arial" panose="020B0604020202020204" pitchFamily="34" charset="0"/>
              </a:rPr>
              <a:t>The most prevalent of the GUIs is the WIMP interface such as Windows or OS X. WIMP stands for windows, icons, menus and pointers. </a:t>
            </a:r>
          </a:p>
          <a:p>
            <a:pPr marL="361950" indent="-361950"/>
            <a:r>
              <a:rPr lang="en-US" sz="1800" b="0" i="0" u="none" strike="noStrike" baseline="0" dirty="0">
                <a:latin typeface="Arial" panose="020B0604020202020204" pitchFamily="34" charset="0"/>
              </a:rPr>
              <a:t>A window is a means of sharing a device’s graphical display resources amongst multiple applications at the same time. </a:t>
            </a:r>
          </a:p>
          <a:p>
            <a:pPr marL="361950" indent="-361950"/>
            <a:r>
              <a:rPr lang="en-US" sz="1800" b="0" i="0" u="none" strike="noStrike" baseline="0" dirty="0">
                <a:latin typeface="Arial" panose="020B0604020202020204" pitchFamily="34" charset="0"/>
              </a:rPr>
              <a:t>An icon is an image or symbol used to represent an object or app. </a:t>
            </a:r>
          </a:p>
          <a:p>
            <a:pPr marL="361950" indent="-361950"/>
            <a:r>
              <a:rPr lang="en-US" sz="1800" b="0" i="0" u="none" strike="noStrike" baseline="0" dirty="0">
                <a:latin typeface="Arial" panose="020B0604020202020204" pitchFamily="34" charset="0"/>
              </a:rPr>
              <a:t>A menu is a list of commands or options from which one can choose. </a:t>
            </a:r>
          </a:p>
          <a:p>
            <a:pPr marL="361950" indent="-361950"/>
            <a:r>
              <a:rPr lang="en-US" sz="1800" b="0" i="0" u="none" strike="noStrike" baseline="0" dirty="0">
                <a:latin typeface="Arial" panose="020B0604020202020204" pitchFamily="34" charset="0"/>
              </a:rPr>
              <a:t>The last component is a pointing device of which the mouse is most common for desktop interaction but fingers are used on mobile smartphones and tablets. A pen or pencil or a stylus is also used to point and select items. </a:t>
            </a:r>
          </a:p>
        </p:txBody>
      </p:sp>
    </p:spTree>
    <p:extLst>
      <p:ext uri="{BB962C8B-B14F-4D97-AF65-F5344CB8AC3E}">
        <p14:creationId xmlns:p14="http://schemas.microsoft.com/office/powerpoint/2010/main" val="3521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06438"/>
          </a:xfrm>
        </p:spPr>
        <p:txBody>
          <a:bodyPr/>
          <a:lstStyle/>
          <a:p>
            <a:r>
              <a:rPr lang="en-US" sz="3600" b="1" i="0" u="none" strike="noStrike" kern="1400" baseline="0" dirty="0">
                <a:latin typeface="Arial" panose="020B0604020202020204" pitchFamily="34" charset="0"/>
              </a:rPr>
              <a:t>Direct manipulation (1 of 2)</a:t>
            </a:r>
          </a:p>
        </p:txBody>
      </p:sp>
      <p:sp>
        <p:nvSpPr>
          <p:cNvPr id="3" name="Text Placeholder 2"/>
          <p:cNvSpPr>
            <a:spLocks noGrp="1"/>
          </p:cNvSpPr>
          <p:nvPr>
            <p:ph type="body" idx="4294967295"/>
          </p:nvPr>
        </p:nvSpPr>
        <p:spPr>
          <a:xfrm>
            <a:off x="650875" y="1435100"/>
            <a:ext cx="7886700" cy="4603750"/>
          </a:xfrm>
        </p:spPr>
        <p:txBody>
          <a:bodyPr>
            <a:noAutofit/>
          </a:bodyPr>
          <a:lstStyle/>
          <a:p>
            <a:r>
              <a:rPr lang="en-US" sz="1600" b="0" i="0" u="none" strike="noStrike" baseline="0" dirty="0">
                <a:latin typeface="Arial" panose="020B0604020202020204" pitchFamily="34" charset="0"/>
              </a:rPr>
              <a:t>A direct manipulation (DM) interface is one where graphical objects on the screen are directly manipulated with a pointing device. </a:t>
            </a:r>
          </a:p>
          <a:p>
            <a:r>
              <a:rPr lang="en-US" sz="1600" b="0" i="0" u="none" strike="noStrike" baseline="0" dirty="0">
                <a:latin typeface="Arial" panose="020B0604020202020204" pitchFamily="34" charset="0"/>
              </a:rPr>
              <a:t>This approach to interaction was first demonstrated by Ivan Sutherland in the Sketchpad system. </a:t>
            </a:r>
          </a:p>
          <a:p>
            <a:r>
              <a:rPr lang="en-US" sz="1600" b="0" i="0" u="none" strike="noStrike" baseline="0" dirty="0">
                <a:latin typeface="Arial" panose="020B0604020202020204" pitchFamily="34" charset="0"/>
              </a:rPr>
              <a:t>The concept of direct manipulation interfaces for everyone was envisioned by Alan Kay of Xerox PARC in a 1977 article about the Dynabook (Kay and Goldberg, 1977). </a:t>
            </a:r>
          </a:p>
          <a:p>
            <a:r>
              <a:rPr lang="en-US" sz="1600" b="0" i="0" u="none" strike="noStrike" baseline="0" dirty="0">
                <a:latin typeface="Arial" panose="020B0604020202020204" pitchFamily="34" charset="0"/>
              </a:rPr>
              <a:t>The first commercial systems to make extensive use of direct manipulation were the Xerox Star (1981), the Apple Lisa (1982) and Macintosh (1984). </a:t>
            </a:r>
          </a:p>
          <a:p>
            <a:r>
              <a:rPr lang="en-US" sz="1600" b="0" i="0" u="none" strike="noStrike" baseline="0" dirty="0">
                <a:latin typeface="Arial" panose="020B0604020202020204" pitchFamily="34" charset="0"/>
              </a:rPr>
              <a:t>However, it was Ben Shneiderman at the University of Maryland who actually coined the term ‘direct manipulation’ in 1982.</a:t>
            </a:r>
          </a:p>
          <a:p>
            <a:r>
              <a:rPr lang="en-US" sz="1600" b="0" i="0" u="none" strike="noStrike" baseline="0" dirty="0">
                <a:latin typeface="Arial" panose="020B0604020202020204" pitchFamily="34" charset="0"/>
              </a:rPr>
              <a:t>He defined a DM interface as one where there is:</a:t>
            </a:r>
          </a:p>
          <a:p>
            <a:pPr marL="809625" lvl="1" indent="-433388">
              <a:buFont typeface="Arial" panose="020B0604020202020204" pitchFamily="34" charset="0"/>
              <a:buChar char="‒"/>
            </a:pPr>
            <a:r>
              <a:rPr lang="en-US" sz="1400" b="0" i="0" u="none" strike="noStrike" baseline="0" dirty="0">
                <a:latin typeface="Arial" panose="020B0604020202020204" pitchFamily="34" charset="0"/>
              </a:rPr>
              <a:t>Continuous representation of the object of interest.</a:t>
            </a:r>
          </a:p>
          <a:p>
            <a:pPr marL="809625" lvl="1" indent="-433388">
              <a:buFont typeface="Arial" panose="020B0604020202020204" pitchFamily="34" charset="0"/>
              <a:buChar char="‒"/>
            </a:pPr>
            <a:r>
              <a:rPr lang="en-US" sz="1400" b="0" i="0" u="none" strike="noStrike" baseline="0" dirty="0">
                <a:latin typeface="Arial" panose="020B0604020202020204" pitchFamily="34" charset="0"/>
              </a:rPr>
              <a:t>Physical actions or labelled button presses instead of complex syntax.</a:t>
            </a:r>
          </a:p>
          <a:p>
            <a:pPr marL="809625" lvl="1" indent="-433388">
              <a:buFont typeface="Arial" panose="020B0604020202020204" pitchFamily="34" charset="0"/>
              <a:buChar char="‒"/>
            </a:pPr>
            <a:r>
              <a:rPr lang="en-US" sz="1400" b="0" i="0" u="none" strike="noStrike" baseline="0" dirty="0">
                <a:latin typeface="Arial" panose="020B0604020202020204" pitchFamily="34" charset="0"/>
              </a:rPr>
              <a:t>Rapid incremental reversible operations whose impact on the object of interest is immediately visible (Shneiderman, 1982, p. 251).</a:t>
            </a:r>
          </a:p>
        </p:txBody>
      </p:sp>
    </p:spTree>
    <p:extLst>
      <p:ext uri="{BB962C8B-B14F-4D97-AF65-F5344CB8AC3E}">
        <p14:creationId xmlns:p14="http://schemas.microsoft.com/office/powerpoint/2010/main" val="28612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30930"/>
          </a:xfrm>
        </p:spPr>
        <p:txBody>
          <a:bodyPr/>
          <a:lstStyle/>
          <a:p>
            <a:r>
              <a:rPr lang="en-US" sz="3600" b="1" kern="1400" dirty="0">
                <a:latin typeface="Arial" panose="020B0604020202020204" pitchFamily="34" charset="0"/>
              </a:rPr>
              <a:t>Direct manipulation (2 of 2)</a:t>
            </a:r>
            <a:endParaRPr lang="en-US" sz="3600"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77" y="1398903"/>
            <a:ext cx="7886700" cy="4351338"/>
          </a:xfrm>
        </p:spPr>
        <p:txBody>
          <a:bodyPr/>
          <a:lstStyle/>
          <a:p>
            <a:pPr marL="357188" indent="-357188"/>
            <a:r>
              <a:rPr lang="en-US" sz="2800" b="0" i="0" u="none" strike="noStrike" baseline="0" dirty="0">
                <a:latin typeface="Arial" panose="020B0604020202020204" pitchFamily="34" charset="0"/>
              </a:rPr>
              <a:t>Direct manipulation depends upon having bitmapped screens so that each picture element or pixel can be used for input and output and a pointing device. </a:t>
            </a:r>
          </a:p>
          <a:p>
            <a:pPr marL="357188" indent="-357188"/>
            <a:r>
              <a:rPr lang="en-US" sz="2800" b="0" i="0" u="none" strike="noStrike" baseline="0" dirty="0">
                <a:latin typeface="Arial" panose="020B0604020202020204" pitchFamily="34" charset="0"/>
              </a:rPr>
              <a:t>Early mobile phones did not have such a display, so direct manipulation of objects was not possible. </a:t>
            </a:r>
          </a:p>
          <a:p>
            <a:pPr marL="357188" indent="-357188"/>
            <a:r>
              <a:rPr lang="en-US" sz="2800" b="0" i="0" u="none" strike="noStrike" baseline="0" dirty="0">
                <a:latin typeface="Arial" panose="020B0604020202020204" pitchFamily="34" charset="0"/>
              </a:rPr>
              <a:t>Nowadays, many of them do, and DM is found on a wide range of devices.</a:t>
            </a:r>
          </a:p>
        </p:txBody>
      </p:sp>
    </p:spTree>
    <p:extLst>
      <p:ext uri="{BB962C8B-B14F-4D97-AF65-F5344CB8AC3E}">
        <p14:creationId xmlns:p14="http://schemas.microsoft.com/office/powerpoint/2010/main" val="62996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9"/>
            <a:ext cx="7886700" cy="609010"/>
          </a:xfrm>
        </p:spPr>
        <p:txBody>
          <a:bodyPr/>
          <a:lstStyle/>
          <a:p>
            <a:r>
              <a:rPr lang="en-US" sz="3600" b="1" i="0" u="none" strike="noStrike" kern="1400" baseline="0" dirty="0">
                <a:latin typeface="Arial" panose="020B0604020202020204" pitchFamily="34" charset="0"/>
              </a:rPr>
              <a:t>Windows</a:t>
            </a:r>
          </a:p>
        </p:txBody>
      </p:sp>
      <p:sp>
        <p:nvSpPr>
          <p:cNvPr id="3" name="Text Placeholder 2"/>
          <p:cNvSpPr>
            <a:spLocks noGrp="1"/>
          </p:cNvSpPr>
          <p:nvPr>
            <p:ph type="body" idx="4294967295"/>
          </p:nvPr>
        </p:nvSpPr>
        <p:spPr>
          <a:xfrm>
            <a:off x="660221" y="1425026"/>
            <a:ext cx="7886700" cy="4351338"/>
          </a:xfrm>
        </p:spPr>
        <p:txBody>
          <a:bodyPr>
            <a:normAutofit/>
          </a:bodyPr>
          <a:lstStyle/>
          <a:p>
            <a:pPr marL="357188" indent="-357188"/>
            <a:r>
              <a:rPr lang="en-US" sz="2000" b="0" i="0" u="none" strike="noStrike" baseline="0" dirty="0">
                <a:latin typeface="Arial" panose="020B0604020202020204" pitchFamily="34" charset="0"/>
              </a:rPr>
              <a:t>Windows allow a device to be divided into areas which act like separate input and output channels that can be placed under the control of different applications. </a:t>
            </a:r>
          </a:p>
          <a:p>
            <a:pPr marL="357188" indent="-357188"/>
            <a:r>
              <a:rPr lang="en-US" sz="2000" b="0" i="0" u="none" strike="noStrike" baseline="0" dirty="0">
                <a:latin typeface="Arial" panose="020B0604020202020204" pitchFamily="34" charset="0"/>
              </a:rPr>
              <a:t>This allows people to see the output of several processes at the same time and to choose which one will receive input by selecting its window, using a pointing device, such as clicking on it with a mouse or touching a touchscreen. </a:t>
            </a:r>
          </a:p>
          <a:p>
            <a:pPr marL="357188" indent="-357188"/>
            <a:r>
              <a:rPr lang="en-US" sz="2000" b="0" i="0" u="none" strike="noStrike" baseline="0" dirty="0">
                <a:latin typeface="Arial" panose="020B0604020202020204" pitchFamily="34" charset="0"/>
              </a:rPr>
              <a:t>This is referred to as changing the focus. </a:t>
            </a:r>
          </a:p>
          <a:p>
            <a:pPr marL="357188" indent="-357188"/>
            <a:r>
              <a:rPr lang="en-US" sz="2000" b="0" i="0" u="none" strike="noStrike" baseline="0" dirty="0">
                <a:latin typeface="Arial" panose="020B0604020202020204" pitchFamily="34" charset="0"/>
              </a:rPr>
              <a:t>Microsoft Windows 10 uses a tiled design where the windows do not overlap; Apple OSX uses overlapping windows.</a:t>
            </a:r>
          </a:p>
          <a:p>
            <a:pPr marL="357188" indent="-357188"/>
            <a:r>
              <a:rPr lang="en-US" sz="2000" b="0" i="0" u="none" strike="noStrike" baseline="0" dirty="0">
                <a:latin typeface="Arial" panose="020B0604020202020204" pitchFamily="34" charset="0"/>
              </a:rPr>
              <a:t>Windowing systems exist in a wide variety of forms but are largely variations on the same basic theme.</a:t>
            </a:r>
          </a:p>
        </p:txBody>
      </p:sp>
    </p:spTree>
    <p:extLst>
      <p:ext uri="{BB962C8B-B14F-4D97-AF65-F5344CB8AC3E}">
        <p14:creationId xmlns:p14="http://schemas.microsoft.com/office/powerpoint/2010/main" val="69739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6352"/>
            <a:ext cx="7886700" cy="539342"/>
          </a:xfrm>
        </p:spPr>
        <p:txBody>
          <a:bodyPr/>
          <a:lstStyle/>
          <a:p>
            <a:r>
              <a:rPr lang="en-US" sz="3600" b="1" i="0" u="none" strike="noStrike" kern="1400" baseline="0" dirty="0">
                <a:latin typeface="Arial" panose="020B0604020202020204" pitchFamily="34" charset="0"/>
              </a:rPr>
              <a:t>Icons</a:t>
            </a:r>
          </a:p>
        </p:txBody>
      </p:sp>
      <p:sp>
        <p:nvSpPr>
          <p:cNvPr id="3" name="Text Placeholder 2"/>
          <p:cNvSpPr>
            <a:spLocks noGrp="1"/>
          </p:cNvSpPr>
          <p:nvPr>
            <p:ph type="body" idx="4294967295"/>
          </p:nvPr>
        </p:nvSpPr>
        <p:spPr>
          <a:xfrm>
            <a:off x="654777" y="1425026"/>
            <a:ext cx="7886700" cy="4351338"/>
          </a:xfrm>
        </p:spPr>
        <p:txBody>
          <a:bodyPr>
            <a:normAutofit/>
          </a:bodyPr>
          <a:lstStyle/>
          <a:p>
            <a:pPr marL="357188" indent="-357188"/>
            <a:r>
              <a:rPr lang="en-US" sz="2000" b="0" i="0" u="none" strike="noStrike" baseline="0" dirty="0">
                <a:latin typeface="Arial" panose="020B0604020202020204" pitchFamily="34" charset="0"/>
              </a:rPr>
              <a:t>Icons are used to represent features and functions on everything from software applications, DVD players and public information kiosks to clothing and street signs. </a:t>
            </a:r>
          </a:p>
          <a:p>
            <a:pPr marL="357188" indent="-357188"/>
            <a:r>
              <a:rPr lang="en-US" sz="2000" b="0" i="0" u="none" strike="noStrike" baseline="0" dirty="0">
                <a:latin typeface="Arial" panose="020B0604020202020204" pitchFamily="34" charset="0"/>
              </a:rPr>
              <a:t>Icons are generally regarded as being useful in helping people to recognize some feature or function they need to access or know about. </a:t>
            </a:r>
          </a:p>
          <a:p>
            <a:pPr marL="357188" indent="-357188"/>
            <a:r>
              <a:rPr lang="en-US" sz="2000" b="0" i="0" u="none" strike="noStrike" baseline="0" dirty="0">
                <a:latin typeface="Arial" panose="020B0604020202020204" pitchFamily="34" charset="0"/>
              </a:rPr>
              <a:t>Icons first appeared on the Xerox Star and became an important research issue in the 1980s and early 1990s, though since then there has been considerably less interest.</a:t>
            </a:r>
          </a:p>
          <a:p>
            <a:pPr marL="357188" indent="-357188"/>
            <a:r>
              <a:rPr lang="en-US" sz="2000" b="0" i="0" u="none" strike="noStrike" baseline="0" dirty="0">
                <a:latin typeface="Arial" panose="020B0604020202020204" pitchFamily="34" charset="0"/>
              </a:rPr>
              <a:t>The use of icons is now ubiquitous but their design, apart from a small number of standard items,</a:t>
            </a:r>
            <a:r>
              <a:rPr lang="en-US" sz="2000" b="0" i="0" u="none" strike="noStrike" dirty="0">
                <a:latin typeface="Arial" panose="020B0604020202020204" pitchFamily="34" charset="0"/>
              </a:rPr>
              <a:t> </a:t>
            </a:r>
            <a:r>
              <a:rPr lang="en-US" sz="2000" b="0" i="0" u="none" strike="noStrike" baseline="0" dirty="0">
                <a:latin typeface="Arial" panose="020B0604020202020204" pitchFamily="34" charset="0"/>
              </a:rPr>
              <a:t>is rather arbitrary. </a:t>
            </a:r>
          </a:p>
          <a:p>
            <a:pPr marL="357188" indent="-357188"/>
            <a:r>
              <a:rPr lang="en-US" sz="2000" b="0" i="0" u="none" strike="noStrike" baseline="0" dirty="0">
                <a:latin typeface="Arial" panose="020B0604020202020204" pitchFamily="34" charset="0"/>
              </a:rPr>
              <a:t>Icons make use of three principal types of representation: metaphor, direct mapping and convention. </a:t>
            </a:r>
          </a:p>
        </p:txBody>
      </p:sp>
    </p:spTree>
    <p:extLst>
      <p:ext uri="{BB962C8B-B14F-4D97-AF65-F5344CB8AC3E}">
        <p14:creationId xmlns:p14="http://schemas.microsoft.com/office/powerpoint/2010/main" val="9490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3486" y="307914"/>
            <a:ext cx="7886700" cy="637558"/>
          </a:xfrm>
        </p:spPr>
        <p:txBody>
          <a:bodyPr/>
          <a:lstStyle/>
          <a:p>
            <a:r>
              <a:rPr lang="en-US" sz="3600" b="1" i="0" u="none" strike="noStrike" kern="1400" baseline="0" dirty="0">
                <a:latin typeface="Arial" panose="020B0604020202020204" pitchFamily="34" charset="0"/>
              </a:rPr>
              <a:t>Icon types</a:t>
            </a:r>
          </a:p>
        </p:txBody>
      </p:sp>
      <p:sp>
        <p:nvSpPr>
          <p:cNvPr id="3" name="Text Placeholder 2"/>
          <p:cNvSpPr>
            <a:spLocks noGrp="1"/>
          </p:cNvSpPr>
          <p:nvPr>
            <p:ph type="body" idx="4294967295"/>
          </p:nvPr>
        </p:nvSpPr>
        <p:spPr>
          <a:xfrm>
            <a:off x="663486" y="1425029"/>
            <a:ext cx="7886700" cy="4822644"/>
          </a:xfrm>
        </p:spPr>
        <p:txBody>
          <a:bodyPr>
            <a:noAutofit/>
          </a:bodyPr>
          <a:lstStyle/>
          <a:p>
            <a:pPr marL="357188" indent="-357188"/>
            <a:r>
              <a:rPr lang="en-US" sz="2000" b="0" i="0" u="none" strike="noStrike" baseline="0" dirty="0">
                <a:latin typeface="Arial" panose="020B0604020202020204" pitchFamily="34" charset="0"/>
              </a:rPr>
              <a:t>Metaphor relies on people transferring knowledge from one domain and applying it to another. The use of metaphor can be seen in icons for such things as the cut and paste operations that exist in many applications. </a:t>
            </a:r>
          </a:p>
          <a:p>
            <a:pPr marL="357188" indent="-357188"/>
            <a:r>
              <a:rPr lang="en-US" sz="2000" b="0" i="0" u="none" strike="noStrike" baseline="0" dirty="0">
                <a:latin typeface="Arial" panose="020B0604020202020204" pitchFamily="34" charset="0"/>
              </a:rPr>
              <a:t>Direct mapping involves creating a more or less direct image of what the icon is intended to represent. Thus a printer icon looks like a printer. </a:t>
            </a:r>
          </a:p>
          <a:p>
            <a:pPr marL="357188" indent="-357188"/>
            <a:r>
              <a:rPr lang="en-US" sz="2000" b="0" i="0" u="none" strike="noStrike" baseline="0" dirty="0">
                <a:latin typeface="Arial" panose="020B0604020202020204" pitchFamily="34" charset="0"/>
              </a:rPr>
              <a:t>Finally, convention refers to a more or less arbitrary design of an icon in the first instance, which has become accepted as standing for what is intended over time. This can lead to anachronisms. </a:t>
            </a:r>
          </a:p>
          <a:p>
            <a:pPr marL="357188" indent="-357188"/>
            <a:r>
              <a:rPr lang="en-US" sz="2000" b="0" i="0" u="none" strike="noStrike" baseline="0" dirty="0">
                <a:latin typeface="Arial" panose="020B0604020202020204" pitchFamily="34" charset="0"/>
              </a:rPr>
              <a:t>For example, the icon representing the function save on the Mac that I am using to write this is a representation of a floppy disk despite the fact that the machine is not fitted with a floppy disk drive and many people will never have heard of a floppy disk.</a:t>
            </a:r>
          </a:p>
        </p:txBody>
      </p:sp>
    </p:spTree>
    <p:extLst>
      <p:ext uri="{BB962C8B-B14F-4D97-AF65-F5344CB8AC3E}">
        <p14:creationId xmlns:p14="http://schemas.microsoft.com/office/powerpoint/2010/main" val="171089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8935"/>
            <a:ext cx="7886700" cy="574176"/>
          </a:xfrm>
        </p:spPr>
        <p:txBody>
          <a:bodyPr/>
          <a:lstStyle/>
          <a:p>
            <a:r>
              <a:rPr lang="en-US" sz="3600" b="1" i="0" u="none" strike="noStrike" kern="1400" baseline="0" dirty="0">
                <a:latin typeface="Arial" panose="020B0604020202020204" pitchFamily="34" charset="0"/>
              </a:rPr>
              <a:t>Contents</a:t>
            </a:r>
          </a:p>
        </p:txBody>
      </p:sp>
      <p:sp>
        <p:nvSpPr>
          <p:cNvPr id="3" name="Text Placeholder 2"/>
          <p:cNvSpPr>
            <a:spLocks noGrp="1"/>
          </p:cNvSpPr>
          <p:nvPr>
            <p:ph type="body" idx="4294967295"/>
          </p:nvPr>
        </p:nvSpPr>
        <p:spPr>
          <a:xfrm>
            <a:off x="660218" y="1407611"/>
            <a:ext cx="7886700" cy="4351338"/>
          </a:xfrm>
        </p:spPr>
        <p:txBody>
          <a:bodyPr/>
          <a:lstStyle/>
          <a:p>
            <a:pPr marL="357188" indent="-357188"/>
            <a:r>
              <a:rPr lang="en-US" b="0" i="0" u="none" strike="noStrike" baseline="0" dirty="0">
                <a:latin typeface="Arial" panose="020B0604020202020204" pitchFamily="34" charset="0"/>
              </a:rPr>
              <a:t>12.1 Introduction </a:t>
            </a:r>
          </a:p>
          <a:p>
            <a:pPr marL="357188" indent="-357188"/>
            <a:r>
              <a:rPr lang="en-US" b="0" i="0" u="none" strike="noStrike" baseline="0" dirty="0">
                <a:latin typeface="Arial" panose="020B0604020202020204" pitchFamily="34" charset="0"/>
              </a:rPr>
              <a:t>12.2 Graphical user interfaces </a:t>
            </a:r>
          </a:p>
          <a:p>
            <a:pPr marL="357188" indent="-357188"/>
            <a:r>
              <a:rPr lang="en-US" b="0" i="0" u="none" strike="noStrike" baseline="0" dirty="0">
                <a:latin typeface="Arial" panose="020B0604020202020204" pitchFamily="34" charset="0"/>
              </a:rPr>
              <a:t>12.3 Interface design guidelines </a:t>
            </a:r>
          </a:p>
          <a:p>
            <a:pPr marL="357188" indent="-357188"/>
            <a:r>
              <a:rPr lang="en-US" b="0" i="0" u="none" strike="noStrike" baseline="0" dirty="0">
                <a:latin typeface="Arial" panose="020B0604020202020204" pitchFamily="34" charset="0"/>
              </a:rPr>
              <a:t>12.4 Psychological principles and interface design  </a:t>
            </a:r>
          </a:p>
          <a:p>
            <a:pPr marL="357188" indent="-357188"/>
            <a:r>
              <a:rPr lang="en-US" b="0" i="0" u="none" strike="noStrike" baseline="0" dirty="0">
                <a:latin typeface="Arial" panose="020B0604020202020204" pitchFamily="34" charset="0"/>
              </a:rPr>
              <a:t>12.5 Information design </a:t>
            </a:r>
          </a:p>
          <a:p>
            <a:pPr marL="357188" indent="-357188"/>
            <a:r>
              <a:rPr lang="en-US" b="0" i="0" u="none" strike="noStrike" baseline="0" dirty="0">
                <a:latin typeface="Arial" panose="020B0604020202020204" pitchFamily="34" charset="0"/>
              </a:rPr>
              <a:t>12.6 Visualization </a:t>
            </a:r>
          </a:p>
        </p:txBody>
      </p:sp>
    </p:spTree>
    <p:extLst>
      <p:ext uri="{BB962C8B-B14F-4D97-AF65-F5344CB8AC3E}">
        <p14:creationId xmlns:p14="http://schemas.microsoft.com/office/powerpoint/2010/main" val="1135274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443"/>
            <a:ext cx="7886700" cy="678680"/>
          </a:xfrm>
        </p:spPr>
        <p:txBody>
          <a:bodyPr/>
          <a:lstStyle/>
          <a:p>
            <a:r>
              <a:rPr lang="en-US" sz="3600" b="1" i="0" u="none" strike="noStrike" kern="1400" baseline="0" dirty="0">
                <a:latin typeface="Arial" panose="020B0604020202020204" pitchFamily="34" charset="0"/>
              </a:rPr>
              <a:t>The Xerox Star</a:t>
            </a:r>
          </a:p>
        </p:txBody>
      </p:sp>
      <p:sp>
        <p:nvSpPr>
          <p:cNvPr id="3" name="Text Placeholder 2"/>
          <p:cNvSpPr>
            <a:spLocks noGrp="1"/>
          </p:cNvSpPr>
          <p:nvPr>
            <p:ph type="body" idx="4294967295"/>
          </p:nvPr>
        </p:nvSpPr>
        <p:spPr>
          <a:xfrm>
            <a:off x="656587" y="1407608"/>
            <a:ext cx="7886700" cy="4351338"/>
          </a:xfrm>
        </p:spPr>
        <p:txBody>
          <a:bodyPr>
            <a:normAutofit fontScale="92500"/>
          </a:bodyPr>
          <a:lstStyle/>
          <a:p>
            <a:pPr marL="357188" indent="-357188"/>
            <a:r>
              <a:rPr lang="en-US" b="0" i="0" u="none" strike="noStrike" baseline="0" dirty="0">
                <a:latin typeface="Arial" panose="020B0604020202020204" pitchFamily="34" charset="0"/>
              </a:rPr>
              <a:t>It is widely recognized that every graphical user interface owes a debt to the Xerox Star workstation. </a:t>
            </a:r>
          </a:p>
          <a:p>
            <a:pPr marL="357188" indent="-357188"/>
            <a:r>
              <a:rPr lang="en-US" b="0" i="0" u="none" strike="noStrike" baseline="0" dirty="0">
                <a:latin typeface="Arial" panose="020B0604020202020204" pitchFamily="34" charset="0"/>
              </a:rPr>
              <a:t>Launched as the 8010 Star information system in April 1981, it was designed to be used by office workers and other professionals to create and manage business documents such as memos, reports and presentations. </a:t>
            </a:r>
          </a:p>
          <a:p>
            <a:pPr marL="357188" indent="-357188"/>
            <a:r>
              <a:rPr lang="en-US" b="0" i="0" u="none" strike="noStrike" baseline="0" dirty="0">
                <a:latin typeface="Arial" panose="020B0604020202020204" pitchFamily="34" charset="0"/>
              </a:rPr>
              <a:t>The Star’s designers took the perspective that people were primarily interested in their jobs and not in computers per se. </a:t>
            </a:r>
          </a:p>
          <a:p>
            <a:pPr marL="357188" indent="-357188"/>
            <a:r>
              <a:rPr lang="en-US" b="0" i="0" u="none" strike="noStrike" baseline="0" dirty="0">
                <a:latin typeface="Arial" panose="020B0604020202020204" pitchFamily="34" charset="0"/>
              </a:rPr>
              <a:t>Thus from its inception, a central design goal was to make use of representations of objects that would be easily recognizable from an office environment.</a:t>
            </a:r>
          </a:p>
        </p:txBody>
      </p:sp>
    </p:spTree>
    <p:extLst>
      <p:ext uri="{BB962C8B-B14F-4D97-AF65-F5344CB8AC3E}">
        <p14:creationId xmlns:p14="http://schemas.microsoft.com/office/powerpoint/2010/main" val="269123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0225"/>
            <a:ext cx="7886700" cy="591594"/>
          </a:xfrm>
        </p:spPr>
        <p:txBody>
          <a:bodyPr/>
          <a:lstStyle/>
          <a:p>
            <a:r>
              <a:rPr lang="en-US" sz="3600" b="1" i="0" u="none" strike="noStrike" kern="1400" baseline="0" dirty="0">
                <a:latin typeface="Arial" panose="020B0604020202020204" pitchFamily="34" charset="0"/>
              </a:rPr>
              <a:t>Icon design</a:t>
            </a:r>
          </a:p>
        </p:txBody>
      </p:sp>
      <p:sp>
        <p:nvSpPr>
          <p:cNvPr id="3" name="Text Placeholder 2"/>
          <p:cNvSpPr>
            <a:spLocks noGrp="1"/>
          </p:cNvSpPr>
          <p:nvPr>
            <p:ph type="body" idx="4294967295"/>
          </p:nvPr>
        </p:nvSpPr>
        <p:spPr>
          <a:xfrm>
            <a:off x="664107" y="1451779"/>
            <a:ext cx="8121117" cy="4799731"/>
          </a:xfrm>
        </p:spPr>
        <p:txBody>
          <a:bodyPr>
            <a:noAutofit/>
          </a:bodyPr>
          <a:lstStyle/>
          <a:p>
            <a:pPr marL="357188" indent="-357188">
              <a:lnSpc>
                <a:spcPts val="1800"/>
              </a:lnSpc>
            </a:pPr>
            <a:r>
              <a:rPr lang="en-US" sz="1600" b="0" i="0" u="none" strike="noStrike" baseline="0" dirty="0">
                <a:latin typeface="Arial" panose="020B0604020202020204" pitchFamily="34" charset="0"/>
              </a:rPr>
              <a:t>However, the two most important design issues for icons are legibility (whether or not one can discriminate between icons) and interpretation (what it is that the icon is intended to convey). </a:t>
            </a:r>
          </a:p>
          <a:p>
            <a:pPr marL="357188" indent="-357188">
              <a:lnSpc>
                <a:spcPts val="1800"/>
              </a:lnSpc>
            </a:pPr>
            <a:r>
              <a:rPr lang="en-US" sz="1600" b="0" i="0" u="none" strike="noStrike" baseline="0" dirty="0">
                <a:latin typeface="Arial" panose="020B0604020202020204" pitchFamily="34" charset="0"/>
              </a:rPr>
              <a:t>The legibility aspect refers to icons not always being viewed under ideal conditions (e.g. poor lighting, screen resolution or the size of the icon itself). </a:t>
            </a:r>
          </a:p>
          <a:p>
            <a:pPr marL="357188" indent="-357188">
              <a:lnSpc>
                <a:spcPts val="1800"/>
              </a:lnSpc>
            </a:pPr>
            <a:r>
              <a:rPr lang="en-US" sz="1600" b="0" i="0" u="none" strike="noStrike" baseline="0" dirty="0">
                <a:latin typeface="Arial" panose="020B0604020202020204" pitchFamily="34" charset="0"/>
              </a:rPr>
              <a:t>Research has indicated that under such conditions, it is the overall global appearance of the icon that aids discrimination, so icons should not be designed so that they differ only with respect to one small detail.</a:t>
            </a:r>
          </a:p>
          <a:p>
            <a:pPr marL="357188" indent="-357188">
              <a:lnSpc>
                <a:spcPts val="1800"/>
              </a:lnSpc>
            </a:pPr>
            <a:r>
              <a:rPr lang="en-US" sz="1600" b="0" i="0" u="none" strike="noStrike" baseline="0" dirty="0">
                <a:latin typeface="Arial" panose="020B0604020202020204" pitchFamily="34" charset="0"/>
              </a:rPr>
              <a:t>The interpretation of the icon is a non-trivial issue. The icon may indeed be recognized as an object but remains opaque as to its meaning. </a:t>
            </a:r>
          </a:p>
          <a:p>
            <a:pPr marL="357188" indent="-357188">
              <a:lnSpc>
                <a:spcPts val="1800"/>
              </a:lnSpc>
            </a:pPr>
            <a:r>
              <a:rPr lang="en-US" sz="1600" b="0" i="0" u="none" strike="noStrike" baseline="0" dirty="0">
                <a:latin typeface="Arial" panose="020B0604020202020204" pitchFamily="34" charset="0"/>
              </a:rPr>
              <a:t>Brems and Whitten (1987) for this reason caution against the use of icons which are not accompanied by a textual label. </a:t>
            </a:r>
          </a:p>
          <a:p>
            <a:pPr marL="357188" indent="-357188">
              <a:lnSpc>
                <a:spcPts val="1800"/>
              </a:lnSpc>
            </a:pPr>
            <a:r>
              <a:rPr lang="en-US" sz="1600" b="0" i="0" u="none" strike="noStrike" baseline="0" dirty="0">
                <a:latin typeface="Arial" panose="020B0604020202020204" pitchFamily="34" charset="0"/>
              </a:rPr>
              <a:t>Do remember, however, that one reason why icons are used is that they are succinct and small (i.e. do not take up too much screen space); adding labels removes this advantage. </a:t>
            </a:r>
          </a:p>
          <a:p>
            <a:pPr marL="357188" indent="-357188">
              <a:lnSpc>
                <a:spcPts val="1800"/>
              </a:lnSpc>
            </a:pPr>
            <a:r>
              <a:rPr lang="en-US" sz="1600" b="0" i="0" u="none" strike="noStrike" baseline="0" dirty="0">
                <a:latin typeface="Arial" panose="020B0604020202020204" pitchFamily="34" charset="0"/>
              </a:rPr>
              <a:t>Solutions to this problem include balloon help and tool tips which have appeared as effective pop-up labels if a mouse is moved over them. </a:t>
            </a:r>
          </a:p>
          <a:p>
            <a:pPr marL="357188" indent="-357188">
              <a:lnSpc>
                <a:spcPts val="1800"/>
              </a:lnSpc>
            </a:pPr>
            <a:r>
              <a:rPr lang="en-US" sz="1600" b="0" i="0" u="none" strike="noStrike" baseline="0" dirty="0">
                <a:latin typeface="Arial" panose="020B0604020202020204" pitchFamily="34" charset="0"/>
              </a:rPr>
              <a:t>However, this is not a solution on a phone where the user has to touch an item to see what it does.</a:t>
            </a:r>
          </a:p>
        </p:txBody>
      </p:sp>
    </p:spTree>
    <p:extLst>
      <p:ext uri="{BB962C8B-B14F-4D97-AF65-F5344CB8AC3E}">
        <p14:creationId xmlns:p14="http://schemas.microsoft.com/office/powerpoint/2010/main" val="55749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75230933-505D-4A6B-8411-FE93F57E29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8406" y="2677128"/>
            <a:ext cx="4835550" cy="356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a:extLst>
              <a:ext uri="{FF2B5EF4-FFF2-40B4-BE49-F238E27FC236}">
                <a16:creationId xmlns:a16="http://schemas.microsoft.com/office/drawing/2014/main" id="{C56691DB-88A6-4AFF-A810-2FFB024BD509}"/>
              </a:ext>
            </a:extLst>
          </p:cNvPr>
          <p:cNvSpPr txBox="1">
            <a:spLocks noChangeArrowheads="1"/>
          </p:cNvSpPr>
          <p:nvPr/>
        </p:nvSpPr>
        <p:spPr bwMode="auto">
          <a:xfrm>
            <a:off x="644427" y="29520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US" altLang="en-US" sz="3600" b="1" dirty="0">
                <a:solidFill>
                  <a:srgbClr val="007BA4"/>
                </a:solidFill>
                <a:latin typeface="+mj-lt"/>
                <a:cs typeface="Times New Roman" panose="02020603050405020304" pitchFamily="18" charset="0"/>
              </a:rPr>
              <a:t>Box 12.3</a:t>
            </a:r>
          </a:p>
          <a:p>
            <a:pPr>
              <a:spcBef>
                <a:spcPts val="0"/>
              </a:spcBef>
              <a:buFontTx/>
              <a:buNone/>
              <a:defRPr/>
            </a:pPr>
            <a:r>
              <a:rPr lang="en-US" altLang="en-US" sz="3600" b="1" dirty="0">
                <a:solidFill>
                  <a:srgbClr val="007BA4"/>
                </a:solidFill>
                <a:latin typeface="+mj-lt"/>
                <a:cs typeface="Times New Roman" panose="02020603050405020304" pitchFamily="18" charset="0"/>
              </a:rPr>
              <a:t>Horton’s icon checklist</a:t>
            </a:r>
            <a:endParaRPr lang="en-GB" altLang="en-US" sz="3600" b="1" dirty="0">
              <a:solidFill>
                <a:srgbClr val="007BA4"/>
              </a:solidFill>
              <a:latin typeface="+mj-lt"/>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405" y="1520825"/>
            <a:ext cx="4625356" cy="1026432"/>
          </a:xfrm>
          <a:prstGeom prst="rect">
            <a:avLst/>
          </a:prstGeom>
        </p:spPr>
      </p:pic>
    </p:spTree>
    <p:extLst>
      <p:ext uri="{BB962C8B-B14F-4D97-AF65-F5344CB8AC3E}">
        <p14:creationId xmlns:p14="http://schemas.microsoft.com/office/powerpoint/2010/main" val="412289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5"/>
            <a:ext cx="7886700" cy="678680"/>
          </a:xfrm>
        </p:spPr>
        <p:txBody>
          <a:bodyPr>
            <a:normAutofit/>
          </a:bodyPr>
          <a:lstStyle/>
          <a:p>
            <a:r>
              <a:rPr lang="en-US" sz="3600" b="1" i="0" u="none" strike="noStrike" kern="1400" baseline="0" dirty="0">
                <a:latin typeface="Arial" panose="020B0604020202020204" pitchFamily="34" charset="0"/>
              </a:rPr>
              <a:t>Challenge 12.2</a:t>
            </a:r>
          </a:p>
        </p:txBody>
      </p:sp>
      <p:sp>
        <p:nvSpPr>
          <p:cNvPr id="3" name="Text Placeholder 2"/>
          <p:cNvSpPr>
            <a:spLocks noGrp="1"/>
          </p:cNvSpPr>
          <p:nvPr>
            <p:ph type="body" idx="4294967295"/>
          </p:nvPr>
        </p:nvSpPr>
        <p:spPr>
          <a:xfrm>
            <a:off x="656587" y="1390197"/>
            <a:ext cx="7886700" cy="4351338"/>
          </a:xfrm>
        </p:spPr>
        <p:txBody>
          <a:bodyPr/>
          <a:lstStyle/>
          <a:p>
            <a:pPr marL="357188" indent="-357188"/>
            <a:r>
              <a:rPr lang="en-US" sz="2800" b="0" i="0" u="none" strike="noStrike" baseline="0" dirty="0">
                <a:latin typeface="Arial" panose="020B0604020202020204" pitchFamily="34" charset="0"/>
              </a:rPr>
              <a:t>Using Horton’s checklist for icon design and your own ideas, critique the design of the icons in Figure 12.5. Are they informative and easy to understand? What do you need to know in order to understand them?	</a:t>
            </a:r>
          </a:p>
        </p:txBody>
      </p:sp>
    </p:spTree>
    <p:extLst>
      <p:ext uri="{BB962C8B-B14F-4D97-AF65-F5344CB8AC3E}">
        <p14:creationId xmlns:p14="http://schemas.microsoft.com/office/powerpoint/2010/main" val="1558994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516"/>
            <a:ext cx="7886700" cy="591594"/>
          </a:xfrm>
        </p:spPr>
        <p:txBody>
          <a:bodyPr/>
          <a:lstStyle/>
          <a:p>
            <a:r>
              <a:rPr lang="en-US" sz="3600" b="0" i="0" u="none" strike="noStrike" kern="1400" baseline="0" dirty="0">
                <a:latin typeface="Arial" panose="020B0604020202020204" pitchFamily="34" charset="0"/>
              </a:rPr>
              <a:t> </a:t>
            </a:r>
            <a:r>
              <a:rPr lang="en-US" sz="3600" b="1" i="0" u="none" strike="noStrike" kern="1400" baseline="0" dirty="0">
                <a:latin typeface="Arial" panose="020B0604020202020204" pitchFamily="34" charset="0"/>
              </a:rPr>
              <a:t>Menus</a:t>
            </a:r>
          </a:p>
        </p:txBody>
      </p:sp>
      <p:sp>
        <p:nvSpPr>
          <p:cNvPr id="3" name="Text Placeholder 2"/>
          <p:cNvSpPr>
            <a:spLocks noGrp="1"/>
          </p:cNvSpPr>
          <p:nvPr>
            <p:ph type="body" idx="4294967295"/>
          </p:nvPr>
        </p:nvSpPr>
        <p:spPr>
          <a:xfrm>
            <a:off x="664108" y="1411962"/>
            <a:ext cx="7886700" cy="4988837"/>
          </a:xfrm>
        </p:spPr>
        <p:txBody>
          <a:bodyPr>
            <a:noAutofit/>
          </a:bodyPr>
          <a:lstStyle/>
          <a:p>
            <a:pPr marL="357188" indent="-357188">
              <a:lnSpc>
                <a:spcPct val="120000"/>
              </a:lnSpc>
            </a:pPr>
            <a:r>
              <a:rPr lang="en-US" sz="1800" b="0" i="0" u="none" strike="noStrike" baseline="0" dirty="0">
                <a:latin typeface="Arial" panose="020B0604020202020204" pitchFamily="34" charset="0"/>
              </a:rPr>
              <a:t>Many applications of interactive systems make use of menus to organize and store the commands that are available. </a:t>
            </a:r>
          </a:p>
          <a:p>
            <a:pPr marL="357188" indent="-357188">
              <a:lnSpc>
                <a:spcPct val="120000"/>
              </a:lnSpc>
            </a:pPr>
            <a:r>
              <a:rPr lang="en-US" sz="1800" b="0" i="0" u="none" strike="noStrike" baseline="0" dirty="0">
                <a:latin typeface="Arial" panose="020B0604020202020204" pitchFamily="34" charset="0"/>
              </a:rPr>
              <a:t>Items are chosen from the menu by selecting them with the pointer. </a:t>
            </a:r>
          </a:p>
          <a:p>
            <a:pPr marL="357188" indent="-357188">
              <a:lnSpc>
                <a:spcPct val="120000"/>
              </a:lnSpc>
            </a:pPr>
            <a:r>
              <a:rPr lang="en-US" sz="1800" b="0" i="0" u="none" strike="noStrike" baseline="0" dirty="0">
                <a:latin typeface="Arial" panose="020B0604020202020204" pitchFamily="34" charset="0"/>
              </a:rPr>
              <a:t>Menus are also familiar on mobile phones, touchscreen kiosks and, of course, restaurants where the available options for the customer are listed on a menu.</a:t>
            </a:r>
          </a:p>
          <a:p>
            <a:pPr marL="357188" indent="-357188">
              <a:lnSpc>
                <a:spcPct val="120000"/>
              </a:lnSpc>
            </a:pPr>
            <a:r>
              <a:rPr lang="en-US" sz="1800" b="0" i="0" u="none" strike="noStrike" baseline="0" dirty="0">
                <a:latin typeface="Arial" panose="020B0604020202020204" pitchFamily="34" charset="0"/>
              </a:rPr>
              <a:t>When creating menus, commands should be grouped into menu topics, which are a list of menu items. </a:t>
            </a:r>
          </a:p>
          <a:p>
            <a:pPr marL="357188" indent="-357188">
              <a:lnSpc>
                <a:spcPct val="120000"/>
              </a:lnSpc>
            </a:pPr>
            <a:r>
              <a:rPr lang="en-US" sz="1800" b="0" i="0" u="none" strike="noStrike" baseline="0" dirty="0">
                <a:latin typeface="Arial" panose="020B0604020202020204" pitchFamily="34" charset="0"/>
              </a:rPr>
              <a:t>When a command or option (menu item) is selected from the list, an action is performed. </a:t>
            </a:r>
          </a:p>
          <a:p>
            <a:pPr marL="357188" indent="-357188">
              <a:lnSpc>
                <a:spcPct val="120000"/>
              </a:lnSpc>
            </a:pPr>
            <a:r>
              <a:rPr lang="en-US" sz="1800" b="0" i="0" u="none" strike="noStrike" baseline="0" dirty="0">
                <a:latin typeface="Arial" panose="020B0604020202020204" pitchFamily="34" charset="0"/>
              </a:rPr>
              <a:t>Menus are also used extensively on websites to structure information and to provide the main method of navigation of the site’s content. </a:t>
            </a:r>
          </a:p>
          <a:p>
            <a:pPr marL="357188" indent="-357188">
              <a:lnSpc>
                <a:spcPct val="120000"/>
              </a:lnSpc>
            </a:pPr>
            <a:r>
              <a:rPr lang="en-US" sz="1800" b="0" i="0" u="none" strike="noStrike" baseline="0" dirty="0">
                <a:latin typeface="Arial" panose="020B0604020202020204" pitchFamily="34" charset="0"/>
              </a:rPr>
              <a:t>While menus should be simple, there is little to prevent the over-zealous designer from creating very complex and difficult to navigate menus. </a:t>
            </a:r>
          </a:p>
        </p:txBody>
      </p:sp>
    </p:spTree>
    <p:extLst>
      <p:ext uri="{BB962C8B-B14F-4D97-AF65-F5344CB8AC3E}">
        <p14:creationId xmlns:p14="http://schemas.microsoft.com/office/powerpoint/2010/main" val="57401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684"/>
            <a:ext cx="7886700" cy="696096"/>
          </a:xfrm>
        </p:spPr>
        <p:txBody>
          <a:bodyPr/>
          <a:lstStyle/>
          <a:p>
            <a:r>
              <a:rPr lang="en-US" sz="3200" b="1" i="0" u="none" strike="noStrike" kern="1400" baseline="0" dirty="0">
                <a:latin typeface="Arial" panose="020B0604020202020204" pitchFamily="34" charset="0"/>
              </a:rPr>
              <a:t>Types of menus</a:t>
            </a:r>
          </a:p>
        </p:txBody>
      </p:sp>
      <p:sp>
        <p:nvSpPr>
          <p:cNvPr id="3" name="Text Placeholder 2"/>
          <p:cNvSpPr>
            <a:spLocks noGrp="1"/>
          </p:cNvSpPr>
          <p:nvPr>
            <p:ph type="body" idx="4294967295"/>
          </p:nvPr>
        </p:nvSpPr>
        <p:spPr>
          <a:xfrm>
            <a:off x="663486" y="1425025"/>
            <a:ext cx="7992834" cy="4787811"/>
          </a:xfrm>
        </p:spPr>
        <p:txBody>
          <a:bodyPr>
            <a:noAutofit/>
          </a:bodyPr>
          <a:lstStyle/>
          <a:p>
            <a:pPr marL="357188" indent="-357188"/>
            <a:r>
              <a:rPr lang="en-US" sz="1800" b="0" i="0" u="none" strike="noStrike" baseline="0" dirty="0">
                <a:latin typeface="Arial" panose="020B0604020202020204" pitchFamily="34" charset="0"/>
              </a:rPr>
              <a:t>A typical hierarchically organized menu has various options and are arranged under a top-level topic (filter) and in turn have series of sub-menus. </a:t>
            </a:r>
          </a:p>
          <a:p>
            <a:pPr marL="357188" indent="-357188"/>
            <a:r>
              <a:rPr lang="en-US" sz="1800" b="0" i="0" u="none" strike="noStrike" baseline="0" dirty="0">
                <a:latin typeface="Arial" panose="020B0604020202020204" pitchFamily="34" charset="0"/>
              </a:rPr>
              <a:t>Hierarchical menus are also called cascading menus. </a:t>
            </a:r>
          </a:p>
          <a:p>
            <a:pPr marL="357188" indent="-357188"/>
            <a:r>
              <a:rPr lang="en-US" sz="1800" b="0" i="0" u="none" strike="noStrike" baseline="0" dirty="0">
                <a:latin typeface="Arial" panose="020B0604020202020204" pitchFamily="34" charset="0"/>
              </a:rPr>
              <a:t>In a cascading menu, the sub-menu appears to cascade out when a choice is made from the higher-level menu.</a:t>
            </a:r>
          </a:p>
          <a:p>
            <a:pPr marL="357188" indent="-357188"/>
            <a:r>
              <a:rPr lang="en-US" sz="1800" b="0" i="0" u="none" strike="noStrike" baseline="0" dirty="0">
                <a:latin typeface="Arial" panose="020B0604020202020204" pitchFamily="34" charset="0"/>
              </a:rPr>
              <a:t>Another frequently encountered form of menu is the pop-up. A pop-up menu is distinguished from a standard menu in that it is not attached to a menu bar in a fixed location (hence the name). Once a selection is made from a pop-up menu, the menu usually disappears. </a:t>
            </a:r>
          </a:p>
          <a:p>
            <a:pPr marL="357188" indent="-357188"/>
            <a:r>
              <a:rPr lang="en-US" sz="1800" b="0" i="0" u="none" strike="noStrike" baseline="0" dirty="0">
                <a:latin typeface="Arial" panose="020B0604020202020204" pitchFamily="34" charset="0"/>
              </a:rPr>
              <a:t>In this case, it includes a number of options that are not simple commands, so it is more usually referred to as a panel. </a:t>
            </a:r>
          </a:p>
          <a:p>
            <a:pPr marL="357188" indent="-357188"/>
            <a:r>
              <a:rPr lang="en-US" sz="1800" b="0" i="0" u="none" strike="noStrike" baseline="0" dirty="0">
                <a:latin typeface="Arial" panose="020B0604020202020204" pitchFamily="34" charset="0"/>
              </a:rPr>
              <a:t>Also, in this case, it is also a contextual menu. The make-up of contextual menus varies according to the context (hence their name) from which they are invoked. If a file is selected, the contextual menu offers file options. If instead a folder is selected, folder options are displayed.</a:t>
            </a:r>
          </a:p>
        </p:txBody>
      </p:sp>
    </p:spTree>
    <p:extLst>
      <p:ext uri="{BB962C8B-B14F-4D97-AF65-F5344CB8AC3E}">
        <p14:creationId xmlns:p14="http://schemas.microsoft.com/office/powerpoint/2010/main" val="940755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1"/>
            <a:ext cx="7886700" cy="661262"/>
          </a:xfrm>
        </p:spPr>
        <p:txBody>
          <a:bodyPr/>
          <a:lstStyle/>
          <a:p>
            <a:r>
              <a:rPr lang="en-US" sz="3600" b="1" i="0" u="none" strike="noStrike" kern="1400" baseline="0" dirty="0">
                <a:latin typeface="Arial" panose="020B0604020202020204" pitchFamily="34" charset="0"/>
              </a:rPr>
              <a:t>Pointers</a:t>
            </a:r>
          </a:p>
        </p:txBody>
      </p:sp>
      <p:sp>
        <p:nvSpPr>
          <p:cNvPr id="3" name="Text Placeholder 2"/>
          <p:cNvSpPr>
            <a:spLocks noGrp="1"/>
          </p:cNvSpPr>
          <p:nvPr>
            <p:ph type="body" idx="4294967295"/>
          </p:nvPr>
        </p:nvSpPr>
        <p:spPr>
          <a:xfrm>
            <a:off x="660220" y="1407612"/>
            <a:ext cx="7886700" cy="4351338"/>
          </a:xfrm>
        </p:spPr>
        <p:txBody>
          <a:bodyPr>
            <a:normAutofit/>
          </a:bodyPr>
          <a:lstStyle/>
          <a:p>
            <a:pPr marL="354013" indent="-354013"/>
            <a:r>
              <a:rPr lang="en-US" b="0" i="0" u="none" strike="noStrike" baseline="0" dirty="0">
                <a:latin typeface="Arial" panose="020B0604020202020204" pitchFamily="34" charset="0"/>
              </a:rPr>
              <a:t>The final part of the WIMP interface is the pointer. </a:t>
            </a:r>
          </a:p>
          <a:p>
            <a:pPr marL="354013" indent="-354013"/>
            <a:r>
              <a:rPr lang="en-US" b="0" i="0" u="none" strike="noStrike" baseline="0" dirty="0">
                <a:latin typeface="Arial" panose="020B0604020202020204" pitchFamily="34" charset="0"/>
              </a:rPr>
              <a:t>The most common is the mouse but joysticks are also common, for example in game controllers, track pads control and the pointer laptop computers. </a:t>
            </a:r>
          </a:p>
          <a:p>
            <a:pPr marL="354013" indent="-354013"/>
            <a:r>
              <a:rPr lang="en-US" b="0" i="0" u="none" strike="noStrike" baseline="0" dirty="0">
                <a:latin typeface="Arial" panose="020B0604020202020204" pitchFamily="34" charset="0"/>
              </a:rPr>
              <a:t>On mobile phones and tablets, a stylus is often provided as the pointer and on touchscreen systems the finger is used. </a:t>
            </a:r>
          </a:p>
          <a:p>
            <a:pPr marL="354013" indent="-354013"/>
            <a:r>
              <a:rPr lang="en-US" b="0" i="0" u="none" strike="noStrike" baseline="0" dirty="0">
                <a:latin typeface="Arial" panose="020B0604020202020204" pitchFamily="34" charset="0"/>
              </a:rPr>
              <a:t>Remote pointers include the Wii wand and other infrared pointers, for example, for doing presentations. </a:t>
            </a:r>
          </a:p>
          <a:p>
            <a:pPr marL="354013" indent="-354013"/>
            <a:r>
              <a:rPr lang="en-US" b="0" i="0" u="none" strike="noStrike" baseline="0" dirty="0">
                <a:latin typeface="Arial" panose="020B0604020202020204" pitchFamily="34" charset="0"/>
              </a:rPr>
              <a:t>Gesture can be used with Microsoft Kinect. </a:t>
            </a:r>
          </a:p>
        </p:txBody>
      </p:sp>
    </p:spTree>
    <p:extLst>
      <p:ext uri="{BB962C8B-B14F-4D97-AF65-F5344CB8AC3E}">
        <p14:creationId xmlns:p14="http://schemas.microsoft.com/office/powerpoint/2010/main" val="150160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2"/>
            <a:ext cx="7886700" cy="696096"/>
          </a:xfrm>
        </p:spPr>
        <p:txBody>
          <a:bodyPr/>
          <a:lstStyle/>
          <a:p>
            <a:r>
              <a:rPr lang="en-US" sz="3600" b="1" i="0" u="none" strike="noStrike" kern="1400" baseline="0" dirty="0">
                <a:latin typeface="Arial" panose="020B0604020202020204" pitchFamily="34" charset="0"/>
              </a:rPr>
              <a:t>Interface design guidelines</a:t>
            </a:r>
          </a:p>
        </p:txBody>
      </p:sp>
      <p:sp>
        <p:nvSpPr>
          <p:cNvPr id="3" name="Text Placeholder 2"/>
          <p:cNvSpPr>
            <a:spLocks noGrp="1"/>
          </p:cNvSpPr>
          <p:nvPr>
            <p:ph type="body" idx="4294967295"/>
          </p:nvPr>
        </p:nvSpPr>
        <p:spPr>
          <a:xfrm>
            <a:off x="664108" y="1425648"/>
            <a:ext cx="7886700" cy="4351338"/>
          </a:xfrm>
        </p:spPr>
        <p:txBody>
          <a:bodyPr>
            <a:noAutofit/>
          </a:bodyPr>
          <a:lstStyle/>
          <a:p>
            <a:pPr marL="357188" indent="-357188"/>
            <a:r>
              <a:rPr lang="en-US" sz="1800" b="0" i="0" u="none" strike="noStrike" baseline="0" dirty="0">
                <a:latin typeface="Arial" panose="020B0604020202020204" pitchFamily="34" charset="0"/>
              </a:rPr>
              <a:t>Modern GUIs have as part of their make-up a range of widgets including buttons and radio buttons, sliders, scroll bars and checkboxes. </a:t>
            </a:r>
          </a:p>
          <a:p>
            <a:pPr marL="357188" indent="-357188"/>
            <a:r>
              <a:rPr lang="en-US" sz="1800" b="0" i="0" u="none" strike="noStrike" baseline="0" dirty="0">
                <a:latin typeface="Arial" panose="020B0604020202020204" pitchFamily="34" charset="0"/>
              </a:rPr>
              <a:t>These will often combine several aspects of the basic WIMP objects. </a:t>
            </a:r>
          </a:p>
          <a:p>
            <a:pPr marL="357188" indent="-357188"/>
            <a:r>
              <a:rPr lang="en-US" sz="1800" b="0" i="0" u="none" strike="noStrike" baseline="0" dirty="0">
                <a:latin typeface="Arial" panose="020B0604020202020204" pitchFamily="34" charset="0"/>
              </a:rPr>
              <a:t>Designing a GUI for an application does not guarantee that the finished system will be usable. </a:t>
            </a:r>
          </a:p>
          <a:p>
            <a:pPr marL="357188" indent="-357188"/>
            <a:r>
              <a:rPr lang="en-US" sz="1800" b="0" i="0" u="none" strike="noStrike" baseline="0" dirty="0">
                <a:latin typeface="Arial" panose="020B0604020202020204" pitchFamily="34" charset="0"/>
              </a:rPr>
              <a:t>Indeed, given the ease with which GUIs can be created with modern development tools, it is now very simple to create inelegant, unusable interfaces. </a:t>
            </a:r>
          </a:p>
          <a:p>
            <a:pPr marL="357188" indent="-357188"/>
            <a:r>
              <a:rPr lang="en-US" sz="1800" b="0" i="0" u="none" strike="noStrike" baseline="0" dirty="0">
                <a:latin typeface="Arial" panose="020B0604020202020204" pitchFamily="34" charset="0"/>
              </a:rPr>
              <a:t>This problem is well recognized and has resulted in the creation of style guides that provide a range of advice to the interface developer. </a:t>
            </a:r>
          </a:p>
          <a:p>
            <a:pPr marL="357188" indent="-357188"/>
            <a:r>
              <a:rPr lang="en-US" sz="1800" b="0" i="0" u="none" strike="noStrike" baseline="0" dirty="0">
                <a:latin typeface="Arial" panose="020B0604020202020204" pitchFamily="34" charset="0"/>
              </a:rPr>
              <a:t>Style guides exist for the three main operating systems, or platforms, Microsoft Windows 10, Mac OSX and iOS and Android.</a:t>
            </a:r>
          </a:p>
        </p:txBody>
      </p:sp>
    </p:spTree>
    <p:extLst>
      <p:ext uri="{BB962C8B-B14F-4D97-AF65-F5344CB8AC3E}">
        <p14:creationId xmlns:p14="http://schemas.microsoft.com/office/powerpoint/2010/main" val="167918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625"/>
            <a:ext cx="7886700" cy="658316"/>
          </a:xfrm>
        </p:spPr>
        <p:txBody>
          <a:bodyPr/>
          <a:lstStyle/>
          <a:p>
            <a:r>
              <a:rPr lang="en-US" sz="3600" b="1" i="0" u="none" strike="noStrike" kern="1400" baseline="0" dirty="0">
                <a:latin typeface="Arial" panose="020B0604020202020204" pitchFamily="34" charset="0"/>
              </a:rPr>
              <a:t>Microsoft</a:t>
            </a:r>
          </a:p>
        </p:txBody>
      </p:sp>
      <p:sp>
        <p:nvSpPr>
          <p:cNvPr id="3" name="Text Placeholder 2"/>
          <p:cNvSpPr>
            <a:spLocks noGrp="1"/>
          </p:cNvSpPr>
          <p:nvPr>
            <p:ph type="body" idx="4294967295"/>
          </p:nvPr>
        </p:nvSpPr>
        <p:spPr>
          <a:xfrm>
            <a:off x="656586" y="1428838"/>
            <a:ext cx="7886700" cy="4808449"/>
          </a:xfrm>
        </p:spPr>
        <p:txBody>
          <a:bodyPr>
            <a:noAutofit/>
          </a:bodyPr>
          <a:lstStyle/>
          <a:p>
            <a:pPr marL="357188" indent="-357188"/>
            <a:r>
              <a:rPr lang="en-US" sz="1800" b="0" i="0" u="none" strike="noStrike" baseline="0" dirty="0">
                <a:latin typeface="Arial" panose="020B0604020202020204" pitchFamily="34" charset="0"/>
              </a:rPr>
              <a:t>The Microsoft website offers abundant helpful advice on designing interfaces. Here is a sample:</a:t>
            </a:r>
          </a:p>
          <a:p>
            <a:pPr marL="800100" lvl="1" indent="-433388">
              <a:buFont typeface="Arial" panose="020B0604020202020204" pitchFamily="34" charset="0"/>
              <a:buChar char="‒"/>
            </a:pPr>
            <a:r>
              <a:rPr lang="en-US" sz="1600" b="0" i="0" u="none" strike="noStrike" baseline="0" dirty="0">
                <a:latin typeface="Arial" panose="020B0604020202020204" pitchFamily="34" charset="0"/>
              </a:rPr>
              <a:t>Grouping of elements and controls is also important. Try to group information logically according to function or relationship. Because their functions are related, buttons for navigating a database should be grouped together visually rather than scattered throughout a form. The same applies to information: fields for name and address are generally grouped together, as they are closely related. In many cases, you can use frame controls to help reinforce the relationships between controls.</a:t>
            </a:r>
          </a:p>
          <a:p>
            <a:pPr marL="357188" indent="-357188"/>
            <a:r>
              <a:rPr lang="en-US" sz="1800" b="0" i="0" u="none" strike="noStrike" baseline="0" dirty="0">
                <a:latin typeface="Arial" panose="020B0604020202020204" pitchFamily="34" charset="0"/>
              </a:rPr>
              <a:t>Other advice on interface design operates at a much smaller level of detail, at the level of individual widgets. Interface consistency is an important result of using style guides as is evident on devices such as the iPhone.</a:t>
            </a:r>
          </a:p>
          <a:p>
            <a:pPr marL="357188" indent="-357188"/>
            <a:r>
              <a:rPr lang="en-US" sz="1800" b="0" i="0" u="none" strike="noStrike" baseline="0" dirty="0">
                <a:latin typeface="Arial" panose="020B0604020202020204" pitchFamily="34" charset="0"/>
              </a:rPr>
              <a:t>The Apple guidelines for the iOS platform provide good advice and guidance on designing for standard items such as a toolbar, navigation bar</a:t>
            </a:r>
            <a:r>
              <a:rPr lang="en-US" sz="1800" b="0" i="0" u="none" strike="noStrike" dirty="0">
                <a:latin typeface="Arial" panose="020B0604020202020204" pitchFamily="34" charset="0"/>
              </a:rPr>
              <a:t> </a:t>
            </a:r>
            <a:r>
              <a:rPr lang="en-US" sz="1800" b="0" i="0" u="none" strike="noStrike" baseline="0" dirty="0">
                <a:latin typeface="Arial" panose="020B0604020202020204" pitchFamily="34" charset="0"/>
              </a:rPr>
              <a:t>and so on. </a:t>
            </a:r>
          </a:p>
        </p:txBody>
      </p:sp>
    </p:spTree>
    <p:extLst>
      <p:ext uri="{BB962C8B-B14F-4D97-AF65-F5344CB8AC3E}">
        <p14:creationId xmlns:p14="http://schemas.microsoft.com/office/powerpoint/2010/main" val="41012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4638"/>
            <a:ext cx="7886700" cy="706438"/>
          </a:xfrm>
        </p:spPr>
        <p:txBody>
          <a:bodyPr/>
          <a:lstStyle/>
          <a:p>
            <a:r>
              <a:rPr lang="en-US" sz="3600" b="1" i="0" u="none" strike="noStrike" kern="1400" baseline="0" dirty="0">
                <a:latin typeface="Arial" panose="020B0604020202020204" pitchFamily="34" charset="0"/>
              </a:rPr>
              <a:t>Other advice</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7031" y="1425575"/>
            <a:ext cx="7886700" cy="4351338"/>
          </a:xfrm>
        </p:spPr>
        <p:txBody>
          <a:bodyPr>
            <a:noAutofit/>
          </a:bodyPr>
          <a:lstStyle/>
          <a:p>
            <a:pPr marL="361950" indent="-361950"/>
            <a:r>
              <a:rPr lang="en-US" sz="2000" b="0" i="0" u="none" strike="noStrike" baseline="0" dirty="0">
                <a:latin typeface="Arial" panose="020B0604020202020204" pitchFamily="34" charset="0"/>
              </a:rPr>
              <a:t>Other advice on interface design operates at a much smaller level of detail, at the level of individual widgets. </a:t>
            </a:r>
          </a:p>
          <a:p>
            <a:pPr marL="361950" indent="-361950"/>
            <a:r>
              <a:rPr lang="en-US" sz="2000" b="0" i="0" u="none" strike="noStrike" baseline="0" dirty="0">
                <a:latin typeface="Arial" panose="020B0604020202020204" pitchFamily="34" charset="0"/>
              </a:rPr>
              <a:t>For example, Android provide detailed advice about how large to make certain widgets and Apple say that any button should be no smaller than 44 pixels square. </a:t>
            </a:r>
          </a:p>
          <a:p>
            <a:pPr marL="361950" indent="-361950"/>
            <a:r>
              <a:rPr lang="en-US" sz="2000" b="0" i="0" u="none" strike="noStrike" baseline="0" dirty="0">
                <a:latin typeface="Arial" panose="020B0604020202020204" pitchFamily="34" charset="0"/>
              </a:rPr>
              <a:t>There are development environments available for creating apps on all three of the main platforms. </a:t>
            </a:r>
          </a:p>
          <a:p>
            <a:pPr marL="361950" indent="-361950"/>
            <a:r>
              <a:rPr lang="en-US" sz="2000" b="0" i="0" u="none" strike="noStrike" baseline="0" dirty="0">
                <a:latin typeface="Arial" panose="020B0604020202020204" pitchFamily="34" charset="0"/>
              </a:rPr>
              <a:t>These allow developers to use standard icons, menus and other features and to emulate how designs will look on a number of different devices such as a 5 inch smartphone or a 10 inch tablet.</a:t>
            </a:r>
          </a:p>
        </p:txBody>
      </p:sp>
    </p:spTree>
    <p:extLst>
      <p:ext uri="{BB962C8B-B14F-4D97-AF65-F5344CB8AC3E}">
        <p14:creationId xmlns:p14="http://schemas.microsoft.com/office/powerpoint/2010/main" val="200099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404"/>
            <a:ext cx="7886700" cy="574176"/>
          </a:xfrm>
        </p:spPr>
        <p:txBody>
          <a:bodyPr/>
          <a:lstStyle/>
          <a:p>
            <a:r>
              <a:rPr lang="en-US" sz="3600" b="1" i="0" u="none" strike="noStrike" kern="1400" baseline="0" dirty="0">
                <a:latin typeface="Arial" panose="020B0604020202020204" pitchFamily="34" charset="0"/>
              </a:rPr>
              <a:t>Aims</a:t>
            </a:r>
          </a:p>
        </p:txBody>
      </p:sp>
      <p:sp>
        <p:nvSpPr>
          <p:cNvPr id="3" name="Text Placeholder 2"/>
          <p:cNvSpPr>
            <a:spLocks noGrp="1"/>
          </p:cNvSpPr>
          <p:nvPr>
            <p:ph type="body" idx="4294967295"/>
          </p:nvPr>
        </p:nvSpPr>
        <p:spPr>
          <a:xfrm>
            <a:off x="654777" y="1432495"/>
            <a:ext cx="7886700" cy="4351338"/>
          </a:xfrm>
        </p:spPr>
        <p:txBody>
          <a:bodyPr>
            <a:normAutofit fontScale="92500" lnSpcReduction="10000"/>
          </a:bodyPr>
          <a:lstStyle/>
          <a:p>
            <a:pPr marL="373063" indent="-373063">
              <a:lnSpc>
                <a:spcPct val="110000"/>
              </a:lnSpc>
            </a:pPr>
            <a:r>
              <a:rPr lang="en-US" sz="2000" b="0" i="0" u="none" strike="noStrike" baseline="0" dirty="0">
                <a:latin typeface="Arial" panose="020B0604020202020204" pitchFamily="34" charset="0"/>
              </a:rPr>
              <a:t>The design of the interface that mediates the interaction of people with devices is a crucial characteristic of the overall UX design. </a:t>
            </a:r>
          </a:p>
          <a:p>
            <a:pPr marL="373063" indent="-373063">
              <a:lnSpc>
                <a:spcPct val="110000"/>
              </a:lnSpc>
            </a:pPr>
            <a:r>
              <a:rPr lang="en-US" sz="2000" b="0" i="0" u="none" strike="noStrike" baseline="0" dirty="0">
                <a:latin typeface="Arial" panose="020B0604020202020204" pitchFamily="34" charset="0"/>
              </a:rPr>
              <a:t>This is often referred to as the user interface (UI) and it consists of everything in the system that people come into contact with, whether that is physically, perceptually or conceptually. </a:t>
            </a:r>
          </a:p>
          <a:p>
            <a:pPr marL="373063" indent="-373063">
              <a:lnSpc>
                <a:spcPct val="110000"/>
              </a:lnSpc>
            </a:pPr>
            <a:r>
              <a:rPr lang="en-US" sz="2000" b="0" i="0" u="none" strike="noStrike" baseline="0" dirty="0">
                <a:latin typeface="Arial" panose="020B0604020202020204" pitchFamily="34" charset="0"/>
              </a:rPr>
              <a:t>UX designers need to know what their options are for delivering a compelling UI that draws people in and engages them in the interaction. </a:t>
            </a:r>
          </a:p>
          <a:p>
            <a:pPr marL="373063" indent="-373063">
              <a:lnSpc>
                <a:spcPct val="110000"/>
              </a:lnSpc>
            </a:pPr>
            <a:r>
              <a:rPr lang="en-US" sz="2000" b="0" i="0" u="none" strike="noStrike" baseline="0" dirty="0">
                <a:latin typeface="Arial" panose="020B0604020202020204" pitchFamily="34" charset="0"/>
              </a:rPr>
              <a:t>UX designers also need to know what works in interface design and what principles and guidelines there are for delivering usable and engaging UX. </a:t>
            </a:r>
          </a:p>
          <a:p>
            <a:pPr marL="373063" indent="-373063">
              <a:lnSpc>
                <a:spcPct val="110000"/>
              </a:lnSpc>
            </a:pPr>
            <a:r>
              <a:rPr lang="en-US" sz="2000" b="0" i="0" u="none" strike="noStrike" baseline="0" dirty="0">
                <a:latin typeface="Arial" panose="020B0604020202020204" pitchFamily="34" charset="0"/>
              </a:rPr>
              <a:t>In the next chapter, we focus on issues of design when multiple modalities are involved in an interface.</a:t>
            </a:r>
          </a:p>
        </p:txBody>
      </p:sp>
    </p:spTree>
    <p:extLst>
      <p:ext uri="{BB962C8B-B14F-4D97-AF65-F5344CB8AC3E}">
        <p14:creationId xmlns:p14="http://schemas.microsoft.com/office/powerpoint/2010/main" val="1676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8099"/>
            <a:ext cx="7886700" cy="630238"/>
          </a:xfrm>
        </p:spPr>
        <p:txBody>
          <a:bodyPr/>
          <a:lstStyle/>
          <a:p>
            <a:r>
              <a:rPr lang="en-US" sz="3600" b="1" i="0" u="none" strike="noStrike" kern="1400" baseline="0" dirty="0">
                <a:latin typeface="Arial" panose="020B0604020202020204" pitchFamily="34" charset="0"/>
              </a:rPr>
              <a:t>Interface widgets</a:t>
            </a:r>
          </a:p>
        </p:txBody>
      </p:sp>
      <p:sp>
        <p:nvSpPr>
          <p:cNvPr id="3" name="Text Placeholder 2"/>
          <p:cNvSpPr>
            <a:spLocks noGrp="1"/>
          </p:cNvSpPr>
          <p:nvPr>
            <p:ph type="body" idx="4294967295"/>
          </p:nvPr>
        </p:nvSpPr>
        <p:spPr>
          <a:xfrm>
            <a:off x="660012" y="1407341"/>
            <a:ext cx="7886700" cy="4351338"/>
          </a:xfrm>
        </p:spPr>
        <p:txBody>
          <a:bodyPr>
            <a:noAutofit/>
          </a:bodyPr>
          <a:lstStyle/>
          <a:p>
            <a:pPr marL="374650" indent="-374650"/>
            <a:r>
              <a:rPr lang="en-US" b="0" i="0" u="none" strike="noStrike" baseline="0" dirty="0">
                <a:latin typeface="Arial" panose="020B0604020202020204" pitchFamily="34" charset="0"/>
              </a:rPr>
              <a:t>Radio buttons</a:t>
            </a:r>
          </a:p>
          <a:p>
            <a:pPr marL="808038" lvl="1" indent="-423863">
              <a:buFont typeface="Arial" panose="020B0604020202020204" pitchFamily="34" charset="0"/>
              <a:buChar char="‒"/>
              <a:tabLst>
                <a:tab pos="814388" algn="l"/>
              </a:tabLst>
            </a:pPr>
            <a:r>
              <a:rPr lang="en-US" sz="2000" b="0" i="0" u="none" strike="noStrike" baseline="0" dirty="0">
                <a:latin typeface="Arial" panose="020B0604020202020204" pitchFamily="34" charset="0"/>
              </a:rPr>
              <a:t>Use a series of radio buttons to allow people to make exclusive choices – think about the buttons on a radio: you can listen to FM or AM at any one time but not both. </a:t>
            </a:r>
          </a:p>
          <a:p>
            <a:pPr marL="374650" indent="-374650"/>
            <a:r>
              <a:rPr lang="en-US" b="0" i="0" u="none" strike="noStrike" baseline="0" dirty="0">
                <a:latin typeface="Arial" panose="020B0604020202020204" pitchFamily="34" charset="0"/>
              </a:rPr>
              <a:t>Checkboxes</a:t>
            </a:r>
          </a:p>
          <a:p>
            <a:pPr marL="812800" lvl="1" indent="-428625">
              <a:buFont typeface="Arial" panose="020B0604020202020204" pitchFamily="34" charset="0"/>
              <a:buChar char="‒"/>
            </a:pPr>
            <a:r>
              <a:rPr lang="en-IN" sz="2000" dirty="0"/>
              <a:t>Checkboxes should be used to display individual settings that can be switched (checked) on and off. Use a group of checkboxes for settings that are not mutually exclusive (that is, you can check more than one box). Apple iOS uses switches in a similar way. An example is shown in Figure 12.11.</a:t>
            </a:r>
            <a:endParaRPr lang="en-US" sz="2000" b="0" i="0" u="none" strike="noStrike" baseline="0" dirty="0">
              <a:latin typeface="Arial" panose="020B0604020202020204" pitchFamily="34" charset="0"/>
            </a:endParaRPr>
          </a:p>
        </p:txBody>
      </p:sp>
    </p:spTree>
    <p:extLst>
      <p:ext uri="{BB962C8B-B14F-4D97-AF65-F5344CB8AC3E}">
        <p14:creationId xmlns:p14="http://schemas.microsoft.com/office/powerpoint/2010/main" val="117095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50"/>
            <a:ext cx="7886700" cy="730930"/>
          </a:xfrm>
        </p:spPr>
        <p:txBody>
          <a:bodyPr/>
          <a:lstStyle/>
          <a:p>
            <a:r>
              <a:rPr lang="en-US" sz="3600" b="1" i="0" u="none" strike="noStrike" kern="1400" baseline="0" dirty="0">
                <a:latin typeface="Arial" panose="020B0604020202020204" pitchFamily="34" charset="0"/>
              </a:rPr>
              <a:t>Challenge 12.3</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4155" y="1407612"/>
            <a:ext cx="7886700" cy="4351338"/>
          </a:xfrm>
        </p:spPr>
        <p:txBody>
          <a:bodyPr/>
          <a:lstStyle/>
          <a:p>
            <a:pPr marL="357188" indent="-357188"/>
            <a:r>
              <a:rPr lang="en-US" b="0" i="0" u="none" strike="noStrike" baseline="0" dirty="0">
                <a:latin typeface="Arial" panose="020B0604020202020204" pitchFamily="34" charset="0"/>
              </a:rPr>
              <a:t>You are designing an email client which – amongst other things – allows people to:</a:t>
            </a:r>
          </a:p>
          <a:p>
            <a:pPr marL="790575" lvl="1" indent="-430213">
              <a:buFont typeface="Arial" panose="020B0604020202020204" pitchFamily="34" charset="0"/>
              <a:buChar char="‒"/>
            </a:pPr>
            <a:r>
              <a:rPr lang="en-US" sz="2000" b="0" i="0" u="none" strike="noStrike" baseline="0" dirty="0">
                <a:latin typeface="Arial" panose="020B0604020202020204" pitchFamily="34" charset="0"/>
              </a:rPr>
              <a:t>Set a series of preferences for incoming mail (download large files on receipt, display first two lines of message body, reject mail from senders not in address book, alert when new mail received …).</a:t>
            </a:r>
          </a:p>
          <a:p>
            <a:pPr marL="790575" lvl="1" indent="-430213">
              <a:buFont typeface="Arial" panose="020B0604020202020204" pitchFamily="34" charset="0"/>
              <a:buChar char="‒"/>
            </a:pPr>
            <a:r>
              <a:rPr lang="en-US" sz="2000" b="0" i="0" u="none" strike="noStrike" baseline="0" dirty="0">
                <a:latin typeface="Arial" panose="020B0604020202020204" pitchFamily="34" charset="0"/>
              </a:rPr>
              <a:t>Set a colour scheme for the email application (hot colours, water colours or jewel colours).</a:t>
            </a:r>
          </a:p>
          <a:p>
            <a:pPr marL="357188" indent="-357188"/>
            <a:r>
              <a:rPr lang="en-US" b="0" i="0" u="none" strike="noStrike" baseline="0" dirty="0">
                <a:latin typeface="Arial" panose="020B0604020202020204" pitchFamily="34" charset="0"/>
              </a:rPr>
              <a:t>Would you use radio buttons or checkboxes for these?</a:t>
            </a:r>
          </a:p>
        </p:txBody>
      </p:sp>
    </p:spTree>
    <p:extLst>
      <p:ext uri="{BB962C8B-B14F-4D97-AF65-F5344CB8AC3E}">
        <p14:creationId xmlns:p14="http://schemas.microsoft.com/office/powerpoint/2010/main" val="664089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3"/>
            <a:ext cx="7886700" cy="661262"/>
          </a:xfrm>
        </p:spPr>
        <p:txBody>
          <a:bodyPr/>
          <a:lstStyle/>
          <a:p>
            <a:r>
              <a:rPr lang="en-US" sz="3600" b="1" i="0" u="none" strike="noStrike" kern="1400" baseline="0" dirty="0">
                <a:latin typeface="Arial" panose="020B0604020202020204" pitchFamily="34" charset="0"/>
              </a:rPr>
              <a:t>Toolbars</a:t>
            </a:r>
          </a:p>
        </p:txBody>
      </p:sp>
      <p:sp>
        <p:nvSpPr>
          <p:cNvPr id="3" name="Text Placeholder 2"/>
          <p:cNvSpPr>
            <a:spLocks noGrp="1"/>
          </p:cNvSpPr>
          <p:nvPr>
            <p:ph type="body" idx="4294967295"/>
          </p:nvPr>
        </p:nvSpPr>
        <p:spPr>
          <a:xfrm>
            <a:off x="664107" y="1430629"/>
            <a:ext cx="8121117" cy="4351338"/>
          </a:xfrm>
        </p:spPr>
        <p:txBody>
          <a:bodyPr>
            <a:normAutofit fontScale="85000" lnSpcReduction="20000"/>
          </a:bodyPr>
          <a:lstStyle/>
          <a:p>
            <a:pPr marL="357188" indent="-357188">
              <a:lnSpc>
                <a:spcPct val="120000"/>
              </a:lnSpc>
            </a:pPr>
            <a:r>
              <a:rPr lang="en-US" b="0" i="0" u="none" strike="noStrike" baseline="0" dirty="0">
                <a:latin typeface="Arial" panose="020B0604020202020204" pitchFamily="34" charset="0"/>
              </a:rPr>
              <a:t>A toolbar is a collection of buttons grouped according to </a:t>
            </a:r>
            <a:r>
              <a:rPr lang="en-US" b="0" i="0" u="none" strike="noStrike" baseline="0" dirty="0" smtClean="0">
                <a:latin typeface="Arial" panose="020B0604020202020204" pitchFamily="34" charset="0"/>
              </a:rPr>
              <a:t>function</a:t>
            </a:r>
            <a:br>
              <a:rPr lang="en-US" b="0" i="0" u="none" strike="noStrike" baseline="0" dirty="0" smtClean="0">
                <a:latin typeface="Arial" panose="020B0604020202020204" pitchFamily="34" charset="0"/>
              </a:rPr>
            </a:br>
            <a:r>
              <a:rPr lang="en-US" b="0" i="0" u="none" strike="noStrike" baseline="0" dirty="0" smtClean="0">
                <a:latin typeface="Arial" panose="020B0604020202020204" pitchFamily="34" charset="0"/>
              </a:rPr>
              <a:t>(in </a:t>
            </a:r>
            <a:r>
              <a:rPr lang="en-US" b="0" i="0" u="none" strike="noStrike" baseline="0" dirty="0">
                <a:latin typeface="Arial" panose="020B0604020202020204" pitchFamily="34" charset="0"/>
              </a:rPr>
              <a:t>this respect, they are conceptually identical to menus). </a:t>
            </a:r>
          </a:p>
          <a:p>
            <a:pPr marL="357188" indent="-357188">
              <a:lnSpc>
                <a:spcPct val="120000"/>
              </a:lnSpc>
            </a:pPr>
            <a:r>
              <a:rPr lang="en-US" b="0" i="0" u="none" strike="noStrike" baseline="0" dirty="0">
                <a:latin typeface="Arial" panose="020B0604020202020204" pitchFamily="34" charset="0"/>
              </a:rPr>
              <a:t>The buttons are represented as icons to give a clue as to their function. </a:t>
            </a:r>
          </a:p>
          <a:p>
            <a:pPr marL="357188" indent="-357188">
              <a:lnSpc>
                <a:spcPct val="120000"/>
              </a:lnSpc>
            </a:pPr>
            <a:r>
              <a:rPr lang="en-US" b="0" i="0" u="none" strike="noStrike" baseline="0" dirty="0">
                <a:latin typeface="Arial" panose="020B0604020202020204" pitchFamily="34" charset="0"/>
              </a:rPr>
              <a:t>Passing the mouse pointer over an icon will usually trigger the associated ‘tool tip’, which is a short textual label describing the function of the button. </a:t>
            </a:r>
          </a:p>
          <a:p>
            <a:pPr marL="357188" indent="-357188">
              <a:lnSpc>
                <a:spcPct val="120000"/>
              </a:lnSpc>
            </a:pPr>
            <a:r>
              <a:rPr lang="en-US" b="0" i="0" u="none" strike="noStrike" baseline="0" dirty="0">
                <a:latin typeface="Arial" panose="020B0604020202020204" pitchFamily="34" charset="0"/>
              </a:rPr>
              <a:t>Toolbars are also configurable: their contents can be changed and one can choose whether or not they are displayed. </a:t>
            </a:r>
          </a:p>
          <a:p>
            <a:pPr marL="357188" indent="-357188">
              <a:lnSpc>
                <a:spcPct val="120000"/>
              </a:lnSpc>
            </a:pPr>
            <a:r>
              <a:rPr lang="en-US" b="0" i="0" u="none" strike="noStrike" baseline="0" dirty="0">
                <a:latin typeface="Arial" panose="020B0604020202020204" pitchFamily="34" charset="0"/>
              </a:rPr>
              <a:t>Hiding toolbars helps make the best use of the display resources (usually described as the screen real-estate). Figure 12.12 illustrates this.</a:t>
            </a:r>
          </a:p>
        </p:txBody>
      </p:sp>
    </p:spTree>
    <p:extLst>
      <p:ext uri="{BB962C8B-B14F-4D97-AF65-F5344CB8AC3E}">
        <p14:creationId xmlns:p14="http://schemas.microsoft.com/office/powerpoint/2010/main" val="879864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30238"/>
          </a:xfrm>
        </p:spPr>
        <p:txBody>
          <a:bodyPr/>
          <a:lstStyle/>
          <a:p>
            <a:r>
              <a:rPr lang="en-US" sz="3600" b="1" i="0" u="none" strike="noStrike" kern="1400" baseline="0" dirty="0">
                <a:latin typeface="Arial" panose="020B0604020202020204" pitchFamily="34" charset="0"/>
              </a:rPr>
              <a:t>List boxes</a:t>
            </a:r>
          </a:p>
        </p:txBody>
      </p:sp>
      <p:sp>
        <p:nvSpPr>
          <p:cNvPr id="3" name="Text Placeholder 2"/>
          <p:cNvSpPr>
            <a:spLocks noGrp="1"/>
          </p:cNvSpPr>
          <p:nvPr>
            <p:ph type="body" idx="4294967295"/>
          </p:nvPr>
        </p:nvSpPr>
        <p:spPr>
          <a:xfrm>
            <a:off x="657225" y="1388057"/>
            <a:ext cx="7886700" cy="4351338"/>
          </a:xfrm>
        </p:spPr>
        <p:txBody>
          <a:bodyPr/>
          <a:lstStyle/>
          <a:p>
            <a:pPr marL="361950" indent="-361950"/>
            <a:r>
              <a:rPr lang="en-US" sz="2800" b="0" i="0" u="none" strike="noStrike" baseline="0" dirty="0">
                <a:latin typeface="Arial" panose="020B0604020202020204" pitchFamily="34" charset="0"/>
              </a:rPr>
              <a:t>List boxes take a variety of forms, and within these forms, they offer different ways of viewing the contents – as lists (with more or less detail), as icons or as thumbnails (little pictures of the files’ contents). </a:t>
            </a:r>
          </a:p>
        </p:txBody>
      </p:sp>
    </p:spTree>
    <p:extLst>
      <p:ext uri="{BB962C8B-B14F-4D97-AF65-F5344CB8AC3E}">
        <p14:creationId xmlns:p14="http://schemas.microsoft.com/office/powerpoint/2010/main" val="306964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574"/>
            <a:ext cx="7886700" cy="649288"/>
          </a:xfrm>
        </p:spPr>
        <p:txBody>
          <a:bodyPr/>
          <a:lstStyle/>
          <a:p>
            <a:r>
              <a:rPr lang="en-US" sz="3600" b="1" i="0" u="none" strike="noStrike" kern="1400" baseline="0" dirty="0">
                <a:latin typeface="Arial" panose="020B0604020202020204" pitchFamily="34" charset="0"/>
              </a:rPr>
              <a:t>Sliders</a:t>
            </a:r>
          </a:p>
        </p:txBody>
      </p:sp>
      <p:sp>
        <p:nvSpPr>
          <p:cNvPr id="3" name="Text Placeholder 2"/>
          <p:cNvSpPr>
            <a:spLocks noGrp="1"/>
          </p:cNvSpPr>
          <p:nvPr>
            <p:ph type="body" idx="4294967295"/>
          </p:nvPr>
        </p:nvSpPr>
        <p:spPr>
          <a:xfrm>
            <a:off x="657225" y="1387863"/>
            <a:ext cx="7886700" cy="4351338"/>
          </a:xfrm>
        </p:spPr>
        <p:txBody>
          <a:bodyPr/>
          <a:lstStyle/>
          <a:p>
            <a:pPr marL="361950" indent="-361950"/>
            <a:r>
              <a:rPr lang="en-US" sz="2800" b="0" i="0" u="none" strike="noStrike" baseline="0" dirty="0">
                <a:latin typeface="Arial" panose="020B0604020202020204" pitchFamily="34" charset="0"/>
              </a:rPr>
              <a:t>A slider is a widget that can return analogue values: rather than setting, say, the volume to 7 on a scale of 10, people can drag a slider to a position three-quarters of the way along a scale. </a:t>
            </a:r>
          </a:p>
          <a:p>
            <a:pPr marL="361950" indent="-361950"/>
            <a:r>
              <a:rPr lang="en-US" sz="2800" b="0" i="0" u="none" strike="noStrike" baseline="0" dirty="0">
                <a:latin typeface="Arial" panose="020B0604020202020204" pitchFamily="34" charset="0"/>
              </a:rPr>
              <a:t>Sliders are ideally suited to controlling or setting such things as volume or brightness or scrolling through a document.</a:t>
            </a:r>
          </a:p>
        </p:txBody>
      </p:sp>
    </p:spTree>
    <p:extLst>
      <p:ext uri="{BB962C8B-B14F-4D97-AF65-F5344CB8AC3E}">
        <p14:creationId xmlns:p14="http://schemas.microsoft.com/office/powerpoint/2010/main" val="889673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28598"/>
            <a:ext cx="7886700" cy="809628"/>
          </a:xfrm>
        </p:spPr>
        <p:txBody>
          <a:bodyPr/>
          <a:lstStyle/>
          <a:p>
            <a:r>
              <a:rPr lang="en-US" sz="3600" b="1" i="0" u="none" strike="noStrike" kern="1400" baseline="0" dirty="0">
                <a:latin typeface="Arial" panose="020B0604020202020204" pitchFamily="34" charset="0"/>
              </a:rPr>
              <a:t>Form fill</a:t>
            </a:r>
          </a:p>
        </p:txBody>
      </p:sp>
      <p:sp>
        <p:nvSpPr>
          <p:cNvPr id="3" name="Text Placeholder 2"/>
          <p:cNvSpPr>
            <a:spLocks noGrp="1"/>
          </p:cNvSpPr>
          <p:nvPr>
            <p:ph type="body" idx="4294967295"/>
          </p:nvPr>
        </p:nvSpPr>
        <p:spPr>
          <a:xfrm>
            <a:off x="666556" y="1463092"/>
            <a:ext cx="7886700" cy="4811519"/>
          </a:xfrm>
        </p:spPr>
        <p:txBody>
          <a:bodyPr>
            <a:noAutofit/>
          </a:bodyPr>
          <a:lstStyle/>
          <a:p>
            <a:pPr marL="357188" indent="-357188">
              <a:lnSpc>
                <a:spcPts val="1900"/>
              </a:lnSpc>
            </a:pPr>
            <a:r>
              <a:rPr lang="en-US" sz="1800" b="0" i="0" u="none" strike="noStrike" baseline="0" dirty="0">
                <a:latin typeface="Arial" panose="020B0604020202020204" pitchFamily="34" charset="0"/>
              </a:rPr>
              <a:t>Form filling is an interface style that is particularly popular with web applications. </a:t>
            </a:r>
          </a:p>
          <a:p>
            <a:pPr marL="357188" indent="-357188">
              <a:lnSpc>
                <a:spcPts val="1900"/>
              </a:lnSpc>
            </a:pPr>
            <a:r>
              <a:rPr lang="en-US" sz="1800" b="0" i="0" u="none" strike="noStrike" baseline="0" dirty="0">
                <a:latin typeface="Arial" panose="020B0604020202020204" pitchFamily="34" charset="0"/>
              </a:rPr>
              <a:t>Form fill interfaces are used to gather information such as name and address.</a:t>
            </a:r>
          </a:p>
          <a:p>
            <a:pPr marL="357188" indent="-357188">
              <a:lnSpc>
                <a:spcPts val="1900"/>
              </a:lnSpc>
            </a:pPr>
            <a:r>
              <a:rPr lang="en-US" sz="1800" b="0" i="0" u="none" strike="noStrike" baseline="0" dirty="0">
                <a:latin typeface="Arial" panose="020B0604020202020204" pitchFamily="34" charset="0"/>
              </a:rPr>
              <a:t>The individual boxes are called fields and are frequently marked with an asterisk (*) to indicate that an entry is mandatory. </a:t>
            </a:r>
          </a:p>
          <a:p>
            <a:pPr marL="357188" indent="-357188">
              <a:lnSpc>
                <a:spcPts val="1900"/>
              </a:lnSpc>
            </a:pPr>
            <a:r>
              <a:rPr lang="en-US" sz="1800" b="0" i="0" u="none" strike="noStrike" baseline="0" dirty="0">
                <a:latin typeface="Arial" panose="020B0604020202020204" pitchFamily="34" charset="0"/>
              </a:rPr>
              <a:t>This particular interface is a hybrid as it not only has form fill aspects but also has other widgets too, including pull-down menus.</a:t>
            </a:r>
          </a:p>
          <a:p>
            <a:pPr marL="357188" indent="-357188">
              <a:lnSpc>
                <a:spcPts val="1900"/>
              </a:lnSpc>
            </a:pPr>
            <a:r>
              <a:rPr lang="en-US" sz="1800" b="0" i="0" u="none" strike="noStrike" baseline="0" dirty="0">
                <a:latin typeface="Arial" panose="020B0604020202020204" pitchFamily="34" charset="0"/>
              </a:rPr>
              <a:t>Form fill interfaces are best used when structured information is required. </a:t>
            </a:r>
          </a:p>
          <a:p>
            <a:pPr marL="357188" indent="-357188">
              <a:lnSpc>
                <a:spcPts val="1900"/>
              </a:lnSpc>
            </a:pPr>
            <a:r>
              <a:rPr lang="en-US" sz="1800" b="0" i="0" u="none" strike="noStrike" baseline="0" dirty="0">
                <a:latin typeface="Arial" panose="020B0604020202020204" pitchFamily="34" charset="0"/>
              </a:rPr>
              <a:t>They can sometimes be automatically updated from a set of structured data stored on a personal computer. Examples of structured information include such things as:</a:t>
            </a:r>
          </a:p>
          <a:p>
            <a:pPr marL="798513" lvl="1" indent="-431800">
              <a:lnSpc>
                <a:spcPts val="1900"/>
              </a:lnSpc>
              <a:buFont typeface="Arial" panose="020B0604020202020204" pitchFamily="34" charset="0"/>
              <a:buChar char="‒"/>
            </a:pPr>
            <a:r>
              <a:rPr lang="en-US" sz="1600" b="0" i="0" u="none" strike="noStrike" baseline="0" dirty="0">
                <a:latin typeface="Arial" panose="020B0604020202020204" pitchFamily="34" charset="0"/>
              </a:rPr>
              <a:t>An individual’s name and postal address required for mail order services</a:t>
            </a:r>
          </a:p>
          <a:p>
            <a:pPr marL="798513" lvl="1" indent="-431800">
              <a:lnSpc>
                <a:spcPts val="1900"/>
              </a:lnSpc>
              <a:buFont typeface="Arial" panose="020B0604020202020204" pitchFamily="34" charset="0"/>
              <a:buChar char="‒"/>
            </a:pPr>
            <a:r>
              <a:rPr lang="en-US" sz="1600" b="0" i="0" u="none" strike="noStrike" baseline="0" dirty="0">
                <a:latin typeface="Arial" panose="020B0604020202020204" pitchFamily="34" charset="0"/>
              </a:rPr>
              <a:t>Travel details, for example the airport from which one is flying, intended destination, time and date of departure</a:t>
            </a:r>
          </a:p>
          <a:p>
            <a:pPr marL="798513" lvl="1" indent="-431800">
              <a:lnSpc>
                <a:spcPts val="1900"/>
              </a:lnSpc>
              <a:buFont typeface="Arial" panose="020B0604020202020204" pitchFamily="34" charset="0"/>
              <a:buChar char="‒"/>
            </a:pPr>
            <a:r>
              <a:rPr lang="en-US" sz="1600" b="0" i="0" u="none" strike="noStrike" baseline="0" dirty="0">
                <a:latin typeface="Arial" panose="020B0604020202020204" pitchFamily="34" charset="0"/>
              </a:rPr>
              <a:t>Number and type of goods, for example 10 copies of the DVD The Sound of Music.</a:t>
            </a:r>
          </a:p>
        </p:txBody>
      </p:sp>
    </p:spTree>
    <p:extLst>
      <p:ext uri="{BB962C8B-B14F-4D97-AF65-F5344CB8AC3E}">
        <p14:creationId xmlns:p14="http://schemas.microsoft.com/office/powerpoint/2010/main" val="1958137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5569"/>
            <a:ext cx="7886700" cy="626428"/>
          </a:xfrm>
        </p:spPr>
        <p:txBody>
          <a:bodyPr/>
          <a:lstStyle/>
          <a:p>
            <a:r>
              <a:rPr lang="en-US" sz="3600" b="1" i="0" u="none" strike="noStrike" kern="1400" baseline="0" dirty="0">
                <a:latin typeface="Arial" panose="020B0604020202020204" pitchFamily="34" charset="0"/>
              </a:rPr>
              <a:t>Wizards</a:t>
            </a:r>
          </a:p>
        </p:txBody>
      </p:sp>
      <p:sp>
        <p:nvSpPr>
          <p:cNvPr id="3" name="Text Placeholder 2"/>
          <p:cNvSpPr>
            <a:spLocks noGrp="1"/>
          </p:cNvSpPr>
          <p:nvPr>
            <p:ph type="body" idx="4294967295"/>
          </p:nvPr>
        </p:nvSpPr>
        <p:spPr>
          <a:xfrm>
            <a:off x="654777" y="1407612"/>
            <a:ext cx="7886700" cy="4705804"/>
          </a:xfrm>
        </p:spPr>
        <p:txBody>
          <a:bodyPr>
            <a:noAutofit/>
          </a:bodyPr>
          <a:lstStyle/>
          <a:p>
            <a:pPr marL="371475" indent="-371475"/>
            <a:r>
              <a:rPr lang="en-US" b="0" i="0" u="none" strike="noStrike" baseline="0" dirty="0">
                <a:latin typeface="Arial" panose="020B0604020202020204" pitchFamily="34" charset="0"/>
              </a:rPr>
              <a:t>Wizard is the name given to a style of interaction that leads people by the metaphorical hand (or pointer) step-by-step through a series of questions and answers, picklists and other kinds of widgets to achieve a task. </a:t>
            </a:r>
          </a:p>
          <a:p>
            <a:pPr marL="371475" indent="-371475"/>
            <a:r>
              <a:rPr lang="en-US" b="0" i="0" u="none" strike="noStrike" baseline="0" dirty="0">
                <a:latin typeface="Arial" panose="020B0604020202020204" pitchFamily="34" charset="0"/>
              </a:rPr>
              <a:t>Wizards are used to install hardware, applications and updates to operating systems. </a:t>
            </a:r>
          </a:p>
          <a:p>
            <a:pPr marL="371475" indent="-371475"/>
            <a:r>
              <a:rPr lang="en-US" b="0" i="0" u="none" strike="noStrike" baseline="0" dirty="0">
                <a:latin typeface="Arial" panose="020B0604020202020204" pitchFamily="34" charset="0"/>
              </a:rPr>
              <a:t>The great strength of wizards is that they present complex tasks in ‘bite-sized’ pieces. </a:t>
            </a:r>
          </a:p>
          <a:p>
            <a:pPr marL="371475" indent="-371475"/>
            <a:r>
              <a:rPr lang="en-US" b="0" i="0" u="none" strike="noStrike" baseline="0" dirty="0">
                <a:latin typeface="Arial" panose="020B0604020202020204" pitchFamily="34" charset="0"/>
              </a:rPr>
              <a:t>This is only one possible route through the process of installing a new item of hardware. Many others are possible.</a:t>
            </a:r>
          </a:p>
        </p:txBody>
      </p:sp>
    </p:spTree>
    <p:extLst>
      <p:ext uri="{BB962C8B-B14F-4D97-AF65-F5344CB8AC3E}">
        <p14:creationId xmlns:p14="http://schemas.microsoft.com/office/powerpoint/2010/main" val="224055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30238"/>
          </a:xfrm>
        </p:spPr>
        <p:txBody>
          <a:bodyPr/>
          <a:lstStyle/>
          <a:p>
            <a:r>
              <a:rPr lang="en-US" sz="3600" b="1" i="0" u="none" strike="noStrike" kern="1400" baseline="0" dirty="0">
                <a:latin typeface="Arial" panose="020B0604020202020204" pitchFamily="34" charset="0"/>
              </a:rPr>
              <a:t>Alerts</a:t>
            </a:r>
          </a:p>
        </p:txBody>
      </p:sp>
      <p:sp>
        <p:nvSpPr>
          <p:cNvPr id="3" name="Text Placeholder 2"/>
          <p:cNvSpPr>
            <a:spLocks noGrp="1"/>
          </p:cNvSpPr>
          <p:nvPr>
            <p:ph type="body" idx="4294967295"/>
          </p:nvPr>
        </p:nvSpPr>
        <p:spPr>
          <a:xfrm>
            <a:off x="657225" y="1406719"/>
            <a:ext cx="7886700" cy="4819650"/>
          </a:xfrm>
        </p:spPr>
        <p:txBody>
          <a:bodyPr>
            <a:noAutofit/>
          </a:bodyPr>
          <a:lstStyle/>
          <a:p>
            <a:pPr marL="361950" indent="-361950"/>
            <a:r>
              <a:rPr lang="en-US" b="0" i="0" u="none" strike="noStrike" baseline="0" dirty="0">
                <a:latin typeface="Arial" panose="020B0604020202020204" pitchFamily="34" charset="0"/>
              </a:rPr>
              <a:t>Figure 12.17(a) is the unobtrusive display of an envelope or mailbox symbol. </a:t>
            </a:r>
          </a:p>
          <a:p>
            <a:pPr marL="361950" indent="-361950"/>
            <a:r>
              <a:rPr lang="en-US" b="0" i="0" u="none" strike="noStrike" baseline="0" dirty="0">
                <a:latin typeface="Arial" panose="020B0604020202020204" pitchFamily="34" charset="0"/>
              </a:rPr>
              <a:t>In this instance, one would expect the user to notice the message but in their own time. </a:t>
            </a:r>
          </a:p>
          <a:p>
            <a:pPr marL="361950" indent="-361950"/>
            <a:r>
              <a:rPr lang="en-US" b="0" i="0" u="none" strike="noStrike" baseline="0" dirty="0">
                <a:latin typeface="Arial" panose="020B0604020202020204" pitchFamily="34" charset="0"/>
              </a:rPr>
              <a:t>The second approach, in contrast, may interrupt people’s work so do not display this kind of alert box, which requires interaction, unless it is important, urgent or life-threatening. </a:t>
            </a:r>
          </a:p>
          <a:p>
            <a:pPr marL="361950" indent="-361950"/>
            <a:r>
              <a:rPr lang="en-US" b="0" i="0" u="none" strike="noStrike" baseline="0" dirty="0">
                <a:latin typeface="Arial" panose="020B0604020202020204" pitchFamily="34" charset="0"/>
              </a:rPr>
              <a:t>Allow the person to configure the application to turn off such alerts. </a:t>
            </a:r>
          </a:p>
          <a:p>
            <a:pPr marL="361950" indent="-361950"/>
            <a:r>
              <a:rPr lang="en-US" b="0" i="0" u="none" strike="noStrike" baseline="0" dirty="0">
                <a:latin typeface="Arial" panose="020B0604020202020204" pitchFamily="34" charset="0"/>
              </a:rPr>
              <a:t>Figure 12.17 (b) is an illustration of an unobtrusive alert signalling the delivery of a new email message.</a:t>
            </a:r>
          </a:p>
        </p:txBody>
      </p:sp>
    </p:spTree>
    <p:extLst>
      <p:ext uri="{BB962C8B-B14F-4D97-AF65-F5344CB8AC3E}">
        <p14:creationId xmlns:p14="http://schemas.microsoft.com/office/powerpoint/2010/main" val="1158913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19073"/>
            <a:ext cx="7886700" cy="828678"/>
          </a:xfrm>
        </p:spPr>
        <p:txBody>
          <a:bodyPr/>
          <a:lstStyle/>
          <a:p>
            <a:r>
              <a:rPr lang="en-US" sz="3600" b="1" i="0" u="none" strike="noStrike" kern="1400" baseline="0" dirty="0">
                <a:latin typeface="Arial" panose="020B0604020202020204" pitchFamily="34" charset="0"/>
              </a:rPr>
              <a:t>Attracting attention</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7225" y="1444625"/>
            <a:ext cx="7886700" cy="4351338"/>
          </a:xfrm>
        </p:spPr>
        <p:txBody>
          <a:bodyPr>
            <a:normAutofit lnSpcReduction="10000"/>
          </a:bodyPr>
          <a:lstStyle/>
          <a:p>
            <a:pPr marL="352425" indent="-352425"/>
            <a:r>
              <a:rPr lang="en-US" b="0" i="0" u="none" strike="noStrike" baseline="0" dirty="0">
                <a:latin typeface="Arial" panose="020B0604020202020204" pitchFamily="34" charset="0"/>
              </a:rPr>
              <a:t>Attracting attention is a simple enough matter – flash a light, use some other form of animation or ring a bell and our attention is directed at that stimulus. </a:t>
            </a:r>
          </a:p>
          <a:p>
            <a:pPr marL="352425" indent="-352425"/>
            <a:r>
              <a:rPr lang="en-US" b="0" i="0" u="none" strike="noStrike" baseline="0" dirty="0">
                <a:latin typeface="Arial" panose="020B0604020202020204" pitchFamily="34" charset="0"/>
              </a:rPr>
              <a:t>However, the challenge of attracting and holding attention is to do so in a manner which:</a:t>
            </a:r>
          </a:p>
          <a:p>
            <a:pPr marL="806450" lvl="1" indent="-438150">
              <a:buFont typeface="Arial" panose="020B0604020202020204" pitchFamily="34" charset="0"/>
              <a:buChar char="‒"/>
            </a:pPr>
            <a:r>
              <a:rPr lang="en-US" b="0" i="0" u="none" strike="noStrike" baseline="0" dirty="0">
                <a:latin typeface="Arial" panose="020B0604020202020204" pitchFamily="34" charset="0"/>
              </a:rPr>
              <a:t>Does not distract us from the main task, particularly if we are doing something important, such as flying an aircraft or operating a complex or hazardous tool.</a:t>
            </a:r>
          </a:p>
          <a:p>
            <a:pPr marL="806450" lvl="1" indent="-438150">
              <a:buFont typeface="Arial" panose="020B0604020202020204" pitchFamily="34" charset="0"/>
              <a:buChar char="‒"/>
            </a:pPr>
            <a:r>
              <a:rPr lang="en-US" b="0" i="0" u="none" strike="noStrike" baseline="0" dirty="0">
                <a:latin typeface="Arial" panose="020B0604020202020204" pitchFamily="34" charset="0"/>
              </a:rPr>
              <a:t>In certain circumstances, can be ignored while in other circumstances cannot and should not be ignored.</a:t>
            </a:r>
          </a:p>
          <a:p>
            <a:pPr marL="806450" lvl="1" indent="-438150">
              <a:buFont typeface="Arial" panose="020B0604020202020204" pitchFamily="34" charset="0"/>
              <a:buChar char="‒"/>
            </a:pPr>
            <a:r>
              <a:rPr lang="en-US" b="0" i="0" u="none" strike="noStrike" baseline="0" dirty="0">
                <a:latin typeface="Arial" panose="020B0604020202020204" pitchFamily="34" charset="0"/>
              </a:rPr>
              <a:t>Does not overwhelm the user of a system with more information than they can reasonably understand or respond to.</a:t>
            </a:r>
          </a:p>
        </p:txBody>
      </p:sp>
    </p:spTree>
    <p:extLst>
      <p:ext uri="{BB962C8B-B14F-4D97-AF65-F5344CB8AC3E}">
        <p14:creationId xmlns:p14="http://schemas.microsoft.com/office/powerpoint/2010/main" val="178180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217"/>
            <a:ext cx="7886700" cy="1325563"/>
          </a:xfrm>
        </p:spPr>
        <p:txBody>
          <a:bodyPr/>
          <a:lstStyle/>
          <a:p>
            <a:r>
              <a:rPr lang="en-US" sz="3600" b="1" i="0" u="none" strike="noStrike" kern="1400" baseline="0" dirty="0">
                <a:latin typeface="Arial" panose="020B0604020202020204" pitchFamily="34" charset="0"/>
              </a:rPr>
              <a:t>Psychological principles and interface design</a:t>
            </a:r>
          </a:p>
        </p:txBody>
      </p:sp>
      <p:sp>
        <p:nvSpPr>
          <p:cNvPr id="3" name="Text Placeholder 2"/>
          <p:cNvSpPr>
            <a:spLocks noGrp="1"/>
          </p:cNvSpPr>
          <p:nvPr>
            <p:ph type="body" idx="4294967295"/>
          </p:nvPr>
        </p:nvSpPr>
        <p:spPr>
          <a:xfrm>
            <a:off x="657225" y="1434903"/>
            <a:ext cx="7886700" cy="4802385"/>
          </a:xfrm>
        </p:spPr>
        <p:txBody>
          <a:bodyPr>
            <a:noAutofit/>
          </a:bodyPr>
          <a:lstStyle/>
          <a:p>
            <a:pPr marL="361950" indent="-361950"/>
            <a:r>
              <a:rPr lang="en-US" sz="1600" b="0" i="0" u="none" strike="noStrike" baseline="0" dirty="0">
                <a:latin typeface="Arial" panose="020B0604020202020204" pitchFamily="34" charset="0"/>
              </a:rPr>
              <a:t>As we mentioned above, there are many sites offering good guidelines to the interface designer. </a:t>
            </a:r>
          </a:p>
          <a:p>
            <a:pPr marL="361950" indent="-361950"/>
            <a:r>
              <a:rPr lang="en-US" sz="1600" b="0" i="0" u="none" strike="noStrike" baseline="0" dirty="0">
                <a:latin typeface="Arial" panose="020B0604020202020204" pitchFamily="34" charset="0"/>
              </a:rPr>
              <a:t>Apple, Android and Microsoft have style guides and many development environments will ensure that designs conform to the standards they are aiming at. </a:t>
            </a:r>
          </a:p>
          <a:p>
            <a:pPr marL="361950" indent="-361950"/>
            <a:r>
              <a:rPr lang="en-US" sz="1600" b="0" i="0" u="none" strike="noStrike" baseline="0" dirty="0">
                <a:latin typeface="Arial" panose="020B0604020202020204" pitchFamily="34" charset="0"/>
              </a:rPr>
              <a:t>There are also many issues applicable to the different contexts of design – websites, mobiles, etc. </a:t>
            </a:r>
          </a:p>
          <a:p>
            <a:pPr marL="361950" indent="-361950"/>
            <a:r>
              <a:rPr lang="en-US" sz="1600" b="0" i="0" u="none" strike="noStrike" baseline="0" dirty="0">
                <a:latin typeface="Arial" panose="020B0604020202020204" pitchFamily="34" charset="0"/>
              </a:rPr>
              <a:t>Cooper </a:t>
            </a:r>
            <a:r>
              <a:rPr lang="en-US" sz="1600" b="0" i="1" u="none" strike="noStrike" baseline="0" dirty="0">
                <a:latin typeface="Arial" panose="020B0604020202020204" pitchFamily="34" charset="0"/>
              </a:rPr>
              <a:t>et al.</a:t>
            </a:r>
            <a:r>
              <a:rPr lang="en-US" sz="1600" b="0" i="0" u="none" strike="noStrike" baseline="0" dirty="0">
                <a:latin typeface="Arial" panose="020B0604020202020204" pitchFamily="34" charset="0"/>
              </a:rPr>
              <a:t> (2007) argues that visual interface design is a central component of UX design as it combines graphic design, industrial design and visual information design. </a:t>
            </a:r>
          </a:p>
          <a:p>
            <a:pPr marL="361950" indent="-361950"/>
            <a:r>
              <a:rPr lang="en-US" sz="1600" b="0" i="0" u="none" strike="noStrike" baseline="0" dirty="0">
                <a:latin typeface="Arial" panose="020B0604020202020204" pitchFamily="34" charset="0"/>
              </a:rPr>
              <a:t>Designers need to know about graphic design, such as what shape, size, colour, orientation and texture screen objects should be. </a:t>
            </a:r>
          </a:p>
          <a:p>
            <a:pPr marL="361950" indent="-361950"/>
            <a:r>
              <a:rPr lang="en-US" sz="1600" b="0" i="0" u="none" strike="noStrike" baseline="0" dirty="0">
                <a:latin typeface="Arial" panose="020B0604020202020204" pitchFamily="34" charset="0"/>
              </a:rPr>
              <a:t>Designs should have a clear and consistent style. </a:t>
            </a:r>
          </a:p>
          <a:p>
            <a:pPr marL="361950" indent="-361950"/>
            <a:r>
              <a:rPr lang="en-US" sz="1600" b="0" i="0" u="none" strike="noStrike" baseline="0" dirty="0">
                <a:latin typeface="Arial" panose="020B0604020202020204" pitchFamily="34" charset="0"/>
              </a:rPr>
              <a:t>Recall the idea of a design language introduced in Chapter 3 and discussed in Chapter 9. </a:t>
            </a:r>
          </a:p>
          <a:p>
            <a:pPr marL="361950" indent="-361950"/>
            <a:r>
              <a:rPr lang="en-US" sz="1600" b="0" i="0" u="none" strike="noStrike" baseline="0" dirty="0">
                <a:latin typeface="Arial" panose="020B0604020202020204" pitchFamily="34" charset="0"/>
              </a:rPr>
              <a:t>The design language will be learnt and adopted by people, so they will expect things that look the same to behave the same, and, conversely, if things behave differently, make sure they look different. </a:t>
            </a:r>
          </a:p>
        </p:txBody>
      </p:sp>
    </p:spTree>
    <p:extLst>
      <p:ext uri="{BB962C8B-B14F-4D97-AF65-F5344CB8AC3E}">
        <p14:creationId xmlns:p14="http://schemas.microsoft.com/office/powerpoint/2010/main" val="107912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7635"/>
            <a:ext cx="7886700" cy="556760"/>
          </a:xfrm>
        </p:spPr>
        <p:txBody>
          <a:bodyPr/>
          <a:lstStyle/>
          <a:p>
            <a:r>
              <a:rPr lang="en-US" sz="3600" b="1" i="0" u="none" strike="noStrike" kern="1400" baseline="0" dirty="0">
                <a:latin typeface="Arial" panose="020B0604020202020204" pitchFamily="34" charset="0"/>
              </a:rPr>
              <a:t>Introduction</a:t>
            </a:r>
          </a:p>
        </p:txBody>
      </p:sp>
      <p:sp>
        <p:nvSpPr>
          <p:cNvPr id="3" name="Text Placeholder 2"/>
          <p:cNvSpPr>
            <a:spLocks noGrp="1"/>
          </p:cNvSpPr>
          <p:nvPr>
            <p:ph type="body" idx="4294967295"/>
          </p:nvPr>
        </p:nvSpPr>
        <p:spPr>
          <a:xfrm>
            <a:off x="651510" y="1425029"/>
            <a:ext cx="7886700" cy="4351338"/>
          </a:xfrm>
        </p:spPr>
        <p:txBody>
          <a:bodyPr>
            <a:normAutofit/>
          </a:bodyPr>
          <a:lstStyle/>
          <a:p>
            <a:pPr marL="357188" indent="-357188"/>
            <a:r>
              <a:rPr lang="en-US" sz="2000" b="0" i="0" u="none" strike="noStrike" baseline="0" dirty="0">
                <a:latin typeface="Arial" panose="020B0604020202020204" pitchFamily="34" charset="0"/>
              </a:rPr>
              <a:t>The design of the interface that mediates the interaction of people with devices is a crucial characteristic of the overall interaction design. </a:t>
            </a:r>
          </a:p>
          <a:p>
            <a:pPr marL="357188" indent="-357188"/>
            <a:r>
              <a:rPr lang="en-US" sz="2000" b="0" i="0" u="none" strike="noStrike" baseline="0" dirty="0">
                <a:latin typeface="Arial" panose="020B0604020202020204" pitchFamily="34" charset="0"/>
              </a:rPr>
              <a:t>This is often referred to as the user interface (UI) and it consists of everything in the system that people come into contact with, whether that is physically, perceptually or conceptually.</a:t>
            </a:r>
          </a:p>
          <a:p>
            <a:pPr marL="357188" indent="-357188"/>
            <a:r>
              <a:rPr lang="en-US" sz="2000" b="0" i="0" u="none" strike="noStrike" baseline="0" dirty="0">
                <a:latin typeface="Arial" panose="020B0604020202020204" pitchFamily="34" charset="0"/>
              </a:rPr>
              <a:t>Physically people interact with systems in many different ways, such as by pressing buttons, touching a screen, moving a mouse over a table so that it moves a cursor over the screen, clicking a mouse button and rolling their thumb over a scroll wheel. </a:t>
            </a:r>
          </a:p>
          <a:p>
            <a:pPr marL="357188" indent="-357188"/>
            <a:r>
              <a:rPr lang="en-US" sz="2000" b="0" i="0" u="none" strike="noStrike" baseline="0" dirty="0">
                <a:latin typeface="Arial" panose="020B0604020202020204" pitchFamily="34" charset="0"/>
              </a:rPr>
              <a:t>We also interact physically through other senses, notably sound and touch, but we defer a discussion of these modalities until the next chapter.</a:t>
            </a:r>
          </a:p>
        </p:txBody>
      </p:sp>
    </p:spTree>
    <p:extLst>
      <p:ext uri="{BB962C8B-B14F-4D97-AF65-F5344CB8AC3E}">
        <p14:creationId xmlns:p14="http://schemas.microsoft.com/office/powerpoint/2010/main" val="686979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7818"/>
            <a:ext cx="7886700" cy="611188"/>
          </a:xfrm>
        </p:spPr>
        <p:txBody>
          <a:bodyPr/>
          <a:lstStyle/>
          <a:p>
            <a:r>
              <a:rPr lang="en-US" sz="3600" b="1" i="0" u="none" strike="noStrike" kern="1400" baseline="0" dirty="0">
                <a:latin typeface="Arial" panose="020B0604020202020204" pitchFamily="34" charset="0"/>
              </a:rPr>
              <a:t>Guidelines</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7031" y="1415856"/>
            <a:ext cx="7886700" cy="4622800"/>
          </a:xfrm>
        </p:spPr>
        <p:txBody>
          <a:bodyPr>
            <a:noAutofit/>
          </a:bodyPr>
          <a:lstStyle/>
          <a:p>
            <a:pPr marL="361950" indent="-361950">
              <a:lnSpc>
                <a:spcPct val="120000"/>
              </a:lnSpc>
            </a:pPr>
            <a:r>
              <a:rPr lang="en-US" sz="1800" b="0" i="0" u="none" strike="noStrike" baseline="0" dirty="0">
                <a:latin typeface="Arial" panose="020B0604020202020204" pitchFamily="34" charset="0"/>
              </a:rPr>
              <a:t>Cooper recommends developing a grid system to help structure and group objects at the interface. </a:t>
            </a:r>
          </a:p>
          <a:p>
            <a:pPr marL="361950" indent="-361950">
              <a:lnSpc>
                <a:spcPct val="120000"/>
              </a:lnSpc>
            </a:pPr>
            <a:r>
              <a:rPr lang="en-US" sz="1800" b="0" i="0" u="none" strike="noStrike" baseline="0" dirty="0">
                <a:latin typeface="Arial" panose="020B0604020202020204" pitchFamily="34" charset="0"/>
              </a:rPr>
              <a:t>In Chapters 8 and 14, we describe wireframes which are used to provide visual structure. </a:t>
            </a:r>
          </a:p>
          <a:p>
            <a:pPr marL="361950" indent="-361950">
              <a:lnSpc>
                <a:spcPct val="120000"/>
              </a:lnSpc>
            </a:pPr>
            <a:r>
              <a:rPr lang="en-US" sz="1800" b="0" i="0" u="none" strike="noStrike" baseline="0" dirty="0">
                <a:latin typeface="Arial" panose="020B0604020202020204" pitchFamily="34" charset="0"/>
              </a:rPr>
              <a:t>However, we cannot hope to teach the whole of graphic design. </a:t>
            </a:r>
          </a:p>
          <a:p>
            <a:pPr marL="361950" indent="-361950">
              <a:lnSpc>
                <a:spcPct val="120000"/>
              </a:lnSpc>
            </a:pPr>
            <a:r>
              <a:rPr lang="en-US" sz="1800" b="0" i="0" u="none" strike="noStrike" baseline="0" dirty="0">
                <a:latin typeface="Arial" panose="020B0604020202020204" pitchFamily="34" charset="0"/>
              </a:rPr>
              <a:t>We can, however, provide some guidelines that follow from our understanding of the psychology of people.</a:t>
            </a:r>
          </a:p>
          <a:p>
            <a:pPr marL="361950" indent="-361950">
              <a:lnSpc>
                <a:spcPct val="120000"/>
              </a:lnSpc>
            </a:pPr>
            <a:r>
              <a:rPr lang="en-US" sz="1800" b="0" i="0" u="none" strike="noStrike" baseline="0" dirty="0">
                <a:latin typeface="Arial" panose="020B0604020202020204" pitchFamily="34" charset="0"/>
              </a:rPr>
              <a:t>Chapter 25 discusses perception and introduces a number of ‘laws’ of visual perception that have been developed by the ‘gestalt’ school of perception. </a:t>
            </a:r>
          </a:p>
          <a:p>
            <a:pPr marL="361950" indent="-361950">
              <a:lnSpc>
                <a:spcPct val="120000"/>
              </a:lnSpc>
            </a:pPr>
            <a:r>
              <a:rPr lang="en-US" sz="1800" b="0" i="0" u="none" strike="noStrike" baseline="0" dirty="0">
                <a:latin typeface="Arial" panose="020B0604020202020204" pitchFamily="34" charset="0"/>
              </a:rPr>
              <a:t>Perception research also provides us with other fundamental aspects of people’s abilities that should be considered when designing visual interfaces.</a:t>
            </a:r>
          </a:p>
        </p:txBody>
      </p:sp>
    </p:spTree>
    <p:extLst>
      <p:ext uri="{BB962C8B-B14F-4D97-AF65-F5344CB8AC3E}">
        <p14:creationId xmlns:p14="http://schemas.microsoft.com/office/powerpoint/2010/main" val="1326072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794"/>
            <a:ext cx="7886700" cy="725488"/>
          </a:xfrm>
        </p:spPr>
        <p:txBody>
          <a:bodyPr/>
          <a:lstStyle/>
          <a:p>
            <a:r>
              <a:rPr lang="en-US" sz="3600" b="1" i="0" u="none" strike="noStrike" kern="1400" baseline="0" dirty="0">
                <a:latin typeface="Arial" panose="020B0604020202020204" pitchFamily="34" charset="0"/>
              </a:rPr>
              <a:t>Using proximity to organize</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7031" y="1415856"/>
            <a:ext cx="7886700" cy="4351338"/>
          </a:xfrm>
        </p:spPr>
        <p:txBody>
          <a:bodyPr>
            <a:normAutofit lnSpcReduction="10000"/>
          </a:bodyPr>
          <a:lstStyle/>
          <a:p>
            <a:pPr marL="361950" indent="-361950">
              <a:lnSpc>
                <a:spcPct val="120000"/>
              </a:lnSpc>
            </a:pPr>
            <a:r>
              <a:rPr lang="en-US" sz="2000" b="0" i="0" u="none" strike="noStrike" baseline="0" dirty="0">
                <a:latin typeface="Arial" panose="020B0604020202020204" pitchFamily="34" charset="0"/>
              </a:rPr>
              <a:t>One of the Gestalt principles of perception is the observation that objects appearing close together in space or time tend to be perceived together. </a:t>
            </a:r>
          </a:p>
          <a:p>
            <a:pPr marL="361950" indent="-361950">
              <a:lnSpc>
                <a:spcPct val="120000"/>
              </a:lnSpc>
            </a:pPr>
            <a:r>
              <a:rPr lang="en-US" sz="2000" b="0" i="0" u="none" strike="noStrike" baseline="0" dirty="0">
                <a:latin typeface="Arial" panose="020B0604020202020204" pitchFamily="34" charset="0"/>
              </a:rPr>
              <a:t>The usefulness of this law can be seen by contrasting the next two figures. </a:t>
            </a:r>
          </a:p>
          <a:p>
            <a:pPr marL="361950" indent="-361950">
              <a:lnSpc>
                <a:spcPct val="120000"/>
              </a:lnSpc>
            </a:pPr>
            <a:r>
              <a:rPr lang="en-US" sz="2000" b="0" i="0" u="none" strike="noStrike" baseline="0" dirty="0">
                <a:latin typeface="Arial" panose="020B0604020202020204" pitchFamily="34" charset="0"/>
              </a:rPr>
              <a:t>The Mac version makes clear use of proximity. </a:t>
            </a:r>
          </a:p>
          <a:p>
            <a:pPr marL="361950" indent="-361950">
              <a:lnSpc>
                <a:spcPct val="120000"/>
              </a:lnSpc>
            </a:pPr>
            <a:r>
              <a:rPr lang="en-US" sz="2000" b="0" i="0" u="none" strike="noStrike" baseline="0" dirty="0">
                <a:latin typeface="Arial" panose="020B0604020202020204" pitchFamily="34" charset="0"/>
              </a:rPr>
              <a:t>The Cancel and Save buttons are grouped away from the option Don’t Save. </a:t>
            </a:r>
          </a:p>
          <a:p>
            <a:pPr marL="361950" indent="-361950">
              <a:lnSpc>
                <a:spcPct val="120000"/>
              </a:lnSpc>
            </a:pPr>
            <a:r>
              <a:rPr lang="en-US" sz="2000" b="0" i="0" u="none" strike="noStrike" baseline="0" dirty="0">
                <a:latin typeface="Arial" panose="020B0604020202020204" pitchFamily="34" charset="0"/>
              </a:rPr>
              <a:t>This has the effect of seeing the two commands – Save and Cancel – as a pair and clearly separating from the potentially ambiguous Don’t Save.</a:t>
            </a:r>
          </a:p>
        </p:txBody>
      </p:sp>
    </p:spTree>
    <p:extLst>
      <p:ext uri="{BB962C8B-B14F-4D97-AF65-F5344CB8AC3E}">
        <p14:creationId xmlns:p14="http://schemas.microsoft.com/office/powerpoint/2010/main" val="711101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919"/>
            <a:ext cx="7886700" cy="725488"/>
          </a:xfrm>
        </p:spPr>
        <p:txBody>
          <a:bodyPr/>
          <a:lstStyle/>
          <a:p>
            <a:r>
              <a:rPr lang="en-US" sz="3600" b="1" i="0" u="none" strike="noStrike" kern="1400" baseline="0" dirty="0">
                <a:latin typeface="Arial" panose="020B0604020202020204" pitchFamily="34" charset="0"/>
              </a:rPr>
              <a:t>Using similarity to organize</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7031" y="1416050"/>
            <a:ext cx="7886700" cy="4351338"/>
          </a:xfrm>
        </p:spPr>
        <p:txBody>
          <a:bodyPr>
            <a:normAutofit/>
          </a:bodyPr>
          <a:lstStyle/>
          <a:p>
            <a:pPr marL="361950" indent="-361950"/>
            <a:r>
              <a:rPr lang="en-US" b="0" i="0" u="none" strike="noStrike" baseline="0" dirty="0">
                <a:latin typeface="Arial" panose="020B0604020202020204" pitchFamily="34" charset="0"/>
              </a:rPr>
              <a:t>A second Gestalt law we consider is that of similarity. </a:t>
            </a:r>
          </a:p>
          <a:p>
            <a:pPr marL="361950" indent="-361950"/>
            <a:r>
              <a:rPr lang="en-US" b="0" i="0" u="none" strike="noStrike" baseline="0" dirty="0">
                <a:latin typeface="Arial" panose="020B0604020202020204" pitchFamily="34" charset="0"/>
              </a:rPr>
              <a:t>Figure 12.20 is a screenshot of the contents of a folder. </a:t>
            </a:r>
          </a:p>
          <a:p>
            <a:pPr marL="361950" indent="-361950"/>
            <a:r>
              <a:rPr lang="en-US" b="0" i="0" u="none" strike="noStrike" baseline="0" dirty="0">
                <a:latin typeface="Arial" panose="020B0604020202020204" pitchFamily="34" charset="0"/>
              </a:rPr>
              <a:t>All of the files are ordered alphabetically, starting at the top left. </a:t>
            </a:r>
          </a:p>
          <a:p>
            <a:pPr marL="361950" indent="-361950"/>
            <a:r>
              <a:rPr lang="en-US" b="0" i="0" u="none" strike="noStrike" baseline="0" dirty="0">
                <a:latin typeface="Arial" panose="020B0604020202020204" pitchFamily="34" charset="0"/>
              </a:rPr>
              <a:t>The PowerPoint files are perceived as a contiguous block. </a:t>
            </a:r>
          </a:p>
          <a:p>
            <a:pPr marL="361950" indent="-361950"/>
            <a:r>
              <a:rPr lang="en-US" b="0" i="0" u="none" strike="noStrike" baseline="0" dirty="0">
                <a:latin typeface="Arial" panose="020B0604020202020204" pitchFamily="34" charset="0"/>
              </a:rPr>
              <a:t>This stands in sharp contrast to the file icons in Figure 12.21.</a:t>
            </a:r>
          </a:p>
        </p:txBody>
      </p:sp>
    </p:spTree>
    <p:extLst>
      <p:ext uri="{BB962C8B-B14F-4D97-AF65-F5344CB8AC3E}">
        <p14:creationId xmlns:p14="http://schemas.microsoft.com/office/powerpoint/2010/main" val="731692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022"/>
            <a:ext cx="7886700" cy="1325563"/>
          </a:xfrm>
        </p:spPr>
        <p:txBody>
          <a:bodyPr/>
          <a:lstStyle/>
          <a:p>
            <a:r>
              <a:rPr lang="en-US" sz="3600" b="1" i="0" u="none" strike="noStrike" kern="1400" baseline="0" dirty="0">
                <a:latin typeface="Arial" panose="020B0604020202020204" pitchFamily="34" charset="0"/>
              </a:rPr>
              <a:t>Using continuity to connect disconnected elements</a:t>
            </a:r>
          </a:p>
        </p:txBody>
      </p:sp>
      <p:sp>
        <p:nvSpPr>
          <p:cNvPr id="3" name="Text Placeholder 2"/>
          <p:cNvSpPr>
            <a:spLocks noGrp="1"/>
          </p:cNvSpPr>
          <p:nvPr>
            <p:ph type="body" idx="4294967295"/>
          </p:nvPr>
        </p:nvSpPr>
        <p:spPr>
          <a:xfrm>
            <a:off x="657225" y="1406719"/>
            <a:ext cx="7886700" cy="4351338"/>
          </a:xfrm>
        </p:spPr>
        <p:txBody>
          <a:bodyPr>
            <a:normAutofit/>
          </a:bodyPr>
          <a:lstStyle/>
          <a:p>
            <a:pPr marL="361950" indent="-361950"/>
            <a:r>
              <a:rPr lang="en-US" b="0" i="0" u="none" strike="noStrike" baseline="0" dirty="0">
                <a:latin typeface="Arial" panose="020B0604020202020204" pitchFamily="34" charset="0"/>
              </a:rPr>
              <a:t>A third Gestalt law is continuity. </a:t>
            </a:r>
          </a:p>
          <a:p>
            <a:pPr marL="361950" indent="-361950"/>
            <a:r>
              <a:rPr lang="en-US" b="0" i="0" u="none" strike="noStrike" baseline="0" dirty="0">
                <a:latin typeface="Arial" panose="020B0604020202020204" pitchFamily="34" charset="0"/>
              </a:rPr>
              <a:t>Disconnected elements are often seen to be part of a continuous whole. </a:t>
            </a:r>
          </a:p>
          <a:p>
            <a:pPr marL="361950" indent="-361950"/>
            <a:r>
              <a:rPr lang="en-US" b="0" i="0" u="none" strike="noStrike" baseline="0" dirty="0">
                <a:latin typeface="Arial" panose="020B0604020202020204" pitchFamily="34" charset="0"/>
              </a:rPr>
              <a:t>Figure 12.22 illustrates part of an MS Windows scrollbar that indicates that there is more of the document to be seen below the current windowful. </a:t>
            </a:r>
          </a:p>
          <a:p>
            <a:pPr marL="361950" indent="-361950"/>
            <a:r>
              <a:rPr lang="en-US" b="0" i="0" u="none" strike="noStrike" baseline="0" dirty="0">
                <a:latin typeface="Arial" panose="020B0604020202020204" pitchFamily="34" charset="0"/>
              </a:rPr>
              <a:t>The length of the slider is an indication of how much of the total document is visible. </a:t>
            </a:r>
          </a:p>
          <a:p>
            <a:pPr marL="361950" indent="-361950"/>
            <a:r>
              <a:rPr lang="en-US" b="0" i="0" u="none" strike="noStrike" baseline="0" dirty="0">
                <a:latin typeface="Arial" panose="020B0604020202020204" pitchFamily="34" charset="0"/>
              </a:rPr>
              <a:t>The slider indicates that about 80 per cent of the document is visible.</a:t>
            </a:r>
          </a:p>
        </p:txBody>
      </p:sp>
    </p:spTree>
    <p:extLst>
      <p:ext uri="{BB962C8B-B14F-4D97-AF65-F5344CB8AC3E}">
        <p14:creationId xmlns:p14="http://schemas.microsoft.com/office/powerpoint/2010/main" val="1059072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11188"/>
          </a:xfrm>
        </p:spPr>
        <p:txBody>
          <a:bodyPr/>
          <a:lstStyle/>
          <a:p>
            <a:r>
              <a:rPr lang="en-US" sz="3600" b="1" i="0" u="none" strike="noStrike" kern="1400" baseline="0" dirty="0">
                <a:latin typeface="Arial" panose="020B0604020202020204" pitchFamily="34" charset="0"/>
              </a:rPr>
              <a:t>Closure</a:t>
            </a:r>
          </a:p>
        </p:txBody>
      </p:sp>
      <p:sp>
        <p:nvSpPr>
          <p:cNvPr id="3" name="Text Placeholder 2"/>
          <p:cNvSpPr>
            <a:spLocks noGrp="1"/>
          </p:cNvSpPr>
          <p:nvPr>
            <p:ph type="body" idx="4294967295"/>
          </p:nvPr>
        </p:nvSpPr>
        <p:spPr>
          <a:xfrm>
            <a:off x="660206" y="1435100"/>
            <a:ext cx="7886700" cy="4351338"/>
          </a:xfrm>
        </p:spPr>
        <p:txBody>
          <a:bodyPr>
            <a:normAutofit/>
          </a:bodyPr>
          <a:lstStyle/>
          <a:p>
            <a:pPr marL="361950" indent="-361950"/>
            <a:r>
              <a:rPr lang="en-US" sz="2000" b="0" i="0" u="none" strike="noStrike" baseline="0" dirty="0">
                <a:latin typeface="Arial" panose="020B0604020202020204" pitchFamily="34" charset="0"/>
              </a:rPr>
              <a:t>This particular law refers to the fact that it has been found that closed objects are easier to perceive than those that are open. </a:t>
            </a:r>
          </a:p>
          <a:p>
            <a:pPr marL="361950" indent="-361950"/>
            <a:r>
              <a:rPr lang="en-US" sz="2000" b="0" i="0" u="none" strike="noStrike" baseline="0" dirty="0">
                <a:latin typeface="Arial" panose="020B0604020202020204" pitchFamily="34" charset="0"/>
              </a:rPr>
              <a:t>As evidence of this, we will often unconsciously add missing information to close a figure so that it is more easily perceived against its background.</a:t>
            </a:r>
          </a:p>
          <a:p>
            <a:pPr marL="361950" indent="-361950"/>
            <a:r>
              <a:rPr lang="en-US" sz="2000" b="0" i="0" u="none" strike="noStrike" baseline="0" dirty="0">
                <a:latin typeface="Arial" panose="020B0604020202020204" pitchFamily="34" charset="0"/>
              </a:rPr>
              <a:t>An example of the use of closure is the Finder application which offers a visual track from the top level of a computer’s hard disk (down) to an individual file. </a:t>
            </a:r>
          </a:p>
          <a:p>
            <a:pPr marL="361950" indent="-361950"/>
            <a:r>
              <a:rPr lang="en-US" sz="2000" b="0" i="0" u="none" strike="noStrike" baseline="0" dirty="0">
                <a:latin typeface="Arial" panose="020B0604020202020204" pitchFamily="34" charset="0"/>
              </a:rPr>
              <a:t>We perceive a connection running from My hard disk on the far left to the file MS Scrollbar on the extreme right, yet the connection is not strictly continuous.</a:t>
            </a:r>
          </a:p>
        </p:txBody>
      </p:sp>
    </p:spTree>
    <p:extLst>
      <p:ext uri="{BB962C8B-B14F-4D97-AF65-F5344CB8AC3E}">
        <p14:creationId xmlns:p14="http://schemas.microsoft.com/office/powerpoint/2010/main" val="1494167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26899"/>
            <a:ext cx="7886700" cy="1125538"/>
          </a:xfrm>
        </p:spPr>
        <p:txBody>
          <a:bodyPr/>
          <a:lstStyle/>
          <a:p>
            <a:r>
              <a:rPr lang="en-US" sz="3600" b="1" i="0" u="none" strike="noStrike" kern="1400" baseline="0" dirty="0">
                <a:latin typeface="Arial" panose="020B0604020202020204" pitchFamily="34" charset="0"/>
              </a:rPr>
              <a:t>Principles from memory and attention</a:t>
            </a:r>
          </a:p>
        </p:txBody>
      </p:sp>
      <p:sp>
        <p:nvSpPr>
          <p:cNvPr id="3" name="Text Placeholder 2"/>
          <p:cNvSpPr>
            <a:spLocks noGrp="1"/>
          </p:cNvSpPr>
          <p:nvPr>
            <p:ph type="body" idx="4294967295"/>
          </p:nvPr>
        </p:nvSpPr>
        <p:spPr>
          <a:xfrm>
            <a:off x="657225" y="1400176"/>
            <a:ext cx="7886700" cy="4351338"/>
          </a:xfrm>
        </p:spPr>
        <p:txBody>
          <a:bodyPr/>
          <a:lstStyle/>
          <a:p>
            <a:pPr marL="361950" indent="-361950"/>
            <a:r>
              <a:rPr lang="en-US" sz="2800" b="0" i="0" u="none" strike="noStrike" baseline="0" dirty="0">
                <a:latin typeface="Arial" panose="020B0604020202020204" pitchFamily="34" charset="0"/>
              </a:rPr>
              <a:t>Our understanding of human abilities in remembering and attending to things also leads to a number of sound guidelines. </a:t>
            </a:r>
          </a:p>
          <a:p>
            <a:pPr marL="361950" indent="-361950"/>
            <a:r>
              <a:rPr lang="en-US" sz="2800" b="0" i="0" u="none" strike="noStrike" baseline="0" dirty="0">
                <a:latin typeface="Arial" panose="020B0604020202020204" pitchFamily="34" charset="0"/>
              </a:rPr>
              <a:t>Memory is usually considered in terms of our short-term or working memory and long-term memory. </a:t>
            </a:r>
          </a:p>
          <a:p>
            <a:pPr marL="361950" indent="-361950"/>
            <a:r>
              <a:rPr lang="en-US" sz="2800" b="0" i="0" u="none" strike="noStrike" baseline="0" dirty="0">
                <a:latin typeface="Arial" panose="020B0604020202020204" pitchFamily="34" charset="0"/>
              </a:rPr>
              <a:t>Attention concerns what we focus upon.</a:t>
            </a:r>
          </a:p>
        </p:txBody>
      </p:sp>
    </p:spTree>
    <p:extLst>
      <p:ext uri="{BB962C8B-B14F-4D97-AF65-F5344CB8AC3E}">
        <p14:creationId xmlns:p14="http://schemas.microsoft.com/office/powerpoint/2010/main" val="1944064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3844"/>
            <a:ext cx="7886700" cy="706438"/>
          </a:xfrm>
        </p:spPr>
        <p:txBody>
          <a:bodyPr/>
          <a:lstStyle/>
          <a:p>
            <a:r>
              <a:rPr lang="en-US" sz="3600" b="1" i="0" u="none" strike="noStrike" kern="1400" baseline="0" dirty="0">
                <a:latin typeface="Arial" panose="020B0604020202020204" pitchFamily="34" charset="0"/>
              </a:rPr>
              <a:t>Short-term (or working) memory</a:t>
            </a:r>
          </a:p>
        </p:txBody>
      </p:sp>
      <p:sp>
        <p:nvSpPr>
          <p:cNvPr id="3" name="Text Placeholder 2"/>
          <p:cNvSpPr>
            <a:spLocks noGrp="1"/>
          </p:cNvSpPr>
          <p:nvPr>
            <p:ph type="body" idx="4294967295"/>
          </p:nvPr>
        </p:nvSpPr>
        <p:spPr>
          <a:xfrm>
            <a:off x="666556" y="1435100"/>
            <a:ext cx="7886700" cy="4351338"/>
          </a:xfrm>
        </p:spPr>
        <p:txBody>
          <a:bodyPr>
            <a:normAutofit/>
          </a:bodyPr>
          <a:lstStyle/>
          <a:p>
            <a:r>
              <a:rPr lang="en-US" sz="1800" b="0" i="0" u="none" strike="noStrike" baseline="0" dirty="0">
                <a:latin typeface="Arial" panose="020B0604020202020204" pitchFamily="34" charset="0"/>
              </a:rPr>
              <a:t>There is a widely quoted design guideline based on Miller and his magic number. George Miller (1956) found that short-term memory is limited to only 7 +/− 2 ‘chunks’ of information. </a:t>
            </a:r>
          </a:p>
          <a:p>
            <a:r>
              <a:rPr lang="en-US" sz="1800" b="0" i="0" u="none" strike="noStrike" baseline="0" dirty="0">
                <a:latin typeface="Arial" panose="020B0604020202020204" pitchFamily="34" charset="0"/>
              </a:rPr>
              <a:t>This principle has been used in HCI to suggest that menus should be restricted to about seven items or web navigation bars should be seven items. </a:t>
            </a:r>
          </a:p>
          <a:p>
            <a:r>
              <a:rPr lang="en-US" sz="1800" b="0" i="0" u="none" strike="noStrike" baseline="0" dirty="0">
                <a:latin typeface="Arial" panose="020B0604020202020204" pitchFamily="34" charset="0"/>
              </a:rPr>
              <a:t>While these are perfectly reasonable heuristics for designers to use, they do not derive from a limitation of short-term memory which is to do with how much most people can remember.</a:t>
            </a:r>
          </a:p>
          <a:p>
            <a:r>
              <a:rPr lang="en-US" sz="1800" b="0" i="0" u="none" strike="noStrike" baseline="0" dirty="0">
                <a:latin typeface="Arial" panose="020B0604020202020204" pitchFamily="34" charset="0"/>
              </a:rPr>
              <a:t>There is also an issue about how true this finding is, and more recent work indicates that the real capacity of working memory is closer to three or four items; indeed, Cowan has argued for 4 +/− 1 (Cowan, 2002). </a:t>
            </a:r>
          </a:p>
          <a:p>
            <a:r>
              <a:rPr lang="en-US" sz="1800" b="0" i="0" u="none" strike="noStrike" baseline="0" dirty="0">
                <a:latin typeface="Arial" panose="020B0604020202020204" pitchFamily="34" charset="0"/>
              </a:rPr>
              <a:t>The central observation, however, that you should not expect people to remember lots of detail is well made.</a:t>
            </a:r>
          </a:p>
        </p:txBody>
      </p:sp>
    </p:spTree>
    <p:extLst>
      <p:ext uri="{BB962C8B-B14F-4D97-AF65-F5344CB8AC3E}">
        <p14:creationId xmlns:p14="http://schemas.microsoft.com/office/powerpoint/2010/main" val="207673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649288"/>
          </a:xfrm>
        </p:spPr>
        <p:txBody>
          <a:bodyPr/>
          <a:lstStyle/>
          <a:p>
            <a:r>
              <a:rPr lang="en-US" sz="3600" b="1" i="0" u="none" strike="noStrike" kern="1400" baseline="0" dirty="0">
                <a:latin typeface="Arial" panose="020B0604020202020204" pitchFamily="34" charset="0"/>
              </a:rPr>
              <a:t>Chunking</a:t>
            </a:r>
          </a:p>
        </p:txBody>
      </p:sp>
      <p:sp>
        <p:nvSpPr>
          <p:cNvPr id="3" name="Text Placeholder 2"/>
          <p:cNvSpPr>
            <a:spLocks noGrp="1"/>
          </p:cNvSpPr>
          <p:nvPr>
            <p:ph type="body" idx="4294967295"/>
          </p:nvPr>
        </p:nvSpPr>
        <p:spPr>
          <a:xfrm>
            <a:off x="666556" y="1435100"/>
            <a:ext cx="7886700" cy="4351338"/>
          </a:xfrm>
        </p:spPr>
        <p:txBody>
          <a:bodyPr>
            <a:noAutofit/>
          </a:bodyPr>
          <a:lstStyle/>
          <a:p>
            <a:pPr marL="361950" indent="-361950"/>
            <a:r>
              <a:rPr lang="en-US" sz="1600" b="0" i="0" u="none" strike="noStrike" baseline="0" dirty="0">
                <a:latin typeface="Arial" panose="020B0604020202020204" pitchFamily="34" charset="0"/>
              </a:rPr>
              <a:t>Chunking is the process of grouping information into larger, more meaningful units, thus minimizing the demands on working memory. </a:t>
            </a:r>
          </a:p>
          <a:p>
            <a:pPr marL="361950" indent="-361950"/>
            <a:r>
              <a:rPr lang="en-US" sz="1600" b="0" i="0" u="none" strike="noStrike" baseline="0" dirty="0">
                <a:latin typeface="Arial" panose="020B0604020202020204" pitchFamily="34" charset="0"/>
              </a:rPr>
              <a:t>Chunking is a very effective way of reducing memory load.</a:t>
            </a:r>
          </a:p>
          <a:p>
            <a:pPr marL="361950" indent="-361950"/>
            <a:r>
              <a:rPr lang="en-US" sz="1600" b="0" i="0" u="none" strike="noStrike" baseline="0" dirty="0">
                <a:latin typeface="Arial" panose="020B0604020202020204" pitchFamily="34" charset="0"/>
              </a:rPr>
              <a:t>An example of chunking at the interface is the grouping of meaningful elements of a task into one place (or dialogue). </a:t>
            </a:r>
          </a:p>
          <a:p>
            <a:pPr marL="361950" indent="-361950"/>
            <a:r>
              <a:rPr lang="en-US" sz="1600" b="0" i="0" u="none" strike="noStrike" baseline="0" dirty="0">
                <a:latin typeface="Arial" panose="020B0604020202020204" pitchFamily="34" charset="0"/>
              </a:rPr>
              <a:t>Think about setting up a standard template for a document. </a:t>
            </a:r>
          </a:p>
          <a:p>
            <a:pPr marL="361950" indent="-361950"/>
            <a:r>
              <a:rPr lang="en-US" sz="1600" b="0" i="0" u="none" strike="noStrike" baseline="0" dirty="0">
                <a:latin typeface="Arial" panose="020B0604020202020204" pitchFamily="34" charset="0"/>
              </a:rPr>
              <a:t>Amongst the things we have to remember to do are printing the document on the printer we wish to use, setting document parameters such as its size and orientation, setting the print quality or colour setting and so on. </a:t>
            </a:r>
          </a:p>
          <a:p>
            <a:pPr marL="361950" indent="-361950"/>
            <a:r>
              <a:rPr lang="en-US" sz="1600" b="0" i="0" u="none" strike="noStrike" baseline="0" dirty="0">
                <a:latin typeface="Arial" panose="020B0604020202020204" pitchFamily="34" charset="0"/>
              </a:rPr>
              <a:t>Another example of chunking can be seen in Figure 12.23. </a:t>
            </a:r>
          </a:p>
          <a:p>
            <a:pPr marL="361950" indent="-361950"/>
            <a:r>
              <a:rPr lang="en-US" sz="1600" b="0" i="0" u="none" strike="noStrike" baseline="0" dirty="0">
                <a:latin typeface="Arial" panose="020B0604020202020204" pitchFamily="34" charset="0"/>
              </a:rPr>
              <a:t>Here a large number of formatting options (font, alignment, border and document setting) have been chunked into a single, expandable dialogue. </a:t>
            </a:r>
          </a:p>
          <a:p>
            <a:pPr marL="361950" indent="-361950"/>
            <a:r>
              <a:rPr lang="en-US" sz="1600" b="0" i="0" u="none" strike="noStrike" baseline="0" dirty="0">
                <a:latin typeface="Arial" panose="020B0604020202020204" pitchFamily="34" charset="0"/>
              </a:rPr>
              <a:t>The </a:t>
            </a:r>
            <a:r>
              <a:rPr lang="en-US" sz="1600" b="0" i="0" u="none" strike="noStrike" baseline="0" dirty="0">
                <a:latin typeface="Arial" panose="020B0604020202020204" pitchFamily="34" charset="0"/>
                <a:sym typeface="Wingdings 3" charset="2"/>
              </a:rPr>
              <a:t>symbol indicates that the selection will expand if selected. </a:t>
            </a:r>
          </a:p>
          <a:p>
            <a:pPr marL="361950" indent="-361950"/>
            <a:r>
              <a:rPr lang="en-US" sz="1600" b="0" i="0" u="none" strike="noStrike" baseline="0" dirty="0">
                <a:latin typeface="Arial" panose="020B0604020202020204" pitchFamily="34" charset="0"/>
              </a:rPr>
              <a:t>Having clicked on the Alignment and Spacing button, the chunked dialogue expands to unpack a number of related options.</a:t>
            </a:r>
          </a:p>
        </p:txBody>
      </p:sp>
    </p:spTree>
    <p:extLst>
      <p:ext uri="{BB962C8B-B14F-4D97-AF65-F5344CB8AC3E}">
        <p14:creationId xmlns:p14="http://schemas.microsoft.com/office/powerpoint/2010/main" val="663901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95054"/>
            <a:ext cx="7886700" cy="1076328"/>
          </a:xfrm>
        </p:spPr>
        <p:txBody>
          <a:bodyPr/>
          <a:lstStyle/>
          <a:p>
            <a:r>
              <a:rPr lang="en-US" sz="3600" b="1" i="0" u="none" strike="noStrike" kern="1400" baseline="0" dirty="0">
                <a:latin typeface="Arial" panose="020B0604020202020204" pitchFamily="34" charset="0"/>
              </a:rPr>
              <a:t>Time limitations</a:t>
            </a:r>
          </a:p>
        </p:txBody>
      </p:sp>
      <p:sp>
        <p:nvSpPr>
          <p:cNvPr id="3" name="Text Placeholder 2"/>
          <p:cNvSpPr>
            <a:spLocks noGrp="1"/>
          </p:cNvSpPr>
          <p:nvPr>
            <p:ph type="body" idx="4294967295"/>
          </p:nvPr>
        </p:nvSpPr>
        <p:spPr>
          <a:xfrm>
            <a:off x="657225" y="1416050"/>
            <a:ext cx="7886700" cy="4351338"/>
          </a:xfrm>
        </p:spPr>
        <p:txBody>
          <a:bodyPr>
            <a:normAutofit/>
          </a:bodyPr>
          <a:lstStyle/>
          <a:p>
            <a:pPr marL="361950" indent="-361950"/>
            <a:r>
              <a:rPr lang="en-US" b="0" i="0" u="none" strike="noStrike" baseline="0" dirty="0">
                <a:latin typeface="Arial" panose="020B0604020202020204" pitchFamily="34" charset="0"/>
              </a:rPr>
              <a:t>Memories, particularly those in short-term or working memory, are surprisingly short-lived, and even in ideal conditions, they will persist for only 30 seconds. </a:t>
            </a:r>
          </a:p>
          <a:p>
            <a:pPr marL="361950" indent="-361950"/>
            <a:r>
              <a:rPr lang="en-US" b="0" i="0" u="none" strike="noStrike" baseline="0" dirty="0">
                <a:latin typeface="Arial" panose="020B0604020202020204" pitchFamily="34" charset="0"/>
              </a:rPr>
              <a:t>So, it is essential to make important information presented persist (Figure 12.24), that is do not flash an alert such as ‘Cannot save file’ onto a screen for a second or two and then remove it. </a:t>
            </a:r>
          </a:p>
          <a:p>
            <a:pPr marL="361950" indent="-361950"/>
            <a:r>
              <a:rPr lang="en-US" b="0" i="0" u="none" strike="noStrike" baseline="0" dirty="0">
                <a:latin typeface="Arial" panose="020B0604020202020204" pitchFamily="34" charset="0"/>
              </a:rPr>
              <a:t>Insist that a button, typically ‘OK’, is pressed. ‘OK’ in this instance really means ‘I acknowledge the message’.</a:t>
            </a:r>
          </a:p>
        </p:txBody>
      </p:sp>
    </p:spTree>
    <p:extLst>
      <p:ext uri="{BB962C8B-B14F-4D97-AF65-F5344CB8AC3E}">
        <p14:creationId xmlns:p14="http://schemas.microsoft.com/office/powerpoint/2010/main" val="2013283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6979"/>
            <a:ext cx="7886700" cy="752478"/>
          </a:xfrm>
        </p:spPr>
        <p:txBody>
          <a:bodyPr/>
          <a:lstStyle/>
          <a:p>
            <a:r>
              <a:rPr lang="en-US" sz="3600" b="1" i="0" u="none" strike="noStrike" kern="1400" baseline="0" dirty="0">
                <a:latin typeface="Arial" panose="020B0604020202020204" pitchFamily="34" charset="0"/>
              </a:rPr>
              <a:t>Recall and recognition</a:t>
            </a:r>
          </a:p>
        </p:txBody>
      </p:sp>
      <p:sp>
        <p:nvSpPr>
          <p:cNvPr id="3" name="Text Placeholder 2"/>
          <p:cNvSpPr>
            <a:spLocks noGrp="1"/>
          </p:cNvSpPr>
          <p:nvPr>
            <p:ph type="body" idx="4294967295"/>
          </p:nvPr>
        </p:nvSpPr>
        <p:spPr>
          <a:xfrm>
            <a:off x="657031" y="1416050"/>
            <a:ext cx="7886700" cy="4351338"/>
          </a:xfrm>
        </p:spPr>
        <p:txBody>
          <a:bodyPr>
            <a:normAutofit/>
          </a:bodyPr>
          <a:lstStyle/>
          <a:p>
            <a:pPr marL="361950" indent="-361950"/>
            <a:r>
              <a:rPr lang="en-US" b="0" i="0" u="none" strike="noStrike" baseline="0" dirty="0">
                <a:latin typeface="Arial" panose="020B0604020202020204" pitchFamily="34" charset="0"/>
              </a:rPr>
              <a:t>Another guideline derived from our knowledge of memory is to design for recognition rather than recall. </a:t>
            </a:r>
          </a:p>
          <a:p>
            <a:pPr marL="361950" indent="-361950"/>
            <a:r>
              <a:rPr lang="en-US" b="0" i="0" u="none" strike="noStrike" baseline="0" dirty="0">
                <a:latin typeface="Arial" panose="020B0604020202020204" pitchFamily="34" charset="0"/>
              </a:rPr>
              <a:t>Recall is the process whereby individuals actively search their memories to retrieve a particular piece of information. </a:t>
            </a:r>
          </a:p>
          <a:p>
            <a:pPr marL="361950" indent="-361950"/>
            <a:r>
              <a:rPr lang="en-US" b="0" i="0" u="none" strike="noStrike" baseline="0" dirty="0">
                <a:latin typeface="Arial" panose="020B0604020202020204" pitchFamily="34" charset="0"/>
              </a:rPr>
              <a:t>Recognition involves searching your memory and then deciding whether the piece of information matches what you have in your memory store. </a:t>
            </a:r>
          </a:p>
          <a:p>
            <a:pPr marL="361950" indent="-361950"/>
            <a:r>
              <a:rPr lang="en-US" b="0" i="0" u="none" strike="noStrike" baseline="0" dirty="0">
                <a:latin typeface="Arial" panose="020B0604020202020204" pitchFamily="34" charset="0"/>
              </a:rPr>
              <a:t>Recognition is generally easier and quicker than recall.</a:t>
            </a:r>
          </a:p>
        </p:txBody>
      </p:sp>
    </p:spTree>
    <p:extLst>
      <p:ext uri="{BB962C8B-B14F-4D97-AF65-F5344CB8AC3E}">
        <p14:creationId xmlns:p14="http://schemas.microsoft.com/office/powerpoint/2010/main" val="150571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696096"/>
          </a:xfrm>
        </p:spPr>
        <p:txBody>
          <a:bodyPr/>
          <a:lstStyle/>
          <a:p>
            <a:r>
              <a:rPr lang="en-US" sz="3600" b="1" i="0" u="none" strike="noStrike" kern="1400" baseline="0" dirty="0">
                <a:latin typeface="Arial" panose="020B0604020202020204" pitchFamily="34" charset="0"/>
              </a:rPr>
              <a:t>Perceptually</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0220" y="1425031"/>
            <a:ext cx="7886700" cy="4351338"/>
          </a:xfrm>
        </p:spPr>
        <p:txBody>
          <a:bodyPr>
            <a:normAutofit/>
          </a:bodyPr>
          <a:lstStyle/>
          <a:p>
            <a:pPr marL="357188" indent="-357188"/>
            <a:r>
              <a:rPr lang="en-US" sz="2000" b="0" i="0" u="none" strike="noStrike" baseline="0" dirty="0">
                <a:latin typeface="Arial" panose="020B0604020202020204" pitchFamily="34" charset="0"/>
              </a:rPr>
              <a:t>Perceptually people interact with a system through what they can see, hear and touch. </a:t>
            </a:r>
          </a:p>
          <a:p>
            <a:pPr marL="357188" indent="-357188"/>
            <a:r>
              <a:rPr lang="en-US" sz="2000" b="0" i="0" u="none" strike="noStrike" baseline="0" dirty="0">
                <a:latin typeface="Arial" panose="020B0604020202020204" pitchFamily="34" charset="0"/>
              </a:rPr>
              <a:t>The visual aspects of interface design concern designing so that people will see and notice things on a screen. </a:t>
            </a:r>
          </a:p>
          <a:p>
            <a:pPr marL="357188" indent="-357188"/>
            <a:r>
              <a:rPr lang="en-US" sz="2000" b="0" i="0" u="none" strike="noStrike" baseline="0" dirty="0">
                <a:latin typeface="Arial" panose="020B0604020202020204" pitchFamily="34" charset="0"/>
              </a:rPr>
              <a:t>Buttons need to be big enough to see and they need to be labelled in a way that is understandable for people. </a:t>
            </a:r>
          </a:p>
          <a:p>
            <a:pPr marL="357188" indent="-357188"/>
            <a:r>
              <a:rPr lang="en-US" sz="2000" b="0" i="0" u="none" strike="noStrike" baseline="0" dirty="0">
                <a:latin typeface="Arial" panose="020B0604020202020204" pitchFamily="34" charset="0"/>
              </a:rPr>
              <a:t>Instructions need to be given so people know what they are expected to do. </a:t>
            </a:r>
          </a:p>
          <a:p>
            <a:pPr marL="357188" indent="-357188"/>
            <a:r>
              <a:rPr lang="en-US" sz="2000" b="0" i="0" u="none" strike="noStrike" baseline="0" dirty="0">
                <a:latin typeface="Arial" panose="020B0604020202020204" pitchFamily="34" charset="0"/>
              </a:rPr>
              <a:t>Displays of large amounts of information need to be carefully considered so that people can see the relationships between data to understand its significance.</a:t>
            </a:r>
          </a:p>
        </p:txBody>
      </p:sp>
    </p:spTree>
    <p:extLst>
      <p:ext uri="{BB962C8B-B14F-4D97-AF65-F5344CB8AC3E}">
        <p14:creationId xmlns:p14="http://schemas.microsoft.com/office/powerpoint/2010/main" val="1194723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34155"/>
            <a:ext cx="7886700" cy="798514"/>
          </a:xfrm>
        </p:spPr>
        <p:txBody>
          <a:bodyPr/>
          <a:lstStyle/>
          <a:p>
            <a:r>
              <a:rPr lang="en-US" sz="3600" b="1" i="0" u="none" strike="noStrike" kern="1400" baseline="0" dirty="0">
                <a:latin typeface="Arial" panose="020B0604020202020204" pitchFamily="34" charset="0"/>
              </a:rPr>
              <a:t>Challenge 12.4</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60012" y="1397194"/>
            <a:ext cx="7886700" cy="4351338"/>
          </a:xfrm>
        </p:spPr>
        <p:txBody>
          <a:bodyPr/>
          <a:lstStyle/>
          <a:p>
            <a:pPr marL="361950" indent="-361950"/>
            <a:r>
              <a:rPr lang="en-US" sz="2800" b="0" i="0" u="none" strike="noStrike" baseline="0" dirty="0">
                <a:latin typeface="Arial" panose="020B0604020202020204" pitchFamily="34" charset="0"/>
              </a:rPr>
              <a:t>Find instances of designing for recall and recognition in software you use regularly. Hint: websites requiring form-filling are often good sources of examples.</a:t>
            </a:r>
          </a:p>
        </p:txBody>
      </p:sp>
    </p:spTree>
    <p:extLst>
      <p:ext uri="{BB962C8B-B14F-4D97-AF65-F5344CB8AC3E}">
        <p14:creationId xmlns:p14="http://schemas.microsoft.com/office/powerpoint/2010/main" val="542741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564"/>
            <a:ext cx="7886700" cy="1325563"/>
          </a:xfrm>
        </p:spPr>
        <p:txBody>
          <a:bodyPr/>
          <a:lstStyle/>
          <a:p>
            <a:r>
              <a:rPr lang="en-US" sz="3600" b="1" i="0" u="none" strike="noStrike" kern="1400" baseline="0" dirty="0">
                <a:latin typeface="Arial" panose="020B0604020202020204" pitchFamily="34" charset="0"/>
              </a:rPr>
              <a:t>Designing for memory</a:t>
            </a:r>
          </a:p>
        </p:txBody>
      </p:sp>
      <p:sp>
        <p:nvSpPr>
          <p:cNvPr id="3" name="Text Placeholder 2"/>
          <p:cNvSpPr>
            <a:spLocks noGrp="1"/>
          </p:cNvSpPr>
          <p:nvPr>
            <p:ph type="body" idx="4294967295"/>
          </p:nvPr>
        </p:nvSpPr>
        <p:spPr>
          <a:xfrm>
            <a:off x="666556" y="1444819"/>
            <a:ext cx="7886700" cy="4351338"/>
          </a:xfrm>
        </p:spPr>
        <p:txBody>
          <a:bodyPr>
            <a:normAutofit/>
          </a:bodyPr>
          <a:lstStyle/>
          <a:p>
            <a:pPr marL="361950" indent="-361950"/>
            <a:r>
              <a:rPr lang="en-US" sz="1400" b="0" i="0" u="none" strike="noStrike" baseline="0" dirty="0">
                <a:latin typeface="Arial" panose="020B0604020202020204" pitchFamily="34" charset="0"/>
              </a:rPr>
              <a:t>Consider the interface widget in Figure 12.25. This is an image of the formatting palette which is part of the version of Microsoft Word current at the time of writing.</a:t>
            </a:r>
          </a:p>
          <a:p>
            <a:pPr marL="361950" indent="-361950"/>
            <a:r>
              <a:rPr lang="en-US" sz="1400" b="0" i="0" u="none" strike="noStrike" baseline="0" dirty="0">
                <a:latin typeface="Arial" panose="020B0604020202020204" pitchFamily="34" charset="0"/>
              </a:rPr>
              <a:t>Microsoft have extensive usability laboratories and the design of this application will have benefited from a sound understanding of the capabilities of people. </a:t>
            </a:r>
          </a:p>
          <a:p>
            <a:pPr marL="361950" indent="-361950"/>
            <a:r>
              <a:rPr lang="en-US" sz="1400" b="0" i="0" u="none" strike="noStrike" baseline="0" dirty="0">
                <a:latin typeface="Arial" panose="020B0604020202020204" pitchFamily="34" charset="0"/>
              </a:rPr>
              <a:t>As such it is an excellent example of designing for memory and embodies a whole series of design principles reflecting good design practice:</a:t>
            </a:r>
          </a:p>
          <a:p>
            <a:pPr marL="361950" indent="-361950"/>
            <a:r>
              <a:rPr lang="en-US" sz="1400" b="0" i="0" u="none" strike="noStrike" baseline="0" dirty="0">
                <a:latin typeface="Arial" panose="020B0604020202020204" pitchFamily="34" charset="0"/>
              </a:rPr>
              <a:t>The palette has been designed to use recognition rather than recall. </a:t>
            </a:r>
          </a:p>
          <a:p>
            <a:pPr marL="361950" indent="-361950"/>
            <a:r>
              <a:rPr lang="en-US" sz="1400" b="0" i="0" u="none" strike="noStrike" baseline="0" dirty="0">
                <a:latin typeface="Arial" panose="020B0604020202020204" pitchFamily="34" charset="0"/>
              </a:rPr>
              <a:t>The drop-down menus for style, name and size remove the need to recall the names of the fonts installed and the range of styles available.</a:t>
            </a:r>
          </a:p>
          <a:p>
            <a:pPr marL="361950" indent="-361950"/>
            <a:r>
              <a:rPr lang="en-US" sz="1400" b="0" i="0" u="none" strike="noStrike" baseline="0" dirty="0">
                <a:latin typeface="Arial" panose="020B0604020202020204" pitchFamily="34" charset="0"/>
              </a:rPr>
              <a:t> Instead the main memory mechanism is recognition. </a:t>
            </a:r>
          </a:p>
          <a:p>
            <a:pPr marL="361950" indent="-361950"/>
            <a:r>
              <a:rPr lang="en-US" sz="1400" b="0" i="0" u="none" strike="noStrike" baseline="0" dirty="0">
                <a:latin typeface="Arial" panose="020B0604020202020204" pitchFamily="34" charset="0"/>
              </a:rPr>
              <a:t>In addition to this, the burden on working memory is kept to a minimum using selection rather than having to memorize the name of a font (e.g. Zapf Dingbats) and then having to type it correctly in a dialogue box.</a:t>
            </a:r>
          </a:p>
          <a:p>
            <a:pPr marL="361950" indent="-361950"/>
            <a:r>
              <a:rPr lang="en-US" sz="1400" b="0" i="0" u="none" strike="noStrike" baseline="0" dirty="0">
                <a:latin typeface="Arial" panose="020B0604020202020204" pitchFamily="34" charset="0"/>
              </a:rPr>
              <a:t>The palette has been organized into four chunks – font, alignment and spacing, borders and shading and document – which are logical groups or chunks of functions.</a:t>
            </a:r>
          </a:p>
          <a:p>
            <a:pPr marL="361950" indent="-361950"/>
            <a:r>
              <a:rPr lang="en-US" sz="1400" b="0" i="0" u="none" strike="noStrike" baseline="0" dirty="0">
                <a:latin typeface="Arial" panose="020B0604020202020204" pitchFamily="34" charset="0"/>
              </a:rPr>
              <a:t>The use of meaningful associations: B stands for bold, I for italic. It is good design practice to use these natural mappings.</a:t>
            </a:r>
          </a:p>
          <a:p>
            <a:pPr marL="361950" indent="-361950"/>
            <a:r>
              <a:rPr lang="en-US" sz="1400" b="0" i="0" u="none" strike="noStrike" baseline="0" dirty="0">
                <a:latin typeface="Arial" panose="020B0604020202020204" pitchFamily="34" charset="0"/>
              </a:rPr>
              <a:t>The palette also relies on aspects of visual processing and the use of icons.</a:t>
            </a:r>
          </a:p>
        </p:txBody>
      </p:sp>
    </p:spTree>
    <p:extLst>
      <p:ext uri="{BB962C8B-B14F-4D97-AF65-F5344CB8AC3E}">
        <p14:creationId xmlns:p14="http://schemas.microsoft.com/office/powerpoint/2010/main" val="1490702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08352"/>
            <a:ext cx="7886700" cy="799356"/>
          </a:xfrm>
        </p:spPr>
        <p:txBody>
          <a:bodyPr/>
          <a:lstStyle/>
          <a:p>
            <a:r>
              <a:rPr lang="en-US" sz="4000" b="1" i="0" u="none" strike="noStrike" kern="1400" baseline="0" dirty="0">
                <a:latin typeface="Arial" panose="020B0604020202020204" pitchFamily="34" charset="0"/>
              </a:rPr>
              <a:t>Novices and experts</a:t>
            </a:r>
          </a:p>
        </p:txBody>
      </p:sp>
      <p:sp>
        <p:nvSpPr>
          <p:cNvPr id="3" name="TextBox 2"/>
          <p:cNvSpPr txBox="1"/>
          <p:nvPr/>
        </p:nvSpPr>
        <p:spPr>
          <a:xfrm>
            <a:off x="1018893" y="1416421"/>
            <a:ext cx="7757367" cy="4585871"/>
          </a:xfrm>
          <a:prstGeom prst="rect">
            <a:avLst/>
          </a:prstGeom>
          <a:noFill/>
        </p:spPr>
        <p:txBody>
          <a:bodyPr wrap="square" rtlCol="0">
            <a:spAutoFit/>
          </a:bodyPr>
          <a:lstStyle/>
          <a:p>
            <a:r>
              <a:rPr lang="en-US" sz="2400" dirty="0"/>
              <a:t>As we use systems we become used to them and transfer from being novices to experts. </a:t>
            </a:r>
            <a:r>
              <a:rPr lang="en-US" sz="2400" dirty="0" smtClean="0"/>
              <a:t>One </a:t>
            </a:r>
            <a:r>
              <a:rPr lang="en-US" sz="2400" dirty="0"/>
              <a:t>of the most relevant examples is operating systems. </a:t>
            </a:r>
            <a:r>
              <a:rPr lang="en-US" sz="2400" dirty="0" smtClean="0"/>
              <a:t>Although </a:t>
            </a:r>
            <a:r>
              <a:rPr lang="en-US" sz="2400" dirty="0" err="1"/>
              <a:t>MacOS</a:t>
            </a:r>
            <a:r>
              <a:rPr lang="en-US" sz="2400" dirty="0"/>
              <a:t> and Windows 10 ostensibly perform very similar functions, it can be difficult to transfer between them as certain settings act in different ways.</a:t>
            </a:r>
          </a:p>
          <a:p>
            <a:pPr>
              <a:spcBef>
                <a:spcPts val="1200"/>
              </a:spcBef>
            </a:pPr>
            <a:r>
              <a:rPr lang="en-US" sz="2400" dirty="0"/>
              <a:t>The same is true with apps and websites. </a:t>
            </a:r>
            <a:r>
              <a:rPr lang="en-US" sz="2400" dirty="0" smtClean="0"/>
              <a:t>When </a:t>
            </a:r>
            <a:r>
              <a:rPr lang="en-US" sz="2400" dirty="0"/>
              <a:t>a train company we are familiar with </a:t>
            </a:r>
            <a:r>
              <a:rPr lang="en-US" sz="2400" dirty="0" smtClean="0"/>
              <a:t>updates </a:t>
            </a:r>
            <a:r>
              <a:rPr lang="en-US" sz="2400" dirty="0"/>
              <a:t>its website this can initially be confusing. </a:t>
            </a:r>
            <a:r>
              <a:rPr lang="en-US" sz="2400" dirty="0" smtClean="0"/>
              <a:t>This </a:t>
            </a:r>
            <a:r>
              <a:rPr lang="en-US" sz="2400" dirty="0"/>
              <a:t>is because we </a:t>
            </a:r>
            <a:r>
              <a:rPr lang="en-US" sz="2400" dirty="0" err="1"/>
              <a:t>recognise</a:t>
            </a:r>
            <a:r>
              <a:rPr lang="en-US" sz="2400" dirty="0"/>
              <a:t> patterns in the way they behave and repeat interactions become automatic.</a:t>
            </a:r>
          </a:p>
          <a:p>
            <a:endParaRPr lang="en-IN" dirty="0"/>
          </a:p>
        </p:txBody>
      </p:sp>
    </p:spTree>
    <p:extLst>
      <p:ext uri="{BB962C8B-B14F-4D97-AF65-F5344CB8AC3E}">
        <p14:creationId xmlns:p14="http://schemas.microsoft.com/office/powerpoint/2010/main" val="17009606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5269"/>
            <a:ext cx="7886700" cy="763588"/>
          </a:xfrm>
        </p:spPr>
        <p:txBody>
          <a:bodyPr/>
          <a:lstStyle/>
          <a:p>
            <a:r>
              <a:rPr lang="en-US" sz="3600" b="1" i="0" u="none" strike="noStrike" kern="1400" baseline="0" dirty="0">
                <a:latin typeface="Arial" panose="020B0604020202020204" pitchFamily="34" charset="0"/>
              </a:rPr>
              <a:t>Other examples (1 of 2)</a:t>
            </a:r>
          </a:p>
        </p:txBody>
      </p:sp>
      <p:sp>
        <p:nvSpPr>
          <p:cNvPr id="3" name="Text Placeholder 2"/>
          <p:cNvSpPr>
            <a:spLocks noGrp="1"/>
          </p:cNvSpPr>
          <p:nvPr>
            <p:ph type="body" idx="4294967295"/>
          </p:nvPr>
        </p:nvSpPr>
        <p:spPr>
          <a:xfrm>
            <a:off x="657225" y="1406719"/>
            <a:ext cx="7886700" cy="4351338"/>
          </a:xfrm>
        </p:spPr>
        <p:txBody>
          <a:bodyPr>
            <a:normAutofit/>
          </a:bodyPr>
          <a:lstStyle/>
          <a:p>
            <a:pPr marL="361950" indent="-361950"/>
            <a:r>
              <a:rPr lang="en-US" b="0" i="0" u="none" strike="noStrike" baseline="0" dirty="0">
                <a:latin typeface="Arial" panose="020B0604020202020204" pitchFamily="34" charset="0"/>
              </a:rPr>
              <a:t>Further key evidence of the advantage of recognition over recall can be seen in the use of picklists. </a:t>
            </a:r>
          </a:p>
          <a:p>
            <a:pPr marL="361950" indent="-361950"/>
            <a:r>
              <a:rPr lang="en-US" b="0" i="0" u="none" strike="noStrike" baseline="0" dirty="0">
                <a:latin typeface="Arial" panose="020B0604020202020204" pitchFamily="34" charset="0"/>
              </a:rPr>
              <a:t>Picklists have two clear advantages over simply asking someone to recall a specific name, or any other piece of data. </a:t>
            </a:r>
          </a:p>
          <a:p>
            <a:pPr marL="361950" indent="-361950"/>
            <a:r>
              <a:rPr lang="en-US" b="0" i="0" u="none" strike="noStrike" baseline="0" dirty="0">
                <a:latin typeface="Arial" panose="020B0604020202020204" pitchFamily="34" charset="0"/>
              </a:rPr>
              <a:t>They offer help when we are faced with trying to recall something that is on the tip of our tongue or something that is ambiguous or which may be difficult to spell. </a:t>
            </a:r>
          </a:p>
          <a:p>
            <a:pPr marL="361950" indent="-361950"/>
            <a:r>
              <a:rPr lang="en-US" b="0" i="0" u="none" strike="noStrike" baseline="0" dirty="0">
                <a:latin typeface="Arial" panose="020B0604020202020204" pitchFamily="34" charset="0"/>
              </a:rPr>
              <a:t>Consider the next two examples: imagine you are trying to book a flight from Edinburgh to London. </a:t>
            </a:r>
          </a:p>
        </p:txBody>
      </p:sp>
    </p:spTree>
    <p:extLst>
      <p:ext uri="{BB962C8B-B14F-4D97-AF65-F5344CB8AC3E}">
        <p14:creationId xmlns:p14="http://schemas.microsoft.com/office/powerpoint/2010/main" val="7432012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0755"/>
            <a:ext cx="7886700" cy="744538"/>
          </a:xfrm>
        </p:spPr>
        <p:txBody>
          <a:bodyPr/>
          <a:lstStyle/>
          <a:p>
            <a:r>
              <a:rPr lang="en-US" sz="3600" b="1" i="0" u="none" strike="noStrike" kern="1400" baseline="0" dirty="0">
                <a:latin typeface="Arial" panose="020B0604020202020204" pitchFamily="34" charset="0"/>
              </a:rPr>
              <a:t>Other examples (2 of 2)</a:t>
            </a:r>
          </a:p>
        </p:txBody>
      </p:sp>
      <p:sp>
        <p:nvSpPr>
          <p:cNvPr id="3" name="Text Placeholder 2"/>
          <p:cNvSpPr>
            <a:spLocks noGrp="1"/>
          </p:cNvSpPr>
          <p:nvPr>
            <p:ph type="body" idx="4294967295"/>
          </p:nvPr>
        </p:nvSpPr>
        <p:spPr>
          <a:xfrm>
            <a:off x="657031" y="1406525"/>
            <a:ext cx="7886700" cy="4351338"/>
          </a:xfrm>
        </p:spPr>
        <p:txBody>
          <a:bodyPr>
            <a:normAutofit/>
          </a:bodyPr>
          <a:lstStyle/>
          <a:p>
            <a:pPr marL="361950" indent="-361950"/>
            <a:r>
              <a:rPr lang="en-US" b="0" i="0" u="none" strike="noStrike" baseline="0" dirty="0">
                <a:latin typeface="Arial" panose="020B0604020202020204" pitchFamily="34" charset="0"/>
              </a:rPr>
              <a:t>London Stansted is easier to recognize than trying to remember (a) how to spell it – Stanstead, Standsted or Stansted? – and (b) the official airline abbreviation (STN). </a:t>
            </a:r>
          </a:p>
          <a:p>
            <a:pPr marL="361950" indent="-361950"/>
            <a:r>
              <a:rPr lang="en-US" b="0" i="0" u="none" strike="noStrike" baseline="0" dirty="0">
                <a:latin typeface="Arial" panose="020B0604020202020204" pitchFamily="34" charset="0"/>
              </a:rPr>
              <a:t>The use of a picklist can also significantly improve the spelling of the documents we produce. </a:t>
            </a:r>
          </a:p>
          <a:p>
            <a:pPr marL="361950" indent="-361950"/>
            <a:r>
              <a:rPr lang="en-US" b="0" i="0" u="none" strike="noStrike" baseline="0" dirty="0">
                <a:latin typeface="Arial" panose="020B0604020202020204" pitchFamily="34" charset="0"/>
              </a:rPr>
              <a:t>Current versions of Microsoft Word identify misspelled words by underlining them with a red wavy line. </a:t>
            </a:r>
          </a:p>
          <a:p>
            <a:pPr marL="361950" indent="-361950"/>
            <a:r>
              <a:rPr lang="en-US" b="0" i="0" u="none" strike="noStrike" baseline="0" dirty="0">
                <a:latin typeface="Arial" panose="020B0604020202020204" pitchFamily="34" charset="0"/>
              </a:rPr>
              <a:t>Left-clicking on the word drops down a picklist of alternative spellings. </a:t>
            </a:r>
          </a:p>
        </p:txBody>
      </p:sp>
    </p:spTree>
    <p:extLst>
      <p:ext uri="{BB962C8B-B14F-4D97-AF65-F5344CB8AC3E}">
        <p14:creationId xmlns:p14="http://schemas.microsoft.com/office/powerpoint/2010/main" val="12181816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668338"/>
          </a:xfrm>
        </p:spPr>
        <p:txBody>
          <a:bodyPr/>
          <a:lstStyle/>
          <a:p>
            <a:r>
              <a:rPr lang="en-US" sz="3600" b="1" i="0" u="none" strike="noStrike" kern="1400" baseline="0" dirty="0">
                <a:latin typeface="Arial" panose="020B0604020202020204" pitchFamily="34" charset="0"/>
              </a:rPr>
              <a:t>Thumbnails</a:t>
            </a:r>
          </a:p>
        </p:txBody>
      </p:sp>
      <p:sp>
        <p:nvSpPr>
          <p:cNvPr id="3" name="Text Placeholder 2"/>
          <p:cNvSpPr>
            <a:spLocks noGrp="1"/>
          </p:cNvSpPr>
          <p:nvPr>
            <p:ph type="body" idx="4294967295"/>
          </p:nvPr>
        </p:nvSpPr>
        <p:spPr>
          <a:xfrm>
            <a:off x="660012" y="1416050"/>
            <a:ext cx="7886700" cy="4351338"/>
          </a:xfrm>
        </p:spPr>
        <p:txBody>
          <a:bodyPr/>
          <a:lstStyle/>
          <a:p>
            <a:pPr marL="361950" indent="-361950"/>
            <a:r>
              <a:rPr lang="en-US" b="0" i="0" u="none" strike="noStrike" baseline="0" dirty="0">
                <a:latin typeface="Arial" panose="020B0604020202020204" pitchFamily="34" charset="0"/>
              </a:rPr>
              <a:t>The recent use of thumbnails is another example of how recognition is more effective than recall. </a:t>
            </a:r>
          </a:p>
          <a:p>
            <a:pPr marL="361950" indent="-361950"/>
            <a:r>
              <a:rPr lang="en-US" b="0" i="0" u="none" strike="noStrike" baseline="0" dirty="0">
                <a:latin typeface="Arial" panose="020B0604020202020204" pitchFamily="34" charset="0"/>
              </a:rPr>
              <a:t>Figure 12.28 is a screenshot of the My Pictures folder on a computer running the Windows 7 operating system. </a:t>
            </a:r>
          </a:p>
          <a:p>
            <a:pPr marL="361950" indent="-361950"/>
            <a:r>
              <a:rPr lang="en-US" b="0" i="0" u="none" strike="noStrike" baseline="0" dirty="0">
                <a:latin typeface="Arial" panose="020B0604020202020204" pitchFamily="34" charset="0"/>
              </a:rPr>
              <a:t>The folder contains a number of thumbnails, that is, very small (thumbnail-sized) images of the contents of the files in the folder. </a:t>
            </a:r>
          </a:p>
          <a:p>
            <a:pPr marL="361950" indent="-361950"/>
            <a:r>
              <a:rPr lang="en-US" b="0" i="0" u="none" strike="noStrike" baseline="0" dirty="0">
                <a:latin typeface="Arial" panose="020B0604020202020204" pitchFamily="34" charset="0"/>
              </a:rPr>
              <a:t>Each is immediately recognizable and reminds the person of the original content.</a:t>
            </a:r>
          </a:p>
        </p:txBody>
      </p:sp>
    </p:spTree>
    <p:extLst>
      <p:ext uri="{BB962C8B-B14F-4D97-AF65-F5344CB8AC3E}">
        <p14:creationId xmlns:p14="http://schemas.microsoft.com/office/powerpoint/2010/main" val="20175191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b="1" i="0" u="none" strike="noStrike" kern="1400" baseline="0" dirty="0">
                <a:latin typeface="Arial" panose="020B0604020202020204" pitchFamily="34" charset="0"/>
              </a:rPr>
              <a:t>Colour blindness</a:t>
            </a:r>
          </a:p>
        </p:txBody>
      </p:sp>
      <p:sp>
        <p:nvSpPr>
          <p:cNvPr id="3" name="Text Placeholder 2"/>
          <p:cNvSpPr>
            <a:spLocks noGrp="1"/>
          </p:cNvSpPr>
          <p:nvPr>
            <p:ph type="body" idx="4294967295"/>
          </p:nvPr>
        </p:nvSpPr>
        <p:spPr>
          <a:xfrm>
            <a:off x="657031" y="1425769"/>
            <a:ext cx="7886700" cy="4351338"/>
          </a:xfrm>
        </p:spPr>
        <p:txBody>
          <a:bodyPr>
            <a:normAutofit/>
          </a:bodyPr>
          <a:lstStyle/>
          <a:p>
            <a:pPr marL="361950" indent="-361950"/>
            <a:r>
              <a:rPr lang="en-US" sz="2000" b="0" i="0" u="none" strike="noStrike" baseline="0" dirty="0">
                <a:latin typeface="Arial" panose="020B0604020202020204" pitchFamily="34" charset="0"/>
              </a:rPr>
              <a:t>The term colour blind is used to describe people with defective colour vision. </a:t>
            </a:r>
          </a:p>
          <a:p>
            <a:pPr marL="361950" indent="-361950"/>
            <a:r>
              <a:rPr lang="en-US" sz="2000" b="0" i="0" u="none" strike="noStrike" baseline="0" dirty="0">
                <a:latin typeface="Arial" panose="020B0604020202020204" pitchFamily="34" charset="0"/>
              </a:rPr>
              <a:t>Red–green colour blindness (i.e. the inability to distinguish reliably between red and green) is the most common form, affecting approximately 1 in 12 men (8 per cent) and 1 in 25 women (4 per cent). </a:t>
            </a:r>
          </a:p>
          <a:p>
            <a:pPr marL="361950" indent="-361950"/>
            <a:r>
              <a:rPr lang="en-US" sz="2000" b="0" i="0" u="none" strike="noStrike" baseline="0" dirty="0">
                <a:latin typeface="Arial" panose="020B0604020202020204" pitchFamily="34" charset="0"/>
              </a:rPr>
              <a:t>It is a genetic disorder with a sex-linked recessive gene to blame – hence the greater number of men being affected. </a:t>
            </a:r>
          </a:p>
          <a:p>
            <a:pPr marL="361950" indent="-361950"/>
            <a:r>
              <a:rPr lang="en-US" sz="2000" b="0" i="0" u="none" strike="noStrike" baseline="0" dirty="0">
                <a:latin typeface="Arial" panose="020B0604020202020204" pitchFamily="34" charset="0"/>
              </a:rPr>
              <a:t>A second and rarer form of colour blindness affects the perception of the colours blue–yellow. </a:t>
            </a:r>
          </a:p>
          <a:p>
            <a:pPr marL="361950" indent="-361950"/>
            <a:r>
              <a:rPr lang="en-US" sz="2000" b="0" i="0" u="none" strike="noStrike" baseline="0" dirty="0">
                <a:latin typeface="Arial" panose="020B0604020202020204" pitchFamily="34" charset="0"/>
              </a:rPr>
              <a:t>The rarest form of all results in monochromatic vision in which the sufferer is unable to detect any colour at all.</a:t>
            </a:r>
          </a:p>
        </p:txBody>
      </p:sp>
    </p:spTree>
    <p:extLst>
      <p:ext uri="{BB962C8B-B14F-4D97-AF65-F5344CB8AC3E}">
        <p14:creationId xmlns:p14="http://schemas.microsoft.com/office/powerpoint/2010/main" val="1825135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2093"/>
            <a:ext cx="7886700" cy="782638"/>
          </a:xfrm>
        </p:spPr>
        <p:txBody>
          <a:bodyPr/>
          <a:lstStyle/>
          <a:p>
            <a:r>
              <a:rPr lang="en-US" sz="3600" b="1" i="0" u="none" strike="noStrike" kern="1400" baseline="0" dirty="0">
                <a:latin typeface="Arial" panose="020B0604020202020204" pitchFamily="34" charset="0"/>
              </a:rPr>
              <a:t>Designing with colour</a:t>
            </a:r>
          </a:p>
        </p:txBody>
      </p:sp>
      <p:sp>
        <p:nvSpPr>
          <p:cNvPr id="3" name="Text Placeholder 2"/>
          <p:cNvSpPr>
            <a:spLocks noGrp="1"/>
          </p:cNvSpPr>
          <p:nvPr>
            <p:ph type="body" idx="4294967295"/>
          </p:nvPr>
        </p:nvSpPr>
        <p:spPr>
          <a:xfrm>
            <a:off x="666556" y="1392432"/>
            <a:ext cx="7886700" cy="4351338"/>
          </a:xfrm>
        </p:spPr>
        <p:txBody>
          <a:bodyPr/>
          <a:lstStyle/>
          <a:p>
            <a:pPr marL="361950" indent="-361950"/>
            <a:r>
              <a:rPr lang="en-US" sz="2800" b="0" i="0" u="none" strike="noStrike" baseline="0" dirty="0">
                <a:latin typeface="Arial" panose="020B0604020202020204" pitchFamily="34" charset="0"/>
              </a:rPr>
              <a:t>Colour is very important to us. </a:t>
            </a:r>
          </a:p>
          <a:p>
            <a:pPr marL="361950" indent="-361950"/>
            <a:r>
              <a:rPr lang="en-US" sz="2800" b="0" i="0" u="none" strike="noStrike" baseline="0" dirty="0">
                <a:latin typeface="Arial" panose="020B0604020202020204" pitchFamily="34" charset="0"/>
              </a:rPr>
              <a:t>To describe someone as being colourless is to say that they are without character or interest. </a:t>
            </a:r>
          </a:p>
          <a:p>
            <a:pPr marL="361950" indent="-361950"/>
            <a:r>
              <a:rPr lang="en-US" sz="2800" b="0" i="0" u="none" strike="noStrike" baseline="0" dirty="0">
                <a:latin typeface="Arial" panose="020B0604020202020204" pitchFamily="34" charset="0"/>
              </a:rPr>
              <a:t>The design language adopted by Microsoft (discussed in Chapter 9) makes use of colourful tiles for its design and Apple have long favoured smooth blue and graphite grey as their livery.</a:t>
            </a:r>
          </a:p>
        </p:txBody>
      </p:sp>
    </p:spTree>
    <p:extLst>
      <p:ext uri="{BB962C8B-B14F-4D97-AF65-F5344CB8AC3E}">
        <p14:creationId xmlns:p14="http://schemas.microsoft.com/office/powerpoint/2010/main" val="397649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838"/>
            <a:ext cx="7886700" cy="573088"/>
          </a:xfrm>
        </p:spPr>
        <p:txBody>
          <a:bodyPr/>
          <a:lstStyle/>
          <a:p>
            <a:r>
              <a:rPr lang="en-US" sz="3600" b="1" i="0" u="none" strike="noStrike" kern="1400" baseline="0" dirty="0">
                <a:latin typeface="Arial" panose="020B0604020202020204" pitchFamily="34" charset="0"/>
              </a:rPr>
              <a:t>Aaron Marcus</a:t>
            </a:r>
          </a:p>
        </p:txBody>
      </p:sp>
      <p:sp>
        <p:nvSpPr>
          <p:cNvPr id="3" name="Text Placeholder 2"/>
          <p:cNvSpPr>
            <a:spLocks noGrp="1"/>
          </p:cNvSpPr>
          <p:nvPr>
            <p:ph type="body" idx="4294967295"/>
          </p:nvPr>
        </p:nvSpPr>
        <p:spPr>
          <a:xfrm>
            <a:off x="659583" y="1424565"/>
            <a:ext cx="8125641" cy="4351338"/>
          </a:xfrm>
        </p:spPr>
        <p:txBody>
          <a:bodyPr>
            <a:noAutofit/>
          </a:bodyPr>
          <a:lstStyle/>
          <a:p>
            <a:pPr marL="361950" indent="-361950"/>
            <a:r>
              <a:rPr lang="en-US" sz="2000" b="0" i="0" u="none" strike="noStrike" baseline="0" dirty="0">
                <a:latin typeface="Arial" panose="020B0604020202020204" pitchFamily="34" charset="0"/>
              </a:rPr>
              <a:t>Aaron Marcus’s excellent book Graphic Design for Electronic Documents and User Interfaces (Marcus, 1992) provides the following rules:</a:t>
            </a:r>
          </a:p>
          <a:p>
            <a:pPr marL="809625" lvl="1" indent="-428625">
              <a:buFont typeface="Arial" panose="020B0604020202020204" pitchFamily="34" charset="0"/>
              <a:buChar char="‒"/>
            </a:pPr>
            <a:r>
              <a:rPr lang="en-US" sz="1800" b="0" i="0" u="none" strike="noStrike" baseline="0" dirty="0">
                <a:latin typeface="Arial" panose="020B0604020202020204" pitchFamily="34" charset="0"/>
              </a:rPr>
              <a:t>Rule 1:</a:t>
            </a:r>
            <a:r>
              <a:rPr lang="en-US" sz="1800" dirty="0">
                <a:latin typeface="Arial" panose="020B0604020202020204" pitchFamily="34" charset="0"/>
              </a:rPr>
              <a:t> </a:t>
            </a:r>
            <a:r>
              <a:rPr lang="en-US" sz="1800" b="0" i="0" u="none" strike="noStrike" baseline="0" dirty="0">
                <a:latin typeface="Arial" panose="020B0604020202020204" pitchFamily="34" charset="0"/>
              </a:rPr>
              <a:t>Use a maximum of 5 +/− 2 colours.</a:t>
            </a:r>
          </a:p>
          <a:p>
            <a:pPr marL="809625" lvl="1" indent="-428625">
              <a:buFont typeface="Arial" panose="020B0604020202020204" pitchFamily="34" charset="0"/>
              <a:buChar char="‒"/>
            </a:pPr>
            <a:r>
              <a:rPr lang="en-US" sz="1800" b="0" i="0" u="none" strike="noStrike" baseline="0" dirty="0">
                <a:latin typeface="Arial" panose="020B0604020202020204" pitchFamily="34" charset="0"/>
              </a:rPr>
              <a:t>Rule 2</a:t>
            </a:r>
            <a:r>
              <a:rPr lang="en-US" sz="1800" dirty="0">
                <a:latin typeface="Arial" panose="020B0604020202020204" pitchFamily="34" charset="0"/>
              </a:rPr>
              <a:t>: </a:t>
            </a:r>
            <a:r>
              <a:rPr lang="en-US" sz="1800" b="0" i="0" u="none" strike="noStrike" baseline="0" dirty="0">
                <a:latin typeface="Arial" panose="020B0604020202020204" pitchFamily="34" charset="0"/>
              </a:rPr>
              <a:t>Use foveal (central) and peripheral colours appropriately.</a:t>
            </a:r>
          </a:p>
          <a:p>
            <a:pPr marL="809625" lvl="1" indent="-428625">
              <a:buFont typeface="Arial" panose="020B0604020202020204" pitchFamily="34" charset="0"/>
              <a:buChar char="‒"/>
            </a:pPr>
            <a:r>
              <a:rPr lang="en-US" sz="1800" b="0" i="0" u="none" strike="noStrike" baseline="0" dirty="0">
                <a:latin typeface="Arial" panose="020B0604020202020204" pitchFamily="34" charset="0"/>
              </a:rPr>
              <a:t>Rule 3:</a:t>
            </a:r>
            <a:r>
              <a:rPr lang="en-US" sz="1800" b="0" i="0" u="none" strike="noStrike" dirty="0">
                <a:latin typeface="Arial" panose="020B0604020202020204" pitchFamily="34" charset="0"/>
              </a:rPr>
              <a:t> </a:t>
            </a:r>
            <a:r>
              <a:rPr lang="en-US" sz="1800" b="0" i="0" u="none" strike="noStrike" baseline="0" dirty="0">
                <a:latin typeface="Arial" panose="020B0604020202020204" pitchFamily="34" charset="0"/>
              </a:rPr>
              <a:t>Use a colour area that exhibits a minimum shift in colour and/or size if the colour</a:t>
            </a:r>
            <a:r>
              <a:rPr lang="en-US" sz="1800" b="0" i="0" u="none" strike="noStrike" dirty="0">
                <a:latin typeface="Arial" panose="020B0604020202020204" pitchFamily="34" charset="0"/>
              </a:rPr>
              <a:t> </a:t>
            </a:r>
            <a:r>
              <a:rPr lang="en-US" sz="1800" b="0" i="0" u="none" strike="noStrike" baseline="0" dirty="0">
                <a:latin typeface="Arial" panose="020B0604020202020204" pitchFamily="34" charset="0"/>
              </a:rPr>
              <a:t>area changes in size.</a:t>
            </a:r>
          </a:p>
          <a:p>
            <a:pPr marL="809625" lvl="1" indent="-428625">
              <a:buFont typeface="Arial" panose="020B0604020202020204" pitchFamily="34" charset="0"/>
              <a:buChar char="‒"/>
            </a:pPr>
            <a:r>
              <a:rPr lang="en-US" sz="1800" b="0" i="0" u="none" strike="noStrike" baseline="0" dirty="0">
                <a:latin typeface="Arial" panose="020B0604020202020204" pitchFamily="34" charset="0"/>
              </a:rPr>
              <a:t>Rule 4:</a:t>
            </a:r>
            <a:r>
              <a:rPr lang="en-US" sz="1800" b="0" i="0" u="none" strike="noStrike" dirty="0">
                <a:latin typeface="Arial" panose="020B0604020202020204" pitchFamily="34" charset="0"/>
              </a:rPr>
              <a:t> </a:t>
            </a:r>
            <a:r>
              <a:rPr lang="en-US" sz="1800" b="0" i="0" u="none" strike="noStrike" baseline="0" dirty="0">
                <a:latin typeface="Arial" panose="020B0604020202020204" pitchFamily="34" charset="0"/>
              </a:rPr>
              <a:t>Do not use simultaneous high-chrome, spectral colours.</a:t>
            </a:r>
          </a:p>
          <a:p>
            <a:pPr marL="809625" lvl="1" indent="-428625">
              <a:buFont typeface="Arial" panose="020B0604020202020204" pitchFamily="34" charset="0"/>
              <a:buChar char="‒"/>
            </a:pPr>
            <a:r>
              <a:rPr lang="en-US" sz="1800" b="0" i="0" u="none" strike="noStrike" baseline="0" dirty="0">
                <a:latin typeface="Arial" panose="020B0604020202020204" pitchFamily="34" charset="0"/>
              </a:rPr>
              <a:t>Rule 5:</a:t>
            </a:r>
            <a:r>
              <a:rPr lang="en-US" sz="1800" b="0" i="0" u="none" strike="noStrike" dirty="0">
                <a:latin typeface="Arial" panose="020B0604020202020204" pitchFamily="34" charset="0"/>
              </a:rPr>
              <a:t> </a:t>
            </a:r>
            <a:r>
              <a:rPr lang="en-US" sz="1800" b="0" i="0" u="none" strike="noStrike" baseline="0" dirty="0">
                <a:latin typeface="Arial" panose="020B0604020202020204" pitchFamily="34" charset="0"/>
              </a:rPr>
              <a:t>Use familiar, consistent colour codings with appropriate references.</a:t>
            </a:r>
          </a:p>
          <a:p>
            <a:pPr marL="361950" indent="-361950"/>
            <a:r>
              <a:rPr lang="en-US" sz="2000" b="0" i="0" u="none" strike="noStrike" baseline="0" dirty="0">
                <a:latin typeface="Arial" panose="020B0604020202020204" pitchFamily="34" charset="0"/>
              </a:rPr>
              <a:t>One final caveat – colour connotations can vary dramatically even within a culture.</a:t>
            </a:r>
          </a:p>
        </p:txBody>
      </p:sp>
    </p:spTree>
    <p:extLst>
      <p:ext uri="{BB962C8B-B14F-4D97-AF65-F5344CB8AC3E}">
        <p14:creationId xmlns:p14="http://schemas.microsoft.com/office/powerpoint/2010/main" val="318742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0473"/>
            <a:ext cx="7886700" cy="1182428"/>
          </a:xfrm>
        </p:spPr>
        <p:txBody>
          <a:bodyPr/>
          <a:lstStyle/>
          <a:p>
            <a:r>
              <a:rPr lang="en-US" sz="3600" b="1" i="0" u="none" strike="noStrike" kern="1400" baseline="0" dirty="0" smtClean="0">
                <a:latin typeface="Arial" panose="020B0604020202020204" pitchFamily="34" charset="0"/>
              </a:rPr>
              <a:t>Table 12.1 Some </a:t>
            </a:r>
            <a:r>
              <a:rPr lang="en-US" sz="3600" b="1" i="0" u="none" strike="noStrike" kern="1400" baseline="0" dirty="0">
                <a:latin typeface="Arial" panose="020B0604020202020204" pitchFamily="34" charset="0"/>
              </a:rPr>
              <a:t>Western colour conventions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3691"/>
          <a:stretch/>
        </p:blipFill>
        <p:spPr>
          <a:xfrm>
            <a:off x="551333" y="2030736"/>
            <a:ext cx="8220635" cy="2719064"/>
          </a:xfrm>
          <a:prstGeom prst="rect">
            <a:avLst/>
          </a:prstGeom>
        </p:spPr>
      </p:pic>
      <p:sp>
        <p:nvSpPr>
          <p:cNvPr id="4" name="TextBox 3"/>
          <p:cNvSpPr txBox="1"/>
          <p:nvPr/>
        </p:nvSpPr>
        <p:spPr>
          <a:xfrm>
            <a:off x="659652" y="5904379"/>
            <a:ext cx="8112315" cy="338554"/>
          </a:xfrm>
          <a:prstGeom prst="rect">
            <a:avLst/>
          </a:prstGeom>
          <a:noFill/>
        </p:spPr>
        <p:txBody>
          <a:bodyPr wrap="square" rtlCol="0">
            <a:spAutoFit/>
          </a:bodyPr>
          <a:lstStyle/>
          <a:p>
            <a:r>
              <a:rPr lang="en-US" sz="800" i="1" dirty="0"/>
              <a:t>Source</a:t>
            </a:r>
            <a:r>
              <a:rPr lang="en-US" sz="800" dirty="0"/>
              <a:t>: After Marcus, A. </a:t>
            </a:r>
            <a:r>
              <a:rPr lang="en-US" sz="800" i="1" dirty="0"/>
              <a:t>Graphic Design for Electronic Documents and User Interfaces, </a:t>
            </a:r>
            <a:r>
              <a:rPr lang="en-US" sz="800" dirty="0" smtClean="0"/>
              <a:t>1st </a:t>
            </a:r>
            <a:r>
              <a:rPr lang="en-US" sz="800" dirty="0"/>
              <a:t>edition, © 1992. Printed </a:t>
            </a:r>
            <a:r>
              <a:rPr lang="en-US" sz="800" dirty="0" smtClean="0"/>
              <a:t>and electronically </a:t>
            </a:r>
            <a:r>
              <a:rPr lang="en-US" sz="800" dirty="0"/>
              <a:t>reproduced by permission of Pearson Education, Inc., Upper Saddle River, New </a:t>
            </a:r>
            <a:r>
              <a:rPr lang="en-US" sz="800" dirty="0" smtClean="0"/>
              <a:t>Jersey</a:t>
            </a:r>
            <a:endParaRPr lang="en-US" sz="800" dirty="0"/>
          </a:p>
        </p:txBody>
      </p:sp>
    </p:spTree>
    <p:extLst>
      <p:ext uri="{BB962C8B-B14F-4D97-AF65-F5344CB8AC3E}">
        <p14:creationId xmlns:p14="http://schemas.microsoft.com/office/powerpoint/2010/main" val="128599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8"/>
            <a:ext cx="7886700" cy="626428"/>
          </a:xfrm>
        </p:spPr>
        <p:txBody>
          <a:bodyPr/>
          <a:lstStyle/>
          <a:p>
            <a:r>
              <a:rPr lang="en-US" sz="3600" b="1" i="0" u="none" strike="noStrike" kern="1400" baseline="0" dirty="0">
                <a:latin typeface="Arial" panose="020B0604020202020204" pitchFamily="34" charset="0"/>
              </a:rPr>
              <a:t>Conceptually</a:t>
            </a:r>
          </a:p>
        </p:txBody>
      </p:sp>
      <p:sp>
        <p:nvSpPr>
          <p:cNvPr id="3" name="Text Placeholder 2"/>
          <p:cNvSpPr>
            <a:spLocks noGrp="1"/>
          </p:cNvSpPr>
          <p:nvPr>
            <p:ph type="body" idx="4294967295"/>
          </p:nvPr>
        </p:nvSpPr>
        <p:spPr>
          <a:xfrm>
            <a:off x="654777" y="1425031"/>
            <a:ext cx="7886700" cy="4351338"/>
          </a:xfrm>
        </p:spPr>
        <p:txBody>
          <a:bodyPr>
            <a:noAutofit/>
          </a:bodyPr>
          <a:lstStyle/>
          <a:p>
            <a:pPr marL="357188" indent="-357188"/>
            <a:r>
              <a:rPr lang="en-US" sz="2000" b="0" i="0" u="none" strike="noStrike" baseline="0" dirty="0">
                <a:latin typeface="Arial" panose="020B0604020202020204" pitchFamily="34" charset="0"/>
              </a:rPr>
              <a:t>Conceptually people interact with systems and devices through knowing what they can do and knowing how they can do it. </a:t>
            </a:r>
          </a:p>
          <a:p>
            <a:pPr marL="357188" indent="-357188"/>
            <a:r>
              <a:rPr lang="en-US" sz="2000" b="0" i="0" u="none" strike="noStrike" baseline="0" dirty="0">
                <a:latin typeface="Arial" panose="020B0604020202020204" pitchFamily="34" charset="0"/>
              </a:rPr>
              <a:t>Conceptually people employ a ‘mental model’ of what the service or device is and how it works. </a:t>
            </a:r>
          </a:p>
          <a:p>
            <a:pPr marL="357188" indent="-357188"/>
            <a:r>
              <a:rPr lang="en-US" sz="2000" b="0" i="0" u="none" strike="noStrike" baseline="0" dirty="0">
                <a:latin typeface="Arial" panose="020B0604020202020204" pitchFamily="34" charset="0"/>
              </a:rPr>
              <a:t>People need to know that certain commands exist that will allow them to do things. </a:t>
            </a:r>
          </a:p>
          <a:p>
            <a:pPr marL="357188" indent="-357188"/>
            <a:r>
              <a:rPr lang="en-US" sz="2000" b="0" i="0" u="none" strike="noStrike" baseline="0" dirty="0">
                <a:latin typeface="Arial" panose="020B0604020202020204" pitchFamily="34" charset="0"/>
              </a:rPr>
              <a:t>They need to know that certain content is available and the form that it takes. </a:t>
            </a:r>
          </a:p>
          <a:p>
            <a:pPr marL="357188" indent="-357188"/>
            <a:r>
              <a:rPr lang="en-US" sz="2000" b="0" i="0" u="none" strike="noStrike" baseline="0" dirty="0">
                <a:latin typeface="Arial" panose="020B0604020202020204" pitchFamily="34" charset="0"/>
              </a:rPr>
              <a:t>They need to find their way to particular pieces of content (undertake navigation). </a:t>
            </a:r>
          </a:p>
          <a:p>
            <a:pPr marL="357188" indent="-357188"/>
            <a:r>
              <a:rPr lang="en-US" sz="2000" b="0" i="0" u="none" strike="noStrike" baseline="0" dirty="0">
                <a:latin typeface="Arial" panose="020B0604020202020204" pitchFamily="34" charset="0"/>
              </a:rPr>
              <a:t>They need to be able to find details of things, see an overview of things and focus on particular areas.</a:t>
            </a:r>
          </a:p>
        </p:txBody>
      </p:sp>
    </p:spTree>
    <p:extLst>
      <p:ext uri="{BB962C8B-B14F-4D97-AF65-F5344CB8AC3E}">
        <p14:creationId xmlns:p14="http://schemas.microsoft.com/office/powerpoint/2010/main" val="740857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2986"/>
            <a:ext cx="7886700" cy="591594"/>
          </a:xfrm>
        </p:spPr>
        <p:txBody>
          <a:bodyPr>
            <a:noAutofit/>
          </a:bodyPr>
          <a:lstStyle/>
          <a:p>
            <a:r>
              <a:rPr lang="en-US" sz="3600" b="1" i="0" u="none" strike="noStrike" kern="1400" baseline="0" dirty="0">
                <a:latin typeface="Arial" panose="020B0604020202020204" pitchFamily="34" charset="0"/>
              </a:rPr>
              <a:t>Error avoidance design guidelines</a:t>
            </a:r>
          </a:p>
        </p:txBody>
      </p:sp>
      <p:sp>
        <p:nvSpPr>
          <p:cNvPr id="3" name="Text Placeholder 2"/>
          <p:cNvSpPr>
            <a:spLocks noGrp="1"/>
          </p:cNvSpPr>
          <p:nvPr>
            <p:ph type="body" idx="4294967295"/>
          </p:nvPr>
        </p:nvSpPr>
        <p:spPr>
          <a:xfrm>
            <a:off x="654777" y="1433734"/>
            <a:ext cx="7886700" cy="4644845"/>
          </a:xfrm>
        </p:spPr>
        <p:txBody>
          <a:bodyPr>
            <a:noAutofit/>
          </a:bodyPr>
          <a:lstStyle/>
          <a:p>
            <a:pPr marL="357188" indent="-357188"/>
            <a:r>
              <a:rPr lang="en-US" sz="1400" b="0" i="0" u="none" strike="noStrike" baseline="0" dirty="0">
                <a:latin typeface="Arial" panose="020B0604020202020204" pitchFamily="34" charset="0"/>
              </a:rPr>
              <a:t>Use knowledge both in the world and in the head in order to promote a good conceptual model of the system; this requires consistency of mapping amongst the designer’s model, the system model and the user’s model.</a:t>
            </a:r>
          </a:p>
          <a:p>
            <a:pPr marL="357188" indent="-357188"/>
            <a:r>
              <a:rPr lang="en-US" sz="1400" b="0" i="0" u="none" strike="noStrike" baseline="0" dirty="0">
                <a:latin typeface="Arial" panose="020B0604020202020204" pitchFamily="34" charset="0"/>
              </a:rPr>
              <a:t>Simplify the structure of tasks so as to minimize the load upon vulnerable cognitive processes such as working memory, planning or problem solving.</a:t>
            </a:r>
          </a:p>
          <a:p>
            <a:pPr marL="357188" indent="-357188"/>
            <a:r>
              <a:rPr lang="en-US" sz="1400" b="0" i="0" u="none" strike="noStrike" baseline="0" dirty="0">
                <a:latin typeface="Arial" panose="020B0604020202020204" pitchFamily="34" charset="0"/>
              </a:rPr>
              <a:t>Make both the execution and the evaluation sides of an action visible. Visibility in regard to the former allows users to know what is possible and how things should be done; visibility on the evaluation side enables people to gauge the effects of their actions.</a:t>
            </a:r>
          </a:p>
          <a:p>
            <a:pPr marL="357188" indent="-357188"/>
            <a:r>
              <a:rPr lang="en-US" sz="1400" b="0" i="0" u="none" strike="noStrike" baseline="0" dirty="0">
                <a:latin typeface="Arial" panose="020B0604020202020204" pitchFamily="34" charset="0"/>
              </a:rPr>
              <a:t>Exploit natural mappings between intentions and possible actions, between actions and their effects on the system, between the actual system state and what is perceivable and between the system state and the needs, intentions and expectations of the user.</a:t>
            </a:r>
          </a:p>
          <a:p>
            <a:pPr marL="357188" indent="-357188"/>
            <a:r>
              <a:rPr lang="en-US" sz="1400" b="0" i="0" u="none" strike="noStrike" baseline="0" dirty="0">
                <a:latin typeface="Arial" panose="020B0604020202020204" pitchFamily="34" charset="0"/>
              </a:rPr>
              <a:t>Exploit the power of constraints, both natural and artificial. Constraints guide people to the next appropriate action or decision.</a:t>
            </a:r>
          </a:p>
          <a:p>
            <a:pPr marL="357188" indent="-357188"/>
            <a:r>
              <a:rPr lang="en-US" sz="1400" b="0" i="0" u="none" strike="noStrike" baseline="0" dirty="0">
                <a:latin typeface="Arial" panose="020B0604020202020204" pitchFamily="34" charset="0"/>
              </a:rPr>
              <a:t>Design for errors. Assume that they will happen, then plan for error recovery. Try to make it easy to reverse operations and hard to carry out non-reversible ones. Exploit forcing functions such as wizards that constrain people to use a limited range of operations.</a:t>
            </a:r>
          </a:p>
          <a:p>
            <a:pPr marL="357188" indent="-357188"/>
            <a:r>
              <a:rPr lang="en-US" sz="1400" b="0" i="0" u="none" strike="noStrike" baseline="0" dirty="0">
                <a:latin typeface="Arial" panose="020B0604020202020204" pitchFamily="34" charset="0"/>
              </a:rPr>
              <a:t>When all else fails, standardize actions, outcomes, layouts, displays, etc. The disadvantages of less than perfect standardization are often compensated for by the increased ease of use. But standardization for its own sake is only a last resort. The earlier principles should always be applied first.</a:t>
            </a:r>
          </a:p>
        </p:txBody>
      </p:sp>
    </p:spTree>
    <p:extLst>
      <p:ext uri="{BB962C8B-B14F-4D97-AF65-F5344CB8AC3E}">
        <p14:creationId xmlns:p14="http://schemas.microsoft.com/office/powerpoint/2010/main" val="1364691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35718"/>
            <a:ext cx="7886700" cy="783182"/>
          </a:xfrm>
        </p:spPr>
        <p:txBody>
          <a:bodyPr/>
          <a:lstStyle/>
          <a:p>
            <a:r>
              <a:rPr lang="en-US" sz="3600" b="1" i="0" u="none" strike="noStrike" kern="1400" baseline="0" dirty="0">
                <a:latin typeface="Arial" panose="020B0604020202020204" pitchFamily="34" charset="0"/>
              </a:rPr>
              <a:t>Error message design guidelines</a:t>
            </a:r>
          </a:p>
        </p:txBody>
      </p:sp>
      <p:sp>
        <p:nvSpPr>
          <p:cNvPr id="3" name="Text Placeholder 2"/>
          <p:cNvSpPr>
            <a:spLocks noGrp="1"/>
          </p:cNvSpPr>
          <p:nvPr>
            <p:ph type="body" idx="4294967295"/>
          </p:nvPr>
        </p:nvSpPr>
        <p:spPr>
          <a:xfrm>
            <a:off x="659853" y="1433734"/>
            <a:ext cx="7886700" cy="4453259"/>
          </a:xfrm>
        </p:spPr>
        <p:txBody>
          <a:bodyPr>
            <a:noAutofit/>
          </a:bodyPr>
          <a:lstStyle/>
          <a:p>
            <a:pPr marL="357188" indent="-357188"/>
            <a:r>
              <a:rPr lang="en-US" sz="1600" b="0" i="0" u="none" strike="noStrike" baseline="0" dirty="0">
                <a:latin typeface="Arial" panose="020B0604020202020204" pitchFamily="34" charset="0"/>
              </a:rPr>
              <a:t>Take care with the wording and presentation of alerts and error messages.</a:t>
            </a:r>
          </a:p>
          <a:p>
            <a:pPr marL="357188" indent="-357188"/>
            <a:r>
              <a:rPr lang="en-US" sz="1600" b="0" i="0" u="none" strike="noStrike" baseline="0" dirty="0">
                <a:latin typeface="Arial" panose="020B0604020202020204" pitchFamily="34" charset="0"/>
              </a:rPr>
              <a:t>Avoid using threatening or alarming language in messages (e.g. fatal error, run aborted, kill job and catastrophic error).</a:t>
            </a:r>
          </a:p>
          <a:p>
            <a:pPr marL="357188" indent="-357188"/>
            <a:r>
              <a:rPr lang="en-US" sz="1600" b="0" i="0" u="none" strike="noStrike" baseline="0" dirty="0">
                <a:latin typeface="Arial" panose="020B0604020202020204" pitchFamily="34" charset="0"/>
              </a:rPr>
              <a:t>Do not use double negatives as they can be ambiguous.</a:t>
            </a:r>
          </a:p>
          <a:p>
            <a:pPr marL="357188" indent="-357188"/>
            <a:r>
              <a:rPr lang="en-US" sz="1600" b="0" i="0" u="none" strike="noStrike" baseline="0" dirty="0">
                <a:latin typeface="Arial" panose="020B0604020202020204" pitchFamily="34" charset="0"/>
              </a:rPr>
              <a:t>Use specific, constructive words in error messages (e.g. avoid general messages such as ‘invalid entry’ and use specifics such as ‘please enter your name’).</a:t>
            </a:r>
          </a:p>
          <a:p>
            <a:pPr marL="357188" indent="-357188"/>
            <a:r>
              <a:rPr lang="en-US" sz="1600" b="0" i="0" u="none" strike="noStrike" baseline="0" dirty="0">
                <a:latin typeface="Arial" panose="020B0604020202020204" pitchFamily="34" charset="0"/>
              </a:rPr>
              <a:t>Make the system ‘take the blame’ for errors (e.g. ‘illegal command’ versus ‘unrecognized command’).</a:t>
            </a:r>
          </a:p>
          <a:p>
            <a:pPr marL="357188" indent="-357188"/>
            <a:r>
              <a:rPr lang="en-US" sz="1600" b="0" i="0" u="none" strike="noStrike" baseline="0" dirty="0">
                <a:latin typeface="Arial" panose="020B0604020202020204" pitchFamily="34" charset="0"/>
              </a:rPr>
              <a:t>DO NOT USE ALL UPPERCASE LETTERS as it looks as if you are shouting – instead, use a mixture of uppercase and lowercase.</a:t>
            </a:r>
          </a:p>
          <a:p>
            <a:pPr marL="357188" indent="-357188"/>
            <a:r>
              <a:rPr lang="en-US" sz="1600" b="0" i="0" u="none" strike="noStrike" baseline="0" dirty="0">
                <a:latin typeface="Arial" panose="020B0604020202020204" pitchFamily="34" charset="0"/>
              </a:rPr>
              <a:t>Use attention-grabbing techniques cautiously (e.g. avoid overusing ‘blinks’ on web pages, flashing messages, ‘you have mail’, bold colours and so on).</a:t>
            </a:r>
          </a:p>
          <a:p>
            <a:pPr marL="357188" indent="-357188"/>
            <a:r>
              <a:rPr lang="en-US" sz="1600" b="0" i="0" u="none" strike="noStrike" baseline="0" dirty="0">
                <a:latin typeface="Arial" panose="020B0604020202020204" pitchFamily="34" charset="0"/>
              </a:rPr>
              <a:t>Do not use more than four different font sizes per screen.</a:t>
            </a:r>
          </a:p>
          <a:p>
            <a:pPr marL="357188" indent="-357188"/>
            <a:r>
              <a:rPr lang="en-US" sz="1600" b="0" i="0" u="none" strike="noStrike" baseline="0" dirty="0">
                <a:latin typeface="Arial" panose="020B0604020202020204" pitchFamily="34" charset="0"/>
              </a:rPr>
              <a:t>Do not overuse audio or video.</a:t>
            </a:r>
          </a:p>
          <a:p>
            <a:pPr marL="357188" indent="-357188"/>
            <a:r>
              <a:rPr lang="en-US" sz="1600" b="0" i="0" u="none" strike="noStrike" baseline="0" dirty="0">
                <a:latin typeface="Arial" panose="020B0604020202020204" pitchFamily="34" charset="0"/>
              </a:rPr>
              <a:t>Use colours appropriately and make use of expectations (e.g. red = danger and green = ok).</a:t>
            </a:r>
          </a:p>
        </p:txBody>
      </p:sp>
    </p:spTree>
    <p:extLst>
      <p:ext uri="{BB962C8B-B14F-4D97-AF65-F5344CB8AC3E}">
        <p14:creationId xmlns:p14="http://schemas.microsoft.com/office/powerpoint/2010/main" val="1245833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696096"/>
          </a:xfrm>
        </p:spPr>
        <p:txBody>
          <a:bodyPr/>
          <a:lstStyle/>
          <a:p>
            <a:r>
              <a:rPr lang="en-US" sz="3600" b="1" i="0" u="none" strike="noStrike" kern="1400" baseline="0" dirty="0">
                <a:latin typeface="Arial" panose="020B0604020202020204" pitchFamily="34" charset="0"/>
              </a:rPr>
              <a:t>Principles from navigation</a:t>
            </a:r>
          </a:p>
        </p:txBody>
      </p:sp>
      <p:sp>
        <p:nvSpPr>
          <p:cNvPr id="3" name="Text Placeholder 2"/>
          <p:cNvSpPr>
            <a:spLocks noGrp="1"/>
          </p:cNvSpPr>
          <p:nvPr>
            <p:ph type="body" idx="4294967295"/>
          </p:nvPr>
        </p:nvSpPr>
        <p:spPr>
          <a:xfrm>
            <a:off x="656586" y="1427209"/>
            <a:ext cx="7886700" cy="4351338"/>
          </a:xfrm>
        </p:spPr>
        <p:txBody>
          <a:bodyPr>
            <a:noAutofit/>
          </a:bodyPr>
          <a:lstStyle/>
          <a:p>
            <a:pPr marL="358775" indent="-358775"/>
            <a:r>
              <a:rPr lang="en-US" sz="2000" b="0" i="0" u="none" strike="noStrike" baseline="0" dirty="0">
                <a:latin typeface="Arial" panose="020B0604020202020204" pitchFamily="34" charset="0"/>
              </a:rPr>
              <a:t>Navigation is discussed in Chapter 25, highlighting the importance of people having both survey knowledge and route knowledge in understanding and wayfinding through an environment. Apple user experience guidelines agree the following:</a:t>
            </a:r>
          </a:p>
          <a:p>
            <a:pPr marL="800100" lvl="1" indent="-430213">
              <a:buFont typeface="Arial" panose="020B0604020202020204" pitchFamily="34" charset="0"/>
              <a:buChar char="‒"/>
            </a:pPr>
            <a:r>
              <a:rPr lang="en-US" sz="1800" b="0" i="0" u="none" strike="noStrike" baseline="0" dirty="0">
                <a:latin typeface="Arial" panose="020B0604020202020204" pitchFamily="34" charset="0"/>
              </a:rPr>
              <a:t>Give people a logical path to follow. People appreciate knowing where they are in an app and getting confirmation that they’re on the right path. Make the path through the information you present logical and easy for users to predict. In addition, be sure to provide markers – such as back buttons – that users can use to find out where they are and how to retrace their steps. In most cases, give users only one path to a screen. If a screen needs to be accessible in different circumstances, consider using a modal view that can appear in different contexts.</a:t>
            </a:r>
          </a:p>
        </p:txBody>
      </p:sp>
    </p:spTree>
    <p:extLst>
      <p:ext uri="{BB962C8B-B14F-4D97-AF65-F5344CB8AC3E}">
        <p14:creationId xmlns:p14="http://schemas.microsoft.com/office/powerpoint/2010/main" val="756664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6332"/>
            <a:ext cx="7886700" cy="1325563"/>
          </a:xfrm>
        </p:spPr>
        <p:txBody>
          <a:bodyPr/>
          <a:lstStyle/>
          <a:p>
            <a:r>
              <a:rPr lang="en-US" sz="3600" b="1" i="0" u="none" strike="noStrike" kern="1400" baseline="0" dirty="0">
                <a:latin typeface="Arial" panose="020B0604020202020204" pitchFamily="34" charset="0"/>
              </a:rPr>
              <a:t>Apple’s user experience guidelines for iOS apps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41" y="1500175"/>
            <a:ext cx="4927518" cy="4812306"/>
          </a:xfrm>
          <a:prstGeom prst="rect">
            <a:avLst/>
          </a:prstGeom>
        </p:spPr>
      </p:pic>
    </p:spTree>
    <p:extLst>
      <p:ext uri="{BB962C8B-B14F-4D97-AF65-F5344CB8AC3E}">
        <p14:creationId xmlns:p14="http://schemas.microsoft.com/office/powerpoint/2010/main" val="2008938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1404"/>
            <a:ext cx="7886700" cy="713514"/>
          </a:xfrm>
        </p:spPr>
        <p:txBody>
          <a:bodyPr/>
          <a:lstStyle/>
          <a:p>
            <a:r>
              <a:rPr lang="en-US" sz="3600" b="1" i="0" u="none" strike="noStrike" kern="1400" baseline="0" dirty="0">
                <a:latin typeface="Arial" panose="020B0604020202020204" pitchFamily="34" charset="0"/>
              </a:rPr>
              <a:t>Information design (1 of 2)</a:t>
            </a:r>
          </a:p>
        </p:txBody>
      </p:sp>
      <p:sp>
        <p:nvSpPr>
          <p:cNvPr id="3" name="Text Placeholder 2"/>
          <p:cNvSpPr>
            <a:spLocks noGrp="1"/>
          </p:cNvSpPr>
          <p:nvPr>
            <p:ph type="body" idx="4294967295"/>
          </p:nvPr>
        </p:nvSpPr>
        <p:spPr>
          <a:xfrm>
            <a:off x="665295" y="1434362"/>
            <a:ext cx="7886700" cy="4351338"/>
          </a:xfrm>
        </p:spPr>
        <p:txBody>
          <a:bodyPr>
            <a:noAutofit/>
          </a:bodyPr>
          <a:lstStyle/>
          <a:p>
            <a:pPr marL="357188" indent="-357188"/>
            <a:r>
              <a:rPr lang="en-US" sz="1600" b="0" i="0" u="none" strike="noStrike" baseline="0" dirty="0">
                <a:latin typeface="Arial" panose="020B0604020202020204" pitchFamily="34" charset="0"/>
              </a:rPr>
              <a:t>In addition to designing screens and individual widgets for people to interact with a system or device, UX designers need to consider how to lay out the large amounts of data and information that are often involved in applications. </a:t>
            </a:r>
          </a:p>
          <a:p>
            <a:pPr marL="357188" indent="-357188"/>
            <a:r>
              <a:rPr lang="en-US" sz="1600" b="0" i="0" u="none" strike="noStrike" baseline="0" dirty="0">
                <a:latin typeface="Arial" panose="020B0604020202020204" pitchFamily="34" charset="0"/>
              </a:rPr>
              <a:t>Once designers have worked out how best to structure and organize the information,</a:t>
            </a:r>
            <a:r>
              <a:rPr lang="en-US" sz="1600" b="0" i="0" u="none" strike="noStrike" dirty="0">
                <a:latin typeface="Arial" panose="020B0604020202020204" pitchFamily="34" charset="0"/>
              </a:rPr>
              <a:t> </a:t>
            </a:r>
            <a:r>
              <a:rPr lang="en-US" sz="1600" b="0" i="0" u="none" strike="noStrike" baseline="0" dirty="0">
                <a:latin typeface="Arial" panose="020B0604020202020204" pitchFamily="34" charset="0"/>
              </a:rPr>
              <a:t>they need to provide people with methods to interact with it. </a:t>
            </a:r>
          </a:p>
          <a:p>
            <a:pPr marL="357188" indent="-357188"/>
            <a:r>
              <a:rPr lang="en-US" sz="1600" b="0" i="0" u="none" strike="noStrike" baseline="0" dirty="0">
                <a:latin typeface="Arial" panose="020B0604020202020204" pitchFamily="34" charset="0"/>
              </a:rPr>
              <a:t>The tools and techniques for navigating through large amounts of information have a big impact on the inferences people will be able to make from the data and the overall experience that people will have.</a:t>
            </a:r>
          </a:p>
          <a:p>
            <a:pPr marL="357188" indent="-357188"/>
            <a:r>
              <a:rPr lang="en-US" sz="1600" b="0" i="0" u="none" strike="noStrike" baseline="0" dirty="0">
                <a:latin typeface="Arial" panose="020B0604020202020204" pitchFamily="34" charset="0"/>
              </a:rPr>
              <a:t>Jacobson (2000) argues that the key feature of information design is that it is design dealing with meanings rather than materials. </a:t>
            </a:r>
          </a:p>
          <a:p>
            <a:pPr marL="357188" indent="-357188"/>
            <a:r>
              <a:rPr lang="en-US" sz="1600" b="0" i="0" u="none" strike="noStrike" baseline="0" dirty="0">
                <a:latin typeface="Arial" panose="020B0604020202020204" pitchFamily="34" charset="0"/>
              </a:rPr>
              <a:t>Information design is essentially to do with sense-making, with how to present data (often in large amounts) in a form that people can easily understand and use. </a:t>
            </a:r>
          </a:p>
          <a:p>
            <a:pPr marL="357188" indent="-357188"/>
            <a:r>
              <a:rPr lang="en-US" sz="1600" b="0" i="0" u="none" strike="noStrike" baseline="0" dirty="0">
                <a:latin typeface="Arial" panose="020B0604020202020204" pitchFamily="34" charset="0"/>
              </a:rPr>
              <a:t>Information designers have to understand the characteristics of the different media being used to present data and how the medium affects how people move through structures.</a:t>
            </a:r>
          </a:p>
        </p:txBody>
      </p:sp>
    </p:spTree>
    <p:extLst>
      <p:ext uri="{BB962C8B-B14F-4D97-AF65-F5344CB8AC3E}">
        <p14:creationId xmlns:p14="http://schemas.microsoft.com/office/powerpoint/2010/main" val="1498984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48"/>
            <a:ext cx="7886700" cy="713514"/>
          </a:xfrm>
        </p:spPr>
        <p:txBody>
          <a:bodyPr/>
          <a:lstStyle/>
          <a:p>
            <a:r>
              <a:rPr lang="en-US" sz="3600" b="1" i="0" u="none" strike="noStrike" kern="1400" baseline="0" dirty="0">
                <a:latin typeface="Arial" panose="020B0604020202020204" pitchFamily="34" charset="0"/>
              </a:rPr>
              <a:t>Information design (2 of 2)</a:t>
            </a:r>
          </a:p>
        </p:txBody>
      </p:sp>
      <p:sp>
        <p:nvSpPr>
          <p:cNvPr id="3" name="Text Placeholder 2"/>
          <p:cNvSpPr>
            <a:spLocks noGrp="1"/>
          </p:cNvSpPr>
          <p:nvPr>
            <p:ph type="body" idx="4294967295"/>
          </p:nvPr>
        </p:nvSpPr>
        <p:spPr>
          <a:xfrm>
            <a:off x="660219" y="1433735"/>
            <a:ext cx="7886700" cy="4540342"/>
          </a:xfrm>
        </p:spPr>
        <p:txBody>
          <a:bodyPr>
            <a:noAutofit/>
          </a:bodyPr>
          <a:lstStyle/>
          <a:p>
            <a:pPr marL="357188" indent="-357188"/>
            <a:r>
              <a:rPr lang="en-US" sz="1600" b="0" i="0" u="none" strike="noStrike" baseline="0" dirty="0">
                <a:latin typeface="Arial" panose="020B0604020202020204" pitchFamily="34" charset="0"/>
              </a:rPr>
              <a:t>Information design is traditionally traced back to the work of Sir Edward Playfair in the eighteenth century and to the work of the French semiologist Jacques Bertin (1981). Bertin’s theories of how to present information and on the different types of visualizations have been critical to all work since. </a:t>
            </a:r>
          </a:p>
          <a:p>
            <a:pPr marL="357188" indent="-357188"/>
            <a:r>
              <a:rPr lang="en-US" sz="1600" b="0" i="0" u="none" strike="noStrike" baseline="0" dirty="0">
                <a:latin typeface="Arial" panose="020B0604020202020204" pitchFamily="34" charset="0"/>
              </a:rPr>
              <a:t>The work of Edward Tufte (1983, 1990, 1997) shows just how effective good information design can be (see Box 12.5). </a:t>
            </a:r>
          </a:p>
          <a:p>
            <a:pPr marL="357188" indent="-357188"/>
            <a:r>
              <a:rPr lang="en-US" sz="1600" b="0" i="0" u="none" strike="noStrike" baseline="0" dirty="0">
                <a:latin typeface="Arial" panose="020B0604020202020204" pitchFamily="34" charset="0"/>
              </a:rPr>
              <a:t>He gives numerous examples of how, in finding the best representation for a problem, the problem is solved. </a:t>
            </a:r>
          </a:p>
          <a:p>
            <a:pPr marL="357188" indent="-357188"/>
            <a:r>
              <a:rPr lang="en-US" sz="1600" b="0" i="0" u="none" strike="noStrike" baseline="0" dirty="0">
                <a:latin typeface="Arial" panose="020B0604020202020204" pitchFamily="34" charset="0"/>
              </a:rPr>
              <a:t>Clarity in expression leads to clarity of understanding. </a:t>
            </a:r>
          </a:p>
          <a:p>
            <a:pPr marL="357188" indent="-357188"/>
            <a:r>
              <a:rPr lang="en-US" sz="1600" b="0" i="0" u="none" strike="noStrike" baseline="0" dirty="0">
                <a:latin typeface="Arial" panose="020B0604020202020204" pitchFamily="34" charset="0"/>
              </a:rPr>
              <a:t>He describes various ways of depicting quantitative information such as labelling, encoding with colours or using known objects to help get an idea of size. </a:t>
            </a:r>
          </a:p>
          <a:p>
            <a:pPr marL="357188" indent="-357188"/>
            <a:r>
              <a:rPr lang="en-US" sz="1600" b="0" i="0" u="none" strike="noStrike" baseline="0" dirty="0">
                <a:latin typeface="Arial" panose="020B0604020202020204" pitchFamily="34" charset="0"/>
              </a:rPr>
              <a:t>He discusses how to represent multivariant data in the two-dimensional space of a page or a computer screen and how best to present information so that comparisons can be made. </a:t>
            </a:r>
          </a:p>
          <a:p>
            <a:pPr marL="357188" indent="-357188"/>
            <a:r>
              <a:rPr lang="en-US" sz="1600" b="0" i="0" u="none" strike="noStrike" baseline="0" dirty="0">
                <a:latin typeface="Arial" panose="020B0604020202020204" pitchFamily="34" charset="0"/>
              </a:rPr>
              <a:t>His three books are beautifully illustrated with figures and pictures through the centuries and provide a thoughtful, artistic and pragmatic introduction to many of the issues of information design.</a:t>
            </a:r>
          </a:p>
        </p:txBody>
      </p:sp>
    </p:spTree>
    <p:extLst>
      <p:ext uri="{BB962C8B-B14F-4D97-AF65-F5344CB8AC3E}">
        <p14:creationId xmlns:p14="http://schemas.microsoft.com/office/powerpoint/2010/main" val="1295021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723"/>
            <a:ext cx="7886700" cy="765766"/>
          </a:xfrm>
        </p:spPr>
        <p:txBody>
          <a:bodyPr/>
          <a:lstStyle/>
          <a:p>
            <a:r>
              <a:rPr lang="en-US" sz="3600" b="1" i="0" u="none" strike="noStrike" kern="1400" baseline="0" dirty="0">
                <a:latin typeface="Arial" panose="020B0604020202020204" pitchFamily="34" charset="0"/>
              </a:rPr>
              <a:t>Edward Tufte</a:t>
            </a:r>
          </a:p>
        </p:txBody>
      </p:sp>
      <p:sp>
        <p:nvSpPr>
          <p:cNvPr id="3" name="Text Placeholder 2"/>
          <p:cNvSpPr>
            <a:spLocks noGrp="1"/>
          </p:cNvSpPr>
          <p:nvPr>
            <p:ph type="body" idx="4294967295"/>
          </p:nvPr>
        </p:nvSpPr>
        <p:spPr>
          <a:xfrm>
            <a:off x="660840" y="1425650"/>
            <a:ext cx="7886700" cy="4749349"/>
          </a:xfrm>
        </p:spPr>
        <p:txBody>
          <a:bodyPr>
            <a:noAutofit/>
          </a:bodyPr>
          <a:lstStyle/>
          <a:p>
            <a:r>
              <a:rPr lang="en-US" sz="2000" b="0" i="0" u="none" strike="noStrike" baseline="0" dirty="0">
                <a:latin typeface="Arial" panose="020B0604020202020204" pitchFamily="34" charset="0"/>
              </a:rPr>
              <a:t>In the introduction to </a:t>
            </a:r>
            <a:r>
              <a:rPr lang="en-US" sz="2000" b="0" i="1" u="none" strike="noStrike" baseline="0" dirty="0">
                <a:latin typeface="Arial" panose="020B0604020202020204" pitchFamily="34" charset="0"/>
              </a:rPr>
              <a:t>Visual Explanations</a:t>
            </a:r>
            <a:r>
              <a:rPr lang="en-US" sz="2000" b="0" i="0" u="none" strike="noStrike" baseline="0" dirty="0">
                <a:latin typeface="Arial" panose="020B0604020202020204" pitchFamily="34" charset="0"/>
              </a:rPr>
              <a:t>, Tufte (1997, p. 10) writes</a:t>
            </a:r>
            <a:r>
              <a:rPr lang="en-US" sz="2000" b="0" i="0" u="none" strike="noStrike" dirty="0">
                <a:latin typeface="Arial" panose="020B0604020202020204" pitchFamily="34" charset="0"/>
              </a:rPr>
              <a:t> ‘</a:t>
            </a:r>
            <a:r>
              <a:rPr lang="en-US" sz="2000" b="0" i="0" u="none" strike="noStrike" baseline="0" dirty="0">
                <a:latin typeface="Arial" panose="020B0604020202020204" pitchFamily="34" charset="0"/>
              </a:rPr>
              <a:t>My three books on information design stand in the following relation’:</a:t>
            </a:r>
          </a:p>
          <a:p>
            <a:pPr marL="808038" lvl="1" indent="-433388">
              <a:buFont typeface="Arial" panose="020B0604020202020204" pitchFamily="34" charset="0"/>
              <a:buChar char="‒"/>
            </a:pPr>
            <a:r>
              <a:rPr lang="en-US" sz="1800" b="0" i="1" u="none" strike="noStrike" baseline="0" dirty="0">
                <a:latin typeface="Arial" panose="020B0604020202020204" pitchFamily="34" charset="0"/>
              </a:rPr>
              <a:t>The Visual Display of Quantitative Information</a:t>
            </a:r>
            <a:r>
              <a:rPr lang="en-US" sz="1800" b="0" i="0" u="none" strike="noStrike" baseline="0" dirty="0">
                <a:latin typeface="Arial" panose="020B0604020202020204" pitchFamily="34" charset="0"/>
              </a:rPr>
              <a:t> (1983) is about pictures of numbers, how to depict data and enforce statistical honesty.</a:t>
            </a:r>
          </a:p>
          <a:p>
            <a:pPr marL="808038" lvl="1" indent="-433388">
              <a:buFont typeface="Arial" panose="020B0604020202020204" pitchFamily="34" charset="0"/>
              <a:buChar char="‒"/>
            </a:pPr>
            <a:r>
              <a:rPr lang="en-US" sz="1800" b="0" i="1" u="none" strike="noStrike" baseline="0" dirty="0">
                <a:latin typeface="Arial" panose="020B0604020202020204" pitchFamily="34" charset="0"/>
              </a:rPr>
              <a:t>Envisioning Information</a:t>
            </a:r>
            <a:r>
              <a:rPr lang="en-US" sz="1800" b="0" i="0" u="none" strike="noStrike" baseline="0" dirty="0">
                <a:latin typeface="Arial" panose="020B0604020202020204" pitchFamily="34" charset="0"/>
              </a:rPr>
              <a:t> (1990) is about pictures of nouns (maps and aerial photographs, for example, consist of a great many nouns lying on the ground). Envisioning also deals with visual strategies for design: color, layering and interaction effects.</a:t>
            </a:r>
          </a:p>
          <a:p>
            <a:pPr marL="808038" lvl="1" indent="-433388">
              <a:buFont typeface="Arial" panose="020B0604020202020204" pitchFamily="34" charset="0"/>
              <a:buChar char="‒"/>
            </a:pPr>
            <a:r>
              <a:rPr lang="en-US" sz="1800" b="0" i="1" u="none" strike="noStrike" baseline="0" dirty="0">
                <a:latin typeface="Arial" panose="020B0604020202020204" pitchFamily="34" charset="0"/>
              </a:rPr>
              <a:t>Visual Explanations</a:t>
            </a:r>
            <a:r>
              <a:rPr lang="en-US" sz="1800" b="0" i="0" u="none" strike="noStrike" baseline="0" dirty="0">
                <a:latin typeface="Arial" panose="020B0604020202020204" pitchFamily="34" charset="0"/>
              </a:rPr>
              <a:t> (1997) is about pictures of verbs, the representation of mechanism and motion, or process and dynamics, or causes and effects, of explanation and narrative. Since such displays are often used to reach conclusions and make decisions, there is a special concern with the integrity of the content and the design.</a:t>
            </a:r>
          </a:p>
        </p:txBody>
      </p:sp>
    </p:spTree>
    <p:extLst>
      <p:ext uri="{BB962C8B-B14F-4D97-AF65-F5344CB8AC3E}">
        <p14:creationId xmlns:p14="http://schemas.microsoft.com/office/powerpoint/2010/main" val="683084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4278"/>
            <a:ext cx="7886700" cy="626428"/>
          </a:xfrm>
        </p:spPr>
        <p:txBody>
          <a:bodyPr/>
          <a:lstStyle/>
          <a:p>
            <a:r>
              <a:rPr lang="en-US" sz="3600" b="1" i="0" u="none" strike="noStrike" kern="1400" baseline="0" dirty="0">
                <a:latin typeface="Arial" panose="020B0604020202020204" pitchFamily="34" charset="0"/>
              </a:rPr>
              <a:t>Harry Beck</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654777" y="1425028"/>
            <a:ext cx="7886700" cy="4670969"/>
          </a:xfrm>
        </p:spPr>
        <p:txBody>
          <a:bodyPr>
            <a:noAutofit/>
          </a:bodyPr>
          <a:lstStyle/>
          <a:p>
            <a:pPr marL="357188" indent="-357188"/>
            <a:r>
              <a:rPr lang="en-US" sz="2000" b="0" i="0" u="none" strike="noStrike" baseline="0" dirty="0">
                <a:latin typeface="Arial" panose="020B0604020202020204" pitchFamily="34" charset="0"/>
              </a:rPr>
              <a:t>Harry Beck’s map of the London Underground is often cited as an excellent piece of information design. </a:t>
            </a:r>
          </a:p>
          <a:p>
            <a:pPr marL="357188" indent="-357188"/>
            <a:r>
              <a:rPr lang="en-US" sz="2000" b="0" i="0" u="none" strike="noStrike" baseline="0" dirty="0">
                <a:latin typeface="Arial" panose="020B0604020202020204" pitchFamily="34" charset="0"/>
              </a:rPr>
              <a:t>It is praised for its clear use of colour and its schematic structure – not worrying about the actual location of the station</a:t>
            </a:r>
            <a:r>
              <a:rPr lang="en-US" sz="2000" b="0" i="0" u="none" strike="noStrike" dirty="0">
                <a:latin typeface="Arial" panose="020B0604020202020204" pitchFamily="34" charset="0"/>
              </a:rPr>
              <a:t> </a:t>
            </a:r>
            <a:r>
              <a:rPr lang="en-US" sz="2000" b="0" i="0" u="none" strike="noStrike" baseline="0" dirty="0">
                <a:latin typeface="Arial" panose="020B0604020202020204" pitchFamily="34" charset="0"/>
              </a:rPr>
              <a:t>but instead concerned with their linear relationships. </a:t>
            </a:r>
          </a:p>
          <a:p>
            <a:pPr marL="357188" indent="-357188"/>
            <a:r>
              <a:rPr lang="en-US" sz="2000" b="0" i="0" u="none" strike="noStrike" baseline="0" dirty="0">
                <a:latin typeface="Arial" panose="020B0604020202020204" pitchFamily="34" charset="0"/>
              </a:rPr>
              <a:t>The original map was produced in 1933 and the style and concepts have remained until now. </a:t>
            </a:r>
          </a:p>
          <a:p>
            <a:pPr marL="357188" indent="-357188"/>
            <a:r>
              <a:rPr lang="en-US" sz="2000" b="0" i="0" u="none" strike="noStrike" baseline="0" dirty="0">
                <a:latin typeface="Arial" panose="020B0604020202020204" pitchFamily="34" charset="0"/>
              </a:rPr>
              <a:t>However, it is interesting to note how nowadays – with the proliferation of new lines – the original structure and scheme is breaking down. </a:t>
            </a:r>
          </a:p>
          <a:p>
            <a:pPr marL="357188" indent="-357188"/>
            <a:r>
              <a:rPr lang="en-US" sz="2000" b="0" i="0" u="none" strike="noStrike" baseline="0" dirty="0">
                <a:latin typeface="Arial" panose="020B0604020202020204" pitchFamily="34" charset="0"/>
              </a:rPr>
              <a:t>With only a few Underground lines, the strong visual message could be conveyed with strong colours. </a:t>
            </a:r>
          </a:p>
          <a:p>
            <a:pPr marL="357188" indent="-357188"/>
            <a:r>
              <a:rPr lang="en-US" sz="2000" b="0" i="0" u="none" strike="noStrike" baseline="0" dirty="0">
                <a:latin typeface="Arial" panose="020B0604020202020204" pitchFamily="34" charset="0"/>
              </a:rPr>
              <a:t>With a larger number of lines, the colours are no longer easily discernible from one another. </a:t>
            </a:r>
          </a:p>
        </p:txBody>
      </p:sp>
    </p:spTree>
    <p:extLst>
      <p:ext uri="{BB962C8B-B14F-4D97-AF65-F5344CB8AC3E}">
        <p14:creationId xmlns:p14="http://schemas.microsoft.com/office/powerpoint/2010/main" val="145396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3697E35E-2B29-42E0-8C4D-2CEE64FF32FB}"/>
              </a:ext>
            </a:extLst>
          </p:cNvPr>
          <p:cNvSpPr txBox="1">
            <a:spLocks noChangeArrowheads="1"/>
          </p:cNvSpPr>
          <p:nvPr/>
        </p:nvSpPr>
        <p:spPr bwMode="auto">
          <a:xfrm>
            <a:off x="635727" y="313872"/>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US" altLang="en-US" sz="3600" b="1" dirty="0">
                <a:solidFill>
                  <a:srgbClr val="007BA4"/>
                </a:solidFill>
                <a:latin typeface="+mj-lt"/>
                <a:cs typeface="Times New Roman" panose="02020603050405020304" pitchFamily="18" charset="0"/>
              </a:rPr>
              <a:t>Figure 12.30</a:t>
            </a:r>
          </a:p>
          <a:p>
            <a:pPr>
              <a:spcBef>
                <a:spcPts val="0"/>
              </a:spcBef>
              <a:buFontTx/>
              <a:buNone/>
              <a:defRPr/>
            </a:pPr>
            <a:r>
              <a:rPr lang="en-US" altLang="en-US" sz="3600" b="1" dirty="0">
                <a:solidFill>
                  <a:srgbClr val="007BA4"/>
                </a:solidFill>
                <a:latin typeface="+mj-lt"/>
                <a:cs typeface="Times New Roman" panose="02020603050405020304" pitchFamily="18" charset="0"/>
              </a:rPr>
              <a:t>Maps of the London Underground rail network: left, in 1933; right, now</a:t>
            </a:r>
            <a:endParaRPr lang="en-GB" altLang="en-US" sz="3600" b="1" dirty="0">
              <a:solidFill>
                <a:srgbClr val="007BA4"/>
              </a:solidFill>
              <a:cs typeface="Times New Roman" panose="02020603050405020304" pitchFamily="18" charset="0"/>
            </a:endParaRPr>
          </a:p>
        </p:txBody>
      </p:sp>
      <p:pic>
        <p:nvPicPr>
          <p:cNvPr id="5" name="Picture 1">
            <a:extLst>
              <a:ext uri="{FF2B5EF4-FFF2-40B4-BE49-F238E27FC236}">
                <a16:creationId xmlns:a16="http://schemas.microsoft.com/office/drawing/2014/main" id="{C1CCC8EE-1306-4760-88B6-9B9845BE03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740784"/>
            <a:ext cx="7993634" cy="258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9174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2738"/>
            <a:ext cx="7886700" cy="630238"/>
          </a:xfrm>
        </p:spPr>
        <p:txBody>
          <a:bodyPr/>
          <a:lstStyle/>
          <a:p>
            <a:r>
              <a:rPr lang="en-US" sz="3600" b="1" i="0" u="none" strike="noStrike" kern="1400" baseline="0" dirty="0">
                <a:latin typeface="Arial" panose="020B0604020202020204" pitchFamily="34" charset="0"/>
              </a:rPr>
              <a:t>Richard Saul Wurman</a:t>
            </a:r>
          </a:p>
        </p:txBody>
      </p:sp>
      <p:sp>
        <p:nvSpPr>
          <p:cNvPr id="3" name="Text Placeholder 2"/>
          <p:cNvSpPr>
            <a:spLocks noGrp="1"/>
          </p:cNvSpPr>
          <p:nvPr>
            <p:ph type="body" idx="4294967295"/>
          </p:nvPr>
        </p:nvSpPr>
        <p:spPr>
          <a:xfrm>
            <a:off x="666556" y="1425769"/>
            <a:ext cx="7886700" cy="4351338"/>
          </a:xfrm>
        </p:spPr>
        <p:txBody>
          <a:bodyPr>
            <a:normAutofit/>
          </a:bodyPr>
          <a:lstStyle/>
          <a:p>
            <a:pPr marL="361950" indent="-361950"/>
            <a:r>
              <a:rPr lang="en-US" sz="2000" b="0" i="0" u="none" strike="noStrike" baseline="0" dirty="0">
                <a:latin typeface="Arial" panose="020B0604020202020204" pitchFamily="34" charset="0"/>
              </a:rPr>
              <a:t>Another key player in the development of information architecture and information design is Richard Saul Wurman. </a:t>
            </a:r>
          </a:p>
          <a:p>
            <a:pPr marL="361950" indent="-361950"/>
            <a:r>
              <a:rPr lang="en-US" sz="2000" b="0" i="0" u="none" strike="noStrike" baseline="0" dirty="0">
                <a:latin typeface="Arial" panose="020B0604020202020204" pitchFamily="34" charset="0"/>
              </a:rPr>
              <a:t>His book </a:t>
            </a:r>
            <a:r>
              <a:rPr lang="en-US" sz="2000" b="0" i="1" u="none" strike="noStrike" baseline="0" dirty="0">
                <a:latin typeface="Arial" panose="020B0604020202020204" pitchFamily="34" charset="0"/>
              </a:rPr>
              <a:t>Information Architects</a:t>
            </a:r>
            <a:r>
              <a:rPr lang="en-US" sz="2000" b="0" i="0" u="none" strike="noStrike" baseline="0" dirty="0">
                <a:latin typeface="Arial" panose="020B0604020202020204" pitchFamily="34" charset="0"/>
              </a:rPr>
              <a:t> (Wurman, 1997) provides a feast of fascinating images and reflections on the design process by leading information designers. </a:t>
            </a:r>
          </a:p>
          <a:p>
            <a:pPr marL="361950" indent="-361950"/>
            <a:r>
              <a:rPr lang="en-US" sz="2000" b="0" i="0" u="none" strike="noStrike" baseline="0" dirty="0">
                <a:latin typeface="Arial" panose="020B0604020202020204" pitchFamily="34" charset="0"/>
              </a:rPr>
              <a:t>Wurman’s own contribution dates from 1962 and includes a wide variety of information design cases, from maps comparing populations, to books explaining medical processes, to his New Road Atlas: US Atlas (Wurman, 1991), based on a geographical layout with each segment taking one hour to drive. </a:t>
            </a:r>
          </a:p>
        </p:txBody>
      </p:sp>
    </p:spTree>
    <p:extLst>
      <p:ext uri="{BB962C8B-B14F-4D97-AF65-F5344CB8AC3E}">
        <p14:creationId xmlns:p14="http://schemas.microsoft.com/office/powerpoint/2010/main" val="46800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012"/>
            <a:ext cx="7886700" cy="643846"/>
          </a:xfrm>
        </p:spPr>
        <p:txBody>
          <a:bodyPr/>
          <a:lstStyle/>
          <a:p>
            <a:r>
              <a:rPr lang="en-US" sz="3600" b="1" i="0" u="none" strike="noStrike" kern="1400" baseline="0" dirty="0">
                <a:latin typeface="Arial" panose="020B0604020202020204" pitchFamily="34" charset="0"/>
              </a:rPr>
              <a:t>UI design (1 of 2)</a:t>
            </a:r>
          </a:p>
        </p:txBody>
      </p:sp>
      <p:sp>
        <p:nvSpPr>
          <p:cNvPr id="3" name="Text Placeholder 2"/>
          <p:cNvSpPr>
            <a:spLocks noGrp="1"/>
          </p:cNvSpPr>
          <p:nvPr>
            <p:ph type="body" idx="4294967295"/>
          </p:nvPr>
        </p:nvSpPr>
        <p:spPr>
          <a:xfrm>
            <a:off x="651509" y="1425026"/>
            <a:ext cx="7886700" cy="4351338"/>
          </a:xfrm>
        </p:spPr>
        <p:txBody>
          <a:bodyPr>
            <a:normAutofit/>
          </a:bodyPr>
          <a:lstStyle/>
          <a:p>
            <a:pPr marL="357188" indent="-357188"/>
            <a:r>
              <a:rPr lang="en-US" sz="2000" b="0" i="0" u="none" strike="noStrike" baseline="0" dirty="0">
                <a:latin typeface="Arial" panose="020B0604020202020204" pitchFamily="34" charset="0"/>
              </a:rPr>
              <a:t>Putting these three aspects together is the skill of the interface designer. </a:t>
            </a:r>
          </a:p>
          <a:p>
            <a:pPr marL="357188" indent="-357188"/>
            <a:r>
              <a:rPr lang="en-US" sz="2000" b="0" i="0" u="none" strike="noStrike" baseline="0" dirty="0">
                <a:latin typeface="Arial" panose="020B0604020202020204" pitchFamily="34" charset="0"/>
              </a:rPr>
              <a:t>Interface design is about creating an experience that enables people to make the best use of the system being designed. </a:t>
            </a:r>
          </a:p>
          <a:p>
            <a:pPr marL="357188" indent="-357188"/>
            <a:r>
              <a:rPr lang="en-US" sz="2000" b="0" i="0" u="none" strike="noStrike" baseline="0" dirty="0">
                <a:latin typeface="Arial" panose="020B0604020202020204" pitchFamily="34" charset="0"/>
              </a:rPr>
              <a:t>When first using a system, people may well think ‘right, I need to do X so I am going to use this device which means I am going to have to press Y on this keyboard and then press Z’, but very soon people will form their intentions in the context of knowing what the system or device does and how they can achieve their goals. </a:t>
            </a:r>
          </a:p>
          <a:p>
            <a:pPr marL="357188" indent="-357188"/>
            <a:r>
              <a:rPr lang="en-US" sz="2000" b="0" i="0" u="none" strike="noStrike" baseline="0" dirty="0">
                <a:latin typeface="Arial" panose="020B0604020202020204" pitchFamily="34" charset="0"/>
              </a:rPr>
              <a:t>Physical, perceptual and conceptual design get woven together into the experiences of people.</a:t>
            </a:r>
          </a:p>
        </p:txBody>
      </p:sp>
    </p:spTree>
    <p:extLst>
      <p:ext uri="{BB962C8B-B14F-4D97-AF65-F5344CB8AC3E}">
        <p14:creationId xmlns:p14="http://schemas.microsoft.com/office/powerpoint/2010/main" val="4802373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8099"/>
            <a:ext cx="7886700" cy="630238"/>
          </a:xfrm>
        </p:spPr>
        <p:txBody>
          <a:bodyPr/>
          <a:lstStyle/>
          <a:p>
            <a:r>
              <a:rPr lang="en-US" sz="3600" b="1" i="0" u="none" strike="noStrike" kern="1400" baseline="0" dirty="0">
                <a:latin typeface="Arial" panose="020B0604020202020204" pitchFamily="34" charset="0"/>
              </a:rPr>
              <a:t>Others</a:t>
            </a:r>
          </a:p>
        </p:txBody>
      </p:sp>
      <p:sp>
        <p:nvSpPr>
          <p:cNvPr id="3" name="Text Placeholder 2"/>
          <p:cNvSpPr>
            <a:spLocks noGrp="1"/>
          </p:cNvSpPr>
          <p:nvPr>
            <p:ph type="body" idx="4294967295"/>
          </p:nvPr>
        </p:nvSpPr>
        <p:spPr>
          <a:xfrm>
            <a:off x="657225" y="1435100"/>
            <a:ext cx="7886700" cy="4679950"/>
          </a:xfrm>
        </p:spPr>
        <p:txBody>
          <a:bodyPr>
            <a:noAutofit/>
          </a:bodyPr>
          <a:lstStyle/>
          <a:p>
            <a:pPr marL="361950" indent="-361950"/>
            <a:r>
              <a:rPr lang="en-US" sz="2000" b="0" i="0" u="none" strike="noStrike" baseline="0" dirty="0">
                <a:latin typeface="Arial" panose="020B0604020202020204" pitchFamily="34" charset="0"/>
              </a:rPr>
              <a:t>A number of authors are keen to ground information design in theory – particularly theories of perception and cognition. </a:t>
            </a:r>
          </a:p>
          <a:p>
            <a:pPr marL="361950" indent="-361950"/>
            <a:r>
              <a:rPr lang="en-US" sz="2000" b="0" i="0" u="none" strike="noStrike" baseline="0" dirty="0">
                <a:latin typeface="Arial" panose="020B0604020202020204" pitchFamily="34" charset="0"/>
              </a:rPr>
              <a:t>Indeed, some of these theoretical positions, such as Gestalt principles described above, are useful. </a:t>
            </a:r>
          </a:p>
          <a:p>
            <a:pPr marL="361950" indent="-361950"/>
            <a:r>
              <a:rPr lang="en-US" sz="2000" b="0" i="0" u="none" strike="noStrike" baseline="0" dirty="0">
                <a:latin typeface="Arial" panose="020B0604020202020204" pitchFamily="34" charset="0"/>
              </a:rPr>
              <a:t>General design principles of avoiding clutter, avoiding excessive animations and avoiding clashing colours also help make displays understandable. </a:t>
            </a:r>
          </a:p>
          <a:p>
            <a:pPr marL="361950" indent="-361950"/>
            <a:r>
              <a:rPr lang="en-US" sz="2000" b="0" i="0" u="none" strike="noStrike" baseline="0" dirty="0">
                <a:latin typeface="Arial" panose="020B0604020202020204" pitchFamily="34" charset="0"/>
              </a:rPr>
              <a:t>Bertin’s theories and modern versions such as that of Card (2012) are useful grounding for anyone working in the area. </a:t>
            </a:r>
          </a:p>
          <a:p>
            <a:pPr marL="361950" indent="-361950"/>
            <a:r>
              <a:rPr lang="en-US" sz="2000" b="0" i="0" u="none" strike="noStrike" baseline="0" dirty="0">
                <a:latin typeface="Arial" panose="020B0604020202020204" pitchFamily="34" charset="0"/>
              </a:rPr>
              <a:t>Card (2012) provides a detailed taxonomy of the various types of visualization and provides details on different types of data that designers can deal with. </a:t>
            </a:r>
          </a:p>
          <a:p>
            <a:pPr marL="361950" indent="-361950"/>
            <a:r>
              <a:rPr lang="en-US" sz="2000" b="0" i="0" u="none" strike="noStrike" baseline="0" dirty="0">
                <a:latin typeface="Arial" panose="020B0604020202020204" pitchFamily="34" charset="0"/>
              </a:rPr>
              <a:t>He also discusses the different visual forms that can be used to represent data.</a:t>
            </a:r>
          </a:p>
        </p:txBody>
      </p:sp>
    </p:spTree>
    <p:extLst>
      <p:ext uri="{BB962C8B-B14F-4D97-AF65-F5344CB8AC3E}">
        <p14:creationId xmlns:p14="http://schemas.microsoft.com/office/powerpoint/2010/main" val="1631977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3688"/>
            <a:ext cx="7886700" cy="668338"/>
          </a:xfrm>
        </p:spPr>
        <p:txBody>
          <a:bodyPr/>
          <a:lstStyle/>
          <a:p>
            <a:r>
              <a:rPr lang="en-US" sz="3600" b="1" i="0" u="none" strike="noStrike" kern="1400" baseline="0" dirty="0">
                <a:latin typeface="Arial" panose="020B0604020202020204" pitchFamily="34" charset="0"/>
              </a:rPr>
              <a:t>Information design</a:t>
            </a:r>
          </a:p>
        </p:txBody>
      </p:sp>
      <p:sp>
        <p:nvSpPr>
          <p:cNvPr id="3" name="Text Placeholder 2"/>
          <p:cNvSpPr>
            <a:spLocks noGrp="1"/>
          </p:cNvSpPr>
          <p:nvPr>
            <p:ph type="body" idx="4294967295"/>
          </p:nvPr>
        </p:nvSpPr>
        <p:spPr>
          <a:xfrm>
            <a:off x="647700" y="1435100"/>
            <a:ext cx="7886700" cy="4351338"/>
          </a:xfrm>
        </p:spPr>
        <p:txBody>
          <a:bodyPr>
            <a:normAutofit/>
          </a:bodyPr>
          <a:lstStyle/>
          <a:p>
            <a:pPr marL="361950" indent="-361950"/>
            <a:r>
              <a:rPr lang="en-US" sz="1800" b="0" i="0" u="none" strike="noStrike" baseline="0" dirty="0">
                <a:latin typeface="Arial" panose="020B0604020202020204" pitchFamily="34" charset="0"/>
              </a:rPr>
              <a:t>Essentially, though, information design remains a design discipline rather than an engineering one. </a:t>
            </a:r>
          </a:p>
          <a:p>
            <a:pPr marL="361950" indent="-361950"/>
            <a:r>
              <a:rPr lang="en-US" sz="1800" b="0" i="0" u="none" strike="noStrike" baseline="0" dirty="0">
                <a:latin typeface="Arial" panose="020B0604020202020204" pitchFamily="34" charset="0"/>
              </a:rPr>
              <a:t>There are many methods to help designers understand the problems of information design in a particular context (and taking a human-centred view is the most important), but there can be no substitute for spending time critiquing great designs and looking at the reflection of designers on their creative and thinking processes. </a:t>
            </a:r>
          </a:p>
          <a:p>
            <a:pPr marL="361950" indent="-361950"/>
            <a:r>
              <a:rPr lang="en-US" sz="1800" b="0" i="0" u="none" strike="noStrike" baseline="0" dirty="0">
                <a:latin typeface="Arial" panose="020B0604020202020204" pitchFamily="34" charset="0"/>
              </a:rPr>
              <a:t>Readers are encouraged to follow up the references at the end of this chapter.</a:t>
            </a:r>
          </a:p>
          <a:p>
            <a:pPr marL="361950" indent="-361950"/>
            <a:r>
              <a:rPr lang="en-US" sz="1800" b="0" i="0" u="none" strike="noStrike" baseline="0" dirty="0">
                <a:latin typeface="Arial" panose="020B0604020202020204" pitchFamily="34" charset="0"/>
              </a:rPr>
              <a:t>When developing a scheme of information design in a given context, designers should realize that they are developing visual ‘languages’. </a:t>
            </a:r>
          </a:p>
          <a:p>
            <a:pPr marL="361950" indent="-361950"/>
            <a:r>
              <a:rPr lang="en-US" sz="1800" b="0" i="0" u="none" strike="noStrike" baseline="0" dirty="0">
                <a:latin typeface="Arial" panose="020B0604020202020204" pitchFamily="34" charset="0"/>
              </a:rPr>
              <a:t>The visual language of information design is an important part of these. </a:t>
            </a:r>
          </a:p>
          <a:p>
            <a:pPr marL="361950" indent="-361950"/>
            <a:r>
              <a:rPr lang="en-US" sz="1800" b="0" i="0" u="none" strike="noStrike" baseline="0" dirty="0">
                <a:latin typeface="Arial" panose="020B0604020202020204" pitchFamily="34" charset="0"/>
              </a:rPr>
              <a:t>Designers will imbue colours, shapes and layouts with meanings that people have to come to understand.</a:t>
            </a:r>
          </a:p>
        </p:txBody>
      </p:sp>
    </p:spTree>
    <p:extLst>
      <p:ext uri="{BB962C8B-B14F-4D97-AF65-F5344CB8AC3E}">
        <p14:creationId xmlns:p14="http://schemas.microsoft.com/office/powerpoint/2010/main" val="989761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8099"/>
            <a:ext cx="7886700" cy="630238"/>
          </a:xfrm>
        </p:spPr>
        <p:txBody>
          <a:bodyPr/>
          <a:lstStyle/>
          <a:p>
            <a:r>
              <a:rPr lang="en-US" sz="3600" b="1" i="0" u="none" strike="noStrike" kern="1400" baseline="0" dirty="0">
                <a:latin typeface="Arial" panose="020B0604020202020204" pitchFamily="34" charset="0"/>
              </a:rPr>
              <a:t>Visualization</a:t>
            </a:r>
          </a:p>
        </p:txBody>
      </p:sp>
      <p:sp>
        <p:nvSpPr>
          <p:cNvPr id="3" name="Text Placeholder 2"/>
          <p:cNvSpPr>
            <a:spLocks noGrp="1"/>
          </p:cNvSpPr>
          <p:nvPr>
            <p:ph type="body" idx="4294967295"/>
          </p:nvPr>
        </p:nvSpPr>
        <p:spPr>
          <a:xfrm>
            <a:off x="657224" y="1435099"/>
            <a:ext cx="8118476" cy="4937125"/>
          </a:xfrm>
        </p:spPr>
        <p:txBody>
          <a:bodyPr>
            <a:noAutofit/>
          </a:bodyPr>
          <a:lstStyle/>
          <a:p>
            <a:pPr marL="371475" indent="-371475"/>
            <a:r>
              <a:rPr lang="en-US" sz="2000" b="0" i="0" u="none" strike="noStrike" baseline="0" dirty="0">
                <a:latin typeface="Arial" panose="020B0604020202020204" pitchFamily="34" charset="0"/>
              </a:rPr>
              <a:t>The other key feature of information design that the modern information architect or UX designer might get involved with is interactive visualization. </a:t>
            </a:r>
          </a:p>
          <a:p>
            <a:pPr marL="371475" indent="-371475"/>
            <a:r>
              <a:rPr lang="en-US" sz="2000" b="0" i="0" u="none" strike="noStrike" baseline="0" dirty="0">
                <a:latin typeface="Arial" panose="020B0604020202020204" pitchFamily="34" charset="0"/>
              </a:rPr>
              <a:t>With the vast amounts of data that are available, novel ways of presenting and interacting with this are necessary. </a:t>
            </a:r>
          </a:p>
          <a:p>
            <a:pPr marL="371475" indent="-371475"/>
            <a:r>
              <a:rPr lang="en-US" sz="2000" b="0" i="0" u="none" strike="noStrike" baseline="0" dirty="0">
                <a:latin typeface="Arial" panose="020B0604020202020204" pitchFamily="34" charset="0"/>
              </a:rPr>
              <a:t>Card </a:t>
            </a:r>
            <a:r>
              <a:rPr lang="en-US" sz="2000" b="0" i="1" u="none" strike="noStrike" baseline="0" dirty="0">
                <a:latin typeface="Arial" panose="020B0604020202020204" pitchFamily="34" charset="0"/>
              </a:rPr>
              <a:t>et al.</a:t>
            </a:r>
            <a:r>
              <a:rPr lang="en-US" sz="2000" b="0" i="0" u="none" strike="noStrike" baseline="0" dirty="0">
                <a:latin typeface="Arial" panose="020B0604020202020204" pitchFamily="34" charset="0"/>
              </a:rPr>
              <a:t> (1999) is an excellent set of readings covering many of the pioneering systems. </a:t>
            </a:r>
          </a:p>
          <a:p>
            <a:pPr marL="371475" indent="-371475"/>
            <a:r>
              <a:rPr lang="en-US" sz="2000" b="0" i="0" u="none" strike="noStrike" baseline="0" dirty="0">
                <a:latin typeface="Arial" panose="020B0604020202020204" pitchFamily="34" charset="0"/>
              </a:rPr>
              <a:t>Spence (2001) provides a good introduction to the area and Card (2012) provides a thorough and accessible treatment of the options. </a:t>
            </a:r>
          </a:p>
          <a:p>
            <a:pPr marL="371475" indent="-371475"/>
            <a:r>
              <a:rPr lang="en-US" sz="2000" b="0" i="0" u="none" strike="noStrike" baseline="0" dirty="0">
                <a:latin typeface="Arial" panose="020B0604020202020204" pitchFamily="34" charset="0"/>
              </a:rPr>
              <a:t>Interactive visualizations are concerned with harnessing the power of novel interactive techniques with novel presentations of large quantities of data. </a:t>
            </a:r>
          </a:p>
          <a:p>
            <a:pPr marL="371475" indent="-371475"/>
            <a:r>
              <a:rPr lang="en-US" sz="2000" b="0" i="0" u="none" strike="noStrike" baseline="0" dirty="0">
                <a:latin typeface="Arial" panose="020B0604020202020204" pitchFamily="34" charset="0"/>
              </a:rPr>
              <a:t>Indeed, Card (2012) argues that visualization is concerned with ‘amplifying cognition’. </a:t>
            </a:r>
          </a:p>
        </p:txBody>
      </p:sp>
    </p:spTree>
    <p:extLst>
      <p:ext uri="{BB962C8B-B14F-4D97-AF65-F5344CB8AC3E}">
        <p14:creationId xmlns:p14="http://schemas.microsoft.com/office/powerpoint/2010/main" val="5203101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319"/>
            <a:ext cx="7886700" cy="744538"/>
          </a:xfrm>
        </p:spPr>
        <p:txBody>
          <a:bodyPr/>
          <a:lstStyle/>
          <a:p>
            <a:r>
              <a:rPr lang="en-US" sz="3600" b="1" i="0" u="none" strike="noStrike" kern="1400" baseline="0" dirty="0">
                <a:latin typeface="Arial" panose="020B0604020202020204" pitchFamily="34" charset="0"/>
              </a:rPr>
              <a:t>Amplifying cognition</a:t>
            </a:r>
          </a:p>
        </p:txBody>
      </p:sp>
      <p:sp>
        <p:nvSpPr>
          <p:cNvPr id="3" name="Text Placeholder 2"/>
          <p:cNvSpPr>
            <a:spLocks noGrp="1"/>
          </p:cNvSpPr>
          <p:nvPr>
            <p:ph type="body" idx="4294967295"/>
          </p:nvPr>
        </p:nvSpPr>
        <p:spPr>
          <a:xfrm>
            <a:off x="660206" y="1393190"/>
            <a:ext cx="7886700" cy="4351338"/>
          </a:xfrm>
        </p:spPr>
        <p:txBody>
          <a:bodyPr/>
          <a:lstStyle/>
          <a:p>
            <a:pPr marL="355600" indent="-355600"/>
            <a:r>
              <a:rPr lang="en-US" sz="2800" b="0" i="0" u="none" strike="noStrike" baseline="0" dirty="0">
                <a:latin typeface="Arial" panose="020B0604020202020204" pitchFamily="34" charset="0"/>
              </a:rPr>
              <a:t>It achieves this through:</a:t>
            </a:r>
          </a:p>
          <a:p>
            <a:pPr marL="804863" lvl="1" indent="-438150">
              <a:buFont typeface="Arial" panose="020B0604020202020204" pitchFamily="34" charset="0"/>
              <a:buChar char="‒"/>
            </a:pPr>
            <a:r>
              <a:rPr lang="en-US" sz="2400" b="0" i="0" u="none" strike="noStrike" baseline="0" dirty="0">
                <a:latin typeface="Arial" panose="020B0604020202020204" pitchFamily="34" charset="0"/>
              </a:rPr>
              <a:t>increasing the memory and processing resources available to people,</a:t>
            </a:r>
          </a:p>
          <a:p>
            <a:pPr marL="804863" lvl="1" indent="-438150">
              <a:buFont typeface="Arial" panose="020B0604020202020204" pitchFamily="34" charset="0"/>
              <a:buChar char="‒"/>
            </a:pPr>
            <a:r>
              <a:rPr lang="en-US" sz="2400" b="0" i="0" u="none" strike="noStrike" baseline="0" dirty="0">
                <a:latin typeface="Arial" panose="020B0604020202020204" pitchFamily="34" charset="0"/>
              </a:rPr>
              <a:t>reducing the search for information,</a:t>
            </a:r>
          </a:p>
          <a:p>
            <a:pPr marL="804863" lvl="1" indent="-438150">
              <a:buFont typeface="Arial" panose="020B0604020202020204" pitchFamily="34" charset="0"/>
              <a:buChar char="‒"/>
            </a:pPr>
            <a:r>
              <a:rPr lang="en-US" sz="2400" b="0" i="0" u="none" strike="noStrike" baseline="0" dirty="0">
                <a:latin typeface="Arial" panose="020B0604020202020204" pitchFamily="34" charset="0"/>
              </a:rPr>
              <a:t>helping people to detect patterns in the data,</a:t>
            </a:r>
          </a:p>
          <a:p>
            <a:pPr marL="804863" lvl="1" indent="-438150">
              <a:buFont typeface="Arial" panose="020B0604020202020204" pitchFamily="34" charset="0"/>
              <a:buChar char="‒"/>
            </a:pPr>
            <a:r>
              <a:rPr lang="en-US" sz="2400" b="0" i="0" u="none" strike="noStrike" baseline="0" dirty="0">
                <a:latin typeface="Arial" panose="020B0604020202020204" pitchFamily="34" charset="0"/>
              </a:rPr>
              <a:t>helping people to draw inferences from the data,</a:t>
            </a:r>
          </a:p>
          <a:p>
            <a:pPr marL="804863" lvl="1" indent="-438150">
              <a:buFont typeface="Arial" panose="020B0604020202020204" pitchFamily="34" charset="0"/>
              <a:buChar char="‒"/>
            </a:pPr>
            <a:r>
              <a:rPr lang="en-US" sz="2400" b="0" i="0" u="none" strike="noStrike" baseline="0" dirty="0">
                <a:latin typeface="Arial" panose="020B0604020202020204" pitchFamily="34" charset="0"/>
              </a:rPr>
              <a:t>encoding data in an interactive medium.</a:t>
            </a:r>
          </a:p>
        </p:txBody>
      </p:sp>
    </p:spTree>
    <p:extLst>
      <p:ext uri="{BB962C8B-B14F-4D97-AF65-F5344CB8AC3E}">
        <p14:creationId xmlns:p14="http://schemas.microsoft.com/office/powerpoint/2010/main" val="300104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850"/>
            <a:ext cx="7886700" cy="730930"/>
          </a:xfrm>
        </p:spPr>
        <p:txBody>
          <a:bodyPr/>
          <a:lstStyle/>
          <a:p>
            <a:r>
              <a:rPr lang="en-US" sz="3600" b="1" i="0" u="none" strike="noStrike" kern="1400" baseline="0" dirty="0">
                <a:latin typeface="Arial" panose="020B0604020202020204" pitchFamily="34" charset="0"/>
              </a:rPr>
              <a:t>Ben Shneiderman</a:t>
            </a:r>
          </a:p>
        </p:txBody>
      </p:sp>
      <p:sp>
        <p:nvSpPr>
          <p:cNvPr id="3" name="Text Placeholder 2"/>
          <p:cNvSpPr>
            <a:spLocks noGrp="1"/>
          </p:cNvSpPr>
          <p:nvPr>
            <p:ph type="body" idx="4294967295"/>
          </p:nvPr>
        </p:nvSpPr>
        <p:spPr>
          <a:xfrm>
            <a:off x="657225" y="1435294"/>
            <a:ext cx="7886700" cy="4351338"/>
          </a:xfrm>
        </p:spPr>
        <p:txBody>
          <a:bodyPr>
            <a:normAutofit/>
          </a:bodyPr>
          <a:lstStyle/>
          <a:p>
            <a:pPr marL="361950" indent="-361950"/>
            <a:r>
              <a:rPr lang="en-US" sz="2000" b="0" i="0" u="none" strike="noStrike" baseline="0" dirty="0">
                <a:latin typeface="Arial" panose="020B0604020202020204" pitchFamily="34" charset="0"/>
              </a:rPr>
              <a:t>Ben Shneiderman has long been a designer of great visualizations (see www.cs.umd.edu/nben/index.html). He has a ‘mantra’, an overriding principle for developing visualizations:</a:t>
            </a:r>
          </a:p>
          <a:p>
            <a:pPr marL="800100" lvl="1" indent="-430213">
              <a:buFont typeface="Arial" panose="020B0604020202020204" pitchFamily="34" charset="0"/>
              <a:buChar char="‒"/>
            </a:pPr>
            <a:r>
              <a:rPr lang="en-US" sz="1800" b="0" i="0" u="none" strike="noStrike" baseline="0" dirty="0">
                <a:latin typeface="Arial" panose="020B0604020202020204" pitchFamily="34" charset="0"/>
              </a:rPr>
              <a:t>Overview first, zoom and filter, then details on demand.</a:t>
            </a:r>
          </a:p>
          <a:p>
            <a:pPr marL="361950" indent="-361950"/>
            <a:r>
              <a:rPr lang="en-US" sz="2000" b="0" i="0" u="none" strike="noStrike" baseline="0" dirty="0">
                <a:latin typeface="Arial" panose="020B0604020202020204" pitchFamily="34" charset="0"/>
              </a:rPr>
              <a:t>The aim of the designer is to provide people with a good overview of the extent of the whole dataset, to allow zooming in to focus on details when required and to provide dynamic queries that filter out the data that is not required. </a:t>
            </a:r>
          </a:p>
          <a:p>
            <a:pPr marL="361950" indent="-361950"/>
            <a:r>
              <a:rPr lang="en-US" sz="2000" b="0" i="0" u="none" strike="noStrike" baseline="0" dirty="0">
                <a:latin typeface="Arial" panose="020B0604020202020204" pitchFamily="34" charset="0"/>
              </a:rPr>
              <a:t>Card (2012) includes retrieval by example as another key feature. </a:t>
            </a:r>
          </a:p>
          <a:p>
            <a:pPr marL="361950" indent="-361950"/>
            <a:r>
              <a:rPr lang="en-US" sz="2000" b="0" i="0" u="none" strike="noStrike" baseline="0" dirty="0">
                <a:latin typeface="Arial" panose="020B0604020202020204" pitchFamily="34" charset="0"/>
              </a:rPr>
              <a:t>So, rather than having to specify what is required in abstract terms, people request items similar to one they are viewing. </a:t>
            </a:r>
          </a:p>
        </p:txBody>
      </p:sp>
    </p:spTree>
    <p:extLst>
      <p:ext uri="{BB962C8B-B14F-4D97-AF65-F5344CB8AC3E}">
        <p14:creationId xmlns:p14="http://schemas.microsoft.com/office/powerpoint/2010/main" val="1556476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6352"/>
            <a:ext cx="7886700" cy="539342"/>
          </a:xfrm>
        </p:spPr>
        <p:txBody>
          <a:bodyPr/>
          <a:lstStyle/>
          <a:p>
            <a:r>
              <a:rPr lang="en-US" sz="3600" b="1" i="0" u="none" strike="noStrike" kern="1400" baseline="0" dirty="0">
                <a:latin typeface="Arial" panose="020B0604020202020204" pitchFamily="34" charset="0"/>
              </a:rPr>
              <a:t>Film Finder</a:t>
            </a:r>
            <a:r>
              <a:rPr lang="en-US" sz="3600" b="0" i="0" u="none" strike="noStrike" kern="1400" baseline="0" dirty="0">
                <a:latin typeface="Arial" panose="020B0604020202020204" pitchFamily="34" charset="0"/>
              </a:rPr>
              <a:t> </a:t>
            </a:r>
          </a:p>
        </p:txBody>
      </p:sp>
      <p:sp>
        <p:nvSpPr>
          <p:cNvPr id="3" name="Text Placeholder 2"/>
          <p:cNvSpPr>
            <a:spLocks noGrp="1"/>
          </p:cNvSpPr>
          <p:nvPr>
            <p:ph type="body" idx="4294967295"/>
          </p:nvPr>
        </p:nvSpPr>
        <p:spPr>
          <a:xfrm>
            <a:off x="562654" y="1425026"/>
            <a:ext cx="8213239" cy="4351338"/>
          </a:xfrm>
        </p:spPr>
        <p:txBody>
          <a:bodyPr>
            <a:normAutofit/>
          </a:bodyPr>
          <a:lstStyle/>
          <a:p>
            <a:pPr marL="457200" indent="-357188"/>
            <a:r>
              <a:rPr lang="en-US" sz="2000" b="0" i="0" u="none" strike="noStrike" baseline="0" dirty="0">
                <a:latin typeface="Arial" panose="020B0604020202020204" pitchFamily="34" charset="0"/>
              </a:rPr>
              <a:t>Ahlberg and Shneiderman’s (1994) Film Finder is an excellent example of this (Figure 12.32). </a:t>
            </a:r>
          </a:p>
          <a:p>
            <a:pPr marL="457200" indent="-357188"/>
            <a:r>
              <a:rPr lang="en-US" sz="2000" b="0" i="0" u="none" strike="noStrike" baseline="0" dirty="0">
                <a:latin typeface="Arial" panose="020B0604020202020204" pitchFamily="34" charset="0"/>
              </a:rPr>
              <a:t>In the first display, we see hundreds of films represented as coloured dots and organized spatially in terms of year of release (horizontal axis) and rating (vertical axis). </a:t>
            </a:r>
          </a:p>
          <a:p>
            <a:pPr marL="457200" indent="-357188"/>
            <a:r>
              <a:rPr lang="en-US" sz="2000" b="0" i="0" u="none" strike="noStrike" baseline="0" dirty="0">
                <a:latin typeface="Arial" panose="020B0604020202020204" pitchFamily="34" charset="0"/>
              </a:rPr>
              <a:t>By adjusting the sliders on the right-hand side, the display zooms in on a selected part of the first display, allowing names to be revealed. </a:t>
            </a:r>
          </a:p>
          <a:p>
            <a:pPr marL="457200" indent="-357188"/>
            <a:r>
              <a:rPr lang="en-US" sz="2000" b="0" i="0" u="none" strike="noStrike" baseline="0" dirty="0">
                <a:latin typeface="Arial" panose="020B0604020202020204" pitchFamily="34" charset="0"/>
              </a:rPr>
              <a:t>Effectively, the sliders provide dynamic queries on the data, allowing people to focus in on the part that is of interest. </a:t>
            </a:r>
          </a:p>
          <a:p>
            <a:pPr marL="457200" indent="-357188"/>
            <a:r>
              <a:rPr lang="en-US" sz="2000" b="0" i="0" u="none" strike="noStrike" baseline="0" dirty="0">
                <a:latin typeface="Arial" panose="020B0604020202020204" pitchFamily="34" charset="0"/>
              </a:rPr>
              <a:t>Clicking on a film brings up the details of a film, allowing this to be used for retrieval-by-example style further searches.</a:t>
            </a:r>
          </a:p>
        </p:txBody>
      </p:sp>
    </p:spTree>
    <p:extLst>
      <p:ext uri="{BB962C8B-B14F-4D97-AF65-F5344CB8AC3E}">
        <p14:creationId xmlns:p14="http://schemas.microsoft.com/office/powerpoint/2010/main" val="11956262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48348"/>
          </a:xfrm>
        </p:spPr>
        <p:txBody>
          <a:bodyPr/>
          <a:lstStyle/>
          <a:p>
            <a:r>
              <a:rPr lang="en-US" sz="3600" b="1" i="0" u="none" strike="noStrike" kern="1400" baseline="0" dirty="0">
                <a:latin typeface="Arial" panose="020B0604020202020204" pitchFamily="34" charset="0"/>
              </a:rPr>
              <a:t>ConeTree</a:t>
            </a:r>
          </a:p>
        </p:txBody>
      </p:sp>
      <p:sp>
        <p:nvSpPr>
          <p:cNvPr id="3" name="Text Placeholder 2"/>
          <p:cNvSpPr>
            <a:spLocks noGrp="1"/>
          </p:cNvSpPr>
          <p:nvPr>
            <p:ph type="body" idx="4294967295"/>
          </p:nvPr>
        </p:nvSpPr>
        <p:spPr>
          <a:xfrm>
            <a:off x="554572" y="1408237"/>
            <a:ext cx="8239984" cy="4351338"/>
          </a:xfrm>
        </p:spPr>
        <p:txBody>
          <a:bodyPr/>
          <a:lstStyle/>
          <a:p>
            <a:pPr marL="476250" indent="-368300"/>
            <a:r>
              <a:rPr lang="en-US" b="0" i="0" u="none" strike="noStrike" baseline="0" dirty="0">
                <a:latin typeface="Arial" panose="020B0604020202020204" pitchFamily="34" charset="0"/>
              </a:rPr>
              <a:t>Another classic example of a visualization is ConeTree (Figure 12.33). </a:t>
            </a:r>
          </a:p>
          <a:p>
            <a:pPr marL="476250" indent="-368300"/>
            <a:r>
              <a:rPr lang="en-US" b="0" i="0" u="none" strike="noStrike" baseline="0" dirty="0">
                <a:latin typeface="Arial" panose="020B0604020202020204" pitchFamily="34" charset="0"/>
              </a:rPr>
              <a:t>Various facilities are available that allow people to ‘fly’ around the display, identifying and picking out items of interest. </a:t>
            </a:r>
          </a:p>
          <a:p>
            <a:pPr marL="476250" indent="-368300"/>
            <a:r>
              <a:rPr lang="en-US" b="0" i="0" u="none" strike="noStrike" baseline="0" dirty="0">
                <a:latin typeface="Arial" panose="020B0604020202020204" pitchFamily="34" charset="0"/>
              </a:rPr>
              <a:t>Once again the interactive visualization allows for overview first, zoom and filter and details on demand. </a:t>
            </a:r>
          </a:p>
          <a:p>
            <a:pPr marL="476250" indent="-368300"/>
            <a:r>
              <a:rPr lang="en-US" b="0" i="0" u="none" strike="noStrike" baseline="0" dirty="0">
                <a:latin typeface="Arial" panose="020B0604020202020204" pitchFamily="34" charset="0"/>
              </a:rPr>
              <a:t>The key thing with visualizations is to facilitate ‘drilling down’ into the data.</a:t>
            </a:r>
          </a:p>
        </p:txBody>
      </p:sp>
    </p:spTree>
    <p:extLst>
      <p:ext uri="{BB962C8B-B14F-4D97-AF65-F5344CB8AC3E}">
        <p14:creationId xmlns:p14="http://schemas.microsoft.com/office/powerpoint/2010/main" val="8857643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30734"/>
            <a:ext cx="7886700" cy="796878"/>
          </a:xfrm>
        </p:spPr>
        <p:txBody>
          <a:bodyPr/>
          <a:lstStyle/>
          <a:p>
            <a:r>
              <a:rPr lang="en-US" sz="3600" b="1" i="0" u="none" strike="noStrike" kern="1400" baseline="0" dirty="0">
                <a:latin typeface="Arial" panose="020B0604020202020204" pitchFamily="34" charset="0"/>
              </a:rPr>
              <a:t>Tree map</a:t>
            </a:r>
          </a:p>
        </p:txBody>
      </p:sp>
      <p:sp>
        <p:nvSpPr>
          <p:cNvPr id="3" name="Text Placeholder 2"/>
          <p:cNvSpPr>
            <a:spLocks noGrp="1"/>
          </p:cNvSpPr>
          <p:nvPr>
            <p:ph type="body" idx="4294967295"/>
          </p:nvPr>
        </p:nvSpPr>
        <p:spPr>
          <a:xfrm>
            <a:off x="660840" y="1407611"/>
            <a:ext cx="7886700" cy="4820968"/>
          </a:xfrm>
        </p:spPr>
        <p:txBody>
          <a:bodyPr>
            <a:noAutofit/>
          </a:bodyPr>
          <a:lstStyle/>
          <a:p>
            <a:pPr marL="357188" indent="-357188"/>
            <a:r>
              <a:rPr lang="en-US" b="0" i="0" u="none" strike="noStrike" baseline="0" dirty="0">
                <a:latin typeface="Arial" panose="020B0604020202020204" pitchFamily="34" charset="0"/>
              </a:rPr>
              <a:t>Figure 12.34 shows the display of the stock market at SmartMoney.com. </a:t>
            </a:r>
          </a:p>
          <a:p>
            <a:pPr marL="357188" indent="-357188"/>
            <a:r>
              <a:rPr lang="en-US" b="0" i="0" u="none" strike="noStrike" baseline="0" dirty="0">
                <a:latin typeface="Arial" panose="020B0604020202020204" pitchFamily="34" charset="0"/>
              </a:rPr>
              <a:t>This display is known as a ‘tree map’. </a:t>
            </a:r>
          </a:p>
          <a:p>
            <a:pPr marL="357188" indent="-357188"/>
            <a:r>
              <a:rPr lang="en-US" b="0" i="0" u="none" strike="noStrike" baseline="0" dirty="0">
                <a:latin typeface="Arial" panose="020B0604020202020204" pitchFamily="34" charset="0"/>
              </a:rPr>
              <a:t>The map is colour-coded from red through black to green, indicating a fall in value, through no change to a rise in value. </a:t>
            </a:r>
          </a:p>
          <a:p>
            <a:pPr marL="357188" indent="-357188"/>
            <a:r>
              <a:rPr lang="en-US" b="0" i="0" u="none" strike="noStrike" baseline="0" dirty="0">
                <a:latin typeface="Arial" panose="020B0604020202020204" pitchFamily="34" charset="0"/>
              </a:rPr>
              <a:t>The brightness of colour indicates the amount of change. </a:t>
            </a:r>
          </a:p>
          <a:p>
            <a:pPr marL="357188" indent="-357188"/>
            <a:r>
              <a:rPr lang="en-US" b="0" i="0" u="none" strike="noStrike" baseline="0" dirty="0">
                <a:latin typeface="Arial" panose="020B0604020202020204" pitchFamily="34" charset="0"/>
              </a:rPr>
              <a:t>Companies are represented by blocks, the size of the block representing the size of the company. </a:t>
            </a:r>
          </a:p>
          <a:p>
            <a:pPr marL="357188" indent="-357188"/>
            <a:r>
              <a:rPr lang="en-US" b="0" i="0" u="none" strike="noStrike" baseline="0" dirty="0">
                <a:latin typeface="Arial" panose="020B0604020202020204" pitchFamily="34" charset="0"/>
              </a:rPr>
              <a:t>Mousing over the block brings up the name and clicking on it reveals the details.</a:t>
            </a:r>
          </a:p>
        </p:txBody>
      </p:sp>
    </p:spTree>
    <p:extLst>
      <p:ext uri="{BB962C8B-B14F-4D97-AF65-F5344CB8AC3E}">
        <p14:creationId xmlns:p14="http://schemas.microsoft.com/office/powerpoint/2010/main" val="6842012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0"/>
            <a:ext cx="7886700" cy="696096"/>
          </a:xfrm>
        </p:spPr>
        <p:txBody>
          <a:bodyPr/>
          <a:lstStyle/>
          <a:p>
            <a:r>
              <a:rPr lang="en-US" sz="3600" b="1" i="0" u="none" strike="noStrike" kern="1400" baseline="0" dirty="0">
                <a:latin typeface="Arial" panose="020B0604020202020204" pitchFamily="34" charset="0"/>
              </a:rPr>
              <a:t>Fish eye</a:t>
            </a:r>
          </a:p>
        </p:txBody>
      </p:sp>
      <p:sp>
        <p:nvSpPr>
          <p:cNvPr id="3" name="Text Placeholder 2"/>
          <p:cNvSpPr>
            <a:spLocks noGrp="1"/>
          </p:cNvSpPr>
          <p:nvPr>
            <p:ph type="body" idx="4294967295"/>
          </p:nvPr>
        </p:nvSpPr>
        <p:spPr>
          <a:xfrm>
            <a:off x="660220" y="1416945"/>
            <a:ext cx="7886700" cy="4351338"/>
          </a:xfrm>
        </p:spPr>
        <p:txBody>
          <a:bodyPr>
            <a:normAutofit/>
          </a:bodyPr>
          <a:lstStyle/>
          <a:p>
            <a:pPr marL="357188" indent="-357188"/>
            <a:r>
              <a:rPr lang="en-US" b="0" i="0" u="none" strike="noStrike" baseline="0" dirty="0">
                <a:latin typeface="Arial" panose="020B0604020202020204" pitchFamily="34" charset="0"/>
              </a:rPr>
              <a:t>Figure 12.35 shows a different type of display where connections are shown by connecting lines. It is an on-line thesaurus that demonstrates the ‘fish-eye’ capability which again allows for the focus and context feature required by visualizations. </a:t>
            </a:r>
          </a:p>
          <a:p>
            <a:pPr marL="357188" indent="-357188"/>
            <a:r>
              <a:rPr lang="en-US" b="0" i="0" u="none" strike="noStrike" baseline="0" dirty="0">
                <a:latin typeface="Arial" panose="020B0604020202020204" pitchFamily="34" charset="0"/>
              </a:rPr>
              <a:t>This allows users to see what is nearby and related to the thing that they are focusing on. </a:t>
            </a:r>
          </a:p>
          <a:p>
            <a:pPr marL="357188" indent="-357188"/>
            <a:r>
              <a:rPr lang="en-US" b="0" i="0" u="none" strike="noStrike" baseline="0" dirty="0">
                <a:latin typeface="Arial" panose="020B0604020202020204" pitchFamily="34" charset="0"/>
              </a:rPr>
              <a:t>There are many more exciting and stimulating visualizations built for specific applications. Card (2012) lists many and Card </a:t>
            </a:r>
            <a:r>
              <a:rPr lang="en-US" b="0" i="1" u="none" strike="noStrike" baseline="0" dirty="0">
                <a:latin typeface="Arial" panose="020B0604020202020204" pitchFamily="34" charset="0"/>
              </a:rPr>
              <a:t>et al.</a:t>
            </a:r>
            <a:r>
              <a:rPr lang="en-US" b="0" i="0" u="none" strike="noStrike" baseline="0" dirty="0">
                <a:latin typeface="Arial" panose="020B0604020202020204" pitchFamily="34" charset="0"/>
              </a:rPr>
              <a:t> (1999) discuss specific designs and their rationale.</a:t>
            </a:r>
          </a:p>
        </p:txBody>
      </p:sp>
    </p:spTree>
    <p:extLst>
      <p:ext uri="{BB962C8B-B14F-4D97-AF65-F5344CB8AC3E}">
        <p14:creationId xmlns:p14="http://schemas.microsoft.com/office/powerpoint/2010/main" val="17421391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4"/>
            <a:ext cx="7886700" cy="643844"/>
          </a:xfrm>
        </p:spPr>
        <p:txBody>
          <a:bodyPr/>
          <a:lstStyle/>
          <a:p>
            <a:r>
              <a:rPr lang="en-US" sz="3600" b="1" i="0" u="none" strike="noStrike" kern="1400" baseline="0" dirty="0">
                <a:latin typeface="Arial" panose="020B0604020202020204" pitchFamily="34" charset="0"/>
              </a:rPr>
              <a:t>Stuart Card</a:t>
            </a:r>
          </a:p>
        </p:txBody>
      </p:sp>
      <p:sp>
        <p:nvSpPr>
          <p:cNvPr id="3" name="Text Placeholder 2"/>
          <p:cNvSpPr>
            <a:spLocks noGrp="1"/>
          </p:cNvSpPr>
          <p:nvPr>
            <p:ph type="body" idx="4294967295"/>
          </p:nvPr>
        </p:nvSpPr>
        <p:spPr>
          <a:xfrm>
            <a:off x="665917" y="1438712"/>
            <a:ext cx="8119308" cy="4351338"/>
          </a:xfrm>
        </p:spPr>
        <p:txBody>
          <a:bodyPr>
            <a:normAutofit fontScale="70000" lnSpcReduction="20000"/>
          </a:bodyPr>
          <a:lstStyle/>
          <a:p>
            <a:pPr marL="357188" indent="-357188">
              <a:lnSpc>
                <a:spcPct val="120000"/>
              </a:lnSpc>
            </a:pPr>
            <a:r>
              <a:rPr lang="en-US" b="0" i="0" u="none" strike="noStrike" baseline="0" dirty="0">
                <a:latin typeface="Arial" panose="020B0604020202020204" pitchFamily="34" charset="0"/>
              </a:rPr>
              <a:t>Card (2012) argues that the key decision in any visualization is to decide which attributes of an object are to be used to spatially organize the data. </a:t>
            </a:r>
          </a:p>
          <a:p>
            <a:pPr marL="357188" indent="-357188">
              <a:lnSpc>
                <a:spcPct val="120000"/>
              </a:lnSpc>
            </a:pPr>
            <a:r>
              <a:rPr lang="en-US" b="0" i="0" u="none" strike="noStrike" baseline="0" dirty="0">
                <a:latin typeface="Arial" panose="020B0604020202020204" pitchFamily="34" charset="0"/>
              </a:rPr>
              <a:t>In Film Finder, it is rating and year. In SmartMoney.com, it is the market sector. </a:t>
            </a:r>
          </a:p>
          <a:p>
            <a:pPr marL="357188" indent="-357188">
              <a:lnSpc>
                <a:spcPct val="120000"/>
              </a:lnSpc>
            </a:pPr>
            <a:r>
              <a:rPr lang="en-US" b="0" i="0" u="none" strike="noStrike" baseline="0" dirty="0">
                <a:latin typeface="Arial" panose="020B0604020202020204" pitchFamily="34" charset="0"/>
              </a:rPr>
              <a:t>Once this has been decided, there are relatively few visual distinctions that can be made. </a:t>
            </a:r>
          </a:p>
          <a:p>
            <a:pPr marL="357188" indent="-357188">
              <a:lnSpc>
                <a:spcPct val="120000"/>
              </a:lnSpc>
            </a:pPr>
            <a:r>
              <a:rPr lang="en-US" b="0" i="0" u="none" strike="noStrike" baseline="0" dirty="0">
                <a:latin typeface="Arial" panose="020B0604020202020204" pitchFamily="34" charset="0"/>
              </a:rPr>
              <a:t>The designer can use points, lines, areas or volumes to mark different types of data. </a:t>
            </a:r>
          </a:p>
          <a:p>
            <a:pPr marL="357188" indent="-357188">
              <a:lnSpc>
                <a:spcPct val="120000"/>
              </a:lnSpc>
            </a:pPr>
            <a:r>
              <a:rPr lang="en-US" b="0" i="0" u="none" strike="noStrike" baseline="0" dirty="0">
                <a:latin typeface="Arial" panose="020B0604020202020204" pitchFamily="34" charset="0"/>
              </a:rPr>
              <a:t>Objects can be connected with lines or enclosed inside containers. </a:t>
            </a:r>
          </a:p>
          <a:p>
            <a:pPr marL="357188" indent="-357188">
              <a:lnSpc>
                <a:spcPct val="120000"/>
              </a:lnSpc>
            </a:pPr>
            <a:r>
              <a:rPr lang="en-US" b="0" i="0" u="none" strike="noStrike" baseline="0" dirty="0">
                <a:latin typeface="Arial" panose="020B0604020202020204" pitchFamily="34" charset="0"/>
              </a:rPr>
              <a:t>Objects can be distinguished in terms of colour, shape, texture, position, size and orientation. </a:t>
            </a:r>
          </a:p>
          <a:p>
            <a:pPr marL="357188" indent="-357188">
              <a:lnSpc>
                <a:spcPct val="120000"/>
              </a:lnSpc>
            </a:pPr>
            <a:r>
              <a:rPr lang="en-US" b="0" i="0" u="none" strike="noStrike" baseline="0" dirty="0">
                <a:latin typeface="Arial" panose="020B0604020202020204" pitchFamily="34" charset="0"/>
              </a:rPr>
              <a:t>Other visual features that can be used to distinguish items include resolution, transparency, arrangements, the hue and saturation of colours, lighting and motion.</a:t>
            </a:r>
          </a:p>
        </p:txBody>
      </p:sp>
    </p:spTree>
    <p:extLst>
      <p:ext uri="{BB962C8B-B14F-4D97-AF65-F5344CB8AC3E}">
        <p14:creationId xmlns:p14="http://schemas.microsoft.com/office/powerpoint/2010/main" val="134097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0179"/>
            <a:ext cx="7886700" cy="696096"/>
          </a:xfrm>
        </p:spPr>
        <p:txBody>
          <a:bodyPr/>
          <a:lstStyle/>
          <a:p>
            <a:r>
              <a:rPr lang="en-US" sz="3600" b="1" kern="1400" dirty="0">
                <a:latin typeface="Arial" panose="020B0604020202020204" pitchFamily="34" charset="0"/>
              </a:rPr>
              <a:t>UI design (2 of 2)</a:t>
            </a:r>
            <a:endParaRPr lang="en-US" sz="3600" b="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4777" y="1407613"/>
            <a:ext cx="7886700" cy="4549050"/>
          </a:xfrm>
        </p:spPr>
        <p:txBody>
          <a:bodyPr/>
          <a:lstStyle/>
          <a:p>
            <a:pPr marL="365125" indent="-365125"/>
            <a:r>
              <a:rPr lang="en-US" sz="2800" b="0" i="0" u="none" strike="noStrike" baseline="0" dirty="0">
                <a:latin typeface="Arial" panose="020B0604020202020204" pitchFamily="34" charset="0"/>
              </a:rPr>
              <a:t>The vast majority of personal computers, phones and handheld and tablet devices have graphical user interfaces (GUIs) typically based on one of the main three software platforms: </a:t>
            </a:r>
          </a:p>
          <a:p>
            <a:pPr marL="804863" lvl="1" indent="-433388">
              <a:buFont typeface="Arial" panose="020B0604020202020204" pitchFamily="34" charset="0"/>
              <a:buChar char="‒"/>
            </a:pPr>
            <a:r>
              <a:rPr lang="en-US" sz="2400" b="0" i="0" u="none" strike="noStrike" baseline="0" dirty="0">
                <a:latin typeface="Arial" panose="020B0604020202020204" pitchFamily="34" charset="0"/>
              </a:rPr>
              <a:t>Apple (with its operating systems OS X and iOS), Microsoft Windows and Google’s Android. </a:t>
            </a:r>
          </a:p>
          <a:p>
            <a:pPr marL="374650" indent="-374650"/>
            <a:r>
              <a:rPr lang="en-US" sz="2800" b="0" i="0" u="none" strike="noStrike" baseline="0" dirty="0">
                <a:latin typeface="Arial" panose="020B0604020202020204" pitchFamily="34" charset="0"/>
              </a:rPr>
              <a:t>However, underlying these GUIs are user interfaces without the graphical elements, known as command languages.</a:t>
            </a:r>
          </a:p>
        </p:txBody>
      </p:sp>
    </p:spTree>
    <p:extLst>
      <p:ext uri="{BB962C8B-B14F-4D97-AF65-F5344CB8AC3E}">
        <p14:creationId xmlns:p14="http://schemas.microsoft.com/office/powerpoint/2010/main" val="1105360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0403"/>
            <a:ext cx="7886700" cy="539342"/>
          </a:xfrm>
        </p:spPr>
        <p:txBody>
          <a:bodyPr/>
          <a:lstStyle/>
          <a:p>
            <a:r>
              <a:rPr lang="en-US" sz="3600" b="1" i="0" u="none" strike="noStrike" kern="1400" baseline="0" dirty="0">
                <a:latin typeface="Arial" panose="020B0604020202020204" pitchFamily="34" charset="0"/>
              </a:rPr>
              <a:t>Others</a:t>
            </a:r>
          </a:p>
        </p:txBody>
      </p:sp>
      <p:sp>
        <p:nvSpPr>
          <p:cNvPr id="3" name="Text Placeholder 2"/>
          <p:cNvSpPr>
            <a:spLocks noGrp="1"/>
          </p:cNvSpPr>
          <p:nvPr>
            <p:ph type="body" idx="4294967295"/>
          </p:nvPr>
        </p:nvSpPr>
        <p:spPr>
          <a:xfrm>
            <a:off x="651510" y="1416939"/>
            <a:ext cx="7886700" cy="4351338"/>
          </a:xfrm>
        </p:spPr>
        <p:txBody>
          <a:bodyPr>
            <a:normAutofit/>
          </a:bodyPr>
          <a:lstStyle/>
          <a:p>
            <a:pPr marL="373063" indent="-373063"/>
            <a:r>
              <a:rPr lang="en-US" b="0" i="0" u="none" strike="noStrike" baseline="0" dirty="0">
                <a:latin typeface="Arial" panose="020B0604020202020204" pitchFamily="34" charset="0"/>
              </a:rPr>
              <a:t>There are a number of novel visualization applications that are available to view certain websites and other large datasets such as collections of photos. </a:t>
            </a:r>
          </a:p>
          <a:p>
            <a:pPr marL="373063" indent="-373063"/>
            <a:r>
              <a:rPr lang="en-US" b="0" i="0" u="none" strike="noStrike" baseline="0" dirty="0">
                <a:latin typeface="Arial" panose="020B0604020202020204" pitchFamily="34" charset="0"/>
              </a:rPr>
              <a:t>Cool Iris is one such application, facilitating panning, zooming and moving through the data in an extremely engaging way. </a:t>
            </a:r>
          </a:p>
          <a:p>
            <a:pPr marL="373063" indent="-373063"/>
            <a:r>
              <a:rPr lang="en-US" b="0" i="0" u="none" strike="noStrike" baseline="0" dirty="0">
                <a:latin typeface="Arial" panose="020B0604020202020204" pitchFamily="34" charset="0"/>
              </a:rPr>
              <a:t>DeepZoom is a zoomable interface based on Silverlight from Microsoft and Adobe market Papervision provides similar functionality based on Flex.</a:t>
            </a:r>
          </a:p>
        </p:txBody>
      </p:sp>
    </p:spTree>
    <p:extLst>
      <p:ext uri="{BB962C8B-B14F-4D97-AF65-F5344CB8AC3E}">
        <p14:creationId xmlns:p14="http://schemas.microsoft.com/office/powerpoint/2010/main" val="19925076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4609"/>
            <a:ext cx="7886700" cy="748348"/>
          </a:xfrm>
        </p:spPr>
        <p:txBody>
          <a:bodyPr/>
          <a:lstStyle/>
          <a:p>
            <a:r>
              <a:rPr lang="en-US" sz="3600" b="1" i="0" u="none" strike="noStrike" kern="1400" baseline="0" dirty="0">
                <a:latin typeface="Arial" panose="020B0604020202020204" pitchFamily="34" charset="0"/>
              </a:rPr>
              <a:t>Summary and key points</a:t>
            </a:r>
          </a:p>
        </p:txBody>
      </p:sp>
      <p:sp>
        <p:nvSpPr>
          <p:cNvPr id="3" name="Text Placeholder 2"/>
          <p:cNvSpPr>
            <a:spLocks noGrp="1"/>
          </p:cNvSpPr>
          <p:nvPr>
            <p:ph type="body" idx="4294967295"/>
          </p:nvPr>
        </p:nvSpPr>
        <p:spPr>
          <a:xfrm>
            <a:off x="654777" y="1434356"/>
            <a:ext cx="7886700" cy="4670973"/>
          </a:xfrm>
        </p:spPr>
        <p:txBody>
          <a:bodyPr>
            <a:noAutofit/>
          </a:bodyPr>
          <a:lstStyle/>
          <a:p>
            <a:pPr marL="357188" indent="-357188"/>
            <a:r>
              <a:rPr lang="en-US" sz="2000" b="0" i="0" u="none" strike="noStrike" baseline="0" dirty="0">
                <a:latin typeface="Arial" panose="020B0604020202020204" pitchFamily="34" charset="0"/>
              </a:rPr>
              <a:t>The design of visual interfaces is a central skill for interactive system designers. </a:t>
            </a:r>
          </a:p>
          <a:p>
            <a:pPr marL="357188" indent="-357188"/>
            <a:r>
              <a:rPr lang="en-US" sz="2000" b="0" i="0" u="none" strike="noStrike" baseline="0" dirty="0">
                <a:latin typeface="Arial" panose="020B0604020202020204" pitchFamily="34" charset="0"/>
              </a:rPr>
              <a:t>There are principles of aesthetics to consider (we covered aesthetics in Chapter 5), but mostly, designers need to concentrate on understanding the range of ‘widgets’ that they have available and how they can be best deployed. </a:t>
            </a:r>
          </a:p>
          <a:p>
            <a:pPr marL="357188" indent="-357188"/>
            <a:r>
              <a:rPr lang="en-US" sz="2000" b="0" i="0" u="none" strike="noStrike" baseline="0" dirty="0">
                <a:latin typeface="Arial" panose="020B0604020202020204" pitchFamily="34" charset="0"/>
              </a:rPr>
              <a:t>It is how the overall interaction works as a whole that is important.</a:t>
            </a:r>
          </a:p>
          <a:p>
            <a:pPr marL="357188" indent="-357188"/>
            <a:r>
              <a:rPr lang="en-US" sz="2000" b="0" i="0" u="none" strike="noStrike" baseline="0" dirty="0">
                <a:latin typeface="Arial" panose="020B0604020202020204" pitchFamily="34" charset="0"/>
              </a:rPr>
              <a:t>Graphical user interfaces use a combination of WIMP features and other graphical objects as the basis of their design.</a:t>
            </a:r>
          </a:p>
          <a:p>
            <a:pPr marL="357188" indent="-357188"/>
            <a:r>
              <a:rPr lang="en-US" sz="2000" b="0" i="0" u="none" strike="noStrike" baseline="0" dirty="0">
                <a:latin typeface="Arial" panose="020B0604020202020204" pitchFamily="34" charset="0"/>
              </a:rPr>
              <a:t>Design guidelines are available from work in psychology and perception and from principles of graphic design.</a:t>
            </a:r>
          </a:p>
          <a:p>
            <a:pPr marL="357188" indent="-357188"/>
            <a:r>
              <a:rPr lang="en-US" sz="2000" b="0" i="0" u="none" strike="noStrike" baseline="0" dirty="0">
                <a:latin typeface="Arial" panose="020B0604020202020204" pitchFamily="34" charset="0"/>
              </a:rPr>
              <a:t>In information design interactive visualizations need to be considered when there is a large amount of data to be displayed.</a:t>
            </a:r>
          </a:p>
        </p:txBody>
      </p:sp>
    </p:spTree>
    <p:extLst>
      <p:ext uri="{BB962C8B-B14F-4D97-AF65-F5344CB8AC3E}">
        <p14:creationId xmlns:p14="http://schemas.microsoft.com/office/powerpoint/2010/main" val="21653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4319"/>
            <a:ext cx="7886700" cy="748348"/>
          </a:xfrm>
        </p:spPr>
        <p:txBody>
          <a:bodyPr/>
          <a:lstStyle/>
          <a:p>
            <a:r>
              <a:rPr lang="en-US" sz="3600" b="1" i="0" u="none" strike="noStrike" kern="1400" baseline="0" dirty="0">
                <a:latin typeface="Arial" panose="020B0604020202020204" pitchFamily="34" charset="0"/>
              </a:rPr>
              <a:t>Command languages (1 of 2)</a:t>
            </a:r>
          </a:p>
        </p:txBody>
      </p:sp>
      <p:sp>
        <p:nvSpPr>
          <p:cNvPr id="3" name="Text Placeholder 2"/>
          <p:cNvSpPr>
            <a:spLocks noGrp="1"/>
          </p:cNvSpPr>
          <p:nvPr>
            <p:ph type="body" idx="4294967295"/>
          </p:nvPr>
        </p:nvSpPr>
        <p:spPr>
          <a:xfrm>
            <a:off x="657030" y="1425575"/>
            <a:ext cx="8137525" cy="4351338"/>
          </a:xfrm>
        </p:spPr>
        <p:txBody>
          <a:bodyPr>
            <a:normAutofit/>
          </a:bodyPr>
          <a:lstStyle/>
          <a:p>
            <a:pPr marL="354013" indent="-354013"/>
            <a:r>
              <a:rPr lang="en-US" sz="2000" b="0" i="0" u="none" strike="noStrike" baseline="0" dirty="0">
                <a:latin typeface="Arial" panose="020B0604020202020204" pitchFamily="34" charset="0"/>
              </a:rPr>
              <a:t>A command language is simply a set of words with an associated syntax, the rules governing the structure of how commands are put together. </a:t>
            </a:r>
          </a:p>
          <a:p>
            <a:pPr marL="354013" indent="-354013"/>
            <a:r>
              <a:rPr lang="en-US" sz="2000" b="0" i="0" u="none" strike="noStrike" baseline="0" dirty="0">
                <a:latin typeface="Arial" panose="020B0604020202020204" pitchFamily="34" charset="0"/>
              </a:rPr>
              <a:t>To interact with a device using a command language, the user types a command such as ‘send’, ‘print’, etc., and supplies any necessary data such as the name of a file to be sent or printed. </a:t>
            </a:r>
          </a:p>
          <a:p>
            <a:pPr marL="354013" indent="-354013"/>
            <a:r>
              <a:rPr lang="en-US" sz="2000" b="0" i="0" u="none" strike="noStrike" baseline="0" dirty="0">
                <a:latin typeface="Arial" panose="020B0604020202020204" pitchFamily="34" charset="0"/>
              </a:rPr>
              <a:t>UNIX is the most common command language. </a:t>
            </a:r>
          </a:p>
          <a:p>
            <a:pPr marL="354013" indent="-354013"/>
            <a:r>
              <a:rPr lang="en-US" sz="2000" b="0" i="0" u="none" strike="noStrike" baseline="0" dirty="0">
                <a:latin typeface="Arial" panose="020B0604020202020204" pitchFamily="34" charset="0"/>
              </a:rPr>
              <a:t>Command languages suffer from the problem that people:</a:t>
            </a:r>
          </a:p>
          <a:p>
            <a:pPr marL="808038" lvl="1" indent="-427038">
              <a:buFont typeface="Arial" panose="020B0604020202020204" pitchFamily="34" charset="0"/>
              <a:buChar char="‒"/>
            </a:pPr>
            <a:r>
              <a:rPr lang="en-US" sz="1800" b="0" i="0" u="none" strike="noStrike" baseline="0" dirty="0">
                <a:latin typeface="Arial" panose="020B0604020202020204" pitchFamily="34" charset="0"/>
              </a:rPr>
              <a:t>Have to recall the name of a particular command from the range of literally hundreds of possibilities.</a:t>
            </a:r>
          </a:p>
          <a:p>
            <a:pPr marL="808038" lvl="1" indent="-427038">
              <a:buFont typeface="Arial" panose="020B0604020202020204" pitchFamily="34" charset="0"/>
              <a:buChar char="‒"/>
            </a:pPr>
            <a:r>
              <a:rPr lang="en-US" sz="1800" b="0" i="0" u="none" strike="noStrike" baseline="0" dirty="0">
                <a:latin typeface="Arial" panose="020B0604020202020204" pitchFamily="34" charset="0"/>
              </a:rPr>
              <a:t>Have to recall the syntax of the command.</a:t>
            </a:r>
          </a:p>
        </p:txBody>
      </p:sp>
    </p:spTree>
    <p:extLst>
      <p:ext uri="{BB962C8B-B14F-4D97-AF65-F5344CB8AC3E}">
        <p14:creationId xmlns:p14="http://schemas.microsoft.com/office/powerpoint/2010/main" val="2064175332"/>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2148</TotalTime>
  <Words>8837</Words>
  <Application>Microsoft Office PowerPoint</Application>
  <PresentationFormat>On-screen Show (4:3)</PresentationFormat>
  <Paragraphs>463</Paragraphs>
  <Slides>81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ＭＳ Ｐゴシック</vt:lpstr>
      <vt:lpstr>ＭＳ Ｐゴシック</vt:lpstr>
      <vt:lpstr>Arial</vt:lpstr>
      <vt:lpstr>Calibri</vt:lpstr>
      <vt:lpstr>Times</vt:lpstr>
      <vt:lpstr>Times New Roman</vt:lpstr>
      <vt:lpstr>Verdana</vt:lpstr>
      <vt:lpstr>Wingdings 3</vt:lpstr>
      <vt:lpstr>3_Default Design</vt:lpstr>
      <vt:lpstr>PowerPoint Presentation</vt:lpstr>
      <vt:lpstr>Contents</vt:lpstr>
      <vt:lpstr>Aims</vt:lpstr>
      <vt:lpstr>Introduction</vt:lpstr>
      <vt:lpstr>Perceptually </vt:lpstr>
      <vt:lpstr>Conceptually</vt:lpstr>
      <vt:lpstr>UI design (1 of 2)</vt:lpstr>
      <vt:lpstr>UI design (2 of 2)</vt:lpstr>
      <vt:lpstr>Command languages (1 of 2)</vt:lpstr>
      <vt:lpstr>PowerPoint Presentation</vt:lpstr>
      <vt:lpstr>Command languages (2 of 2)</vt:lpstr>
      <vt:lpstr>Challenge 12.1</vt:lpstr>
      <vt:lpstr>Graphical user interfaces (1 of 2)</vt:lpstr>
      <vt:lpstr>Graphical user interfaces (2 of 2)</vt:lpstr>
      <vt:lpstr>Direct manipulation (1 of 2)</vt:lpstr>
      <vt:lpstr>Direct manipulation (2 of 2)</vt:lpstr>
      <vt:lpstr>Windows</vt:lpstr>
      <vt:lpstr>Icons</vt:lpstr>
      <vt:lpstr>Icon types</vt:lpstr>
      <vt:lpstr>The Xerox Star</vt:lpstr>
      <vt:lpstr>Icon design</vt:lpstr>
      <vt:lpstr>PowerPoint Presentation</vt:lpstr>
      <vt:lpstr>Challenge 12.2</vt:lpstr>
      <vt:lpstr> Menus</vt:lpstr>
      <vt:lpstr>Types of menus</vt:lpstr>
      <vt:lpstr>Pointers</vt:lpstr>
      <vt:lpstr>Interface design guidelines</vt:lpstr>
      <vt:lpstr>Microsoft</vt:lpstr>
      <vt:lpstr>Other advice </vt:lpstr>
      <vt:lpstr>Interface widgets</vt:lpstr>
      <vt:lpstr>Challenge 12.3 </vt:lpstr>
      <vt:lpstr>Toolbars</vt:lpstr>
      <vt:lpstr>List boxes</vt:lpstr>
      <vt:lpstr>Sliders</vt:lpstr>
      <vt:lpstr>Form fill</vt:lpstr>
      <vt:lpstr>Wizards</vt:lpstr>
      <vt:lpstr>Alerts</vt:lpstr>
      <vt:lpstr>Attracting attention </vt:lpstr>
      <vt:lpstr>Psychological principles and interface design</vt:lpstr>
      <vt:lpstr>Guidelines </vt:lpstr>
      <vt:lpstr>Using proximity to organize </vt:lpstr>
      <vt:lpstr>Using similarity to organize </vt:lpstr>
      <vt:lpstr>Using continuity to connect disconnected elements</vt:lpstr>
      <vt:lpstr>Closure</vt:lpstr>
      <vt:lpstr>Principles from memory and attention</vt:lpstr>
      <vt:lpstr>Short-term (or working) memory</vt:lpstr>
      <vt:lpstr>Chunking</vt:lpstr>
      <vt:lpstr>Time limitations</vt:lpstr>
      <vt:lpstr>Recall and recognition</vt:lpstr>
      <vt:lpstr>Challenge 12.4 </vt:lpstr>
      <vt:lpstr>Designing for memory</vt:lpstr>
      <vt:lpstr>Novices and experts</vt:lpstr>
      <vt:lpstr>Other examples (1 of 2)</vt:lpstr>
      <vt:lpstr>Other examples (2 of 2)</vt:lpstr>
      <vt:lpstr>Thumbnails</vt:lpstr>
      <vt:lpstr>Colour blindness</vt:lpstr>
      <vt:lpstr>Designing with colour</vt:lpstr>
      <vt:lpstr>Aaron Marcus</vt:lpstr>
      <vt:lpstr>Table 12.1 Some Western colour conventions</vt:lpstr>
      <vt:lpstr>Error avoidance design guidelines</vt:lpstr>
      <vt:lpstr>Error message design guidelines</vt:lpstr>
      <vt:lpstr>Principles from navigation</vt:lpstr>
      <vt:lpstr>Apple’s user experience guidelines for iOS apps</vt:lpstr>
      <vt:lpstr>Information design (1 of 2)</vt:lpstr>
      <vt:lpstr>Information design (2 of 2)</vt:lpstr>
      <vt:lpstr>Edward Tufte</vt:lpstr>
      <vt:lpstr>Harry Beck </vt:lpstr>
      <vt:lpstr>PowerPoint Presentation</vt:lpstr>
      <vt:lpstr>Richard Saul Wurman</vt:lpstr>
      <vt:lpstr>Others</vt:lpstr>
      <vt:lpstr>Information design</vt:lpstr>
      <vt:lpstr>Visualization</vt:lpstr>
      <vt:lpstr>Amplifying cognition</vt:lpstr>
      <vt:lpstr>Ben Shneiderman</vt:lpstr>
      <vt:lpstr>Film Finder </vt:lpstr>
      <vt:lpstr>ConeTree</vt:lpstr>
      <vt:lpstr>Tree map</vt:lpstr>
      <vt:lpstr>Fish eye</vt:lpstr>
      <vt:lpstr>Stuart Card</vt:lpstr>
      <vt:lpstr>Others</vt:lpstr>
      <vt:lpstr>Summary and 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interface design</dc:title>
  <dc:creator>Benyon, David</dc:creator>
  <cp:lastModifiedBy>Vivekan G</cp:lastModifiedBy>
  <cp:revision>180</cp:revision>
  <dcterms:created xsi:type="dcterms:W3CDTF">2017-11-22T16:24:26Z</dcterms:created>
  <dcterms:modified xsi:type="dcterms:W3CDTF">2019-03-30T09:58:40Z</dcterms:modified>
</cp:coreProperties>
</file>