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59"/>
  </p:notesMasterIdLst>
  <p:sldIdLst>
    <p:sldId id="348"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userDrawn="1">
          <p15:clr>
            <a:srgbClr val="A4A3A4"/>
          </p15:clr>
        </p15:guide>
        <p15:guide id="2" pos="5534" userDrawn="1">
          <p15:clr>
            <a:srgbClr val="A4A3A4"/>
          </p15:clr>
        </p15:guide>
        <p15:guide id="3" orient="horz" pos="504" userDrawn="1">
          <p15:clr>
            <a:srgbClr val="A4A3A4"/>
          </p15:clr>
        </p15:guide>
        <p15:guide id="4" orient="horz" pos="958" userDrawn="1">
          <p15:clr>
            <a:srgbClr val="A4A3A4"/>
          </p15:clr>
        </p15:guide>
        <p15:guide id="5" pos="476" userDrawn="1">
          <p15:clr>
            <a:srgbClr val="A4A3A4"/>
          </p15:clr>
        </p15:guide>
        <p15:guide id="6" pos="703" userDrawn="1">
          <p15:clr>
            <a:srgbClr val="A4A3A4"/>
          </p15:clr>
        </p15:guide>
        <p15:guide id="7" pos="9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1" clrIdx="0">
    <p:extLst>
      <p:ext uri="{19B8F6BF-5375-455C-9EA6-DF929625EA0E}">
        <p15:presenceInfo xmlns:p15="http://schemas.microsoft.com/office/powerpoint/2012/main" userId="Menon, Bincy" providerId="None"/>
      </p:ext>
    </p:extLst>
  </p:cmAuthor>
  <p:cmAuthor id="2" name="Laser" initials="CE" lastIdx="4" clrIdx="1"/>
  <p:cmAuthor id="3" name="Anbuselvi, Chinnadurai" initials="AC" lastIdx="1" clrIdx="2">
    <p:extLst>
      <p:ext uri="{19B8F6BF-5375-455C-9EA6-DF929625EA0E}">
        <p15:presenceInfo xmlns:p15="http://schemas.microsoft.com/office/powerpoint/2012/main" userId="Anbuselvi, Chinnadur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9884" autoAdjust="0"/>
  </p:normalViewPr>
  <p:slideViewPr>
    <p:cSldViewPr snapToGrid="0" snapToObjects="1">
      <p:cViewPr varScale="1">
        <p:scale>
          <a:sx n="100" d="100"/>
          <a:sy n="100" d="100"/>
        </p:scale>
        <p:origin x="1998" y="78"/>
      </p:cViewPr>
      <p:guideLst>
        <p:guide orient="horz" pos="3929"/>
        <p:guide pos="5534"/>
        <p:guide orient="horz" pos="504"/>
        <p:guide orient="horz" pos="958"/>
        <p:guide pos="476"/>
        <p:guide pos="703"/>
        <p:guide pos="9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F2905-05CB-4D10-80DD-B9EDC2C955C9}" type="datetimeFigureOut">
              <a:rPr lang="en-IN" smtClean="0"/>
              <a:t>22-01-2019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F10B5-39EC-48DF-9075-DF8B1601E499}" type="slidenum">
              <a:rPr lang="en-IN" smtClean="0"/>
              <a:t>‹#›</a:t>
            </a:fld>
            <a:endParaRPr lang="en-IN"/>
          </a:p>
        </p:txBody>
      </p:sp>
    </p:spTree>
    <p:extLst>
      <p:ext uri="{BB962C8B-B14F-4D97-AF65-F5344CB8AC3E}">
        <p14:creationId xmlns:p14="http://schemas.microsoft.com/office/powerpoint/2010/main" val="13566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257222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74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873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186600646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982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65331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56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944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25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9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14086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20443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6325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8" name="Text Placeholder 4">
            <a:extLst>
              <a:ext uri="{FF2B5EF4-FFF2-40B4-BE49-F238E27FC236}">
                <a16:creationId xmlns:a16="http://schemas.microsoft.com/office/drawing/2014/main" id="{49BBEBAC-58E4-43D9-8404-6F18E4C00C89}"/>
              </a:ext>
            </a:extLst>
          </p:cNvPr>
          <p:cNvSpPr txBox="1">
            <a:spLocks/>
          </p:cNvSpPr>
          <p:nvPr/>
        </p:nvSpPr>
        <p:spPr bwMode="auto">
          <a:xfrm>
            <a:off x="4564063" y="3103563"/>
            <a:ext cx="4122737"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1200"/>
              </a:spcBef>
              <a:buFontTx/>
              <a:buNone/>
              <a:defRPr/>
            </a:pPr>
            <a:r>
              <a:rPr lang="en-US" sz="3000" kern="0" dirty="0"/>
              <a:t>Chapter 13</a:t>
            </a:r>
          </a:p>
          <a:p>
            <a:pPr marL="0" indent="0">
              <a:spcBef>
                <a:spcPts val="1200"/>
              </a:spcBef>
              <a:buFontTx/>
              <a:buNone/>
              <a:defRPr/>
            </a:pPr>
            <a:r>
              <a:rPr lang="en-US" sz="2200" kern="0" dirty="0"/>
              <a:t>Multimodal interface design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4277"/>
            <a:ext cx="7886700" cy="591594"/>
          </a:xfrm>
        </p:spPr>
        <p:txBody>
          <a:bodyPr/>
          <a:lstStyle/>
          <a:p>
            <a:r>
              <a:rPr lang="en-US" sz="3600" i="0" u="none" strike="noStrike" kern="1400" baseline="0" dirty="0">
                <a:latin typeface="Arial" panose="020B0604020202020204" pitchFamily="34" charset="0"/>
              </a:rPr>
              <a:t>Other senses</a:t>
            </a:r>
          </a:p>
        </p:txBody>
      </p:sp>
      <p:sp>
        <p:nvSpPr>
          <p:cNvPr id="3" name="Text Placeholder 2"/>
          <p:cNvSpPr>
            <a:spLocks noGrp="1"/>
          </p:cNvSpPr>
          <p:nvPr>
            <p:ph type="body" idx="4294967295"/>
          </p:nvPr>
        </p:nvSpPr>
        <p:spPr>
          <a:xfrm>
            <a:off x="654777" y="1408429"/>
            <a:ext cx="7886700" cy="4351338"/>
          </a:xfrm>
        </p:spPr>
        <p:txBody>
          <a:bodyPr>
            <a:normAutofit/>
          </a:bodyPr>
          <a:lstStyle/>
          <a:p>
            <a:pPr marL="357188" indent="-357188"/>
            <a:r>
              <a:rPr lang="en-CA" b="0" i="0" u="none" strike="noStrike" baseline="0" dirty="0">
                <a:latin typeface="Arial" panose="020B0604020202020204" pitchFamily="34" charset="0"/>
              </a:rPr>
              <a:t>Of the remaining three senses, the sense of touch (or </a:t>
            </a:r>
            <a:r>
              <a:rPr lang="en-CA" b="0" i="0" u="none" strike="noStrike" baseline="0" dirty="0" err="1">
                <a:latin typeface="Arial" panose="020B0604020202020204" pitchFamily="34" charset="0"/>
              </a:rPr>
              <a:t>haptics</a:t>
            </a:r>
            <a:r>
              <a:rPr lang="en-CA" b="0" i="0" u="none" strike="noStrike" baseline="0" dirty="0">
                <a:latin typeface="Arial" panose="020B0604020202020204" pitchFamily="34" charset="0"/>
              </a:rPr>
              <a:t>) is the most developed field, with work ranging from the physical sensation of holding objects to simulating the sensation of touching different surfaces (Hayward et al., 2004).</a:t>
            </a:r>
          </a:p>
          <a:p>
            <a:pPr marL="357188" indent="-357188"/>
            <a:r>
              <a:rPr lang="en-CA" b="0" i="0" u="none" strike="noStrike" baseline="0" dirty="0">
                <a:latin typeface="Arial" panose="020B0604020202020204" pitchFamily="34" charset="0"/>
              </a:rPr>
              <a:t>Smell has been simulated, but with limited success. </a:t>
            </a:r>
          </a:p>
          <a:p>
            <a:pPr marL="357188" indent="-357188"/>
            <a:r>
              <a:rPr lang="en-CA" b="0" i="0" u="none" strike="noStrike" baseline="0" dirty="0">
                <a:latin typeface="Arial" panose="020B0604020202020204" pitchFamily="34" charset="0"/>
              </a:rPr>
              <a:t>Developments are even being made at the University of Tsukuba in simulating the sensation of eating (Iwata et al., 2004). </a:t>
            </a:r>
          </a:p>
          <a:p>
            <a:pPr marL="357188" indent="-357188"/>
            <a:r>
              <a:rPr lang="en-CA" b="0" i="0" u="none" strike="noStrike" baseline="0" dirty="0">
                <a:latin typeface="Arial" panose="020B0604020202020204" pitchFamily="34" charset="0"/>
              </a:rPr>
              <a:t>However, these systems are currently unwieldy and limited in application.</a:t>
            </a:r>
          </a:p>
        </p:txBody>
      </p:sp>
    </p:spTree>
    <p:extLst>
      <p:ext uri="{BB962C8B-B14F-4D97-AF65-F5344CB8AC3E}">
        <p14:creationId xmlns:p14="http://schemas.microsoft.com/office/powerpoint/2010/main" val="97375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4319"/>
            <a:ext cx="7886700" cy="725488"/>
          </a:xfrm>
        </p:spPr>
        <p:txBody>
          <a:bodyPr/>
          <a:lstStyle/>
          <a:p>
            <a:r>
              <a:rPr lang="en-US" sz="3600" i="0" u="none" strike="noStrike" kern="1400" baseline="0" dirty="0">
                <a:latin typeface="Arial" panose="020B0604020202020204" pitchFamily="34" charset="0"/>
              </a:rPr>
              <a:t>Smell, taste and emotion</a:t>
            </a:r>
          </a:p>
        </p:txBody>
      </p:sp>
      <p:sp>
        <p:nvSpPr>
          <p:cNvPr id="3" name="Text Placeholder 2"/>
          <p:cNvSpPr>
            <a:spLocks noGrp="1"/>
          </p:cNvSpPr>
          <p:nvPr>
            <p:ph type="body" idx="4294967295"/>
          </p:nvPr>
        </p:nvSpPr>
        <p:spPr>
          <a:xfrm>
            <a:off x="660400" y="1444625"/>
            <a:ext cx="7886700" cy="4351338"/>
          </a:xfrm>
        </p:spPr>
        <p:txBody>
          <a:bodyPr>
            <a:normAutofit/>
          </a:bodyPr>
          <a:lstStyle/>
          <a:p>
            <a:pPr marL="361950" indent="-361950"/>
            <a:r>
              <a:rPr lang="en-CA" sz="2000" b="0" i="0" u="none" strike="noStrike" baseline="0" dirty="0">
                <a:latin typeface="Arial" panose="020B0604020202020204" pitchFamily="34" charset="0"/>
              </a:rPr>
              <a:t>Smell and taste are challenging senses for digital technologies because scientists have not been able to identify the basic components of these senses. </a:t>
            </a:r>
          </a:p>
          <a:p>
            <a:pPr marL="361950" indent="-361950"/>
            <a:r>
              <a:rPr lang="en-CA" sz="2000" b="0" i="0" u="none" strike="noStrike" baseline="0" dirty="0">
                <a:latin typeface="Arial" panose="020B0604020202020204" pitchFamily="34" charset="0"/>
              </a:rPr>
              <a:t>Whereas a particular colour can be made up from a combination of three primary colours red, green and blue, we have no ideas what the primary components are for smell and taste. </a:t>
            </a:r>
          </a:p>
          <a:p>
            <a:pPr marL="361950" indent="-361950"/>
            <a:r>
              <a:rPr lang="en-CA" sz="2000" b="0" i="0" u="none" strike="noStrike" baseline="0" dirty="0">
                <a:latin typeface="Arial" panose="020B0604020202020204" pitchFamily="34" charset="0"/>
              </a:rPr>
              <a:t>Moreover, since these are inherently analogue media, we can’t digitize them to transmit the information over networks.</a:t>
            </a:r>
          </a:p>
          <a:p>
            <a:pPr marL="361950" indent="-361950"/>
            <a:r>
              <a:rPr lang="en-CA" sz="2000" b="0" i="0" u="none" strike="noStrike" baseline="0" dirty="0">
                <a:latin typeface="Arial" panose="020B0604020202020204" pitchFamily="34" charset="0"/>
              </a:rPr>
              <a:t>People have developed smell projectors that can deliver a burst of a particular perfume smell but it is difficult to keep the smell localized and to get rid of the smell when that part of the interaction is over. </a:t>
            </a:r>
          </a:p>
        </p:txBody>
      </p:sp>
    </p:spTree>
    <p:extLst>
      <p:ext uri="{BB962C8B-B14F-4D97-AF65-F5344CB8AC3E}">
        <p14:creationId xmlns:p14="http://schemas.microsoft.com/office/powerpoint/2010/main" val="204284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9718"/>
            <a:ext cx="7886700" cy="668338"/>
          </a:xfrm>
        </p:spPr>
        <p:txBody>
          <a:bodyPr/>
          <a:lstStyle/>
          <a:p>
            <a:r>
              <a:rPr lang="en-US" sz="3600" i="0" u="none" strike="noStrike" kern="1400" baseline="0" dirty="0">
                <a:latin typeface="Arial" panose="020B0604020202020204" pitchFamily="34" charset="0"/>
              </a:rPr>
              <a:t>Smell, taste and emotion</a:t>
            </a:r>
          </a:p>
        </p:txBody>
      </p:sp>
      <p:sp>
        <p:nvSpPr>
          <p:cNvPr id="3" name="Text Placeholder 2"/>
          <p:cNvSpPr>
            <a:spLocks noGrp="1"/>
          </p:cNvSpPr>
          <p:nvPr>
            <p:ph type="body" idx="4294967295"/>
          </p:nvPr>
        </p:nvSpPr>
        <p:spPr>
          <a:xfrm>
            <a:off x="657225" y="1435100"/>
            <a:ext cx="7886700" cy="4565650"/>
          </a:xfrm>
        </p:spPr>
        <p:txBody>
          <a:bodyPr>
            <a:noAutofit/>
          </a:bodyPr>
          <a:lstStyle/>
          <a:p>
            <a:pPr marL="361950" indent="-361950"/>
            <a:r>
              <a:rPr lang="en-CA" sz="1800" b="0" i="0" u="none" strike="noStrike" baseline="0" dirty="0">
                <a:latin typeface="Arial" panose="020B0604020202020204" pitchFamily="34" charset="0"/>
              </a:rPr>
              <a:t>It is sometimes said that taste can be described in terms of five basic tastes; sweet, sour, salty, bitter and umami. </a:t>
            </a:r>
          </a:p>
          <a:p>
            <a:pPr marL="361950" indent="-361950"/>
            <a:r>
              <a:rPr lang="en-CA" sz="1800" b="0" i="0" u="none" strike="noStrike" baseline="0" dirty="0">
                <a:latin typeface="Arial" panose="020B0604020202020204" pitchFamily="34" charset="0"/>
              </a:rPr>
              <a:t>However, there are many other sensations that can be detected by the tongue that contribute to the overall sensation of a particular taste.</a:t>
            </a:r>
          </a:p>
          <a:p>
            <a:pPr marL="361950" indent="-361950"/>
            <a:r>
              <a:rPr lang="en-CA" sz="1800" b="0" i="0" u="none" strike="noStrike" baseline="0" dirty="0">
                <a:latin typeface="Arial" panose="020B0604020202020204" pitchFamily="34" charset="0"/>
              </a:rPr>
              <a:t>Smell is particularly connected with emotions and will often evoke memories of past events and people. </a:t>
            </a:r>
          </a:p>
          <a:p>
            <a:pPr marL="361950" indent="-361950"/>
            <a:r>
              <a:rPr lang="en-CA" sz="1800" b="0" i="0" u="none" strike="noStrike" baseline="0" dirty="0">
                <a:latin typeface="Arial" panose="020B0604020202020204" pitchFamily="34" charset="0"/>
              </a:rPr>
              <a:t>Scientists believe this is because the olfactory system is connected into the limbic system in the body.</a:t>
            </a:r>
          </a:p>
          <a:p>
            <a:pPr marL="361950" indent="-361950"/>
            <a:r>
              <a:rPr lang="en-CA" sz="1800" b="0" i="0" u="none" strike="noStrike" baseline="0" dirty="0">
                <a:latin typeface="Arial" panose="020B0604020202020204" pitchFamily="34" charset="0"/>
              </a:rPr>
              <a:t>Adrian </a:t>
            </a:r>
            <a:r>
              <a:rPr lang="en-CA" sz="1800" b="0" i="0" u="none" strike="noStrike" baseline="0" dirty="0" err="1">
                <a:latin typeface="Arial" panose="020B0604020202020204" pitchFamily="34" charset="0"/>
              </a:rPr>
              <a:t>Cheok</a:t>
            </a:r>
            <a:r>
              <a:rPr lang="en-CA" sz="1800" b="0" i="0" u="none" strike="noStrike" baseline="0" dirty="0">
                <a:latin typeface="Arial" panose="020B0604020202020204" pitchFamily="34" charset="0"/>
              </a:rPr>
              <a:t> at the Mixed Reality Lab in Keio University in Japan has been experimenting with a number of different ways of generating and interacting with taste and smell. </a:t>
            </a:r>
          </a:p>
          <a:p>
            <a:pPr marL="361950" indent="-361950"/>
            <a:r>
              <a:rPr lang="en-CA" sz="1800" b="0" i="0" u="none" strike="noStrike" baseline="0" dirty="0">
                <a:latin typeface="Arial" panose="020B0604020202020204" pitchFamily="34" charset="0"/>
              </a:rPr>
              <a:t>We can already send hugs and kisses to our loved ones over the Internet-using devices</a:t>
            </a:r>
            <a:r>
              <a:rPr lang="en-CA" sz="1800" b="0" i="0" u="none" strike="noStrike" baseline="0" dirty="0">
                <a:solidFill>
                  <a:srgbClr val="FF0000"/>
                </a:solidFill>
                <a:latin typeface="Arial" panose="020B0604020202020204" pitchFamily="34" charset="0"/>
              </a:rPr>
              <a:t> </a:t>
            </a:r>
            <a:r>
              <a:rPr lang="en-CA" sz="1800" b="0" i="0" u="none" strike="noStrike" baseline="0" dirty="0">
                <a:latin typeface="Arial" panose="020B0604020202020204" pitchFamily="34" charset="0"/>
              </a:rPr>
              <a:t>such as the hug-me T-shirt. </a:t>
            </a:r>
          </a:p>
          <a:p>
            <a:pPr marL="361950" indent="-361950"/>
            <a:r>
              <a:rPr lang="en-CA" sz="1800" b="0" i="0" u="none" strike="noStrike" baseline="0" dirty="0">
                <a:latin typeface="Arial" panose="020B0604020202020204" pitchFamily="34" charset="0"/>
              </a:rPr>
              <a:t>How long is it before we can send digitized birthday cakes or the smell of baking bread?</a:t>
            </a:r>
          </a:p>
        </p:txBody>
      </p:sp>
    </p:spTree>
    <p:extLst>
      <p:ext uri="{BB962C8B-B14F-4D97-AF65-F5344CB8AC3E}">
        <p14:creationId xmlns:p14="http://schemas.microsoft.com/office/powerpoint/2010/main" val="10906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7814"/>
            <a:ext cx="7886700" cy="703262"/>
          </a:xfrm>
        </p:spPr>
        <p:txBody>
          <a:bodyPr/>
          <a:lstStyle/>
          <a:p>
            <a:r>
              <a:rPr lang="en-US" sz="3600" i="0" u="none" strike="noStrike" kern="1400" baseline="0" dirty="0">
                <a:latin typeface="Arial" panose="020B0604020202020204" pitchFamily="34" charset="0"/>
              </a:rPr>
              <a:t>Multimodal interaction</a:t>
            </a:r>
          </a:p>
        </p:txBody>
      </p:sp>
      <p:sp>
        <p:nvSpPr>
          <p:cNvPr id="3" name="Text Placeholder 2"/>
          <p:cNvSpPr>
            <a:spLocks noGrp="1"/>
          </p:cNvSpPr>
          <p:nvPr>
            <p:ph type="body" idx="4294967295"/>
          </p:nvPr>
        </p:nvSpPr>
        <p:spPr>
          <a:xfrm>
            <a:off x="657225" y="1435099"/>
            <a:ext cx="7886700" cy="4594225"/>
          </a:xfrm>
        </p:spPr>
        <p:txBody>
          <a:bodyPr>
            <a:noAutofit/>
          </a:bodyPr>
          <a:lstStyle/>
          <a:p>
            <a:pPr marL="361950" indent="-361950"/>
            <a:r>
              <a:rPr lang="en-CA" sz="1800" b="0" i="0" u="none" strike="noStrike" baseline="0" dirty="0" err="1">
                <a:latin typeface="Arial" panose="020B0604020202020204" pitchFamily="34" charset="0"/>
              </a:rPr>
              <a:t>Oviatt</a:t>
            </a:r>
            <a:r>
              <a:rPr lang="en-CA" sz="1800" b="0" i="0" u="none" strike="noStrike" baseline="0" dirty="0">
                <a:latin typeface="Arial" panose="020B0604020202020204" pitchFamily="34" charset="0"/>
              </a:rPr>
              <a:t> and Cohen (2015) provide a comprehensive guide to new forms of interaction that are opening up in the area of multimodal interaction. </a:t>
            </a:r>
          </a:p>
          <a:p>
            <a:pPr marL="361950" indent="-361950"/>
            <a:r>
              <a:rPr lang="en-CA" sz="1800" b="0" i="0" u="none" strike="noStrike" baseline="0" dirty="0">
                <a:latin typeface="Arial" panose="020B0604020202020204" pitchFamily="34" charset="0"/>
              </a:rPr>
              <a:t>A key development is when two or more modalities are fused together in order to constrain the meaning of an interaction. </a:t>
            </a:r>
          </a:p>
          <a:p>
            <a:pPr marL="361950" indent="-361950"/>
            <a:r>
              <a:rPr lang="en-CA" sz="1800" b="0" i="0" u="none" strike="noStrike" baseline="0" dirty="0">
                <a:latin typeface="Arial" panose="020B0604020202020204" pitchFamily="34" charset="0"/>
              </a:rPr>
              <a:t>For example, GPS (global positioning system) location is used as an input to constrain someone saying ‘show me restaurants nearby’ using a speech interface. </a:t>
            </a:r>
          </a:p>
          <a:p>
            <a:pPr marL="361950" indent="-361950"/>
            <a:r>
              <a:rPr lang="en-CA" sz="1800" b="0" i="0" u="none" strike="noStrike" baseline="0" dirty="0">
                <a:latin typeface="Arial" panose="020B0604020202020204" pitchFamily="34" charset="0"/>
              </a:rPr>
              <a:t>This maybe further enhanced with a graphical map display on a touch-enabled screen. </a:t>
            </a:r>
          </a:p>
          <a:p>
            <a:pPr marL="361950" indent="-361950"/>
            <a:r>
              <a:rPr lang="en-CA" sz="1800" b="0" i="0" u="none" strike="noStrike" baseline="0" dirty="0">
                <a:latin typeface="Arial" panose="020B0604020202020204" pitchFamily="34" charset="0"/>
              </a:rPr>
              <a:t>Touch input could be used to constrain further interactions to a particular location, or set of locations when the users says ‘show me details about these.’ </a:t>
            </a:r>
          </a:p>
          <a:p>
            <a:pPr marL="361950" indent="-361950"/>
            <a:r>
              <a:rPr lang="en-CA" sz="1800" b="0" i="0" u="none" strike="noStrike" baseline="0" dirty="0">
                <a:latin typeface="Arial" panose="020B0604020202020204" pitchFamily="34" charset="0"/>
              </a:rPr>
              <a:t>Multiple modes can also be used to verify someone’s identity such as fingerprint recognition and face recognition software combining their inputs to avoid false identifications.</a:t>
            </a:r>
          </a:p>
        </p:txBody>
      </p:sp>
    </p:spTree>
    <p:extLst>
      <p:ext uri="{BB962C8B-B14F-4D97-AF65-F5344CB8AC3E}">
        <p14:creationId xmlns:p14="http://schemas.microsoft.com/office/powerpoint/2010/main" val="123410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9718"/>
            <a:ext cx="7886700" cy="668338"/>
          </a:xfrm>
        </p:spPr>
        <p:txBody>
          <a:bodyPr/>
          <a:lstStyle/>
          <a:p>
            <a:r>
              <a:rPr lang="en-US" sz="3600" i="0" u="none" strike="noStrike" kern="1400" baseline="0" dirty="0">
                <a:latin typeface="Arial" panose="020B0604020202020204" pitchFamily="34" charset="0"/>
              </a:rPr>
              <a:t>Input modes</a:t>
            </a:r>
          </a:p>
        </p:txBody>
      </p:sp>
      <p:sp>
        <p:nvSpPr>
          <p:cNvPr id="3" name="Text Placeholder 2"/>
          <p:cNvSpPr>
            <a:spLocks noGrp="1"/>
          </p:cNvSpPr>
          <p:nvPr>
            <p:ph type="body" idx="4294967295"/>
          </p:nvPr>
        </p:nvSpPr>
        <p:spPr>
          <a:xfrm>
            <a:off x="657225" y="1435099"/>
            <a:ext cx="7886700" cy="4670425"/>
          </a:xfrm>
        </p:spPr>
        <p:txBody>
          <a:bodyPr>
            <a:noAutofit/>
          </a:bodyPr>
          <a:lstStyle/>
          <a:p>
            <a:pPr marL="361950" indent="-361950"/>
            <a:r>
              <a:rPr lang="en-CA" sz="2000" b="0" i="0" u="none" strike="noStrike" baseline="0" dirty="0">
                <a:latin typeface="Arial" panose="020B0604020202020204" pitchFamily="34" charset="0"/>
              </a:rPr>
              <a:t>They also make the distinction between active and passive input modes. </a:t>
            </a:r>
          </a:p>
          <a:p>
            <a:pPr marL="361950" indent="-361950"/>
            <a:r>
              <a:rPr lang="en-CA" sz="2000" b="0" i="0" u="none" strike="noStrike" baseline="0" dirty="0">
                <a:latin typeface="Arial" panose="020B0604020202020204" pitchFamily="34" charset="0"/>
              </a:rPr>
              <a:t>For example, GPS location or face recognition are not activated intentionally by the user; they are sensed by a device. </a:t>
            </a:r>
          </a:p>
          <a:p>
            <a:pPr marL="361950" indent="-361950"/>
            <a:r>
              <a:rPr lang="en-CA" sz="2000" b="0" i="0" u="none" strike="noStrike" baseline="0" dirty="0">
                <a:latin typeface="Arial" panose="020B0604020202020204" pitchFamily="34" charset="0"/>
              </a:rPr>
              <a:t>Touching a screen or making a gesture is an intentional input act by the user. </a:t>
            </a:r>
          </a:p>
          <a:p>
            <a:pPr marL="361950" indent="-361950"/>
            <a:r>
              <a:rPr lang="en-CA" sz="2000" b="0" i="0" u="none" strike="noStrike" baseline="0" dirty="0">
                <a:latin typeface="Arial" panose="020B0604020202020204" pitchFamily="34" charset="0"/>
              </a:rPr>
              <a:t>Increasingly passive input is used to make inferences about the meanings of the active modalities. </a:t>
            </a:r>
          </a:p>
          <a:p>
            <a:pPr marL="361950" indent="-361950"/>
            <a:r>
              <a:rPr lang="en-CA" sz="2000" b="0" i="0" u="none" strike="noStrike" baseline="0" dirty="0">
                <a:latin typeface="Arial" panose="020B0604020202020204" pitchFamily="34" charset="0"/>
              </a:rPr>
              <a:t>A phone, for example, can make the inference that the user wants to make a call when the phone is lifted up toward the person’s ear. </a:t>
            </a:r>
          </a:p>
          <a:p>
            <a:pPr marL="361950" indent="-361950"/>
            <a:r>
              <a:rPr lang="en-CA" sz="2000" b="0" i="0" u="none" strike="noStrike" baseline="0" dirty="0">
                <a:latin typeface="Arial" panose="020B0604020202020204" pitchFamily="34" charset="0"/>
              </a:rPr>
              <a:t>Face recognition can be used to infer a person’s emotional state (using FACS coding, see Section 10.4). </a:t>
            </a:r>
          </a:p>
          <a:p>
            <a:pPr marL="361950" indent="-361950"/>
            <a:r>
              <a:rPr lang="en-CA" sz="2000" b="0" i="0" u="none" strike="noStrike" baseline="0" dirty="0">
                <a:latin typeface="Arial" panose="020B0604020202020204" pitchFamily="34" charset="0"/>
              </a:rPr>
              <a:t>For example, if someone is frowning they are probably confused about something. </a:t>
            </a:r>
          </a:p>
        </p:txBody>
      </p:sp>
    </p:spTree>
    <p:extLst>
      <p:ext uri="{BB962C8B-B14F-4D97-AF65-F5344CB8AC3E}">
        <p14:creationId xmlns:p14="http://schemas.microsoft.com/office/powerpoint/2010/main" val="1214008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4163"/>
            <a:ext cx="7886700" cy="706438"/>
          </a:xfrm>
        </p:spPr>
        <p:txBody>
          <a:bodyPr/>
          <a:lstStyle/>
          <a:p>
            <a:r>
              <a:rPr lang="en-US" sz="3600" i="0" u="none" strike="noStrike" kern="1400" baseline="0" dirty="0">
                <a:latin typeface="Arial" panose="020B0604020202020204" pitchFamily="34" charset="0"/>
              </a:rPr>
              <a:t>Features of people </a:t>
            </a:r>
          </a:p>
        </p:txBody>
      </p:sp>
      <p:sp>
        <p:nvSpPr>
          <p:cNvPr id="3" name="Text Placeholder 2"/>
          <p:cNvSpPr>
            <a:spLocks noGrp="1"/>
          </p:cNvSpPr>
          <p:nvPr>
            <p:ph type="body" idx="4294967295"/>
          </p:nvPr>
        </p:nvSpPr>
        <p:spPr>
          <a:xfrm>
            <a:off x="657225" y="1444625"/>
            <a:ext cx="7886700" cy="4351338"/>
          </a:xfrm>
        </p:spPr>
        <p:txBody>
          <a:bodyPr>
            <a:normAutofit/>
          </a:bodyPr>
          <a:lstStyle/>
          <a:p>
            <a:pPr marL="361950" indent="-361950"/>
            <a:r>
              <a:rPr lang="en-CA" sz="2000" b="0" i="0" u="none" strike="noStrike" baseline="0" dirty="0">
                <a:latin typeface="Arial" panose="020B0604020202020204" pitchFamily="34" charset="0"/>
              </a:rPr>
              <a:t>Features of people that can be sensed and hence attitudes or emotional states that can be inferred were discussed in Section 10.4 and include </a:t>
            </a:r>
          </a:p>
          <a:p>
            <a:pPr marL="361950" indent="-361950"/>
            <a:r>
              <a:rPr lang="en-CA" sz="2000" b="0" i="0" u="none" strike="noStrike" baseline="0" dirty="0">
                <a:latin typeface="Arial" panose="020B0604020202020204" pitchFamily="34" charset="0"/>
              </a:rPr>
              <a:t>face recognition, eye tracking, fingerprint recognition, movement (walking, running, climbing, etc.) and </a:t>
            </a:r>
          </a:p>
          <a:p>
            <a:pPr marL="361950" indent="-361950"/>
            <a:r>
              <a:rPr lang="en-CA" sz="2000" b="0" i="0" u="none" strike="noStrike" baseline="0" dirty="0">
                <a:latin typeface="Arial" panose="020B0604020202020204" pitchFamily="34" charset="0"/>
              </a:rPr>
              <a:t>many physiological characteristics such as heart rate, blood condition, glucose level, levels of perspiration and so on. </a:t>
            </a:r>
          </a:p>
          <a:p>
            <a:pPr marL="361950" indent="-361950"/>
            <a:r>
              <a:rPr lang="en-CA" sz="2000" b="0" i="0" u="none" strike="noStrike" baseline="0" dirty="0">
                <a:latin typeface="Arial" panose="020B0604020202020204" pitchFamily="34" charset="0"/>
              </a:rPr>
              <a:t>Multimodal interaction also includes a temporal component as certain relationships between modalities will be sensed over time and in sequence. </a:t>
            </a:r>
          </a:p>
          <a:p>
            <a:pPr marL="361950" indent="-361950"/>
            <a:r>
              <a:rPr lang="en-CA" sz="2000" b="0" i="0" u="none" strike="noStrike" baseline="0" dirty="0">
                <a:latin typeface="Arial" panose="020B0604020202020204" pitchFamily="34" charset="0"/>
              </a:rPr>
              <a:t>Interaction with in-vehicle information systems is often multimodal.</a:t>
            </a:r>
          </a:p>
        </p:txBody>
      </p:sp>
    </p:spTree>
    <p:extLst>
      <p:ext uri="{BB962C8B-B14F-4D97-AF65-F5344CB8AC3E}">
        <p14:creationId xmlns:p14="http://schemas.microsoft.com/office/powerpoint/2010/main" val="59950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5113"/>
            <a:ext cx="7886700" cy="725488"/>
          </a:xfrm>
        </p:spPr>
        <p:txBody>
          <a:bodyPr/>
          <a:lstStyle/>
          <a:p>
            <a:r>
              <a:rPr lang="en-US" sz="3600" i="0" u="none" strike="noStrike" kern="1400" baseline="0" dirty="0">
                <a:latin typeface="Arial" panose="020B0604020202020204" pitchFamily="34" charset="0"/>
              </a:rPr>
              <a:t>Interaction tools</a:t>
            </a:r>
          </a:p>
        </p:txBody>
      </p:sp>
      <p:sp>
        <p:nvSpPr>
          <p:cNvPr id="3" name="Text Placeholder 2"/>
          <p:cNvSpPr>
            <a:spLocks noGrp="1"/>
          </p:cNvSpPr>
          <p:nvPr>
            <p:ph type="body" idx="4294967295"/>
          </p:nvPr>
        </p:nvSpPr>
        <p:spPr>
          <a:xfrm>
            <a:off x="657225" y="1435099"/>
            <a:ext cx="7886700" cy="4651375"/>
          </a:xfrm>
        </p:spPr>
        <p:txBody>
          <a:bodyPr>
            <a:noAutofit/>
          </a:bodyPr>
          <a:lstStyle/>
          <a:p>
            <a:pPr marL="361950" indent="-361950"/>
            <a:r>
              <a:rPr lang="en-CA" sz="1800" b="0" i="0" u="none" strike="noStrike" baseline="0" dirty="0">
                <a:latin typeface="Arial" panose="020B0604020202020204" pitchFamily="34" charset="0"/>
              </a:rPr>
              <a:t>There are a large number of interaction tools that are used in virtual reality and multimodal interaction. </a:t>
            </a:r>
          </a:p>
          <a:p>
            <a:pPr marL="361950" indent="-361950"/>
            <a:r>
              <a:rPr lang="en-CA" sz="1800" b="0" i="0" u="none" strike="noStrike" baseline="0" dirty="0">
                <a:latin typeface="Arial" panose="020B0604020202020204" pitchFamily="34" charset="0"/>
              </a:rPr>
              <a:t>‘</a:t>
            </a:r>
            <a:r>
              <a:rPr lang="en-CA" sz="1800" b="0" i="0" u="none" strike="noStrike" baseline="0" dirty="0" err="1">
                <a:latin typeface="Arial" panose="020B0604020202020204" pitchFamily="34" charset="0"/>
              </a:rPr>
              <a:t>Spacemice</a:t>
            </a:r>
            <a:r>
              <a:rPr lang="en-CA" sz="1800" b="0" i="0" u="none" strike="noStrike" baseline="0" dirty="0">
                <a:latin typeface="Arial" panose="020B0604020202020204" pitchFamily="34" charset="0"/>
              </a:rPr>
              <a:t>’ expand the two degrees of freedom in traditional mice (horizontal and vertical movement) to six degrees of freedom (horizontal, vertical, depth movements and yaw, pitch and roll rotations) with similar interactions provided by data gloves, where a glove is fitted with sensors to track hand location and finger positions and allows the grabbing and manipulation of virtual objects. </a:t>
            </a:r>
          </a:p>
          <a:p>
            <a:pPr marL="361950" indent="-361950"/>
            <a:r>
              <a:rPr lang="en-CA" sz="1800" b="0" i="0" u="none" strike="noStrike" baseline="0" dirty="0">
                <a:latin typeface="Arial" panose="020B0604020202020204" pitchFamily="34" charset="0"/>
              </a:rPr>
              <a:t>Wands, such as the Wii, which are sticks again with six degrees of freedom and various input controls such as buttons and </a:t>
            </a:r>
            <a:r>
              <a:rPr lang="en-CA" sz="1800" b="0" i="0" u="none" strike="noStrike" baseline="0" dirty="0" err="1">
                <a:latin typeface="Arial" panose="020B0604020202020204" pitchFamily="34" charset="0"/>
              </a:rPr>
              <a:t>scrollers</a:t>
            </a:r>
            <a:r>
              <a:rPr lang="en-CA" sz="1800" b="0" i="0" u="none" strike="noStrike" baseline="0" dirty="0">
                <a:latin typeface="Arial" panose="020B0604020202020204" pitchFamily="34" charset="0"/>
              </a:rPr>
              <a:t>. These tools offer full three-dimensional input. </a:t>
            </a:r>
          </a:p>
          <a:p>
            <a:pPr marL="361950" indent="-361950"/>
            <a:r>
              <a:rPr lang="en-CA" sz="1800" b="0" i="0" u="none" strike="noStrike" baseline="0" dirty="0" err="1">
                <a:latin typeface="Arial" panose="020B0604020202020204" pitchFamily="34" charset="0"/>
              </a:rPr>
              <a:t>TACTool</a:t>
            </a:r>
            <a:r>
              <a:rPr lang="en-CA" sz="1800" b="0" i="0" u="none" strike="noStrike" baseline="0" dirty="0">
                <a:latin typeface="Arial" panose="020B0604020202020204" pitchFamily="34" charset="0"/>
              </a:rPr>
              <a:t> has added tactile feedback to a wand device (</a:t>
            </a:r>
            <a:r>
              <a:rPr lang="en-CA" sz="1800" b="0" i="0" u="none" strike="noStrike" baseline="0" dirty="0" err="1">
                <a:latin typeface="Arial" panose="020B0604020202020204" pitchFamily="34" charset="0"/>
              </a:rPr>
              <a:t>Schoenfelder</a:t>
            </a:r>
            <a:r>
              <a:rPr lang="en-CA" sz="1800" b="0" i="0" u="none" strike="noStrike" baseline="0" dirty="0">
                <a:latin typeface="Arial" panose="020B0604020202020204" pitchFamily="34" charset="0"/>
              </a:rPr>
              <a:t> et al., 2004), and interaction slippers, which add some functionality of </a:t>
            </a:r>
            <a:r>
              <a:rPr lang="en-CA" sz="1800" b="0" i="0" u="none" strike="noStrike" baseline="0" dirty="0" err="1">
                <a:latin typeface="Arial" panose="020B0604020202020204" pitchFamily="34" charset="0"/>
              </a:rPr>
              <a:t>datagloves</a:t>
            </a:r>
            <a:r>
              <a:rPr lang="en-CA" sz="1800" b="0" i="0" u="none" strike="noStrike" baseline="0" dirty="0">
                <a:latin typeface="Arial" panose="020B0604020202020204" pitchFamily="34" charset="0"/>
              </a:rPr>
              <a:t> to feet. </a:t>
            </a:r>
          </a:p>
          <a:p>
            <a:pPr marL="361950" indent="-361950"/>
            <a:r>
              <a:rPr lang="en-CA" sz="1800" b="0" i="0" u="none" strike="noStrike" baseline="0" dirty="0">
                <a:latin typeface="Arial" panose="020B0604020202020204" pitchFamily="34" charset="0"/>
              </a:rPr>
              <a:t>Microsoft’s </a:t>
            </a:r>
            <a:r>
              <a:rPr lang="en-CA" sz="1800" b="0" i="0" u="none" strike="noStrike" baseline="0" dirty="0" err="1">
                <a:latin typeface="Arial" panose="020B0604020202020204" pitchFamily="34" charset="0"/>
              </a:rPr>
              <a:t>Kinect</a:t>
            </a:r>
            <a:r>
              <a:rPr lang="en-CA" sz="1800" b="0" i="0" u="none" strike="noStrike" baseline="0" dirty="0">
                <a:latin typeface="Arial" panose="020B0604020202020204" pitchFamily="34" charset="0"/>
              </a:rPr>
              <a:t> allows for hand, arm and body gestures to interact with the content.</a:t>
            </a:r>
          </a:p>
        </p:txBody>
      </p:sp>
    </p:spTree>
    <p:extLst>
      <p:ext uri="{BB962C8B-B14F-4D97-AF65-F5344CB8AC3E}">
        <p14:creationId xmlns:p14="http://schemas.microsoft.com/office/powerpoint/2010/main" val="1992309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30930"/>
          </a:xfrm>
        </p:spPr>
        <p:txBody>
          <a:bodyPr/>
          <a:lstStyle/>
          <a:p>
            <a:r>
              <a:rPr lang="en-US" sz="3600" i="0" u="none" strike="noStrike" kern="1400" baseline="0" dirty="0">
                <a:latin typeface="Arial" panose="020B0604020202020204" pitchFamily="34" charset="0"/>
              </a:rPr>
              <a:t>Mixed reality interaction</a:t>
            </a:r>
          </a:p>
        </p:txBody>
      </p:sp>
      <p:sp>
        <p:nvSpPr>
          <p:cNvPr id="3" name="Text Placeholder 2"/>
          <p:cNvSpPr>
            <a:spLocks noGrp="1"/>
          </p:cNvSpPr>
          <p:nvPr>
            <p:ph type="body" idx="4294967295"/>
          </p:nvPr>
        </p:nvSpPr>
        <p:spPr>
          <a:xfrm>
            <a:off x="661853" y="1434555"/>
            <a:ext cx="7886700" cy="4351338"/>
          </a:xfrm>
        </p:spPr>
        <p:txBody>
          <a:bodyPr>
            <a:noAutofit/>
          </a:bodyPr>
          <a:lstStyle/>
          <a:p>
            <a:pPr marL="357188" indent="-357188"/>
            <a:r>
              <a:rPr lang="en-CA" sz="1800" b="0" i="0" u="none" strike="noStrike" baseline="0" dirty="0">
                <a:latin typeface="Arial" panose="020B0604020202020204" pitchFamily="34" charset="0"/>
              </a:rPr>
              <a:t>Mixed reality interaction demands the most from UX designers as they grapple with technological problems and usability issues side by side with creating engaging and useful experiences. </a:t>
            </a:r>
          </a:p>
          <a:p>
            <a:pPr marL="357188" indent="-357188"/>
            <a:r>
              <a:rPr lang="en-CA" sz="1800" b="0" i="0" u="none" strike="noStrike" baseline="0" dirty="0">
                <a:latin typeface="Arial" panose="020B0604020202020204" pitchFamily="34" charset="0"/>
              </a:rPr>
              <a:t>However, issues that used to be problematic such as accurately aligning the real and virtual environments—a process called ‘registration’ (Azuma, 1997)—have now largely been solved with modern development environments and mixed reality platforms. </a:t>
            </a:r>
          </a:p>
          <a:p>
            <a:pPr marL="357188" indent="-357188"/>
            <a:r>
              <a:rPr lang="en-CA" sz="1800" b="0" i="0" u="none" strike="noStrike" baseline="0" dirty="0">
                <a:latin typeface="Arial" panose="020B0604020202020204" pitchFamily="34" charset="0"/>
              </a:rPr>
              <a:t>A number of systems allow the technology used for performing this registration to also offer the kind of 3D input provided by the tools discussed previously. </a:t>
            </a:r>
          </a:p>
          <a:p>
            <a:pPr marL="357188" indent="-357188"/>
            <a:r>
              <a:rPr lang="en-CA" sz="1800" b="0" i="0" u="none" strike="noStrike" baseline="0" dirty="0">
                <a:latin typeface="Arial" panose="020B0604020202020204" pitchFamily="34" charset="0"/>
              </a:rPr>
              <a:t>Images can be used as a marker, so that when a smartphone captures the image it triggers the delivery of some content such as a video. </a:t>
            </a:r>
          </a:p>
          <a:p>
            <a:pPr marL="357188" indent="-357188"/>
            <a:r>
              <a:rPr lang="en-CA" sz="1800" b="0" i="0" u="none" strike="noStrike" baseline="0" dirty="0">
                <a:latin typeface="Arial" panose="020B0604020202020204" pitchFamily="34" charset="0"/>
              </a:rPr>
              <a:t>Other content can be delivered by a GPS trigger, for example, or by something in the environment such as Bluetooth beacon.</a:t>
            </a:r>
          </a:p>
        </p:txBody>
      </p:sp>
    </p:spTree>
    <p:extLst>
      <p:ext uri="{BB962C8B-B14F-4D97-AF65-F5344CB8AC3E}">
        <p14:creationId xmlns:p14="http://schemas.microsoft.com/office/powerpoint/2010/main" val="117650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3133"/>
            <a:ext cx="7886700" cy="748348"/>
          </a:xfrm>
        </p:spPr>
        <p:txBody>
          <a:bodyPr/>
          <a:lstStyle/>
          <a:p>
            <a:r>
              <a:rPr lang="en-US" sz="3600" i="0" u="none" strike="noStrike" kern="1400" baseline="0" dirty="0">
                <a:latin typeface="Arial" panose="020B0604020202020204" pitchFamily="34" charset="0"/>
              </a:rPr>
              <a:t>Full-body interaction</a:t>
            </a:r>
          </a:p>
        </p:txBody>
      </p:sp>
      <p:sp>
        <p:nvSpPr>
          <p:cNvPr id="3" name="Text Placeholder 2"/>
          <p:cNvSpPr>
            <a:spLocks noGrp="1"/>
          </p:cNvSpPr>
          <p:nvPr>
            <p:ph type="body" idx="4294967295"/>
          </p:nvPr>
        </p:nvSpPr>
        <p:spPr>
          <a:xfrm>
            <a:off x="663486" y="1443259"/>
            <a:ext cx="7886700" cy="4636137"/>
          </a:xfrm>
        </p:spPr>
        <p:txBody>
          <a:bodyPr>
            <a:noAutofit/>
          </a:bodyPr>
          <a:lstStyle/>
          <a:p>
            <a:pPr marL="357188" indent="-357188"/>
            <a:r>
              <a:rPr lang="en-CA" sz="1600" b="0" i="0" u="none" strike="noStrike" baseline="0" dirty="0">
                <a:latin typeface="Arial" panose="020B0604020202020204" pitchFamily="34" charset="0"/>
              </a:rPr>
              <a:t>Touchspace uses full-body interaction as a method of input. </a:t>
            </a:r>
          </a:p>
          <a:p>
            <a:pPr marL="357188" indent="-357188"/>
            <a:r>
              <a:rPr lang="en-CA" sz="1600" b="0" i="0" u="none" strike="noStrike" baseline="0" dirty="0">
                <a:latin typeface="Arial" panose="020B0604020202020204" pitchFamily="34" charset="0"/>
              </a:rPr>
              <a:t>People navigate around a real-world space (an empty room) with a window onto a virtual world. </a:t>
            </a:r>
          </a:p>
          <a:p>
            <a:pPr marL="357188" indent="-357188"/>
            <a:r>
              <a:rPr lang="en-CA" sz="1600" b="0" i="0" u="none" strike="noStrike" baseline="0" dirty="0">
                <a:latin typeface="Arial" panose="020B0604020202020204" pitchFamily="34" charset="0"/>
              </a:rPr>
              <a:t>The first objective in the game is to find a witch’s castle, and then to battle her in AR. </a:t>
            </a:r>
          </a:p>
          <a:p>
            <a:pPr marL="357188" indent="-357188"/>
            <a:r>
              <a:rPr lang="en-CA" sz="1600" b="0" i="0" u="none" strike="noStrike" baseline="0" dirty="0">
                <a:latin typeface="Arial" panose="020B0604020202020204" pitchFamily="34" charset="0"/>
              </a:rPr>
              <a:t>A number of applications go further with full-body interaction, not limiting themselves to a single room. </a:t>
            </a:r>
          </a:p>
          <a:p>
            <a:pPr marL="357188" indent="-357188"/>
            <a:r>
              <a:rPr lang="en-CA" sz="1600" b="0" i="0" u="none" strike="noStrike" baseline="0" dirty="0">
                <a:latin typeface="Arial" panose="020B0604020202020204" pitchFamily="34" charset="0"/>
              </a:rPr>
              <a:t>One of the earliest was the </a:t>
            </a:r>
            <a:r>
              <a:rPr lang="en-CA" sz="1600" b="0" i="1" u="none" strike="noStrike" baseline="0" dirty="0">
                <a:latin typeface="Arial" panose="020B0604020202020204" pitchFamily="34" charset="0"/>
              </a:rPr>
              <a:t>Human Pac-Man </a:t>
            </a:r>
            <a:r>
              <a:rPr lang="en-CA" sz="1600" b="0" i="0" u="none" strike="noStrike" baseline="0" dirty="0">
                <a:latin typeface="Arial" panose="020B0604020202020204" pitchFamily="34" charset="0"/>
              </a:rPr>
              <a:t>game (</a:t>
            </a:r>
            <a:r>
              <a:rPr lang="en-CA" sz="1600" b="0" i="0" u="none" strike="noStrike" baseline="0" dirty="0" err="1">
                <a:latin typeface="Arial" panose="020B0604020202020204" pitchFamily="34" charset="0"/>
              </a:rPr>
              <a:t>Cheok</a:t>
            </a:r>
            <a:r>
              <a:rPr lang="en-CA" sz="1600" b="0" i="0" u="none" strike="noStrike" baseline="0" dirty="0">
                <a:latin typeface="Arial" panose="020B0604020202020204" pitchFamily="34" charset="0"/>
              </a:rPr>
              <a:t> et al., 2003) where participants take one of the three roles: </a:t>
            </a:r>
          </a:p>
          <a:p>
            <a:pPr marL="357188" indent="-357188"/>
            <a:r>
              <a:rPr lang="en-CA" sz="1600" b="0" i="0" u="none" strike="noStrike" baseline="0" dirty="0">
                <a:latin typeface="Arial" panose="020B0604020202020204" pitchFamily="34" charset="0"/>
              </a:rPr>
              <a:t>a Pac-Man (collecting spheres from the environment by walking over them); </a:t>
            </a:r>
          </a:p>
          <a:p>
            <a:pPr marL="357188" indent="-357188"/>
            <a:r>
              <a:rPr lang="en-CA" sz="1600" b="0" i="0" u="none" strike="noStrike" baseline="0" dirty="0">
                <a:latin typeface="Arial" panose="020B0604020202020204" pitchFamily="34" charset="0"/>
              </a:rPr>
              <a:t>a ghost (aiming to capture the Pac-Man by touching its shoulders—where there is a touch sensor); </a:t>
            </a:r>
          </a:p>
          <a:p>
            <a:pPr marL="357188" indent="-357188"/>
            <a:r>
              <a:rPr lang="en-CA" sz="1600" b="0" i="0" u="none" strike="noStrike" baseline="0" dirty="0">
                <a:latin typeface="Arial" panose="020B0604020202020204" pitchFamily="34" charset="0"/>
              </a:rPr>
              <a:t>or helper (given an overview of the game through a traditional interface, and given the task of guiding either a ghost or a Pac-Man). </a:t>
            </a:r>
          </a:p>
          <a:p>
            <a:pPr marL="357188" indent="-357188"/>
            <a:r>
              <a:rPr lang="en-CA" sz="1600" b="0" i="0" u="none" strike="noStrike" baseline="0" dirty="0">
                <a:latin typeface="Arial" panose="020B0604020202020204" pitchFamily="34" charset="0"/>
              </a:rPr>
              <a:t>As well as collecting virtual objects (virtual spheres), players also collect ingredients to make ‘cookies’ (similar to power pills in the original </a:t>
            </a:r>
            <a:r>
              <a:rPr lang="en-CA" sz="1600" b="0" i="1" u="none" strike="noStrike" baseline="0" dirty="0">
                <a:latin typeface="Arial" panose="020B0604020202020204" pitchFamily="34" charset="0"/>
              </a:rPr>
              <a:t>Pac-Man</a:t>
            </a:r>
            <a:r>
              <a:rPr lang="en-CA" sz="1600" b="0" i="0" u="none" strike="noStrike" baseline="0" dirty="0">
                <a:latin typeface="Arial" panose="020B0604020202020204" pitchFamily="34" charset="0"/>
              </a:rPr>
              <a:t>) by picking up Bluetooth-enabled physical objects. </a:t>
            </a:r>
          </a:p>
        </p:txBody>
      </p:sp>
    </p:spTree>
    <p:extLst>
      <p:ext uri="{BB962C8B-B14F-4D97-AF65-F5344CB8AC3E}">
        <p14:creationId xmlns:p14="http://schemas.microsoft.com/office/powerpoint/2010/main" val="1673093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804"/>
            <a:ext cx="7886700" cy="626428"/>
          </a:xfrm>
        </p:spPr>
        <p:txBody>
          <a:bodyPr/>
          <a:lstStyle/>
          <a:p>
            <a:r>
              <a:rPr lang="en-US" sz="3600" i="0" u="none" strike="noStrike" kern="1400" baseline="0" dirty="0">
                <a:latin typeface="Arial" panose="020B0604020202020204" pitchFamily="34" charset="0"/>
              </a:rPr>
              <a:t>AR Quake </a:t>
            </a:r>
          </a:p>
        </p:txBody>
      </p:sp>
      <p:sp>
        <p:nvSpPr>
          <p:cNvPr id="3" name="Text Placeholder 2"/>
          <p:cNvSpPr>
            <a:spLocks noGrp="1"/>
          </p:cNvSpPr>
          <p:nvPr>
            <p:ph type="body" idx="4294967295"/>
          </p:nvPr>
        </p:nvSpPr>
        <p:spPr>
          <a:xfrm>
            <a:off x="653961" y="1407613"/>
            <a:ext cx="7886700" cy="4351338"/>
          </a:xfrm>
        </p:spPr>
        <p:txBody>
          <a:bodyPr/>
          <a:lstStyle/>
          <a:p>
            <a:pPr marL="357188" indent="-357188"/>
            <a:r>
              <a:rPr lang="en-CA" sz="2800" b="0" i="0" u="none" strike="noStrike" baseline="0" dirty="0">
                <a:latin typeface="Arial" panose="020B0604020202020204" pitchFamily="34" charset="0"/>
              </a:rPr>
              <a:t>The AR Quake system (Thomas et al., 2000) is similar to the Human Pac-Man work in that an outdoor AR game was developed. </a:t>
            </a:r>
          </a:p>
        </p:txBody>
      </p:sp>
    </p:spTree>
    <p:extLst>
      <p:ext uri="{BB962C8B-B14F-4D97-AF65-F5344CB8AC3E}">
        <p14:creationId xmlns:p14="http://schemas.microsoft.com/office/powerpoint/2010/main" val="53082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2986"/>
            <a:ext cx="7886700" cy="591594"/>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0218" y="1398907"/>
            <a:ext cx="8274776" cy="4351338"/>
          </a:xfrm>
        </p:spPr>
        <p:txBody>
          <a:bodyPr/>
          <a:lstStyle/>
          <a:p>
            <a:pPr marL="357188" indent="-357188" defTabSz="1162050"/>
            <a:r>
              <a:rPr lang="en-CA" sz="2800" b="0" i="0" u="none" strike="noStrike" baseline="0" dirty="0">
                <a:latin typeface="Arial" panose="020B0604020202020204" pitchFamily="34" charset="0"/>
              </a:rPr>
              <a:t>13.1 </a:t>
            </a:r>
            <a:r>
              <a:rPr lang="en-CA" sz="2800" b="0" i="0" u="none" strike="noStrike" baseline="0" dirty="0" smtClean="0">
                <a:latin typeface="Arial" panose="020B0604020202020204" pitchFamily="34" charset="0"/>
              </a:rPr>
              <a:t> Introduction</a:t>
            </a:r>
            <a:r>
              <a:rPr lang="en-CA" sz="2800" b="0" i="0" u="none" strike="noStrike" baseline="0" dirty="0">
                <a:latin typeface="Arial" panose="020B0604020202020204" pitchFamily="34" charset="0"/>
              </a:rPr>
              <a:t>  </a:t>
            </a:r>
          </a:p>
          <a:p>
            <a:pPr marL="357188" indent="-357188"/>
            <a:r>
              <a:rPr lang="en-CA" sz="2800" b="0" i="0" u="none" strike="noStrike" baseline="0" dirty="0">
                <a:latin typeface="Arial" panose="020B0604020202020204" pitchFamily="34" charset="0"/>
              </a:rPr>
              <a:t>13.2 </a:t>
            </a:r>
            <a:r>
              <a:rPr lang="en-CA" sz="2800" b="0" i="0" u="none" strike="noStrike" baseline="0" dirty="0" smtClean="0">
                <a:latin typeface="Arial" panose="020B0604020202020204" pitchFamily="34" charset="0"/>
              </a:rPr>
              <a:t> Interacting </a:t>
            </a:r>
            <a:r>
              <a:rPr lang="en-CA" sz="2800" b="0" i="0" u="none" strike="noStrike" baseline="0" dirty="0">
                <a:latin typeface="Arial" panose="020B0604020202020204" pitchFamily="34" charset="0"/>
              </a:rPr>
              <a:t>in mixed reality  </a:t>
            </a:r>
          </a:p>
          <a:p>
            <a:pPr marL="357188" indent="-357188"/>
            <a:r>
              <a:rPr lang="en-CA" sz="2800" b="0" i="0" u="none" strike="noStrike" baseline="0" dirty="0">
                <a:latin typeface="Arial" panose="020B0604020202020204" pitchFamily="34" charset="0"/>
              </a:rPr>
              <a:t>13.3 </a:t>
            </a:r>
            <a:r>
              <a:rPr lang="en-CA" sz="2800" b="0" i="0" u="none" strike="noStrike" baseline="0" dirty="0" smtClean="0">
                <a:latin typeface="Arial" panose="020B0604020202020204" pitchFamily="34" charset="0"/>
              </a:rPr>
              <a:t> Using </a:t>
            </a:r>
            <a:r>
              <a:rPr lang="en-CA" sz="2800" b="0" i="0" u="none" strike="noStrike" baseline="0" dirty="0">
                <a:latin typeface="Arial" panose="020B0604020202020204" pitchFamily="34" charset="0"/>
              </a:rPr>
              <a:t>sound at the interface  </a:t>
            </a:r>
          </a:p>
          <a:p>
            <a:pPr marL="357188" indent="-357188"/>
            <a:r>
              <a:rPr lang="en-CA" sz="2800" b="0" i="0" u="none" strike="noStrike" baseline="0" dirty="0">
                <a:latin typeface="Arial" panose="020B0604020202020204" pitchFamily="34" charset="0"/>
              </a:rPr>
              <a:t>13.4 </a:t>
            </a:r>
            <a:r>
              <a:rPr lang="en-CA" sz="2800" b="0" i="0" u="none" strike="noStrike" baseline="0" dirty="0" smtClean="0">
                <a:latin typeface="Arial" panose="020B0604020202020204" pitchFamily="34" charset="0"/>
              </a:rPr>
              <a:t> Tangible </a:t>
            </a:r>
            <a:r>
              <a:rPr lang="en-CA" sz="2800" b="0" i="0" u="none" strike="noStrike" baseline="0" dirty="0">
                <a:latin typeface="Arial" panose="020B0604020202020204" pitchFamily="34" charset="0"/>
              </a:rPr>
              <a:t>interaction  </a:t>
            </a:r>
          </a:p>
          <a:p>
            <a:pPr marL="357188" indent="-357188" defTabSz="1257300"/>
            <a:r>
              <a:rPr lang="en-CA" sz="2800" b="0" i="0" u="none" strike="noStrike" baseline="0" dirty="0">
                <a:latin typeface="Arial" panose="020B0604020202020204" pitchFamily="34" charset="0"/>
              </a:rPr>
              <a:t>13.5 </a:t>
            </a:r>
            <a:r>
              <a:rPr lang="en-CA" sz="2800" b="0" i="0" u="none" strike="noStrike" baseline="0" dirty="0" smtClean="0">
                <a:latin typeface="Arial" panose="020B0604020202020204" pitchFamily="34" charset="0"/>
              </a:rPr>
              <a:t> Gestural </a:t>
            </a:r>
            <a:r>
              <a:rPr lang="en-CA" sz="2800" b="0" i="0" u="none" strike="noStrike" baseline="0" dirty="0">
                <a:latin typeface="Arial" panose="020B0604020202020204" pitchFamily="34" charset="0"/>
              </a:rPr>
              <a:t>interaction and surface  </a:t>
            </a:r>
            <a:r>
              <a:rPr lang="en-CA" sz="2800" b="0" i="0" u="none" strike="noStrike" baseline="0" dirty="0" smtClean="0">
                <a:latin typeface="Arial" panose="020B0604020202020204" pitchFamily="34" charset="0"/>
              </a:rPr>
              <a:t>        	  	computing</a:t>
            </a:r>
            <a:r>
              <a:rPr lang="en-CA" sz="2800" b="0" i="0" u="none" strike="noStrike" baseline="0" dirty="0">
                <a:latin typeface="Arial" panose="020B0604020202020204" pitchFamily="34" charset="0"/>
              </a:rPr>
              <a:t>  </a:t>
            </a:r>
          </a:p>
        </p:txBody>
      </p:sp>
    </p:spTree>
    <p:extLst>
      <p:ext uri="{BB962C8B-B14F-4D97-AF65-F5344CB8AC3E}">
        <p14:creationId xmlns:p14="http://schemas.microsoft.com/office/powerpoint/2010/main" val="35387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713514"/>
          </a:xfrm>
        </p:spPr>
        <p:txBody>
          <a:bodyPr/>
          <a:lstStyle/>
          <a:p>
            <a:r>
              <a:rPr lang="en-US" sz="3600" i="0" u="none" strike="noStrike" kern="1400" baseline="0" dirty="0">
                <a:latin typeface="Arial" panose="020B0604020202020204" pitchFamily="34" charset="0"/>
              </a:rPr>
              <a:t>Virtual reality </a:t>
            </a:r>
          </a:p>
        </p:txBody>
      </p:sp>
      <p:sp>
        <p:nvSpPr>
          <p:cNvPr id="3" name="Text Placeholder 2"/>
          <p:cNvSpPr>
            <a:spLocks noGrp="1"/>
          </p:cNvSpPr>
          <p:nvPr>
            <p:ph type="body" idx="4294967295"/>
          </p:nvPr>
        </p:nvSpPr>
        <p:spPr>
          <a:xfrm>
            <a:off x="654777" y="1407613"/>
            <a:ext cx="7886700" cy="4610009"/>
          </a:xfrm>
        </p:spPr>
        <p:txBody>
          <a:bodyPr/>
          <a:lstStyle/>
          <a:p>
            <a:pPr marL="357188" indent="-357188"/>
            <a:r>
              <a:rPr lang="en-CA" sz="2800" dirty="0"/>
              <a:t>Immersive virtual reality requires people to wear a light-excluding headset. </a:t>
            </a:r>
          </a:p>
          <a:p>
            <a:pPr marL="357188" indent="-357188"/>
            <a:r>
              <a:rPr lang="en-CA" sz="2800" dirty="0"/>
              <a:t>VR is the great hope for many companies with large organizations such as Facebook investing heavily in VR. </a:t>
            </a:r>
          </a:p>
          <a:p>
            <a:pPr marL="357188" indent="-357188"/>
            <a:r>
              <a:rPr lang="en-CA" sz="2800" dirty="0"/>
              <a:t>Light-weight versions such as Google cardboard can create a VR displays using an ordinary smartphone and entry-level, wireless and very powerful VR sets such as the HTC bring VR to mainstream UX design. </a:t>
            </a:r>
          </a:p>
          <a:p>
            <a:pPr marL="357188" indent="-357188"/>
            <a:endParaRPr lang="en-CA" sz="2800" dirty="0"/>
          </a:p>
        </p:txBody>
      </p:sp>
    </p:spTree>
    <p:extLst>
      <p:ext uri="{BB962C8B-B14F-4D97-AF65-F5344CB8AC3E}">
        <p14:creationId xmlns:p14="http://schemas.microsoft.com/office/powerpoint/2010/main" val="918066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750"/>
            <a:ext cx="7886700" cy="1325564"/>
          </a:xfrm>
        </p:spPr>
        <p:txBody>
          <a:bodyPr/>
          <a:lstStyle/>
          <a:p>
            <a:r>
              <a:rPr lang="en-US" sz="3600" i="0" u="none" strike="noStrike" kern="1400" baseline="0" dirty="0">
                <a:latin typeface="Arial" panose="020B0604020202020204" pitchFamily="34" charset="0"/>
              </a:rPr>
              <a:t>Computer Augmented Virtual Environment (CAVE) </a:t>
            </a:r>
          </a:p>
        </p:txBody>
      </p:sp>
      <p:sp>
        <p:nvSpPr>
          <p:cNvPr id="3" name="Text Placeholder 2"/>
          <p:cNvSpPr>
            <a:spLocks noGrp="1"/>
          </p:cNvSpPr>
          <p:nvPr>
            <p:ph type="body" idx="4294967295"/>
          </p:nvPr>
        </p:nvSpPr>
        <p:spPr>
          <a:xfrm>
            <a:off x="666750" y="1425575"/>
            <a:ext cx="7886700" cy="4351338"/>
          </a:xfrm>
        </p:spPr>
        <p:txBody>
          <a:bodyPr>
            <a:normAutofit/>
          </a:bodyPr>
          <a:lstStyle/>
          <a:p>
            <a:pPr marL="361950" indent="-361950"/>
            <a:r>
              <a:rPr lang="en-CA" dirty="0"/>
              <a:t>The original Computer Augmented Virtual Environment (CAVE) was developed at the University of Illinois at Chicago and provides the illusion of immersion by projecting stereo images on the walls and floor of a room-sized cube. </a:t>
            </a:r>
            <a:endParaRPr lang="en-CA" b="1" i="1" dirty="0"/>
          </a:p>
          <a:p>
            <a:pPr marL="361950" indent="-361950"/>
            <a:r>
              <a:rPr lang="en-CA" dirty="0"/>
              <a:t>People wearing lightweight stereo glasses can enter and walk freely inside the CAVE. </a:t>
            </a:r>
            <a:endParaRPr lang="en-CA" b="1" i="1" dirty="0"/>
          </a:p>
          <a:p>
            <a:pPr marL="361950" indent="-361950"/>
            <a:r>
              <a:rPr lang="en-CA" dirty="0"/>
              <a:t>Since then many CAVE environments have been developed and we can expect to see personal CAVEs suitable for use in domestic environments soon. </a:t>
            </a:r>
            <a:endParaRPr lang="en-CA" b="1" i="1" dirty="0"/>
          </a:p>
          <a:p>
            <a:pPr marL="361950" indent="-361950"/>
            <a:endParaRPr lang="en-CA" dirty="0"/>
          </a:p>
        </p:txBody>
      </p:sp>
    </p:spTree>
    <p:extLst>
      <p:ext uri="{BB962C8B-B14F-4D97-AF65-F5344CB8AC3E}">
        <p14:creationId xmlns:p14="http://schemas.microsoft.com/office/powerpoint/2010/main" val="27418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9413"/>
            <a:ext cx="7886700" cy="496888"/>
          </a:xfrm>
        </p:spPr>
        <p:txBody>
          <a:bodyPr/>
          <a:lstStyle/>
          <a:p>
            <a:r>
              <a:rPr lang="en-US" sz="3600" i="0" u="none" strike="noStrike" kern="1400" baseline="0" dirty="0">
                <a:latin typeface="Arial" panose="020B0604020202020204" pitchFamily="34" charset="0"/>
              </a:rPr>
              <a:t>Other environments</a:t>
            </a:r>
          </a:p>
        </p:txBody>
      </p:sp>
      <p:sp>
        <p:nvSpPr>
          <p:cNvPr id="3" name="Text Placeholder 2"/>
          <p:cNvSpPr>
            <a:spLocks noGrp="1"/>
          </p:cNvSpPr>
          <p:nvPr>
            <p:ph type="body" idx="4294967295"/>
          </p:nvPr>
        </p:nvSpPr>
        <p:spPr>
          <a:xfrm>
            <a:off x="650875" y="1444624"/>
            <a:ext cx="7886700" cy="4811713"/>
          </a:xfrm>
        </p:spPr>
        <p:txBody>
          <a:bodyPr>
            <a:noAutofit/>
          </a:bodyPr>
          <a:lstStyle/>
          <a:p>
            <a:pPr marL="361950" indent="-361950"/>
            <a:r>
              <a:rPr lang="en-CA" sz="1800" b="0" i="0" u="none" strike="noStrike" baseline="0" dirty="0">
                <a:latin typeface="Arial" panose="020B0604020202020204" pitchFamily="34" charset="0"/>
              </a:rPr>
              <a:t>Another semi-immersive display is the panorama display, like a small cinema. </a:t>
            </a:r>
          </a:p>
          <a:p>
            <a:pPr marL="361950" indent="-361950"/>
            <a:r>
              <a:rPr lang="en-CA" sz="1800" b="0" i="0" u="none" strike="noStrike" baseline="0" dirty="0">
                <a:latin typeface="Arial" panose="020B0604020202020204" pitchFamily="34" charset="0"/>
              </a:rPr>
              <a:t>The virtual image is projected onto a curved screen before the ‘audience’ who are required to wear liquid-crystal-display (LCD) shuttered spectacles (goggles). </a:t>
            </a:r>
          </a:p>
          <a:p>
            <a:pPr marL="361950" indent="-361950"/>
            <a:r>
              <a:rPr lang="en-CA" sz="1800" b="0" i="0" u="none" strike="noStrike" baseline="0" dirty="0">
                <a:latin typeface="Arial" panose="020B0604020202020204" pitchFamily="34" charset="0"/>
              </a:rPr>
              <a:t>The shutters on the LCD spectacles open and close over one eye and then the other 50 times a second or so. </a:t>
            </a:r>
          </a:p>
          <a:p>
            <a:pPr marL="361950" indent="-361950"/>
            <a:r>
              <a:rPr lang="en-CA" sz="1800" b="0" i="0" u="none" strike="noStrike" baseline="0" dirty="0">
                <a:latin typeface="Arial" panose="020B0604020202020204" pitchFamily="34" charset="0"/>
              </a:rPr>
              <a:t>The positions of the spectacles are tracked using infrared sensors. </a:t>
            </a:r>
          </a:p>
          <a:p>
            <a:pPr marL="361950" indent="-361950"/>
            <a:r>
              <a:rPr lang="en-CA" sz="1800" b="0" i="0" u="none" strike="noStrike" baseline="0" dirty="0">
                <a:latin typeface="Arial" panose="020B0604020202020204" pitchFamily="34" charset="0"/>
              </a:rPr>
              <a:t>The experience of a panorama is extraordinary, with the virtual world appearing to stream past the audience. </a:t>
            </a:r>
          </a:p>
          <a:p>
            <a:pPr marL="361950" indent="-361950"/>
            <a:r>
              <a:rPr lang="en-CA" sz="1800" b="0" i="0" u="none" strike="noStrike" baseline="0" dirty="0">
                <a:latin typeface="Arial" panose="020B0604020202020204" pitchFamily="34" charset="0"/>
              </a:rPr>
              <a:t>Panoramas are expensive and far from portable. </a:t>
            </a:r>
          </a:p>
          <a:p>
            <a:pPr marL="361950" indent="-361950"/>
            <a:r>
              <a:rPr lang="en-CA" sz="1800" b="0" i="0" u="none" strike="noStrike" baseline="0" dirty="0">
                <a:latin typeface="Arial" panose="020B0604020202020204" pitchFamily="34" charset="0"/>
              </a:rPr>
              <a:t>However, dome environments offer an interesting compromise in terms of immersive interaction. </a:t>
            </a:r>
          </a:p>
          <a:p>
            <a:pPr marL="361950" indent="-361950"/>
            <a:r>
              <a:rPr lang="en-CA" sz="1800" b="0" i="0" u="none" strike="noStrike" baseline="0" dirty="0">
                <a:latin typeface="Arial" panose="020B0604020202020204" pitchFamily="34" charset="0"/>
              </a:rPr>
              <a:t>Ranging in size from planetariums to portable 4m-diameter domes, domes can accommodate several people to experience the same display and this enables collaboration.</a:t>
            </a:r>
          </a:p>
        </p:txBody>
      </p:sp>
    </p:spTree>
    <p:extLst>
      <p:ext uri="{BB962C8B-B14F-4D97-AF65-F5344CB8AC3E}">
        <p14:creationId xmlns:p14="http://schemas.microsoft.com/office/powerpoint/2010/main" val="1838266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3369"/>
            <a:ext cx="7886700" cy="706438"/>
          </a:xfrm>
        </p:spPr>
        <p:txBody>
          <a:bodyPr/>
          <a:lstStyle/>
          <a:p>
            <a:r>
              <a:rPr lang="en-US" sz="3600" i="0" u="none" strike="noStrike" kern="1400" baseline="0" dirty="0">
                <a:latin typeface="Arial" panose="020B0604020202020204" pitchFamily="34" charset="0"/>
              </a:rPr>
              <a:t>Non-immersive virtual reality</a:t>
            </a:r>
          </a:p>
        </p:txBody>
      </p:sp>
      <p:sp>
        <p:nvSpPr>
          <p:cNvPr id="3" name="Text Placeholder 2"/>
          <p:cNvSpPr>
            <a:spLocks noGrp="1"/>
          </p:cNvSpPr>
          <p:nvPr>
            <p:ph type="body" idx="4294967295"/>
          </p:nvPr>
        </p:nvSpPr>
        <p:spPr>
          <a:xfrm>
            <a:off x="657225" y="1435100"/>
            <a:ext cx="7886700" cy="4622800"/>
          </a:xfrm>
        </p:spPr>
        <p:txBody>
          <a:bodyPr>
            <a:noAutofit/>
          </a:bodyPr>
          <a:lstStyle/>
          <a:p>
            <a:pPr marL="361950" indent="-361950"/>
            <a:r>
              <a:rPr lang="en-CA" sz="2000" b="0" i="0" u="none" strike="noStrike" baseline="0" dirty="0">
                <a:latin typeface="Arial" panose="020B0604020202020204" pitchFamily="34" charset="0"/>
              </a:rPr>
              <a:t>Non-immersive virtual reality (sometimes called desktop virtual reality) can be found in a wide range of desktop applications and games as it does not always require specialist input or output devices. </a:t>
            </a:r>
          </a:p>
          <a:p>
            <a:pPr marL="361950" indent="-361950"/>
            <a:r>
              <a:rPr lang="en-CA" sz="2000" b="0" i="0" u="none" strike="noStrike" baseline="0" dirty="0">
                <a:latin typeface="Arial" panose="020B0604020202020204" pitchFamily="34" charset="0"/>
              </a:rPr>
              <a:t>Multimodal systems that do not mix realities, but combine, speech, touch and gesture (STAG) interfaces are increasingly common. </a:t>
            </a:r>
          </a:p>
          <a:p>
            <a:pPr marL="361950" indent="-361950"/>
            <a:r>
              <a:rPr lang="en-CA" sz="2000" b="0" i="0" u="none" strike="noStrike" baseline="0" dirty="0">
                <a:latin typeface="Arial" panose="020B0604020202020204" pitchFamily="34" charset="0"/>
              </a:rPr>
              <a:t>One of the earliest systems was ‘Put That There’ (Bolt, 1980), which combined speech and gesture. </a:t>
            </a:r>
          </a:p>
          <a:p>
            <a:pPr marL="361950" indent="-361950"/>
            <a:r>
              <a:rPr lang="en-CA" sz="2000" b="0" i="0" u="none" strike="noStrike" baseline="0" dirty="0">
                <a:latin typeface="Arial" panose="020B0604020202020204" pitchFamily="34" charset="0"/>
              </a:rPr>
              <a:t>More recent examples include the ‘Funky Wall’ interactive mood board, which also includes proximity to the wall as a modality (Lucero et al., 2008). </a:t>
            </a:r>
          </a:p>
          <a:p>
            <a:pPr marL="361950" indent="-361950"/>
            <a:r>
              <a:rPr lang="en-CA" sz="2000" b="0" i="0" u="none" strike="noStrike" baseline="0" dirty="0">
                <a:latin typeface="Arial" panose="020B0604020202020204" pitchFamily="34" charset="0"/>
              </a:rPr>
              <a:t>Freeman, Brewster and Lantz’s (2016) ‘Do that, there’ deals with combining gesture and speech.</a:t>
            </a:r>
          </a:p>
        </p:txBody>
      </p:sp>
    </p:spTree>
    <p:extLst>
      <p:ext uri="{BB962C8B-B14F-4D97-AF65-F5344CB8AC3E}">
        <p14:creationId xmlns:p14="http://schemas.microsoft.com/office/powerpoint/2010/main" val="204597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3"/>
            <a:ext cx="7886700" cy="592138"/>
          </a:xfrm>
        </p:spPr>
        <p:txBody>
          <a:bodyPr/>
          <a:lstStyle/>
          <a:p>
            <a:r>
              <a:rPr lang="en-US" sz="3600" i="0" u="none" strike="noStrike" kern="1400" baseline="0" dirty="0">
                <a:latin typeface="Arial" panose="020B0604020202020204" pitchFamily="34" charset="0"/>
              </a:rPr>
              <a:t>Multimodal interface design</a:t>
            </a:r>
          </a:p>
        </p:txBody>
      </p:sp>
      <p:sp>
        <p:nvSpPr>
          <p:cNvPr id="3" name="Text Placeholder 2"/>
          <p:cNvSpPr>
            <a:spLocks noGrp="1"/>
          </p:cNvSpPr>
          <p:nvPr>
            <p:ph type="body" idx="4294967295"/>
          </p:nvPr>
        </p:nvSpPr>
        <p:spPr>
          <a:xfrm>
            <a:off x="657225" y="1416049"/>
            <a:ext cx="7886700" cy="4632325"/>
          </a:xfrm>
        </p:spPr>
        <p:txBody>
          <a:bodyPr>
            <a:noAutofit/>
          </a:bodyPr>
          <a:lstStyle/>
          <a:p>
            <a:pPr marL="361950" indent="-361950">
              <a:lnSpc>
                <a:spcPct val="120000"/>
              </a:lnSpc>
            </a:pPr>
            <a:r>
              <a:rPr lang="en-CA" sz="1800" b="0" i="0" u="none" strike="noStrike" baseline="0" dirty="0">
                <a:latin typeface="Arial" panose="020B0604020202020204" pitchFamily="34" charset="0"/>
              </a:rPr>
              <a:t>There is no particular method for doing multimodal interface design other than to adopt the user-centered methods for UX design that we have described elsewhere. </a:t>
            </a:r>
          </a:p>
          <a:p>
            <a:pPr marL="361950" indent="-361950">
              <a:lnSpc>
                <a:spcPct val="120000"/>
              </a:lnSpc>
            </a:pPr>
            <a:r>
              <a:rPr lang="en-CA" sz="1800" b="0" i="0" u="none" strike="noStrike" baseline="0" dirty="0">
                <a:latin typeface="Arial" panose="020B0604020202020204" pitchFamily="34" charset="0"/>
              </a:rPr>
              <a:t>A good understanding of requirements, good prototyping through mock-ups and wizard of Oz </a:t>
            </a:r>
            <a:r>
              <a:rPr lang="en-CA" sz="1800" b="0" i="0" u="none" strike="noStrike" baseline="0" dirty="0" err="1">
                <a:latin typeface="Arial" panose="020B0604020202020204" pitchFamily="34" charset="0"/>
              </a:rPr>
              <a:t>envisionments</a:t>
            </a:r>
            <a:r>
              <a:rPr lang="en-CA" sz="1800" b="0" i="0" u="none" strike="noStrike" baseline="0" dirty="0">
                <a:latin typeface="Arial" panose="020B0604020202020204" pitchFamily="34" charset="0"/>
              </a:rPr>
              <a:t> (Section 8.3) and thorough evaluation will help the UX designer to create engaging and effective experiences. </a:t>
            </a:r>
          </a:p>
          <a:p>
            <a:pPr marL="361950" indent="-361950">
              <a:lnSpc>
                <a:spcPct val="120000"/>
              </a:lnSpc>
            </a:pPr>
            <a:r>
              <a:rPr lang="en-CA" sz="1800" b="0" i="0" u="none" strike="noStrike" baseline="0" dirty="0">
                <a:latin typeface="Arial" panose="020B0604020202020204" pitchFamily="34" charset="0"/>
              </a:rPr>
              <a:t>Designers also need a good knowledge of input devices and sensors. </a:t>
            </a:r>
          </a:p>
          <a:p>
            <a:pPr marL="361950" indent="-361950">
              <a:lnSpc>
                <a:spcPct val="120000"/>
              </a:lnSpc>
            </a:pPr>
            <a:r>
              <a:rPr lang="en-CA" sz="1800" b="0" i="0" u="none" strike="noStrike" baseline="0" dirty="0">
                <a:latin typeface="Arial" panose="020B0604020202020204" pitchFamily="34" charset="0"/>
              </a:rPr>
              <a:t>They need to understand the constraints that different sensors impose in terms of accuracy and any underlying artificial intelligence (AI) that is used for making inferences. </a:t>
            </a:r>
          </a:p>
          <a:p>
            <a:pPr marL="361950" indent="-361950">
              <a:lnSpc>
                <a:spcPct val="120000"/>
              </a:lnSpc>
            </a:pPr>
            <a:r>
              <a:rPr lang="en-CA" sz="1800" b="0" i="0" u="none" strike="noStrike" baseline="0" dirty="0">
                <a:latin typeface="Arial" panose="020B0604020202020204" pitchFamily="34" charset="0"/>
              </a:rPr>
              <a:t>UX designers need to think about different modalities and how they can be combined in interesting ways.</a:t>
            </a:r>
          </a:p>
        </p:txBody>
      </p:sp>
    </p:spTree>
    <p:extLst>
      <p:ext uri="{BB962C8B-B14F-4D97-AF65-F5344CB8AC3E}">
        <p14:creationId xmlns:p14="http://schemas.microsoft.com/office/powerpoint/2010/main" val="119755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8768"/>
            <a:ext cx="7886700" cy="649288"/>
          </a:xfrm>
        </p:spPr>
        <p:txBody>
          <a:bodyPr/>
          <a:lstStyle/>
          <a:p>
            <a:r>
              <a:rPr lang="en-US" sz="3600" i="0" u="none" strike="noStrike" kern="1400" baseline="0" dirty="0">
                <a:latin typeface="Arial" panose="020B0604020202020204" pitchFamily="34" charset="0"/>
              </a:rPr>
              <a:t>Using sound at the interface</a:t>
            </a:r>
          </a:p>
        </p:txBody>
      </p:sp>
      <p:sp>
        <p:nvSpPr>
          <p:cNvPr id="3" name="Text Placeholder 2"/>
          <p:cNvSpPr>
            <a:spLocks noGrp="1"/>
          </p:cNvSpPr>
          <p:nvPr>
            <p:ph type="body" idx="4294967295"/>
          </p:nvPr>
        </p:nvSpPr>
        <p:spPr>
          <a:xfrm>
            <a:off x="650875" y="1435100"/>
            <a:ext cx="7886700" cy="4641850"/>
          </a:xfrm>
        </p:spPr>
        <p:txBody>
          <a:bodyPr>
            <a:noAutofit/>
          </a:bodyPr>
          <a:lstStyle/>
          <a:p>
            <a:pPr marL="361950" indent="-361950"/>
            <a:r>
              <a:rPr lang="en-CA" sz="2000" b="0" i="0" u="none" strike="noStrike" baseline="0" dirty="0">
                <a:latin typeface="Arial" panose="020B0604020202020204" pitchFamily="34" charset="0"/>
              </a:rPr>
              <a:t>Sound is an increasingly important part of interface design in both mixed reality and multimodal systems. </a:t>
            </a:r>
          </a:p>
          <a:p>
            <a:pPr marL="361950" indent="-361950"/>
            <a:r>
              <a:rPr lang="en-CA" sz="2000" b="0" i="0" u="none" strike="noStrike" baseline="0" dirty="0">
                <a:latin typeface="Arial" panose="020B0604020202020204" pitchFamily="34" charset="0"/>
              </a:rPr>
              <a:t>The following section is based closely on </a:t>
            </a:r>
            <a:r>
              <a:rPr lang="en-CA" sz="2000" b="0" i="0" u="none" strike="noStrike" baseline="0" dirty="0" err="1">
                <a:latin typeface="Arial" panose="020B0604020202020204" pitchFamily="34" charset="0"/>
              </a:rPr>
              <a:t>Hoggan</a:t>
            </a:r>
            <a:r>
              <a:rPr lang="en-CA" sz="2000" b="0" i="0" u="none" strike="noStrike" baseline="0" dirty="0">
                <a:latin typeface="Arial" panose="020B0604020202020204" pitchFamily="34" charset="0"/>
              </a:rPr>
              <a:t> and Brewster’s chapter on ‘Non-speech auditory and </a:t>
            </a:r>
            <a:r>
              <a:rPr lang="en-CA" sz="2000" b="0" i="0" u="none" strike="noStrike" baseline="0" dirty="0" err="1">
                <a:latin typeface="Arial" panose="020B0604020202020204" pitchFamily="34" charset="0"/>
              </a:rPr>
              <a:t>crossmodal</a:t>
            </a:r>
            <a:r>
              <a:rPr lang="en-CA" sz="2000" b="0" i="0" u="none" strike="noStrike" baseline="0" dirty="0">
                <a:latin typeface="Arial" panose="020B0604020202020204" pitchFamily="34" charset="0"/>
              </a:rPr>
              <a:t> output’ (</a:t>
            </a:r>
            <a:r>
              <a:rPr lang="en-CA" sz="2000" b="0" i="0" u="none" strike="noStrike" baseline="0" dirty="0" err="1">
                <a:latin typeface="Arial" panose="020B0604020202020204" pitchFamily="34" charset="0"/>
              </a:rPr>
              <a:t>Hoggan</a:t>
            </a:r>
            <a:r>
              <a:rPr lang="en-CA" sz="2000" b="0" i="0" u="none" strike="noStrike" baseline="0" dirty="0">
                <a:latin typeface="Arial" panose="020B0604020202020204" pitchFamily="34" charset="0"/>
              </a:rPr>
              <a:t> and Brewster, 2012) in </a:t>
            </a:r>
            <a:r>
              <a:rPr lang="en-CA" sz="2000" b="0" i="1" u="none" strike="noStrike" baseline="0" dirty="0">
                <a:latin typeface="Arial" panose="020B0604020202020204" pitchFamily="34" charset="0"/>
              </a:rPr>
              <a:t>The Human–Computer Interaction Handbook</a:t>
            </a:r>
            <a:r>
              <a:rPr lang="en-CA" sz="2000" b="0" i="0" u="none" strike="noStrike" baseline="0" dirty="0">
                <a:latin typeface="Arial" panose="020B0604020202020204" pitchFamily="34" charset="0"/>
              </a:rPr>
              <a:t>. </a:t>
            </a:r>
          </a:p>
          <a:p>
            <a:pPr marL="361950" indent="-361950"/>
            <a:r>
              <a:rPr lang="en-CA" sz="2000" b="0" i="0" u="none" strike="noStrike" baseline="0" dirty="0">
                <a:latin typeface="Arial" panose="020B0604020202020204" pitchFamily="34" charset="0"/>
              </a:rPr>
              <a:t>Vision and hearing are interdependent.</a:t>
            </a:r>
          </a:p>
          <a:p>
            <a:pPr marL="361950" indent="-361950"/>
            <a:r>
              <a:rPr lang="en-CA" sz="2000" b="0" i="0" u="none" strike="noStrike" baseline="0" dirty="0">
                <a:latin typeface="Arial" panose="020B0604020202020204" pitchFamily="34" charset="0"/>
              </a:rPr>
              <a:t>Sight is a narrow, forward-facing, richly detailed picture of the world, while hearing provides information from all around us. </a:t>
            </a:r>
          </a:p>
          <a:p>
            <a:pPr marL="361950" indent="-361950"/>
            <a:r>
              <a:rPr lang="en-CA" sz="2000" b="0" i="0" u="none" strike="noStrike" baseline="0" dirty="0">
                <a:latin typeface="Arial" panose="020B0604020202020204" pitchFamily="34" charset="0"/>
              </a:rPr>
              <a:t>An unexpected flash of light or a sudden movement orients our heads—and hence our hearing—to the source. </a:t>
            </a:r>
          </a:p>
          <a:p>
            <a:pPr marL="361950" indent="-361950"/>
            <a:r>
              <a:rPr lang="en-CA" sz="2000" b="0" i="0" u="none" strike="noStrike" baseline="0" dirty="0">
                <a:latin typeface="Arial" panose="020B0604020202020204" pitchFamily="34" charset="0"/>
              </a:rPr>
              <a:t>The sound of a car approaching from behind makes us turn to look. Both sound and vision allow us to orient ourselves in the world.</a:t>
            </a:r>
          </a:p>
        </p:txBody>
      </p:sp>
    </p:spTree>
    <p:extLst>
      <p:ext uri="{BB962C8B-B14F-4D97-AF65-F5344CB8AC3E}">
        <p14:creationId xmlns:p14="http://schemas.microsoft.com/office/powerpoint/2010/main" val="1033892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2738"/>
            <a:ext cx="7886700" cy="649288"/>
          </a:xfrm>
        </p:spPr>
        <p:txBody>
          <a:bodyPr/>
          <a:lstStyle/>
          <a:p>
            <a:r>
              <a:rPr lang="en-US" sz="3600" i="0" u="none" strike="noStrike" kern="1400" baseline="0" dirty="0">
                <a:latin typeface="Arial" panose="020B0604020202020204" pitchFamily="34" charset="0"/>
              </a:rPr>
              <a:t>Hoggan and </a:t>
            </a:r>
            <a:r>
              <a:rPr lang="en-US" sz="3600" i="0" u="none" strike="noStrike" kern="1400" baseline="0" dirty="0" smtClean="0">
                <a:latin typeface="Arial" panose="020B0604020202020204" pitchFamily="34" charset="0"/>
              </a:rPr>
              <a:t>Brewster </a:t>
            </a:r>
            <a:r>
              <a:rPr lang="en-US" sz="3600" i="0" u="none" strike="noStrike" kern="1400" baseline="0" dirty="0">
                <a:latin typeface="Arial" panose="020B0604020202020204" pitchFamily="34" charset="0"/>
              </a:rPr>
              <a:t>(1 of</a:t>
            </a:r>
            <a:r>
              <a:rPr lang="en-US" sz="3600" i="0" u="none" strike="noStrike" kern="1400" dirty="0">
                <a:latin typeface="Arial" panose="020B0604020202020204" pitchFamily="34" charset="0"/>
              </a:rPr>
              <a:t>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7225" y="1448705"/>
            <a:ext cx="7886700" cy="4904470"/>
          </a:xfrm>
        </p:spPr>
        <p:txBody>
          <a:bodyPr>
            <a:noAutofit/>
          </a:bodyPr>
          <a:lstStyle/>
          <a:p>
            <a:pPr marL="357188" indent="-357188">
              <a:lnSpc>
                <a:spcPts val="1800"/>
              </a:lnSpc>
            </a:pPr>
            <a:r>
              <a:rPr lang="en-CA" sz="1600" b="0" i="0" u="none" strike="noStrike" baseline="0" dirty="0">
                <a:latin typeface="Arial" panose="020B0604020202020204" pitchFamily="34" charset="0"/>
              </a:rPr>
              <a:t>Reduce the load on the visual system</a:t>
            </a:r>
          </a:p>
          <a:p>
            <a:pPr marL="357188" indent="-357188">
              <a:lnSpc>
                <a:spcPts val="1800"/>
              </a:lnSpc>
            </a:pPr>
            <a:r>
              <a:rPr lang="en-CA" sz="1600" b="0" i="0" u="none" strike="noStrike" baseline="0" dirty="0">
                <a:latin typeface="Arial" panose="020B0604020202020204" pitchFamily="34" charset="0"/>
              </a:rPr>
              <a:t>It is now recognized that modern, large or even multiple-screen graphical interfaces use the human visual system very intensively—perhaps over-intensively.</a:t>
            </a:r>
          </a:p>
          <a:p>
            <a:pPr marL="357188" indent="-357188">
              <a:lnSpc>
                <a:spcPts val="1800"/>
              </a:lnSpc>
            </a:pPr>
            <a:r>
              <a:rPr lang="en-CA" sz="1600" b="0" i="0" u="none" strike="noStrike" baseline="0" dirty="0">
                <a:latin typeface="Arial" panose="020B0604020202020204" pitchFamily="34" charset="0"/>
              </a:rPr>
              <a:t>To reduce this sensory overload, key information could be displayed using sound, again to redistribute the processing burden to other senses.</a:t>
            </a:r>
          </a:p>
          <a:p>
            <a:pPr marL="357188" indent="-357188">
              <a:lnSpc>
                <a:spcPts val="1800"/>
              </a:lnSpc>
            </a:pPr>
            <a:r>
              <a:rPr lang="en-CA" sz="1600" b="0" i="0" u="none" strike="noStrike" baseline="0" dirty="0">
                <a:latin typeface="Arial" panose="020B0604020202020204" pitchFamily="34" charset="0"/>
              </a:rPr>
              <a:t>Reduce the amount of information needed on screen</a:t>
            </a:r>
          </a:p>
          <a:p>
            <a:pPr marL="357188" indent="-357188">
              <a:lnSpc>
                <a:spcPts val="1800"/>
              </a:lnSpc>
            </a:pPr>
            <a:r>
              <a:rPr lang="en-CA" sz="1600" b="0" i="0" u="none" strike="noStrike" baseline="0" dirty="0">
                <a:latin typeface="Arial" panose="020B0604020202020204" pitchFamily="34" charset="0"/>
              </a:rPr>
              <a:t>One of the great design tensions in the creation of UX in mobile and ubiquitous devices is to display a usable amount of information on a small screen. </a:t>
            </a:r>
          </a:p>
          <a:p>
            <a:pPr marL="357188" indent="-357188">
              <a:lnSpc>
                <a:spcPts val="1800"/>
              </a:lnSpc>
            </a:pPr>
            <a:r>
              <a:rPr lang="en-CA" sz="1600" b="0" i="0" u="none" strike="noStrike" baseline="0" dirty="0">
                <a:latin typeface="Arial" panose="020B0604020202020204" pitchFamily="34" charset="0"/>
              </a:rPr>
              <a:t>To minimize this problem, information could be presented in sound in order to free screen space.</a:t>
            </a:r>
          </a:p>
          <a:p>
            <a:pPr marL="357188" indent="-357188">
              <a:lnSpc>
                <a:spcPts val="1800"/>
              </a:lnSpc>
            </a:pPr>
            <a:r>
              <a:rPr lang="en-CA" sz="1600" b="0" i="0" u="none" strike="noStrike" baseline="0" dirty="0">
                <a:latin typeface="Arial" panose="020B0604020202020204" pitchFamily="34" charset="0"/>
              </a:rPr>
              <a:t>Reduce demands on visual attention</a:t>
            </a:r>
          </a:p>
          <a:p>
            <a:pPr marL="357188" indent="-357188">
              <a:lnSpc>
                <a:spcPts val="1800"/>
              </a:lnSpc>
            </a:pPr>
            <a:r>
              <a:rPr lang="en-CA" sz="1600" b="0" i="0" u="none" strike="noStrike" baseline="0" dirty="0">
                <a:latin typeface="Arial" panose="020B0604020202020204" pitchFamily="34" charset="0"/>
              </a:rPr>
              <a:t>The need for visual attention in particular could be reduced if sound were used instead. </a:t>
            </a:r>
          </a:p>
          <a:p>
            <a:pPr marL="357188" indent="-357188">
              <a:lnSpc>
                <a:spcPts val="1800"/>
              </a:lnSpc>
            </a:pPr>
            <a:r>
              <a:rPr lang="en-CA" sz="1600" b="0" i="0" u="none" strike="noStrike" baseline="0" dirty="0">
                <a:latin typeface="Arial" panose="020B0604020202020204" pitchFamily="34" charset="0"/>
              </a:rPr>
              <a:t>Audio can be used to provide an ambient display with sounds taking a background role in the interaction. </a:t>
            </a:r>
          </a:p>
          <a:p>
            <a:pPr marL="357188" indent="-357188">
              <a:lnSpc>
                <a:spcPts val="1800"/>
              </a:lnSpc>
            </a:pPr>
            <a:r>
              <a:rPr lang="en-CA" sz="1600" b="0" i="0" u="none" strike="noStrike" baseline="0" dirty="0">
                <a:latin typeface="Arial" panose="020B0604020202020204" pitchFamily="34" charset="0"/>
              </a:rPr>
              <a:t>If something requires attention, the background sound can be changed and this is sufficient to attract someone’s attention. </a:t>
            </a:r>
          </a:p>
          <a:p>
            <a:pPr marL="357188" indent="-357188">
              <a:lnSpc>
                <a:spcPts val="1800"/>
              </a:lnSpc>
            </a:pPr>
            <a:r>
              <a:rPr lang="en-CA" sz="1600" b="0" i="0" u="none" strike="noStrike" baseline="0" dirty="0">
                <a:latin typeface="Arial" panose="020B0604020202020204" pitchFamily="34" charset="0"/>
              </a:rPr>
              <a:t>Thus the load on visual attention can be reduced.</a:t>
            </a:r>
          </a:p>
        </p:txBody>
      </p:sp>
    </p:spTree>
    <p:extLst>
      <p:ext uri="{BB962C8B-B14F-4D97-AF65-F5344CB8AC3E}">
        <p14:creationId xmlns:p14="http://schemas.microsoft.com/office/powerpoint/2010/main" val="1337479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0373"/>
            <a:ext cx="7886700" cy="713514"/>
          </a:xfrm>
        </p:spPr>
        <p:txBody>
          <a:bodyPr/>
          <a:lstStyle/>
          <a:p>
            <a:r>
              <a:rPr lang="en-US" sz="3600" i="0" u="none" strike="noStrike" kern="1400" baseline="0" dirty="0">
                <a:latin typeface="Arial" panose="020B0604020202020204" pitchFamily="34" charset="0"/>
              </a:rPr>
              <a:t>Hoggan and Brewster (2 of 2)</a:t>
            </a:r>
          </a:p>
        </p:txBody>
      </p:sp>
      <p:sp>
        <p:nvSpPr>
          <p:cNvPr id="3" name="Text Placeholder 2"/>
          <p:cNvSpPr>
            <a:spLocks noGrp="1"/>
          </p:cNvSpPr>
          <p:nvPr>
            <p:ph type="body" idx="4294967295"/>
          </p:nvPr>
        </p:nvSpPr>
        <p:spPr>
          <a:xfrm>
            <a:off x="660220" y="1433735"/>
            <a:ext cx="7886700" cy="4496800"/>
          </a:xfrm>
        </p:spPr>
        <p:txBody>
          <a:bodyPr>
            <a:noAutofit/>
          </a:bodyPr>
          <a:lstStyle/>
          <a:p>
            <a:pPr marL="357188" indent="-357188"/>
            <a:r>
              <a:rPr lang="en-CA" sz="1600" b="0" i="0" u="none" strike="noStrike" baseline="0" dirty="0">
                <a:latin typeface="Arial" panose="020B0604020202020204" pitchFamily="34" charset="0"/>
              </a:rPr>
              <a:t>The auditory sense is under-utilized.</a:t>
            </a:r>
          </a:p>
          <a:p>
            <a:pPr marL="357188" indent="-357188"/>
            <a:r>
              <a:rPr lang="en-CA" sz="1600" b="0" i="0" u="none" strike="noStrike" baseline="0" dirty="0">
                <a:latin typeface="Arial" panose="020B0604020202020204" pitchFamily="34" charset="0"/>
              </a:rPr>
              <a:t>We listen to highly complex musical structures such as symphonies and operas. </a:t>
            </a:r>
          </a:p>
          <a:p>
            <a:pPr marL="357188" indent="-357188"/>
            <a:r>
              <a:rPr lang="en-CA" sz="1600" b="0" i="0" u="none" strike="noStrike" baseline="0" dirty="0">
                <a:latin typeface="Arial" panose="020B0604020202020204" pitchFamily="34" charset="0"/>
              </a:rPr>
              <a:t>These pieces of music comprise large complex structures and substructures. </a:t>
            </a:r>
          </a:p>
          <a:p>
            <a:pPr marL="357188" indent="-357188"/>
            <a:r>
              <a:rPr lang="en-CA" sz="1600" b="0" i="0" u="none" strike="noStrike" baseline="0" dirty="0">
                <a:latin typeface="Arial" panose="020B0604020202020204" pitchFamily="34" charset="0"/>
              </a:rPr>
              <a:t>This suggests that there is, at least, the potential of using music to transmit complex information successfully.</a:t>
            </a:r>
          </a:p>
          <a:p>
            <a:pPr marL="357188" indent="-357188"/>
            <a:r>
              <a:rPr lang="en-CA" sz="1600" b="0" i="0" u="none" strike="noStrike" baseline="0" dirty="0">
                <a:latin typeface="Arial" panose="020B0604020202020204" pitchFamily="34" charset="0"/>
              </a:rPr>
              <a:t>Sound is attention-grabbing.</a:t>
            </a:r>
          </a:p>
          <a:p>
            <a:pPr marL="357188" indent="-357188"/>
            <a:r>
              <a:rPr lang="en-CA" sz="1600" b="0" i="0" u="none" strike="noStrike" baseline="0" dirty="0">
                <a:latin typeface="Arial" panose="020B0604020202020204" pitchFamily="34" charset="0"/>
              </a:rPr>
              <a:t>While we can look away from an unpleasant sight, the same is not true of an unpleasant sound. </a:t>
            </a:r>
          </a:p>
          <a:p>
            <a:pPr marL="357188" indent="-357188"/>
            <a:r>
              <a:rPr lang="en-CA" sz="1600" b="0" i="0" u="none" strike="noStrike" baseline="0" dirty="0">
                <a:latin typeface="Arial" panose="020B0604020202020204" pitchFamily="34" charset="0"/>
              </a:rPr>
              <a:t>The best we can do is to cover our ears. </a:t>
            </a:r>
          </a:p>
          <a:p>
            <a:pPr marL="357188" indent="-357188"/>
            <a:r>
              <a:rPr lang="en-CA" sz="1600" b="0" i="0" u="none" strike="noStrike" baseline="0" dirty="0">
                <a:latin typeface="Arial" panose="020B0604020202020204" pitchFamily="34" charset="0"/>
              </a:rPr>
              <a:t>This makes sound very useful for attracting attention or communicating important information.</a:t>
            </a:r>
          </a:p>
          <a:p>
            <a:pPr marL="357188" indent="-357188"/>
            <a:r>
              <a:rPr lang="en-CA" sz="1600" b="0" i="0" u="none" strike="noStrike" baseline="0" dirty="0">
                <a:latin typeface="Arial" panose="020B0604020202020204" pitchFamily="34" charset="0"/>
              </a:rPr>
              <a:t>To make computers more usable by visually disabled users</a:t>
            </a:r>
          </a:p>
          <a:p>
            <a:pPr marL="357188" indent="-357188"/>
            <a:r>
              <a:rPr lang="en-CA" sz="1600" b="0" i="0" u="none" strike="noStrike" baseline="0" dirty="0">
                <a:latin typeface="Arial" panose="020B0604020202020204" pitchFamily="34" charset="0"/>
              </a:rPr>
              <a:t>While screen readers can be used to ‘read’ on-screen textual information, they cannot easily read graphical information. </a:t>
            </a:r>
          </a:p>
          <a:p>
            <a:pPr marL="357188" indent="-357188"/>
            <a:r>
              <a:rPr lang="en-CA" sz="1600" b="0" i="0" u="none" strike="noStrike" baseline="0" dirty="0">
                <a:latin typeface="Arial" panose="020B0604020202020204" pitchFamily="34" charset="0"/>
              </a:rPr>
              <a:t>Providing some of this information in an auditory form can help alleviate this problem.</a:t>
            </a:r>
          </a:p>
        </p:txBody>
      </p:sp>
    </p:spTree>
    <p:extLst>
      <p:ext uri="{BB962C8B-B14F-4D97-AF65-F5344CB8AC3E}">
        <p14:creationId xmlns:p14="http://schemas.microsoft.com/office/powerpoint/2010/main" val="1310522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6861"/>
            <a:ext cx="7886700" cy="661262"/>
          </a:xfrm>
        </p:spPr>
        <p:txBody>
          <a:bodyPr/>
          <a:lstStyle/>
          <a:p>
            <a:r>
              <a:rPr lang="en-US"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54777" y="1398904"/>
            <a:ext cx="7886700" cy="4351338"/>
          </a:xfrm>
        </p:spPr>
        <p:txBody>
          <a:bodyPr/>
          <a:lstStyle/>
          <a:p>
            <a:pPr marL="357188" indent="-357188"/>
            <a:r>
              <a:rPr lang="en-CA" sz="2800" b="0" i="0" u="none" strike="noStrike" baseline="0" dirty="0">
                <a:latin typeface="Arial" panose="020B0604020202020204" pitchFamily="34" charset="0"/>
              </a:rPr>
              <a:t>Can you think of possible disadvantages to augmenting the interface with sound? Or circumstances where it would be inappropriate?</a:t>
            </a:r>
          </a:p>
        </p:txBody>
      </p:sp>
    </p:spTree>
    <p:extLst>
      <p:ext uri="{BB962C8B-B14F-4D97-AF65-F5344CB8AC3E}">
        <p14:creationId xmlns:p14="http://schemas.microsoft.com/office/powerpoint/2010/main" val="1360634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3"/>
            <a:ext cx="7886700" cy="678680"/>
          </a:xfrm>
        </p:spPr>
        <p:txBody>
          <a:bodyPr/>
          <a:lstStyle/>
          <a:p>
            <a:r>
              <a:rPr lang="en-US" sz="3600" i="0" u="none" strike="noStrike" kern="1400" baseline="0" dirty="0">
                <a:latin typeface="Arial" panose="020B0604020202020204" pitchFamily="34" charset="0"/>
              </a:rPr>
              <a:t>Auditory user interfaces</a:t>
            </a:r>
          </a:p>
        </p:txBody>
      </p:sp>
      <p:sp>
        <p:nvSpPr>
          <p:cNvPr id="3" name="Text Placeholder 2"/>
          <p:cNvSpPr>
            <a:spLocks noGrp="1"/>
          </p:cNvSpPr>
          <p:nvPr>
            <p:ph type="body" idx="4294967295"/>
          </p:nvPr>
        </p:nvSpPr>
        <p:spPr>
          <a:xfrm>
            <a:off x="654777" y="1434551"/>
            <a:ext cx="7886700" cy="4592594"/>
          </a:xfrm>
        </p:spPr>
        <p:txBody>
          <a:bodyPr>
            <a:noAutofit/>
          </a:bodyPr>
          <a:lstStyle/>
          <a:p>
            <a:pPr marL="357188" indent="-357188"/>
            <a:r>
              <a:rPr lang="en-CA" sz="1800" b="0" i="0" u="none" strike="noStrike" baseline="0" dirty="0">
                <a:latin typeface="Arial" panose="020B0604020202020204" pitchFamily="34" charset="0"/>
              </a:rPr>
              <a:t>To date, most research on auditory user interfaces (AUIs) has concentrated on the use of either earcons or auditory icons. </a:t>
            </a:r>
          </a:p>
          <a:p>
            <a:pPr marL="357188" indent="-357188"/>
            <a:r>
              <a:rPr lang="en-CA" sz="1800" b="0" i="0" u="none" strike="noStrike" baseline="0" dirty="0">
                <a:latin typeface="Arial" panose="020B0604020202020204" pitchFamily="34" charset="0"/>
              </a:rPr>
              <a:t>Earcons are musical sounds designed to reflect events in the interface. </a:t>
            </a:r>
          </a:p>
          <a:p>
            <a:pPr marL="357188" indent="-357188"/>
            <a:r>
              <a:rPr lang="en-CA" sz="1800" b="0" i="0" u="none" strike="noStrike" baseline="0" dirty="0">
                <a:latin typeface="Arial" panose="020B0604020202020204" pitchFamily="34" charset="0"/>
              </a:rPr>
              <a:t>For example, a simple series of notes may be used to indicate the receipt of a text message on a mobile phone. </a:t>
            </a:r>
          </a:p>
          <a:p>
            <a:pPr marL="357188" indent="-357188"/>
            <a:r>
              <a:rPr lang="en-CA" sz="1800" b="0" i="0" u="none" strike="noStrike" baseline="0" dirty="0">
                <a:latin typeface="Arial" panose="020B0604020202020204" pitchFamily="34" charset="0"/>
              </a:rPr>
              <a:t>A different sound is used when a text is sent. </a:t>
            </a:r>
          </a:p>
          <a:p>
            <a:pPr marL="357188" indent="-357188"/>
            <a:r>
              <a:rPr lang="en-CA" sz="1800" b="0" i="0" u="none" strike="noStrike" baseline="0" dirty="0">
                <a:latin typeface="Arial" panose="020B0604020202020204" pitchFamily="34" charset="0"/>
              </a:rPr>
              <a:t>Earcons are abstract, musical tones that can be used in structured combinations to create auditory messages. </a:t>
            </a:r>
          </a:p>
          <a:p>
            <a:pPr marL="357188" indent="-357188"/>
            <a:r>
              <a:rPr lang="en-CA" sz="1800" b="0" i="0" u="none" strike="noStrike" baseline="0" dirty="0">
                <a:latin typeface="Arial" panose="020B0604020202020204" pitchFamily="34" charset="0"/>
              </a:rPr>
              <a:t>In contrast, auditory icons reflect the argument that we make use of many sounds in the everyday world without thinking about their musical content. </a:t>
            </a:r>
          </a:p>
          <a:p>
            <a:pPr marL="357188" indent="-357188"/>
            <a:r>
              <a:rPr lang="en-CA" sz="1800" b="0" i="0" u="none" strike="noStrike" baseline="0" dirty="0">
                <a:latin typeface="Arial" panose="020B0604020202020204" pitchFamily="34" charset="0"/>
              </a:rPr>
              <a:t>The sounds used in these interfaces are caricatures of everyday sounds, where aspects of the sound’s source correspond to events in the interface. </a:t>
            </a:r>
          </a:p>
          <a:p>
            <a:pPr marL="357188" indent="-357188"/>
            <a:r>
              <a:rPr lang="en-CA" sz="1800" b="0" i="0" u="none" strike="noStrike" baseline="0" dirty="0">
                <a:latin typeface="Arial" panose="020B0604020202020204" pitchFamily="34" charset="0"/>
              </a:rPr>
              <a:t>The sound for a text being sent on my phone is a ‘whoosh’: off it goes.</a:t>
            </a:r>
          </a:p>
        </p:txBody>
      </p:sp>
    </p:spTree>
    <p:extLst>
      <p:ext uri="{BB962C8B-B14F-4D97-AF65-F5344CB8AC3E}">
        <p14:creationId xmlns:p14="http://schemas.microsoft.com/office/powerpoint/2010/main" val="177636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100"/>
            <a:ext cx="7886700" cy="626428"/>
          </a:xfrm>
        </p:spPr>
        <p:txBody>
          <a:bodyPr/>
          <a:lstStyle/>
          <a:p>
            <a:r>
              <a:rPr lang="en-US" sz="3600"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60219" y="1451975"/>
            <a:ext cx="7886700" cy="4351338"/>
          </a:xfrm>
        </p:spPr>
        <p:txBody>
          <a:bodyPr>
            <a:normAutofit lnSpcReduction="10000"/>
          </a:bodyPr>
          <a:lstStyle/>
          <a:p>
            <a:pPr marL="357188" indent="-357188"/>
            <a:r>
              <a:rPr lang="en-CA" b="0" i="0" u="none" strike="noStrike" baseline="0" dirty="0">
                <a:latin typeface="Arial" panose="020B0604020202020204" pitchFamily="34" charset="0"/>
              </a:rPr>
              <a:t>In the design of interactive systems one thing that is certain is that UX designers will increasingly be making use of technologies that go far beyond the screen-based systems that used to be their main concern. </a:t>
            </a:r>
          </a:p>
          <a:p>
            <a:pPr marL="357188" indent="-357188"/>
            <a:r>
              <a:rPr lang="en-CA" b="0" i="0" u="none" strike="noStrike" baseline="0" dirty="0">
                <a:latin typeface="Arial" panose="020B0604020202020204" pitchFamily="34" charset="0"/>
              </a:rPr>
              <a:t>Designers will develop multimedia experiences using a variety of modalities (sound, vision, touch, etc.) combined in novel ways and that make use of sensors to create truly multimodal experiences. </a:t>
            </a:r>
          </a:p>
          <a:p>
            <a:pPr marL="357188" indent="-357188"/>
            <a:r>
              <a:rPr lang="en-CA" b="0" i="0" u="none" strike="noStrike" baseline="0" dirty="0">
                <a:latin typeface="Arial" panose="020B0604020202020204" pitchFamily="34" charset="0"/>
              </a:rPr>
              <a:t>Designers will be mixing the physical and the digital in new ways and making inferences about people’s intentions and emotional state. </a:t>
            </a:r>
          </a:p>
        </p:txBody>
      </p:sp>
    </p:spTree>
    <p:extLst>
      <p:ext uri="{BB962C8B-B14F-4D97-AF65-F5344CB8AC3E}">
        <p14:creationId xmlns:p14="http://schemas.microsoft.com/office/powerpoint/2010/main" val="2056293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1843"/>
            <a:ext cx="7886700" cy="730930"/>
          </a:xfrm>
        </p:spPr>
        <p:txBody>
          <a:bodyPr/>
          <a:lstStyle/>
          <a:p>
            <a:r>
              <a:rPr lang="en-US" sz="3600" i="0" u="none" strike="noStrike" kern="1400" baseline="0" dirty="0">
                <a:latin typeface="Arial" panose="020B0604020202020204" pitchFamily="34" charset="0"/>
              </a:rPr>
              <a:t>Characteristics of sound</a:t>
            </a:r>
          </a:p>
        </p:txBody>
      </p:sp>
      <p:sp>
        <p:nvSpPr>
          <p:cNvPr id="3" name="Text Placeholder 2"/>
          <p:cNvSpPr>
            <a:spLocks noGrp="1"/>
          </p:cNvSpPr>
          <p:nvPr>
            <p:ph type="body" idx="4294967295"/>
          </p:nvPr>
        </p:nvSpPr>
        <p:spPr>
          <a:xfrm>
            <a:off x="660219" y="1451972"/>
            <a:ext cx="7886700" cy="4929778"/>
          </a:xfrm>
        </p:spPr>
        <p:txBody>
          <a:bodyPr>
            <a:noAutofit/>
          </a:bodyPr>
          <a:lstStyle/>
          <a:p>
            <a:pPr marL="357188" indent="-357188">
              <a:lnSpc>
                <a:spcPts val="1800"/>
              </a:lnSpc>
            </a:pPr>
            <a:r>
              <a:rPr lang="en-CA" sz="1600" b="0" i="0" u="none" strike="noStrike" baseline="0" dirty="0">
                <a:latin typeface="Arial" panose="020B0604020202020204" pitchFamily="34" charset="0"/>
              </a:rPr>
              <a:t>Sounds at the interface have different characteristics </a:t>
            </a:r>
          </a:p>
          <a:p>
            <a:pPr marL="357188" indent="-357188">
              <a:lnSpc>
                <a:spcPts val="1800"/>
              </a:lnSpc>
            </a:pPr>
            <a:r>
              <a:rPr lang="en-CA" sz="1600" b="0" i="0" u="none" strike="noStrike" baseline="0" dirty="0">
                <a:latin typeface="Arial" panose="020B0604020202020204" pitchFamily="34" charset="0"/>
              </a:rPr>
              <a:t>Timbre. Use synthesized musical instrument timbres. Where possible use timbres with multiple harmonics. This helps perception and avoids masking.</a:t>
            </a:r>
          </a:p>
          <a:p>
            <a:pPr marL="357188" indent="-357188">
              <a:lnSpc>
                <a:spcPts val="1800"/>
              </a:lnSpc>
            </a:pPr>
            <a:r>
              <a:rPr lang="en-CA" sz="1600" b="0" i="0" u="none" strike="noStrike" baseline="0" dirty="0">
                <a:latin typeface="Arial" panose="020B0604020202020204" pitchFamily="34" charset="0"/>
              </a:rPr>
              <a:t>Pitch. Do not use pitch on its own unless there are very big differences between those used. Some suggested ranges for pitch are maximum 5 kHz (four octaves above middle C) and minimum 125–130 Hz (an octave below middle C).</a:t>
            </a:r>
          </a:p>
          <a:p>
            <a:pPr marL="357188" indent="-357188">
              <a:lnSpc>
                <a:spcPts val="1800"/>
              </a:lnSpc>
            </a:pPr>
            <a:r>
              <a:rPr lang="en-CA" sz="1600" b="0" i="0" u="none" strike="noStrike" baseline="0" dirty="0">
                <a:latin typeface="Arial" panose="020B0604020202020204" pitchFamily="34" charset="0"/>
              </a:rPr>
              <a:t>Register. If this alone is to be used to differentiate earcons which are otherwise the same, then large differences should be used. Three or more octaves difference give good rates of recognition.</a:t>
            </a:r>
          </a:p>
          <a:p>
            <a:pPr marL="357188" indent="-357188">
              <a:lnSpc>
                <a:spcPts val="1800"/>
              </a:lnSpc>
            </a:pPr>
            <a:r>
              <a:rPr lang="en-CA" sz="1600" b="0" i="0" u="none" strike="noStrike" baseline="0" dirty="0">
                <a:latin typeface="Arial" panose="020B0604020202020204" pitchFamily="34" charset="0"/>
              </a:rPr>
              <a:t>Rhythm. Make rhythms as different as possible. Putting different numbers of notes in each rhythm was very effective. Very short notes might not be noticed, so do not use less than eighth notes or quavers.</a:t>
            </a:r>
          </a:p>
          <a:p>
            <a:pPr marL="357188" indent="-357188">
              <a:lnSpc>
                <a:spcPts val="1800"/>
              </a:lnSpc>
            </a:pPr>
            <a:r>
              <a:rPr lang="en-CA" sz="1600" b="0" i="0" u="none" strike="noStrike" baseline="0" dirty="0">
                <a:latin typeface="Arial" panose="020B0604020202020204" pitchFamily="34" charset="0"/>
              </a:rPr>
              <a:t>Intensity. Some suggested ranges are maximum 20 dB above threshold and minimum 10 dB above threshold. Care must be taken in the use of intensity. The overall sound level will be under the control of the user of the system. Earcons should all be kept within a close range so that if the user changes the volume of the system no sound will be lost.</a:t>
            </a:r>
          </a:p>
          <a:p>
            <a:pPr marL="357188" indent="-357188">
              <a:lnSpc>
                <a:spcPts val="1800"/>
              </a:lnSpc>
            </a:pPr>
            <a:r>
              <a:rPr lang="en-CA" sz="1600" b="0" i="0" u="none" strike="noStrike" baseline="0" dirty="0">
                <a:latin typeface="Arial" panose="020B0604020202020204" pitchFamily="34" charset="0"/>
              </a:rPr>
              <a:t>Combinations. When playing earcons one after another, leave a gap between them so that users can tell where one finishes and the other starts. A delay of 0.1 second is adequate.</a:t>
            </a:r>
          </a:p>
        </p:txBody>
      </p:sp>
    </p:spTree>
    <p:extLst>
      <p:ext uri="{BB962C8B-B14F-4D97-AF65-F5344CB8AC3E}">
        <p14:creationId xmlns:p14="http://schemas.microsoft.com/office/powerpoint/2010/main" val="113116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5"/>
            <a:ext cx="7886700" cy="678680"/>
          </a:xfrm>
        </p:spPr>
        <p:txBody>
          <a:bodyPr/>
          <a:lstStyle/>
          <a:p>
            <a:r>
              <a:rPr lang="en-US" sz="3600" i="0" u="none" strike="noStrike" kern="1400" baseline="0" dirty="0">
                <a:latin typeface="Arial" panose="020B0604020202020204" pitchFamily="34" charset="0"/>
              </a:rPr>
              <a:t>Soundscapes</a:t>
            </a:r>
          </a:p>
        </p:txBody>
      </p:sp>
      <p:sp>
        <p:nvSpPr>
          <p:cNvPr id="3" name="Text Placeholder 2"/>
          <p:cNvSpPr>
            <a:spLocks noGrp="1"/>
          </p:cNvSpPr>
          <p:nvPr>
            <p:ph type="body" idx="4294967295"/>
          </p:nvPr>
        </p:nvSpPr>
        <p:spPr>
          <a:xfrm>
            <a:off x="654777" y="1444076"/>
            <a:ext cx="7886700" cy="4351338"/>
          </a:xfrm>
        </p:spPr>
        <p:txBody>
          <a:bodyPr>
            <a:normAutofit/>
          </a:bodyPr>
          <a:lstStyle/>
          <a:p>
            <a:pPr marL="357188" indent="-357188"/>
            <a:r>
              <a:rPr lang="en-CA" sz="2000" b="0" i="0" u="none" strike="noStrike" baseline="0" dirty="0">
                <a:latin typeface="Arial" panose="020B0604020202020204" pitchFamily="34" charset="0"/>
              </a:rPr>
              <a:t>The term ‘soundscape’ is derived from ‘landscape’ and can be defined as the auditory environment within which a listener is immersed. </a:t>
            </a:r>
          </a:p>
          <a:p>
            <a:pPr marL="357188" indent="-357188"/>
            <a:r>
              <a:rPr lang="en-CA" sz="2000" b="0" i="0" u="none" strike="noStrike" baseline="0" dirty="0">
                <a:latin typeface="Arial" panose="020B0604020202020204" pitchFamily="34" charset="0"/>
              </a:rPr>
              <a:t>This differs from the more technical concept of ‘</a:t>
            </a:r>
            <a:r>
              <a:rPr lang="en-CA" sz="2000" b="0" i="0" u="none" strike="noStrike" baseline="0" dirty="0" err="1">
                <a:latin typeface="Arial" panose="020B0604020202020204" pitchFamily="34" charset="0"/>
              </a:rPr>
              <a:t>soundfield</a:t>
            </a:r>
            <a:r>
              <a:rPr lang="en-CA" sz="2000" b="0" i="0" u="none" strike="noStrike" baseline="0" dirty="0">
                <a:latin typeface="Arial" panose="020B0604020202020204" pitchFamily="34" charset="0"/>
              </a:rPr>
              <a:t>,’ which can be defined as the auditory environment surrounding the sound source, which is normally considered in terms of sound pressure level, duration, location and frequency range. </a:t>
            </a:r>
          </a:p>
          <a:p>
            <a:pPr marL="357188" indent="-357188"/>
            <a:r>
              <a:rPr lang="en-CA" sz="2000" b="0" i="0" u="none" strike="noStrike" baseline="0" dirty="0">
                <a:latin typeface="Arial" panose="020B0604020202020204" pitchFamily="34" charset="0"/>
              </a:rPr>
              <a:t>Soundscape design is an important part of many user experiences such as in retail stores, or restaurants. </a:t>
            </a:r>
          </a:p>
          <a:p>
            <a:pPr marL="357188" indent="-357188"/>
            <a:r>
              <a:rPr lang="en-CA" sz="2000" b="0" i="0" u="none" strike="noStrike" baseline="0" dirty="0">
                <a:latin typeface="Arial" panose="020B0604020202020204" pitchFamily="34" charset="0"/>
              </a:rPr>
              <a:t>The soundscape of everyday sounds provides a lot of background information and of course sound is used as a significant part of video and more immersive experiences.</a:t>
            </a:r>
          </a:p>
        </p:txBody>
      </p:sp>
    </p:spTree>
    <p:extLst>
      <p:ext uri="{BB962C8B-B14F-4D97-AF65-F5344CB8AC3E}">
        <p14:creationId xmlns:p14="http://schemas.microsoft.com/office/powerpoint/2010/main" val="1959382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35718"/>
            <a:ext cx="7886700" cy="783182"/>
          </a:xfrm>
        </p:spPr>
        <p:txBody>
          <a:bodyPr/>
          <a:lstStyle/>
          <a:p>
            <a:r>
              <a:rPr lang="en-US" sz="3600" i="0" u="none" strike="noStrike" kern="1400" baseline="0" dirty="0">
                <a:latin typeface="Arial" panose="020B0604020202020204" pitchFamily="34" charset="0"/>
              </a:rPr>
              <a:t>Designing for sound</a:t>
            </a:r>
          </a:p>
        </p:txBody>
      </p:sp>
      <p:sp>
        <p:nvSpPr>
          <p:cNvPr id="3" name="Text Placeholder 2"/>
          <p:cNvSpPr>
            <a:spLocks noGrp="1"/>
          </p:cNvSpPr>
          <p:nvPr>
            <p:ph type="body" idx="4294967295"/>
          </p:nvPr>
        </p:nvSpPr>
        <p:spPr>
          <a:xfrm>
            <a:off x="659853" y="1434557"/>
            <a:ext cx="7886700" cy="4351338"/>
          </a:xfrm>
        </p:spPr>
        <p:txBody>
          <a:bodyPr>
            <a:normAutofit/>
          </a:bodyPr>
          <a:lstStyle/>
          <a:p>
            <a:pPr marL="357188" indent="-357188"/>
            <a:r>
              <a:rPr lang="en-CA" sz="2000" b="0" i="0" u="none" strike="noStrike" baseline="0" dirty="0">
                <a:latin typeface="Arial" panose="020B0604020202020204" pitchFamily="34" charset="0"/>
              </a:rPr>
              <a:t>An important issue in designing for sound is that of discrimination. </a:t>
            </a:r>
          </a:p>
          <a:p>
            <a:pPr marL="357188" indent="-357188"/>
            <a:r>
              <a:rPr lang="en-CA" sz="2000" b="0" i="0" u="none" strike="noStrike" baseline="0" dirty="0">
                <a:latin typeface="Arial" panose="020B0604020202020204" pitchFamily="34" charset="0"/>
              </a:rPr>
              <a:t>While it is easy to talk about discriminating between low- and high-pitched tones, it is quite another to discriminate between quite low and fairly low tones. </a:t>
            </a:r>
          </a:p>
          <a:p>
            <a:pPr marL="357188" indent="-357188"/>
            <a:r>
              <a:rPr lang="en-CA" sz="2000" b="0" i="0" u="none" strike="noStrike" baseline="0" dirty="0">
                <a:latin typeface="Arial" panose="020B0604020202020204" pitchFamily="34" charset="0"/>
              </a:rPr>
              <a:t>There are a number of open questions about how well we can distinguish between different tones in context (in a busy office or a noisy reception area) and this is made worse by the obvious fact that sounds are not persistent. </a:t>
            </a:r>
          </a:p>
          <a:p>
            <a:pPr marL="357188" indent="-357188"/>
            <a:r>
              <a:rPr lang="en-CA" sz="2000" b="0" i="0" u="none" strike="noStrike" baseline="0" dirty="0">
                <a:latin typeface="Arial" panose="020B0604020202020204" pitchFamily="34" charset="0"/>
              </a:rPr>
              <a:t>One of the strengths of the graphical user interface is the persistence of error messages, status information, menus and buttons. </a:t>
            </a:r>
          </a:p>
          <a:p>
            <a:pPr marL="357188" indent="-357188"/>
            <a:r>
              <a:rPr lang="en-CA" sz="2000" b="0" i="0" u="none" strike="noStrike" baseline="0" dirty="0">
                <a:latin typeface="Arial" panose="020B0604020202020204" pitchFamily="34" charset="0"/>
              </a:rPr>
              <a:t>Auditory user interfaces are, in contrast, transient.</a:t>
            </a:r>
          </a:p>
        </p:txBody>
      </p:sp>
    </p:spTree>
    <p:extLst>
      <p:ext uri="{BB962C8B-B14F-4D97-AF65-F5344CB8AC3E}">
        <p14:creationId xmlns:p14="http://schemas.microsoft.com/office/powerpoint/2010/main" val="1823283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48348"/>
          </a:xfrm>
        </p:spPr>
        <p:txBody>
          <a:bodyPr/>
          <a:lstStyle/>
          <a:p>
            <a:r>
              <a:rPr lang="en-US" sz="3600" i="0" u="none" strike="noStrike" kern="1400" baseline="0" dirty="0">
                <a:latin typeface="Arial" panose="020B0604020202020204" pitchFamily="34" charset="0"/>
              </a:rPr>
              <a:t>Speech-based interfaces (1 of 2)</a:t>
            </a:r>
          </a:p>
        </p:txBody>
      </p:sp>
      <p:sp>
        <p:nvSpPr>
          <p:cNvPr id="3" name="Text Placeholder 2"/>
          <p:cNvSpPr>
            <a:spLocks noGrp="1"/>
          </p:cNvSpPr>
          <p:nvPr>
            <p:ph type="body" idx="4294967295"/>
          </p:nvPr>
        </p:nvSpPr>
        <p:spPr>
          <a:xfrm>
            <a:off x="665296" y="1434551"/>
            <a:ext cx="7886700" cy="4644848"/>
          </a:xfrm>
        </p:spPr>
        <p:txBody>
          <a:bodyPr>
            <a:noAutofit/>
          </a:bodyPr>
          <a:lstStyle/>
          <a:p>
            <a:pPr marL="357188" indent="-357188"/>
            <a:r>
              <a:rPr lang="en-CA" sz="1800" b="0" i="0" u="none" strike="noStrike" baseline="0" dirty="0">
                <a:latin typeface="Arial" panose="020B0604020202020204" pitchFamily="34" charset="0"/>
              </a:rPr>
              <a:t>Speech-based interfaces include speech output and speech input. </a:t>
            </a:r>
          </a:p>
          <a:p>
            <a:pPr marL="357188" indent="-357188"/>
            <a:r>
              <a:rPr lang="en-CA" sz="1800" b="0" i="0" u="none" strike="noStrike" baseline="0" dirty="0">
                <a:latin typeface="Arial" panose="020B0604020202020204" pitchFamily="34" charset="0"/>
              </a:rPr>
              <a:t>Speech output has developed over the past few years into a robust technology and is increasingly common in such things as satellite navigation systems in cars (‘satnavs’) and other areas such as announcements at railway stations, airports, etc. </a:t>
            </a:r>
          </a:p>
          <a:p>
            <a:pPr marL="357188" indent="-357188"/>
            <a:r>
              <a:rPr lang="en-CA" sz="1800" b="0" i="0" u="none" strike="noStrike" baseline="0" dirty="0">
                <a:latin typeface="Arial" panose="020B0604020202020204" pitchFamily="34" charset="0"/>
              </a:rPr>
              <a:t>Speech output uses a system that converts text to speech (TTS). </a:t>
            </a:r>
          </a:p>
          <a:p>
            <a:pPr marL="357188" indent="-357188"/>
            <a:r>
              <a:rPr lang="en-CA" sz="1800" b="0" i="0" u="none" strike="noStrike" baseline="0" dirty="0">
                <a:latin typeface="Arial" panose="020B0604020202020204" pitchFamily="34" charset="0"/>
              </a:rPr>
              <a:t>Sounds are recorded from an individual and are then stitched together through the TTS to create whole messages. </a:t>
            </a:r>
          </a:p>
          <a:p>
            <a:pPr marL="357188" indent="-357188"/>
            <a:r>
              <a:rPr lang="en-CA" sz="1800" b="0" i="0" u="none" strike="noStrike" baseline="0" dirty="0">
                <a:latin typeface="Arial" panose="020B0604020202020204" pitchFamily="34" charset="0"/>
              </a:rPr>
              <a:t>In some places TTS is becoming so ubiquitous that is gets confusing hearing the same voice in different locations. </a:t>
            </a:r>
          </a:p>
          <a:p>
            <a:pPr marL="357188" indent="-357188"/>
            <a:r>
              <a:rPr lang="en-CA" sz="1800" b="0" i="0" u="none" strike="noStrike" baseline="0" dirty="0">
                <a:latin typeface="Arial" panose="020B0604020202020204" pitchFamily="34" charset="0"/>
              </a:rPr>
              <a:t>The woman telling you something at a railway station is the same woman advising you on your satnav system. </a:t>
            </a:r>
          </a:p>
          <a:p>
            <a:pPr marL="357188" indent="-357188"/>
            <a:r>
              <a:rPr lang="en-CA" sz="1800" b="0" i="0" u="none" strike="noStrike" baseline="0" dirty="0">
                <a:latin typeface="Arial" panose="020B0604020202020204" pitchFamily="34" charset="0"/>
              </a:rPr>
              <a:t>TTS systems are readily available and easy to install into a system. </a:t>
            </a:r>
          </a:p>
          <a:p>
            <a:pPr marL="357188" indent="-357188"/>
            <a:r>
              <a:rPr lang="en-CA" sz="1800" b="0" i="0" u="none" strike="noStrike" baseline="0" dirty="0">
                <a:latin typeface="Arial" panose="020B0604020202020204" pitchFamily="34" charset="0"/>
              </a:rPr>
              <a:t>They have gone beyond the robotic-type voices of the last decade to produce realistic and emotionally charged speech output when required.</a:t>
            </a:r>
          </a:p>
        </p:txBody>
      </p:sp>
    </p:spTree>
    <p:extLst>
      <p:ext uri="{BB962C8B-B14F-4D97-AF65-F5344CB8AC3E}">
        <p14:creationId xmlns:p14="http://schemas.microsoft.com/office/powerpoint/2010/main" val="1474448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917"/>
            <a:ext cx="7886700" cy="643846"/>
          </a:xfrm>
        </p:spPr>
        <p:txBody>
          <a:bodyPr/>
          <a:lstStyle/>
          <a:p>
            <a:r>
              <a:rPr lang="en-US" sz="3600" i="0" u="none" strike="noStrike" kern="1400" baseline="0" dirty="0">
                <a:latin typeface="Arial" panose="020B0604020202020204" pitchFamily="34" charset="0"/>
              </a:rPr>
              <a:t>Speech-based interfaces (2 of 2)</a:t>
            </a:r>
          </a:p>
        </p:txBody>
      </p:sp>
      <p:sp>
        <p:nvSpPr>
          <p:cNvPr id="3" name="Text Placeholder 2"/>
          <p:cNvSpPr>
            <a:spLocks noGrp="1"/>
          </p:cNvSpPr>
          <p:nvPr>
            <p:ph type="body" idx="4294967295"/>
          </p:nvPr>
        </p:nvSpPr>
        <p:spPr>
          <a:xfrm>
            <a:off x="654777" y="1434554"/>
            <a:ext cx="7886700" cy="4610010"/>
          </a:xfrm>
        </p:spPr>
        <p:txBody>
          <a:bodyPr>
            <a:noAutofit/>
          </a:bodyPr>
          <a:lstStyle/>
          <a:p>
            <a:pPr marL="357188" indent="-357188"/>
            <a:r>
              <a:rPr lang="en-CA" sz="2000" b="0" i="0" u="none" strike="noStrike" baseline="0" dirty="0">
                <a:latin typeface="Arial" panose="020B0604020202020204" pitchFamily="34" charset="0"/>
              </a:rPr>
              <a:t>Speech input has not quite reached the level of sophistication of speech output, but it too is becoming a technology that has reached levels of usability such that the UX designer can now consider it to be a real option. </a:t>
            </a:r>
          </a:p>
          <a:p>
            <a:pPr marL="357188" indent="-357188"/>
            <a:r>
              <a:rPr lang="en-CA" sz="2000" b="0" i="0" u="none" strike="noStrike" baseline="0" dirty="0">
                <a:latin typeface="Arial" panose="020B0604020202020204" pitchFamily="34" charset="0"/>
              </a:rPr>
              <a:t>Speech input is best for issuing commands (see </a:t>
            </a:r>
            <a:r>
              <a:rPr lang="en-CA" sz="2000" dirty="0">
                <a:latin typeface="Arial" panose="020B0604020202020204" pitchFamily="34" charset="0"/>
              </a:rPr>
              <a:t>S</a:t>
            </a:r>
            <a:r>
              <a:rPr lang="en-CA" sz="2000" b="0" i="0" u="none" strike="noStrike" baseline="0" dirty="0">
                <a:latin typeface="Arial" panose="020B0604020202020204" pitchFamily="34" charset="0"/>
              </a:rPr>
              <a:t>ection 12.1), but as speech recognition gets better and the interaction context becomes more clearly represented, things will improve. </a:t>
            </a:r>
          </a:p>
          <a:p>
            <a:pPr marL="357188" indent="-357188"/>
            <a:r>
              <a:rPr lang="en-CA" sz="2000" b="0" i="0" u="none" strike="noStrike" baseline="0" dirty="0">
                <a:latin typeface="Arial" panose="020B0604020202020204" pitchFamily="34" charset="0"/>
              </a:rPr>
              <a:t>This paves the way for natural language system (NLS) where people can have conversations with their devices. </a:t>
            </a:r>
          </a:p>
          <a:p>
            <a:pPr marL="357188" indent="-357188"/>
            <a:r>
              <a:rPr lang="en-CA" sz="2000" b="0" i="0" u="none" strike="noStrike" baseline="0" dirty="0">
                <a:latin typeface="Arial" panose="020B0604020202020204" pitchFamily="34" charset="0"/>
              </a:rPr>
              <a:t>There are still many obstacles to overcome in NLS—it is one thing to understand the speech, it is another to understand what the person means by what they are saying. </a:t>
            </a:r>
          </a:p>
          <a:p>
            <a:pPr marL="357188" indent="-357188"/>
            <a:r>
              <a:rPr lang="en-CA" sz="2000" b="0" i="0" u="none" strike="noStrike" baseline="0" dirty="0">
                <a:latin typeface="Arial" panose="020B0604020202020204" pitchFamily="34" charset="0"/>
              </a:rPr>
              <a:t>But in limited domains, where dictionaries can be used to help disambiguate words, they are starting to make a real impact. </a:t>
            </a:r>
          </a:p>
        </p:txBody>
      </p:sp>
    </p:spTree>
    <p:extLst>
      <p:ext uri="{BB962C8B-B14F-4D97-AF65-F5344CB8AC3E}">
        <p14:creationId xmlns:p14="http://schemas.microsoft.com/office/powerpoint/2010/main" val="1248321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696096"/>
          </a:xfrm>
        </p:spPr>
        <p:txBody>
          <a:bodyPr/>
          <a:lstStyle/>
          <a:p>
            <a:r>
              <a:rPr lang="en-US" sz="3600" i="0" u="none" strike="noStrike" kern="1400" baseline="0" dirty="0">
                <a:latin typeface="Arial" panose="020B0604020202020204" pitchFamily="34" charset="0"/>
              </a:rPr>
              <a:t>Tangible interaction (1 of 2)</a:t>
            </a:r>
          </a:p>
        </p:txBody>
      </p:sp>
      <p:sp>
        <p:nvSpPr>
          <p:cNvPr id="3" name="Text Placeholder 2"/>
          <p:cNvSpPr>
            <a:spLocks noGrp="1"/>
          </p:cNvSpPr>
          <p:nvPr>
            <p:ph type="body" idx="4294967295"/>
          </p:nvPr>
        </p:nvSpPr>
        <p:spPr>
          <a:xfrm>
            <a:off x="651510" y="1407613"/>
            <a:ext cx="7886700" cy="4351338"/>
          </a:xfrm>
        </p:spPr>
        <p:txBody>
          <a:bodyPr>
            <a:normAutofit/>
          </a:bodyPr>
          <a:lstStyle/>
          <a:p>
            <a:pPr marL="357188" indent="-357188"/>
            <a:r>
              <a:rPr lang="en-CA" b="0" i="0" u="none" strike="noStrike" baseline="0" dirty="0">
                <a:latin typeface="Arial" panose="020B0604020202020204" pitchFamily="34" charset="0"/>
              </a:rPr>
              <a:t>Tangible means being able to be touched or grasped and being perceived through the sense of touch. </a:t>
            </a:r>
          </a:p>
          <a:p>
            <a:pPr marL="357188" indent="-357188"/>
            <a:r>
              <a:rPr lang="en-CA" b="0" i="0" u="none" strike="noStrike" baseline="0" dirty="0">
                <a:latin typeface="Arial" panose="020B0604020202020204" pitchFamily="34" charset="0"/>
              </a:rPr>
              <a:t>Tangible interaction is a practical application of </a:t>
            </a:r>
            <a:r>
              <a:rPr lang="en-CA" b="0" i="0" u="none" strike="noStrike" baseline="0" dirty="0" err="1">
                <a:latin typeface="Arial" panose="020B0604020202020204" pitchFamily="34" charset="0"/>
              </a:rPr>
              <a:t>haptics</a:t>
            </a:r>
            <a:r>
              <a:rPr lang="en-CA" b="0" i="0" u="none" strike="noStrike" baseline="0" dirty="0">
                <a:latin typeface="Arial" panose="020B0604020202020204" pitchFamily="34" charset="0"/>
              </a:rPr>
              <a:t> and has been used for thousands of years. </a:t>
            </a:r>
          </a:p>
          <a:p>
            <a:pPr marL="357188" indent="-357188"/>
            <a:r>
              <a:rPr lang="en-CA" b="0" i="0" u="none" strike="noStrike" baseline="0" dirty="0">
                <a:latin typeface="Arial" panose="020B0604020202020204" pitchFamily="34" charset="0"/>
              </a:rPr>
              <a:t>Tangible interaction has given rise to TUIs—tangible user interfaces, which have a structure and logic both similar to and different from GUIs. </a:t>
            </a:r>
          </a:p>
          <a:p>
            <a:pPr marL="357188" indent="-357188"/>
            <a:r>
              <a:rPr lang="en-CA" b="0" i="0" u="none" strike="noStrike" baseline="0" dirty="0">
                <a:latin typeface="Arial" panose="020B0604020202020204" pitchFamily="34" charset="0"/>
              </a:rPr>
              <a:t>With the introduction of multi-touch displays, TUIs are increasingly important as they lead to interaction through physical objects and through gesture recognition.</a:t>
            </a:r>
          </a:p>
        </p:txBody>
      </p:sp>
    </p:spTree>
    <p:extLst>
      <p:ext uri="{BB962C8B-B14F-4D97-AF65-F5344CB8AC3E}">
        <p14:creationId xmlns:p14="http://schemas.microsoft.com/office/powerpoint/2010/main" val="1775787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676"/>
            <a:ext cx="7886700" cy="661262"/>
          </a:xfrm>
        </p:spPr>
        <p:txBody>
          <a:bodyPr/>
          <a:lstStyle/>
          <a:p>
            <a:r>
              <a:rPr lang="en-US" sz="3600" i="0" u="none" strike="noStrike" kern="1400" baseline="0" dirty="0">
                <a:latin typeface="Arial" panose="020B0604020202020204" pitchFamily="34" charset="0"/>
              </a:rPr>
              <a:t>Tangible interaction (2 of 2)</a:t>
            </a:r>
          </a:p>
        </p:txBody>
      </p:sp>
      <p:sp>
        <p:nvSpPr>
          <p:cNvPr id="3" name="Text Placeholder 2"/>
          <p:cNvSpPr>
            <a:spLocks noGrp="1"/>
          </p:cNvSpPr>
          <p:nvPr>
            <p:ph type="body" idx="4294967295"/>
          </p:nvPr>
        </p:nvSpPr>
        <p:spPr>
          <a:xfrm>
            <a:off x="654777" y="1398907"/>
            <a:ext cx="7886700" cy="4351338"/>
          </a:xfrm>
        </p:spPr>
        <p:txBody>
          <a:bodyPr>
            <a:normAutofit/>
          </a:bodyPr>
          <a:lstStyle/>
          <a:p>
            <a:pPr marL="357188" indent="-357188"/>
            <a:r>
              <a:rPr lang="en-CA" b="0" i="0" u="none" strike="noStrike" baseline="0" dirty="0">
                <a:latin typeface="Arial" panose="020B0604020202020204" pitchFamily="34" charset="0"/>
              </a:rPr>
              <a:t>Most of the work to date has been confined to the major research laboratories, for example the Media Lab at MIT, which have constructed advanced prototype systems. </a:t>
            </a:r>
          </a:p>
          <a:p>
            <a:pPr marL="357188" indent="-357188"/>
            <a:r>
              <a:rPr lang="en-CA" b="0" i="0" u="none" strike="noStrike" baseline="0" dirty="0">
                <a:latin typeface="Arial" panose="020B0604020202020204" pitchFamily="34" charset="0"/>
              </a:rPr>
              <a:t>Many of these systems have been used in fairly specific domains, for example urban planning (</a:t>
            </a:r>
            <a:r>
              <a:rPr lang="en-CA" b="0" i="0" u="none" strike="noStrike" baseline="0" dirty="0" err="1">
                <a:latin typeface="Arial" panose="020B0604020202020204" pitchFamily="34" charset="0"/>
              </a:rPr>
              <a:t>Urp</a:t>
            </a:r>
            <a:r>
              <a:rPr lang="en-CA" b="0" i="0" u="none" strike="noStrike" baseline="0" dirty="0">
                <a:latin typeface="Arial" panose="020B0604020202020204" pitchFamily="34" charset="0"/>
              </a:rPr>
              <a:t>) and landscape architecture among others. </a:t>
            </a:r>
          </a:p>
          <a:p>
            <a:pPr marL="357188" indent="-357188"/>
            <a:r>
              <a:rPr lang="en-CA" b="0" i="0" u="none" strike="noStrike" baseline="0" dirty="0">
                <a:latin typeface="Arial" panose="020B0604020202020204" pitchFamily="34" charset="0"/>
              </a:rPr>
              <a:t>Illuminating Clay is described in detail below. </a:t>
            </a:r>
          </a:p>
          <a:p>
            <a:pPr marL="357188" indent="-357188"/>
            <a:r>
              <a:rPr lang="en-CA" b="0" i="0" u="none" strike="noStrike" baseline="0" dirty="0">
                <a:latin typeface="Arial" panose="020B0604020202020204" pitchFamily="34" charset="0"/>
              </a:rPr>
              <a:t>While many of these systems may never become commercial products, they do illustrate the state of the art in tangible interaction design.</a:t>
            </a:r>
          </a:p>
        </p:txBody>
      </p:sp>
    </p:spTree>
    <p:extLst>
      <p:ext uri="{BB962C8B-B14F-4D97-AF65-F5344CB8AC3E}">
        <p14:creationId xmlns:p14="http://schemas.microsoft.com/office/powerpoint/2010/main" val="2072841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266"/>
            <a:ext cx="7886700" cy="713514"/>
          </a:xfrm>
        </p:spPr>
        <p:txBody>
          <a:bodyPr/>
          <a:lstStyle/>
          <a:p>
            <a:r>
              <a:rPr lang="en-US" sz="3600" i="0" u="none" strike="noStrike" kern="1400" baseline="0" dirty="0">
                <a:latin typeface="Arial" panose="020B0604020202020204" pitchFamily="34" charset="0"/>
              </a:rPr>
              <a:t>Tangible Media Lab</a:t>
            </a:r>
          </a:p>
        </p:txBody>
      </p:sp>
      <p:sp>
        <p:nvSpPr>
          <p:cNvPr id="3" name="Text Placeholder 2"/>
          <p:cNvSpPr>
            <a:spLocks noGrp="1"/>
          </p:cNvSpPr>
          <p:nvPr>
            <p:ph type="body" idx="4294967295"/>
          </p:nvPr>
        </p:nvSpPr>
        <p:spPr>
          <a:xfrm>
            <a:off x="656409" y="1446530"/>
            <a:ext cx="7886700" cy="4809808"/>
          </a:xfrm>
        </p:spPr>
        <p:txBody>
          <a:bodyPr>
            <a:noAutofit/>
          </a:bodyPr>
          <a:lstStyle/>
          <a:p>
            <a:pPr marL="358775" indent="-358775">
              <a:lnSpc>
                <a:spcPts val="1800"/>
              </a:lnSpc>
            </a:pPr>
            <a:r>
              <a:rPr lang="en-CA" sz="1600" b="0" i="0" u="none" strike="noStrike" baseline="0" dirty="0">
                <a:latin typeface="Arial" panose="020B0604020202020204" pitchFamily="34" charset="0"/>
              </a:rPr>
              <a:t>The Tangible Media Lab at MIT describe their vision for the future of HCI in the following way:</a:t>
            </a:r>
          </a:p>
          <a:p>
            <a:pPr marL="358775" indent="-358775">
              <a:lnSpc>
                <a:spcPts val="1800"/>
              </a:lnSpc>
            </a:pPr>
            <a:r>
              <a:rPr lang="en-CA" sz="1600" b="0" i="0" u="none" strike="noStrike" baseline="0" dirty="0">
                <a:latin typeface="Arial" panose="020B0604020202020204" pitchFamily="34" charset="0"/>
              </a:rPr>
              <a:t>Tangible Bits is our vision of Human Computer Interaction (HCI) which guides our research in the Tangible Media Group. People have developed sophisticated skills for sensing and manipulating our physical environments. However, most of these skills are not employed by traditional GUI (Graphical User Interface). Tangible Bits seeks to build upon these skills by giving physical form to digital information, seamlessly coupling the dual worlds of bits and atoms. Guided by the Tangible Bits vision, we are designing ‘tangible user interfaces’ which employ physical objects, surfaces, and spaces as tangible embodiments of digital information. These include foreground interactions with graspable objects and augmented surfaces, exploiting the human senses of touch and </a:t>
            </a:r>
            <a:r>
              <a:rPr lang="en-CA" sz="1600" b="0" i="0" u="none" strike="noStrike" baseline="0" dirty="0" err="1">
                <a:latin typeface="Arial" panose="020B0604020202020204" pitchFamily="34" charset="0"/>
              </a:rPr>
              <a:t>kinesthesia</a:t>
            </a:r>
            <a:r>
              <a:rPr lang="en-CA" sz="1600" b="0" i="0" u="none" strike="noStrike" baseline="0" dirty="0">
                <a:latin typeface="Arial" panose="020B0604020202020204" pitchFamily="34" charset="0"/>
              </a:rPr>
              <a:t>. We are also exploring background information displays which use ‘ambient media’– ambient light, sound, airflow, and water movement. Here, we seek to communicate digitally-mediated senses of activity and presence at the periphery of human awareness.</a:t>
            </a:r>
          </a:p>
          <a:p>
            <a:pPr marL="358775" indent="-358775">
              <a:lnSpc>
                <a:spcPts val="1800"/>
              </a:lnSpc>
            </a:pPr>
            <a:r>
              <a:rPr lang="en-CA" sz="1600" b="0" i="0" u="none" strike="noStrike" baseline="0" dirty="0">
                <a:latin typeface="Arial" panose="020B0604020202020204" pitchFamily="34" charset="0"/>
              </a:rPr>
              <a:t>(http://tangible.media.mit.edu/vision/)</a:t>
            </a:r>
          </a:p>
          <a:p>
            <a:pPr marL="358775" indent="-358775">
              <a:lnSpc>
                <a:spcPts val="1800"/>
              </a:lnSpc>
            </a:pPr>
            <a:r>
              <a:rPr lang="en-CA" sz="1600" b="0" i="0" u="none" strike="noStrike" baseline="0" dirty="0">
                <a:latin typeface="Arial" panose="020B0604020202020204" pitchFamily="34" charset="0"/>
              </a:rPr>
              <a:t>So their ‘goal is to change the “painted bits” of GUIs to “tangible bits,” taking advantage of the richness of multimodal human senses and skills developed through our lifetime of interaction with the physical world.’</a:t>
            </a:r>
          </a:p>
        </p:txBody>
      </p:sp>
    </p:spTree>
    <p:extLst>
      <p:ext uri="{BB962C8B-B14F-4D97-AF65-F5344CB8AC3E}">
        <p14:creationId xmlns:p14="http://schemas.microsoft.com/office/powerpoint/2010/main" val="1766478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4725"/>
            <a:ext cx="7886700" cy="783182"/>
          </a:xfrm>
        </p:spPr>
        <p:txBody>
          <a:bodyPr/>
          <a:lstStyle/>
          <a:p>
            <a:r>
              <a:rPr lang="en-US" sz="3600" i="0" u="none" strike="noStrike" kern="1400" baseline="0" dirty="0">
                <a:latin typeface="Arial" panose="020B0604020202020204" pitchFamily="34" charset="0"/>
              </a:rPr>
              <a:t>Why tangible interaction?</a:t>
            </a:r>
          </a:p>
        </p:txBody>
      </p:sp>
      <p:sp>
        <p:nvSpPr>
          <p:cNvPr id="3" name="Text Placeholder 2"/>
          <p:cNvSpPr>
            <a:spLocks noGrp="1"/>
          </p:cNvSpPr>
          <p:nvPr>
            <p:ph type="body" idx="4294967295"/>
          </p:nvPr>
        </p:nvSpPr>
        <p:spPr>
          <a:xfrm>
            <a:off x="663486" y="1425028"/>
            <a:ext cx="7886700" cy="4751297"/>
          </a:xfrm>
        </p:spPr>
        <p:txBody>
          <a:bodyPr>
            <a:noAutofit/>
          </a:bodyPr>
          <a:lstStyle/>
          <a:p>
            <a:pPr marL="357188" indent="-357188"/>
            <a:r>
              <a:rPr lang="en-CA" sz="1800" b="0" i="0" u="none" strike="noStrike" baseline="0" dirty="0">
                <a:latin typeface="Arial" panose="020B0604020202020204" pitchFamily="34" charset="0"/>
              </a:rPr>
              <a:t>There are a number of good reasons why we should think about adopting (or at least exploring the possibilities of) tangible interaction. </a:t>
            </a:r>
          </a:p>
          <a:p>
            <a:pPr marL="357188" indent="-357188"/>
            <a:r>
              <a:rPr lang="en-CA" sz="1800" b="0" i="0" u="none" strike="noStrike" baseline="0" dirty="0">
                <a:latin typeface="Arial" panose="020B0604020202020204" pitchFamily="34" charset="0"/>
              </a:rPr>
              <a:t>First of all, if we could remove the divide between the electronic and physical worlds we potentially have the benefits of both. </a:t>
            </a:r>
          </a:p>
          <a:p>
            <a:pPr marL="357188" indent="-357188"/>
            <a:r>
              <a:rPr lang="en-CA" sz="1800" b="0" i="0" u="none" strike="noStrike" baseline="0" dirty="0">
                <a:latin typeface="Arial" panose="020B0604020202020204" pitchFamily="34" charset="0"/>
              </a:rPr>
              <a:t>We could have all the advantages of computation brought to us beyond the confines of the graphical display unit and have them, as it were, present-to-hand. </a:t>
            </a:r>
          </a:p>
          <a:p>
            <a:pPr marL="357188" indent="-357188"/>
            <a:r>
              <a:rPr lang="en-CA" sz="1800" b="0" i="0" u="none" strike="noStrike" baseline="0" dirty="0">
                <a:latin typeface="Arial" panose="020B0604020202020204" pitchFamily="34" charset="0"/>
              </a:rPr>
              <a:t>Present-to-hand could also be taken literally by putting information and computation literally ‘in our hands.’ </a:t>
            </a:r>
          </a:p>
          <a:p>
            <a:pPr marL="357188" indent="-357188"/>
            <a:r>
              <a:rPr lang="en-CA" sz="1800" b="0" i="0" u="none" strike="noStrike" baseline="0" dirty="0">
                <a:latin typeface="Arial" panose="020B0604020202020204" pitchFamily="34" charset="0"/>
              </a:rPr>
              <a:t>Finally there may be advantages in off-loading some of the burden of our computation (thinking and problem solving) by (a) accessing our spatial cognition and (b) adopting a more concrete style of interaction (like sketching, which provides a more fluid and natural style of interaction). </a:t>
            </a:r>
          </a:p>
          <a:p>
            <a:pPr marL="357188" indent="-357188"/>
            <a:r>
              <a:rPr lang="en-CA" sz="1800" b="0" i="0" u="none" strike="noStrike" baseline="0" dirty="0">
                <a:latin typeface="Arial" panose="020B0604020202020204" pitchFamily="34" charset="0"/>
              </a:rPr>
              <a:t>Graspable, physical objects provide stronger (real) affordances as compared to their virtual equivalents.</a:t>
            </a:r>
          </a:p>
        </p:txBody>
      </p:sp>
    </p:spTree>
    <p:extLst>
      <p:ext uri="{BB962C8B-B14F-4D97-AF65-F5344CB8AC3E}">
        <p14:creationId xmlns:p14="http://schemas.microsoft.com/office/powerpoint/2010/main" val="235922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6"/>
            <a:ext cx="7886700" cy="678680"/>
          </a:xfrm>
        </p:spPr>
        <p:txBody>
          <a:bodyPr/>
          <a:lstStyle/>
          <a:p>
            <a:r>
              <a:rPr lang="en-US" sz="3600" i="0" u="none" strike="noStrike" kern="1400" baseline="0" dirty="0">
                <a:latin typeface="Arial" panose="020B0604020202020204" pitchFamily="34" charset="0"/>
              </a:rPr>
              <a:t>Hiroshi Ishii</a:t>
            </a:r>
          </a:p>
        </p:txBody>
      </p:sp>
      <p:sp>
        <p:nvSpPr>
          <p:cNvPr id="3" name="Text Placeholder 2"/>
          <p:cNvSpPr>
            <a:spLocks noGrp="1"/>
          </p:cNvSpPr>
          <p:nvPr>
            <p:ph type="body" idx="4294967295"/>
          </p:nvPr>
        </p:nvSpPr>
        <p:spPr>
          <a:xfrm>
            <a:off x="664302" y="1454416"/>
            <a:ext cx="7886700" cy="4751299"/>
          </a:xfrm>
        </p:spPr>
        <p:txBody>
          <a:bodyPr>
            <a:noAutofit/>
          </a:bodyPr>
          <a:lstStyle/>
          <a:p>
            <a:pPr marL="357188" indent="-357188">
              <a:lnSpc>
                <a:spcPts val="2000"/>
              </a:lnSpc>
            </a:pPr>
            <a:r>
              <a:rPr lang="en-CA" sz="1800" b="0" i="0" u="none" strike="noStrike" baseline="0" dirty="0">
                <a:latin typeface="Arial" panose="020B0604020202020204" pitchFamily="34" charset="0"/>
              </a:rPr>
              <a:t>Hiroshi Ishii is one of the key people at MIT and a leading light in the world of tangible computing. He notes that</a:t>
            </a:r>
          </a:p>
          <a:p>
            <a:pPr marL="357188" indent="-357188">
              <a:lnSpc>
                <a:spcPts val="2000"/>
              </a:lnSpc>
            </a:pPr>
            <a:r>
              <a:rPr lang="en-CA" sz="1800" b="0" i="0" u="none" strike="noStrike" baseline="0" dirty="0">
                <a:latin typeface="Arial" panose="020B0604020202020204" pitchFamily="34" charset="0"/>
              </a:rPr>
              <a:t>TUIs couple physical representations (e.g., spatial </a:t>
            </a:r>
            <a:r>
              <a:rPr lang="en-CA" sz="1800" b="0" i="0" u="none" strike="noStrike" baseline="0" dirty="0" err="1">
                <a:latin typeface="Arial" panose="020B0604020202020204" pitchFamily="34" charset="0"/>
              </a:rPr>
              <a:t>manipulable</a:t>
            </a:r>
            <a:r>
              <a:rPr lang="en-CA" sz="1800" b="0" i="0" u="none" strike="noStrike" baseline="0" dirty="0">
                <a:latin typeface="Arial" panose="020B0604020202020204" pitchFamily="34" charset="0"/>
              </a:rPr>
              <a:t> physical objects) with digital representations (e.g., graphics and audio), yielding interactive systems that are computationally mediated but generally not identifiable as ‘computers’ per se.</a:t>
            </a:r>
          </a:p>
          <a:p>
            <a:pPr marL="357188" indent="-357188">
              <a:lnSpc>
                <a:spcPts val="2000"/>
              </a:lnSpc>
            </a:pPr>
            <a:r>
              <a:rPr lang="en-CA" sz="1800" b="0" i="0" u="none" strike="noStrike" baseline="0" dirty="0">
                <a:latin typeface="Arial" panose="020B0604020202020204" pitchFamily="34" charset="0"/>
              </a:rPr>
              <a:t>In plain English, if we want to use an on-screen, virtual tool—say a pen—we would use a real, physical pen which in some sense has been mapped onto the virtual equivalent. </a:t>
            </a:r>
          </a:p>
          <a:p>
            <a:pPr marL="357188" indent="-357188">
              <a:lnSpc>
                <a:spcPts val="2000"/>
              </a:lnSpc>
            </a:pPr>
            <a:r>
              <a:rPr lang="en-CA" sz="1800" b="0" i="0" u="none" strike="noStrike" baseline="0" dirty="0">
                <a:latin typeface="Arial" panose="020B0604020202020204" pitchFamily="34" charset="0"/>
              </a:rPr>
              <a:t>Picking up the real pen would then be mirrored in the computer by the virtual pen being raised or becoming active as has happened with the Apple pencil. </a:t>
            </a:r>
          </a:p>
          <a:p>
            <a:pPr marL="357188" indent="-357188">
              <a:lnSpc>
                <a:spcPts val="2000"/>
              </a:lnSpc>
            </a:pPr>
            <a:r>
              <a:rPr lang="en-CA" sz="1800" b="0" i="0" u="none" strike="noStrike" baseline="0" dirty="0">
                <a:latin typeface="Arial" panose="020B0604020202020204" pitchFamily="34" charset="0"/>
              </a:rPr>
              <a:t>Recently Ishii has championed a vision of ‘radical atoms’—</a:t>
            </a:r>
            <a:r>
              <a:rPr lang="en-CA" sz="1800" dirty="0">
                <a:latin typeface="Arial" panose="020B0604020202020204" pitchFamily="34" charset="0"/>
              </a:rPr>
              <a:t>‘</a:t>
            </a:r>
            <a:r>
              <a:rPr lang="en-CA" sz="1800" b="0" i="0" u="none" strike="noStrike" baseline="0" dirty="0">
                <a:solidFill>
                  <a:srgbClr val="000000"/>
                </a:solidFill>
                <a:latin typeface="Helvetica" charset="0"/>
              </a:rPr>
              <a:t>a hypothetical generation of materials that can change form and appearance dynamically, becoming as reconfigurable as pixels on a screen.’ </a:t>
            </a:r>
          </a:p>
          <a:p>
            <a:pPr marL="357188" indent="-357188">
              <a:lnSpc>
                <a:spcPts val="2000"/>
              </a:lnSpc>
            </a:pPr>
            <a:r>
              <a:rPr lang="en-CA" sz="1800" b="0" i="0" u="none" strike="noStrike" baseline="0" dirty="0">
                <a:latin typeface="Arial" panose="020B0604020202020204" pitchFamily="34" charset="0"/>
              </a:rPr>
              <a:t>Related material on this is in Chapter 20 on Wearable computing.</a:t>
            </a:r>
          </a:p>
        </p:txBody>
      </p:sp>
    </p:spTree>
    <p:extLst>
      <p:ext uri="{BB962C8B-B14F-4D97-AF65-F5344CB8AC3E}">
        <p14:creationId xmlns:p14="http://schemas.microsoft.com/office/powerpoint/2010/main" val="90119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9112"/>
            <a:ext cx="7886700" cy="556760"/>
          </a:xfrm>
        </p:spPr>
        <p:txBody>
          <a:bodyPr/>
          <a:lstStyle/>
          <a:p>
            <a:r>
              <a:rPr lang="en-US" sz="3600" i="0" u="none" strike="noStrike" kern="1400" baseline="0" dirty="0">
                <a:latin typeface="Arial" panose="020B0604020202020204" pitchFamily="34" charset="0"/>
              </a:rPr>
              <a:t>Introduction</a:t>
            </a:r>
          </a:p>
        </p:txBody>
      </p:sp>
      <p:sp>
        <p:nvSpPr>
          <p:cNvPr id="3" name="Text Placeholder 2"/>
          <p:cNvSpPr>
            <a:spLocks noGrp="1"/>
          </p:cNvSpPr>
          <p:nvPr>
            <p:ph type="body" idx="4294967295"/>
          </p:nvPr>
        </p:nvSpPr>
        <p:spPr>
          <a:xfrm>
            <a:off x="660669" y="1439184"/>
            <a:ext cx="8124556" cy="4836204"/>
          </a:xfrm>
        </p:spPr>
        <p:txBody>
          <a:bodyPr>
            <a:noAutofit/>
          </a:bodyPr>
          <a:lstStyle/>
          <a:p>
            <a:pPr marL="357188" indent="-357188"/>
            <a:r>
              <a:rPr lang="en-CA" sz="1800" b="0" i="0" u="none" strike="noStrike" baseline="0" dirty="0">
                <a:latin typeface="Arial" panose="020B0604020202020204" pitchFamily="34" charset="0"/>
              </a:rPr>
              <a:t>Sutcliffe (2007) distinguishes several key concepts of communication:</a:t>
            </a:r>
          </a:p>
          <a:p>
            <a:pPr marL="357188" indent="-357188"/>
            <a:r>
              <a:rPr lang="en-CA" sz="1800" b="0" i="0" u="none" strike="noStrike" baseline="0" dirty="0">
                <a:latin typeface="Arial" panose="020B0604020202020204" pitchFamily="34" charset="0"/>
              </a:rPr>
              <a:t>Message is the content of a communication between a sender and a receiver.</a:t>
            </a:r>
          </a:p>
          <a:p>
            <a:pPr marL="357188" indent="-357188"/>
            <a:r>
              <a:rPr lang="en-CA" sz="1800" b="0" i="0" u="none" strike="noStrike" baseline="0" dirty="0">
                <a:latin typeface="Arial" panose="020B0604020202020204" pitchFamily="34" charset="0"/>
              </a:rPr>
              <a:t>Medium is the means by which a message is delivered, and how the message is represented.</a:t>
            </a:r>
          </a:p>
          <a:p>
            <a:pPr marL="357188" indent="-357188"/>
            <a:r>
              <a:rPr lang="en-CA" sz="1800" b="0" i="0" u="none" strike="noStrike" baseline="0" dirty="0">
                <a:latin typeface="Arial" panose="020B0604020202020204" pitchFamily="34" charset="0"/>
              </a:rPr>
              <a:t>Modality is the sense by which a message is sent or received by people or machines.</a:t>
            </a:r>
          </a:p>
          <a:p>
            <a:pPr marL="357188" indent="-357188"/>
            <a:r>
              <a:rPr lang="en-CA" sz="1800" b="0" i="0" u="none" strike="noStrike" baseline="0" dirty="0">
                <a:latin typeface="Arial" panose="020B0604020202020204" pitchFamily="34" charset="0"/>
              </a:rPr>
              <a:t>He argues that a message is conveyed by a medium and received through a modality. </a:t>
            </a:r>
          </a:p>
          <a:p>
            <a:pPr marL="357188" indent="-357188"/>
            <a:r>
              <a:rPr lang="en-CA" sz="1800" b="0" i="0" u="none" strike="noStrike" baseline="0" dirty="0">
                <a:latin typeface="Arial" panose="020B0604020202020204" pitchFamily="34" charset="0"/>
              </a:rPr>
              <a:t>However, with the increasing availability of different sensors and different media channels the opportunities for new forms of interactions greatly increased. </a:t>
            </a:r>
          </a:p>
          <a:p>
            <a:pPr marL="357188" indent="-357188"/>
            <a:r>
              <a:rPr lang="en-CA" sz="1800" b="0" i="0" u="none" strike="noStrike" baseline="0" dirty="0">
                <a:latin typeface="Arial" panose="020B0604020202020204" pitchFamily="34" charset="0"/>
              </a:rPr>
              <a:t>Indeed </a:t>
            </a:r>
            <a:r>
              <a:rPr lang="en-CA" sz="1800" b="0" i="0" u="none" strike="noStrike" baseline="0" dirty="0" err="1">
                <a:latin typeface="Arial" panose="020B0604020202020204" pitchFamily="34" charset="0"/>
              </a:rPr>
              <a:t>Oviatt</a:t>
            </a:r>
            <a:r>
              <a:rPr lang="en-CA" sz="1800" b="0" i="0" u="none" strike="noStrike" baseline="0" dirty="0">
                <a:latin typeface="Arial" panose="020B0604020202020204" pitchFamily="34" charset="0"/>
              </a:rPr>
              <a:t> and Cohen (2015) argue that there is a paradigm shift in interface design as a result of the new modalities that are emerging. </a:t>
            </a:r>
          </a:p>
          <a:p>
            <a:pPr marL="357188" indent="-357188"/>
            <a:r>
              <a:rPr lang="en-CA" sz="1800" b="0" i="0" u="none" strike="noStrike" baseline="0" dirty="0">
                <a:latin typeface="Arial" panose="020B0604020202020204" pitchFamily="34" charset="0"/>
              </a:rPr>
              <a:t>We are mixing the digital and the physical worlds in increasingly complex ways.</a:t>
            </a:r>
          </a:p>
        </p:txBody>
      </p:sp>
    </p:spTree>
    <p:extLst>
      <p:ext uri="{BB962C8B-B14F-4D97-AF65-F5344CB8AC3E}">
        <p14:creationId xmlns:p14="http://schemas.microsoft.com/office/powerpoint/2010/main" val="665850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4575"/>
            <a:ext cx="7886700" cy="643846"/>
          </a:xfrm>
        </p:spPr>
        <p:txBody>
          <a:bodyPr/>
          <a:lstStyle/>
          <a:p>
            <a:r>
              <a:rPr lang="en-US" sz="3600" i="0" u="none" strike="noStrike" kern="1400" baseline="0" dirty="0">
                <a:latin typeface="Arial" panose="020B0604020202020204" pitchFamily="34" charset="0"/>
              </a:rPr>
              <a:t>TUIs (1 of 2)</a:t>
            </a:r>
          </a:p>
        </p:txBody>
      </p:sp>
      <p:sp>
        <p:nvSpPr>
          <p:cNvPr id="3" name="Text Placeholder 2"/>
          <p:cNvSpPr>
            <a:spLocks noGrp="1"/>
          </p:cNvSpPr>
          <p:nvPr>
            <p:ph type="body" idx="4294967295"/>
          </p:nvPr>
        </p:nvSpPr>
        <p:spPr>
          <a:xfrm>
            <a:off x="654777" y="1425030"/>
            <a:ext cx="7886700" cy="4351338"/>
          </a:xfrm>
        </p:spPr>
        <p:txBody>
          <a:bodyPr>
            <a:normAutofit/>
          </a:bodyPr>
          <a:lstStyle/>
          <a:p>
            <a:pPr marL="357188" indent="-357188"/>
            <a:r>
              <a:rPr lang="en-CA" sz="2000" b="0" i="0" u="none" strike="noStrike" baseline="0" dirty="0">
                <a:latin typeface="Arial" panose="020B0604020202020204" pitchFamily="34" charset="0"/>
              </a:rPr>
              <a:t>TUIs are different from GUIs in many different ways, but here are three important ones:</a:t>
            </a:r>
          </a:p>
          <a:p>
            <a:pPr marL="357188" indent="-357188"/>
            <a:r>
              <a:rPr lang="en-CA" sz="2000" b="0" i="0" u="none" strike="noStrike" baseline="0" dirty="0">
                <a:latin typeface="Arial" panose="020B0604020202020204" pitchFamily="34" charset="0"/>
              </a:rPr>
              <a:t>TUIs use physical representations—such as modelling clay, physical pens and so on and physical drawing boards rather than pictures of them displayed on monitors. </a:t>
            </a:r>
          </a:p>
          <a:p>
            <a:pPr marL="357188" indent="-357188"/>
            <a:r>
              <a:rPr lang="en-CA" sz="2000" b="0" i="0" u="none" strike="noStrike" baseline="0" dirty="0">
                <a:latin typeface="Arial" panose="020B0604020202020204" pitchFamily="34" charset="0"/>
              </a:rPr>
              <a:t>So, for example, instead of having to manipulate an image on a screen using a mouse and keyboard, people can draw directly onto surfaces using highlighter pens.</a:t>
            </a:r>
          </a:p>
          <a:p>
            <a:pPr marL="357188" indent="-357188"/>
            <a:r>
              <a:rPr lang="en-CA" sz="2000" b="0" i="0" u="none" strike="noStrike" baseline="0" dirty="0">
                <a:latin typeface="Arial" panose="020B0604020202020204" pitchFamily="34" charset="0"/>
              </a:rPr>
              <a:t>As these tangible, graspable elements cannot, of course, perform computation on their own, they must be linked to a digital representation. </a:t>
            </a:r>
          </a:p>
          <a:p>
            <a:pPr marL="357188" indent="-357188"/>
            <a:r>
              <a:rPr lang="en-CA" sz="2000" b="0" i="0" u="none" strike="noStrike" baseline="0" dirty="0">
                <a:latin typeface="Arial" panose="020B0604020202020204" pitchFamily="34" charset="0"/>
              </a:rPr>
              <a:t>As </a:t>
            </a:r>
            <a:r>
              <a:rPr lang="en-CA" sz="2000" b="0" i="0" u="none" strike="noStrike" baseline="0" dirty="0" err="1">
                <a:latin typeface="Arial" panose="020B0604020202020204" pitchFamily="34" charset="0"/>
              </a:rPr>
              <a:t>Ullmer</a:t>
            </a:r>
            <a:r>
              <a:rPr lang="en-CA" sz="2000" b="0" i="0" u="none" strike="noStrike" baseline="0" dirty="0">
                <a:latin typeface="Arial" panose="020B0604020202020204" pitchFamily="34" charset="0"/>
              </a:rPr>
              <a:t> and Ishii put it, playing with mud pies without computation is just playing with mud pies.</a:t>
            </a:r>
          </a:p>
        </p:txBody>
      </p:sp>
    </p:spTree>
    <p:extLst>
      <p:ext uri="{BB962C8B-B14F-4D97-AF65-F5344CB8AC3E}">
        <p14:creationId xmlns:p14="http://schemas.microsoft.com/office/powerpoint/2010/main" val="264019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101"/>
            <a:ext cx="7886700" cy="626428"/>
          </a:xfrm>
        </p:spPr>
        <p:txBody>
          <a:bodyPr/>
          <a:lstStyle/>
          <a:p>
            <a:r>
              <a:rPr lang="en-US" sz="3600" i="0" u="none" strike="noStrike" kern="1400" baseline="0" dirty="0">
                <a:latin typeface="Arial" panose="020B0604020202020204" pitchFamily="34" charset="0"/>
              </a:rPr>
              <a:t>TUIs (2 of 2)</a:t>
            </a:r>
          </a:p>
        </p:txBody>
      </p:sp>
      <p:sp>
        <p:nvSpPr>
          <p:cNvPr id="3" name="Text Placeholder 2"/>
          <p:cNvSpPr>
            <a:spLocks noGrp="1"/>
          </p:cNvSpPr>
          <p:nvPr>
            <p:ph type="body" idx="4294967295"/>
          </p:nvPr>
        </p:nvSpPr>
        <p:spPr>
          <a:xfrm>
            <a:off x="659856" y="1425026"/>
            <a:ext cx="7886700" cy="4540342"/>
          </a:xfrm>
        </p:spPr>
        <p:txBody>
          <a:bodyPr>
            <a:noAutofit/>
          </a:bodyPr>
          <a:lstStyle/>
          <a:p>
            <a:pPr marL="357188" indent="-357188"/>
            <a:r>
              <a:rPr lang="en-CA" sz="1800" b="0" i="0" u="none" strike="noStrike" baseline="0" dirty="0">
                <a:latin typeface="Arial" panose="020B0604020202020204" pitchFamily="34" charset="0"/>
              </a:rPr>
              <a:t>TUIs integrate representation and control which GUIs keep strictly apart. </a:t>
            </a:r>
          </a:p>
          <a:p>
            <a:pPr marL="357188" indent="-357188"/>
            <a:r>
              <a:rPr lang="en-CA" sz="1800" b="0" i="0" u="none" strike="noStrike" baseline="0" dirty="0">
                <a:latin typeface="Arial" panose="020B0604020202020204" pitchFamily="34" charset="0"/>
              </a:rPr>
              <a:t>GUIs have an structure known as the Model–View–Control structure. </a:t>
            </a:r>
          </a:p>
          <a:p>
            <a:pPr marL="357188" indent="-357188"/>
            <a:r>
              <a:rPr lang="en-CA" sz="1800" b="0" i="0" u="none" strike="noStrike" baseline="0" dirty="0">
                <a:latin typeface="Arial" panose="020B0604020202020204" pitchFamily="34" charset="0"/>
              </a:rPr>
              <a:t>Peripheral devices such as a mouse or keyboard control a digital representation of what we are working with (the model), the results of which are displayed on a screen or printer or some other form of output (the view). </a:t>
            </a:r>
          </a:p>
          <a:p>
            <a:pPr marL="357188" indent="-357188"/>
            <a:r>
              <a:rPr lang="en-CA" sz="1800" b="0" i="0" u="none" strike="noStrike" baseline="0" dirty="0">
                <a:latin typeface="Arial" panose="020B0604020202020204" pitchFamily="34" charset="0"/>
              </a:rPr>
              <a:t>TUIs in contrast have a more complex model that can be seen in Figure 13.10b. </a:t>
            </a:r>
          </a:p>
          <a:p>
            <a:pPr marL="357188" indent="-357188"/>
            <a:r>
              <a:rPr lang="en-CA" sz="1800" b="0" i="0" u="none" strike="noStrike" baseline="0" dirty="0">
                <a:latin typeface="Arial" panose="020B0604020202020204" pitchFamily="34" charset="0"/>
              </a:rPr>
              <a:t>This is the </a:t>
            </a:r>
            <a:r>
              <a:rPr lang="en-CA" sz="1800" b="0" i="0" u="none" strike="noStrike" baseline="0" dirty="0" err="1">
                <a:latin typeface="Arial" panose="020B0604020202020204" pitchFamily="34" charset="0"/>
              </a:rPr>
              <a:t>MCRpd</a:t>
            </a:r>
            <a:r>
              <a:rPr lang="en-CA" sz="1800" b="0" i="0" u="none" strike="noStrike" baseline="0" dirty="0">
                <a:latin typeface="Arial" panose="020B0604020202020204" pitchFamily="34" charset="0"/>
              </a:rPr>
              <a:t> model. </a:t>
            </a:r>
          </a:p>
          <a:p>
            <a:pPr marL="357188" indent="-357188"/>
            <a:r>
              <a:rPr lang="en-CA" sz="1800" b="0" i="0" u="none" strike="noStrike" baseline="0" dirty="0">
                <a:latin typeface="Arial" panose="020B0604020202020204" pitchFamily="34" charset="0"/>
              </a:rPr>
              <a:t>The control and model elements are unchanged but the view component is split between Rep-p (physical representation) and Rep-d (digital representation). </a:t>
            </a:r>
          </a:p>
          <a:p>
            <a:pPr marL="357188" indent="-357188"/>
            <a:r>
              <a:rPr lang="en-CA" sz="1800" b="0" i="0" u="none" strike="noStrike" baseline="0" dirty="0">
                <a:latin typeface="Arial" panose="020B0604020202020204" pitchFamily="34" charset="0"/>
              </a:rPr>
              <a:t>This model highlights the tight linkage between the control and physical representation. This </a:t>
            </a:r>
            <a:r>
              <a:rPr lang="en-CA" sz="1800" b="0" i="0" u="none" strike="noStrike" baseline="0" dirty="0" err="1">
                <a:latin typeface="Arial" panose="020B0604020202020204" pitchFamily="34" charset="0"/>
              </a:rPr>
              <a:t>MCRpd</a:t>
            </a:r>
            <a:r>
              <a:rPr lang="en-CA" sz="1800" b="0" i="0" u="none" strike="noStrike" baseline="0" dirty="0">
                <a:latin typeface="Arial" panose="020B0604020202020204" pitchFamily="34" charset="0"/>
              </a:rPr>
              <a:t> model is realized in the prototypes described in the section below.</a:t>
            </a:r>
          </a:p>
        </p:txBody>
      </p:sp>
    </p:spTree>
    <p:extLst>
      <p:ext uri="{BB962C8B-B14F-4D97-AF65-F5344CB8AC3E}">
        <p14:creationId xmlns:p14="http://schemas.microsoft.com/office/powerpoint/2010/main" val="669227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848"/>
            <a:ext cx="7886700" cy="713514"/>
          </a:xfrm>
        </p:spPr>
        <p:txBody>
          <a:bodyPr/>
          <a:lstStyle/>
          <a:p>
            <a:r>
              <a:rPr lang="en-US" sz="3600" i="0" u="none" strike="noStrike" kern="1400" baseline="0" dirty="0">
                <a:latin typeface="Arial" panose="020B0604020202020204" pitchFamily="34" charset="0"/>
              </a:rPr>
              <a:t>Illuminating Clay (1 of 3)</a:t>
            </a:r>
          </a:p>
        </p:txBody>
      </p:sp>
      <p:sp>
        <p:nvSpPr>
          <p:cNvPr id="3" name="Text Placeholder 2"/>
          <p:cNvSpPr>
            <a:spLocks noGrp="1"/>
          </p:cNvSpPr>
          <p:nvPr>
            <p:ph type="body" idx="4294967295"/>
          </p:nvPr>
        </p:nvSpPr>
        <p:spPr>
          <a:xfrm>
            <a:off x="663486" y="1425026"/>
            <a:ext cx="7886700" cy="4662262"/>
          </a:xfrm>
        </p:spPr>
        <p:txBody>
          <a:bodyPr>
            <a:noAutofit/>
          </a:bodyPr>
          <a:lstStyle/>
          <a:p>
            <a:pPr marL="357188" indent="-357188"/>
            <a:r>
              <a:rPr lang="en-CA" sz="1800" b="0" i="0" u="none" strike="noStrike" baseline="0" dirty="0">
                <a:latin typeface="Arial" panose="020B0604020202020204" pitchFamily="34" charset="0"/>
              </a:rPr>
              <a:t>Illuminating Clay is an interesting, though specialist, example of tangible computing, with the following scenario:</a:t>
            </a:r>
          </a:p>
          <a:p>
            <a:pPr marL="357188" indent="-357188"/>
            <a:r>
              <a:rPr lang="en-CA" sz="1800" b="0" i="0" u="none" strike="noStrike" baseline="0" dirty="0">
                <a:latin typeface="Arial" panose="020B0604020202020204" pitchFamily="34" charset="0"/>
              </a:rPr>
              <a:t>A group of road builders, environment engineers and landscape designers stand at an ordinary table on which is placed a clay model of a particular site in the landscape. Their task is to design the course of a new roadway, housing complex and parking area that will satisfy engineering, environmental and aesthetic requirements. Using her finger the engineer flattens out the side of a hill in the model to provide a flat plane for an area for car parking. As she does so an area of yellow illumination appears in another part of the model. The environmental engineer points out that this indicates a region of possible landslide caused by the change in the terrain and resulting flow of water. The landscape designer suggests that this landslide could be avoided by adding a raised earth mound around the car park. The group tests the hypothesis by adding material to the model and all three observe the resulting effect on the stability of the slope.</a:t>
            </a:r>
          </a:p>
        </p:txBody>
      </p:sp>
    </p:spTree>
    <p:extLst>
      <p:ext uri="{BB962C8B-B14F-4D97-AF65-F5344CB8AC3E}">
        <p14:creationId xmlns:p14="http://schemas.microsoft.com/office/powerpoint/2010/main" val="1336296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267"/>
            <a:ext cx="7886700" cy="696096"/>
          </a:xfrm>
        </p:spPr>
        <p:txBody>
          <a:bodyPr/>
          <a:lstStyle/>
          <a:p>
            <a:r>
              <a:rPr lang="en-US" sz="3600" i="0" u="none" strike="noStrike" kern="1400" baseline="0" dirty="0">
                <a:latin typeface="Arial" panose="020B0604020202020204" pitchFamily="34" charset="0"/>
              </a:rPr>
              <a:t>Illuminating Clay (2 of 3)</a:t>
            </a:r>
          </a:p>
        </p:txBody>
      </p:sp>
      <p:sp>
        <p:nvSpPr>
          <p:cNvPr id="3" name="Text Placeholder 2"/>
          <p:cNvSpPr>
            <a:spLocks noGrp="1"/>
          </p:cNvSpPr>
          <p:nvPr>
            <p:ph type="body" idx="4294967295"/>
          </p:nvPr>
        </p:nvSpPr>
        <p:spPr>
          <a:xfrm>
            <a:off x="660219" y="1425844"/>
            <a:ext cx="7886700" cy="4566465"/>
          </a:xfrm>
        </p:spPr>
        <p:txBody>
          <a:bodyPr>
            <a:noAutofit/>
          </a:bodyPr>
          <a:lstStyle/>
          <a:p>
            <a:pPr marL="357188" indent="-357188"/>
            <a:r>
              <a:rPr lang="en-CA" sz="1800" b="0" i="0" u="none" strike="noStrike" baseline="0" dirty="0">
                <a:latin typeface="Arial" panose="020B0604020202020204" pitchFamily="34" charset="0"/>
              </a:rPr>
              <a:t>In the Illuminating Clay system, the physical, tangible objects are made of clay. </a:t>
            </a:r>
          </a:p>
          <a:p>
            <a:pPr marL="357188" indent="-357188"/>
            <a:r>
              <a:rPr lang="en-CA" sz="1800" b="0" i="0" u="none" strike="noStrike" baseline="0" dirty="0">
                <a:latin typeface="Arial" panose="020B0604020202020204" pitchFamily="34" charset="0"/>
              </a:rPr>
              <a:t>Piper et al. (2002) experimented with several different types of modelling material, including Lego blocks, modelling clay, Plasticine, Silly Putty and so on. </a:t>
            </a:r>
          </a:p>
          <a:p>
            <a:pPr marL="357188" indent="-357188"/>
            <a:r>
              <a:rPr lang="en-CA" sz="1800" b="0" i="0" u="none" strike="noStrike" baseline="0" dirty="0">
                <a:latin typeface="Arial" panose="020B0604020202020204" pitchFamily="34" charset="0"/>
              </a:rPr>
              <a:t>Eventually they found that a thin layer of Plasticine supported by a metal mesh core worked best. </a:t>
            </a:r>
          </a:p>
          <a:p>
            <a:pPr marL="357188" indent="-357188"/>
            <a:r>
              <a:rPr lang="en-CA" sz="1800" b="0" i="0" u="none" strike="noStrike" baseline="0" dirty="0">
                <a:latin typeface="Arial" panose="020B0604020202020204" pitchFamily="34" charset="0"/>
              </a:rPr>
              <a:t>This clay was then shaped into the desired form by the landscape specialists (see Figure 13.11). </a:t>
            </a:r>
          </a:p>
          <a:p>
            <a:pPr marL="357188" indent="-357188"/>
            <a:r>
              <a:rPr lang="en-CA" sz="1800" b="0" i="0" u="none" strike="noStrike" baseline="0" dirty="0">
                <a:latin typeface="Arial" panose="020B0604020202020204" pitchFamily="34" charset="0"/>
              </a:rPr>
              <a:t>The matte white finish also proved to be highly suitable as a projection surface onto which the digital elements of the system were projected. </a:t>
            </a:r>
          </a:p>
          <a:p>
            <a:pPr marL="357188" indent="-357188"/>
            <a:r>
              <a:rPr lang="en-CA" sz="1800" b="0" i="0" u="none" strike="noStrike" baseline="0" dirty="0">
                <a:latin typeface="Arial" panose="020B0604020202020204" pitchFamily="34" charset="0"/>
              </a:rPr>
              <a:t>Ordinarily, people working with landscapes would create complex models using computer-aided design (CAD) software and then run simulations to examine, for instance, the effects of wind flow, drainage and the position of </a:t>
            </a:r>
            <a:r>
              <a:rPr lang="en-CA" sz="1800" b="0" i="0" u="none" strike="noStrike" baseline="0" dirty="0" err="1">
                <a:latin typeface="Arial" panose="020B0604020202020204" pitchFamily="34" charset="0"/>
              </a:rPr>
              <a:t>powerlines</a:t>
            </a:r>
            <a:r>
              <a:rPr lang="en-CA" sz="1800" b="0" i="0" u="none" strike="noStrike" baseline="0" dirty="0">
                <a:latin typeface="Arial" panose="020B0604020202020204" pitchFamily="34" charset="0"/>
              </a:rPr>
              <a:t> and roads. </a:t>
            </a:r>
          </a:p>
        </p:txBody>
      </p:sp>
    </p:spTree>
    <p:extLst>
      <p:ext uri="{BB962C8B-B14F-4D97-AF65-F5344CB8AC3E}">
        <p14:creationId xmlns:p14="http://schemas.microsoft.com/office/powerpoint/2010/main" val="746454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5864"/>
            <a:ext cx="7886700" cy="661262"/>
          </a:xfrm>
        </p:spPr>
        <p:txBody>
          <a:bodyPr/>
          <a:lstStyle/>
          <a:p>
            <a:r>
              <a:rPr lang="en-US" sz="3600" i="0" u="none" strike="noStrike" kern="1400" baseline="0" dirty="0">
                <a:latin typeface="Arial" panose="020B0604020202020204" pitchFamily="34" charset="0"/>
              </a:rPr>
              <a:t>Illuminating Clay (3 of 3)</a:t>
            </a:r>
          </a:p>
        </p:txBody>
      </p:sp>
      <p:sp>
        <p:nvSpPr>
          <p:cNvPr id="3" name="Text Placeholder 2"/>
          <p:cNvSpPr>
            <a:spLocks noGrp="1"/>
          </p:cNvSpPr>
          <p:nvPr>
            <p:ph type="body" idx="4294967295"/>
          </p:nvPr>
        </p:nvSpPr>
        <p:spPr>
          <a:xfrm>
            <a:off x="654777" y="1434551"/>
            <a:ext cx="7886700" cy="4351338"/>
          </a:xfrm>
        </p:spPr>
        <p:txBody>
          <a:bodyPr>
            <a:normAutofit/>
          </a:bodyPr>
          <a:lstStyle/>
          <a:p>
            <a:pPr marL="374650" indent="-374650"/>
            <a:r>
              <a:rPr lang="en-CA" sz="1600" b="0" i="0" u="none" strike="noStrike" baseline="0" dirty="0">
                <a:latin typeface="Arial" panose="020B0604020202020204" pitchFamily="34" charset="0"/>
              </a:rPr>
              <a:t>With Illuminating Clay, the potential consequences of the landscape are projected directly (e.g., as in the scenario above, a patch of coloured light) onto the clay itself.</a:t>
            </a:r>
          </a:p>
          <a:p>
            <a:pPr marL="374650" indent="-374650"/>
            <a:r>
              <a:rPr lang="en-CA" sz="1600" b="0" i="0" u="none" strike="noStrike" baseline="0" dirty="0">
                <a:latin typeface="Arial" panose="020B0604020202020204" pitchFamily="34" charset="0"/>
              </a:rPr>
              <a:t>The coupling between clay and its digital representation is managed by means of a ceiling-mounted laser scanner and digital projector. </a:t>
            </a:r>
          </a:p>
          <a:p>
            <a:pPr marL="374650" indent="-374650"/>
            <a:r>
              <a:rPr lang="en-CA" sz="1600" b="0" i="0" u="none" strike="noStrike" baseline="0" dirty="0">
                <a:latin typeface="Arial" panose="020B0604020202020204" pitchFamily="34" charset="0"/>
              </a:rPr>
              <a:t>Using an angled mirror, the scanner and projector are aligned at the same optical origin and the two devices are calibrated to scan and project over an equal area. </a:t>
            </a:r>
          </a:p>
          <a:p>
            <a:pPr marL="374650" indent="-374650"/>
            <a:r>
              <a:rPr lang="en-CA" sz="1600" b="0" i="0" u="none" strike="noStrike" baseline="0" dirty="0">
                <a:latin typeface="Arial" panose="020B0604020202020204" pitchFamily="34" charset="0"/>
              </a:rPr>
              <a:t>This configuration ensures that all the surfaces that are visible to the scanner can also be projected upon.</a:t>
            </a:r>
          </a:p>
          <a:p>
            <a:pPr marL="374650" indent="-374650"/>
            <a:r>
              <a:rPr lang="en-CA" sz="1600" b="0" i="0" u="none" strike="noStrike" baseline="0" dirty="0">
                <a:latin typeface="Arial" panose="020B0604020202020204" pitchFamily="34" charset="0"/>
              </a:rPr>
              <a:t>Thus Illuminating Clay demonstrates the advantages of combining physical and digital representations for landscape analysis. </a:t>
            </a:r>
          </a:p>
          <a:p>
            <a:pPr marL="374650" indent="-374650"/>
            <a:r>
              <a:rPr lang="en-CA" sz="1600" b="0" i="0" u="none" strike="noStrike" baseline="0" dirty="0">
                <a:latin typeface="Arial" panose="020B0604020202020204" pitchFamily="34" charset="0"/>
              </a:rPr>
              <a:t>The physical clay model conveys spatial relationships that can be directly manipulated by the user’s hands. </a:t>
            </a:r>
          </a:p>
          <a:p>
            <a:pPr marL="374650" indent="-374650"/>
            <a:r>
              <a:rPr lang="en-CA" sz="1600" b="0" i="0" u="none" strike="noStrike" baseline="0" dirty="0">
                <a:latin typeface="Arial" panose="020B0604020202020204" pitchFamily="34" charset="0"/>
              </a:rPr>
              <a:t>This approach allows users to quickly create and understand highly complex topographies that would be time-consuming using conventional computer-aided design (CAD) tools.</a:t>
            </a:r>
          </a:p>
        </p:txBody>
      </p:sp>
    </p:spTree>
    <p:extLst>
      <p:ext uri="{BB962C8B-B14F-4D97-AF65-F5344CB8AC3E}">
        <p14:creationId xmlns:p14="http://schemas.microsoft.com/office/powerpoint/2010/main" val="65651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4725"/>
            <a:ext cx="7886700" cy="783182"/>
          </a:xfrm>
        </p:spPr>
        <p:txBody>
          <a:bodyPr/>
          <a:lstStyle/>
          <a:p>
            <a:r>
              <a:rPr lang="en-US"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54777" y="1398088"/>
            <a:ext cx="7886700" cy="4351338"/>
          </a:xfrm>
        </p:spPr>
        <p:txBody>
          <a:bodyPr/>
          <a:lstStyle/>
          <a:p>
            <a:pPr marL="357188" indent="-357188"/>
            <a:r>
              <a:rPr lang="en-CA" sz="2800" b="0" i="0" u="none" strike="noStrike" baseline="0" dirty="0">
                <a:latin typeface="Arial" panose="020B0604020202020204" pitchFamily="34" charset="0"/>
              </a:rPr>
              <a:t>Suggest other application areas where Illuminating Clay may be useful.</a:t>
            </a:r>
          </a:p>
        </p:txBody>
      </p:sp>
    </p:spTree>
    <p:extLst>
      <p:ext uri="{BB962C8B-B14F-4D97-AF65-F5344CB8AC3E}">
        <p14:creationId xmlns:p14="http://schemas.microsoft.com/office/powerpoint/2010/main" val="1752910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558"/>
            <a:ext cx="7886700" cy="730930"/>
          </a:xfrm>
        </p:spPr>
        <p:txBody>
          <a:bodyPr/>
          <a:lstStyle/>
          <a:p>
            <a:r>
              <a:rPr lang="en-US" sz="3600" i="0" u="none" strike="noStrike" kern="1400" baseline="0" dirty="0">
                <a:latin typeface="Arial" panose="020B0604020202020204" pitchFamily="34" charset="0"/>
              </a:rPr>
              <a:t>Gestural interaction </a:t>
            </a:r>
          </a:p>
        </p:txBody>
      </p:sp>
      <p:sp>
        <p:nvSpPr>
          <p:cNvPr id="3" name="Text Placeholder 2"/>
          <p:cNvSpPr>
            <a:spLocks noGrp="1"/>
          </p:cNvSpPr>
          <p:nvPr>
            <p:ph type="body" idx="4294967295"/>
          </p:nvPr>
        </p:nvSpPr>
        <p:spPr>
          <a:xfrm>
            <a:off x="657403" y="1434551"/>
            <a:ext cx="7886700" cy="4351338"/>
          </a:xfrm>
        </p:spPr>
        <p:txBody>
          <a:bodyPr>
            <a:normAutofit/>
          </a:bodyPr>
          <a:lstStyle/>
          <a:p>
            <a:pPr marL="382588" indent="-382588"/>
            <a:r>
              <a:rPr lang="en-CA" sz="2000" dirty="0"/>
              <a:t>With the arrival of multi-touch surfaces—table tops, smartphones, tablets and interactive walls that recognize multiple touch points—in the late 2000s, another form of interaction became widely available. </a:t>
            </a:r>
            <a:endParaRPr lang="en-CA" sz="2000" b="1" i="1" dirty="0"/>
          </a:p>
          <a:p>
            <a:pPr marL="382588" indent="-382588"/>
            <a:r>
              <a:rPr lang="en-CA" sz="2000" dirty="0"/>
              <a:t>The iPhone introduced gestures for ‘making things bigger’ (pinch with two fingers and draw them out) and ‘making things smaller’ (touch an object with two fingers and draw them in). </a:t>
            </a:r>
            <a:endParaRPr lang="en-CA" sz="2000" b="1" i="1" dirty="0"/>
          </a:p>
          <a:p>
            <a:pPr marL="382588" indent="-382588"/>
            <a:r>
              <a:rPr lang="en-CA" sz="2000" dirty="0"/>
              <a:t>Other experimental systems introduced gestures for rotating objects, ‘flicking’ gestures to move objects from one location to another. </a:t>
            </a:r>
            <a:endParaRPr lang="en-CA" sz="2000" b="1" i="1" dirty="0"/>
          </a:p>
          <a:p>
            <a:pPr marL="382588" indent="-382588"/>
            <a:r>
              <a:rPr lang="en-CA" sz="2000" dirty="0"/>
              <a:t>Different applications demand different types of gesture according to the different activities that people are engaged in and the different content that they interact with. </a:t>
            </a:r>
            <a:endParaRPr lang="en-CA" sz="2000" b="1" i="1" dirty="0"/>
          </a:p>
          <a:p>
            <a:pPr marL="382588" indent="-382588"/>
            <a:endParaRPr lang="en-CA" sz="2000" dirty="0"/>
          </a:p>
        </p:txBody>
      </p:sp>
    </p:spTree>
    <p:extLst>
      <p:ext uri="{BB962C8B-B14F-4D97-AF65-F5344CB8AC3E}">
        <p14:creationId xmlns:p14="http://schemas.microsoft.com/office/powerpoint/2010/main" val="1981280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4603"/>
            <a:ext cx="7886700" cy="1325563"/>
          </a:xfrm>
        </p:spPr>
        <p:txBody>
          <a:bodyPr/>
          <a:lstStyle/>
          <a:p>
            <a:r>
              <a:rPr lang="en-US" sz="3600" i="0" u="none" strike="noStrike" kern="1400" baseline="0" dirty="0">
                <a:latin typeface="Arial" panose="020B0604020202020204" pitchFamily="34" charset="0"/>
              </a:rPr>
              <a:t>Gestural interaction and surface computing</a:t>
            </a:r>
          </a:p>
        </p:txBody>
      </p:sp>
      <p:sp>
        <p:nvSpPr>
          <p:cNvPr id="3" name="Text Placeholder 2"/>
          <p:cNvSpPr>
            <a:spLocks noGrp="1"/>
          </p:cNvSpPr>
          <p:nvPr>
            <p:ph type="body" idx="4294967295"/>
          </p:nvPr>
        </p:nvSpPr>
        <p:spPr>
          <a:xfrm>
            <a:off x="654777" y="1417136"/>
            <a:ext cx="7886700" cy="4723222"/>
          </a:xfrm>
        </p:spPr>
        <p:txBody>
          <a:bodyPr>
            <a:noAutofit/>
          </a:bodyPr>
          <a:lstStyle/>
          <a:p>
            <a:pPr marL="357188" indent="-357188"/>
            <a:r>
              <a:rPr lang="en-CA" b="0" i="0" u="none" strike="noStrike" baseline="0" dirty="0">
                <a:latin typeface="Arial" panose="020B0604020202020204" pitchFamily="34" charset="0"/>
              </a:rPr>
              <a:t>Interactive surfaces can be interacted with through direct touch, sweeping movements, rotation and flicking, which can be mapped onto specific functions. </a:t>
            </a:r>
          </a:p>
          <a:p>
            <a:pPr marL="357188" indent="-357188"/>
            <a:r>
              <a:rPr lang="en-CA" b="0" i="0" u="none" strike="noStrike" baseline="0" dirty="0">
                <a:latin typeface="Arial" panose="020B0604020202020204" pitchFamily="34" charset="0"/>
              </a:rPr>
              <a:t>Interaction can also take place using physical objects that represent functions, or other objects. </a:t>
            </a:r>
          </a:p>
          <a:p>
            <a:pPr marL="357188" indent="-357188"/>
            <a:r>
              <a:rPr lang="en-CA" b="0" i="0" u="none" strike="noStrike" baseline="0" dirty="0">
                <a:latin typeface="Arial" panose="020B0604020202020204" pitchFamily="34" charset="0"/>
              </a:rPr>
              <a:t>Similar to earcons these have been called ‘</a:t>
            </a:r>
            <a:r>
              <a:rPr lang="en-CA" b="0" i="0" u="none" strike="noStrike" baseline="0" dirty="0" err="1">
                <a:latin typeface="Arial" panose="020B0604020202020204" pitchFamily="34" charset="0"/>
              </a:rPr>
              <a:t>phicons</a:t>
            </a:r>
            <a:r>
              <a:rPr lang="en-CA" b="0" i="0" u="none" strike="noStrike" baseline="0" dirty="0">
                <a:latin typeface="Arial" panose="020B0604020202020204" pitchFamily="34" charset="0"/>
              </a:rPr>
              <a:t>.’ </a:t>
            </a:r>
          </a:p>
          <a:p>
            <a:pPr marL="357188" indent="-357188"/>
            <a:r>
              <a:rPr lang="en-CA" b="0" i="0" u="none" strike="noStrike" baseline="0" dirty="0">
                <a:latin typeface="Arial" panose="020B0604020202020204" pitchFamily="34" charset="0"/>
              </a:rPr>
              <a:t>Combinations of </a:t>
            </a:r>
            <a:r>
              <a:rPr lang="en-CA" b="0" i="0" u="none" strike="noStrike" baseline="0" dirty="0" err="1">
                <a:latin typeface="Arial" panose="020B0604020202020204" pitchFamily="34" charset="0"/>
              </a:rPr>
              <a:t>phicons</a:t>
            </a:r>
            <a:r>
              <a:rPr lang="en-CA" b="0" i="0" u="none" strike="noStrike" baseline="0" dirty="0">
                <a:latin typeface="Arial" panose="020B0604020202020204" pitchFamily="34" charset="0"/>
              </a:rPr>
              <a:t>, virtual on-screen buttons, sliders and other widgets and natural gestures (such as a tick gesture for ‘OK,’ or a cross gesture for cancel) demonstrate how the mixing of realities (here adding physical objects as interfaces to the virtual world) offers opportunities of new UX.</a:t>
            </a:r>
          </a:p>
        </p:txBody>
      </p:sp>
    </p:spTree>
    <p:extLst>
      <p:ext uri="{BB962C8B-B14F-4D97-AF65-F5344CB8AC3E}">
        <p14:creationId xmlns:p14="http://schemas.microsoft.com/office/powerpoint/2010/main" val="497328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3DD7E131-BF10-4EF9-88AE-9D90A95BD648}"/>
              </a:ext>
            </a:extLst>
          </p:cNvPr>
          <p:cNvSpPr txBox="1">
            <a:spLocks noChangeArrowheads="1"/>
          </p:cNvSpPr>
          <p:nvPr/>
        </p:nvSpPr>
        <p:spPr bwMode="auto">
          <a:xfrm>
            <a:off x="659356" y="321858"/>
            <a:ext cx="81258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US" altLang="en-US" sz="3600" b="1" dirty="0">
                <a:solidFill>
                  <a:srgbClr val="007BA4"/>
                </a:solidFill>
                <a:latin typeface="+mj-lt"/>
                <a:cs typeface="Times New Roman" panose="02020603050405020304" pitchFamily="18" charset="0"/>
              </a:rPr>
              <a:t>Table </a:t>
            </a:r>
            <a:r>
              <a:rPr lang="en-US" altLang="en-US" sz="3600" b="1" dirty="0" smtClean="0">
                <a:solidFill>
                  <a:srgbClr val="007BA4"/>
                </a:solidFill>
                <a:latin typeface="+mj-lt"/>
                <a:cs typeface="Times New Roman" panose="02020603050405020304" pitchFamily="18" charset="0"/>
              </a:rPr>
              <a:t>13.1 iOS </a:t>
            </a:r>
            <a:r>
              <a:rPr lang="en-US" altLang="en-US" sz="3600" b="1" dirty="0">
                <a:solidFill>
                  <a:srgbClr val="007BA4"/>
                </a:solidFill>
                <a:latin typeface="+mj-lt"/>
                <a:cs typeface="Times New Roman" panose="02020603050405020304" pitchFamily="18" charset="0"/>
              </a:rPr>
              <a:t>gestures</a:t>
            </a:r>
            <a:endParaRPr lang="en-GB" altLang="en-US" sz="3600" b="1" dirty="0">
              <a:solidFill>
                <a:srgbClr val="007BA4"/>
              </a:solidFill>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7174"/>
          <a:stretch/>
        </p:blipFill>
        <p:spPr>
          <a:xfrm>
            <a:off x="1625469" y="1322162"/>
            <a:ext cx="6139543" cy="4402752"/>
          </a:xfrm>
          <a:prstGeom prst="rect">
            <a:avLst/>
          </a:prstGeom>
        </p:spPr>
      </p:pic>
      <p:sp>
        <p:nvSpPr>
          <p:cNvPr id="5" name="TextBox 4"/>
          <p:cNvSpPr txBox="1"/>
          <p:nvPr/>
        </p:nvSpPr>
        <p:spPr>
          <a:xfrm>
            <a:off x="1568318" y="5694978"/>
            <a:ext cx="6196693" cy="338554"/>
          </a:xfrm>
          <a:prstGeom prst="rect">
            <a:avLst/>
          </a:prstGeom>
          <a:noFill/>
        </p:spPr>
        <p:txBody>
          <a:bodyPr wrap="square" rtlCol="0">
            <a:spAutoFit/>
          </a:bodyPr>
          <a:lstStyle/>
          <a:p>
            <a:r>
              <a:rPr lang="fr-FR" sz="800" i="1" dirty="0"/>
              <a:t>Source</a:t>
            </a:r>
            <a:r>
              <a:rPr lang="fr-FR" sz="800" dirty="0"/>
              <a:t>: http://developer.apple.com/library/ios/#</a:t>
            </a:r>
            <a:r>
              <a:rPr lang="fr-FR" sz="800" dirty="0" smtClean="0"/>
              <a:t>DOCUMENTATION/UserExperience/conceptual/MobileHIG/</a:t>
            </a:r>
          </a:p>
          <a:p>
            <a:r>
              <a:rPr lang="fr-FR" sz="800" dirty="0" err="1" smtClean="0"/>
              <a:t>Characteristics</a:t>
            </a:r>
            <a:r>
              <a:rPr lang="fr-FR" sz="800" dirty="0" smtClean="0"/>
              <a:t>/Characteristics.html#//</a:t>
            </a:r>
            <a:r>
              <a:rPr lang="fr-FR" sz="800" dirty="0" err="1" smtClean="0"/>
              <a:t>apple_ref</a:t>
            </a:r>
            <a:r>
              <a:rPr lang="fr-FR" sz="800" dirty="0" smtClean="0"/>
              <a:t>/doc/</a:t>
            </a:r>
            <a:r>
              <a:rPr lang="fr-FR" sz="800" dirty="0" err="1" smtClean="0"/>
              <a:t>vid</a:t>
            </a:r>
            <a:r>
              <a:rPr lang="fr-FR" sz="800" dirty="0" smtClean="0"/>
              <a:t>/TP40006556-CH7-SW1</a:t>
            </a:r>
            <a:endParaRPr lang="en-IN" sz="800" dirty="0"/>
          </a:p>
        </p:txBody>
      </p:sp>
    </p:spTree>
    <p:extLst>
      <p:ext uri="{BB962C8B-B14F-4D97-AF65-F5344CB8AC3E}">
        <p14:creationId xmlns:p14="http://schemas.microsoft.com/office/powerpoint/2010/main" val="585896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3432"/>
            <a:ext cx="7886700" cy="748348"/>
          </a:xfrm>
        </p:spPr>
        <p:txBody>
          <a:bodyPr>
            <a:normAutofit/>
          </a:bodyPr>
          <a:lstStyle/>
          <a:p>
            <a:r>
              <a:rPr lang="en-US" sz="3600" i="0" u="none" strike="noStrike" kern="1400" baseline="0" dirty="0">
                <a:latin typeface="Arial" panose="020B0604020202020204" pitchFamily="34" charset="0"/>
              </a:rPr>
              <a:t>Surface computing </a:t>
            </a:r>
          </a:p>
        </p:txBody>
      </p:sp>
      <p:sp>
        <p:nvSpPr>
          <p:cNvPr id="3" name="Text Placeholder 2"/>
          <p:cNvSpPr>
            <a:spLocks noGrp="1"/>
          </p:cNvSpPr>
          <p:nvPr>
            <p:ph type="body" idx="4294967295"/>
          </p:nvPr>
        </p:nvSpPr>
        <p:spPr>
          <a:xfrm>
            <a:off x="660220" y="1433735"/>
            <a:ext cx="7886700" cy="4592594"/>
          </a:xfrm>
        </p:spPr>
        <p:txBody>
          <a:bodyPr>
            <a:noAutofit/>
          </a:bodyPr>
          <a:lstStyle/>
          <a:p>
            <a:pPr marL="357188" indent="-357188"/>
            <a:r>
              <a:rPr lang="en-CA" sz="1600" b="0" i="0" u="none" strike="noStrike" baseline="0" dirty="0">
                <a:latin typeface="Arial" panose="020B0604020202020204" pitchFamily="34" charset="0"/>
              </a:rPr>
              <a:t>Surface computing brings its own set of design issues. </a:t>
            </a:r>
          </a:p>
          <a:p>
            <a:pPr marL="357188" indent="-357188"/>
            <a:r>
              <a:rPr lang="en-CA" sz="1600" b="0" i="0" u="none" strike="noStrike" baseline="0" dirty="0">
                <a:latin typeface="Arial" panose="020B0604020202020204" pitchFamily="34" charset="0"/>
              </a:rPr>
              <a:t>Orientation has always been an issue in collaborative tabletop workspaces because when people are seated at different locations around a table, they will see the same object with different orientations. </a:t>
            </a:r>
          </a:p>
          <a:p>
            <a:pPr marL="357188" indent="-357188"/>
            <a:r>
              <a:rPr lang="en-CA" sz="1600" b="0" i="0" u="none" strike="noStrike" baseline="0" dirty="0">
                <a:latin typeface="Arial" panose="020B0604020202020204" pitchFamily="34" charset="0"/>
              </a:rPr>
              <a:t>This affects comprehension of information, coordination of activities and communication among participants. </a:t>
            </a:r>
          </a:p>
          <a:p>
            <a:pPr marL="357188" indent="-357188"/>
            <a:r>
              <a:rPr lang="en-CA" sz="1600" b="0" i="0" u="none" strike="noStrike" baseline="0" dirty="0">
                <a:latin typeface="Arial" panose="020B0604020202020204" pitchFamily="34" charset="0"/>
              </a:rPr>
              <a:t>Different tabletop systems have found different solutions to this issue. </a:t>
            </a:r>
          </a:p>
          <a:p>
            <a:pPr marL="357188" indent="-357188"/>
            <a:r>
              <a:rPr lang="en-CA" sz="1600" b="0" i="0" u="none" strike="noStrike" baseline="0" dirty="0">
                <a:latin typeface="Arial" panose="020B0604020202020204" pitchFamily="34" charset="0"/>
              </a:rPr>
              <a:t>Some systems use one single and fixed orientation where the participants have to sit side</a:t>
            </a:r>
            <a:r>
              <a:rPr lang="en-CA" sz="1600" b="0" i="0" u="none" strike="noStrike" dirty="0">
                <a:latin typeface="Arial" panose="020B0604020202020204" pitchFamily="34" charset="0"/>
              </a:rPr>
              <a:t> </a:t>
            </a:r>
            <a:r>
              <a:rPr lang="en-CA" sz="1600" b="0" i="0" u="none" strike="noStrike" baseline="0" dirty="0">
                <a:latin typeface="Arial" panose="020B0604020202020204" pitchFamily="34" charset="0"/>
              </a:rPr>
              <a:t>by</a:t>
            </a:r>
            <a:r>
              <a:rPr lang="en-CA" sz="1600" b="0" i="0" u="none" strike="noStrike" dirty="0">
                <a:latin typeface="Arial" panose="020B0604020202020204" pitchFamily="34" charset="0"/>
              </a:rPr>
              <a:t> </a:t>
            </a:r>
            <a:r>
              <a:rPr lang="en-CA" sz="1600" b="0" i="0" u="none" strike="noStrike" baseline="0" dirty="0">
                <a:latin typeface="Arial" panose="020B0604020202020204" pitchFamily="34" charset="0"/>
              </a:rPr>
              <a:t>side. </a:t>
            </a:r>
          </a:p>
          <a:p>
            <a:pPr marL="357188" indent="-357188"/>
            <a:r>
              <a:rPr lang="en-CA" sz="1600" b="0" i="0" u="none" strike="noStrike" baseline="0" dirty="0">
                <a:latin typeface="Arial" panose="020B0604020202020204" pitchFamily="34" charset="0"/>
              </a:rPr>
              <a:t>Some systems use an automatic orientation of artefacts toward the people in the workspace, or use an automatic rotation of the workspace. However, most systems just let participants manually orient digital objects. </a:t>
            </a:r>
          </a:p>
          <a:p>
            <a:pPr marL="357188" indent="-357188"/>
            <a:r>
              <a:rPr lang="en-CA" sz="1600" b="0" i="0" u="none" strike="noStrike" baseline="0" dirty="0">
                <a:latin typeface="Arial" panose="020B0604020202020204" pitchFamily="34" charset="0"/>
              </a:rPr>
              <a:t>Various techniques have been developed to facilitate orientation. </a:t>
            </a:r>
          </a:p>
          <a:p>
            <a:pPr marL="357188" indent="-357188"/>
            <a:r>
              <a:rPr lang="en-CA" sz="1600" b="0" i="0" u="none" strike="noStrike" baseline="0" dirty="0">
                <a:latin typeface="Arial" panose="020B0604020202020204" pitchFamily="34" charset="0"/>
              </a:rPr>
              <a:t>Dragging and spinning artefacts in the workspace using fingers is one; another consists of a translation by clicking and dragging a digital object and a rotation by selecting, touching a corner and then turning the object around an axis located at the centre of it (Kruger et al., 2005).</a:t>
            </a:r>
          </a:p>
        </p:txBody>
      </p:sp>
    </p:spTree>
    <p:extLst>
      <p:ext uri="{BB962C8B-B14F-4D97-AF65-F5344CB8AC3E}">
        <p14:creationId xmlns:p14="http://schemas.microsoft.com/office/powerpoint/2010/main" val="95007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5866"/>
            <a:ext cx="7886700" cy="661262"/>
          </a:xfrm>
        </p:spPr>
        <p:txBody>
          <a:bodyPr/>
          <a:lstStyle/>
          <a:p>
            <a:r>
              <a:rPr lang="en-US" sz="3600" i="0" u="none" strike="noStrike" kern="1400" baseline="0" dirty="0">
                <a:latin typeface="Arial" panose="020B0604020202020204" pitchFamily="34" charset="0"/>
              </a:rPr>
              <a:t>Mixed </a:t>
            </a:r>
            <a:r>
              <a:rPr lang="en-US" sz="3600" kern="1400" dirty="0">
                <a:latin typeface="Arial" panose="020B0604020202020204" pitchFamily="34" charset="0"/>
              </a:rPr>
              <a:t>R</a:t>
            </a:r>
            <a:r>
              <a:rPr lang="en-US" sz="3600" i="0" u="none" strike="noStrike" kern="1400" baseline="0" dirty="0">
                <a:latin typeface="Arial" panose="020B0604020202020204" pitchFamily="34" charset="0"/>
              </a:rPr>
              <a:t>eality (MR) (1 of 2)</a:t>
            </a:r>
          </a:p>
        </p:txBody>
      </p:sp>
      <p:sp>
        <p:nvSpPr>
          <p:cNvPr id="3" name="Text Placeholder 2"/>
          <p:cNvSpPr>
            <a:spLocks noGrp="1"/>
          </p:cNvSpPr>
          <p:nvPr>
            <p:ph type="body" idx="4294967295"/>
          </p:nvPr>
        </p:nvSpPr>
        <p:spPr>
          <a:xfrm>
            <a:off x="656587" y="1417140"/>
            <a:ext cx="7886700" cy="4351338"/>
          </a:xfrm>
        </p:spPr>
        <p:txBody>
          <a:bodyPr>
            <a:normAutofit/>
          </a:bodyPr>
          <a:lstStyle/>
          <a:p>
            <a:pPr marL="357188" indent="-357188"/>
            <a:r>
              <a:rPr lang="en-CA" b="0" i="0" u="none" strike="noStrike" baseline="0" dirty="0">
                <a:latin typeface="Arial" panose="020B0604020202020204" pitchFamily="34" charset="0"/>
              </a:rPr>
              <a:t>The term ‘mixed reality’ was coined by </a:t>
            </a:r>
            <a:r>
              <a:rPr lang="en-CA" b="0" i="0" u="none" strike="noStrike" baseline="0" dirty="0" err="1">
                <a:latin typeface="Arial" panose="020B0604020202020204" pitchFamily="34" charset="0"/>
              </a:rPr>
              <a:t>Milgram</a:t>
            </a:r>
            <a:r>
              <a:rPr lang="en-CA" b="0" i="0" u="none" strike="noStrike" baseline="0" dirty="0">
                <a:latin typeface="Arial" panose="020B0604020202020204" pitchFamily="34" charset="0"/>
              </a:rPr>
              <a:t> et al. in 1994 to encompass a number of simulation technologies, including augmented reality (digital information added to the real world) and augmented </a:t>
            </a:r>
            <a:r>
              <a:rPr lang="en-CA" b="0" i="0" u="none" strike="noStrike" baseline="0" dirty="0" err="1">
                <a:latin typeface="Arial" panose="020B0604020202020204" pitchFamily="34" charset="0"/>
              </a:rPr>
              <a:t>virtuality</a:t>
            </a:r>
            <a:r>
              <a:rPr lang="en-CA" b="0" i="0" u="none" strike="noStrike" baseline="0" dirty="0">
                <a:latin typeface="Arial" panose="020B0604020202020204" pitchFamily="34" charset="0"/>
              </a:rPr>
              <a:t> (real information added to the digital world). </a:t>
            </a:r>
          </a:p>
          <a:p>
            <a:pPr marL="357188" indent="-357188"/>
            <a:r>
              <a:rPr lang="en-CA" b="0" i="0" u="none" strike="noStrike" baseline="0" dirty="0">
                <a:latin typeface="Arial" panose="020B0604020202020204" pitchFamily="34" charset="0"/>
              </a:rPr>
              <a:t>The result was the Reality–</a:t>
            </a:r>
            <a:r>
              <a:rPr lang="en-CA" b="0" i="0" u="none" strike="noStrike" baseline="0" dirty="0" err="1">
                <a:latin typeface="Arial" panose="020B0604020202020204" pitchFamily="34" charset="0"/>
              </a:rPr>
              <a:t>Virtuality</a:t>
            </a:r>
            <a:r>
              <a:rPr lang="en-CA" b="0" i="0" u="none" strike="noStrike" baseline="0" dirty="0">
                <a:latin typeface="Arial" panose="020B0604020202020204" pitchFamily="34" charset="0"/>
              </a:rPr>
              <a:t> continuum, as shown in Figure 13.1. </a:t>
            </a:r>
          </a:p>
          <a:p>
            <a:pPr marL="357188" indent="-357188"/>
            <a:r>
              <a:rPr lang="en-CA" b="0" i="0" u="none" strike="noStrike" baseline="0" dirty="0">
                <a:latin typeface="Arial" panose="020B0604020202020204" pitchFamily="34" charset="0"/>
              </a:rPr>
              <a:t>The continuum can be described as ‘the landscape between the real and the virtual’ (Hughes et al., 2004), where the two are blended together. </a:t>
            </a:r>
          </a:p>
        </p:txBody>
      </p:sp>
    </p:spTree>
    <p:extLst>
      <p:ext uri="{BB962C8B-B14F-4D97-AF65-F5344CB8AC3E}">
        <p14:creationId xmlns:p14="http://schemas.microsoft.com/office/powerpoint/2010/main" val="420186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392"/>
            <a:ext cx="7886700" cy="661262"/>
          </a:xfrm>
        </p:spPr>
        <p:txBody>
          <a:bodyPr/>
          <a:lstStyle/>
          <a:p>
            <a:r>
              <a:rPr lang="en-US" sz="3600" i="0" u="none" strike="noStrike" kern="1400" baseline="0" dirty="0">
                <a:latin typeface="Arial" panose="020B0604020202020204" pitchFamily="34" charset="0"/>
              </a:rPr>
              <a:t>Multi-touch (1 of 3)</a:t>
            </a:r>
          </a:p>
        </p:txBody>
      </p:sp>
      <p:sp>
        <p:nvSpPr>
          <p:cNvPr id="3" name="Text Placeholder 2"/>
          <p:cNvSpPr>
            <a:spLocks noGrp="1"/>
          </p:cNvSpPr>
          <p:nvPr>
            <p:ph type="body" idx="4294967295"/>
          </p:nvPr>
        </p:nvSpPr>
        <p:spPr>
          <a:xfrm>
            <a:off x="654777" y="1441628"/>
            <a:ext cx="7886700" cy="4351338"/>
          </a:xfrm>
        </p:spPr>
        <p:txBody>
          <a:bodyPr>
            <a:noAutofit/>
          </a:bodyPr>
          <a:lstStyle/>
          <a:p>
            <a:pPr marL="361950" indent="-361950"/>
            <a:r>
              <a:rPr lang="en-CA" sz="2000" b="0" i="0" u="none" strike="noStrike" baseline="0" dirty="0">
                <a:latin typeface="Arial" panose="020B0604020202020204" pitchFamily="34" charset="0"/>
              </a:rPr>
              <a:t>There are a number of user interface issues specific to multi-touch interaction. </a:t>
            </a:r>
          </a:p>
          <a:p>
            <a:pPr marL="361950" indent="-361950"/>
            <a:r>
              <a:rPr lang="en-CA" sz="2000" b="0" i="0" u="none" strike="noStrike" baseline="0" dirty="0">
                <a:latin typeface="Arial" panose="020B0604020202020204" pitchFamily="34" charset="0"/>
              </a:rPr>
              <a:t>The ‘fat fingers, short arms’ problem is just one. </a:t>
            </a:r>
          </a:p>
          <a:p>
            <a:pPr marL="361950" indent="-361950"/>
            <a:r>
              <a:rPr lang="en-CA" sz="2000" b="0" i="0" u="none" strike="noStrike" baseline="0" dirty="0">
                <a:latin typeface="Arial" panose="020B0604020202020204" pitchFamily="34" charset="0"/>
              </a:rPr>
              <a:t>Fingers limit the precision of any input gesture such as touching or dragging. </a:t>
            </a:r>
          </a:p>
          <a:p>
            <a:pPr marL="361950" indent="-361950"/>
            <a:r>
              <a:rPr lang="en-CA" sz="2000" b="0" i="0" u="none" strike="noStrike" baseline="0" dirty="0">
                <a:latin typeface="Arial" panose="020B0604020202020204" pitchFamily="34" charset="0"/>
              </a:rPr>
              <a:t>Thus, interface objects should have a minimum size, should not be close together and feedback should be given when people succeed in hitting the target (Lei and Wong, 2009; </a:t>
            </a:r>
            <a:r>
              <a:rPr lang="en-CA" sz="2000" b="0" i="0" u="none" strike="noStrike" baseline="0" dirty="0" err="1">
                <a:latin typeface="Arial" panose="020B0604020202020204" pitchFamily="34" charset="0"/>
              </a:rPr>
              <a:t>Shen</a:t>
            </a:r>
            <a:r>
              <a:rPr lang="en-CA" sz="2000" b="0" i="0" u="none" strike="noStrike" baseline="0" dirty="0">
                <a:latin typeface="Arial" panose="020B0604020202020204" pitchFamily="34" charset="0"/>
              </a:rPr>
              <a:t> et al., 2006). </a:t>
            </a:r>
          </a:p>
          <a:p>
            <a:pPr marL="361950" indent="-361950"/>
            <a:r>
              <a:rPr lang="en-CA" sz="2000" b="0" i="0" u="none" strike="noStrike" baseline="0" dirty="0">
                <a:latin typeface="Arial" panose="020B0604020202020204" pitchFamily="34" charset="0"/>
              </a:rPr>
              <a:t>Similarly short arms mean that targets must be relatively close to people. </a:t>
            </a:r>
          </a:p>
          <a:p>
            <a:pPr marL="361950" indent="-361950"/>
            <a:r>
              <a:rPr lang="en-CA" sz="2000" b="0" i="0" u="none" strike="noStrike" baseline="0" dirty="0">
                <a:latin typeface="Arial" panose="020B0604020202020204" pitchFamily="34" charset="0"/>
              </a:rPr>
              <a:t>For example there is no point in having a menu at the top of a screen if people cannot reach it! </a:t>
            </a:r>
          </a:p>
        </p:txBody>
      </p:sp>
    </p:spTree>
    <p:extLst>
      <p:ext uri="{BB962C8B-B14F-4D97-AF65-F5344CB8AC3E}">
        <p14:creationId xmlns:p14="http://schemas.microsoft.com/office/powerpoint/2010/main" val="1313373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3213"/>
            <a:ext cx="7886700" cy="668338"/>
          </a:xfrm>
        </p:spPr>
        <p:txBody>
          <a:bodyPr/>
          <a:lstStyle/>
          <a:p>
            <a:r>
              <a:rPr lang="en-US" sz="3600" i="0" u="none" strike="noStrike" kern="1400" baseline="0" dirty="0">
                <a:latin typeface="Arial" panose="020B0604020202020204" pitchFamily="34" charset="0"/>
              </a:rPr>
              <a:t>Multi-touch (2 of 3)</a:t>
            </a:r>
          </a:p>
        </p:txBody>
      </p:sp>
      <p:sp>
        <p:nvSpPr>
          <p:cNvPr id="3" name="Text Placeholder 2"/>
          <p:cNvSpPr>
            <a:spLocks noGrp="1"/>
          </p:cNvSpPr>
          <p:nvPr>
            <p:ph type="body" idx="4294967295"/>
          </p:nvPr>
        </p:nvSpPr>
        <p:spPr>
          <a:xfrm>
            <a:off x="657225" y="1416050"/>
            <a:ext cx="7886700" cy="4351338"/>
          </a:xfrm>
        </p:spPr>
        <p:txBody>
          <a:bodyPr>
            <a:normAutofit/>
          </a:bodyPr>
          <a:lstStyle/>
          <a:p>
            <a:pPr marL="361950" indent="-361950">
              <a:lnSpc>
                <a:spcPct val="120000"/>
              </a:lnSpc>
            </a:pPr>
            <a:r>
              <a:rPr lang="en-CA" sz="2000" b="0" i="0" u="none" strike="noStrike" baseline="0" dirty="0">
                <a:latin typeface="Arial" panose="020B0604020202020204" pitchFamily="34" charset="0"/>
              </a:rPr>
              <a:t>Another problem is screen occlusion. </a:t>
            </a:r>
          </a:p>
          <a:p>
            <a:pPr marL="361950" indent="-361950">
              <a:lnSpc>
                <a:spcPct val="120000"/>
              </a:lnSpc>
            </a:pPr>
            <a:r>
              <a:rPr lang="en-CA" sz="2000" b="0" i="0" u="none" strike="noStrike" baseline="0" dirty="0">
                <a:latin typeface="Arial" panose="020B0604020202020204" pitchFamily="34" charset="0"/>
              </a:rPr>
              <a:t>When people interact with the interface their hands can occlude a part of the interface, especially the part immediately below what they are interacting with. </a:t>
            </a:r>
          </a:p>
          <a:p>
            <a:pPr marL="361950" indent="-361950">
              <a:lnSpc>
                <a:spcPct val="120000"/>
              </a:lnSpc>
            </a:pPr>
            <a:r>
              <a:rPr lang="en-CA" sz="2000" b="0" i="0" u="none" strike="noStrike" baseline="0" dirty="0">
                <a:latin typeface="Arial" panose="020B0604020202020204" pitchFamily="34" charset="0"/>
              </a:rPr>
              <a:t>To avoid this problem objects should be large, or gestures should be performed with only one finger (where the palm can be slanted) instead of spreading five fingers (Lei and Wong, 2009). </a:t>
            </a:r>
          </a:p>
          <a:p>
            <a:pPr marL="361950" indent="-361950">
              <a:lnSpc>
                <a:spcPct val="120000"/>
              </a:lnSpc>
            </a:pPr>
            <a:r>
              <a:rPr lang="en-CA" sz="2000" b="0" i="0" u="none" strike="noStrike" baseline="0" dirty="0">
                <a:latin typeface="Arial" panose="020B0604020202020204" pitchFamily="34" charset="0"/>
              </a:rPr>
              <a:t>Additionally, information such as a label, instructions or </a:t>
            </a:r>
            <a:r>
              <a:rPr lang="en-CA" sz="2000" b="0" i="0" u="none" strike="noStrike" baseline="0" dirty="0" err="1">
                <a:latin typeface="Arial" panose="020B0604020202020204" pitchFamily="34" charset="0"/>
              </a:rPr>
              <a:t>subcontrols</a:t>
            </a:r>
            <a:r>
              <a:rPr lang="en-CA" sz="2000" b="0" i="0" u="none" strike="noStrike" baseline="0" dirty="0">
                <a:latin typeface="Arial" panose="020B0604020202020204" pitchFamily="34" charset="0"/>
              </a:rPr>
              <a:t> should never be below an interactive object (</a:t>
            </a:r>
            <a:r>
              <a:rPr lang="en-CA" sz="2000" b="0" i="0" u="none" strike="noStrike" baseline="0" dirty="0" err="1">
                <a:latin typeface="Arial" panose="020B0604020202020204" pitchFamily="34" charset="0"/>
              </a:rPr>
              <a:t>Saffer</a:t>
            </a:r>
            <a:r>
              <a:rPr lang="en-CA" sz="2000" b="0" i="0" u="none" strike="noStrike" baseline="0" dirty="0">
                <a:latin typeface="Arial" panose="020B0604020202020204" pitchFamily="34" charset="0"/>
              </a:rPr>
              <a:t>, 2008).</a:t>
            </a:r>
          </a:p>
        </p:txBody>
      </p:sp>
    </p:spTree>
    <p:extLst>
      <p:ext uri="{BB962C8B-B14F-4D97-AF65-F5344CB8AC3E}">
        <p14:creationId xmlns:p14="http://schemas.microsoft.com/office/powerpoint/2010/main" val="2028683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3369"/>
            <a:ext cx="7886700" cy="706438"/>
          </a:xfrm>
        </p:spPr>
        <p:txBody>
          <a:bodyPr/>
          <a:lstStyle/>
          <a:p>
            <a:r>
              <a:rPr lang="en-US" sz="3600" i="0" u="none" strike="noStrike" kern="1400" baseline="0" dirty="0">
                <a:latin typeface="Arial" panose="020B0604020202020204" pitchFamily="34" charset="0"/>
              </a:rPr>
              <a:t>Multi-touch (3 of 3)</a:t>
            </a:r>
          </a:p>
        </p:txBody>
      </p:sp>
      <p:sp>
        <p:nvSpPr>
          <p:cNvPr id="3" name="Text Placeholder 2"/>
          <p:cNvSpPr>
            <a:spLocks noGrp="1"/>
          </p:cNvSpPr>
          <p:nvPr>
            <p:ph type="body" idx="4294967295"/>
          </p:nvPr>
        </p:nvSpPr>
        <p:spPr>
          <a:xfrm>
            <a:off x="657225" y="1435100"/>
            <a:ext cx="7886700" cy="4351338"/>
          </a:xfrm>
        </p:spPr>
        <p:txBody>
          <a:bodyPr>
            <a:noAutofit/>
          </a:bodyPr>
          <a:lstStyle/>
          <a:p>
            <a:pPr marL="361950" indent="-361950"/>
            <a:r>
              <a:rPr lang="en-CA" sz="2000" b="0" i="0" u="none" strike="noStrike" baseline="0" dirty="0" err="1">
                <a:latin typeface="Arial" panose="020B0604020202020204" pitchFamily="34" charset="0"/>
              </a:rPr>
              <a:t>Shen</a:t>
            </a:r>
            <a:r>
              <a:rPr lang="en-CA" sz="2000" b="0" i="0" u="none" strike="noStrike" baseline="0" dirty="0">
                <a:latin typeface="Arial" panose="020B0604020202020204" pitchFamily="34" charset="0"/>
              </a:rPr>
              <a:t> et al. (2006) developed two systems to avoid this occlusion. </a:t>
            </a:r>
          </a:p>
          <a:p>
            <a:pPr marL="361950" indent="-361950"/>
            <a:r>
              <a:rPr lang="en-CA" sz="2000" b="0" i="0" u="none" strike="noStrike" baseline="0" dirty="0">
                <a:latin typeface="Arial" panose="020B0604020202020204" pitchFamily="34" charset="0"/>
              </a:rPr>
              <a:t>The first was an interactive pop-up menu that is able to rotate, linked to an object and which can be used for displaying information or performing commands, and the second a tool allowing people to perform operations on distant objects. </a:t>
            </a:r>
          </a:p>
          <a:p>
            <a:pPr marL="361950" indent="-361950"/>
            <a:r>
              <a:rPr lang="en-CA" sz="2000" b="0" i="0" u="none" strike="noStrike" baseline="0" dirty="0">
                <a:latin typeface="Arial" panose="020B0604020202020204" pitchFamily="34" charset="0"/>
              </a:rPr>
              <a:t>Another UI issue is that when people perform actions, they might lead to unexpected activation of functionality (</a:t>
            </a:r>
            <a:r>
              <a:rPr lang="en-CA" sz="2000" b="0" i="0" u="none" strike="noStrike" baseline="0" dirty="0" err="1">
                <a:latin typeface="Arial" panose="020B0604020202020204" pitchFamily="34" charset="0"/>
              </a:rPr>
              <a:t>Ashbrook</a:t>
            </a:r>
            <a:r>
              <a:rPr lang="en-CA" sz="2000" b="0" i="0" u="none" strike="noStrike" baseline="0" dirty="0">
                <a:latin typeface="Arial" panose="020B0604020202020204" pitchFamily="34" charset="0"/>
              </a:rPr>
              <a:t> and </a:t>
            </a:r>
            <a:r>
              <a:rPr lang="en-CA" sz="2000" b="0" i="0" u="none" strike="noStrike" baseline="0" dirty="0" err="1">
                <a:latin typeface="Arial" panose="020B0604020202020204" pitchFamily="34" charset="0"/>
              </a:rPr>
              <a:t>Starner</a:t>
            </a:r>
            <a:r>
              <a:rPr lang="en-CA" sz="2000" b="0" i="0" u="none" strike="noStrike" baseline="0" dirty="0">
                <a:latin typeface="Arial" panose="020B0604020202020204" pitchFamily="34" charset="0"/>
              </a:rPr>
              <a:t>, 2010) such as if the surface records a false positive touch or gesture recognition for example, if someone’s sleeve touches the surface as they reach over. </a:t>
            </a:r>
          </a:p>
          <a:p>
            <a:pPr marL="361950" indent="-361950"/>
            <a:r>
              <a:rPr lang="en-CA" sz="2000" b="0" i="0" u="none" strike="noStrike" baseline="0" dirty="0">
                <a:latin typeface="Arial" panose="020B0604020202020204" pitchFamily="34" charset="0"/>
              </a:rPr>
              <a:t>Thus the system needs ways to differentiate an intentional gesture from an unintentional gesture.</a:t>
            </a:r>
          </a:p>
        </p:txBody>
      </p:sp>
    </p:spTree>
    <p:extLst>
      <p:ext uri="{BB962C8B-B14F-4D97-AF65-F5344CB8AC3E}">
        <p14:creationId xmlns:p14="http://schemas.microsoft.com/office/powerpoint/2010/main" val="491855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3693"/>
            <a:ext cx="7886700" cy="573088"/>
          </a:xfrm>
        </p:spPr>
        <p:txBody>
          <a:bodyPr/>
          <a:lstStyle/>
          <a:p>
            <a:r>
              <a:rPr lang="en-US" sz="3600" i="0" u="none" strike="noStrike" kern="1400" baseline="0" dirty="0">
                <a:latin typeface="Arial" panose="020B0604020202020204" pitchFamily="34" charset="0"/>
              </a:rPr>
              <a:t>Gesture design</a:t>
            </a:r>
          </a:p>
        </p:txBody>
      </p:sp>
      <p:sp>
        <p:nvSpPr>
          <p:cNvPr id="3" name="Text Placeholder 2"/>
          <p:cNvSpPr>
            <a:spLocks noGrp="1"/>
          </p:cNvSpPr>
          <p:nvPr>
            <p:ph type="body" idx="4294967295"/>
          </p:nvPr>
        </p:nvSpPr>
        <p:spPr>
          <a:xfrm>
            <a:off x="666750" y="1435100"/>
            <a:ext cx="7886700" cy="4745038"/>
          </a:xfrm>
        </p:spPr>
        <p:txBody>
          <a:bodyPr>
            <a:noAutofit/>
          </a:bodyPr>
          <a:lstStyle/>
          <a:p>
            <a:pPr marL="361950" indent="-361950"/>
            <a:r>
              <a:rPr lang="en-CA" sz="1600" b="0" i="0" u="none" strike="noStrike" baseline="0" dirty="0" err="1">
                <a:latin typeface="Arial" panose="020B0604020202020204" pitchFamily="34" charset="0"/>
              </a:rPr>
              <a:t>Saffer</a:t>
            </a:r>
            <a:r>
              <a:rPr lang="en-CA" sz="1600" b="0" i="0" u="none" strike="noStrike" baseline="0" dirty="0">
                <a:latin typeface="Arial" panose="020B0604020202020204" pitchFamily="34" charset="0"/>
              </a:rPr>
              <a:t> (2008) provides good sound advice on gesture design coming from ergonomic principles such as ‘avoid outer position, avoid repetition, relax muscles, utilize relaxed and neutral positions, avoid staying in a static position, and avoid internal and external force on joints.’ </a:t>
            </a:r>
          </a:p>
          <a:p>
            <a:pPr marL="361950" indent="-361950"/>
            <a:r>
              <a:rPr lang="en-CA" sz="1600" b="0" i="0" u="none" strike="noStrike" baseline="0" dirty="0">
                <a:latin typeface="Arial" panose="020B0604020202020204" pitchFamily="34" charset="0"/>
              </a:rPr>
              <a:t>He also warns us to consider fingernails, left-handed users, sleeves and gloves in the design of multi-touch interfaces. </a:t>
            </a:r>
          </a:p>
          <a:p>
            <a:pPr marL="361950" indent="-361950"/>
            <a:r>
              <a:rPr lang="en-CA" sz="1600" b="0" i="0" u="none" strike="noStrike" baseline="0" dirty="0">
                <a:latin typeface="Arial" panose="020B0604020202020204" pitchFamily="34" charset="0"/>
              </a:rPr>
              <a:t>On large multi-touch tables, some parts of the display can be unreachable, thus, objects like menus, tools and work surface have to be mobile.</a:t>
            </a:r>
          </a:p>
          <a:p>
            <a:pPr marL="361950" indent="-361950"/>
            <a:r>
              <a:rPr lang="en-CA" sz="1600" b="0" i="0" u="none" strike="noStrike" baseline="0" dirty="0">
                <a:latin typeface="Arial" panose="020B0604020202020204" pitchFamily="34" charset="0"/>
              </a:rPr>
              <a:t>On one project we were developing we realized that there was no standard gesture for ‘open a browser.’ </a:t>
            </a:r>
          </a:p>
          <a:p>
            <a:pPr marL="361950" indent="-361950"/>
            <a:r>
              <a:rPr lang="en-CA" sz="1600" b="0" i="0" u="none" strike="noStrike" baseline="0" dirty="0">
                <a:latin typeface="Arial" panose="020B0604020202020204" pitchFamily="34" charset="0"/>
              </a:rPr>
              <a:t>We explored a number of options such as drawing a circle (‘o’ for open), but the problem here was that different people draw circles in different ways. </a:t>
            </a:r>
          </a:p>
          <a:p>
            <a:pPr marL="361950" indent="-361950"/>
            <a:r>
              <a:rPr lang="en-CA" sz="1600" b="0" i="0" u="none" strike="noStrike" baseline="0" dirty="0">
                <a:latin typeface="Arial" panose="020B0604020202020204" pitchFamily="34" charset="0"/>
              </a:rPr>
              <a:t>We tried drawing a square. Just touching the surface led to a large number of false positives when the system detected a touch that was not intended to be an open-a-browser command. </a:t>
            </a:r>
          </a:p>
          <a:p>
            <a:pPr marL="361950" indent="-361950"/>
            <a:r>
              <a:rPr lang="en-CA" sz="1600" b="0" i="0" u="none" strike="noStrike" baseline="0" dirty="0">
                <a:latin typeface="Arial" panose="020B0604020202020204" pitchFamily="34" charset="0"/>
              </a:rPr>
              <a:t>Finally we settled on the gesture shown in Figure 13.12 (‘N’ for new) because most people draw an ‘N’ from left to right and bottom to top and hence the system could detect the required orientation of the browser.</a:t>
            </a:r>
          </a:p>
        </p:txBody>
      </p:sp>
    </p:spTree>
    <p:extLst>
      <p:ext uri="{BB962C8B-B14F-4D97-AF65-F5344CB8AC3E}">
        <p14:creationId xmlns:p14="http://schemas.microsoft.com/office/powerpoint/2010/main" val="9531169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2659"/>
            <a:ext cx="7886700" cy="630397"/>
          </a:xfrm>
        </p:spPr>
        <p:txBody>
          <a:bodyPr/>
          <a:lstStyle/>
          <a:p>
            <a:r>
              <a:rPr lang="en-US" sz="3600" i="0" u="none" strike="noStrike" kern="1400" baseline="0" dirty="0">
                <a:latin typeface="Arial" panose="020B0604020202020204" pitchFamily="34" charset="0"/>
              </a:rPr>
              <a:t>Flexible displays</a:t>
            </a:r>
          </a:p>
        </p:txBody>
      </p:sp>
      <p:sp>
        <p:nvSpPr>
          <p:cNvPr id="3" name="Text Placeholder 2"/>
          <p:cNvSpPr>
            <a:spLocks noGrp="1"/>
          </p:cNvSpPr>
          <p:nvPr>
            <p:ph type="body" idx="4294967295"/>
          </p:nvPr>
        </p:nvSpPr>
        <p:spPr>
          <a:xfrm>
            <a:off x="657225" y="1435100"/>
            <a:ext cx="7886700" cy="4351338"/>
          </a:xfrm>
        </p:spPr>
        <p:txBody>
          <a:bodyPr>
            <a:normAutofit/>
          </a:bodyPr>
          <a:lstStyle/>
          <a:p>
            <a:pPr marL="361950" indent="-361950"/>
            <a:r>
              <a:rPr lang="en-CA" sz="2000" b="0" i="0" u="none" strike="noStrike" baseline="0" dirty="0">
                <a:latin typeface="Arial" panose="020B0604020202020204" pitchFamily="34" charset="0"/>
              </a:rPr>
              <a:t>Surface computing does not just relate to flat surfaces such as tabletops, tablets and walls. </a:t>
            </a:r>
          </a:p>
          <a:p>
            <a:pPr marL="361950" indent="-361950"/>
            <a:r>
              <a:rPr lang="en-CA" sz="2000" b="0" i="0" u="none" strike="noStrike" baseline="0" dirty="0">
                <a:latin typeface="Arial" panose="020B0604020202020204" pitchFamily="34" charset="0"/>
              </a:rPr>
              <a:t>Flexible displays are already being developed which can be produced in different shapes, and other materials such as fabrics can be used as interactive devices. </a:t>
            </a:r>
          </a:p>
          <a:p>
            <a:pPr marL="361950" indent="-361950"/>
            <a:r>
              <a:rPr lang="en-CA" sz="2000" b="0" i="0" u="none" strike="noStrike" baseline="0" dirty="0">
                <a:latin typeface="Arial" panose="020B0604020202020204" pitchFamily="34" charset="0"/>
              </a:rPr>
              <a:t>For example </a:t>
            </a:r>
            <a:r>
              <a:rPr lang="en-CA" sz="2000" b="0" i="0" u="none" strike="noStrike" baseline="0" dirty="0" err="1">
                <a:latin typeface="Arial" panose="020B0604020202020204" pitchFamily="34" charset="0"/>
              </a:rPr>
              <a:t>Pufferfish</a:t>
            </a:r>
            <a:r>
              <a:rPr lang="en-CA" sz="2000" b="0" i="0" u="none" strike="noStrike" baseline="0" dirty="0">
                <a:latin typeface="Arial" panose="020B0604020202020204" pitchFamily="34" charset="0"/>
              </a:rPr>
              <a:t> (Figure 13.13) makes large spherical displays and new OLED (organic light-emitting diode) technologies are allowing for curved and flexible displays. These bring new forms of interaction to the world of interaction design.</a:t>
            </a:r>
          </a:p>
          <a:p>
            <a:pPr marL="361950" indent="-361950"/>
            <a:r>
              <a:rPr lang="en-CA" sz="2000" b="0" i="0" u="none" strike="noStrike" baseline="0" dirty="0">
                <a:latin typeface="Arial" panose="020B0604020202020204" pitchFamily="34" charset="0"/>
              </a:rPr>
              <a:t>Shape-changing materials are on the horizon as new forms of multimodal interaction as are interactive fabrics. </a:t>
            </a:r>
          </a:p>
          <a:p>
            <a:pPr marL="361950" indent="-361950"/>
            <a:r>
              <a:rPr lang="en-CA" sz="2000" b="0" i="0" u="none" strike="noStrike" baseline="0" dirty="0">
                <a:latin typeface="Arial" panose="020B0604020202020204" pitchFamily="34" charset="0"/>
              </a:rPr>
              <a:t>These developments will once again change the issues for interaction design. </a:t>
            </a:r>
          </a:p>
        </p:txBody>
      </p:sp>
    </p:spTree>
    <p:extLst>
      <p:ext uri="{BB962C8B-B14F-4D97-AF65-F5344CB8AC3E}">
        <p14:creationId xmlns:p14="http://schemas.microsoft.com/office/powerpoint/2010/main" val="956038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8293"/>
            <a:ext cx="7886700" cy="592138"/>
          </a:xfrm>
        </p:spPr>
        <p:txBody>
          <a:bodyPr/>
          <a:lstStyle/>
          <a:p>
            <a:r>
              <a:rPr lang="en-US" sz="3600" i="0" u="none" strike="noStrike" kern="1400" baseline="0" dirty="0">
                <a:latin typeface="Arial" panose="020B0604020202020204" pitchFamily="34" charset="0"/>
              </a:rPr>
              <a:t>Gestural interaction </a:t>
            </a:r>
          </a:p>
        </p:txBody>
      </p:sp>
      <p:sp>
        <p:nvSpPr>
          <p:cNvPr id="3" name="Text Placeholder 2"/>
          <p:cNvSpPr>
            <a:spLocks noGrp="1"/>
          </p:cNvSpPr>
          <p:nvPr>
            <p:ph type="body" idx="4294967295"/>
          </p:nvPr>
        </p:nvSpPr>
        <p:spPr>
          <a:xfrm>
            <a:off x="650875" y="1416050"/>
            <a:ext cx="7886700" cy="4699000"/>
          </a:xfrm>
        </p:spPr>
        <p:txBody>
          <a:bodyPr>
            <a:noAutofit/>
          </a:bodyPr>
          <a:lstStyle/>
          <a:p>
            <a:pPr marL="361950" indent="-361950"/>
            <a:r>
              <a:rPr lang="en-CA" b="0" i="0" u="none" strike="noStrike" baseline="0" dirty="0">
                <a:latin typeface="Arial" panose="020B0604020202020204" pitchFamily="34" charset="0"/>
              </a:rPr>
              <a:t>Gaze interaction (where the device detects where the user is looking) offers an alternative to pointing devices, particularly for interaction with </a:t>
            </a:r>
            <a:r>
              <a:rPr lang="en-CA" b="0" i="0" u="none" strike="noStrike" baseline="0" dirty="0" err="1">
                <a:latin typeface="Arial" panose="020B0604020202020204" pitchFamily="34" charset="0"/>
              </a:rPr>
              <a:t>wearables</a:t>
            </a:r>
            <a:r>
              <a:rPr lang="en-CA" b="0" i="0" u="none" strike="noStrike" baseline="0" dirty="0">
                <a:latin typeface="Arial" panose="020B0604020202020204" pitchFamily="34" charset="0"/>
              </a:rPr>
              <a:t>.</a:t>
            </a:r>
          </a:p>
          <a:p>
            <a:pPr marL="361950" indent="-361950"/>
            <a:r>
              <a:rPr lang="en-CA" b="0" i="0" u="none" strike="noStrike" baseline="0" dirty="0">
                <a:latin typeface="Arial" panose="020B0604020202020204" pitchFamily="34" charset="0"/>
              </a:rPr>
              <a:t>Gestural interaction does not always mean that users have to touch a surface. </a:t>
            </a:r>
          </a:p>
          <a:p>
            <a:pPr marL="361950" indent="-361950"/>
            <a:r>
              <a:rPr lang="en-CA" b="0" i="0" u="none" strike="noStrike" baseline="0" dirty="0">
                <a:latin typeface="Arial" panose="020B0604020202020204" pitchFamily="34" charset="0"/>
              </a:rPr>
              <a:t>Sensors may detect different levels of proximity of people, or hands and can interact based on this information. </a:t>
            </a:r>
          </a:p>
          <a:p>
            <a:pPr marL="361950" indent="-361950"/>
            <a:r>
              <a:rPr lang="en-CA" b="0" i="0" u="none" strike="noStrike" baseline="0" dirty="0">
                <a:latin typeface="Arial" panose="020B0604020202020204" pitchFamily="34" charset="0"/>
              </a:rPr>
              <a:t>The </a:t>
            </a:r>
            <a:r>
              <a:rPr lang="en-CA" b="0" i="0" u="none" strike="noStrike" baseline="0" dirty="0" err="1">
                <a:latin typeface="Arial" panose="020B0604020202020204" pitchFamily="34" charset="0"/>
              </a:rPr>
              <a:t>Kinect</a:t>
            </a:r>
            <a:r>
              <a:rPr lang="en-CA" b="0" i="0" u="none" strike="noStrike" baseline="0" dirty="0">
                <a:latin typeface="Arial" panose="020B0604020202020204" pitchFamily="34" charset="0"/>
              </a:rPr>
              <a:t> detects distant movement, allowing people to interact with content from a distance. In short, all manner of new forms of interaction with gestures and surfaces will appear in the next few years.</a:t>
            </a:r>
          </a:p>
        </p:txBody>
      </p:sp>
    </p:spTree>
    <p:extLst>
      <p:ext uri="{BB962C8B-B14F-4D97-AF65-F5344CB8AC3E}">
        <p14:creationId xmlns:p14="http://schemas.microsoft.com/office/powerpoint/2010/main" val="672641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263"/>
            <a:ext cx="7886700" cy="630238"/>
          </a:xfrm>
        </p:spPr>
        <p:txBody>
          <a:bodyPr/>
          <a:lstStyle/>
          <a:p>
            <a:r>
              <a:rPr lang="en-US" sz="3600" i="0" u="none" strike="noStrike" kern="1400" baseline="0" dirty="0">
                <a:latin typeface="Arial" panose="020B0604020202020204" pitchFamily="34" charset="0"/>
              </a:rPr>
              <a:t>Haptics meets hearing</a:t>
            </a:r>
          </a:p>
        </p:txBody>
      </p:sp>
      <p:sp>
        <p:nvSpPr>
          <p:cNvPr id="3" name="Text Placeholder 2"/>
          <p:cNvSpPr>
            <a:spLocks noGrp="1"/>
          </p:cNvSpPr>
          <p:nvPr>
            <p:ph type="body" idx="4294967295"/>
          </p:nvPr>
        </p:nvSpPr>
        <p:spPr>
          <a:xfrm>
            <a:off x="657225" y="1435100"/>
            <a:ext cx="7886700" cy="4745038"/>
          </a:xfrm>
        </p:spPr>
        <p:txBody>
          <a:bodyPr>
            <a:noAutofit/>
          </a:bodyPr>
          <a:lstStyle/>
          <a:p>
            <a:pPr marL="361950" indent="-361950"/>
            <a:r>
              <a:rPr lang="en-CA" sz="1800" b="0" i="0" u="none" strike="noStrike" baseline="0" dirty="0">
                <a:latin typeface="Arial" panose="020B0604020202020204" pitchFamily="34" charset="0"/>
              </a:rPr>
              <a:t>A new mobile phone requires the user to put their finger into their ear. </a:t>
            </a:r>
          </a:p>
          <a:p>
            <a:pPr marL="361950" indent="-361950"/>
            <a:r>
              <a:rPr lang="en-CA" sz="1800" b="0" i="0" u="none" strike="noStrike" baseline="0" dirty="0">
                <a:latin typeface="Arial" panose="020B0604020202020204" pitchFamily="34" charset="0"/>
              </a:rPr>
              <a:t>The Japanese telecoms company NTT DoCoMo has developed a wearable mobile phone that uses the human body to make calls. </a:t>
            </a:r>
          </a:p>
          <a:p>
            <a:pPr marL="361950" indent="-361950"/>
            <a:r>
              <a:rPr lang="en-CA" sz="1800" b="0" i="0" u="none" strike="noStrike" baseline="0" dirty="0">
                <a:latin typeface="Arial" panose="020B0604020202020204" pitchFamily="34" charset="0"/>
              </a:rPr>
              <a:t>Called Finger Whisper, the device is built into a narrow strap worn on the wrist like a watch. </a:t>
            </a:r>
          </a:p>
          <a:p>
            <a:pPr marL="361950" indent="-361950"/>
            <a:r>
              <a:rPr lang="en-CA" sz="1800" b="0" i="0" u="none" strike="noStrike" baseline="0" dirty="0">
                <a:latin typeface="Arial" panose="020B0604020202020204" pitchFamily="34" charset="0"/>
              </a:rPr>
              <a:t>To answer a call on the Finger Whisper phone, to make a call or hang up, the user simply touches forefinger to thumb and then puts their forefinger in their ear. </a:t>
            </a:r>
          </a:p>
          <a:p>
            <a:pPr marL="361950" indent="-361950"/>
            <a:r>
              <a:rPr lang="en-CA" sz="1800" b="0" i="0" u="none" strike="noStrike" baseline="0" dirty="0">
                <a:latin typeface="Arial" panose="020B0604020202020204" pitchFamily="34" charset="0"/>
              </a:rPr>
              <a:t>Electronics in the wristband convert sound waves into vibrations, which are carried through the bones of the hand to the ear so that the Finger Whisper user can hear the other caller. </a:t>
            </a:r>
          </a:p>
          <a:p>
            <a:pPr marL="361950" indent="-361950"/>
            <a:r>
              <a:rPr lang="en-CA" sz="1800" b="0" i="0" u="none" strike="noStrike" baseline="0" dirty="0">
                <a:latin typeface="Arial" panose="020B0604020202020204" pitchFamily="34" charset="0"/>
              </a:rPr>
              <a:t>A microphone in the wristband replaces the cell phone’s usual mouthpiece, and instead of dialling a number, the user says it out loud. Voice recognition technology turns the command into a dialled number. </a:t>
            </a:r>
          </a:p>
          <a:p>
            <a:pPr marL="361950" indent="-361950"/>
            <a:r>
              <a:rPr lang="en-CA" sz="1800" b="0" i="0" u="none" strike="noStrike" baseline="0" dirty="0">
                <a:latin typeface="Arial" panose="020B0604020202020204" pitchFamily="34" charset="0"/>
              </a:rPr>
              <a:t>The company said it was too early to say when the Finger Whisper phone might go on sale. </a:t>
            </a:r>
          </a:p>
        </p:txBody>
      </p:sp>
    </p:spTree>
    <p:extLst>
      <p:ext uri="{BB962C8B-B14F-4D97-AF65-F5344CB8AC3E}">
        <p14:creationId xmlns:p14="http://schemas.microsoft.com/office/powerpoint/2010/main" val="727335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4638"/>
            <a:ext cx="7886700" cy="706438"/>
          </a:xfrm>
        </p:spPr>
        <p:txBody>
          <a:bodyPr/>
          <a:lstStyle/>
          <a:p>
            <a:r>
              <a:rPr lang="en-US" sz="3600"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57225" y="1444625"/>
            <a:ext cx="7886700" cy="4351338"/>
          </a:xfrm>
        </p:spPr>
        <p:txBody>
          <a:bodyPr>
            <a:normAutofit/>
          </a:bodyPr>
          <a:lstStyle/>
          <a:p>
            <a:pPr marL="361950" indent="-361950"/>
            <a:r>
              <a:rPr lang="en-CA" sz="2000" b="0" i="0" u="none" strike="noStrike" baseline="0" dirty="0">
                <a:latin typeface="Arial" panose="020B0604020202020204" pitchFamily="34" charset="0"/>
              </a:rPr>
              <a:t>There is no doubt that sound, touch and mixed reality will play an important role in the design of future interactions and UX. </a:t>
            </a:r>
          </a:p>
          <a:p>
            <a:pPr marL="361950" indent="-361950"/>
            <a:r>
              <a:rPr lang="en-CA" sz="2000" b="0" i="0" u="none" strike="noStrike" baseline="0" dirty="0">
                <a:latin typeface="Arial" panose="020B0604020202020204" pitchFamily="34" charset="0"/>
              </a:rPr>
              <a:t>Across the spectrum of virtual worlds mixing with the real world are opportunities for new and novel experiences. </a:t>
            </a:r>
          </a:p>
          <a:p>
            <a:pPr marL="361950" indent="-361950"/>
            <a:r>
              <a:rPr lang="en-CA" sz="2000" b="0" i="0" u="none" strike="noStrike" baseline="0" dirty="0">
                <a:latin typeface="Arial" panose="020B0604020202020204" pitchFamily="34" charset="0"/>
              </a:rPr>
              <a:t>The ability to sense data from users and make inferences from this by combining active and passive input modalities offers new capabilities for UX designers to work with. </a:t>
            </a:r>
          </a:p>
          <a:p>
            <a:pPr marL="361950" indent="-361950"/>
            <a:r>
              <a:rPr lang="en-CA" sz="2000" b="0" i="0" u="none" strike="noStrike" baseline="0" dirty="0">
                <a:latin typeface="Arial" panose="020B0604020202020204" pitchFamily="34" charset="0"/>
              </a:rPr>
              <a:t>TUIs and STAG offer a new way of thinking about and interacting with various different devices. </a:t>
            </a:r>
          </a:p>
          <a:p>
            <a:pPr marL="361950" indent="-361950"/>
            <a:r>
              <a:rPr lang="en-CA" sz="2000" b="0" i="0" u="none" strike="noStrike" baseline="0" dirty="0">
                <a:latin typeface="Arial" panose="020B0604020202020204" pitchFamily="34" charset="0"/>
              </a:rPr>
              <a:t>Gestural interaction, particularly when fused with sensed data and speech, will evolve rapidly over the next few years.</a:t>
            </a:r>
          </a:p>
        </p:txBody>
      </p:sp>
    </p:spTree>
    <p:extLst>
      <p:ext uri="{BB962C8B-B14F-4D97-AF65-F5344CB8AC3E}">
        <p14:creationId xmlns:p14="http://schemas.microsoft.com/office/powerpoint/2010/main" val="85324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4163"/>
            <a:ext cx="7886700" cy="687388"/>
          </a:xfrm>
        </p:spPr>
        <p:txBody>
          <a:bodyPr/>
          <a:lstStyle/>
          <a:p>
            <a:r>
              <a:rPr lang="en-US" sz="3600" i="0" u="none" strike="noStrike" kern="1400" baseline="0" dirty="0">
                <a:latin typeface="Arial" panose="020B0604020202020204" pitchFamily="34" charset="0"/>
              </a:rPr>
              <a:t>Mixed </a:t>
            </a:r>
            <a:r>
              <a:rPr lang="en-US" sz="3600" kern="1400" dirty="0">
                <a:latin typeface="Arial" panose="020B0604020202020204" pitchFamily="34" charset="0"/>
              </a:rPr>
              <a:t>R</a:t>
            </a:r>
            <a:r>
              <a:rPr lang="en-US" sz="3600" i="0" u="none" strike="noStrike" kern="1400" baseline="0" dirty="0">
                <a:latin typeface="Arial" panose="020B0604020202020204" pitchFamily="34" charset="0"/>
              </a:rPr>
              <a:t>eality (MR) (2 of 2) </a:t>
            </a:r>
          </a:p>
        </p:txBody>
      </p:sp>
      <p:sp>
        <p:nvSpPr>
          <p:cNvPr id="3" name="Text Placeholder 2"/>
          <p:cNvSpPr>
            <a:spLocks noGrp="1"/>
          </p:cNvSpPr>
          <p:nvPr>
            <p:ph type="body" idx="4294967295"/>
          </p:nvPr>
        </p:nvSpPr>
        <p:spPr>
          <a:xfrm>
            <a:off x="657225" y="1454150"/>
            <a:ext cx="7886700" cy="4351338"/>
          </a:xfrm>
        </p:spPr>
        <p:txBody>
          <a:bodyPr>
            <a:normAutofit fontScale="92500" lnSpcReduction="10000"/>
          </a:bodyPr>
          <a:lstStyle/>
          <a:p>
            <a:pPr marL="361950" indent="-361950"/>
            <a:r>
              <a:rPr lang="en-CA" b="0" i="0" u="none" strike="noStrike" baseline="0" dirty="0" err="1">
                <a:latin typeface="Arial" panose="020B0604020202020204" pitchFamily="34" charset="0"/>
              </a:rPr>
              <a:t>Milgram</a:t>
            </a:r>
            <a:r>
              <a:rPr lang="en-CA" b="0" i="0" u="none" strike="noStrike" baseline="0" dirty="0">
                <a:latin typeface="Arial" panose="020B0604020202020204" pitchFamily="34" charset="0"/>
              </a:rPr>
              <a:t> et al. (1994) did not see this as an adequate representation of mixed reality and instead proposed a three-dimensional taxonomy. In essence there are three scales covering:</a:t>
            </a:r>
          </a:p>
          <a:p>
            <a:pPr marL="361950" indent="-361950"/>
            <a:r>
              <a:rPr lang="en-CA" b="0" i="0" u="none" strike="noStrike" baseline="0" dirty="0">
                <a:latin typeface="Arial" panose="020B0604020202020204" pitchFamily="34" charset="0"/>
              </a:rPr>
              <a:t>‘Extent of World Knowledge’ (the degree to which the world is modelled in the computer)</a:t>
            </a:r>
          </a:p>
          <a:p>
            <a:pPr marL="361950" indent="-361950"/>
            <a:r>
              <a:rPr lang="en-CA" b="0" i="0" u="none" strike="noStrike" baseline="0" dirty="0">
                <a:latin typeface="Arial" panose="020B0604020202020204" pitchFamily="34" charset="0"/>
              </a:rPr>
              <a:t>‘Reproduction Fidelity’ (the quality of resolution and hence the realism of the real and virtual worlds)</a:t>
            </a:r>
          </a:p>
          <a:p>
            <a:pPr marL="361950" indent="-361950"/>
            <a:r>
              <a:rPr lang="en-CA" b="0" i="0" u="none" strike="noStrike" baseline="0" dirty="0">
                <a:latin typeface="Arial" panose="020B0604020202020204" pitchFamily="34" charset="0"/>
              </a:rPr>
              <a:t>‘Extent of Presence Metaphor’ (the degree to which people are meant to feel present in the system).</a:t>
            </a:r>
          </a:p>
          <a:p>
            <a:pPr marL="361950" indent="-361950"/>
            <a:r>
              <a:rPr lang="en-CA" b="0" i="0" u="none" strike="noStrike" baseline="0" dirty="0">
                <a:latin typeface="Arial" panose="020B0604020202020204" pitchFamily="34" charset="0"/>
              </a:rPr>
              <a:t>However, it is the one-dimensional continuum that has been most widely accepted (Hughes et al., 2004; </a:t>
            </a:r>
            <a:r>
              <a:rPr lang="en-CA" b="0" i="0" u="none" strike="noStrike" baseline="0" dirty="0" smtClean="0">
                <a:latin typeface="Arial" panose="020B0604020202020204" pitchFamily="34" charset="0"/>
              </a:rPr>
              <a:t>Nilsen,</a:t>
            </a:r>
            <a:br>
              <a:rPr lang="en-CA" b="0" i="0" u="none" strike="noStrike" baseline="0" dirty="0" smtClean="0">
                <a:latin typeface="Arial" panose="020B0604020202020204" pitchFamily="34" charset="0"/>
              </a:rPr>
            </a:br>
            <a:r>
              <a:rPr lang="en-CA" b="0" i="0" u="none" strike="noStrike" baseline="0" dirty="0" smtClean="0">
                <a:latin typeface="Arial" panose="020B0604020202020204" pitchFamily="34" charset="0"/>
              </a:rPr>
              <a:t>et </a:t>
            </a:r>
            <a:r>
              <a:rPr lang="en-CA" b="0" i="0" u="none" strike="noStrike" baseline="0" dirty="0">
                <a:latin typeface="Arial" panose="020B0604020202020204" pitchFamily="34" charset="0"/>
              </a:rPr>
              <a:t>al., 2004).</a:t>
            </a:r>
          </a:p>
        </p:txBody>
      </p:sp>
    </p:spTree>
    <p:extLst>
      <p:ext uri="{BB962C8B-B14F-4D97-AF65-F5344CB8AC3E}">
        <p14:creationId xmlns:p14="http://schemas.microsoft.com/office/powerpoint/2010/main" val="115271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6863"/>
            <a:ext cx="7886700" cy="649288"/>
          </a:xfrm>
        </p:spPr>
        <p:txBody>
          <a:bodyPr/>
          <a:lstStyle/>
          <a:p>
            <a:r>
              <a:rPr lang="en-US" sz="3600" i="0" u="none" strike="noStrike" kern="1400" baseline="0" dirty="0">
                <a:latin typeface="Arial" panose="020B0604020202020204" pitchFamily="34" charset="0"/>
              </a:rPr>
              <a:t>Augmented </a:t>
            </a:r>
            <a:r>
              <a:rPr lang="en-US" sz="3600" kern="1400" dirty="0">
                <a:latin typeface="Arial" panose="020B0604020202020204" pitchFamily="34" charset="0"/>
              </a:rPr>
              <a:t>R</a:t>
            </a:r>
            <a:r>
              <a:rPr lang="en-US" sz="3600" i="0" u="none" strike="noStrike" kern="1400" baseline="0" dirty="0">
                <a:latin typeface="Arial" panose="020B0604020202020204" pitchFamily="34" charset="0"/>
              </a:rPr>
              <a:t>eality (AR)</a:t>
            </a:r>
          </a:p>
        </p:txBody>
      </p:sp>
      <p:sp>
        <p:nvSpPr>
          <p:cNvPr id="3" name="Text Placeholder 2"/>
          <p:cNvSpPr>
            <a:spLocks noGrp="1"/>
          </p:cNvSpPr>
          <p:nvPr>
            <p:ph type="body" idx="4294967295"/>
          </p:nvPr>
        </p:nvSpPr>
        <p:spPr>
          <a:xfrm>
            <a:off x="657225" y="1459862"/>
            <a:ext cx="8128000" cy="4796476"/>
          </a:xfrm>
        </p:spPr>
        <p:txBody>
          <a:bodyPr>
            <a:noAutofit/>
          </a:bodyPr>
          <a:lstStyle/>
          <a:p>
            <a:pPr marL="374650" indent="-374650">
              <a:lnSpc>
                <a:spcPts val="1900"/>
              </a:lnSpc>
            </a:pPr>
            <a:r>
              <a:rPr lang="en-CA" sz="1800" b="0" i="0" u="none" strike="noStrike" baseline="0" dirty="0">
                <a:latin typeface="Arial" panose="020B0604020202020204" pitchFamily="34" charset="0"/>
              </a:rPr>
              <a:t>The Augmented Reality (AR) region of the scale aims to bring digital information into the real world as exploited by games such as </a:t>
            </a:r>
            <a:r>
              <a:rPr lang="en-CA" sz="1800" b="0" i="1" u="none" strike="noStrike" baseline="0" dirty="0">
                <a:latin typeface="Arial" panose="020B0604020202020204" pitchFamily="34" charset="0"/>
              </a:rPr>
              <a:t>Pokémon Go</a:t>
            </a:r>
            <a:r>
              <a:rPr lang="en-CA" sz="1800" b="0" i="0" u="none" strike="noStrike" baseline="0" dirty="0">
                <a:latin typeface="Arial" panose="020B0604020202020204" pitchFamily="34" charset="0"/>
              </a:rPr>
              <a:t>, </a:t>
            </a:r>
          </a:p>
          <a:p>
            <a:pPr marL="374650" indent="-374650">
              <a:lnSpc>
                <a:spcPts val="1900"/>
              </a:lnSpc>
            </a:pPr>
            <a:r>
              <a:rPr lang="en-CA" sz="1800" b="0" i="0" u="none" strike="noStrike" baseline="0" dirty="0">
                <a:latin typeface="Arial" panose="020B0604020202020204" pitchFamily="34" charset="0"/>
              </a:rPr>
              <a:t>whereas augmented </a:t>
            </a:r>
            <a:r>
              <a:rPr lang="en-CA" sz="1800" b="0" i="0" u="none" strike="noStrike" baseline="0" dirty="0" err="1">
                <a:latin typeface="Arial" panose="020B0604020202020204" pitchFamily="34" charset="0"/>
              </a:rPr>
              <a:t>virtuality</a:t>
            </a:r>
            <a:r>
              <a:rPr lang="en-CA" sz="1800" b="0" i="0" u="none" strike="noStrike" baseline="0" dirty="0">
                <a:latin typeface="Arial" panose="020B0604020202020204" pitchFamily="34" charset="0"/>
              </a:rPr>
              <a:t> applications bring aspects of the physical world into a virtual world, for example, having a steering wheel as the interface to a car racing game, or using physical objects to control an interface. </a:t>
            </a:r>
          </a:p>
          <a:p>
            <a:pPr marL="374650" indent="-374650">
              <a:lnSpc>
                <a:spcPts val="1900"/>
              </a:lnSpc>
            </a:pPr>
            <a:r>
              <a:rPr lang="en-CA" sz="1800" b="0" i="0" u="none" strike="noStrike" baseline="0" dirty="0">
                <a:latin typeface="Arial" panose="020B0604020202020204" pitchFamily="34" charset="0"/>
              </a:rPr>
              <a:t>By far the most common blending in AR is that of visual stimuli. </a:t>
            </a:r>
          </a:p>
          <a:p>
            <a:pPr marL="374650" indent="-374650">
              <a:lnSpc>
                <a:spcPts val="1900"/>
              </a:lnSpc>
            </a:pPr>
            <a:r>
              <a:rPr lang="en-CA" sz="1800" b="0" i="0" u="none" strike="noStrike" baseline="0" dirty="0">
                <a:latin typeface="Arial" panose="020B0604020202020204" pitchFamily="34" charset="0"/>
              </a:rPr>
              <a:t>Here a live video stream can be enhanced with computer-generated objects (rendered so that they appear to be within the actual scene). </a:t>
            </a:r>
          </a:p>
          <a:p>
            <a:pPr marL="374650" indent="-374650">
              <a:lnSpc>
                <a:spcPts val="1900"/>
              </a:lnSpc>
            </a:pPr>
            <a:r>
              <a:rPr lang="en-CA" sz="1800" b="0" i="0" u="none" strike="noStrike" baseline="0" dirty="0">
                <a:latin typeface="Arial" panose="020B0604020202020204" pitchFamily="34" charset="0"/>
              </a:rPr>
              <a:t>Methods of presenting this visual information fall into the two main categories:</a:t>
            </a:r>
          </a:p>
          <a:p>
            <a:pPr marL="803275" lvl="1" indent="-428625">
              <a:lnSpc>
                <a:spcPts val="1900"/>
              </a:lnSpc>
            </a:pPr>
            <a:r>
              <a:rPr lang="en-CA" sz="1600" b="0" i="0" u="none" strike="noStrike" baseline="0" dirty="0" smtClean="0">
                <a:latin typeface="Arial" panose="020B0604020202020204" pitchFamily="34" charset="0"/>
              </a:rPr>
              <a:t>immersive </a:t>
            </a:r>
            <a:r>
              <a:rPr lang="en-CA" sz="1600" b="0" i="0" u="none" strike="noStrike" baseline="0" dirty="0">
                <a:latin typeface="Arial" panose="020B0604020202020204" pitchFamily="34" charset="0"/>
              </a:rPr>
              <a:t>(where people see no view other than that of the mixed reality environment) </a:t>
            </a:r>
          </a:p>
          <a:p>
            <a:pPr marL="803275" lvl="1" indent="-428625">
              <a:lnSpc>
                <a:spcPts val="1900"/>
              </a:lnSpc>
            </a:pPr>
            <a:r>
              <a:rPr lang="en-CA" sz="1600" b="0" i="0" u="none" strike="noStrike" baseline="0" dirty="0">
                <a:latin typeface="Arial" panose="020B0604020202020204" pitchFamily="34" charset="0"/>
              </a:rPr>
              <a:t>non-immersive (where the mixed reality environment takes up only a portion of the field of view). </a:t>
            </a:r>
          </a:p>
          <a:p>
            <a:pPr marL="368300" indent="-368300">
              <a:lnSpc>
                <a:spcPts val="1900"/>
              </a:lnSpc>
            </a:pPr>
            <a:r>
              <a:rPr lang="en-CA" sz="1800" b="0" i="0" u="none" strike="noStrike" baseline="0" dirty="0">
                <a:latin typeface="Arial" panose="020B0604020202020204" pitchFamily="34" charset="0"/>
              </a:rPr>
              <a:t>The latter method can make use of a vast range of displays, including computer monitors, mobile devices and large screen displays. </a:t>
            </a:r>
          </a:p>
        </p:txBody>
      </p:sp>
    </p:spTree>
    <p:extLst>
      <p:ext uri="{BB962C8B-B14F-4D97-AF65-F5344CB8AC3E}">
        <p14:creationId xmlns:p14="http://schemas.microsoft.com/office/powerpoint/2010/main" val="116736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6699"/>
            <a:ext cx="7886700" cy="763588"/>
          </a:xfrm>
        </p:spPr>
        <p:txBody>
          <a:bodyPr/>
          <a:lstStyle/>
          <a:p>
            <a:r>
              <a:rPr lang="en-US" sz="3600" i="0" u="none" strike="noStrike" kern="1400" baseline="0" dirty="0">
                <a:latin typeface="Arial" panose="020B0604020202020204" pitchFamily="34" charset="0"/>
              </a:rPr>
              <a:t>Immersive experiences</a:t>
            </a:r>
          </a:p>
        </p:txBody>
      </p:sp>
      <p:sp>
        <p:nvSpPr>
          <p:cNvPr id="3" name="Text Placeholder 2"/>
          <p:cNvSpPr>
            <a:spLocks noGrp="1"/>
          </p:cNvSpPr>
          <p:nvPr>
            <p:ph type="body" idx="4294967295"/>
          </p:nvPr>
        </p:nvSpPr>
        <p:spPr>
          <a:xfrm>
            <a:off x="664302" y="1434551"/>
            <a:ext cx="7886700" cy="4351338"/>
          </a:xfrm>
        </p:spPr>
        <p:txBody>
          <a:bodyPr>
            <a:noAutofit/>
          </a:bodyPr>
          <a:lstStyle/>
          <a:p>
            <a:pPr marL="357188" indent="-357188"/>
            <a:r>
              <a:rPr lang="en-CA" sz="1800" b="0" i="0" u="none" strike="noStrike" baseline="0" dirty="0">
                <a:latin typeface="Arial" panose="020B0604020202020204" pitchFamily="34" charset="0"/>
              </a:rPr>
              <a:t>For immersive presentations people will generally wear a headset which incorporates a display, and which excludes any other view of the outside world. </a:t>
            </a:r>
          </a:p>
          <a:p>
            <a:pPr marL="357188" indent="-357188"/>
            <a:r>
              <a:rPr lang="en-CA" sz="1800" b="0" i="0" u="none" strike="noStrike" baseline="0" dirty="0">
                <a:latin typeface="Arial" panose="020B0604020202020204" pitchFamily="34" charset="0"/>
              </a:rPr>
              <a:t>These head-mounted displays (HMDs) are split into two categories: </a:t>
            </a:r>
          </a:p>
          <a:p>
            <a:pPr marL="357188" indent="-357188"/>
            <a:r>
              <a:rPr lang="en-CA" sz="1800" b="0" i="0" u="none" strike="noStrike" baseline="0" dirty="0">
                <a:latin typeface="Arial" panose="020B0604020202020204" pitchFamily="34" charset="0"/>
              </a:rPr>
              <a:t>video see-through (where the real world is recorded by a video camera and people are presented with a digital display) and </a:t>
            </a:r>
          </a:p>
          <a:p>
            <a:pPr marL="357188" indent="-357188"/>
            <a:r>
              <a:rPr lang="en-CA" sz="1800" b="0" i="0" u="none" strike="noStrike" baseline="0" dirty="0">
                <a:latin typeface="Arial" panose="020B0604020202020204" pitchFamily="34" charset="0"/>
              </a:rPr>
              <a:t>optical see-through (where the display screens are semi-transparent, allowing a direct view of the real world and only adding computer graphics on top).</a:t>
            </a:r>
          </a:p>
          <a:p>
            <a:pPr marL="357188" indent="-357188"/>
            <a:r>
              <a:rPr lang="en-CA" sz="1800" b="0" i="0" u="none" strike="noStrike" baseline="0" dirty="0">
                <a:latin typeface="Arial" panose="020B0604020202020204" pitchFamily="34" charset="0"/>
              </a:rPr>
              <a:t>With immersive VR experiences, 360-degree video of the real world, or graphically created virtual worlds, allow the user’s head movements to be tracked and for this to control the view that is displayed. </a:t>
            </a:r>
          </a:p>
          <a:p>
            <a:pPr marL="357188" indent="-357188"/>
            <a:r>
              <a:rPr lang="en-CA" sz="1800" b="0" i="0" u="none" strike="noStrike" baseline="0" dirty="0">
                <a:latin typeface="Arial" panose="020B0604020202020204" pitchFamily="34" charset="0"/>
              </a:rPr>
              <a:t>This allows the users to look around and move about to change the view that they have.</a:t>
            </a:r>
          </a:p>
        </p:txBody>
      </p:sp>
    </p:spTree>
    <p:extLst>
      <p:ext uri="{BB962C8B-B14F-4D97-AF65-F5344CB8AC3E}">
        <p14:creationId xmlns:p14="http://schemas.microsoft.com/office/powerpoint/2010/main" val="41727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850"/>
            <a:ext cx="7886700" cy="730930"/>
          </a:xfrm>
        </p:spPr>
        <p:txBody>
          <a:bodyPr/>
          <a:lstStyle/>
          <a:p>
            <a:r>
              <a:rPr lang="en-US" sz="3600" i="0" u="none" strike="noStrike" kern="1400" baseline="0" dirty="0">
                <a:latin typeface="Arial" panose="020B0604020202020204" pitchFamily="34" charset="0"/>
              </a:rPr>
              <a:t>Auditory experiences</a:t>
            </a:r>
          </a:p>
        </p:txBody>
      </p:sp>
      <p:sp>
        <p:nvSpPr>
          <p:cNvPr id="3" name="Text Placeholder 2"/>
          <p:cNvSpPr>
            <a:spLocks noGrp="1"/>
          </p:cNvSpPr>
          <p:nvPr>
            <p:ph type="body" idx="4294967295"/>
          </p:nvPr>
        </p:nvSpPr>
        <p:spPr>
          <a:xfrm>
            <a:off x="654777" y="1408427"/>
            <a:ext cx="7886700" cy="4351338"/>
          </a:xfrm>
        </p:spPr>
        <p:txBody>
          <a:bodyPr>
            <a:normAutofit/>
          </a:bodyPr>
          <a:lstStyle/>
          <a:p>
            <a:pPr marL="357188" indent="-357188"/>
            <a:r>
              <a:rPr lang="en-CA" b="0" i="0" u="none" strike="noStrike" baseline="0" dirty="0">
                <a:latin typeface="Arial" panose="020B0604020202020204" pitchFamily="34" charset="0"/>
              </a:rPr>
              <a:t>The second most common (and often used in conjunction with the previous) is auditory simulation. </a:t>
            </a:r>
          </a:p>
          <a:p>
            <a:pPr marL="357188" indent="-357188"/>
            <a:r>
              <a:rPr lang="en-CA" b="0" i="0" u="none" strike="noStrike" baseline="0" dirty="0">
                <a:latin typeface="Arial" panose="020B0604020202020204" pitchFamily="34" charset="0"/>
              </a:rPr>
              <a:t>In this case computer-generated sounds can be supplied in such a way that they appear to originate from locations within the real environment. </a:t>
            </a:r>
          </a:p>
          <a:p>
            <a:pPr marL="357188" indent="-357188"/>
            <a:r>
              <a:rPr lang="en-CA" b="0" i="0" u="none" strike="noStrike" baseline="0" dirty="0">
                <a:latin typeface="Arial" panose="020B0604020202020204" pitchFamily="34" charset="0"/>
              </a:rPr>
              <a:t>Common methods include the use of headphones or speaker arrangements, but there are more exotic technologies such as a hypersonic sound device that can target a specific location and make it appear that the sound is originating from there.</a:t>
            </a:r>
          </a:p>
        </p:txBody>
      </p:sp>
    </p:spTree>
    <p:extLst>
      <p:ext uri="{BB962C8B-B14F-4D97-AF65-F5344CB8AC3E}">
        <p14:creationId xmlns:p14="http://schemas.microsoft.com/office/powerpoint/2010/main" val="1591472754"/>
      </p:ext>
    </p:extLst>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752</TotalTime>
  <Words>6942</Words>
  <Application>Microsoft Office PowerPoint</Application>
  <PresentationFormat>On-screen Show (4:3)</PresentationFormat>
  <Paragraphs>358</Paragraphs>
  <Slides>57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ＭＳ Ｐゴシック</vt:lpstr>
      <vt:lpstr>ＭＳ Ｐゴシック</vt:lpstr>
      <vt:lpstr>Arial</vt:lpstr>
      <vt:lpstr>Calibri</vt:lpstr>
      <vt:lpstr>Helvetica</vt:lpstr>
      <vt:lpstr>Times</vt:lpstr>
      <vt:lpstr>Times New Roman</vt:lpstr>
      <vt:lpstr>Verdana</vt:lpstr>
      <vt:lpstr>3_Default Design</vt:lpstr>
      <vt:lpstr>PowerPoint Presentation</vt:lpstr>
      <vt:lpstr>Contents</vt:lpstr>
      <vt:lpstr>Aims</vt:lpstr>
      <vt:lpstr>Introduction</vt:lpstr>
      <vt:lpstr>Mixed Reality (MR) (1 of 2)</vt:lpstr>
      <vt:lpstr>Mixed Reality (MR) (2 of 2) </vt:lpstr>
      <vt:lpstr>Augmented Reality (AR)</vt:lpstr>
      <vt:lpstr>Immersive experiences</vt:lpstr>
      <vt:lpstr>Auditory experiences</vt:lpstr>
      <vt:lpstr>Other senses</vt:lpstr>
      <vt:lpstr>Smell, taste and emotion</vt:lpstr>
      <vt:lpstr>Smell, taste and emotion</vt:lpstr>
      <vt:lpstr>Multimodal interaction</vt:lpstr>
      <vt:lpstr>Input modes</vt:lpstr>
      <vt:lpstr>Features of people </vt:lpstr>
      <vt:lpstr>Interaction tools</vt:lpstr>
      <vt:lpstr>Mixed reality interaction</vt:lpstr>
      <vt:lpstr>Full-body interaction</vt:lpstr>
      <vt:lpstr>AR Quake </vt:lpstr>
      <vt:lpstr>Virtual reality </vt:lpstr>
      <vt:lpstr>Computer Augmented Virtual Environment (CAVE) </vt:lpstr>
      <vt:lpstr>Other environments</vt:lpstr>
      <vt:lpstr>Non-immersive virtual reality</vt:lpstr>
      <vt:lpstr>Multimodal interface design</vt:lpstr>
      <vt:lpstr>Using sound at the interface</vt:lpstr>
      <vt:lpstr>Hoggan and Brewster (1 of 2)</vt:lpstr>
      <vt:lpstr>Hoggan and Brewster (2 of 2)</vt:lpstr>
      <vt:lpstr>Challenge</vt:lpstr>
      <vt:lpstr>Auditory user interfaces</vt:lpstr>
      <vt:lpstr>Characteristics of sound</vt:lpstr>
      <vt:lpstr>Soundscapes</vt:lpstr>
      <vt:lpstr>Designing for sound</vt:lpstr>
      <vt:lpstr>Speech-based interfaces (1 of 2)</vt:lpstr>
      <vt:lpstr>Speech-based interfaces (2 of 2)</vt:lpstr>
      <vt:lpstr>Tangible interaction (1 of 2)</vt:lpstr>
      <vt:lpstr>Tangible interaction (2 of 2)</vt:lpstr>
      <vt:lpstr>Tangible Media Lab</vt:lpstr>
      <vt:lpstr>Why tangible interaction?</vt:lpstr>
      <vt:lpstr>Hiroshi Ishii</vt:lpstr>
      <vt:lpstr>TUIs (1 of 2)</vt:lpstr>
      <vt:lpstr>TUIs (2 of 2)</vt:lpstr>
      <vt:lpstr>Illuminating Clay (1 of 3)</vt:lpstr>
      <vt:lpstr>Illuminating Clay (2 of 3)</vt:lpstr>
      <vt:lpstr>Illuminating Clay (3 of 3)</vt:lpstr>
      <vt:lpstr>Challenge </vt:lpstr>
      <vt:lpstr>Gestural interaction </vt:lpstr>
      <vt:lpstr>Gestural interaction and surface computing</vt:lpstr>
      <vt:lpstr>PowerPoint Presentation</vt:lpstr>
      <vt:lpstr>Surface computing </vt:lpstr>
      <vt:lpstr>Multi-touch (1 of 3)</vt:lpstr>
      <vt:lpstr>Multi-touch (2 of 3)</vt:lpstr>
      <vt:lpstr>Multi-touch (3 of 3)</vt:lpstr>
      <vt:lpstr>Gesture design</vt:lpstr>
      <vt:lpstr>Flexible displays</vt:lpstr>
      <vt:lpstr>Gestural interaction </vt:lpstr>
      <vt:lpstr>Haptics meets hearing</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interface design</dc:title>
  <dc:creator>Benyon, David</dc:creator>
  <cp:lastModifiedBy>Vivekan G</cp:lastModifiedBy>
  <cp:revision>165</cp:revision>
  <dcterms:created xsi:type="dcterms:W3CDTF">2017-11-24T12:21:29Z</dcterms:created>
  <dcterms:modified xsi:type="dcterms:W3CDTF">2019-01-22T11:28:59Z</dcterms:modified>
</cp:coreProperties>
</file>