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79"/>
  </p:notesMasterIdLst>
  <p:sldIdLst>
    <p:sldId id="33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7" r:id="rId7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476" userDrawn="1">
          <p15:clr>
            <a:srgbClr val="A4A3A4"/>
          </p15:clr>
        </p15:guide>
        <p15:guide id="4" pos="703" userDrawn="1">
          <p15:clr>
            <a:srgbClr val="A4A3A4"/>
          </p15:clr>
        </p15:guide>
        <p15:guide id="5" pos="975" userDrawn="1">
          <p15:clr>
            <a:srgbClr val="A4A3A4"/>
          </p15:clr>
        </p15:guide>
        <p15:guide id="6" pos="5579" userDrawn="1">
          <p15:clr>
            <a:srgbClr val="A4A3A4"/>
          </p15:clr>
        </p15:guide>
        <p15:guide id="7" orient="horz" pos="527" userDrawn="1">
          <p15:clr>
            <a:srgbClr val="A4A3A4"/>
          </p15:clr>
        </p15:guide>
        <p15:guide id="8" orient="horz" pos="958" userDrawn="1">
          <p15:clr>
            <a:srgbClr val="A4A3A4"/>
          </p15:clr>
        </p15:guide>
        <p15:guide id="9" orient="horz" pos="395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ser" initials="CE" lastIdx="2" clrIdx="0"/>
  <p:cmAuthor id="1" name="Syed,HaameedMazhar" initials="S" lastIdx="1" clrIdx="1">
    <p:extLst>
      <p:ext uri="{19B8F6BF-5375-455C-9EA6-DF929625EA0E}">
        <p15:presenceInfo xmlns:p15="http://schemas.microsoft.com/office/powerpoint/2012/main" userId="S-1-5-21-2752970185-40930380-1894245210-29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94660"/>
  </p:normalViewPr>
  <p:slideViewPr>
    <p:cSldViewPr snapToGrid="0" snapToObjects="1">
      <p:cViewPr varScale="1">
        <p:scale>
          <a:sx n="105" d="100"/>
          <a:sy n="105" d="100"/>
        </p:scale>
        <p:origin x="1878" y="114"/>
      </p:cViewPr>
      <p:guideLst>
        <p:guide orient="horz" pos="2160"/>
        <p:guide pos="2880"/>
        <p:guide pos="476"/>
        <p:guide pos="703"/>
        <p:guide pos="975"/>
        <p:guide pos="5579"/>
        <p:guide orient="horz" pos="527"/>
        <p:guide orient="horz" pos="958"/>
        <p:guide orient="horz" pos="3952"/>
      </p:guideLst>
    </p:cSldViewPr>
  </p:slideViewPr>
  <p:notesTextViewPr>
    <p:cViewPr>
      <p:scale>
        <a:sx n="1" d="1"/>
        <a:sy n="1" d="1"/>
      </p:scale>
      <p:origin x="0" y="0"/>
    </p:cViewPr>
  </p:notesTextViewPr>
  <p:sorterViewPr>
    <p:cViewPr>
      <p:scale>
        <a:sx n="100" d="100"/>
        <a:sy n="100" d="100"/>
      </p:scale>
      <p:origin x="0" y="-1310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948B34-0B6B-4157-9D85-4E2D38DD9C13}" type="datetimeFigureOut">
              <a:rPr lang="en-IN" smtClean="0"/>
              <a:t>22-01-2019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3CCFE-DFA1-4E7C-985B-FF6E35C69956}" type="slidenum">
              <a:rPr lang="en-IN" smtClean="0"/>
              <a:t>‹#›</a:t>
            </a:fld>
            <a:endParaRPr lang="en-IN"/>
          </a:p>
        </p:txBody>
      </p:sp>
    </p:spTree>
    <p:extLst>
      <p:ext uri="{BB962C8B-B14F-4D97-AF65-F5344CB8AC3E}">
        <p14:creationId xmlns:p14="http://schemas.microsoft.com/office/powerpoint/2010/main" val="2254736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C07E3DFF-687C-4CF5-9849-A92F8D4F2927}"/>
              </a:ext>
            </a:extLst>
          </p:cNvPr>
          <p:cNvSpPr>
            <a:spLocks noGrp="1" noRot="1" noChangeAspect="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C6B76B4B-C18C-44F1-BB19-C0D2A42E25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09FB6AC2-2AD9-4AEB-9E72-C465C857B9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DA64A975-5D67-410A-801F-8BEDDF40DB8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ct val="0"/>
                </a:spcBef>
                <a:spcAft>
                  <a:spcPts val="0"/>
                </a:spcAft>
                <a:buClrTx/>
                <a:buSzTx/>
                <a:buFontTx/>
                <a:buNone/>
                <a:tabLst/>
                <a:defRPr/>
              </a:pPr>
              <a:t>1</a:t>
            </a:fld>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111160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Tree>
    <p:extLst>
      <p:ext uri="{BB962C8B-B14F-4D97-AF65-F5344CB8AC3E}">
        <p14:creationId xmlns:p14="http://schemas.microsoft.com/office/powerpoint/2010/main" val="701493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2149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3309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a:prstGeom prst="rect">
            <a:avLst/>
          </a:prstGeom>
        </p:spPr>
        <p:txBody>
          <a:bodyPr anchor="t"/>
          <a:lstStyle/>
          <a:p>
            <a:r>
              <a:rPr lang="en-US" dirty="0"/>
              <a:t>Click to edit Master title style</a:t>
            </a:r>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1500">
                <a:solidFill>
                  <a:srgbClr val="007FA3"/>
                </a:solidFill>
              </a:defRPr>
            </a:lvl1pPr>
            <a:lvl2pPr marL="0" indent="0">
              <a:spcBef>
                <a:spcPts val="0"/>
              </a:spcBef>
              <a:buNone/>
              <a:defRPr sz="1800">
                <a:solidFill>
                  <a:schemeClr val="bg1"/>
                </a:solidFill>
              </a:defRPr>
            </a:lvl2pPr>
            <a:lvl3pPr marL="0" indent="0">
              <a:spcBef>
                <a:spcPts val="0"/>
              </a:spcBef>
              <a:buNone/>
              <a:defRPr sz="1800">
                <a:solidFill>
                  <a:schemeClr val="bg1"/>
                </a:solidFill>
              </a:defRPr>
            </a:lvl3pPr>
            <a:lvl4pPr marL="0" indent="0">
              <a:spcBef>
                <a:spcPts val="0"/>
              </a:spcBef>
              <a:buNone/>
              <a:defRPr sz="1800">
                <a:solidFill>
                  <a:schemeClr val="bg1"/>
                </a:solidFill>
              </a:defRPr>
            </a:lvl4pPr>
            <a:lvl5pPr marL="0" indent="0">
              <a:spcBef>
                <a:spcPts val="0"/>
              </a:spcBef>
              <a:buNone/>
              <a:defRPr sz="1800">
                <a:solidFill>
                  <a:schemeClr val="bg1"/>
                </a:solidFill>
              </a:defRPr>
            </a:lvl5pPr>
            <a:lvl6pPr marL="0" indent="0">
              <a:spcBef>
                <a:spcPts val="0"/>
              </a:spcBef>
              <a:buNone/>
              <a:defRPr sz="1800">
                <a:solidFill>
                  <a:schemeClr val="bg1"/>
                </a:solidFill>
              </a:defRPr>
            </a:lvl6pPr>
            <a:lvl7pPr marL="0" indent="0">
              <a:spcBef>
                <a:spcPts val="0"/>
              </a:spcBef>
              <a:buNone/>
              <a:defRPr sz="1800">
                <a:solidFill>
                  <a:schemeClr val="bg1"/>
                </a:solidFill>
              </a:defRPr>
            </a:lvl7pPr>
            <a:lvl8pPr marL="0" indent="0">
              <a:spcBef>
                <a:spcPts val="0"/>
              </a:spcBef>
              <a:buNone/>
              <a:defRPr sz="1800">
                <a:solidFill>
                  <a:schemeClr val="bg1"/>
                </a:solidFill>
              </a:defRPr>
            </a:lvl8pPr>
            <a:lvl9pPr marL="0" indent="0">
              <a:spcBef>
                <a:spcPts val="0"/>
              </a:spcBef>
              <a:buNone/>
              <a:defRPr sz="1800">
                <a:solidFill>
                  <a:schemeClr val="bg1"/>
                </a:solidFill>
              </a:defRPr>
            </a:lvl9pPr>
          </a:lstStyle>
          <a:p>
            <a:pPr lvl="0"/>
            <a:r>
              <a:rPr lang="en-US"/>
              <a:t>Click to edit Master text styles</a:t>
            </a:r>
          </a:p>
        </p:txBody>
      </p:sp>
      <p:sp>
        <p:nvSpPr>
          <p:cNvPr id="9" name="Text Placeholder 8"/>
          <p:cNvSpPr>
            <a:spLocks noGrp="1"/>
          </p:cNvSpPr>
          <p:nvPr>
            <p:ph type="body" sz="quarter" idx="14"/>
          </p:nvPr>
        </p:nvSpPr>
        <p:spPr>
          <a:xfrm>
            <a:off x="5029200" y="1600203"/>
            <a:ext cx="3657600" cy="1600199"/>
          </a:xfrm>
        </p:spPr>
        <p:txBody>
          <a:bodyPr anchor="b">
            <a:noAutofit/>
          </a:bodyPr>
          <a:lstStyle>
            <a:lvl1pPr marL="0" indent="0">
              <a:spcBef>
                <a:spcPts val="0"/>
              </a:spcBef>
              <a:buNone/>
              <a:defRPr sz="2250" baseline="0"/>
            </a:lvl1pPr>
            <a:lvl2pPr marL="0" indent="0">
              <a:spcBef>
                <a:spcPts val="0"/>
              </a:spcBef>
              <a:buNone/>
              <a:defRPr sz="3300"/>
            </a:lvl2pPr>
            <a:lvl3pPr marL="0" indent="0">
              <a:spcBef>
                <a:spcPts val="0"/>
              </a:spcBef>
              <a:buNone/>
              <a:defRPr sz="3300"/>
            </a:lvl3pPr>
            <a:lvl4pPr marL="0" indent="0">
              <a:spcBef>
                <a:spcPts val="0"/>
              </a:spcBef>
              <a:buNone/>
              <a:defRPr sz="3300"/>
            </a:lvl4pPr>
            <a:lvl5pPr marL="0" indent="0">
              <a:spcBef>
                <a:spcPts val="0"/>
              </a:spcBef>
              <a:buNone/>
              <a:defRPr sz="3300"/>
            </a:lvl5pPr>
            <a:lvl6pPr marL="0" indent="0">
              <a:spcBef>
                <a:spcPts val="0"/>
              </a:spcBef>
              <a:buNone/>
              <a:defRPr sz="3300"/>
            </a:lvl6pPr>
            <a:lvl7pPr marL="0" indent="0">
              <a:spcBef>
                <a:spcPts val="0"/>
              </a:spcBef>
              <a:buNone/>
              <a:defRPr sz="3300"/>
            </a:lvl7pPr>
            <a:lvl8pPr marL="0" indent="0">
              <a:spcBef>
                <a:spcPts val="0"/>
              </a:spcBef>
              <a:buNone/>
              <a:defRPr sz="3300"/>
            </a:lvl8pPr>
            <a:lvl9pPr marL="0" indent="0">
              <a:spcBef>
                <a:spcPts val="0"/>
              </a:spcBef>
              <a:buNone/>
              <a:defRPr sz="3300"/>
            </a:lvl9pPr>
          </a:lstStyle>
          <a:p>
            <a:pPr lvl="0"/>
            <a:r>
              <a:rPr lang="en-US"/>
              <a:t>Click to edit Master text styles</a:t>
            </a:r>
          </a:p>
        </p:txBody>
      </p:sp>
      <p:sp>
        <p:nvSpPr>
          <p:cNvPr id="10" name="Text Placeholder 8"/>
          <p:cNvSpPr>
            <a:spLocks noGrp="1"/>
          </p:cNvSpPr>
          <p:nvPr>
            <p:ph type="body" sz="quarter" idx="15"/>
          </p:nvPr>
        </p:nvSpPr>
        <p:spPr>
          <a:xfrm>
            <a:off x="5029200" y="3200402"/>
            <a:ext cx="3657600" cy="2925763"/>
          </a:xfrm>
        </p:spPr>
        <p:txBody>
          <a:bodyPr>
            <a:noAutofit/>
          </a:bodyPr>
          <a:lstStyle>
            <a:lvl1pPr marL="0" indent="0">
              <a:spcBef>
                <a:spcPts val="0"/>
              </a:spcBef>
              <a:buNone/>
              <a:defRPr sz="165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a:t>Click to edit Master text styles</a:t>
            </a:r>
          </a:p>
        </p:txBody>
      </p:sp>
      <p:sp>
        <p:nvSpPr>
          <p:cNvPr id="6" name="Footer Placeholder 2"/>
          <p:cNvSpPr>
            <a:spLocks noGrp="1"/>
          </p:cNvSpPr>
          <p:nvPr>
            <p:ph type="ftr" sz="quarter" idx="16"/>
          </p:nvPr>
        </p:nvSpPr>
        <p:spPr>
          <a:xfrm>
            <a:off x="93663" y="6165850"/>
            <a:ext cx="8596312" cy="234950"/>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endParaRPr lang="en-US"/>
          </a:p>
        </p:txBody>
      </p:sp>
      <p:sp>
        <p:nvSpPr>
          <p:cNvPr id="8" name="Date Placeholder 3"/>
          <p:cNvSpPr>
            <a:spLocks noGrp="1"/>
          </p:cNvSpPr>
          <p:nvPr>
            <p:ph type="dt" sz="half" idx="17"/>
          </p:nvPr>
        </p:nvSpPr>
        <p:spPr>
          <a:xfrm>
            <a:off x="6335713" y="112713"/>
            <a:ext cx="2133600" cy="182562"/>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fld id="{B8364359-B07E-4E2A-A5DC-C371B0C0F69F}" type="datetimeFigureOut">
              <a:rPr lang="en-US"/>
              <a:pPr>
                <a:defRPr/>
              </a:pPr>
              <a:t>1/22/2019</a:t>
            </a:fld>
            <a:endParaRPr lang="en-US" dirty="0"/>
          </a:p>
        </p:txBody>
      </p:sp>
      <p:sp>
        <p:nvSpPr>
          <p:cNvPr id="12" name="Slide Number Placeholder 4"/>
          <p:cNvSpPr>
            <a:spLocks noGrp="1"/>
          </p:cNvSpPr>
          <p:nvPr>
            <p:ph type="sldNum" sz="quarter" idx="18"/>
          </p:nvPr>
        </p:nvSpPr>
        <p:spPr>
          <a:xfrm>
            <a:off x="8469313" y="112713"/>
            <a:ext cx="552450" cy="182562"/>
          </a:xfrm>
          <a:prstGeom prst="rect">
            <a:avLst/>
          </a:prstGeom>
        </p:spPr>
        <p:txBody>
          <a:bodyPr vert="horz" wrap="square" lIns="91440" tIns="45720" rIns="91440" bIns="45720" numCol="1" anchor="t" anchorCtr="0" compatLnSpc="1">
            <a:prstTxWarp prst="textNoShape">
              <a:avLst/>
            </a:prstTxWarp>
          </a:bodyPr>
          <a:lstStyle>
            <a:lvl1pPr eaLnBrk="1" hangingPunct="1">
              <a:defRPr sz="1800">
                <a:solidFill>
                  <a:srgbClr val="000000"/>
                </a:solidFill>
                <a:latin typeface="Times" panose="02020603050405020304" pitchFamily="18" charset="0"/>
                <a:ea typeface="MS PGothic" panose="020B0600070205080204" pitchFamily="34" charset="-128"/>
              </a:defRPr>
            </a:lvl1pPr>
          </a:lstStyle>
          <a:p>
            <a:pPr>
              <a:defRPr/>
            </a:pPr>
            <a:fld id="{657E8C05-2277-4C00-AF98-D98487C905B4}" type="slidenum">
              <a:rPr lang="en-US" altLang="en-US"/>
              <a:pPr>
                <a:defRPr/>
              </a:pPr>
              <a:t>‹#›</a:t>
            </a:fld>
            <a:endParaRPr lang="en-US" altLang="en-US"/>
          </a:p>
        </p:txBody>
      </p:sp>
    </p:spTree>
    <p:extLst>
      <p:ext uri="{BB962C8B-B14F-4D97-AF65-F5344CB8AC3E}">
        <p14:creationId xmlns:p14="http://schemas.microsoft.com/office/powerpoint/2010/main" val="2492357789"/>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913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502279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7882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5773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519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89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408533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526756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2" name="Text Box 13"/>
          <p:cNvSpPr txBox="1">
            <a:spLocks noChangeArrowheads="1"/>
          </p:cNvSpPr>
          <p:nvPr userDrawn="1"/>
        </p:nvSpPr>
        <p:spPr bwMode="auto">
          <a:xfrm>
            <a:off x="185739" y="6416677"/>
            <a:ext cx="8642350" cy="188913"/>
          </a:xfrm>
          <a:prstGeom prst="rect">
            <a:avLst/>
          </a:prstGeom>
          <a:noFill/>
          <a:ln>
            <a:noFill/>
          </a:ln>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200" dirty="0">
                <a:solidFill>
                  <a:srgbClr val="000000"/>
                </a:solidFill>
                <a:latin typeface="Arial"/>
                <a:ea typeface="Verdana" panose="020B0604030504040204" pitchFamily="34" charset="0"/>
                <a:cs typeface="Verdana" panose="020B0604030504040204" pitchFamily="34" charset="0"/>
              </a:rPr>
              <a:t>Copyright © 2019, </a:t>
            </a:r>
            <a:r>
              <a:rPr lang="en-US" sz="1200" dirty="0" smtClean="0">
                <a:solidFill>
                  <a:srgbClr val="000000"/>
                </a:solidFill>
                <a:latin typeface="Arial"/>
                <a:ea typeface="Verdana" panose="020B0604030504040204" pitchFamily="34" charset="0"/>
                <a:cs typeface="Verdana" panose="020B0604030504040204" pitchFamily="34" charset="0"/>
              </a:rPr>
              <a:t>2014, 2010 </a:t>
            </a:r>
            <a:r>
              <a:rPr lang="en-US" sz="1200" dirty="0">
                <a:solidFill>
                  <a:srgbClr val="000000"/>
                </a:solidFill>
                <a:latin typeface="Arial"/>
                <a:ea typeface="Verdana" panose="020B0604030504040204" pitchFamily="34" charset="0"/>
                <a:cs typeface="Verdana" panose="020B0604030504040204" pitchFamily="34" charset="0"/>
              </a:rPr>
              <a:t>Pearson Education, Inc. All Rights Reserved</a:t>
            </a:r>
            <a:endParaRPr lang="en-GB" sz="1200" dirty="0">
              <a:solidFill>
                <a:srgbClr val="000000"/>
              </a:solidFill>
              <a:latin typeface="Arial"/>
              <a:ea typeface="Verdana" panose="020B0604030504040204" pitchFamily="34" charset="0"/>
              <a:cs typeface="Verdana" panose="020B0604030504040204" pitchFamily="34" charset="0"/>
            </a:endParaRPr>
          </a:p>
        </p:txBody>
      </p:sp>
      <p:pic>
        <p:nvPicPr>
          <p:cNvPr id="1029" name="Picture 8" descr="Pearson Logo"/>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7201"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721214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rtl="0" eaLnBrk="0" fontAlgn="base" hangingPunct="0">
        <a:spcBef>
          <a:spcPct val="0"/>
        </a:spcBef>
        <a:spcAft>
          <a:spcPct val="0"/>
        </a:spcAft>
        <a:defRPr sz="2700" b="1">
          <a:solidFill>
            <a:srgbClr val="007FA3"/>
          </a:solidFill>
          <a:latin typeface="+mj-lt"/>
          <a:ea typeface="+mj-ea"/>
          <a:cs typeface="+mj-cs"/>
        </a:defRPr>
      </a:lvl1pPr>
      <a:lvl2pPr algn="ctr" rtl="0" eaLnBrk="0" fontAlgn="base" hangingPunct="0">
        <a:spcBef>
          <a:spcPct val="0"/>
        </a:spcBef>
        <a:spcAft>
          <a:spcPct val="0"/>
        </a:spcAft>
        <a:defRPr sz="3000" b="1">
          <a:solidFill>
            <a:srgbClr val="007FA3"/>
          </a:solidFill>
          <a:latin typeface="Arial" pitchFamily="34" charset="0"/>
        </a:defRPr>
      </a:lvl2pPr>
      <a:lvl3pPr algn="ctr" rtl="0" eaLnBrk="0" fontAlgn="base" hangingPunct="0">
        <a:spcBef>
          <a:spcPct val="0"/>
        </a:spcBef>
        <a:spcAft>
          <a:spcPct val="0"/>
        </a:spcAft>
        <a:defRPr sz="3000" b="1">
          <a:solidFill>
            <a:srgbClr val="007FA3"/>
          </a:solidFill>
          <a:latin typeface="Arial" pitchFamily="34" charset="0"/>
        </a:defRPr>
      </a:lvl3pPr>
      <a:lvl4pPr algn="ctr" rtl="0" eaLnBrk="0" fontAlgn="base" hangingPunct="0">
        <a:spcBef>
          <a:spcPct val="0"/>
        </a:spcBef>
        <a:spcAft>
          <a:spcPct val="0"/>
        </a:spcAft>
        <a:defRPr sz="3000" b="1">
          <a:solidFill>
            <a:srgbClr val="007FA3"/>
          </a:solidFill>
          <a:latin typeface="Arial" pitchFamily="34" charset="0"/>
        </a:defRPr>
      </a:lvl4pPr>
      <a:lvl5pPr algn="ctr" rtl="0" eaLnBrk="0" fontAlgn="base" hangingPunct="0">
        <a:spcBef>
          <a:spcPct val="0"/>
        </a:spcBef>
        <a:spcAft>
          <a:spcPct val="0"/>
        </a:spcAft>
        <a:defRPr sz="3000" b="1">
          <a:solidFill>
            <a:srgbClr val="007FA3"/>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p:titleStyle>
    <p:bodyStyle>
      <a:lvl1pPr marL="257175" indent="-257175" algn="l" rtl="0" eaLnBrk="0" fontAlgn="base" hangingPunct="0">
        <a:spcBef>
          <a:spcPct val="20000"/>
        </a:spcBef>
        <a:spcAft>
          <a:spcPct val="0"/>
        </a:spcAft>
        <a:buClr>
          <a:srgbClr val="007FA3"/>
        </a:buClr>
        <a:buChar char="•"/>
        <a:defRPr sz="2400">
          <a:solidFill>
            <a:schemeClr val="tx1"/>
          </a:solidFill>
          <a:latin typeface="+mj-lt"/>
          <a:ea typeface="+mn-ea"/>
          <a:cs typeface="+mn-cs"/>
        </a:defRPr>
      </a:lvl1pPr>
      <a:lvl2pPr marL="557213" indent="-214313" algn="l" rtl="0" eaLnBrk="0" fontAlgn="base" hangingPunct="0">
        <a:spcBef>
          <a:spcPct val="20000"/>
        </a:spcBef>
        <a:spcAft>
          <a:spcPct val="0"/>
        </a:spcAft>
        <a:buClr>
          <a:srgbClr val="007FA3"/>
        </a:buClr>
        <a:buChar char="–"/>
        <a:defRPr sz="2100">
          <a:solidFill>
            <a:schemeClr val="tx1"/>
          </a:solidFill>
          <a:latin typeface="+mj-lt"/>
        </a:defRPr>
      </a:lvl2pPr>
      <a:lvl3pPr marL="857250" indent="-171450" algn="l" rtl="0" eaLnBrk="0" fontAlgn="base" hangingPunct="0">
        <a:spcBef>
          <a:spcPct val="20000"/>
        </a:spcBef>
        <a:spcAft>
          <a:spcPct val="0"/>
        </a:spcAft>
        <a:buClr>
          <a:srgbClr val="007FA3"/>
        </a:buClr>
        <a:buChar char="•"/>
        <a:defRPr sz="1800">
          <a:solidFill>
            <a:schemeClr val="tx1"/>
          </a:solidFill>
          <a:latin typeface="+mj-lt"/>
        </a:defRPr>
      </a:lvl3pPr>
      <a:lvl4pPr marL="1200150" indent="-171450" algn="l" rtl="0" eaLnBrk="0" fontAlgn="base" hangingPunct="0">
        <a:spcBef>
          <a:spcPct val="20000"/>
        </a:spcBef>
        <a:spcAft>
          <a:spcPct val="0"/>
        </a:spcAft>
        <a:buClr>
          <a:srgbClr val="007FA3"/>
        </a:buClr>
        <a:buChar char="–"/>
        <a:defRPr sz="1500">
          <a:solidFill>
            <a:schemeClr val="tx1"/>
          </a:solidFill>
          <a:latin typeface="+mj-lt"/>
        </a:defRPr>
      </a:lvl4pPr>
      <a:lvl5pPr marL="1543050" indent="-171450" algn="l" rtl="0" eaLnBrk="0" fontAlgn="base" hangingPunct="0">
        <a:spcBef>
          <a:spcPct val="20000"/>
        </a:spcBef>
        <a:spcAft>
          <a:spcPct val="0"/>
        </a:spcAft>
        <a:buChar char="»"/>
        <a:defRPr sz="1500">
          <a:solidFill>
            <a:schemeClr val="tx1"/>
          </a:solidFill>
          <a:latin typeface="+mj-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4EB52C-187A-4233-8479-BF53A6EC3191}"/>
              </a:ext>
            </a:extLst>
          </p:cNvPr>
          <p:cNvSpPr txBox="1">
            <a:spLocks/>
          </p:cNvSpPr>
          <p:nvPr/>
        </p:nvSpPr>
        <p:spPr bwMode="auto">
          <a:xfrm>
            <a:off x="260349" y="112713"/>
            <a:ext cx="8596313" cy="1660525"/>
          </a:xfrm>
          <a:prstGeom prst="rect">
            <a:avLst/>
          </a:prstGeom>
          <a:noFill/>
          <a:ln w="9525">
            <a:noFill/>
            <a:miter lim="800000"/>
            <a:headEnd/>
            <a:tailEnd/>
          </a:ln>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IN" sz="3600" b="1" i="0" u="none" strike="noStrike" kern="1200" cap="none" spc="0" normalizeH="0" baseline="0" noProof="0" dirty="0">
                <a:ln>
                  <a:noFill/>
                </a:ln>
                <a:solidFill>
                  <a:srgbClr val="007BA4"/>
                </a:solidFill>
                <a:effectLst/>
                <a:uLnTx/>
                <a:uFillTx/>
                <a:latin typeface="Arial"/>
                <a:ea typeface="+mj-ea"/>
                <a:cs typeface="+mj-cs"/>
              </a:rPr>
              <a:t>Designing User Experience</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8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A guide to HCI, UX and Interaction Design</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0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Fourth Edition</a:t>
            </a:r>
          </a:p>
        </p:txBody>
      </p:sp>
      <p:pic>
        <p:nvPicPr>
          <p:cNvPr id="6" name="Picture 5">
            <a:extLst>
              <a:ext uri="{FF2B5EF4-FFF2-40B4-BE49-F238E27FC236}">
                <a16:creationId xmlns:a16="http://schemas.microsoft.com/office/drawing/2014/main" id="{1613632F-15D7-468D-90F9-2EB3B877691E}"/>
              </a:ext>
            </a:extLst>
          </p:cNvPr>
          <p:cNvPicPr>
            <a:picLocks noChangeAspect="1"/>
          </p:cNvPicPr>
          <p:nvPr/>
        </p:nvPicPr>
        <p:blipFill>
          <a:blip r:embed="rId3"/>
          <a:stretch>
            <a:fillRect/>
          </a:stretch>
        </p:blipFill>
        <p:spPr>
          <a:xfrm>
            <a:off x="466725" y="1852613"/>
            <a:ext cx="3176588" cy="4316412"/>
          </a:xfrm>
          <a:prstGeom prst="rect">
            <a:avLst/>
          </a:prstGeom>
          <a:effectLst>
            <a:outerShdw blurRad="50800" dist="38100" dir="2700000" algn="tl" rotWithShape="0">
              <a:prstClr val="black">
                <a:alpha val="40000"/>
              </a:prstClr>
            </a:outerShdw>
          </a:effectLst>
        </p:spPr>
      </p:pic>
      <p:sp>
        <p:nvSpPr>
          <p:cNvPr id="7" name="Text Placeholder 4">
            <a:extLst>
              <a:ext uri="{FF2B5EF4-FFF2-40B4-BE49-F238E27FC236}">
                <a16:creationId xmlns:a16="http://schemas.microsoft.com/office/drawing/2014/main" id="{49BBEBAC-58E4-43D9-8404-6F18E4C00C89}"/>
              </a:ext>
            </a:extLst>
          </p:cNvPr>
          <p:cNvSpPr txBox="1">
            <a:spLocks/>
          </p:cNvSpPr>
          <p:nvPr/>
        </p:nvSpPr>
        <p:spPr bwMode="auto">
          <a:xfrm>
            <a:off x="4564063" y="2310035"/>
            <a:ext cx="4122737" cy="104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457200" rtl="0" eaLnBrk="0" fontAlgn="base" latinLnBrk="0" hangingPunct="0">
              <a:lnSpc>
                <a:spcPct val="100000"/>
              </a:lnSpc>
              <a:spcBef>
                <a:spcPts val="1200"/>
              </a:spcBef>
              <a:spcAft>
                <a:spcPct val="0"/>
              </a:spcAft>
              <a:buClrTx/>
              <a:buSzTx/>
              <a:buFontTx/>
              <a:buNone/>
              <a:tabLst/>
              <a:defRPr/>
            </a:pPr>
            <a:r>
              <a:rPr kumimoji="0" lang="en-US" sz="3000" b="0" i="0" u="none" strike="noStrike" kern="0" cap="none" spc="0" normalizeH="0" baseline="0" noProof="0" dirty="0" smtClean="0">
                <a:ln>
                  <a:noFill/>
                </a:ln>
                <a:solidFill>
                  <a:srgbClr val="000000"/>
                </a:solidFill>
                <a:effectLst/>
                <a:uLnTx/>
                <a:uFillTx/>
                <a:latin typeface="Arial"/>
                <a:ea typeface="+mn-ea"/>
                <a:cs typeface="+mn-cs"/>
              </a:rPr>
              <a:t>Part III</a:t>
            </a:r>
            <a:endParaRPr kumimoji="0" lang="en-US" sz="3000" b="0" i="0" u="none" strike="noStrike" kern="0" cap="none" spc="0" normalizeH="0" baseline="0" noProof="0" dirty="0">
              <a:ln>
                <a:noFill/>
              </a:ln>
              <a:solidFill>
                <a:srgbClr val="000000"/>
              </a:solidFill>
              <a:effectLst/>
              <a:uLnTx/>
              <a:uFillTx/>
              <a:latin typeface="Arial"/>
              <a:ea typeface="+mn-ea"/>
              <a:cs typeface="+mn-cs"/>
            </a:endParaRPr>
          </a:p>
          <a:p>
            <a:pPr marL="0" lvl="0" indent="0">
              <a:spcBef>
                <a:spcPts val="1200"/>
              </a:spcBef>
              <a:buNone/>
              <a:defRPr/>
            </a:pPr>
            <a:r>
              <a:rPr lang="en-US" sz="2200" kern="0" dirty="0">
                <a:solidFill>
                  <a:srgbClr val="000000"/>
                </a:solidFill>
              </a:rPr>
              <a:t>Contexts for designing UX</a:t>
            </a:r>
            <a:endParaRPr kumimoji="0" lang="en-US" sz="22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 Placeholder 4">
            <a:extLst>
              <a:ext uri="{FF2B5EF4-FFF2-40B4-BE49-F238E27FC236}">
                <a16:creationId xmlns:a16="http://schemas.microsoft.com/office/drawing/2014/main" id="{49BBEBAC-58E4-43D9-8404-6F18E4C00C89}"/>
              </a:ext>
            </a:extLst>
          </p:cNvPr>
          <p:cNvSpPr txBox="1">
            <a:spLocks/>
          </p:cNvSpPr>
          <p:nvPr/>
        </p:nvSpPr>
        <p:spPr bwMode="auto">
          <a:xfrm>
            <a:off x="4564063" y="3507899"/>
            <a:ext cx="4122737" cy="104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457200" rtl="0" eaLnBrk="0" fontAlgn="base" latinLnBrk="0" hangingPunct="0">
              <a:lnSpc>
                <a:spcPct val="100000"/>
              </a:lnSpc>
              <a:spcBef>
                <a:spcPts val="1200"/>
              </a:spcBef>
              <a:spcAft>
                <a:spcPct val="0"/>
              </a:spcAft>
              <a:buClrTx/>
              <a:buSzTx/>
              <a:buFontTx/>
              <a:buNone/>
              <a:tabLst/>
              <a:defRPr/>
            </a:pPr>
            <a:r>
              <a:rPr kumimoji="0" lang="en-US" sz="3000" b="0" i="0" u="none" strike="noStrike" kern="0" cap="none" spc="0" normalizeH="0" baseline="0" noProof="0" dirty="0">
                <a:ln>
                  <a:noFill/>
                </a:ln>
                <a:solidFill>
                  <a:srgbClr val="000000"/>
                </a:solidFill>
                <a:effectLst/>
                <a:uLnTx/>
                <a:uFillTx/>
                <a:latin typeface="Arial"/>
                <a:ea typeface="+mn-ea"/>
                <a:cs typeface="+mn-cs"/>
              </a:rPr>
              <a:t>Chapter </a:t>
            </a:r>
            <a:r>
              <a:rPr kumimoji="0" lang="en-US" sz="3000" b="0" i="0" u="none" strike="noStrike" kern="0" cap="none" spc="0" normalizeH="0" baseline="0" noProof="0" dirty="0" smtClean="0">
                <a:ln>
                  <a:noFill/>
                </a:ln>
                <a:solidFill>
                  <a:srgbClr val="000000"/>
                </a:solidFill>
                <a:effectLst/>
                <a:uLnTx/>
                <a:uFillTx/>
                <a:latin typeface="Arial"/>
                <a:ea typeface="+mn-ea"/>
                <a:cs typeface="+mn-cs"/>
              </a:rPr>
              <a:t>14</a:t>
            </a:r>
            <a:endParaRPr kumimoji="0" lang="en-US" sz="3000" b="0" i="0" u="none" strike="noStrike" kern="0" cap="none" spc="0" normalizeH="0" baseline="0" noProof="0" dirty="0">
              <a:ln>
                <a:noFill/>
              </a:ln>
              <a:solidFill>
                <a:srgbClr val="000000"/>
              </a:solidFill>
              <a:effectLst/>
              <a:uLnTx/>
              <a:uFillTx/>
              <a:latin typeface="Arial"/>
              <a:ea typeface="+mn-ea"/>
              <a:cs typeface="+mn-cs"/>
            </a:endParaRPr>
          </a:p>
          <a:p>
            <a:pPr marL="0" lvl="0" indent="0">
              <a:spcBef>
                <a:spcPts val="1200"/>
              </a:spcBef>
              <a:buNone/>
              <a:defRPr/>
            </a:pPr>
            <a:r>
              <a:rPr lang="en-US" sz="2200" kern="0" dirty="0">
                <a:solidFill>
                  <a:srgbClr val="000000"/>
                </a:solidFill>
              </a:rPr>
              <a:t>Designing apps and websites</a:t>
            </a:r>
            <a:endParaRPr kumimoji="0" lang="en-US" sz="22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154709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6144"/>
            <a:ext cx="7886700" cy="704972"/>
          </a:xfrm>
        </p:spPr>
        <p:txBody>
          <a:bodyPr/>
          <a:lstStyle/>
          <a:p>
            <a:r>
              <a:rPr lang="en-US" sz="3600" i="0" u="none" strike="noStrike" kern="1400" baseline="0" dirty="0">
                <a:latin typeface="Arial" panose="020B0604020202020204" pitchFamily="34" charset="0"/>
              </a:rPr>
              <a:t>Implementation</a:t>
            </a:r>
          </a:p>
        </p:txBody>
      </p:sp>
      <p:sp>
        <p:nvSpPr>
          <p:cNvPr id="3" name="Text Placeholder 2"/>
          <p:cNvSpPr>
            <a:spLocks noGrp="1"/>
          </p:cNvSpPr>
          <p:nvPr>
            <p:ph type="body" idx="4294967295"/>
          </p:nvPr>
        </p:nvSpPr>
        <p:spPr>
          <a:xfrm>
            <a:off x="662400" y="1438768"/>
            <a:ext cx="8087341" cy="4799863"/>
          </a:xfrm>
        </p:spPr>
        <p:txBody>
          <a:bodyPr>
            <a:noAutofit/>
          </a:bodyPr>
          <a:lstStyle/>
          <a:p>
            <a:pPr marL="357188" indent="-357188"/>
            <a:r>
              <a:rPr lang="en-CA" sz="1600" b="0" i="0" u="none" strike="noStrike" baseline="0" dirty="0" smtClean="0">
                <a:latin typeface="Arial" panose="020B0604020202020204" pitchFamily="34" charset="0"/>
              </a:rPr>
              <a:t>Websites are implemented either using the </a:t>
            </a:r>
            <a:r>
              <a:rPr lang="en-CA" sz="1600" b="0" i="0" u="none" strike="noStrike" baseline="0" dirty="0" err="1" smtClean="0">
                <a:latin typeface="Arial" panose="020B0604020202020204" pitchFamily="34" charset="0"/>
              </a:rPr>
              <a:t>markup</a:t>
            </a:r>
            <a:r>
              <a:rPr lang="en-CA" sz="1600" b="0" i="0" u="none" strike="noStrike" baseline="0" dirty="0" smtClean="0">
                <a:latin typeface="Arial" panose="020B0604020202020204" pitchFamily="34" charset="0"/>
              </a:rPr>
              <a:t> language, HTML5, and the associated page layouts described in Cascading Style Sheets (CSS). </a:t>
            </a:r>
          </a:p>
          <a:p>
            <a:pPr marL="357188" indent="-357188"/>
            <a:r>
              <a:rPr lang="en-CA" sz="1600" b="0" i="0" u="none" strike="noStrike" baseline="0" dirty="0" smtClean="0">
                <a:latin typeface="Arial" panose="020B0604020202020204" pitchFamily="34" charset="0"/>
              </a:rPr>
              <a:t>These may be produced by Web developers or can be generated using a content management system (CMS). </a:t>
            </a:r>
          </a:p>
          <a:p>
            <a:pPr marL="357188" indent="-357188"/>
            <a:r>
              <a:rPr lang="en-CA" sz="1600" b="0" i="0" u="none" strike="noStrike" baseline="0" dirty="0" smtClean="0">
                <a:latin typeface="Arial" panose="020B0604020202020204" pitchFamily="34" charset="0"/>
              </a:rPr>
              <a:t>There are a variety of CMSs readily available with the most popular being </a:t>
            </a:r>
            <a:r>
              <a:rPr lang="en-CA" sz="1600" b="0" i="0" u="none" strike="noStrike" baseline="0" dirty="0" err="1" smtClean="0">
                <a:latin typeface="Arial" panose="020B0604020202020204" pitchFamily="34" charset="0"/>
              </a:rPr>
              <a:t>WordPress</a:t>
            </a:r>
            <a:r>
              <a:rPr lang="en-CA" sz="1600" b="0" i="0" u="none" strike="noStrike" baseline="0" dirty="0" smtClean="0">
                <a:latin typeface="Arial" panose="020B0604020202020204" pitchFamily="34" charset="0"/>
              </a:rPr>
              <a:t>. </a:t>
            </a:r>
          </a:p>
          <a:p>
            <a:pPr marL="357188" indent="-357188"/>
            <a:r>
              <a:rPr lang="en-CA" sz="1600" b="0" i="0" u="none" strike="noStrike" baseline="0" dirty="0" smtClean="0">
                <a:latin typeface="Arial" panose="020B0604020202020204" pitchFamily="34" charset="0"/>
              </a:rPr>
              <a:t>There is software aimed at developing simple blog sites, personal </a:t>
            </a:r>
            <a:r>
              <a:rPr lang="en-CA" sz="1600" dirty="0">
                <a:latin typeface="Arial" panose="020B0604020202020204" pitchFamily="34" charset="0"/>
              </a:rPr>
              <a:t>W</a:t>
            </a:r>
            <a:r>
              <a:rPr lang="en-CA" sz="1600" b="0" i="0" u="none" strike="noStrike" baseline="0" dirty="0" smtClean="0">
                <a:latin typeface="Arial" panose="020B0604020202020204" pitchFamily="34" charset="0"/>
              </a:rPr>
              <a:t>eb pages, sites and apps for small organizations and for large corporate bodies.</a:t>
            </a:r>
          </a:p>
          <a:p>
            <a:pPr marL="357188" indent="-357188"/>
            <a:r>
              <a:rPr lang="en-CA" sz="1600" b="0" i="0" u="none" strike="noStrike" baseline="0" dirty="0" smtClean="0">
                <a:latin typeface="Arial" panose="020B0604020202020204" pitchFamily="34" charset="0"/>
              </a:rPr>
              <a:t>It is also important to understand that a website is part of the global World Wide Web, so if designers want the site they are designing to be found by other people, they will need to make it stand out. </a:t>
            </a:r>
          </a:p>
          <a:p>
            <a:pPr marL="357188" indent="-357188"/>
            <a:r>
              <a:rPr lang="en-CA" sz="1600" b="0" i="0" u="none" strike="noStrike" baseline="0" dirty="0" smtClean="0">
                <a:latin typeface="Arial" panose="020B0604020202020204" pitchFamily="34" charset="0"/>
              </a:rPr>
              <a:t>This involves adding features that will enable search engines such as Google to index the site. </a:t>
            </a:r>
          </a:p>
          <a:p>
            <a:pPr marL="357188" indent="-357188"/>
            <a:r>
              <a:rPr lang="en-CA" sz="1600" b="0" i="0" u="none" strike="noStrike" baseline="0" dirty="0" smtClean="0">
                <a:latin typeface="Arial" panose="020B0604020202020204" pitchFamily="34" charset="0"/>
              </a:rPr>
              <a:t>The art of search engine optimization (SEO) is somewhat mysterious, but basically involves adding metadata to the site and getting the information architecture of the site right. </a:t>
            </a:r>
          </a:p>
          <a:p>
            <a:pPr marL="357188" indent="-357188"/>
            <a:r>
              <a:rPr lang="en-CA" sz="1600" b="0" i="0" u="none" strike="noStrike" baseline="0" dirty="0" smtClean="0">
                <a:latin typeface="Arial" panose="020B0604020202020204" pitchFamily="34" charset="0"/>
              </a:rPr>
              <a:t>Designers also need to consider how website and apps fit in with people’s use of different social media platforms (Chapter 15).</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280801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14325" y="438030"/>
            <a:ext cx="8515350" cy="458788"/>
          </a:xfrm>
        </p:spPr>
        <p:txBody>
          <a:bodyPr/>
          <a:lstStyle/>
          <a:p>
            <a:r>
              <a:rPr lang="en-US" sz="3600" i="0" u="none" strike="noStrike" kern="1400" baseline="0" dirty="0">
                <a:latin typeface="Arial" panose="020B0604020202020204" pitchFamily="34" charset="0"/>
              </a:rPr>
              <a:t>Website and app </a:t>
            </a:r>
            <a:r>
              <a:rPr lang="en-US" sz="3600" i="0" u="none" strike="noStrike" kern="1400" baseline="0" dirty="0" smtClean="0">
                <a:latin typeface="Arial" panose="020B0604020202020204" pitchFamily="34" charset="0"/>
              </a:rPr>
              <a:t>development (1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0630"/>
            <a:ext cx="7886700" cy="4790018"/>
          </a:xfrm>
        </p:spPr>
        <p:txBody>
          <a:bodyPr>
            <a:noAutofit/>
          </a:bodyPr>
          <a:lstStyle/>
          <a:p>
            <a:pPr marL="357188" indent="-357188">
              <a:lnSpc>
                <a:spcPct val="120000"/>
              </a:lnSpc>
            </a:pPr>
            <a:r>
              <a:rPr lang="en-CA" sz="1800" b="0" i="0" u="none" strike="noStrike" baseline="0" dirty="0" smtClean="0">
                <a:latin typeface="Arial" panose="020B0604020202020204" pitchFamily="34" charset="0"/>
              </a:rPr>
              <a:t>The design of websites should follow the principles of good interaction design that have been outlined previously (Chapters 4, 5 and 6). </a:t>
            </a:r>
          </a:p>
          <a:p>
            <a:pPr marL="357188" indent="-357188">
              <a:lnSpc>
                <a:spcPct val="120000"/>
              </a:lnSpc>
            </a:pPr>
            <a:r>
              <a:rPr lang="en-CA" sz="1800" b="0" i="0" u="none" strike="noStrike" baseline="0" dirty="0" smtClean="0">
                <a:latin typeface="Arial" panose="020B0604020202020204" pitchFamily="34" charset="0"/>
              </a:rPr>
              <a:t>Designers need to know who is going to use the site and what they are going to use it for. </a:t>
            </a:r>
          </a:p>
          <a:p>
            <a:pPr marL="357188" indent="-357188">
              <a:lnSpc>
                <a:spcPct val="120000"/>
              </a:lnSpc>
            </a:pPr>
            <a:r>
              <a:rPr lang="en-CA" sz="1800" b="0" i="0" u="none" strike="noStrike" baseline="0" dirty="0" smtClean="0">
                <a:latin typeface="Arial" panose="020B0604020202020204" pitchFamily="34" charset="0"/>
              </a:rPr>
              <a:t>Websites need to be well focused with clear objectives. </a:t>
            </a:r>
          </a:p>
          <a:p>
            <a:pPr marL="357188" indent="-357188">
              <a:lnSpc>
                <a:spcPct val="120000"/>
              </a:lnSpc>
            </a:pPr>
            <a:r>
              <a:rPr lang="en-CA" sz="1800" b="0" i="0" u="none" strike="noStrike" baseline="0" dirty="0" smtClean="0">
                <a:latin typeface="Arial" panose="020B0604020202020204" pitchFamily="34" charset="0"/>
              </a:rPr>
              <a:t>Designers should develop personas of the people whom they expect to be visiting the site and understand clearly what goals they will have when using the site and how this fits into their larger aims. </a:t>
            </a:r>
          </a:p>
          <a:p>
            <a:pPr marL="357188" indent="-357188">
              <a:lnSpc>
                <a:spcPct val="120000"/>
              </a:lnSpc>
            </a:pPr>
            <a:r>
              <a:rPr lang="en-CA" sz="1800" b="0" i="0" u="none" strike="noStrike" baseline="0" dirty="0" smtClean="0">
                <a:latin typeface="Arial" panose="020B0604020202020204" pitchFamily="34" charset="0"/>
              </a:rPr>
              <a:t>Designers need to consider the user journeys and where the different apps and websites fits into these journeys. </a:t>
            </a:r>
          </a:p>
          <a:p>
            <a:pPr marL="357188" indent="-357188">
              <a:lnSpc>
                <a:spcPct val="120000"/>
              </a:lnSpc>
            </a:pPr>
            <a:r>
              <a:rPr lang="en-CA" sz="1800" b="0" i="0" u="none" strike="noStrike" baseline="0" dirty="0" smtClean="0">
                <a:latin typeface="Arial" panose="020B0604020202020204" pitchFamily="34" charset="0"/>
              </a:rPr>
              <a:t>The design phases of understanding, </a:t>
            </a:r>
            <a:r>
              <a:rPr lang="en-CA" sz="1800" b="0" i="0" u="none" strike="noStrike" baseline="0" dirty="0" err="1" smtClean="0">
                <a:latin typeface="Arial" panose="020B0604020202020204" pitchFamily="34" charset="0"/>
              </a:rPr>
              <a:t>envisionment</a:t>
            </a:r>
            <a:r>
              <a:rPr lang="en-CA" sz="1800" b="0" i="0" u="none" strike="noStrike" baseline="0" dirty="0" smtClean="0">
                <a:latin typeface="Arial" panose="020B0604020202020204" pitchFamily="34" charset="0"/>
              </a:rPr>
              <a:t>, design and evaluation need to be undertaken. </a:t>
            </a:r>
          </a:p>
          <a:p>
            <a:pPr marL="357188" indent="-357188">
              <a:lnSpc>
                <a:spcPct val="120000"/>
              </a:lnSpc>
            </a:pPr>
            <a:r>
              <a:rPr lang="en-CA" sz="1800" b="0" i="0" u="none" strike="noStrike" baseline="0" dirty="0" smtClean="0">
                <a:latin typeface="Arial" panose="020B0604020202020204" pitchFamily="34" charset="0"/>
              </a:rPr>
              <a:t>Scenarios of use should be developed, prototyped and evaluated.</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1407120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4543" y="332520"/>
            <a:ext cx="8554915" cy="669804"/>
          </a:xfrm>
        </p:spPr>
        <p:txBody>
          <a:bodyPr/>
          <a:lstStyle/>
          <a:p>
            <a:r>
              <a:rPr lang="en-US" sz="3600" i="0" u="none" strike="noStrike" kern="1400" baseline="0" dirty="0">
                <a:latin typeface="Arial" panose="020B0604020202020204" pitchFamily="34" charset="0"/>
              </a:rPr>
              <a:t>Website and app </a:t>
            </a:r>
            <a:r>
              <a:rPr lang="en-US" sz="3600" i="0" u="none" strike="noStrike" kern="1400" baseline="0" dirty="0" smtClean="0">
                <a:latin typeface="Arial" panose="020B0604020202020204" pitchFamily="34" charset="0"/>
              </a:rPr>
              <a:t>development (2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1186"/>
            <a:ext cx="8096129" cy="4791070"/>
          </a:xfrm>
        </p:spPr>
        <p:txBody>
          <a:bodyPr>
            <a:normAutofit fontScale="77500" lnSpcReduction="20000"/>
          </a:bodyPr>
          <a:lstStyle/>
          <a:p>
            <a:pPr marL="357188" indent="-357188">
              <a:lnSpc>
                <a:spcPct val="120000"/>
              </a:lnSpc>
            </a:pPr>
            <a:r>
              <a:rPr lang="en-CA" b="0" i="0" u="none" strike="noStrike" baseline="0" dirty="0" smtClean="0">
                <a:latin typeface="Arial" panose="020B0604020202020204" pitchFamily="34" charset="0"/>
              </a:rPr>
              <a:t>Even if a site is well focused, it will soon get large and so issues of how to move around a website become important; navigation is a central concern here. </a:t>
            </a:r>
          </a:p>
          <a:p>
            <a:pPr marL="357188" indent="-357188">
              <a:lnSpc>
                <a:spcPct val="120000"/>
              </a:lnSpc>
            </a:pPr>
            <a:r>
              <a:rPr lang="en-CA" b="0" i="0" u="none" strike="noStrike" baseline="0" dirty="0" smtClean="0">
                <a:latin typeface="Arial" panose="020B0604020202020204" pitchFamily="34" charset="0"/>
              </a:rPr>
              <a:t>Support to enable people to discover the structure and content of the site and to find their way to a particular part of the site is the key issue. </a:t>
            </a:r>
          </a:p>
          <a:p>
            <a:pPr marL="357188" indent="-357188">
              <a:lnSpc>
                <a:spcPct val="120000"/>
              </a:lnSpc>
            </a:pPr>
            <a:r>
              <a:rPr lang="en-CA" b="0" i="0" u="none" strike="noStrike" baseline="0" dirty="0" smtClean="0">
                <a:latin typeface="Arial" panose="020B0604020202020204" pitchFamily="34" charset="0"/>
              </a:rPr>
              <a:t>Navigation design is an area of study devoted to designing websites and helping people to answer questions such as: Where am I? Where can I go? Where have I been? What is nearby? </a:t>
            </a:r>
          </a:p>
          <a:p>
            <a:pPr marL="357188" indent="-357188">
              <a:lnSpc>
                <a:spcPct val="120000"/>
              </a:lnSpc>
            </a:pPr>
            <a:r>
              <a:rPr lang="en-CA" b="0" i="0" u="none" strike="noStrike" baseline="0" dirty="0" smtClean="0">
                <a:latin typeface="Arial" panose="020B0604020202020204" pitchFamily="34" charset="0"/>
              </a:rPr>
              <a:t>Navigation bars at the top and down the side of the Web pages will help people develop a clear overall ‘map’ of the site. </a:t>
            </a:r>
          </a:p>
          <a:p>
            <a:pPr marL="357188" indent="-357188">
              <a:lnSpc>
                <a:spcPct val="120000"/>
              </a:lnSpc>
            </a:pPr>
            <a:r>
              <a:rPr lang="en-CA" b="0" i="0" u="none" strike="noStrike" baseline="0" dirty="0" smtClean="0">
                <a:latin typeface="Arial" panose="020B0604020202020204" pitchFamily="34" charset="0"/>
              </a:rPr>
              <a:t>On the other hand, apps will typically be less complex and more focused on one or two specific activities, so navigation design is easier. </a:t>
            </a:r>
          </a:p>
          <a:p>
            <a:pPr marL="357188" indent="-357188">
              <a:lnSpc>
                <a:spcPct val="120000"/>
              </a:lnSpc>
            </a:pPr>
            <a:r>
              <a:rPr lang="en-CA" b="0" i="0" u="none" strike="noStrike" baseline="0" dirty="0" smtClean="0">
                <a:latin typeface="Arial" panose="020B0604020202020204" pitchFamily="34" charset="0"/>
              </a:rPr>
              <a:t>It must also be remembered that websites will be read and people will interact with them on a variety of different devices.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381952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2520"/>
            <a:ext cx="7886700" cy="669804"/>
          </a:xfrm>
        </p:spPr>
        <p:txBody>
          <a:bodyPr/>
          <a:lstStyle/>
          <a:p>
            <a:r>
              <a:rPr lang="en-US" sz="3600" i="0" u="none" strike="noStrike" kern="1400" baseline="0" dirty="0">
                <a:latin typeface="Arial" panose="020B0604020202020204" pitchFamily="34" charset="0"/>
              </a:rPr>
              <a:t>Responsive design</a:t>
            </a:r>
          </a:p>
        </p:txBody>
      </p:sp>
      <p:sp>
        <p:nvSpPr>
          <p:cNvPr id="3" name="Text Placeholder 2"/>
          <p:cNvSpPr>
            <a:spLocks noGrp="1"/>
          </p:cNvSpPr>
          <p:nvPr>
            <p:ph type="body" idx="4294967295"/>
          </p:nvPr>
        </p:nvSpPr>
        <p:spPr>
          <a:xfrm>
            <a:off x="662400" y="1412388"/>
            <a:ext cx="8096131" cy="4826244"/>
          </a:xfrm>
        </p:spPr>
        <p:txBody>
          <a:bodyPr>
            <a:normAutofit fontScale="92500"/>
          </a:bodyPr>
          <a:lstStyle/>
          <a:p>
            <a:pPr marL="357188" indent="-357188"/>
            <a:r>
              <a:rPr lang="en-CA" b="0" i="0" u="none" strike="noStrike" baseline="0" dirty="0" smtClean="0">
                <a:latin typeface="Arial" panose="020B0604020202020204" pitchFamily="34" charset="0"/>
              </a:rPr>
              <a:t>Many CMS will now make it easy for designers to produce responsive designs. </a:t>
            </a:r>
          </a:p>
          <a:p>
            <a:pPr marL="357188" indent="-357188"/>
            <a:r>
              <a:rPr lang="en-CA" b="0" i="0" u="none" strike="noStrike" baseline="0" dirty="0" smtClean="0">
                <a:latin typeface="Arial" panose="020B0604020202020204" pitchFamily="34" charset="0"/>
              </a:rPr>
              <a:t>These will automatically reconfigure the design to suit a mobile device. </a:t>
            </a:r>
          </a:p>
          <a:p>
            <a:pPr marL="357188" indent="-357188"/>
            <a:r>
              <a:rPr lang="en-CA" b="0" i="0" u="none" strike="noStrike" baseline="0" dirty="0" smtClean="0">
                <a:latin typeface="Arial" panose="020B0604020202020204" pitchFamily="34" charset="0"/>
              </a:rPr>
              <a:t>For example the desktop display takes full advantage of a typical desk top environment (with a 20- or 27-inch display, perhaps). </a:t>
            </a:r>
          </a:p>
          <a:p>
            <a:pPr marL="357188" indent="-357188"/>
            <a:r>
              <a:rPr lang="en-CA" b="0" i="0" u="none" strike="noStrike" baseline="0" dirty="0" smtClean="0">
                <a:latin typeface="Arial" panose="020B0604020202020204" pitchFamily="34" charset="0"/>
              </a:rPr>
              <a:t>When the content is displayed on a smaller tablet device, the size of columns is changed and the menus are moved. </a:t>
            </a:r>
          </a:p>
          <a:p>
            <a:pPr marL="357188" indent="-357188"/>
            <a:r>
              <a:rPr lang="en-CA" b="0" i="0" u="none" strike="noStrike" baseline="0" dirty="0" smtClean="0">
                <a:latin typeface="Arial" panose="020B0604020202020204" pitchFamily="34" charset="0"/>
              </a:rPr>
              <a:t>On a phone the display changes to provide a vertical layout rather than the horizontal display. </a:t>
            </a:r>
          </a:p>
          <a:p>
            <a:pPr marL="357188" indent="-357188"/>
            <a:r>
              <a:rPr lang="en-CA" b="0" i="0" u="none" strike="noStrike" baseline="0" dirty="0" smtClean="0">
                <a:latin typeface="Arial" panose="020B0604020202020204" pitchFamily="34" charset="0"/>
              </a:rPr>
              <a:t>Responsive designs suggest that designs are aimed at desktop first and mobiles second.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447571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99306" y="350105"/>
            <a:ext cx="7886700" cy="634634"/>
          </a:xfrm>
        </p:spPr>
        <p:txBody>
          <a:bodyPr/>
          <a:lstStyle/>
          <a:p>
            <a:r>
              <a:rPr lang="en-US" sz="3600" i="0" u="none" strike="noStrike" kern="1400" baseline="0" dirty="0">
                <a:latin typeface="Arial" panose="020B0604020202020204" pitchFamily="34" charset="0"/>
              </a:rPr>
              <a:t>Design principles</a:t>
            </a:r>
          </a:p>
        </p:txBody>
      </p:sp>
      <p:sp>
        <p:nvSpPr>
          <p:cNvPr id="3" name="Text Placeholder 2"/>
          <p:cNvSpPr>
            <a:spLocks noGrp="1"/>
          </p:cNvSpPr>
          <p:nvPr>
            <p:ph type="body" idx="4294967295"/>
          </p:nvPr>
        </p:nvSpPr>
        <p:spPr>
          <a:xfrm>
            <a:off x="662400" y="1429974"/>
            <a:ext cx="8134128" cy="4799866"/>
          </a:xfrm>
        </p:spPr>
        <p:txBody>
          <a:bodyPr>
            <a:noAutofit/>
          </a:bodyPr>
          <a:lstStyle/>
          <a:p>
            <a:pPr marL="357188" indent="-357188"/>
            <a:r>
              <a:rPr lang="en-CA" sz="1800" b="0" i="0" u="none" strike="noStrike" baseline="0" dirty="0" smtClean="0">
                <a:latin typeface="Arial" panose="020B0604020202020204" pitchFamily="34" charset="0"/>
              </a:rPr>
              <a:t>It is also vital to pay attention to the design principles outlined in Chapter 5. </a:t>
            </a:r>
          </a:p>
          <a:p>
            <a:pPr marL="357188" indent="-357188"/>
            <a:r>
              <a:rPr lang="en-CA" sz="1800" b="0" i="0" u="none" strike="noStrike" baseline="0" dirty="0" smtClean="0">
                <a:latin typeface="Arial" panose="020B0604020202020204" pitchFamily="34" charset="0"/>
              </a:rPr>
              <a:t>Visibility, consistency, familiarity and affordance will contribute to making the website or app more learnable. </a:t>
            </a:r>
          </a:p>
          <a:p>
            <a:pPr marL="357188" indent="-357188"/>
            <a:r>
              <a:rPr lang="en-CA" sz="1800" b="0" i="0" u="none" strike="noStrike" baseline="0" dirty="0" smtClean="0">
                <a:latin typeface="Arial" panose="020B0604020202020204" pitchFamily="34" charset="0"/>
              </a:rPr>
              <a:t>Visibility is more complex on a device with a small screen, so designers need to think about how the content will be organized. </a:t>
            </a:r>
          </a:p>
          <a:p>
            <a:pPr marL="357188" indent="-357188"/>
            <a:r>
              <a:rPr lang="en-CA" sz="1800" b="0" i="0" u="none" strike="noStrike" baseline="0" dirty="0" smtClean="0">
                <a:latin typeface="Arial" panose="020B0604020202020204" pitchFamily="34" charset="0"/>
              </a:rPr>
              <a:t>Consistency is important and a clear design language should be developed, including interaction patterns for the main recurring interactions. </a:t>
            </a:r>
          </a:p>
          <a:p>
            <a:pPr marL="357188" indent="-357188"/>
            <a:r>
              <a:rPr lang="en-CA" sz="1800" b="0" i="0" u="none" strike="noStrike" baseline="0" dirty="0" smtClean="0">
                <a:latin typeface="Arial" panose="020B0604020202020204" pitchFamily="34" charset="0"/>
              </a:rPr>
              <a:t>Follow the user interface guidelines for Android, Apple of Microsoft products. </a:t>
            </a:r>
          </a:p>
          <a:p>
            <a:pPr marL="357188" indent="-357188"/>
            <a:r>
              <a:rPr lang="en-CA" sz="1800" b="0" i="0" u="none" strike="noStrike" baseline="0" dirty="0" smtClean="0">
                <a:latin typeface="Arial" panose="020B0604020202020204" pitchFamily="34" charset="0"/>
              </a:rPr>
              <a:t>If it is not desirable to use some standard then ensure that the design features that are used are consistent so that people will quickly learn them. </a:t>
            </a:r>
          </a:p>
          <a:p>
            <a:pPr marL="357188" indent="-357188"/>
            <a:r>
              <a:rPr lang="en-CA" sz="1800" b="0" i="0" u="none" strike="noStrike" baseline="0" dirty="0" smtClean="0">
                <a:latin typeface="Arial" panose="020B0604020202020204" pitchFamily="34" charset="0"/>
              </a:rPr>
              <a:t>Affordance comes from developing apps and websites that use familiar icons and symbols and from using a CMS that provides well-designed icons.</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492602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9235"/>
            <a:ext cx="7886700" cy="476372"/>
          </a:xfrm>
        </p:spPr>
        <p:txBody>
          <a:bodyPr/>
          <a:lstStyle/>
          <a:p>
            <a:r>
              <a:rPr lang="en-US" sz="3600" i="0" u="none" strike="noStrike" kern="1400" baseline="0" dirty="0">
                <a:latin typeface="Arial" panose="020B0604020202020204" pitchFamily="34" charset="0"/>
              </a:rPr>
              <a:t>Visibility</a:t>
            </a:r>
          </a:p>
        </p:txBody>
      </p:sp>
      <p:sp>
        <p:nvSpPr>
          <p:cNvPr id="3" name="Text Placeholder 2"/>
          <p:cNvSpPr>
            <a:spLocks noGrp="1"/>
          </p:cNvSpPr>
          <p:nvPr>
            <p:ph type="body" idx="4294967295"/>
          </p:nvPr>
        </p:nvSpPr>
        <p:spPr>
          <a:xfrm>
            <a:off x="662400" y="1430326"/>
            <a:ext cx="8307864" cy="4799865"/>
          </a:xfrm>
        </p:spPr>
        <p:txBody>
          <a:bodyPr>
            <a:noAutofit/>
          </a:bodyPr>
          <a:lstStyle/>
          <a:p>
            <a:pPr marL="357188" indent="-357188"/>
            <a:r>
              <a:rPr lang="en-CA" sz="1800" b="0" i="0" u="none" strike="noStrike" baseline="0" dirty="0" smtClean="0">
                <a:latin typeface="Arial" panose="020B0604020202020204" pitchFamily="34" charset="0"/>
              </a:rPr>
              <a:t>The principle of visibility has been abandoned on recent versions of the three main operating systems with ‘sweep right’ or ‘sweep up’ gestures revealing various system functions that the user has to remember are there. </a:t>
            </a:r>
          </a:p>
          <a:p>
            <a:pPr marL="357188" indent="-357188"/>
            <a:r>
              <a:rPr lang="en-CA" sz="1800" b="0" i="0" u="none" strike="noStrike" baseline="0" dirty="0" smtClean="0">
                <a:latin typeface="Arial" panose="020B0604020202020204" pitchFamily="34" charset="0"/>
              </a:rPr>
              <a:t>Recently I need to use the flashlight on my iPhone and desperately searched through all my apps looking for the flashlight app. </a:t>
            </a:r>
          </a:p>
          <a:p>
            <a:pPr marL="357188" indent="-357188"/>
            <a:r>
              <a:rPr lang="en-CA" sz="1800" b="0" i="0" u="none" strike="noStrike" baseline="0" dirty="0" smtClean="0">
                <a:latin typeface="Arial" panose="020B0604020202020204" pitchFamily="34" charset="0"/>
              </a:rPr>
              <a:t>I was sure I had one on the iPhone somewhere but could not find it because it wasn’t visible. </a:t>
            </a:r>
          </a:p>
          <a:p>
            <a:pPr marL="357188" indent="-357188"/>
            <a:r>
              <a:rPr lang="en-CA" sz="1800" b="0" i="0" u="none" strike="noStrike" baseline="0" dirty="0" smtClean="0">
                <a:latin typeface="Arial" panose="020B0604020202020204" pitchFamily="34" charset="0"/>
              </a:rPr>
              <a:t>Luckily I met someone walking along using their flashlight and I was able to ask them where it was. ‘Sweep up’ came the reply and you will find it. </a:t>
            </a:r>
          </a:p>
          <a:p>
            <a:pPr marL="357188" indent="-357188"/>
            <a:r>
              <a:rPr lang="en-CA" sz="1800" b="0" i="0" u="none" strike="noStrike" baseline="0" dirty="0" smtClean="0">
                <a:latin typeface="Arial" panose="020B0604020202020204" pitchFamily="34" charset="0"/>
              </a:rPr>
              <a:t>What a terrible piece of interface design that is. </a:t>
            </a:r>
          </a:p>
          <a:p>
            <a:pPr marL="357188" indent="-357188"/>
            <a:r>
              <a:rPr lang="en-CA" sz="1800" b="0" i="0" u="none" strike="noStrike" baseline="0" dirty="0" smtClean="0">
                <a:latin typeface="Arial" panose="020B0604020202020204" pitchFamily="34" charset="0"/>
              </a:rPr>
              <a:t>The flashlight is exactly the sort of functionality that users only use rarely, so they will forget where it is unless it is easily recognizable (recognition over recall, remember). </a:t>
            </a:r>
          </a:p>
          <a:p>
            <a:pPr marL="357188" indent="-357188"/>
            <a:r>
              <a:rPr lang="en-CA" sz="1800" b="0" i="0" u="none" strike="noStrike" baseline="0" dirty="0" smtClean="0">
                <a:latin typeface="Arial" panose="020B0604020202020204" pitchFamily="34" charset="0"/>
              </a:rPr>
              <a:t>Hiding it away with a fairly random bunch of other functions (a calculator, the camera, something called Nightshift and the clock) makes no sense. </a:t>
            </a:r>
          </a:p>
          <a:p>
            <a:pPr marL="357188" indent="-357188"/>
            <a:r>
              <a:rPr lang="en-CA" sz="1800" b="0" i="0" u="none" strike="noStrike" baseline="0" dirty="0" smtClean="0">
                <a:latin typeface="Arial" panose="020B0604020202020204" pitchFamily="34" charset="0"/>
              </a:rPr>
              <a:t>Even Apple designers can get things wrong!</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617447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2863"/>
            <a:ext cx="7886700" cy="511542"/>
          </a:xfrm>
        </p:spPr>
        <p:txBody>
          <a:bodyPr/>
          <a:lstStyle/>
          <a:p>
            <a:r>
              <a:rPr lang="en-US" sz="3600" i="0" u="none" strike="noStrike" kern="1400" baseline="0" dirty="0">
                <a:latin typeface="Arial" panose="020B0604020202020204" pitchFamily="34" charset="0"/>
              </a:rPr>
              <a:t>Good </a:t>
            </a:r>
            <a:r>
              <a:rPr lang="en-US" sz="3600" i="0" u="none" strike="noStrike" kern="1400" baseline="0" dirty="0" smtClean="0">
                <a:latin typeface="Arial" panose="020B0604020202020204" pitchFamily="34" charset="0"/>
              </a:rPr>
              <a:t>design (1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9976"/>
            <a:ext cx="8291146" cy="4791072"/>
          </a:xfrm>
        </p:spPr>
        <p:txBody>
          <a:bodyPr>
            <a:noAutofit/>
          </a:bodyPr>
          <a:lstStyle/>
          <a:p>
            <a:pPr marL="357188" indent="-357188"/>
            <a:r>
              <a:rPr lang="en-CA" sz="1600" b="0" i="0" u="none" strike="noStrike" baseline="0" dirty="0" smtClean="0">
                <a:latin typeface="Arial" panose="020B0604020202020204" pitchFamily="34" charset="0"/>
              </a:rPr>
              <a:t>Good navigation, control and feedback will increase the ease of use of a website or app. </a:t>
            </a:r>
          </a:p>
          <a:p>
            <a:pPr marL="357188" indent="-357188"/>
            <a:r>
              <a:rPr lang="en-CA" sz="1600" b="0" i="0" u="none" strike="noStrike" baseline="0" dirty="0" smtClean="0">
                <a:latin typeface="Arial" panose="020B0604020202020204" pitchFamily="34" charset="0"/>
              </a:rPr>
              <a:t>Provide people with feedback on where they are in the site and clarify contexts and content. </a:t>
            </a:r>
          </a:p>
          <a:p>
            <a:pPr marL="357188" indent="-357188"/>
            <a:r>
              <a:rPr lang="en-CA" sz="1600" b="0" i="0" u="none" strike="noStrike" baseline="0" dirty="0" smtClean="0">
                <a:latin typeface="Arial" panose="020B0604020202020204" pitchFamily="34" charset="0"/>
              </a:rPr>
              <a:t>Using meaningful URLs (uniform resource locators, that is, Web addresses) and familiar titles will help people find what they are looking for and understand what other content is in the site. </a:t>
            </a:r>
          </a:p>
          <a:p>
            <a:pPr marL="357188" indent="-357188"/>
            <a:r>
              <a:rPr lang="en-CA" sz="1600" b="0" i="0" u="none" strike="noStrike" baseline="0" dirty="0" smtClean="0">
                <a:latin typeface="Arial" panose="020B0604020202020204" pitchFamily="34" charset="0"/>
              </a:rPr>
              <a:t>A good design guideline for websites is to minimize the need for scrolling and plan for entry at (almost) any page, as not all your visitors will go in through the front page. </a:t>
            </a:r>
          </a:p>
          <a:p>
            <a:pPr marL="357188" indent="-357188"/>
            <a:r>
              <a:rPr lang="en-CA" sz="1600" b="0" i="0" u="none" strike="noStrike" baseline="0" dirty="0" smtClean="0">
                <a:latin typeface="Arial" panose="020B0604020202020204" pitchFamily="34" charset="0"/>
              </a:rPr>
              <a:t>In general there is a trade-off between designing pages for people who have just arrived there and people who have followed the navigational structure. Having a link to the ‘home’ (front) page of a site in a prominent position and having a site map will enable people to orient themselves. </a:t>
            </a:r>
          </a:p>
          <a:p>
            <a:pPr marL="357188" indent="-357188"/>
            <a:r>
              <a:rPr lang="en-CA" sz="1600" b="0" i="0" u="none" strike="noStrike" baseline="0" dirty="0" smtClean="0">
                <a:latin typeface="Arial" panose="020B0604020202020204" pitchFamily="34" charset="0"/>
              </a:rPr>
              <a:t>Allow for easy recovery (e.g., good use of a ‘back’ button) for when people make a mistake or click on the wrong button and use the idea of constraints to prevent people doing inappropriate things. </a:t>
            </a:r>
          </a:p>
          <a:p>
            <a:pPr marL="357188" indent="-357188"/>
            <a:r>
              <a:rPr lang="en-CA" sz="1600" b="0" i="0" u="none" strike="noStrike" baseline="0" dirty="0" smtClean="0">
                <a:latin typeface="Arial" panose="020B0604020202020204" pitchFamily="34" charset="0"/>
              </a:rPr>
              <a:t>Design for flexibility, style and conviviality.</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796393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5275"/>
            <a:ext cx="7886700" cy="546712"/>
          </a:xfrm>
        </p:spPr>
        <p:txBody>
          <a:bodyPr/>
          <a:lstStyle/>
          <a:p>
            <a:r>
              <a:rPr lang="en-US" sz="3600" i="0" u="none" strike="noStrike" kern="1400" baseline="0" dirty="0">
                <a:latin typeface="Arial" panose="020B0604020202020204" pitchFamily="34" charset="0"/>
              </a:rPr>
              <a:t>Good </a:t>
            </a:r>
            <a:r>
              <a:rPr lang="en-US" sz="3600" i="0" u="none" strike="noStrike" kern="1400" baseline="0" dirty="0" smtClean="0">
                <a:latin typeface="Arial" panose="020B0604020202020204" pitchFamily="34" charset="0"/>
              </a:rPr>
              <a:t>design (2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04281"/>
            <a:ext cx="8102509" cy="4824694"/>
          </a:xfrm>
        </p:spPr>
        <p:txBody>
          <a:bodyPr>
            <a:normAutofit/>
          </a:bodyPr>
          <a:lstStyle/>
          <a:p>
            <a:pPr marL="357188" indent="-357188"/>
            <a:r>
              <a:rPr lang="en-CA" b="0" i="0" u="none" strike="noStrike" baseline="0" dirty="0" smtClean="0">
                <a:latin typeface="Arial" panose="020B0604020202020204" pitchFamily="34" charset="0"/>
              </a:rPr>
              <a:t>The app or the site’s home page is particularly important and should feature a directory, a summary of important news/stories and a search facility. </a:t>
            </a:r>
          </a:p>
          <a:p>
            <a:pPr marL="357188" indent="-357188"/>
            <a:r>
              <a:rPr lang="en-CA" b="0" i="0" u="none" strike="noStrike" baseline="0" dirty="0" smtClean="0">
                <a:latin typeface="Arial" panose="020B0604020202020204" pitchFamily="34" charset="0"/>
              </a:rPr>
              <a:t>Ensure that it is clear what has been searched when designing the search facility. </a:t>
            </a:r>
          </a:p>
          <a:p>
            <a:pPr marL="357188" indent="-357188"/>
            <a:r>
              <a:rPr lang="en-CA" b="0" i="0" u="none" strike="noStrike" baseline="0" dirty="0" smtClean="0">
                <a:latin typeface="Arial" panose="020B0604020202020204" pitchFamily="34" charset="0"/>
              </a:rPr>
              <a:t>Different people have different strategies on websites. </a:t>
            </a:r>
          </a:p>
          <a:p>
            <a:pPr marL="357188" indent="-357188"/>
            <a:r>
              <a:rPr lang="en-CA" b="0" i="0" u="none" strike="noStrike" baseline="0" dirty="0" smtClean="0">
                <a:latin typeface="Arial" panose="020B0604020202020204" pitchFamily="34" charset="0"/>
              </a:rPr>
              <a:t>Half of all site visitors are ‘search-dominant,’ 20% ‘link-dominant’ and the rest mixed (Nielsen, 1993). </a:t>
            </a:r>
          </a:p>
          <a:p>
            <a:pPr marL="357188" indent="-357188"/>
            <a:r>
              <a:rPr lang="en-CA" b="0" i="0" u="none" strike="noStrike" baseline="0" dirty="0" smtClean="0">
                <a:latin typeface="Arial" panose="020B0604020202020204" pitchFamily="34" charset="0"/>
              </a:rPr>
              <a:t>Search-focused people are task-centered and want to find what they want, whereas others are happy to browse around.</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873315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1482"/>
            <a:ext cx="7886700" cy="615670"/>
          </a:xfrm>
        </p:spPr>
        <p:txBody>
          <a:bodyPr/>
          <a:lstStyle/>
          <a:p>
            <a:r>
              <a:rPr lang="en-US" sz="3600" i="0" u="none" strike="noStrike" kern="1400" baseline="0" dirty="0">
                <a:latin typeface="Arial" panose="020B0604020202020204" pitchFamily="34" charset="0"/>
              </a:rPr>
              <a:t>UX</a:t>
            </a:r>
          </a:p>
        </p:txBody>
      </p:sp>
      <p:sp>
        <p:nvSpPr>
          <p:cNvPr id="3" name="Text Placeholder 2"/>
          <p:cNvSpPr>
            <a:spLocks noGrp="1"/>
          </p:cNvSpPr>
          <p:nvPr>
            <p:ph type="body" idx="4294967295"/>
          </p:nvPr>
        </p:nvSpPr>
        <p:spPr>
          <a:xfrm>
            <a:off x="662400" y="1404281"/>
            <a:ext cx="8111472" cy="4862046"/>
          </a:xfrm>
        </p:spPr>
        <p:txBody>
          <a:bodyPr>
            <a:normAutofit fontScale="77500" lnSpcReduction="20000"/>
          </a:bodyPr>
          <a:lstStyle/>
          <a:p>
            <a:pPr marL="357188" indent="-357188">
              <a:lnSpc>
                <a:spcPct val="120000"/>
              </a:lnSpc>
            </a:pPr>
            <a:r>
              <a:rPr lang="en-CA" b="0" i="0" u="none" strike="noStrike" baseline="0" dirty="0" smtClean="0">
                <a:latin typeface="Arial" panose="020B0604020202020204" pitchFamily="34" charset="0"/>
              </a:rPr>
              <a:t>It is also important to design for a good UX (see Chapter 6). </a:t>
            </a:r>
          </a:p>
          <a:p>
            <a:pPr marL="357188" indent="-357188">
              <a:lnSpc>
                <a:spcPct val="120000"/>
              </a:lnSpc>
            </a:pPr>
            <a:r>
              <a:rPr lang="en-CA" b="0" i="0" u="none" strike="noStrike" baseline="0" dirty="0" smtClean="0">
                <a:latin typeface="Arial" panose="020B0604020202020204" pitchFamily="34" charset="0"/>
              </a:rPr>
              <a:t>Here the aim is to make the website or app engaging, making use of </a:t>
            </a:r>
            <a:r>
              <a:rPr lang="en-CA" b="0" i="0" u="none" strike="noStrike" baseline="0" dirty="0" err="1" smtClean="0">
                <a:latin typeface="Arial" panose="020B0604020202020204" pitchFamily="34" charset="0"/>
              </a:rPr>
              <a:t>gamification</a:t>
            </a:r>
            <a:r>
              <a:rPr lang="en-CA" b="0" i="0" u="none" strike="noStrike" baseline="0" dirty="0" smtClean="0">
                <a:latin typeface="Arial" panose="020B0604020202020204" pitchFamily="34" charset="0"/>
              </a:rPr>
              <a:t> techniques where appropriate, so that people will enjoy using it. </a:t>
            </a:r>
          </a:p>
          <a:p>
            <a:pPr marL="357188" indent="-357188">
              <a:lnSpc>
                <a:spcPct val="120000"/>
              </a:lnSpc>
            </a:pPr>
            <a:r>
              <a:rPr lang="en-CA" b="0" i="0" u="none" strike="noStrike" baseline="0" dirty="0" smtClean="0">
                <a:latin typeface="Arial" panose="020B0604020202020204" pitchFamily="34" charset="0"/>
              </a:rPr>
              <a:t>Look at the different types of pleasure—</a:t>
            </a:r>
            <a:r>
              <a:rPr lang="en-CA" b="0" i="0" u="none" strike="noStrike" baseline="0" dirty="0" err="1" smtClean="0">
                <a:latin typeface="Arial" panose="020B0604020202020204" pitchFamily="34" charset="0"/>
              </a:rPr>
              <a:t>physio</a:t>
            </a:r>
            <a:r>
              <a:rPr lang="en-CA" b="0" i="0" u="none" strike="noStrike" baseline="0" dirty="0" smtClean="0">
                <a:latin typeface="Arial" panose="020B0604020202020204" pitchFamily="34" charset="0"/>
              </a:rPr>
              <a:t>, socio, psycho and </a:t>
            </a:r>
            <a:r>
              <a:rPr lang="en-CA" b="0" i="0" u="none" strike="noStrike" baseline="0" dirty="0" err="1" smtClean="0">
                <a:latin typeface="Arial" panose="020B0604020202020204" pitchFamily="34" charset="0"/>
              </a:rPr>
              <a:t>ideo</a:t>
            </a:r>
            <a:r>
              <a:rPr lang="en-CA" b="0" i="0" u="none" strike="noStrike" baseline="0" dirty="0" smtClean="0">
                <a:latin typeface="Arial" panose="020B0604020202020204" pitchFamily="34" charset="0"/>
              </a:rPr>
              <a:t>—and think about how designs can satisfy them for the different types of user and their different lifestyles. </a:t>
            </a:r>
          </a:p>
          <a:p>
            <a:pPr marL="357188" indent="-357188">
              <a:lnSpc>
                <a:spcPct val="120000"/>
              </a:lnSpc>
            </a:pPr>
            <a:r>
              <a:rPr lang="en-CA" b="0" i="0" u="none" strike="noStrike" baseline="0" dirty="0" smtClean="0">
                <a:latin typeface="Arial" panose="020B0604020202020204" pitchFamily="34" charset="0"/>
              </a:rPr>
              <a:t>Pay attention to the aesthetics of the website or app.</a:t>
            </a:r>
          </a:p>
          <a:p>
            <a:pPr marL="357188" indent="-357188">
              <a:lnSpc>
                <a:spcPct val="120000"/>
              </a:lnSpc>
            </a:pPr>
            <a:r>
              <a:rPr lang="en-CA" b="0" i="0" u="none" strike="noStrike" baseline="0" dirty="0" smtClean="0">
                <a:latin typeface="Arial" panose="020B0604020202020204" pitchFamily="34" charset="0"/>
              </a:rPr>
              <a:t>A key technique for looking at the structure and skeleton of an app or website is to develop wireframes. </a:t>
            </a:r>
          </a:p>
          <a:p>
            <a:pPr marL="357188" indent="-357188">
              <a:lnSpc>
                <a:spcPct val="120000"/>
              </a:lnSpc>
            </a:pPr>
            <a:r>
              <a:rPr lang="en-CA" b="0" i="0" u="none" strike="noStrike" baseline="0" dirty="0" smtClean="0">
                <a:latin typeface="Arial" panose="020B0604020202020204" pitchFamily="34" charset="0"/>
              </a:rPr>
              <a:t>There are many </a:t>
            </a:r>
            <a:r>
              <a:rPr lang="en-CA" b="0" i="0" u="none" strike="noStrike" baseline="0" dirty="0" err="1" smtClean="0">
                <a:latin typeface="Arial" panose="020B0604020202020204" pitchFamily="34" charset="0"/>
              </a:rPr>
              <a:t>wireframing</a:t>
            </a:r>
            <a:r>
              <a:rPr lang="en-CA" b="0" i="0" u="none" strike="noStrike" baseline="0" dirty="0" smtClean="0">
                <a:latin typeface="Arial" panose="020B0604020202020204" pitchFamily="34" charset="0"/>
              </a:rPr>
              <a:t> applications available to help designers quickly produce realistic mock-ups of their website or app designs. </a:t>
            </a:r>
          </a:p>
          <a:p>
            <a:pPr marL="357188" indent="-357188">
              <a:lnSpc>
                <a:spcPct val="120000"/>
              </a:lnSpc>
            </a:pPr>
            <a:r>
              <a:rPr lang="en-CA" b="0" i="0" u="none" strike="noStrike" baseline="0" dirty="0" smtClean="0">
                <a:latin typeface="Arial" panose="020B0604020202020204" pitchFamily="34" charset="0"/>
              </a:rPr>
              <a:t>These can be made to look like Android or Apple apps very easily, or can be produced in the style adopted by a particular CMS.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551355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0107"/>
            <a:ext cx="7886700" cy="634634"/>
          </a:xfrm>
        </p:spPr>
        <p:txBody>
          <a:bodyPr/>
          <a:lstStyle/>
          <a:p>
            <a:r>
              <a:rPr lang="en-US" sz="3600" i="0" u="none" strike="noStrike" kern="1400" baseline="0" dirty="0">
                <a:latin typeface="Arial" panose="020B0604020202020204" pitchFamily="34" charset="0"/>
              </a:rPr>
              <a:t>Explore Scot app</a:t>
            </a:r>
          </a:p>
        </p:txBody>
      </p:sp>
      <p:sp>
        <p:nvSpPr>
          <p:cNvPr id="3" name="Text Placeholder 2"/>
          <p:cNvSpPr>
            <a:spLocks noGrp="1"/>
          </p:cNvSpPr>
          <p:nvPr>
            <p:ph type="body" idx="4294967295"/>
          </p:nvPr>
        </p:nvSpPr>
        <p:spPr>
          <a:xfrm>
            <a:off x="662400" y="1394800"/>
            <a:ext cx="8104920" cy="4843832"/>
          </a:xfrm>
        </p:spPr>
        <p:txBody>
          <a:bodyPr>
            <a:normAutofit/>
          </a:bodyPr>
          <a:lstStyle/>
          <a:p>
            <a:pPr marL="357188" indent="-357188"/>
            <a:r>
              <a:rPr lang="en-CA" b="0" i="0" u="none" strike="noStrike" baseline="0" dirty="0" smtClean="0">
                <a:latin typeface="Arial" panose="020B0604020202020204" pitchFamily="34" charset="0"/>
              </a:rPr>
              <a:t>Here the overall design and colour palette has been chosen. </a:t>
            </a:r>
          </a:p>
          <a:p>
            <a:pPr marL="357188" indent="-357188"/>
            <a:r>
              <a:rPr lang="en-CA" b="0" i="0" u="none" strike="noStrike" baseline="0" dirty="0" smtClean="0">
                <a:latin typeface="Arial" panose="020B0604020202020204" pitchFamily="34" charset="0"/>
              </a:rPr>
              <a:t>There is a ‘splash’ screen when first opening the app. </a:t>
            </a:r>
          </a:p>
          <a:p>
            <a:pPr marL="357188" indent="-357188"/>
            <a:r>
              <a:rPr lang="en-CA" b="0" i="0" u="none" strike="noStrike" baseline="0" dirty="0" smtClean="0">
                <a:latin typeface="Arial" panose="020B0604020202020204" pitchFamily="34" charset="0"/>
              </a:rPr>
              <a:t>The examples in Figure 14.3 show how the icons along the bottom that provide the navigational features of the app are all consistent and use familiar icons, even though they are styled to suit the aesthetics of the app. </a:t>
            </a:r>
          </a:p>
          <a:p>
            <a:pPr marL="357188" indent="-357188"/>
            <a:r>
              <a:rPr lang="en-CA" b="0" i="0" u="none" strike="noStrike" baseline="0" dirty="0" smtClean="0">
                <a:latin typeface="Arial" panose="020B0604020202020204" pitchFamily="34" charset="0"/>
              </a:rPr>
              <a:t>There are examples of the leader board page and friends pages. </a:t>
            </a:r>
          </a:p>
          <a:p>
            <a:pPr marL="357188" indent="-357188"/>
            <a:r>
              <a:rPr lang="en-CA" b="0" i="0" u="none" strike="noStrike" baseline="0" dirty="0" smtClean="0">
                <a:latin typeface="Arial" panose="020B0604020202020204" pitchFamily="34" charset="0"/>
              </a:rPr>
              <a:t>Other wireframes show the different features for designing a tour and how to select particular items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40909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6670"/>
            <a:ext cx="7886700" cy="471488"/>
          </a:xfrm>
        </p:spPr>
        <p:txBody>
          <a:bodyPr/>
          <a:lstStyle/>
          <a:p>
            <a:r>
              <a:rPr lang="en-US" sz="3600" i="0" u="none" strike="noStrike" kern="1400" baseline="0" dirty="0">
                <a:latin typeface="Arial" panose="020B0604020202020204" pitchFamily="34" charset="0"/>
              </a:rPr>
              <a:t>Contents</a:t>
            </a:r>
          </a:p>
        </p:txBody>
      </p:sp>
      <p:sp>
        <p:nvSpPr>
          <p:cNvPr id="3" name="Text Placeholder 2"/>
          <p:cNvSpPr>
            <a:spLocks noGrp="1"/>
          </p:cNvSpPr>
          <p:nvPr>
            <p:ph type="body" idx="4294967295"/>
          </p:nvPr>
        </p:nvSpPr>
        <p:spPr>
          <a:xfrm>
            <a:off x="665403" y="1412742"/>
            <a:ext cx="8118108" cy="4870201"/>
          </a:xfrm>
        </p:spPr>
        <p:txBody>
          <a:bodyPr/>
          <a:lstStyle/>
          <a:p>
            <a:pPr marL="357188" indent="-357188"/>
            <a:r>
              <a:rPr lang="en-CA" b="0" i="0" u="none" strike="noStrike" baseline="0" dirty="0" smtClean="0">
                <a:latin typeface="Arial" panose="020B0604020202020204" pitchFamily="34" charset="0"/>
              </a:rPr>
              <a:t>14.1  Introduction </a:t>
            </a:r>
          </a:p>
          <a:p>
            <a:pPr marL="357188" indent="-357188"/>
            <a:r>
              <a:rPr lang="en-CA" b="0" i="0" u="none" strike="noStrike" baseline="0" dirty="0" smtClean="0">
                <a:latin typeface="Arial" panose="020B0604020202020204" pitchFamily="34" charset="0"/>
              </a:rPr>
              <a:t>14.2  Website development </a:t>
            </a:r>
          </a:p>
          <a:p>
            <a:pPr marL="357188" indent="-357188"/>
            <a:r>
              <a:rPr lang="en-CA" b="0" i="0" u="none" strike="noStrike" baseline="0" dirty="0" smtClean="0">
                <a:latin typeface="Arial" panose="020B0604020202020204" pitchFamily="34" charset="0"/>
              </a:rPr>
              <a:t>14.3  The information architecture of websites </a:t>
            </a:r>
          </a:p>
          <a:p>
            <a:pPr marL="357188" indent="-357188"/>
            <a:r>
              <a:rPr lang="en-CA" b="0" i="0" u="none" strike="noStrike" baseline="0" dirty="0" smtClean="0">
                <a:latin typeface="Arial" panose="020B0604020202020204" pitchFamily="34" charset="0"/>
              </a:rPr>
              <a:t>14.4  Navigation design for websites </a:t>
            </a:r>
          </a:p>
          <a:p>
            <a:pPr marL="357188" indent="-357188" defTabSz="1079500"/>
            <a:r>
              <a:rPr lang="en-CA" b="0" i="0" u="none" strike="noStrike" baseline="0" dirty="0" smtClean="0">
                <a:latin typeface="Arial" panose="020B0604020202020204" pitchFamily="34" charset="0"/>
              </a:rPr>
              <a:t>14.5  Case study: Designing the Robert Louis  	 	 Stevenson website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7346065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2523"/>
            <a:ext cx="7886700" cy="669802"/>
          </a:xfrm>
        </p:spPr>
        <p:txBody>
          <a:bodyPr/>
          <a:lstStyle/>
          <a:p>
            <a:r>
              <a:rPr lang="en-US" sz="3600" i="0" u="none" strike="noStrike" kern="1400" baseline="0" dirty="0">
                <a:latin typeface="Arial" panose="020B0604020202020204" pitchFamily="34" charset="0"/>
              </a:rPr>
              <a:t>Challenge</a:t>
            </a:r>
          </a:p>
        </p:txBody>
      </p:sp>
      <p:sp>
        <p:nvSpPr>
          <p:cNvPr id="3" name="Text Placeholder 2"/>
          <p:cNvSpPr>
            <a:spLocks noGrp="1"/>
          </p:cNvSpPr>
          <p:nvPr>
            <p:ph type="body" idx="4294967295"/>
          </p:nvPr>
        </p:nvSpPr>
        <p:spPr>
          <a:xfrm>
            <a:off x="662400" y="1403592"/>
            <a:ext cx="8100523" cy="1902313"/>
          </a:xfrm>
        </p:spPr>
        <p:txBody>
          <a:bodyPr/>
          <a:lstStyle/>
          <a:p>
            <a:pPr marL="357188" indent="-357188"/>
            <a:r>
              <a:rPr lang="en-CA" sz="2800" b="0" i="0" u="none" strike="noStrike" baseline="0" dirty="0" smtClean="0">
                <a:latin typeface="Arial" panose="020B0604020202020204" pitchFamily="34" charset="0"/>
              </a:rPr>
              <a:t>Look at the wireframes for the Explore Scot app, is the navigation clear? Do you get a good overview of all the sections that are in the app?</a:t>
            </a:r>
            <a:endParaRPr lang="en-CA" sz="2800" b="0" i="0" u="none" strike="noStrike" baseline="0" dirty="0">
              <a:latin typeface="Arial" panose="020B0604020202020204" pitchFamily="34" charset="0"/>
            </a:endParaRPr>
          </a:p>
        </p:txBody>
      </p:sp>
    </p:spTree>
    <p:extLst>
      <p:ext uri="{BB962C8B-B14F-4D97-AF65-F5344CB8AC3E}">
        <p14:creationId xmlns:p14="http://schemas.microsoft.com/office/powerpoint/2010/main" val="962552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49" y="57749"/>
            <a:ext cx="8228013" cy="1325563"/>
          </a:xfrm>
        </p:spPr>
        <p:txBody>
          <a:bodyPr/>
          <a:lstStyle/>
          <a:p>
            <a:r>
              <a:rPr lang="en-US" sz="3600" i="0" u="none" strike="noStrike" kern="1400" baseline="0" dirty="0">
                <a:latin typeface="Arial" panose="020B0604020202020204" pitchFamily="34" charset="0"/>
              </a:rPr>
              <a:t> The information architecture of apps and websites</a:t>
            </a:r>
          </a:p>
        </p:txBody>
      </p:sp>
      <p:sp>
        <p:nvSpPr>
          <p:cNvPr id="3" name="Text Placeholder 2"/>
          <p:cNvSpPr>
            <a:spLocks noGrp="1"/>
          </p:cNvSpPr>
          <p:nvPr>
            <p:ph type="body" idx="4294967295"/>
          </p:nvPr>
        </p:nvSpPr>
        <p:spPr>
          <a:xfrm>
            <a:off x="662400" y="1412388"/>
            <a:ext cx="8104922" cy="4835035"/>
          </a:xfrm>
        </p:spPr>
        <p:txBody>
          <a:bodyPr>
            <a:noAutofit/>
          </a:bodyPr>
          <a:lstStyle/>
          <a:p>
            <a:pPr marL="357188" indent="-357188"/>
            <a:r>
              <a:rPr lang="en-CA" sz="2300" b="0" i="0" u="none" strike="noStrike" baseline="0" dirty="0" smtClean="0">
                <a:latin typeface="Arial" panose="020B0604020202020204" pitchFamily="34" charset="0"/>
              </a:rPr>
              <a:t>Information architecture is concerned with how content is classified and organized. </a:t>
            </a:r>
          </a:p>
          <a:p>
            <a:pPr marL="357188" indent="-357188"/>
            <a:r>
              <a:rPr lang="en-CA" sz="2300" b="0" i="0" u="none" strike="noStrike" baseline="0" dirty="0" smtClean="0">
                <a:latin typeface="Arial" panose="020B0604020202020204" pitchFamily="34" charset="0"/>
              </a:rPr>
              <a:t>Techniques such as affinity diagrams and card sorts (Chapter 7) are used to understand how people conceptualize content. </a:t>
            </a:r>
          </a:p>
          <a:p>
            <a:pPr marL="357188" indent="-357188"/>
            <a:r>
              <a:rPr lang="en-CA" sz="2300" b="0" i="0" u="none" strike="noStrike" baseline="0" dirty="0" smtClean="0">
                <a:latin typeface="Arial" panose="020B0604020202020204" pitchFamily="34" charset="0"/>
              </a:rPr>
              <a:t>Information architecture is concerned with structures, categories and collections that are relevant for the users of apps and websites and that provide a logical structure. </a:t>
            </a:r>
          </a:p>
          <a:p>
            <a:pPr marL="357188" indent="-357188"/>
            <a:r>
              <a:rPr lang="en-CA" sz="2300" b="0" i="0" u="none" strike="noStrike" baseline="0" dirty="0" smtClean="0">
                <a:latin typeface="Arial" panose="020B0604020202020204" pitchFamily="34" charset="0"/>
              </a:rPr>
              <a:t>We introduced some general issues of information architecture in Chapter 4. </a:t>
            </a:r>
          </a:p>
          <a:p>
            <a:pPr marL="357188" indent="-357188"/>
            <a:r>
              <a:rPr lang="en-CA" sz="2300" b="0" i="0" u="none" strike="noStrike" baseline="0" dirty="0" smtClean="0">
                <a:latin typeface="Arial" panose="020B0604020202020204" pitchFamily="34" charset="0"/>
              </a:rPr>
              <a:t>Here we focus on the main design issues that UX designers need to consider in the development of apps and websites.</a:t>
            </a:r>
            <a:endParaRPr lang="en-CA" sz="2300" b="0" i="0" u="none" strike="noStrike" baseline="0" dirty="0">
              <a:latin typeface="Arial" panose="020B0604020202020204" pitchFamily="34" charset="0"/>
            </a:endParaRPr>
          </a:p>
        </p:txBody>
      </p:sp>
    </p:spTree>
    <p:extLst>
      <p:ext uri="{BB962C8B-B14F-4D97-AF65-F5344CB8AC3E}">
        <p14:creationId xmlns:p14="http://schemas.microsoft.com/office/powerpoint/2010/main" val="624932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1311"/>
            <a:ext cx="7886700" cy="634634"/>
          </a:xfrm>
        </p:spPr>
        <p:txBody>
          <a:bodyPr/>
          <a:lstStyle/>
          <a:p>
            <a:r>
              <a:rPr lang="en-US" sz="3600" i="0" u="none" strike="noStrike" kern="1400" baseline="0" dirty="0">
                <a:latin typeface="Arial" panose="020B0604020202020204" pitchFamily="34" charset="0"/>
              </a:rPr>
              <a:t>Information architecture</a:t>
            </a:r>
          </a:p>
        </p:txBody>
      </p:sp>
      <p:sp>
        <p:nvSpPr>
          <p:cNvPr id="3" name="Text Placeholder 2"/>
          <p:cNvSpPr>
            <a:spLocks noGrp="1"/>
          </p:cNvSpPr>
          <p:nvPr>
            <p:ph type="body" idx="4294967295"/>
          </p:nvPr>
        </p:nvSpPr>
        <p:spPr>
          <a:xfrm>
            <a:off x="662400" y="1430680"/>
            <a:ext cx="8104922" cy="4791072"/>
          </a:xfrm>
        </p:spPr>
        <p:txBody>
          <a:bodyPr>
            <a:normAutofit fontScale="85000" lnSpcReduction="10000"/>
          </a:bodyPr>
          <a:lstStyle/>
          <a:p>
            <a:pPr marL="357188" indent="-357188">
              <a:lnSpc>
                <a:spcPct val="110000"/>
              </a:lnSpc>
            </a:pPr>
            <a:r>
              <a:rPr lang="en-CA" b="0" i="0" u="none" strike="noStrike" baseline="0" dirty="0" smtClean="0">
                <a:latin typeface="Arial" panose="020B0604020202020204" pitchFamily="34" charset="0"/>
              </a:rPr>
              <a:t>The difficulty of getting a good information architecture is that different types of website and app have to serve many different purposes for many different people. </a:t>
            </a:r>
          </a:p>
          <a:p>
            <a:pPr marL="357188" indent="-357188">
              <a:lnSpc>
                <a:spcPct val="110000"/>
              </a:lnSpc>
            </a:pPr>
            <a:r>
              <a:rPr lang="en-CA" b="0" i="0" u="none" strike="noStrike" baseline="0" dirty="0" smtClean="0">
                <a:latin typeface="Arial" panose="020B0604020202020204" pitchFamily="34" charset="0"/>
              </a:rPr>
              <a:t>Getting an information architecture that is robust enough to serve such multiple interests is difficult and website ‘information architects’ are in great demand. </a:t>
            </a:r>
          </a:p>
          <a:p>
            <a:pPr marL="357188" indent="-357188">
              <a:lnSpc>
                <a:spcPct val="110000"/>
              </a:lnSpc>
            </a:pPr>
            <a:r>
              <a:rPr lang="en-CA" b="0" i="0" u="none" strike="noStrike" baseline="0" dirty="0" smtClean="0">
                <a:latin typeface="Arial" panose="020B0604020202020204" pitchFamily="34" charset="0"/>
              </a:rPr>
              <a:t>Information architecture for websites is to do with how the content of the site is organized and described: how to organize the content (i.e., create a taxonomy), how to label the items and categories, how to describe the content in the site and how to present the architecture to users and to other designers. </a:t>
            </a:r>
          </a:p>
          <a:p>
            <a:pPr marL="357188" indent="-357188">
              <a:lnSpc>
                <a:spcPct val="110000"/>
              </a:lnSpc>
            </a:pPr>
            <a:r>
              <a:rPr lang="en-CA" b="0" i="0" u="none" strike="noStrike" baseline="0" dirty="0" smtClean="0">
                <a:latin typeface="Arial" panose="020B0604020202020204" pitchFamily="34" charset="0"/>
              </a:rPr>
              <a:t>To borrow the title of Christina </a:t>
            </a:r>
            <a:r>
              <a:rPr lang="en-CA" b="0" i="0" u="none" strike="noStrike" baseline="0" dirty="0" err="1" smtClean="0">
                <a:latin typeface="Arial" panose="020B0604020202020204" pitchFamily="34" charset="0"/>
              </a:rPr>
              <a:t>Wodtke’s</a:t>
            </a:r>
            <a:r>
              <a:rPr lang="en-CA" b="0" i="0" u="none" strike="noStrike" baseline="0" dirty="0" smtClean="0">
                <a:latin typeface="Arial" panose="020B0604020202020204" pitchFamily="34" charset="0"/>
              </a:rPr>
              <a:t> book, we are engaged in </a:t>
            </a:r>
            <a:r>
              <a:rPr lang="en-CA" b="0" i="1" u="none" strike="noStrike" baseline="0" dirty="0" smtClean="0">
                <a:latin typeface="Arial" panose="020B0604020202020204" pitchFamily="34" charset="0"/>
              </a:rPr>
              <a:t>Information Architecture: Blueprints for the Web </a:t>
            </a:r>
            <a:r>
              <a:rPr lang="en-CA" b="0" i="0" u="none" strike="noStrike" baseline="0" dirty="0" smtClean="0">
                <a:latin typeface="Arial" panose="020B0604020202020204" pitchFamily="34" charset="0"/>
              </a:rPr>
              <a:t>(</a:t>
            </a:r>
            <a:r>
              <a:rPr lang="en-CA" b="0" i="0" u="none" strike="noStrike" baseline="0" dirty="0" err="1" smtClean="0">
                <a:latin typeface="Arial" panose="020B0604020202020204" pitchFamily="34" charset="0"/>
              </a:rPr>
              <a:t>Wodtke</a:t>
            </a:r>
            <a:r>
              <a:rPr lang="en-CA" b="0" i="0" u="none" strike="noStrike" baseline="0" dirty="0" smtClean="0">
                <a:latin typeface="Arial" panose="020B0604020202020204" pitchFamily="34" charset="0"/>
              </a:rPr>
              <a:t>, 2009).</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050367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8334"/>
            <a:ext cx="7886700" cy="476372"/>
          </a:xfrm>
        </p:spPr>
        <p:txBody>
          <a:bodyPr/>
          <a:lstStyle/>
          <a:p>
            <a:r>
              <a:rPr lang="en-US" sz="3600" i="0" u="none" strike="noStrike" kern="1400" dirty="0">
                <a:latin typeface="Arial" panose="020B0604020202020204" pitchFamily="34" charset="0"/>
              </a:rPr>
              <a:t>Classification </a:t>
            </a:r>
            <a:r>
              <a:rPr lang="en-US" sz="3600" i="0" u="none" strike="noStrike" kern="1400" dirty="0" smtClean="0">
                <a:latin typeface="Arial" panose="020B0604020202020204" pitchFamily="34" charset="0"/>
              </a:rPr>
              <a:t>schemes (1 of 2)</a:t>
            </a:r>
            <a:endParaRPr lang="en-US" sz="3600" i="0" u="none" strike="noStrike" kern="1400" dirty="0">
              <a:latin typeface="Arial" panose="020B0604020202020204" pitchFamily="34" charset="0"/>
            </a:endParaRPr>
          </a:p>
        </p:txBody>
      </p:sp>
      <p:sp>
        <p:nvSpPr>
          <p:cNvPr id="3" name="Text Placeholder 2"/>
          <p:cNvSpPr>
            <a:spLocks noGrp="1"/>
          </p:cNvSpPr>
          <p:nvPr>
            <p:ph type="body" idx="4294967295"/>
          </p:nvPr>
        </p:nvSpPr>
        <p:spPr>
          <a:xfrm>
            <a:off x="662400" y="1421879"/>
            <a:ext cx="8100527" cy="5445617"/>
          </a:xfrm>
        </p:spPr>
        <p:txBody>
          <a:bodyPr>
            <a:normAutofit/>
          </a:bodyPr>
          <a:lstStyle/>
          <a:p>
            <a:pPr marL="357188" indent="-357188">
              <a:lnSpc>
                <a:spcPct val="110000"/>
              </a:lnSpc>
            </a:pPr>
            <a:r>
              <a:rPr lang="en-CA" sz="2200" b="0" i="0" u="none" strike="noStrike" baseline="0" dirty="0" smtClean="0">
                <a:latin typeface="Arial" panose="020B0604020202020204" pitchFamily="34" charset="0"/>
              </a:rPr>
              <a:t>The choice of an ontology or classification scheme is crucial to how easy it is to retrieve an instance of an object. </a:t>
            </a:r>
          </a:p>
          <a:p>
            <a:pPr marL="357188" indent="-357188">
              <a:lnSpc>
                <a:spcPct val="110000"/>
              </a:lnSpc>
            </a:pPr>
            <a:r>
              <a:rPr lang="en-CA" sz="2200" b="0" i="0" u="none" strike="noStrike" baseline="0" dirty="0" smtClean="0">
                <a:latin typeface="Arial" panose="020B0604020202020204" pitchFamily="34" charset="0"/>
              </a:rPr>
              <a:t>The ontology is fundamental as it affects how things can be organized. </a:t>
            </a:r>
          </a:p>
          <a:p>
            <a:pPr marL="357188" indent="-357188">
              <a:lnSpc>
                <a:spcPct val="110000"/>
              </a:lnSpc>
            </a:pPr>
            <a:r>
              <a:rPr lang="en-CA" sz="2200" b="0" i="0" u="none" strike="noStrike" baseline="0" dirty="0" err="1" smtClean="0">
                <a:latin typeface="Arial" panose="020B0604020202020204" pitchFamily="34" charset="0"/>
              </a:rPr>
              <a:t>Morville</a:t>
            </a:r>
            <a:r>
              <a:rPr lang="en-CA" sz="2200" b="0" i="0" u="none" strike="noStrike" baseline="0" dirty="0" smtClean="0">
                <a:latin typeface="Arial" panose="020B0604020202020204" pitchFamily="34" charset="0"/>
              </a:rPr>
              <a:t> and Rosenfeld (2006) distinguish between exact organization schemes (of which there are three—alphabetical, chronological and geographical)—and ambiguous schemes that use subjective categorization. </a:t>
            </a:r>
          </a:p>
          <a:p>
            <a:pPr marL="357188" indent="-357188">
              <a:lnSpc>
                <a:spcPct val="110000"/>
              </a:lnSpc>
            </a:pPr>
            <a:r>
              <a:rPr lang="en-CA" sz="2200" b="0" i="0" u="none" strike="noStrike" baseline="0" dirty="0" smtClean="0">
                <a:latin typeface="Arial" panose="020B0604020202020204" pitchFamily="34" charset="0"/>
              </a:rPr>
              <a:t>Nathan </a:t>
            </a:r>
            <a:r>
              <a:rPr lang="en-CA" sz="2200" b="0" i="0" u="none" strike="noStrike" baseline="0" dirty="0" err="1" smtClean="0">
                <a:latin typeface="Arial" panose="020B0604020202020204" pitchFamily="34" charset="0"/>
              </a:rPr>
              <a:t>Shedroff</a:t>
            </a:r>
            <a:r>
              <a:rPr lang="en-CA" sz="2200" b="0" i="0" u="none" strike="noStrike" baseline="0" dirty="0" smtClean="0">
                <a:latin typeface="Arial" panose="020B0604020202020204" pitchFamily="34" charset="0"/>
              </a:rPr>
              <a:t> (2001) suggests that there are seven organizational schemes: alphabets, locations, time, continuums (i.e., using some rating scale to rank instances), numbers, categories and randomness.</a:t>
            </a:r>
            <a:endParaRPr lang="en-CA" sz="2200" b="0" i="0" u="none" strike="noStrike" baseline="0" dirty="0">
              <a:latin typeface="Arial" panose="020B0604020202020204" pitchFamily="34" charset="0"/>
            </a:endParaRPr>
          </a:p>
        </p:txBody>
      </p:sp>
    </p:spTree>
    <p:extLst>
      <p:ext uri="{BB962C8B-B14F-4D97-AF65-F5344CB8AC3E}">
        <p14:creationId xmlns:p14="http://schemas.microsoft.com/office/powerpoint/2010/main" val="2007334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9543"/>
            <a:ext cx="7886700" cy="493958"/>
          </a:xfrm>
        </p:spPr>
        <p:txBody>
          <a:bodyPr/>
          <a:lstStyle/>
          <a:p>
            <a:r>
              <a:rPr lang="en-US" sz="3600" i="0" u="none" strike="noStrike" kern="1400" dirty="0">
                <a:latin typeface="Arial" panose="020B0604020202020204" pitchFamily="34" charset="0"/>
              </a:rPr>
              <a:t>Classification </a:t>
            </a:r>
            <a:r>
              <a:rPr lang="en-US" sz="3600" i="0" u="none" strike="noStrike" kern="1400" dirty="0" smtClean="0">
                <a:latin typeface="Arial" panose="020B0604020202020204" pitchFamily="34" charset="0"/>
              </a:rPr>
              <a:t>schemes (2 of 2)</a:t>
            </a:r>
            <a:endParaRPr lang="en-US" sz="3600" i="0" u="none" strike="noStrike" kern="1400" dirty="0">
              <a:latin typeface="Arial" panose="020B0604020202020204" pitchFamily="34" charset="0"/>
            </a:endParaRPr>
          </a:p>
        </p:txBody>
      </p:sp>
      <p:sp>
        <p:nvSpPr>
          <p:cNvPr id="3" name="Text Placeholder 2"/>
          <p:cNvSpPr>
            <a:spLocks noGrp="1"/>
          </p:cNvSpPr>
          <p:nvPr>
            <p:ph type="body" idx="4294967295"/>
          </p:nvPr>
        </p:nvSpPr>
        <p:spPr>
          <a:xfrm>
            <a:off x="662400" y="1421181"/>
            <a:ext cx="8096130" cy="4799867"/>
          </a:xfrm>
        </p:spPr>
        <p:txBody>
          <a:bodyPr>
            <a:normAutofit fontScale="77500" lnSpcReduction="20000"/>
          </a:bodyPr>
          <a:lstStyle/>
          <a:p>
            <a:pPr marL="357188" indent="-357188">
              <a:lnSpc>
                <a:spcPct val="120000"/>
              </a:lnSpc>
            </a:pPr>
            <a:r>
              <a:rPr lang="en-CA" b="0" i="0" u="none" strike="noStrike" baseline="0" dirty="0" smtClean="0">
                <a:latin typeface="Arial" panose="020B0604020202020204" pitchFamily="34" charset="0"/>
              </a:rPr>
              <a:t>Alphabetical is a very common organizational scheme, of course, and is exploited in all manner of information artefacts such as phone books, book stores and directories of all kinds. </a:t>
            </a:r>
          </a:p>
          <a:p>
            <a:pPr marL="357188" indent="-357188">
              <a:lnSpc>
                <a:spcPct val="120000"/>
              </a:lnSpc>
            </a:pPr>
            <a:r>
              <a:rPr lang="en-CA" b="0" i="0" u="none" strike="noStrike" baseline="0" dirty="0" smtClean="0">
                <a:latin typeface="Arial" panose="020B0604020202020204" pitchFamily="34" charset="0"/>
              </a:rPr>
              <a:t>Although at first sight an alphabetical organization is straightforward, it is not always easy, especially where forenames and surnames are muddled up, or where rogue characters can get into the name. </a:t>
            </a:r>
          </a:p>
          <a:p>
            <a:pPr marL="357188" indent="-357188">
              <a:lnSpc>
                <a:spcPct val="120000"/>
              </a:lnSpc>
            </a:pPr>
            <a:r>
              <a:rPr lang="en-CA" b="0" i="0" u="none" strike="noStrike" baseline="0" dirty="0" smtClean="0">
                <a:latin typeface="Arial" panose="020B0604020202020204" pitchFamily="34" charset="0"/>
              </a:rPr>
              <a:t>Where is a ‘.’ in the alphabet, or a ‘–’? </a:t>
            </a:r>
          </a:p>
          <a:p>
            <a:pPr marL="357188" indent="-357188">
              <a:lnSpc>
                <a:spcPct val="120000"/>
              </a:lnSpc>
            </a:pPr>
            <a:r>
              <a:rPr lang="en-CA" b="0" i="0" u="none" strike="noStrike" baseline="0" dirty="0" smtClean="0">
                <a:latin typeface="Arial" panose="020B0604020202020204" pitchFamily="34" charset="0"/>
              </a:rPr>
              <a:t>Another occasion when alphabetical organization breaks down is when the formal title of a company or organization is not the same as the informal name. </a:t>
            </a:r>
          </a:p>
          <a:p>
            <a:pPr marL="357188" indent="-357188">
              <a:lnSpc>
                <a:spcPct val="120000"/>
              </a:lnSpc>
            </a:pPr>
            <a:r>
              <a:rPr lang="en-CA" b="0" i="0" u="none" strike="noStrike" baseline="0" dirty="0" smtClean="0">
                <a:latin typeface="Arial" panose="020B0604020202020204" pitchFamily="34" charset="0"/>
              </a:rPr>
              <a:t>Looking in the paper-based phone directory for the phone number for Edinburgh City Council recently, I finally found it under ‘C’ for ‘City of Edinburgh’! </a:t>
            </a:r>
          </a:p>
          <a:p>
            <a:pPr marL="357188" indent="-357188">
              <a:lnSpc>
                <a:spcPct val="120000"/>
              </a:lnSpc>
            </a:pPr>
            <a:r>
              <a:rPr lang="en-CA" b="0" i="0" u="none" strike="noStrike" baseline="0" dirty="0" smtClean="0">
                <a:latin typeface="Arial" panose="020B0604020202020204" pitchFamily="34" charset="0"/>
              </a:rPr>
              <a:t>There was not even an entry under ‘E’ pointing to the entry under ‘City.’</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96762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10312"/>
            <a:ext cx="7886700" cy="1038714"/>
          </a:xfrm>
        </p:spPr>
        <p:txBody>
          <a:bodyPr/>
          <a:lstStyle/>
          <a:p>
            <a:r>
              <a:rPr lang="en-US" sz="3200" i="0" u="none" strike="noStrike" kern="1400" dirty="0">
                <a:latin typeface="Arial" panose="020B0604020202020204" pitchFamily="34" charset="0"/>
              </a:rPr>
              <a:t>Ontologies, taxonomies and epistemologies</a:t>
            </a:r>
          </a:p>
        </p:txBody>
      </p:sp>
      <p:sp>
        <p:nvSpPr>
          <p:cNvPr id="3" name="Text Placeholder 2"/>
          <p:cNvSpPr>
            <a:spLocks noGrp="1"/>
          </p:cNvSpPr>
          <p:nvPr>
            <p:ph type="body" idx="4294967295"/>
          </p:nvPr>
        </p:nvSpPr>
        <p:spPr>
          <a:xfrm>
            <a:off x="662400" y="1421180"/>
            <a:ext cx="8104921" cy="4826243"/>
          </a:xfrm>
        </p:spPr>
        <p:txBody>
          <a:bodyPr>
            <a:normAutofit fontScale="85000" lnSpcReduction="20000"/>
          </a:bodyPr>
          <a:lstStyle/>
          <a:p>
            <a:pPr marL="357188" indent="-357188">
              <a:lnSpc>
                <a:spcPct val="120000"/>
              </a:lnSpc>
            </a:pPr>
            <a:r>
              <a:rPr lang="en-CA" b="0" i="0" u="none" strike="noStrike" baseline="0" dirty="0" smtClean="0">
                <a:latin typeface="Arial" panose="020B0604020202020204" pitchFamily="34" charset="0"/>
              </a:rPr>
              <a:t>Ontologies have become a popular topic of research in recent years because of issues over the vast amounts of information on how best to conceptualize activities associated with this. </a:t>
            </a:r>
          </a:p>
          <a:p>
            <a:pPr marL="357188" indent="-357188">
              <a:lnSpc>
                <a:spcPct val="120000"/>
              </a:lnSpc>
            </a:pPr>
            <a:r>
              <a:rPr lang="en-CA" b="0" i="0" u="none" strike="noStrike" baseline="0" dirty="0" smtClean="0">
                <a:latin typeface="Arial" panose="020B0604020202020204" pitchFamily="34" charset="0"/>
              </a:rPr>
              <a:t>Philosophically the concept of an ontology is concerned with what things exist, with the nature of those things that make up our experience. </a:t>
            </a:r>
          </a:p>
          <a:p>
            <a:pPr marL="357188" indent="-357188">
              <a:lnSpc>
                <a:spcPct val="120000"/>
              </a:lnSpc>
            </a:pPr>
            <a:r>
              <a:rPr lang="en-CA" b="0" i="0" u="none" strike="noStrike" baseline="0" dirty="0" smtClean="0">
                <a:latin typeface="Arial" panose="020B0604020202020204" pitchFamily="34" charset="0"/>
              </a:rPr>
              <a:t>How we choose to group these together is the concern of taxonomies. </a:t>
            </a:r>
          </a:p>
          <a:p>
            <a:pPr marL="357188" indent="-357188">
              <a:lnSpc>
                <a:spcPct val="120000"/>
              </a:lnSpc>
            </a:pPr>
            <a:r>
              <a:rPr lang="en-CA" b="0" i="0" u="none" strike="noStrike" baseline="0" dirty="0" smtClean="0">
                <a:latin typeface="Arial" panose="020B0604020202020204" pitchFamily="34" charset="0"/>
              </a:rPr>
              <a:t>A taxonomy is a method of classification. Both ontology and taxonomy provide philosophers with plenty to talk about. </a:t>
            </a:r>
          </a:p>
          <a:p>
            <a:pPr marL="357188" indent="-357188">
              <a:lnSpc>
                <a:spcPct val="120000"/>
              </a:lnSpc>
            </a:pPr>
            <a:r>
              <a:rPr lang="en-CA" b="0" i="0" u="none" strike="noStrike" baseline="0" dirty="0" smtClean="0">
                <a:latin typeface="Arial" panose="020B0604020202020204" pitchFamily="34" charset="0"/>
              </a:rPr>
              <a:t>Even things such as plants are not organized into a single agreed taxonomy, but rather several taxonomies coexist. </a:t>
            </a:r>
          </a:p>
          <a:p>
            <a:pPr marL="357188" indent="-357188">
              <a:lnSpc>
                <a:spcPct val="120000"/>
              </a:lnSpc>
            </a:pPr>
            <a:r>
              <a:rPr lang="en-CA" b="0" i="0" u="none" strike="noStrike" baseline="0" dirty="0" smtClean="0">
                <a:latin typeface="Arial" panose="020B0604020202020204" pitchFamily="34" charset="0"/>
              </a:rPr>
              <a:t>Epistemology concerns how we come to know things, with the nature of knowledge and of knowing.</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238645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0749"/>
            <a:ext cx="7886700" cy="511542"/>
          </a:xfrm>
        </p:spPr>
        <p:txBody>
          <a:bodyPr/>
          <a:lstStyle/>
          <a:p>
            <a:r>
              <a:rPr lang="en-US" sz="3600" i="0" u="none" strike="noStrike" kern="1400" dirty="0">
                <a:latin typeface="Arial" panose="020B0604020202020204" pitchFamily="34" charset="0"/>
              </a:rPr>
              <a:t>Classification is difficult</a:t>
            </a:r>
          </a:p>
        </p:txBody>
      </p:sp>
      <p:sp>
        <p:nvSpPr>
          <p:cNvPr id="3" name="Text Placeholder 2"/>
          <p:cNvSpPr>
            <a:spLocks noGrp="1"/>
          </p:cNvSpPr>
          <p:nvPr>
            <p:ph type="body" idx="4294967295"/>
          </p:nvPr>
        </p:nvSpPr>
        <p:spPr>
          <a:xfrm>
            <a:off x="662400" y="1411594"/>
            <a:ext cx="8096128" cy="4791869"/>
          </a:xfrm>
        </p:spPr>
        <p:txBody>
          <a:bodyPr>
            <a:normAutofit fontScale="85000" lnSpcReduction="10000"/>
          </a:bodyPr>
          <a:lstStyle/>
          <a:p>
            <a:pPr marL="357188" indent="-357188">
              <a:lnSpc>
                <a:spcPct val="120000"/>
              </a:lnSpc>
            </a:pPr>
            <a:r>
              <a:rPr lang="en-CA" b="0" i="0" u="none" strike="noStrike" baseline="0" dirty="0" smtClean="0">
                <a:latin typeface="Arial" panose="020B0604020202020204" pitchFamily="34" charset="0"/>
              </a:rPr>
              <a:t>These ambiguities, redundancies and deficiencies recall those attributed by Dr. Franz Kuhn to a certain Chinese </a:t>
            </a:r>
            <a:r>
              <a:rPr lang="en-CA" b="0" i="0" u="none" strike="noStrike" baseline="0" dirty="0" err="1" smtClean="0">
                <a:latin typeface="Arial" panose="020B0604020202020204" pitchFamily="34" charset="0"/>
              </a:rPr>
              <a:t>encyclopedia</a:t>
            </a:r>
            <a:r>
              <a:rPr lang="en-CA" b="0" i="0" u="none" strike="noStrike" baseline="0" dirty="0" smtClean="0">
                <a:latin typeface="Arial" panose="020B0604020202020204" pitchFamily="34" charset="0"/>
              </a:rPr>
              <a:t> entitled Celestial Emporium of Benevolent Knowledge. On those remote pages it is written that animals are divided into (a) those that belong to the Emperor, (b) embalmed ones, (c) those that are trained, (d) suckling pigs, (e) mermaids, (f) fabulous ones, (g) stray dogs, (h) those that are included in this classification, (i) those that tremble as if they were mad, (j) innumerable ones, (k) those drawn with a very fine camel’s hair brush, (l) others, (m) those that have just broken a flower vase, and (n) those that resemble flies from a distance.</a:t>
            </a:r>
          </a:p>
          <a:p>
            <a:pPr marL="357188" indent="-357188">
              <a:lnSpc>
                <a:spcPct val="120000"/>
              </a:lnSpc>
            </a:pPr>
            <a:r>
              <a:rPr lang="en-CA" b="0" i="0" u="none" strike="noStrike" baseline="0" dirty="0" smtClean="0">
                <a:latin typeface="Arial" panose="020B0604020202020204" pitchFamily="34" charset="0"/>
              </a:rPr>
              <a:t>Source: Jorge Louis Borges (1999), essay: ‘The Analytical Language of John Wilkins.’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07402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2861"/>
            <a:ext cx="7886700" cy="511542"/>
          </a:xfrm>
        </p:spPr>
        <p:txBody>
          <a:bodyPr/>
          <a:lstStyle/>
          <a:p>
            <a:r>
              <a:rPr lang="en-US" sz="3600" i="0" u="none" strike="noStrike" kern="1400" baseline="0" dirty="0">
                <a:latin typeface="Arial" panose="020B0604020202020204" pitchFamily="34" charset="0"/>
              </a:rPr>
              <a:t>Classification schemes</a:t>
            </a:r>
          </a:p>
        </p:txBody>
      </p:sp>
      <p:sp>
        <p:nvSpPr>
          <p:cNvPr id="3" name="Text Placeholder 2"/>
          <p:cNvSpPr>
            <a:spLocks noGrp="1"/>
          </p:cNvSpPr>
          <p:nvPr>
            <p:ph type="body" idx="4294967295"/>
          </p:nvPr>
        </p:nvSpPr>
        <p:spPr>
          <a:xfrm>
            <a:off x="662400" y="1430326"/>
            <a:ext cx="8172454" cy="4791074"/>
          </a:xfrm>
        </p:spPr>
        <p:txBody>
          <a:bodyPr>
            <a:noAutofit/>
          </a:bodyPr>
          <a:lstStyle/>
          <a:p>
            <a:pPr marL="357188" indent="-357188"/>
            <a:r>
              <a:rPr lang="en-CA" sz="1700" b="0" i="0" u="none" strike="noStrike" baseline="0" dirty="0" smtClean="0">
                <a:latin typeface="Arial" panose="020B0604020202020204" pitchFamily="34" charset="0"/>
              </a:rPr>
              <a:t>Chronological organization is suitable for historical archives, diaries and calendars, and event or TV guides (see Figure 14.4).</a:t>
            </a:r>
          </a:p>
          <a:p>
            <a:pPr marL="357188" indent="-357188"/>
            <a:r>
              <a:rPr lang="en-CA" sz="1700" b="0" i="0" u="none" strike="noStrike" baseline="0" dirty="0" smtClean="0">
                <a:latin typeface="Arial" panose="020B0604020202020204" pitchFamily="34" charset="0"/>
              </a:rPr>
              <a:t>Geographical organization suits travel subjects, social and political issues and regional organizations such as wine sites, local foods, etc. </a:t>
            </a:r>
          </a:p>
          <a:p>
            <a:pPr marL="357188" indent="-357188"/>
            <a:r>
              <a:rPr lang="en-CA" sz="1700" b="0" i="0" u="none" strike="noStrike" baseline="0" dirty="0" smtClean="0">
                <a:latin typeface="Arial" panose="020B0604020202020204" pitchFamily="34" charset="0"/>
              </a:rPr>
              <a:t>Problems can arise, of course, when one’s geography is not good enough. Trip Advisor is a well-used travel app that uses geographical organization </a:t>
            </a:r>
          </a:p>
          <a:p>
            <a:pPr marL="357188" indent="-357188"/>
            <a:r>
              <a:rPr lang="en-CA" sz="1700" b="0" i="0" u="none" strike="noStrike" baseline="0" dirty="0" smtClean="0">
                <a:latin typeface="Arial" panose="020B0604020202020204" pitchFamily="34" charset="0"/>
              </a:rPr>
              <a:t>Organization by topic or subject is another popular way to structure information, but here it is important to prototype the names of topics with the potential users of a site. </a:t>
            </a:r>
          </a:p>
          <a:p>
            <a:pPr marL="357188" indent="-357188"/>
            <a:r>
              <a:rPr lang="en-CA" sz="1700" b="0" i="0" u="none" strike="noStrike" baseline="0" dirty="0" smtClean="0">
                <a:latin typeface="Arial" panose="020B0604020202020204" pitchFamily="34" charset="0"/>
              </a:rPr>
              <a:t>Often a topic structure used by people internal to an organization is different from those from outside.</a:t>
            </a:r>
          </a:p>
          <a:p>
            <a:pPr marL="357188" indent="-357188"/>
            <a:r>
              <a:rPr lang="en-CA" sz="1700" b="0" i="0" u="none" strike="noStrike" baseline="0" dirty="0" smtClean="0">
                <a:latin typeface="Arial" panose="020B0604020202020204" pitchFamily="34" charset="0"/>
              </a:rPr>
              <a:t>Task organization structures the website by particular activities that people may want to do (‘Buy ticket’; ‘Contact us’).</a:t>
            </a:r>
          </a:p>
          <a:p>
            <a:pPr marL="357188" indent="-357188"/>
            <a:r>
              <a:rPr lang="en-CA" sz="1700" b="0" i="0" u="none" strike="noStrike" baseline="0" dirty="0" smtClean="0">
                <a:latin typeface="Arial" panose="020B0604020202020204" pitchFamily="34" charset="0"/>
              </a:rPr>
              <a:t>Audience is another popular structuring method. This can be very effective when there are a few well-defined types of user. ‘Information for staff,’ ‘Information for students’ and so on, helps different users find their part of a site.</a:t>
            </a:r>
            <a:endParaRPr lang="en-CA" sz="1700" b="0" i="0" u="none" strike="noStrike" baseline="0" dirty="0">
              <a:latin typeface="Arial" panose="020B0604020202020204" pitchFamily="34" charset="0"/>
            </a:endParaRPr>
          </a:p>
        </p:txBody>
      </p:sp>
    </p:spTree>
    <p:extLst>
      <p:ext uri="{BB962C8B-B14F-4D97-AF65-F5344CB8AC3E}">
        <p14:creationId xmlns:p14="http://schemas.microsoft.com/office/powerpoint/2010/main" val="446984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9238"/>
            <a:ext cx="7886700" cy="476372"/>
          </a:xfrm>
        </p:spPr>
        <p:txBody>
          <a:bodyPr/>
          <a:lstStyle/>
          <a:p>
            <a:r>
              <a:rPr lang="en-US" sz="3600" i="0" u="none" strike="noStrike" kern="1400" baseline="0" dirty="0">
                <a:latin typeface="Arial" panose="020B0604020202020204" pitchFamily="34" charset="0"/>
              </a:rPr>
              <a:t>Hybrid schemes</a:t>
            </a:r>
          </a:p>
        </p:txBody>
      </p:sp>
      <p:sp>
        <p:nvSpPr>
          <p:cNvPr id="3" name="Text Placeholder 2"/>
          <p:cNvSpPr>
            <a:spLocks noGrp="1"/>
          </p:cNvSpPr>
          <p:nvPr>
            <p:ph type="body" idx="4294967295"/>
          </p:nvPr>
        </p:nvSpPr>
        <p:spPr>
          <a:xfrm>
            <a:off x="662400" y="1403596"/>
            <a:ext cx="8104923" cy="4843827"/>
          </a:xfrm>
        </p:spPr>
        <p:txBody>
          <a:bodyPr>
            <a:normAutofit/>
          </a:bodyPr>
          <a:lstStyle/>
          <a:p>
            <a:pPr marL="357188" indent="-357188"/>
            <a:r>
              <a:rPr lang="en-CA" b="0" i="0" u="none" strike="noStrike" baseline="0" dirty="0" smtClean="0">
                <a:latin typeface="Arial" panose="020B0604020202020204" pitchFamily="34" charset="0"/>
              </a:rPr>
              <a:t>Hybrid schemes can be (and often are) used to mix these types of organization together. </a:t>
            </a:r>
          </a:p>
          <a:p>
            <a:pPr marL="357188" indent="-357188"/>
            <a:r>
              <a:rPr lang="en-CA" b="0" i="0" u="none" strike="noStrike" baseline="0" dirty="0" smtClean="0">
                <a:latin typeface="Arial" panose="020B0604020202020204" pitchFamily="34" charset="0"/>
              </a:rPr>
              <a:t>Other authors suggest that there are other organizational schemes. For example, </a:t>
            </a:r>
            <a:r>
              <a:rPr lang="en-CA" b="0" i="0" u="none" strike="noStrike" baseline="0" dirty="0" err="1" smtClean="0">
                <a:latin typeface="Arial" panose="020B0604020202020204" pitchFamily="34" charset="0"/>
              </a:rPr>
              <a:t>Brinck</a:t>
            </a:r>
            <a:r>
              <a:rPr lang="en-CA" b="0" i="0" u="none" strike="noStrike" baseline="0" dirty="0" smtClean="0">
                <a:latin typeface="Arial" panose="020B0604020202020204" pitchFamily="34" charset="0"/>
              </a:rPr>
              <a:t> et al. (2002) include ‘department’ as a scheme. </a:t>
            </a:r>
          </a:p>
          <a:p>
            <a:pPr marL="357188" indent="-357188"/>
            <a:r>
              <a:rPr lang="en-CA" b="0" i="0" u="none" strike="noStrike" baseline="0" dirty="0" smtClean="0">
                <a:latin typeface="Arial" panose="020B0604020202020204" pitchFamily="34" charset="0"/>
              </a:rPr>
              <a:t>They give the following example to illustrate the differences:</a:t>
            </a:r>
          </a:p>
          <a:p>
            <a:pPr marL="357188" indent="-357188"/>
            <a:r>
              <a:rPr lang="en-CA" b="0" i="0" u="none" strike="noStrike" baseline="0" dirty="0" smtClean="0">
                <a:latin typeface="Arial" panose="020B0604020202020204" pitchFamily="34" charset="0"/>
              </a:rPr>
              <a:t>Task-based: ‘Buy a Car’</a:t>
            </a:r>
          </a:p>
          <a:p>
            <a:pPr marL="357188" indent="-357188"/>
            <a:r>
              <a:rPr lang="en-CA" b="0" i="0" u="none" strike="noStrike" baseline="0" dirty="0" smtClean="0">
                <a:latin typeface="Arial" panose="020B0604020202020204" pitchFamily="34" charset="0"/>
              </a:rPr>
              <a:t>Audience: ‘Car Buyers’</a:t>
            </a:r>
          </a:p>
          <a:p>
            <a:pPr marL="357188" indent="-357188"/>
            <a:r>
              <a:rPr lang="en-CA" b="0" i="0" u="none" strike="noStrike" baseline="0" dirty="0" smtClean="0">
                <a:latin typeface="Arial" panose="020B0604020202020204" pitchFamily="34" charset="0"/>
              </a:rPr>
              <a:t>Topic-based: ‘Cars’</a:t>
            </a:r>
          </a:p>
          <a:p>
            <a:pPr marL="357188" indent="-357188"/>
            <a:r>
              <a:rPr lang="en-CA" b="0" i="0" u="none" strike="noStrike" baseline="0" dirty="0" smtClean="0">
                <a:latin typeface="Arial" panose="020B0604020202020204" pitchFamily="34" charset="0"/>
              </a:rPr>
              <a:t>Department: ‘Sales Department.’</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569937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0106"/>
            <a:ext cx="7886700" cy="634634"/>
          </a:xfrm>
        </p:spPr>
        <p:txBody>
          <a:bodyPr/>
          <a:lstStyle/>
          <a:p>
            <a:r>
              <a:rPr lang="en-US" sz="3600" i="0" u="none" strike="noStrike" kern="1400" baseline="0" dirty="0">
                <a:latin typeface="Arial" panose="020B0604020202020204" pitchFamily="34" charset="0"/>
              </a:rPr>
              <a:t>Faceted </a:t>
            </a:r>
            <a:r>
              <a:rPr lang="en-US" sz="3600" i="0" u="none" strike="noStrike" kern="1400" baseline="0" dirty="0" smtClean="0">
                <a:latin typeface="Arial" panose="020B0604020202020204" pitchFamily="34" charset="0"/>
              </a:rPr>
              <a:t>classification (1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1182"/>
            <a:ext cx="8082939" cy="4852618"/>
          </a:xfrm>
        </p:spPr>
        <p:txBody>
          <a:bodyPr>
            <a:noAutofit/>
          </a:bodyPr>
          <a:lstStyle/>
          <a:p>
            <a:pPr marL="357188" indent="-357188"/>
            <a:r>
              <a:rPr lang="en-CA" sz="1800" b="0" i="0" u="none" strike="noStrike" baseline="0" dirty="0" smtClean="0">
                <a:latin typeface="Arial" panose="020B0604020202020204" pitchFamily="34" charset="0"/>
              </a:rPr>
              <a:t>Any website can be described in terms of three key features: its dimensions, the facets (or attributes) of those dimensions and the values that these facets can take. </a:t>
            </a:r>
          </a:p>
          <a:p>
            <a:pPr marL="357188" indent="-357188"/>
            <a:r>
              <a:rPr lang="en-CA" sz="1800" b="0" i="0" u="none" strike="noStrike" baseline="0" dirty="0" smtClean="0">
                <a:latin typeface="Arial" panose="020B0604020202020204" pitchFamily="34" charset="0"/>
              </a:rPr>
              <a:t>The dimensions come from the ontology—the major concepts in the site. </a:t>
            </a:r>
          </a:p>
          <a:p>
            <a:pPr marL="357188" indent="-357188"/>
            <a:r>
              <a:rPr lang="en-CA" sz="1800" b="0" i="0" u="none" strike="noStrike" baseline="0" dirty="0" smtClean="0">
                <a:latin typeface="Arial" panose="020B0604020202020204" pitchFamily="34" charset="0"/>
              </a:rPr>
              <a:t>So, the travel site has dimensions of cars, flights, hotels and so on that serve as titles for the tabs along the top. </a:t>
            </a:r>
          </a:p>
          <a:p>
            <a:pPr marL="357188" indent="-357188"/>
            <a:r>
              <a:rPr lang="en-CA" sz="1800" b="0" i="0" u="none" strike="noStrike" baseline="0" dirty="0" smtClean="0">
                <a:latin typeface="Arial" panose="020B0604020202020204" pitchFamily="34" charset="0"/>
              </a:rPr>
              <a:t>Each of these has certain common facets (such as price) but also may have its own unique facets: flights go from one city to another, hotels are located in a single city (but may be part of a chain), cars generally are rented and returned to the same location but may exceptionally be returned elsewhere. </a:t>
            </a:r>
          </a:p>
          <a:p>
            <a:pPr marL="357188" indent="-357188"/>
            <a:r>
              <a:rPr lang="en-CA" sz="1800" b="0" i="0" u="none" strike="noStrike" baseline="0" dirty="0" smtClean="0">
                <a:latin typeface="Arial" panose="020B0604020202020204" pitchFamily="34" charset="0"/>
              </a:rPr>
              <a:t>Ferries have a different pricing structure from planes which have a different structure from trains. </a:t>
            </a:r>
          </a:p>
          <a:p>
            <a:pPr marL="357188" indent="-357188"/>
            <a:r>
              <a:rPr lang="en-CA" sz="1800" b="0" i="0" u="none" strike="noStrike" baseline="0" dirty="0" smtClean="0">
                <a:latin typeface="Arial" panose="020B0604020202020204" pitchFamily="34" charset="0"/>
              </a:rPr>
              <a:t>Each of these attributes, or facets, can take certain values. </a:t>
            </a:r>
          </a:p>
          <a:p>
            <a:pPr marL="357188" indent="-357188"/>
            <a:r>
              <a:rPr lang="en-CA" sz="1800" b="0" i="0" u="none" strike="noStrike" baseline="0" dirty="0" smtClean="0">
                <a:latin typeface="Arial" panose="020B0604020202020204" pitchFamily="34" charset="0"/>
              </a:rPr>
              <a:t>The name of a city, for example, could be just about anything, but the name of an airport could be restricted to a known list of official airports. </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1170547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0445"/>
            <a:ext cx="7886700" cy="493958"/>
          </a:xfrm>
        </p:spPr>
        <p:txBody>
          <a:bodyPr/>
          <a:lstStyle/>
          <a:p>
            <a:r>
              <a:rPr lang="en-US" sz="3600" i="0" u="none" strike="noStrike" kern="1400" baseline="0" dirty="0">
                <a:latin typeface="Arial" panose="020B0604020202020204" pitchFamily="34" charset="0"/>
              </a:rPr>
              <a:t>Aims</a:t>
            </a:r>
          </a:p>
        </p:txBody>
      </p:sp>
      <p:sp>
        <p:nvSpPr>
          <p:cNvPr id="3" name="Text Placeholder 2"/>
          <p:cNvSpPr>
            <a:spLocks noGrp="1"/>
          </p:cNvSpPr>
          <p:nvPr>
            <p:ph type="body" idx="4294967295"/>
          </p:nvPr>
        </p:nvSpPr>
        <p:spPr>
          <a:xfrm>
            <a:off x="655553" y="1394804"/>
            <a:ext cx="8100526" cy="4878996"/>
          </a:xfrm>
        </p:spPr>
        <p:txBody>
          <a:bodyPr/>
          <a:lstStyle/>
          <a:p>
            <a:pPr marL="365125" indent="-365125"/>
            <a:r>
              <a:rPr lang="en-CA" sz="2700" b="0" i="0" u="none" strike="noStrike" baseline="0" dirty="0" smtClean="0">
                <a:latin typeface="Arial" panose="020B0604020202020204" pitchFamily="34" charset="0"/>
              </a:rPr>
              <a:t>One of the most likely things that UX designers will design is a website or an app (an application) to run on a smartphone or tablet. </a:t>
            </a:r>
          </a:p>
          <a:p>
            <a:pPr marL="365125" indent="-365125"/>
            <a:r>
              <a:rPr lang="en-CA" sz="2700" b="0" i="0" u="none" strike="noStrike" baseline="0" dirty="0" smtClean="0">
                <a:latin typeface="Arial" panose="020B0604020202020204" pitchFamily="34" charset="0"/>
              </a:rPr>
              <a:t>Creating apps and websites is quite straightforward nowadays thanks to the existence of many content management systems (CMS). </a:t>
            </a:r>
          </a:p>
          <a:p>
            <a:pPr marL="365125" indent="-365125"/>
            <a:r>
              <a:rPr lang="en-CA" sz="2700" b="0" i="0" u="none" strike="noStrike" baseline="0" dirty="0" smtClean="0">
                <a:latin typeface="Arial" panose="020B0604020202020204" pitchFamily="34" charset="0"/>
              </a:rPr>
              <a:t>These are software packages that automate many of the aspects of website and app design. </a:t>
            </a:r>
          </a:p>
          <a:p>
            <a:pPr marL="365125" indent="-365125"/>
            <a:r>
              <a:rPr lang="en-CA" sz="2700" b="0" i="0" u="none" strike="noStrike" baseline="0" dirty="0" smtClean="0">
                <a:latin typeface="Arial" panose="020B0604020202020204" pitchFamily="34" charset="0"/>
              </a:rPr>
              <a:t>There are also standard ‘plug-ins’ that are available that provide standard functionality for websites. </a:t>
            </a:r>
            <a:endParaRPr lang="en-CA" sz="2700" b="0" i="0" u="none" strike="noStrike" baseline="0" dirty="0">
              <a:latin typeface="Arial" panose="020B0604020202020204" pitchFamily="34" charset="0"/>
            </a:endParaRPr>
          </a:p>
        </p:txBody>
      </p:sp>
    </p:spTree>
    <p:extLst>
      <p:ext uri="{BB962C8B-B14F-4D97-AF65-F5344CB8AC3E}">
        <p14:creationId xmlns:p14="http://schemas.microsoft.com/office/powerpoint/2010/main" val="1442265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55617"/>
            <a:ext cx="7886700" cy="423618"/>
          </a:xfrm>
        </p:spPr>
        <p:txBody>
          <a:bodyPr/>
          <a:lstStyle/>
          <a:p>
            <a:r>
              <a:rPr lang="en-US" sz="3600" i="0" u="none" strike="noStrike" kern="1400" baseline="0" dirty="0">
                <a:latin typeface="Arial" panose="020B0604020202020204" pitchFamily="34" charset="0"/>
              </a:rPr>
              <a:t>Faceted </a:t>
            </a:r>
            <a:r>
              <a:rPr lang="en-US" sz="3600" i="0" u="none" strike="noStrike" kern="1400" baseline="0" dirty="0" smtClean="0">
                <a:latin typeface="Arial" panose="020B0604020202020204" pitchFamily="34" charset="0"/>
              </a:rPr>
              <a:t>classification (2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1533"/>
            <a:ext cx="8104925" cy="4747114"/>
          </a:xfrm>
        </p:spPr>
        <p:txBody>
          <a:bodyPr>
            <a:normAutofit fontScale="85000" lnSpcReduction="20000"/>
          </a:bodyPr>
          <a:lstStyle/>
          <a:p>
            <a:pPr marL="357188" indent="-357188">
              <a:lnSpc>
                <a:spcPct val="120000"/>
              </a:lnSpc>
            </a:pPr>
            <a:r>
              <a:rPr lang="en-CA" b="0" i="0" u="none" strike="noStrike" baseline="0" dirty="0" smtClean="0">
                <a:latin typeface="Arial" panose="020B0604020202020204" pitchFamily="34" charset="0"/>
              </a:rPr>
              <a:t>Classification in terms of the facets of dimensions works particularly well in small, clearly defined spaces. </a:t>
            </a:r>
          </a:p>
          <a:p>
            <a:pPr marL="357188" indent="-357188">
              <a:lnSpc>
                <a:spcPct val="120000"/>
              </a:lnSpc>
            </a:pPr>
            <a:r>
              <a:rPr lang="en-CA" b="0" i="0" u="none" strike="noStrike" baseline="0" dirty="0" smtClean="0">
                <a:latin typeface="Arial" panose="020B0604020202020204" pitchFamily="34" charset="0"/>
              </a:rPr>
              <a:t>Music sites classify music in terms of its main facets, such as genre, artist and title. </a:t>
            </a:r>
          </a:p>
          <a:p>
            <a:pPr marL="357188" indent="-357188">
              <a:lnSpc>
                <a:spcPct val="120000"/>
              </a:lnSpc>
            </a:pPr>
            <a:r>
              <a:rPr lang="en-CA" b="0" i="0" u="none" strike="noStrike" baseline="0" dirty="0" smtClean="0">
                <a:latin typeface="Arial" panose="020B0604020202020204" pitchFamily="34" charset="0"/>
              </a:rPr>
              <a:t>Recipe sites will have facets such as country/region, main ingredient, course/dish and so on. </a:t>
            </a:r>
          </a:p>
          <a:p>
            <a:pPr marL="357188" indent="-357188">
              <a:lnSpc>
                <a:spcPct val="120000"/>
              </a:lnSpc>
            </a:pPr>
            <a:r>
              <a:rPr lang="en-CA" b="0" i="0" u="none" strike="noStrike" baseline="0" dirty="0" err="1" smtClean="0">
                <a:latin typeface="Arial" panose="020B0604020202020204" pitchFamily="34" charset="0"/>
              </a:rPr>
              <a:t>Wodtke</a:t>
            </a:r>
            <a:r>
              <a:rPr lang="en-CA" b="0" i="0" u="none" strike="noStrike" baseline="0" dirty="0" smtClean="0">
                <a:latin typeface="Arial" panose="020B0604020202020204" pitchFamily="34" charset="0"/>
              </a:rPr>
              <a:t> (2003) points out, though, that once such a site includes things such as cooking utensils, the sharing of facets across such different entities as utensils and recipes is no longer possible. </a:t>
            </a:r>
          </a:p>
          <a:p>
            <a:pPr marL="357188" indent="-357188">
              <a:lnSpc>
                <a:spcPct val="120000"/>
              </a:lnSpc>
            </a:pPr>
            <a:r>
              <a:rPr lang="en-CA" b="0" i="0" u="none" strike="noStrike" baseline="0" dirty="0" smtClean="0">
                <a:latin typeface="Arial" panose="020B0604020202020204" pitchFamily="34" charset="0"/>
              </a:rPr>
              <a:t>Faceted classification has an important impact on the interface that is provided. </a:t>
            </a:r>
          </a:p>
          <a:p>
            <a:pPr marL="357188" indent="-357188">
              <a:lnSpc>
                <a:spcPct val="120000"/>
              </a:lnSpc>
            </a:pPr>
            <a:r>
              <a:rPr lang="en-CA" b="0" i="0" u="none" strike="noStrike" baseline="0" dirty="0" smtClean="0">
                <a:latin typeface="Arial" panose="020B0604020202020204" pitchFamily="34" charset="0"/>
              </a:rPr>
              <a:t>With clear and known facets and values the interface can be optimized to exploit the structure.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93016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3726"/>
            <a:ext cx="7886700" cy="687388"/>
          </a:xfrm>
        </p:spPr>
        <p:txBody>
          <a:bodyPr/>
          <a:lstStyle/>
          <a:p>
            <a:r>
              <a:rPr lang="en-CA" sz="3600" i="0" u="none" strike="noStrike" kern="1400" baseline="0" dirty="0" smtClean="0">
                <a:latin typeface="Arial" panose="020B0604020202020204" pitchFamily="34" charset="0"/>
              </a:rPr>
              <a:t>Challenge</a:t>
            </a:r>
            <a:endParaRPr lang="en-CA"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03595"/>
            <a:ext cx="8096127" cy="1014290"/>
          </a:xfrm>
        </p:spPr>
        <p:txBody>
          <a:bodyPr/>
          <a:lstStyle/>
          <a:p>
            <a:pPr marL="357188" indent="-357188"/>
            <a:r>
              <a:rPr lang="en-CA" b="0" i="0" u="none" strike="noStrike" baseline="0" dirty="0" smtClean="0">
                <a:latin typeface="Arial" panose="020B0604020202020204" pitchFamily="34" charset="0"/>
              </a:rPr>
              <a:t>Consider some classification schemes for a music website.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544346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0747"/>
            <a:ext cx="7886700" cy="511542"/>
          </a:xfrm>
        </p:spPr>
        <p:txBody>
          <a:bodyPr/>
          <a:lstStyle/>
          <a:p>
            <a:r>
              <a:rPr lang="en-US" sz="3600" i="0" u="none" strike="noStrike" kern="1400" baseline="0" dirty="0">
                <a:latin typeface="Arial" panose="020B0604020202020204" pitchFamily="34" charset="0"/>
              </a:rPr>
              <a:t>Organizational </a:t>
            </a:r>
            <a:r>
              <a:rPr lang="en-US" sz="3600" i="0" u="none" strike="noStrike" kern="1400" baseline="0" dirty="0" smtClean="0">
                <a:latin typeface="Arial" panose="020B0604020202020204" pitchFamily="34" charset="0"/>
              </a:rPr>
              <a:t>structures (1 of</a:t>
            </a:r>
            <a:r>
              <a:rPr lang="en-US" sz="3600" i="0" u="none" strike="noStrike" kern="1400" dirty="0" smtClean="0">
                <a:latin typeface="Arial" panose="020B0604020202020204" pitchFamily="34" charset="0"/>
              </a:rPr>
              <a:t>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2388"/>
            <a:ext cx="8091734" cy="4826244"/>
          </a:xfrm>
        </p:spPr>
        <p:txBody>
          <a:bodyPr>
            <a:normAutofit fontScale="85000" lnSpcReduction="10000"/>
          </a:bodyPr>
          <a:lstStyle/>
          <a:p>
            <a:pPr marL="357188" indent="-357188">
              <a:lnSpc>
                <a:spcPct val="110000"/>
              </a:lnSpc>
            </a:pPr>
            <a:r>
              <a:rPr lang="en-CA" b="0" i="0" u="none" strike="noStrike" baseline="0" dirty="0" smtClean="0">
                <a:latin typeface="Arial" panose="020B0604020202020204" pitchFamily="34" charset="0"/>
              </a:rPr>
              <a:t>One thing that a designer can be quite sure about is that he or she will not be able to fit everything onto one page. </a:t>
            </a:r>
          </a:p>
          <a:p>
            <a:pPr marL="357188" indent="-357188">
              <a:lnSpc>
                <a:spcPct val="110000"/>
              </a:lnSpc>
            </a:pPr>
            <a:r>
              <a:rPr lang="en-CA" b="0" i="0" u="none" strike="noStrike" baseline="0" dirty="0" smtClean="0">
                <a:latin typeface="Arial" panose="020B0604020202020204" pitchFamily="34" charset="0"/>
              </a:rPr>
              <a:t>Some decisions will have to be taken about how to break up the site to accommodate this constraint. </a:t>
            </a:r>
          </a:p>
          <a:p>
            <a:pPr marL="357188" indent="-357188">
              <a:lnSpc>
                <a:spcPct val="110000"/>
              </a:lnSpc>
            </a:pPr>
            <a:r>
              <a:rPr lang="en-CA" b="0" i="0" u="none" strike="noStrike" baseline="0" dirty="0" smtClean="0">
                <a:latin typeface="Arial" panose="020B0604020202020204" pitchFamily="34" charset="0"/>
              </a:rPr>
              <a:t>There are a number of standard organizational structures for this. These, of course, tie in with the classification schemes chosen. </a:t>
            </a:r>
          </a:p>
          <a:p>
            <a:pPr marL="357188" indent="-357188">
              <a:lnSpc>
                <a:spcPct val="110000"/>
              </a:lnSpc>
            </a:pPr>
            <a:r>
              <a:rPr lang="en-CA" b="0" i="0" u="none" strike="noStrike" baseline="0" dirty="0" smtClean="0">
                <a:latin typeface="Arial" panose="020B0604020202020204" pitchFamily="34" charset="0"/>
              </a:rPr>
              <a:t>A hierarchical structure (also sometimes called a ‘tree,’ although it is an upside-down tree) arranges the pages with a single root at the top and a number of branches underneath, each of which has several sub-branches. </a:t>
            </a:r>
          </a:p>
          <a:p>
            <a:pPr marL="357188" indent="-357188">
              <a:lnSpc>
                <a:spcPct val="110000"/>
              </a:lnSpc>
            </a:pPr>
            <a:r>
              <a:rPr lang="en-CA" b="0" i="0" u="none" strike="noStrike" baseline="0" dirty="0" smtClean="0">
                <a:latin typeface="Arial" panose="020B0604020202020204" pitchFamily="34" charset="0"/>
              </a:rPr>
              <a:t>For example, in a music website, the root page might be called ‘home,’ then branches under that might be ‘Classical,’ ‘Rock,’ ‘Jazz’ and so on, each of which would be split into subgenres.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550902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0965"/>
            <a:ext cx="7886700" cy="634634"/>
          </a:xfrm>
        </p:spPr>
        <p:txBody>
          <a:bodyPr/>
          <a:lstStyle/>
          <a:p>
            <a:r>
              <a:rPr lang="en-US" sz="3600" i="0" u="none" strike="noStrike" kern="1400" baseline="0" dirty="0">
                <a:latin typeface="Arial" panose="020B0604020202020204" pitchFamily="34" charset="0"/>
              </a:rPr>
              <a:t>Organizational </a:t>
            </a:r>
            <a:r>
              <a:rPr lang="en-US" sz="3600" i="0" u="none" strike="noStrike" kern="1400" baseline="0" dirty="0" smtClean="0">
                <a:latin typeface="Arial" panose="020B0604020202020204" pitchFamily="34" charset="0"/>
              </a:rPr>
              <a:t>structures (2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47560"/>
            <a:ext cx="8100527" cy="4791072"/>
          </a:xfrm>
        </p:spPr>
        <p:txBody>
          <a:bodyPr>
            <a:normAutofit fontScale="85000" lnSpcReduction="10000"/>
          </a:bodyPr>
          <a:lstStyle/>
          <a:p>
            <a:pPr marL="357188" indent="-357188"/>
            <a:r>
              <a:rPr lang="en-CA" b="0" i="0" u="none" strike="noStrike" baseline="0" dirty="0" smtClean="0">
                <a:latin typeface="Arial" panose="020B0604020202020204" pitchFamily="34" charset="0"/>
              </a:rPr>
              <a:t>Rosenfeld and </a:t>
            </a:r>
            <a:r>
              <a:rPr lang="en-CA" b="0" i="0" u="none" strike="noStrike" baseline="0" dirty="0" err="1" smtClean="0">
                <a:latin typeface="Arial" panose="020B0604020202020204" pitchFamily="34" charset="0"/>
              </a:rPr>
              <a:t>Morville</a:t>
            </a:r>
            <a:r>
              <a:rPr lang="en-CA" b="0" i="0" u="none" strike="noStrike" baseline="0" dirty="0" smtClean="0">
                <a:latin typeface="Arial" panose="020B0604020202020204" pitchFamily="34" charset="0"/>
              </a:rPr>
              <a:t> (2002) point out the need to consider the granularity of the ontology as this leads to the breadth vs. depth debate in website design. </a:t>
            </a:r>
          </a:p>
          <a:p>
            <a:pPr marL="357188" indent="-357188"/>
            <a:r>
              <a:rPr lang="en-CA" b="0" i="0" u="none" strike="noStrike" baseline="0" dirty="0" smtClean="0">
                <a:latin typeface="Arial" panose="020B0604020202020204" pitchFamily="34" charset="0"/>
              </a:rPr>
              <a:t>Often the same material can be organized as a deep structure—only a few main branches but many sub-branches—or as a shallow and broad structure with many branches and only a few sub-branches. </a:t>
            </a:r>
          </a:p>
          <a:p>
            <a:pPr marL="357188" indent="-357188"/>
            <a:r>
              <a:rPr lang="en-CA" b="0" i="0" u="none" strike="noStrike" baseline="0" dirty="0" smtClean="0">
                <a:latin typeface="Arial" panose="020B0604020202020204" pitchFamily="34" charset="0"/>
              </a:rPr>
              <a:t>As a general rule, six to eight links per category is about right, but the nature of the content and how it would naturally be divided up by the people who will be visiting the site must also be considered.</a:t>
            </a:r>
          </a:p>
          <a:p>
            <a:pPr marL="357188" indent="-357188"/>
            <a:r>
              <a:rPr lang="en-CA" b="0" i="0" u="none" strike="noStrike" baseline="0" dirty="0" smtClean="0">
                <a:latin typeface="Arial" panose="020B0604020202020204" pitchFamily="34" charset="0"/>
              </a:rPr>
              <a:t>The problem with a hierarchical structure is that no matter what classification scheme is chosen, some item will not fit nicely into it, and the designer will want to put it under two or more headings. </a:t>
            </a:r>
          </a:p>
          <a:p>
            <a:pPr marL="357188" indent="-357188"/>
            <a:r>
              <a:rPr lang="en-CA" b="0" i="0" u="none" strike="noStrike" baseline="0" dirty="0" smtClean="0">
                <a:latin typeface="Arial" panose="020B0604020202020204" pitchFamily="34" charset="0"/>
              </a:rPr>
              <a:t>As soon as this happens, the nice clean structure of a hierarchy breaks down. </a:t>
            </a:r>
          </a:p>
          <a:p>
            <a:pPr marL="357188" indent="-357188"/>
            <a:r>
              <a:rPr lang="en-CA" b="0" i="0" u="none" strike="noStrike" baseline="0" dirty="0" smtClean="0">
                <a:latin typeface="Arial" panose="020B0604020202020204" pitchFamily="34" charset="0"/>
              </a:rPr>
              <a:t>Soon the hierarchy becomes a network.</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219996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5273"/>
            <a:ext cx="7886700" cy="546712"/>
          </a:xfrm>
        </p:spPr>
        <p:txBody>
          <a:bodyPr/>
          <a:lstStyle/>
          <a:p>
            <a:r>
              <a:rPr lang="en-US" sz="3600" i="0" u="none" strike="noStrike" kern="1400" baseline="0" dirty="0">
                <a:latin typeface="Arial" panose="020B0604020202020204" pitchFamily="34" charset="0"/>
              </a:rPr>
              <a:t>Networks</a:t>
            </a:r>
          </a:p>
        </p:txBody>
      </p:sp>
      <p:sp>
        <p:nvSpPr>
          <p:cNvPr id="3" name="Text Placeholder 2"/>
          <p:cNvSpPr>
            <a:spLocks noGrp="1"/>
          </p:cNvSpPr>
          <p:nvPr>
            <p:ph type="body" idx="4294967295"/>
          </p:nvPr>
        </p:nvSpPr>
        <p:spPr>
          <a:xfrm>
            <a:off x="662400" y="1438764"/>
            <a:ext cx="8100527" cy="4799868"/>
          </a:xfrm>
        </p:spPr>
        <p:txBody>
          <a:bodyPr>
            <a:normAutofit fontScale="92500" lnSpcReduction="20000"/>
          </a:bodyPr>
          <a:lstStyle/>
          <a:p>
            <a:pPr marL="357188" indent="-357188">
              <a:lnSpc>
                <a:spcPct val="110000"/>
              </a:lnSpc>
            </a:pPr>
            <a:r>
              <a:rPr lang="en-CA" b="0" i="0" u="none" strike="noStrike" baseline="0" dirty="0" smtClean="0">
                <a:latin typeface="Arial" panose="020B0604020202020204" pitchFamily="34" charset="0"/>
              </a:rPr>
              <a:t>Networks are structures in which the same item may be linked into several different hierarchies. </a:t>
            </a:r>
          </a:p>
          <a:p>
            <a:pPr marL="357188" indent="-357188">
              <a:lnSpc>
                <a:spcPct val="110000"/>
              </a:lnSpc>
            </a:pPr>
            <a:r>
              <a:rPr lang="en-CA" b="0" i="0" u="none" strike="noStrike" baseline="0" dirty="0" smtClean="0">
                <a:latin typeface="Arial" panose="020B0604020202020204" pitchFamily="34" charset="0"/>
              </a:rPr>
              <a:t>It is a more natural structure but also a more confusing one for people to understand. </a:t>
            </a:r>
          </a:p>
          <a:p>
            <a:pPr marL="357188" indent="-357188">
              <a:lnSpc>
                <a:spcPct val="110000"/>
              </a:lnSpc>
            </a:pPr>
            <a:r>
              <a:rPr lang="en-CA" b="0" i="0" u="none" strike="noStrike" baseline="0" dirty="0" smtClean="0">
                <a:latin typeface="Arial" panose="020B0604020202020204" pitchFamily="34" charset="0"/>
              </a:rPr>
              <a:t>Often the visitor to a website navigates down through a hierarchy and so develops a reasonably clear view of the site structure. </a:t>
            </a:r>
          </a:p>
          <a:p>
            <a:pPr marL="357188" indent="-357188">
              <a:lnSpc>
                <a:spcPct val="110000"/>
              </a:lnSpc>
            </a:pPr>
            <a:r>
              <a:rPr lang="en-CA" b="0" i="0" u="none" strike="noStrike" baseline="0" dirty="0" smtClean="0">
                <a:latin typeface="Arial" panose="020B0604020202020204" pitchFamily="34" charset="0"/>
              </a:rPr>
              <a:t>However, in a network they may then go back up another branch or may jump from one part of the site to another. </a:t>
            </a:r>
          </a:p>
          <a:p>
            <a:pPr marL="357188" indent="-357188">
              <a:lnSpc>
                <a:spcPct val="110000"/>
              </a:lnSpc>
            </a:pPr>
            <a:r>
              <a:rPr lang="en-CA" b="0" i="0" u="none" strike="noStrike" baseline="0" dirty="0" smtClean="0">
                <a:latin typeface="Arial" panose="020B0604020202020204" pitchFamily="34" charset="0"/>
              </a:rPr>
              <a:t>In such cases understanding the overall logic of the site is much more difficult. </a:t>
            </a:r>
          </a:p>
          <a:p>
            <a:pPr marL="357188" indent="-357188">
              <a:lnSpc>
                <a:spcPct val="110000"/>
              </a:lnSpc>
            </a:pPr>
            <a:r>
              <a:rPr lang="en-CA" b="0" i="0" u="none" strike="noStrike" baseline="0" dirty="0" smtClean="0">
                <a:latin typeface="Arial" panose="020B0604020202020204" pitchFamily="34" charset="0"/>
              </a:rPr>
              <a:t>Organizing pages into a sequence is ideal for dealing with a straightforward task structure such as buying a product or filling in a series of questions.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991793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1329" y="279768"/>
            <a:ext cx="8981342" cy="775312"/>
          </a:xfrm>
        </p:spPr>
        <p:txBody>
          <a:bodyPr/>
          <a:lstStyle/>
          <a:p>
            <a:r>
              <a:rPr lang="en-US" sz="3600" i="0" u="none" strike="noStrike" kern="1400" baseline="0" dirty="0">
                <a:latin typeface="Arial" panose="020B0604020202020204" pitchFamily="34" charset="0"/>
              </a:rPr>
              <a:t>The importance of </a:t>
            </a:r>
            <a:r>
              <a:rPr lang="en-US" sz="3600" i="0" u="none" strike="noStrike" kern="1400" baseline="0" dirty="0" smtClean="0">
                <a:latin typeface="Arial" panose="020B0604020202020204" pitchFamily="34" charset="0"/>
              </a:rPr>
              <a:t>classification (1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38768"/>
            <a:ext cx="8190038" cy="4799864"/>
          </a:xfrm>
        </p:spPr>
        <p:txBody>
          <a:bodyPr>
            <a:noAutofit/>
          </a:bodyPr>
          <a:lstStyle/>
          <a:p>
            <a:pPr marL="357188" indent="-357188"/>
            <a:r>
              <a:rPr lang="en-CA" sz="1400" b="0" i="0" u="none" strike="noStrike" baseline="0" dirty="0" smtClean="0">
                <a:latin typeface="Arial" panose="020B0604020202020204" pitchFamily="34" charset="0"/>
              </a:rPr>
              <a:t>This is a portion of an article on Jared Spool’s User Interface Engineering website in which UIE investigated different ways of classifying clothes. UIE is a research company that investigates usability issues in websites. Their site contains several interesting articles. Here they describe a study investigating shopping sites with 44 users.</a:t>
            </a:r>
          </a:p>
          <a:p>
            <a:pPr marL="357188" indent="-357188"/>
            <a:r>
              <a:rPr lang="en-CA" sz="1400" b="0" i="0" u="none" strike="noStrike" baseline="0" dirty="0" smtClean="0">
                <a:latin typeface="Arial" panose="020B0604020202020204" pitchFamily="34" charset="0"/>
              </a:rPr>
              <a:t>Among the 13 sites we studied, we found five different department-page designs. Most listed the departments in a left navigation panel, with the galleries for that department listed in the centre. (Look at Macy’s department pages</a:t>
            </a:r>
            <a:r>
              <a:rPr lang="en-CA" sz="1400" b="0" i="0" u="none" strike="noStrike" dirty="0" smtClean="0">
                <a:latin typeface="Arial" panose="020B0604020202020204" pitchFamily="34" charset="0"/>
              </a:rPr>
              <a:t> - </a:t>
            </a:r>
            <a:r>
              <a:rPr lang="en-CA" sz="1400" b="0" i="0" u="none" strike="noStrike" baseline="0" dirty="0" smtClean="0">
                <a:latin typeface="Arial" panose="020B0604020202020204" pitchFamily="34" charset="0"/>
              </a:rPr>
              <a:t>c</a:t>
            </a:r>
            <a:r>
              <a:rPr lang="en-CA" sz="1400" b="0" i="0" u="none" strike="noStrike" dirty="0" smtClean="0">
                <a:latin typeface="Arial" panose="020B0604020202020204" pitchFamily="34" charset="0"/>
              </a:rPr>
              <a:t> - </a:t>
            </a:r>
            <a:r>
              <a:rPr lang="en-CA" sz="1400" b="0" i="0" u="none" strike="noStrike" baseline="0" dirty="0" smtClean="0">
                <a:latin typeface="Arial" panose="020B0604020202020204" pitchFamily="34" charset="0"/>
              </a:rPr>
              <a:t>by clicking on Women, then Tops.)</a:t>
            </a:r>
          </a:p>
          <a:p>
            <a:pPr marL="357188" indent="-357188"/>
            <a:r>
              <a:rPr lang="en-CA" sz="1400" b="0" i="0" u="none" strike="noStrike" baseline="0" dirty="0" smtClean="0">
                <a:latin typeface="Arial" panose="020B0604020202020204" pitchFamily="34" charset="0"/>
              </a:rPr>
              <a:t>However, some got clever. For example, the Gap and Victoria’s Secret (http://www.gap.com, http://www.victoriassecret.com) both used a menu-based department that wasn’t a separate page, but instead used menus at the top of the screen.</a:t>
            </a:r>
          </a:p>
          <a:p>
            <a:pPr marL="357188" indent="-357188"/>
            <a:r>
              <a:rPr lang="en-CA" sz="1400" b="0" i="0" u="none" strike="noStrike" baseline="0" dirty="0" smtClean="0">
                <a:latin typeface="Arial" panose="020B0604020202020204" pitchFamily="34" charset="0"/>
              </a:rPr>
              <a:t>Old Navy (http://www.oldnavy.com) used a combination department and gallery page where sometimes the left navigation contains galleries and sometimes it contains products. (Try clicking on Girls, then Accessories. Compare that to clicking on Girls, then Skirts &amp; Dresses.)</a:t>
            </a:r>
          </a:p>
          <a:p>
            <a:pPr marL="357188" indent="-357188"/>
            <a:r>
              <a:rPr lang="en-CA" sz="1400" b="0" i="0" u="none" strike="noStrike" baseline="0" dirty="0" smtClean="0">
                <a:latin typeface="Arial" panose="020B0604020202020204" pitchFamily="34" charset="0"/>
              </a:rPr>
              <a:t>Lands’ End (http://www.landsend.com) used a design that had both product descriptions and departments. (Click on Women’s, then Swimwear to see their department page design.)</a:t>
            </a:r>
          </a:p>
          <a:p>
            <a:pPr marL="357188" indent="-357188"/>
            <a:r>
              <a:rPr lang="en-CA" sz="1400" b="0" i="0" u="none" strike="noStrike" baseline="0" dirty="0" smtClean="0">
                <a:latin typeface="Arial" panose="020B0604020202020204" pitchFamily="34" charset="0"/>
              </a:rPr>
              <a:t>Finally, Eddie Bauer (http://www.eddiebauer.com) combined text lists of all the products in the department with a toggle to see the pictures for a gallery. (Click on Women, then Sweaters. Click on View Photos to see a specific gallery.)</a:t>
            </a:r>
            <a:endParaRPr lang="en-CA" sz="1400" b="0" i="0" u="none" strike="noStrike" baseline="0" dirty="0">
              <a:latin typeface="Arial" panose="020B0604020202020204" pitchFamily="34" charset="0"/>
            </a:endParaRPr>
          </a:p>
        </p:txBody>
      </p:sp>
    </p:spTree>
    <p:extLst>
      <p:ext uri="{BB962C8B-B14F-4D97-AF65-F5344CB8AC3E}">
        <p14:creationId xmlns:p14="http://schemas.microsoft.com/office/powerpoint/2010/main" val="1048218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3669" y="341314"/>
            <a:ext cx="8856663" cy="652218"/>
          </a:xfrm>
        </p:spPr>
        <p:txBody>
          <a:bodyPr/>
          <a:lstStyle/>
          <a:p>
            <a:r>
              <a:rPr lang="en-US" sz="3600" i="0" u="none" strike="noStrike" kern="1400" baseline="0" dirty="0">
                <a:latin typeface="Arial" panose="020B0604020202020204" pitchFamily="34" charset="0"/>
              </a:rPr>
              <a:t>The importance of </a:t>
            </a:r>
            <a:r>
              <a:rPr lang="en-US" sz="3600" i="0" u="none" strike="noStrike" kern="1400" baseline="0" dirty="0" smtClean="0">
                <a:latin typeface="Arial" panose="020B0604020202020204" pitchFamily="34" charset="0"/>
              </a:rPr>
              <a:t>classification (2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9976"/>
            <a:ext cx="8087337" cy="4791072"/>
          </a:xfrm>
        </p:spPr>
        <p:txBody>
          <a:bodyPr>
            <a:noAutofit/>
          </a:bodyPr>
          <a:lstStyle/>
          <a:p>
            <a:pPr marL="357188" indent="-357188"/>
            <a:r>
              <a:rPr lang="en-CA" sz="1500" b="0" i="0" u="none" strike="noStrike" baseline="0" dirty="0" smtClean="0">
                <a:latin typeface="Arial" panose="020B0604020202020204" pitchFamily="34" charset="0"/>
              </a:rPr>
              <a:t>After realizing that there were five basic types, we got very excited about seeing if the different types made a difference. While we’d expect differences between individual sites, it wasn’t clear that we’d see if an entire type of design outperformed others.</a:t>
            </a:r>
          </a:p>
          <a:p>
            <a:pPr marL="357188" indent="-357188"/>
            <a:r>
              <a:rPr lang="en-CA" sz="1500" b="0" i="0" u="none" strike="noStrike" baseline="0" dirty="0" smtClean="0">
                <a:latin typeface="Arial" panose="020B0604020202020204" pitchFamily="34" charset="0"/>
              </a:rPr>
              <a:t>After watching people shopping on the sites, we compared their </a:t>
            </a:r>
            <a:r>
              <a:rPr lang="en-CA" sz="1500" b="0" i="0" u="none" strike="noStrike" baseline="0" dirty="0" err="1" smtClean="0">
                <a:latin typeface="Arial" panose="020B0604020202020204" pitchFamily="34" charset="0"/>
              </a:rPr>
              <a:t>behaviors</a:t>
            </a:r>
            <a:r>
              <a:rPr lang="en-CA" sz="1500" b="0" i="0" u="none" strike="noStrike" baseline="0" dirty="0" smtClean="0">
                <a:latin typeface="Arial" panose="020B0604020202020204" pitchFamily="34" charset="0"/>
              </a:rPr>
              <a:t>. (As with many of our e-commerce studies, these users came to our facilities with a list of products they wanted to buy. We gave them the money to make the purchases and told them to purchase as much on their list as possible. In this particular study, there were 44 users who shopped for a total of 687 products.)</a:t>
            </a:r>
          </a:p>
          <a:p>
            <a:pPr marL="357188" indent="-357188"/>
            <a:r>
              <a:rPr lang="en-CA" sz="1500" b="0" i="0" u="none" strike="noStrike" baseline="0" dirty="0" smtClean="0">
                <a:latin typeface="Arial" panose="020B0604020202020204" pitchFamily="34" charset="0"/>
              </a:rPr>
              <a:t>Studying the different designs on apparel and home goods sites turned out to be a good thing. Out of the 687 shopping expeditions that we observed, users only used the search engine 22%t of the time. That means that 78% of the time they used the categorization scheme to locate their desired products.</a:t>
            </a:r>
          </a:p>
          <a:p>
            <a:pPr marL="357188" indent="-357188"/>
            <a:r>
              <a:rPr lang="en-CA" sz="1500" b="0" i="0" u="none" strike="noStrike" baseline="0" dirty="0" smtClean="0">
                <a:latin typeface="Arial" panose="020B0604020202020204" pitchFamily="34" charset="0"/>
              </a:rPr>
              <a:t>We found the sites with the standard left-</a:t>
            </a:r>
            <a:r>
              <a:rPr lang="en-CA" sz="1500" b="0" i="0" u="none" strike="noStrike" baseline="0" dirty="0" err="1" smtClean="0">
                <a:latin typeface="Arial" panose="020B0604020202020204" pitchFamily="34" charset="0"/>
              </a:rPr>
              <a:t>nav</a:t>
            </a:r>
            <a:r>
              <a:rPr lang="en-CA" sz="1500" b="0" i="0" u="none" strike="noStrike" baseline="0" dirty="0" smtClean="0">
                <a:latin typeface="Arial" panose="020B0604020202020204" pitchFamily="34" charset="0"/>
              </a:rPr>
              <a:t> design, such as Macy’s, actually performed the worst, selling the least amount of product. Lands’ End’s design performed the best, with Old Navy’s combination design being second.</a:t>
            </a:r>
          </a:p>
          <a:p>
            <a:pPr marL="357188" indent="-357188"/>
            <a:r>
              <a:rPr lang="en-CA" sz="1500" b="0" i="0" u="none" strike="noStrike" baseline="0" dirty="0" smtClean="0">
                <a:latin typeface="Arial" panose="020B0604020202020204" pitchFamily="34" charset="0"/>
              </a:rPr>
              <a:t>It turned out, in our study, that the number of pages that a user visited before they put something into their cart was inversely proportional to purchasing. The more pages they visited, the less they bought. (Remember, our users knew exactly what they wanted and were ready to make a purchase.)</a:t>
            </a:r>
          </a:p>
          <a:p>
            <a:pPr marL="357188" indent="-357188"/>
            <a:r>
              <a:rPr lang="en-CA" sz="1500" b="0" i="0" u="none" strike="noStrike" baseline="0" dirty="0" smtClean="0">
                <a:latin typeface="Arial" panose="020B0604020202020204" pitchFamily="34" charset="0"/>
              </a:rPr>
              <a:t>Source: www.uie.com/articles/</a:t>
            </a:r>
            <a:endParaRPr lang="en-CA" sz="1500" b="0" i="0" u="none" strike="noStrike" baseline="0" dirty="0">
              <a:latin typeface="Arial" panose="020B0604020202020204" pitchFamily="34" charset="0"/>
            </a:endParaRPr>
          </a:p>
        </p:txBody>
      </p:sp>
    </p:spTree>
    <p:extLst>
      <p:ext uri="{BB962C8B-B14F-4D97-AF65-F5344CB8AC3E}">
        <p14:creationId xmlns:p14="http://schemas.microsoft.com/office/powerpoint/2010/main" val="1602746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1314"/>
            <a:ext cx="7886700" cy="652218"/>
          </a:xfrm>
        </p:spPr>
        <p:txBody>
          <a:bodyPr/>
          <a:lstStyle/>
          <a:p>
            <a:r>
              <a:rPr lang="en-US" sz="3600" i="0" u="none" strike="noStrike" kern="1400" baseline="0" dirty="0" smtClean="0">
                <a:latin typeface="Arial" panose="020B0604020202020204" pitchFamily="34" charset="0"/>
              </a:rPr>
              <a:t>Metadata (1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9070"/>
            <a:ext cx="8104920" cy="4799866"/>
          </a:xfrm>
        </p:spPr>
        <p:txBody>
          <a:bodyPr>
            <a:normAutofit fontScale="77500" lnSpcReduction="20000"/>
          </a:bodyPr>
          <a:lstStyle/>
          <a:p>
            <a:pPr marL="357188" indent="-357188">
              <a:lnSpc>
                <a:spcPct val="120000"/>
              </a:lnSpc>
            </a:pPr>
            <a:r>
              <a:rPr lang="en-CA" b="0" i="0" u="none" strike="noStrike" baseline="0" dirty="0" smtClean="0">
                <a:latin typeface="Arial" panose="020B0604020202020204" pitchFamily="34" charset="0"/>
              </a:rPr>
              <a:t>Metadata means data about data and in the case of websites this means data about the content of the site. </a:t>
            </a:r>
          </a:p>
          <a:p>
            <a:pPr marL="357188" indent="-357188">
              <a:lnSpc>
                <a:spcPct val="120000"/>
              </a:lnSpc>
            </a:pPr>
            <a:r>
              <a:rPr lang="en-CA" b="0" i="0" u="none" strike="noStrike" baseline="0" dirty="0" smtClean="0">
                <a:latin typeface="Arial" panose="020B0604020202020204" pitchFamily="34" charset="0"/>
              </a:rPr>
              <a:t>Metadata is becoming increasingly important with the ubiquitous use of tags. </a:t>
            </a:r>
          </a:p>
          <a:p>
            <a:pPr marL="357188" indent="-357188">
              <a:lnSpc>
                <a:spcPct val="120000"/>
              </a:lnSpc>
            </a:pPr>
            <a:r>
              <a:rPr lang="en-CA" b="0" i="0" u="none" strike="noStrike" baseline="0" dirty="0" err="1" smtClean="0">
                <a:latin typeface="Arial" panose="020B0604020202020204" pitchFamily="34" charset="0"/>
              </a:rPr>
              <a:t>Wodtke</a:t>
            </a:r>
            <a:r>
              <a:rPr lang="en-CA" b="0" i="0" u="none" strike="noStrike" baseline="0" dirty="0" smtClean="0">
                <a:latin typeface="Arial" panose="020B0604020202020204" pitchFamily="34" charset="0"/>
              </a:rPr>
              <a:t> (2003) suggests that there are three types of metadata for describing websites:</a:t>
            </a:r>
          </a:p>
          <a:p>
            <a:pPr marL="357188" indent="-357188">
              <a:lnSpc>
                <a:spcPct val="120000"/>
              </a:lnSpc>
            </a:pPr>
            <a:r>
              <a:rPr lang="en-CA" b="0" i="0" u="none" strike="noStrike" baseline="0" dirty="0" smtClean="0">
                <a:latin typeface="Arial" panose="020B0604020202020204" pitchFamily="34" charset="0"/>
              </a:rPr>
              <a:t>Intrinsic metadata describes the factual, technical nature of the data files. It covers things like file size, resolution of graphics, type of file, etc.</a:t>
            </a:r>
          </a:p>
          <a:p>
            <a:pPr marL="357188" indent="-357188">
              <a:lnSpc>
                <a:spcPct val="120000"/>
              </a:lnSpc>
            </a:pPr>
            <a:r>
              <a:rPr lang="en-CA" b="0" i="0" u="none" strike="noStrike" baseline="0" dirty="0" smtClean="0">
                <a:latin typeface="Arial" panose="020B0604020202020204" pitchFamily="34" charset="0"/>
              </a:rPr>
              <a:t>Administrative metadata is concerned with how the content should be treated. It might include details of the author, date of origin, dates of any revisions, security issues and so on.</a:t>
            </a:r>
          </a:p>
          <a:p>
            <a:pPr marL="357188" indent="-357188">
              <a:lnSpc>
                <a:spcPct val="120000"/>
              </a:lnSpc>
            </a:pPr>
            <a:r>
              <a:rPr lang="en-CA" b="0" i="0" u="none" strike="noStrike" baseline="0" dirty="0" smtClean="0">
                <a:latin typeface="Arial" panose="020B0604020202020204" pitchFamily="34" charset="0"/>
              </a:rPr>
              <a:t>Descriptive metadata highlights the facets of the thing, the ways it is classified and so on, so that it can be found and related to other items of content.</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4699150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6484"/>
            <a:ext cx="7886700" cy="581880"/>
          </a:xfrm>
        </p:spPr>
        <p:txBody>
          <a:bodyPr/>
          <a:lstStyle/>
          <a:p>
            <a:r>
              <a:rPr lang="en-US" sz="3600" i="0" u="none" strike="noStrike" kern="1400" baseline="0" dirty="0" smtClean="0">
                <a:latin typeface="Arial" panose="020B0604020202020204" pitchFamily="34" charset="0"/>
              </a:rPr>
              <a:t>Metadata (2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03948"/>
            <a:ext cx="8104925" cy="4835036"/>
          </a:xfrm>
        </p:spPr>
        <p:txBody>
          <a:bodyPr>
            <a:normAutofit/>
          </a:bodyPr>
          <a:lstStyle/>
          <a:p>
            <a:pPr marL="357188" indent="-357188"/>
            <a:r>
              <a:rPr lang="en-CA" b="0" i="0" u="none" strike="noStrike" baseline="0" dirty="0" smtClean="0">
                <a:latin typeface="Arial" panose="020B0604020202020204" pitchFamily="34" charset="0"/>
              </a:rPr>
              <a:t>Metadata is easily seen and indeed is used by search engines on the Web to locate and rank pages for relevance to a search term entered</a:t>
            </a:r>
          </a:p>
          <a:p>
            <a:pPr marL="357188" indent="-357188"/>
            <a:r>
              <a:rPr lang="en-CA" b="0" i="0" u="none" strike="noStrike" baseline="0" dirty="0" smtClean="0">
                <a:latin typeface="Arial" panose="020B0604020202020204" pitchFamily="34" charset="0"/>
              </a:rPr>
              <a:t>For example, an image on a photo library website will have a description below it showing how the picture is categorized. </a:t>
            </a:r>
          </a:p>
          <a:p>
            <a:pPr marL="357188" indent="-357188"/>
            <a:r>
              <a:rPr lang="en-CA" b="0" i="0" u="none" strike="noStrike" baseline="0" dirty="0" smtClean="0">
                <a:latin typeface="Arial" panose="020B0604020202020204" pitchFamily="34" charset="0"/>
              </a:rPr>
              <a:t>The website will allow users to refine their search based on these keywords. </a:t>
            </a:r>
          </a:p>
          <a:p>
            <a:pPr marL="357188" indent="-357188"/>
            <a:r>
              <a:rPr lang="en-CA" b="0" i="0" u="none" strike="noStrike" baseline="0" dirty="0" smtClean="0">
                <a:latin typeface="Arial" panose="020B0604020202020204" pitchFamily="34" charset="0"/>
              </a:rPr>
              <a:t>I could, for example, request more images of the person shown in the photograph. </a:t>
            </a:r>
          </a:p>
          <a:p>
            <a:pPr marL="357188" indent="-357188"/>
            <a:r>
              <a:rPr lang="en-CA" b="0" i="0" u="none" strike="noStrike" baseline="0" dirty="0" smtClean="0">
                <a:latin typeface="Arial" panose="020B0604020202020204" pitchFamily="34" charset="0"/>
              </a:rPr>
              <a:t>There is more on metadata and tagging in Chapter 15.</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108240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7355"/>
            <a:ext cx="7886700" cy="722558"/>
          </a:xfrm>
        </p:spPr>
        <p:txBody>
          <a:bodyPr/>
          <a:lstStyle/>
          <a:p>
            <a:r>
              <a:rPr lang="en-US" sz="3600" i="0" u="none" strike="noStrike" kern="1400" baseline="0" dirty="0" smtClean="0">
                <a:latin typeface="Arial" panose="020B0604020202020204" pitchFamily="34" charset="0"/>
              </a:rPr>
              <a:t>Vocabularies (1 of 4)</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9970"/>
            <a:ext cx="8228013" cy="4799869"/>
          </a:xfrm>
        </p:spPr>
        <p:txBody>
          <a:bodyPr>
            <a:normAutofit fontScale="70000" lnSpcReduction="20000"/>
          </a:bodyPr>
          <a:lstStyle/>
          <a:p>
            <a:pPr marL="357188" indent="-357188">
              <a:lnSpc>
                <a:spcPct val="120000"/>
              </a:lnSpc>
            </a:pPr>
            <a:r>
              <a:rPr lang="en-CA" dirty="0" smtClean="0"/>
              <a:t>A taxonomy is a classification scheme. </a:t>
            </a:r>
            <a:endParaRPr lang="en-CA" b="1" i="1" dirty="0" smtClean="0"/>
          </a:p>
          <a:p>
            <a:pPr marL="357188" indent="-357188">
              <a:lnSpc>
                <a:spcPct val="120000"/>
              </a:lnSpc>
            </a:pPr>
            <a:r>
              <a:rPr lang="en-CA" dirty="0" smtClean="0"/>
              <a:t>There are many different types that serve many different purposes. </a:t>
            </a:r>
            <a:endParaRPr lang="en-CA" b="1" i="1" dirty="0" smtClean="0"/>
          </a:p>
          <a:p>
            <a:pPr marL="357188" indent="-357188">
              <a:lnSpc>
                <a:spcPct val="120000"/>
              </a:lnSpc>
            </a:pPr>
            <a:r>
              <a:rPr lang="en-CA" dirty="0" smtClean="0"/>
              <a:t>One of the most famous is the Dewey Decimal Classification that is </a:t>
            </a:r>
            <a:endParaRPr lang="en-CA" b="1" i="1" dirty="0" smtClean="0"/>
          </a:p>
          <a:p>
            <a:pPr marL="357188" indent="-357188">
              <a:lnSpc>
                <a:spcPct val="120000"/>
              </a:lnSpc>
            </a:pPr>
            <a:r>
              <a:rPr lang="en-CA" dirty="0" smtClean="0"/>
              <a:t>used to classify books in libraries. It is a hierarchical structure that divides books into 10 top-level categories such as:</a:t>
            </a:r>
            <a:endParaRPr lang="en-CA" b="1" i="1" dirty="0" smtClean="0"/>
          </a:p>
          <a:p>
            <a:pPr marL="357188" indent="-357188">
              <a:lnSpc>
                <a:spcPct val="120000"/>
              </a:lnSpc>
            </a:pPr>
            <a:r>
              <a:rPr lang="en-CA" dirty="0" smtClean="0"/>
              <a:t>000	computers, information and general reference</a:t>
            </a:r>
            <a:endParaRPr lang="en-CA" b="1" i="1" dirty="0" smtClean="0"/>
          </a:p>
          <a:p>
            <a:pPr marL="357188" indent="-357188">
              <a:lnSpc>
                <a:spcPct val="120000"/>
              </a:lnSpc>
            </a:pPr>
            <a:r>
              <a:rPr lang="en-CA" dirty="0" smtClean="0"/>
              <a:t>100	philosophy and psychology</a:t>
            </a:r>
            <a:endParaRPr lang="en-CA" b="1" i="1" dirty="0" smtClean="0"/>
          </a:p>
          <a:p>
            <a:pPr marL="357188" indent="-357188">
              <a:lnSpc>
                <a:spcPct val="120000"/>
              </a:lnSpc>
            </a:pPr>
            <a:r>
              <a:rPr lang="en-CA" dirty="0" smtClean="0"/>
              <a:t>200	religion</a:t>
            </a:r>
            <a:endParaRPr lang="en-CA" b="1" i="1" dirty="0" smtClean="0"/>
          </a:p>
          <a:p>
            <a:pPr marL="357188" indent="-357188">
              <a:lnSpc>
                <a:spcPct val="120000"/>
              </a:lnSpc>
            </a:pPr>
            <a:r>
              <a:rPr lang="en-CA" dirty="0" smtClean="0"/>
              <a:t>and so on. </a:t>
            </a:r>
            <a:endParaRPr lang="en-CA" b="1" i="1" dirty="0" smtClean="0"/>
          </a:p>
          <a:p>
            <a:pPr marL="357188" indent="-357188">
              <a:lnSpc>
                <a:spcPct val="120000"/>
              </a:lnSpc>
            </a:pPr>
            <a:r>
              <a:rPr lang="en-CA" dirty="0" smtClean="0"/>
              <a:t>Within each classification more levels can be added with decimal points: 005 is computers, 005.7 is information architecture and so on. </a:t>
            </a:r>
            <a:endParaRPr lang="en-CA" b="1" i="1" dirty="0" smtClean="0"/>
          </a:p>
          <a:p>
            <a:pPr marL="357188" indent="-357188">
              <a:lnSpc>
                <a:spcPct val="120000"/>
              </a:lnSpc>
            </a:pPr>
            <a:r>
              <a:rPr lang="en-CA" dirty="0" smtClean="0"/>
              <a:t>Of course, all schemes get out of date and it is perhaps strange that religion gets as much space in the scheme as computers. </a:t>
            </a:r>
            <a:endParaRPr lang="en-CA" b="1" i="1" dirty="0" smtClean="0"/>
          </a:p>
          <a:p>
            <a:pPr marL="357188" indent="-357188">
              <a:lnSpc>
                <a:spcPct val="120000"/>
              </a:lnSpc>
            </a:pPr>
            <a:r>
              <a:rPr lang="en-CA" dirty="0" smtClean="0"/>
              <a:t>In our university library there are several rows of shelves devoted to the 005 classification, but only part of a row devoted to 200.</a:t>
            </a:r>
            <a:endParaRPr lang="en-CA" b="1" i="1" dirty="0" smtClean="0"/>
          </a:p>
          <a:p>
            <a:pPr marL="357188" indent="-357188"/>
            <a:endParaRPr lang="en-CA" dirty="0"/>
          </a:p>
        </p:txBody>
      </p:sp>
    </p:spTree>
    <p:extLst>
      <p:ext uri="{BB962C8B-B14F-4D97-AF65-F5344CB8AC3E}">
        <p14:creationId xmlns:p14="http://schemas.microsoft.com/office/powerpoint/2010/main" val="2119291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9235"/>
            <a:ext cx="7886700" cy="458788"/>
          </a:xfrm>
        </p:spPr>
        <p:txBody>
          <a:bodyPr/>
          <a:lstStyle/>
          <a:p>
            <a:r>
              <a:rPr lang="en-US" sz="3600" i="0" u="none" strike="noStrike" kern="1400" baseline="0" dirty="0" smtClean="0">
                <a:latin typeface="Arial" panose="020B0604020202020204" pitchFamily="34" charset="0"/>
              </a:rPr>
              <a:t>Introduction (1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5557" y="1412390"/>
            <a:ext cx="8100521" cy="4826242"/>
          </a:xfrm>
        </p:spPr>
        <p:txBody>
          <a:bodyPr>
            <a:normAutofit fontScale="92500"/>
          </a:bodyPr>
          <a:lstStyle/>
          <a:p>
            <a:pPr marL="357188" indent="-357188">
              <a:lnSpc>
                <a:spcPct val="110000"/>
              </a:lnSpc>
            </a:pPr>
            <a:r>
              <a:rPr lang="en-CA" b="0" i="0" u="none" strike="noStrike" baseline="0" dirty="0" smtClean="0">
                <a:latin typeface="Arial" panose="020B0604020202020204" pitchFamily="34" charset="0"/>
              </a:rPr>
              <a:t>Digital experiences in the twenty-first</a:t>
            </a:r>
            <a:r>
              <a:rPr lang="en-CA" baseline="30000" dirty="0" smtClean="0">
                <a:latin typeface="Arial" panose="020B0604020202020204" pitchFamily="34" charset="0"/>
              </a:rPr>
              <a:t> </a:t>
            </a:r>
            <a:r>
              <a:rPr lang="en-CA" b="0" i="0" u="none" strike="noStrike" baseline="0" dirty="0" smtClean="0">
                <a:latin typeface="Arial" panose="020B0604020202020204" pitchFamily="34" charset="0"/>
              </a:rPr>
              <a:t>century will often involve users engaging with websites and apps. </a:t>
            </a:r>
          </a:p>
          <a:p>
            <a:pPr marL="357188" indent="-357188">
              <a:lnSpc>
                <a:spcPct val="110000"/>
              </a:lnSpc>
            </a:pPr>
            <a:r>
              <a:rPr lang="en-CA" b="0" i="0" u="none" strike="noStrike" baseline="0" dirty="0" smtClean="0">
                <a:latin typeface="Arial" panose="020B0604020202020204" pitchFamily="34" charset="0"/>
              </a:rPr>
              <a:t>We are treating the design of apps and websites together, because they share some characteristics of UX. </a:t>
            </a:r>
          </a:p>
          <a:p>
            <a:pPr marL="357188" indent="-357188">
              <a:lnSpc>
                <a:spcPct val="110000"/>
              </a:lnSpc>
            </a:pPr>
            <a:r>
              <a:rPr lang="en-CA" b="0" i="0" u="none" strike="noStrike" baseline="0" dirty="0" smtClean="0">
                <a:latin typeface="Arial" panose="020B0604020202020204" pitchFamily="34" charset="0"/>
              </a:rPr>
              <a:t>Apps and websites have to attract people to them, they need to engage people and they need to let users move on in a graceful fashion. </a:t>
            </a:r>
          </a:p>
          <a:p>
            <a:pPr marL="357188" indent="-357188">
              <a:lnSpc>
                <a:spcPct val="110000"/>
              </a:lnSpc>
            </a:pPr>
            <a:r>
              <a:rPr lang="en-CA" b="0" i="0" u="none" strike="noStrike" baseline="0" dirty="0" smtClean="0">
                <a:latin typeface="Arial" panose="020B0604020202020204" pitchFamily="34" charset="0"/>
              </a:rPr>
              <a:t>As we discussed in Chapter 4 users’ engagements with apps and websites will typically be part of a larger experience that crosses a number of channels. </a:t>
            </a:r>
          </a:p>
          <a:p>
            <a:pPr marL="357188" indent="-357188">
              <a:lnSpc>
                <a:spcPct val="110000"/>
              </a:lnSpc>
            </a:pPr>
            <a:r>
              <a:rPr lang="en-CA" b="0" i="0" u="none" strike="noStrike" baseline="0" dirty="0" smtClean="0">
                <a:latin typeface="Arial" panose="020B0604020202020204" pitchFamily="34" charset="0"/>
              </a:rPr>
              <a:t>However, the experience of the website or app also needs to engage if it is to be successful.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5037633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6132"/>
            <a:ext cx="7886700" cy="564296"/>
          </a:xfrm>
        </p:spPr>
        <p:txBody>
          <a:bodyPr/>
          <a:lstStyle/>
          <a:p>
            <a:r>
              <a:rPr lang="en-US" sz="3600" i="0" u="none" strike="noStrike" kern="1400" baseline="0" dirty="0" smtClean="0">
                <a:latin typeface="Arial" panose="020B0604020202020204" pitchFamily="34" charset="0"/>
              </a:rPr>
              <a:t>Vocabularies (2 of 4)</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2386"/>
            <a:ext cx="8096132" cy="4791078"/>
          </a:xfrm>
        </p:spPr>
        <p:txBody>
          <a:bodyPr>
            <a:normAutofit fontScale="85000" lnSpcReduction="10000"/>
          </a:bodyPr>
          <a:lstStyle/>
          <a:p>
            <a:pPr marL="357188" indent="-357188">
              <a:lnSpc>
                <a:spcPct val="120000"/>
              </a:lnSpc>
            </a:pPr>
            <a:r>
              <a:rPr lang="en-CA" b="0" i="0" u="none" strike="noStrike" baseline="0" dirty="0" smtClean="0">
                <a:latin typeface="Arial" panose="020B0604020202020204" pitchFamily="34" charset="0"/>
              </a:rPr>
              <a:t>One of the problems with devising a taxonomy is that different people use different concepts to organize things. </a:t>
            </a:r>
          </a:p>
          <a:p>
            <a:pPr marL="357188" indent="-357188">
              <a:lnSpc>
                <a:spcPct val="120000"/>
              </a:lnSpc>
            </a:pPr>
            <a:r>
              <a:rPr lang="en-CA" b="0" i="0" u="none" strike="noStrike" baseline="0" dirty="0" smtClean="0">
                <a:latin typeface="Arial" panose="020B0604020202020204" pitchFamily="34" charset="0"/>
              </a:rPr>
              <a:t>Another is that people use different words and terms to refer to the same thing. </a:t>
            </a:r>
          </a:p>
          <a:p>
            <a:pPr marL="357188" indent="-357188">
              <a:lnSpc>
                <a:spcPct val="120000"/>
              </a:lnSpc>
            </a:pPr>
            <a:r>
              <a:rPr lang="en-CA" b="0" i="0" u="none" strike="noStrike" baseline="0" dirty="0" smtClean="0">
                <a:latin typeface="Arial" panose="020B0604020202020204" pitchFamily="34" charset="0"/>
              </a:rPr>
              <a:t>There are synonyms and homonyms. </a:t>
            </a:r>
          </a:p>
          <a:p>
            <a:pPr marL="357188" indent="-357188">
              <a:lnSpc>
                <a:spcPct val="120000"/>
              </a:lnSpc>
            </a:pPr>
            <a:r>
              <a:rPr lang="en-CA" b="0" i="0" u="none" strike="noStrike" baseline="0" dirty="0" smtClean="0">
                <a:latin typeface="Arial" panose="020B0604020202020204" pitchFamily="34" charset="0"/>
              </a:rPr>
              <a:t>There are slight variations of meaning and often it is difficult to find a home for an instance of something. </a:t>
            </a:r>
          </a:p>
          <a:p>
            <a:pPr marL="357188" indent="-357188">
              <a:lnSpc>
                <a:spcPct val="120000"/>
              </a:lnSpc>
            </a:pPr>
            <a:r>
              <a:rPr lang="en-CA" b="0" i="0" u="none" strike="noStrike" baseline="0" dirty="0" smtClean="0">
                <a:latin typeface="Arial" panose="020B0604020202020204" pitchFamily="34" charset="0"/>
              </a:rPr>
              <a:t>A thesaurus is a book of synonyms and semantic relationships between words. </a:t>
            </a:r>
          </a:p>
          <a:p>
            <a:pPr marL="357188" indent="-357188">
              <a:lnSpc>
                <a:spcPct val="120000"/>
              </a:lnSpc>
            </a:pPr>
            <a:r>
              <a:rPr lang="en-CA" b="0" i="0" u="none" strike="noStrike" baseline="0" dirty="0" smtClean="0">
                <a:latin typeface="Arial" panose="020B0604020202020204" pitchFamily="34" charset="0"/>
              </a:rPr>
              <a:t>Similarly, in information architecture there is often a need to define a thesaurus to help people find what they are looking for. </a:t>
            </a:r>
          </a:p>
          <a:p>
            <a:pPr marL="357188" indent="-357188">
              <a:lnSpc>
                <a:spcPct val="120000"/>
              </a:lnSpc>
            </a:pPr>
            <a:r>
              <a:rPr lang="en-CA" b="0" i="0" u="none" strike="noStrike" baseline="0" dirty="0" smtClean="0">
                <a:latin typeface="Arial" panose="020B0604020202020204" pitchFamily="34" charset="0"/>
              </a:rPr>
              <a:t>Rosenfeld and </a:t>
            </a:r>
            <a:r>
              <a:rPr lang="en-CA" b="0" i="0" u="none" strike="noStrike" baseline="0" dirty="0" err="1" smtClean="0">
                <a:latin typeface="Arial" panose="020B0604020202020204" pitchFamily="34" charset="0"/>
              </a:rPr>
              <a:t>Morville</a:t>
            </a:r>
            <a:r>
              <a:rPr lang="en-CA" b="0" i="0" u="none" strike="noStrike" baseline="0" dirty="0" smtClean="0">
                <a:latin typeface="Arial" panose="020B0604020202020204" pitchFamily="34" charset="0"/>
              </a:rPr>
              <a:t> (2002) suggest the structure illustrated.</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4967393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1649"/>
            <a:ext cx="7886700" cy="511542"/>
          </a:xfrm>
        </p:spPr>
        <p:txBody>
          <a:bodyPr/>
          <a:lstStyle/>
          <a:p>
            <a:r>
              <a:rPr lang="en-US" sz="3600" i="0" u="none" strike="noStrike" kern="1400" baseline="0" dirty="0" smtClean="0">
                <a:latin typeface="Arial" panose="020B0604020202020204" pitchFamily="34" charset="0"/>
              </a:rPr>
              <a:t>Vocabularies (3 of 4)</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9974"/>
            <a:ext cx="8109316" cy="4791074"/>
          </a:xfrm>
        </p:spPr>
        <p:txBody>
          <a:bodyPr>
            <a:normAutofit fontScale="70000" lnSpcReduction="20000"/>
          </a:bodyPr>
          <a:lstStyle/>
          <a:p>
            <a:pPr marL="357188" indent="-357188">
              <a:lnSpc>
                <a:spcPct val="120000"/>
              </a:lnSpc>
            </a:pPr>
            <a:r>
              <a:rPr lang="en-CA" b="0" i="0" u="none" strike="noStrike" baseline="0" dirty="0" smtClean="0">
                <a:latin typeface="Arial" panose="020B0604020202020204" pitchFamily="34" charset="0"/>
              </a:rPr>
              <a:t>The preferred term is at the centre of the structure. </a:t>
            </a:r>
          </a:p>
          <a:p>
            <a:pPr marL="357188" indent="-357188">
              <a:lnSpc>
                <a:spcPct val="120000"/>
              </a:lnSpc>
            </a:pPr>
            <a:r>
              <a:rPr lang="en-CA" b="0" i="0" u="none" strike="noStrike" baseline="0" dirty="0" smtClean="0">
                <a:latin typeface="Arial" panose="020B0604020202020204" pitchFamily="34" charset="0"/>
              </a:rPr>
              <a:t>It needs to be chosen carefully so that it will be recognized and remembered by the people using the site. </a:t>
            </a:r>
          </a:p>
          <a:p>
            <a:pPr marL="357188" indent="-357188">
              <a:lnSpc>
                <a:spcPct val="120000"/>
              </a:lnSpc>
            </a:pPr>
            <a:r>
              <a:rPr lang="en-CA" b="0" i="0" u="none" strike="noStrike" baseline="0" dirty="0" smtClean="0">
                <a:latin typeface="Arial" panose="020B0604020202020204" pitchFamily="34" charset="0"/>
              </a:rPr>
              <a:t>Far too often these terms are chosen by administrative staff and reflect an administrative view of things. </a:t>
            </a:r>
          </a:p>
          <a:p>
            <a:pPr marL="357188" indent="-357188">
              <a:lnSpc>
                <a:spcPct val="120000"/>
              </a:lnSpc>
            </a:pPr>
            <a:r>
              <a:rPr lang="en-CA" b="0" i="0" u="none" strike="noStrike" baseline="0" dirty="0" smtClean="0">
                <a:latin typeface="Arial" panose="020B0604020202020204" pitchFamily="34" charset="0"/>
              </a:rPr>
              <a:t>Our university has a heading ‘Facilities Services’ on its website rather than ‘Catering,’ and the library is now a ‘Learning Information Service.’ </a:t>
            </a:r>
          </a:p>
          <a:p>
            <a:pPr marL="357188" indent="-357188">
              <a:lnSpc>
                <a:spcPct val="120000"/>
              </a:lnSpc>
            </a:pPr>
            <a:r>
              <a:rPr lang="en-CA" b="0" i="0" u="none" strike="noStrike" baseline="0" dirty="0" smtClean="0">
                <a:latin typeface="Arial" panose="020B0604020202020204" pitchFamily="34" charset="0"/>
              </a:rPr>
              <a:t>Different nationalities will use different words. </a:t>
            </a:r>
          </a:p>
          <a:p>
            <a:pPr marL="357188" indent="-357188">
              <a:lnSpc>
                <a:spcPct val="120000"/>
              </a:lnSpc>
            </a:pPr>
            <a:r>
              <a:rPr lang="en-CA" b="0" i="0" u="none" strike="noStrike" baseline="0" dirty="0" smtClean="0">
                <a:latin typeface="Arial" panose="020B0604020202020204" pitchFamily="34" charset="0"/>
              </a:rPr>
              <a:t>The preferred term should be linked to any number of variant terms. </a:t>
            </a:r>
          </a:p>
          <a:p>
            <a:pPr marL="357188" indent="-357188">
              <a:lnSpc>
                <a:spcPct val="120000"/>
              </a:lnSpc>
            </a:pPr>
            <a:r>
              <a:rPr lang="en-CA" b="0" i="0" u="none" strike="noStrike" baseline="0" dirty="0" smtClean="0">
                <a:latin typeface="Arial" panose="020B0604020202020204" pitchFamily="34" charset="0"/>
              </a:rPr>
              <a:t>These are synonyms that people might be expected to use, or follow or type into a search engine. </a:t>
            </a:r>
          </a:p>
          <a:p>
            <a:pPr marL="357188" indent="-357188">
              <a:lnSpc>
                <a:spcPct val="120000"/>
              </a:lnSpc>
            </a:pPr>
            <a:r>
              <a:rPr lang="en-CA" b="0" i="0" u="none" strike="noStrike" baseline="0" dirty="0" smtClean="0">
                <a:latin typeface="Arial" panose="020B0604020202020204" pitchFamily="34" charset="0"/>
              </a:rPr>
              <a:t>Narrower terms describe subcategories of the term (sometimes called siblings) and these are related to other terms (sometimes called cousins). </a:t>
            </a:r>
          </a:p>
          <a:p>
            <a:pPr marL="357188" indent="-357188">
              <a:lnSpc>
                <a:spcPct val="120000"/>
              </a:lnSpc>
            </a:pPr>
            <a:r>
              <a:rPr lang="en-CA" b="0" i="0" u="none" strike="noStrike" baseline="0" dirty="0" smtClean="0">
                <a:latin typeface="Arial" panose="020B0604020202020204" pitchFamily="34" charset="0"/>
              </a:rPr>
              <a:t>Moving up the hierarchy takes us to a broader term.</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428832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1648"/>
            <a:ext cx="7886700" cy="511542"/>
          </a:xfrm>
        </p:spPr>
        <p:txBody>
          <a:bodyPr/>
          <a:lstStyle/>
          <a:p>
            <a:r>
              <a:rPr lang="en-US" sz="3600" i="0" u="none" strike="noStrike" kern="1400" baseline="0" dirty="0" smtClean="0">
                <a:latin typeface="Arial" panose="020B0604020202020204" pitchFamily="34" charset="0"/>
              </a:rPr>
              <a:t>Vocabularies (4 of 4)</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1534"/>
            <a:ext cx="8104918" cy="4799865"/>
          </a:xfrm>
        </p:spPr>
        <p:txBody>
          <a:bodyPr>
            <a:normAutofit fontScale="85000" lnSpcReduction="20000"/>
          </a:bodyPr>
          <a:lstStyle/>
          <a:p>
            <a:pPr marL="357188" indent="-357188">
              <a:lnSpc>
                <a:spcPct val="120000"/>
              </a:lnSpc>
            </a:pPr>
            <a:r>
              <a:rPr lang="en-CA" b="0" i="0" u="none" strike="noStrike" baseline="0" dirty="0" smtClean="0">
                <a:latin typeface="Arial" panose="020B0604020202020204" pitchFamily="34" charset="0"/>
              </a:rPr>
              <a:t>Specifying all these relationships is a lengthy but important activity for the information architect. </a:t>
            </a:r>
          </a:p>
          <a:p>
            <a:pPr marL="357188" indent="-357188">
              <a:lnSpc>
                <a:spcPct val="120000"/>
              </a:lnSpc>
            </a:pPr>
            <a:r>
              <a:rPr lang="en-CA" b="0" i="0" u="none" strike="noStrike" baseline="0" dirty="0" smtClean="0">
                <a:latin typeface="Arial" panose="020B0604020202020204" pitchFamily="34" charset="0"/>
              </a:rPr>
              <a:t>This structure will be used to explain the conceptual structure to people using the site and to people administering the site. </a:t>
            </a:r>
          </a:p>
          <a:p>
            <a:pPr marL="357188" indent="-357188">
              <a:lnSpc>
                <a:spcPct val="120000"/>
              </a:lnSpc>
            </a:pPr>
            <a:r>
              <a:rPr lang="en-CA" b="0" i="0" u="none" strike="noStrike" baseline="0" dirty="0" smtClean="0">
                <a:latin typeface="Arial" panose="020B0604020202020204" pitchFamily="34" charset="0"/>
              </a:rPr>
              <a:t>It will be used in displaying the content on the page, as part of the navigation system and to help people searching. </a:t>
            </a:r>
          </a:p>
          <a:p>
            <a:pPr marL="357188" indent="-357188">
              <a:lnSpc>
                <a:spcPct val="120000"/>
              </a:lnSpc>
            </a:pPr>
            <a:r>
              <a:rPr lang="en-CA" b="0" i="0" u="none" strike="noStrike" baseline="0" dirty="0" smtClean="0">
                <a:latin typeface="Arial" panose="020B0604020202020204" pitchFamily="34" charset="0"/>
              </a:rPr>
              <a:t>This scheme also helps to provide functionality such as ‘may we also suggest’ on a shopping site. </a:t>
            </a:r>
          </a:p>
          <a:p>
            <a:pPr marL="357188" indent="-357188">
              <a:lnSpc>
                <a:spcPct val="120000"/>
              </a:lnSpc>
            </a:pPr>
            <a:r>
              <a:rPr lang="en-CA" b="0" i="0" u="none" strike="noStrike" baseline="0" dirty="0" smtClean="0">
                <a:latin typeface="Arial" panose="020B0604020202020204" pitchFamily="34" charset="0"/>
              </a:rPr>
              <a:t>The scheme will be used to provide category information for people, navigation bars and the ‘breadcrumbs’ that show where you are on a site. </a:t>
            </a:r>
          </a:p>
          <a:p>
            <a:pPr marL="357188" indent="-357188">
              <a:lnSpc>
                <a:spcPct val="120000"/>
              </a:lnSpc>
            </a:pPr>
            <a:r>
              <a:rPr lang="en-CA" b="0" i="0" u="none" strike="noStrike" baseline="0" dirty="0" smtClean="0">
                <a:latin typeface="Arial" panose="020B0604020202020204" pitchFamily="34" charset="0"/>
              </a:rPr>
              <a:t>We return to these when discussing navigation. </a:t>
            </a:r>
          </a:p>
          <a:p>
            <a:pPr marL="357188" indent="-357188">
              <a:lnSpc>
                <a:spcPct val="120000"/>
              </a:lnSpc>
            </a:pPr>
            <a:r>
              <a:rPr lang="en-CA" b="0" i="0" u="none" strike="noStrike" baseline="0" dirty="0" smtClean="0">
                <a:latin typeface="Arial" panose="020B0604020202020204" pitchFamily="34" charset="0"/>
              </a:rPr>
              <a:t>You can see the scheme at work on sites such as Yahoo!.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219938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33273" y="82296"/>
            <a:ext cx="7077456" cy="1187832"/>
          </a:xfrm>
        </p:spPr>
        <p:txBody>
          <a:bodyPr/>
          <a:lstStyle/>
          <a:p>
            <a:r>
              <a:rPr lang="en-US" sz="3600" i="0" u="none" strike="noStrike" kern="1400" baseline="0" dirty="0">
                <a:latin typeface="Arial" panose="020B0604020202020204" pitchFamily="34" charset="0"/>
              </a:rPr>
              <a:t>Navigation design for </a:t>
            </a:r>
            <a:r>
              <a:rPr lang="en-US" sz="3600" i="0" u="none" strike="noStrike" kern="1400" baseline="0" dirty="0" smtClean="0">
                <a:latin typeface="Arial" panose="020B0604020202020204" pitchFamily="34" charset="0"/>
              </a:rPr>
              <a:t>apps</a:t>
            </a:r>
            <a:br>
              <a:rPr lang="en-US" sz="3600" i="0" u="none" strike="noStrike" kern="1400" baseline="0" dirty="0" smtClean="0">
                <a:latin typeface="Arial" panose="020B0604020202020204" pitchFamily="34" charset="0"/>
              </a:rPr>
            </a:br>
            <a:r>
              <a:rPr lang="en-US" sz="3600" i="0" u="none" strike="noStrike" kern="1400" baseline="0" dirty="0" smtClean="0">
                <a:latin typeface="Arial" panose="020B0604020202020204" pitchFamily="34" charset="0"/>
              </a:rPr>
              <a:t>and </a:t>
            </a:r>
            <a:r>
              <a:rPr lang="en-US" sz="3600" i="0" u="none" strike="noStrike" kern="1400" baseline="0" dirty="0">
                <a:latin typeface="Arial" panose="020B0604020202020204" pitchFamily="34" charset="0"/>
              </a:rPr>
              <a:t>websites</a:t>
            </a:r>
          </a:p>
        </p:txBody>
      </p:sp>
      <p:sp>
        <p:nvSpPr>
          <p:cNvPr id="3" name="Text Placeholder 2"/>
          <p:cNvSpPr>
            <a:spLocks noGrp="1"/>
          </p:cNvSpPr>
          <p:nvPr>
            <p:ph type="body" idx="4294967295"/>
          </p:nvPr>
        </p:nvSpPr>
        <p:spPr>
          <a:xfrm>
            <a:off x="662400" y="1403594"/>
            <a:ext cx="8087335" cy="4843830"/>
          </a:xfrm>
        </p:spPr>
        <p:txBody>
          <a:bodyPr>
            <a:normAutofit/>
          </a:bodyPr>
          <a:lstStyle/>
          <a:p>
            <a:pPr marL="357188" indent="-357188"/>
            <a:r>
              <a:rPr lang="en-CA" b="0" i="0" u="none" strike="noStrike" baseline="0" dirty="0" smtClean="0">
                <a:latin typeface="Arial" panose="020B0604020202020204" pitchFamily="34" charset="0"/>
              </a:rPr>
              <a:t>The design of navigation mechanisms is the second main pillar of information architecture. </a:t>
            </a:r>
          </a:p>
          <a:p>
            <a:pPr marL="357188" indent="-357188"/>
            <a:r>
              <a:rPr lang="en-CA" b="0" i="0" u="none" strike="noStrike" baseline="0" dirty="0" err="1" smtClean="0">
                <a:latin typeface="Arial" panose="020B0604020202020204" pitchFamily="34" charset="0"/>
              </a:rPr>
              <a:t>Brinck</a:t>
            </a:r>
            <a:r>
              <a:rPr lang="en-CA" b="0" i="0" u="none" strike="noStrike" baseline="0" dirty="0" smtClean="0">
                <a:latin typeface="Arial" panose="020B0604020202020204" pitchFamily="34" charset="0"/>
              </a:rPr>
              <a:t> et al. (2002) add to the general ideas of navigation by identifying seven types of navigation  from the omniscient user (‘they benefit from short, efficient paths’) to rote memorization (‘use distinctive landmarks and orientation cues’). </a:t>
            </a:r>
          </a:p>
          <a:p>
            <a:pPr marL="357188" indent="-357188"/>
            <a:r>
              <a:rPr lang="en-CA" b="0" i="0" u="none" strike="noStrike" baseline="0" dirty="0" smtClean="0">
                <a:latin typeface="Arial" panose="020B0604020202020204" pitchFamily="34" charset="0"/>
              </a:rPr>
              <a:t>Along with </a:t>
            </a:r>
            <a:r>
              <a:rPr lang="en-CA" b="0" i="0" u="none" strike="noStrike" baseline="0" dirty="0" err="1" smtClean="0">
                <a:latin typeface="Arial" panose="020B0604020202020204" pitchFamily="34" charset="0"/>
              </a:rPr>
              <a:t>Morville</a:t>
            </a:r>
            <a:r>
              <a:rPr lang="en-CA" b="0" i="0" u="none" strike="noStrike" baseline="0" dirty="0" smtClean="0">
                <a:latin typeface="Arial" panose="020B0604020202020204" pitchFamily="34" charset="0"/>
              </a:rPr>
              <a:t> and Rosenfeld (2006) they identify three key features of a good navigation design for websites: </a:t>
            </a:r>
          </a:p>
          <a:p>
            <a:pPr marL="357188" indent="-357188"/>
            <a:r>
              <a:rPr lang="en-CA" b="0" i="0" u="none" strike="noStrike" baseline="0" dirty="0" smtClean="0">
                <a:latin typeface="Arial" panose="020B0604020202020204" pitchFamily="34" charset="0"/>
              </a:rPr>
              <a:t>labelling, navigation support and searching mechanisms.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4842269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3732"/>
            <a:ext cx="7886700" cy="669804"/>
          </a:xfrm>
        </p:spPr>
        <p:txBody>
          <a:bodyPr/>
          <a:lstStyle/>
          <a:p>
            <a:r>
              <a:rPr lang="en-US" sz="3600" i="0" u="none" strike="noStrike" kern="1400" baseline="0" dirty="0">
                <a:latin typeface="Arial" panose="020B0604020202020204" pitchFamily="34" charset="0"/>
              </a:rPr>
              <a:t>How people navigate</a:t>
            </a:r>
          </a:p>
        </p:txBody>
      </p:sp>
      <p:sp>
        <p:nvSpPr>
          <p:cNvPr id="3" name="Text Placeholder 2"/>
          <p:cNvSpPr>
            <a:spLocks noGrp="1"/>
          </p:cNvSpPr>
          <p:nvPr>
            <p:ph type="body" idx="4294967295"/>
          </p:nvPr>
        </p:nvSpPr>
        <p:spPr>
          <a:xfrm>
            <a:off x="662400" y="1429620"/>
            <a:ext cx="8096131" cy="4791075"/>
          </a:xfrm>
        </p:spPr>
        <p:txBody>
          <a:bodyPr>
            <a:noAutofit/>
          </a:bodyPr>
          <a:lstStyle/>
          <a:p>
            <a:pPr marL="357188" indent="-357188"/>
            <a:r>
              <a:rPr lang="en-CA" sz="1600" b="0" i="0" u="none" strike="noStrike" baseline="0" dirty="0" smtClean="0">
                <a:latin typeface="Arial" panose="020B0604020202020204" pitchFamily="34" charset="0"/>
              </a:rPr>
              <a:t>Omniscience. Users have perfect knowledge and make no mistakes—provide short, efficient paths.</a:t>
            </a:r>
          </a:p>
          <a:p>
            <a:pPr marL="357188" indent="-357188"/>
            <a:r>
              <a:rPr lang="en-CA" sz="1600" b="0" i="0" u="none" strike="noStrike" baseline="0" dirty="0" smtClean="0">
                <a:latin typeface="Arial" panose="020B0604020202020204" pitchFamily="34" charset="0"/>
              </a:rPr>
              <a:t>Optimal rationality. Users reason perfectly, but only know what they have seen—make sure links provide adequate cues to the content they lead to.</a:t>
            </a:r>
          </a:p>
          <a:p>
            <a:pPr marL="357188" indent="-357188"/>
            <a:r>
              <a:rPr lang="en-CA" sz="1600" b="0" i="0" u="none" strike="noStrike" baseline="0" dirty="0" smtClean="0">
                <a:latin typeface="Arial" panose="020B0604020202020204" pitchFamily="34" charset="0"/>
              </a:rPr>
              <a:t>Satisficing. Users avoid remembering and planning and make decisions on what is immediately perceptible—organize the page to make the most important content and links available immediately.</a:t>
            </a:r>
          </a:p>
          <a:p>
            <a:pPr marL="357188" indent="-357188"/>
            <a:r>
              <a:rPr lang="en-CA" sz="1600" b="0" i="0" u="none" strike="noStrike" baseline="0" dirty="0" smtClean="0">
                <a:latin typeface="Arial" panose="020B0604020202020204" pitchFamily="34" charset="0"/>
              </a:rPr>
              <a:t>Mental maps. Users actively use the cues available to try to infer the structure of a website—organize the site simply so that users can easily conceptualize it. Design the navigation bar and site maps to reinforce this mental map.</a:t>
            </a:r>
          </a:p>
          <a:p>
            <a:pPr marL="357188" indent="-357188"/>
            <a:r>
              <a:rPr lang="en-CA" sz="1600" b="0" i="0" u="none" strike="noStrike" baseline="0" dirty="0" smtClean="0">
                <a:latin typeface="Arial" panose="020B0604020202020204" pitchFamily="34" charset="0"/>
              </a:rPr>
              <a:t>Rote memorization. When users find a path that works, they tend to remember and repeat it—make sure the most obvious solution is also efficient. Use distinctive landmarks and orientation cues to help people recognize where they have been before.</a:t>
            </a:r>
          </a:p>
          <a:p>
            <a:pPr marL="357188" indent="-357188"/>
            <a:r>
              <a:rPr lang="en-CA" sz="1600" b="0" i="0" u="none" strike="noStrike" baseline="0" dirty="0" smtClean="0">
                <a:latin typeface="Arial" panose="020B0604020202020204" pitchFamily="34" charset="0"/>
              </a:rPr>
              <a:t>Information foraging. Users try to get as much as possible at one location—enable spontaneous discovery by providing context, structure and related topics.</a:t>
            </a:r>
          </a:p>
          <a:p>
            <a:pPr marL="357188" indent="-357188"/>
            <a:r>
              <a:rPr lang="en-CA" sz="1600" b="0" i="0" u="none" strike="noStrike" baseline="0" dirty="0" smtClean="0">
                <a:latin typeface="Arial" panose="020B0604020202020204" pitchFamily="34" charset="0"/>
              </a:rPr>
              <a:t>Information costs. Users have limited knowledge and reasoning ability—minimize the mental costs of sense making, decision making, remembering and planning.</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2323891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4068"/>
            <a:ext cx="7886700" cy="546712"/>
          </a:xfrm>
        </p:spPr>
        <p:txBody>
          <a:bodyPr/>
          <a:lstStyle/>
          <a:p>
            <a:r>
              <a:rPr lang="en-US" sz="3600" i="0" u="none" strike="noStrike" kern="1400" baseline="0" dirty="0">
                <a:latin typeface="Arial" panose="020B0604020202020204" pitchFamily="34" charset="0"/>
              </a:rPr>
              <a:t>Labelling</a:t>
            </a:r>
          </a:p>
        </p:txBody>
      </p:sp>
      <p:sp>
        <p:nvSpPr>
          <p:cNvPr id="3" name="Text Placeholder 2"/>
          <p:cNvSpPr>
            <a:spLocks noGrp="1"/>
          </p:cNvSpPr>
          <p:nvPr>
            <p:ph type="body" idx="4294967295"/>
          </p:nvPr>
        </p:nvSpPr>
        <p:spPr>
          <a:xfrm>
            <a:off x="662400" y="1429970"/>
            <a:ext cx="8104922" cy="4799869"/>
          </a:xfrm>
        </p:spPr>
        <p:txBody>
          <a:bodyPr>
            <a:normAutofit fontScale="70000" lnSpcReduction="20000"/>
          </a:bodyPr>
          <a:lstStyle/>
          <a:p>
            <a:pPr marL="357188" indent="-357188">
              <a:lnSpc>
                <a:spcPct val="120000"/>
              </a:lnSpc>
            </a:pPr>
            <a:r>
              <a:rPr lang="en-CA" b="0" i="0" u="none" strike="noStrike" baseline="0" dirty="0" smtClean="0">
                <a:latin typeface="Arial" panose="020B0604020202020204" pitchFamily="34" charset="0"/>
              </a:rPr>
              <a:t>Labels are used for internal and external links, headings and subheadings, titles and related areas. </a:t>
            </a:r>
          </a:p>
          <a:p>
            <a:pPr marL="357188" indent="-357188">
              <a:lnSpc>
                <a:spcPct val="120000"/>
              </a:lnSpc>
            </a:pPr>
            <a:r>
              <a:rPr lang="en-CA" b="0" i="0" u="none" strike="noStrike" baseline="0" dirty="0" smtClean="0">
                <a:latin typeface="Arial" panose="020B0604020202020204" pitchFamily="34" charset="0"/>
              </a:rPr>
              <a:t>Not all labels are text and iconic labels can be very useful if the context and design are clear. </a:t>
            </a:r>
          </a:p>
          <a:p>
            <a:pPr marL="357188" indent="-357188">
              <a:lnSpc>
                <a:spcPct val="120000"/>
              </a:lnSpc>
            </a:pPr>
            <a:r>
              <a:rPr lang="en-CA" b="0" i="0" u="none" strike="noStrike" baseline="0" dirty="0" smtClean="0">
                <a:latin typeface="Arial" panose="020B0604020202020204" pitchFamily="34" charset="0"/>
              </a:rPr>
              <a:t>Paying attention to good, consistent, relevant labels is a critical part of information architecture. </a:t>
            </a:r>
          </a:p>
          <a:p>
            <a:pPr marL="357188" indent="-357188">
              <a:lnSpc>
                <a:spcPct val="120000"/>
              </a:lnSpc>
            </a:pPr>
            <a:r>
              <a:rPr lang="en-CA" b="0" i="0" u="none" strike="noStrike" baseline="0" dirty="0" smtClean="0">
                <a:latin typeface="Arial" panose="020B0604020202020204" pitchFamily="34" charset="0"/>
              </a:rPr>
              <a:t>Information architects must develop a clear and unambiguous preferred vocabulary.</a:t>
            </a:r>
          </a:p>
          <a:p>
            <a:pPr marL="357188" indent="-357188">
              <a:lnSpc>
                <a:spcPct val="120000"/>
              </a:lnSpc>
            </a:pPr>
            <a:r>
              <a:rPr lang="en-CA" b="0" i="0" u="none" strike="noStrike" baseline="0" dirty="0" smtClean="0">
                <a:latin typeface="Arial" panose="020B0604020202020204" pitchFamily="34" charset="0"/>
              </a:rPr>
              <a:t>There is nothing more confusing for people than a website changing its own vocabulary, for example referring to ‘products’ one minute and ‘items’ the next. </a:t>
            </a:r>
          </a:p>
          <a:p>
            <a:pPr marL="357188" indent="-357188">
              <a:lnSpc>
                <a:spcPct val="120000"/>
              </a:lnSpc>
            </a:pPr>
            <a:r>
              <a:rPr lang="en-CA" b="0" i="0" u="none" strike="noStrike" baseline="0" dirty="0" smtClean="0">
                <a:latin typeface="Arial" panose="020B0604020202020204" pitchFamily="34" charset="0"/>
              </a:rPr>
              <a:t>The same labels should be used on searching mechanisms as on the main pages, in the names of the pages and in the link names. </a:t>
            </a:r>
          </a:p>
          <a:p>
            <a:pPr marL="357188" indent="-357188">
              <a:lnSpc>
                <a:spcPct val="120000"/>
              </a:lnSpc>
            </a:pPr>
            <a:r>
              <a:rPr lang="en-CA" b="0" i="0" u="none" strike="noStrike" baseline="0" dirty="0" smtClean="0">
                <a:latin typeface="Arial" panose="020B0604020202020204" pitchFamily="34" charset="0"/>
              </a:rPr>
              <a:t>The ‘Web Pages That Suck’ site is a great site full of bad designs. </a:t>
            </a:r>
          </a:p>
          <a:p>
            <a:pPr marL="357188" indent="-357188">
              <a:lnSpc>
                <a:spcPct val="120000"/>
              </a:lnSpc>
            </a:pPr>
            <a:r>
              <a:rPr lang="en-CA" b="0" i="0" u="none" strike="noStrike" baseline="0" dirty="0" smtClean="0">
                <a:latin typeface="Arial" panose="020B0604020202020204" pitchFamily="34" charset="0"/>
              </a:rPr>
              <a:t>However, I found it quite difficult to find what was on the site, because the labelling is not very clear.</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6388880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1315"/>
            <a:ext cx="7886700" cy="634634"/>
          </a:xfrm>
        </p:spPr>
        <p:txBody>
          <a:bodyPr/>
          <a:lstStyle/>
          <a:p>
            <a:r>
              <a:rPr lang="en-US" sz="3600" i="0" u="none" strike="noStrike" kern="1400" baseline="0" dirty="0">
                <a:latin typeface="Arial" panose="020B0604020202020204" pitchFamily="34" charset="0"/>
              </a:rPr>
              <a:t>Navigation </a:t>
            </a:r>
            <a:r>
              <a:rPr lang="en-US" sz="3600" i="0" u="none" strike="noStrike" kern="1400" baseline="0" dirty="0" smtClean="0">
                <a:latin typeface="Arial" panose="020B0604020202020204" pitchFamily="34" charset="0"/>
              </a:rPr>
              <a:t>support (1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1182"/>
            <a:ext cx="8091731" cy="4799866"/>
          </a:xfrm>
        </p:spPr>
        <p:txBody>
          <a:bodyPr>
            <a:normAutofit fontScale="85000" lnSpcReduction="20000"/>
          </a:bodyPr>
          <a:lstStyle/>
          <a:p>
            <a:pPr marL="357188" indent="-357188">
              <a:lnSpc>
                <a:spcPct val="120000"/>
              </a:lnSpc>
            </a:pPr>
            <a:r>
              <a:rPr lang="en-CA" dirty="0" smtClean="0"/>
              <a:t>Of course, many of the signs and labels on a website are deliberately placed in order to support navigation. </a:t>
            </a:r>
            <a:endParaRPr lang="en-CA" b="1" i="1" dirty="0" smtClean="0"/>
          </a:p>
          <a:p>
            <a:pPr marL="357188" indent="-357188">
              <a:lnSpc>
                <a:spcPct val="120000"/>
              </a:lnSpc>
            </a:pPr>
            <a:r>
              <a:rPr lang="en-CA" dirty="0" smtClean="0"/>
              <a:t>It is common to have a navigation bar across the top of a site that points to the main, top-level categories. </a:t>
            </a:r>
            <a:endParaRPr lang="en-CA" b="1" i="1" dirty="0" smtClean="0"/>
          </a:p>
          <a:p>
            <a:pPr marL="357188" indent="-357188">
              <a:lnSpc>
                <a:spcPct val="120000"/>
              </a:lnSpc>
            </a:pPr>
            <a:r>
              <a:rPr lang="en-CA" dirty="0" smtClean="0"/>
              <a:t>This is often called the global navigation bar. </a:t>
            </a:r>
            <a:endParaRPr lang="en-CA" b="1" i="1" dirty="0" smtClean="0"/>
          </a:p>
          <a:p>
            <a:pPr marL="357188" indent="-357188">
              <a:lnSpc>
                <a:spcPct val="120000"/>
              </a:lnSpc>
            </a:pPr>
            <a:r>
              <a:rPr lang="en-CA" dirty="0" smtClean="0"/>
              <a:t>Within each of these there will be subcategories. </a:t>
            </a:r>
            <a:endParaRPr lang="en-CA" b="1" i="1" dirty="0" smtClean="0"/>
          </a:p>
          <a:p>
            <a:pPr marL="357188" indent="-357188">
              <a:lnSpc>
                <a:spcPct val="120000"/>
              </a:lnSpc>
            </a:pPr>
            <a:r>
              <a:rPr lang="en-CA" dirty="0" smtClean="0"/>
              <a:t>These might be placed down the left-hand side of the site or may drop down when the main category is selected. </a:t>
            </a:r>
            <a:endParaRPr lang="en-CA" b="1" i="1" dirty="0" smtClean="0"/>
          </a:p>
          <a:p>
            <a:pPr marL="357188" indent="-357188">
              <a:lnSpc>
                <a:spcPct val="120000"/>
              </a:lnSpc>
            </a:pPr>
            <a:r>
              <a:rPr lang="en-CA" dirty="0" smtClean="0"/>
              <a:t>These are known as local navigation. </a:t>
            </a:r>
            <a:endParaRPr lang="en-CA" b="1" i="1" dirty="0" smtClean="0"/>
          </a:p>
          <a:p>
            <a:pPr marL="357188" indent="-357188">
              <a:lnSpc>
                <a:spcPct val="120000"/>
              </a:lnSpc>
            </a:pPr>
            <a:r>
              <a:rPr lang="en-CA" dirty="0" smtClean="0"/>
              <a:t>It is a good design principle to have the global, top-level navigation bar the same on every page so that people can easily jump back to the home page, to a ‘frequently asked questions’ page or to one of the other main categories.</a:t>
            </a:r>
            <a:endParaRPr lang="en-CA" b="1" i="1" dirty="0"/>
          </a:p>
        </p:txBody>
      </p:sp>
    </p:spTree>
    <p:extLst>
      <p:ext uri="{BB962C8B-B14F-4D97-AF65-F5344CB8AC3E}">
        <p14:creationId xmlns:p14="http://schemas.microsoft.com/office/powerpoint/2010/main" val="11667881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3725"/>
            <a:ext cx="7886700" cy="529126"/>
          </a:xfrm>
        </p:spPr>
        <p:txBody>
          <a:bodyPr/>
          <a:lstStyle/>
          <a:p>
            <a:r>
              <a:rPr lang="en-US" sz="3600" i="0" u="none" strike="noStrike" kern="1400" baseline="0" dirty="0">
                <a:latin typeface="Arial" panose="020B0604020202020204" pitchFamily="34" charset="0"/>
              </a:rPr>
              <a:t>Navigation </a:t>
            </a:r>
            <a:r>
              <a:rPr lang="en-US" sz="3600" i="0" u="none" strike="noStrike" kern="1400" baseline="0" dirty="0" smtClean="0">
                <a:latin typeface="Arial" panose="020B0604020202020204" pitchFamily="34" charset="0"/>
              </a:rPr>
              <a:t>support (2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9974"/>
            <a:ext cx="8113713" cy="4799866"/>
          </a:xfrm>
        </p:spPr>
        <p:txBody>
          <a:bodyPr>
            <a:normAutofit fontScale="70000" lnSpcReduction="20000"/>
          </a:bodyPr>
          <a:lstStyle/>
          <a:p>
            <a:pPr marL="357188" indent="-357188">
              <a:lnSpc>
                <a:spcPct val="120000"/>
              </a:lnSpc>
            </a:pPr>
            <a:r>
              <a:rPr lang="en-CA" b="0" i="0" u="none" strike="noStrike" baseline="0" dirty="0" smtClean="0">
                <a:latin typeface="Arial" panose="020B0604020202020204" pitchFamily="34" charset="0"/>
              </a:rPr>
              <a:t>An essential feature of the navigation features of any website is to provide a ‘you are here’ sign. </a:t>
            </a:r>
          </a:p>
          <a:p>
            <a:pPr marL="357188" indent="-357188">
              <a:lnSpc>
                <a:spcPct val="120000"/>
              </a:lnSpc>
            </a:pPr>
            <a:r>
              <a:rPr lang="en-CA" b="0" i="0" u="none" strike="noStrike" baseline="0" dirty="0" smtClean="0">
                <a:latin typeface="Arial" panose="020B0604020202020204" pitchFamily="34" charset="0"/>
              </a:rPr>
              <a:t>This is often presented by a description showing where people are in the hierarchy of the site. </a:t>
            </a:r>
          </a:p>
          <a:p>
            <a:pPr marL="357188" indent="-357188">
              <a:lnSpc>
                <a:spcPct val="120000"/>
              </a:lnSpc>
            </a:pPr>
            <a:r>
              <a:rPr lang="en-CA" b="0" i="0" u="none" strike="noStrike" baseline="0" dirty="0" smtClean="0">
                <a:latin typeface="Arial" panose="020B0604020202020204" pitchFamily="34" charset="0"/>
              </a:rPr>
              <a:t>Other devices such as indexes and glossaries are helpful in assisting people find exactly what they are searching for. </a:t>
            </a:r>
          </a:p>
          <a:p>
            <a:pPr marL="357188" indent="-357188">
              <a:lnSpc>
                <a:spcPct val="120000"/>
              </a:lnSpc>
            </a:pPr>
            <a:r>
              <a:rPr lang="en-CA" b="0" i="0" u="none" strike="noStrike" baseline="0" dirty="0" smtClean="0">
                <a:latin typeface="Arial" panose="020B0604020202020204" pitchFamily="34" charset="0"/>
              </a:rPr>
              <a:t>A site map should be made available that can be called up when needed. </a:t>
            </a:r>
          </a:p>
          <a:p>
            <a:pPr marL="357188" indent="-357188">
              <a:lnSpc>
                <a:spcPct val="120000"/>
              </a:lnSpc>
            </a:pPr>
            <a:r>
              <a:rPr lang="en-CA" b="0" i="0" u="none" strike="noStrike" baseline="0" dirty="0" smtClean="0">
                <a:latin typeface="Arial" panose="020B0604020202020204" pitchFamily="34" charset="0"/>
              </a:rPr>
              <a:t>Global navigation is provided by the tabbed bar across the top and covers the whole site. </a:t>
            </a:r>
          </a:p>
          <a:p>
            <a:pPr marL="357188" indent="-357188">
              <a:lnSpc>
                <a:spcPct val="120000"/>
              </a:lnSpc>
            </a:pPr>
            <a:r>
              <a:rPr lang="en-CA" b="0" i="0" u="none" strike="noStrike" baseline="0" dirty="0" smtClean="0">
                <a:latin typeface="Arial" panose="020B0604020202020204" pitchFamily="34" charset="0"/>
              </a:rPr>
              <a:t>It is supplemented by a navigation bar that drops down when clicked (on the right-hand side). </a:t>
            </a:r>
          </a:p>
          <a:p>
            <a:pPr marL="357188" indent="-357188">
              <a:lnSpc>
                <a:spcPct val="120000"/>
              </a:lnSpc>
            </a:pPr>
            <a:r>
              <a:rPr lang="en-CA" b="0" i="0" u="none" strike="noStrike" baseline="0" dirty="0" smtClean="0">
                <a:latin typeface="Arial" panose="020B0604020202020204" pitchFamily="34" charset="0"/>
              </a:rPr>
              <a:t>In Figure 14.13 you can see a ‘breadcrumbs’ display. (Breadcrumbs comes from the story of Hansel and Gretel who left a trail of breadcrumbs so they could find their way back when they were taken into the forest.) </a:t>
            </a:r>
          </a:p>
          <a:p>
            <a:pPr marL="357188" indent="-357188">
              <a:lnSpc>
                <a:spcPct val="120000"/>
              </a:lnSpc>
            </a:pPr>
            <a:r>
              <a:rPr lang="en-CA" b="0" i="0" u="none" strike="noStrike" baseline="0" dirty="0" smtClean="0">
                <a:latin typeface="Arial" panose="020B0604020202020204" pitchFamily="34" charset="0"/>
              </a:rPr>
              <a:t>Using breadcrumbs is a common way of showing people where they are.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5356428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1315"/>
            <a:ext cx="7886700" cy="634634"/>
          </a:xfrm>
        </p:spPr>
        <p:txBody>
          <a:bodyPr/>
          <a:lstStyle/>
          <a:p>
            <a:r>
              <a:rPr lang="en-US" sz="3600" i="0" u="none" strike="noStrike" kern="1400" baseline="0" dirty="0">
                <a:latin typeface="Arial" panose="020B0604020202020204" pitchFamily="34" charset="0"/>
              </a:rPr>
              <a:t>Navigation </a:t>
            </a:r>
            <a:r>
              <a:rPr lang="en-US" sz="3600" i="0" u="none" strike="noStrike" kern="1400" baseline="0" dirty="0" smtClean="0">
                <a:latin typeface="Arial" panose="020B0604020202020204" pitchFamily="34" charset="0"/>
              </a:rPr>
              <a:t>support (3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2386"/>
            <a:ext cx="8104922" cy="4835038"/>
          </a:xfrm>
        </p:spPr>
        <p:txBody>
          <a:bodyPr>
            <a:normAutofit fontScale="92500" lnSpcReduction="10000"/>
          </a:bodyPr>
          <a:lstStyle/>
          <a:p>
            <a:pPr marL="357188" indent="-357188">
              <a:lnSpc>
                <a:spcPct val="110000"/>
              </a:lnSpc>
            </a:pPr>
            <a:r>
              <a:rPr lang="en-CA" b="0" i="0" u="none" strike="noStrike" baseline="0" dirty="0" smtClean="0">
                <a:latin typeface="Arial" panose="020B0604020202020204" pitchFamily="34" charset="0"/>
              </a:rPr>
              <a:t>Navigation bars—both local and global—are essential for supporting easy navigation around a site. </a:t>
            </a:r>
          </a:p>
          <a:p>
            <a:pPr marL="357188" indent="-357188">
              <a:lnSpc>
                <a:spcPct val="110000"/>
              </a:lnSpc>
            </a:pPr>
            <a:r>
              <a:rPr lang="en-CA" b="0" i="0" u="none" strike="noStrike" baseline="0" dirty="0" smtClean="0">
                <a:latin typeface="Arial" panose="020B0604020202020204" pitchFamily="34" charset="0"/>
              </a:rPr>
              <a:t>Site maps and good feedback on where people are in the structure will also help. </a:t>
            </a:r>
          </a:p>
          <a:p>
            <a:pPr marL="357188" indent="-357188">
              <a:lnSpc>
                <a:spcPct val="110000"/>
              </a:lnSpc>
            </a:pPr>
            <a:r>
              <a:rPr lang="en-CA" b="0" i="0" u="none" strike="noStrike" baseline="0" dirty="0" smtClean="0">
                <a:latin typeface="Arial" panose="020B0604020202020204" pitchFamily="34" charset="0"/>
              </a:rPr>
              <a:t>Another alternative is to provide a clear path through a part of the site. </a:t>
            </a:r>
          </a:p>
          <a:p>
            <a:pPr marL="357188" indent="-357188">
              <a:lnSpc>
                <a:spcPct val="110000"/>
              </a:lnSpc>
            </a:pPr>
            <a:r>
              <a:rPr lang="en-CA" b="0" i="0" u="none" strike="noStrike" baseline="0" dirty="0" smtClean="0">
                <a:latin typeface="Arial" panose="020B0604020202020204" pitchFamily="34" charset="0"/>
              </a:rPr>
              <a:t>This is particularly important when a number of activities or pages have to be visited in sequence. </a:t>
            </a:r>
          </a:p>
          <a:p>
            <a:pPr marL="357188" indent="-357188">
              <a:lnSpc>
                <a:spcPct val="110000"/>
              </a:lnSpc>
            </a:pPr>
            <a:r>
              <a:rPr lang="en-CA" b="0" i="0" u="none" strike="noStrike" baseline="0" dirty="0" smtClean="0">
                <a:latin typeface="Arial" panose="020B0604020202020204" pitchFamily="34" charset="0"/>
              </a:rPr>
              <a:t>A site ‘wizard’ that guides people and explains what each activity is for can help here. </a:t>
            </a:r>
          </a:p>
          <a:p>
            <a:pPr marL="357188" indent="-357188">
              <a:lnSpc>
                <a:spcPct val="110000"/>
              </a:lnSpc>
            </a:pPr>
            <a:r>
              <a:rPr lang="en-CA" b="0" i="0" u="none" strike="noStrike" baseline="0" dirty="0" smtClean="0">
                <a:latin typeface="Arial" panose="020B0604020202020204" pitchFamily="34" charset="0"/>
              </a:rPr>
              <a:t>Often this is simply a succession of pages, such as when buying a ticket or booking a flight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0909775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3725"/>
            <a:ext cx="7886700" cy="687388"/>
          </a:xfrm>
        </p:spPr>
        <p:txBody>
          <a:bodyPr/>
          <a:lstStyle/>
          <a:p>
            <a:r>
              <a:rPr lang="en-US" sz="3600" i="0" u="none" strike="noStrike" kern="1400" baseline="0" dirty="0">
                <a:latin typeface="Arial" panose="020B0604020202020204" pitchFamily="34" charset="0"/>
              </a:rPr>
              <a:t>Information foraging theory</a:t>
            </a:r>
          </a:p>
        </p:txBody>
      </p:sp>
      <p:sp>
        <p:nvSpPr>
          <p:cNvPr id="3" name="Text Placeholder 2"/>
          <p:cNvSpPr>
            <a:spLocks noGrp="1"/>
          </p:cNvSpPr>
          <p:nvPr>
            <p:ph type="body" idx="4294967295"/>
          </p:nvPr>
        </p:nvSpPr>
        <p:spPr>
          <a:xfrm>
            <a:off x="662400" y="1412740"/>
            <a:ext cx="8100524" cy="4870204"/>
          </a:xfrm>
        </p:spPr>
        <p:txBody>
          <a:bodyPr>
            <a:normAutofit lnSpcReduction="10000"/>
          </a:bodyPr>
          <a:lstStyle/>
          <a:p>
            <a:pPr marL="357188" indent="-357188">
              <a:lnSpc>
                <a:spcPct val="110000"/>
              </a:lnSpc>
            </a:pPr>
            <a:r>
              <a:rPr lang="en-CA" b="0" i="0" u="none" strike="noStrike" baseline="0" dirty="0" smtClean="0">
                <a:latin typeface="Arial" panose="020B0604020202020204" pitchFamily="34" charset="0"/>
              </a:rPr>
              <a:t>Peter </a:t>
            </a:r>
            <a:r>
              <a:rPr lang="en-CA" b="0" i="0" u="none" strike="noStrike" baseline="0" dirty="0" err="1" smtClean="0">
                <a:latin typeface="Arial" panose="020B0604020202020204" pitchFamily="34" charset="0"/>
              </a:rPr>
              <a:t>Pirolli</a:t>
            </a:r>
            <a:r>
              <a:rPr lang="en-CA" b="0" i="0" u="none" strike="noStrike" baseline="0" dirty="0" smtClean="0">
                <a:latin typeface="Arial" panose="020B0604020202020204" pitchFamily="34" charset="0"/>
              </a:rPr>
              <a:t> from Xerox PARC has developed a theory of information navigation based on evolutionary theory (</a:t>
            </a:r>
            <a:r>
              <a:rPr lang="en-CA" b="0" i="0" u="none" strike="noStrike" baseline="0" dirty="0" err="1" smtClean="0">
                <a:latin typeface="Arial" panose="020B0604020202020204" pitchFamily="34" charset="0"/>
              </a:rPr>
              <a:t>Pirolli</a:t>
            </a:r>
            <a:r>
              <a:rPr lang="en-CA" b="0" i="0" u="none" strike="noStrike" baseline="0" dirty="0" smtClean="0">
                <a:latin typeface="Arial" panose="020B0604020202020204" pitchFamily="34" charset="0"/>
              </a:rPr>
              <a:t>, 2003). </a:t>
            </a:r>
          </a:p>
          <a:p>
            <a:pPr marL="357188" indent="-357188">
              <a:lnSpc>
                <a:spcPct val="110000"/>
              </a:lnSpc>
            </a:pPr>
            <a:r>
              <a:rPr lang="en-CA" b="0" i="0" u="none" strike="noStrike" baseline="0" dirty="0" smtClean="0">
                <a:latin typeface="Arial" panose="020B0604020202020204" pitchFamily="34" charset="0"/>
              </a:rPr>
              <a:t>He sees people as ‘</a:t>
            </a:r>
            <a:r>
              <a:rPr lang="en-CA" b="0" i="0" u="none" strike="noStrike" baseline="0" dirty="0" err="1" smtClean="0">
                <a:latin typeface="Arial" panose="020B0604020202020204" pitchFamily="34" charset="0"/>
              </a:rPr>
              <a:t>infovores</a:t>
            </a:r>
            <a:r>
              <a:rPr lang="en-CA" b="0" i="0" u="none" strike="noStrike" baseline="0" dirty="0" smtClean="0">
                <a:latin typeface="Arial" panose="020B0604020202020204" pitchFamily="34" charset="0"/>
              </a:rPr>
              <a:t>’ eagerly seeking out information, much as we used to forage for food. </a:t>
            </a:r>
          </a:p>
          <a:p>
            <a:pPr marL="357188" indent="-357188">
              <a:lnSpc>
                <a:spcPct val="110000"/>
              </a:lnSpc>
            </a:pPr>
            <a:r>
              <a:rPr lang="en-CA" b="0" i="0" u="none" strike="noStrike" baseline="0" dirty="0" smtClean="0">
                <a:latin typeface="Arial" panose="020B0604020202020204" pitchFamily="34" charset="0"/>
              </a:rPr>
              <a:t>Information foragers use perceptual and cognitive mechanisms that carry over from the evolution of food-foraging adaptations. </a:t>
            </a:r>
          </a:p>
          <a:p>
            <a:pPr marL="357188" indent="-357188">
              <a:lnSpc>
                <a:spcPct val="110000"/>
              </a:lnSpc>
            </a:pPr>
            <a:r>
              <a:rPr lang="en-CA" b="0" i="0" u="none" strike="noStrike" baseline="0" dirty="0" smtClean="0">
                <a:latin typeface="Arial" panose="020B0604020202020204" pitchFamily="34" charset="0"/>
              </a:rPr>
              <a:t>People use proximal cues in the environment to help them search out information: ‘information scent.’ </a:t>
            </a:r>
          </a:p>
          <a:p>
            <a:pPr marL="357188" indent="-357188">
              <a:lnSpc>
                <a:spcPct val="110000"/>
              </a:lnSpc>
            </a:pPr>
            <a:r>
              <a:rPr lang="en-CA" b="0" i="0" u="none" strike="noStrike" baseline="0" dirty="0" smtClean="0">
                <a:latin typeface="Arial" panose="020B0604020202020204" pitchFamily="34" charset="0"/>
              </a:rPr>
              <a:t>They seek to maximize their information-seeking activities, to yield more useful information per unit cost.</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844002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38028"/>
            <a:ext cx="7886700" cy="458788"/>
          </a:xfrm>
        </p:spPr>
        <p:txBody>
          <a:bodyPr/>
          <a:lstStyle/>
          <a:p>
            <a:r>
              <a:rPr lang="en-US" sz="3600" i="0" u="none" strike="noStrike" kern="1400" baseline="0" dirty="0" smtClean="0">
                <a:latin typeface="Arial" panose="020B0604020202020204" pitchFamily="34" charset="0"/>
              </a:rPr>
              <a:t>Introduction (2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9599" y="1430324"/>
            <a:ext cx="8087336" cy="4791075"/>
          </a:xfrm>
        </p:spPr>
        <p:txBody>
          <a:bodyPr>
            <a:noAutofit/>
          </a:bodyPr>
          <a:lstStyle/>
          <a:p>
            <a:pPr marL="357188" indent="-357188"/>
            <a:r>
              <a:rPr lang="en-CA" sz="2000" b="0" i="0" u="none" strike="noStrike" baseline="0" dirty="0" smtClean="0">
                <a:latin typeface="Arial" panose="020B0604020202020204" pitchFamily="34" charset="0"/>
              </a:rPr>
              <a:t>Apps and websites will also differ in their designs and in the underlying purpose. </a:t>
            </a:r>
          </a:p>
          <a:p>
            <a:pPr marL="357188" indent="-357188"/>
            <a:r>
              <a:rPr lang="en-CA" sz="2000" b="0" i="0" u="none" strike="noStrike" baseline="0" dirty="0" smtClean="0">
                <a:latin typeface="Arial" panose="020B0604020202020204" pitchFamily="34" charset="0"/>
              </a:rPr>
              <a:t>An app may be downloaded from a website, for example, so that users can access content when they are not connected to the Internet. </a:t>
            </a:r>
          </a:p>
          <a:p>
            <a:pPr marL="357188" indent="-357188"/>
            <a:r>
              <a:rPr lang="en-CA" sz="2000" b="0" i="0" u="none" strike="noStrike" baseline="0" dirty="0" smtClean="0">
                <a:latin typeface="Arial" panose="020B0604020202020204" pitchFamily="34" charset="0"/>
              </a:rPr>
              <a:t>A website may provide more context and background to an organization whereas the app associated with it will provide more specific details. </a:t>
            </a:r>
          </a:p>
          <a:p>
            <a:pPr marL="357188" indent="-357188"/>
            <a:r>
              <a:rPr lang="en-CA" sz="2000" b="0" i="0" u="none" strike="noStrike" baseline="0" dirty="0" smtClean="0">
                <a:latin typeface="Arial" panose="020B0604020202020204" pitchFamily="34" charset="0"/>
              </a:rPr>
              <a:t>For example, we were working on creating a novel digital experience for </a:t>
            </a:r>
            <a:r>
              <a:rPr lang="en-CA" sz="2000" b="0" i="0" u="none" strike="noStrike" baseline="0" dirty="0" err="1" smtClean="0">
                <a:latin typeface="Arial" panose="020B0604020202020204" pitchFamily="34" charset="0"/>
              </a:rPr>
              <a:t>VisitScotland</a:t>
            </a:r>
            <a:r>
              <a:rPr lang="en-CA" sz="2000" b="0" i="0" u="none" strike="noStrike" baseline="0" dirty="0" smtClean="0">
                <a:latin typeface="Arial" panose="020B0604020202020204" pitchFamily="34" charset="0"/>
              </a:rPr>
              <a:t> to attract more visitors to key sites across the country. </a:t>
            </a:r>
          </a:p>
          <a:p>
            <a:pPr marL="357188" indent="-357188"/>
            <a:r>
              <a:rPr lang="en-CA" sz="2000" b="0" i="0" u="none" strike="noStrike" baseline="0" dirty="0" smtClean="0">
                <a:latin typeface="Arial" panose="020B0604020202020204" pitchFamily="34" charset="0"/>
              </a:rPr>
              <a:t>This experience involved developing an app that visitors could use when they were at a specific location and a new experience on the main </a:t>
            </a:r>
            <a:r>
              <a:rPr lang="en-CA" sz="2000" b="0" i="0" u="none" strike="noStrike" baseline="0" dirty="0" err="1" smtClean="0">
                <a:latin typeface="Arial" panose="020B0604020202020204" pitchFamily="34" charset="0"/>
              </a:rPr>
              <a:t>VisitScotland</a:t>
            </a:r>
            <a:r>
              <a:rPr lang="en-CA" sz="2000" b="0" i="0" u="none" strike="noStrike" baseline="0" dirty="0" smtClean="0">
                <a:latin typeface="Arial" panose="020B0604020202020204" pitchFamily="34" charset="0"/>
              </a:rPr>
              <a:t> website in order to promote the app and provide an engaging online experience. </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148592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0103"/>
            <a:ext cx="7886700" cy="617050"/>
          </a:xfrm>
        </p:spPr>
        <p:txBody>
          <a:bodyPr/>
          <a:lstStyle/>
          <a:p>
            <a:r>
              <a:rPr lang="en-US" sz="3600" i="0" u="none" strike="noStrike" kern="1400" baseline="0" dirty="0" smtClean="0">
                <a:latin typeface="Arial" panose="020B0604020202020204" pitchFamily="34" charset="0"/>
              </a:rPr>
              <a:t>Searching (1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2388"/>
            <a:ext cx="8096127" cy="4826244"/>
          </a:xfrm>
        </p:spPr>
        <p:txBody>
          <a:bodyPr>
            <a:normAutofit fontScale="92500"/>
          </a:bodyPr>
          <a:lstStyle/>
          <a:p>
            <a:pPr marL="357188" indent="-357188"/>
            <a:r>
              <a:rPr lang="en-CA" b="0" i="0" u="none" strike="noStrike" baseline="0" dirty="0" smtClean="0">
                <a:latin typeface="Arial" panose="020B0604020202020204" pitchFamily="34" charset="0"/>
              </a:rPr>
              <a:t>One of the significant features of the Web as an information space is that many sites support searching. </a:t>
            </a:r>
          </a:p>
          <a:p>
            <a:pPr marL="357188" indent="-357188"/>
            <a:r>
              <a:rPr lang="en-CA" b="0" i="0" u="none" strike="noStrike" baseline="0" dirty="0" smtClean="0">
                <a:latin typeface="Arial" panose="020B0604020202020204" pitchFamily="34" charset="0"/>
              </a:rPr>
              <a:t>Search engines can be bought; the better ones are quite expensive but are also effective. </a:t>
            </a:r>
          </a:p>
          <a:p>
            <a:pPr marL="357188" indent="-357188"/>
            <a:r>
              <a:rPr lang="en-CA" b="0" i="0" u="none" strike="noStrike" baseline="0" dirty="0" smtClean="0">
                <a:latin typeface="Arial" panose="020B0604020202020204" pitchFamily="34" charset="0"/>
              </a:rPr>
              <a:t>Once again the preferred vocabulary (Section 14.3) should form the basis of searching, and where the synonyms have been defined they too can be used in defining search terms and in helping people to refine their search.</a:t>
            </a:r>
          </a:p>
          <a:p>
            <a:pPr marL="357188" indent="-357188"/>
            <a:r>
              <a:rPr lang="en-CA" b="0" i="0" u="none" strike="noStrike" baseline="0" dirty="0" smtClean="0">
                <a:latin typeface="Arial" panose="020B0604020202020204" pitchFamily="34" charset="0"/>
              </a:rPr>
              <a:t>There are two main problems with searching a website. </a:t>
            </a:r>
          </a:p>
          <a:p>
            <a:pPr marL="357188" indent="-357188"/>
            <a:r>
              <a:rPr lang="en-CA" b="0" i="0" u="none" strike="noStrike" baseline="0" dirty="0" smtClean="0">
                <a:latin typeface="Arial" panose="020B0604020202020204" pitchFamily="34" charset="0"/>
              </a:rPr>
              <a:t>The first is knowing exactly what sort of documents the search engine is searching. </a:t>
            </a:r>
          </a:p>
          <a:p>
            <a:pPr marL="357188" indent="-357188"/>
            <a:r>
              <a:rPr lang="en-CA" b="0" i="0" u="none" strike="noStrike" baseline="0" dirty="0" smtClean="0">
                <a:latin typeface="Arial" panose="020B0604020202020204" pitchFamily="34" charset="0"/>
              </a:rPr>
              <a:t>The second is how to express combinations of search criteria.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0161256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7688"/>
            <a:ext cx="7886700" cy="581880"/>
          </a:xfrm>
        </p:spPr>
        <p:txBody>
          <a:bodyPr/>
          <a:lstStyle/>
          <a:p>
            <a:r>
              <a:rPr lang="en-US" sz="3600" i="0" u="none" strike="noStrike" kern="1400" baseline="0" dirty="0" smtClean="0">
                <a:latin typeface="Arial" panose="020B0604020202020204" pitchFamily="34" charset="0"/>
              </a:rPr>
              <a:t>Searching (2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03594"/>
            <a:ext cx="8087337" cy="4870205"/>
          </a:xfrm>
        </p:spPr>
        <p:txBody>
          <a:bodyPr>
            <a:normAutofit/>
          </a:bodyPr>
          <a:lstStyle/>
          <a:p>
            <a:pPr marL="357188" indent="-357188"/>
            <a:r>
              <a:rPr lang="en-CA" b="0" i="0" u="none" strike="noStrike" baseline="0" dirty="0" smtClean="0">
                <a:latin typeface="Arial" panose="020B0604020202020204" pitchFamily="34" charset="0"/>
              </a:rPr>
              <a:t>A frequent failing of websites is not to make clear which items are included in the search. </a:t>
            </a:r>
          </a:p>
          <a:p>
            <a:pPr marL="357188" indent="-357188"/>
            <a:r>
              <a:rPr lang="en-CA" b="0" i="0" u="none" strike="noStrike" baseline="0" dirty="0" smtClean="0">
                <a:latin typeface="Arial" panose="020B0604020202020204" pitchFamily="34" charset="0"/>
              </a:rPr>
              <a:t>Is the content of different documents searched, or is it just the Web pages themselves? </a:t>
            </a:r>
          </a:p>
          <a:p>
            <a:pPr marL="357188" indent="-357188"/>
            <a:r>
              <a:rPr lang="en-CA" b="0" i="0" u="none" strike="noStrike" baseline="0" dirty="0" smtClean="0">
                <a:latin typeface="Arial" panose="020B0604020202020204" pitchFamily="34" charset="0"/>
              </a:rPr>
              <a:t>Does it include PDF files, or Word files, and in the latter case is it the whole content or just some tagged keywords? </a:t>
            </a:r>
          </a:p>
          <a:p>
            <a:pPr marL="357188" indent="-357188"/>
            <a:r>
              <a:rPr lang="en-CA" b="0" i="0" u="none" strike="noStrike" baseline="0" dirty="0" smtClean="0">
                <a:latin typeface="Arial" panose="020B0604020202020204" pitchFamily="34" charset="0"/>
              </a:rPr>
              <a:t>Sites should indicate what is searched and provide options to search different types of content.</a:t>
            </a:r>
          </a:p>
          <a:p>
            <a:pPr marL="357188" indent="-357188"/>
            <a:r>
              <a:rPr lang="en-CA" b="0" i="0" u="none" strike="noStrike" baseline="0" dirty="0" smtClean="0">
                <a:latin typeface="Arial" panose="020B0604020202020204" pitchFamily="34" charset="0"/>
              </a:rPr>
              <a:t>How to express a search is another key issue.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2335192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5278"/>
            <a:ext cx="7886700" cy="546712"/>
          </a:xfrm>
        </p:spPr>
        <p:txBody>
          <a:bodyPr/>
          <a:lstStyle/>
          <a:p>
            <a:r>
              <a:rPr lang="en-US" sz="3600" i="0" u="none" strike="noStrike" kern="1400" baseline="0" dirty="0" smtClean="0">
                <a:latin typeface="Arial" panose="020B0604020202020204" pitchFamily="34" charset="0"/>
              </a:rPr>
              <a:t>Searching (3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2388"/>
            <a:ext cx="8104919" cy="4826244"/>
          </a:xfrm>
        </p:spPr>
        <p:txBody>
          <a:bodyPr>
            <a:normAutofit fontScale="92500"/>
          </a:bodyPr>
          <a:lstStyle/>
          <a:p>
            <a:pPr marL="357188" indent="-357188"/>
            <a:r>
              <a:rPr lang="en-CA" b="0" i="0" u="none" strike="noStrike" baseline="0" dirty="0" smtClean="0">
                <a:latin typeface="Arial" panose="020B0604020202020204" pitchFamily="34" charset="0"/>
              </a:rPr>
              <a:t>In natural language, if I say I am interested in cats and dogs, I usually mean I am interested in cats, or dogs, or cats and dogs. </a:t>
            </a:r>
          </a:p>
          <a:p>
            <a:pPr marL="357188" indent="-357188"/>
            <a:r>
              <a:rPr lang="en-CA" b="0" i="0" u="none" strike="noStrike" baseline="0" dirty="0" smtClean="0">
                <a:latin typeface="Arial" panose="020B0604020202020204" pitchFamily="34" charset="0"/>
              </a:rPr>
              <a:t>In search engine language ‘cats and dogs’ can mean only ‘cats and dogs.’ </a:t>
            </a:r>
          </a:p>
          <a:p>
            <a:pPr marL="357188" indent="-357188"/>
            <a:r>
              <a:rPr lang="en-CA" b="0" i="0" u="none" strike="noStrike" baseline="0" dirty="0" smtClean="0">
                <a:latin typeface="Arial" panose="020B0604020202020204" pitchFamily="34" charset="0"/>
              </a:rPr>
              <a:t>This is because search engines are based on Boolean logic. </a:t>
            </a:r>
          </a:p>
          <a:p>
            <a:pPr marL="357188" indent="-357188"/>
            <a:r>
              <a:rPr lang="en-CA" b="0" i="0" u="none" strike="noStrike" baseline="0" dirty="0" smtClean="0">
                <a:latin typeface="Arial" panose="020B0604020202020204" pitchFamily="34" charset="0"/>
              </a:rPr>
              <a:t>So to find information about cats and dogs, I need to put in that I am looking for information on cats or dogs. </a:t>
            </a:r>
          </a:p>
          <a:p>
            <a:pPr marL="357188" indent="-357188"/>
            <a:r>
              <a:rPr lang="en-CA" b="0" i="0" u="none" strike="noStrike" baseline="0" dirty="0" smtClean="0">
                <a:latin typeface="Arial" panose="020B0604020202020204" pitchFamily="34" charset="0"/>
              </a:rPr>
              <a:t>Notice how it can make use of a controlled vocabulary to offer alternatives to possibly misspelt words. </a:t>
            </a:r>
          </a:p>
          <a:p>
            <a:pPr marL="357188" indent="-357188"/>
            <a:r>
              <a:rPr lang="en-CA" b="0" i="0" u="none" strike="noStrike" baseline="0" dirty="0" smtClean="0">
                <a:latin typeface="Arial" panose="020B0604020202020204" pitchFamily="34" charset="0"/>
              </a:rPr>
              <a:t>Also notice how in the second shot it shows the positioning of the structure using breadcrumbs (trail markers).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0987768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76037"/>
            <a:ext cx="7886700" cy="1325563"/>
          </a:xfrm>
        </p:spPr>
        <p:txBody>
          <a:bodyPr/>
          <a:lstStyle/>
          <a:p>
            <a:r>
              <a:rPr lang="en-US" sz="3600" i="0" u="none" strike="noStrike" kern="1400" baseline="0" dirty="0">
                <a:latin typeface="Arial" panose="020B0604020202020204" pitchFamily="34" charset="0"/>
              </a:rPr>
              <a:t>Case study: </a:t>
            </a:r>
            <a:r>
              <a:rPr lang="en-US" sz="3600" i="0" u="none" strike="noStrike" kern="1400" baseline="0" dirty="0" smtClean="0">
                <a:latin typeface="Arial" panose="020B0604020202020204" pitchFamily="34" charset="0"/>
              </a:rPr>
              <a:t>Designing </a:t>
            </a:r>
            <a:r>
              <a:rPr lang="en-US" sz="3600" i="0" u="none" strike="noStrike" kern="1400" baseline="0" dirty="0">
                <a:latin typeface="Arial" panose="020B0604020202020204" pitchFamily="34" charset="0"/>
              </a:rPr>
              <a:t>the Robert Louis Stevenson website</a:t>
            </a:r>
          </a:p>
        </p:txBody>
      </p:sp>
      <p:sp>
        <p:nvSpPr>
          <p:cNvPr id="3" name="Text Placeholder 2"/>
          <p:cNvSpPr>
            <a:spLocks noGrp="1"/>
          </p:cNvSpPr>
          <p:nvPr>
            <p:ph type="body" idx="4294967295"/>
          </p:nvPr>
        </p:nvSpPr>
        <p:spPr>
          <a:xfrm>
            <a:off x="662400" y="1439116"/>
            <a:ext cx="8096132" cy="4791075"/>
          </a:xfrm>
        </p:spPr>
        <p:txBody>
          <a:bodyPr>
            <a:normAutofit fontScale="70000" lnSpcReduction="20000"/>
          </a:bodyPr>
          <a:lstStyle/>
          <a:p>
            <a:pPr marL="357188" indent="-357188">
              <a:lnSpc>
                <a:spcPct val="120000"/>
              </a:lnSpc>
            </a:pPr>
            <a:r>
              <a:rPr lang="en-CA" b="0" i="0" u="none" strike="noStrike" baseline="0" dirty="0" smtClean="0">
                <a:latin typeface="Arial" panose="020B0604020202020204" pitchFamily="34" charset="0"/>
              </a:rPr>
              <a:t>Back in 2008 we were involved in the development of a website for the author Robert Louis Stevenson. </a:t>
            </a:r>
          </a:p>
          <a:p>
            <a:pPr marL="357188" indent="-357188">
              <a:lnSpc>
                <a:spcPct val="120000"/>
              </a:lnSpc>
            </a:pPr>
            <a:r>
              <a:rPr lang="en-CA" b="0" i="0" u="none" strike="noStrike" baseline="0" dirty="0" smtClean="0">
                <a:latin typeface="Arial" panose="020B0604020202020204" pitchFamily="34" charset="0"/>
              </a:rPr>
              <a:t>Well known for books such as </a:t>
            </a:r>
            <a:r>
              <a:rPr lang="en-CA" b="0" i="1" u="none" strike="noStrike" baseline="0" dirty="0" smtClean="0">
                <a:latin typeface="Arial" panose="020B0604020202020204" pitchFamily="34" charset="0"/>
              </a:rPr>
              <a:t>Treasure Island</a:t>
            </a:r>
            <a:r>
              <a:rPr lang="en-CA" b="0" i="0" u="none" strike="noStrike" baseline="0" dirty="0" smtClean="0">
                <a:latin typeface="Arial" panose="020B0604020202020204" pitchFamily="34" charset="0"/>
              </a:rPr>
              <a:t>, </a:t>
            </a:r>
            <a:r>
              <a:rPr lang="en-CA" b="0" i="1" u="none" strike="noStrike" baseline="0" dirty="0" smtClean="0">
                <a:latin typeface="Arial" panose="020B0604020202020204" pitchFamily="34" charset="0"/>
              </a:rPr>
              <a:t>Kidnapped</a:t>
            </a:r>
            <a:r>
              <a:rPr lang="en-CA" b="0" i="0" u="none" strike="noStrike" baseline="0" dirty="0" smtClean="0">
                <a:latin typeface="Arial" panose="020B0604020202020204" pitchFamily="34" charset="0"/>
              </a:rPr>
              <a:t> and </a:t>
            </a:r>
            <a:r>
              <a:rPr lang="en-CA" b="0" i="1" u="none" strike="noStrike" baseline="0" dirty="0" smtClean="0">
                <a:latin typeface="Arial" panose="020B0604020202020204" pitchFamily="34" charset="0"/>
              </a:rPr>
              <a:t>The Strange Case of Doctor </a:t>
            </a:r>
            <a:r>
              <a:rPr lang="en-CA" b="0" i="1" u="none" strike="noStrike" baseline="0" dirty="0" err="1" smtClean="0">
                <a:latin typeface="Arial" panose="020B0604020202020204" pitchFamily="34" charset="0"/>
              </a:rPr>
              <a:t>Jeykyll</a:t>
            </a:r>
            <a:r>
              <a:rPr lang="en-CA" b="0" i="1" u="none" strike="noStrike" baseline="0" dirty="0" smtClean="0">
                <a:latin typeface="Arial" panose="020B0604020202020204" pitchFamily="34" charset="0"/>
              </a:rPr>
              <a:t> and </a:t>
            </a:r>
            <a:r>
              <a:rPr lang="en-CA" b="0" i="1" u="none" strike="noStrike" baseline="0" dirty="0" err="1" smtClean="0">
                <a:latin typeface="Arial" panose="020B0604020202020204" pitchFamily="34" charset="0"/>
              </a:rPr>
              <a:t>Mr</a:t>
            </a:r>
            <a:r>
              <a:rPr lang="en-CA" b="0" i="1" u="none" strike="noStrike" baseline="0" dirty="0" smtClean="0">
                <a:latin typeface="Arial" panose="020B0604020202020204" pitchFamily="34" charset="0"/>
              </a:rPr>
              <a:t> Hyde</a:t>
            </a:r>
            <a:r>
              <a:rPr lang="en-CA" b="0" i="0" u="none" strike="noStrike" baseline="0" dirty="0" smtClean="0">
                <a:latin typeface="Arial" panose="020B0604020202020204" pitchFamily="34" charset="0"/>
              </a:rPr>
              <a:t>, Stevenson published 36 works, including novels, short stories, travel writing and poetry. </a:t>
            </a:r>
          </a:p>
          <a:p>
            <a:pPr marL="357188" indent="-357188">
              <a:lnSpc>
                <a:spcPct val="120000"/>
              </a:lnSpc>
            </a:pPr>
            <a:r>
              <a:rPr lang="en-CA" b="0" i="0" u="none" strike="noStrike" baseline="0" dirty="0" smtClean="0">
                <a:latin typeface="Arial" panose="020B0604020202020204" pitchFamily="34" charset="0"/>
              </a:rPr>
              <a:t>He was an important literary figure in Scotland, but the only existing Web presence for Stevenson was a rich, but rather unstructured site maintained by a Stevenson scholar and enthusiast.</a:t>
            </a:r>
          </a:p>
          <a:p>
            <a:pPr marL="357188" indent="-357188">
              <a:lnSpc>
                <a:spcPct val="120000"/>
              </a:lnSpc>
            </a:pPr>
            <a:r>
              <a:rPr lang="en-CA" b="0" i="0" u="none" strike="noStrike" baseline="0" dirty="0" smtClean="0">
                <a:latin typeface="Arial" panose="020B0604020202020204" pitchFamily="34" charset="0"/>
              </a:rPr>
              <a:t>In this case study we will look at the process and products of this site over the last 10 years. </a:t>
            </a:r>
          </a:p>
          <a:p>
            <a:pPr marL="357188" indent="-357188">
              <a:lnSpc>
                <a:spcPct val="120000"/>
              </a:lnSpc>
            </a:pPr>
            <a:r>
              <a:rPr lang="en-CA" b="0" i="0" u="none" strike="noStrike" baseline="0" dirty="0" smtClean="0">
                <a:latin typeface="Arial" panose="020B0604020202020204" pitchFamily="34" charset="0"/>
              </a:rPr>
              <a:t>The project leader (PL) had obtained funding from the Carnegie Trust of Scotland to develop a comprehensive website dedicated to the life and works of Stevenson. </a:t>
            </a:r>
          </a:p>
          <a:p>
            <a:pPr marL="357188" indent="-357188">
              <a:lnSpc>
                <a:spcPct val="120000"/>
              </a:lnSpc>
            </a:pPr>
            <a:r>
              <a:rPr lang="en-CA" b="0" i="0" u="none" strike="noStrike" baseline="0" dirty="0" smtClean="0">
                <a:latin typeface="Arial" panose="020B0604020202020204" pitchFamily="34" charset="0"/>
              </a:rPr>
              <a:t>With this she was able to appoint a part-time research assistant (RA), a website developer (WD) and David </a:t>
            </a:r>
            <a:r>
              <a:rPr lang="en-CA" b="0" i="0" u="none" strike="noStrike" baseline="0" dirty="0" err="1" smtClean="0">
                <a:latin typeface="Arial" panose="020B0604020202020204" pitchFamily="34" charset="0"/>
              </a:rPr>
              <a:t>Benyon</a:t>
            </a:r>
            <a:r>
              <a:rPr lang="en-CA" b="0" i="0" u="none" strike="noStrike" baseline="0" dirty="0" smtClean="0">
                <a:latin typeface="Arial" panose="020B0604020202020204" pitchFamily="34" charset="0"/>
              </a:rPr>
              <a:t> as an adviser (DB). </a:t>
            </a:r>
          </a:p>
          <a:p>
            <a:pPr marL="357188" indent="-357188">
              <a:lnSpc>
                <a:spcPct val="120000"/>
              </a:lnSpc>
            </a:pPr>
            <a:r>
              <a:rPr lang="en-CA" b="0" i="0" u="none" strike="noStrike" baseline="0" dirty="0" smtClean="0">
                <a:latin typeface="Arial" panose="020B0604020202020204" pitchFamily="34" charset="0"/>
              </a:rPr>
              <a:t>The project began in December 2008.</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7231117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4934"/>
            <a:ext cx="7886700" cy="704972"/>
          </a:xfrm>
        </p:spPr>
        <p:txBody>
          <a:bodyPr/>
          <a:lstStyle/>
          <a:p>
            <a:r>
              <a:rPr lang="en-US" sz="3600" i="0" u="none" strike="noStrike" kern="1400" baseline="0" dirty="0">
                <a:latin typeface="Arial" panose="020B0604020202020204" pitchFamily="34" charset="0"/>
              </a:rPr>
              <a:t>Early </a:t>
            </a:r>
            <a:r>
              <a:rPr lang="en-US" sz="3600" i="0" u="none" strike="noStrike" kern="1400" baseline="0" dirty="0" smtClean="0">
                <a:latin typeface="Arial" panose="020B0604020202020204" pitchFamily="34" charset="0"/>
              </a:rPr>
              <a:t>ideas (1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38768"/>
            <a:ext cx="8104925" cy="4799863"/>
          </a:xfrm>
        </p:spPr>
        <p:txBody>
          <a:bodyPr>
            <a:normAutofit fontScale="92500" lnSpcReduction="20000"/>
          </a:bodyPr>
          <a:lstStyle/>
          <a:p>
            <a:pPr marL="357188" indent="-357188">
              <a:lnSpc>
                <a:spcPct val="110000"/>
              </a:lnSpc>
            </a:pPr>
            <a:r>
              <a:rPr lang="en-CA" b="0" i="0" u="none" strike="noStrike" baseline="0" smtClean="0">
                <a:latin typeface="Arial" panose="020B0604020202020204" pitchFamily="34" charset="0"/>
              </a:rPr>
              <a:t>The first meeting of the project team was mainly concerned with getting to know each other and understanding the different roles members of the project team would play. </a:t>
            </a:r>
          </a:p>
          <a:p>
            <a:pPr marL="357188" indent="-357188">
              <a:lnSpc>
                <a:spcPct val="110000"/>
              </a:lnSpc>
            </a:pPr>
            <a:r>
              <a:rPr lang="en-CA" b="0" i="0" u="none" strike="noStrike" baseline="0" smtClean="0">
                <a:latin typeface="Arial" panose="020B0604020202020204" pitchFamily="34" charset="0"/>
              </a:rPr>
              <a:t>The PL ultimately had to deliver against the conditions of the grant and wanted the site to be the best site of its genre (a literary website). </a:t>
            </a:r>
          </a:p>
          <a:p>
            <a:pPr marL="357188" indent="-357188">
              <a:lnSpc>
                <a:spcPct val="110000"/>
              </a:lnSpc>
            </a:pPr>
            <a:r>
              <a:rPr lang="en-CA" b="0" i="0" u="none" strike="noStrike" baseline="0" smtClean="0">
                <a:latin typeface="Arial" panose="020B0604020202020204" pitchFamily="34" charset="0"/>
              </a:rPr>
              <a:t>It should contain material suitable for the academic community it needed to serve, including hosting the </a:t>
            </a:r>
            <a:r>
              <a:rPr lang="en-CA" b="0" i="1" u="none" strike="noStrike" baseline="0" smtClean="0">
                <a:latin typeface="Arial" panose="020B0604020202020204" pitchFamily="34" charset="0"/>
              </a:rPr>
              <a:t>Journal of Stevenson Studies </a:t>
            </a:r>
            <a:r>
              <a:rPr lang="en-CA" b="0" i="0" u="none" strike="noStrike" baseline="0" smtClean="0">
                <a:latin typeface="Arial" panose="020B0604020202020204" pitchFamily="34" charset="0"/>
              </a:rPr>
              <a:t>and academic writing on Stevenson’s work. </a:t>
            </a:r>
          </a:p>
          <a:p>
            <a:pPr marL="357188" indent="-357188">
              <a:lnSpc>
                <a:spcPct val="110000"/>
              </a:lnSpc>
            </a:pPr>
            <a:r>
              <a:rPr lang="en-CA" b="0" i="0" u="none" strike="noStrike" baseline="0" smtClean="0">
                <a:latin typeface="Arial" panose="020B0604020202020204" pitchFamily="34" charset="0"/>
              </a:rPr>
              <a:t>It should be a comprehensive archive for use by students, teachers and schoolchildren. </a:t>
            </a:r>
          </a:p>
          <a:p>
            <a:pPr marL="357188" indent="-357188">
              <a:lnSpc>
                <a:spcPct val="110000"/>
              </a:lnSpc>
            </a:pPr>
            <a:r>
              <a:rPr lang="en-CA" b="0" i="0" u="none" strike="noStrike" baseline="0" smtClean="0">
                <a:latin typeface="Arial" panose="020B0604020202020204" pitchFamily="34" charset="0"/>
              </a:rPr>
              <a:t>It should include a comprehensive archive of Stevenson memorabilia such as photos, places he visited and so on.</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5224545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0107"/>
            <a:ext cx="7886700" cy="617050"/>
          </a:xfrm>
        </p:spPr>
        <p:txBody>
          <a:bodyPr/>
          <a:lstStyle/>
          <a:p>
            <a:r>
              <a:rPr lang="en-US" sz="3600" i="0" u="none" strike="noStrike" kern="1400" baseline="0" dirty="0">
                <a:latin typeface="Arial" panose="020B0604020202020204" pitchFamily="34" charset="0"/>
              </a:rPr>
              <a:t>Early </a:t>
            </a:r>
            <a:r>
              <a:rPr lang="en-US" sz="3600" i="0" u="none" strike="noStrike" kern="1400" baseline="0" dirty="0" smtClean="0">
                <a:latin typeface="Arial" panose="020B0604020202020204" pitchFamily="34" charset="0"/>
              </a:rPr>
              <a:t>ideas (2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39120"/>
            <a:ext cx="8104920" cy="4799864"/>
          </a:xfrm>
        </p:spPr>
        <p:txBody>
          <a:bodyPr>
            <a:noAutofit/>
          </a:bodyPr>
          <a:lstStyle/>
          <a:p>
            <a:pPr marL="357188" indent="-357188"/>
            <a:r>
              <a:rPr lang="en-CA" sz="1800" b="0" i="0" u="none" strike="noStrike" baseline="0" dirty="0" smtClean="0">
                <a:latin typeface="Arial" panose="020B0604020202020204" pitchFamily="34" charset="0"/>
              </a:rPr>
              <a:t>The RA had investigated the existing site and between her and the PL had gained agreement that all this material would be transferred to the new site and that the existing site’s owner, RD, would be another adviser to the team, even though he was based in Italy. </a:t>
            </a:r>
          </a:p>
          <a:p>
            <a:pPr marL="357188" indent="-357188"/>
            <a:r>
              <a:rPr lang="en-CA" sz="1800" b="0" i="0" u="none" strike="noStrike" baseline="0" dirty="0" smtClean="0">
                <a:latin typeface="Arial" panose="020B0604020202020204" pitchFamily="34" charset="0"/>
              </a:rPr>
              <a:t>The RA reported on the existing site. </a:t>
            </a:r>
          </a:p>
          <a:p>
            <a:pPr marL="357188" indent="-357188"/>
            <a:r>
              <a:rPr lang="en-CA" sz="1800" b="0" i="0" u="none" strike="noStrike" baseline="0" dirty="0" smtClean="0">
                <a:latin typeface="Arial" panose="020B0604020202020204" pitchFamily="34" charset="0"/>
              </a:rPr>
              <a:t>In an e-mail to the team she commented:</a:t>
            </a:r>
          </a:p>
          <a:p>
            <a:pPr marL="357188" indent="-357188"/>
            <a:r>
              <a:rPr lang="en-CA" sz="1800" b="0" i="0" u="none" strike="noStrike" baseline="0" dirty="0" smtClean="0">
                <a:latin typeface="Arial" panose="020B0604020202020204" pitchFamily="34" charset="0"/>
              </a:rPr>
              <a:t>The attached document outlines </a:t>
            </a:r>
            <a:r>
              <a:rPr lang="en-CA" sz="1800" b="0" i="0" u="none" strike="noStrike" baseline="0" dirty="0" err="1" smtClean="0">
                <a:latin typeface="Arial" panose="020B0604020202020204" pitchFamily="34" charset="0"/>
              </a:rPr>
              <a:t>Dury’s</a:t>
            </a:r>
            <a:r>
              <a:rPr lang="en-CA" sz="1800" b="0" i="0" u="none" strike="noStrike" baseline="0" dirty="0" smtClean="0">
                <a:latin typeface="Arial" panose="020B0604020202020204" pitchFamily="34" charset="0"/>
              </a:rPr>
              <a:t> site and I occasionally comment on some of the problems with the material. Often information is redundant, under confusing headings or incredibly unwieldy with long, long, long pages of spreadsheets. The information itself is very detailed and useful, but will likely have to be presented in a totally different manner on our own site. If anyone has suggestions about how to make the listing (which marks the bulk of this material) more user friendly and accessible, that would be great! At any rate, I thought it would be useful for everyone to see the material that we already have at our disposal.</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6261359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0107"/>
            <a:ext cx="7886700" cy="634634"/>
          </a:xfrm>
        </p:spPr>
        <p:txBody>
          <a:bodyPr/>
          <a:lstStyle/>
          <a:p>
            <a:r>
              <a:rPr lang="en-US" sz="3600" i="0" u="none" strike="noStrike" kern="1400" baseline="0" dirty="0">
                <a:latin typeface="Arial" panose="020B0604020202020204" pitchFamily="34" charset="0"/>
              </a:rPr>
              <a:t>The existing site</a:t>
            </a:r>
          </a:p>
        </p:txBody>
      </p:sp>
      <p:sp>
        <p:nvSpPr>
          <p:cNvPr id="3" name="Text Placeholder 2"/>
          <p:cNvSpPr>
            <a:spLocks noGrp="1"/>
          </p:cNvSpPr>
          <p:nvPr>
            <p:ph type="body" idx="4294967295"/>
          </p:nvPr>
        </p:nvSpPr>
        <p:spPr>
          <a:xfrm>
            <a:off x="662400" y="1429974"/>
            <a:ext cx="8096130" cy="4799866"/>
          </a:xfrm>
        </p:spPr>
        <p:txBody>
          <a:bodyPr>
            <a:noAutofit/>
          </a:bodyPr>
          <a:lstStyle/>
          <a:p>
            <a:pPr marL="357188" indent="-357188"/>
            <a:r>
              <a:rPr lang="en-CA" sz="1800" b="0" i="0" u="none" strike="noStrike" baseline="0" dirty="0" smtClean="0">
                <a:latin typeface="Arial" panose="020B0604020202020204" pitchFamily="34" charset="0"/>
              </a:rPr>
              <a:t>Everyone agreed that </a:t>
            </a:r>
            <a:r>
              <a:rPr lang="en-CA" sz="1800" b="0" i="0" u="none" strike="noStrike" baseline="0" dirty="0" err="1" smtClean="0">
                <a:latin typeface="Arial" panose="020B0604020202020204" pitchFamily="34" charset="0"/>
              </a:rPr>
              <a:t>Dury’s</a:t>
            </a:r>
            <a:r>
              <a:rPr lang="en-CA" sz="1800" b="0" i="0" u="none" strike="noStrike" baseline="0" dirty="0" smtClean="0">
                <a:latin typeface="Arial" panose="020B0604020202020204" pitchFamily="34" charset="0"/>
              </a:rPr>
              <a:t> site was an excellent resource to have but that the organization was somewhat chaotic, having evolved over a number of years. </a:t>
            </a:r>
          </a:p>
          <a:p>
            <a:pPr marL="357188" indent="-357188"/>
            <a:r>
              <a:rPr lang="en-CA" sz="1800" b="0" i="0" u="none" strike="noStrike" baseline="0" dirty="0" smtClean="0">
                <a:latin typeface="Arial" panose="020B0604020202020204" pitchFamily="34" charset="0"/>
              </a:rPr>
              <a:t>The WD was keen that the project should identify a suitable URL and domain name as soon as possible and the team brainstormed some possibilities. </a:t>
            </a:r>
          </a:p>
          <a:p>
            <a:pPr marL="357188" indent="-357188"/>
            <a:r>
              <a:rPr lang="en-CA" sz="1800" b="0" i="0" u="none" strike="noStrike" baseline="0" dirty="0" smtClean="0">
                <a:latin typeface="Arial" panose="020B0604020202020204" pitchFamily="34" charset="0"/>
              </a:rPr>
              <a:t>Stevenson is readily known as RLS, so www.RLS.org and www.RLS.com were favourite options. </a:t>
            </a:r>
          </a:p>
          <a:p>
            <a:pPr marL="357188" indent="-357188"/>
            <a:r>
              <a:rPr lang="en-CA" sz="1800" b="0" i="0" u="none" strike="noStrike" baseline="0" dirty="0" smtClean="0">
                <a:latin typeface="Arial" panose="020B0604020202020204" pitchFamily="34" charset="0"/>
              </a:rPr>
              <a:t>Other options included Robert-Louis-Stevenson.org, Robert_Louis_Stevenson.org, RobertLouisStevenson.org, Stevenson.com and so on. </a:t>
            </a:r>
          </a:p>
          <a:p>
            <a:pPr marL="357188" indent="-357188"/>
            <a:r>
              <a:rPr lang="en-CA" sz="1800" b="0" i="0" u="none" strike="noStrike" baseline="0" dirty="0" smtClean="0">
                <a:latin typeface="Arial" panose="020B0604020202020204" pitchFamily="34" charset="0"/>
              </a:rPr>
              <a:t>It was agreed that team members should go away and look at some possibilities. </a:t>
            </a:r>
          </a:p>
          <a:p>
            <a:pPr marL="357188" indent="-357188"/>
            <a:r>
              <a:rPr lang="en-CA" sz="1800" b="0" i="0" u="none" strike="noStrike" baseline="0" dirty="0" smtClean="0">
                <a:latin typeface="Arial" panose="020B0604020202020204" pitchFamily="34" charset="0"/>
              </a:rPr>
              <a:t>When we did this, we discovered that RLS.org and RLS.com had already been taken by an organization devoted to helping people with Restless Leg Syndrome!</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7964531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1316"/>
            <a:ext cx="7886700" cy="652218"/>
          </a:xfrm>
        </p:spPr>
        <p:txBody>
          <a:bodyPr/>
          <a:lstStyle/>
          <a:p>
            <a:r>
              <a:rPr lang="en-US" sz="3600" i="0" u="none" strike="noStrike" kern="1400" baseline="0" dirty="0">
                <a:latin typeface="Arial" panose="020B0604020202020204" pitchFamily="34" charset="0"/>
              </a:rPr>
              <a:t>More </a:t>
            </a:r>
            <a:r>
              <a:rPr lang="en-US" sz="3600" i="0" u="none" strike="noStrike" kern="1400" baseline="0" dirty="0" smtClean="0">
                <a:latin typeface="Arial" panose="020B0604020202020204" pitchFamily="34" charset="0"/>
              </a:rPr>
              <a:t>issues (1 of</a:t>
            </a:r>
            <a:r>
              <a:rPr lang="en-US" sz="3600" i="0" u="none" strike="noStrike" kern="1400" dirty="0" smtClean="0">
                <a:latin typeface="Arial" panose="020B0604020202020204" pitchFamily="34" charset="0"/>
              </a:rPr>
              <a:t>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1180"/>
            <a:ext cx="8096128" cy="4826244"/>
          </a:xfrm>
        </p:spPr>
        <p:txBody>
          <a:bodyPr>
            <a:normAutofit fontScale="85000" lnSpcReduction="10000"/>
          </a:bodyPr>
          <a:lstStyle/>
          <a:p>
            <a:pPr marL="357188" indent="-357188">
              <a:lnSpc>
                <a:spcPct val="110000"/>
              </a:lnSpc>
            </a:pPr>
            <a:r>
              <a:rPr lang="en-CA" b="0" i="0" u="none" strike="noStrike" baseline="0" dirty="0" smtClean="0">
                <a:latin typeface="Arial" panose="020B0604020202020204" pitchFamily="34" charset="0"/>
              </a:rPr>
              <a:t>DB advised that it was vital to develop personas early on as the site would have to accommodate a range of different types of visitor. </a:t>
            </a:r>
          </a:p>
          <a:p>
            <a:pPr marL="357188" indent="-357188">
              <a:lnSpc>
                <a:spcPct val="110000"/>
              </a:lnSpc>
            </a:pPr>
            <a:r>
              <a:rPr lang="en-CA" b="0" i="0" u="none" strike="noStrike" baseline="0" dirty="0" smtClean="0">
                <a:latin typeface="Arial" panose="020B0604020202020204" pitchFamily="34" charset="0"/>
              </a:rPr>
              <a:t>This would help to get the information architecture right. </a:t>
            </a:r>
          </a:p>
          <a:p>
            <a:pPr marL="357188" indent="-357188">
              <a:lnSpc>
                <a:spcPct val="110000"/>
              </a:lnSpc>
            </a:pPr>
            <a:r>
              <a:rPr lang="en-CA" b="0" i="0" u="none" strike="noStrike" baseline="0" dirty="0" smtClean="0">
                <a:latin typeface="Arial" panose="020B0604020202020204" pitchFamily="34" charset="0"/>
              </a:rPr>
              <a:t>The team discussed what information architecture was and how important it was. </a:t>
            </a:r>
          </a:p>
          <a:p>
            <a:pPr marL="357188" indent="-357188">
              <a:lnSpc>
                <a:spcPct val="110000"/>
              </a:lnSpc>
            </a:pPr>
            <a:r>
              <a:rPr lang="en-CA" b="0" i="0" u="none" strike="noStrike" baseline="0" dirty="0" smtClean="0">
                <a:latin typeface="Arial" panose="020B0604020202020204" pitchFamily="34" charset="0"/>
              </a:rPr>
              <a:t>The WD said that he would use the </a:t>
            </a:r>
            <a:r>
              <a:rPr lang="en-CA" b="0" i="0" u="none" strike="noStrike" baseline="0" dirty="0" err="1" smtClean="0">
                <a:latin typeface="Arial" panose="020B0604020202020204" pitchFamily="34" charset="0"/>
              </a:rPr>
              <a:t>Joomla</a:t>
            </a:r>
            <a:r>
              <a:rPr lang="en-CA" b="0" i="0" u="none" strike="noStrike" baseline="0" dirty="0" smtClean="0">
                <a:latin typeface="Arial" panose="020B0604020202020204" pitchFamily="34" charset="0"/>
              </a:rPr>
              <a:t> development environment for the implementation, as this was an environment he was familiar with, it was flexible and it would be suitable. </a:t>
            </a:r>
          </a:p>
          <a:p>
            <a:pPr marL="357188" indent="-357188">
              <a:lnSpc>
                <a:spcPct val="110000"/>
              </a:lnSpc>
            </a:pPr>
            <a:r>
              <a:rPr lang="en-CA" b="0" i="0" u="none" strike="noStrike" baseline="0" dirty="0" smtClean="0">
                <a:latin typeface="Arial" panose="020B0604020202020204" pitchFamily="34" charset="0"/>
              </a:rPr>
              <a:t>We also discussed where the site could be hosted, how much this would cost and what impact it might have on the university and on the project funders. </a:t>
            </a:r>
          </a:p>
          <a:p>
            <a:pPr marL="357188" indent="-357188">
              <a:lnSpc>
                <a:spcPct val="110000"/>
              </a:lnSpc>
            </a:pPr>
            <a:r>
              <a:rPr lang="en-CA" b="0" i="0" u="none" strike="noStrike" baseline="0" dirty="0" smtClean="0">
                <a:latin typeface="Arial" panose="020B0604020202020204" pitchFamily="34" charset="0"/>
              </a:rPr>
              <a:t>There was some early discussion about what the top-level ontology might be.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7217639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7692"/>
            <a:ext cx="7886700" cy="599464"/>
          </a:xfrm>
        </p:spPr>
        <p:txBody>
          <a:bodyPr/>
          <a:lstStyle/>
          <a:p>
            <a:r>
              <a:rPr lang="en-US" sz="3600" i="0" u="none" strike="noStrike" kern="1400" baseline="0" dirty="0">
                <a:latin typeface="Arial" panose="020B0604020202020204" pitchFamily="34" charset="0"/>
              </a:rPr>
              <a:t>More </a:t>
            </a:r>
            <a:r>
              <a:rPr lang="en-US" sz="3600" i="0" u="none" strike="noStrike" kern="1400" baseline="0" dirty="0" smtClean="0">
                <a:latin typeface="Arial" panose="020B0604020202020204" pitchFamily="34" charset="0"/>
              </a:rPr>
              <a:t>issues (2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47908"/>
            <a:ext cx="8104922" cy="4799867"/>
          </a:xfrm>
        </p:spPr>
        <p:txBody>
          <a:bodyPr>
            <a:normAutofit fontScale="92500" lnSpcReduction="20000"/>
          </a:bodyPr>
          <a:lstStyle/>
          <a:p>
            <a:pPr marL="357188" indent="-357188">
              <a:lnSpc>
                <a:spcPct val="110000"/>
              </a:lnSpc>
            </a:pPr>
            <a:r>
              <a:rPr lang="en-CA" b="0" i="0" u="none" strike="noStrike" baseline="0" dirty="0" smtClean="0">
                <a:latin typeface="Arial" panose="020B0604020202020204" pitchFamily="34" charset="0"/>
              </a:rPr>
              <a:t>During the next three weeks there was a lot of e-mail discussion across the whole team. </a:t>
            </a:r>
          </a:p>
          <a:p>
            <a:pPr marL="357188" indent="-357188">
              <a:lnSpc>
                <a:spcPct val="110000"/>
              </a:lnSpc>
            </a:pPr>
            <a:r>
              <a:rPr lang="en-CA" b="0" i="0" u="none" strike="noStrike" baseline="0" dirty="0" smtClean="0">
                <a:latin typeface="Arial" panose="020B0604020202020204" pitchFamily="34" charset="0"/>
              </a:rPr>
              <a:t>WD and RA met frequently and PL and RA also met frequently. </a:t>
            </a:r>
          </a:p>
          <a:p>
            <a:pPr marL="357188" indent="-357188">
              <a:lnSpc>
                <a:spcPct val="110000"/>
              </a:lnSpc>
            </a:pPr>
            <a:r>
              <a:rPr lang="en-CA" b="0" i="0" u="none" strike="noStrike" baseline="0" dirty="0" smtClean="0">
                <a:latin typeface="Arial" panose="020B0604020202020204" pitchFamily="34" charset="0"/>
              </a:rPr>
              <a:t>RA spent a significant amount of time making contact with other potential stakeholders in the project. </a:t>
            </a:r>
          </a:p>
          <a:p>
            <a:pPr marL="357188" indent="-357188">
              <a:lnSpc>
                <a:spcPct val="110000"/>
              </a:lnSpc>
            </a:pPr>
            <a:r>
              <a:rPr lang="en-CA" b="0" i="0" u="none" strike="noStrike" baseline="0" dirty="0" smtClean="0">
                <a:latin typeface="Arial" panose="020B0604020202020204" pitchFamily="34" charset="0"/>
              </a:rPr>
              <a:t>For example, the Writers’ Museum in Edinburgh had collections of RLS material, the National Library could be consulted and there was a network of Stevenson scholars worldwide. </a:t>
            </a:r>
          </a:p>
          <a:p>
            <a:pPr marL="357188" indent="-357188">
              <a:lnSpc>
                <a:spcPct val="110000"/>
              </a:lnSpc>
            </a:pPr>
            <a:r>
              <a:rPr lang="en-CA" b="0" i="0" u="none" strike="noStrike" baseline="0" dirty="0" smtClean="0">
                <a:latin typeface="Arial" panose="020B0604020202020204" pitchFamily="34" charset="0"/>
              </a:rPr>
              <a:t>During this period there was a degree of press coverage and this made its way across the world, resulting in a number of contacts being made with Stevenson museums and other interested parties, and hence stakeholders.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6996408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2518"/>
            <a:ext cx="7886700" cy="669804"/>
          </a:xfrm>
        </p:spPr>
        <p:txBody>
          <a:bodyPr/>
          <a:lstStyle/>
          <a:p>
            <a:r>
              <a:rPr lang="en-US" sz="3600" i="0" u="none" strike="noStrike" kern="1400" baseline="0" dirty="0">
                <a:latin typeface="Arial" panose="020B0604020202020204" pitchFamily="34" charset="0"/>
              </a:rPr>
              <a:t>More </a:t>
            </a:r>
            <a:r>
              <a:rPr lang="en-US" sz="3600" i="0" u="none" strike="noStrike" kern="1400" baseline="0" dirty="0" smtClean="0">
                <a:latin typeface="Arial" panose="020B0604020202020204" pitchFamily="34" charset="0"/>
              </a:rPr>
              <a:t>issues (3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03592"/>
            <a:ext cx="8096129" cy="4870208"/>
          </a:xfrm>
        </p:spPr>
        <p:txBody>
          <a:bodyPr>
            <a:normAutofit lnSpcReduction="10000"/>
          </a:bodyPr>
          <a:lstStyle/>
          <a:p>
            <a:pPr marL="357188" indent="-357188"/>
            <a:r>
              <a:rPr lang="en-CA" b="0" i="0" u="none" strike="noStrike" baseline="0" dirty="0" smtClean="0">
                <a:latin typeface="Arial" panose="020B0604020202020204" pitchFamily="34" charset="0"/>
              </a:rPr>
              <a:t>The next formal meeting took place early in January 2009. </a:t>
            </a:r>
          </a:p>
          <a:p>
            <a:pPr marL="357188" indent="-357188"/>
            <a:r>
              <a:rPr lang="en-CA" b="0" i="0" u="none" strike="noStrike" baseline="0" dirty="0" smtClean="0">
                <a:latin typeface="Arial" panose="020B0604020202020204" pitchFamily="34" charset="0"/>
              </a:rPr>
              <a:t>RA had produced the initial list of personas. </a:t>
            </a:r>
          </a:p>
          <a:p>
            <a:pPr marL="357188" indent="-357188"/>
            <a:r>
              <a:rPr lang="en-CA" b="0" i="0" u="none" strike="noStrike" baseline="0" dirty="0" smtClean="0">
                <a:latin typeface="Arial" panose="020B0604020202020204" pitchFamily="34" charset="0"/>
              </a:rPr>
              <a:t>There were nine in all: the academic, the PhD student, the undergraduate student, the secondary school student, the primary school student, the teacher, the general interest person, the tourist interested in Scotland, the museum curator. </a:t>
            </a:r>
          </a:p>
          <a:p>
            <a:pPr marL="357188" indent="-357188"/>
            <a:r>
              <a:rPr lang="en-CA" b="0" i="0" u="none" strike="noStrike" baseline="0" dirty="0" smtClean="0">
                <a:latin typeface="Arial" panose="020B0604020202020204" pitchFamily="34" charset="0"/>
              </a:rPr>
              <a:t>They could be based in different parts of the world since this was intended to be the world’s resource for RLS. </a:t>
            </a:r>
          </a:p>
          <a:p>
            <a:pPr marL="357188" indent="-357188"/>
            <a:r>
              <a:rPr lang="en-CA" b="0" i="0" u="none" strike="noStrike" baseline="0" dirty="0" smtClean="0">
                <a:latin typeface="Arial" panose="020B0604020202020204" pitchFamily="34" charset="0"/>
              </a:rPr>
              <a:t>RA agreed that some of the personas overlapped, but it was a good start.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35991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9712" y="332525"/>
            <a:ext cx="8484577" cy="652218"/>
          </a:xfrm>
        </p:spPr>
        <p:txBody>
          <a:bodyPr/>
          <a:lstStyle/>
          <a:p>
            <a:r>
              <a:rPr lang="en-US" sz="3600" i="0" u="none" strike="noStrike" kern="1400" baseline="0" dirty="0">
                <a:latin typeface="Arial" panose="020B0604020202020204" pitchFamily="34" charset="0"/>
              </a:rPr>
              <a:t>App and website </a:t>
            </a:r>
            <a:r>
              <a:rPr lang="en-US" sz="3600" i="0" u="none" strike="noStrike" kern="1400" baseline="0" dirty="0" smtClean="0">
                <a:latin typeface="Arial" panose="020B0604020202020204" pitchFamily="34" charset="0"/>
              </a:rPr>
              <a:t>development (1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4347" y="1439470"/>
            <a:ext cx="8091732" cy="4791074"/>
          </a:xfrm>
        </p:spPr>
        <p:txBody>
          <a:bodyPr>
            <a:noAutofit/>
          </a:bodyPr>
          <a:lstStyle/>
          <a:p>
            <a:pPr marL="357188" indent="-357188"/>
            <a:r>
              <a:rPr lang="en-CA" sz="1800" b="0" i="0" u="none" strike="noStrike" baseline="0" dirty="0" smtClean="0">
                <a:latin typeface="Arial" panose="020B0604020202020204" pitchFamily="34" charset="0"/>
              </a:rPr>
              <a:t>The development of an app or website involves far more than just its design. </a:t>
            </a:r>
          </a:p>
          <a:p>
            <a:pPr marL="357188" indent="-357188"/>
            <a:r>
              <a:rPr lang="en-CA" sz="1800" b="0" i="0" u="none" strike="noStrike" baseline="0" dirty="0" smtClean="0">
                <a:latin typeface="Arial" panose="020B0604020202020204" pitchFamily="34" charset="0"/>
              </a:rPr>
              <a:t>There are a lot of pre-design activities concerned with establishing the purpose of the app or site, who it is aimed at and how it fits into the organization’s overall digital strategy. </a:t>
            </a:r>
          </a:p>
          <a:p>
            <a:pPr marL="357188" indent="-357188"/>
            <a:r>
              <a:rPr lang="en-CA" sz="1800" b="0" i="0" u="none" strike="noStrike" baseline="0" dirty="0" smtClean="0">
                <a:latin typeface="Arial" panose="020B0604020202020204" pitchFamily="34" charset="0"/>
              </a:rPr>
              <a:t>In larger organizations there will be plenty of disagreement and arguments about all these issues and these internal politics often affect the final quality of the site. </a:t>
            </a:r>
          </a:p>
          <a:p>
            <a:pPr marL="357188" indent="-357188"/>
            <a:r>
              <a:rPr lang="en-CA" sz="1800" b="0" i="0" u="none" strike="noStrike" baseline="0" dirty="0" smtClean="0">
                <a:latin typeface="Arial" panose="020B0604020202020204" pitchFamily="34" charset="0"/>
              </a:rPr>
              <a:t>Many sites finish up as too large, trying to serve too many issues with the marketing people in charge; usability and engagement come a long way down the list of priorities. </a:t>
            </a:r>
          </a:p>
          <a:p>
            <a:pPr marL="357188" indent="-357188"/>
            <a:r>
              <a:rPr lang="en-CA" sz="1800" b="0" i="0" u="none" strike="noStrike" baseline="0" dirty="0" smtClean="0">
                <a:latin typeface="Arial" panose="020B0604020202020204" pitchFamily="34" charset="0"/>
              </a:rPr>
              <a:t>At the other end of the process the launch of the site has to be carefully managed and other infrastructure issues will need to be addressed, such as how, when and by whom the content is written and updated, who deals with e-mails and site maintenance, and so forth.</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6305721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2861"/>
            <a:ext cx="7886700" cy="529126"/>
          </a:xfrm>
        </p:spPr>
        <p:txBody>
          <a:bodyPr/>
          <a:lstStyle/>
          <a:p>
            <a:r>
              <a:rPr lang="en-US" sz="3600" i="0" u="none" strike="noStrike" kern="1400" baseline="0" dirty="0">
                <a:latin typeface="Arial" panose="020B0604020202020204" pitchFamily="34" charset="0"/>
              </a:rPr>
              <a:t>The academic persona</a:t>
            </a:r>
          </a:p>
        </p:txBody>
      </p:sp>
      <p:sp>
        <p:nvSpPr>
          <p:cNvPr id="3" name="Text Placeholder 2"/>
          <p:cNvSpPr>
            <a:spLocks noGrp="1"/>
          </p:cNvSpPr>
          <p:nvPr>
            <p:ph type="body" idx="4294967295"/>
          </p:nvPr>
        </p:nvSpPr>
        <p:spPr>
          <a:xfrm>
            <a:off x="662400" y="1438764"/>
            <a:ext cx="8091730" cy="4835035"/>
          </a:xfrm>
        </p:spPr>
        <p:txBody>
          <a:bodyPr>
            <a:noAutofit/>
          </a:bodyPr>
          <a:lstStyle/>
          <a:p>
            <a:pPr marL="357188" indent="-357188"/>
            <a:r>
              <a:rPr lang="en-CA" sz="1600" b="0" i="0" u="none" strike="noStrike" baseline="0" dirty="0" err="1" smtClean="0">
                <a:latin typeface="Arial" panose="020B0604020202020204" pitchFamily="34" charset="0"/>
              </a:rPr>
              <a:t>Dr</a:t>
            </a:r>
            <a:r>
              <a:rPr lang="en-CA" sz="1600" b="0" i="0" u="none" strike="noStrike" baseline="0" dirty="0" smtClean="0">
                <a:latin typeface="Arial" panose="020B0604020202020204" pitchFamily="34" charset="0"/>
              </a:rPr>
              <a:t> Violet </a:t>
            </a:r>
            <a:r>
              <a:rPr lang="en-CA" sz="1600" b="0" i="0" u="none" strike="noStrike" baseline="0" dirty="0" err="1" smtClean="0">
                <a:latin typeface="Arial" panose="020B0604020202020204" pitchFamily="34" charset="0"/>
              </a:rPr>
              <a:t>Twinnings</a:t>
            </a:r>
            <a:r>
              <a:rPr lang="en-CA" sz="1600" b="0" i="0" u="none" strike="noStrike" baseline="0" dirty="0" smtClean="0">
                <a:latin typeface="Arial" panose="020B0604020202020204" pitchFamily="34" charset="0"/>
              </a:rPr>
              <a:t> is a lecturer in English Literature at McGill University in Montreal, Canada (Figure 14.17). She specializes in the late Victorian period and has recently developed an interest in researching RLS. She hopes to attend some conferences, write some articles on the subject and eventually turn all of the research into a monograph. </a:t>
            </a:r>
          </a:p>
          <a:p>
            <a:pPr marL="357188" indent="-357188"/>
            <a:r>
              <a:rPr lang="en-CA" sz="1600" b="0" i="0" u="none" strike="noStrike" baseline="0" dirty="0" smtClean="0">
                <a:latin typeface="Arial" panose="020B0604020202020204" pitchFamily="34" charset="0"/>
              </a:rPr>
              <a:t>She also teaches a course, ‘English Literature 1880–1930: From Victorianism to Modernism,’ and plans to include some Stevenson on the syllabus. She will use the website for:</a:t>
            </a:r>
          </a:p>
          <a:p>
            <a:pPr marL="357188" indent="-357188"/>
            <a:r>
              <a:rPr lang="en-CA" sz="1600" b="0" i="0" u="none" strike="noStrike" baseline="0" dirty="0" smtClean="0">
                <a:latin typeface="Arial" panose="020B0604020202020204" pitchFamily="34" charset="0"/>
              </a:rPr>
              <a:t>Publication details: dates of works, numbers of editions</a:t>
            </a:r>
          </a:p>
          <a:p>
            <a:pPr marL="357188" indent="-357188"/>
            <a:r>
              <a:rPr lang="en-CA" sz="1600" b="0" i="0" u="none" strike="noStrike" baseline="0" dirty="0" smtClean="0">
                <a:latin typeface="Arial" panose="020B0604020202020204" pitchFamily="34" charset="0"/>
              </a:rPr>
              <a:t>Sources for a bibliography: lists of critical works that might be useful, recent articles</a:t>
            </a:r>
          </a:p>
          <a:p>
            <a:pPr marL="357188" indent="-357188"/>
            <a:r>
              <a:rPr lang="en-CA" sz="1600" b="0" i="0" u="none" strike="noStrike" baseline="0" dirty="0" smtClean="0">
                <a:latin typeface="Arial" panose="020B0604020202020204" pitchFamily="34" charset="0"/>
              </a:rPr>
              <a:t>Full texts: ability to search full texts for specific material (to find where a passage comes from, to check quotes, to find linking themes)</a:t>
            </a:r>
          </a:p>
          <a:p>
            <a:pPr marL="357188" indent="-357188"/>
            <a:r>
              <a:rPr lang="en-CA" sz="1600" b="0" i="0" u="none" strike="noStrike" baseline="0" dirty="0" smtClean="0">
                <a:latin typeface="Arial" panose="020B0604020202020204" pitchFamily="34" charset="0"/>
              </a:rPr>
              <a:t>Teaching undergrads: giving links to full texts so students can obtain more difficult texts (such as ‘Edinburgh: Picturesque Notes’) on the syllabus—also so students can get background of Stevenson</a:t>
            </a:r>
          </a:p>
          <a:p>
            <a:pPr marL="357188" indent="-357188"/>
            <a:r>
              <a:rPr lang="en-CA" sz="1600" b="0" i="0" u="none" strike="noStrike" baseline="0" dirty="0" smtClean="0">
                <a:latin typeface="Arial" panose="020B0604020202020204" pitchFamily="34" charset="0"/>
              </a:rPr>
              <a:t>Holdings: where various Stevenson materials are kept for research purposes</a:t>
            </a:r>
          </a:p>
          <a:p>
            <a:pPr marL="357188" indent="-357188"/>
            <a:r>
              <a:rPr lang="en-CA" sz="1600" b="0" i="0" u="none" strike="noStrike" baseline="0" dirty="0" smtClean="0">
                <a:latin typeface="Arial" panose="020B0604020202020204" pitchFamily="34" charset="0"/>
              </a:rPr>
              <a:t>Conferences: list of events and conferences about Stevenson where people might present findings and attend a conference.</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14583364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81992"/>
            <a:ext cx="7886700" cy="353280"/>
          </a:xfrm>
        </p:spPr>
        <p:txBody>
          <a:bodyPr/>
          <a:lstStyle/>
          <a:p>
            <a:r>
              <a:rPr lang="en-US" sz="3600" i="0" u="none" strike="noStrike" kern="1400" baseline="0" dirty="0">
                <a:latin typeface="Arial" panose="020B0604020202020204" pitchFamily="34" charset="0"/>
              </a:rPr>
              <a:t>The international tourist persona</a:t>
            </a:r>
          </a:p>
        </p:txBody>
      </p:sp>
      <p:sp>
        <p:nvSpPr>
          <p:cNvPr id="3" name="Text Placeholder 2"/>
          <p:cNvSpPr>
            <a:spLocks noGrp="1"/>
          </p:cNvSpPr>
          <p:nvPr>
            <p:ph type="body" idx="4294967295"/>
          </p:nvPr>
        </p:nvSpPr>
        <p:spPr>
          <a:xfrm>
            <a:off x="662400" y="1403946"/>
            <a:ext cx="8104924" cy="4878997"/>
          </a:xfrm>
        </p:spPr>
        <p:txBody>
          <a:bodyPr/>
          <a:lstStyle/>
          <a:p>
            <a:pPr marL="357188" indent="-357188"/>
            <a:r>
              <a:rPr lang="en-CA" b="0" i="0" u="none" strike="noStrike" baseline="0" dirty="0" err="1" smtClean="0">
                <a:latin typeface="Arial" panose="020B0604020202020204" pitchFamily="34" charset="0"/>
              </a:rPr>
              <a:t>Sayan</a:t>
            </a:r>
            <a:r>
              <a:rPr lang="en-CA" b="0" i="0" u="none" strike="noStrike" baseline="0" dirty="0" smtClean="0">
                <a:latin typeface="Arial" panose="020B0604020202020204" pitchFamily="34" charset="0"/>
              </a:rPr>
              <a:t> </a:t>
            </a:r>
            <a:r>
              <a:rPr lang="en-CA" b="0" i="0" u="none" strike="noStrike" baseline="0" dirty="0" err="1" smtClean="0">
                <a:latin typeface="Arial" panose="020B0604020202020204" pitchFamily="34" charset="0"/>
              </a:rPr>
              <a:t>Mitra</a:t>
            </a:r>
            <a:r>
              <a:rPr lang="en-CA" b="0" i="0" u="none" strike="noStrike" baseline="0" dirty="0" smtClean="0">
                <a:latin typeface="Arial" panose="020B0604020202020204" pitchFamily="34" charset="0"/>
              </a:rPr>
              <a:t> is from India (Figure 14.18) and has always been a great fan of Stevenson’s work. </a:t>
            </a:r>
          </a:p>
          <a:p>
            <a:pPr marL="357188" indent="-357188"/>
            <a:r>
              <a:rPr lang="en-CA" b="0" i="0" u="none" strike="noStrike" baseline="0" dirty="0" smtClean="0">
                <a:latin typeface="Arial" panose="020B0604020202020204" pitchFamily="34" charset="0"/>
              </a:rPr>
              <a:t>He would love to travel in Stevenson’s footsteps. </a:t>
            </a:r>
          </a:p>
          <a:p>
            <a:pPr marL="357188" indent="-357188"/>
            <a:r>
              <a:rPr lang="en-CA" b="0" i="0" u="none" strike="noStrike" baseline="0" dirty="0" smtClean="0">
                <a:latin typeface="Arial" panose="020B0604020202020204" pitchFamily="34" charset="0"/>
              </a:rPr>
              <a:t>He will use the site for:</a:t>
            </a:r>
          </a:p>
          <a:p>
            <a:pPr marL="357188" indent="-357188"/>
            <a:r>
              <a:rPr lang="en-CA" b="0" i="0" u="none" strike="noStrike" baseline="0" dirty="0" smtClean="0">
                <a:latin typeface="Arial" panose="020B0604020202020204" pitchFamily="34" charset="0"/>
              </a:rPr>
              <a:t>Travelling in the footsteps of Stevenson and visiting his homes and haunts, looking in particular for maps and destinations, itineraries.</a:t>
            </a:r>
          </a:p>
          <a:p>
            <a:pPr marL="357188" indent="-357188"/>
            <a:r>
              <a:rPr lang="en-CA" b="0" i="0" u="none" strike="noStrike" baseline="0" dirty="0" smtClean="0">
                <a:latin typeface="Arial" panose="020B0604020202020204" pitchFamily="34" charset="0"/>
              </a:rPr>
              <a:t>Finding information about Stevenson museums: location, opening hours, entry fee.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0290620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3728"/>
            <a:ext cx="7886700" cy="687388"/>
          </a:xfrm>
        </p:spPr>
        <p:txBody>
          <a:bodyPr/>
          <a:lstStyle/>
          <a:p>
            <a:r>
              <a:rPr lang="en-US" sz="3600" i="0" u="none" strike="noStrike" kern="1400" baseline="0" dirty="0">
                <a:latin typeface="Arial" panose="020B0604020202020204" pitchFamily="34" charset="0"/>
              </a:rPr>
              <a:t>Initial </a:t>
            </a:r>
            <a:r>
              <a:rPr lang="en-US" sz="3600" i="0" u="none" strike="noStrike" kern="1400" baseline="0" dirty="0" smtClean="0">
                <a:latin typeface="Arial" panose="020B0604020202020204" pitchFamily="34" charset="0"/>
              </a:rPr>
              <a:t>designs (1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30326"/>
            <a:ext cx="8161560" cy="4799865"/>
          </a:xfrm>
        </p:spPr>
        <p:txBody>
          <a:bodyPr>
            <a:noAutofit/>
          </a:bodyPr>
          <a:lstStyle/>
          <a:p>
            <a:pPr marL="357188" indent="-357188"/>
            <a:r>
              <a:rPr lang="en-CA" sz="1900" b="0" i="0" u="none" strike="noStrike" baseline="0" dirty="0" smtClean="0">
                <a:latin typeface="Arial" panose="020B0604020202020204" pitchFamily="34" charset="0"/>
              </a:rPr>
              <a:t>At this stage of the project, the team has focused on finalizing the design, structure and navigation aspects of the website. </a:t>
            </a:r>
          </a:p>
          <a:p>
            <a:pPr marL="357188" indent="-357188"/>
            <a:r>
              <a:rPr lang="en-CA" sz="1900" b="0" i="0" u="none" strike="noStrike" baseline="0" dirty="0" smtClean="0">
                <a:latin typeface="Arial" panose="020B0604020202020204" pitchFamily="34" charset="0"/>
              </a:rPr>
              <a:t>RA circulated a document outlining a site plan, which the team discussed and changed accordingly. </a:t>
            </a:r>
          </a:p>
          <a:p>
            <a:pPr marL="357188" indent="-357188"/>
            <a:r>
              <a:rPr lang="en-CA" sz="1900" b="0" i="0" u="none" strike="noStrike" baseline="0" dirty="0" smtClean="0">
                <a:latin typeface="Arial" panose="020B0604020202020204" pitchFamily="34" charset="0"/>
              </a:rPr>
              <a:t>RA also created a mood board to start discussions on the kinds of colours the team wanted to use and to establish the personality of the site. </a:t>
            </a:r>
          </a:p>
          <a:p>
            <a:pPr marL="357188" indent="-357188"/>
            <a:r>
              <a:rPr lang="en-CA" sz="1900" b="0" i="0" u="none" strike="noStrike" baseline="0" dirty="0" smtClean="0">
                <a:latin typeface="Arial" panose="020B0604020202020204" pitchFamily="34" charset="0"/>
              </a:rPr>
              <a:t>The whole concept of establishing a personality was debated at length. </a:t>
            </a:r>
          </a:p>
          <a:p>
            <a:pPr marL="357188" indent="-357188"/>
            <a:r>
              <a:rPr lang="en-CA" sz="1900" b="0" i="0" u="none" strike="noStrike" baseline="0" dirty="0" smtClean="0">
                <a:latin typeface="Arial" panose="020B0604020202020204" pitchFamily="34" charset="0"/>
              </a:rPr>
              <a:t>The site should be authoritative, inviting and confident. </a:t>
            </a:r>
          </a:p>
          <a:p>
            <a:pPr marL="357188" indent="-357188"/>
            <a:r>
              <a:rPr lang="en-CA" sz="1900" b="0" i="0" u="none" strike="noStrike" baseline="0" dirty="0" smtClean="0">
                <a:latin typeface="Arial" panose="020B0604020202020204" pitchFamily="34" charset="0"/>
              </a:rPr>
              <a:t>WD also circulated ideas for colour palettes and pointed the rest of the team to a number of websites where people could look at colour palettes. </a:t>
            </a:r>
          </a:p>
          <a:p>
            <a:pPr marL="357188" indent="-357188"/>
            <a:r>
              <a:rPr lang="en-CA" sz="1900" b="0" i="0" u="none" strike="noStrike" baseline="0" dirty="0" smtClean="0">
                <a:latin typeface="Arial" panose="020B0604020202020204" pitchFamily="34" charset="0"/>
              </a:rPr>
              <a:t>The team met on 28 January, 13 February and 6 March, and also stayed in touch by e-mail. </a:t>
            </a:r>
          </a:p>
          <a:p>
            <a:pPr marL="357188" indent="-357188"/>
            <a:r>
              <a:rPr lang="en-CA" sz="1900" b="0" i="0" u="none" strike="noStrike" baseline="0" dirty="0" smtClean="0">
                <a:latin typeface="Arial" panose="020B0604020202020204" pitchFamily="34" charset="0"/>
              </a:rPr>
              <a:t>WD and RA met weekly and PL and RA also met weekly.</a:t>
            </a:r>
            <a:endParaRPr lang="en-CA" sz="1900" b="0" i="0" u="none" strike="noStrike" baseline="0" dirty="0">
              <a:latin typeface="Arial" panose="020B0604020202020204" pitchFamily="34" charset="0"/>
            </a:endParaRPr>
          </a:p>
        </p:txBody>
      </p:sp>
    </p:spTree>
    <p:extLst>
      <p:ext uri="{BB962C8B-B14F-4D97-AF65-F5344CB8AC3E}">
        <p14:creationId xmlns:p14="http://schemas.microsoft.com/office/powerpoint/2010/main" val="17593927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2520"/>
            <a:ext cx="7886700" cy="669804"/>
          </a:xfrm>
        </p:spPr>
        <p:txBody>
          <a:bodyPr/>
          <a:lstStyle/>
          <a:p>
            <a:r>
              <a:rPr lang="en-US" sz="3600" i="0" u="none" strike="noStrike" kern="1400" baseline="0" dirty="0">
                <a:latin typeface="Arial" panose="020B0604020202020204" pitchFamily="34" charset="0"/>
              </a:rPr>
              <a:t>Initial </a:t>
            </a:r>
            <a:r>
              <a:rPr lang="en-US" sz="3600" i="0" u="none" strike="noStrike" kern="1400" baseline="0" dirty="0" smtClean="0">
                <a:latin typeface="Arial" panose="020B0604020202020204" pitchFamily="34" charset="0"/>
              </a:rPr>
              <a:t>designs (2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03598"/>
            <a:ext cx="8096128" cy="4861410"/>
          </a:xfrm>
        </p:spPr>
        <p:txBody>
          <a:bodyPr>
            <a:normAutofit/>
          </a:bodyPr>
          <a:lstStyle/>
          <a:p>
            <a:pPr marL="357188" indent="-357188"/>
            <a:r>
              <a:rPr lang="en-CA" b="0" i="0" u="none" strike="noStrike" baseline="0" dirty="0" smtClean="0">
                <a:latin typeface="Arial" panose="020B0604020202020204" pitchFamily="34" charset="0"/>
              </a:rPr>
              <a:t>During this time there were many debates. </a:t>
            </a:r>
          </a:p>
          <a:p>
            <a:pPr marL="357188" indent="-357188"/>
            <a:r>
              <a:rPr lang="en-CA" b="0" i="0" u="none" strike="noStrike" baseline="0" dirty="0" smtClean="0">
                <a:latin typeface="Arial" panose="020B0604020202020204" pitchFamily="34" charset="0"/>
              </a:rPr>
              <a:t>One of the largest concerned the information architecture. </a:t>
            </a:r>
          </a:p>
          <a:p>
            <a:pPr marL="357188" indent="-357188"/>
            <a:r>
              <a:rPr lang="en-CA" b="0" i="0" u="none" strike="noStrike" baseline="0" dirty="0" smtClean="0">
                <a:latin typeface="Arial" panose="020B0604020202020204" pitchFamily="34" charset="0"/>
              </a:rPr>
              <a:t>The biography section was renamed ‘Life.’ </a:t>
            </a:r>
          </a:p>
          <a:p>
            <a:pPr marL="357188" indent="-357188"/>
            <a:r>
              <a:rPr lang="en-CA" b="0" i="0" u="none" strike="noStrike" baseline="0" dirty="0" smtClean="0">
                <a:latin typeface="Arial" panose="020B0604020202020204" pitchFamily="34" charset="0"/>
              </a:rPr>
              <a:t>The works section could be ordered by date or by title and there was significant discussion about which was better. </a:t>
            </a:r>
          </a:p>
          <a:p>
            <a:pPr marL="357188" indent="-357188"/>
            <a:r>
              <a:rPr lang="en-CA" b="0" i="0" u="none" strike="noStrike" baseline="0" dirty="0" smtClean="0">
                <a:latin typeface="Arial" panose="020B0604020202020204" pitchFamily="34" charset="0"/>
              </a:rPr>
              <a:t>Looking at the different personas it was clear that people who already knew about. </a:t>
            </a:r>
          </a:p>
          <a:p>
            <a:pPr marL="357188" indent="-357188"/>
            <a:r>
              <a:rPr lang="en-CA" b="0" i="0" u="none" strike="noStrike" baseline="0" dirty="0" smtClean="0">
                <a:latin typeface="Arial" panose="020B0604020202020204" pitchFamily="34" charset="0"/>
              </a:rPr>
              <a:t>Stevenson would prefer to access by title, but for those who did not, viewing by date would help them to discover the works that he had written.</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4121011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1665"/>
            <a:ext cx="7886700" cy="652218"/>
          </a:xfrm>
        </p:spPr>
        <p:txBody>
          <a:bodyPr/>
          <a:lstStyle/>
          <a:p>
            <a:r>
              <a:rPr lang="en-US" sz="3600" i="0" u="none" strike="noStrike" kern="1400" baseline="0" dirty="0">
                <a:latin typeface="Arial" panose="020B0604020202020204" pitchFamily="34" charset="0"/>
              </a:rPr>
              <a:t>Initial </a:t>
            </a:r>
            <a:r>
              <a:rPr lang="en-US" sz="3600" i="0" u="none" strike="noStrike" kern="1400" baseline="0" dirty="0" smtClean="0">
                <a:latin typeface="Arial" panose="020B0604020202020204" pitchFamily="34" charset="0"/>
              </a:rPr>
              <a:t>designs (3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39118"/>
            <a:ext cx="8087336" cy="4791074"/>
          </a:xfrm>
        </p:spPr>
        <p:txBody>
          <a:bodyPr>
            <a:normAutofit fontScale="70000" lnSpcReduction="20000"/>
          </a:bodyPr>
          <a:lstStyle/>
          <a:p>
            <a:pPr marL="357188" indent="-357188">
              <a:lnSpc>
                <a:spcPct val="120000"/>
              </a:lnSpc>
            </a:pPr>
            <a:r>
              <a:rPr lang="en-CA" b="0" i="0" u="none" strike="noStrike" baseline="0" dirty="0" smtClean="0">
                <a:latin typeface="Arial" panose="020B0604020202020204" pitchFamily="34" charset="0"/>
              </a:rPr>
              <a:t>There was also a long discussion about scrolling pages against more clicks. </a:t>
            </a:r>
          </a:p>
          <a:p>
            <a:pPr marL="357188" indent="-357188">
              <a:lnSpc>
                <a:spcPct val="120000"/>
              </a:lnSpc>
            </a:pPr>
            <a:r>
              <a:rPr lang="en-CA" b="0" i="0" u="none" strike="noStrike" baseline="0" dirty="0" smtClean="0">
                <a:latin typeface="Arial" panose="020B0604020202020204" pitchFamily="34" charset="0"/>
              </a:rPr>
              <a:t>WD produced the first version of the Works&gt;Novels page much as shown in Figure 14.19. This design showed off the visual images of the book covers well and worked fine for parts of the site where there was only a small amount of content (such as Short stories, and Poetry). </a:t>
            </a:r>
          </a:p>
          <a:p>
            <a:pPr marL="357188" indent="-357188">
              <a:lnSpc>
                <a:spcPct val="120000"/>
              </a:lnSpc>
            </a:pPr>
            <a:r>
              <a:rPr lang="en-CA" b="0" i="0" u="none" strike="noStrike" baseline="0" dirty="0" smtClean="0">
                <a:latin typeface="Arial" panose="020B0604020202020204" pitchFamily="34" charset="0"/>
              </a:rPr>
              <a:t>For Novels, however, it resulted in a very long page as there are 13 novels to accommodate. </a:t>
            </a:r>
          </a:p>
          <a:p>
            <a:pPr marL="357188" indent="-357188">
              <a:lnSpc>
                <a:spcPct val="120000"/>
              </a:lnSpc>
            </a:pPr>
            <a:r>
              <a:rPr lang="en-CA" b="0" i="0" u="none" strike="noStrike" baseline="0" dirty="0" smtClean="0">
                <a:latin typeface="Arial" panose="020B0604020202020204" pitchFamily="34" charset="0"/>
              </a:rPr>
              <a:t>WD tried various designs to try to fit all the novels on one page. </a:t>
            </a:r>
          </a:p>
          <a:p>
            <a:pPr marL="357188" indent="-357188">
              <a:lnSpc>
                <a:spcPct val="120000"/>
              </a:lnSpc>
            </a:pPr>
            <a:r>
              <a:rPr lang="en-CA" b="0" i="0" u="none" strike="noStrike" baseline="0" dirty="0" smtClean="0">
                <a:latin typeface="Arial" panose="020B0604020202020204" pitchFamily="34" charset="0"/>
              </a:rPr>
              <a:t>Unfortunately, these made the visual images of the book covers look quite unimpressive. </a:t>
            </a:r>
          </a:p>
          <a:p>
            <a:pPr marL="357188" indent="-357188">
              <a:lnSpc>
                <a:spcPct val="120000"/>
              </a:lnSpc>
            </a:pPr>
            <a:r>
              <a:rPr lang="en-CA" b="0" i="0" u="none" strike="noStrike" baseline="0" dirty="0" smtClean="0">
                <a:latin typeface="Arial" panose="020B0604020202020204" pitchFamily="34" charset="0"/>
              </a:rPr>
              <a:t>He tried larger images and other layouts, all of which were discussed by the team over e-mail. </a:t>
            </a:r>
          </a:p>
          <a:p>
            <a:pPr marL="357188" indent="-357188">
              <a:lnSpc>
                <a:spcPct val="120000"/>
              </a:lnSpc>
            </a:pPr>
            <a:r>
              <a:rPr lang="en-CA" b="0" i="0" u="none" strike="noStrike" baseline="0" dirty="0" smtClean="0">
                <a:latin typeface="Arial" panose="020B0604020202020204" pitchFamily="34" charset="0"/>
              </a:rPr>
              <a:t>Finally he finished up with the compromise shown in Figure 14.20. </a:t>
            </a:r>
          </a:p>
          <a:p>
            <a:pPr marL="357188" indent="-357188">
              <a:lnSpc>
                <a:spcPct val="120000"/>
              </a:lnSpc>
            </a:pPr>
            <a:r>
              <a:rPr lang="en-CA" b="0" i="0" u="none" strike="noStrike" baseline="0" dirty="0" smtClean="0">
                <a:latin typeface="Arial" panose="020B0604020202020204" pitchFamily="34" charset="0"/>
              </a:rPr>
              <a:t>There is enough showing for people to realize that they will have to scroll, the images are large enough to make an impression and the layout is aesthetic for the 13 items that need to be accommodated.</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3415727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2863"/>
            <a:ext cx="7886700" cy="529126"/>
          </a:xfrm>
        </p:spPr>
        <p:txBody>
          <a:bodyPr/>
          <a:lstStyle/>
          <a:p>
            <a:r>
              <a:rPr lang="en-US" sz="3600" i="0" u="none" strike="noStrike" kern="1400" baseline="0" dirty="0">
                <a:latin typeface="Arial" panose="020B0604020202020204" pitchFamily="34" charset="0"/>
              </a:rPr>
              <a:t>Making progress</a:t>
            </a:r>
          </a:p>
        </p:txBody>
      </p:sp>
      <p:sp>
        <p:nvSpPr>
          <p:cNvPr id="3" name="Text Placeholder 2"/>
          <p:cNvSpPr>
            <a:spLocks noGrp="1"/>
          </p:cNvSpPr>
          <p:nvPr>
            <p:ph type="body" idx="4294967295"/>
          </p:nvPr>
        </p:nvSpPr>
        <p:spPr>
          <a:xfrm>
            <a:off x="662400" y="1430326"/>
            <a:ext cx="8100527" cy="4826242"/>
          </a:xfrm>
        </p:spPr>
        <p:txBody>
          <a:bodyPr>
            <a:normAutofit fontScale="85000" lnSpcReduction="10000"/>
          </a:bodyPr>
          <a:lstStyle/>
          <a:p>
            <a:pPr marL="357188" indent="-357188">
              <a:lnSpc>
                <a:spcPct val="110000"/>
              </a:lnSpc>
            </a:pPr>
            <a:r>
              <a:rPr lang="en-CA" b="0" i="0" u="none" strike="noStrike" baseline="0" dirty="0" smtClean="0">
                <a:latin typeface="Arial" panose="020B0604020202020204" pitchFamily="34" charset="0"/>
              </a:rPr>
              <a:t>By the end of March there had been significant progress:</a:t>
            </a:r>
          </a:p>
          <a:p>
            <a:pPr marL="357188" indent="-357188">
              <a:lnSpc>
                <a:spcPct val="110000"/>
              </a:lnSpc>
            </a:pPr>
            <a:r>
              <a:rPr lang="en-CA" b="0" i="0" u="none" strike="noStrike" baseline="0" dirty="0" smtClean="0">
                <a:latin typeface="Arial" panose="020B0604020202020204" pitchFamily="34" charset="0"/>
              </a:rPr>
              <a:t>The team had named the site the RLS website.</a:t>
            </a:r>
          </a:p>
          <a:p>
            <a:pPr marL="357188" indent="-357188">
              <a:lnSpc>
                <a:spcPct val="110000"/>
              </a:lnSpc>
            </a:pPr>
            <a:r>
              <a:rPr lang="en-CA" b="0" i="0" u="none" strike="noStrike" baseline="0" dirty="0" smtClean="0">
                <a:latin typeface="Arial" panose="020B0604020202020204" pitchFamily="34" charset="0"/>
              </a:rPr>
              <a:t>WD had created a logo for the site, so that it could be easily identifiable and have a presence both on and off the site.</a:t>
            </a:r>
          </a:p>
          <a:p>
            <a:pPr marL="357188" indent="-357188">
              <a:lnSpc>
                <a:spcPct val="110000"/>
              </a:lnSpc>
            </a:pPr>
            <a:r>
              <a:rPr lang="en-CA" b="0" i="0" u="none" strike="noStrike" baseline="0" dirty="0" smtClean="0">
                <a:latin typeface="Arial" panose="020B0604020202020204" pitchFamily="34" charset="0"/>
              </a:rPr>
              <a:t>WD had created a banner for the site—we would also make a printed copy to bring to any presentations, conferences etc.</a:t>
            </a:r>
          </a:p>
          <a:p>
            <a:pPr marL="357188" indent="-357188">
              <a:lnSpc>
                <a:spcPct val="110000"/>
              </a:lnSpc>
            </a:pPr>
            <a:r>
              <a:rPr lang="en-CA" b="0" i="0" u="none" strike="noStrike" baseline="0" dirty="0" smtClean="0">
                <a:latin typeface="Arial" panose="020B0604020202020204" pitchFamily="34" charset="0"/>
              </a:rPr>
              <a:t>The team had decided on a colour scheme—largely Victorian muted colours (dull reds, sepias) but also some blues and purples.</a:t>
            </a:r>
          </a:p>
          <a:p>
            <a:pPr marL="357188" indent="-357188">
              <a:lnSpc>
                <a:spcPct val="110000"/>
              </a:lnSpc>
            </a:pPr>
            <a:r>
              <a:rPr lang="en-CA" b="0" i="0" u="none" strike="noStrike" baseline="0" dirty="0" smtClean="0">
                <a:latin typeface="Arial" panose="020B0604020202020204" pitchFamily="34" charset="0"/>
              </a:rPr>
              <a:t>The team had decided that each section would have a quotation from RLS which related to the content of that section.</a:t>
            </a:r>
          </a:p>
          <a:p>
            <a:pPr marL="357188" indent="-357188">
              <a:lnSpc>
                <a:spcPct val="110000"/>
              </a:lnSpc>
            </a:pPr>
            <a:r>
              <a:rPr lang="en-CA" b="0" i="0" u="none" strike="noStrike" baseline="0" dirty="0" smtClean="0">
                <a:latin typeface="Arial" panose="020B0604020202020204" pitchFamily="34" charset="0"/>
              </a:rPr>
              <a:t>WD had worked on the navigation aspects of the site and had begun to upload images so that the site was now beginning to take shape.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3827859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8550"/>
            <a:ext cx="7886700" cy="599464"/>
          </a:xfrm>
        </p:spPr>
        <p:txBody>
          <a:bodyPr/>
          <a:lstStyle/>
          <a:p>
            <a:r>
              <a:rPr lang="en-US" sz="3600" i="0" u="none" strike="noStrike" kern="1400" baseline="0" dirty="0">
                <a:latin typeface="Arial" panose="020B0604020202020204" pitchFamily="34" charset="0"/>
              </a:rPr>
              <a:t>Overall </a:t>
            </a:r>
            <a:r>
              <a:rPr lang="en-US" sz="3600" i="0" u="none" strike="noStrike" kern="1400" baseline="0" dirty="0" smtClean="0">
                <a:latin typeface="Arial" panose="020B0604020202020204" pitchFamily="34" charset="0"/>
              </a:rPr>
              <a:t>structure (1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30679"/>
            <a:ext cx="8096129" cy="4799866"/>
          </a:xfrm>
        </p:spPr>
        <p:txBody>
          <a:bodyPr>
            <a:noAutofit/>
          </a:bodyPr>
          <a:lstStyle/>
          <a:p>
            <a:pPr marL="357188" indent="-357188">
              <a:lnSpc>
                <a:spcPts val="2400"/>
              </a:lnSpc>
            </a:pPr>
            <a:r>
              <a:rPr lang="en-CA" sz="1800" b="0" i="0" u="none" strike="noStrike" baseline="0" dirty="0" smtClean="0">
                <a:latin typeface="Arial" panose="020B0604020202020204" pitchFamily="34" charset="0"/>
              </a:rPr>
              <a:t>The team established the first level of sections as follows:</a:t>
            </a:r>
          </a:p>
          <a:p>
            <a:pPr marL="795338" indent="-795338">
              <a:lnSpc>
                <a:spcPts val="2400"/>
              </a:lnSpc>
              <a:buNone/>
              <a:tabLst>
                <a:tab pos="1262063" algn="l"/>
                <a:tab pos="2070100" algn="l"/>
                <a:tab pos="3797300" algn="l"/>
                <a:tab pos="4764088" algn="l"/>
              </a:tabLst>
            </a:pPr>
            <a:r>
              <a:rPr lang="en-CA" sz="1800" b="0" i="0" u="none" strike="noStrike" baseline="0" dirty="0" smtClean="0">
                <a:latin typeface="Arial" panose="020B0604020202020204" pitchFamily="34" charset="0"/>
              </a:rPr>
              <a:t>	</a:t>
            </a:r>
            <a:r>
              <a:rPr lang="en-CA" sz="1700" b="0" i="0" u="none" strike="noStrike" baseline="0" dirty="0" smtClean="0">
                <a:latin typeface="Arial" panose="020B0604020202020204" pitchFamily="34" charset="0"/>
              </a:rPr>
              <a:t>Home	Gallery	Schools</a:t>
            </a:r>
            <a:br>
              <a:rPr lang="en-CA" sz="1700" b="0" i="0" u="none" strike="noStrike" baseline="0" dirty="0" smtClean="0">
                <a:latin typeface="Arial" panose="020B0604020202020204" pitchFamily="34" charset="0"/>
              </a:rPr>
            </a:br>
            <a:r>
              <a:rPr lang="en-CA" sz="1700" b="0" i="0" u="none" strike="noStrike" baseline="0" dirty="0" smtClean="0">
                <a:latin typeface="Arial" panose="020B0604020202020204" pitchFamily="34" charset="0"/>
              </a:rPr>
              <a:t>Works	Community	In the Footsteps of RLS</a:t>
            </a:r>
            <a:br>
              <a:rPr lang="en-CA" sz="1700" b="0" i="0" u="none" strike="noStrike" baseline="0" dirty="0" smtClean="0">
                <a:latin typeface="Arial" panose="020B0604020202020204" pitchFamily="34" charset="0"/>
              </a:rPr>
            </a:br>
            <a:r>
              <a:rPr lang="en-CA" sz="1700" b="0" i="0" u="none" strike="noStrike" baseline="0" dirty="0" smtClean="0">
                <a:latin typeface="Arial" panose="020B0604020202020204" pitchFamily="34" charset="0"/>
              </a:rPr>
              <a:t>Life		Resources	Journal	</a:t>
            </a:r>
          </a:p>
          <a:p>
            <a:pPr marL="357188" indent="-357188">
              <a:lnSpc>
                <a:spcPts val="2400"/>
              </a:lnSpc>
            </a:pPr>
            <a:r>
              <a:rPr lang="en-CA" sz="1800" b="0" i="0" u="none" strike="noStrike" baseline="0" dirty="0" smtClean="0">
                <a:latin typeface="Arial" panose="020B0604020202020204" pitchFamily="34" charset="0"/>
              </a:rPr>
              <a:t>Figure 14.20 illustrates the results of the colour discussion and the banner. </a:t>
            </a:r>
          </a:p>
          <a:p>
            <a:pPr marL="357188" indent="-357188">
              <a:lnSpc>
                <a:spcPts val="2400"/>
              </a:lnSpc>
            </a:pPr>
            <a:r>
              <a:rPr lang="en-CA" sz="1800" b="0" i="0" u="none" strike="noStrike" baseline="0" dirty="0" smtClean="0">
                <a:latin typeface="Arial" panose="020B0604020202020204" pitchFamily="34" charset="0"/>
              </a:rPr>
              <a:t>RA had spent considerable time working through various photos to select one for the banner that gave the right feeling. </a:t>
            </a:r>
          </a:p>
          <a:p>
            <a:pPr marL="357188" indent="-357188">
              <a:lnSpc>
                <a:spcPts val="2400"/>
              </a:lnSpc>
            </a:pPr>
            <a:r>
              <a:rPr lang="en-CA" sz="1800" b="0" i="0" u="none" strike="noStrike" baseline="0" dirty="0" smtClean="0">
                <a:latin typeface="Arial" panose="020B0604020202020204" pitchFamily="34" charset="0"/>
              </a:rPr>
              <a:t>Since RLS had written several books associated with the sea, the sailor image at the centre made a key point. </a:t>
            </a:r>
          </a:p>
          <a:p>
            <a:pPr marL="357188" indent="-357188">
              <a:lnSpc>
                <a:spcPts val="2400"/>
              </a:lnSpc>
            </a:pPr>
            <a:r>
              <a:rPr lang="en-CA" sz="1800" b="0" i="0" u="none" strike="noStrike" baseline="0" dirty="0" smtClean="0">
                <a:latin typeface="Arial" panose="020B0604020202020204" pitchFamily="34" charset="0"/>
              </a:rPr>
              <a:t>The images of RLS used either side captured the young and more mature Stevenson, looking inward toward the site. </a:t>
            </a:r>
          </a:p>
          <a:p>
            <a:pPr marL="357188" indent="-357188">
              <a:lnSpc>
                <a:spcPts val="2400"/>
              </a:lnSpc>
            </a:pPr>
            <a:r>
              <a:rPr lang="en-CA" sz="1800" b="0" i="0" u="none" strike="noStrike" baseline="0" dirty="0" smtClean="0">
                <a:latin typeface="Arial" panose="020B0604020202020204" pitchFamily="34" charset="0"/>
              </a:rPr>
              <a:t>The colour scheme worked nicely and would be followed through throughout the site. </a:t>
            </a:r>
          </a:p>
          <a:p>
            <a:pPr marL="357188" indent="-357188">
              <a:lnSpc>
                <a:spcPts val="2400"/>
              </a:lnSpc>
            </a:pPr>
            <a:r>
              <a:rPr lang="en-CA" sz="1800" b="0" i="0" u="none" strike="noStrike" baseline="0" dirty="0" smtClean="0">
                <a:latin typeface="Arial" panose="020B0604020202020204" pitchFamily="34" charset="0"/>
              </a:rPr>
              <a:t>The RLS website logo can also be seen.</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4155682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7688"/>
            <a:ext cx="7886700" cy="581880"/>
          </a:xfrm>
        </p:spPr>
        <p:txBody>
          <a:bodyPr/>
          <a:lstStyle/>
          <a:p>
            <a:r>
              <a:rPr lang="en-US" sz="3600" i="0" u="none" strike="noStrike" kern="1400" baseline="0" dirty="0">
                <a:latin typeface="Arial" panose="020B0604020202020204" pitchFamily="34" charset="0"/>
              </a:rPr>
              <a:t>Overall </a:t>
            </a:r>
            <a:r>
              <a:rPr lang="en-US" sz="3600" i="0" u="none" strike="noStrike" kern="1400" baseline="0" dirty="0" smtClean="0">
                <a:latin typeface="Arial" panose="020B0604020202020204" pitchFamily="34" charset="0"/>
              </a:rPr>
              <a:t>structure (2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2856"/>
            <a:ext cx="8101012" cy="4796935"/>
          </a:xfrm>
        </p:spPr>
        <p:txBody>
          <a:bodyPr>
            <a:normAutofit fontScale="77500" lnSpcReduction="20000"/>
          </a:bodyPr>
          <a:lstStyle/>
          <a:p>
            <a:pPr marL="357188" indent="-357188">
              <a:lnSpc>
                <a:spcPct val="120000"/>
              </a:lnSpc>
            </a:pPr>
            <a:r>
              <a:rPr lang="en-US" b="0" i="0" u="none" strike="noStrike" baseline="0" dirty="0">
                <a:latin typeface="Arial" panose="020B0604020202020204" pitchFamily="34" charset="0"/>
              </a:rPr>
              <a:t>Notice how the titles of the level-one categories have changed since the original list above. </a:t>
            </a:r>
          </a:p>
          <a:p>
            <a:pPr marL="357188" indent="-357188">
              <a:lnSpc>
                <a:spcPct val="120000"/>
              </a:lnSpc>
            </a:pPr>
            <a:r>
              <a:rPr lang="en-US" b="0" i="0" u="none" strike="noStrike" baseline="0" dirty="0">
                <a:latin typeface="Arial" panose="020B0604020202020204" pitchFamily="34" charset="0"/>
              </a:rPr>
              <a:t>In prototyping the design and working through the various informal scenarios suggested by the personas, we had realized that titles such as Resources and Community were too general.</a:t>
            </a:r>
          </a:p>
          <a:p>
            <a:pPr marL="357188" indent="-357188">
              <a:lnSpc>
                <a:spcPct val="120000"/>
              </a:lnSpc>
            </a:pPr>
            <a:r>
              <a:rPr lang="en-US" b="0" i="0" u="none" strike="noStrike" baseline="0" dirty="0">
                <a:latin typeface="Arial" panose="020B0604020202020204" pitchFamily="34" charset="0"/>
              </a:rPr>
              <a:t>RA and PL undertook some informal card sorting to ensure that the second-level material did fit clearly into one of the top-level categories. </a:t>
            </a:r>
          </a:p>
          <a:p>
            <a:pPr marL="357188" indent="-357188">
              <a:lnSpc>
                <a:spcPct val="120000"/>
              </a:lnSpc>
            </a:pPr>
            <a:r>
              <a:rPr lang="en-US" b="0" i="0" u="none" strike="noStrike" baseline="0" dirty="0">
                <a:latin typeface="Arial" panose="020B0604020202020204" pitchFamily="34" charset="0"/>
              </a:rPr>
              <a:t>DB had argued for a ‘three-click’ design where possible, so that visitors to the site could get where they were going in three clicks. </a:t>
            </a:r>
          </a:p>
          <a:p>
            <a:pPr marL="357188" indent="-357188">
              <a:lnSpc>
                <a:spcPct val="120000"/>
              </a:lnSpc>
            </a:pPr>
            <a:r>
              <a:rPr lang="en-US" b="0" i="0" u="none" strike="noStrike" baseline="0" dirty="0">
                <a:latin typeface="Arial" panose="020B0604020202020204" pitchFamily="34" charset="0"/>
              </a:rPr>
              <a:t>This made some sections quite difficult to design. </a:t>
            </a:r>
          </a:p>
          <a:p>
            <a:pPr marL="357188" indent="-357188">
              <a:lnSpc>
                <a:spcPct val="120000"/>
              </a:lnSpc>
            </a:pPr>
            <a:r>
              <a:rPr lang="en-US" b="0" i="0" u="none" strike="noStrike" baseline="0" dirty="0">
                <a:latin typeface="Arial" panose="020B0604020202020204" pitchFamily="34" charset="0"/>
              </a:rPr>
              <a:t>‘In the footsteps of </a:t>
            </a:r>
            <a:r>
              <a:rPr lang="en-CA" b="0" i="0" u="none" strike="noStrike" baseline="0" dirty="0" smtClean="0">
                <a:latin typeface="Arial" panose="020B0604020202020204" pitchFamily="34" charset="0"/>
              </a:rPr>
              <a:t>RLS</a:t>
            </a:r>
            <a:r>
              <a:rPr lang="en-US" b="0" i="0" u="none" strike="noStrike" baseline="0" dirty="0" smtClean="0">
                <a:latin typeface="Arial" panose="020B0604020202020204" pitchFamily="34" charset="0"/>
              </a:rPr>
              <a:t>’ </a:t>
            </a:r>
            <a:r>
              <a:rPr lang="en-US" b="0" i="0" u="none" strike="noStrike" baseline="0" dirty="0">
                <a:latin typeface="Arial" panose="020B0604020202020204" pitchFamily="34" charset="0"/>
              </a:rPr>
              <a:t>section that directs people to places Stevenson had a particular affinity with. </a:t>
            </a:r>
          </a:p>
          <a:p>
            <a:pPr marL="357188" indent="-357188">
              <a:lnSpc>
                <a:spcPct val="120000"/>
              </a:lnSpc>
            </a:pPr>
            <a:r>
              <a:rPr lang="en-US" b="0" i="0" u="none" strike="noStrike" baseline="0" dirty="0">
                <a:latin typeface="Arial" panose="020B0604020202020204" pitchFamily="34" charset="0"/>
              </a:rPr>
              <a:t>WD came up with the double-column design to ensure all the locations could fit on one page. Figure 14.21 also illustrates the use of the quotations that were included on each level-one front page.</a:t>
            </a:r>
          </a:p>
        </p:txBody>
      </p:sp>
    </p:spTree>
    <p:extLst>
      <p:ext uri="{BB962C8B-B14F-4D97-AF65-F5344CB8AC3E}">
        <p14:creationId xmlns:p14="http://schemas.microsoft.com/office/powerpoint/2010/main" val="8391274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2860"/>
            <a:ext cx="7886700" cy="511542"/>
          </a:xfrm>
        </p:spPr>
        <p:txBody>
          <a:bodyPr/>
          <a:lstStyle/>
          <a:p>
            <a:r>
              <a:rPr lang="en-US" sz="3600" i="0" u="none" strike="noStrike" kern="1400" baseline="0" dirty="0">
                <a:latin typeface="Arial" panose="020B0604020202020204" pitchFamily="34" charset="0"/>
              </a:rPr>
              <a:t>Overall </a:t>
            </a:r>
            <a:r>
              <a:rPr lang="en-US" sz="3600" i="0" u="none" strike="noStrike" kern="1400" baseline="0" dirty="0" smtClean="0">
                <a:latin typeface="Arial" panose="020B0604020202020204" pitchFamily="34" charset="0"/>
              </a:rPr>
              <a:t>structure (3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38766"/>
            <a:ext cx="8096129" cy="4791073"/>
          </a:xfrm>
        </p:spPr>
        <p:txBody>
          <a:bodyPr>
            <a:noAutofit/>
          </a:bodyPr>
          <a:lstStyle/>
          <a:p>
            <a:pPr marL="357188" indent="-357188"/>
            <a:r>
              <a:rPr lang="en-CA" sz="1600" b="0" i="0" u="none" strike="noStrike" baseline="0" dirty="0" smtClean="0">
                <a:latin typeface="Arial" panose="020B0604020202020204" pitchFamily="34" charset="0"/>
              </a:rPr>
              <a:t>During this time RA had been very busy making contacts and finding material for the site. </a:t>
            </a:r>
          </a:p>
          <a:p>
            <a:pPr marL="357188" indent="-357188"/>
            <a:r>
              <a:rPr lang="en-CA" sz="1600" b="0" i="0" u="none" strike="noStrike" baseline="0" dirty="0" smtClean="0">
                <a:latin typeface="Arial" panose="020B0604020202020204" pitchFamily="34" charset="0"/>
              </a:rPr>
              <a:t>She managed to source a complete set of full-text editions of the RLS novels with an agreement that the RLS website could access them. </a:t>
            </a:r>
          </a:p>
          <a:p>
            <a:pPr marL="357188" indent="-357188"/>
            <a:r>
              <a:rPr lang="en-CA" sz="1600" b="0" i="0" u="none" strike="noStrike" baseline="0" dirty="0" smtClean="0">
                <a:latin typeface="Arial" panose="020B0604020202020204" pitchFamily="34" charset="0"/>
              </a:rPr>
              <a:t>She had uncovered several hundred previously unseen photos of Stevenson from an archive in the Writers’ Museum in Edinburgh and had obtained the following agreements alongside many others.</a:t>
            </a:r>
          </a:p>
          <a:p>
            <a:pPr marL="357188" indent="-357188"/>
            <a:r>
              <a:rPr lang="en-CA" sz="1600" b="0" i="0" u="none" strike="noStrike" baseline="0" dirty="0" smtClean="0">
                <a:latin typeface="Arial" panose="020B0604020202020204" pitchFamily="34" charset="0"/>
              </a:rPr>
              <a:t>Contacted Edinburgh University’s special collections about the possibility of digitizing images of Stevenson’s records of attendance.</a:t>
            </a:r>
          </a:p>
          <a:p>
            <a:pPr marL="357188" indent="-357188"/>
            <a:r>
              <a:rPr lang="en-CA" sz="1600" b="0" i="0" u="none" strike="noStrike" baseline="0" dirty="0" smtClean="0">
                <a:latin typeface="Arial" panose="020B0604020202020204" pitchFamily="34" charset="0"/>
              </a:rPr>
              <a:t>Received permission to use the Bournemouth/Swearingen images of Stevenson from the </a:t>
            </a:r>
            <a:r>
              <a:rPr lang="en-CA" sz="1600" b="0" i="0" u="none" strike="noStrike" baseline="0" dirty="0" err="1" smtClean="0">
                <a:latin typeface="Arial" panose="020B0604020202020204" pitchFamily="34" charset="0"/>
              </a:rPr>
              <a:t>Beinecke</a:t>
            </a:r>
            <a:r>
              <a:rPr lang="en-CA" sz="1600" b="0" i="0" u="none" strike="noStrike" baseline="0" dirty="0" smtClean="0">
                <a:latin typeface="Arial" panose="020B0604020202020204" pitchFamily="34" charset="0"/>
              </a:rPr>
              <a:t> Library at Yale University.</a:t>
            </a:r>
          </a:p>
          <a:p>
            <a:pPr marL="357188" indent="-357188"/>
            <a:r>
              <a:rPr lang="en-CA" sz="1600" b="0" i="0" u="none" strike="noStrike" baseline="0" dirty="0" smtClean="0">
                <a:latin typeface="Arial" panose="020B0604020202020204" pitchFamily="34" charset="0"/>
              </a:rPr>
              <a:t>Received permission from the University of South Carolina to use the images from their Stevenson exhibit (mostly images of early editions of Stevenson’s works).</a:t>
            </a:r>
          </a:p>
          <a:p>
            <a:pPr marL="357188" indent="-357188"/>
            <a:r>
              <a:rPr lang="en-CA" sz="1600" b="0" i="0" u="none" strike="noStrike" baseline="0" dirty="0" smtClean="0">
                <a:latin typeface="Arial" panose="020B0604020202020204" pitchFamily="34" charset="0"/>
              </a:rPr>
              <a:t>Received images of the exterior and interior of the Silverado Museum.</a:t>
            </a:r>
          </a:p>
          <a:p>
            <a:pPr marL="357188" indent="-357188"/>
            <a:r>
              <a:rPr lang="en-CA" sz="1600" b="0" i="0" u="none" strike="noStrike" baseline="0" dirty="0" smtClean="0">
                <a:latin typeface="Arial" panose="020B0604020202020204" pitchFamily="34" charset="0"/>
              </a:rPr>
              <a:t>Received images of the exterior of the Stevenson State Historical Monument, Monterey.</a:t>
            </a:r>
          </a:p>
          <a:p>
            <a:pPr marL="357188" indent="-357188"/>
            <a:r>
              <a:rPr lang="en-CA" sz="1600" b="0" i="0" u="none" strike="noStrike" baseline="0" dirty="0" smtClean="0">
                <a:latin typeface="Arial" panose="020B0604020202020204" pitchFamily="34" charset="0"/>
              </a:rPr>
              <a:t>Received images of the exterior of the cottage at Saranac Lake.</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6901103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1653"/>
            <a:ext cx="7886700" cy="511542"/>
          </a:xfrm>
        </p:spPr>
        <p:txBody>
          <a:bodyPr/>
          <a:lstStyle/>
          <a:p>
            <a:r>
              <a:rPr lang="en-US" sz="3600" i="0" u="none" strike="noStrike" kern="1400" baseline="0" dirty="0">
                <a:latin typeface="Arial" panose="020B0604020202020204" pitchFamily="34" charset="0"/>
              </a:rPr>
              <a:t>Evaluating websites</a:t>
            </a:r>
          </a:p>
        </p:txBody>
      </p:sp>
      <p:sp>
        <p:nvSpPr>
          <p:cNvPr id="3" name="Text Placeholder 2"/>
          <p:cNvSpPr>
            <a:spLocks noGrp="1"/>
          </p:cNvSpPr>
          <p:nvPr>
            <p:ph type="body" idx="4294967295"/>
          </p:nvPr>
        </p:nvSpPr>
        <p:spPr>
          <a:xfrm>
            <a:off x="662400" y="1439120"/>
            <a:ext cx="8096129" cy="4799864"/>
          </a:xfrm>
        </p:spPr>
        <p:txBody>
          <a:bodyPr>
            <a:noAutofit/>
          </a:bodyPr>
          <a:lstStyle/>
          <a:p>
            <a:pPr marL="357188" indent="-357188"/>
            <a:r>
              <a:rPr lang="en-CA" sz="1800" b="0" i="0" u="none" strike="noStrike" baseline="0" dirty="0" smtClean="0">
                <a:latin typeface="Arial" panose="020B0604020202020204" pitchFamily="34" charset="0"/>
              </a:rPr>
              <a:t>Once a website is up and running there are many ways to evaluate it. </a:t>
            </a:r>
          </a:p>
          <a:p>
            <a:pPr marL="357188" indent="-357188"/>
            <a:r>
              <a:rPr lang="en-CA" sz="1800" b="0" i="0" u="none" strike="noStrike" baseline="0" dirty="0" smtClean="0">
                <a:latin typeface="Arial" panose="020B0604020202020204" pitchFamily="34" charset="0"/>
              </a:rPr>
              <a:t>Information provided by software such as Google Analytics can help designers monitor who has accessed the site and when and how long they spent on the site. </a:t>
            </a:r>
          </a:p>
          <a:p>
            <a:pPr marL="357188" indent="-357188"/>
            <a:r>
              <a:rPr lang="en-CA" sz="1800" b="0" i="0" u="none" strike="noStrike" baseline="0" dirty="0" smtClean="0">
                <a:latin typeface="Arial" panose="020B0604020202020204" pitchFamily="34" charset="0"/>
              </a:rPr>
              <a:t>Measuring the number of clicks taken to arrive at a certain place in the website is another good indication of usability. The click distance is a measure of navigational difficulty.</a:t>
            </a:r>
          </a:p>
          <a:p>
            <a:pPr marL="357188" indent="-357188"/>
            <a:r>
              <a:rPr lang="en-CA" sz="1800" b="0" i="0" u="none" strike="noStrike" baseline="0" dirty="0" smtClean="0">
                <a:latin typeface="Arial" panose="020B0604020202020204" pitchFamily="34" charset="0"/>
              </a:rPr>
              <a:t>Many companies such as Google and Microsoft use the A–B method of testing. </a:t>
            </a:r>
          </a:p>
          <a:p>
            <a:pPr marL="357188" indent="-357188"/>
            <a:r>
              <a:rPr lang="en-CA" sz="1800" b="0" i="0" u="none" strike="noStrike" baseline="0" dirty="0" smtClean="0">
                <a:latin typeface="Arial" panose="020B0604020202020204" pitchFamily="34" charset="0"/>
              </a:rPr>
              <a:t>In this approach a new page design is made available and users are randomly assigned to the old version (A) or the new version (B). </a:t>
            </a:r>
          </a:p>
          <a:p>
            <a:pPr marL="357188" indent="-357188"/>
            <a:r>
              <a:rPr lang="en-CA" sz="1800" b="0" i="0" u="none" strike="noStrike" baseline="0" dirty="0" smtClean="0">
                <a:latin typeface="Arial" panose="020B0604020202020204" pitchFamily="34" charset="0"/>
              </a:rPr>
              <a:t>Measures of click distance, time taken to complete a task and user surveys such as a simple click star rating can be used to compare the two designs. </a:t>
            </a:r>
          </a:p>
          <a:p>
            <a:pPr marL="357188" indent="-357188"/>
            <a:r>
              <a:rPr lang="en-CA" sz="1800" b="0" i="0" u="none" strike="noStrike" baseline="0" dirty="0" smtClean="0">
                <a:latin typeface="Arial" panose="020B0604020202020204" pitchFamily="34" charset="0"/>
              </a:rPr>
              <a:t>However, attention should be paid to setting up a well-controlled experiment with no confounding variables, as described in Chapter 10.</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125827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8939" y="367690"/>
            <a:ext cx="8546123" cy="581880"/>
          </a:xfrm>
        </p:spPr>
        <p:txBody>
          <a:bodyPr/>
          <a:lstStyle/>
          <a:p>
            <a:r>
              <a:rPr lang="en-US" sz="3600" i="0" u="none" strike="noStrike" kern="1400" baseline="0" dirty="0">
                <a:latin typeface="Arial" panose="020B0604020202020204" pitchFamily="34" charset="0"/>
              </a:rPr>
              <a:t>App and website </a:t>
            </a:r>
            <a:r>
              <a:rPr lang="en-US" sz="3600" i="0" u="none" strike="noStrike" kern="1400" baseline="0" dirty="0" smtClean="0">
                <a:latin typeface="Arial" panose="020B0604020202020204" pitchFamily="34" charset="0"/>
              </a:rPr>
              <a:t>development (2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3995" y="1421880"/>
            <a:ext cx="8082940" cy="4870208"/>
          </a:xfrm>
        </p:spPr>
        <p:txBody>
          <a:bodyPr>
            <a:normAutofit/>
          </a:bodyPr>
          <a:lstStyle/>
          <a:p>
            <a:pPr marL="357188" indent="-357188"/>
            <a:r>
              <a:rPr lang="en-CA" b="0" i="0" u="none" strike="noStrike" baseline="0" dirty="0" smtClean="0">
                <a:latin typeface="Arial" panose="020B0604020202020204" pitchFamily="34" charset="0"/>
              </a:rPr>
              <a:t>All of these issues will have a big impact on the overall UX. </a:t>
            </a:r>
          </a:p>
          <a:p>
            <a:pPr marL="357188" indent="-357188"/>
            <a:r>
              <a:rPr lang="en-CA" b="0" i="0" u="none" strike="noStrike" baseline="0" dirty="0" smtClean="0">
                <a:latin typeface="Arial" panose="020B0604020202020204" pitchFamily="34" charset="0"/>
              </a:rPr>
              <a:t>Again recall from Chapter 4 how the UX includes the five planes of UX; strategy, scope, structure, skeleton and surface (Garrett, 2011). </a:t>
            </a:r>
          </a:p>
          <a:p>
            <a:pPr marL="357188" indent="-357188"/>
            <a:r>
              <a:rPr lang="en-CA" b="0" i="0" u="none" strike="noStrike" baseline="0" dirty="0" smtClean="0">
                <a:latin typeface="Arial" panose="020B0604020202020204" pitchFamily="34" charset="0"/>
              </a:rPr>
              <a:t>Defining the strategy and scope and understanding the users and their goals and aspirations is a critical part of UX design. </a:t>
            </a:r>
          </a:p>
          <a:p>
            <a:pPr marL="357188" indent="-357188"/>
            <a:r>
              <a:rPr lang="en-CA" b="0" i="0" u="none" strike="noStrike" baseline="0" dirty="0" smtClean="0">
                <a:latin typeface="Arial" panose="020B0604020202020204" pitchFamily="34" charset="0"/>
              </a:rPr>
              <a:t>Users do not engage with digital experiences just to locate information. </a:t>
            </a:r>
          </a:p>
          <a:p>
            <a:pPr marL="357188" indent="-357188"/>
            <a:r>
              <a:rPr lang="en-CA" b="0" i="0" u="none" strike="noStrike" baseline="0" dirty="0" smtClean="0">
                <a:latin typeface="Arial" panose="020B0604020202020204" pitchFamily="34" charset="0"/>
              </a:rPr>
              <a:t>They have social and emotional needs and are looking for engaging and rewarding experiences.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949993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4068"/>
            <a:ext cx="7886700" cy="546712"/>
          </a:xfrm>
        </p:spPr>
        <p:txBody>
          <a:bodyPr/>
          <a:lstStyle/>
          <a:p>
            <a:r>
              <a:rPr lang="en-US" sz="3600" i="0" u="none" strike="noStrike" kern="1400" baseline="0" dirty="0">
                <a:latin typeface="Arial" panose="020B0604020202020204" pitchFamily="34" charset="0"/>
              </a:rPr>
              <a:t>RLS website continued</a:t>
            </a:r>
          </a:p>
        </p:txBody>
      </p:sp>
      <p:sp>
        <p:nvSpPr>
          <p:cNvPr id="3" name="Text Placeholder 2"/>
          <p:cNvSpPr>
            <a:spLocks noGrp="1"/>
          </p:cNvSpPr>
          <p:nvPr>
            <p:ph type="body" idx="4294967295"/>
          </p:nvPr>
        </p:nvSpPr>
        <p:spPr>
          <a:xfrm>
            <a:off x="662400" y="1430324"/>
            <a:ext cx="8104921" cy="4791075"/>
          </a:xfrm>
        </p:spPr>
        <p:txBody>
          <a:bodyPr>
            <a:normAutofit fontScale="77500" lnSpcReduction="20000"/>
          </a:bodyPr>
          <a:lstStyle/>
          <a:p>
            <a:pPr marL="357188" indent="-357188">
              <a:lnSpc>
                <a:spcPct val="120000"/>
              </a:lnSpc>
            </a:pPr>
            <a:r>
              <a:rPr lang="en-CA" b="0" i="0" u="none" strike="noStrike" baseline="0" dirty="0" smtClean="0">
                <a:latin typeface="Arial" panose="020B0604020202020204" pitchFamily="34" charset="0"/>
              </a:rPr>
              <a:t>During April the main aim was to populate the site and write the content for the site. </a:t>
            </a:r>
          </a:p>
          <a:p>
            <a:pPr marL="357188" indent="-357188">
              <a:lnSpc>
                <a:spcPct val="120000"/>
              </a:lnSpc>
            </a:pPr>
            <a:r>
              <a:rPr lang="en-CA" b="0" i="0" u="none" strike="noStrike" baseline="0" dirty="0" smtClean="0">
                <a:latin typeface="Arial" panose="020B0604020202020204" pitchFamily="34" charset="0"/>
              </a:rPr>
              <a:t>A colleague in Canada with experience of writing content for the Web was able to provide valuable advice on how to write for the Web. </a:t>
            </a:r>
          </a:p>
          <a:p>
            <a:pPr marL="357188" indent="-357188">
              <a:lnSpc>
                <a:spcPct val="120000"/>
              </a:lnSpc>
            </a:pPr>
            <a:r>
              <a:rPr lang="en-CA" b="0" i="0" u="none" strike="noStrike" baseline="0" dirty="0" smtClean="0">
                <a:latin typeface="Arial" panose="020B0604020202020204" pitchFamily="34" charset="0"/>
              </a:rPr>
              <a:t>It was also important to plan the site’s launch. In June the site was ready for evaluation and Stevenson scholars worldwide were invited to critique the design and content.</a:t>
            </a:r>
          </a:p>
          <a:p>
            <a:pPr marL="357188" indent="-357188">
              <a:lnSpc>
                <a:spcPct val="120000"/>
              </a:lnSpc>
            </a:pPr>
            <a:r>
              <a:rPr lang="en-CA" b="0" i="0" u="none" strike="noStrike" baseline="0" dirty="0" smtClean="0">
                <a:latin typeface="Arial" panose="020B0604020202020204" pitchFamily="34" charset="0"/>
              </a:rPr>
              <a:t>An online survey was developed and hosted on Survey Monkey. </a:t>
            </a:r>
          </a:p>
          <a:p>
            <a:pPr marL="357188" indent="-357188">
              <a:lnSpc>
                <a:spcPct val="120000"/>
              </a:lnSpc>
            </a:pPr>
            <a:r>
              <a:rPr lang="en-CA" b="0" i="0" u="none" strike="noStrike" baseline="0" dirty="0" smtClean="0">
                <a:latin typeface="Arial" panose="020B0604020202020204" pitchFamily="34" charset="0"/>
              </a:rPr>
              <a:t>It was based on the design guidelines developed in Chapter 3 and applied to the particular issues of the RLS website. </a:t>
            </a:r>
          </a:p>
          <a:p>
            <a:pPr marL="357188" indent="-357188">
              <a:lnSpc>
                <a:spcPct val="120000"/>
              </a:lnSpc>
            </a:pPr>
            <a:r>
              <a:rPr lang="en-CA" b="0" i="0" u="none" strike="noStrike" baseline="0" dirty="0" smtClean="0">
                <a:latin typeface="Arial" panose="020B0604020202020204" pitchFamily="34" charset="0"/>
              </a:rPr>
              <a:t>The RA developed a sample scenario for each of the personas and mailed this to members of the RLS community. </a:t>
            </a:r>
          </a:p>
          <a:p>
            <a:pPr marL="357188" indent="-357188">
              <a:lnSpc>
                <a:spcPct val="120000"/>
              </a:lnSpc>
            </a:pPr>
            <a:r>
              <a:rPr lang="en-CA" b="0" i="0" u="none" strike="noStrike" baseline="0" dirty="0" smtClean="0">
                <a:latin typeface="Arial" panose="020B0604020202020204" pitchFamily="34" charset="0"/>
              </a:rPr>
              <a:t>They were invited to explore the site, look at the site from the perspective of different personas and to mail the RA with any general comments.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6664470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1315"/>
            <a:ext cx="7886700" cy="634634"/>
          </a:xfrm>
        </p:spPr>
        <p:txBody>
          <a:bodyPr/>
          <a:lstStyle/>
          <a:p>
            <a:r>
              <a:rPr lang="en-US" sz="3600" i="0" u="none" strike="noStrike" kern="1400" baseline="0" dirty="0">
                <a:latin typeface="Arial" panose="020B0604020202020204" pitchFamily="34" charset="0"/>
              </a:rPr>
              <a:t>Early </a:t>
            </a:r>
            <a:r>
              <a:rPr lang="en-US" sz="3600" i="0" u="none" strike="noStrike" kern="1400" baseline="0" dirty="0" smtClean="0">
                <a:latin typeface="Arial" panose="020B0604020202020204" pitchFamily="34" charset="0"/>
              </a:rPr>
              <a:t>impressions (1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0472"/>
            <a:ext cx="8100522" cy="4861416"/>
          </a:xfrm>
        </p:spPr>
        <p:txBody>
          <a:bodyPr>
            <a:normAutofit fontScale="85000" lnSpcReduction="10000"/>
          </a:bodyPr>
          <a:lstStyle/>
          <a:p>
            <a:pPr marL="357188" indent="-357188">
              <a:lnSpc>
                <a:spcPct val="110000"/>
              </a:lnSpc>
            </a:pPr>
            <a:r>
              <a:rPr lang="en-CA" b="0" i="0" u="none" strike="noStrike" baseline="0" dirty="0" smtClean="0">
                <a:latin typeface="Arial" panose="020B0604020202020204" pitchFamily="34" charset="0"/>
              </a:rPr>
              <a:t>Overall the general impression of the site was good. </a:t>
            </a:r>
          </a:p>
          <a:p>
            <a:pPr marL="357188" indent="-357188">
              <a:lnSpc>
                <a:spcPct val="110000"/>
              </a:lnSpc>
            </a:pPr>
            <a:r>
              <a:rPr lang="en-CA" b="0" i="0" u="none" strike="noStrike" baseline="0" dirty="0" smtClean="0">
                <a:latin typeface="Arial" panose="020B0604020202020204" pitchFamily="34" charset="0"/>
              </a:rPr>
              <a:t>Inevitably people had their own prejudices about what was important. </a:t>
            </a:r>
          </a:p>
          <a:p>
            <a:pPr marL="357188" indent="-357188">
              <a:lnSpc>
                <a:spcPct val="110000"/>
              </a:lnSpc>
            </a:pPr>
            <a:r>
              <a:rPr lang="en-CA" b="0" i="0" u="none" strike="noStrike" baseline="0" dirty="0" smtClean="0">
                <a:latin typeface="Arial" panose="020B0604020202020204" pitchFamily="34" charset="0"/>
              </a:rPr>
              <a:t>This was one reason we had developed so many different personas: so we as the design team could keep in mind how many different types of people would access the site, and not get bogged down in the needs of one or two specific groups. </a:t>
            </a:r>
          </a:p>
          <a:p>
            <a:pPr marL="357188" indent="-357188">
              <a:lnSpc>
                <a:spcPct val="110000"/>
              </a:lnSpc>
            </a:pPr>
            <a:r>
              <a:rPr lang="en-CA" b="0" i="0" u="none" strike="noStrike" baseline="0" dirty="0" smtClean="0">
                <a:latin typeface="Arial" panose="020B0604020202020204" pitchFamily="34" charset="0"/>
              </a:rPr>
              <a:t>The power of the personas was well demonstrated by one respondent who commented that she had difficulty finding the information required when working through scenario 7, but found it easily when working through scenario 8. </a:t>
            </a:r>
          </a:p>
          <a:p>
            <a:pPr marL="357188" indent="-357188">
              <a:lnSpc>
                <a:spcPct val="110000"/>
              </a:lnSpc>
            </a:pPr>
            <a:r>
              <a:rPr lang="en-CA" b="0" i="0" u="none" strike="noStrike" baseline="0" dirty="0" smtClean="0">
                <a:latin typeface="Arial" panose="020B0604020202020204" pitchFamily="34" charset="0"/>
              </a:rPr>
              <a:t>This showed how important the way that people framed their information needs was in making use of the navigational structure.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4930384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2033"/>
            <a:ext cx="7886700" cy="474785"/>
          </a:xfrm>
        </p:spPr>
        <p:txBody>
          <a:bodyPr/>
          <a:lstStyle/>
          <a:p>
            <a:r>
              <a:rPr lang="en-US" sz="3600" i="0" u="none" strike="noStrike" kern="1400" baseline="0" dirty="0">
                <a:latin typeface="Arial" panose="020B0604020202020204" pitchFamily="34" charset="0"/>
              </a:rPr>
              <a:t>Early </a:t>
            </a:r>
            <a:r>
              <a:rPr lang="en-US" sz="3600" i="0" u="none" strike="noStrike" kern="1400" baseline="0" dirty="0" smtClean="0">
                <a:latin typeface="Arial" panose="020B0604020202020204" pitchFamily="34" charset="0"/>
              </a:rPr>
              <a:t>impressions (2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39118"/>
            <a:ext cx="8087338" cy="4791074"/>
          </a:xfrm>
        </p:spPr>
        <p:txBody>
          <a:bodyPr>
            <a:noAutofit/>
          </a:bodyPr>
          <a:lstStyle/>
          <a:p>
            <a:pPr marL="357188" indent="-357188"/>
            <a:r>
              <a:rPr lang="en-US" sz="1800" b="0" i="0" u="none" strike="noStrike" baseline="0" dirty="0">
                <a:latin typeface="Arial" panose="020B0604020202020204" pitchFamily="34" charset="0"/>
              </a:rPr>
              <a:t>Another comment concerned making the content more ‘Web-friendly’; ‘i.e. shorter, tighter, chunkier and </a:t>
            </a:r>
            <a:r>
              <a:rPr lang="en-US" sz="1800" b="0" i="0" u="none" strike="noStrike" baseline="0" dirty="0" smtClean="0">
                <a:latin typeface="Arial" panose="020B0604020202020204" pitchFamily="34" charset="0"/>
              </a:rPr>
              <a:t>keyword-emphasized.’ </a:t>
            </a:r>
            <a:endParaRPr lang="en-US" sz="1800" b="0" i="0" u="none" strike="noStrike" baseline="0" dirty="0">
              <a:latin typeface="Arial" panose="020B0604020202020204" pitchFamily="34" charset="0"/>
            </a:endParaRPr>
          </a:p>
          <a:p>
            <a:pPr marL="357188" indent="-357188"/>
            <a:r>
              <a:rPr lang="en-US" sz="1800" b="0" i="0" u="none" strike="noStrike" baseline="0" dirty="0">
                <a:latin typeface="Arial" panose="020B0604020202020204" pitchFamily="34" charset="0"/>
              </a:rPr>
              <a:t>The same respondent suggested looking at the design of the horizontal bar across the pages as, viewing it on his 15-inch screen, the bar was top heavy. </a:t>
            </a:r>
          </a:p>
          <a:p>
            <a:pPr marL="357188" indent="-357188"/>
            <a:r>
              <a:rPr lang="en-US" sz="1800" b="0" i="0" u="none" strike="noStrike" baseline="0" dirty="0">
                <a:latin typeface="Arial" panose="020B0604020202020204" pitchFamily="34" charset="0"/>
              </a:rPr>
              <a:t>It forced him into a lot of unnecessary scrolling.</a:t>
            </a:r>
          </a:p>
          <a:p>
            <a:pPr marL="357188" indent="-357188"/>
            <a:r>
              <a:rPr lang="en-US" sz="1800" b="0" i="0" u="none" strike="noStrike" baseline="0" dirty="0">
                <a:latin typeface="Arial" panose="020B0604020202020204" pitchFamily="34" charset="0"/>
              </a:rPr>
              <a:t>Of course, it is always difficult to interpret such data as some people will tend to put ‘agree’ when others would put ‘strongly </a:t>
            </a:r>
            <a:r>
              <a:rPr lang="en-US" sz="1800" b="0" i="0" u="none" strike="noStrike" baseline="0" dirty="0" smtClean="0">
                <a:latin typeface="Arial" panose="020B0604020202020204" pitchFamily="34" charset="0"/>
              </a:rPr>
              <a:t>agree,’ </a:t>
            </a:r>
            <a:r>
              <a:rPr lang="en-US" sz="1800" b="0" i="0" u="none" strike="noStrike" baseline="0" dirty="0">
                <a:latin typeface="Arial" panose="020B0604020202020204" pitchFamily="34" charset="0"/>
              </a:rPr>
              <a:t>and so with only 18 responses it is difficult to tease apart too much detail. </a:t>
            </a:r>
          </a:p>
          <a:p>
            <a:pPr marL="357188" indent="-357188"/>
            <a:r>
              <a:rPr lang="en-US" sz="1800" b="0" i="0" u="none" strike="noStrike" baseline="0" dirty="0">
                <a:latin typeface="Arial" panose="020B0604020202020204" pitchFamily="34" charset="0"/>
              </a:rPr>
              <a:t>However, it is clear that there is strong support for the first four questions. </a:t>
            </a:r>
          </a:p>
          <a:p>
            <a:pPr marL="357188" indent="-357188"/>
            <a:r>
              <a:rPr lang="en-US" sz="1800" b="0" i="0" u="none" strike="noStrike" baseline="0" dirty="0">
                <a:latin typeface="Arial" panose="020B0604020202020204" pitchFamily="34" charset="0"/>
              </a:rPr>
              <a:t>The following five are less clear-cut and the question concerning control has produced over </a:t>
            </a:r>
            <a:r>
              <a:rPr lang="en-US" sz="1800" b="0" i="0" u="none" strike="noStrike" baseline="0" dirty="0" smtClean="0">
                <a:latin typeface="Arial" panose="020B0604020202020204" pitchFamily="34" charset="0"/>
              </a:rPr>
              <a:t>50% </a:t>
            </a:r>
            <a:r>
              <a:rPr lang="en-US" sz="1800" b="0" i="0" u="none" strike="noStrike" baseline="0" dirty="0" smtClean="0">
                <a:latin typeface="Arial" panose="020B0604020202020204" pitchFamily="34" charset="0"/>
              </a:rPr>
              <a:t>who </a:t>
            </a:r>
            <a:r>
              <a:rPr lang="en-US" sz="1800" b="0" i="0" u="none" strike="noStrike" baseline="0" dirty="0">
                <a:latin typeface="Arial" panose="020B0604020202020204" pitchFamily="34" charset="0"/>
              </a:rPr>
              <a:t>can only ‘agree’ rather than ‘strongly </a:t>
            </a:r>
            <a:r>
              <a:rPr lang="en-US" sz="1800" b="0" i="0" u="none" strike="noStrike" baseline="0" dirty="0" smtClean="0">
                <a:latin typeface="Arial" panose="020B0604020202020204" pitchFamily="34" charset="0"/>
              </a:rPr>
              <a:t>agree.’ </a:t>
            </a:r>
            <a:endParaRPr lang="en-US" sz="1800" b="0" i="0" u="none" strike="noStrike" baseline="0" dirty="0">
              <a:latin typeface="Arial" panose="020B0604020202020204" pitchFamily="34" charset="0"/>
            </a:endParaRPr>
          </a:p>
          <a:p>
            <a:pPr marL="357188" indent="-357188"/>
            <a:r>
              <a:rPr lang="en-US" sz="1800" b="0" i="0" u="none" strike="noStrike" baseline="0" dirty="0">
                <a:latin typeface="Arial" panose="020B0604020202020204" pitchFamily="34" charset="0"/>
              </a:rPr>
              <a:t>The negative question, ‘I felt rather lost when using the </a:t>
            </a:r>
            <a:r>
              <a:rPr lang="en-US" sz="1800" b="0" i="0" u="none" strike="noStrike" baseline="0" dirty="0" smtClean="0">
                <a:latin typeface="Arial" panose="020B0604020202020204" pitchFamily="34" charset="0"/>
              </a:rPr>
              <a:t>site,’ </a:t>
            </a:r>
            <a:r>
              <a:rPr lang="en-US" sz="1800" b="0" i="0" u="none" strike="noStrike" baseline="0" dirty="0">
                <a:latin typeface="Arial" panose="020B0604020202020204" pitchFamily="34" charset="0"/>
              </a:rPr>
              <a:t>brought a positive result and helped to ensure that people were paying attention when filling in the questionnaire!</a:t>
            </a:r>
          </a:p>
        </p:txBody>
      </p:sp>
    </p:spTree>
    <p:extLst>
      <p:ext uri="{BB962C8B-B14F-4D97-AF65-F5344CB8AC3E}">
        <p14:creationId xmlns:p14="http://schemas.microsoft.com/office/powerpoint/2010/main" val="15051509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1313"/>
            <a:ext cx="7886700" cy="652218"/>
          </a:xfrm>
        </p:spPr>
        <p:txBody>
          <a:bodyPr/>
          <a:lstStyle/>
          <a:p>
            <a:r>
              <a:rPr lang="en-US" sz="3600" i="0" u="none" strike="noStrike" kern="1400" baseline="0" dirty="0">
                <a:latin typeface="Arial" panose="020B0604020202020204" pitchFamily="34" charset="0"/>
              </a:rPr>
              <a:t>Responding to the evaluation</a:t>
            </a:r>
          </a:p>
        </p:txBody>
      </p:sp>
      <p:sp>
        <p:nvSpPr>
          <p:cNvPr id="3" name="Text Placeholder 2"/>
          <p:cNvSpPr>
            <a:spLocks noGrp="1"/>
          </p:cNvSpPr>
          <p:nvPr>
            <p:ph type="body" idx="4294967295"/>
          </p:nvPr>
        </p:nvSpPr>
        <p:spPr>
          <a:xfrm>
            <a:off x="662400" y="1411684"/>
            <a:ext cx="8087338" cy="4791075"/>
          </a:xfrm>
        </p:spPr>
        <p:txBody>
          <a:bodyPr>
            <a:normAutofit/>
          </a:bodyPr>
          <a:lstStyle/>
          <a:p>
            <a:pPr marL="357188" indent="-357188">
              <a:lnSpc>
                <a:spcPct val="120000"/>
              </a:lnSpc>
            </a:pPr>
            <a:r>
              <a:rPr lang="en-CA" sz="1600" b="0" i="0" u="none" strike="noStrike" baseline="0" dirty="0" smtClean="0">
                <a:latin typeface="Arial" panose="020B0604020202020204" pitchFamily="34" charset="0"/>
              </a:rPr>
              <a:t>A number of key changes were made following this evaluation. </a:t>
            </a:r>
          </a:p>
          <a:p>
            <a:pPr marL="357188" indent="-357188">
              <a:lnSpc>
                <a:spcPct val="120000"/>
              </a:lnSpc>
            </a:pPr>
            <a:r>
              <a:rPr lang="en-CA" sz="1600" b="0" i="0" u="none" strike="noStrike" baseline="0" dirty="0" smtClean="0">
                <a:latin typeface="Arial" panose="020B0604020202020204" pitchFamily="34" charset="0"/>
              </a:rPr>
              <a:t>The team agreed to work on, and adopt, a particular house style for writing content, much as we had agreed on a colour scheme and overall ‘personality’ for the site. </a:t>
            </a:r>
          </a:p>
          <a:p>
            <a:pPr marL="357188" indent="-357188">
              <a:lnSpc>
                <a:spcPct val="120000"/>
              </a:lnSpc>
            </a:pPr>
            <a:r>
              <a:rPr lang="en-CA" sz="1600" b="0" i="0" u="none" strike="noStrike" baseline="0" dirty="0" smtClean="0">
                <a:latin typeface="Arial" panose="020B0604020202020204" pitchFamily="34" charset="0"/>
              </a:rPr>
              <a:t>The team agreed to prioritize the remaining work to ensure that all the site visitors would be accommodated. </a:t>
            </a:r>
          </a:p>
          <a:p>
            <a:pPr marL="357188" indent="-357188">
              <a:lnSpc>
                <a:spcPct val="120000"/>
              </a:lnSpc>
            </a:pPr>
            <a:r>
              <a:rPr lang="en-CA" sz="1600" b="0" i="0" u="none" strike="noStrike" baseline="0" dirty="0" smtClean="0">
                <a:latin typeface="Arial" panose="020B0604020202020204" pitchFamily="34" charset="0"/>
              </a:rPr>
              <a:t>RA would develop the sections on Life, In the Footsteps and the plot synopsis in the house style that had been agreed. </a:t>
            </a:r>
          </a:p>
          <a:p>
            <a:pPr marL="357188" indent="-357188">
              <a:lnSpc>
                <a:spcPct val="120000"/>
              </a:lnSpc>
            </a:pPr>
            <a:r>
              <a:rPr lang="en-CA" sz="1600" b="0" i="0" u="none" strike="noStrike" baseline="0" dirty="0" smtClean="0">
                <a:latin typeface="Arial" panose="020B0604020202020204" pitchFamily="34" charset="0"/>
              </a:rPr>
              <a:t>WD would concentrate on getting the gallery fully functional and getting all the pictures tagged with event, location, person, relationships and year. </a:t>
            </a:r>
          </a:p>
          <a:p>
            <a:pPr marL="357188" indent="-357188">
              <a:lnSpc>
                <a:spcPct val="120000"/>
              </a:lnSpc>
            </a:pPr>
            <a:r>
              <a:rPr lang="en-CA" sz="1600" b="0" i="0" u="none" strike="noStrike" baseline="0" dirty="0" smtClean="0">
                <a:latin typeface="Arial" panose="020B0604020202020204" pitchFamily="34" charset="0"/>
              </a:rPr>
              <a:t>Three hundred images had to be uploaded, tagged and made ready for the site. </a:t>
            </a:r>
          </a:p>
          <a:p>
            <a:pPr marL="357188" indent="-357188">
              <a:lnSpc>
                <a:spcPct val="120000"/>
              </a:lnSpc>
            </a:pPr>
            <a:r>
              <a:rPr lang="en-CA" sz="1600" b="0" i="0" u="none" strike="noStrike" baseline="0" dirty="0" smtClean="0">
                <a:latin typeface="Arial" panose="020B0604020202020204" pitchFamily="34" charset="0"/>
              </a:rPr>
              <a:t>RA would also pay attention to the Community part of the site to ensure that people could comment, rectify any errors and participate in the wider RLS community.</a:t>
            </a:r>
          </a:p>
          <a:p>
            <a:pPr marL="357188" indent="-357188">
              <a:lnSpc>
                <a:spcPct val="120000"/>
              </a:lnSpc>
            </a:pPr>
            <a:r>
              <a:rPr lang="en-CA" sz="1600" b="0" i="0" u="none" strike="noStrike" baseline="0" dirty="0" smtClean="0">
                <a:latin typeface="Arial" panose="020B0604020202020204" pitchFamily="34" charset="0"/>
              </a:rPr>
              <a:t>The site officially went live on 13 November, the anniversary of Stevenson’s birth.</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18622058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4066"/>
            <a:ext cx="7886700" cy="546712"/>
          </a:xfrm>
        </p:spPr>
        <p:txBody>
          <a:bodyPr/>
          <a:lstStyle/>
          <a:p>
            <a:r>
              <a:rPr lang="en-US" sz="3600" i="0" u="none" strike="noStrike" kern="1400" baseline="0" dirty="0" smtClean="0">
                <a:latin typeface="Arial" panose="020B0604020202020204" pitchFamily="34" charset="0"/>
              </a:rPr>
              <a:t>Re-design (1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2388"/>
            <a:ext cx="8100528" cy="4852620"/>
          </a:xfrm>
        </p:spPr>
        <p:txBody>
          <a:bodyPr>
            <a:normAutofit fontScale="92500"/>
          </a:bodyPr>
          <a:lstStyle/>
          <a:p>
            <a:pPr marL="347663" indent="-347663"/>
            <a:r>
              <a:rPr lang="en-CA" b="0" i="0" u="none" strike="noStrike" baseline="0" dirty="0" smtClean="0">
                <a:latin typeface="Arial" panose="020B0604020202020204" pitchFamily="34" charset="0"/>
              </a:rPr>
              <a:t>By 2015 it was clear that the original design was looking rather old and out of date. </a:t>
            </a:r>
          </a:p>
          <a:p>
            <a:pPr marL="347663" indent="-347663"/>
            <a:r>
              <a:rPr lang="en-CA" b="0" i="0" u="none" strike="noStrike" baseline="0" dirty="0" smtClean="0">
                <a:latin typeface="Arial" panose="020B0604020202020204" pitchFamily="34" charset="0"/>
              </a:rPr>
              <a:t>In the years since the original site was developed, mobile computing had taken off and the site performed very badly on smartphone and tablet displays. </a:t>
            </a:r>
          </a:p>
          <a:p>
            <a:pPr marL="347663" indent="-347663"/>
            <a:r>
              <a:rPr lang="en-CA" b="0" i="0" u="none" strike="noStrike" baseline="0" dirty="0" smtClean="0">
                <a:latin typeface="Arial" panose="020B0604020202020204" pitchFamily="34" charset="0"/>
              </a:rPr>
              <a:t>The CMS that was used for the original site was out of date and so the site was being hacked by people—really because they were able to rather than any great sense of malice. </a:t>
            </a:r>
          </a:p>
          <a:p>
            <a:pPr marL="347663" indent="-347663"/>
            <a:r>
              <a:rPr lang="en-CA" b="0" i="0" u="none" strike="noStrike" baseline="0" dirty="0" smtClean="0">
                <a:latin typeface="Arial" panose="020B0604020202020204" pitchFamily="34" charset="0"/>
              </a:rPr>
              <a:t>Accordingly we decided to redesign and </a:t>
            </a:r>
            <a:r>
              <a:rPr lang="en-CA" b="0" i="0" u="none" strike="noStrike" baseline="0" dirty="0" err="1" smtClean="0">
                <a:latin typeface="Arial" panose="020B0604020202020204" pitchFamily="34" charset="0"/>
              </a:rPr>
              <a:t>reimplement</a:t>
            </a:r>
            <a:r>
              <a:rPr lang="en-CA" b="0" i="0" u="none" strike="noStrike" baseline="0" dirty="0" smtClean="0">
                <a:latin typeface="Arial" panose="020B0604020202020204" pitchFamily="34" charset="0"/>
              </a:rPr>
              <a:t> the site.</a:t>
            </a:r>
          </a:p>
          <a:p>
            <a:pPr marL="347663" indent="-347663"/>
            <a:r>
              <a:rPr lang="en-CA" b="0" i="0" u="none" strike="noStrike" baseline="0" dirty="0" smtClean="0">
                <a:latin typeface="Arial" panose="020B0604020202020204" pitchFamily="34" charset="0"/>
              </a:rPr>
              <a:t>The main goal of the redevelopment was to improve the overall UX by providing a contemporary look and feel to an established website.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6673016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0101"/>
            <a:ext cx="7886700" cy="634634"/>
          </a:xfrm>
        </p:spPr>
        <p:txBody>
          <a:bodyPr/>
          <a:lstStyle/>
          <a:p>
            <a:r>
              <a:rPr lang="en-US" sz="3600" i="0" u="none" strike="noStrike" kern="1400" baseline="0" smtClean="0">
                <a:latin typeface="Arial" panose="020B0604020202020204" pitchFamily="34" charset="0"/>
              </a:rPr>
              <a:t>Re-design </a:t>
            </a:r>
            <a:r>
              <a:rPr lang="en-US" sz="3600" i="0" u="none" strike="noStrike" kern="1400" baseline="0" dirty="0" smtClean="0">
                <a:latin typeface="Arial" panose="020B0604020202020204" pitchFamily="34" charset="0"/>
              </a:rPr>
              <a:t>(2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1530"/>
            <a:ext cx="8087334" cy="4826245"/>
          </a:xfrm>
        </p:spPr>
        <p:txBody>
          <a:bodyPr>
            <a:normAutofit fontScale="92500" lnSpcReduction="10000"/>
          </a:bodyPr>
          <a:lstStyle/>
          <a:p>
            <a:pPr marL="347663" indent="-347663">
              <a:lnSpc>
                <a:spcPct val="110000"/>
              </a:lnSpc>
            </a:pPr>
            <a:r>
              <a:rPr lang="en-CA" b="0" i="0" u="none" strike="noStrike" baseline="0" dirty="0" smtClean="0">
                <a:latin typeface="Arial" panose="020B0604020202020204" pitchFamily="34" charset="0"/>
              </a:rPr>
              <a:t>Thus the key challenge was to keep the gravitas and Victorian feel of the original site and present it in a contemporary way. </a:t>
            </a:r>
          </a:p>
          <a:p>
            <a:pPr marL="347663" indent="-347663">
              <a:lnSpc>
                <a:spcPct val="110000"/>
              </a:lnSpc>
            </a:pPr>
            <a:r>
              <a:rPr lang="en-CA" b="0" i="0" u="none" strike="noStrike" baseline="0" dirty="0" smtClean="0">
                <a:latin typeface="Arial" panose="020B0604020202020204" pitchFamily="34" charset="0"/>
              </a:rPr>
              <a:t>The colour palette would be an important influence and determine the look and feel of the website. </a:t>
            </a:r>
          </a:p>
          <a:p>
            <a:pPr marL="347663" indent="-347663">
              <a:lnSpc>
                <a:spcPct val="110000"/>
              </a:lnSpc>
            </a:pPr>
            <a:r>
              <a:rPr lang="en-CA" b="0" i="0" u="none" strike="noStrike" baseline="0" dirty="0" smtClean="0">
                <a:latin typeface="Arial" panose="020B0604020202020204" pitchFamily="34" charset="0"/>
              </a:rPr>
              <a:t>The designers chose a particular shade of brown and purple to give the site a historical and Victorian feel with the other colours providing a more vibrant and striking feel to differentiate between sections of the Robert Louis Stevenson website. </a:t>
            </a:r>
          </a:p>
          <a:p>
            <a:pPr marL="347663" indent="-347663">
              <a:lnSpc>
                <a:spcPct val="110000"/>
              </a:lnSpc>
            </a:pPr>
            <a:r>
              <a:rPr lang="en-CA" b="0" i="0" u="none" strike="noStrike" baseline="0" dirty="0" smtClean="0">
                <a:latin typeface="Arial" panose="020B0604020202020204" pitchFamily="34" charset="0"/>
              </a:rPr>
              <a:t>Each section of the site had its own colour to help give it identity and was central to the design language that was adopted.</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1796807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0447"/>
            <a:ext cx="7886700" cy="476370"/>
          </a:xfrm>
        </p:spPr>
        <p:txBody>
          <a:bodyPr/>
          <a:lstStyle/>
          <a:p>
            <a:r>
              <a:rPr lang="en-US" sz="3600" i="0" u="none" strike="noStrike" kern="1400" baseline="0" dirty="0">
                <a:latin typeface="Arial" panose="020B0604020202020204" pitchFamily="34" charset="0"/>
              </a:rPr>
              <a:t>Information </a:t>
            </a:r>
            <a:r>
              <a:rPr lang="en-US" sz="3600" kern="1400" dirty="0">
                <a:latin typeface="Arial" panose="020B0604020202020204" pitchFamily="34" charset="0"/>
              </a:rPr>
              <a:t>a</a:t>
            </a:r>
            <a:r>
              <a:rPr lang="en-US" sz="3600" i="0" u="none" strike="noStrike" kern="1400" baseline="0" dirty="0" smtClean="0">
                <a:latin typeface="Arial" panose="020B0604020202020204" pitchFamily="34" charset="0"/>
              </a:rPr>
              <a:t>rchitecture</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65844"/>
            <a:ext cx="7886700" cy="4351338"/>
          </a:xfrm>
        </p:spPr>
        <p:txBody>
          <a:bodyPr>
            <a:normAutofit fontScale="92500" lnSpcReduction="10000"/>
          </a:bodyPr>
          <a:lstStyle/>
          <a:p>
            <a:pPr marL="347663" indent="-347663"/>
            <a:r>
              <a:rPr lang="en-CA" b="0" i="0" u="none" strike="noStrike" baseline="0" dirty="0" smtClean="0">
                <a:latin typeface="Arial" panose="020B0604020202020204" pitchFamily="34" charset="0"/>
              </a:rPr>
              <a:t>There were significant discussions about the information architecture of the site. </a:t>
            </a:r>
          </a:p>
          <a:p>
            <a:pPr marL="347663" indent="-347663"/>
            <a:r>
              <a:rPr lang="en-CA" b="0" i="0" u="none" strike="noStrike" baseline="0" dirty="0" smtClean="0">
                <a:latin typeface="Arial" panose="020B0604020202020204" pitchFamily="34" charset="0"/>
              </a:rPr>
              <a:t>The requirement to make it responsive to different devices meant that the number of categories had to be re-examined. </a:t>
            </a:r>
          </a:p>
          <a:p>
            <a:pPr marL="347663" indent="-347663"/>
            <a:r>
              <a:rPr lang="en-CA" b="0" i="0" u="none" strike="noStrike" baseline="0" dirty="0" smtClean="0">
                <a:latin typeface="Arial" panose="020B0604020202020204" pitchFamily="34" charset="0"/>
              </a:rPr>
              <a:t>There was also the issue of improving the search function. </a:t>
            </a:r>
          </a:p>
          <a:p>
            <a:pPr marL="347663" indent="-347663"/>
            <a:r>
              <a:rPr lang="en-CA" b="0" i="0" u="none" strike="noStrike" baseline="0" dirty="0" smtClean="0">
                <a:latin typeface="Arial" panose="020B0604020202020204" pitchFamily="34" charset="0"/>
              </a:rPr>
              <a:t>This involved adding new metadata to many of the texts and images in the website. </a:t>
            </a:r>
          </a:p>
          <a:p>
            <a:pPr marL="347663" indent="-347663"/>
            <a:r>
              <a:rPr lang="en-CA" b="0" i="0" u="none" strike="noStrike" baseline="0" dirty="0" smtClean="0">
                <a:latin typeface="Arial" panose="020B0604020202020204" pitchFamily="34" charset="0"/>
              </a:rPr>
              <a:t>The site was also made responsive to the device that was displaying it. </a:t>
            </a:r>
          </a:p>
          <a:p>
            <a:pPr marL="347663" indent="-347663"/>
            <a:r>
              <a:rPr lang="en-CA" b="0" i="0" u="none" strike="noStrike" baseline="0" dirty="0" smtClean="0">
                <a:latin typeface="Arial" panose="020B0604020202020204" pitchFamily="34" charset="0"/>
              </a:rPr>
              <a:t>The menu automatically changes from the top level to the familiar three-line menu icon and the text layout adjusts itself for the smaller screen.</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3245798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46823"/>
            <a:ext cx="7886700" cy="423618"/>
          </a:xfrm>
        </p:spPr>
        <p:txBody>
          <a:bodyPr/>
          <a:lstStyle/>
          <a:p>
            <a:r>
              <a:rPr lang="en-US" sz="3600" i="0" u="none" strike="noStrike" kern="1400" baseline="0" dirty="0">
                <a:latin typeface="Arial" panose="020B0604020202020204" pitchFamily="34" charset="0"/>
              </a:rPr>
              <a:t>Summary and key points</a:t>
            </a:r>
          </a:p>
        </p:txBody>
      </p:sp>
      <p:sp>
        <p:nvSpPr>
          <p:cNvPr id="3" name="Text Placeholder 2"/>
          <p:cNvSpPr>
            <a:spLocks noGrp="1"/>
          </p:cNvSpPr>
          <p:nvPr>
            <p:ph type="body" idx="4294967295"/>
          </p:nvPr>
        </p:nvSpPr>
        <p:spPr>
          <a:xfrm>
            <a:off x="662400" y="1429974"/>
            <a:ext cx="8096129" cy="4799866"/>
          </a:xfrm>
        </p:spPr>
        <p:txBody>
          <a:bodyPr>
            <a:normAutofit fontScale="70000" lnSpcReduction="20000"/>
          </a:bodyPr>
          <a:lstStyle/>
          <a:p>
            <a:pPr marL="347663" indent="-347663">
              <a:lnSpc>
                <a:spcPct val="120000"/>
              </a:lnSpc>
            </a:pPr>
            <a:r>
              <a:rPr lang="en-CA" b="0" i="0" u="none" strike="noStrike" baseline="0" dirty="0" smtClean="0">
                <a:latin typeface="Arial" panose="020B0604020202020204" pitchFamily="34" charset="0"/>
              </a:rPr>
              <a:t>In this chapter we have looked at the design of apps and websites. Although there are differences between the two, the design process is similar. The particular aspects of designing for mobiles is considered in Chapter 19. </a:t>
            </a:r>
          </a:p>
          <a:p>
            <a:pPr marL="347663" indent="-347663">
              <a:lnSpc>
                <a:spcPct val="120000"/>
              </a:lnSpc>
            </a:pPr>
            <a:r>
              <a:rPr lang="en-CA" b="0" i="0" u="none" strike="noStrike" baseline="0" dirty="0" smtClean="0">
                <a:latin typeface="Arial" panose="020B0604020202020204" pitchFamily="34" charset="0"/>
              </a:rPr>
              <a:t>As with the design of all interactive systems, the design of apps and websites requires understanding, </a:t>
            </a:r>
            <a:r>
              <a:rPr lang="en-CA" b="0" i="0" u="none" strike="noStrike" baseline="0" dirty="0" err="1" smtClean="0">
                <a:latin typeface="Arial" panose="020B0604020202020204" pitchFamily="34" charset="0"/>
              </a:rPr>
              <a:t>envisionment</a:t>
            </a:r>
            <a:r>
              <a:rPr lang="en-CA" b="0" i="0" u="none" strike="noStrike" baseline="0" dirty="0" smtClean="0">
                <a:latin typeface="Arial" panose="020B0604020202020204" pitchFamily="34" charset="0"/>
              </a:rPr>
              <a:t>, design and evaluation and a clear view of the purpose of the system.</a:t>
            </a:r>
          </a:p>
          <a:p>
            <a:pPr marL="347663" indent="-347663">
              <a:lnSpc>
                <a:spcPct val="120000"/>
              </a:lnSpc>
            </a:pPr>
            <a:r>
              <a:rPr lang="en-CA" b="0" i="0" u="none" strike="noStrike" baseline="0" dirty="0" smtClean="0">
                <a:latin typeface="Arial" panose="020B0604020202020204" pitchFamily="34" charset="0"/>
              </a:rPr>
              <a:t>Website and app design needs to follow sound design principles and will include the development of personas, scenarios, a clear conceptual model and a clear design language.</a:t>
            </a:r>
          </a:p>
          <a:p>
            <a:pPr marL="347663" indent="-347663">
              <a:lnSpc>
                <a:spcPct val="120000"/>
              </a:lnSpc>
            </a:pPr>
            <a:r>
              <a:rPr lang="en-CA" b="0" i="0" u="none" strike="noStrike" baseline="0" dirty="0" smtClean="0">
                <a:latin typeface="Arial" panose="020B0604020202020204" pitchFamily="34" charset="0"/>
              </a:rPr>
              <a:t>Information architecture is concerned with understanding the structure and organization of the content of the site or app and is the basis for the conceptual model</a:t>
            </a:r>
          </a:p>
          <a:p>
            <a:pPr marL="347663" indent="-347663">
              <a:lnSpc>
                <a:spcPct val="120000"/>
              </a:lnSpc>
            </a:pPr>
            <a:r>
              <a:rPr lang="en-CA" b="0" i="0" u="none" strike="noStrike" baseline="0" dirty="0" smtClean="0">
                <a:latin typeface="Arial" panose="020B0604020202020204" pitchFamily="34" charset="0"/>
              </a:rPr>
              <a:t>Navigation concerns how people move around the site or app and how they get to know what is on the site and where it is.</a:t>
            </a:r>
          </a:p>
          <a:p>
            <a:pPr marL="347663" indent="-347663">
              <a:lnSpc>
                <a:spcPct val="120000"/>
              </a:lnSpc>
            </a:pPr>
            <a:r>
              <a:rPr lang="en-CA" b="0" i="0" u="none" strike="noStrike" baseline="0" dirty="0" smtClean="0">
                <a:latin typeface="Arial" panose="020B0604020202020204" pitchFamily="34" charset="0"/>
              </a:rPr>
              <a:t>The case study illustrates many aspects of website design, but also shows how much else goes on around the design of a website.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397734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3669" y="323376"/>
            <a:ext cx="8856663" cy="669804"/>
          </a:xfrm>
        </p:spPr>
        <p:txBody>
          <a:bodyPr/>
          <a:lstStyle/>
          <a:p>
            <a:r>
              <a:rPr lang="en-US" sz="3600" i="0" u="none" strike="noStrike" kern="1400" baseline="0" dirty="0">
                <a:latin typeface="Arial" panose="020B0604020202020204" pitchFamily="34" charset="0"/>
              </a:rPr>
              <a:t>App and website </a:t>
            </a:r>
            <a:r>
              <a:rPr lang="en-US" sz="3600" i="0" u="none" strike="noStrike" kern="1400" baseline="0" dirty="0" smtClean="0">
                <a:latin typeface="Arial" panose="020B0604020202020204" pitchFamily="34" charset="0"/>
              </a:rPr>
              <a:t>development (3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9200"/>
            <a:ext cx="8109315" cy="4870200"/>
          </a:xfrm>
        </p:spPr>
        <p:txBody>
          <a:bodyPr>
            <a:normAutofit fontScale="92500"/>
          </a:bodyPr>
          <a:lstStyle/>
          <a:p>
            <a:pPr marL="357188" indent="-357188">
              <a:lnSpc>
                <a:spcPct val="110000"/>
              </a:lnSpc>
            </a:pPr>
            <a:r>
              <a:rPr lang="en-CA" b="0" i="0" u="none" strike="noStrike" baseline="0" dirty="0" smtClean="0">
                <a:latin typeface="Arial" panose="020B0604020202020204" pitchFamily="34" charset="0"/>
              </a:rPr>
              <a:t>In between designing the concept of the app or website in terms of overall strategy and scope and the implementation and launch of a website or app is the focus of design and ensuring that the site meets the usability criteria— that it is effective, learnable and accommodating—and the UX criteria of being engaging and enjoyable. </a:t>
            </a:r>
          </a:p>
          <a:p>
            <a:pPr marL="357188" indent="-357188">
              <a:lnSpc>
                <a:spcPct val="110000"/>
              </a:lnSpc>
            </a:pPr>
            <a:r>
              <a:rPr lang="en-CA" b="0" i="0" u="none" strike="noStrike" baseline="0" dirty="0" smtClean="0">
                <a:latin typeface="Arial" panose="020B0604020202020204" pitchFamily="34" charset="0"/>
              </a:rPr>
              <a:t>This includes developing the structure of the site; the information architecture. </a:t>
            </a:r>
          </a:p>
          <a:p>
            <a:pPr marL="357188" indent="-357188">
              <a:lnSpc>
                <a:spcPct val="110000"/>
              </a:lnSpc>
            </a:pPr>
            <a:r>
              <a:rPr lang="en-CA" b="0" i="0" u="none" strike="noStrike" baseline="0" dirty="0" smtClean="0">
                <a:latin typeface="Arial" panose="020B0604020202020204" pitchFamily="34" charset="0"/>
              </a:rPr>
              <a:t>Website and app design is also concerned with information design (discussed in Chapter 12), interaction design and navigation design (the skeleton plane) and the surface plane of the, typically, multimodal interface.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94618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6478"/>
            <a:ext cx="7886700" cy="652218"/>
          </a:xfrm>
        </p:spPr>
        <p:txBody>
          <a:bodyPr/>
          <a:lstStyle/>
          <a:p>
            <a:r>
              <a:rPr lang="en-US" i="0" u="none" strike="noStrike" kern="1400" baseline="0" dirty="0">
                <a:latin typeface="Arial" panose="020B0604020202020204" pitchFamily="34" charset="0"/>
              </a:rPr>
              <a:t>Writing content</a:t>
            </a:r>
          </a:p>
        </p:txBody>
      </p:sp>
      <p:sp>
        <p:nvSpPr>
          <p:cNvPr id="3" name="Text Placeholder 2"/>
          <p:cNvSpPr>
            <a:spLocks noGrp="1"/>
          </p:cNvSpPr>
          <p:nvPr>
            <p:ph type="body" idx="4294967295"/>
          </p:nvPr>
        </p:nvSpPr>
        <p:spPr>
          <a:xfrm>
            <a:off x="662400" y="1429972"/>
            <a:ext cx="8087339" cy="4799868"/>
          </a:xfrm>
        </p:spPr>
        <p:txBody>
          <a:bodyPr>
            <a:noAutofit/>
          </a:bodyPr>
          <a:lstStyle/>
          <a:p>
            <a:pPr marL="357188" indent="-357188"/>
            <a:r>
              <a:rPr lang="en-CA" sz="1800" b="0" i="0" u="none" strike="noStrike" baseline="0" dirty="0" smtClean="0">
                <a:latin typeface="Arial" panose="020B0604020202020204" pitchFamily="34" charset="0"/>
              </a:rPr>
              <a:t>Vital to the success of an app or website, of course, is the content. </a:t>
            </a:r>
          </a:p>
          <a:p>
            <a:pPr marL="357188" indent="-357188"/>
            <a:r>
              <a:rPr lang="en-CA" sz="1800" b="0" i="0" u="none" strike="noStrike" baseline="0" dirty="0" smtClean="0">
                <a:latin typeface="Arial" panose="020B0604020202020204" pitchFamily="34" charset="0"/>
              </a:rPr>
              <a:t>The UX designer has to acquire another skill—that of writing and organizing information content. </a:t>
            </a:r>
          </a:p>
          <a:p>
            <a:pPr marL="357188" indent="-357188"/>
            <a:r>
              <a:rPr lang="en-CA" sz="1800" b="0" i="0" u="none" strike="noStrike" baseline="0" dirty="0" smtClean="0">
                <a:latin typeface="Arial" panose="020B0604020202020204" pitchFamily="34" charset="0"/>
              </a:rPr>
              <a:t>In many organizations someone else might work with the designer to help. </a:t>
            </a:r>
          </a:p>
          <a:p>
            <a:pPr marL="357188" indent="-357188"/>
            <a:r>
              <a:rPr lang="en-CA" sz="1800" b="0" i="0" u="none" strike="noStrike" baseline="0" dirty="0" smtClean="0">
                <a:latin typeface="Arial" panose="020B0604020202020204" pitchFamily="34" charset="0"/>
              </a:rPr>
              <a:t>Many websites are seriously overloaded with content and try to serve too many different types of customer. </a:t>
            </a:r>
          </a:p>
          <a:p>
            <a:pPr marL="357188" indent="-357188"/>
            <a:r>
              <a:rPr lang="en-CA" sz="1800" b="0" i="0" u="none" strike="noStrike" baseline="0" dirty="0" smtClean="0">
                <a:latin typeface="Arial" panose="020B0604020202020204" pitchFamily="34" charset="0"/>
              </a:rPr>
              <a:t>A university website will often try to cater for potential students, existing students, academic staff, administrative staff (its own and from other universities), business partners and so on. </a:t>
            </a:r>
          </a:p>
          <a:p>
            <a:pPr marL="357188" indent="-357188"/>
            <a:r>
              <a:rPr lang="en-CA" sz="1800" b="0" i="0" u="none" strike="noStrike" baseline="0" dirty="0" smtClean="0">
                <a:latin typeface="Arial" panose="020B0604020202020204" pitchFamily="34" charset="0"/>
              </a:rPr>
              <a:t>It will often have two or three separate apps aimed at different users. </a:t>
            </a:r>
          </a:p>
          <a:p>
            <a:pPr marL="357188" indent="-357188"/>
            <a:r>
              <a:rPr lang="en-CA" sz="1800" b="0" i="0" u="none" strike="noStrike" baseline="0" dirty="0" smtClean="0">
                <a:latin typeface="Arial" panose="020B0604020202020204" pitchFamily="34" charset="0"/>
              </a:rPr>
              <a:t>Trying to accommodate all these different user groups may result in an unruly and rambling site, making it difficult for any one of these groups to be satisfied. The same is true of large corporation and public service sites. </a:t>
            </a:r>
          </a:p>
          <a:p>
            <a:pPr marL="357188" indent="-357188"/>
            <a:r>
              <a:rPr lang="en-CA" sz="1800" b="0" i="0" u="none" strike="noStrike" baseline="0" dirty="0" smtClean="0">
                <a:latin typeface="Arial" panose="020B0604020202020204" pitchFamily="34" charset="0"/>
              </a:rPr>
              <a:t>A detailed PACT analysis and developing personas will help to identify the needs of different user groups.</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1701188676"/>
      </p:ext>
    </p:extLst>
  </p:cSld>
  <p:clrMapOvr>
    <a:masterClrMapping/>
  </p:clrMapOvr>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1048</TotalTime>
  <Words>10569</Words>
  <Application>Microsoft Office PowerPoint</Application>
  <PresentationFormat>On-screen Show (4:3)</PresentationFormat>
  <Paragraphs>541</Paragraphs>
  <Slides>77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77</vt:i4>
      </vt:variant>
    </vt:vector>
  </HeadingPairs>
  <TitlesOfParts>
    <vt:vector size="84" baseType="lpstr">
      <vt:lpstr>ＭＳ Ｐゴシック</vt:lpstr>
      <vt:lpstr>ＭＳ Ｐゴシック</vt:lpstr>
      <vt:lpstr>Arial</vt:lpstr>
      <vt:lpstr>Calibri</vt:lpstr>
      <vt:lpstr>Times</vt:lpstr>
      <vt:lpstr>Verdana</vt:lpstr>
      <vt:lpstr>3_Default Design</vt:lpstr>
      <vt:lpstr>PowerPoint Presentation</vt:lpstr>
      <vt:lpstr>Contents</vt:lpstr>
      <vt:lpstr>Aims</vt:lpstr>
      <vt:lpstr>Introduction (1 of 2)</vt:lpstr>
      <vt:lpstr>Introduction (2 of 2)</vt:lpstr>
      <vt:lpstr>App and website development (1 of 3)</vt:lpstr>
      <vt:lpstr>App and website development (2 of 3)</vt:lpstr>
      <vt:lpstr>App and website development (3 of 3)</vt:lpstr>
      <vt:lpstr>Writing content</vt:lpstr>
      <vt:lpstr>Implementation</vt:lpstr>
      <vt:lpstr>Website and app development (1 of 2)</vt:lpstr>
      <vt:lpstr>Website and app development (2 of 2)</vt:lpstr>
      <vt:lpstr>Responsive design</vt:lpstr>
      <vt:lpstr>Design principles</vt:lpstr>
      <vt:lpstr>Visibility</vt:lpstr>
      <vt:lpstr>Good design (1 of 2)</vt:lpstr>
      <vt:lpstr>Good design (2 of 2)</vt:lpstr>
      <vt:lpstr>UX</vt:lpstr>
      <vt:lpstr>Explore Scot app</vt:lpstr>
      <vt:lpstr>Challenge</vt:lpstr>
      <vt:lpstr> The information architecture of apps and websites</vt:lpstr>
      <vt:lpstr>Information architecture</vt:lpstr>
      <vt:lpstr>Classification schemes (1 of 2)</vt:lpstr>
      <vt:lpstr>Classification schemes (2 of 2)</vt:lpstr>
      <vt:lpstr>Ontologies, taxonomies and epistemologies</vt:lpstr>
      <vt:lpstr>Classification is difficult</vt:lpstr>
      <vt:lpstr>Classification schemes</vt:lpstr>
      <vt:lpstr>Hybrid schemes</vt:lpstr>
      <vt:lpstr>Faceted classification (1 of 2)</vt:lpstr>
      <vt:lpstr>Faceted classification (2 of 2)</vt:lpstr>
      <vt:lpstr>Challenge</vt:lpstr>
      <vt:lpstr>Organizational structures (1 of 2)</vt:lpstr>
      <vt:lpstr>Organizational structures (2 of 2)</vt:lpstr>
      <vt:lpstr>Networks</vt:lpstr>
      <vt:lpstr>The importance of classification (1 of 2)</vt:lpstr>
      <vt:lpstr>The importance of classification (2 of 2)</vt:lpstr>
      <vt:lpstr>Metadata (1 of 2)</vt:lpstr>
      <vt:lpstr>Metadata (2 of 2)</vt:lpstr>
      <vt:lpstr>Vocabularies (1 of 4)</vt:lpstr>
      <vt:lpstr>Vocabularies (2 of 4)</vt:lpstr>
      <vt:lpstr>Vocabularies (3 of 4)</vt:lpstr>
      <vt:lpstr>Vocabularies (4 of 4)</vt:lpstr>
      <vt:lpstr>Navigation design for apps and websites</vt:lpstr>
      <vt:lpstr>How people navigate</vt:lpstr>
      <vt:lpstr>Labelling</vt:lpstr>
      <vt:lpstr>Navigation support (1 of 3)</vt:lpstr>
      <vt:lpstr>Navigation support (2 of 3)</vt:lpstr>
      <vt:lpstr>Navigation support (3 of 3)</vt:lpstr>
      <vt:lpstr>Information foraging theory</vt:lpstr>
      <vt:lpstr>Searching (1 of 3)</vt:lpstr>
      <vt:lpstr>Searching (2 of 3)</vt:lpstr>
      <vt:lpstr>Searching (3 of 3)</vt:lpstr>
      <vt:lpstr>Case study: Designing the Robert Louis Stevenson website</vt:lpstr>
      <vt:lpstr>Early ideas (1 of 2)</vt:lpstr>
      <vt:lpstr>Early ideas (2 of 2)</vt:lpstr>
      <vt:lpstr>The existing site</vt:lpstr>
      <vt:lpstr>More issues (1 of 3)</vt:lpstr>
      <vt:lpstr>More issues (2 of 3)</vt:lpstr>
      <vt:lpstr>More issues (3 of 3)</vt:lpstr>
      <vt:lpstr>The academic persona</vt:lpstr>
      <vt:lpstr>The international tourist persona</vt:lpstr>
      <vt:lpstr>Initial designs (1 of 3)</vt:lpstr>
      <vt:lpstr>Initial designs (2 of 3)</vt:lpstr>
      <vt:lpstr>Initial designs (3 of 3)</vt:lpstr>
      <vt:lpstr>Making progress</vt:lpstr>
      <vt:lpstr>Overall structure (1 of 3)</vt:lpstr>
      <vt:lpstr>Overall structure (2 of 3)</vt:lpstr>
      <vt:lpstr>Overall structure (3 of 3)</vt:lpstr>
      <vt:lpstr>Evaluating websites</vt:lpstr>
      <vt:lpstr>RLS website continued</vt:lpstr>
      <vt:lpstr>Early impressions (1 of 2)</vt:lpstr>
      <vt:lpstr>Early impressions (2 of 2)</vt:lpstr>
      <vt:lpstr>Responding to the evaluation</vt:lpstr>
      <vt:lpstr>Re-design (1 of 2)</vt:lpstr>
      <vt:lpstr>Re-design (2 of 2)</vt:lpstr>
      <vt:lpstr>Information architecture</vt:lpstr>
      <vt:lpstr>Summary and 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apps and websites</dc:title>
  <dc:creator>Benyon, David</dc:creator>
  <cp:lastModifiedBy>Vivekan G</cp:lastModifiedBy>
  <cp:revision>254</cp:revision>
  <dcterms:created xsi:type="dcterms:W3CDTF">2017-11-24T15:55:54Z</dcterms:created>
  <dcterms:modified xsi:type="dcterms:W3CDTF">2019-01-22T13:46:00Z</dcterms:modified>
</cp:coreProperties>
</file>