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4" r:id="rId2"/>
  </p:sldMasterIdLst>
  <p:notesMasterIdLst>
    <p:notesMasterId r:id="rId53"/>
  </p:notesMasterIdLst>
  <p:sldIdLst>
    <p:sldId id="316" r:id="rId3"/>
    <p:sldId id="258" r:id="rId4"/>
    <p:sldId id="259" r:id="rId5"/>
    <p:sldId id="260" r:id="rId6"/>
    <p:sldId id="261" r:id="rId7"/>
    <p:sldId id="262" r:id="rId8"/>
    <p:sldId id="263" r:id="rId9"/>
    <p:sldId id="264"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6" userDrawn="1">
          <p15:clr>
            <a:srgbClr val="A4A3A4"/>
          </p15:clr>
        </p15:guide>
        <p15:guide id="3" pos="703" userDrawn="1">
          <p15:clr>
            <a:srgbClr val="A4A3A4"/>
          </p15:clr>
        </p15:guide>
        <p15:guide id="4" pos="975" userDrawn="1">
          <p15:clr>
            <a:srgbClr val="A4A3A4"/>
          </p15:clr>
        </p15:guide>
        <p15:guide id="5" pos="5579" userDrawn="1">
          <p15:clr>
            <a:srgbClr val="A4A3A4"/>
          </p15:clr>
        </p15:guide>
        <p15:guide id="6" orient="horz" pos="550" userDrawn="1">
          <p15:clr>
            <a:srgbClr val="A4A3A4"/>
          </p15:clr>
        </p15:guide>
        <p15:guide id="7" orient="horz" pos="958" userDrawn="1">
          <p15:clr>
            <a:srgbClr val="A4A3A4"/>
          </p15:clr>
        </p15:guide>
        <p15:guide id="8"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Laser" initials="CE"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snapToObjects="1">
      <p:cViewPr varScale="1">
        <p:scale>
          <a:sx n="105" d="100"/>
          <a:sy n="105" d="100"/>
        </p:scale>
        <p:origin x="1944" y="114"/>
      </p:cViewPr>
      <p:guideLst>
        <p:guide orient="horz" pos="2160"/>
        <p:guide pos="476"/>
        <p:guide pos="703"/>
        <p:guide pos="975"/>
        <p:guide pos="5579"/>
        <p:guide orient="horz" pos="550"/>
        <p:guide orient="horz" pos="958"/>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FFD36-1670-48BD-8153-A523DEBEE5AE}"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4AD80-0068-4482-B465-9309798EA664}" type="slidenum">
              <a:rPr lang="en-IN" smtClean="0"/>
              <a:t>‹#›</a:t>
            </a:fld>
            <a:endParaRPr lang="en-IN"/>
          </a:p>
        </p:txBody>
      </p:sp>
    </p:spTree>
    <p:extLst>
      <p:ext uri="{BB962C8B-B14F-4D97-AF65-F5344CB8AC3E}">
        <p14:creationId xmlns:p14="http://schemas.microsoft.com/office/powerpoint/2010/main" val="218479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461701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p>
        </p:txBody>
      </p:sp>
    </p:spTree>
    <p:extLst>
      <p:ext uri="{BB962C8B-B14F-4D97-AF65-F5344CB8AC3E}">
        <p14:creationId xmlns:p14="http://schemas.microsoft.com/office/powerpoint/2010/main" val="167911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693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7793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125">
                <a:solidFill>
                  <a:srgbClr val="007FA3"/>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5"/>
            <a:ext cx="3657600" cy="1600199"/>
          </a:xfrm>
        </p:spPr>
        <p:txBody>
          <a:bodyPr anchor="b">
            <a:noAutofit/>
          </a:bodyPr>
          <a:lstStyle>
            <a:lvl1pPr marL="0" indent="0">
              <a:spcBef>
                <a:spcPts val="0"/>
              </a:spcBef>
              <a:buNone/>
              <a:defRPr sz="1688" baseline="0"/>
            </a:lvl1pPr>
            <a:lvl2pPr marL="0" indent="0">
              <a:spcBef>
                <a:spcPts val="0"/>
              </a:spcBef>
              <a:buNone/>
              <a:defRPr sz="2475"/>
            </a:lvl2pPr>
            <a:lvl3pPr marL="0" indent="0">
              <a:spcBef>
                <a:spcPts val="0"/>
              </a:spcBef>
              <a:buNone/>
              <a:defRPr sz="2475"/>
            </a:lvl3pPr>
            <a:lvl4pPr marL="0" indent="0">
              <a:spcBef>
                <a:spcPts val="0"/>
              </a:spcBef>
              <a:buNone/>
              <a:defRPr sz="2475"/>
            </a:lvl4pPr>
            <a:lvl5pPr marL="0" indent="0">
              <a:spcBef>
                <a:spcPts val="0"/>
              </a:spcBef>
              <a:buNone/>
              <a:defRPr sz="2475"/>
            </a:lvl5pPr>
            <a:lvl6pPr marL="0" indent="0">
              <a:spcBef>
                <a:spcPts val="0"/>
              </a:spcBef>
              <a:buNone/>
              <a:defRPr sz="2475"/>
            </a:lvl6pPr>
            <a:lvl7pPr marL="0" indent="0">
              <a:spcBef>
                <a:spcPts val="0"/>
              </a:spcBef>
              <a:buNone/>
              <a:defRPr sz="2475"/>
            </a:lvl7pPr>
            <a:lvl8pPr marL="0" indent="0">
              <a:spcBef>
                <a:spcPts val="0"/>
              </a:spcBef>
              <a:buNone/>
              <a:defRPr sz="2475"/>
            </a:lvl8pPr>
            <a:lvl9pPr marL="0" indent="0">
              <a:spcBef>
                <a:spcPts val="0"/>
              </a:spcBef>
              <a:buNone/>
              <a:defRPr sz="2475"/>
            </a:lvl9pPr>
          </a:lstStyle>
          <a:p>
            <a:pPr lvl="0"/>
            <a:r>
              <a:rPr lang="en-US"/>
              <a:t>Click to edit Master text styles</a:t>
            </a:r>
          </a:p>
        </p:txBody>
      </p:sp>
      <p:sp>
        <p:nvSpPr>
          <p:cNvPr id="10" name="Text Placeholder 8"/>
          <p:cNvSpPr>
            <a:spLocks noGrp="1"/>
          </p:cNvSpPr>
          <p:nvPr>
            <p:ph type="body" sz="quarter" idx="15"/>
          </p:nvPr>
        </p:nvSpPr>
        <p:spPr>
          <a:xfrm>
            <a:off x="5029200" y="3200404"/>
            <a:ext cx="3657600" cy="2925763"/>
          </a:xfrm>
        </p:spPr>
        <p:txBody>
          <a:bodyPr>
            <a:noAutofit/>
          </a:bodyPr>
          <a:lstStyle>
            <a:lvl1pPr marL="0" indent="0">
              <a:spcBef>
                <a:spcPts val="0"/>
              </a:spcBef>
              <a:buNone/>
              <a:defRPr sz="1238"/>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88061145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240858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5265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976541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573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503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5646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9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394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244809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475681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6870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3534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126175729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Click to edit Master text styles</a:t>
            </a:r>
          </a:p>
        </p:txBody>
      </p:sp>
    </p:spTree>
    <p:extLst>
      <p:ext uri="{BB962C8B-B14F-4D97-AF65-F5344CB8AC3E}">
        <p14:creationId xmlns:p14="http://schemas.microsoft.com/office/powerpoint/2010/main" val="4203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919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935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98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43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53742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20386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2"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625916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2025" b="1">
          <a:solidFill>
            <a:srgbClr val="007FA3"/>
          </a:solidFill>
          <a:latin typeface="+mj-lt"/>
          <a:ea typeface="+mj-ea"/>
          <a:cs typeface="+mj-cs"/>
        </a:defRPr>
      </a:lvl1pPr>
      <a:lvl2pPr algn="ctr" rtl="0" eaLnBrk="0" fontAlgn="base" hangingPunct="0">
        <a:spcBef>
          <a:spcPct val="0"/>
        </a:spcBef>
        <a:spcAft>
          <a:spcPct val="0"/>
        </a:spcAft>
        <a:defRPr sz="2250" b="1">
          <a:solidFill>
            <a:srgbClr val="007FA3"/>
          </a:solidFill>
          <a:latin typeface="Arial" pitchFamily="34" charset="0"/>
        </a:defRPr>
      </a:lvl2pPr>
      <a:lvl3pPr algn="ctr" rtl="0" eaLnBrk="0" fontAlgn="base" hangingPunct="0">
        <a:spcBef>
          <a:spcPct val="0"/>
        </a:spcBef>
        <a:spcAft>
          <a:spcPct val="0"/>
        </a:spcAft>
        <a:defRPr sz="2250" b="1">
          <a:solidFill>
            <a:srgbClr val="007FA3"/>
          </a:solidFill>
          <a:latin typeface="Arial" pitchFamily="34" charset="0"/>
        </a:defRPr>
      </a:lvl3pPr>
      <a:lvl4pPr algn="ctr" rtl="0" eaLnBrk="0" fontAlgn="base" hangingPunct="0">
        <a:spcBef>
          <a:spcPct val="0"/>
        </a:spcBef>
        <a:spcAft>
          <a:spcPct val="0"/>
        </a:spcAft>
        <a:defRPr sz="2250" b="1">
          <a:solidFill>
            <a:srgbClr val="007FA3"/>
          </a:solidFill>
          <a:latin typeface="Arial" pitchFamily="34" charset="0"/>
        </a:defRPr>
      </a:lvl4pPr>
      <a:lvl5pPr algn="ctr" rtl="0" eaLnBrk="0" fontAlgn="base" hangingPunct="0">
        <a:spcBef>
          <a:spcPct val="0"/>
        </a:spcBef>
        <a:spcAft>
          <a:spcPct val="0"/>
        </a:spcAft>
        <a:defRPr sz="2250" b="1">
          <a:solidFill>
            <a:srgbClr val="007FA3"/>
          </a:solidFill>
          <a:latin typeface="Arial" pitchFamily="34" charset="0"/>
        </a:defRPr>
      </a:lvl5pPr>
      <a:lvl6pPr marL="257175" algn="ctr" rtl="0" fontAlgn="base">
        <a:spcBef>
          <a:spcPct val="0"/>
        </a:spcBef>
        <a:spcAft>
          <a:spcPct val="0"/>
        </a:spcAft>
        <a:defRPr sz="2475">
          <a:solidFill>
            <a:schemeClr val="tx2"/>
          </a:solidFill>
          <a:latin typeface="Arial" pitchFamily="34" charset="0"/>
        </a:defRPr>
      </a:lvl6pPr>
      <a:lvl7pPr marL="514350" algn="ctr" rtl="0" fontAlgn="base">
        <a:spcBef>
          <a:spcPct val="0"/>
        </a:spcBef>
        <a:spcAft>
          <a:spcPct val="0"/>
        </a:spcAft>
        <a:defRPr sz="2475">
          <a:solidFill>
            <a:schemeClr val="tx2"/>
          </a:solidFill>
          <a:latin typeface="Arial" pitchFamily="34" charset="0"/>
        </a:defRPr>
      </a:lvl7pPr>
      <a:lvl8pPr marL="771525" algn="ctr" rtl="0" fontAlgn="base">
        <a:spcBef>
          <a:spcPct val="0"/>
        </a:spcBef>
        <a:spcAft>
          <a:spcPct val="0"/>
        </a:spcAft>
        <a:defRPr sz="2475">
          <a:solidFill>
            <a:schemeClr val="tx2"/>
          </a:solidFill>
          <a:latin typeface="Arial" pitchFamily="34" charset="0"/>
        </a:defRPr>
      </a:lvl8pPr>
      <a:lvl9pPr marL="1028700" algn="ctr" rtl="0" fontAlgn="base">
        <a:spcBef>
          <a:spcPct val="0"/>
        </a:spcBef>
        <a:spcAft>
          <a:spcPct val="0"/>
        </a:spcAft>
        <a:defRPr sz="2475">
          <a:solidFill>
            <a:schemeClr val="tx2"/>
          </a:solidFill>
          <a:latin typeface="Arial" pitchFamily="34" charset="0"/>
        </a:defRPr>
      </a:lvl9pPr>
    </p:titleStyle>
    <p:bodyStyle>
      <a:lvl1pPr marL="192881" indent="-192881" algn="l" rtl="0" eaLnBrk="0" fontAlgn="base" hangingPunct="0">
        <a:spcBef>
          <a:spcPct val="20000"/>
        </a:spcBef>
        <a:spcAft>
          <a:spcPct val="0"/>
        </a:spcAft>
        <a:buClr>
          <a:srgbClr val="007FA3"/>
        </a:buClr>
        <a:buChar char="•"/>
        <a:defRPr sz="1800">
          <a:solidFill>
            <a:schemeClr val="tx1"/>
          </a:solidFill>
          <a:latin typeface="+mj-lt"/>
          <a:ea typeface="+mn-ea"/>
          <a:cs typeface="+mn-cs"/>
        </a:defRPr>
      </a:lvl1pPr>
      <a:lvl2pPr marL="417910" indent="-160735" algn="l" rtl="0" eaLnBrk="0" fontAlgn="base" hangingPunct="0">
        <a:spcBef>
          <a:spcPct val="20000"/>
        </a:spcBef>
        <a:spcAft>
          <a:spcPct val="0"/>
        </a:spcAft>
        <a:buClr>
          <a:srgbClr val="007FA3"/>
        </a:buClr>
        <a:buChar char="–"/>
        <a:defRPr sz="1575">
          <a:solidFill>
            <a:schemeClr val="tx1"/>
          </a:solidFill>
          <a:latin typeface="+mj-lt"/>
        </a:defRPr>
      </a:lvl2pPr>
      <a:lvl3pPr marL="642938" indent="-128588" algn="l" rtl="0" eaLnBrk="0" fontAlgn="base" hangingPunct="0">
        <a:spcBef>
          <a:spcPct val="20000"/>
        </a:spcBef>
        <a:spcAft>
          <a:spcPct val="0"/>
        </a:spcAft>
        <a:buClr>
          <a:srgbClr val="007FA3"/>
        </a:buClr>
        <a:buChar char="•"/>
        <a:defRPr sz="1350">
          <a:solidFill>
            <a:schemeClr val="tx1"/>
          </a:solidFill>
          <a:latin typeface="+mj-lt"/>
        </a:defRPr>
      </a:lvl3pPr>
      <a:lvl4pPr marL="900113" indent="-128588" algn="l" rtl="0" eaLnBrk="0" fontAlgn="base" hangingPunct="0">
        <a:spcBef>
          <a:spcPct val="20000"/>
        </a:spcBef>
        <a:spcAft>
          <a:spcPct val="0"/>
        </a:spcAft>
        <a:buClr>
          <a:srgbClr val="007FA3"/>
        </a:buClr>
        <a:buChar char="–"/>
        <a:defRPr sz="1125">
          <a:solidFill>
            <a:schemeClr val="tx1"/>
          </a:solidFill>
          <a:latin typeface="+mj-lt"/>
        </a:defRPr>
      </a:lvl4pPr>
      <a:lvl5pPr marL="1157288" indent="-128588" algn="l" rtl="0" eaLnBrk="0" fontAlgn="base" hangingPunct="0">
        <a:spcBef>
          <a:spcPct val="20000"/>
        </a:spcBef>
        <a:spcAft>
          <a:spcPct val="0"/>
        </a:spcAft>
        <a:buChar char="»"/>
        <a:defRPr sz="1125">
          <a:solidFill>
            <a:schemeClr val="tx1"/>
          </a:solidFill>
          <a:latin typeface="+mj-lt"/>
        </a:defRPr>
      </a:lvl5pPr>
      <a:lvl6pPr marL="1414463" indent="-128588" algn="l" rtl="0" fontAlgn="base">
        <a:spcBef>
          <a:spcPct val="20000"/>
        </a:spcBef>
        <a:spcAft>
          <a:spcPct val="0"/>
        </a:spcAft>
        <a:buChar char="»"/>
        <a:defRPr sz="1125">
          <a:solidFill>
            <a:schemeClr val="tx1"/>
          </a:solidFill>
          <a:latin typeface="+mn-lt"/>
        </a:defRPr>
      </a:lvl6pPr>
      <a:lvl7pPr marL="1671638" indent="-128588" algn="l" rtl="0" fontAlgn="base">
        <a:spcBef>
          <a:spcPct val="20000"/>
        </a:spcBef>
        <a:spcAft>
          <a:spcPct val="0"/>
        </a:spcAft>
        <a:buChar char="»"/>
        <a:defRPr sz="1125">
          <a:solidFill>
            <a:schemeClr val="tx1"/>
          </a:solidFill>
          <a:latin typeface="+mn-lt"/>
        </a:defRPr>
      </a:lvl7pPr>
      <a:lvl8pPr marL="1928813" indent="-128588" algn="l" rtl="0" fontAlgn="base">
        <a:spcBef>
          <a:spcPct val="20000"/>
        </a:spcBef>
        <a:spcAft>
          <a:spcPct val="0"/>
        </a:spcAft>
        <a:buChar char="»"/>
        <a:defRPr sz="1125">
          <a:solidFill>
            <a:schemeClr val="tx1"/>
          </a:solidFill>
          <a:latin typeface="+mn-lt"/>
        </a:defRPr>
      </a:lvl8pPr>
      <a:lvl9pPr marL="2185988" indent="-128588" algn="l" rtl="0" fontAlgn="base">
        <a:spcBef>
          <a:spcPct val="20000"/>
        </a:spcBef>
        <a:spcAft>
          <a:spcPct val="0"/>
        </a:spcAft>
        <a:buChar char="»"/>
        <a:defRPr sz="1125">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8594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49" y="112713"/>
            <a:ext cx="8596313"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8" name="Text Placeholder 4">
            <a:extLst>
              <a:ext uri="{FF2B5EF4-FFF2-40B4-BE49-F238E27FC236}">
                <a16:creationId xmlns:a16="http://schemas.microsoft.com/office/drawing/2014/main" id="{49BBEBAC-58E4-43D9-8404-6F18E4C00C89}"/>
              </a:ext>
            </a:extLst>
          </p:cNvPr>
          <p:cNvSpPr txBox="1">
            <a:spLocks/>
          </p:cNvSpPr>
          <p:nvPr/>
        </p:nvSpPr>
        <p:spPr bwMode="auto">
          <a:xfrm>
            <a:off x="4564063" y="2909627"/>
            <a:ext cx="4122737" cy="103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457200" rtl="0" eaLnBrk="0" fontAlgn="base" latinLnBrk="0" hangingPunct="0">
              <a:lnSpc>
                <a:spcPct val="100000"/>
              </a:lnSpc>
              <a:spcBef>
                <a:spcPts val="1200"/>
              </a:spcBef>
              <a:spcAft>
                <a:spcPct val="0"/>
              </a:spcAft>
              <a:buClrTx/>
              <a:buSzTx/>
              <a:buFontTx/>
              <a:buNone/>
              <a:tabLst/>
              <a:defRPr/>
            </a:pPr>
            <a:r>
              <a:rPr kumimoji="0" lang="en-US" sz="3000" b="0" i="0" u="none" strike="noStrike" kern="0" cap="none" spc="0" normalizeH="0" baseline="0" noProof="0" dirty="0">
                <a:ln>
                  <a:noFill/>
                </a:ln>
                <a:solidFill>
                  <a:srgbClr val="000000"/>
                </a:solidFill>
                <a:effectLst/>
                <a:uLnTx/>
                <a:uFillTx/>
                <a:latin typeface="Arial"/>
                <a:ea typeface="+mn-ea"/>
                <a:cs typeface="+mn-cs"/>
              </a:rPr>
              <a:t>Chapter </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15</a:t>
            </a:r>
            <a:endParaRPr kumimoji="0" lang="en-US" sz="3000" b="0" i="0" u="none" strike="noStrike" kern="0" cap="none" spc="0" normalizeH="0" baseline="0" noProof="0" dirty="0">
              <a:ln>
                <a:noFill/>
              </a:ln>
              <a:solidFill>
                <a:srgbClr val="000000"/>
              </a:solidFill>
              <a:effectLst/>
              <a:uLnTx/>
              <a:uFillTx/>
              <a:latin typeface="Arial"/>
              <a:ea typeface="+mn-ea"/>
              <a:cs typeface="+mn-cs"/>
            </a:endParaRPr>
          </a:p>
          <a:p>
            <a:pPr marL="0" indent="0" defTabSz="342900">
              <a:spcBef>
                <a:spcPts val="900"/>
              </a:spcBef>
              <a:buNone/>
              <a:defRPr/>
            </a:pPr>
            <a:r>
              <a:rPr lang="en-US" sz="2200" kern="0" dirty="0">
                <a:solidFill>
                  <a:srgbClr val="000000"/>
                </a:solidFill>
              </a:rPr>
              <a:t>Social media</a:t>
            </a:r>
          </a:p>
        </p:txBody>
      </p:sp>
    </p:spTree>
    <p:extLst>
      <p:ext uri="{BB962C8B-B14F-4D97-AF65-F5344CB8AC3E}">
        <p14:creationId xmlns:p14="http://schemas.microsoft.com/office/powerpoint/2010/main" val="17794954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0833"/>
            <a:ext cx="7886700" cy="571010"/>
          </a:xfrm>
        </p:spPr>
        <p:txBody>
          <a:bodyPr/>
          <a:lstStyle/>
          <a:p>
            <a:r>
              <a:rPr lang="sk-SK" sz="3600" i="0" u="none" strike="noStrike" kern="1400" baseline="0" dirty="0">
                <a:latin typeface="Arial" panose="020B0604020202020204" pitchFamily="34" charset="0"/>
              </a:rPr>
              <a:t>The long tail</a:t>
            </a:r>
          </a:p>
        </p:txBody>
      </p:sp>
      <p:sp>
        <p:nvSpPr>
          <p:cNvPr id="3" name="Text Placeholder 2"/>
          <p:cNvSpPr>
            <a:spLocks noGrp="1"/>
          </p:cNvSpPr>
          <p:nvPr>
            <p:ph type="body" idx="4294967295"/>
          </p:nvPr>
        </p:nvSpPr>
        <p:spPr>
          <a:xfrm>
            <a:off x="662400" y="1426610"/>
            <a:ext cx="8036820" cy="3319957"/>
          </a:xfrm>
        </p:spPr>
        <p:txBody>
          <a:bodyPr>
            <a:normAutofit/>
          </a:bodyPr>
          <a:lstStyle/>
          <a:p>
            <a:pPr marL="344488" indent="-344488"/>
            <a:r>
              <a:rPr lang="en-CA" b="0" i="0" u="none" strike="noStrike" baseline="0" dirty="0" smtClean="0">
                <a:latin typeface="Arial" panose="020B0604020202020204" pitchFamily="34" charset="0"/>
              </a:rPr>
              <a:t>In his book </a:t>
            </a:r>
            <a:r>
              <a:rPr lang="en-CA" b="0" i="1" u="none" strike="noStrike" baseline="0" dirty="0" smtClean="0">
                <a:latin typeface="Arial" panose="020B0604020202020204" pitchFamily="34" charset="0"/>
              </a:rPr>
              <a:t>The Long Tail: Why the Future of Business Is Selling Less of More</a:t>
            </a:r>
            <a:r>
              <a:rPr lang="en-CA" b="0" i="0" u="none" strike="noStrike" baseline="0" dirty="0" smtClean="0">
                <a:latin typeface="Arial" panose="020B0604020202020204" pitchFamily="34" charset="0"/>
              </a:rPr>
              <a:t> (2008), Chris Anderson discusses new business models where people sell lots of relatively specialist items required by only a few consumers, rather than selling large numbers of more standardized items. </a:t>
            </a:r>
          </a:p>
          <a:p>
            <a:pPr marL="344488" indent="-344488"/>
            <a:r>
              <a:rPr lang="en-CA" b="0" i="0" u="none" strike="noStrike" baseline="0" dirty="0" smtClean="0">
                <a:latin typeface="Arial" panose="020B0604020202020204" pitchFamily="34" charset="0"/>
              </a:rPr>
              <a:t>The Internet facilitates businesses that can exploit the long tail. </a:t>
            </a:r>
          </a:p>
          <a:p>
            <a:pPr marL="344488" indent="-344488"/>
            <a:r>
              <a:rPr lang="en-CA" b="0" i="0" u="none" strike="noStrike" baseline="0" dirty="0" smtClean="0">
                <a:latin typeface="Arial" panose="020B0604020202020204" pitchFamily="34" charset="0"/>
              </a:rPr>
              <a:t>For example, Amazon may sell only a few copies of obscure books, but it is still worth their while to stock them. </a:t>
            </a:r>
          </a:p>
          <a:p>
            <a:pPr marL="344488" indent="-344488"/>
            <a:r>
              <a:rPr lang="en-CA" b="0" i="0" u="none" strike="noStrike" baseline="0" dirty="0" smtClean="0">
                <a:latin typeface="Arial" panose="020B0604020202020204" pitchFamily="34" charset="0"/>
              </a:rPr>
              <a:t>Other models for businesses include things such as selling rare music albums or personalizing data to the needs of relatively few people.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1839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9142"/>
            <a:ext cx="7886700" cy="554382"/>
          </a:xfrm>
        </p:spPr>
        <p:txBody>
          <a:bodyPr/>
          <a:lstStyle/>
          <a:p>
            <a:r>
              <a:rPr lang="sk-SK" sz="3600" i="0" u="none" strike="noStrike" kern="1400" baseline="0" dirty="0">
                <a:latin typeface="Arial" panose="020B0604020202020204" pitchFamily="34" charset="0"/>
              </a:rPr>
              <a:t>Social media ecology</a:t>
            </a:r>
          </a:p>
        </p:txBody>
      </p:sp>
      <p:sp>
        <p:nvSpPr>
          <p:cNvPr id="3" name="Text Placeholder 2"/>
          <p:cNvSpPr>
            <a:spLocks noGrp="1"/>
          </p:cNvSpPr>
          <p:nvPr>
            <p:ph type="body" idx="4294967295"/>
          </p:nvPr>
        </p:nvSpPr>
        <p:spPr>
          <a:xfrm>
            <a:off x="662400" y="1459863"/>
            <a:ext cx="8025389" cy="4788997"/>
          </a:xfrm>
        </p:spPr>
        <p:txBody>
          <a:bodyPr>
            <a:normAutofit fontScale="92500" lnSpcReduction="20000"/>
          </a:bodyPr>
          <a:lstStyle/>
          <a:p>
            <a:pPr marL="344488" indent="-344488">
              <a:lnSpc>
                <a:spcPct val="110000"/>
              </a:lnSpc>
            </a:pPr>
            <a:r>
              <a:rPr lang="en-CA" b="0" i="0" u="none" strike="noStrike" baseline="0" dirty="0" smtClean="0">
                <a:latin typeface="Arial" panose="020B0604020202020204" pitchFamily="34" charset="0"/>
              </a:rPr>
              <a:t>Social media is now so embedded into people’s ways of working that designers of any interactive media cannot ignore the fact that people will be making use of social media as part of their interactions. </a:t>
            </a:r>
          </a:p>
          <a:p>
            <a:pPr marL="344488" indent="-344488">
              <a:lnSpc>
                <a:spcPct val="110000"/>
              </a:lnSpc>
            </a:pPr>
            <a:r>
              <a:rPr lang="en-CA" b="0" i="0" u="none" strike="noStrike" baseline="0" dirty="0" smtClean="0">
                <a:latin typeface="Arial" panose="020B0604020202020204" pitchFamily="34" charset="0"/>
              </a:rPr>
              <a:t>Moreover people will make use of different social media applications</a:t>
            </a:r>
            <a:r>
              <a:rPr lang="en-CA" b="0" i="0" u="none" strike="noStrike" dirty="0" smtClean="0">
                <a:latin typeface="Arial" panose="020B0604020202020204" pitchFamily="34" charset="0"/>
              </a:rPr>
              <a:t> and </a:t>
            </a:r>
            <a:r>
              <a:rPr lang="en-CA" b="0" i="0" u="none" strike="noStrike" baseline="0" dirty="0" smtClean="0">
                <a:latin typeface="Arial" panose="020B0604020202020204" pitchFamily="34" charset="0"/>
              </a:rPr>
              <a:t>social media channels</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for different purposes resulting in a social media ecology. </a:t>
            </a:r>
          </a:p>
          <a:p>
            <a:pPr marL="344488" indent="-344488">
              <a:lnSpc>
                <a:spcPct val="110000"/>
              </a:lnSpc>
            </a:pPr>
            <a:r>
              <a:rPr lang="en-CA" b="0" i="0" u="none" strike="noStrike" baseline="0" dirty="0" smtClean="0">
                <a:latin typeface="Arial" panose="020B0604020202020204" pitchFamily="34" charset="0"/>
              </a:rPr>
              <a:t>This ecology changes quite rapidly as different groups take up different social media channels and the channels themselves evolve. </a:t>
            </a:r>
          </a:p>
          <a:p>
            <a:pPr marL="344488" indent="-344488">
              <a:lnSpc>
                <a:spcPct val="110000"/>
              </a:lnSpc>
            </a:pPr>
            <a:r>
              <a:rPr lang="en-CA" b="0" i="0" u="none" strike="noStrike" baseline="0" dirty="0" smtClean="0">
                <a:latin typeface="Arial" panose="020B0604020202020204" pitchFamily="34" charset="0"/>
              </a:rPr>
              <a:t>Zhao, Lampe and Ellison (2016) discuss how people make use of their social media ecology in different ways. For example, people will only post their best photos on Facebook because they do not want their friends to look at all the uninteresting ones. </a:t>
            </a:r>
          </a:p>
          <a:p>
            <a:pPr marL="344488" indent="-344488">
              <a:lnSpc>
                <a:spcPct val="110000"/>
              </a:lnSpc>
            </a:pPr>
            <a:r>
              <a:rPr lang="en-CA" b="0" i="0" u="none" strike="noStrike" baseline="0" dirty="0" smtClean="0">
                <a:latin typeface="Arial" panose="020B0604020202020204" pitchFamily="34" charset="0"/>
              </a:rPr>
              <a:t>People will use different e-mail addresses for home and work activities to keep their identities separate. </a:t>
            </a:r>
          </a:p>
          <a:p>
            <a:pPr marL="344488" indent="-344488">
              <a:lnSpc>
                <a:spcPct val="110000"/>
              </a:lnSpc>
            </a:pPr>
            <a:r>
              <a:rPr lang="en-CA" b="0" i="0" u="none" strike="noStrike" baseline="0" dirty="0" smtClean="0">
                <a:latin typeface="Arial" panose="020B0604020202020204" pitchFamily="34" charset="0"/>
              </a:rPr>
              <a:t>They may use different identities, on different sites. </a:t>
            </a:r>
          </a:p>
          <a:p>
            <a:pPr marL="344488" indent="-344488">
              <a:lnSpc>
                <a:spcPct val="110000"/>
              </a:lnSpc>
            </a:pPr>
            <a:r>
              <a:rPr lang="en-CA" b="0" i="0" u="none" strike="noStrike" baseline="0" dirty="0" smtClean="0">
                <a:latin typeface="Arial" panose="020B0604020202020204" pitchFamily="34" charset="0"/>
              </a:rPr>
              <a:t>For example if they are a member of a sports fan chat forum they may not want to use the same identity as for their business contacts. </a:t>
            </a:r>
          </a:p>
          <a:p>
            <a:pPr marL="344488" indent="-344488">
              <a:lnSpc>
                <a:spcPct val="110000"/>
              </a:lnSpc>
            </a:pPr>
            <a:r>
              <a:rPr lang="en-CA" b="0" i="0" u="none" strike="noStrike" baseline="0" dirty="0" smtClean="0">
                <a:latin typeface="Arial" panose="020B0604020202020204" pitchFamily="34" charset="0"/>
              </a:rPr>
              <a:t>People may use a different profile on dating sites such as Tinder.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2466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3669" y="377581"/>
            <a:ext cx="8856663" cy="637512"/>
          </a:xfrm>
        </p:spPr>
        <p:txBody>
          <a:bodyPr/>
          <a:lstStyle/>
          <a:p>
            <a:r>
              <a:rPr lang="sk-SK" sz="3600" i="0" u="none" strike="noStrike" kern="1400" baseline="0" dirty="0">
                <a:latin typeface="Arial" panose="020B0604020202020204" pitchFamily="34" charset="0"/>
              </a:rPr>
              <a:t>Characteristics of social </a:t>
            </a:r>
            <a:r>
              <a:rPr lang="sk-SK" sz="3600" i="0" u="none" strike="noStrike" kern="1400" baseline="0" dirty="0" smtClean="0">
                <a:latin typeface="Arial" panose="020B0604020202020204" pitchFamily="34" charset="0"/>
              </a:rPr>
              <a:t>media</a:t>
            </a:r>
            <a:r>
              <a:rPr lang="en-US" sz="3600" i="0" u="none" strike="noStrike" kern="1400" baseline="0" dirty="0" smtClean="0">
                <a:latin typeface="Arial" panose="020B0604020202020204" pitchFamily="34" charset="0"/>
              </a:rPr>
              <a:t> (1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59863"/>
            <a:ext cx="8036815" cy="4788997"/>
          </a:xfrm>
        </p:spPr>
        <p:txBody>
          <a:bodyPr>
            <a:normAutofit fontScale="92500" lnSpcReduction="20000"/>
          </a:bodyPr>
          <a:lstStyle/>
          <a:p>
            <a:pPr marL="344488" indent="-344488">
              <a:lnSpc>
                <a:spcPct val="110000"/>
              </a:lnSpc>
            </a:pPr>
            <a:r>
              <a:rPr lang="en-CA" b="0" i="0" u="none" strike="noStrike" baseline="0" dirty="0" smtClean="0">
                <a:latin typeface="Arial" panose="020B0604020202020204" pitchFamily="34" charset="0"/>
              </a:rPr>
              <a:t>Different technologies enable different characteristics of social media. </a:t>
            </a:r>
          </a:p>
          <a:p>
            <a:pPr marL="344488" indent="-344488">
              <a:lnSpc>
                <a:spcPct val="110000"/>
              </a:lnSpc>
            </a:pPr>
            <a:r>
              <a:rPr lang="en-CA" b="0" i="0" u="none" strike="noStrike" baseline="0" dirty="0" smtClean="0">
                <a:latin typeface="Arial" panose="020B0604020202020204" pitchFamily="34" charset="0"/>
              </a:rPr>
              <a:t>Facebook, for example, lets you see which of your friends are currently online. </a:t>
            </a:r>
          </a:p>
          <a:p>
            <a:pPr marL="344488" indent="-344488">
              <a:lnSpc>
                <a:spcPct val="110000"/>
              </a:lnSpc>
            </a:pPr>
            <a:r>
              <a:rPr lang="en-CA" b="0" i="0" u="none" strike="noStrike" baseline="0" dirty="0" smtClean="0">
                <a:latin typeface="Arial" panose="020B0604020202020204" pitchFamily="34" charset="0"/>
              </a:rPr>
              <a:t>Online friends can comment in real time on activities such as someone broadcasting a video or displaying their running activity in real time. </a:t>
            </a:r>
          </a:p>
          <a:p>
            <a:pPr marL="344488" indent="-344488">
              <a:lnSpc>
                <a:spcPct val="110000"/>
              </a:lnSpc>
            </a:pPr>
            <a:r>
              <a:rPr lang="en-CA" b="0" i="0" u="none" strike="noStrike" baseline="0" dirty="0" smtClean="0">
                <a:latin typeface="Arial" panose="020B0604020202020204" pitchFamily="34" charset="0"/>
              </a:rPr>
              <a:t>Other social media make use of location information from a smartphone to show which friends or colleagues are physically close by in real time, or show where people have been in the past. </a:t>
            </a:r>
          </a:p>
          <a:p>
            <a:pPr marL="344488" indent="-344488">
              <a:lnSpc>
                <a:spcPct val="110000"/>
              </a:lnSpc>
            </a:pPr>
            <a:r>
              <a:rPr lang="en-CA" b="0" i="0" u="none" strike="noStrike" baseline="0" dirty="0" smtClean="0">
                <a:latin typeface="Arial" panose="020B0604020202020204" pitchFamily="34" charset="0"/>
              </a:rPr>
              <a:t>Photos can be tagged with location. </a:t>
            </a:r>
          </a:p>
          <a:p>
            <a:pPr marL="344488" indent="-344488">
              <a:lnSpc>
                <a:spcPct val="110000"/>
              </a:lnSpc>
            </a:pPr>
            <a:r>
              <a:rPr lang="en-CA" b="0" i="0" u="none" strike="noStrike" baseline="0" dirty="0" smtClean="0">
                <a:latin typeface="Arial" panose="020B0604020202020204" pitchFamily="34" charset="0"/>
              </a:rPr>
              <a:t>Various activities can be measured and aggregated in order to automatically provide an overall rating of reputation. </a:t>
            </a:r>
          </a:p>
          <a:p>
            <a:pPr marL="344488" indent="-344488">
              <a:lnSpc>
                <a:spcPct val="110000"/>
              </a:lnSpc>
            </a:pPr>
            <a:r>
              <a:rPr lang="en-CA" b="0" i="0" u="none" strike="noStrike" baseline="0" dirty="0" smtClean="0">
                <a:latin typeface="Arial" panose="020B0604020202020204" pitchFamily="34" charset="0"/>
              </a:rPr>
              <a:t>In the academic world Google Scholar and Researchgate.com are two channels that calculate a score based on how many of a user’s articles have been downloaded, how many times they have been read and how many times they have been cited. </a:t>
            </a:r>
          </a:p>
          <a:p>
            <a:pPr marL="344488" indent="-344488">
              <a:lnSpc>
                <a:spcPct val="110000"/>
              </a:lnSpc>
            </a:pPr>
            <a:r>
              <a:rPr lang="en-CA" b="0" i="0" u="none" strike="noStrike" baseline="0" dirty="0" err="1" smtClean="0">
                <a:latin typeface="Arial" panose="020B0604020202020204" pitchFamily="34" charset="0"/>
              </a:rPr>
              <a:t>Klout</a:t>
            </a:r>
            <a:r>
              <a:rPr lang="en-CA" b="0" i="0" u="none" strike="noStrike" baseline="0" dirty="0" smtClean="0">
                <a:latin typeface="Arial" panose="020B0604020202020204" pitchFamily="34" charset="0"/>
              </a:rPr>
              <a:t> is a Web service that calculates someone’s influence based on the number of social media channels they use, how many friends and followers they have and how big their overall network is.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7443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1070" y="286145"/>
            <a:ext cx="8661861" cy="820392"/>
          </a:xfrm>
        </p:spPr>
        <p:txBody>
          <a:bodyPr/>
          <a:lstStyle/>
          <a:p>
            <a:r>
              <a:rPr lang="sk-SK" sz="3600" i="0" u="none" strike="noStrike" kern="1400" baseline="0" dirty="0">
                <a:latin typeface="Arial" panose="020B0604020202020204" pitchFamily="34" charset="0"/>
              </a:rPr>
              <a:t>Characteristics of social </a:t>
            </a:r>
            <a:r>
              <a:rPr lang="sk-SK" sz="3600" i="0" u="none" strike="noStrike" kern="1400" baseline="0" dirty="0" smtClean="0">
                <a:latin typeface="Arial" panose="020B0604020202020204" pitchFamily="34" charset="0"/>
              </a:rPr>
              <a:t>media</a:t>
            </a:r>
            <a:r>
              <a:rPr lang="en-US" sz="3600" i="0" u="none" strike="noStrike" kern="1400" dirty="0" smtClean="0">
                <a:latin typeface="Arial" panose="020B0604020202020204" pitchFamily="34" charset="0"/>
              </a:rPr>
              <a:t> (2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3"/>
            <a:ext cx="8020194" cy="4351338"/>
          </a:xfrm>
        </p:spPr>
        <p:txBody>
          <a:bodyPr>
            <a:normAutofit/>
          </a:bodyPr>
          <a:lstStyle/>
          <a:p>
            <a:pPr marL="344488" indent="-344488"/>
            <a:r>
              <a:rPr lang="en-CA" sz="2000" b="0" i="0" u="none" strike="noStrike" baseline="0" dirty="0" smtClean="0">
                <a:latin typeface="Arial" panose="020B0604020202020204" pitchFamily="34" charset="0"/>
              </a:rPr>
              <a:t>Zhao et al. (2016) also discuss how people perceive different social media channels and think about how content will permeate their social networks. </a:t>
            </a:r>
          </a:p>
          <a:p>
            <a:pPr marL="344488" indent="-344488"/>
            <a:r>
              <a:rPr lang="en-CA" sz="2000" b="0" i="0" u="none" strike="noStrike" baseline="0" dirty="0" smtClean="0">
                <a:latin typeface="Arial" panose="020B0604020202020204" pitchFamily="34" charset="0"/>
              </a:rPr>
              <a:t>Drawing on the work of Ervine </a:t>
            </a:r>
            <a:r>
              <a:rPr lang="en-CA" sz="2000" b="0" i="0" u="none" strike="noStrike" baseline="0" dirty="0" err="1" smtClean="0">
                <a:latin typeface="Arial" panose="020B0604020202020204" pitchFamily="34" charset="0"/>
              </a:rPr>
              <a:t>Goffman</a:t>
            </a:r>
            <a:r>
              <a:rPr lang="en-CA" sz="2000" b="0" i="0" u="none" strike="noStrike" baseline="0" dirty="0" smtClean="0">
                <a:latin typeface="Arial" panose="020B0604020202020204" pitchFamily="34" charset="0"/>
              </a:rPr>
              <a:t> (1959) about how people present themselves in real life, they demonstrate that people are constantly assessing their social network ecology and reflect on the perceived characteristics and norms of the different channels. </a:t>
            </a:r>
          </a:p>
          <a:p>
            <a:pPr marL="344488" indent="-344488"/>
            <a:r>
              <a:rPr lang="en-CA" sz="2000" b="0" i="0" u="none" strike="noStrike" baseline="0" dirty="0" smtClean="0">
                <a:latin typeface="Arial" panose="020B0604020202020204" pitchFamily="34" charset="0"/>
              </a:rPr>
              <a:t>However people’s understandings of how the algorithms work in different circumstances can be full of incorrect ‘folk’ explanations (</a:t>
            </a:r>
            <a:r>
              <a:rPr lang="en-CA" sz="2000" b="0" i="0" u="none" strike="noStrike" baseline="0" dirty="0" err="1" smtClean="0">
                <a:latin typeface="Arial" panose="020B0604020202020204" pitchFamily="34" charset="0"/>
              </a:rPr>
              <a:t>Eslami</a:t>
            </a:r>
            <a:r>
              <a:rPr lang="en-CA" sz="2000" b="0" i="0" u="none" strike="noStrike" baseline="0" dirty="0" smtClean="0">
                <a:latin typeface="Arial" panose="020B0604020202020204" pitchFamily="34" charset="0"/>
              </a:rPr>
              <a:t>, et al., 2016).</a:t>
            </a:r>
          </a:p>
          <a:p>
            <a:pPr marL="344488" indent="-344488"/>
            <a:r>
              <a:rPr lang="en-CA" sz="2000" b="0" i="0" u="none" strike="noStrike" baseline="0" dirty="0" smtClean="0">
                <a:latin typeface="Arial" panose="020B0604020202020204" pitchFamily="34" charset="0"/>
              </a:rPr>
              <a:t>We discuss many issues of social interaction in Chapter 24.</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33104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7145"/>
            <a:ext cx="7886700" cy="537758"/>
          </a:xfrm>
        </p:spPr>
        <p:txBody>
          <a:bodyPr/>
          <a:lstStyle/>
          <a:p>
            <a:r>
              <a:rPr lang="sk-SK"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2400" y="1417986"/>
            <a:ext cx="8020196" cy="2172799"/>
          </a:xfrm>
        </p:spPr>
        <p:txBody>
          <a:bodyPr/>
          <a:lstStyle/>
          <a:p>
            <a:pPr marL="344488" indent="-344488"/>
            <a:r>
              <a:rPr lang="en-CA" sz="2400" b="0" i="0" u="none" strike="noStrike" dirty="0" smtClean="0">
                <a:latin typeface="Arial" panose="020B0604020202020204" pitchFamily="34" charset="0"/>
              </a:rPr>
              <a:t>What do you think the most important characteristic of a site that allows you to provide and consume information is?</a:t>
            </a:r>
            <a:endParaRPr lang="en-CA" sz="2400" b="0" i="0" u="none" strike="noStrike" dirty="0">
              <a:latin typeface="Arial" panose="020B0604020202020204" pitchFamily="34" charset="0"/>
            </a:endParaRPr>
          </a:p>
        </p:txBody>
      </p:sp>
    </p:spTree>
    <p:extLst>
      <p:ext uri="{BB962C8B-B14F-4D97-AF65-F5344CB8AC3E}">
        <p14:creationId xmlns:p14="http://schemas.microsoft.com/office/powerpoint/2010/main" val="191218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5579"/>
            <a:ext cx="7886700" cy="620886"/>
          </a:xfrm>
        </p:spPr>
        <p:txBody>
          <a:bodyPr/>
          <a:lstStyle/>
          <a:p>
            <a:r>
              <a:rPr lang="sk-SK" sz="3600" i="0" u="none" strike="noStrike" kern="1400" baseline="0" dirty="0">
                <a:latin typeface="Arial" panose="020B0604020202020204" pitchFamily="34" charset="0"/>
              </a:rPr>
              <a:t>Background </a:t>
            </a:r>
            <a:r>
              <a:rPr lang="sk-SK" sz="3600" i="0" u="none" strike="noStrike" kern="1400" baseline="0" dirty="0" smtClean="0">
                <a:latin typeface="Arial" panose="020B0604020202020204" pitchFamily="34" charset="0"/>
              </a:rPr>
              <a:t>ideas</a:t>
            </a:r>
            <a:r>
              <a:rPr lang="en-IN" sz="3600" i="0" u="none" strike="noStrike" kern="1400" baseline="0" dirty="0" smtClean="0">
                <a:latin typeface="Arial" panose="020B0604020202020204" pitchFamily="34" charset="0"/>
              </a:rPr>
              <a:t> (1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7695"/>
            <a:ext cx="8045137" cy="4811166"/>
          </a:xfrm>
        </p:spPr>
        <p:txBody>
          <a:bodyPr>
            <a:noAutofit/>
          </a:bodyPr>
          <a:lstStyle/>
          <a:p>
            <a:pPr marL="344488" indent="-344488"/>
            <a:r>
              <a:rPr lang="en-CA" sz="1400" b="0" i="0" u="none" strike="noStrike" baseline="0" dirty="0" smtClean="0">
                <a:latin typeface="Arial" panose="020B0604020202020204" pitchFamily="34" charset="0"/>
              </a:rPr>
              <a:t>Of course, social media did not just pop into existence, and there had been several commercial examples of social media applications and related research projects during the 1990s. </a:t>
            </a:r>
          </a:p>
          <a:p>
            <a:pPr marL="344488" indent="-344488"/>
            <a:r>
              <a:rPr lang="en-CA" sz="1400" b="0" i="0" u="none" strike="noStrike" baseline="0" dirty="0" smtClean="0">
                <a:latin typeface="Arial" panose="020B0604020202020204" pitchFamily="34" charset="0"/>
              </a:rPr>
              <a:t>The whole area of Computer Supported Cooperative Working (CSCW, Chapter 16) concerns cooperation, communication and awareness of others. </a:t>
            </a:r>
          </a:p>
          <a:p>
            <a:pPr marL="344488" indent="-344488"/>
            <a:r>
              <a:rPr lang="en-CA" sz="1400" b="0" i="0" u="none" strike="noStrike" baseline="0" dirty="0" smtClean="0">
                <a:latin typeface="Arial" panose="020B0604020202020204" pitchFamily="34" charset="0"/>
              </a:rPr>
              <a:t>Our own work during this time went under the name of ‘personal and social navigation of information space.’ </a:t>
            </a:r>
          </a:p>
          <a:p>
            <a:pPr marL="344488" indent="-344488"/>
            <a:r>
              <a:rPr lang="en-CA" sz="1400" b="0" i="0" u="none" strike="noStrike" baseline="0" dirty="0" smtClean="0">
                <a:latin typeface="Arial" panose="020B0604020202020204" pitchFamily="34" charset="0"/>
              </a:rPr>
              <a:t>In the introduction to their book, </a:t>
            </a:r>
            <a:r>
              <a:rPr lang="en-CA" sz="1400" b="0" i="0" u="none" strike="noStrike" baseline="0" dirty="0" err="1" smtClean="0">
                <a:latin typeface="Arial" panose="020B0604020202020204" pitchFamily="34" charset="0"/>
              </a:rPr>
              <a:t>Höök</a:t>
            </a:r>
            <a:r>
              <a:rPr lang="en-CA" sz="1400" b="0" i="0" u="none" strike="noStrike" baseline="0" dirty="0" smtClean="0">
                <a:latin typeface="Arial" panose="020B0604020202020204" pitchFamily="34" charset="0"/>
              </a:rPr>
              <a:t> et al. (2003) illustrated the ideas of what they called ‘social navigation’ with an example of a grocery store:</a:t>
            </a:r>
          </a:p>
          <a:p>
            <a:pPr marL="344488" indent="-344488"/>
            <a:r>
              <a:rPr lang="en-CA" sz="1400" b="0" i="0" u="none" strike="noStrike" baseline="0" dirty="0" smtClean="0">
                <a:latin typeface="Arial" panose="020B0604020202020204" pitchFamily="34" charset="0"/>
              </a:rPr>
              <a:t>Consider the design of an online grocery store from the perspective of social navigation. First of all, we would assume that other people would ‘be around’ in the store. Instead of imagining a ‘dead’ information space, we now see before us a lively space where (in some way) the user can see other shoppers moving about, can consult or instruct specialist agents and ‘talk to’ the personnel of the grocery store. These are examples of direct social navigation. We also see the possibility of providing information pointing to what groceries one might buy based on what other people have bought, for example, if we want to help allergic users to find groceries and recipes that work for them, we could use the ideas of recommender systems; pointing people to products that, based on the preferences of other people, the system believes would be suitable. Sometimes we just like to peek into another’s basket, or just take the most popular brand of some product. These are examples of indirect social navigation.	(</a:t>
            </a:r>
            <a:r>
              <a:rPr lang="en-CA" sz="1400" b="0" i="0" u="none" strike="noStrike" baseline="0" dirty="0" err="1" smtClean="0">
                <a:latin typeface="Arial" panose="020B0604020202020204" pitchFamily="34" charset="0"/>
              </a:rPr>
              <a:t>Höök</a:t>
            </a:r>
            <a:r>
              <a:rPr lang="en-CA" sz="1400" b="0" i="0" u="none" strike="noStrike" baseline="0" dirty="0" smtClean="0">
                <a:latin typeface="Arial" panose="020B0604020202020204" pitchFamily="34" charset="0"/>
              </a:rPr>
              <a:t> et al., 2003, pp. 5–6)</a:t>
            </a:r>
            <a:endParaRPr lang="en-CA" sz="1400" b="0" i="0" u="none" strike="noStrike" baseline="0" dirty="0">
              <a:latin typeface="Arial" panose="020B0604020202020204" pitchFamily="34" charset="0"/>
            </a:endParaRPr>
          </a:p>
        </p:txBody>
      </p:sp>
    </p:spTree>
    <p:extLst>
      <p:ext uri="{BB962C8B-B14F-4D97-AF65-F5344CB8AC3E}">
        <p14:creationId xmlns:p14="http://schemas.microsoft.com/office/powerpoint/2010/main" val="95396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698"/>
            <a:ext cx="7886700" cy="654138"/>
          </a:xfrm>
        </p:spPr>
        <p:txBody>
          <a:bodyPr/>
          <a:lstStyle/>
          <a:p>
            <a:r>
              <a:rPr lang="sk-SK" sz="3600" i="0" u="none" strike="noStrike" kern="1400" dirty="0">
                <a:latin typeface="Arial" panose="020B0604020202020204" pitchFamily="34" charset="0"/>
              </a:rPr>
              <a:t>Background </a:t>
            </a:r>
            <a:r>
              <a:rPr lang="sk-SK" sz="3600" i="0" u="none" strike="noStrike" kern="1400" dirty="0" smtClean="0">
                <a:latin typeface="Arial" panose="020B0604020202020204" pitchFamily="34" charset="0"/>
              </a:rPr>
              <a:t>ideas</a:t>
            </a:r>
            <a:r>
              <a:rPr lang="en-IN" sz="3600" i="0" u="none" strike="noStrike" kern="1400" dirty="0" smtClean="0">
                <a:latin typeface="Arial" panose="020B0604020202020204" pitchFamily="34" charset="0"/>
              </a:rPr>
              <a:t> (2 of 2)</a:t>
            </a:r>
            <a:endParaRPr lang="sk-SK" sz="3600" i="0" u="none" strike="noStrike" kern="1400" dirty="0">
              <a:latin typeface="Arial" panose="020B0604020202020204" pitchFamily="34" charset="0"/>
            </a:endParaRPr>
          </a:p>
        </p:txBody>
      </p:sp>
      <p:sp>
        <p:nvSpPr>
          <p:cNvPr id="3" name="Text Placeholder 2"/>
          <p:cNvSpPr>
            <a:spLocks noGrp="1"/>
          </p:cNvSpPr>
          <p:nvPr>
            <p:ph type="body" idx="4294967295"/>
          </p:nvPr>
        </p:nvSpPr>
        <p:spPr>
          <a:xfrm>
            <a:off x="662400" y="1426926"/>
            <a:ext cx="8045135" cy="4855499"/>
          </a:xfrm>
        </p:spPr>
        <p:txBody>
          <a:bodyPr>
            <a:normAutofit/>
          </a:bodyPr>
          <a:lstStyle/>
          <a:p>
            <a:pPr marL="344488" indent="-344488"/>
            <a:r>
              <a:rPr lang="en-CA" b="0" i="0" u="none" strike="noStrike" baseline="0" dirty="0" smtClean="0">
                <a:latin typeface="Arial" panose="020B0604020202020204" pitchFamily="34" charset="0"/>
              </a:rPr>
              <a:t>Social navigation was seen as encompassing a whole collection of techniques and designs that make people aware of others, and of what others had done. </a:t>
            </a:r>
          </a:p>
          <a:p>
            <a:pPr marL="344488" indent="-344488"/>
            <a:r>
              <a:rPr lang="en-CA" b="0" i="0" u="none" strike="noStrike" baseline="0" dirty="0" smtClean="0">
                <a:latin typeface="Arial" panose="020B0604020202020204" pitchFamily="34" charset="0"/>
              </a:rPr>
              <a:t>Social networking communities, such as those on Facebook or LinkedIn exist primarily for the purpose of enabling people to maintain and build links with other people. </a:t>
            </a:r>
          </a:p>
          <a:p>
            <a:pPr marL="344488" indent="-344488"/>
            <a:r>
              <a:rPr lang="en-CA" b="0" i="0" u="none" strike="noStrike" baseline="0" dirty="0" smtClean="0">
                <a:latin typeface="Arial" panose="020B0604020202020204" pitchFamily="34" charset="0"/>
              </a:rPr>
              <a:t>Other systems are more concerned with making people aware of what others are doing, and yet more, with making aggregate knowledge of others available.</a:t>
            </a:r>
          </a:p>
          <a:p>
            <a:pPr marL="344488" indent="-344488"/>
            <a:r>
              <a:rPr lang="en-CA" b="0" i="0" u="none" strike="noStrike" baseline="0" dirty="0" smtClean="0">
                <a:latin typeface="Arial" panose="020B0604020202020204" pitchFamily="34" charset="0"/>
              </a:rPr>
              <a:t>A central theme of the early work was to move away from the ‘dead space’ of information to bring personal and social issues to the fore. </a:t>
            </a:r>
          </a:p>
          <a:p>
            <a:pPr marL="344488" indent="-344488"/>
            <a:r>
              <a:rPr lang="en-CA" b="0" i="0" u="none" strike="noStrike" baseline="0" dirty="0" smtClean="0">
                <a:latin typeface="Arial" panose="020B0604020202020204" pitchFamily="34" charset="0"/>
              </a:rPr>
              <a:t>The early Web was characterized by vast amounts of information being rapidly made available. It was, therefore, difficult to find out what was there and what you were interested in.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071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9078"/>
            <a:ext cx="7886700" cy="737264"/>
          </a:xfrm>
        </p:spPr>
        <p:txBody>
          <a:bodyPr/>
          <a:lstStyle/>
          <a:p>
            <a:r>
              <a:rPr lang="sk-SK" sz="3600" i="0" u="none" strike="noStrike" kern="1400" baseline="0" dirty="0">
                <a:latin typeface="Arial" panose="020B0604020202020204" pitchFamily="34" charset="0"/>
              </a:rPr>
              <a:t>Personalizing information</a:t>
            </a:r>
          </a:p>
        </p:txBody>
      </p:sp>
      <p:sp>
        <p:nvSpPr>
          <p:cNvPr id="3" name="Text Placeholder 2"/>
          <p:cNvSpPr>
            <a:spLocks noGrp="1"/>
          </p:cNvSpPr>
          <p:nvPr>
            <p:ph type="body" idx="4294967295"/>
          </p:nvPr>
        </p:nvSpPr>
        <p:spPr>
          <a:xfrm>
            <a:off x="662400" y="1443235"/>
            <a:ext cx="8033701" cy="4822252"/>
          </a:xfrm>
        </p:spPr>
        <p:txBody>
          <a:bodyPr>
            <a:normAutofit fontScale="85000" lnSpcReduction="10000"/>
          </a:bodyPr>
          <a:lstStyle/>
          <a:p>
            <a:pPr marL="344488" indent="-344488">
              <a:lnSpc>
                <a:spcPct val="110000"/>
              </a:lnSpc>
            </a:pPr>
            <a:r>
              <a:rPr lang="en-CA" b="0" i="0" u="none" strike="noStrike" baseline="0" dirty="0" smtClean="0">
                <a:latin typeface="Arial" panose="020B0604020202020204" pitchFamily="34" charset="0"/>
              </a:rPr>
              <a:t>We observed that when we talk to someone else, the information we get back is often personalized to our needs, and the adviser may offer information that changes what we want to do or how we might approach it, making us aware of other possibilities. </a:t>
            </a:r>
          </a:p>
          <a:p>
            <a:pPr marL="344488" indent="-344488">
              <a:lnSpc>
                <a:spcPct val="110000"/>
              </a:lnSpc>
            </a:pPr>
            <a:r>
              <a:rPr lang="en-CA" b="0" i="0" u="none" strike="noStrike" baseline="0" dirty="0" smtClean="0">
                <a:latin typeface="Arial" panose="020B0604020202020204" pitchFamily="34" charset="0"/>
              </a:rPr>
              <a:t>For example, if you need directions to a part of an unfamiliar city you could use a map, or use a satellite navigation system, or you could ask someone. </a:t>
            </a:r>
          </a:p>
          <a:p>
            <a:pPr marL="344488" indent="-344488">
              <a:lnSpc>
                <a:spcPct val="110000"/>
              </a:lnSpc>
            </a:pPr>
            <a:r>
              <a:rPr lang="en-CA" b="0" i="0" u="none" strike="noStrike" baseline="0" dirty="0" smtClean="0">
                <a:latin typeface="Arial" panose="020B0604020202020204" pitchFamily="34" charset="0"/>
              </a:rPr>
              <a:t>When you ask someone you will often get stories, additional information about nice places to visit, alternative routes and so on. </a:t>
            </a:r>
          </a:p>
          <a:p>
            <a:pPr marL="344488" indent="-344488">
              <a:lnSpc>
                <a:spcPct val="110000"/>
              </a:lnSpc>
            </a:pPr>
            <a:r>
              <a:rPr lang="en-CA" b="0" i="0" u="none" strike="noStrike" baseline="0" dirty="0" smtClean="0">
                <a:latin typeface="Arial" panose="020B0604020202020204" pitchFamily="34" charset="0"/>
              </a:rPr>
              <a:t>People may ask for clarification, elaborate details and so on. </a:t>
            </a:r>
          </a:p>
          <a:p>
            <a:pPr marL="344488" indent="-344488">
              <a:lnSpc>
                <a:spcPct val="110000"/>
              </a:lnSpc>
            </a:pPr>
            <a:r>
              <a:rPr lang="en-CA" b="0" i="0" u="none" strike="noStrike" baseline="0" dirty="0" smtClean="0">
                <a:latin typeface="Arial" panose="020B0604020202020204" pitchFamily="34" charset="0"/>
              </a:rPr>
              <a:t>This personalizing of information comes from the social element of information gathering.</a:t>
            </a:r>
          </a:p>
          <a:p>
            <a:pPr marL="344488" indent="-344488">
              <a:lnSpc>
                <a:spcPct val="110000"/>
              </a:lnSpc>
            </a:pPr>
            <a:r>
              <a:rPr lang="en-CA" b="0" i="0" u="none" strike="noStrike" baseline="0" dirty="0" smtClean="0">
                <a:latin typeface="Arial" panose="020B0604020202020204" pitchFamily="34" charset="0"/>
              </a:rPr>
              <a:t>People can judge to what extent the information given can be trusted, depending upon the credibility of the information provider. </a:t>
            </a:r>
          </a:p>
          <a:p>
            <a:pPr marL="344488" indent="-344488">
              <a:lnSpc>
                <a:spcPct val="110000"/>
              </a:lnSpc>
            </a:pPr>
            <a:r>
              <a:rPr lang="en-CA" b="0" i="0" u="none" strike="noStrike" baseline="0" dirty="0" smtClean="0">
                <a:latin typeface="Arial" panose="020B0604020202020204" pitchFamily="34" charset="0"/>
              </a:rPr>
              <a:t>Even if the information cannot be trusted, it may still be of value as people know where it has come from. </a:t>
            </a:r>
          </a:p>
          <a:p>
            <a:pPr marL="344488" indent="-344488">
              <a:lnSpc>
                <a:spcPct val="110000"/>
              </a:lnSpc>
            </a:pPr>
            <a:r>
              <a:rPr lang="en-CA" b="0" i="0" u="none" strike="noStrike" baseline="0" dirty="0" smtClean="0">
                <a:latin typeface="Arial" panose="020B0604020202020204" pitchFamily="34" charset="0"/>
              </a:rPr>
              <a:t>In information spaces, using person-to-person communication is an important part of the information architecture that is often overlooked. </a:t>
            </a:r>
          </a:p>
          <a:p>
            <a:pPr marL="344488" indent="-344488">
              <a:lnSpc>
                <a:spcPct val="110000"/>
              </a:lnSpc>
            </a:pPr>
            <a:r>
              <a:rPr lang="en-CA" b="0" i="0" u="none" strike="noStrike" baseline="0" dirty="0" smtClean="0">
                <a:latin typeface="Arial" panose="020B0604020202020204" pitchFamily="34" charset="0"/>
              </a:rPr>
              <a:t>However, it can result in people getting a narrow view of the World and in the U.S. presidential elections in 2016 there was discussion about people getting ‘fake news,’ treating the posts on Facebook as a substitute for reputable news channels.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13624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7462"/>
            <a:ext cx="7886700" cy="537758"/>
          </a:xfrm>
        </p:spPr>
        <p:txBody>
          <a:bodyPr/>
          <a:lstStyle/>
          <a:p>
            <a:r>
              <a:rPr lang="sk-SK" sz="3600" i="0" u="none" strike="noStrike" kern="1400" baseline="0" dirty="0">
                <a:latin typeface="Arial" panose="020B0604020202020204" pitchFamily="34" charset="0"/>
              </a:rPr>
              <a:t>Early examples</a:t>
            </a:r>
          </a:p>
        </p:txBody>
      </p:sp>
      <p:sp>
        <p:nvSpPr>
          <p:cNvPr id="3" name="Text Placeholder 2"/>
          <p:cNvSpPr>
            <a:spLocks noGrp="1"/>
          </p:cNvSpPr>
          <p:nvPr>
            <p:ph type="body" idx="4294967295"/>
          </p:nvPr>
        </p:nvSpPr>
        <p:spPr>
          <a:xfrm>
            <a:off x="662400" y="1459864"/>
            <a:ext cx="8025388" cy="4813935"/>
          </a:xfrm>
        </p:spPr>
        <p:txBody>
          <a:bodyPr>
            <a:normAutofit lnSpcReduction="10000"/>
          </a:bodyPr>
          <a:lstStyle/>
          <a:p>
            <a:pPr marL="344488" indent="-344488"/>
            <a:r>
              <a:rPr lang="en-CA" b="0" i="0" u="none" strike="noStrike" baseline="0" dirty="0" smtClean="0">
                <a:latin typeface="Arial" panose="020B0604020202020204" pitchFamily="34" charset="0"/>
              </a:rPr>
              <a:t>A number of experimental systems were developed during the late 1990s that explored some of these ideas. </a:t>
            </a:r>
          </a:p>
          <a:p>
            <a:pPr marL="344488" indent="-344488">
              <a:lnSpc>
                <a:spcPct val="110000"/>
              </a:lnSpc>
            </a:pPr>
            <a:r>
              <a:rPr lang="en-CA" b="0" i="0" u="none" strike="noStrike" baseline="0" dirty="0" err="1" smtClean="0">
                <a:latin typeface="Arial" panose="020B0604020202020204" pitchFamily="34" charset="0"/>
              </a:rPr>
              <a:t>GeoNotes</a:t>
            </a:r>
            <a:r>
              <a:rPr lang="en-CA" b="0" i="0" u="none" strike="noStrike" baseline="0" dirty="0" smtClean="0">
                <a:latin typeface="Arial" panose="020B0604020202020204" pitchFamily="34" charset="0"/>
              </a:rPr>
              <a:t> (</a:t>
            </a:r>
            <a:r>
              <a:rPr lang="en-CA" b="0" i="0" u="none" strike="noStrike" baseline="0" dirty="0" err="1" smtClean="0">
                <a:latin typeface="Arial" panose="020B0604020202020204" pitchFamily="34" charset="0"/>
              </a:rPr>
              <a:t>Persson</a:t>
            </a:r>
            <a:r>
              <a:rPr lang="en-CA" b="0" i="0" u="none" strike="noStrike" baseline="0" dirty="0" smtClean="0">
                <a:latin typeface="Arial" panose="020B0604020202020204" pitchFamily="34" charset="0"/>
              </a:rPr>
              <a:t> et al., 2003) is a system for augmenting the geographical world with virtual ‘Post-it’ notes. </a:t>
            </a:r>
          </a:p>
          <a:p>
            <a:pPr marL="344488" indent="-344488"/>
            <a:r>
              <a:rPr lang="en-CA" b="0" i="0" u="none" strike="noStrike" baseline="0" dirty="0" smtClean="0">
                <a:latin typeface="Arial" panose="020B0604020202020204" pitchFamily="34" charset="0"/>
              </a:rPr>
              <a:t>Thanks to the advances in GPS, an electronic message can be left associated with a particular place. </a:t>
            </a:r>
          </a:p>
          <a:p>
            <a:pPr marL="344488" indent="-344488"/>
            <a:r>
              <a:rPr lang="en-CA" b="0" i="0" u="none" strike="noStrike" baseline="0" dirty="0" smtClean="0">
                <a:latin typeface="Arial" panose="020B0604020202020204" pitchFamily="34" charset="0"/>
              </a:rPr>
              <a:t>When another person (suitably technologically equipped) arrives at the place, the system alerts him or her to the message. </a:t>
            </a:r>
          </a:p>
          <a:p>
            <a:pPr marL="344488" indent="-344488"/>
            <a:r>
              <a:rPr lang="en-CA" b="0" i="0" u="none" strike="noStrike" baseline="0" dirty="0" smtClean="0">
                <a:latin typeface="Arial" panose="020B0604020202020204" pitchFamily="34" charset="0"/>
              </a:rPr>
              <a:t>As </a:t>
            </a:r>
            <a:r>
              <a:rPr lang="en-CA" b="0" i="0" u="none" strike="noStrike" baseline="0" dirty="0" err="1" smtClean="0">
                <a:latin typeface="Arial" panose="020B0604020202020204" pitchFamily="34" charset="0"/>
              </a:rPr>
              <a:t>Persson</a:t>
            </a:r>
            <a:r>
              <a:rPr lang="en-CA" b="0" i="0" u="none" strike="noStrike" baseline="0" dirty="0" smtClean="0">
                <a:latin typeface="Arial" panose="020B0604020202020204" pitchFamily="34" charset="0"/>
              </a:rPr>
              <a:t> et al. point out, such attachments of information spaces to geographical spaces go back to cave paintings and people continue to annotate places with graffiti, Post-its and fridge magnets. </a:t>
            </a:r>
          </a:p>
          <a:p>
            <a:pPr marL="344488" indent="-344488"/>
            <a:r>
              <a:rPr lang="en-CA" b="0" i="0" u="none" strike="noStrike" baseline="0" dirty="0" err="1" smtClean="0">
                <a:latin typeface="Arial" panose="020B0604020202020204" pitchFamily="34" charset="0"/>
              </a:rPr>
              <a:t>GeoNotes</a:t>
            </a:r>
            <a:r>
              <a:rPr lang="en-CA" b="0" i="0" u="none" strike="noStrike" baseline="0" dirty="0" smtClean="0">
                <a:latin typeface="Arial" panose="020B0604020202020204" pitchFamily="34" charset="0"/>
              </a:rPr>
              <a:t> offers a technologically enhanced version, putting people in contact with other people. </a:t>
            </a:r>
          </a:p>
          <a:p>
            <a:pPr marL="344488" indent="-344488"/>
            <a:r>
              <a:rPr lang="en-CA" b="0" i="0" u="none" strike="noStrike" baseline="0" dirty="0" smtClean="0">
                <a:latin typeface="Arial" panose="020B0604020202020204" pitchFamily="34" charset="0"/>
              </a:rPr>
              <a:t>In 2008 an iPhone app appeared that performed a very similar function and now there are many apps that utilize geo-location to provide novel experiences.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09898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330"/>
            <a:ext cx="7886700" cy="654138"/>
          </a:xfrm>
        </p:spPr>
        <p:txBody>
          <a:bodyPr/>
          <a:lstStyle/>
          <a:p>
            <a:r>
              <a:rPr lang="sk-SK" sz="3600" i="0" u="none" strike="noStrike" kern="1400" baseline="0" dirty="0">
                <a:latin typeface="Arial" panose="020B0604020202020204" pitchFamily="34" charset="0"/>
              </a:rPr>
              <a:t>Filtering information</a:t>
            </a:r>
          </a:p>
        </p:txBody>
      </p:sp>
      <p:sp>
        <p:nvSpPr>
          <p:cNvPr id="3" name="Text Placeholder 2"/>
          <p:cNvSpPr>
            <a:spLocks noGrp="1"/>
          </p:cNvSpPr>
          <p:nvPr>
            <p:ph type="body" idx="4294967295"/>
          </p:nvPr>
        </p:nvSpPr>
        <p:spPr>
          <a:xfrm>
            <a:off x="662400" y="1426614"/>
            <a:ext cx="8033702" cy="4847186"/>
          </a:xfrm>
        </p:spPr>
        <p:txBody>
          <a:bodyPr>
            <a:noAutofit/>
          </a:bodyPr>
          <a:lstStyle/>
          <a:p>
            <a:pPr marL="344488" indent="-344488"/>
            <a:r>
              <a:rPr lang="en-CA" sz="1600" dirty="0" smtClean="0"/>
              <a:t>If other people are not around to provide help and advice then there are a number of systems that try to filter out uninteresting information and point people to things that they will find relevant </a:t>
            </a:r>
            <a:r>
              <a:rPr lang="en-US" sz="1600" dirty="0"/>
              <a:t>(see, for example, </a:t>
            </a:r>
            <a:r>
              <a:rPr lang="en-US" sz="1600" dirty="0" err="1"/>
              <a:t>Konstan</a:t>
            </a:r>
            <a:r>
              <a:rPr lang="en-US" sz="1600" dirty="0"/>
              <a:t> and </a:t>
            </a:r>
            <a:r>
              <a:rPr lang="en-US" sz="1600" dirty="0" err="1"/>
              <a:t>Riedl</a:t>
            </a:r>
            <a:r>
              <a:rPr lang="en-US" sz="1600" dirty="0"/>
              <a:t>, 2003</a:t>
            </a:r>
            <a:r>
              <a:rPr lang="en-US" sz="1600" dirty="0" smtClean="0"/>
              <a:t>).</a:t>
            </a:r>
            <a:endParaRPr lang="en-CA" sz="1600" b="1" i="1" dirty="0" smtClean="0"/>
          </a:p>
          <a:p>
            <a:pPr marL="344488" indent="-344488"/>
            <a:r>
              <a:rPr lang="en-CA" sz="1600" dirty="0" smtClean="0"/>
              <a:t>Just as a newspaper editor filters news into a form that readers of that newspaper like, filtering systems aim to tailor information to people. (Conversely, we select a newspaper or TV channel because we like the way that channel filters and presents the news.)</a:t>
            </a:r>
            <a:endParaRPr lang="en-CA" sz="1600" b="1" i="1" dirty="0" smtClean="0"/>
          </a:p>
          <a:p>
            <a:pPr marL="344488" indent="-344488"/>
            <a:r>
              <a:rPr lang="en-CA" sz="1600" dirty="0" smtClean="0"/>
              <a:t>In content-based filtering the information is scanned for specific articles that match some criteria. </a:t>
            </a:r>
            <a:endParaRPr lang="en-CA" sz="1600" b="1" i="1" dirty="0" smtClean="0"/>
          </a:p>
          <a:p>
            <a:pPr marL="344488" indent="-344488"/>
            <a:r>
              <a:rPr lang="en-CA" sz="1600" dirty="0" smtClean="0"/>
              <a:t>Based on a statistical analysis the system rates the relevance of the information for the consumer. </a:t>
            </a:r>
            <a:endParaRPr lang="en-CA" sz="1600" b="1" i="1" dirty="0" smtClean="0"/>
          </a:p>
          <a:p>
            <a:pPr marL="344488" indent="-344488"/>
            <a:r>
              <a:rPr lang="en-CA" sz="1600" dirty="0" smtClean="0"/>
              <a:t>Usually keyword-matching techniques are used to filter the information. </a:t>
            </a:r>
            <a:endParaRPr lang="en-CA" sz="1600" b="1" i="1" dirty="0" smtClean="0"/>
          </a:p>
          <a:p>
            <a:pPr marL="344488" indent="-344488"/>
            <a:r>
              <a:rPr lang="en-CA" sz="1600" dirty="0" smtClean="0"/>
              <a:t>People supply a preference file to the system with keywords that the system should look for in documents. </a:t>
            </a:r>
            <a:endParaRPr lang="en-CA" sz="1600" b="1" i="1" dirty="0" smtClean="0"/>
          </a:p>
          <a:p>
            <a:pPr marL="344488" indent="-344488"/>
            <a:r>
              <a:rPr lang="en-CA" sz="1600" dirty="0" smtClean="0"/>
              <a:t>For example, an agent scans a newsgroup for documents that contain the keywords on a regular basis. </a:t>
            </a:r>
            <a:endParaRPr lang="en-CA" sz="1600" b="1" i="1" dirty="0" smtClean="0"/>
          </a:p>
          <a:p>
            <a:pPr marL="344488" indent="-344488"/>
            <a:r>
              <a:rPr lang="en-CA" sz="1600" dirty="0" smtClean="0"/>
              <a:t>This is the basis of systems such as </a:t>
            </a:r>
            <a:r>
              <a:rPr lang="en-CA" sz="1600" dirty="0" err="1" smtClean="0"/>
              <a:t>Flipboard</a:t>
            </a:r>
            <a:r>
              <a:rPr lang="en-CA" sz="1600" dirty="0" smtClean="0"/>
              <a:t> or Medium that provides a filtered recommendation service for interesting articles and social media subscriptions. </a:t>
            </a:r>
            <a:endParaRPr lang="en-CA" sz="1600" dirty="0"/>
          </a:p>
        </p:txBody>
      </p:sp>
    </p:spTree>
    <p:extLst>
      <p:ext uri="{BB962C8B-B14F-4D97-AF65-F5344CB8AC3E}">
        <p14:creationId xmlns:p14="http://schemas.microsoft.com/office/powerpoint/2010/main" val="22707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4083"/>
            <a:ext cx="7886700" cy="504508"/>
          </a:xfrm>
        </p:spPr>
        <p:txBody>
          <a:bodyPr/>
          <a:lstStyle/>
          <a:p>
            <a:r>
              <a:rPr lang="en-US" sz="3600"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2400" y="1393364"/>
            <a:ext cx="7886700" cy="4351338"/>
          </a:xfrm>
        </p:spPr>
        <p:txBody>
          <a:bodyPr/>
          <a:lstStyle/>
          <a:p>
            <a:pPr marL="344488" indent="-344488"/>
            <a:r>
              <a:rPr lang="en-CA" sz="2800" b="0" i="0" u="none" strike="noStrike" baseline="0" dirty="0" smtClean="0">
                <a:latin typeface="Arial" panose="020B0604020202020204" pitchFamily="34" charset="0"/>
              </a:rPr>
              <a:t>15.1 Introduction </a:t>
            </a:r>
          </a:p>
          <a:p>
            <a:pPr marL="344488" indent="-344488"/>
            <a:r>
              <a:rPr lang="en-CA" sz="2800" b="0" i="0" u="none" strike="noStrike" baseline="0" dirty="0" smtClean="0">
                <a:latin typeface="Arial" panose="020B0604020202020204" pitchFamily="34" charset="0"/>
              </a:rPr>
              <a:t>15.2 Background ideas </a:t>
            </a:r>
          </a:p>
          <a:p>
            <a:pPr marL="344488" indent="-344488"/>
            <a:r>
              <a:rPr lang="en-CA" sz="2800" b="0" i="0" u="none" strike="noStrike" baseline="0" dirty="0" smtClean="0">
                <a:latin typeface="Arial" panose="020B0604020202020204" pitchFamily="34" charset="0"/>
              </a:rPr>
              <a:t>15.3 Social networking </a:t>
            </a:r>
          </a:p>
          <a:p>
            <a:pPr marL="344488" indent="-344488"/>
            <a:r>
              <a:rPr lang="en-CA" sz="2800" b="0" i="0" u="none" strike="noStrike" baseline="0" dirty="0" smtClean="0">
                <a:latin typeface="Arial" panose="020B0604020202020204" pitchFamily="34" charset="0"/>
              </a:rPr>
              <a:t>15.4 Sharing with others  </a:t>
            </a:r>
          </a:p>
          <a:p>
            <a:pPr marL="344488" indent="-344488"/>
            <a:r>
              <a:rPr lang="en-CA" sz="2800" b="0" i="0" u="none" strike="noStrike" baseline="0" dirty="0" smtClean="0">
                <a:latin typeface="Arial" panose="020B0604020202020204" pitchFamily="34" charset="0"/>
              </a:rPr>
              <a:t>15.5 The developing Web </a:t>
            </a:r>
            <a:endParaRPr lang="en-CA" sz="2800" b="0" i="0" u="none" strike="noStrike" baseline="0" dirty="0">
              <a:latin typeface="Arial" panose="020B0604020202020204" pitchFamily="34" charset="0"/>
            </a:endParaRPr>
          </a:p>
        </p:txBody>
      </p:sp>
    </p:spTree>
    <p:extLst>
      <p:ext uri="{BB962C8B-B14F-4D97-AF65-F5344CB8AC3E}">
        <p14:creationId xmlns:p14="http://schemas.microsoft.com/office/powerpoint/2010/main" val="148011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207"/>
            <a:ext cx="7886700" cy="587636"/>
          </a:xfrm>
        </p:spPr>
        <p:txBody>
          <a:bodyPr/>
          <a:lstStyle/>
          <a:p>
            <a:r>
              <a:rPr lang="sk-SK"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2400" y="1427898"/>
            <a:ext cx="8036820" cy="2620400"/>
          </a:xfrm>
        </p:spPr>
        <p:txBody>
          <a:bodyPr/>
          <a:lstStyle/>
          <a:p>
            <a:pPr marL="344488" indent="-344488"/>
            <a:r>
              <a:rPr lang="en-CA" b="0" i="0" u="none" strike="noStrike" baseline="0" dirty="0" smtClean="0">
                <a:latin typeface="Arial" panose="020B0604020202020204" pitchFamily="34" charset="0"/>
              </a:rPr>
              <a:t>Join eBay and browse the site. Decide on something to buy and follow the links on sellers and buyers. What can you learn about people? How reliable do you think the evidence is? Do you think the information provided on buyers and sellers helps you make a decision on what to buy and who to buy it from? How does all this contribute to trust?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411958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2520"/>
            <a:ext cx="7886700" cy="587636"/>
          </a:xfrm>
        </p:spPr>
        <p:txBody>
          <a:bodyPr/>
          <a:lstStyle/>
          <a:p>
            <a:r>
              <a:rPr lang="sk-SK" sz="3600" i="0" u="none" strike="noStrike" kern="1400" baseline="0" dirty="0">
                <a:latin typeface="Arial" panose="020B0604020202020204" pitchFamily="34" charset="0"/>
              </a:rPr>
              <a:t>Recommender systems</a:t>
            </a:r>
          </a:p>
        </p:txBody>
      </p:sp>
      <p:sp>
        <p:nvSpPr>
          <p:cNvPr id="3" name="Text Placeholder 2"/>
          <p:cNvSpPr>
            <a:spLocks noGrp="1"/>
          </p:cNvSpPr>
          <p:nvPr>
            <p:ph type="body" idx="4294967295"/>
          </p:nvPr>
        </p:nvSpPr>
        <p:spPr>
          <a:xfrm>
            <a:off x="662400" y="1418298"/>
            <a:ext cx="8036823" cy="4855501"/>
          </a:xfrm>
        </p:spPr>
        <p:txBody>
          <a:bodyPr>
            <a:normAutofit/>
          </a:bodyPr>
          <a:lstStyle/>
          <a:p>
            <a:pPr marL="344488" indent="-344488"/>
            <a:r>
              <a:rPr lang="en-CA" b="0" i="0" u="none" strike="noStrike" baseline="0" dirty="0" smtClean="0">
                <a:latin typeface="Arial" panose="020B0604020202020204" pitchFamily="34" charset="0"/>
              </a:rPr>
              <a:t>Recommender systems make suggestions to people for information based on what other people with similar tastes like or dislike. </a:t>
            </a:r>
          </a:p>
          <a:p>
            <a:pPr marL="344488" indent="-344488"/>
            <a:r>
              <a:rPr lang="en-CA" b="0" i="0" u="none" strike="noStrike" baseline="0" dirty="0" smtClean="0">
                <a:latin typeface="Arial" panose="020B0604020202020204" pitchFamily="34" charset="0"/>
              </a:rPr>
              <a:t>People using the system are connected to a server that keeps track of what everyone does—the articles they read, the Web pages and blogs that they visit, the videos that they watch and so on—in a personal profile. </a:t>
            </a:r>
          </a:p>
          <a:p>
            <a:pPr marL="344488" indent="-344488"/>
            <a:r>
              <a:rPr lang="en-CA" b="0" i="0" u="none" strike="noStrike" baseline="0" dirty="0" smtClean="0">
                <a:latin typeface="Arial" panose="020B0604020202020204" pitchFamily="34" charset="0"/>
              </a:rPr>
              <a:t>Personal profiles are matched and the system creates clusters of people with similar tastes. </a:t>
            </a:r>
          </a:p>
          <a:p>
            <a:pPr marL="344488" indent="-344488"/>
            <a:r>
              <a:rPr lang="en-CA" b="0" i="0" u="none" strike="noStrike" baseline="0" dirty="0" smtClean="0">
                <a:latin typeface="Arial" panose="020B0604020202020204" pitchFamily="34" charset="0"/>
              </a:rPr>
              <a:t>One of the earliest examples of this was Movie lens. </a:t>
            </a:r>
          </a:p>
          <a:p>
            <a:pPr marL="344488" indent="-344488"/>
            <a:r>
              <a:rPr lang="en-CA" b="0" i="0" u="none" strike="noStrike" baseline="0" dirty="0" smtClean="0">
                <a:latin typeface="Arial" panose="020B0604020202020204" pitchFamily="34" charset="0"/>
              </a:rPr>
              <a:t>Amazon, the online book and media vendor, is probably the best example of a mature recommender system. </a:t>
            </a:r>
          </a:p>
          <a:p>
            <a:pPr marL="344488" indent="-344488"/>
            <a:r>
              <a:rPr lang="en-CA" b="0" i="0" u="none" strike="noStrike" baseline="0" dirty="0" smtClean="0">
                <a:latin typeface="Arial" panose="020B0604020202020204" pitchFamily="34" charset="0"/>
              </a:rPr>
              <a:t>People who subscribe to Amazon can have the system recommend books based on those that they have bought previously and on those that they rank.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0603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5459"/>
            <a:ext cx="7886700" cy="504508"/>
          </a:xfrm>
        </p:spPr>
        <p:txBody>
          <a:bodyPr/>
          <a:lstStyle/>
          <a:p>
            <a:r>
              <a:rPr lang="sk-SK" sz="3600" i="0" u="none" strike="noStrike" kern="1400" baseline="0" dirty="0">
                <a:latin typeface="Arial" panose="020B0604020202020204" pitchFamily="34" charset="0"/>
              </a:rPr>
              <a:t>Tags</a:t>
            </a:r>
            <a:endParaRPr lang="sk-SK"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0"/>
            <a:ext cx="8020196" cy="4855500"/>
          </a:xfrm>
        </p:spPr>
        <p:txBody>
          <a:bodyPr>
            <a:normAutofit/>
          </a:bodyPr>
          <a:lstStyle/>
          <a:p>
            <a:pPr marL="344488" indent="-344488"/>
            <a:r>
              <a:rPr lang="en-CA" b="0" i="0" u="none" strike="noStrike" baseline="0" dirty="0" smtClean="0">
                <a:latin typeface="Arial" panose="020B0604020202020204" pitchFamily="34" charset="0"/>
              </a:rPr>
              <a:t>Another method of providing socially based information is to provide a tag so that whenever someone comes upon a new piece of information he or she can see what other people with similar interests think of that particular piece of information. </a:t>
            </a:r>
          </a:p>
          <a:p>
            <a:pPr marL="344488" indent="-344488"/>
            <a:r>
              <a:rPr lang="en-CA" b="0" i="0" u="none" strike="noStrike" baseline="0" dirty="0" smtClean="0">
                <a:latin typeface="Arial" panose="020B0604020202020204" pitchFamily="34" charset="0"/>
              </a:rPr>
              <a:t>This is sometimes called social searching. </a:t>
            </a:r>
          </a:p>
          <a:p>
            <a:pPr marL="344488" indent="-344488"/>
            <a:r>
              <a:rPr lang="en-CA" b="0" i="0" u="none" strike="noStrike" baseline="0" dirty="0" smtClean="0">
                <a:latin typeface="Arial" panose="020B0604020202020204" pitchFamily="34" charset="0"/>
              </a:rPr>
              <a:t>People can tag the items discovered by others, thus providing a social tagging system, and tags can also be added automatically according to some criteria. </a:t>
            </a:r>
          </a:p>
          <a:p>
            <a:pPr marL="344488" indent="-344488"/>
            <a:r>
              <a:rPr lang="en-CA" b="0" i="0" u="none" strike="noStrike" baseline="0" dirty="0" smtClean="0">
                <a:latin typeface="Arial" panose="020B0604020202020204" pitchFamily="34" charset="0"/>
              </a:rPr>
              <a:t>Some sort of rating of the information pieces has to be done by other people using the system so that the system can create and cluster personal profiles. </a:t>
            </a:r>
          </a:p>
          <a:p>
            <a:pPr marL="344488" indent="-344488"/>
            <a:r>
              <a:rPr lang="en-CA" b="0" i="0" u="none" strike="noStrike" baseline="0" dirty="0" smtClean="0">
                <a:latin typeface="Arial" panose="020B0604020202020204" pitchFamily="34" charset="0"/>
              </a:rPr>
              <a:t>The more people who rate items, the more accurately the system can group others.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6417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5461"/>
            <a:ext cx="7886700" cy="521134"/>
          </a:xfrm>
        </p:spPr>
        <p:txBody>
          <a:bodyPr/>
          <a:lstStyle/>
          <a:p>
            <a:r>
              <a:rPr lang="sk-SK" sz="3600" i="0" u="none" strike="noStrike" kern="1400" baseline="0" dirty="0">
                <a:latin typeface="Arial" panose="020B0604020202020204" pitchFamily="34" charset="0"/>
              </a:rPr>
              <a:t>Ratings </a:t>
            </a:r>
          </a:p>
        </p:txBody>
      </p:sp>
      <p:sp>
        <p:nvSpPr>
          <p:cNvPr id="3" name="Text Placeholder 2"/>
          <p:cNvSpPr>
            <a:spLocks noGrp="1"/>
          </p:cNvSpPr>
          <p:nvPr>
            <p:ph type="body" idx="4294967295"/>
          </p:nvPr>
        </p:nvSpPr>
        <p:spPr>
          <a:xfrm>
            <a:off x="662400" y="1426299"/>
            <a:ext cx="8036818" cy="4797309"/>
          </a:xfrm>
        </p:spPr>
        <p:txBody>
          <a:bodyPr>
            <a:normAutofit fontScale="85000" lnSpcReduction="10000"/>
          </a:bodyPr>
          <a:lstStyle/>
          <a:p>
            <a:pPr marL="344488" indent="-344488">
              <a:lnSpc>
                <a:spcPct val="120000"/>
              </a:lnSpc>
            </a:pPr>
            <a:r>
              <a:rPr lang="en-CA" b="0" i="0" u="none" strike="noStrike" baseline="0" dirty="0" smtClean="0">
                <a:latin typeface="Arial" panose="020B0604020202020204" pitchFamily="34" charset="0"/>
              </a:rPr>
              <a:t>Ratings can be done explicitly and/or implicitly; implicit ratings are, for example, time spent reading an article; explicit ratings let people score information sources. </a:t>
            </a:r>
          </a:p>
          <a:p>
            <a:pPr marL="344488" indent="-344488">
              <a:lnSpc>
                <a:spcPct val="120000"/>
              </a:lnSpc>
            </a:pPr>
            <a:r>
              <a:rPr lang="en-CA" b="0" i="0" u="none" strike="noStrike" baseline="0" dirty="0" smtClean="0">
                <a:latin typeface="Arial" panose="020B0604020202020204" pitchFamily="34" charset="0"/>
              </a:rPr>
              <a:t>Filtering needs some sort of input to work with, and explicit rating of information is not all that simple. </a:t>
            </a:r>
          </a:p>
          <a:p>
            <a:pPr marL="344488" indent="-344488">
              <a:lnSpc>
                <a:spcPct val="120000"/>
              </a:lnSpc>
            </a:pPr>
            <a:r>
              <a:rPr lang="en-CA" b="0" i="0" u="none" strike="noStrike" baseline="0" dirty="0" smtClean="0">
                <a:latin typeface="Arial" panose="020B0604020202020204" pitchFamily="34" charset="0"/>
              </a:rPr>
              <a:t>How do we judge ratings from someone who has created the information? </a:t>
            </a:r>
          </a:p>
          <a:p>
            <a:pPr marL="344488" indent="-344488">
              <a:lnSpc>
                <a:spcPct val="120000"/>
              </a:lnSpc>
            </a:pPr>
            <a:r>
              <a:rPr lang="en-CA" b="0" i="0" u="none" strike="noStrike" baseline="0" dirty="0" smtClean="0">
                <a:latin typeface="Arial" panose="020B0604020202020204" pitchFamily="34" charset="0"/>
              </a:rPr>
              <a:t>Explicitly rating information is also an additional burden on people, so sometimes they will not bother. </a:t>
            </a:r>
          </a:p>
          <a:p>
            <a:pPr marL="344488" indent="-344488">
              <a:lnSpc>
                <a:spcPct val="120000"/>
              </a:lnSpc>
            </a:pPr>
            <a:r>
              <a:rPr lang="en-CA" b="0" i="0" u="none" strike="noStrike" baseline="0" dirty="0" smtClean="0">
                <a:latin typeface="Arial" panose="020B0604020202020204" pitchFamily="34" charset="0"/>
              </a:rPr>
              <a:t>Another problem is that people can write their own reviews using assumed names. How would you know?</a:t>
            </a:r>
          </a:p>
          <a:p>
            <a:pPr marL="344488" indent="-344488">
              <a:lnSpc>
                <a:spcPct val="120000"/>
              </a:lnSpc>
            </a:pPr>
            <a:r>
              <a:rPr lang="en-CA" b="0" i="0" u="none" strike="noStrike" baseline="0" dirty="0" smtClean="0">
                <a:latin typeface="Arial" panose="020B0604020202020204" pitchFamily="34" charset="0"/>
              </a:rPr>
              <a:t>An excellent and fascinating example of this sort of rating system is eBay the online auction site.</a:t>
            </a:r>
          </a:p>
          <a:p>
            <a:pPr marL="344488" indent="-344488">
              <a:lnSpc>
                <a:spcPct val="120000"/>
              </a:lnSpc>
            </a:pPr>
            <a:r>
              <a:rPr lang="en-CA" b="0" i="0" u="none" strike="noStrike" baseline="0" dirty="0" smtClean="0">
                <a:latin typeface="Arial" panose="020B0604020202020204" pitchFamily="34" charset="0"/>
              </a:rPr>
              <a:t>Here, buyers and sellers have ratings based on the quality of service</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they have provided. </a:t>
            </a:r>
          </a:p>
          <a:p>
            <a:pPr marL="344488" indent="-344488">
              <a:lnSpc>
                <a:spcPct val="120000"/>
              </a:lnSpc>
            </a:pPr>
            <a:r>
              <a:rPr lang="en-CA" b="0" i="0" u="none" strike="noStrike" baseline="0" dirty="0" smtClean="0">
                <a:latin typeface="Arial" panose="020B0604020202020204" pitchFamily="34" charset="0"/>
              </a:rPr>
              <a:t>Buyers rate sellers and sellers rate buyers. </a:t>
            </a:r>
          </a:p>
          <a:p>
            <a:pPr marL="344488" indent="-344488">
              <a:lnSpc>
                <a:spcPct val="120000"/>
              </a:lnSpc>
            </a:pPr>
            <a:r>
              <a:rPr lang="en-CA" b="0" i="0" u="none" strike="noStrike" baseline="0" dirty="0" smtClean="0">
                <a:latin typeface="Arial" panose="020B0604020202020204" pitchFamily="34" charset="0"/>
              </a:rPr>
              <a:t>Moreover, you can see what both buyers and sellers have been trading. </a:t>
            </a:r>
          </a:p>
          <a:p>
            <a:pPr marL="344488" indent="-344488">
              <a:lnSpc>
                <a:spcPct val="120000"/>
              </a:lnSpc>
            </a:pPr>
            <a:r>
              <a:rPr lang="en-CA" b="0" i="0" u="none" strike="noStrike" baseline="0" dirty="0" smtClean="0">
                <a:latin typeface="Arial" panose="020B0604020202020204" pitchFamily="34" charset="0"/>
              </a:rPr>
              <a:t>This allows you to build up a picture of the sort of a person you are trading with.</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3084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266"/>
            <a:ext cx="7886700" cy="587636"/>
          </a:xfrm>
        </p:spPr>
        <p:txBody>
          <a:bodyPr/>
          <a:lstStyle/>
          <a:p>
            <a:r>
              <a:rPr lang="sk-SK" sz="3600" i="0" u="none" strike="noStrike" kern="1400" baseline="0" dirty="0">
                <a:latin typeface="Arial" panose="020B0604020202020204" pitchFamily="34" charset="0"/>
              </a:rPr>
              <a:t>Readware</a:t>
            </a:r>
          </a:p>
        </p:txBody>
      </p:sp>
      <p:sp>
        <p:nvSpPr>
          <p:cNvPr id="3" name="Text Placeholder 2"/>
          <p:cNvSpPr>
            <a:spLocks noGrp="1"/>
          </p:cNvSpPr>
          <p:nvPr>
            <p:ph type="body" idx="4294967295"/>
          </p:nvPr>
        </p:nvSpPr>
        <p:spPr>
          <a:xfrm>
            <a:off x="662400" y="1425986"/>
            <a:ext cx="8036822" cy="4813935"/>
          </a:xfrm>
        </p:spPr>
        <p:txBody>
          <a:bodyPr>
            <a:normAutofit fontScale="85000" lnSpcReduction="10000"/>
          </a:bodyPr>
          <a:lstStyle/>
          <a:p>
            <a:pPr marL="344488" indent="-344488">
              <a:lnSpc>
                <a:spcPct val="110000"/>
              </a:lnSpc>
            </a:pPr>
            <a:r>
              <a:rPr lang="en-CA" b="0" i="0" u="none" strike="noStrike" baseline="0" dirty="0" smtClean="0">
                <a:latin typeface="Arial" panose="020B0604020202020204" pitchFamily="34" charset="0"/>
              </a:rPr>
              <a:t>Many of these social media systems rely on sophisticated algorithms to match people and content and to recommend things that people might find interesting. </a:t>
            </a:r>
          </a:p>
          <a:p>
            <a:pPr marL="344488" indent="-344488">
              <a:lnSpc>
                <a:spcPct val="110000"/>
              </a:lnSpc>
            </a:pPr>
            <a:r>
              <a:rPr lang="en-CA" b="0" i="0" u="none" strike="noStrike" baseline="0" dirty="0" smtClean="0">
                <a:latin typeface="Arial" panose="020B0604020202020204" pitchFamily="34" charset="0"/>
              </a:rPr>
              <a:t>In particular advertising companies such as Google Ads make use of AI algorithms to target advertisements based on things the user has looked at recently.</a:t>
            </a:r>
          </a:p>
          <a:p>
            <a:pPr marL="344488" indent="-344488">
              <a:lnSpc>
                <a:spcPct val="110000"/>
              </a:lnSpc>
            </a:pPr>
            <a:r>
              <a:rPr lang="en-CA" b="0" i="0" u="none" strike="noStrike" baseline="0" dirty="0" smtClean="0">
                <a:latin typeface="Arial" panose="020B0604020202020204" pitchFamily="34" charset="0"/>
              </a:rPr>
              <a:t>History-enriched environments, or ‘</a:t>
            </a:r>
            <a:r>
              <a:rPr lang="en-CA" b="0" i="0" u="none" strike="noStrike" baseline="0" dirty="0" err="1" smtClean="0">
                <a:latin typeface="Arial" panose="020B0604020202020204" pitchFamily="34" charset="0"/>
              </a:rPr>
              <a:t>readware</a:t>
            </a:r>
            <a:r>
              <a:rPr lang="en-CA" b="0" i="0" u="none" strike="noStrike" baseline="0" dirty="0" smtClean="0">
                <a:latin typeface="Arial" panose="020B0604020202020204" pitchFamily="34" charset="0"/>
              </a:rPr>
              <a:t>,’ is another technique. </a:t>
            </a:r>
          </a:p>
          <a:p>
            <a:pPr marL="344488" indent="-344488">
              <a:lnSpc>
                <a:spcPct val="110000"/>
              </a:lnSpc>
            </a:pPr>
            <a:r>
              <a:rPr lang="en-CA" b="0" i="0" u="none" strike="noStrike" baseline="0" dirty="0" smtClean="0">
                <a:latin typeface="Arial" panose="020B0604020202020204" pitchFamily="34" charset="0"/>
              </a:rPr>
              <a:t>What other people have done in the past can tell us something about how to navigate the information space. </a:t>
            </a:r>
          </a:p>
          <a:p>
            <a:pPr marL="344488" indent="-344488">
              <a:lnSpc>
                <a:spcPct val="110000"/>
              </a:lnSpc>
            </a:pPr>
            <a:r>
              <a:rPr lang="en-CA" b="0" i="0" u="none" strike="noStrike" baseline="0" dirty="0" smtClean="0">
                <a:latin typeface="Arial" panose="020B0604020202020204" pitchFamily="34" charset="0"/>
              </a:rPr>
              <a:t>If we get lost in the woods and come upon a trail, a good idea is to follow that trail. </a:t>
            </a:r>
          </a:p>
          <a:p>
            <a:pPr marL="344488" indent="-344488">
              <a:lnSpc>
                <a:spcPct val="110000"/>
              </a:lnSpc>
            </a:pPr>
            <a:r>
              <a:rPr lang="en-CA" b="0" i="0" u="none" strike="noStrike" baseline="0" dirty="0" smtClean="0">
                <a:latin typeface="Arial" panose="020B0604020202020204" pitchFamily="34" charset="0"/>
              </a:rPr>
              <a:t>Similarly, people take certain paths through information space. </a:t>
            </a:r>
          </a:p>
          <a:p>
            <a:pPr marL="344488" indent="-344488">
              <a:lnSpc>
                <a:spcPct val="110000"/>
              </a:lnSpc>
            </a:pPr>
            <a:r>
              <a:rPr lang="en-CA" b="0" i="0" u="none" strike="noStrike" baseline="0" dirty="0" smtClean="0">
                <a:latin typeface="Arial" panose="020B0604020202020204" pitchFamily="34" charset="0"/>
              </a:rPr>
              <a:t>By making the activities of others explicit, new visitors to the space can see familiar paths through it. </a:t>
            </a:r>
          </a:p>
          <a:p>
            <a:pPr marL="344488" indent="-344488">
              <a:lnSpc>
                <a:spcPct val="110000"/>
              </a:lnSpc>
            </a:pPr>
            <a:r>
              <a:rPr lang="en-CA" b="0" i="0" u="none" strike="noStrike" baseline="0" dirty="0" smtClean="0">
                <a:latin typeface="Arial" panose="020B0604020202020204" pitchFamily="34" charset="0"/>
              </a:rPr>
              <a:t>A very familiar technique is to automatically change the colours on the links in a Web page when a person has visited that page, so subtly letting them know where they have already been. </a:t>
            </a:r>
          </a:p>
          <a:p>
            <a:pPr marL="344488" indent="-344488">
              <a:lnSpc>
                <a:spcPct val="110000"/>
              </a:lnSpc>
            </a:pPr>
            <a:r>
              <a:rPr lang="en-CA" b="0" i="0" u="none" strike="noStrike" baseline="0" dirty="0" smtClean="0">
                <a:latin typeface="Arial" panose="020B0604020202020204" pitchFamily="34" charset="0"/>
              </a:rPr>
              <a:t>In some other systems this may be generalized based on usage of links. </a:t>
            </a:r>
          </a:p>
          <a:p>
            <a:pPr marL="344488" indent="-344488">
              <a:lnSpc>
                <a:spcPct val="110000"/>
              </a:lnSpc>
            </a:pPr>
            <a:r>
              <a:rPr lang="en-CA" b="0" i="0" u="none" strike="noStrike" baseline="0" dirty="0" smtClean="0">
                <a:latin typeface="Arial" panose="020B0604020202020204" pitchFamily="34" charset="0"/>
              </a:rPr>
              <a:t>Perhaps the main example of this was the Footprints project (</a:t>
            </a:r>
            <a:r>
              <a:rPr lang="en-CA" b="0" i="0" u="none" strike="noStrike" baseline="0" dirty="0" err="1" smtClean="0">
                <a:latin typeface="Arial" panose="020B0604020202020204" pitchFamily="34" charset="0"/>
              </a:rPr>
              <a:t>Wexelblat</a:t>
            </a:r>
            <a:r>
              <a:rPr lang="en-CA" b="0" i="0" u="none" strike="noStrike" baseline="0" dirty="0" smtClean="0">
                <a:latin typeface="Arial" panose="020B0604020202020204" pitchFamily="34" charset="0"/>
              </a:rPr>
              <a:t>, 2003), where ideas of interaction history are associated with an object.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6905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206"/>
            <a:ext cx="7886700" cy="504508"/>
          </a:xfrm>
        </p:spPr>
        <p:txBody>
          <a:bodyPr/>
          <a:lstStyle/>
          <a:p>
            <a:r>
              <a:rPr lang="sk-SK" sz="3600" i="0" u="none" strike="noStrike" kern="1400" baseline="0" dirty="0">
                <a:latin typeface="Arial" panose="020B0604020202020204" pitchFamily="34" charset="0"/>
              </a:rPr>
              <a:t>Social </a:t>
            </a:r>
            <a:r>
              <a:rPr lang="sk-SK" sz="3600" i="0" u="none" strike="noStrike" kern="1400" baseline="0" dirty="0" smtClean="0">
                <a:latin typeface="Arial" panose="020B0604020202020204" pitchFamily="34" charset="0"/>
              </a:rPr>
              <a:t>translucence</a:t>
            </a:r>
            <a:r>
              <a:rPr lang="en-US" sz="3600" i="0" u="none" strike="noStrike" kern="1400" baseline="0" dirty="0" smtClean="0">
                <a:latin typeface="Arial" panose="020B0604020202020204" pitchFamily="34" charset="0"/>
              </a:rPr>
              <a:t> (1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925"/>
            <a:ext cx="8036820" cy="4797309"/>
          </a:xfrm>
        </p:spPr>
        <p:txBody>
          <a:bodyPr>
            <a:noAutofit/>
          </a:bodyPr>
          <a:lstStyle/>
          <a:p>
            <a:pPr marL="344488" indent="-344488"/>
            <a:r>
              <a:rPr lang="en-CA" sz="1500" b="0" i="0" u="none" strike="noStrike" baseline="0" dirty="0" smtClean="0">
                <a:latin typeface="Arial" panose="020B0604020202020204" pitchFamily="34" charset="0"/>
              </a:rPr>
              <a:t>Social translucence was a project based at IBM. </a:t>
            </a:r>
          </a:p>
          <a:p>
            <a:pPr marL="344488" indent="-344488"/>
            <a:r>
              <a:rPr lang="en-CA" sz="1500" b="0" i="0" u="none" strike="noStrike" baseline="0" dirty="0" smtClean="0">
                <a:latin typeface="Arial" panose="020B0604020202020204" pitchFamily="34" charset="0"/>
              </a:rPr>
              <a:t>It employed three core principles—visibility, awareness and accountability—implemented in a number of prototype systems, so-called ‘social proxies.’ </a:t>
            </a:r>
          </a:p>
          <a:p>
            <a:pPr marL="344488" indent="-344488"/>
            <a:r>
              <a:rPr lang="en-CA" sz="1500" b="0" i="0" u="none" strike="noStrike" baseline="0" dirty="0" smtClean="0">
                <a:latin typeface="Arial" panose="020B0604020202020204" pitchFamily="34" charset="0"/>
              </a:rPr>
              <a:t>Erickson and Kellogg (2003) illustrate their concept by telling the tale of a wooden door that opened outward in their office. </a:t>
            </a:r>
          </a:p>
          <a:p>
            <a:pPr marL="344488" indent="-344488"/>
            <a:r>
              <a:rPr lang="en-CA" sz="1500" b="0" i="0" u="none" strike="noStrike" baseline="0" dirty="0" smtClean="0">
                <a:latin typeface="Arial" panose="020B0604020202020204" pitchFamily="34" charset="0"/>
              </a:rPr>
              <a:t>If opened too quickly the door would smash into anyone who was walking down the corridor. </a:t>
            </a:r>
          </a:p>
          <a:p>
            <a:pPr marL="344488" indent="-344488"/>
            <a:r>
              <a:rPr lang="en-CA" sz="1500" b="0" i="0" u="none" strike="noStrike" baseline="0" dirty="0" smtClean="0">
                <a:latin typeface="Arial" panose="020B0604020202020204" pitchFamily="34" charset="0"/>
              </a:rPr>
              <a:t>The design solution to this problem was to put a glass panel in the door. This enabled the three principles of social translucence:</a:t>
            </a:r>
          </a:p>
          <a:p>
            <a:pPr marL="344488" indent="-344488"/>
            <a:r>
              <a:rPr lang="en-CA" sz="1500" b="0" i="0" u="none" strike="noStrike" baseline="0" dirty="0" smtClean="0">
                <a:latin typeface="Arial" panose="020B0604020202020204" pitchFamily="34" charset="0"/>
              </a:rPr>
              <a:t>Visibility. People outside were now visible to those inside who were going to open the door. Of course, the transparency of the window meant that people inside the office were also visible!</a:t>
            </a:r>
          </a:p>
          <a:p>
            <a:pPr marL="344488" indent="-344488"/>
            <a:r>
              <a:rPr lang="en-CA" sz="1500" b="0" i="0" u="none" strike="noStrike" baseline="0" dirty="0" smtClean="0">
                <a:latin typeface="Arial" panose="020B0604020202020204" pitchFamily="34" charset="0"/>
              </a:rPr>
              <a:t>Awareness. Now people could see what others were doing and could take appropriate action—opening the door carefully, perhaps.</a:t>
            </a:r>
          </a:p>
          <a:p>
            <a:pPr marL="344488" indent="-344488"/>
            <a:r>
              <a:rPr lang="en-CA" sz="1500" b="0" i="0" u="none" strike="noStrike" baseline="0" dirty="0" smtClean="0">
                <a:latin typeface="Arial" panose="020B0604020202020204" pitchFamily="34" charset="0"/>
              </a:rPr>
              <a:t>Accountability. This is an important principle. Not only are people aware of others but now they are aware that they are aware of others. If the person inside the office opens the door and smashes into someone in the corridor, the person in the corridor knows that the office person knew this. </a:t>
            </a:r>
          </a:p>
          <a:p>
            <a:pPr marL="344488" indent="-344488"/>
            <a:r>
              <a:rPr lang="en-CA" sz="1500" b="0" i="0" u="none" strike="noStrike" baseline="0" dirty="0" smtClean="0">
                <a:latin typeface="Arial" panose="020B0604020202020204" pitchFamily="34" charset="0"/>
              </a:rPr>
              <a:t>Hence he or she has to be socially accountable for the action.</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598140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016"/>
            <a:ext cx="7886700" cy="620886"/>
          </a:xfrm>
        </p:spPr>
        <p:txBody>
          <a:bodyPr/>
          <a:lstStyle/>
          <a:p>
            <a:r>
              <a:rPr lang="sk-SK" sz="3600" i="0" u="none" strike="noStrike" kern="1400" baseline="0" dirty="0">
                <a:latin typeface="Arial" panose="020B0604020202020204" pitchFamily="34" charset="0"/>
              </a:rPr>
              <a:t>Social </a:t>
            </a:r>
            <a:r>
              <a:rPr lang="sk-SK" sz="3600" i="0" u="none" strike="noStrike" kern="1400" baseline="0" dirty="0" smtClean="0">
                <a:latin typeface="Arial" panose="020B0604020202020204" pitchFamily="34" charset="0"/>
              </a:rPr>
              <a:t>translucence</a:t>
            </a:r>
            <a:r>
              <a:rPr lang="en-US" sz="3600" i="0" u="none" strike="noStrike" kern="1400" baseline="0" dirty="0" smtClean="0">
                <a:latin typeface="Arial" panose="020B0604020202020204" pitchFamily="34" charset="0"/>
              </a:rPr>
              <a:t> (2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7896"/>
            <a:ext cx="8036822" cy="4351338"/>
          </a:xfrm>
        </p:spPr>
        <p:txBody>
          <a:bodyPr>
            <a:normAutofit/>
          </a:bodyPr>
          <a:lstStyle/>
          <a:p>
            <a:pPr marL="344488" indent="-344488"/>
            <a:r>
              <a:rPr lang="en-CA" b="0" i="0" u="none" strike="noStrike" baseline="0" dirty="0" smtClean="0">
                <a:latin typeface="Arial" panose="020B0604020202020204" pitchFamily="34" charset="0"/>
              </a:rPr>
              <a:t>The best known of their prototypes was Babble—a social proxy for meetings, chatting and e-mailing. </a:t>
            </a:r>
          </a:p>
          <a:p>
            <a:pPr marL="344488" indent="-344488"/>
            <a:r>
              <a:rPr lang="en-CA" b="0" i="0" u="none" strike="noStrike" baseline="0" dirty="0" smtClean="0">
                <a:latin typeface="Arial" panose="020B0604020202020204" pitchFamily="34" charset="0"/>
              </a:rPr>
              <a:t>People are represented by ‘marbles’ and the space of discussion by the large circle in the centre of the system. </a:t>
            </a:r>
          </a:p>
          <a:p>
            <a:pPr marL="344488" indent="-344488"/>
            <a:r>
              <a:rPr lang="en-CA" b="0" i="0" u="none" strike="noStrike" baseline="0" dirty="0" smtClean="0">
                <a:latin typeface="Arial" panose="020B0604020202020204" pitchFamily="34" charset="0"/>
              </a:rPr>
              <a:t>The more active people are, the nearer the centre they are, and the marbles gradually move toward the periphery if they do not participate in the chat for some length of time. </a:t>
            </a:r>
          </a:p>
          <a:p>
            <a:pPr marL="344488" indent="-344488"/>
            <a:r>
              <a:rPr lang="en-CA" b="0" i="0" u="none" strike="noStrike" baseline="0" dirty="0" smtClean="0">
                <a:latin typeface="Arial" panose="020B0604020202020204" pitchFamily="34" charset="0"/>
              </a:rPr>
              <a:t>Other details of the people can be seen in the panes around the edge of the system. This is just one example of a number of visualizations of behaviours that provide awareness of others.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7312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2645"/>
            <a:ext cx="7886700" cy="604260"/>
          </a:xfrm>
        </p:spPr>
        <p:txBody>
          <a:bodyPr/>
          <a:lstStyle/>
          <a:p>
            <a:r>
              <a:rPr lang="sk-SK" sz="3600" i="0" u="none" strike="noStrike" kern="1400" baseline="0" dirty="0">
                <a:latin typeface="Arial" panose="020B0604020202020204" pitchFamily="34" charset="0"/>
              </a:rPr>
              <a:t>Moving on</a:t>
            </a:r>
          </a:p>
        </p:txBody>
      </p:sp>
      <p:sp>
        <p:nvSpPr>
          <p:cNvPr id="3" name="Text Placeholder 2"/>
          <p:cNvSpPr>
            <a:spLocks noGrp="1"/>
          </p:cNvSpPr>
          <p:nvPr>
            <p:ph type="body" idx="4294967295"/>
          </p:nvPr>
        </p:nvSpPr>
        <p:spPr>
          <a:xfrm>
            <a:off x="662400" y="1426614"/>
            <a:ext cx="8036819" cy="4847186"/>
          </a:xfrm>
        </p:spPr>
        <p:txBody>
          <a:bodyPr>
            <a:normAutofit/>
          </a:bodyPr>
          <a:lstStyle/>
          <a:p>
            <a:pPr marL="344488" indent="-344488"/>
            <a:r>
              <a:rPr lang="en-CA" b="0" i="0" u="none" strike="noStrike" baseline="0" dirty="0" smtClean="0">
                <a:latin typeface="Arial" panose="020B0604020202020204" pitchFamily="34" charset="0"/>
              </a:rPr>
              <a:t>Since then, research groups have changed and moved on, and the commercial world has taken over much of the work of these prototype systems. </a:t>
            </a:r>
          </a:p>
          <a:p>
            <a:pPr marL="344488" indent="-344488"/>
            <a:r>
              <a:rPr lang="en-CA" b="0" i="0" u="none" strike="noStrike" baseline="0" dirty="0" smtClean="0">
                <a:latin typeface="Arial" panose="020B0604020202020204" pitchFamily="34" charset="0"/>
              </a:rPr>
              <a:t>There are now thousands of Web apps providing all manner of social media functionality. </a:t>
            </a:r>
          </a:p>
          <a:p>
            <a:pPr marL="344488" indent="-344488"/>
            <a:r>
              <a:rPr lang="en-CA" b="0" i="0" u="none" strike="noStrike" baseline="0" dirty="0" smtClean="0">
                <a:latin typeface="Arial" panose="020B0604020202020204" pitchFamily="34" charset="0"/>
              </a:rPr>
              <a:t>For example, </a:t>
            </a:r>
            <a:r>
              <a:rPr lang="en-CA" b="0" i="0" u="none" strike="noStrike" baseline="0" dirty="0" err="1" smtClean="0">
                <a:latin typeface="Arial" panose="020B0604020202020204" pitchFamily="34" charset="0"/>
              </a:rPr>
              <a:t>MovieLens</a:t>
            </a:r>
            <a:r>
              <a:rPr lang="en-CA" b="0" i="0" u="none" strike="noStrike" baseline="0" dirty="0" smtClean="0">
                <a:latin typeface="Arial" panose="020B0604020202020204" pitchFamily="34" charset="0"/>
              </a:rPr>
              <a:t> now has a Facebook app. </a:t>
            </a:r>
          </a:p>
          <a:p>
            <a:pPr marL="344488" indent="-344488"/>
            <a:r>
              <a:rPr lang="en-CA" b="0" i="0" u="none" strike="noStrike" baseline="0" dirty="0" smtClean="0">
                <a:latin typeface="Arial" panose="020B0604020202020204" pitchFamily="34" charset="0"/>
              </a:rPr>
              <a:t>There are directories of social media applications and awards for the best ones. </a:t>
            </a:r>
          </a:p>
          <a:p>
            <a:pPr marL="344488" indent="-344488"/>
            <a:r>
              <a:rPr lang="en-CA" b="0" i="0" u="none" strike="noStrike" baseline="0" dirty="0" smtClean="0">
                <a:latin typeface="Arial" panose="020B0604020202020204" pitchFamily="34" charset="0"/>
              </a:rPr>
              <a:t>However, some sites have come in for criticism about their social media</a:t>
            </a:r>
            <a:r>
              <a:rPr lang="en-CA" b="0" i="0" u="none" strike="noStrike" baseline="0" dirty="0" smtClean="0">
                <a:solidFill>
                  <a:srgbClr val="FF0000"/>
                </a:solidFill>
                <a:latin typeface="Arial" panose="020B0604020202020204" pitchFamily="34" charset="0"/>
              </a:rPr>
              <a:t>. </a:t>
            </a:r>
          </a:p>
          <a:p>
            <a:pPr marL="344488" indent="-344488"/>
            <a:r>
              <a:rPr lang="en-CA" b="0" i="0" u="none" strike="noStrike" baseline="0" dirty="0" smtClean="0">
                <a:latin typeface="Arial" panose="020B0604020202020204" pitchFamily="34" charset="0"/>
              </a:rPr>
              <a:t>Booking.com, for example, includes statements about how many people have booked a particular hotel and how many people are looking at the moment. </a:t>
            </a:r>
          </a:p>
          <a:p>
            <a:pPr marL="344488" indent="-344488"/>
            <a:r>
              <a:rPr lang="en-CA" b="0" i="0" u="none" strike="noStrike" baseline="0" dirty="0" smtClean="0">
                <a:latin typeface="Arial" panose="020B0604020202020204" pitchFamily="34" charset="0"/>
              </a:rPr>
              <a:t>This can make users nervous that they way miss out on a deal. </a:t>
            </a:r>
          </a:p>
          <a:p>
            <a:pPr marL="344488" indent="-344488"/>
            <a:r>
              <a:rPr lang="en-CA" b="0" i="0" u="none" strike="noStrike" baseline="0" dirty="0" smtClean="0">
                <a:latin typeface="Arial" panose="020B0604020202020204" pitchFamily="34" charset="0"/>
              </a:rPr>
              <a:t>The ethics of social media need careful consideration.</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49545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17"/>
            <a:ext cx="7886700" cy="554384"/>
          </a:xfrm>
        </p:spPr>
        <p:txBody>
          <a:bodyPr/>
          <a:lstStyle/>
          <a:p>
            <a:r>
              <a:rPr lang="sk-SK" sz="3600" i="0" u="none" strike="noStrike" kern="1400" baseline="0" dirty="0">
                <a:latin typeface="Arial" panose="020B0604020202020204" pitchFamily="34" charset="0"/>
              </a:rPr>
              <a:t>Social networking: Youtube</a:t>
            </a:r>
          </a:p>
        </p:txBody>
      </p:sp>
      <p:sp>
        <p:nvSpPr>
          <p:cNvPr id="3" name="Text Placeholder 2"/>
          <p:cNvSpPr>
            <a:spLocks noGrp="1"/>
          </p:cNvSpPr>
          <p:nvPr>
            <p:ph type="body" idx="4294967295"/>
          </p:nvPr>
        </p:nvSpPr>
        <p:spPr>
          <a:xfrm>
            <a:off x="662400" y="1426616"/>
            <a:ext cx="8036819" cy="4351338"/>
          </a:xfrm>
        </p:spPr>
        <p:txBody>
          <a:bodyPr>
            <a:normAutofit/>
          </a:bodyPr>
          <a:lstStyle/>
          <a:p>
            <a:pPr marL="344488" indent="-344488"/>
            <a:r>
              <a:rPr lang="en-CA" b="0" i="0" u="none" strike="noStrike" baseline="0" dirty="0" smtClean="0">
                <a:latin typeface="Arial" panose="020B0604020202020204" pitchFamily="34" charset="0"/>
              </a:rPr>
              <a:t>There are hundreds of different forms of social networking and almost certainly you make use of one of them. </a:t>
            </a:r>
          </a:p>
          <a:p>
            <a:pPr marL="344488" indent="-344488"/>
            <a:r>
              <a:rPr lang="en-CA" b="0" i="0" u="none" strike="noStrike" baseline="0" dirty="0" smtClean="0">
                <a:latin typeface="Arial" panose="020B0604020202020204" pitchFamily="34" charset="0"/>
              </a:rPr>
              <a:t>Although they are different in style and popularity in different countries, they all provide a mix of updates and functions such as photo sharing.</a:t>
            </a:r>
          </a:p>
          <a:p>
            <a:pPr marL="344488" indent="-344488"/>
            <a:r>
              <a:rPr lang="en-CA" b="0" i="0" u="none" strike="noStrike" baseline="0" dirty="0" smtClean="0">
                <a:latin typeface="Arial" panose="020B0604020202020204" pitchFamily="34" charset="0"/>
              </a:rPr>
              <a:t>Once YouTube was just involved with hosting and showing movies, but now it has developed into a socially</a:t>
            </a:r>
            <a:r>
              <a:rPr lang="en-CA" b="0" i="0" u="none" strike="noStrike" dirty="0" smtClean="0">
                <a:latin typeface="Arial" panose="020B0604020202020204" pitchFamily="34" charset="0"/>
              </a:rPr>
              <a:t> </a:t>
            </a:r>
            <a:r>
              <a:rPr lang="en-CA" b="0" i="0" u="none" strike="noStrike" baseline="0" dirty="0" smtClean="0">
                <a:latin typeface="Arial" panose="020B0604020202020204" pitchFamily="34" charset="0"/>
              </a:rPr>
              <a:t>based business site. </a:t>
            </a:r>
          </a:p>
          <a:p>
            <a:pPr marL="344488" indent="-344488"/>
            <a:r>
              <a:rPr lang="en-CA" b="0" i="0" u="none" strike="noStrike" baseline="0" dirty="0" smtClean="0">
                <a:latin typeface="Arial" panose="020B0604020202020204" pitchFamily="34" charset="0"/>
              </a:rPr>
              <a:t>People have their own channels and can follow the work of others. </a:t>
            </a:r>
          </a:p>
          <a:p>
            <a:pPr marL="344488" indent="-344488"/>
            <a:r>
              <a:rPr lang="en-CA" b="0" i="0" u="none" strike="noStrike" baseline="0" dirty="0" smtClean="0">
                <a:latin typeface="Arial" panose="020B0604020202020204" pitchFamily="34" charset="0"/>
              </a:rPr>
              <a:t>You can see trending topics and semi-professional YouTube users can make a reasonable income through being popular and watched by others.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86802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84707"/>
            <a:ext cx="7886700" cy="438006"/>
          </a:xfrm>
        </p:spPr>
        <p:txBody>
          <a:bodyPr/>
          <a:lstStyle/>
          <a:p>
            <a:r>
              <a:rPr lang="sk-SK" sz="3600" i="0" u="none" strike="noStrike" kern="1400" baseline="0" dirty="0">
                <a:latin typeface="Arial" panose="020B0604020202020204" pitchFamily="34" charset="0"/>
              </a:rPr>
              <a:t>Social networking: Twitter</a:t>
            </a:r>
          </a:p>
        </p:txBody>
      </p:sp>
      <p:sp>
        <p:nvSpPr>
          <p:cNvPr id="3" name="Text Placeholder 2"/>
          <p:cNvSpPr>
            <a:spLocks noGrp="1"/>
          </p:cNvSpPr>
          <p:nvPr>
            <p:ph type="body" idx="4294967295"/>
          </p:nvPr>
        </p:nvSpPr>
        <p:spPr>
          <a:xfrm>
            <a:off x="662400" y="1426610"/>
            <a:ext cx="8036821" cy="4847189"/>
          </a:xfrm>
        </p:spPr>
        <p:txBody>
          <a:bodyPr>
            <a:normAutofit/>
          </a:bodyPr>
          <a:lstStyle/>
          <a:p>
            <a:pPr marL="344488" indent="-344488"/>
            <a:r>
              <a:rPr lang="en-CA" b="0" i="0" u="none" strike="noStrike" baseline="0" dirty="0" smtClean="0">
                <a:latin typeface="Arial" panose="020B0604020202020204" pitchFamily="34" charset="0"/>
              </a:rPr>
              <a:t>Status updates is the whole purpose of Twitter. </a:t>
            </a:r>
          </a:p>
          <a:p>
            <a:pPr marL="344488" indent="-344488"/>
            <a:r>
              <a:rPr lang="en-CA" b="0" i="0" u="none" strike="noStrike" baseline="0" dirty="0" smtClean="0">
                <a:latin typeface="Arial" panose="020B0604020202020204" pitchFamily="34" charset="0"/>
              </a:rPr>
              <a:t>This application lets people post short messages concerning what they are doing. </a:t>
            </a:r>
            <a:r>
              <a:rPr lang="en-CA" b="0" i="0" u="none" strike="noStrike" baseline="0" dirty="0" err="1" smtClean="0">
                <a:latin typeface="Arial" panose="020B0604020202020204" pitchFamily="34" charset="0"/>
              </a:rPr>
              <a:t>Twitterers</a:t>
            </a:r>
            <a:r>
              <a:rPr lang="en-CA" b="0" i="0" u="none" strike="noStrike" baseline="0" dirty="0" smtClean="0">
                <a:latin typeface="Arial" panose="020B0604020202020204" pitchFamily="34" charset="0"/>
              </a:rPr>
              <a:t> are able to follow the messages (‘tweets’) of other </a:t>
            </a:r>
            <a:r>
              <a:rPr lang="en-CA" b="0" i="0" u="none" strike="noStrike" baseline="0" dirty="0" err="1" smtClean="0">
                <a:latin typeface="Arial" panose="020B0604020202020204" pitchFamily="34" charset="0"/>
              </a:rPr>
              <a:t>twitterers</a:t>
            </a:r>
            <a:r>
              <a:rPr lang="en-CA" b="0" i="0" u="none" strike="noStrike" baseline="0" dirty="0" smtClean="0">
                <a:latin typeface="Arial" panose="020B0604020202020204" pitchFamily="34" charset="0"/>
              </a:rPr>
              <a:t>. </a:t>
            </a:r>
          </a:p>
          <a:p>
            <a:pPr marL="344488" indent="-344488"/>
            <a:r>
              <a:rPr lang="en-CA" b="0" i="0" u="none" strike="noStrike" baseline="0" dirty="0" smtClean="0">
                <a:latin typeface="Arial" panose="020B0604020202020204" pitchFamily="34" charset="0"/>
              </a:rPr>
              <a:t>Many of these are simply messages such as ‘having coffee in Oxford’ or ‘lost in Boston,’ but many other uses have been found for it. </a:t>
            </a:r>
          </a:p>
          <a:p>
            <a:pPr marL="344488" indent="-344488"/>
            <a:r>
              <a:rPr lang="en-CA" b="0" i="0" u="none" strike="noStrike" baseline="0" dirty="0" smtClean="0">
                <a:latin typeface="Arial" panose="020B0604020202020204" pitchFamily="34" charset="0"/>
              </a:rPr>
              <a:t>Terrorist attacks have become news first on Twitter, as have plane disasters and other events. </a:t>
            </a:r>
          </a:p>
          <a:p>
            <a:pPr marL="344488" indent="-344488"/>
            <a:r>
              <a:rPr lang="en-CA" b="0" i="0" u="none" strike="noStrike" baseline="0" dirty="0" smtClean="0">
                <a:latin typeface="Arial" panose="020B0604020202020204" pitchFamily="34" charset="0"/>
              </a:rPr>
              <a:t>Businesses use Twitter to promote their interests. </a:t>
            </a:r>
          </a:p>
          <a:p>
            <a:pPr marL="344488" indent="-344488"/>
            <a:r>
              <a:rPr lang="en-CA" b="0" i="0" u="none" strike="noStrike" baseline="0" dirty="0" smtClean="0">
                <a:latin typeface="Arial" panose="020B0604020202020204" pitchFamily="34" charset="0"/>
              </a:rPr>
              <a:t>Of course, there are millions of people using Twitter and a plethora of Twitter help sites have grown up. </a:t>
            </a:r>
          </a:p>
          <a:p>
            <a:pPr marL="344488" lvl="0" indent="-344488"/>
            <a:r>
              <a:rPr lang="en-CA" b="0" i="0" u="none" strike="noStrike" baseline="0" dirty="0" smtClean="0">
                <a:latin typeface="Arial" panose="020B0604020202020204" pitchFamily="34" charset="0"/>
              </a:rPr>
              <a:t>A good visualization of </a:t>
            </a:r>
            <a:r>
              <a:rPr lang="en-CA" dirty="0" err="1" smtClean="0">
                <a:latin typeface="Arial" panose="020B0604020202020204" pitchFamily="34" charset="0"/>
              </a:rPr>
              <a:t>Tweetag</a:t>
            </a:r>
            <a:r>
              <a:rPr lang="en-CA" dirty="0" smtClean="0">
                <a:latin typeface="Arial" panose="020B0604020202020204" pitchFamily="34" charset="0"/>
              </a:rPr>
              <a:t>, similar to Twitter</a:t>
            </a:r>
            <a:r>
              <a:rPr lang="en-CA" b="0" i="0" u="none" strike="noStrike" baseline="0" dirty="0" smtClean="0">
                <a:latin typeface="Arial" panose="020B0604020202020204" pitchFamily="34" charset="0"/>
              </a:rPr>
              <a:t> can be provided using a tag cloud. Figure 15.11 shows a tag cloud for the contents of this chapter.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11429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771"/>
            <a:ext cx="7886700" cy="504508"/>
          </a:xfrm>
        </p:spPr>
        <p:txBody>
          <a:bodyPr/>
          <a:lstStyle/>
          <a:p>
            <a:r>
              <a:rPr lang="en-US" sz="3600"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62400" y="1443237"/>
            <a:ext cx="8036822" cy="4805623"/>
          </a:xfrm>
        </p:spPr>
        <p:txBody>
          <a:bodyPr>
            <a:normAutofit fontScale="85000" lnSpcReduction="10000"/>
          </a:bodyPr>
          <a:lstStyle/>
          <a:p>
            <a:pPr marL="344488" indent="-344488">
              <a:lnSpc>
                <a:spcPct val="110000"/>
              </a:lnSpc>
            </a:pPr>
            <a:r>
              <a:rPr lang="en-CA" b="0" i="0" u="none" strike="noStrike" baseline="0" dirty="0" smtClean="0">
                <a:latin typeface="Arial" panose="020B0604020202020204" pitchFamily="34" charset="0"/>
              </a:rPr>
              <a:t>In the twenty-first century there has been an explosion in the use of technologies to connect people with one another. </a:t>
            </a:r>
          </a:p>
          <a:p>
            <a:pPr marL="344488" indent="-344488">
              <a:lnSpc>
                <a:spcPct val="110000"/>
              </a:lnSpc>
            </a:pPr>
            <a:r>
              <a:rPr lang="en-CA" b="0" i="0" u="none" strike="noStrike" baseline="0" dirty="0" smtClean="0">
                <a:latin typeface="Arial" panose="020B0604020202020204" pitchFamily="34" charset="0"/>
              </a:rPr>
              <a:t>Social networking websites such as Facebook and Google+ are used by millions of people every day to exchange photos, play games and keep up with their friends’ activities. </a:t>
            </a:r>
          </a:p>
          <a:p>
            <a:pPr marL="344488" indent="-344488">
              <a:lnSpc>
                <a:spcPct val="110000"/>
              </a:lnSpc>
            </a:pPr>
            <a:r>
              <a:rPr lang="en-CA" b="0" i="0" u="none" strike="noStrike" baseline="0" dirty="0" smtClean="0">
                <a:latin typeface="Arial" panose="020B0604020202020204" pitchFamily="34" charset="0"/>
              </a:rPr>
              <a:t>Other sites such as eBay or Trip Advisor aggregate the comments and recommendations of other people to give hotels, resorts or eBay traders a quality ranking. </a:t>
            </a:r>
          </a:p>
          <a:p>
            <a:pPr marL="344488" indent="-344488">
              <a:lnSpc>
                <a:spcPct val="110000"/>
              </a:lnSpc>
            </a:pPr>
            <a:r>
              <a:rPr lang="en-CA" b="0" i="0" u="none" strike="noStrike" baseline="0" dirty="0" smtClean="0">
                <a:latin typeface="Arial" panose="020B0604020202020204" pitchFamily="34" charset="0"/>
              </a:rPr>
              <a:t>Other online websites and platforms such as YouTube and Instagram have evolved from their original role of hosing videos or pictures into sites that allow people to contribute content, link with others and share across sites and devices. </a:t>
            </a:r>
          </a:p>
          <a:p>
            <a:pPr marL="344488" indent="-344488">
              <a:lnSpc>
                <a:spcPct val="110000"/>
              </a:lnSpc>
            </a:pPr>
            <a:r>
              <a:rPr lang="en-CA" b="0" i="0" u="none" strike="noStrike" baseline="0" dirty="0" smtClean="0">
                <a:latin typeface="Arial" panose="020B0604020202020204" pitchFamily="34" charset="0"/>
              </a:rPr>
              <a:t>Systems designed to support these and related activities are known as social media.</a:t>
            </a:r>
          </a:p>
          <a:p>
            <a:pPr marL="344488" indent="-344488">
              <a:lnSpc>
                <a:spcPct val="110000"/>
              </a:lnSpc>
            </a:pPr>
            <a:r>
              <a:rPr lang="en-CA" b="0" i="0" u="none" strike="noStrike" baseline="0" dirty="0" smtClean="0">
                <a:latin typeface="Arial" panose="020B0604020202020204" pitchFamily="34" charset="0"/>
              </a:rPr>
              <a:t>In this chapter we look at the rise of social media and at many of the design features that are unique to such systems. </a:t>
            </a:r>
          </a:p>
          <a:p>
            <a:pPr marL="344488" indent="-344488">
              <a:lnSpc>
                <a:spcPct val="110000"/>
              </a:lnSpc>
            </a:pPr>
            <a:r>
              <a:rPr lang="en-CA" b="0" i="0" u="none" strike="noStrike" baseline="0" dirty="0" smtClean="0">
                <a:latin typeface="Arial" panose="020B0604020202020204" pitchFamily="34" charset="0"/>
              </a:rPr>
              <a:t>Social media is an interesting phenomenon as many systems that started life as purely social become increasingly important to businesses. </a:t>
            </a:r>
          </a:p>
          <a:p>
            <a:pPr marL="344488" indent="-344488">
              <a:lnSpc>
                <a:spcPct val="110000"/>
              </a:lnSpc>
            </a:pPr>
            <a:r>
              <a:rPr lang="en-CA" b="0" i="0" u="none" strike="noStrike" baseline="0" dirty="0" smtClean="0">
                <a:latin typeface="Arial" panose="020B0604020202020204" pitchFamily="34" charset="0"/>
              </a:rPr>
              <a:t>Where once a system such as Twitter, for example, was mostly about individuals chatting about trivia, now it is used by emergency services, politicians and commercial organizations as an important part of their overall business strategy.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03812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146"/>
            <a:ext cx="7886700" cy="537758"/>
          </a:xfrm>
        </p:spPr>
        <p:txBody>
          <a:bodyPr/>
          <a:lstStyle/>
          <a:p>
            <a:r>
              <a:rPr lang="sk-SK" sz="3600" i="0" u="none" strike="noStrike" kern="1400" baseline="0" dirty="0">
                <a:latin typeface="Arial" panose="020B0604020202020204" pitchFamily="34" charset="0"/>
              </a:rPr>
              <a:t>Social networking: LinkedIn</a:t>
            </a:r>
          </a:p>
        </p:txBody>
      </p:sp>
      <p:sp>
        <p:nvSpPr>
          <p:cNvPr id="3" name="Text Placeholder 2"/>
          <p:cNvSpPr>
            <a:spLocks noGrp="1"/>
          </p:cNvSpPr>
          <p:nvPr>
            <p:ph type="body" idx="4294967295"/>
          </p:nvPr>
        </p:nvSpPr>
        <p:spPr>
          <a:xfrm>
            <a:off x="662400" y="1426612"/>
            <a:ext cx="8036822" cy="4924311"/>
          </a:xfrm>
        </p:spPr>
        <p:txBody>
          <a:bodyPr>
            <a:normAutofit/>
          </a:bodyPr>
          <a:lstStyle/>
          <a:p>
            <a:pPr marL="344488" indent="-344488"/>
            <a:r>
              <a:rPr lang="en-CA" b="0" i="0" u="none" strike="noStrike" baseline="0" dirty="0" smtClean="0">
                <a:latin typeface="Arial" panose="020B0604020202020204" pitchFamily="34" charset="0"/>
              </a:rPr>
              <a:t>There are also a number of professional social networking sites such as LinkedIn, Pulse and </a:t>
            </a:r>
            <a:r>
              <a:rPr lang="en-CA" b="0" i="0" u="none" strike="noStrike" baseline="0" dirty="0" err="1" smtClean="0">
                <a:latin typeface="Arial" panose="020B0604020202020204" pitchFamily="34" charset="0"/>
              </a:rPr>
              <a:t>Namyz</a:t>
            </a:r>
            <a:r>
              <a:rPr lang="en-CA" b="0" i="0" u="none" strike="noStrike" baseline="0" dirty="0" smtClean="0">
                <a:latin typeface="Arial" panose="020B0604020202020204" pitchFamily="34" charset="0"/>
              </a:rPr>
              <a:t>. </a:t>
            </a:r>
          </a:p>
          <a:p>
            <a:pPr marL="344488" indent="-344488"/>
            <a:r>
              <a:rPr lang="en-CA" b="0" i="0" u="none" strike="noStrike" baseline="0" dirty="0" smtClean="0">
                <a:latin typeface="Arial" panose="020B0604020202020204" pitchFamily="34" charset="0"/>
              </a:rPr>
              <a:t>These allow people to present their profiles for their professional life. Increasingly these sites add new applications. </a:t>
            </a:r>
          </a:p>
          <a:p>
            <a:pPr marL="344488" indent="-344488"/>
            <a:r>
              <a:rPr lang="en-CA" b="0" i="0" u="none" strike="noStrike" baseline="0" dirty="0" smtClean="0">
                <a:latin typeface="Arial" panose="020B0604020202020204" pitchFamily="34" charset="0"/>
              </a:rPr>
              <a:t>For example, LinkedIn allows for sharing PowerPoint files and has common interest groups, with regular updates. </a:t>
            </a:r>
          </a:p>
          <a:p>
            <a:pPr marL="344488" indent="-344488"/>
            <a:r>
              <a:rPr lang="en-CA" b="0" i="0" u="none" strike="noStrike" baseline="0" dirty="0" smtClean="0">
                <a:latin typeface="Arial" panose="020B0604020202020204" pitchFamily="34" charset="0"/>
              </a:rPr>
              <a:t>Twine is another popular example. </a:t>
            </a:r>
          </a:p>
          <a:p>
            <a:pPr marL="344488" indent="-344488"/>
            <a:r>
              <a:rPr lang="en-CA" b="0" i="0" u="none" strike="noStrike" baseline="0" dirty="0" smtClean="0">
                <a:latin typeface="Arial" panose="020B0604020202020204" pitchFamily="34" charset="0"/>
              </a:rPr>
              <a:t>The style and look and feel of the sites reflects the different markets and customers that are the focus of these sites. </a:t>
            </a:r>
          </a:p>
          <a:p>
            <a:pPr marL="344488" indent="-344488"/>
            <a:r>
              <a:rPr lang="en-CA" b="0" i="0" u="none" strike="noStrike" baseline="0" dirty="0" smtClean="0">
                <a:latin typeface="Arial" panose="020B0604020202020204" pitchFamily="34" charset="0"/>
              </a:rPr>
              <a:t>There are also companies that provide software that allows people to add social networking to their own sites. </a:t>
            </a:r>
          </a:p>
          <a:p>
            <a:pPr marL="344488" indent="-344488"/>
            <a:r>
              <a:rPr lang="en-CA" b="0" i="0" u="none" strike="noStrike" baseline="0" dirty="0" smtClean="0">
                <a:latin typeface="Arial" panose="020B0604020202020204" pitchFamily="34" charset="0"/>
              </a:rPr>
              <a:t>This allows topic-specific social networks.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82261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2"/>
            <a:ext cx="7886700" cy="654138"/>
          </a:xfrm>
        </p:spPr>
        <p:txBody>
          <a:bodyPr/>
          <a:lstStyle/>
          <a:p>
            <a:r>
              <a:rPr lang="sk-SK" sz="3600" i="0" u="none" strike="noStrike" kern="1400" baseline="0" dirty="0">
                <a:latin typeface="Arial" panose="020B0604020202020204" pitchFamily="34" charset="0"/>
              </a:rPr>
              <a:t>Social networking</a:t>
            </a:r>
          </a:p>
        </p:txBody>
      </p:sp>
      <p:sp>
        <p:nvSpPr>
          <p:cNvPr id="3" name="Text Placeholder 2"/>
          <p:cNvSpPr>
            <a:spLocks noGrp="1"/>
          </p:cNvSpPr>
          <p:nvPr>
            <p:ph type="body" idx="4294967295"/>
          </p:nvPr>
        </p:nvSpPr>
        <p:spPr>
          <a:xfrm>
            <a:off x="662400" y="1417987"/>
            <a:ext cx="8036820" cy="4351338"/>
          </a:xfrm>
        </p:spPr>
        <p:txBody>
          <a:bodyPr>
            <a:normAutofit/>
          </a:bodyPr>
          <a:lstStyle/>
          <a:p>
            <a:pPr marL="344488" indent="-344488"/>
            <a:r>
              <a:rPr lang="en-CA" b="0" i="0" u="none" strike="noStrike" baseline="0" dirty="0" smtClean="0">
                <a:latin typeface="Arial" panose="020B0604020202020204" pitchFamily="34" charset="0"/>
              </a:rPr>
              <a:t>For example, Freshnetworks.com provides a bundle of ‘social media’ tools that allow programmers to create member profiles, news feeds, ratings and reviews. </a:t>
            </a:r>
          </a:p>
          <a:p>
            <a:pPr marL="344488" indent="-344488"/>
            <a:r>
              <a:rPr lang="en-CA" b="0" i="0" u="none" strike="noStrike" baseline="0" dirty="0" smtClean="0">
                <a:latin typeface="Arial" panose="020B0604020202020204" pitchFamily="34" charset="0"/>
              </a:rPr>
              <a:t>People can add their own content and edit that of others. </a:t>
            </a:r>
          </a:p>
          <a:p>
            <a:pPr marL="344488" indent="-344488"/>
            <a:r>
              <a:rPr lang="en-CA" b="0" i="0" u="none" strike="noStrike" baseline="0" dirty="0" err="1" smtClean="0">
                <a:latin typeface="Arial" panose="020B0604020202020204" pitchFamily="34" charset="0"/>
              </a:rPr>
              <a:t>Garbett</a:t>
            </a:r>
            <a:r>
              <a:rPr lang="en-CA" b="0" i="0" u="none" strike="noStrike" baseline="0" dirty="0" smtClean="0">
                <a:latin typeface="Arial" panose="020B0604020202020204" pitchFamily="34" charset="0"/>
              </a:rPr>
              <a:t>, Comber, Jenkins and Oliver (2016) describe an interesting social media app for developing communities around local areas of interest and community concern such as where it is safe to fly drones, or where to find good swimming beaches.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949802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9772"/>
            <a:ext cx="7886700" cy="504508"/>
          </a:xfrm>
        </p:spPr>
        <p:txBody>
          <a:bodyPr/>
          <a:lstStyle/>
          <a:p>
            <a:r>
              <a:rPr lang="sk-SK" sz="3600" i="0" u="none" strike="noStrike" kern="1400" baseline="0" dirty="0">
                <a:latin typeface="Arial" panose="020B0604020202020204" pitchFamily="34" charset="0"/>
              </a:rPr>
              <a:t>The Obama campaign</a:t>
            </a:r>
          </a:p>
        </p:txBody>
      </p:sp>
      <p:sp>
        <p:nvSpPr>
          <p:cNvPr id="3" name="Text Placeholder 2"/>
          <p:cNvSpPr>
            <a:spLocks noGrp="1"/>
          </p:cNvSpPr>
          <p:nvPr>
            <p:ph type="body" idx="4294967295"/>
          </p:nvPr>
        </p:nvSpPr>
        <p:spPr>
          <a:xfrm>
            <a:off x="662400" y="1426608"/>
            <a:ext cx="8036821" cy="4813939"/>
          </a:xfrm>
        </p:spPr>
        <p:txBody>
          <a:bodyPr>
            <a:normAutofit/>
          </a:bodyPr>
          <a:lstStyle/>
          <a:p>
            <a:pPr marL="344488" indent="-344488"/>
            <a:r>
              <a:rPr lang="en-CA" b="0" i="0" u="none" strike="noStrike" baseline="0" dirty="0" smtClean="0">
                <a:latin typeface="Arial" panose="020B0604020202020204" pitchFamily="34" charset="0"/>
              </a:rPr>
              <a:t>In 2008 Barack Obama was elected president of the United States of America. </a:t>
            </a:r>
          </a:p>
          <a:p>
            <a:pPr marL="344488" indent="-344488"/>
            <a:r>
              <a:rPr lang="en-CA" b="0" i="0" u="none" strike="noStrike" baseline="0" dirty="0" smtClean="0">
                <a:latin typeface="Arial" panose="020B0604020202020204" pitchFamily="34" charset="0"/>
              </a:rPr>
              <a:t>During his campaign he and his team made extensive use of social media technologies, with online presence on MySpace and Facebook and regular updates on Twitter. </a:t>
            </a:r>
          </a:p>
          <a:p>
            <a:pPr marL="344488" indent="-344488"/>
            <a:r>
              <a:rPr lang="en-CA" b="0" i="0" u="none" strike="noStrike" baseline="0" dirty="0" smtClean="0">
                <a:latin typeface="Arial" panose="020B0604020202020204" pitchFamily="34" charset="0"/>
              </a:rPr>
              <a:t>He employed Chris Hughes, one of the founders of Facebook, to develop his online campaign. </a:t>
            </a:r>
          </a:p>
          <a:p>
            <a:pPr marL="344488" indent="-344488"/>
            <a:r>
              <a:rPr lang="en-CA" b="0" i="0" u="none" strike="noStrike" baseline="0" dirty="0" smtClean="0">
                <a:latin typeface="Arial" panose="020B0604020202020204" pitchFamily="34" charset="0"/>
              </a:rPr>
              <a:t>He had his own online community at My.BarackObama.com, with over 1 million members. </a:t>
            </a:r>
          </a:p>
          <a:p>
            <a:pPr marL="344488" indent="-344488"/>
            <a:r>
              <a:rPr lang="en-CA" b="0" i="0" u="none" strike="noStrike" baseline="0" dirty="0" smtClean="0">
                <a:latin typeface="Arial" panose="020B0604020202020204" pitchFamily="34" charset="0"/>
              </a:rPr>
              <a:t>During the period from August to November 2008 there were 500 million blog entries that mentioned Obama (in contrast to 150 million for his opponent, John McCain). </a:t>
            </a:r>
          </a:p>
          <a:p>
            <a:pPr marL="344488" indent="-344488"/>
            <a:r>
              <a:rPr lang="en-CA" b="0" i="0" u="none" strike="noStrike" baseline="0" dirty="0" smtClean="0">
                <a:latin typeface="Arial" panose="020B0604020202020204" pitchFamily="34" charset="0"/>
              </a:rPr>
              <a:t>Obama had 844,927 ‘friends’ on MySpace and 118,107 followers on Twitter. Following his election the use of social media technologies continues through the Change.gov website.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8159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2"/>
            <a:ext cx="7886700" cy="670762"/>
          </a:xfrm>
        </p:spPr>
        <p:txBody>
          <a:bodyPr/>
          <a:lstStyle/>
          <a:p>
            <a:r>
              <a:rPr lang="sk-SK" sz="3600" i="0" u="none" strike="noStrike" kern="1400" baseline="0" dirty="0" smtClean="0">
                <a:latin typeface="Arial" panose="020B0604020202020204" pitchFamily="34" charset="0"/>
              </a:rPr>
              <a:t>Online communities</a:t>
            </a:r>
            <a:r>
              <a:rPr lang="en-US" sz="3600" i="0" u="none" strike="noStrike" kern="1400" baseline="0" dirty="0" smtClean="0">
                <a:latin typeface="Arial" panose="020B0604020202020204" pitchFamily="34" charset="0"/>
              </a:rPr>
              <a:t> (1</a:t>
            </a:r>
            <a:r>
              <a:rPr lang="en-US" sz="3600" i="0" u="none" strike="noStrike" kern="1400" dirty="0" smtClean="0">
                <a:latin typeface="Arial" panose="020B0604020202020204" pitchFamily="34" charset="0"/>
              </a:rPr>
              <a:t>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4"/>
            <a:ext cx="8036818" cy="4813933"/>
          </a:xfrm>
        </p:spPr>
        <p:txBody>
          <a:bodyPr>
            <a:normAutofit/>
          </a:bodyPr>
          <a:lstStyle/>
          <a:p>
            <a:pPr marL="344488" indent="-344488"/>
            <a:r>
              <a:rPr lang="en-CA" b="0" i="0" u="none" strike="noStrike" baseline="0" dirty="0" smtClean="0">
                <a:latin typeface="Arial" panose="020B0604020202020204" pitchFamily="34" charset="0"/>
              </a:rPr>
              <a:t>There are now thousands of community websites and social networking environments. </a:t>
            </a:r>
          </a:p>
          <a:p>
            <a:pPr marL="344488" indent="-344488"/>
            <a:r>
              <a:rPr lang="en-CA" b="0" i="0" u="none" strike="noStrike" baseline="0" dirty="0" smtClean="0">
                <a:latin typeface="Arial" panose="020B0604020202020204" pitchFamily="34" charset="0"/>
              </a:rPr>
              <a:t>Some of these revolve around travel, such as </a:t>
            </a:r>
            <a:r>
              <a:rPr lang="en-CA" b="0" i="0" u="none" strike="noStrike" baseline="0" dirty="0" err="1" smtClean="0">
                <a:latin typeface="Arial" panose="020B0604020202020204" pitchFamily="34" charset="0"/>
              </a:rPr>
              <a:t>TripAdvisor</a:t>
            </a:r>
            <a:r>
              <a:rPr lang="en-CA" b="0" i="0" u="none" strike="noStrike" baseline="0" dirty="0" smtClean="0">
                <a:latin typeface="Arial" panose="020B0604020202020204" pitchFamily="34" charset="0"/>
              </a:rPr>
              <a:t>, others focus on activities such as hiking or cycling, or knitting (ravelry.com). </a:t>
            </a:r>
          </a:p>
          <a:p>
            <a:pPr marL="344488" indent="-344488"/>
            <a:r>
              <a:rPr lang="en-CA" b="0" i="0" u="none" strike="noStrike" baseline="0" dirty="0" smtClean="0">
                <a:latin typeface="Arial" panose="020B0604020202020204" pitchFamily="34" charset="0"/>
              </a:rPr>
              <a:t>Others focus on finding the best pizza in a town, the best bars and restaurants, or the best bookshops.</a:t>
            </a:r>
          </a:p>
          <a:p>
            <a:pPr marL="344488" indent="-344488"/>
            <a:r>
              <a:rPr lang="en-CA" b="0" i="0" u="none" strike="noStrike" baseline="0" dirty="0" smtClean="0">
                <a:latin typeface="Arial" panose="020B0604020202020204" pitchFamily="34" charset="0"/>
              </a:rPr>
              <a:t>Indeed, there are online communities covering almost all hobbies, interests and social issues. </a:t>
            </a:r>
          </a:p>
          <a:p>
            <a:pPr marL="344488" indent="-344488"/>
            <a:r>
              <a:rPr lang="en-CA" b="0" i="0" u="none" strike="noStrike" baseline="0" dirty="0" smtClean="0">
                <a:latin typeface="Arial" panose="020B0604020202020204" pitchFamily="34" charset="0"/>
              </a:rPr>
              <a:t>Setting up and maintaining an online community is not always straightforward and achieving a critical mass of people with an ongoing shared interest can be difficult. </a:t>
            </a:r>
          </a:p>
          <a:p>
            <a:pPr marL="344488" indent="-344488"/>
            <a:r>
              <a:rPr lang="en-CA" b="0" i="0" u="none" strike="noStrike" baseline="0" dirty="0" smtClean="0">
                <a:latin typeface="Arial" panose="020B0604020202020204" pitchFamily="34" charset="0"/>
              </a:rPr>
              <a:t>In this, online groups share many of the issues of group formation that are discussed in Chapter 24. </a:t>
            </a:r>
          </a:p>
          <a:p>
            <a:pPr marL="344488" indent="-344488"/>
            <a:r>
              <a:rPr lang="en-CA" b="0" i="0" u="none" strike="noStrike" baseline="0" dirty="0" smtClean="0">
                <a:latin typeface="Arial" panose="020B0604020202020204" pitchFamily="34" charset="0"/>
              </a:rPr>
              <a:t>These include getting a critical mass of people, keeping things up to date and knowing how old some advice is.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66206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8207"/>
            <a:ext cx="7886700" cy="587636"/>
          </a:xfrm>
        </p:spPr>
        <p:txBody>
          <a:bodyPr/>
          <a:lstStyle/>
          <a:p>
            <a:r>
              <a:rPr lang="sk-SK" sz="3600" i="0" u="none" strike="noStrike" kern="1400" baseline="0" dirty="0" smtClean="0">
                <a:latin typeface="Arial" panose="020B0604020202020204" pitchFamily="34" charset="0"/>
              </a:rPr>
              <a:t>Online communities</a:t>
            </a:r>
            <a:r>
              <a:rPr lang="en-US" sz="3600" i="0" u="none" strike="noStrike" kern="1400" baseline="0" dirty="0" smtClean="0">
                <a:latin typeface="Arial" panose="020B0604020202020204" pitchFamily="34" charset="0"/>
              </a:rPr>
              <a:t> (2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0"/>
            <a:ext cx="8033702" cy="4855500"/>
          </a:xfrm>
        </p:spPr>
        <p:txBody>
          <a:bodyPr>
            <a:normAutofit/>
          </a:bodyPr>
          <a:lstStyle/>
          <a:p>
            <a:pPr marL="344488" indent="-344488"/>
            <a:r>
              <a:rPr lang="en-CA" b="0" i="0" u="none" strike="noStrike" baseline="0" dirty="0" smtClean="0">
                <a:latin typeface="Arial" panose="020B0604020202020204" pitchFamily="34" charset="0"/>
              </a:rPr>
              <a:t>For example, whilst writing this I was browsing a site offering recommendations for pizzas in San Diego. </a:t>
            </a:r>
          </a:p>
          <a:p>
            <a:pPr marL="344488" indent="-344488"/>
            <a:r>
              <a:rPr lang="en-CA" b="0" i="0" u="none" strike="noStrike" baseline="0" dirty="0" smtClean="0">
                <a:latin typeface="Arial" panose="020B0604020202020204" pitchFamily="34" charset="0"/>
              </a:rPr>
              <a:t>The largest blob on the map represented just 14 recommendations. </a:t>
            </a:r>
          </a:p>
          <a:p>
            <a:pPr marL="344488" indent="-344488"/>
            <a:r>
              <a:rPr lang="en-CA" b="0" i="0" u="none" strike="noStrike" baseline="0" dirty="0" smtClean="0">
                <a:latin typeface="Arial" panose="020B0604020202020204" pitchFamily="34" charset="0"/>
              </a:rPr>
              <a:t>This is an example of a ‘</a:t>
            </a:r>
            <a:r>
              <a:rPr lang="en-CA" b="0" i="0" u="none" strike="noStrike" baseline="0" dirty="0" err="1" smtClean="0">
                <a:latin typeface="Arial" panose="020B0604020202020204" pitchFamily="34" charset="0"/>
              </a:rPr>
              <a:t>mashup</a:t>
            </a:r>
            <a:r>
              <a:rPr lang="en-CA" b="0" i="0" u="none" strike="noStrike" baseline="0" dirty="0" smtClean="0">
                <a:latin typeface="Arial" panose="020B0604020202020204" pitchFamily="34" charset="0"/>
              </a:rPr>
              <a:t>,’ bringing together data from a site with Google maps using a few lines of code that exploit the Application Program Interface (API) for each dataset.</a:t>
            </a:r>
          </a:p>
          <a:p>
            <a:pPr marL="344488" indent="-344488"/>
            <a:r>
              <a:rPr lang="en-CA" b="0" i="0" u="none" strike="noStrike" baseline="0" dirty="0" smtClean="0">
                <a:latin typeface="Arial" panose="020B0604020202020204" pitchFamily="34" charset="0"/>
              </a:rPr>
              <a:t>Individuals can easily create their own comment websites by using one of the many blog sites such as </a:t>
            </a:r>
            <a:r>
              <a:rPr lang="en-CA" b="0" i="0" u="none" strike="noStrike" baseline="0" dirty="0" err="1" smtClean="0">
                <a:latin typeface="Arial" panose="020B0604020202020204" pitchFamily="34" charset="0"/>
              </a:rPr>
              <a:t>WordPress</a:t>
            </a:r>
            <a:r>
              <a:rPr lang="en-CA" b="0" i="0" u="none" strike="noStrike" baseline="0" dirty="0" smtClean="0">
                <a:latin typeface="Arial" panose="020B0604020202020204" pitchFamily="34" charset="0"/>
              </a:rPr>
              <a:t> or </a:t>
            </a:r>
            <a:r>
              <a:rPr lang="en-CA" b="0" i="0" u="none" strike="noStrike" baseline="0" dirty="0" err="1" smtClean="0">
                <a:latin typeface="Arial" panose="020B0604020202020204" pitchFamily="34" charset="0"/>
              </a:rPr>
              <a:t>blogspot</a:t>
            </a:r>
            <a:r>
              <a:rPr lang="en-CA" b="0" i="0" u="none" strike="noStrike" baseline="0" dirty="0" smtClean="0">
                <a:latin typeface="Arial" panose="020B0604020202020204" pitchFamily="34" charset="0"/>
              </a:rPr>
              <a:t> and contribute to shared discussions and debates using a wiki, a site that allows registered members to add and update content. </a:t>
            </a:r>
          </a:p>
          <a:p>
            <a:pPr marL="344488" indent="-344488"/>
            <a:r>
              <a:rPr lang="en-CA" b="0" i="0" u="none" strike="noStrike" baseline="0" dirty="0" smtClean="0">
                <a:latin typeface="Arial" panose="020B0604020202020204" pitchFamily="34" charset="0"/>
              </a:rPr>
              <a:t>The most famous, of course, is Wikipedia, the online </a:t>
            </a:r>
            <a:r>
              <a:rPr lang="en-CA" b="0" i="0" u="none" strike="noStrike" baseline="0" dirty="0" err="1" smtClean="0">
                <a:latin typeface="Arial" panose="020B0604020202020204" pitchFamily="34" charset="0"/>
              </a:rPr>
              <a:t>encyclopedia</a:t>
            </a:r>
            <a:r>
              <a:rPr lang="en-CA" b="0" i="0" u="none" strike="noStrike" baseline="0" dirty="0" smtClean="0">
                <a:latin typeface="Arial" panose="020B0604020202020204" pitchFamily="34" charset="0"/>
              </a:rPr>
              <a:t>.</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710324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83"/>
            <a:ext cx="7886700" cy="604260"/>
          </a:xfrm>
        </p:spPr>
        <p:txBody>
          <a:bodyPr/>
          <a:lstStyle/>
          <a:p>
            <a:r>
              <a:rPr lang="sk-SK" sz="3600" i="0" u="none" strike="noStrike" kern="1400" baseline="0" dirty="0">
                <a:latin typeface="Arial" panose="020B0604020202020204" pitchFamily="34" charset="0"/>
              </a:rPr>
              <a:t>Identity 2.0</a:t>
            </a:r>
          </a:p>
        </p:txBody>
      </p:sp>
      <p:sp>
        <p:nvSpPr>
          <p:cNvPr id="3" name="Text Placeholder 2"/>
          <p:cNvSpPr>
            <a:spLocks noGrp="1"/>
          </p:cNvSpPr>
          <p:nvPr>
            <p:ph type="body" idx="4294967295"/>
          </p:nvPr>
        </p:nvSpPr>
        <p:spPr>
          <a:xfrm>
            <a:off x="662400" y="1434924"/>
            <a:ext cx="8036822" cy="4788997"/>
          </a:xfrm>
        </p:spPr>
        <p:txBody>
          <a:bodyPr>
            <a:normAutofit fontScale="85000" lnSpcReduction="10000"/>
          </a:bodyPr>
          <a:lstStyle/>
          <a:p>
            <a:pPr marL="344488" indent="-344488">
              <a:lnSpc>
                <a:spcPct val="120000"/>
              </a:lnSpc>
            </a:pPr>
            <a:r>
              <a:rPr lang="en-CA" b="0" i="0" u="none" strike="noStrike" baseline="0" dirty="0" smtClean="0">
                <a:latin typeface="Arial" panose="020B0604020202020204" pitchFamily="34" charset="0"/>
              </a:rPr>
              <a:t>Sharing and transferring information between people and between sites is all very well, but it introduces its own problems of identity. </a:t>
            </a:r>
          </a:p>
          <a:p>
            <a:pPr marL="344488" indent="-344488">
              <a:lnSpc>
                <a:spcPct val="120000"/>
              </a:lnSpc>
            </a:pPr>
            <a:r>
              <a:rPr lang="en-CA" b="0" i="0" u="none" strike="noStrike" baseline="0" dirty="0" smtClean="0">
                <a:latin typeface="Arial" panose="020B0604020202020204" pitchFamily="34" charset="0"/>
              </a:rPr>
              <a:t>In current Web systems identity is managed through usernames and passwords. </a:t>
            </a:r>
          </a:p>
          <a:p>
            <a:pPr marL="344488" indent="-344488">
              <a:lnSpc>
                <a:spcPct val="120000"/>
              </a:lnSpc>
            </a:pPr>
            <a:r>
              <a:rPr lang="en-CA" b="0" i="0" u="none" strike="noStrike" baseline="0" dirty="0" smtClean="0">
                <a:latin typeface="Arial" panose="020B0604020202020204" pitchFamily="34" charset="0"/>
              </a:rPr>
              <a:t>These are checked against a directory to see if you have access to a website. </a:t>
            </a:r>
          </a:p>
          <a:p>
            <a:pPr marL="344488" indent="-344488">
              <a:lnSpc>
                <a:spcPct val="120000"/>
              </a:lnSpc>
            </a:pPr>
            <a:r>
              <a:rPr lang="en-CA" b="0" i="0" u="none" strike="noStrike" baseline="0" dirty="0" smtClean="0">
                <a:latin typeface="Arial" panose="020B0604020202020204" pitchFamily="34" charset="0"/>
              </a:rPr>
              <a:t>In social media we need a much greater level of management of identity. </a:t>
            </a:r>
          </a:p>
          <a:p>
            <a:pPr marL="344488" indent="-344488">
              <a:lnSpc>
                <a:spcPct val="120000"/>
              </a:lnSpc>
            </a:pPr>
            <a:r>
              <a:rPr lang="en-CA" b="0" i="0" u="none" strike="noStrike" baseline="0" dirty="0" smtClean="0">
                <a:latin typeface="Arial" panose="020B0604020202020204" pitchFamily="34" charset="0"/>
              </a:rPr>
              <a:t>I might decide to allow you to see just some of my photos, or hear some of my music, but there are other parts that are private.</a:t>
            </a:r>
          </a:p>
          <a:p>
            <a:pPr marL="344488" indent="-344488">
              <a:lnSpc>
                <a:spcPct val="120000"/>
              </a:lnSpc>
            </a:pPr>
            <a:r>
              <a:rPr lang="en-CA" b="0" i="0" u="none" strike="noStrike" baseline="0" dirty="0" smtClean="0">
                <a:latin typeface="Arial" panose="020B0604020202020204" pitchFamily="34" charset="0"/>
              </a:rPr>
              <a:t> I might want to share some of the places I have visited with you, and some of the details about what I liked, but not all of it.</a:t>
            </a:r>
          </a:p>
          <a:p>
            <a:pPr marL="344488" indent="-344488">
              <a:lnSpc>
                <a:spcPct val="120000"/>
              </a:lnSpc>
            </a:pPr>
            <a:r>
              <a:rPr lang="en-CA" b="0" i="0" u="none" strike="noStrike" baseline="0" dirty="0" smtClean="0">
                <a:latin typeface="Arial" panose="020B0604020202020204" pitchFamily="34" charset="0"/>
              </a:rPr>
              <a:t>Identity management is a growing area that strikes at the heart of the social, shared environments that characterize social media. </a:t>
            </a:r>
          </a:p>
          <a:p>
            <a:pPr marL="344488" indent="-344488">
              <a:lnSpc>
                <a:spcPct val="120000"/>
              </a:lnSpc>
            </a:pPr>
            <a:r>
              <a:rPr lang="en-CA" b="0" i="0" u="none" strike="noStrike" baseline="0" dirty="0" smtClean="0">
                <a:latin typeface="Arial" panose="020B0604020202020204" pitchFamily="34" charset="0"/>
              </a:rPr>
              <a:t>How can systems be open, how can they share and how can we network without compromising security and introducing the possibilities of identity theft? </a:t>
            </a:r>
          </a:p>
          <a:p>
            <a:pPr marL="344488" indent="-344488">
              <a:lnSpc>
                <a:spcPct val="120000"/>
              </a:lnSpc>
            </a:pPr>
            <a:r>
              <a:rPr lang="en-CA" b="0" i="0" u="none" strike="noStrike" baseline="0" dirty="0" smtClean="0">
                <a:latin typeface="Arial" panose="020B0604020202020204" pitchFamily="34" charset="0"/>
              </a:rPr>
              <a:t>Some Web-based passport or ‘driver’s licence’ is needed that is accepted by all Web services. </a:t>
            </a:r>
          </a:p>
          <a:p>
            <a:pPr marL="344488" indent="-344488">
              <a:lnSpc>
                <a:spcPct val="120000"/>
              </a:lnSpc>
            </a:pPr>
            <a:r>
              <a:rPr lang="en-CA" b="0" i="0" u="none" strike="noStrike" baseline="0" dirty="0" smtClean="0">
                <a:latin typeface="Arial" panose="020B0604020202020204" pitchFamily="34" charset="0"/>
              </a:rPr>
              <a:t>How that is going to be achieved is another matter.</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58180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79"/>
            <a:ext cx="7886700" cy="604260"/>
          </a:xfrm>
        </p:spPr>
        <p:txBody>
          <a:bodyPr/>
          <a:lstStyle/>
          <a:p>
            <a:r>
              <a:rPr lang="sk-SK" sz="3600" i="0" u="none" strike="noStrike" kern="1400" baseline="0" dirty="0">
                <a:latin typeface="Arial" panose="020B0604020202020204" pitchFamily="34" charset="0"/>
              </a:rPr>
              <a:t>Sharing with others</a:t>
            </a:r>
          </a:p>
        </p:txBody>
      </p:sp>
      <p:sp>
        <p:nvSpPr>
          <p:cNvPr id="3" name="Text Placeholder 2"/>
          <p:cNvSpPr>
            <a:spLocks noGrp="1"/>
          </p:cNvSpPr>
          <p:nvPr>
            <p:ph type="body" idx="4294967295"/>
          </p:nvPr>
        </p:nvSpPr>
        <p:spPr>
          <a:xfrm>
            <a:off x="662400" y="1418301"/>
            <a:ext cx="8028508" cy="4847186"/>
          </a:xfrm>
        </p:spPr>
        <p:txBody>
          <a:bodyPr>
            <a:normAutofit/>
          </a:bodyPr>
          <a:lstStyle/>
          <a:p>
            <a:pPr marL="344488" indent="-344488"/>
            <a:r>
              <a:rPr lang="en-CA" sz="2100" b="0" i="0" u="none" strike="noStrike" baseline="0" dirty="0" smtClean="0">
                <a:latin typeface="Arial" panose="020B0604020202020204" pitchFamily="34" charset="0"/>
              </a:rPr>
              <a:t>A second aspect of social media is sharing with others. </a:t>
            </a:r>
          </a:p>
          <a:p>
            <a:pPr marL="344488" indent="-344488"/>
            <a:r>
              <a:rPr lang="en-CA" sz="2100" b="0" i="0" u="none" strike="noStrike" baseline="0" dirty="0" smtClean="0">
                <a:latin typeface="Arial" panose="020B0604020202020204" pitchFamily="34" charset="0"/>
              </a:rPr>
              <a:t>With the huge amount of information and activity that takes place on the Web, finding what you are interested in and letting others know what you are interested in has become a major issue. </a:t>
            </a:r>
          </a:p>
          <a:p>
            <a:pPr marL="344488" indent="-344488"/>
            <a:r>
              <a:rPr lang="en-CA" sz="2100" b="0" i="0" u="none" strike="noStrike" baseline="0" dirty="0" smtClean="0">
                <a:latin typeface="Arial" panose="020B0604020202020204" pitchFamily="34" charset="0"/>
              </a:rPr>
              <a:t>The most popular way of keeping track of photos, videos, or indeed any digital assets is through tagging. </a:t>
            </a:r>
          </a:p>
          <a:p>
            <a:pPr marL="344488" indent="-344488"/>
            <a:r>
              <a:rPr lang="en-CA" sz="2100" b="0" i="0" u="none" strike="noStrike" baseline="0" dirty="0" smtClean="0">
                <a:latin typeface="Arial" panose="020B0604020202020204" pitchFamily="34" charset="0"/>
              </a:rPr>
              <a:t>Tagging is concerned with adding keywords, also known as metadata, to assets so that those labelled the same can be grouped, shared or used for navigation. </a:t>
            </a:r>
          </a:p>
          <a:p>
            <a:pPr marL="344488" indent="-344488"/>
            <a:r>
              <a:rPr lang="en-CA" sz="2100" b="0" i="0" u="none" strike="noStrike" baseline="0" dirty="0" smtClean="0">
                <a:latin typeface="Arial" panose="020B0604020202020204" pitchFamily="34" charset="0"/>
              </a:rPr>
              <a:t>The creation of tags is sometimes referred to as a </a:t>
            </a:r>
            <a:r>
              <a:rPr lang="en-CA" sz="2100" b="0" i="1" u="none" strike="noStrike" baseline="0" dirty="0" smtClean="0">
                <a:latin typeface="Arial" panose="020B0604020202020204" pitchFamily="34" charset="0"/>
              </a:rPr>
              <a:t>folksonomy</a:t>
            </a:r>
            <a:r>
              <a:rPr lang="en-CA" sz="2100" b="0" i="0" u="none" strike="noStrike" baseline="0" dirty="0" smtClean="0">
                <a:latin typeface="Arial" panose="020B0604020202020204" pitchFamily="34" charset="0"/>
              </a:rPr>
              <a:t>. </a:t>
            </a:r>
          </a:p>
          <a:p>
            <a:pPr marL="344488" indent="-344488"/>
            <a:r>
              <a:rPr lang="en-CA" sz="2100" b="0" i="0" u="none" strike="noStrike" baseline="0" dirty="0" smtClean="0">
                <a:latin typeface="Arial" panose="020B0604020202020204" pitchFamily="34" charset="0"/>
              </a:rPr>
              <a:t>Despite efforts to arrive at a universally agreed set of tags of digital assets informal tagging is most frequently used.</a:t>
            </a:r>
            <a:endParaRPr lang="en-CA" sz="2100" b="0" i="0" u="none" strike="noStrike" baseline="0" dirty="0">
              <a:latin typeface="Arial" panose="020B0604020202020204" pitchFamily="34" charset="0"/>
            </a:endParaRPr>
          </a:p>
        </p:txBody>
      </p:sp>
    </p:spTree>
    <p:extLst>
      <p:ext uri="{BB962C8B-B14F-4D97-AF65-F5344CB8AC3E}">
        <p14:creationId xmlns:p14="http://schemas.microsoft.com/office/powerpoint/2010/main" val="1341408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93265"/>
            <a:ext cx="7886700" cy="620886"/>
          </a:xfrm>
        </p:spPr>
        <p:txBody>
          <a:bodyPr/>
          <a:lstStyle/>
          <a:p>
            <a:r>
              <a:rPr lang="sk-SK" sz="3600" i="0" u="none" strike="noStrike" kern="1400" baseline="0" dirty="0">
                <a:latin typeface="Arial" panose="020B0604020202020204" pitchFamily="34" charset="0"/>
              </a:rPr>
              <a:t>The Semantic Web</a:t>
            </a:r>
          </a:p>
        </p:txBody>
      </p:sp>
      <p:sp>
        <p:nvSpPr>
          <p:cNvPr id="3" name="Text Placeholder 2"/>
          <p:cNvSpPr>
            <a:spLocks noGrp="1"/>
          </p:cNvSpPr>
          <p:nvPr>
            <p:ph type="body" idx="4294967295"/>
          </p:nvPr>
        </p:nvSpPr>
        <p:spPr>
          <a:xfrm>
            <a:off x="662400" y="1434924"/>
            <a:ext cx="8042015" cy="4788997"/>
          </a:xfrm>
        </p:spPr>
        <p:txBody>
          <a:bodyPr>
            <a:normAutofit fontScale="85000" lnSpcReduction="10000"/>
          </a:bodyPr>
          <a:lstStyle/>
          <a:p>
            <a:pPr marL="344488" indent="-344488">
              <a:lnSpc>
                <a:spcPct val="120000"/>
              </a:lnSpc>
            </a:pPr>
            <a:r>
              <a:rPr lang="en-CA" b="0" i="0" u="none" strike="noStrike" baseline="0" dirty="0" smtClean="0">
                <a:latin typeface="Arial" panose="020B0604020202020204" pitchFamily="34" charset="0"/>
              </a:rPr>
              <a:t>The Semantic Web is an initiative of the World Wide Web Consortium (W3C) ‘to create a universal medium for the exchange of data. It is envisaged to smoothly interconnect personal information management, enterprise application integration, and the global sharing of commercial, scientific and cultural data.’ </a:t>
            </a:r>
          </a:p>
          <a:p>
            <a:pPr marL="344488" indent="-344488">
              <a:lnSpc>
                <a:spcPct val="120000"/>
              </a:lnSpc>
            </a:pPr>
            <a:r>
              <a:rPr lang="en-CA" b="0" i="0" u="none" strike="noStrike" baseline="0" dirty="0" smtClean="0">
                <a:latin typeface="Arial" panose="020B0604020202020204" pitchFamily="34" charset="0"/>
              </a:rPr>
              <a:t>The underlying assumption is that objects on the Web need to be </a:t>
            </a:r>
            <a:r>
              <a:rPr lang="en-CA" b="0" i="0" u="none" strike="noStrike" baseline="0" dirty="0" err="1" smtClean="0">
                <a:latin typeface="Arial" panose="020B0604020202020204" pitchFamily="34" charset="0"/>
              </a:rPr>
              <a:t>processable</a:t>
            </a:r>
            <a:r>
              <a:rPr lang="en-CA" b="0" i="0" u="none" strike="noStrike" baseline="0" dirty="0" smtClean="0">
                <a:latin typeface="Arial" panose="020B0604020202020204" pitchFamily="34" charset="0"/>
              </a:rPr>
              <a:t> automatically by computer. </a:t>
            </a:r>
          </a:p>
          <a:p>
            <a:pPr marL="344488" indent="-344488">
              <a:lnSpc>
                <a:spcPct val="120000"/>
              </a:lnSpc>
            </a:pPr>
            <a:r>
              <a:rPr lang="en-CA" b="0" i="0" u="none" strike="noStrike" baseline="0" dirty="0" smtClean="0">
                <a:latin typeface="Arial" panose="020B0604020202020204" pitchFamily="34" charset="0"/>
              </a:rPr>
              <a:t>This would enable such things as artificial agents (Chapter 17) to search out objects and exchange information with them.</a:t>
            </a:r>
          </a:p>
          <a:p>
            <a:pPr marL="344488" indent="-344488">
              <a:lnSpc>
                <a:spcPct val="120000"/>
              </a:lnSpc>
            </a:pPr>
            <a:r>
              <a:rPr lang="en-CA" b="0" i="0" u="none" strike="noStrike" baseline="0" dirty="0" smtClean="0">
                <a:latin typeface="Arial" panose="020B0604020202020204" pitchFamily="34" charset="0"/>
              </a:rPr>
              <a:t>RDF stands for the ‘Resource Description Framework’ that aims to provide an application-independent form for processing metadata. </a:t>
            </a:r>
          </a:p>
          <a:p>
            <a:pPr marL="344488" indent="-344488">
              <a:lnSpc>
                <a:spcPct val="120000"/>
              </a:lnSpc>
            </a:pPr>
            <a:r>
              <a:rPr lang="en-CA" b="0" i="0" u="none" strike="noStrike" baseline="0" dirty="0" smtClean="0">
                <a:latin typeface="Arial" panose="020B0604020202020204" pitchFamily="34" charset="0"/>
              </a:rPr>
              <a:t>Web Ontology is a standard Web classification scheme. </a:t>
            </a:r>
          </a:p>
          <a:p>
            <a:pPr marL="344488" indent="-344488">
              <a:lnSpc>
                <a:spcPct val="120000"/>
              </a:lnSpc>
            </a:pPr>
            <a:r>
              <a:rPr lang="en-CA" b="0" i="0" u="none" strike="noStrike" baseline="0" dirty="0" smtClean="0">
                <a:latin typeface="Arial" panose="020B0604020202020204" pitchFamily="34" charset="0"/>
              </a:rPr>
              <a:t>Together these are the enabling technologies that would bring about the Semantic Web. </a:t>
            </a:r>
          </a:p>
          <a:p>
            <a:pPr marL="344488" indent="-344488">
              <a:lnSpc>
                <a:spcPct val="120000"/>
              </a:lnSpc>
            </a:pPr>
            <a:r>
              <a:rPr lang="en-CA" b="0" i="0" u="none" strike="noStrike" baseline="0" dirty="0" smtClean="0">
                <a:latin typeface="Arial" panose="020B0604020202020204" pitchFamily="34" charset="0"/>
              </a:rPr>
              <a:t>The idea behind the Semantic Web is to establish a defined ontology of objects. </a:t>
            </a:r>
          </a:p>
          <a:p>
            <a:pPr marL="344488" indent="-344488">
              <a:lnSpc>
                <a:spcPct val="120000"/>
              </a:lnSpc>
            </a:pPr>
            <a:r>
              <a:rPr lang="en-CA" b="0" i="0" u="none" strike="noStrike" baseline="0" dirty="0" smtClean="0">
                <a:latin typeface="Arial" panose="020B0604020202020204" pitchFamily="34" charset="0"/>
              </a:rPr>
              <a:t>This would allow programs to automatically locate defined items of content that shared an ontology.</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64257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79"/>
            <a:ext cx="7886700" cy="604260"/>
          </a:xfrm>
        </p:spPr>
        <p:txBody>
          <a:bodyPr/>
          <a:lstStyle/>
          <a:p>
            <a:r>
              <a:rPr lang="sk-SK" sz="3600" i="0" u="none" strike="noStrike" kern="1400" baseline="0" dirty="0">
                <a:latin typeface="Arial" panose="020B0604020202020204" pitchFamily="34" charset="0"/>
              </a:rPr>
              <a:t>Other examples</a:t>
            </a:r>
          </a:p>
        </p:txBody>
      </p:sp>
      <p:sp>
        <p:nvSpPr>
          <p:cNvPr id="3" name="Text Placeholder 2"/>
          <p:cNvSpPr>
            <a:spLocks noGrp="1"/>
          </p:cNvSpPr>
          <p:nvPr>
            <p:ph type="body" idx="4294967295"/>
          </p:nvPr>
        </p:nvSpPr>
        <p:spPr>
          <a:xfrm>
            <a:off x="662400" y="1459863"/>
            <a:ext cx="8042018" cy="4788998"/>
          </a:xfrm>
        </p:spPr>
        <p:txBody>
          <a:bodyPr>
            <a:normAutofit fontScale="92500" lnSpcReduction="10000"/>
          </a:bodyPr>
          <a:lstStyle/>
          <a:p>
            <a:pPr marL="344488" indent="-344488"/>
            <a:r>
              <a:rPr lang="en-CA" b="0" i="0" u="none" strike="noStrike" baseline="0" dirty="0" err="1" smtClean="0">
                <a:latin typeface="Arial" panose="020B0604020202020204" pitchFamily="34" charset="0"/>
              </a:rPr>
              <a:t>StumbleUpon</a:t>
            </a:r>
            <a:r>
              <a:rPr lang="en-CA" b="0" i="0" u="none" strike="noStrike" baseline="0" dirty="0" smtClean="0">
                <a:latin typeface="Arial" panose="020B0604020202020204" pitchFamily="34" charset="0"/>
              </a:rPr>
              <a:t> allows people to see recommended websites, blogs and other assets. </a:t>
            </a:r>
          </a:p>
          <a:p>
            <a:pPr marL="344488" indent="-344488"/>
            <a:r>
              <a:rPr lang="en-CA" b="0" i="0" u="none" strike="noStrike" baseline="0" dirty="0" smtClean="0">
                <a:latin typeface="Arial" panose="020B0604020202020204" pitchFamily="34" charset="0"/>
              </a:rPr>
              <a:t>You indicate whether you like the site and gradually it builds up a picture of your likes and dislikes. </a:t>
            </a:r>
          </a:p>
          <a:p>
            <a:pPr marL="344488" indent="-344488"/>
            <a:r>
              <a:rPr lang="en-CA" b="0" i="0" u="none" strike="noStrike" baseline="0" dirty="0" smtClean="0">
                <a:latin typeface="Arial" panose="020B0604020202020204" pitchFamily="34" charset="0"/>
              </a:rPr>
              <a:t>Matching that with the ratings of others allows </a:t>
            </a:r>
            <a:r>
              <a:rPr lang="en-CA" b="0" i="0" u="none" strike="noStrike" baseline="0" dirty="0" err="1" smtClean="0">
                <a:latin typeface="Arial" panose="020B0604020202020204" pitchFamily="34" charset="0"/>
              </a:rPr>
              <a:t>StumbleUpon</a:t>
            </a:r>
            <a:r>
              <a:rPr lang="en-CA" b="0" i="0" u="none" strike="noStrike" baseline="0" dirty="0" smtClean="0">
                <a:latin typeface="Arial" panose="020B0604020202020204" pitchFamily="34" charset="0"/>
              </a:rPr>
              <a:t> to recommend sites you might like. </a:t>
            </a:r>
          </a:p>
          <a:p>
            <a:pPr marL="344488" indent="-344488"/>
            <a:r>
              <a:rPr lang="en-CA" b="0" i="0" u="none" strike="noStrike" baseline="0" dirty="0" smtClean="0">
                <a:latin typeface="Arial" panose="020B0604020202020204" pitchFamily="34" charset="0"/>
              </a:rPr>
              <a:t>A general ontology of types of site is provided (news, technology, sports, science and so on) to help provide a structure. </a:t>
            </a:r>
          </a:p>
          <a:p>
            <a:pPr marL="344488" indent="-344488"/>
            <a:r>
              <a:rPr lang="en-CA" b="0" i="0" u="none" strike="noStrike" baseline="0" dirty="0" err="1" smtClean="0">
                <a:latin typeface="Arial" panose="020B0604020202020204" pitchFamily="34" charset="0"/>
              </a:rPr>
              <a:t>CiteULike</a:t>
            </a:r>
            <a:r>
              <a:rPr lang="en-CA" b="0" i="0" u="none" strike="noStrike" baseline="0" dirty="0" smtClean="0">
                <a:latin typeface="Arial" panose="020B0604020202020204" pitchFamily="34" charset="0"/>
              </a:rPr>
              <a:t> is a site for managing references to academic papers, again with the idea of sharing this with others and of joining like-minded groups.</a:t>
            </a:r>
          </a:p>
          <a:p>
            <a:pPr marL="344488" indent="-344488"/>
            <a:r>
              <a:rPr lang="en-CA" b="0" i="0" u="none" strike="noStrike" baseline="0" dirty="0" smtClean="0">
                <a:latin typeface="Arial" panose="020B0604020202020204" pitchFamily="34" charset="0"/>
              </a:rPr>
              <a:t>There are many examples of event management applications such as </a:t>
            </a:r>
            <a:r>
              <a:rPr lang="en-CA" b="0" i="0" u="none" strike="noStrike" baseline="0" dirty="0" err="1" smtClean="0">
                <a:latin typeface="Arial" panose="020B0604020202020204" pitchFamily="34" charset="0"/>
              </a:rPr>
              <a:t>Eventbrite</a:t>
            </a:r>
            <a:r>
              <a:rPr lang="en-CA" b="0" i="0" u="none" strike="noStrike" baseline="0" dirty="0" smtClean="0">
                <a:latin typeface="Arial" panose="020B0604020202020204" pitchFamily="34" charset="0"/>
              </a:rPr>
              <a:t> that allows people to organize, publicize and register for public and private events. </a:t>
            </a:r>
          </a:p>
          <a:p>
            <a:pPr marL="344488" indent="-344488"/>
            <a:r>
              <a:rPr lang="en-CA" b="0" i="0" u="none" strike="noStrike" baseline="0" dirty="0" smtClean="0">
                <a:latin typeface="Arial" panose="020B0604020202020204" pitchFamily="34" charset="0"/>
              </a:rPr>
              <a:t>Shared workspaces make setting up of workspaces easy. (Many of these types of application are discussed further in Chapter 16 on CSCW.)</a:t>
            </a:r>
          </a:p>
          <a:p>
            <a:pPr marL="344488" indent="-344488"/>
            <a:r>
              <a:rPr lang="en-CA" b="0" i="0" u="none" strike="noStrike" baseline="0" dirty="0" smtClean="0">
                <a:latin typeface="Arial" panose="020B0604020202020204" pitchFamily="34" charset="0"/>
              </a:rPr>
              <a:t>Another development is in the area of Web browsers where additional functionality is added into a browser. For example, there are a host of add-ins for the Firefox Web browser.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777454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20"/>
            <a:ext cx="7886700" cy="554384"/>
          </a:xfrm>
        </p:spPr>
        <p:txBody>
          <a:bodyPr/>
          <a:lstStyle/>
          <a:p>
            <a:r>
              <a:rPr lang="sk-SK" sz="3600" i="0" u="none" strike="noStrike" kern="1400" baseline="0" dirty="0">
                <a:latin typeface="Arial" panose="020B0604020202020204" pitchFamily="34" charset="0"/>
              </a:rPr>
              <a:t>Visualizations</a:t>
            </a:r>
          </a:p>
        </p:txBody>
      </p:sp>
      <p:sp>
        <p:nvSpPr>
          <p:cNvPr id="3" name="Text Placeholder 2"/>
          <p:cNvSpPr>
            <a:spLocks noGrp="1"/>
          </p:cNvSpPr>
          <p:nvPr>
            <p:ph type="body" idx="4294967295"/>
          </p:nvPr>
        </p:nvSpPr>
        <p:spPr>
          <a:xfrm>
            <a:off x="662400" y="1426617"/>
            <a:ext cx="8036821" cy="4351338"/>
          </a:xfrm>
        </p:spPr>
        <p:txBody>
          <a:bodyPr>
            <a:normAutofit/>
          </a:bodyPr>
          <a:lstStyle/>
          <a:p>
            <a:pPr marL="344488" indent="-344488"/>
            <a:r>
              <a:rPr lang="en-CA" b="0" i="0" u="none" strike="noStrike" baseline="0" dirty="0" smtClean="0">
                <a:latin typeface="Arial" panose="020B0604020202020204" pitchFamily="34" charset="0"/>
              </a:rPr>
              <a:t>As we have seen, one way to visualize tags is through tag clouds. </a:t>
            </a:r>
          </a:p>
          <a:p>
            <a:pPr marL="344488" indent="-344488"/>
            <a:r>
              <a:rPr lang="en-CA" b="0" i="0" u="none" strike="noStrike" baseline="0" dirty="0" smtClean="0">
                <a:latin typeface="Arial" panose="020B0604020202020204" pitchFamily="34" charset="0"/>
              </a:rPr>
              <a:t>Popular sites such as Flickr also use tag clouds to tag photos and there are various sites that provide advanced searching and refined search through tags. </a:t>
            </a:r>
          </a:p>
          <a:p>
            <a:pPr marL="344488" indent="-344488"/>
            <a:r>
              <a:rPr lang="en-CA" b="0" i="0" u="none" strike="noStrike" baseline="0" dirty="0" smtClean="0">
                <a:latin typeface="Arial" panose="020B0604020202020204" pitchFamily="34" charset="0"/>
              </a:rPr>
              <a:t>For example, </a:t>
            </a:r>
            <a:r>
              <a:rPr lang="en-CA" b="0" i="0" u="none" strike="noStrike" baseline="0" dirty="0" err="1" smtClean="0">
                <a:latin typeface="Arial" panose="020B0604020202020204" pitchFamily="34" charset="0"/>
              </a:rPr>
              <a:t>Clusty</a:t>
            </a:r>
            <a:r>
              <a:rPr lang="en-CA" b="0" i="0" u="none" strike="noStrike" baseline="0" dirty="0" smtClean="0">
                <a:latin typeface="Arial" panose="020B0604020202020204" pitchFamily="34" charset="0"/>
              </a:rPr>
              <a:t> has some clever search remix functions. </a:t>
            </a:r>
          </a:p>
          <a:p>
            <a:pPr marL="344488" indent="-344488"/>
            <a:r>
              <a:rPr lang="en-CA" b="0" i="0" u="none" strike="noStrike" baseline="0" dirty="0" smtClean="0">
                <a:latin typeface="Arial" panose="020B0604020202020204" pitchFamily="34" charset="0"/>
              </a:rPr>
              <a:t>Other visualizations include </a:t>
            </a:r>
            <a:r>
              <a:rPr lang="en-CA" b="0" i="0" u="none" strike="noStrike" baseline="0" dirty="0" err="1" smtClean="0">
                <a:latin typeface="Arial" panose="020B0604020202020204" pitchFamily="34" charset="0"/>
              </a:rPr>
              <a:t>Cooliris</a:t>
            </a:r>
            <a:r>
              <a:rPr lang="en-CA" b="0" i="0" u="none" strike="noStrike" baseline="0" dirty="0" smtClean="0">
                <a:latin typeface="Arial" panose="020B0604020202020204" pitchFamily="34" charset="0"/>
              </a:rPr>
              <a:t> (Figure 15.17) and there are many available from Google. </a:t>
            </a:r>
          </a:p>
          <a:p>
            <a:pPr marL="344488" indent="-344488"/>
            <a:r>
              <a:rPr lang="en-CA" b="0" i="0" u="none" strike="noStrike" baseline="0" dirty="0" err="1" smtClean="0">
                <a:latin typeface="Arial" panose="020B0604020202020204" pitchFamily="34" charset="0"/>
              </a:rPr>
              <a:t>Zoomable</a:t>
            </a:r>
            <a:r>
              <a:rPr lang="en-CA" b="0" i="0" u="none" strike="noStrike" baseline="0" dirty="0" smtClean="0">
                <a:latin typeface="Arial" panose="020B0604020202020204" pitchFamily="34" charset="0"/>
              </a:rPr>
              <a:t> interface tools such as Deep Zoom provide ways of navigating through large collections of tags.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38480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5772"/>
            <a:ext cx="7886700" cy="521134"/>
          </a:xfrm>
        </p:spPr>
        <p:txBody>
          <a:bodyPr/>
          <a:lstStyle/>
          <a:p>
            <a:r>
              <a:rPr lang="en-US" sz="3600" i="0" u="none" strike="noStrike" kern="1400" baseline="0" dirty="0">
                <a:latin typeface="Arial" panose="020B0604020202020204" pitchFamily="34" charset="0"/>
              </a:rPr>
              <a:t>Introduction</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925"/>
            <a:ext cx="8033703" cy="4813935"/>
          </a:xfrm>
        </p:spPr>
        <p:txBody>
          <a:bodyPr>
            <a:normAutofit fontScale="92500" lnSpcReduction="10000"/>
          </a:bodyPr>
          <a:lstStyle/>
          <a:p>
            <a:pPr marL="344488" indent="-344488">
              <a:lnSpc>
                <a:spcPct val="110000"/>
              </a:lnSpc>
            </a:pPr>
            <a:r>
              <a:rPr lang="en-CA" b="0" u="none" strike="noStrike" baseline="0" dirty="0" smtClean="0">
                <a:latin typeface="Arial" panose="020B0604020202020204" pitchFamily="34" charset="0"/>
              </a:rPr>
              <a:t>Social media </a:t>
            </a:r>
            <a:r>
              <a:rPr lang="en-CA" b="0" i="0" u="none" strike="noStrike" baseline="0" dirty="0" smtClean="0">
                <a:latin typeface="Arial" panose="020B0604020202020204" pitchFamily="34" charset="0"/>
              </a:rPr>
              <a:t>is a term that refers to a huge range of software currently available that allows people to share content with each other. </a:t>
            </a:r>
          </a:p>
          <a:p>
            <a:pPr marL="344488" indent="-344488">
              <a:lnSpc>
                <a:spcPct val="110000"/>
              </a:lnSpc>
            </a:pPr>
            <a:r>
              <a:rPr lang="en-CA" b="0" i="0" u="none" strike="noStrike" baseline="0" dirty="0" smtClean="0">
                <a:latin typeface="Arial" panose="020B0604020202020204" pitchFamily="34" charset="0"/>
              </a:rPr>
              <a:t>Such a simple definition hides the enormous impact that social media has had on the way people live, work and play. </a:t>
            </a:r>
          </a:p>
          <a:p>
            <a:pPr marL="344488" indent="-344488">
              <a:lnSpc>
                <a:spcPct val="110000"/>
              </a:lnSpc>
            </a:pPr>
            <a:r>
              <a:rPr lang="en-CA" b="0" i="0" u="none" strike="noStrike" baseline="0" dirty="0" smtClean="0">
                <a:latin typeface="Arial" panose="020B0604020202020204" pitchFamily="34" charset="0"/>
              </a:rPr>
              <a:t>It also hides the variety of activities that are made possible by enabling people to share content through the Web and across mobile and wearable devices.</a:t>
            </a:r>
          </a:p>
          <a:p>
            <a:pPr marL="344488" indent="-344488">
              <a:lnSpc>
                <a:spcPct val="110000"/>
              </a:lnSpc>
            </a:pPr>
            <a:r>
              <a:rPr lang="en-CA" b="0" i="0" u="none" strike="noStrike" baseline="0" dirty="0" smtClean="0">
                <a:latin typeface="Arial" panose="020B0604020202020204" pitchFamily="34" charset="0"/>
              </a:rPr>
              <a:t>The key features of social media are</a:t>
            </a:r>
          </a:p>
          <a:p>
            <a:pPr marL="344488" indent="-344488">
              <a:lnSpc>
                <a:spcPct val="110000"/>
              </a:lnSpc>
            </a:pPr>
            <a:r>
              <a:rPr lang="en-CA" b="0" i="0" u="none" strike="noStrike" baseline="0" dirty="0" smtClean="0">
                <a:latin typeface="Arial" panose="020B0604020202020204" pitchFamily="34" charset="0"/>
              </a:rPr>
              <a:t>The ability of people to create content, often called User-Generated Content (UGC),</a:t>
            </a:r>
          </a:p>
          <a:p>
            <a:pPr marL="344488" indent="-344488">
              <a:lnSpc>
                <a:spcPct val="110000"/>
              </a:lnSpc>
            </a:pPr>
            <a:r>
              <a:rPr lang="en-CA" b="0" i="0" u="none" strike="noStrike" baseline="0" dirty="0" smtClean="0">
                <a:latin typeface="Arial" panose="020B0604020202020204" pitchFamily="34" charset="0"/>
              </a:rPr>
              <a:t>The ability of people to create a personal profile and make it available to others</a:t>
            </a:r>
            <a:r>
              <a:rPr lang="en-CA" dirty="0" smtClean="0">
                <a:latin typeface="Arial" panose="020B0604020202020204" pitchFamily="34" charset="0"/>
              </a:rPr>
              <a:t>.</a:t>
            </a:r>
          </a:p>
          <a:p>
            <a:pPr marL="344488" indent="-344488">
              <a:lnSpc>
                <a:spcPct val="110000"/>
              </a:lnSpc>
            </a:pPr>
            <a:r>
              <a:rPr lang="en-CA" b="0" i="0" u="none" strike="noStrike" baseline="0" dirty="0" smtClean="0">
                <a:latin typeface="Arial" panose="020B0604020202020204" pitchFamily="34" charset="0"/>
              </a:rPr>
              <a:t>The ability of people to add comments and express their feelings about content and services, often giving a ‘star’ quality rating.</a:t>
            </a:r>
          </a:p>
          <a:p>
            <a:pPr marL="344488" indent="-344488">
              <a:lnSpc>
                <a:spcPct val="110000"/>
              </a:lnSpc>
            </a:pPr>
            <a:r>
              <a:rPr lang="en-CA" b="0" i="0" u="none" strike="noStrike" baseline="0" dirty="0" smtClean="0">
                <a:latin typeface="Arial" panose="020B0604020202020204" pitchFamily="34" charset="0"/>
              </a:rPr>
              <a:t>The ability of the software to connect people with other people based on some criteria (such as being a ‘friend’ or ‘acquaintance’) and hence to form a social network.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27133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1577"/>
            <a:ext cx="7886700" cy="620886"/>
          </a:xfrm>
        </p:spPr>
        <p:txBody>
          <a:bodyPr/>
          <a:lstStyle/>
          <a:p>
            <a:r>
              <a:rPr lang="sk-SK" sz="3600" i="0" u="none" strike="noStrike" kern="1400" baseline="0" dirty="0">
                <a:latin typeface="Arial" panose="020B0604020202020204" pitchFamily="34" charset="0"/>
              </a:rPr>
              <a:t> Challenge</a:t>
            </a:r>
          </a:p>
        </p:txBody>
      </p:sp>
      <p:sp>
        <p:nvSpPr>
          <p:cNvPr id="3" name="Text Placeholder 2"/>
          <p:cNvSpPr>
            <a:spLocks noGrp="1"/>
          </p:cNvSpPr>
          <p:nvPr>
            <p:ph type="body" idx="4294967295"/>
          </p:nvPr>
        </p:nvSpPr>
        <p:spPr>
          <a:xfrm>
            <a:off x="662400" y="1409674"/>
            <a:ext cx="7963591" cy="4351338"/>
          </a:xfrm>
        </p:spPr>
        <p:txBody>
          <a:bodyPr/>
          <a:lstStyle/>
          <a:p>
            <a:pPr marL="344488" indent="-344488"/>
            <a:r>
              <a:rPr lang="en-CA" sz="2400" b="0" i="0" u="none" strike="noStrike" baseline="0" dirty="0" smtClean="0">
                <a:latin typeface="Arial" panose="020B0604020202020204" pitchFamily="34" charset="0"/>
              </a:rPr>
              <a:t>Visit a sharing site such as </a:t>
            </a:r>
            <a:r>
              <a:rPr lang="en-CA" sz="2400" b="0" i="0" u="none" strike="noStrike" baseline="0" dirty="0" err="1" smtClean="0">
                <a:latin typeface="Arial" panose="020B0604020202020204" pitchFamily="34" charset="0"/>
              </a:rPr>
              <a:t>CiteULike</a:t>
            </a:r>
            <a:r>
              <a:rPr lang="en-CA" sz="2400" b="0" i="0" u="none" strike="noStrike" baseline="0" dirty="0" smtClean="0">
                <a:latin typeface="Arial" panose="020B0604020202020204" pitchFamily="34" charset="0"/>
              </a:rPr>
              <a:t> and spend some time looking at the different groups and how things are tagged. What do you notice? How might these sites work better?</a:t>
            </a:r>
            <a:endParaRPr lang="en-CA" sz="2400" b="0" i="0" u="none" strike="noStrike" baseline="0" dirty="0">
              <a:latin typeface="Arial" panose="020B0604020202020204" pitchFamily="34" charset="0"/>
            </a:endParaRPr>
          </a:p>
        </p:txBody>
      </p:sp>
    </p:spTree>
    <p:extLst>
      <p:ext uri="{BB962C8B-B14F-4D97-AF65-F5344CB8AC3E}">
        <p14:creationId xmlns:p14="http://schemas.microsoft.com/office/powerpoint/2010/main" val="2095721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34831"/>
            <a:ext cx="7886700" cy="537758"/>
          </a:xfrm>
        </p:spPr>
        <p:txBody>
          <a:bodyPr/>
          <a:lstStyle/>
          <a:p>
            <a:r>
              <a:rPr lang="sk-SK" sz="3600" i="0" u="none" strike="noStrike" kern="1400" baseline="0" dirty="0">
                <a:latin typeface="Arial" panose="020B0604020202020204" pitchFamily="34" charset="0"/>
              </a:rPr>
              <a:t>A social media </a:t>
            </a:r>
            <a:r>
              <a:rPr lang="sk-SK" sz="3600" i="0" u="none" strike="noStrike" kern="1400" baseline="0" dirty="0" smtClean="0">
                <a:latin typeface="Arial" panose="020B0604020202020204" pitchFamily="34" charset="0"/>
              </a:rPr>
              <a:t>strategy</a:t>
            </a:r>
            <a:r>
              <a:rPr lang="en-US" sz="3600" i="0" u="none" strike="noStrike" kern="1400" baseline="0" dirty="0" smtClean="0">
                <a:latin typeface="Arial" panose="020B0604020202020204" pitchFamily="34" charset="0"/>
              </a:rPr>
              <a:t> (1 of 3)</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4"/>
            <a:ext cx="8028507" cy="4797308"/>
          </a:xfrm>
        </p:spPr>
        <p:txBody>
          <a:bodyPr>
            <a:noAutofit/>
          </a:bodyPr>
          <a:lstStyle/>
          <a:p>
            <a:pPr marL="344488" indent="-344488"/>
            <a:r>
              <a:rPr lang="en-CA" sz="1600" b="0" i="0" u="none" strike="noStrike" baseline="0" dirty="0" smtClean="0">
                <a:latin typeface="Arial" panose="020B0604020202020204" pitchFamily="34" charset="0"/>
              </a:rPr>
              <a:t>An essential question nowadays for any organization is what they should do about social media. How much time should be invested in it and what returns can be expected? </a:t>
            </a:r>
          </a:p>
          <a:p>
            <a:pPr marL="344488" indent="-344488"/>
            <a:r>
              <a:rPr lang="en-CA" sz="1600" b="0" i="0" u="none" strike="noStrike" baseline="0" dirty="0" smtClean="0">
                <a:latin typeface="Arial" panose="020B0604020202020204" pitchFamily="34" charset="0"/>
              </a:rPr>
              <a:t>The use of social media is bound up with the organization’s mission, its marketing strategy, branding and business model. </a:t>
            </a:r>
          </a:p>
          <a:p>
            <a:pPr marL="344488" indent="-344488"/>
            <a:r>
              <a:rPr lang="en-CA" sz="1600" b="0" i="0" u="none" strike="noStrike" baseline="0" dirty="0" smtClean="0">
                <a:latin typeface="Arial" panose="020B0604020202020204" pitchFamily="34" charset="0"/>
              </a:rPr>
              <a:t>Designers need to step outside their comfort zone of creating effective, efficient and attractive digital media and think about how their skills affect the whole business. </a:t>
            </a:r>
          </a:p>
          <a:p>
            <a:pPr marL="344488" indent="-344488"/>
            <a:r>
              <a:rPr lang="en-CA" sz="1600" b="0" i="0" u="none" strike="noStrike" baseline="0" dirty="0" smtClean="0">
                <a:latin typeface="Arial" panose="020B0604020202020204" pitchFamily="34" charset="0"/>
              </a:rPr>
              <a:t>Social media affects the whole experience of customers, the services that the organization provides and the relationship that the organization is aiming to establish and promote.</a:t>
            </a:r>
          </a:p>
          <a:p>
            <a:pPr marL="344488" indent="-344488"/>
            <a:r>
              <a:rPr lang="en-CA" sz="1600" b="0" i="0" u="none" strike="noStrike" baseline="0" dirty="0" smtClean="0">
                <a:latin typeface="Arial" panose="020B0604020202020204" pitchFamily="34" charset="0"/>
              </a:rPr>
              <a:t>The annual Social Media Marketing Industry Report, from Socialmediaexaminer.com reports that 78% of marketers saw increased Internet traffic with six hours a week invested in social media. </a:t>
            </a:r>
          </a:p>
          <a:p>
            <a:pPr marL="344488" indent="-344488"/>
            <a:r>
              <a:rPr lang="en-CA" sz="1600" b="0" i="0" u="none" strike="noStrike" baseline="0" dirty="0" smtClean="0">
                <a:latin typeface="Arial" panose="020B0604020202020204" pitchFamily="34" charset="0"/>
              </a:rPr>
              <a:t>So, if this increased traffic translates into more business, then it is probably a good investment. </a:t>
            </a:r>
          </a:p>
          <a:p>
            <a:pPr marL="344488" indent="-344488"/>
            <a:r>
              <a:rPr lang="en-CA" sz="1600" b="0" i="0" u="none" strike="noStrike" baseline="0" dirty="0" smtClean="0">
                <a:latin typeface="Arial" panose="020B0604020202020204" pitchFamily="34" charset="0"/>
              </a:rPr>
              <a:t>The main sites where organizations would have a social media presence include Facebook, Twitter, LinkedIn, YouTube, Google+ and surprisingly (at the time of writing) </a:t>
            </a:r>
            <a:r>
              <a:rPr lang="en-CA" sz="1600" b="0" i="0" u="none" strike="noStrike" baseline="0" dirty="0" err="1" smtClean="0">
                <a:latin typeface="Arial" panose="020B0604020202020204" pitchFamily="34" charset="0"/>
              </a:rPr>
              <a:t>Pinterest</a:t>
            </a:r>
            <a:r>
              <a:rPr lang="en-CA" sz="1600" b="0" i="0" u="none" strike="noStrike" baseline="0" dirty="0" smtClean="0">
                <a:latin typeface="Arial" panose="020B0604020202020204" pitchFamily="34" charset="0"/>
              </a:rPr>
              <a:t>.</a:t>
            </a:r>
            <a:endParaRPr lang="en-CA" sz="1600" b="0" i="0" u="none" strike="noStrike" baseline="0" dirty="0">
              <a:latin typeface="Arial" panose="020B0604020202020204" pitchFamily="34" charset="0"/>
            </a:endParaRPr>
          </a:p>
        </p:txBody>
      </p:sp>
    </p:spTree>
    <p:extLst>
      <p:ext uri="{BB962C8B-B14F-4D97-AF65-F5344CB8AC3E}">
        <p14:creationId xmlns:p14="http://schemas.microsoft.com/office/powerpoint/2010/main" val="19123258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8330"/>
            <a:ext cx="7886700" cy="670762"/>
          </a:xfrm>
        </p:spPr>
        <p:txBody>
          <a:bodyPr/>
          <a:lstStyle/>
          <a:p>
            <a:r>
              <a:rPr lang="sk-SK" sz="3600" i="0" u="none" strike="noStrike" kern="1400" baseline="0" dirty="0">
                <a:latin typeface="Arial" panose="020B0604020202020204" pitchFamily="34" charset="0"/>
              </a:rPr>
              <a:t>A social media </a:t>
            </a:r>
            <a:r>
              <a:rPr lang="sk-SK" sz="3600" i="0" u="none" strike="noStrike" kern="1400" baseline="0" dirty="0" smtClean="0">
                <a:latin typeface="Arial" panose="020B0604020202020204" pitchFamily="34" charset="0"/>
              </a:rPr>
              <a:t>strategy</a:t>
            </a:r>
            <a:r>
              <a:rPr lang="en-US" sz="3600" i="0" u="none" strike="noStrike" kern="1400" baseline="0" dirty="0" smtClean="0">
                <a:latin typeface="Arial" panose="020B0604020202020204" pitchFamily="34" charset="0"/>
              </a:rPr>
              <a:t> (2</a:t>
            </a:r>
            <a:r>
              <a:rPr lang="en-US" sz="3600" i="0" u="none" strike="noStrike" kern="1400" dirty="0" smtClean="0">
                <a:latin typeface="Arial" panose="020B0604020202020204" pitchFamily="34" charset="0"/>
              </a:rPr>
              <a:t> of 3)</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5"/>
            <a:ext cx="8036819" cy="4838871"/>
          </a:xfrm>
        </p:spPr>
        <p:txBody>
          <a:bodyPr>
            <a:normAutofit/>
          </a:bodyPr>
          <a:lstStyle/>
          <a:p>
            <a:pPr marL="344488" indent="-344488"/>
            <a:r>
              <a:rPr lang="en-CA" b="0" i="0" u="none" strike="noStrike" baseline="0" dirty="0" smtClean="0">
                <a:latin typeface="Arial" panose="020B0604020202020204" pitchFamily="34" charset="0"/>
              </a:rPr>
              <a:t>Amy Porterfield (www.amyporterfield.com) argues that in developing a social media strategy the three steps are to assess your audience, design and implement the strategy and then monitor, manage and measure the impact. </a:t>
            </a:r>
          </a:p>
          <a:p>
            <a:pPr marL="344488" indent="-344488"/>
            <a:r>
              <a:rPr lang="en-CA" b="0" i="0" u="none" strike="noStrike" baseline="0" dirty="0" smtClean="0">
                <a:latin typeface="Arial" panose="020B0604020202020204" pitchFamily="34" charset="0"/>
              </a:rPr>
              <a:t>She suggests you assess the audience through short surveys, quizzes, blogs and shared documents. </a:t>
            </a:r>
          </a:p>
          <a:p>
            <a:pPr marL="344488" indent="-344488"/>
            <a:r>
              <a:rPr lang="en-CA" b="0" i="0" u="none" strike="noStrike" baseline="0" dirty="0" smtClean="0">
                <a:latin typeface="Arial" panose="020B0604020202020204" pitchFamily="34" charset="0"/>
              </a:rPr>
              <a:t>Understand the social media ecologies of different users and understand their social media literacy. </a:t>
            </a:r>
          </a:p>
          <a:p>
            <a:pPr marL="344488" indent="-344488"/>
            <a:r>
              <a:rPr lang="en-CA" b="0" i="0" u="none" strike="noStrike" baseline="0" dirty="0" smtClean="0">
                <a:latin typeface="Arial" panose="020B0604020202020204" pitchFamily="34" charset="0"/>
              </a:rPr>
              <a:t>Look at Google Analytics to see where the visitors to your Web pages come from and how long they stay on your pages. </a:t>
            </a:r>
          </a:p>
          <a:p>
            <a:pPr marL="344488" indent="-344488"/>
            <a:r>
              <a:rPr lang="en-CA" b="0" i="0" u="none" strike="noStrike" baseline="0" dirty="0" smtClean="0">
                <a:latin typeface="Arial" panose="020B0604020202020204" pitchFamily="34" charset="0"/>
              </a:rPr>
              <a:t>From the surveys, produce reports and post these and links to these on Twitter and LinkedIn. </a:t>
            </a:r>
          </a:p>
          <a:p>
            <a:pPr marL="344488" indent="-344488"/>
            <a:r>
              <a:rPr lang="en-CA" b="0" i="0" u="none" strike="noStrike" baseline="0" dirty="0" smtClean="0">
                <a:latin typeface="Arial" panose="020B0604020202020204" pitchFamily="34" charset="0"/>
              </a:rPr>
              <a:t>People get interested in some aspect of your work, click on the link and so become aware of your organization and what it does. </a:t>
            </a:r>
          </a:p>
          <a:p>
            <a:pPr marL="344488" indent="-344488"/>
            <a:r>
              <a:rPr lang="en-CA" b="0" i="0" u="none" strike="noStrike" baseline="0" dirty="0" smtClean="0">
                <a:latin typeface="Arial" panose="020B0604020202020204" pitchFamily="34" charset="0"/>
              </a:rPr>
              <a:t>Make it easy for people to follow your posts and you are suddenly connected into another person’s network.</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1957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26517"/>
            <a:ext cx="7886700" cy="554384"/>
          </a:xfrm>
        </p:spPr>
        <p:txBody>
          <a:bodyPr/>
          <a:lstStyle/>
          <a:p>
            <a:r>
              <a:rPr lang="sk-SK" sz="3600" i="0" u="none" strike="noStrike" kern="1400" baseline="0" dirty="0">
                <a:latin typeface="Arial" panose="020B0604020202020204" pitchFamily="34" charset="0"/>
              </a:rPr>
              <a:t>A social media </a:t>
            </a:r>
            <a:r>
              <a:rPr lang="sk-SK" sz="3600" i="0" u="none" strike="noStrike" kern="1400" baseline="0" dirty="0" smtClean="0">
                <a:latin typeface="Arial" panose="020B0604020202020204" pitchFamily="34" charset="0"/>
              </a:rPr>
              <a:t>strategy</a:t>
            </a:r>
            <a:r>
              <a:rPr lang="en-US" sz="3600" i="0" u="none" strike="noStrike" kern="1400" baseline="0" dirty="0" smtClean="0">
                <a:latin typeface="Arial" panose="020B0604020202020204" pitchFamily="34" charset="0"/>
              </a:rPr>
              <a:t> (3</a:t>
            </a:r>
            <a:r>
              <a:rPr lang="en-US" sz="3600" i="0" u="none" strike="noStrike" kern="1400" dirty="0" smtClean="0">
                <a:latin typeface="Arial" panose="020B0604020202020204" pitchFamily="34" charset="0"/>
              </a:rPr>
              <a:t> of 3)</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7046"/>
            <a:ext cx="8036821" cy="4822249"/>
          </a:xfrm>
        </p:spPr>
        <p:txBody>
          <a:bodyPr>
            <a:normAutofit/>
          </a:bodyPr>
          <a:lstStyle/>
          <a:p>
            <a:pPr marL="344488" indent="-344488"/>
            <a:r>
              <a:rPr lang="en-CA" b="0" i="0" u="none" strike="noStrike" baseline="0" dirty="0" smtClean="0">
                <a:latin typeface="Arial" panose="020B0604020202020204" pitchFamily="34" charset="0"/>
              </a:rPr>
              <a:t>Of course a central part of the social media strategy is understanding what your organization is, what its brand is and what values it stands for. </a:t>
            </a:r>
          </a:p>
          <a:p>
            <a:pPr marL="344488" indent="-344488"/>
            <a:r>
              <a:rPr lang="en-CA" b="0" i="0" u="none" strike="noStrike" baseline="0" dirty="0" smtClean="0">
                <a:latin typeface="Arial" panose="020B0604020202020204" pitchFamily="34" charset="0"/>
              </a:rPr>
              <a:t>Capturing these in a clear and concise way is necessary before targeting the particular social media platforms that you will use. </a:t>
            </a:r>
          </a:p>
          <a:p>
            <a:pPr marL="344488" indent="-344488"/>
            <a:r>
              <a:rPr lang="en-CA" b="0" i="0" u="none" strike="noStrike" baseline="0" dirty="0" smtClean="0">
                <a:latin typeface="Arial" panose="020B0604020202020204" pitchFamily="34" charset="0"/>
              </a:rPr>
              <a:t>Decide if the aim of the strategy is to increase loyalty, or raise awareness of your brand, or to more directly increase sales. </a:t>
            </a:r>
          </a:p>
          <a:p>
            <a:pPr marL="344488" indent="-344488"/>
            <a:r>
              <a:rPr lang="en-CA" b="0" i="0" u="none" strike="noStrike" baseline="0" dirty="0" smtClean="0">
                <a:latin typeface="Arial" panose="020B0604020202020204" pitchFamily="34" charset="0"/>
              </a:rPr>
              <a:t>Once you are up and running you can measure how well your social media strategy is working through a site such as </a:t>
            </a:r>
            <a:r>
              <a:rPr lang="en-CA" b="0" i="0" u="none" strike="noStrike" baseline="0" dirty="0" err="1" smtClean="0">
                <a:latin typeface="Arial" panose="020B0604020202020204" pitchFamily="34" charset="0"/>
              </a:rPr>
              <a:t>Klout</a:t>
            </a:r>
            <a:r>
              <a:rPr lang="en-CA" b="0" i="0" u="none" strike="noStrike" baseline="0" dirty="0" smtClean="0">
                <a:latin typeface="Arial" panose="020B0604020202020204" pitchFamily="34" charset="0"/>
              </a:rPr>
              <a:t> that surveys the influence you are having.</a:t>
            </a:r>
          </a:p>
          <a:p>
            <a:pPr marL="344488" indent="-344488"/>
            <a:r>
              <a:rPr lang="en-CA" b="0" i="0" u="none" strike="noStrike" baseline="0" dirty="0" smtClean="0">
                <a:latin typeface="Arial" panose="020B0604020202020204" pitchFamily="34" charset="0"/>
              </a:rPr>
              <a:t>However, it is important to remember that social media take time, and you need to be clear about how much time you can give to them. </a:t>
            </a:r>
          </a:p>
          <a:p>
            <a:pPr marL="344488" indent="-344488"/>
            <a:r>
              <a:rPr lang="en-CA" b="0" i="0" u="none" strike="noStrike" baseline="0" dirty="0" smtClean="0">
                <a:latin typeface="Arial" panose="020B0604020202020204" pitchFamily="34" charset="0"/>
              </a:rPr>
              <a:t>There are tools for helping people to manage their social media, for example by posting comments to Twitter or LinkedIn automatically at predetermined times. </a:t>
            </a:r>
          </a:p>
          <a:p>
            <a:pPr marL="344488" indent="-344488"/>
            <a:r>
              <a:rPr lang="en-CA" b="0" i="0" u="none" strike="noStrike" baseline="0" dirty="0" smtClean="0">
                <a:latin typeface="Arial" panose="020B0604020202020204" pitchFamily="34" charset="0"/>
              </a:rPr>
              <a:t>You will also need to coordinate announcements and new additions to your website.</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850863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893"/>
            <a:ext cx="7886700" cy="571010"/>
          </a:xfrm>
        </p:spPr>
        <p:txBody>
          <a:bodyPr/>
          <a:lstStyle/>
          <a:p>
            <a:r>
              <a:rPr lang="sk-SK" sz="3600" i="0" u="none" strike="noStrike" kern="1400" baseline="0" dirty="0">
                <a:latin typeface="Arial" panose="020B0604020202020204" pitchFamily="34" charset="0"/>
              </a:rPr>
              <a:t>The developing </a:t>
            </a:r>
            <a:r>
              <a:rPr lang="en-US" sz="3600" i="0" u="none" strike="noStrike" kern="1400" baseline="0" dirty="0" smtClean="0">
                <a:latin typeface="Arial" panose="020B0604020202020204" pitchFamily="34" charset="0"/>
              </a:rPr>
              <a:t>W</a:t>
            </a:r>
            <a:r>
              <a:rPr lang="sk-SK" sz="3600" i="0" u="none" strike="noStrike" kern="1400" baseline="0" dirty="0" smtClean="0">
                <a:latin typeface="Arial" panose="020B0604020202020204" pitchFamily="34" charset="0"/>
              </a:rPr>
              <a:t>eb </a:t>
            </a:r>
            <a:r>
              <a:rPr lang="sk-SK" sz="3600" i="0" u="none" strike="noStrike" kern="1400" baseline="0" dirty="0">
                <a:latin typeface="Arial" panose="020B0604020202020204" pitchFamily="34" charset="0"/>
              </a:rPr>
              <a:t>1</a:t>
            </a:r>
          </a:p>
        </p:txBody>
      </p:sp>
      <p:sp>
        <p:nvSpPr>
          <p:cNvPr id="3" name="Text Placeholder 2"/>
          <p:cNvSpPr>
            <a:spLocks noGrp="1"/>
          </p:cNvSpPr>
          <p:nvPr>
            <p:ph type="body" idx="4294967295"/>
          </p:nvPr>
        </p:nvSpPr>
        <p:spPr>
          <a:xfrm>
            <a:off x="662400" y="1426612"/>
            <a:ext cx="8036820" cy="4847187"/>
          </a:xfrm>
        </p:spPr>
        <p:txBody>
          <a:bodyPr>
            <a:noAutofit/>
          </a:bodyPr>
          <a:lstStyle/>
          <a:p>
            <a:pPr marL="344488" indent="-344488"/>
            <a:r>
              <a:rPr lang="en-CA" sz="2200" b="0" i="0" u="none" strike="noStrike" baseline="0" dirty="0" smtClean="0">
                <a:latin typeface="Arial" panose="020B0604020202020204" pitchFamily="34" charset="0"/>
              </a:rPr>
              <a:t>Social media is not the end of the story for the Web and designers need to keep their eye on the next big thing. </a:t>
            </a:r>
          </a:p>
          <a:p>
            <a:pPr marL="344488" indent="-344488"/>
            <a:r>
              <a:rPr lang="en-CA" sz="2200" b="0" i="0" u="none" strike="noStrike" baseline="0" dirty="0" smtClean="0">
                <a:latin typeface="Arial" panose="020B0604020202020204" pitchFamily="34" charset="0"/>
              </a:rPr>
              <a:t>Location-based services are growing rapidly as more people have GPS in their phone. </a:t>
            </a:r>
          </a:p>
          <a:p>
            <a:pPr marL="344488" indent="-344488"/>
            <a:r>
              <a:rPr lang="en-CA" sz="2200" b="0" i="0" u="none" strike="noStrike" baseline="0" dirty="0" smtClean="0">
                <a:latin typeface="Arial" panose="020B0604020202020204" pitchFamily="34" charset="0"/>
              </a:rPr>
              <a:t>For example Foursquare is an app that registers your location and posts this information to your social network. </a:t>
            </a:r>
          </a:p>
          <a:p>
            <a:pPr marL="344488" indent="-344488"/>
            <a:r>
              <a:rPr lang="en-CA" sz="2200" b="0" i="0" u="none" strike="noStrike" baseline="0" dirty="0" smtClean="0">
                <a:latin typeface="Arial" panose="020B0604020202020204" pitchFamily="34" charset="0"/>
              </a:rPr>
              <a:t>There are a number of tourism apps that take advantage of your location to provide relevant information and we can expect location-based group apps and games to become more common. </a:t>
            </a:r>
          </a:p>
          <a:p>
            <a:pPr marL="344488" indent="-344488"/>
            <a:r>
              <a:rPr lang="en-CA" sz="2200" b="0" i="1" u="none" strike="noStrike" baseline="0" dirty="0" smtClean="0">
                <a:latin typeface="Arial" panose="020B0604020202020204" pitchFamily="34" charset="0"/>
              </a:rPr>
              <a:t>Pokémon Go </a:t>
            </a:r>
            <a:r>
              <a:rPr lang="en-CA" sz="2200" b="0" i="0" u="none" strike="noStrike" baseline="0" dirty="0" smtClean="0">
                <a:latin typeface="Arial" panose="020B0604020202020204" pitchFamily="34" charset="0"/>
              </a:rPr>
              <a:t>was a huge hit for location-based games in 2016.</a:t>
            </a:r>
            <a:endParaRPr lang="en-CA" sz="2200" b="0" i="0" u="none" strike="noStrike" baseline="0" dirty="0">
              <a:latin typeface="Arial" panose="020B0604020202020204" pitchFamily="34" charset="0"/>
            </a:endParaRPr>
          </a:p>
        </p:txBody>
      </p:sp>
    </p:spTree>
    <p:extLst>
      <p:ext uri="{BB962C8B-B14F-4D97-AF65-F5344CB8AC3E}">
        <p14:creationId xmlns:p14="http://schemas.microsoft.com/office/powerpoint/2010/main" val="1159881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8205"/>
            <a:ext cx="7886700" cy="571010"/>
          </a:xfrm>
        </p:spPr>
        <p:txBody>
          <a:bodyPr/>
          <a:lstStyle/>
          <a:p>
            <a:r>
              <a:rPr lang="sk-SK" sz="3600" i="0" u="none" strike="noStrike" kern="1400" baseline="0" dirty="0">
                <a:latin typeface="Arial" panose="020B0604020202020204" pitchFamily="34" charset="0"/>
              </a:rPr>
              <a:t>The developing </a:t>
            </a:r>
            <a:r>
              <a:rPr lang="en-US" sz="3600" i="0" u="none" strike="noStrike" kern="1400" baseline="0" dirty="0" smtClean="0">
                <a:latin typeface="Arial" panose="020B0604020202020204" pitchFamily="34" charset="0"/>
              </a:rPr>
              <a:t>W</a:t>
            </a:r>
            <a:r>
              <a:rPr lang="sk-SK" sz="3600" i="0" u="none" strike="noStrike" kern="1400" baseline="0" dirty="0" smtClean="0">
                <a:latin typeface="Arial" panose="020B0604020202020204" pitchFamily="34" charset="0"/>
              </a:rPr>
              <a:t>eb </a:t>
            </a:r>
            <a:r>
              <a:rPr lang="sk-SK" sz="3600" i="0" u="none" strike="noStrike" kern="1400" baseline="0" dirty="0">
                <a:latin typeface="Arial" panose="020B0604020202020204" pitchFamily="34" charset="0"/>
              </a:rPr>
              <a:t>2</a:t>
            </a:r>
          </a:p>
        </p:txBody>
      </p:sp>
      <p:sp>
        <p:nvSpPr>
          <p:cNvPr id="3" name="Text Placeholder 2"/>
          <p:cNvSpPr>
            <a:spLocks noGrp="1"/>
          </p:cNvSpPr>
          <p:nvPr>
            <p:ph type="body" idx="4294967295"/>
          </p:nvPr>
        </p:nvSpPr>
        <p:spPr>
          <a:xfrm>
            <a:off x="662400" y="1426615"/>
            <a:ext cx="8036818" cy="4838872"/>
          </a:xfrm>
        </p:spPr>
        <p:txBody>
          <a:bodyPr>
            <a:normAutofit/>
          </a:bodyPr>
          <a:lstStyle/>
          <a:p>
            <a:pPr marL="344488" indent="-344488"/>
            <a:r>
              <a:rPr lang="en-CA" sz="2000" b="0" i="0" u="none" strike="noStrike" baseline="0" dirty="0" err="1" smtClean="0">
                <a:latin typeface="Arial" panose="020B0604020202020204" pitchFamily="34" charset="0"/>
              </a:rPr>
              <a:t>Gamification</a:t>
            </a:r>
            <a:r>
              <a:rPr lang="en-CA" sz="2000" b="0" i="0" u="none" strike="noStrike" baseline="0" dirty="0" smtClean="0">
                <a:latin typeface="Arial" panose="020B0604020202020204" pitchFamily="34" charset="0"/>
              </a:rPr>
              <a:t> of interaction is itself a growing theme. </a:t>
            </a:r>
          </a:p>
          <a:p>
            <a:pPr marL="344488" indent="-344488"/>
            <a:r>
              <a:rPr lang="en-CA" sz="2000" b="0" i="0" u="none" strike="noStrike" baseline="0" dirty="0" err="1" smtClean="0">
                <a:latin typeface="Arial" panose="020B0604020202020204" pitchFamily="34" charset="0"/>
              </a:rPr>
              <a:t>Gamification</a:t>
            </a:r>
            <a:r>
              <a:rPr lang="en-CA" sz="2000" b="0" i="0" u="none" strike="noStrike" baseline="0" dirty="0" smtClean="0">
                <a:latin typeface="Arial" panose="020B0604020202020204" pitchFamily="34" charset="0"/>
              </a:rPr>
              <a:t> involves adding incentives, challenges and rewards to activities to try to motivate people to join in. </a:t>
            </a:r>
          </a:p>
          <a:p>
            <a:pPr marL="344488" indent="-344488"/>
            <a:r>
              <a:rPr lang="en-CA" sz="2000" b="0" i="0" u="none" strike="noStrike" baseline="0" dirty="0" smtClean="0">
                <a:latin typeface="Arial" panose="020B0604020202020204" pitchFamily="34" charset="0"/>
              </a:rPr>
              <a:t>For example an app to help people lose weight and to take more exercise can be greatly enhanced if there are rewards for making progress. </a:t>
            </a:r>
          </a:p>
          <a:p>
            <a:pPr marL="344488" indent="-344488"/>
            <a:r>
              <a:rPr lang="en-CA" sz="2000" b="0" i="0" u="none" strike="noStrike" baseline="0" dirty="0" smtClean="0">
                <a:latin typeface="Arial" panose="020B0604020202020204" pitchFamily="34" charset="0"/>
              </a:rPr>
              <a:t>Designers can think up different points schemes—50 points for losing a pound in weight, say—and these can be posted on the person’s website. </a:t>
            </a:r>
          </a:p>
          <a:p>
            <a:pPr marL="344488" indent="-344488"/>
            <a:r>
              <a:rPr lang="en-CA" sz="2000" b="0" i="0" u="none" strike="noStrike" baseline="0" dirty="0" smtClean="0">
                <a:latin typeface="Arial" panose="020B0604020202020204" pitchFamily="34" charset="0"/>
              </a:rPr>
              <a:t>Get them to join with a group of friends and they can all see how well the others are doing. </a:t>
            </a:r>
          </a:p>
          <a:p>
            <a:pPr marL="344488" indent="-344488"/>
            <a:r>
              <a:rPr lang="en-CA" sz="2000" b="0" i="0" u="none" strike="noStrike" baseline="0" dirty="0" smtClean="0">
                <a:latin typeface="Arial" panose="020B0604020202020204" pitchFamily="34" charset="0"/>
              </a:rPr>
              <a:t>Suddenly a dull website becomes a hub for a social game.</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419844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3391"/>
            <a:ext cx="7886700" cy="720638"/>
          </a:xfrm>
        </p:spPr>
        <p:txBody>
          <a:bodyPr/>
          <a:lstStyle/>
          <a:p>
            <a:r>
              <a:rPr lang="en-CA" sz="3600" i="0" u="none" strike="noStrike" kern="1400" baseline="0" dirty="0" smtClean="0">
                <a:latin typeface="Arial" panose="020B0604020202020204" pitchFamily="34" charset="0"/>
              </a:rPr>
              <a:t>The developing Web 3 (1 of 2)</a:t>
            </a:r>
            <a:endParaRPr lang="en-CA"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18300"/>
            <a:ext cx="8033701" cy="4855500"/>
          </a:xfrm>
        </p:spPr>
        <p:txBody>
          <a:bodyPr>
            <a:noAutofit/>
          </a:bodyPr>
          <a:lstStyle/>
          <a:p>
            <a:pPr marL="344488" indent="-344488"/>
            <a:r>
              <a:rPr lang="sk-SK" sz="2000" b="0" i="0" u="none" strike="noStrike" baseline="0" dirty="0">
                <a:latin typeface="Arial" panose="020B0604020202020204" pitchFamily="34" charset="0"/>
              </a:rPr>
              <a:t>Cloud computing is a development of the Web that promises to have a big impact over the next few years. </a:t>
            </a:r>
          </a:p>
          <a:p>
            <a:pPr marL="344488" indent="-344488"/>
            <a:r>
              <a:rPr lang="sk-SK" sz="2000" b="0" i="0" u="none" strike="noStrike" baseline="0" dirty="0">
                <a:latin typeface="Arial" panose="020B0604020202020204" pitchFamily="34" charset="0"/>
              </a:rPr>
              <a:t>It has also arisen from ideas of utility computing and grid computing where the emphasis has been on sharing resources. </a:t>
            </a:r>
          </a:p>
          <a:p>
            <a:pPr marL="344488" indent="-344488"/>
            <a:r>
              <a:rPr lang="sk-SK" sz="2000" b="0" i="0" u="none" strike="noStrike" baseline="0" dirty="0">
                <a:latin typeface="Arial" panose="020B0604020202020204" pitchFamily="34" charset="0"/>
              </a:rPr>
              <a:t>The argument goes that since there is now so much storage space, so many applications and so much computing power on the Internet, why bother to have your own? </a:t>
            </a:r>
          </a:p>
          <a:p>
            <a:pPr marL="344488" indent="-344488"/>
            <a:r>
              <a:rPr lang="sk-SK" sz="2000" b="0" i="0" u="none" strike="noStrike" baseline="0" dirty="0">
                <a:latin typeface="Arial" panose="020B0604020202020204" pitchFamily="34" charset="0"/>
              </a:rPr>
              <a:t>Large organizations such as Amazon and Google are pioneering flexible, reliable and personalized complete computing services over the Web (the ‘cloud’). </a:t>
            </a:r>
          </a:p>
          <a:p>
            <a:pPr marL="344488" indent="-344488"/>
            <a:r>
              <a:rPr lang="sk-SK" sz="2000" b="0" i="0" u="none" strike="noStrike" baseline="0" dirty="0">
                <a:latin typeface="Arial" panose="020B0604020202020204" pitchFamily="34" charset="0"/>
              </a:rPr>
              <a:t>This allows their customers to choose what features they want when they want </a:t>
            </a:r>
            <a:r>
              <a:rPr lang="sk-SK" sz="2000" b="0" i="0" u="none" strike="noStrike" baseline="0" dirty="0" smtClean="0">
                <a:latin typeface="Arial" panose="020B0604020202020204" pitchFamily="34" charset="0"/>
              </a:rPr>
              <a:t>them—and </a:t>
            </a:r>
            <a:r>
              <a:rPr lang="sk-SK" sz="2000" b="0" i="0" u="none" strike="noStrike" baseline="0" dirty="0">
                <a:latin typeface="Arial" panose="020B0604020202020204" pitchFamily="34" charset="0"/>
              </a:rPr>
              <a:t>where they want them. </a:t>
            </a:r>
          </a:p>
          <a:p>
            <a:pPr marL="344488" indent="-344488"/>
            <a:r>
              <a:rPr lang="sk-SK" sz="2000" b="0" i="0" u="none" strike="noStrike" baseline="0" dirty="0">
                <a:latin typeface="Arial" panose="020B0604020202020204" pitchFamily="34" charset="0"/>
              </a:rPr>
              <a:t>The cloud is available anywhere and from any device. </a:t>
            </a:r>
          </a:p>
        </p:txBody>
      </p:sp>
    </p:spTree>
    <p:extLst>
      <p:ext uri="{BB962C8B-B14F-4D97-AF65-F5344CB8AC3E}">
        <p14:creationId xmlns:p14="http://schemas.microsoft.com/office/powerpoint/2010/main" val="488310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76642"/>
            <a:ext cx="7886700" cy="654138"/>
          </a:xfrm>
        </p:spPr>
        <p:txBody>
          <a:bodyPr/>
          <a:lstStyle/>
          <a:p>
            <a:r>
              <a:rPr lang="sk-SK" sz="3600" i="0" u="none" strike="noStrike" kern="1400" baseline="0" dirty="0">
                <a:latin typeface="Arial" panose="020B0604020202020204" pitchFamily="34" charset="0"/>
              </a:rPr>
              <a:t>The developing </a:t>
            </a:r>
            <a:r>
              <a:rPr lang="en-US" sz="3600" i="0" u="none" strike="noStrike" kern="1400" baseline="0" dirty="0" smtClean="0">
                <a:latin typeface="Arial" panose="020B0604020202020204" pitchFamily="34" charset="0"/>
              </a:rPr>
              <a:t>W</a:t>
            </a:r>
            <a:r>
              <a:rPr lang="sk-SK" sz="3600" i="0" u="none" strike="noStrike" kern="1400" baseline="0" dirty="0" smtClean="0">
                <a:latin typeface="Arial" panose="020B0604020202020204" pitchFamily="34" charset="0"/>
              </a:rPr>
              <a:t>eb 3</a:t>
            </a:r>
            <a:r>
              <a:rPr lang="en-US" sz="3600" i="0" u="none" strike="noStrike" kern="1400" baseline="0" dirty="0" smtClean="0">
                <a:latin typeface="Arial" panose="020B0604020202020204" pitchFamily="34" charset="0"/>
              </a:rPr>
              <a:t> (2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26613"/>
            <a:ext cx="8020196" cy="4838873"/>
          </a:xfrm>
        </p:spPr>
        <p:txBody>
          <a:bodyPr>
            <a:normAutofit fontScale="92500"/>
          </a:bodyPr>
          <a:lstStyle/>
          <a:p>
            <a:pPr marL="344488" indent="-344488">
              <a:lnSpc>
                <a:spcPct val="110000"/>
              </a:lnSpc>
            </a:pPr>
            <a:r>
              <a:rPr lang="en-CA" b="0" i="0" u="none" strike="noStrike" baseline="0" dirty="0" smtClean="0">
                <a:latin typeface="Arial" panose="020B0604020202020204" pitchFamily="34" charset="0"/>
              </a:rPr>
              <a:t>To go along with cloud computing, computer appliances are simple devices with no software on them. </a:t>
            </a:r>
          </a:p>
          <a:p>
            <a:pPr marL="344488" indent="-344488">
              <a:lnSpc>
                <a:spcPct val="110000"/>
              </a:lnSpc>
            </a:pPr>
            <a:r>
              <a:rPr lang="en-CA" b="0" i="0" u="none" strike="noStrike" baseline="0" dirty="0" smtClean="0">
                <a:latin typeface="Arial" panose="020B0604020202020204" pitchFamily="34" charset="0"/>
              </a:rPr>
              <a:t>Just access any application and any data over the Internet. </a:t>
            </a:r>
          </a:p>
          <a:p>
            <a:pPr marL="344488" indent="-344488">
              <a:lnSpc>
                <a:spcPct val="110000"/>
              </a:lnSpc>
            </a:pPr>
            <a:r>
              <a:rPr lang="en-CA" b="0" i="0" u="none" strike="noStrike" baseline="0" dirty="0" smtClean="0">
                <a:latin typeface="Arial" panose="020B0604020202020204" pitchFamily="34" charset="0"/>
              </a:rPr>
              <a:t>Web services and other software services are provided on a pay-to-use basis. </a:t>
            </a:r>
          </a:p>
          <a:p>
            <a:pPr marL="344488" indent="-344488">
              <a:lnSpc>
                <a:spcPct val="110000"/>
              </a:lnSpc>
            </a:pPr>
            <a:r>
              <a:rPr lang="en-CA" b="0" i="0" u="none" strike="noStrike" baseline="0" dirty="0" smtClean="0">
                <a:latin typeface="Arial" panose="020B0604020202020204" pitchFamily="34" charset="0"/>
              </a:rPr>
              <a:t>Data is kept on a remote server with all the appropriate security and other management activities also provided as a service. </a:t>
            </a:r>
          </a:p>
          <a:p>
            <a:pPr marL="344488" indent="-344488">
              <a:lnSpc>
                <a:spcPct val="110000"/>
              </a:lnSpc>
            </a:pPr>
            <a:r>
              <a:rPr lang="en-CA" b="0" i="0" u="none" strike="noStrike" baseline="0" dirty="0" smtClean="0">
                <a:latin typeface="Arial" panose="020B0604020202020204" pitchFamily="34" charset="0"/>
              </a:rPr>
              <a:t>Amazon’s Elastic Computer Cloud (EC2) is probably the first real commercially focused example of the full cloud computing concept, but there are many other examples of cloud computing at work.</a:t>
            </a:r>
          </a:p>
          <a:p>
            <a:pPr marL="344488" indent="-344488">
              <a:lnSpc>
                <a:spcPct val="110000"/>
              </a:lnSpc>
            </a:pPr>
            <a:r>
              <a:rPr lang="en-CA" b="0" i="0" u="none" strike="noStrike" baseline="0" dirty="0" smtClean="0">
                <a:latin typeface="Arial" panose="020B0604020202020204" pitchFamily="34" charset="0"/>
              </a:rPr>
              <a:t>Google docs is one example of a cloud service that allows people to work on a shared document. </a:t>
            </a:r>
          </a:p>
          <a:p>
            <a:pPr marL="344488" indent="-344488">
              <a:lnSpc>
                <a:spcPct val="110000"/>
              </a:lnSpc>
            </a:pPr>
            <a:r>
              <a:rPr lang="en-CA" b="0" i="0" u="none" strike="noStrike" baseline="0" dirty="0" smtClean="0">
                <a:latin typeface="Arial" panose="020B0604020202020204" pitchFamily="34" charset="0"/>
              </a:rPr>
              <a:t>Google calendar lets people easily set up shared calendars and </a:t>
            </a:r>
            <a:r>
              <a:rPr lang="en-CA" b="0" i="0" u="none" strike="noStrike" baseline="0" dirty="0" err="1" smtClean="0">
                <a:latin typeface="Arial" panose="020B0604020202020204" pitchFamily="34" charset="0"/>
              </a:rPr>
              <a:t>iGoogle</a:t>
            </a:r>
            <a:r>
              <a:rPr lang="en-CA" b="0" i="0" u="none" strike="noStrike" baseline="0" dirty="0" smtClean="0">
                <a:latin typeface="Arial" panose="020B0604020202020204" pitchFamily="34" charset="0"/>
              </a:rPr>
              <a:t> brings it all together into a personalized page—your one stop every time you log on to the Web.</a:t>
            </a:r>
          </a:p>
          <a:p>
            <a:pPr marL="344488" indent="-344488">
              <a:lnSpc>
                <a:spcPct val="110000"/>
              </a:lnSpc>
            </a:pPr>
            <a:r>
              <a:rPr lang="en-CA" b="0" i="0" u="none" strike="noStrike" baseline="0" dirty="0" smtClean="0">
                <a:latin typeface="Arial" panose="020B0604020202020204" pitchFamily="34" charset="0"/>
              </a:rPr>
              <a:t>So the Internet continues to evolve. </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492348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1456"/>
            <a:ext cx="7886700" cy="504508"/>
          </a:xfrm>
        </p:spPr>
        <p:txBody>
          <a:bodyPr/>
          <a:lstStyle/>
          <a:p>
            <a:r>
              <a:rPr lang="sk-SK" sz="3600" i="0" u="none" strike="noStrike" kern="1400" baseline="0" dirty="0">
                <a:latin typeface="Arial" panose="020B0604020202020204" pitchFamily="34" charset="0"/>
              </a:rPr>
              <a:t>The developing </a:t>
            </a:r>
            <a:r>
              <a:rPr lang="en-US" sz="3600" i="0" u="none" strike="noStrike" kern="1400" baseline="0" dirty="0" smtClean="0">
                <a:latin typeface="Arial" panose="020B0604020202020204" pitchFamily="34" charset="0"/>
              </a:rPr>
              <a:t>W</a:t>
            </a:r>
            <a:r>
              <a:rPr lang="sk-SK" sz="3600" i="0" u="none" strike="noStrike" kern="1400" baseline="0" dirty="0" smtClean="0">
                <a:latin typeface="Arial" panose="020B0604020202020204" pitchFamily="34" charset="0"/>
              </a:rPr>
              <a:t>eb </a:t>
            </a:r>
            <a:r>
              <a:rPr lang="sk-SK" sz="3600" i="0" u="none" strike="noStrike" kern="1400" baseline="0" dirty="0">
                <a:latin typeface="Arial" panose="020B0604020202020204" pitchFamily="34" charset="0"/>
              </a:rPr>
              <a:t>4</a:t>
            </a:r>
          </a:p>
        </p:txBody>
      </p:sp>
      <p:sp>
        <p:nvSpPr>
          <p:cNvPr id="3" name="Text Placeholder 2"/>
          <p:cNvSpPr>
            <a:spLocks noGrp="1"/>
          </p:cNvSpPr>
          <p:nvPr>
            <p:ph type="body" idx="4294967295"/>
          </p:nvPr>
        </p:nvSpPr>
        <p:spPr>
          <a:xfrm>
            <a:off x="662400" y="1426614"/>
            <a:ext cx="8166219" cy="4847186"/>
          </a:xfrm>
        </p:spPr>
        <p:txBody>
          <a:bodyPr>
            <a:normAutofit/>
          </a:bodyPr>
          <a:lstStyle/>
          <a:p>
            <a:pPr marL="344488" indent="-344488"/>
            <a:r>
              <a:rPr lang="en-CA" sz="1900" b="0" i="0" u="none" strike="noStrike" baseline="0" dirty="0" smtClean="0">
                <a:latin typeface="Arial" panose="020B0604020202020204" pitchFamily="34" charset="0"/>
              </a:rPr>
              <a:t>The next development expected is known as the Internet of Things (</a:t>
            </a:r>
            <a:r>
              <a:rPr lang="en-CA" sz="1900" b="0" i="0" u="none" strike="noStrike" baseline="0" dirty="0" err="1" smtClean="0">
                <a:latin typeface="Arial" panose="020B0604020202020204" pitchFamily="34" charset="0"/>
              </a:rPr>
              <a:t>IoT</a:t>
            </a:r>
            <a:r>
              <a:rPr lang="en-CA" sz="1900" b="0" i="0" u="none" strike="noStrike" baseline="0" dirty="0" smtClean="0">
                <a:latin typeface="Arial" panose="020B0604020202020204" pitchFamily="34" charset="0"/>
              </a:rPr>
              <a:t>). </a:t>
            </a:r>
          </a:p>
          <a:p>
            <a:pPr marL="344488" indent="-344488"/>
            <a:r>
              <a:rPr lang="en-CA" sz="1900" b="0" i="0" u="none" strike="noStrike" baseline="0" dirty="0" smtClean="0">
                <a:latin typeface="Arial" panose="020B0604020202020204" pitchFamily="34" charset="0"/>
              </a:rPr>
              <a:t>When the new Internet protocol is introduced, IPv6, there will be enough Internet addresses available for everything to be available on the Web. </a:t>
            </a:r>
          </a:p>
          <a:p>
            <a:pPr marL="344488" indent="-344488"/>
            <a:r>
              <a:rPr lang="en-CA" sz="1900" b="0" i="0" u="none" strike="noStrike" baseline="0" dirty="0" smtClean="0">
                <a:latin typeface="Arial" panose="020B0604020202020204" pitchFamily="34" charset="0"/>
              </a:rPr>
              <a:t>This could be as radical as every $10 bill, every packet of crisps and every cow. </a:t>
            </a:r>
          </a:p>
          <a:p>
            <a:pPr marL="344488" indent="-344488"/>
            <a:r>
              <a:rPr lang="en-CA" sz="1900" b="0" i="0" u="none" strike="noStrike" baseline="0" dirty="0" smtClean="0">
                <a:latin typeface="Arial" panose="020B0604020202020204" pitchFamily="34" charset="0"/>
              </a:rPr>
              <a:t>This promises to bring many changes to businesses and to people’s social and leisure activities. </a:t>
            </a:r>
          </a:p>
          <a:p>
            <a:pPr marL="344488" indent="-344488"/>
            <a:r>
              <a:rPr lang="en-CA" sz="1900" b="0" i="0" u="none" strike="noStrike" baseline="0" dirty="0" smtClean="0">
                <a:latin typeface="Arial" panose="020B0604020202020204" pitchFamily="34" charset="0"/>
              </a:rPr>
              <a:t>Exactly what they will be remains to be seen.</a:t>
            </a:r>
          </a:p>
          <a:p>
            <a:pPr marL="344488" indent="-344488"/>
            <a:r>
              <a:rPr lang="en-CA" sz="1900" b="0" i="0" u="none" strike="noStrike" baseline="0" dirty="0" smtClean="0">
                <a:latin typeface="Arial" panose="020B0604020202020204" pitchFamily="34" charset="0"/>
              </a:rPr>
              <a:t>The Internet of Things will bring many of the problems that have already emerged as people try to share things, add to existing things and interface with other things. </a:t>
            </a:r>
          </a:p>
          <a:p>
            <a:pPr marL="344488" indent="-344488"/>
            <a:r>
              <a:rPr lang="en-CA" sz="1900" b="0" i="0" u="none" strike="noStrike" baseline="0" dirty="0" smtClean="0">
                <a:latin typeface="Arial" panose="020B0604020202020204" pitchFamily="34" charset="0"/>
              </a:rPr>
              <a:t>This is the problem of who owns what and what reward they should get for their part of the overall value chain. </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433171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09893"/>
            <a:ext cx="7886700" cy="587636"/>
          </a:xfrm>
        </p:spPr>
        <p:txBody>
          <a:bodyPr/>
          <a:lstStyle/>
          <a:p>
            <a:r>
              <a:rPr lang="sk-SK" sz="3600" i="0" u="none" strike="noStrike" kern="1400" baseline="0" dirty="0">
                <a:latin typeface="Arial" panose="020B0604020202020204" pitchFamily="34" charset="0"/>
              </a:rPr>
              <a:t>The developing </a:t>
            </a:r>
            <a:r>
              <a:rPr lang="en-US" sz="3600" i="0" u="none" strike="noStrike" kern="1400" baseline="0" dirty="0" smtClean="0">
                <a:latin typeface="Arial" panose="020B0604020202020204" pitchFamily="34" charset="0"/>
              </a:rPr>
              <a:t>W</a:t>
            </a:r>
            <a:r>
              <a:rPr lang="sk-SK" sz="3600" i="0" u="none" strike="noStrike" kern="1400" baseline="0" dirty="0" smtClean="0">
                <a:latin typeface="Arial" panose="020B0604020202020204" pitchFamily="34" charset="0"/>
              </a:rPr>
              <a:t>eb </a:t>
            </a:r>
            <a:r>
              <a:rPr lang="sk-SK" sz="3600" i="0" u="none" strike="noStrike" kern="1400" baseline="0" dirty="0">
                <a:latin typeface="Arial" panose="020B0604020202020204" pitchFamily="34" charset="0"/>
              </a:rPr>
              <a:t>5</a:t>
            </a:r>
          </a:p>
        </p:txBody>
      </p:sp>
      <p:sp>
        <p:nvSpPr>
          <p:cNvPr id="3" name="Text Placeholder 2"/>
          <p:cNvSpPr>
            <a:spLocks noGrp="1"/>
          </p:cNvSpPr>
          <p:nvPr>
            <p:ph type="body" idx="4294967295"/>
          </p:nvPr>
        </p:nvSpPr>
        <p:spPr>
          <a:xfrm>
            <a:off x="662400" y="1418297"/>
            <a:ext cx="8036822" cy="4847189"/>
          </a:xfrm>
        </p:spPr>
        <p:txBody>
          <a:bodyPr>
            <a:normAutofit/>
          </a:bodyPr>
          <a:lstStyle/>
          <a:p>
            <a:pPr marL="344488" indent="-344488"/>
            <a:r>
              <a:rPr lang="en-CA" sz="2000" b="0" i="0" u="none" strike="noStrike" baseline="0" dirty="0" smtClean="0">
                <a:latin typeface="Arial" panose="020B0604020202020204" pitchFamily="34" charset="0"/>
              </a:rPr>
              <a:t>Innovative business models have emerged, allowing the costs of providing the free service to be covered by other forms of revenue such as advertising. </a:t>
            </a:r>
          </a:p>
          <a:p>
            <a:pPr marL="344488" indent="-344488"/>
            <a:r>
              <a:rPr lang="en-CA" sz="2000" b="0" i="0" u="none" strike="noStrike" baseline="0" dirty="0" smtClean="0">
                <a:latin typeface="Arial" panose="020B0604020202020204" pitchFamily="34" charset="0"/>
              </a:rPr>
              <a:t>However, a growing problem is the requirement by social media sites to require contributors not only to supply their content for free, but also to give over to the site many of their intellectual property (IP) rights. </a:t>
            </a:r>
          </a:p>
          <a:p>
            <a:pPr marL="344488" indent="-344488"/>
            <a:r>
              <a:rPr lang="en-CA" sz="2000" b="0" i="0" u="none" strike="noStrike" baseline="0" dirty="0" smtClean="0">
                <a:latin typeface="Arial" panose="020B0604020202020204" pitchFamily="34" charset="0"/>
              </a:rPr>
              <a:t>Many sites offer you the chance to promote your rock band but gain the right to do what they want with your songs. </a:t>
            </a:r>
          </a:p>
          <a:p>
            <a:pPr marL="344488" indent="-344488"/>
            <a:r>
              <a:rPr lang="en-CA" sz="2000" b="0" i="0" u="none" strike="noStrike" baseline="0" dirty="0" smtClean="0">
                <a:latin typeface="Arial" panose="020B0604020202020204" pitchFamily="34" charset="0"/>
              </a:rPr>
              <a:t>When Facebook attempted to change their standard terms and conditions, a storm of protest caused them to reverse at least temporarily that decision. </a:t>
            </a:r>
          </a:p>
          <a:p>
            <a:pPr marL="344488" indent="-344488"/>
            <a:r>
              <a:rPr lang="en-CA" sz="2000" b="0" i="0" u="none" strike="noStrike" baseline="0" dirty="0" smtClean="0">
                <a:latin typeface="Arial" panose="020B0604020202020204" pitchFamily="34" charset="0"/>
              </a:rPr>
              <a:t>But many users were surprised to find that Facebook now owned rights to the photos they had uploaded.</a:t>
            </a:r>
            <a:endParaRPr lang="en-CA"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13609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52424" y="7677"/>
            <a:ext cx="7039154" cy="1325563"/>
          </a:xfrm>
        </p:spPr>
        <p:txBody>
          <a:bodyPr/>
          <a:lstStyle/>
          <a:p>
            <a:r>
              <a:rPr lang="en-US" sz="3600" i="0" u="none" strike="noStrike" kern="1400" baseline="0" dirty="0">
                <a:latin typeface="Arial" panose="020B0604020202020204" pitchFamily="34" charset="0"/>
              </a:rPr>
              <a:t>Popular examples of </a:t>
            </a:r>
            <a:r>
              <a:rPr lang="en-US" sz="3600" i="0" u="none" strike="noStrike" kern="1400" baseline="0" dirty="0" smtClean="0">
                <a:latin typeface="Arial" panose="020B0604020202020204" pitchFamily="34" charset="0"/>
              </a:rPr>
              <a:t/>
            </a:r>
            <a:br>
              <a:rPr lang="en-US" sz="3600" i="0" u="none" strike="noStrike" kern="1400" baseline="0" dirty="0" smtClean="0">
                <a:latin typeface="Arial" panose="020B0604020202020204" pitchFamily="34" charset="0"/>
              </a:rPr>
            </a:br>
            <a:r>
              <a:rPr lang="en-US" sz="3600" i="0" u="none" strike="noStrike" kern="1400" baseline="0" dirty="0" smtClean="0">
                <a:latin typeface="Arial" panose="020B0604020202020204" pitchFamily="34" charset="0"/>
              </a:rPr>
              <a:t>social </a:t>
            </a:r>
            <a:r>
              <a:rPr lang="en-US" sz="3600" i="0" u="none" strike="noStrike" kern="1400" baseline="0" dirty="0">
                <a:latin typeface="Arial" panose="020B0604020202020204" pitchFamily="34" charset="0"/>
              </a:rPr>
              <a:t>media include </a:t>
            </a:r>
          </a:p>
        </p:txBody>
      </p:sp>
      <p:sp>
        <p:nvSpPr>
          <p:cNvPr id="3" name="Text Placeholder 2"/>
          <p:cNvSpPr>
            <a:spLocks noGrp="1"/>
          </p:cNvSpPr>
          <p:nvPr>
            <p:ph type="body" idx="4294967295"/>
          </p:nvPr>
        </p:nvSpPr>
        <p:spPr>
          <a:xfrm>
            <a:off x="662400" y="1426612"/>
            <a:ext cx="8033703" cy="4351338"/>
          </a:xfrm>
        </p:spPr>
        <p:txBody>
          <a:bodyPr/>
          <a:lstStyle/>
          <a:p>
            <a:pPr marL="344488" indent="-344488"/>
            <a:r>
              <a:rPr lang="en-CA" b="0" i="0" u="none" strike="noStrike" baseline="0" dirty="0" smtClean="0">
                <a:latin typeface="Arial" panose="020B0604020202020204" pitchFamily="34" charset="0"/>
              </a:rPr>
              <a:t>Facebook (with over 1.5 billion users) that allows users to add photos, videos and text that are available for the people on their network to see, play games and keep updated in real time</a:t>
            </a:r>
          </a:p>
          <a:p>
            <a:pPr marL="344488" indent="-344488"/>
            <a:r>
              <a:rPr lang="en-CA" b="0" i="0" u="none" strike="noStrike" baseline="0" dirty="0" err="1" smtClean="0">
                <a:latin typeface="Arial" panose="020B0604020202020204" pitchFamily="34" charset="0"/>
              </a:rPr>
              <a:t>Whatsapp</a:t>
            </a:r>
            <a:r>
              <a:rPr lang="en-CA" b="0" i="0" u="none" strike="noStrike" baseline="0" dirty="0" smtClean="0">
                <a:latin typeface="Arial" panose="020B0604020202020204" pitchFamily="34" charset="0"/>
              </a:rPr>
              <a:t> (with 1 billion users) that allows texts and attached photos and videos </a:t>
            </a:r>
          </a:p>
          <a:p>
            <a:pPr marL="344488" indent="-344488"/>
            <a:r>
              <a:rPr lang="en-CA" b="0" i="0" u="none" strike="noStrike" baseline="0" dirty="0" smtClean="0">
                <a:latin typeface="Arial" panose="020B0604020202020204" pitchFamily="34" charset="0"/>
              </a:rPr>
              <a:t>Twitter (with 850 million users) for posting short comments </a:t>
            </a:r>
          </a:p>
          <a:p>
            <a:pPr marL="344488" indent="-344488"/>
            <a:r>
              <a:rPr lang="en-CA" b="0" i="0" u="none" strike="noStrike" baseline="0" dirty="0" smtClean="0">
                <a:latin typeface="Arial" panose="020B0604020202020204" pitchFamily="34" charset="0"/>
              </a:rPr>
              <a:t>Instagram (with 450 million users) that enables posting photos with comments.</a:t>
            </a:r>
            <a:endParaRPr lang="en-CA" b="0" i="0" u="none" strike="noStrike" baseline="0" dirty="0">
              <a:latin typeface="Arial" panose="020B0604020202020204" pitchFamily="34" charset="0"/>
            </a:endParaRPr>
          </a:p>
        </p:txBody>
      </p:sp>
    </p:spTree>
    <p:extLst>
      <p:ext uri="{BB962C8B-B14F-4D97-AF65-F5344CB8AC3E}">
        <p14:creationId xmlns:p14="http://schemas.microsoft.com/office/powerpoint/2010/main" val="1297143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84953"/>
            <a:ext cx="7886700" cy="637512"/>
          </a:xfrm>
        </p:spPr>
        <p:txBody>
          <a:bodyPr/>
          <a:lstStyle/>
          <a:p>
            <a:r>
              <a:rPr lang="sk-SK" sz="3600"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62400" y="1426614"/>
            <a:ext cx="8036821" cy="4847186"/>
          </a:xfrm>
        </p:spPr>
        <p:txBody>
          <a:bodyPr>
            <a:normAutofit/>
          </a:bodyPr>
          <a:lstStyle/>
          <a:p>
            <a:pPr marL="344488" indent="-344488"/>
            <a:r>
              <a:rPr lang="en-CA" sz="1900" b="0" i="0" u="none" strike="noStrike" baseline="0" dirty="0" smtClean="0">
                <a:latin typeface="Arial" panose="020B0604020202020204" pitchFamily="34" charset="0"/>
              </a:rPr>
              <a:t>Social media is concerned with all aspects of the Web concerned with making it social and making it a platform for development and gathering of user-generated content (UGC). </a:t>
            </a:r>
          </a:p>
          <a:p>
            <a:pPr marL="344488" indent="-344488"/>
            <a:r>
              <a:rPr lang="en-CA" sz="1900" b="0" i="0" u="none" strike="noStrike" baseline="0" dirty="0" smtClean="0">
                <a:latin typeface="Arial" panose="020B0604020202020204" pitchFamily="34" charset="0"/>
              </a:rPr>
              <a:t>Users increasingly make use of a social media ecology—using different sties for different types of function with different friends. </a:t>
            </a:r>
          </a:p>
          <a:p>
            <a:pPr marL="344488" indent="-344488"/>
            <a:r>
              <a:rPr lang="en-CA" sz="1900" b="0" i="0" u="none" strike="noStrike" baseline="0" dirty="0" smtClean="0">
                <a:latin typeface="Arial" panose="020B0604020202020204" pitchFamily="34" charset="0"/>
              </a:rPr>
              <a:t>Social media takes the static, dry, information-based approach to the Web and tries to lighten it with novel features that connect people with people.</a:t>
            </a:r>
          </a:p>
          <a:p>
            <a:pPr marL="344488" indent="-344488"/>
            <a:r>
              <a:rPr lang="en-CA" sz="1900" b="0" i="0" u="none" strike="noStrike" baseline="0" dirty="0" smtClean="0">
                <a:latin typeface="Arial" panose="020B0604020202020204" pitchFamily="34" charset="0"/>
              </a:rPr>
              <a:t>Social media arose out of the ashes of the dot-com bubble.</a:t>
            </a:r>
          </a:p>
          <a:p>
            <a:pPr marL="344488" indent="-344488"/>
            <a:r>
              <a:rPr lang="en-CA" sz="1900" b="0" i="0" u="none" strike="noStrike" baseline="0" dirty="0" smtClean="0">
                <a:latin typeface="Arial" panose="020B0604020202020204" pitchFamily="34" charset="0"/>
              </a:rPr>
              <a:t>The principles underlying much of social media had been developed throughout the previous decade.</a:t>
            </a:r>
          </a:p>
          <a:p>
            <a:pPr marL="344488" indent="-344488"/>
            <a:r>
              <a:rPr lang="en-CA" sz="1900" b="0" i="0" u="none" strike="noStrike" baseline="0" dirty="0" smtClean="0">
                <a:latin typeface="Arial" panose="020B0604020202020204" pitchFamily="34" charset="0"/>
              </a:rPr>
              <a:t>Key aspects of social media include social networking and sharing content with others.</a:t>
            </a:r>
          </a:p>
          <a:p>
            <a:pPr marL="344488" indent="-344488"/>
            <a:r>
              <a:rPr lang="en-CA" sz="1900" b="0" i="0" u="none" strike="noStrike" baseline="0" dirty="0" smtClean="0">
                <a:latin typeface="Arial" panose="020B0604020202020204" pitchFamily="34" charset="0"/>
              </a:rPr>
              <a:t>Future developments of the Web include cloud computing and the Internet of Things.</a:t>
            </a:r>
            <a:endParaRPr lang="en-CA" sz="1900" b="0" i="0" u="none" strike="noStrike" baseline="0" dirty="0">
              <a:latin typeface="Arial" panose="020B0604020202020204" pitchFamily="34" charset="0"/>
            </a:endParaRPr>
          </a:p>
        </p:txBody>
      </p:sp>
    </p:spTree>
    <p:extLst>
      <p:ext uri="{BB962C8B-B14F-4D97-AF65-F5344CB8AC3E}">
        <p14:creationId xmlns:p14="http://schemas.microsoft.com/office/powerpoint/2010/main" val="103873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2647"/>
            <a:ext cx="7886700" cy="687388"/>
          </a:xfrm>
        </p:spPr>
        <p:txBody>
          <a:bodyPr/>
          <a:lstStyle/>
          <a:p>
            <a:r>
              <a:rPr lang="en-US" sz="3600" i="0" u="none" strike="noStrike" kern="1400" baseline="0" dirty="0">
                <a:latin typeface="Arial" panose="020B0604020202020204" pitchFamily="34" charset="0"/>
              </a:rPr>
              <a:t>The beginning of the Web</a:t>
            </a:r>
          </a:p>
        </p:txBody>
      </p:sp>
      <p:sp>
        <p:nvSpPr>
          <p:cNvPr id="3" name="Text Placeholder 2"/>
          <p:cNvSpPr>
            <a:spLocks noGrp="1"/>
          </p:cNvSpPr>
          <p:nvPr>
            <p:ph type="body" idx="4294967295"/>
          </p:nvPr>
        </p:nvSpPr>
        <p:spPr>
          <a:xfrm>
            <a:off x="662400" y="1443235"/>
            <a:ext cx="8036819" cy="4788999"/>
          </a:xfrm>
        </p:spPr>
        <p:txBody>
          <a:bodyPr>
            <a:noAutofit/>
          </a:bodyPr>
          <a:lstStyle/>
          <a:p>
            <a:pPr marL="344488" indent="-344488"/>
            <a:r>
              <a:rPr lang="en-CA" sz="1500" b="0" i="0" u="none" strike="noStrike" baseline="0" dirty="0" smtClean="0">
                <a:latin typeface="Arial" panose="020B0604020202020204" pitchFamily="34" charset="0"/>
              </a:rPr>
              <a:t>The World Wide Web, as we know it, began in 1989 when Tim Berners-Lee developed the idea for a hypertext document management system to be used at the nuclear research centre, CERN, Switzerland. </a:t>
            </a:r>
          </a:p>
          <a:p>
            <a:pPr marL="344488" indent="-344488"/>
            <a:r>
              <a:rPr lang="en-CA" sz="1500" b="0" i="0" u="none" strike="noStrike" baseline="0" dirty="0" smtClean="0">
                <a:latin typeface="Arial" panose="020B0604020202020204" pitchFamily="34" charset="0"/>
              </a:rPr>
              <a:t>He coined the term ‘World Wide Web’ in 1990 when developing the first browser based on the Next computer and operating system. </a:t>
            </a:r>
          </a:p>
          <a:p>
            <a:pPr marL="344488" indent="-344488"/>
            <a:r>
              <a:rPr lang="en-CA" sz="1500" b="0" i="0" u="none" strike="noStrike" baseline="0" dirty="0" smtClean="0">
                <a:latin typeface="Arial" panose="020B0604020202020204" pitchFamily="34" charset="0"/>
              </a:rPr>
              <a:t>The idea of hypertext had been around for a decade, popularized by an Apple product called ‘</a:t>
            </a:r>
            <a:r>
              <a:rPr lang="en-CA" sz="1500" b="0" i="0" u="none" strike="noStrike" baseline="0" dirty="0" err="1" smtClean="0">
                <a:latin typeface="Arial" panose="020B0604020202020204" pitchFamily="34" charset="0"/>
              </a:rPr>
              <a:t>Hypercard</a:t>
            </a:r>
            <a:r>
              <a:rPr lang="en-CA" sz="1500" b="0" i="0" u="none" strike="noStrike" baseline="0" dirty="0" smtClean="0">
                <a:latin typeface="Arial" panose="020B0604020202020204" pitchFamily="34" charset="0"/>
              </a:rPr>
              <a:t>.’ Berners-Lee wanted to bring this to help manage his large document collection.</a:t>
            </a:r>
          </a:p>
          <a:p>
            <a:pPr marL="344488" indent="-344488"/>
            <a:r>
              <a:rPr lang="en-CA" sz="1500" b="0" i="0" u="none" strike="noStrike" baseline="0" dirty="0" smtClean="0">
                <a:latin typeface="Arial" panose="020B0604020202020204" pitchFamily="34" charset="0"/>
              </a:rPr>
              <a:t>Hypertext is the concept of being able to jump from one piece of text to another through a link embedded in the text. </a:t>
            </a:r>
          </a:p>
          <a:p>
            <a:pPr marL="344488" indent="-344488"/>
            <a:r>
              <a:rPr lang="en-CA" sz="1500" b="0" i="0" u="none" strike="noStrike" baseline="0" dirty="0" smtClean="0">
                <a:latin typeface="Arial" panose="020B0604020202020204" pitchFamily="34" charset="0"/>
              </a:rPr>
              <a:t>Hypermedia extends the idea to any media. </a:t>
            </a:r>
          </a:p>
          <a:p>
            <a:pPr marL="344488" indent="-344488"/>
            <a:r>
              <a:rPr lang="en-CA" sz="1500" b="0" i="0" u="none" strike="noStrike" baseline="0" dirty="0" smtClean="0">
                <a:latin typeface="Arial" panose="020B0604020202020204" pitchFamily="34" charset="0"/>
              </a:rPr>
              <a:t>The concept is so familiar through Web links that it seems strange to imagine a world where it did not exist, but of course if was only through the introduction of electronically stored text that automatic links could be automatically enabled. </a:t>
            </a:r>
          </a:p>
          <a:p>
            <a:pPr marL="344488" indent="-344488"/>
            <a:r>
              <a:rPr lang="en-CA" sz="1500" b="0" i="0" u="none" strike="noStrike" baseline="0" dirty="0" smtClean="0">
                <a:latin typeface="Arial" panose="020B0604020202020204" pitchFamily="34" charset="0"/>
              </a:rPr>
              <a:t>Prior to that, the best one could hope for was the adventure game books you have as children where making a particular decision makes the reader jump to a particular part of the book. </a:t>
            </a:r>
          </a:p>
          <a:p>
            <a:pPr marL="344488" indent="-344488"/>
            <a:r>
              <a:rPr lang="en-CA" sz="1500" b="0" i="0" u="none" strike="noStrike" baseline="0" dirty="0" smtClean="0">
                <a:latin typeface="Arial" panose="020B0604020202020204" pitchFamily="34" charset="0"/>
              </a:rPr>
              <a:t>The idea of hypertext is usually traced back to a paper by </a:t>
            </a:r>
            <a:r>
              <a:rPr lang="en-CA" sz="1500" b="0" i="0" u="none" strike="noStrike" baseline="0" dirty="0" err="1" smtClean="0">
                <a:latin typeface="Arial" panose="020B0604020202020204" pitchFamily="34" charset="0"/>
              </a:rPr>
              <a:t>Vannevar</a:t>
            </a:r>
            <a:r>
              <a:rPr lang="en-CA" sz="1500" b="0" i="0" u="none" strike="noStrike" baseline="0" dirty="0" smtClean="0">
                <a:latin typeface="Arial" panose="020B0604020202020204" pitchFamily="34" charset="0"/>
              </a:rPr>
              <a:t> Bush in 1945, but the idea was really popularized by Ted Nelson in the 1960s and through his book Literary Machines (1982). </a:t>
            </a:r>
            <a:endParaRPr lang="en-CA"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98482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7439"/>
            <a:ext cx="7886700" cy="673966"/>
          </a:xfrm>
        </p:spPr>
        <p:txBody>
          <a:bodyPr/>
          <a:lstStyle/>
          <a:p>
            <a:r>
              <a:rPr lang="en-US" sz="3600" i="0" u="none" strike="noStrike" kern="1400" baseline="0" dirty="0">
                <a:latin typeface="Arial" panose="020B0604020202020204" pitchFamily="34" charset="0"/>
              </a:rPr>
              <a:t>The </a:t>
            </a:r>
            <a:r>
              <a:rPr lang="en-US" sz="3600" i="0" u="none" strike="noStrike" kern="1400" baseline="0" dirty="0" smtClean="0">
                <a:latin typeface="Arial" panose="020B0604020202020204" pitchFamily="34" charset="0"/>
              </a:rPr>
              <a:t>dot-com</a:t>
            </a:r>
            <a:r>
              <a:rPr lang="en-US" sz="3600" i="0" u="none" strike="noStrike" kern="1400" baseline="0" dirty="0" smtClean="0">
                <a:solidFill>
                  <a:srgbClr val="FF0000"/>
                </a:solidFill>
                <a:latin typeface="Arial" panose="020B0604020202020204" pitchFamily="34" charset="0"/>
              </a:rPr>
              <a:t> </a:t>
            </a:r>
            <a:r>
              <a:rPr lang="en-US" sz="3600" i="0" u="none" strike="noStrike" kern="1400" baseline="0" dirty="0">
                <a:latin typeface="Arial" panose="020B0604020202020204" pitchFamily="34" charset="0"/>
              </a:rPr>
              <a:t>bubble</a:t>
            </a:r>
          </a:p>
        </p:txBody>
      </p:sp>
      <p:sp>
        <p:nvSpPr>
          <p:cNvPr id="3" name="Text Placeholder 2"/>
          <p:cNvSpPr>
            <a:spLocks noGrp="1"/>
          </p:cNvSpPr>
          <p:nvPr>
            <p:ph type="body" idx="4294967295"/>
          </p:nvPr>
        </p:nvSpPr>
        <p:spPr>
          <a:xfrm>
            <a:off x="662400" y="1426612"/>
            <a:ext cx="8042016" cy="4847187"/>
          </a:xfrm>
        </p:spPr>
        <p:txBody>
          <a:bodyPr>
            <a:normAutofit/>
          </a:bodyPr>
          <a:lstStyle/>
          <a:p>
            <a:pPr marL="344488" indent="-344488"/>
            <a:r>
              <a:rPr lang="en-US" dirty="0"/>
              <a:t>The advent of the graphical Web browser suddenly made </a:t>
            </a:r>
            <a:r>
              <a:rPr lang="en-US" dirty="0" smtClean="0"/>
              <a:t>locating</a:t>
            </a:r>
            <a:r>
              <a:rPr lang="en-US" dirty="0"/>
              <a:t>, downloading, viewing of media across the Internet available to everyone. </a:t>
            </a:r>
            <a:endParaRPr lang="en-GB" b="1" i="1" dirty="0"/>
          </a:p>
          <a:p>
            <a:pPr marL="344488" indent="-344488"/>
            <a:r>
              <a:rPr lang="en-US" dirty="0"/>
              <a:t>The Web spread rapidly, with millions of people joining every year and with an explosion of websites of shopping, travel, sport, indeed everything. </a:t>
            </a:r>
            <a:endParaRPr lang="en-GB" b="1" i="1" dirty="0"/>
          </a:p>
          <a:p>
            <a:pPr marL="344488" indent="-344488"/>
            <a:r>
              <a:rPr lang="en-US" dirty="0"/>
              <a:t>By the later 1990s companies were trading on the stock market at vastly inflated prices. </a:t>
            </a:r>
            <a:endParaRPr lang="en-GB" b="1" i="1" dirty="0"/>
          </a:p>
          <a:p>
            <a:pPr marL="344488" indent="-344488"/>
            <a:r>
              <a:rPr lang="en-US" dirty="0"/>
              <a:t>Everyone thought the Web was going to make them millions, but no one could quite work out how to do it. </a:t>
            </a:r>
            <a:endParaRPr lang="en-GB" b="1" i="1" dirty="0"/>
          </a:p>
          <a:p>
            <a:pPr marL="344488" indent="-344488"/>
            <a:r>
              <a:rPr lang="en-US" dirty="0"/>
              <a:t>Internet time and Internet logic replaced reality and common sense. </a:t>
            </a:r>
            <a:endParaRPr lang="en-GB" b="1" i="1" dirty="0"/>
          </a:p>
          <a:p>
            <a:pPr marL="344488" indent="-344488"/>
            <a:r>
              <a:rPr lang="en-US" dirty="0"/>
              <a:t>In 2001 the market for the Web crashed. </a:t>
            </a:r>
            <a:endParaRPr lang="en-GB" b="1" i="1" dirty="0"/>
          </a:p>
          <a:p>
            <a:pPr marL="344488" indent="-344488"/>
            <a:r>
              <a:rPr lang="en-US" dirty="0"/>
              <a:t>The ‘dot-com’ bubble, as it was known, had burst. </a:t>
            </a:r>
            <a:endParaRPr lang="en-GB" b="1" i="1" dirty="0"/>
          </a:p>
          <a:p>
            <a:pPr marL="344488" indent="-344488"/>
            <a:r>
              <a:rPr lang="en-US" dirty="0"/>
              <a:t>But far from this being the end of the Web, it turned out to be the beginning.</a:t>
            </a:r>
            <a:endParaRPr lang="en-GB" b="1" i="1" dirty="0"/>
          </a:p>
          <a:p>
            <a:pPr marL="344488" indent="-344488"/>
            <a:endParaRPr lang="en-US" dirty="0"/>
          </a:p>
        </p:txBody>
      </p:sp>
    </p:spTree>
    <p:extLst>
      <p:ext uri="{BB962C8B-B14F-4D97-AF65-F5344CB8AC3E}">
        <p14:creationId xmlns:p14="http://schemas.microsoft.com/office/powerpoint/2010/main" val="208726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2396"/>
            <a:ext cx="7886700" cy="487882"/>
          </a:xfrm>
        </p:spPr>
        <p:txBody>
          <a:bodyPr/>
          <a:lstStyle/>
          <a:p>
            <a:r>
              <a:rPr lang="sk-SK" sz="3600" i="0" u="none" strike="noStrike" kern="1400" baseline="0" dirty="0">
                <a:latin typeface="Arial" panose="020B0604020202020204" pitchFamily="34" charset="0"/>
              </a:rPr>
              <a:t>Web </a:t>
            </a:r>
            <a:r>
              <a:rPr lang="sk-SK" sz="3600" i="0" u="none" strike="noStrike" kern="1400" baseline="0" dirty="0" smtClean="0">
                <a:latin typeface="Arial" panose="020B0604020202020204" pitchFamily="34" charset="0"/>
              </a:rPr>
              <a:t>2.0</a:t>
            </a:r>
            <a:r>
              <a:rPr lang="en-US" sz="3600" i="0" u="none" strike="noStrike" kern="1400" baseline="0" dirty="0" smtClean="0">
                <a:latin typeface="Arial" panose="020B0604020202020204" pitchFamily="34" charset="0"/>
              </a:rPr>
              <a:t> (1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928"/>
            <a:ext cx="8025391" cy="4822246"/>
          </a:xfrm>
        </p:spPr>
        <p:txBody>
          <a:bodyPr>
            <a:normAutofit fontScale="85000" lnSpcReduction="10000"/>
          </a:bodyPr>
          <a:lstStyle/>
          <a:p>
            <a:pPr marL="344488" indent="-344488">
              <a:lnSpc>
                <a:spcPct val="120000"/>
              </a:lnSpc>
            </a:pPr>
            <a:r>
              <a:rPr lang="en-CA" dirty="0" smtClean="0"/>
              <a:t>The problem with the original Web was that it was primarily a publishing medium. </a:t>
            </a:r>
            <a:endParaRPr lang="en-CA" b="1" i="1" dirty="0" smtClean="0"/>
          </a:p>
          <a:p>
            <a:pPr marL="344488" indent="-344488">
              <a:lnSpc>
                <a:spcPct val="120000"/>
              </a:lnSpc>
            </a:pPr>
            <a:r>
              <a:rPr lang="en-CA" dirty="0" smtClean="0"/>
              <a:t>The language used for writing websites was based on a mark-up language that described how to display things and how to move from one place to another. </a:t>
            </a:r>
            <a:endParaRPr lang="en-CA" b="1" i="1" dirty="0" smtClean="0"/>
          </a:p>
          <a:p>
            <a:pPr marL="344488" indent="-344488">
              <a:lnSpc>
                <a:spcPct val="120000"/>
              </a:lnSpc>
            </a:pPr>
            <a:r>
              <a:rPr lang="en-CA" dirty="0" smtClean="0"/>
              <a:t>When Berners Lee introduced the Hypertext Mark-up Language or HTML, he used a very much simplified version of the publishers’ Standard Graphic Mark-up Language, SGML (1986). </a:t>
            </a:r>
            <a:endParaRPr lang="en-CA" b="1" i="1" dirty="0" smtClean="0"/>
          </a:p>
          <a:p>
            <a:pPr marL="344488" indent="-344488">
              <a:lnSpc>
                <a:spcPct val="120000"/>
              </a:lnSpc>
            </a:pPr>
            <a:r>
              <a:rPr lang="en-CA" dirty="0" smtClean="0"/>
              <a:t>During the early twenty-first century software developments enabled the Web to become much more interactive and by 2004 it was clear that enough had changed for a new phenomenon to be christened. </a:t>
            </a:r>
            <a:endParaRPr lang="en-CA" b="1" i="1" dirty="0" smtClean="0"/>
          </a:p>
          <a:p>
            <a:pPr marL="344488" indent="-344488">
              <a:lnSpc>
                <a:spcPct val="120000"/>
              </a:lnSpc>
            </a:pPr>
            <a:r>
              <a:rPr lang="en-CA" dirty="0" smtClean="0"/>
              <a:t>The first Web 2.0 conference, or summit, was held in 2004, hosted by the O’Reilly organization. </a:t>
            </a:r>
            <a:endParaRPr lang="en-CA" b="1" i="1" dirty="0" smtClean="0"/>
          </a:p>
          <a:p>
            <a:pPr marL="344488" indent="-344488">
              <a:lnSpc>
                <a:spcPct val="120000"/>
              </a:lnSpc>
            </a:pPr>
            <a:r>
              <a:rPr lang="en-CA" dirty="0" smtClean="0"/>
              <a:t>Tim O’Reilly explains his rationale for distinguishing Web 2.0 from the Web’s previous incarnation. </a:t>
            </a:r>
            <a:endParaRPr lang="en-CA" b="1" i="1" dirty="0" smtClean="0"/>
          </a:p>
          <a:p>
            <a:pPr marL="344488" indent="-344488">
              <a:lnSpc>
                <a:spcPct val="120000"/>
              </a:lnSpc>
            </a:pPr>
            <a:r>
              <a:rPr lang="en-CA" dirty="0" smtClean="0"/>
              <a:t>He sees Web 2.0 as a move to much more open services, with application program interfaces (APIs) that allow others to make use of services. </a:t>
            </a:r>
            <a:endParaRPr lang="en-CA" b="1" i="1" dirty="0" smtClean="0"/>
          </a:p>
          <a:p>
            <a:pPr marL="344488" indent="-344488">
              <a:lnSpc>
                <a:spcPct val="120000"/>
              </a:lnSpc>
            </a:pPr>
            <a:r>
              <a:rPr lang="en-CA" dirty="0" smtClean="0"/>
              <a:t>Software is no longer a huge application running on your computer; it is a service to be accessed when needed. </a:t>
            </a:r>
            <a:endParaRPr lang="en-CA" b="1" i="1" dirty="0" smtClean="0"/>
          </a:p>
          <a:p>
            <a:pPr marL="344488" indent="-344488"/>
            <a:endParaRPr lang="en-CA" dirty="0"/>
          </a:p>
        </p:txBody>
      </p:sp>
    </p:spTree>
    <p:extLst>
      <p:ext uri="{BB962C8B-B14F-4D97-AF65-F5344CB8AC3E}">
        <p14:creationId xmlns:p14="http://schemas.microsoft.com/office/powerpoint/2010/main" val="144838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3770"/>
            <a:ext cx="7886700" cy="504508"/>
          </a:xfrm>
        </p:spPr>
        <p:txBody>
          <a:bodyPr/>
          <a:lstStyle/>
          <a:p>
            <a:r>
              <a:rPr lang="sk-SK" sz="3600" i="0" u="none" strike="noStrike" kern="1400" baseline="0" dirty="0">
                <a:latin typeface="Arial" panose="020B0604020202020204" pitchFamily="34" charset="0"/>
              </a:rPr>
              <a:t>Web </a:t>
            </a:r>
            <a:r>
              <a:rPr lang="sk-SK" sz="3600" i="0" u="none" strike="noStrike" kern="1400" baseline="0" dirty="0" smtClean="0">
                <a:latin typeface="Arial" panose="020B0604020202020204" pitchFamily="34" charset="0"/>
              </a:rPr>
              <a:t>2.0</a:t>
            </a:r>
            <a:r>
              <a:rPr lang="en-US" sz="3600" i="0" u="none" strike="noStrike" kern="1400" baseline="0" dirty="0" smtClean="0">
                <a:latin typeface="Arial" panose="020B0604020202020204" pitchFamily="34" charset="0"/>
              </a:rPr>
              <a:t> (2 of 2)</a:t>
            </a:r>
            <a:endParaRPr lang="sk-SK"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2400" y="1434923"/>
            <a:ext cx="8028509" cy="4797311"/>
          </a:xfrm>
        </p:spPr>
        <p:txBody>
          <a:bodyPr>
            <a:noAutofit/>
          </a:bodyPr>
          <a:lstStyle/>
          <a:p>
            <a:pPr marL="344488" indent="-344488"/>
            <a:r>
              <a:rPr lang="sk-SK" sz="1500" b="0" i="0" u="none" strike="noStrike" baseline="0" dirty="0">
                <a:latin typeface="Arial" panose="020B0604020202020204" pitchFamily="34" charset="0"/>
              </a:rPr>
              <a:t>Web 2.0 is about participation more than publishing; ordinary people, often unpaid, supply the content and the trail of their activities adds value. </a:t>
            </a:r>
          </a:p>
          <a:p>
            <a:pPr marL="344488" indent="-344488"/>
            <a:r>
              <a:rPr lang="sk-SK" sz="1500" b="0" i="0" u="none" strike="noStrike" baseline="0" dirty="0">
                <a:latin typeface="Arial" panose="020B0604020202020204" pitchFamily="34" charset="0"/>
              </a:rPr>
              <a:t>New business models have evolved through Web 2.0 and continue to do so. </a:t>
            </a:r>
          </a:p>
          <a:p>
            <a:pPr marL="344488" indent="-344488"/>
            <a:r>
              <a:rPr lang="sk-SK" sz="1500" b="0" i="0" u="none" strike="noStrike" baseline="0" dirty="0">
                <a:latin typeface="Arial" panose="020B0604020202020204" pitchFamily="34" charset="0"/>
              </a:rPr>
              <a:t>Since 2004 the term ‘social media’ has gradually replaced the term Web 2.0 although the web2 summits (www.web2summit.com/web2011/) did still take place until 2011 and were attended by some very influential people in the field. </a:t>
            </a:r>
          </a:p>
          <a:p>
            <a:pPr marL="344488" indent="-344488"/>
            <a:r>
              <a:rPr lang="sk-SK" sz="1500" b="0" i="0" u="none" strike="noStrike" baseline="0" dirty="0">
                <a:latin typeface="Arial" panose="020B0604020202020204" pitchFamily="34" charset="0"/>
              </a:rPr>
              <a:t>Thousands of small focused applications, Web apps, such as shopping carts, calendars and subscription services, are freely available to be mixed by enthusiastic consumers. </a:t>
            </a:r>
          </a:p>
          <a:p>
            <a:pPr marL="344488" indent="-344488"/>
            <a:r>
              <a:rPr lang="sk-SK" sz="1500" b="0" i="0" u="none" strike="noStrike" baseline="0" dirty="0">
                <a:latin typeface="Arial" panose="020B0604020202020204" pitchFamily="34" charset="0"/>
              </a:rPr>
              <a:t>Thus the content of websites can be much more dynamic and much more usable.</a:t>
            </a:r>
          </a:p>
          <a:p>
            <a:pPr marL="344488" indent="-344488"/>
            <a:r>
              <a:rPr lang="sk-SK" sz="1500" b="0" i="0" u="none" strike="noStrike" baseline="0" dirty="0">
                <a:latin typeface="Arial" panose="020B0604020202020204" pitchFamily="34" charset="0"/>
              </a:rPr>
              <a:t>In 2006 Jeff Howe coined the term ‘crowdsourcing’ to describe the way the Internet can be harnessed to create a large crowd of people dedicated to solving some problem. </a:t>
            </a:r>
          </a:p>
          <a:p>
            <a:pPr marL="344488" indent="-344488"/>
            <a:r>
              <a:rPr lang="sk-SK" sz="1500" b="0" i="0" u="none" strike="noStrike" baseline="0" dirty="0">
                <a:latin typeface="Arial" panose="020B0604020202020204" pitchFamily="34" charset="0"/>
              </a:rPr>
              <a:t>Wikipedia is one of the most successful examples of people working together as both providers and consumers (sometimes called ‘prosumers’) of content. </a:t>
            </a:r>
          </a:p>
          <a:p>
            <a:pPr marL="344488" indent="-344488"/>
            <a:r>
              <a:rPr lang="sk-SK" sz="1500" b="0" i="0" u="none" strike="noStrike" baseline="0" dirty="0">
                <a:latin typeface="Arial" panose="020B0604020202020204" pitchFamily="34" charset="0"/>
              </a:rPr>
              <a:t>Digital photos are another example, with literally millions of photos covering all subjects being made freely available. </a:t>
            </a:r>
          </a:p>
          <a:p>
            <a:pPr marL="344488" indent="-344488"/>
            <a:r>
              <a:rPr lang="sk-SK" sz="1500" b="0" i="0" u="none" strike="noStrike" baseline="0" dirty="0">
                <a:latin typeface="Arial" panose="020B0604020202020204" pitchFamily="34" charset="0"/>
              </a:rPr>
              <a:t>Other notable examples of this active participation of people to tackle problems or work together on significant issues include surveys, such as surveys of garden birds and the search for </a:t>
            </a:r>
            <a:r>
              <a:rPr lang="sk-SK" sz="1500" b="0" i="0" u="none" strike="noStrike" baseline="0" dirty="0" smtClean="0">
                <a:latin typeface="Arial" panose="020B0604020202020204" pitchFamily="34" charset="0"/>
              </a:rPr>
              <a:t>extraterrestrial </a:t>
            </a:r>
            <a:r>
              <a:rPr lang="sk-SK" sz="1500" b="0" i="0" u="none" strike="noStrike" baseline="0" dirty="0">
                <a:latin typeface="Arial" panose="020B0604020202020204" pitchFamily="34" charset="0"/>
              </a:rPr>
              <a:t>life. </a:t>
            </a:r>
          </a:p>
          <a:p>
            <a:pPr marL="344488" indent="-344488"/>
            <a:r>
              <a:rPr lang="sk-SK" sz="1500" b="0" i="0" u="none" strike="noStrike" baseline="0" dirty="0">
                <a:latin typeface="Arial" panose="020B0604020202020204" pitchFamily="34" charset="0"/>
              </a:rPr>
              <a:t>This is known as ‘citizen </a:t>
            </a:r>
            <a:r>
              <a:rPr lang="sk-SK" sz="1500" b="0" i="0" u="none" strike="noStrike" baseline="0" dirty="0" smtClean="0">
                <a:latin typeface="Arial" panose="020B0604020202020204" pitchFamily="34" charset="0"/>
              </a:rPr>
              <a:t>science</a:t>
            </a:r>
            <a:r>
              <a:rPr lang="en-US" sz="1500" b="0" i="0" u="none" strike="noStrike" baseline="0" dirty="0" smtClean="0">
                <a:latin typeface="Arial" panose="020B0604020202020204" pitchFamily="34" charset="0"/>
              </a:rPr>
              <a:t>.</a:t>
            </a:r>
            <a:r>
              <a:rPr lang="sk-SK" sz="1500" b="0" i="0" u="none" strike="noStrike" baseline="0" dirty="0" smtClean="0">
                <a:latin typeface="Arial" panose="020B0604020202020204" pitchFamily="34" charset="0"/>
              </a:rPr>
              <a:t>’</a:t>
            </a:r>
            <a:endParaRPr lang="sk-SK" sz="1500" b="0" i="0" u="none" strike="noStrike" baseline="0" dirty="0">
              <a:latin typeface="Arial" panose="020B0604020202020204" pitchFamily="34" charset="0"/>
            </a:endParaRPr>
          </a:p>
        </p:txBody>
      </p:sp>
    </p:spTree>
    <p:extLst>
      <p:ext uri="{BB962C8B-B14F-4D97-AF65-F5344CB8AC3E}">
        <p14:creationId xmlns:p14="http://schemas.microsoft.com/office/powerpoint/2010/main" val="1983064473"/>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TotalTime>
  <Words>6985</Words>
  <Application>Microsoft Office PowerPoint</Application>
  <PresentationFormat>On-screen Show (4:3)</PresentationFormat>
  <Paragraphs>369</Paragraphs>
  <Slides>50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ＭＳ Ｐゴシック</vt:lpstr>
      <vt:lpstr>ＭＳ Ｐゴシック</vt:lpstr>
      <vt:lpstr>Arial</vt:lpstr>
      <vt:lpstr>Calibri</vt:lpstr>
      <vt:lpstr>Times</vt:lpstr>
      <vt:lpstr>Verdana</vt:lpstr>
      <vt:lpstr>3_Default Design</vt:lpstr>
      <vt:lpstr>4_Default Design</vt:lpstr>
      <vt:lpstr>PowerPoint Presentation</vt:lpstr>
      <vt:lpstr>Contents</vt:lpstr>
      <vt:lpstr>Aims</vt:lpstr>
      <vt:lpstr>Introduction</vt:lpstr>
      <vt:lpstr>Popular examples of  social media include </vt:lpstr>
      <vt:lpstr>The beginning of the Web</vt:lpstr>
      <vt:lpstr>The dot-com bubble</vt:lpstr>
      <vt:lpstr>Web 2.0 (1 of 2)</vt:lpstr>
      <vt:lpstr>Web 2.0 (2 of 2)</vt:lpstr>
      <vt:lpstr>The long tail</vt:lpstr>
      <vt:lpstr>Social media ecology</vt:lpstr>
      <vt:lpstr>Characteristics of social media (1 of 2)</vt:lpstr>
      <vt:lpstr>Characteristics of social media (2 of 2)</vt:lpstr>
      <vt:lpstr>Challenge</vt:lpstr>
      <vt:lpstr>Background ideas (1 of 2)</vt:lpstr>
      <vt:lpstr>Background ideas (2 of 2)</vt:lpstr>
      <vt:lpstr>Personalizing information</vt:lpstr>
      <vt:lpstr>Early examples</vt:lpstr>
      <vt:lpstr>Filtering information</vt:lpstr>
      <vt:lpstr>Challenge </vt:lpstr>
      <vt:lpstr>Recommender systems</vt:lpstr>
      <vt:lpstr>Tags</vt:lpstr>
      <vt:lpstr>Ratings </vt:lpstr>
      <vt:lpstr>Readware</vt:lpstr>
      <vt:lpstr>Social translucence (1 of 2)</vt:lpstr>
      <vt:lpstr>Social translucence (2 of 2)</vt:lpstr>
      <vt:lpstr>Moving on</vt:lpstr>
      <vt:lpstr>Social networking: Youtube</vt:lpstr>
      <vt:lpstr>Social networking: Twitter</vt:lpstr>
      <vt:lpstr>Social networking: LinkedIn</vt:lpstr>
      <vt:lpstr>Social networking</vt:lpstr>
      <vt:lpstr>The Obama campaign</vt:lpstr>
      <vt:lpstr>Online communities (1 of 2)</vt:lpstr>
      <vt:lpstr>Online communities (2 of 2)</vt:lpstr>
      <vt:lpstr>Identity 2.0</vt:lpstr>
      <vt:lpstr>Sharing with others</vt:lpstr>
      <vt:lpstr>The Semantic Web</vt:lpstr>
      <vt:lpstr>Other examples</vt:lpstr>
      <vt:lpstr>Visualizations</vt:lpstr>
      <vt:lpstr> Challenge</vt:lpstr>
      <vt:lpstr>A social media strategy (1 of 3)</vt:lpstr>
      <vt:lpstr>A social media strategy (2 of 3)</vt:lpstr>
      <vt:lpstr>A social media strategy (3 of 3)</vt:lpstr>
      <vt:lpstr>The developing Web 1</vt:lpstr>
      <vt:lpstr>The developing Web 2</vt:lpstr>
      <vt:lpstr>The developing Web 3 (1 of 2)</vt:lpstr>
      <vt:lpstr>The developing Web 3 (2 of 2)</vt:lpstr>
      <vt:lpstr>The developing Web 4</vt:lpstr>
      <vt:lpstr>The developing Web 5</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Benyon, David</dc:creator>
  <cp:lastModifiedBy>Vivekan G</cp:lastModifiedBy>
  <cp:revision>182</cp:revision>
  <dcterms:created xsi:type="dcterms:W3CDTF">2017-11-28T13:54:41Z</dcterms:created>
  <dcterms:modified xsi:type="dcterms:W3CDTF">2019-01-22T11:30:47Z</dcterms:modified>
</cp:coreProperties>
</file>