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74" r:id="rId2"/>
  </p:sldMasterIdLst>
  <p:notesMasterIdLst>
    <p:notesMasterId r:id="rId57"/>
  </p:notesMasterIdLst>
  <p:sldIdLst>
    <p:sldId id="31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6" userDrawn="1">
          <p15:clr>
            <a:srgbClr val="A4A3A4"/>
          </p15:clr>
        </p15:guide>
        <p15:guide id="3" pos="703" userDrawn="1">
          <p15:clr>
            <a:srgbClr val="A4A3A4"/>
          </p15:clr>
        </p15:guide>
        <p15:guide id="4" pos="975" userDrawn="1">
          <p15:clr>
            <a:srgbClr val="A4A3A4"/>
          </p15:clr>
        </p15:guide>
        <p15:guide id="5" pos="5579" userDrawn="1">
          <p15:clr>
            <a:srgbClr val="A4A3A4"/>
          </p15:clr>
        </p15:guide>
        <p15:guide id="6" orient="horz" pos="527" userDrawn="1">
          <p15:clr>
            <a:srgbClr val="A4A3A4"/>
          </p15:clr>
        </p15:guide>
        <p15:guide id="7" orient="horz" pos="958" userDrawn="1">
          <p15:clr>
            <a:srgbClr val="A4A3A4"/>
          </p15:clr>
        </p15:guide>
        <p15:guide id="8" orient="horz" pos="3952" userDrawn="1">
          <p15:clr>
            <a:srgbClr val="A4A3A4"/>
          </p15:clr>
        </p15:guide>
        <p15:guide id="9" pos="127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ser" initials="C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74"/>
  </p:normalViewPr>
  <p:slideViewPr>
    <p:cSldViewPr snapToGrid="0" snapToObjects="1">
      <p:cViewPr varScale="1">
        <p:scale>
          <a:sx n="111" d="100"/>
          <a:sy n="111" d="100"/>
        </p:scale>
        <p:origin x="906" y="114"/>
      </p:cViewPr>
      <p:guideLst>
        <p:guide orient="horz" pos="2160"/>
        <p:guide pos="476"/>
        <p:guide pos="703"/>
        <p:guide pos="975"/>
        <p:guide pos="5579"/>
        <p:guide orient="horz" pos="527"/>
        <p:guide orient="horz" pos="958"/>
        <p:guide orient="horz" pos="3952"/>
        <p:guide pos="12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26AF6-2CA9-4A7E-BB82-8C6960A60D5E}" type="datetimeFigureOut">
              <a:rPr lang="en-IN" smtClean="0"/>
              <a:t>22-01-2019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D6FFF-EFF1-4678-B0A9-A3F4FEBA4923}" type="slidenum">
              <a:rPr lang="en-IN" smtClean="0"/>
              <a:t>‹#›</a:t>
            </a:fld>
            <a:endParaRPr lang="en-IN"/>
          </a:p>
        </p:txBody>
      </p:sp>
    </p:spTree>
    <p:extLst>
      <p:ext uri="{BB962C8B-B14F-4D97-AF65-F5344CB8AC3E}">
        <p14:creationId xmlns:p14="http://schemas.microsoft.com/office/powerpoint/2010/main" val="238721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62475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62" indent="0" algn="ctr">
              <a:buNone/>
              <a:defRPr/>
            </a:lvl2pPr>
            <a:lvl3pPr marL="514325" indent="0" algn="ctr">
              <a:buNone/>
              <a:defRPr/>
            </a:lvl3pPr>
            <a:lvl4pPr marL="771487" indent="0" algn="ctr">
              <a:buNone/>
              <a:defRPr/>
            </a:lvl4pPr>
            <a:lvl5pPr marL="1028649" indent="0" algn="ctr">
              <a:buNone/>
              <a:defRPr/>
            </a:lvl5pPr>
            <a:lvl6pPr marL="1285811" indent="0" algn="ctr">
              <a:buNone/>
              <a:defRPr/>
            </a:lvl6pPr>
            <a:lvl7pPr marL="1542974" indent="0" algn="ctr">
              <a:buNone/>
              <a:defRPr/>
            </a:lvl7pPr>
            <a:lvl8pPr marL="1800135" indent="0" algn="ctr">
              <a:buNone/>
              <a:defRPr/>
            </a:lvl8pPr>
            <a:lvl9pPr marL="2057297" indent="0" algn="ctr">
              <a:buNone/>
              <a:defRPr/>
            </a:lvl9pPr>
          </a:lstStyle>
          <a:p>
            <a:r>
              <a:rPr lang="en-US"/>
              <a:t>Click to edit Master subtitle style</a:t>
            </a:r>
          </a:p>
        </p:txBody>
      </p:sp>
    </p:spTree>
    <p:extLst>
      <p:ext uri="{BB962C8B-B14F-4D97-AF65-F5344CB8AC3E}">
        <p14:creationId xmlns:p14="http://schemas.microsoft.com/office/powerpoint/2010/main" val="43071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365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529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125">
                <a:solidFill>
                  <a:srgbClr val="007FA3"/>
                </a:solidFill>
              </a:defRPr>
            </a:lvl1pPr>
            <a:lvl2pPr marL="0" indent="0">
              <a:spcBef>
                <a:spcPts val="0"/>
              </a:spcBef>
              <a:buNone/>
              <a:defRPr sz="1350">
                <a:solidFill>
                  <a:schemeClr val="bg1"/>
                </a:solidFill>
              </a:defRPr>
            </a:lvl2pPr>
            <a:lvl3pPr marL="0" indent="0">
              <a:spcBef>
                <a:spcPts val="0"/>
              </a:spcBef>
              <a:buNone/>
              <a:defRPr sz="1350">
                <a:solidFill>
                  <a:schemeClr val="bg1"/>
                </a:solidFill>
              </a:defRPr>
            </a:lvl3pPr>
            <a:lvl4pPr marL="0" indent="0">
              <a:spcBef>
                <a:spcPts val="0"/>
              </a:spcBef>
              <a:buNone/>
              <a:defRPr sz="1350">
                <a:solidFill>
                  <a:schemeClr val="bg1"/>
                </a:solidFill>
              </a:defRPr>
            </a:lvl4pPr>
            <a:lvl5pPr marL="0" indent="0">
              <a:spcBef>
                <a:spcPts val="0"/>
              </a:spcBef>
              <a:buNone/>
              <a:defRPr sz="1350">
                <a:solidFill>
                  <a:schemeClr val="bg1"/>
                </a:solidFill>
              </a:defRPr>
            </a:lvl5pPr>
            <a:lvl6pPr marL="0" indent="0">
              <a:spcBef>
                <a:spcPts val="0"/>
              </a:spcBef>
              <a:buNone/>
              <a:defRPr sz="1350">
                <a:solidFill>
                  <a:schemeClr val="bg1"/>
                </a:solidFill>
              </a:defRPr>
            </a:lvl6pPr>
            <a:lvl7pPr marL="0" indent="0">
              <a:spcBef>
                <a:spcPts val="0"/>
              </a:spcBef>
              <a:buNone/>
              <a:defRPr sz="1350">
                <a:solidFill>
                  <a:schemeClr val="bg1"/>
                </a:solidFill>
              </a:defRPr>
            </a:lvl7pPr>
            <a:lvl8pPr marL="0" indent="0">
              <a:spcBef>
                <a:spcPts val="0"/>
              </a:spcBef>
              <a:buNone/>
              <a:defRPr sz="1350">
                <a:solidFill>
                  <a:schemeClr val="bg1"/>
                </a:solidFill>
              </a:defRPr>
            </a:lvl8pPr>
            <a:lvl9pPr marL="0" indent="0">
              <a:spcBef>
                <a:spcPts val="0"/>
              </a:spcBef>
              <a:buNone/>
              <a:defRPr sz="135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9"/>
            <a:ext cx="3657600" cy="1600199"/>
          </a:xfrm>
        </p:spPr>
        <p:txBody>
          <a:bodyPr anchor="b">
            <a:noAutofit/>
          </a:bodyPr>
          <a:lstStyle>
            <a:lvl1pPr marL="0" indent="0">
              <a:spcBef>
                <a:spcPts val="0"/>
              </a:spcBef>
              <a:buNone/>
              <a:defRPr sz="1688" baseline="0"/>
            </a:lvl1pPr>
            <a:lvl2pPr marL="0" indent="0">
              <a:spcBef>
                <a:spcPts val="0"/>
              </a:spcBef>
              <a:buNone/>
              <a:defRPr sz="2475"/>
            </a:lvl2pPr>
            <a:lvl3pPr marL="0" indent="0">
              <a:spcBef>
                <a:spcPts val="0"/>
              </a:spcBef>
              <a:buNone/>
              <a:defRPr sz="2475"/>
            </a:lvl3pPr>
            <a:lvl4pPr marL="0" indent="0">
              <a:spcBef>
                <a:spcPts val="0"/>
              </a:spcBef>
              <a:buNone/>
              <a:defRPr sz="2475"/>
            </a:lvl4pPr>
            <a:lvl5pPr marL="0" indent="0">
              <a:spcBef>
                <a:spcPts val="0"/>
              </a:spcBef>
              <a:buNone/>
              <a:defRPr sz="2475"/>
            </a:lvl5pPr>
            <a:lvl6pPr marL="0" indent="0">
              <a:spcBef>
                <a:spcPts val="0"/>
              </a:spcBef>
              <a:buNone/>
              <a:defRPr sz="2475"/>
            </a:lvl6pPr>
            <a:lvl7pPr marL="0" indent="0">
              <a:spcBef>
                <a:spcPts val="0"/>
              </a:spcBef>
              <a:buNone/>
              <a:defRPr sz="2475"/>
            </a:lvl7pPr>
            <a:lvl8pPr marL="0" indent="0">
              <a:spcBef>
                <a:spcPts val="0"/>
              </a:spcBef>
              <a:buNone/>
              <a:defRPr sz="2475"/>
            </a:lvl8pPr>
            <a:lvl9pPr marL="0" indent="0">
              <a:spcBef>
                <a:spcPts val="0"/>
              </a:spcBef>
              <a:buNone/>
              <a:defRPr sz="2475"/>
            </a:lvl9pPr>
          </a:lstStyle>
          <a:p>
            <a:pPr lvl="0"/>
            <a:r>
              <a:rPr lang="en-US"/>
              <a:t>Click to edit Master text styles</a:t>
            </a:r>
          </a:p>
        </p:txBody>
      </p:sp>
      <p:sp>
        <p:nvSpPr>
          <p:cNvPr id="10" name="Text Placeholder 8"/>
          <p:cNvSpPr>
            <a:spLocks noGrp="1"/>
          </p:cNvSpPr>
          <p:nvPr>
            <p:ph type="body" sz="quarter" idx="15"/>
          </p:nvPr>
        </p:nvSpPr>
        <p:spPr>
          <a:xfrm>
            <a:off x="5029200" y="3200408"/>
            <a:ext cx="3657600" cy="2925763"/>
          </a:xfrm>
        </p:spPr>
        <p:txBody>
          <a:bodyPr>
            <a:noAutofit/>
          </a:bodyPr>
          <a:lstStyle>
            <a:lvl1pPr marL="0" indent="0">
              <a:spcBef>
                <a:spcPts val="0"/>
              </a:spcBef>
              <a:buNone/>
              <a:defRPr sz="1238"/>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35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35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35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273107664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37637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5328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126400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839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612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8052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6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1258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2371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511291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950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1866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86579458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62" indent="0">
              <a:buNone/>
              <a:defRPr sz="1013"/>
            </a:lvl2pPr>
            <a:lvl3pPr marL="514325" indent="0">
              <a:buNone/>
              <a:defRPr sz="900"/>
            </a:lvl3pPr>
            <a:lvl4pPr marL="771487" indent="0">
              <a:buNone/>
              <a:defRPr sz="788"/>
            </a:lvl4pPr>
            <a:lvl5pPr marL="1028649" indent="0">
              <a:buNone/>
              <a:defRPr sz="788"/>
            </a:lvl5pPr>
            <a:lvl6pPr marL="1285811" indent="0">
              <a:buNone/>
              <a:defRPr sz="788"/>
            </a:lvl6pPr>
            <a:lvl7pPr marL="1542974" indent="0">
              <a:buNone/>
              <a:defRPr sz="788"/>
            </a:lvl7pPr>
            <a:lvl8pPr marL="1800135" indent="0">
              <a:buNone/>
              <a:defRPr sz="788"/>
            </a:lvl8pPr>
            <a:lvl9pPr marL="2057297" indent="0">
              <a:buNone/>
              <a:defRPr sz="788"/>
            </a:lvl9pPr>
          </a:lstStyle>
          <a:p>
            <a:pPr lvl="0"/>
            <a:r>
              <a:rPr lang="en-US"/>
              <a:t>Click to edit Master text styles</a:t>
            </a:r>
          </a:p>
        </p:txBody>
      </p:sp>
    </p:spTree>
    <p:extLst>
      <p:ext uri="{BB962C8B-B14F-4D97-AF65-F5344CB8AC3E}">
        <p14:creationId xmlns:p14="http://schemas.microsoft.com/office/powerpoint/2010/main" val="416075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93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62" indent="0">
              <a:buNone/>
              <a:defRPr sz="1125" b="1"/>
            </a:lvl2pPr>
            <a:lvl3pPr marL="514325" indent="0">
              <a:buNone/>
              <a:defRPr sz="1013"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350" b="1"/>
            </a:lvl1pPr>
            <a:lvl2pPr marL="257162" indent="0">
              <a:buNone/>
              <a:defRPr sz="1125" b="1"/>
            </a:lvl2pPr>
            <a:lvl3pPr marL="514325" indent="0">
              <a:buNone/>
              <a:defRPr sz="1013"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259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932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81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73058"/>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62" indent="0">
              <a:buNone/>
              <a:defRPr sz="675"/>
            </a:lvl2pPr>
            <a:lvl3pPr marL="514325" indent="0">
              <a:buNone/>
              <a:defRPr sz="563"/>
            </a:lvl3pPr>
            <a:lvl4pPr marL="771487" indent="0">
              <a:buNone/>
              <a:defRPr sz="506"/>
            </a:lvl4pPr>
            <a:lvl5pPr marL="1028649" indent="0">
              <a:buNone/>
              <a:defRPr sz="506"/>
            </a:lvl5pPr>
            <a:lvl6pPr marL="1285811" indent="0">
              <a:buNone/>
              <a:defRPr sz="506"/>
            </a:lvl6pPr>
            <a:lvl7pPr marL="1542974" indent="0">
              <a:buNone/>
              <a:defRPr sz="506"/>
            </a:lvl7pPr>
            <a:lvl8pPr marL="1800135" indent="0">
              <a:buNone/>
              <a:defRPr sz="506"/>
            </a:lvl8pPr>
            <a:lvl9pPr marL="2057297" indent="0">
              <a:buNone/>
              <a:defRPr sz="506"/>
            </a:lvl9pPr>
          </a:lstStyle>
          <a:p>
            <a:pPr lvl="0"/>
            <a:r>
              <a:rPr lang="en-US"/>
              <a:t>Click to edit Master text styles</a:t>
            </a:r>
          </a:p>
        </p:txBody>
      </p:sp>
    </p:spTree>
    <p:extLst>
      <p:ext uri="{BB962C8B-B14F-4D97-AF65-F5344CB8AC3E}">
        <p14:creationId xmlns:p14="http://schemas.microsoft.com/office/powerpoint/2010/main" val="238782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62" indent="0">
              <a:buNone/>
              <a:defRPr sz="1575"/>
            </a:lvl2pPr>
            <a:lvl3pPr marL="514325" indent="0">
              <a:buNone/>
              <a:defRPr sz="1350"/>
            </a:lvl3pPr>
            <a:lvl4pPr marL="771487" indent="0">
              <a:buNone/>
              <a:defRPr sz="1125"/>
            </a:lvl4pPr>
            <a:lvl5pPr marL="1028649" indent="0">
              <a:buNone/>
              <a:defRPr sz="1125"/>
            </a:lvl5pPr>
            <a:lvl6pPr marL="1285811" indent="0">
              <a:buNone/>
              <a:defRPr sz="1125"/>
            </a:lvl6pPr>
            <a:lvl7pPr marL="1542974" indent="0">
              <a:buNone/>
              <a:defRPr sz="1125"/>
            </a:lvl7pPr>
            <a:lvl8pPr marL="1800135" indent="0">
              <a:buNone/>
              <a:defRPr sz="1125"/>
            </a:lvl8pPr>
            <a:lvl9pPr marL="2057297" indent="0">
              <a:buNone/>
              <a:defRPr sz="1125"/>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62" indent="0">
              <a:buNone/>
              <a:defRPr sz="675"/>
            </a:lvl2pPr>
            <a:lvl3pPr marL="514325" indent="0">
              <a:buNone/>
              <a:defRPr sz="563"/>
            </a:lvl3pPr>
            <a:lvl4pPr marL="771487" indent="0">
              <a:buNone/>
              <a:defRPr sz="506"/>
            </a:lvl4pPr>
            <a:lvl5pPr marL="1028649" indent="0">
              <a:buNone/>
              <a:defRPr sz="506"/>
            </a:lvl5pPr>
            <a:lvl6pPr marL="1285811" indent="0">
              <a:buNone/>
              <a:defRPr sz="506"/>
            </a:lvl6pPr>
            <a:lvl7pPr marL="1542974" indent="0">
              <a:buNone/>
              <a:defRPr sz="506"/>
            </a:lvl7pPr>
            <a:lvl8pPr marL="1800135" indent="0">
              <a:buNone/>
              <a:defRPr sz="506"/>
            </a:lvl8pPr>
            <a:lvl9pPr marL="2057297" indent="0">
              <a:buNone/>
              <a:defRPr sz="506"/>
            </a:lvl9pPr>
          </a:lstStyle>
          <a:p>
            <a:pPr lvl="0"/>
            <a:r>
              <a:rPr lang="en-US"/>
              <a:t>Click to edit Master text styles</a:t>
            </a:r>
          </a:p>
        </p:txBody>
      </p:sp>
    </p:spTree>
    <p:extLst>
      <p:ext uri="{BB962C8B-B14F-4D97-AF65-F5344CB8AC3E}">
        <p14:creationId xmlns:p14="http://schemas.microsoft.com/office/powerpoint/2010/main" val="119521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83"/>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4"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4224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2025" b="1">
          <a:solidFill>
            <a:srgbClr val="007FA3"/>
          </a:solidFill>
          <a:latin typeface="+mj-lt"/>
          <a:ea typeface="+mj-ea"/>
          <a:cs typeface="+mj-cs"/>
        </a:defRPr>
      </a:lvl1pPr>
      <a:lvl2pPr algn="ctr" rtl="0" eaLnBrk="0" fontAlgn="base" hangingPunct="0">
        <a:spcBef>
          <a:spcPct val="0"/>
        </a:spcBef>
        <a:spcAft>
          <a:spcPct val="0"/>
        </a:spcAft>
        <a:defRPr sz="2250" b="1">
          <a:solidFill>
            <a:srgbClr val="007FA3"/>
          </a:solidFill>
          <a:latin typeface="Arial" pitchFamily="34" charset="0"/>
        </a:defRPr>
      </a:lvl2pPr>
      <a:lvl3pPr algn="ctr" rtl="0" eaLnBrk="0" fontAlgn="base" hangingPunct="0">
        <a:spcBef>
          <a:spcPct val="0"/>
        </a:spcBef>
        <a:spcAft>
          <a:spcPct val="0"/>
        </a:spcAft>
        <a:defRPr sz="2250" b="1">
          <a:solidFill>
            <a:srgbClr val="007FA3"/>
          </a:solidFill>
          <a:latin typeface="Arial" pitchFamily="34" charset="0"/>
        </a:defRPr>
      </a:lvl3pPr>
      <a:lvl4pPr algn="ctr" rtl="0" eaLnBrk="0" fontAlgn="base" hangingPunct="0">
        <a:spcBef>
          <a:spcPct val="0"/>
        </a:spcBef>
        <a:spcAft>
          <a:spcPct val="0"/>
        </a:spcAft>
        <a:defRPr sz="2250" b="1">
          <a:solidFill>
            <a:srgbClr val="007FA3"/>
          </a:solidFill>
          <a:latin typeface="Arial" pitchFamily="34" charset="0"/>
        </a:defRPr>
      </a:lvl4pPr>
      <a:lvl5pPr algn="ctr" rtl="0" eaLnBrk="0" fontAlgn="base" hangingPunct="0">
        <a:spcBef>
          <a:spcPct val="0"/>
        </a:spcBef>
        <a:spcAft>
          <a:spcPct val="0"/>
        </a:spcAft>
        <a:defRPr sz="2250" b="1">
          <a:solidFill>
            <a:srgbClr val="007FA3"/>
          </a:solidFill>
          <a:latin typeface="Arial" pitchFamily="34" charset="0"/>
        </a:defRPr>
      </a:lvl5pPr>
      <a:lvl6pPr marL="257162" algn="ctr" rtl="0" fontAlgn="base">
        <a:spcBef>
          <a:spcPct val="0"/>
        </a:spcBef>
        <a:spcAft>
          <a:spcPct val="0"/>
        </a:spcAft>
        <a:defRPr sz="2475">
          <a:solidFill>
            <a:schemeClr val="tx2"/>
          </a:solidFill>
          <a:latin typeface="Arial" pitchFamily="34" charset="0"/>
        </a:defRPr>
      </a:lvl6pPr>
      <a:lvl7pPr marL="514325" algn="ctr" rtl="0" fontAlgn="base">
        <a:spcBef>
          <a:spcPct val="0"/>
        </a:spcBef>
        <a:spcAft>
          <a:spcPct val="0"/>
        </a:spcAft>
        <a:defRPr sz="2475">
          <a:solidFill>
            <a:schemeClr val="tx2"/>
          </a:solidFill>
          <a:latin typeface="Arial" pitchFamily="34" charset="0"/>
        </a:defRPr>
      </a:lvl7pPr>
      <a:lvl8pPr marL="771487" algn="ctr" rtl="0" fontAlgn="base">
        <a:spcBef>
          <a:spcPct val="0"/>
        </a:spcBef>
        <a:spcAft>
          <a:spcPct val="0"/>
        </a:spcAft>
        <a:defRPr sz="2475">
          <a:solidFill>
            <a:schemeClr val="tx2"/>
          </a:solidFill>
          <a:latin typeface="Arial" pitchFamily="34" charset="0"/>
        </a:defRPr>
      </a:lvl8pPr>
      <a:lvl9pPr marL="1028649" algn="ctr" rtl="0" fontAlgn="base">
        <a:spcBef>
          <a:spcPct val="0"/>
        </a:spcBef>
        <a:spcAft>
          <a:spcPct val="0"/>
        </a:spcAft>
        <a:defRPr sz="2475">
          <a:solidFill>
            <a:schemeClr val="tx2"/>
          </a:solidFill>
          <a:latin typeface="Arial" pitchFamily="34" charset="0"/>
        </a:defRPr>
      </a:lvl9pPr>
    </p:titleStyle>
    <p:bodyStyle>
      <a:lvl1pPr marL="192872" indent="-192872" algn="l" rtl="0" eaLnBrk="0" fontAlgn="base" hangingPunct="0">
        <a:spcBef>
          <a:spcPct val="20000"/>
        </a:spcBef>
        <a:spcAft>
          <a:spcPct val="0"/>
        </a:spcAft>
        <a:buClr>
          <a:srgbClr val="007FA3"/>
        </a:buClr>
        <a:buChar char="•"/>
        <a:defRPr sz="1800">
          <a:solidFill>
            <a:schemeClr val="tx1"/>
          </a:solidFill>
          <a:latin typeface="+mj-lt"/>
          <a:ea typeface="+mn-ea"/>
          <a:cs typeface="+mn-cs"/>
        </a:defRPr>
      </a:lvl1pPr>
      <a:lvl2pPr marL="417889" indent="-160727" algn="l" rtl="0" eaLnBrk="0" fontAlgn="base" hangingPunct="0">
        <a:spcBef>
          <a:spcPct val="20000"/>
        </a:spcBef>
        <a:spcAft>
          <a:spcPct val="0"/>
        </a:spcAft>
        <a:buClr>
          <a:srgbClr val="007FA3"/>
        </a:buClr>
        <a:buChar char="–"/>
        <a:defRPr sz="1575">
          <a:solidFill>
            <a:schemeClr val="tx1"/>
          </a:solidFill>
          <a:latin typeface="+mj-lt"/>
        </a:defRPr>
      </a:lvl2pPr>
      <a:lvl3pPr marL="642906" indent="-128582" algn="l" rtl="0" eaLnBrk="0" fontAlgn="base" hangingPunct="0">
        <a:spcBef>
          <a:spcPct val="20000"/>
        </a:spcBef>
        <a:spcAft>
          <a:spcPct val="0"/>
        </a:spcAft>
        <a:buClr>
          <a:srgbClr val="007FA3"/>
        </a:buClr>
        <a:buChar char="•"/>
        <a:defRPr sz="1350">
          <a:solidFill>
            <a:schemeClr val="tx1"/>
          </a:solidFill>
          <a:latin typeface="+mj-lt"/>
        </a:defRPr>
      </a:lvl3pPr>
      <a:lvl4pPr marL="900068" indent="-128582" algn="l" rtl="0" eaLnBrk="0" fontAlgn="base" hangingPunct="0">
        <a:spcBef>
          <a:spcPct val="20000"/>
        </a:spcBef>
        <a:spcAft>
          <a:spcPct val="0"/>
        </a:spcAft>
        <a:buClr>
          <a:srgbClr val="007FA3"/>
        </a:buClr>
        <a:buChar char="–"/>
        <a:defRPr sz="1125">
          <a:solidFill>
            <a:schemeClr val="tx1"/>
          </a:solidFill>
          <a:latin typeface="+mj-lt"/>
        </a:defRPr>
      </a:lvl4pPr>
      <a:lvl5pPr marL="1157230" indent="-128582" algn="l" rtl="0" eaLnBrk="0" fontAlgn="base" hangingPunct="0">
        <a:spcBef>
          <a:spcPct val="20000"/>
        </a:spcBef>
        <a:spcAft>
          <a:spcPct val="0"/>
        </a:spcAft>
        <a:buChar char="»"/>
        <a:defRPr sz="1125">
          <a:solidFill>
            <a:schemeClr val="tx1"/>
          </a:solidFill>
          <a:latin typeface="+mj-lt"/>
        </a:defRPr>
      </a:lvl5pPr>
      <a:lvl6pPr marL="1414393" indent="-128582" algn="l" rtl="0" fontAlgn="base">
        <a:spcBef>
          <a:spcPct val="20000"/>
        </a:spcBef>
        <a:spcAft>
          <a:spcPct val="0"/>
        </a:spcAft>
        <a:buChar char="»"/>
        <a:defRPr sz="1125">
          <a:solidFill>
            <a:schemeClr val="tx1"/>
          </a:solidFill>
          <a:latin typeface="+mn-lt"/>
        </a:defRPr>
      </a:lvl6pPr>
      <a:lvl7pPr marL="1671554" indent="-128582" algn="l" rtl="0" fontAlgn="base">
        <a:spcBef>
          <a:spcPct val="20000"/>
        </a:spcBef>
        <a:spcAft>
          <a:spcPct val="0"/>
        </a:spcAft>
        <a:buChar char="»"/>
        <a:defRPr sz="1125">
          <a:solidFill>
            <a:schemeClr val="tx1"/>
          </a:solidFill>
          <a:latin typeface="+mn-lt"/>
        </a:defRPr>
      </a:lvl7pPr>
      <a:lvl8pPr marL="1928717" indent="-128582" algn="l" rtl="0" fontAlgn="base">
        <a:spcBef>
          <a:spcPct val="20000"/>
        </a:spcBef>
        <a:spcAft>
          <a:spcPct val="0"/>
        </a:spcAft>
        <a:buChar char="»"/>
        <a:defRPr sz="1125">
          <a:solidFill>
            <a:schemeClr val="tx1"/>
          </a:solidFill>
          <a:latin typeface="+mn-lt"/>
        </a:defRPr>
      </a:lvl8pPr>
      <a:lvl9pPr marL="2185880" indent="-128582" algn="l" rtl="0" fontAlgn="base">
        <a:spcBef>
          <a:spcPct val="20000"/>
        </a:spcBef>
        <a:spcAft>
          <a:spcPct val="0"/>
        </a:spcAft>
        <a:buChar char="»"/>
        <a:defRPr sz="1125">
          <a:solidFill>
            <a:schemeClr val="tx1"/>
          </a:solidFill>
          <a:latin typeface="+mn-lt"/>
        </a:defRPr>
      </a:lvl9pPr>
    </p:bodyStyle>
    <p:otherStyle>
      <a:defPPr>
        <a:defRPr lang="en-US"/>
      </a:defPPr>
      <a:lvl1pPr marL="0" algn="l" defTabSz="514325" rtl="0" eaLnBrk="1" latinLnBrk="0" hangingPunct="1">
        <a:defRPr sz="1013" kern="1200">
          <a:solidFill>
            <a:schemeClr val="tx1"/>
          </a:solidFill>
          <a:latin typeface="+mn-lt"/>
          <a:ea typeface="+mn-ea"/>
          <a:cs typeface="+mn-cs"/>
        </a:defRPr>
      </a:lvl1pPr>
      <a:lvl2pPr marL="257162" algn="l" defTabSz="514325" rtl="0" eaLnBrk="1" latinLnBrk="0" hangingPunct="1">
        <a:defRPr sz="1013" kern="1200">
          <a:solidFill>
            <a:schemeClr val="tx1"/>
          </a:solidFill>
          <a:latin typeface="+mn-lt"/>
          <a:ea typeface="+mn-ea"/>
          <a:cs typeface="+mn-cs"/>
        </a:defRPr>
      </a:lvl2pPr>
      <a:lvl3pPr marL="514325" algn="l" defTabSz="514325" rtl="0" eaLnBrk="1" latinLnBrk="0" hangingPunct="1">
        <a:defRPr sz="1013" kern="1200">
          <a:solidFill>
            <a:schemeClr val="tx1"/>
          </a:solidFill>
          <a:latin typeface="+mn-lt"/>
          <a:ea typeface="+mn-ea"/>
          <a:cs typeface="+mn-cs"/>
        </a:defRPr>
      </a:lvl3pPr>
      <a:lvl4pPr marL="771487" algn="l" defTabSz="514325" rtl="0" eaLnBrk="1" latinLnBrk="0" hangingPunct="1">
        <a:defRPr sz="1013" kern="1200">
          <a:solidFill>
            <a:schemeClr val="tx1"/>
          </a:solidFill>
          <a:latin typeface="+mn-lt"/>
          <a:ea typeface="+mn-ea"/>
          <a:cs typeface="+mn-cs"/>
        </a:defRPr>
      </a:lvl4pPr>
      <a:lvl5pPr marL="1028649" algn="l" defTabSz="514325" rtl="0" eaLnBrk="1" latinLnBrk="0" hangingPunct="1">
        <a:defRPr sz="1013" kern="1200">
          <a:solidFill>
            <a:schemeClr val="tx1"/>
          </a:solidFill>
          <a:latin typeface="+mn-lt"/>
          <a:ea typeface="+mn-ea"/>
          <a:cs typeface="+mn-cs"/>
        </a:defRPr>
      </a:lvl5pPr>
      <a:lvl6pPr marL="1285811" algn="l" defTabSz="514325" rtl="0" eaLnBrk="1" latinLnBrk="0" hangingPunct="1">
        <a:defRPr sz="1013" kern="1200">
          <a:solidFill>
            <a:schemeClr val="tx1"/>
          </a:solidFill>
          <a:latin typeface="+mn-lt"/>
          <a:ea typeface="+mn-ea"/>
          <a:cs typeface="+mn-cs"/>
        </a:defRPr>
      </a:lvl6pPr>
      <a:lvl7pPr marL="1542974" algn="l" defTabSz="514325" rtl="0" eaLnBrk="1" latinLnBrk="0" hangingPunct="1">
        <a:defRPr sz="1013" kern="1200">
          <a:solidFill>
            <a:schemeClr val="tx1"/>
          </a:solidFill>
          <a:latin typeface="+mn-lt"/>
          <a:ea typeface="+mn-ea"/>
          <a:cs typeface="+mn-cs"/>
        </a:defRPr>
      </a:lvl7pPr>
      <a:lvl8pPr marL="1800135" algn="l" defTabSz="514325" rtl="0" eaLnBrk="1" latinLnBrk="0" hangingPunct="1">
        <a:defRPr sz="1013" kern="1200">
          <a:solidFill>
            <a:schemeClr val="tx1"/>
          </a:solidFill>
          <a:latin typeface="+mn-lt"/>
          <a:ea typeface="+mn-ea"/>
          <a:cs typeface="+mn-cs"/>
        </a:defRPr>
      </a:lvl8pPr>
      <a:lvl9pPr marL="2057297" algn="l" defTabSz="514325"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3"/>
          <p:cNvSpPr txBox="1">
            <a:spLocks noChangeArrowheads="1"/>
          </p:cNvSpPr>
          <p:nvPr userDrawn="1"/>
        </p:nvSpPr>
        <p:spPr bwMode="auto">
          <a:xfrm>
            <a:off x="185739" y="6416683"/>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644727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49" y="112713"/>
            <a:ext cx="8596313"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8" name="Text Placeholder 4">
            <a:extLst>
              <a:ext uri="{FF2B5EF4-FFF2-40B4-BE49-F238E27FC236}">
                <a16:creationId xmlns:a16="http://schemas.microsoft.com/office/drawing/2014/main" id="{49BBEBAC-58E4-43D9-8404-6F18E4C00C89}"/>
              </a:ext>
            </a:extLst>
          </p:cNvPr>
          <p:cNvSpPr txBox="1">
            <a:spLocks/>
          </p:cNvSpPr>
          <p:nvPr/>
        </p:nvSpPr>
        <p:spPr bwMode="auto">
          <a:xfrm>
            <a:off x="4564063" y="2909627"/>
            <a:ext cx="4122737"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4572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16</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marL="0" lvl="0" indent="0" defTabSz="342900">
              <a:spcBef>
                <a:spcPts val="900"/>
              </a:spcBef>
              <a:buNone/>
              <a:defRPr/>
            </a:pPr>
            <a:r>
              <a:rPr lang="en-US" sz="2200" kern="0" dirty="0">
                <a:solidFill>
                  <a:srgbClr val="000000"/>
                </a:solidFill>
              </a:rPr>
              <a:t>Collaborative environments</a:t>
            </a:r>
          </a:p>
        </p:txBody>
      </p:sp>
    </p:spTree>
    <p:extLst>
      <p:ext uri="{BB962C8B-B14F-4D97-AF65-F5344CB8AC3E}">
        <p14:creationId xmlns:p14="http://schemas.microsoft.com/office/powerpoint/2010/main" val="36014740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5083"/>
            <a:ext cx="7886700" cy="670762"/>
          </a:xfrm>
        </p:spPr>
        <p:txBody>
          <a:bodyPr/>
          <a:lstStyle/>
          <a:p>
            <a:r>
              <a:rPr lang="en-US" sz="3600" i="0" u="none" strike="noStrike" kern="1400" baseline="0" dirty="0">
                <a:latin typeface="Arial" panose="020B0604020202020204" pitchFamily="34" charset="0"/>
              </a:rPr>
              <a:t>The prisoner’s dilemma</a:t>
            </a:r>
          </a:p>
        </p:txBody>
      </p:sp>
      <p:sp>
        <p:nvSpPr>
          <p:cNvPr id="3" name="Text Placeholder 2"/>
          <p:cNvSpPr>
            <a:spLocks noGrp="1"/>
          </p:cNvSpPr>
          <p:nvPr>
            <p:ph type="body" idx="4294967295"/>
          </p:nvPr>
        </p:nvSpPr>
        <p:spPr>
          <a:xfrm>
            <a:off x="662400" y="1434929"/>
            <a:ext cx="8028508" cy="4874430"/>
          </a:xfrm>
        </p:spPr>
        <p:txBody>
          <a:bodyPr>
            <a:normAutofit fontScale="92500"/>
          </a:bodyPr>
          <a:lstStyle/>
          <a:p>
            <a:pPr marL="354013" indent="-354013"/>
            <a:r>
              <a:rPr lang="en-CA" b="0" i="0" u="none" strike="noStrike" baseline="0" dirty="0" smtClean="0">
                <a:latin typeface="Arial" panose="020B0604020202020204" pitchFamily="34" charset="0"/>
              </a:rPr>
              <a:t>The prisoner’s dilemma refers to a number of situations where cooperation is the best course of action for all, only not for the individuals concerned. </a:t>
            </a:r>
          </a:p>
          <a:p>
            <a:pPr marL="354013" indent="-354013"/>
            <a:r>
              <a:rPr lang="en-CA" b="0" i="0" u="none" strike="noStrike" baseline="0" dirty="0" smtClean="0">
                <a:latin typeface="Arial" panose="020B0604020202020204" pitchFamily="34" charset="0"/>
              </a:rPr>
              <a:t>Two prisoners are in separate rooms at a police station, accused of a crime. </a:t>
            </a:r>
          </a:p>
          <a:p>
            <a:pPr marL="354013" indent="-354013"/>
            <a:r>
              <a:rPr lang="en-CA" b="0" i="0" u="none" strike="noStrike" baseline="0" dirty="0" smtClean="0">
                <a:latin typeface="Arial" panose="020B0604020202020204" pitchFamily="34" charset="0"/>
              </a:rPr>
              <a:t>If they both admit to committing the crime they will get three months’ community service each. </a:t>
            </a:r>
          </a:p>
          <a:p>
            <a:pPr marL="354013" indent="-354013"/>
            <a:r>
              <a:rPr lang="en-CA" b="0" i="0" u="none" strike="noStrike" baseline="0" dirty="0" smtClean="0">
                <a:latin typeface="Arial" panose="020B0604020202020204" pitchFamily="34" charset="0"/>
              </a:rPr>
              <a:t>If one admits to the crime and the other does not, the one who admits it will get 12 months’ community service and the other will go without punishment. </a:t>
            </a:r>
          </a:p>
          <a:p>
            <a:pPr marL="354013" indent="-354013"/>
            <a:r>
              <a:rPr lang="en-CA" b="0" i="0" u="none" strike="noStrike" baseline="0" dirty="0" smtClean="0">
                <a:latin typeface="Arial" panose="020B0604020202020204" pitchFamily="34" charset="0"/>
              </a:rPr>
              <a:t>If they both deny committing the crime, they each get six months’ punishment. </a:t>
            </a:r>
          </a:p>
          <a:p>
            <a:pPr marL="354013" indent="-354013"/>
            <a:r>
              <a:rPr lang="en-CA" b="0" i="0" u="none" strike="noStrike" baseline="0" dirty="0" smtClean="0">
                <a:latin typeface="Arial" panose="020B0604020202020204" pitchFamily="34" charset="0"/>
              </a:rPr>
              <a:t>You can see their dilemma! </a:t>
            </a:r>
          </a:p>
          <a:p>
            <a:pPr marL="354013" indent="-354013"/>
            <a:r>
              <a:rPr lang="en-CA" b="0" i="0" u="none" strike="noStrike" baseline="0" dirty="0" smtClean="0">
                <a:latin typeface="Arial" panose="020B0604020202020204" pitchFamily="34" charset="0"/>
              </a:rPr>
              <a:t>Do they cooperate and hope the other does the same, or do they go for the selfish option of denial? </a:t>
            </a:r>
          </a:p>
          <a:p>
            <a:pPr marL="354013" indent="-354013"/>
            <a:r>
              <a:rPr lang="en-CA" b="0" i="0" u="none" strike="noStrike" baseline="0" dirty="0" smtClean="0">
                <a:latin typeface="Arial" panose="020B0604020202020204" pitchFamily="34" charset="0"/>
              </a:rPr>
              <a:t>They could get away with no punishment, or they could finish up with six months rather than three.</a:t>
            </a:r>
          </a:p>
          <a:p>
            <a:pPr marL="354013" indent="-354013"/>
            <a:r>
              <a:rPr lang="en-CA" b="0" i="0" u="none" strike="noStrike" baseline="0" dirty="0" smtClean="0">
                <a:latin typeface="Arial" panose="020B0604020202020204" pitchFamily="34" charset="0"/>
              </a:rPr>
              <a:t>There are many varieties of these situations and changing the types and amount of award or punishment changes the way people behave.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112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4957"/>
            <a:ext cx="7886700" cy="571010"/>
          </a:xfrm>
        </p:spPr>
        <p:txBody>
          <a:bodyPr/>
          <a:lstStyle/>
          <a:p>
            <a:r>
              <a:rPr lang="en-US" sz="3600" i="0" u="none" strike="noStrike" kern="1400" baseline="0" dirty="0">
                <a:latin typeface="Arial" panose="020B0604020202020204" pitchFamily="34" charset="0"/>
              </a:rPr>
              <a:t>Social issues</a:t>
            </a:r>
          </a:p>
        </p:txBody>
      </p:sp>
      <p:sp>
        <p:nvSpPr>
          <p:cNvPr id="3" name="Text Placeholder 2"/>
          <p:cNvSpPr>
            <a:spLocks noGrp="1"/>
          </p:cNvSpPr>
          <p:nvPr>
            <p:ph type="body" idx="4294967295"/>
          </p:nvPr>
        </p:nvSpPr>
        <p:spPr>
          <a:xfrm>
            <a:off x="662400" y="1426610"/>
            <a:ext cx="8036820" cy="4813937"/>
          </a:xfrm>
        </p:spPr>
        <p:txBody>
          <a:bodyPr>
            <a:normAutofit/>
          </a:bodyPr>
          <a:lstStyle/>
          <a:p>
            <a:pPr marL="354013" indent="-354013"/>
            <a:r>
              <a:rPr lang="en-CA" b="0" i="0" u="none" strike="noStrike" baseline="0" dirty="0" smtClean="0">
                <a:latin typeface="Arial" panose="020B0604020202020204" pitchFamily="34" charset="0"/>
              </a:rPr>
              <a:t>Cooperative working is not just a rational activity, but a socially constructed practice, with all the shifting, conflicting motivations and politicking that this implies. </a:t>
            </a:r>
          </a:p>
          <a:p>
            <a:pPr marL="354013" indent="-354013"/>
            <a:r>
              <a:rPr lang="en-CA" b="0" i="0" u="none" strike="noStrike" baseline="0" dirty="0" smtClean="0">
                <a:latin typeface="Arial" panose="020B0604020202020204" pitchFamily="34" charset="0"/>
              </a:rPr>
              <a:t>We navigate through this environment using our knowledge of other people, guided by social conventions. </a:t>
            </a:r>
          </a:p>
          <a:p>
            <a:pPr marL="354013" indent="-354013"/>
            <a:r>
              <a:rPr lang="en-CA" b="0" i="0" u="none" strike="noStrike" baseline="0" dirty="0" smtClean="0">
                <a:latin typeface="Arial" panose="020B0604020202020204" pitchFamily="34" charset="0"/>
              </a:rPr>
              <a:t>Introducing collaborative environments can disrupt the balance between private and public spaces. </a:t>
            </a:r>
          </a:p>
          <a:p>
            <a:pPr marL="354013" indent="-354013"/>
            <a:r>
              <a:rPr lang="en-CA" b="0" i="0" u="none" strike="noStrike" baseline="0" dirty="0" smtClean="0">
                <a:latin typeface="Arial" panose="020B0604020202020204" pitchFamily="34" charset="0"/>
              </a:rPr>
              <a:t>For example, a person’s personal diary is not normally available for inspection. </a:t>
            </a:r>
          </a:p>
          <a:p>
            <a:pPr marL="354013" indent="-354013"/>
            <a:r>
              <a:rPr lang="en-CA" b="0" i="0" u="none" strike="noStrike" baseline="0" dirty="0" smtClean="0">
                <a:latin typeface="Arial" panose="020B0604020202020204" pitchFamily="34" charset="0"/>
              </a:rPr>
              <a:t>Video-mediated ‘shared offices’ and similar technologies attempt to support privacy conventions by such devices as alerting people when a video ‘glance’ is intruding into their space, but still manage to embarrass people from time to time. </a:t>
            </a:r>
          </a:p>
          <a:p>
            <a:pPr marL="354013" indent="-354013"/>
            <a:r>
              <a:rPr lang="en-CA" b="0" i="0" u="none" strike="noStrike" baseline="0" dirty="0" smtClean="0">
                <a:latin typeface="Arial" panose="020B0604020202020204" pitchFamily="34" charset="0"/>
              </a:rPr>
              <a:t>New group-working technologies may shift delicate power balances through the increased availability of information.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03687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69"/>
            <a:ext cx="7886700" cy="571010"/>
          </a:xfrm>
        </p:spPr>
        <p:txBody>
          <a:bodyPr/>
          <a:lstStyle/>
          <a:p>
            <a:r>
              <a:rPr lang="en-US" sz="3600" i="0" u="none" strike="noStrike" kern="1400" baseline="0" dirty="0">
                <a:latin typeface="Arial" panose="020B0604020202020204" pitchFamily="34" charset="0"/>
              </a:rPr>
              <a:t>The space–time </a:t>
            </a:r>
            <a:r>
              <a:rPr lang="en-US" sz="3600" i="0" u="none" strike="noStrike" kern="1400" baseline="0" dirty="0" smtClean="0">
                <a:latin typeface="Arial" panose="020B0604020202020204" pitchFamily="34" charset="0"/>
              </a:rPr>
              <a:t>matrix</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4926"/>
            <a:ext cx="8008765" cy="4838873"/>
          </a:xfrm>
        </p:spPr>
        <p:txBody>
          <a:bodyPr>
            <a:normAutofit fontScale="92500" lnSpcReduction="10000"/>
          </a:bodyPr>
          <a:lstStyle/>
          <a:p>
            <a:pPr marL="354013" indent="-354013">
              <a:lnSpc>
                <a:spcPct val="120000"/>
              </a:lnSpc>
            </a:pPr>
            <a:r>
              <a:rPr lang="en-CA" b="0" i="0" u="none" strike="noStrike" baseline="0" dirty="0" smtClean="0">
                <a:latin typeface="Arial" panose="020B0604020202020204" pitchFamily="34" charset="0"/>
              </a:rPr>
              <a:t>A number of different ways of characterizing technology to support cooperative working have been discussed since CSCW’s inception in the mid-1980s. </a:t>
            </a:r>
          </a:p>
          <a:p>
            <a:pPr marL="354013" indent="-354013"/>
            <a:r>
              <a:rPr lang="en-CA" b="0" i="0" u="none" strike="noStrike" baseline="0" dirty="0" err="1" smtClean="0">
                <a:latin typeface="Arial" panose="020B0604020202020204" pitchFamily="34" charset="0"/>
              </a:rPr>
              <a:t>DeSanctis</a:t>
            </a:r>
            <a:r>
              <a:rPr lang="en-CA" b="0" i="0" u="none" strike="noStrike" baseline="0" dirty="0" smtClean="0">
                <a:latin typeface="Arial" panose="020B0604020202020204" pitchFamily="34" charset="0"/>
              </a:rPr>
              <a:t> and </a:t>
            </a:r>
            <a:r>
              <a:rPr lang="en-CA" b="0" i="0" u="none" strike="noStrike" baseline="0" dirty="0" err="1" smtClean="0">
                <a:latin typeface="Arial" panose="020B0604020202020204" pitchFamily="34" charset="0"/>
              </a:rPr>
              <a:t>Gallupe</a:t>
            </a:r>
            <a:r>
              <a:rPr lang="en-CA" b="0" i="0" u="none" strike="noStrike" baseline="0" dirty="0" smtClean="0">
                <a:latin typeface="Arial" panose="020B0604020202020204" pitchFamily="34" charset="0"/>
              </a:rPr>
              <a:t> (1987) proposed the space (or place)–time matrix. </a:t>
            </a:r>
          </a:p>
          <a:p>
            <a:pPr marL="354013" indent="-354013"/>
            <a:r>
              <a:rPr lang="en-CA" b="0" i="0" u="none" strike="noStrike" baseline="0" dirty="0" smtClean="0">
                <a:latin typeface="Arial" panose="020B0604020202020204" pitchFamily="34" charset="0"/>
              </a:rPr>
              <a:t>Their original formulation simply recognized that the two key variables were space and time. </a:t>
            </a:r>
          </a:p>
          <a:p>
            <a:pPr marL="354013" indent="-354013"/>
            <a:r>
              <a:rPr lang="en-CA" b="0" i="0" u="none" strike="noStrike" baseline="0" dirty="0" smtClean="0">
                <a:latin typeface="Arial" panose="020B0604020202020204" pitchFamily="34" charset="0"/>
              </a:rPr>
              <a:t>This very simply means that people might be co-present while they work or may be located elsewhere, and equally, they may be working together at the same time (synchronous) or at different times (asynchronous). </a:t>
            </a:r>
          </a:p>
          <a:p>
            <a:pPr marL="354013" indent="-354013"/>
            <a:r>
              <a:rPr lang="en-CA" b="0" i="0" u="none" strike="noStrike" baseline="0" dirty="0" smtClean="0">
                <a:latin typeface="Arial" panose="020B0604020202020204" pitchFamily="34" charset="0"/>
              </a:rPr>
              <a:t>Since the original version, various suggestions have been made for additional dimensions, of which predictability is perhaps the most important..</a:t>
            </a:r>
          </a:p>
          <a:p>
            <a:pPr marL="354013" indent="-354013"/>
            <a:r>
              <a:rPr lang="en-CA" b="0" i="0" u="none" strike="noStrike" baseline="0" dirty="0" smtClean="0">
                <a:latin typeface="Arial" panose="020B0604020202020204" pitchFamily="34" charset="0"/>
              </a:rPr>
              <a:t>A word or two of warning—while the table is a useful heuristic it can be seen that some technologies can be placed in more than one category. </a:t>
            </a:r>
          </a:p>
          <a:p>
            <a:pPr marL="354013" indent="-354013"/>
            <a:r>
              <a:rPr lang="en-CA" b="0" i="0" u="none" strike="noStrike" baseline="0" dirty="0" smtClean="0">
                <a:latin typeface="Arial" panose="020B0604020202020204" pitchFamily="34" charset="0"/>
              </a:rPr>
              <a:t>Many of us will have experienced the use of e-mail in an almost synchronous fashion, when we have effectively conducted a conversation with it. </a:t>
            </a:r>
          </a:p>
          <a:p>
            <a:pPr marL="354013" indent="-354013"/>
            <a:r>
              <a:rPr lang="en-CA" b="0" i="0" u="none" strike="noStrike" baseline="0" dirty="0" smtClean="0">
                <a:latin typeface="Arial" panose="020B0604020202020204" pitchFamily="34" charset="0"/>
              </a:rPr>
              <a:t>Similarly, there is no reason why workflow cannot be used between shifts of people working in the same place.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5981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6142"/>
            <a:ext cx="7886700" cy="670762"/>
          </a:xfrm>
        </p:spPr>
        <p:txBody>
          <a:bodyPr/>
          <a:lstStyle/>
          <a:p>
            <a:r>
              <a:rPr lang="en-US" sz="3600" kern="1400" dirty="0" smtClean="0">
                <a:latin typeface="Arial" panose="020B0604020202020204" pitchFamily="34" charset="0"/>
              </a:rPr>
              <a:t>Table 16.1 The S</a:t>
            </a:r>
            <a:r>
              <a:rPr lang="en-US" sz="3600" i="0" u="none" strike="noStrike" kern="1400" baseline="0" dirty="0" smtClean="0">
                <a:latin typeface="Arial" panose="020B0604020202020204" pitchFamily="34" charset="0"/>
              </a:rPr>
              <a:t>pace–time matrix</a:t>
            </a:r>
            <a:endParaRPr lang="en-US" sz="3600" i="0" u="none" strike="noStrike" kern="1400" baseline="0" dirty="0">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52" y="2027207"/>
            <a:ext cx="8018696" cy="3303917"/>
          </a:xfrm>
          <a:prstGeom prst="rect">
            <a:avLst/>
          </a:prstGeom>
        </p:spPr>
      </p:pic>
    </p:spTree>
    <p:extLst>
      <p:ext uri="{BB962C8B-B14F-4D97-AF65-F5344CB8AC3E}">
        <p14:creationId xmlns:p14="http://schemas.microsoft.com/office/powerpoint/2010/main" val="1917492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644"/>
            <a:ext cx="7886700" cy="587636"/>
          </a:xfrm>
        </p:spPr>
        <p:txBody>
          <a:bodyPr/>
          <a:lstStyle/>
          <a:p>
            <a:pPr marR="2130"/>
            <a:r>
              <a:rPr lang="en-US" sz="3600" i="0" u="none" strike="noStrike" kern="1400" baseline="0" dirty="0">
                <a:latin typeface="Arial" charset="0"/>
              </a:rPr>
              <a:t>Challenge</a:t>
            </a:r>
            <a:r>
              <a:rPr lang="en-US" b="0" i="0" u="none" strike="noStrike" kern="1400" baseline="0" dirty="0">
                <a:latin typeface="Arial" charset="0"/>
              </a:rPr>
              <a:t> </a:t>
            </a:r>
          </a:p>
        </p:txBody>
      </p:sp>
      <p:sp>
        <p:nvSpPr>
          <p:cNvPr id="3" name="Text Placeholder 2"/>
          <p:cNvSpPr>
            <a:spLocks noGrp="1"/>
          </p:cNvSpPr>
          <p:nvPr>
            <p:ph type="body" idx="4294967295"/>
          </p:nvPr>
        </p:nvSpPr>
        <p:spPr>
          <a:xfrm>
            <a:off x="662400" y="1434926"/>
            <a:ext cx="8036820" cy="1241772"/>
          </a:xfrm>
        </p:spPr>
        <p:txBody>
          <a:bodyPr/>
          <a:lstStyle/>
          <a:p>
            <a:pPr marL="354013" indent="-354013"/>
            <a:r>
              <a:rPr lang="en-CA" b="0" i="0" u="none" strike="noStrike" baseline="0" dirty="0" smtClean="0">
                <a:latin typeface="Arial" panose="020B0604020202020204" pitchFamily="34" charset="0"/>
              </a:rPr>
              <a:t>Extending the matrix to </a:t>
            </a:r>
            <a:r>
              <a:rPr lang="en-CA" b="0" i="1" u="none" strike="noStrike" baseline="0" dirty="0" smtClean="0">
                <a:latin typeface="Arial" panose="020B0604020202020204" pitchFamily="34" charset="0"/>
              </a:rPr>
              <a:t>n</a:t>
            </a:r>
            <a:r>
              <a:rPr lang="en-CA" b="0" i="0" u="none" strike="noStrike" baseline="0" dirty="0" smtClean="0">
                <a:latin typeface="Arial" panose="020B0604020202020204" pitchFamily="34" charset="0"/>
              </a:rPr>
              <a:t> dimensions (which would, of course, make it difficult to draw), what other dimensions do you think might be relevant?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07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1703"/>
            <a:ext cx="7886700" cy="654138"/>
          </a:xfrm>
        </p:spPr>
        <p:txBody>
          <a:bodyPr/>
          <a:lstStyle/>
          <a:p>
            <a:r>
              <a:rPr lang="en-US" sz="3600" i="0" u="none" strike="noStrike" kern="1400" baseline="0" dirty="0">
                <a:latin typeface="Arial" panose="020B0604020202020204" pitchFamily="34" charset="0"/>
              </a:rPr>
              <a:t>Articulation and </a:t>
            </a:r>
            <a:r>
              <a:rPr lang="en-US" sz="3600" i="0" u="none" strike="noStrike" kern="1400" baseline="0" dirty="0" smtClean="0">
                <a:latin typeface="Arial" panose="020B0604020202020204" pitchFamily="34" charset="0"/>
              </a:rPr>
              <a:t>awareness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298"/>
            <a:ext cx="8036820" cy="4855501"/>
          </a:xfrm>
        </p:spPr>
        <p:txBody>
          <a:bodyPr>
            <a:normAutofit lnSpcReduction="10000"/>
          </a:bodyPr>
          <a:lstStyle/>
          <a:p>
            <a:pPr marL="354013" indent="-354013"/>
            <a:r>
              <a:rPr lang="en-CA" sz="2000" b="0" i="0" u="none" strike="noStrike" baseline="0" dirty="0" smtClean="0">
                <a:latin typeface="Arial" panose="020B0604020202020204" pitchFamily="34" charset="0"/>
              </a:rPr>
              <a:t>In order for a number of individuals to collaborate in an activity they must organize and divide the activity into individual tasks (articulation) and they have to have some appreciation of what other people are doing or have done (awareness). </a:t>
            </a:r>
          </a:p>
          <a:p>
            <a:pPr marL="354013" indent="-354013"/>
            <a:r>
              <a:rPr lang="en-CA" sz="2000" b="0" i="0" u="none" strike="noStrike" baseline="0" dirty="0" smtClean="0">
                <a:latin typeface="Arial" panose="020B0604020202020204" pitchFamily="34" charset="0"/>
              </a:rPr>
              <a:t>Awareness makes it possible to evaluate individual actions and the relevance of contributions in order to manage collaborative work. </a:t>
            </a:r>
          </a:p>
          <a:p>
            <a:pPr marL="354013" indent="-354013"/>
            <a:r>
              <a:rPr lang="en-CA" sz="2000" b="0" i="0" u="none" strike="noStrike" baseline="0" dirty="0" smtClean="0">
                <a:latin typeface="Arial" panose="020B0604020202020204" pitchFamily="34" charset="0"/>
              </a:rPr>
              <a:t>People can be aware of each other visually, audibly and through body positioning and ‘proxemics’ (Hall, 1966). </a:t>
            </a:r>
          </a:p>
          <a:p>
            <a:pPr marL="354013" indent="-354013"/>
            <a:r>
              <a:rPr lang="en-CA" sz="2000" b="0" i="0" u="none" strike="noStrike" baseline="0" dirty="0" smtClean="0">
                <a:latin typeface="Arial" panose="020B0604020202020204" pitchFamily="34" charset="0"/>
              </a:rPr>
              <a:t>Proxemics looks at the relationships between people’s personal spaces and their public spaces (see </a:t>
            </a:r>
            <a:r>
              <a:rPr lang="en-CA" sz="2000" dirty="0" smtClean="0">
                <a:latin typeface="Arial" panose="020B0604020202020204" pitchFamily="34" charset="0"/>
              </a:rPr>
              <a:t>S</a:t>
            </a:r>
            <a:r>
              <a:rPr lang="en-CA" sz="2000" b="0" i="0" u="none" strike="noStrike" baseline="0" dirty="0" smtClean="0">
                <a:latin typeface="Arial" panose="020B0604020202020204" pitchFamily="34" charset="0"/>
              </a:rPr>
              <a:t>ection 24.2) can also be aware of what other people have done through observations of changes to ‘boundary objects’ (</a:t>
            </a:r>
            <a:r>
              <a:rPr lang="en-CA" sz="2000" b="0" i="0" u="none" strike="noStrike" baseline="0" dirty="0" err="1" smtClean="0">
                <a:latin typeface="Arial" panose="020B0604020202020204" pitchFamily="34" charset="0"/>
              </a:rPr>
              <a:t>Lutters</a:t>
            </a:r>
            <a:r>
              <a:rPr lang="en-CA" sz="2000" b="0" i="0" u="none" strike="noStrike" baseline="0" dirty="0" smtClean="0">
                <a:latin typeface="Arial" panose="020B0604020202020204" pitchFamily="34" charset="0"/>
              </a:rPr>
              <a:t> and Ackerman, 2007). </a:t>
            </a:r>
          </a:p>
          <a:p>
            <a:pPr marL="354013" indent="-354013"/>
            <a:r>
              <a:rPr lang="en-CA" sz="2000" b="0" i="0" u="none" strike="noStrike" baseline="0" dirty="0" smtClean="0">
                <a:latin typeface="Arial" panose="020B0604020202020204" pitchFamily="34" charset="0"/>
              </a:rPr>
              <a:t>These are objects that are shared between collaborating individuals.</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90532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1704"/>
            <a:ext cx="7886700" cy="637512"/>
          </a:xfrm>
        </p:spPr>
        <p:txBody>
          <a:bodyPr/>
          <a:lstStyle/>
          <a:p>
            <a:r>
              <a:rPr lang="en-US" sz="3600" i="0" u="none" strike="noStrike" kern="1400" baseline="0" dirty="0">
                <a:latin typeface="Arial" panose="020B0604020202020204" pitchFamily="34" charset="0"/>
              </a:rPr>
              <a:t>Articulation and awareness </a:t>
            </a:r>
            <a:r>
              <a:rPr lang="en-US" sz="3600" i="0" u="none" strike="noStrike" kern="1400" baseline="0" dirty="0" smtClean="0">
                <a:latin typeface="Arial" panose="020B0604020202020204" pitchFamily="34" charset="0"/>
              </a:rPr>
              <a:t>(2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01"/>
            <a:ext cx="8020194" cy="4847185"/>
          </a:xfrm>
        </p:spPr>
        <p:txBody>
          <a:bodyPr>
            <a:normAutofit/>
          </a:bodyPr>
          <a:lstStyle/>
          <a:p>
            <a:pPr marL="354013" indent="-354013"/>
            <a:r>
              <a:rPr lang="en-CA" sz="2000" b="0" i="0" u="none" strike="noStrike" baseline="0" dirty="0" smtClean="0">
                <a:latin typeface="Arial" panose="020B0604020202020204" pitchFamily="34" charset="0"/>
              </a:rPr>
              <a:t>Articulation refers to how work is broken down into units and subtasks, its delegation among participants and its reintegration toward the goal of the work. </a:t>
            </a:r>
          </a:p>
          <a:p>
            <a:pPr marL="354013" indent="-354013"/>
            <a:r>
              <a:rPr lang="en-CA" sz="2000" b="0" i="0" u="none" strike="noStrike" baseline="0" dirty="0" smtClean="0">
                <a:latin typeface="Arial" panose="020B0604020202020204" pitchFamily="34" charset="0"/>
              </a:rPr>
              <a:t>It refers to the explicit organization of tasks as plans and schedules, the allocation of informational and interactional resources and of rights and responsibilities in the group. </a:t>
            </a:r>
          </a:p>
          <a:p>
            <a:pPr marL="354013" indent="-354013"/>
            <a:r>
              <a:rPr lang="en-CA" sz="2000" b="0" i="0" u="none" strike="noStrike" baseline="0" dirty="0" smtClean="0">
                <a:latin typeface="Arial" panose="020B0604020202020204" pitchFamily="34" charset="0"/>
              </a:rPr>
              <a:t>Articulation also covers how these component tasks are carried through in the physical and conceptual contexts that pertain at a given time. </a:t>
            </a:r>
          </a:p>
          <a:p>
            <a:pPr marL="354013" indent="-354013"/>
            <a:r>
              <a:rPr lang="en-CA" sz="2000" b="0" i="0" u="none" strike="noStrike" baseline="0" dirty="0" smtClean="0">
                <a:latin typeface="Arial" panose="020B0604020202020204" pitchFamily="34" charset="0"/>
              </a:rPr>
              <a:t>Thus articulation involves the processes by which the boundary objects are worked on and the sequence in which this happens, where they are put and who picks them up next in the process.</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632277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9892"/>
            <a:ext cx="7886700" cy="521134"/>
          </a:xfrm>
        </p:spPr>
        <p:txBody>
          <a:bodyPr/>
          <a:lstStyle/>
          <a:p>
            <a:r>
              <a:rPr lang="en-US" sz="3600" i="0" u="none" strike="noStrike" kern="1400" baseline="0" dirty="0">
                <a:latin typeface="Arial" panose="020B0604020202020204" pitchFamily="34" charset="0"/>
              </a:rPr>
              <a:t>Sharing</a:t>
            </a:r>
          </a:p>
        </p:txBody>
      </p:sp>
      <p:sp>
        <p:nvSpPr>
          <p:cNvPr id="3" name="Text Placeholder 2"/>
          <p:cNvSpPr>
            <a:spLocks noGrp="1"/>
          </p:cNvSpPr>
          <p:nvPr>
            <p:ph type="body" idx="4294967295"/>
          </p:nvPr>
        </p:nvSpPr>
        <p:spPr>
          <a:xfrm>
            <a:off x="662400" y="1443236"/>
            <a:ext cx="8036820" cy="4813937"/>
          </a:xfrm>
        </p:spPr>
        <p:txBody>
          <a:bodyPr>
            <a:normAutofit fontScale="85000" lnSpcReduction="10000"/>
          </a:bodyPr>
          <a:lstStyle/>
          <a:p>
            <a:pPr marL="354013" indent="-354013">
              <a:lnSpc>
                <a:spcPct val="110000"/>
              </a:lnSpc>
            </a:pPr>
            <a:r>
              <a:rPr lang="en-US" b="0" i="0" u="none" strike="noStrike" baseline="0" dirty="0">
                <a:latin typeface="Arial" panose="020B0604020202020204" pitchFamily="34" charset="0"/>
              </a:rPr>
              <a:t>Sharing and collaboration inevitably lead to issues of individual and shared territories. </a:t>
            </a:r>
          </a:p>
          <a:p>
            <a:pPr marL="354013" indent="-354013">
              <a:lnSpc>
                <a:spcPct val="110000"/>
              </a:lnSpc>
            </a:pPr>
            <a:r>
              <a:rPr lang="en-US" b="0" i="0" u="none" strike="noStrike" baseline="0" dirty="0">
                <a:latin typeface="Arial" panose="020B0604020202020204" pitchFamily="34" charset="0"/>
              </a:rPr>
              <a:t>These may relate to physical space, where people like to have their own space and a shared space. </a:t>
            </a:r>
          </a:p>
          <a:p>
            <a:pPr marL="354013" indent="-354013">
              <a:lnSpc>
                <a:spcPct val="110000"/>
              </a:lnSpc>
            </a:pPr>
            <a:r>
              <a:rPr lang="en-US" b="0" i="0" u="none" strike="noStrike" baseline="0" dirty="0">
                <a:latin typeface="Arial" panose="020B0604020202020204" pitchFamily="34" charset="0"/>
              </a:rPr>
              <a:t>They also like to distinguish personal spaces from public spaces. </a:t>
            </a:r>
          </a:p>
          <a:p>
            <a:pPr marL="354013" indent="-354013">
              <a:lnSpc>
                <a:spcPct val="110000"/>
              </a:lnSpc>
            </a:pPr>
            <a:r>
              <a:rPr lang="en-US" b="0" i="0" u="none" strike="noStrike" baseline="0" dirty="0">
                <a:latin typeface="Arial" panose="020B0604020202020204" pitchFamily="34" charset="0"/>
              </a:rPr>
              <a:t>Similarly territories may refer to digital spaces whether these are areas of a shared tabletop or whether they are personal laptop computers where individuals can work on something in private before they have to share it with their collaborators.</a:t>
            </a:r>
          </a:p>
          <a:p>
            <a:pPr marL="354013" indent="-354013">
              <a:lnSpc>
                <a:spcPct val="110000"/>
              </a:lnSpc>
            </a:pPr>
            <a:r>
              <a:rPr lang="en-US" b="0" i="0" u="none" strike="noStrike" baseline="0" dirty="0">
                <a:latin typeface="Arial" panose="020B0604020202020204" pitchFamily="34" charset="0"/>
              </a:rPr>
              <a:t>In a collocated collaboration it is easier for people to see what one another are doing and of course they can talk to each other! </a:t>
            </a:r>
          </a:p>
          <a:p>
            <a:pPr marL="354013" indent="-354013">
              <a:lnSpc>
                <a:spcPct val="110000"/>
              </a:lnSpc>
            </a:pPr>
            <a:r>
              <a:rPr lang="en-US" b="0" i="0" u="none" strike="noStrike" baseline="0" dirty="0">
                <a:latin typeface="Arial" panose="020B0604020202020204" pitchFamily="34" charset="0"/>
              </a:rPr>
              <a:t>In distributed collaborative environments designers need to attend to the design of the interaction to ensure that collaborators are aware of changes that happen. </a:t>
            </a:r>
          </a:p>
          <a:p>
            <a:pPr marL="354013" indent="-354013">
              <a:lnSpc>
                <a:spcPct val="110000"/>
              </a:lnSpc>
            </a:pPr>
            <a:r>
              <a:rPr lang="en-US" b="0" i="0" u="none" strike="noStrike" baseline="0" dirty="0">
                <a:latin typeface="Arial" panose="020B0604020202020204" pitchFamily="34" charset="0"/>
              </a:rPr>
              <a:t>For example, applications such as Dropbox or Google Drive allow people to share files, but the notifications on such systems when modifications are made to a file are not so good. </a:t>
            </a:r>
          </a:p>
          <a:p>
            <a:pPr marL="354013" indent="-354013">
              <a:lnSpc>
                <a:spcPct val="110000"/>
              </a:lnSpc>
            </a:pPr>
            <a:r>
              <a:rPr lang="en-US" b="0" i="0" u="none" strike="noStrike" baseline="0" dirty="0">
                <a:latin typeface="Arial" panose="020B0604020202020204" pitchFamily="34" charset="0"/>
              </a:rPr>
              <a:t>Of course you do not want to receive an e-mail every time a small change is made to a shared document, but you do want to know when a collaborator has made changes and finished working on it. And for this you will have to send an e-mail.</a:t>
            </a:r>
          </a:p>
        </p:txBody>
      </p:sp>
    </p:spTree>
    <p:extLst>
      <p:ext uri="{BB962C8B-B14F-4D97-AF65-F5344CB8AC3E}">
        <p14:creationId xmlns:p14="http://schemas.microsoft.com/office/powerpoint/2010/main" val="1737701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833"/>
            <a:ext cx="7886700" cy="471258"/>
          </a:xfrm>
        </p:spPr>
        <p:txBody>
          <a:bodyPr/>
          <a:lstStyle/>
          <a:p>
            <a:r>
              <a:rPr lang="en-US" sz="3600" i="0" u="none" strike="noStrike" kern="1400" baseline="0" dirty="0">
                <a:latin typeface="Arial" panose="020B0604020202020204" pitchFamily="34" charset="0"/>
              </a:rPr>
              <a:t>The TACIT Framework</a:t>
            </a:r>
          </a:p>
        </p:txBody>
      </p:sp>
      <p:sp>
        <p:nvSpPr>
          <p:cNvPr id="3" name="Text Placeholder 2"/>
          <p:cNvSpPr>
            <a:spLocks noGrp="1"/>
          </p:cNvSpPr>
          <p:nvPr>
            <p:ph type="body" idx="4294967295"/>
          </p:nvPr>
        </p:nvSpPr>
        <p:spPr>
          <a:xfrm>
            <a:off x="662399" y="1426616"/>
            <a:ext cx="8194263" cy="1603375"/>
          </a:xfrm>
        </p:spPr>
        <p:txBody>
          <a:bodyPr/>
          <a:lstStyle/>
          <a:p>
            <a:pPr marL="354013" indent="-354013"/>
            <a:r>
              <a:rPr lang="en-CA" b="0" i="0" u="none" strike="noStrike" baseline="0" dirty="0" err="1" smtClean="0">
                <a:latin typeface="Arial" panose="020B0604020202020204" pitchFamily="34" charset="0"/>
              </a:rPr>
              <a:t>Benyon</a:t>
            </a:r>
            <a:r>
              <a:rPr lang="en-CA" b="0" i="0" u="none" strike="noStrike" baseline="0" dirty="0" smtClean="0">
                <a:latin typeface="Arial" panose="020B0604020202020204" pitchFamily="34" charset="0"/>
              </a:rPr>
              <a:t> and </a:t>
            </a:r>
            <a:r>
              <a:rPr lang="en-CA" b="0" i="0" u="none" strike="noStrike" baseline="0" dirty="0" err="1" smtClean="0">
                <a:latin typeface="Arial" panose="020B0604020202020204" pitchFamily="34" charset="0"/>
              </a:rPr>
              <a:t>Mival</a:t>
            </a:r>
            <a:r>
              <a:rPr lang="en-CA" b="0" i="0" u="none" strike="noStrike" baseline="0" dirty="0" smtClean="0">
                <a:latin typeface="Arial" panose="020B0604020202020204" pitchFamily="34" charset="0"/>
              </a:rPr>
              <a:t> (2015) have brought these issues from CSCW together with the ideas of blended spaces (discussed further in Chapter 18).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16726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74968"/>
            <a:ext cx="8856663" cy="1325563"/>
          </a:xfrm>
        </p:spPr>
        <p:txBody>
          <a:bodyPr/>
          <a:lstStyle/>
          <a:p>
            <a:pPr marL="354013" indent="-354013"/>
            <a:r>
              <a:rPr lang="en-US" sz="3600" i="0" u="none" strike="noStrike" kern="1400" baseline="0" dirty="0">
                <a:latin typeface="Arial" panose="020B0604020202020204" pitchFamily="34" charset="0"/>
              </a:rPr>
              <a:t>Technologies to support cooperative working</a:t>
            </a:r>
          </a:p>
        </p:txBody>
      </p:sp>
      <p:sp>
        <p:nvSpPr>
          <p:cNvPr id="3" name="Text Placeholder 2"/>
          <p:cNvSpPr>
            <a:spLocks noGrp="1"/>
          </p:cNvSpPr>
          <p:nvPr>
            <p:ph type="body" idx="4294967295"/>
          </p:nvPr>
        </p:nvSpPr>
        <p:spPr>
          <a:xfrm>
            <a:off x="662400" y="1426612"/>
            <a:ext cx="7886700" cy="4351338"/>
          </a:xfrm>
        </p:spPr>
        <p:txBody>
          <a:bodyPr>
            <a:normAutofit/>
          </a:bodyPr>
          <a:lstStyle/>
          <a:p>
            <a:pPr marL="354013" indent="-354013"/>
            <a:r>
              <a:rPr lang="en-CA" b="0" i="0" u="none" strike="noStrike" baseline="0" dirty="0" smtClean="0">
                <a:latin typeface="Arial" panose="020B0604020202020204" pitchFamily="34" charset="0"/>
              </a:rPr>
              <a:t>There are, of course, many proprietary systems that support cooperation. Large organizations will use a system such as Microsoft SharePoint to provide corporate address books and mailing lists, and manage content for the organization’s intranet. </a:t>
            </a:r>
          </a:p>
          <a:p>
            <a:pPr marL="354013" indent="-354013"/>
            <a:r>
              <a:rPr lang="en-CA" b="0" i="0" u="none" strike="noStrike" baseline="0" dirty="0" err="1" smtClean="0">
                <a:latin typeface="Arial" panose="020B0604020202020204" pitchFamily="34" charset="0"/>
              </a:rPr>
              <a:t>Bødker</a:t>
            </a:r>
            <a:r>
              <a:rPr lang="en-CA" b="0" i="0" u="none" strike="noStrike" baseline="0" dirty="0" smtClean="0">
                <a:latin typeface="Arial" panose="020B0604020202020204" pitchFamily="34" charset="0"/>
              </a:rPr>
              <a:t> and </a:t>
            </a:r>
            <a:r>
              <a:rPr lang="en-CA" b="0" i="0" u="none" strike="noStrike" baseline="0" dirty="0" err="1" smtClean="0">
                <a:latin typeface="Arial" panose="020B0604020202020204" pitchFamily="34" charset="0"/>
              </a:rPr>
              <a:t>Buur</a:t>
            </a:r>
            <a:r>
              <a:rPr lang="en-CA" b="0" i="0" u="none" strike="noStrike" baseline="0" dirty="0" smtClean="0">
                <a:latin typeface="Arial" panose="020B0604020202020204" pitchFamily="34" charset="0"/>
              </a:rPr>
              <a:t> (2002) describe ‘The Design </a:t>
            </a:r>
            <a:r>
              <a:rPr lang="en-CA" b="0" i="0" u="none" strike="noStrike" baseline="0" dirty="0" err="1" smtClean="0">
                <a:latin typeface="Arial" panose="020B0604020202020204" pitchFamily="34" charset="0"/>
              </a:rPr>
              <a:t>Collabotorium</a:t>
            </a:r>
            <a:r>
              <a:rPr lang="en-CA" b="0" i="0" u="none" strike="noStrike" baseline="0" dirty="0" smtClean="0">
                <a:latin typeface="Arial" panose="020B0604020202020204" pitchFamily="34" charset="0"/>
              </a:rPr>
              <a:t>.’ </a:t>
            </a:r>
          </a:p>
          <a:p>
            <a:pPr marL="354013" indent="-354013"/>
            <a:r>
              <a:rPr lang="en-CA" b="0" i="0" u="none" strike="noStrike" baseline="0" dirty="0" smtClean="0">
                <a:latin typeface="Arial" panose="020B0604020202020204" pitchFamily="34" charset="0"/>
              </a:rPr>
              <a:t>Much material that used to be on paper, such as standard forms, is now kept centrally for people to download as they need. </a:t>
            </a:r>
          </a:p>
          <a:p>
            <a:pPr marL="354013" indent="-354013"/>
            <a:r>
              <a:rPr lang="en-CA" b="0" i="0" u="none" strike="noStrike" baseline="0" dirty="0" smtClean="0">
                <a:latin typeface="Arial" panose="020B0604020202020204" pitchFamily="34" charset="0"/>
              </a:rPr>
              <a:t>This leads to some of the problems identified in </a:t>
            </a:r>
            <a:r>
              <a:rPr lang="en-CA" b="0" i="0" u="none" strike="noStrike" baseline="0" dirty="0" err="1" smtClean="0">
                <a:latin typeface="Arial" panose="020B0604020202020204" pitchFamily="34" charset="0"/>
              </a:rPr>
              <a:t>Grudin’s</a:t>
            </a:r>
            <a:r>
              <a:rPr lang="en-CA" b="0" i="0" u="none" strike="noStrike" baseline="0" dirty="0" smtClean="0">
                <a:latin typeface="Arial" panose="020B0604020202020204" pitchFamily="34" charset="0"/>
              </a:rPr>
              <a:t> list of challenges, such as forcing people to work in a particular way to suit the technology, but does provide many benefits to the organization.</a:t>
            </a:r>
          </a:p>
          <a:p>
            <a:pPr marL="354013" indent="-354013"/>
            <a:r>
              <a:rPr lang="en-CA" b="0" i="0" u="none" strike="noStrike" baseline="0" dirty="0" smtClean="0">
                <a:latin typeface="Arial" panose="020B0604020202020204" pitchFamily="34" charset="0"/>
              </a:rPr>
              <a:t>There are also many systems that provide support for social computing, which we discussed in Chapter 15. </a:t>
            </a:r>
          </a:p>
          <a:p>
            <a:pPr marL="354013" indent="-354013"/>
            <a:r>
              <a:rPr lang="en-CA" b="0" i="0" u="none" strike="noStrike" baseline="0" dirty="0" smtClean="0">
                <a:latin typeface="Arial" panose="020B0604020202020204" pitchFamily="34" charset="0"/>
              </a:rPr>
              <a:t>Here we summarize the main types of technology for supporting group work.</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72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9891"/>
            <a:ext cx="7886700" cy="537758"/>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2400" y="1385052"/>
            <a:ext cx="7886700" cy="4351338"/>
          </a:xfrm>
        </p:spPr>
        <p:txBody>
          <a:bodyPr/>
          <a:lstStyle/>
          <a:p>
            <a:pPr marL="354013" indent="-354013"/>
            <a:r>
              <a:rPr lang="en-CA" sz="2800" b="0" i="0" u="none" strike="noStrike" baseline="0" dirty="0" smtClean="0">
                <a:latin typeface="Arial" panose="020B0604020202020204" pitchFamily="34" charset="0"/>
              </a:rPr>
              <a:t>16.1  Introduction </a:t>
            </a:r>
          </a:p>
          <a:p>
            <a:pPr marL="354013" indent="-354013"/>
            <a:r>
              <a:rPr lang="en-CA" sz="2800" b="0" i="0" u="none" strike="noStrike" baseline="0" dirty="0" smtClean="0">
                <a:latin typeface="Arial" panose="020B0604020202020204" pitchFamily="34" charset="0"/>
              </a:rPr>
              <a:t>16.2  Issues for cooperative working </a:t>
            </a:r>
          </a:p>
          <a:p>
            <a:pPr marL="354013" indent="-354013"/>
            <a:r>
              <a:rPr lang="en-CA" sz="2800" b="0" i="0" u="none" strike="noStrike" baseline="0" dirty="0" smtClean="0">
                <a:latin typeface="Arial" panose="020B0604020202020204" pitchFamily="34" charset="0"/>
              </a:rPr>
              <a:t>16.3  Technologies to support cooperative    	    working</a:t>
            </a:r>
          </a:p>
          <a:p>
            <a:pPr marL="354013" indent="-354013"/>
            <a:r>
              <a:rPr lang="en-CA" sz="2800" b="0" i="0" u="none" strike="noStrike" baseline="0" dirty="0" smtClean="0">
                <a:latin typeface="Arial" panose="020B0604020202020204" pitchFamily="34" charset="0"/>
              </a:rPr>
              <a:t>16.4  Collaborative virtual environments </a:t>
            </a:r>
          </a:p>
          <a:p>
            <a:pPr marL="354013" indent="-354013"/>
            <a:r>
              <a:rPr lang="en-CA" sz="2800" b="0" i="0" u="none" strike="noStrike" baseline="0" dirty="0" smtClean="0">
                <a:latin typeface="Arial" panose="020B0604020202020204" pitchFamily="34" charset="0"/>
              </a:rPr>
              <a:t>16.5  Case study: Developing a collaborative      	   </a:t>
            </a:r>
            <a:r>
              <a:rPr lang="en-CA" sz="2800" b="0" i="0" u="none" strike="noStrike" dirty="0" smtClean="0">
                <a:latin typeface="Arial" panose="020B0604020202020204" pitchFamily="34" charset="0"/>
              </a:rPr>
              <a:t> </a:t>
            </a:r>
            <a:r>
              <a:rPr lang="en-CA" sz="2800" b="0" i="0" u="none" strike="noStrike" baseline="0" dirty="0" smtClean="0">
                <a:latin typeface="Arial" panose="020B0604020202020204" pitchFamily="34" charset="0"/>
              </a:rPr>
              <a:t>tabletop application </a:t>
            </a:r>
            <a:endParaRPr lang="en-CA" sz="2800" b="0" i="0" u="none" strike="noStrike" baseline="0" dirty="0">
              <a:latin typeface="Arial" panose="020B0604020202020204" pitchFamily="34" charset="0"/>
            </a:endParaRPr>
          </a:p>
        </p:txBody>
      </p:sp>
    </p:spTree>
    <p:extLst>
      <p:ext uri="{BB962C8B-B14F-4D97-AF65-F5344CB8AC3E}">
        <p14:creationId xmlns:p14="http://schemas.microsoft.com/office/powerpoint/2010/main" val="109204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1580"/>
            <a:ext cx="7886700" cy="537758"/>
          </a:xfrm>
        </p:spPr>
        <p:txBody>
          <a:bodyPr/>
          <a:lstStyle/>
          <a:p>
            <a:r>
              <a:rPr lang="en-US" sz="3600" i="0" u="none" strike="noStrike" kern="1400" baseline="0" dirty="0">
                <a:latin typeface="Arial" panose="020B0604020202020204" pitchFamily="34" charset="0"/>
              </a:rPr>
              <a:t>Communication</a:t>
            </a:r>
          </a:p>
        </p:txBody>
      </p:sp>
      <p:sp>
        <p:nvSpPr>
          <p:cNvPr id="3" name="Text Placeholder 2"/>
          <p:cNvSpPr>
            <a:spLocks noGrp="1"/>
          </p:cNvSpPr>
          <p:nvPr>
            <p:ph type="body" idx="4294967295"/>
          </p:nvPr>
        </p:nvSpPr>
        <p:spPr>
          <a:xfrm>
            <a:off x="662400" y="1418304"/>
            <a:ext cx="8028505" cy="4855496"/>
          </a:xfrm>
        </p:spPr>
        <p:txBody>
          <a:bodyPr>
            <a:normAutofit/>
          </a:bodyPr>
          <a:lstStyle/>
          <a:p>
            <a:pPr marL="354013" indent="-354013"/>
            <a:r>
              <a:rPr lang="en-CA" sz="1900" b="0" i="0" u="none" strike="noStrike" baseline="0" dirty="0" smtClean="0">
                <a:latin typeface="Arial" panose="020B0604020202020204" pitchFamily="34" charset="0"/>
              </a:rPr>
              <a:t>Communication is central to being able to work as a group and a typical example of a CSCW system is Skype which comprises support for video- and audio-conferencing, application sharing and ‘chat.’ </a:t>
            </a:r>
          </a:p>
          <a:p>
            <a:pPr marL="354013" indent="-354013"/>
            <a:r>
              <a:rPr lang="en-CA" sz="1900" b="0" i="0" u="none" strike="noStrike" baseline="0" dirty="0" smtClean="0">
                <a:latin typeface="Arial" panose="020B0604020202020204" pitchFamily="34" charset="0"/>
              </a:rPr>
              <a:t>Such systems provide synchronous (same-time) different-place communications, including voice, video and typed conversation.</a:t>
            </a:r>
          </a:p>
          <a:p>
            <a:pPr marL="354013" indent="-354013"/>
            <a:r>
              <a:rPr lang="en-CA" sz="1900" b="0" i="0" u="none" strike="noStrike" baseline="0" dirty="0" smtClean="0">
                <a:latin typeface="Arial" panose="020B0604020202020204" pitchFamily="34" charset="0"/>
              </a:rPr>
              <a:t>Chat systems permit many people to engage in text conferencing, that is, writing text messages in real time to one or more correspondents. </a:t>
            </a:r>
          </a:p>
          <a:p>
            <a:pPr marL="354013" indent="-354013"/>
            <a:r>
              <a:rPr lang="en-CA" sz="1900" b="0" i="0" u="none" strike="noStrike" baseline="0" dirty="0" smtClean="0">
                <a:latin typeface="Arial" panose="020B0604020202020204" pitchFamily="34" charset="0"/>
              </a:rPr>
              <a:t>As each person types in a message it appears at the bottom of a scrolling window (or a particular section of a screen). </a:t>
            </a:r>
          </a:p>
          <a:p>
            <a:pPr marL="354013" indent="-354013"/>
            <a:r>
              <a:rPr lang="en-CA" sz="1900" b="0" i="0" u="none" strike="noStrike" baseline="0" dirty="0" smtClean="0">
                <a:latin typeface="Arial" panose="020B0604020202020204" pitchFamily="34" charset="0"/>
              </a:rPr>
              <a:t>Chat sessions can be one-to-one, one-to-many or many-to-many and may be organized by chat rooms that are identified by name, location, number of people, topic of discussion and so forth. </a:t>
            </a:r>
          </a:p>
          <a:p>
            <a:pPr marL="354013" indent="-354013"/>
            <a:r>
              <a:rPr lang="en-CA" sz="1900" b="0" i="0" u="none" strike="noStrike" baseline="0" dirty="0" smtClean="0">
                <a:latin typeface="Arial" panose="020B0604020202020204" pitchFamily="34" charset="0"/>
              </a:rPr>
              <a:t>Video and speech are also provided, along with support for managing the conversations with optics and threaded discussions.</a:t>
            </a:r>
            <a:endParaRPr lang="en-CA" sz="1900" b="0" i="0" u="none" strike="noStrike" baseline="0" dirty="0">
              <a:latin typeface="Arial" panose="020B0604020202020204" pitchFamily="34" charset="0"/>
            </a:endParaRPr>
          </a:p>
        </p:txBody>
      </p:sp>
    </p:spTree>
    <p:extLst>
      <p:ext uri="{BB962C8B-B14F-4D97-AF65-F5344CB8AC3E}">
        <p14:creationId xmlns:p14="http://schemas.microsoft.com/office/powerpoint/2010/main" val="1674122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016"/>
            <a:ext cx="7886700" cy="620886"/>
          </a:xfrm>
        </p:spPr>
        <p:txBody>
          <a:bodyPr/>
          <a:lstStyle/>
          <a:p>
            <a:r>
              <a:rPr lang="en-US" sz="3600" i="0" u="none" strike="noStrike" kern="1400" baseline="0" dirty="0">
                <a:latin typeface="Arial" panose="020B0604020202020204" pitchFamily="34" charset="0"/>
              </a:rPr>
              <a:t>Shared </a:t>
            </a:r>
            <a:r>
              <a:rPr lang="en-US" sz="3600" i="0" u="none" strike="noStrike" kern="1400" baseline="0" dirty="0" smtClean="0">
                <a:latin typeface="Arial" panose="020B0604020202020204" pitchFamily="34" charset="0"/>
              </a:rPr>
              <a:t>work spaces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59861"/>
            <a:ext cx="8033704" cy="4788999"/>
          </a:xfrm>
        </p:spPr>
        <p:txBody>
          <a:bodyPr>
            <a:normAutofit fontScale="92500" lnSpcReduction="20000"/>
          </a:bodyPr>
          <a:lstStyle/>
          <a:p>
            <a:pPr marL="354013" indent="-354013">
              <a:lnSpc>
                <a:spcPct val="110000"/>
              </a:lnSpc>
            </a:pPr>
            <a:r>
              <a:rPr lang="en-CA" b="0" i="0" u="none" strike="noStrike" baseline="0" dirty="0" smtClean="0">
                <a:latin typeface="Arial" panose="020B0604020202020204" pitchFamily="34" charset="0"/>
              </a:rPr>
              <a:t>Bulletin boards, together with threaded discussions, news groups and public and shared folders, are a family of related technologies that support asynchronous working by way of access to shared information. </a:t>
            </a:r>
          </a:p>
          <a:p>
            <a:pPr marL="354013" indent="-354013">
              <a:lnSpc>
                <a:spcPct val="110000"/>
              </a:lnSpc>
            </a:pPr>
            <a:r>
              <a:rPr lang="en-CA" b="0" i="0" u="none" strike="noStrike" baseline="0" dirty="0" smtClean="0">
                <a:latin typeface="Arial" panose="020B0604020202020204" pitchFamily="34" charset="0"/>
              </a:rPr>
              <a:t>Very simply, the option to permit shared folders is checked and then a set of permissions is  established with those who wish to access the folder.</a:t>
            </a:r>
          </a:p>
          <a:p>
            <a:pPr marL="354013" indent="-354013">
              <a:lnSpc>
                <a:spcPct val="110000"/>
              </a:lnSpc>
            </a:pPr>
            <a:r>
              <a:rPr lang="en-CA" b="0" i="0" u="none" strike="noStrike" baseline="0" dirty="0" smtClean="0">
                <a:latin typeface="Arial" panose="020B0604020202020204" pitchFamily="34" charset="0"/>
              </a:rPr>
              <a:t>One is a screenshot from BSCW—Basic Support for Cooperative Work. </a:t>
            </a:r>
          </a:p>
          <a:p>
            <a:pPr marL="354013" indent="-354013">
              <a:lnSpc>
                <a:spcPct val="110000"/>
              </a:lnSpc>
            </a:pPr>
            <a:r>
              <a:rPr lang="en-CA" b="0" i="0" u="none" strike="noStrike" baseline="0" dirty="0" smtClean="0">
                <a:latin typeface="Arial" panose="020B0604020202020204" pitchFamily="34" charset="0"/>
              </a:rPr>
              <a:t>BSCW is a very successful product from a EU-funded research project (of the same name) and is available (free of charge for non-commercial users) from bscw.gmd.de. </a:t>
            </a:r>
          </a:p>
          <a:p>
            <a:pPr marL="354013" indent="-354013">
              <a:lnSpc>
                <a:spcPct val="110000"/>
              </a:lnSpc>
            </a:pPr>
            <a:r>
              <a:rPr lang="en-CA" b="0" i="0" u="none" strike="noStrike" baseline="0" dirty="0" smtClean="0">
                <a:latin typeface="Arial" panose="020B0604020202020204" pitchFamily="34" charset="0"/>
              </a:rPr>
              <a:t>It also forms the basis of commercially marketed applications.</a:t>
            </a:r>
          </a:p>
          <a:p>
            <a:pPr marL="354013" indent="-354013">
              <a:lnSpc>
                <a:spcPct val="110000"/>
              </a:lnSpc>
            </a:pPr>
            <a:r>
              <a:rPr lang="en-CA" b="0" i="0" u="none" strike="noStrike" baseline="0" dirty="0" smtClean="0">
                <a:latin typeface="Arial" panose="020B0604020202020204" pitchFamily="34" charset="0"/>
              </a:rPr>
              <a:t>The BSCW system, in the words of </a:t>
            </a:r>
            <a:r>
              <a:rPr lang="en-CA" b="0" i="0" u="none" strike="noStrike" baseline="0" dirty="0" err="1" smtClean="0">
                <a:latin typeface="Arial" panose="020B0604020202020204" pitchFamily="34" charset="0"/>
              </a:rPr>
              <a:t>Hoschka</a:t>
            </a:r>
            <a:r>
              <a:rPr lang="en-CA" b="0" i="0" u="none" strike="noStrike" baseline="0" dirty="0" smtClean="0">
                <a:latin typeface="Arial" panose="020B0604020202020204" pitchFamily="34" charset="0"/>
              </a:rPr>
              <a:t> (1998), ‘offers the functionality of a comfortable and easy to use shared workspace and may be used with all major Web browsers and servers.’ </a:t>
            </a:r>
          </a:p>
          <a:p>
            <a:pPr marL="354013" indent="-354013">
              <a:lnSpc>
                <a:spcPct val="110000"/>
              </a:lnSpc>
            </a:pPr>
            <a:r>
              <a:rPr lang="en-CA" b="0" i="0" u="none" strike="noStrike" baseline="0" dirty="0" smtClean="0">
                <a:latin typeface="Arial" panose="020B0604020202020204" pitchFamily="34" charset="0"/>
              </a:rPr>
              <a:t>Essentially, the system allows teams access to working documents, images, links, threaded discussions, etc., in shared workspaces. </a:t>
            </a:r>
          </a:p>
          <a:p>
            <a:pPr marL="354013" indent="-354013">
              <a:lnSpc>
                <a:spcPct val="110000"/>
              </a:lnSpc>
            </a:pPr>
            <a:r>
              <a:rPr lang="en-CA" b="0" i="0" u="none" strike="noStrike" baseline="0" dirty="0" smtClean="0">
                <a:latin typeface="Arial" panose="020B0604020202020204" pitchFamily="34" charset="0"/>
              </a:rPr>
              <a:t>The coordination of group working is supported by a raft of version management, access control and notification tools.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4598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67"/>
            <a:ext cx="7886700" cy="554384"/>
          </a:xfrm>
        </p:spPr>
        <p:txBody>
          <a:bodyPr/>
          <a:lstStyle/>
          <a:p>
            <a:r>
              <a:rPr lang="en-US" sz="3600" i="0" u="none" strike="noStrike" kern="1400" baseline="0" dirty="0">
                <a:latin typeface="Arial" panose="020B0604020202020204" pitchFamily="34" charset="0"/>
              </a:rPr>
              <a:t>Shared </a:t>
            </a:r>
            <a:r>
              <a:rPr lang="en-US" sz="3600" i="0" u="none" strike="noStrike" kern="1400" baseline="0" dirty="0" smtClean="0">
                <a:latin typeface="Arial" panose="020B0604020202020204" pitchFamily="34" charset="0"/>
              </a:rPr>
              <a:t>work spaces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6"/>
            <a:ext cx="8036820" cy="4847184"/>
          </a:xfrm>
        </p:spPr>
        <p:txBody>
          <a:bodyPr>
            <a:normAutofit/>
          </a:bodyPr>
          <a:lstStyle/>
          <a:p>
            <a:pPr marL="354013" indent="-354013"/>
            <a:r>
              <a:rPr lang="en-CA" b="0" i="0" u="none" strike="noStrike" baseline="0" dirty="0" smtClean="0">
                <a:latin typeface="Arial" panose="020B0604020202020204" pitchFamily="34" charset="0"/>
              </a:rPr>
              <a:t>In a more recent study of BSCW, </a:t>
            </a:r>
            <a:r>
              <a:rPr lang="en-CA" b="0" i="0" u="none" strike="noStrike" baseline="0" dirty="0" err="1" smtClean="0">
                <a:latin typeface="Arial" panose="020B0604020202020204" pitchFamily="34" charset="0"/>
              </a:rPr>
              <a:t>Jeners</a:t>
            </a:r>
            <a:r>
              <a:rPr lang="en-CA" b="0" i="0" u="none" strike="noStrike" baseline="0" dirty="0" smtClean="0">
                <a:latin typeface="Arial" panose="020B0604020202020204" pitchFamily="34" charset="0"/>
              </a:rPr>
              <a:t> and </a:t>
            </a:r>
            <a:r>
              <a:rPr lang="en-CA" b="0" i="0" u="none" strike="noStrike" baseline="0" dirty="0" err="1" smtClean="0">
                <a:latin typeface="Arial" panose="020B0604020202020204" pitchFamily="34" charset="0"/>
              </a:rPr>
              <a:t>Prinz</a:t>
            </a:r>
            <a:r>
              <a:rPr lang="en-CA" b="0" i="0" u="none" strike="noStrike" baseline="0" dirty="0" smtClean="0">
                <a:latin typeface="Arial" panose="020B0604020202020204" pitchFamily="34" charset="0"/>
              </a:rPr>
              <a:t> (2014) recommend a number of metrics that measure the success of different types of activity (project-focused, task-centered, etc.) based around the software.</a:t>
            </a:r>
          </a:p>
          <a:p>
            <a:pPr marL="354013" indent="-354013"/>
            <a:r>
              <a:rPr lang="en-CA" b="0" i="0" u="none" strike="noStrike" baseline="0" dirty="0" smtClean="0">
                <a:latin typeface="Arial" panose="020B0604020202020204" pitchFamily="34" charset="0"/>
              </a:rPr>
              <a:t>There are many other examples of shared spaces. </a:t>
            </a:r>
          </a:p>
          <a:p>
            <a:pPr marL="354013" indent="-354013"/>
            <a:r>
              <a:rPr lang="en-CA" b="0" i="0" u="none" strike="noStrike" baseline="0" dirty="0" smtClean="0">
                <a:latin typeface="Arial" panose="020B0604020202020204" pitchFamily="34" charset="0"/>
              </a:rPr>
              <a:t>Wikis allow group members to edit documents and contribute files. </a:t>
            </a:r>
          </a:p>
          <a:p>
            <a:pPr marL="354013" indent="-354013"/>
            <a:r>
              <a:rPr lang="en-CA" b="0" i="0" u="none" strike="noStrike" baseline="0" dirty="0" smtClean="0">
                <a:latin typeface="Arial" panose="020B0604020202020204" pitchFamily="34" charset="0"/>
              </a:rPr>
              <a:t>Facebook supports a variety of group activities, keeping others informed about your status, sharing photos and playing games together.</a:t>
            </a:r>
          </a:p>
          <a:p>
            <a:pPr marL="354013" indent="-354013"/>
            <a:r>
              <a:rPr lang="en-CA" b="0" i="0" u="none" strike="noStrike" baseline="0" dirty="0" smtClean="0">
                <a:latin typeface="Arial" panose="020B0604020202020204" pitchFamily="34" charset="0"/>
              </a:rPr>
              <a:t>File sharing can be accomplished through software such as </a:t>
            </a:r>
            <a:r>
              <a:rPr lang="en-CA" b="0" i="0" u="none" strike="noStrike" baseline="0" dirty="0" err="1" smtClean="0">
                <a:latin typeface="Arial" panose="020B0604020202020204" pitchFamily="34" charset="0"/>
              </a:rPr>
              <a:t>Dropbox</a:t>
            </a:r>
            <a:r>
              <a:rPr lang="en-CA" b="0" i="0" u="none" strike="noStrike" baseline="0" dirty="0" smtClean="0">
                <a:latin typeface="Arial" panose="020B0604020202020204" pitchFamily="34" charset="0"/>
              </a:rPr>
              <a:t> or Google Drive. </a:t>
            </a:r>
          </a:p>
          <a:p>
            <a:pPr marL="354013" indent="-354013"/>
            <a:r>
              <a:rPr lang="en-CA" b="0" i="0" u="none" strike="noStrike" baseline="0" dirty="0" smtClean="0">
                <a:latin typeface="Arial" panose="020B0604020202020204" pitchFamily="34" charset="0"/>
              </a:rPr>
              <a:t>A number of other application-sharing products have been created, flowered briefly and been lost to history. </a:t>
            </a:r>
          </a:p>
          <a:p>
            <a:pPr marL="354013" indent="-354013"/>
            <a:r>
              <a:rPr lang="en-CA" b="0" i="0" u="none" strike="noStrike" baseline="0" dirty="0" smtClean="0">
                <a:latin typeface="Arial" panose="020B0604020202020204" pitchFamily="34" charset="0"/>
              </a:rPr>
              <a:t>Google docs is one particularly successful example.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5686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67"/>
            <a:ext cx="7886700" cy="571010"/>
          </a:xfrm>
        </p:spPr>
        <p:txBody>
          <a:bodyPr/>
          <a:lstStyle/>
          <a:p>
            <a:r>
              <a:rPr lang="en-US"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2400" y="1418905"/>
            <a:ext cx="8036820" cy="1939434"/>
          </a:xfrm>
        </p:spPr>
        <p:txBody>
          <a:bodyPr/>
          <a:lstStyle/>
          <a:p>
            <a:pPr marL="354013" indent="-354013"/>
            <a:r>
              <a:rPr lang="en-CA" sz="2000" b="0" i="0" u="none" strike="noStrike" baseline="0" dirty="0" smtClean="0">
                <a:latin typeface="Arial" panose="020B0604020202020204" pitchFamily="34" charset="0"/>
              </a:rPr>
              <a:t>Imagine you are application-sharing with a group of people and someone presses Undo. What should the Undo </a:t>
            </a:r>
            <a:r>
              <a:rPr lang="en-CA" sz="2000" b="0" i="0" u="none" strike="noStrike" baseline="0" dirty="0" err="1" smtClean="0">
                <a:latin typeface="Arial" panose="020B0604020202020204" pitchFamily="34" charset="0"/>
              </a:rPr>
              <a:t>undo</a:t>
            </a:r>
            <a:r>
              <a:rPr lang="en-CA" sz="2000" b="0" i="0" u="none" strike="noStrike" baseline="0" dirty="0" smtClean="0">
                <a:latin typeface="Arial" panose="020B0604020202020204" pitchFamily="34" charset="0"/>
              </a:rPr>
              <a:t>? The last action, that person’s last action? And what if that person’s last action has been changed by someone else in the conference?</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2065045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639"/>
            <a:ext cx="7886700" cy="587636"/>
          </a:xfrm>
        </p:spPr>
        <p:txBody>
          <a:bodyPr/>
          <a:lstStyle/>
          <a:p>
            <a:r>
              <a:rPr lang="en-US" sz="3600" i="0" u="none" strike="noStrike" kern="1400" baseline="0" dirty="0">
                <a:latin typeface="Arial" panose="020B0604020202020204" pitchFamily="34" charset="0"/>
              </a:rPr>
              <a:t>More shared </a:t>
            </a:r>
            <a:r>
              <a:rPr lang="en-US" sz="3600" i="0" u="none" strike="noStrike" kern="1400" baseline="0" dirty="0" smtClean="0">
                <a:latin typeface="Arial" panose="020B0604020202020204" pitchFamily="34" charset="0"/>
              </a:rPr>
              <a:t>work spaces</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08"/>
            <a:ext cx="8036814" cy="4797313"/>
          </a:xfrm>
        </p:spPr>
        <p:txBody>
          <a:bodyPr>
            <a:noAutofit/>
          </a:bodyPr>
          <a:lstStyle/>
          <a:p>
            <a:pPr marL="354013" indent="-354013"/>
            <a:r>
              <a:rPr lang="en-CA" sz="1600" b="0" i="0" u="none" strike="noStrike" baseline="0" dirty="0" smtClean="0">
                <a:latin typeface="Arial" panose="020B0604020202020204" pitchFamily="34" charset="0"/>
              </a:rPr>
              <a:t>Many shared workspaces have been tailored for specific purposes. Instances include real-time shared text-editing systems, such as </a:t>
            </a:r>
            <a:r>
              <a:rPr lang="en-CA" sz="1600" b="0" i="0" u="none" strike="noStrike" baseline="0" dirty="0" err="1" smtClean="0">
                <a:latin typeface="Arial" panose="020B0604020202020204" pitchFamily="34" charset="0"/>
              </a:rPr>
              <a:t>ShrEdit</a:t>
            </a:r>
            <a:r>
              <a:rPr lang="en-CA" sz="1600" b="0" i="0" u="none" strike="noStrike" baseline="0" dirty="0" smtClean="0">
                <a:latin typeface="Arial" panose="020B0604020202020204" pitchFamily="34" charset="0"/>
              </a:rPr>
              <a:t> (Olson et al., 1992) that have now been superseded by facilities such as Google docs. </a:t>
            </a:r>
          </a:p>
          <a:p>
            <a:pPr marL="354013" indent="-354013"/>
            <a:r>
              <a:rPr lang="en-CA" sz="1600" b="0" i="0" u="none" strike="noStrike" baseline="0" dirty="0" smtClean="0">
                <a:latin typeface="Arial" panose="020B0604020202020204" pitchFamily="34" charset="0"/>
              </a:rPr>
              <a:t>The ‘Electronic Cocktail Napkin’ described by Gross (1996) shared freehand sketching for architectural design and other systems are designed to support creativity in design specific activities. Other examples include: </a:t>
            </a:r>
          </a:p>
          <a:p>
            <a:pPr marL="354013" indent="-354013"/>
            <a:r>
              <a:rPr lang="en-CA" sz="1600" b="0" i="0" u="none" strike="noStrike" baseline="0" dirty="0" err="1" smtClean="0">
                <a:latin typeface="Arial" panose="020B0604020202020204" pitchFamily="34" charset="0"/>
              </a:rPr>
              <a:t>Wespace</a:t>
            </a:r>
            <a:r>
              <a:rPr lang="en-CA" sz="1600" b="0" i="0" u="none" strike="noStrike" baseline="0" dirty="0" smtClean="0">
                <a:latin typeface="Arial" panose="020B0604020202020204" pitchFamily="34" charset="0"/>
              </a:rPr>
              <a:t>, (</a:t>
            </a:r>
            <a:r>
              <a:rPr lang="en-CA" sz="1600" b="0" i="0" u="none" strike="noStrike" baseline="0" dirty="0" err="1" smtClean="0">
                <a:latin typeface="Arial" panose="020B0604020202020204" pitchFamily="34" charset="0"/>
              </a:rPr>
              <a:t>Wigdor</a:t>
            </a:r>
            <a:r>
              <a:rPr lang="en-CA" sz="1600" b="0" i="0" u="none" strike="noStrike" baseline="0" dirty="0" smtClean="0">
                <a:latin typeface="Arial" panose="020B0604020202020204" pitchFamily="34" charset="0"/>
              </a:rPr>
              <a:t>, et al., 2009) is a collaborative space with interactive tabletop and large interactive screen designed to support astrophysicists’ collaborative work </a:t>
            </a:r>
          </a:p>
          <a:p>
            <a:pPr marL="354013" indent="-354013"/>
            <a:r>
              <a:rPr lang="en-CA" sz="1600" b="0" i="0" u="none" strike="noStrike" baseline="0" dirty="0" smtClean="0">
                <a:latin typeface="Arial" panose="020B0604020202020204" pitchFamily="34" charset="0"/>
              </a:rPr>
              <a:t>Code Space (</a:t>
            </a:r>
            <a:r>
              <a:rPr lang="en-CA" sz="1600" b="0" i="0" u="none" strike="noStrike" baseline="0" dirty="0" err="1" smtClean="0">
                <a:latin typeface="Arial" panose="020B0604020202020204" pitchFamily="34" charset="0"/>
              </a:rPr>
              <a:t>Blagdon</a:t>
            </a:r>
            <a:r>
              <a:rPr lang="en-CA" sz="1600" b="0" i="0" u="none" strike="noStrike" baseline="0" dirty="0" smtClean="0">
                <a:latin typeface="Arial" panose="020B0604020202020204" pitchFamily="34" charset="0"/>
              </a:rPr>
              <a:t>, et al., 2011) is a room equipped with a wall-mounted surface and a set of </a:t>
            </a:r>
            <a:r>
              <a:rPr lang="en-CA" sz="1600" b="0" i="0" u="none" strike="noStrike" baseline="0" dirty="0" err="1" smtClean="0">
                <a:latin typeface="Arial" panose="020B0604020202020204" pitchFamily="34" charset="0"/>
              </a:rPr>
              <a:t>Kinect</a:t>
            </a:r>
            <a:r>
              <a:rPr lang="en-CA" sz="1600" b="0" i="0" u="none" strike="noStrike" baseline="0" dirty="0" smtClean="0">
                <a:latin typeface="Arial" panose="020B0604020202020204" pitchFamily="34" charset="0"/>
              </a:rPr>
              <a:t> cameras. The philosophy of the project is to ‘address many of the democratic access and sharing problems developers face today.’ </a:t>
            </a:r>
          </a:p>
          <a:p>
            <a:pPr marL="354013" indent="-354013"/>
            <a:r>
              <a:rPr lang="en-CA" sz="1600" b="0" i="0" u="none" strike="noStrike" baseline="0" dirty="0" err="1" smtClean="0">
                <a:latin typeface="Arial" panose="020B0604020202020204" pitchFamily="34" charset="0"/>
              </a:rPr>
              <a:t>Boden</a:t>
            </a:r>
            <a:r>
              <a:rPr lang="en-CA" sz="1600" b="0" i="0" u="none" strike="noStrike" baseline="0" dirty="0" smtClean="0">
                <a:latin typeface="Arial" panose="020B0604020202020204" pitchFamily="34" charset="0"/>
              </a:rPr>
              <a:t> et al</a:t>
            </a:r>
            <a:r>
              <a:rPr lang="en-CA" sz="1600" b="0" i="0" u="none" strike="noStrike" baseline="0" dirty="0" smtClean="0">
                <a:solidFill>
                  <a:srgbClr val="FF0000"/>
                </a:solidFill>
                <a:latin typeface="Arial" panose="020B0604020202020204" pitchFamily="34" charset="0"/>
              </a:rPr>
              <a:t>. </a:t>
            </a:r>
            <a:r>
              <a:rPr lang="en-CA" sz="1600" b="0" i="0" u="none" strike="noStrike" baseline="0" dirty="0" smtClean="0">
                <a:latin typeface="Arial" panose="020B0604020202020204" pitchFamily="34" charset="0"/>
              </a:rPr>
              <a:t>(2014) describe their ‘articulation spaces’ that aim to support cooperative software development.</a:t>
            </a:r>
          </a:p>
          <a:p>
            <a:pPr marL="354013" indent="-354013"/>
            <a:r>
              <a:rPr lang="en-CA" sz="1600" b="0" i="0" u="none" strike="noStrike" baseline="0" dirty="0" smtClean="0">
                <a:latin typeface="Arial" panose="020B0604020202020204" pitchFamily="34" charset="0"/>
              </a:rPr>
              <a:t>O’Hara et al. (2011) identify interaction, work, communication and service and the interplay between spatial configuration and social organization in their blended interaction space (</a:t>
            </a:r>
            <a:r>
              <a:rPr lang="en-CA" sz="1600" b="0" i="0" u="none" strike="noStrike" baseline="0" dirty="0" err="1" smtClean="0">
                <a:latin typeface="Arial" panose="020B0604020202020204" pitchFamily="34" charset="0"/>
              </a:rPr>
              <a:t>BISi</a:t>
            </a:r>
            <a:r>
              <a:rPr lang="en-CA" sz="1600" b="0" i="0" u="none" strike="noStrike" baseline="0" dirty="0" smtClean="0">
                <a:latin typeface="Arial" panose="020B0604020202020204" pitchFamily="34" charset="0"/>
              </a:rPr>
              <a:t>). </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743356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066" y="351704"/>
            <a:ext cx="8927869" cy="654138"/>
          </a:xfrm>
        </p:spPr>
        <p:txBody>
          <a:bodyPr/>
          <a:lstStyle/>
          <a:p>
            <a:r>
              <a:rPr lang="en-US" sz="3600" i="0" u="none" strike="noStrike" kern="1400" baseline="0" dirty="0">
                <a:latin typeface="Arial" panose="020B0604020202020204" pitchFamily="34" charset="0"/>
              </a:rPr>
              <a:t>Video-augmented shared </a:t>
            </a:r>
            <a:r>
              <a:rPr lang="en-US" sz="3600" i="0" u="none" strike="noStrike" kern="1400" baseline="0" dirty="0" smtClean="0">
                <a:latin typeface="Arial" panose="020B0604020202020204" pitchFamily="34" charset="0"/>
              </a:rPr>
              <a:t>work spaces </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296"/>
            <a:ext cx="8025390" cy="4855503"/>
          </a:xfrm>
        </p:spPr>
        <p:txBody>
          <a:bodyPr>
            <a:normAutofit/>
          </a:bodyPr>
          <a:lstStyle/>
          <a:p>
            <a:pPr marL="354013" indent="-354013"/>
            <a:r>
              <a:rPr lang="en-CA" b="0" i="0" u="none" strike="noStrike" baseline="0" dirty="0" smtClean="0">
                <a:latin typeface="Arial" panose="020B0604020202020204" pitchFamily="34" charset="0"/>
              </a:rPr>
              <a:t>Video-augmented shared workspaces combine a shared information space with a video image of other participants. </a:t>
            </a:r>
          </a:p>
          <a:p>
            <a:pPr marL="354013" indent="-354013"/>
            <a:r>
              <a:rPr lang="en-CA" b="0" i="0" u="none" strike="noStrike" baseline="0" dirty="0" smtClean="0">
                <a:latin typeface="Arial" panose="020B0604020202020204" pitchFamily="34" charset="0"/>
              </a:rPr>
              <a:t>It has generally been shown (see Tang and Isaacs, 1993; Newlands et al.,1996) that although task performance itself is not enhanced, the availability of visual cues improves coordination and creates a greater sense of teamwork. </a:t>
            </a:r>
          </a:p>
          <a:p>
            <a:pPr marL="354013" indent="-354013"/>
            <a:r>
              <a:rPr lang="en-CA" b="0" i="0" u="none" strike="noStrike" baseline="0" dirty="0" smtClean="0">
                <a:latin typeface="Arial" panose="020B0604020202020204" pitchFamily="34" charset="0"/>
              </a:rPr>
              <a:t>A number of researchers have developed more integrated combinations of shared space and video, such that other participants’ gestures and/or faces may be seen in the same visual space as the shared workspace. </a:t>
            </a:r>
          </a:p>
          <a:p>
            <a:pPr marL="354013" indent="-354013"/>
            <a:r>
              <a:rPr lang="en-CA" b="0" i="0" u="none" strike="noStrike" baseline="0" dirty="0" smtClean="0">
                <a:latin typeface="Arial" panose="020B0604020202020204" pitchFamily="34" charset="0"/>
              </a:rPr>
              <a:t>Applications have been targeted at design tasks, with the aim of supporting the interplay of drawing and gesture observed in many studies of designers at work.</a:t>
            </a:r>
          </a:p>
          <a:p>
            <a:pPr marL="354013" indent="-354013"/>
            <a:r>
              <a:rPr lang="en-CA" b="0" i="0" u="none" strike="noStrike" baseline="0" dirty="0" smtClean="0">
                <a:latin typeface="Arial" panose="020B0604020202020204" pitchFamily="34" charset="0"/>
              </a:rPr>
              <a:t>Nilsson and </a:t>
            </a:r>
            <a:r>
              <a:rPr lang="en-CA" b="0" i="0" u="none" strike="noStrike" baseline="0" dirty="0" err="1" smtClean="0">
                <a:latin typeface="Arial" panose="020B0604020202020204" pitchFamily="34" charset="0"/>
              </a:rPr>
              <a:t>Svensson</a:t>
            </a:r>
            <a:r>
              <a:rPr lang="en-CA" b="0" i="0" u="none" strike="noStrike" baseline="0" dirty="0" smtClean="0">
                <a:latin typeface="Arial" panose="020B0604020202020204" pitchFamily="34" charset="0"/>
              </a:rPr>
              <a:t> (2014) describe a system called </a:t>
            </a:r>
            <a:r>
              <a:rPr lang="en-CA" b="0" i="0" u="none" strike="noStrike" baseline="0" dirty="0" err="1" smtClean="0">
                <a:latin typeface="Arial" panose="020B0604020202020204" pitchFamily="34" charset="0"/>
              </a:rPr>
              <a:t>Kludd</a:t>
            </a:r>
            <a:r>
              <a:rPr lang="en-CA" b="0" i="0" u="none" strike="noStrike" baseline="0" dirty="0" smtClean="0">
                <a:latin typeface="Arial" panose="020B0604020202020204" pitchFamily="34" charset="0"/>
              </a:rPr>
              <a:t> that aims to support awareness and sharing based on the principles of social translucence (Erickson, et al., 1999) that we discussed in Section 15.2.</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27311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3144"/>
            <a:ext cx="7886700" cy="454632"/>
          </a:xfrm>
        </p:spPr>
        <p:txBody>
          <a:bodyPr/>
          <a:lstStyle/>
          <a:p>
            <a:r>
              <a:rPr lang="en-US" sz="3600" i="0" u="none" strike="noStrike" kern="1400" baseline="0" dirty="0">
                <a:latin typeface="Arial" panose="020B0604020202020204" pitchFamily="34" charset="0"/>
              </a:rPr>
              <a:t>Shared surfaces</a:t>
            </a:r>
          </a:p>
        </p:txBody>
      </p:sp>
      <p:sp>
        <p:nvSpPr>
          <p:cNvPr id="3" name="Text Placeholder 2"/>
          <p:cNvSpPr>
            <a:spLocks noGrp="1"/>
          </p:cNvSpPr>
          <p:nvPr>
            <p:ph type="body" idx="4294967295"/>
          </p:nvPr>
        </p:nvSpPr>
        <p:spPr>
          <a:xfrm>
            <a:off x="662400" y="1426617"/>
            <a:ext cx="8036821" cy="4351338"/>
          </a:xfrm>
        </p:spPr>
        <p:txBody>
          <a:bodyPr/>
          <a:lstStyle/>
          <a:p>
            <a:pPr marL="354013" indent="-354013"/>
            <a:r>
              <a:rPr lang="en-CA" b="0" i="0" u="none" strike="noStrike" baseline="0" dirty="0" smtClean="0">
                <a:latin typeface="Arial" panose="020B0604020202020204" pitchFamily="34" charset="0"/>
              </a:rPr>
              <a:t>Large TV displays, interactive tabletops and shared whiteboards allow people, usually co-located, to view and add content on a shared surface. </a:t>
            </a:r>
          </a:p>
          <a:p>
            <a:pPr marL="354013" indent="-354013"/>
            <a:r>
              <a:rPr lang="en-CA" b="0" i="0" u="none" strike="noStrike" baseline="0" dirty="0" smtClean="0">
                <a:latin typeface="Arial" panose="020B0604020202020204" pitchFamily="34" charset="0"/>
              </a:rPr>
              <a:t>Since the early 1990s large shared whiteboards such as </a:t>
            </a:r>
            <a:r>
              <a:rPr lang="en-CA" b="0" i="0" u="none" strike="noStrike" baseline="0" dirty="0" err="1" smtClean="0">
                <a:latin typeface="Arial" panose="020B0604020202020204" pitchFamily="34" charset="0"/>
              </a:rPr>
              <a:t>LiveBoard</a:t>
            </a:r>
            <a:r>
              <a:rPr lang="en-CA" b="0" i="0" u="none" strike="noStrike" baseline="0" dirty="0" smtClean="0">
                <a:latin typeface="Arial" panose="020B0604020202020204" pitchFamily="34" charset="0"/>
              </a:rPr>
              <a:t> (Elrod et al., 1992) have moved from research labs to commercial products. </a:t>
            </a:r>
          </a:p>
          <a:p>
            <a:pPr marL="354013" indent="-354013"/>
            <a:r>
              <a:rPr lang="en-CA" b="0" i="0" u="none" strike="noStrike" baseline="0" dirty="0" smtClean="0">
                <a:latin typeface="Arial" panose="020B0604020202020204" pitchFamily="34" charset="0"/>
              </a:rPr>
              <a:t>Their use is now commonplace in business settings, and increasingly in other domains such as education (Figure 16.6).</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21365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9897"/>
            <a:ext cx="7886700" cy="521134"/>
          </a:xfrm>
        </p:spPr>
        <p:txBody>
          <a:bodyPr/>
          <a:lstStyle/>
          <a:p>
            <a:r>
              <a:rPr lang="en-US" sz="3600" i="0" u="none" strike="noStrike" kern="1400" baseline="0" dirty="0">
                <a:latin typeface="Arial" panose="020B0604020202020204" pitchFamily="34" charset="0"/>
              </a:rPr>
              <a:t>Electronic meeting systems</a:t>
            </a:r>
          </a:p>
        </p:txBody>
      </p:sp>
      <p:sp>
        <p:nvSpPr>
          <p:cNvPr id="3" name="Text Placeholder 2"/>
          <p:cNvSpPr>
            <a:spLocks noGrp="1"/>
          </p:cNvSpPr>
          <p:nvPr>
            <p:ph type="body" idx="4294967295"/>
          </p:nvPr>
        </p:nvSpPr>
        <p:spPr>
          <a:xfrm>
            <a:off x="662400" y="1418303"/>
            <a:ext cx="8033704" cy="4351338"/>
          </a:xfrm>
        </p:spPr>
        <p:txBody>
          <a:bodyPr>
            <a:normAutofit/>
          </a:bodyPr>
          <a:lstStyle/>
          <a:p>
            <a:pPr marL="354013" indent="-354013"/>
            <a:r>
              <a:rPr lang="en-CA" b="0" i="0" u="none" strike="noStrike" baseline="0" dirty="0" smtClean="0">
                <a:latin typeface="Arial" panose="020B0604020202020204" pitchFamily="34" charset="0"/>
              </a:rPr>
              <a:t>Electronic meeting systems (EMSs) are technologies that are designed to support group meetings with tools to improve group process, by enhancing communication, individual thought and decision making. </a:t>
            </a:r>
          </a:p>
          <a:p>
            <a:pPr marL="354013" indent="-354013"/>
            <a:r>
              <a:rPr lang="en-CA" b="0" i="0" u="none" strike="noStrike" baseline="0" dirty="0" smtClean="0">
                <a:latin typeface="Arial" panose="020B0604020202020204" pitchFamily="34" charset="0"/>
              </a:rPr>
              <a:t>GSS (group support system) and GDSS (group decision support system) include quite complex facilities to help with decision making such as ranking options and decision criteria, help for brainstorming and so on. </a:t>
            </a:r>
          </a:p>
          <a:p>
            <a:pPr marL="354013" indent="-354013"/>
            <a:r>
              <a:rPr lang="en-CA" b="0" i="0" u="none" strike="noStrike" baseline="0" dirty="0" smtClean="0">
                <a:latin typeface="Arial" panose="020B0604020202020204" pitchFamily="34" charset="0"/>
              </a:rPr>
              <a:t>More recently these ideas have spread to the democratic process and there are a number of systems designed to support </a:t>
            </a:r>
            <a:r>
              <a:rPr lang="en-CA" b="0" i="0" u="none" strike="noStrike" baseline="0" dirty="0" err="1" smtClean="0">
                <a:latin typeface="Arial" panose="020B0604020202020204" pitchFamily="34" charset="0"/>
              </a:rPr>
              <a:t>teledemocracy</a:t>
            </a:r>
            <a:r>
              <a:rPr lang="en-CA" b="0" i="0" u="none" strike="noStrike" baseline="0" dirty="0" smtClean="0">
                <a:latin typeface="Arial" panose="020B0604020202020204" pitchFamily="34" charset="0"/>
              </a:rPr>
              <a:t>. </a:t>
            </a:r>
          </a:p>
          <a:p>
            <a:pPr marL="354013" indent="-354013"/>
            <a:r>
              <a:rPr lang="en-CA" b="0" i="0" u="none" strike="noStrike" baseline="0" dirty="0" smtClean="0">
                <a:latin typeface="Arial" panose="020B0604020202020204" pitchFamily="34" charset="0"/>
              </a:rPr>
              <a:t>Online petitioning systems and voting systems are deployed by a number of governments.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83852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8331"/>
            <a:ext cx="7886700" cy="604260"/>
          </a:xfrm>
        </p:spPr>
        <p:txBody>
          <a:bodyPr/>
          <a:lstStyle/>
          <a:p>
            <a:r>
              <a:rPr lang="en-US" sz="3600" i="0" u="none" strike="noStrike" kern="1400" baseline="0" dirty="0">
                <a:latin typeface="Arial" panose="020B0604020202020204" pitchFamily="34" charset="0"/>
              </a:rPr>
              <a:t>The </a:t>
            </a:r>
            <a:r>
              <a:rPr lang="en-US" sz="3600" i="0" u="none" strike="noStrike" kern="1400" baseline="0" dirty="0" smtClean="0">
                <a:latin typeface="Arial" panose="020B0604020202020204" pitchFamily="34" charset="0"/>
              </a:rPr>
              <a:t>ICE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4"/>
            <a:ext cx="8025394" cy="4847186"/>
          </a:xfrm>
        </p:spPr>
        <p:txBody>
          <a:bodyPr>
            <a:normAutofit/>
          </a:bodyPr>
          <a:lstStyle/>
          <a:p>
            <a:pPr marL="354013" indent="-354013"/>
            <a:r>
              <a:rPr lang="en-CA" b="0" i="0" u="none" strike="noStrike" baseline="0" dirty="0" smtClean="0">
                <a:latin typeface="Arial" panose="020B0604020202020204" pitchFamily="34" charset="0"/>
              </a:rPr>
              <a:t>The ICE is a meeting room, with an interactive boardroom table and five wall-mounted multi-touch screens. </a:t>
            </a:r>
          </a:p>
          <a:p>
            <a:pPr marL="354013" indent="-354013"/>
            <a:r>
              <a:rPr lang="en-CA" b="0" i="0" u="none" strike="noStrike" baseline="0" dirty="0" smtClean="0">
                <a:latin typeface="Arial" panose="020B0604020202020204" pitchFamily="34" charset="0"/>
              </a:rPr>
              <a:t>We have been developing and using it over the last 2 or 3 years, first to provide a new type of meeting room for departments at our university and second</a:t>
            </a:r>
            <a:r>
              <a:rPr lang="en-CA" b="0" i="0" u="none" strike="noStrike" dirty="0" smtClean="0">
                <a:latin typeface="Arial" panose="020B0604020202020204" pitchFamily="34" charset="0"/>
              </a:rPr>
              <a:t> is</a:t>
            </a:r>
            <a:r>
              <a:rPr lang="en-CA" b="0" i="0" u="none" strike="noStrike" baseline="0" dirty="0" smtClean="0">
                <a:latin typeface="Arial" panose="020B0604020202020204" pitchFamily="34" charset="0"/>
              </a:rPr>
              <a:t> to try to better understand how collaborative technologies and spaces can change the way we work. </a:t>
            </a:r>
          </a:p>
          <a:p>
            <a:pPr marL="354013" indent="-354013"/>
            <a:r>
              <a:rPr lang="en-CA" b="0" i="0" u="none" strike="noStrike" baseline="0" dirty="0" smtClean="0">
                <a:latin typeface="Arial" panose="020B0604020202020204" pitchFamily="34" charset="0"/>
              </a:rPr>
              <a:t>These include many of the issues raised in the design of collaborative environments, immersive environments (see Section 16.4) and issues of gesture and touch interaction. In physical terms we have been looking at how partitioning of the space and orientation contribute to territoriality (the expressions of ownership toward an object) and issues of control, communication and shared spaces. </a:t>
            </a:r>
          </a:p>
          <a:p>
            <a:pPr marL="354013" indent="-354013"/>
            <a:r>
              <a:rPr lang="en-CA" b="0" i="0" u="none" strike="noStrike" baseline="0" dirty="0" smtClean="0">
                <a:latin typeface="Arial" panose="020B0604020202020204" pitchFamily="34" charset="0"/>
              </a:rPr>
              <a:t>There are issues of awareness and collaboration, of workflow, articulation of tasks distributed spatially and temporally and coordination of activities. </a:t>
            </a:r>
          </a:p>
          <a:p>
            <a:pPr marL="354013" indent="-354013"/>
            <a:r>
              <a:rPr lang="en-CA" b="0" i="0" u="none" strike="noStrike" baseline="0" dirty="0" smtClean="0">
                <a:latin typeface="Arial" panose="020B0604020202020204" pitchFamily="34" charset="0"/>
              </a:rPr>
              <a:t>The social affordances of the space are influenced by the physical affordances of the space (Rogers et al., 2009).</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47753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641"/>
            <a:ext cx="7886700" cy="587636"/>
          </a:xfrm>
        </p:spPr>
        <p:txBody>
          <a:bodyPr/>
          <a:lstStyle/>
          <a:p>
            <a:r>
              <a:rPr lang="en-US" sz="3600" i="0" u="none" strike="noStrike" kern="1400" baseline="0" dirty="0">
                <a:latin typeface="Arial" panose="020B0604020202020204" pitchFamily="34" charset="0"/>
              </a:rPr>
              <a:t>The </a:t>
            </a:r>
            <a:r>
              <a:rPr lang="en-US" sz="3600" i="0" u="none" strike="noStrike" kern="1400" baseline="0" dirty="0" smtClean="0">
                <a:latin typeface="Arial" panose="020B0604020202020204" pitchFamily="34" charset="0"/>
              </a:rPr>
              <a:t>ICE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02"/>
            <a:ext cx="8028507" cy="4855497"/>
          </a:xfrm>
        </p:spPr>
        <p:txBody>
          <a:bodyPr>
            <a:normAutofit/>
          </a:bodyPr>
          <a:lstStyle/>
          <a:p>
            <a:pPr marL="354013" indent="-354013"/>
            <a:r>
              <a:rPr lang="en-CA" sz="1900" b="0" i="0" u="none" strike="noStrike" baseline="0" dirty="0" smtClean="0">
                <a:latin typeface="Arial" panose="020B0604020202020204" pitchFamily="34" charset="0"/>
              </a:rPr>
              <a:t>Our intention is to make the ICE a functioning meeting room and not simply a demonstration of technology. </a:t>
            </a:r>
          </a:p>
          <a:p>
            <a:pPr marL="354013" indent="-354013"/>
            <a:r>
              <a:rPr lang="en-CA" sz="1900" b="0" i="0" u="none" strike="noStrike" baseline="0" dirty="0" smtClean="0">
                <a:latin typeface="Arial" panose="020B0604020202020204" pitchFamily="34" charset="0"/>
              </a:rPr>
              <a:t>It is certainly true that the technology was chosen because it was available at the time (2009) and the room is the size and shape it is because it too was available. </a:t>
            </a:r>
          </a:p>
          <a:p>
            <a:pPr marL="354013" indent="-354013"/>
            <a:r>
              <a:rPr lang="en-CA" sz="1900" b="0" i="0" u="none" strike="noStrike" baseline="0" dirty="0" smtClean="0">
                <a:latin typeface="Arial" panose="020B0604020202020204" pitchFamily="34" charset="0"/>
              </a:rPr>
              <a:t>This real-world combination of opportunities and constraints is another feature of interaction design in the rapidly changing technological environment that we inhabit. </a:t>
            </a:r>
          </a:p>
          <a:p>
            <a:pPr marL="354013" indent="-354013"/>
            <a:r>
              <a:rPr lang="en-CA" sz="1900" b="0" i="0" u="none" strike="noStrike" baseline="0" dirty="0" smtClean="0">
                <a:latin typeface="Arial" panose="020B0604020202020204" pitchFamily="34" charset="0"/>
              </a:rPr>
              <a:t>Clearly we are not alone in recognizing an emerging design paradigm. </a:t>
            </a:r>
          </a:p>
          <a:p>
            <a:pPr marL="354013" indent="-354013"/>
            <a:r>
              <a:rPr lang="en-CA" sz="1900" b="0" i="0" u="none" strike="noStrike" baseline="0" dirty="0" smtClean="0">
                <a:latin typeface="Arial" panose="020B0604020202020204" pitchFamily="34" charset="0"/>
              </a:rPr>
              <a:t>Since the ICE has been completed we have had a steady stream of businesses and public-sector organizations coming in to see it, to discuss possibilities and to see the opportunities that may be possible in their own organizations, constrained as ever by cost, by available technology and by the characteristics of available physical locations.</a:t>
            </a:r>
            <a:endParaRPr lang="en-CA" sz="1900" b="0" i="0" u="none" strike="noStrike" baseline="0" dirty="0">
              <a:latin typeface="Arial" panose="020B0604020202020204" pitchFamily="34" charset="0"/>
            </a:endParaRPr>
          </a:p>
        </p:txBody>
      </p:sp>
    </p:spTree>
    <p:extLst>
      <p:ext uri="{BB962C8B-B14F-4D97-AF65-F5344CB8AC3E}">
        <p14:creationId xmlns:p14="http://schemas.microsoft.com/office/powerpoint/2010/main" val="160166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8332"/>
            <a:ext cx="7886700" cy="604260"/>
          </a:xfrm>
        </p:spPr>
        <p:txBody>
          <a:bodyPr/>
          <a:lstStyle/>
          <a:p>
            <a:r>
              <a:rPr lang="en-US" sz="3600"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62400" y="1426606"/>
            <a:ext cx="8036821" cy="4813941"/>
          </a:xfrm>
        </p:spPr>
        <p:txBody>
          <a:bodyPr>
            <a:normAutofit/>
          </a:bodyPr>
          <a:lstStyle/>
          <a:p>
            <a:pPr marL="354013" indent="-354013"/>
            <a:r>
              <a:rPr lang="en-CA" sz="1600" b="0" i="0" u="none" strike="noStrike" baseline="0" dirty="0" smtClean="0">
                <a:latin typeface="Arial" panose="020B0604020202020204" pitchFamily="34" charset="0"/>
              </a:rPr>
              <a:t>Collaborative environments comprise spaces and software designed to support people working together. </a:t>
            </a:r>
          </a:p>
          <a:p>
            <a:pPr marL="354013" indent="-354013"/>
            <a:r>
              <a:rPr lang="en-CA" sz="1600" b="0" i="0" u="none" strike="noStrike" baseline="0" dirty="0" smtClean="0">
                <a:latin typeface="Arial" panose="020B0604020202020204" pitchFamily="34" charset="0"/>
              </a:rPr>
              <a:t>The terms ‘groupware’ and ‘Computer Supported Cooperative Working (CSCW)’ are also used to refer to this area of UX design. </a:t>
            </a:r>
          </a:p>
          <a:p>
            <a:pPr marL="354013" indent="-354013"/>
            <a:r>
              <a:rPr lang="en-CA" sz="1600" b="0" i="0" u="none" strike="noStrike" baseline="0" dirty="0" smtClean="0">
                <a:latin typeface="Arial" panose="020B0604020202020204" pitchFamily="34" charset="0"/>
              </a:rPr>
              <a:t>Groupware is rooted in an understanding of the social features of computing. In this regard, then, it shares a lot with the material covered in the previous chapter. </a:t>
            </a:r>
          </a:p>
          <a:p>
            <a:pPr marL="354013" indent="-354013"/>
            <a:r>
              <a:rPr lang="en-CA" sz="1600" b="0" i="0" u="none" strike="noStrike" baseline="0" dirty="0" smtClean="0">
                <a:latin typeface="Arial" panose="020B0604020202020204" pitchFamily="34" charset="0"/>
              </a:rPr>
              <a:t>Whilst social media have evolved primarily to support social computing applications in the context of home and community usage, CSCW focused on the world of work. </a:t>
            </a:r>
          </a:p>
          <a:p>
            <a:pPr marL="354013" indent="-354013"/>
            <a:r>
              <a:rPr lang="en-CA" sz="1600" b="0" i="0" u="none" strike="noStrike" baseline="0" dirty="0" smtClean="0">
                <a:latin typeface="Arial" panose="020B0604020202020204" pitchFamily="34" charset="0"/>
              </a:rPr>
              <a:t>The overlap comes with many of the applications, such as shared diaries and shared documents, that both social media and CSCW deal with. </a:t>
            </a:r>
          </a:p>
          <a:p>
            <a:pPr marL="354013" indent="-354013"/>
            <a:r>
              <a:rPr lang="en-CA" sz="1600" b="0" i="0" u="none" strike="noStrike" baseline="0" dirty="0" smtClean="0">
                <a:latin typeface="Arial" panose="020B0604020202020204" pitchFamily="34" charset="0"/>
              </a:rPr>
              <a:t>Indeed many CSCW applications make use of social media technologies, particularly wikis, blogs and software to support social networks, and many social media apps have arisen from earlier groupware systems.</a:t>
            </a:r>
          </a:p>
          <a:p>
            <a:pPr marL="354013" indent="-354013"/>
            <a:r>
              <a:rPr lang="en-CA" sz="1600" b="0" i="0" u="none" strike="noStrike" baseline="0" dirty="0" smtClean="0">
                <a:latin typeface="Arial" panose="020B0604020202020204" pitchFamily="34" charset="0"/>
              </a:rPr>
              <a:t>Collaborative environments, however, go beyond the traditional focus on software to include the design of physical spaces to support collaboration and creativity. </a:t>
            </a:r>
          </a:p>
          <a:p>
            <a:pPr marL="354013" indent="-354013"/>
            <a:r>
              <a:rPr lang="en-CA" sz="1600" b="0" i="0" u="none" strike="noStrike" baseline="0" dirty="0" smtClean="0">
                <a:latin typeface="Arial" panose="020B0604020202020204" pitchFamily="34" charset="0"/>
              </a:rPr>
              <a:t>Collaborative environments support both remote and face-to-face collaboration.</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548344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1494" y="74653"/>
            <a:ext cx="8101013" cy="1325563"/>
          </a:xfrm>
        </p:spPr>
        <p:txBody>
          <a:bodyPr/>
          <a:lstStyle/>
          <a:p>
            <a:r>
              <a:rPr lang="en-US" sz="3600" i="0" u="none" strike="noStrike" kern="1400" baseline="0" dirty="0">
                <a:latin typeface="Arial" panose="020B0604020202020204" pitchFamily="34" charset="0"/>
              </a:rPr>
              <a:t>Bring your own device (BYOD) collaboration</a:t>
            </a:r>
          </a:p>
        </p:txBody>
      </p:sp>
      <p:sp>
        <p:nvSpPr>
          <p:cNvPr id="3" name="Text Placeholder 2"/>
          <p:cNvSpPr>
            <a:spLocks noGrp="1"/>
          </p:cNvSpPr>
          <p:nvPr>
            <p:ph type="body" idx="4294967295"/>
          </p:nvPr>
        </p:nvSpPr>
        <p:spPr>
          <a:xfrm>
            <a:off x="662400" y="1451546"/>
            <a:ext cx="8033704" cy="4822253"/>
          </a:xfrm>
        </p:spPr>
        <p:txBody>
          <a:bodyPr>
            <a:normAutofit lnSpcReduction="10000"/>
          </a:bodyPr>
          <a:lstStyle/>
          <a:p>
            <a:pPr marL="354013" indent="-354013"/>
            <a:r>
              <a:rPr lang="en-CA" b="0" i="0" u="none" strike="noStrike" baseline="0" dirty="0" smtClean="0">
                <a:latin typeface="Arial" panose="020B0604020202020204" pitchFamily="34" charset="0"/>
              </a:rPr>
              <a:t>In addition to systems designed specifically for collaboration, UX designers need to support BYOD ecologies. </a:t>
            </a:r>
          </a:p>
          <a:p>
            <a:pPr marL="354013" indent="-354013"/>
            <a:r>
              <a:rPr lang="en-CA" b="0" i="0" u="none" strike="noStrike" baseline="0" dirty="0" smtClean="0">
                <a:latin typeface="Arial" panose="020B0604020202020204" pitchFamily="34" charset="0"/>
              </a:rPr>
              <a:t>Many people now have personal tablets, smartphones, laptops and other interactive devices such as watches. </a:t>
            </a:r>
          </a:p>
          <a:p>
            <a:pPr marL="354013" indent="-354013"/>
            <a:r>
              <a:rPr lang="en-CA" b="0" i="0" u="none" strike="noStrike" baseline="0" dirty="0" smtClean="0">
                <a:latin typeface="Arial" panose="020B0604020202020204" pitchFamily="34" charset="0"/>
              </a:rPr>
              <a:t>They store data on cloud drives or USB sticks. </a:t>
            </a:r>
          </a:p>
          <a:p>
            <a:pPr marL="354013" indent="-354013"/>
            <a:r>
              <a:rPr lang="en-CA" b="0" i="0" u="none" strike="noStrike" baseline="0" dirty="0" smtClean="0">
                <a:latin typeface="Arial" panose="020B0604020202020204" pitchFamily="34" charset="0"/>
              </a:rPr>
              <a:t>When they arrive at a meeting they want to be able to make use of all this infrastructure. </a:t>
            </a:r>
          </a:p>
          <a:p>
            <a:pPr marL="354013" indent="-354013"/>
            <a:r>
              <a:rPr lang="en-CA" b="0" i="0" u="none" strike="noStrike" baseline="0" dirty="0" smtClean="0">
                <a:latin typeface="Arial" panose="020B0604020202020204" pitchFamily="34" charset="0"/>
              </a:rPr>
              <a:t>Unfortunately support for these ad hoc configurations of devices, device ecologies is not always a good experience. </a:t>
            </a:r>
          </a:p>
          <a:p>
            <a:pPr marL="354013" indent="-354013"/>
            <a:r>
              <a:rPr lang="en-CA" b="0" i="0" u="none" strike="noStrike" baseline="0" dirty="0" smtClean="0">
                <a:latin typeface="Arial" panose="020B0604020202020204" pitchFamily="34" charset="0"/>
              </a:rPr>
              <a:t>Tim Coughlan and his colleagues provide a detailed review of various ecologies and what a poor UX is typically experienced. </a:t>
            </a:r>
          </a:p>
          <a:p>
            <a:pPr marL="354013" indent="-354013"/>
            <a:r>
              <a:rPr lang="en-CA" b="0" i="0" u="none" strike="noStrike" baseline="0" dirty="0" smtClean="0">
                <a:latin typeface="Arial" panose="020B0604020202020204" pitchFamily="34" charset="0"/>
              </a:rPr>
              <a:t>They discuss the trade-off between seamless interaction between devices and </a:t>
            </a:r>
            <a:r>
              <a:rPr lang="en-CA" b="0" i="0" u="none" strike="noStrike" baseline="0" dirty="0" err="1" smtClean="0">
                <a:latin typeface="Arial" panose="020B0604020202020204" pitchFamily="34" charset="0"/>
              </a:rPr>
              <a:t>seamful</a:t>
            </a:r>
            <a:r>
              <a:rPr lang="en-CA" b="0" i="0" u="none" strike="noStrike" baseline="0" dirty="0" smtClean="0">
                <a:latin typeface="Arial" panose="020B0604020202020204" pitchFamily="34" charset="0"/>
              </a:rPr>
              <a:t> interaction where users are aware that the technologies do not interact smoothly but use this as a part of the interaction.  </a:t>
            </a:r>
          </a:p>
          <a:p>
            <a:pPr marL="354013" indent="-354013"/>
            <a:r>
              <a:rPr lang="en-CA" b="0" i="0" u="none" strike="noStrike" baseline="0" dirty="0" smtClean="0">
                <a:latin typeface="Arial" panose="020B0604020202020204" pitchFamily="34" charset="0"/>
              </a:rPr>
              <a:t>They also discuss the different focal points and highlight issues arising when foci and information are transitioned from one device to another.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44862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6518"/>
            <a:ext cx="7886700" cy="487882"/>
          </a:xfrm>
        </p:spPr>
        <p:txBody>
          <a:bodyPr/>
          <a:lstStyle/>
          <a:p>
            <a:r>
              <a:rPr lang="en-US" sz="3600" i="0" u="none" strike="noStrike" kern="1400" baseline="0" dirty="0">
                <a:latin typeface="Arial" panose="020B0604020202020204" pitchFamily="34" charset="0"/>
              </a:rPr>
              <a:t>Ecologies for collaboration</a:t>
            </a:r>
          </a:p>
        </p:txBody>
      </p:sp>
      <p:sp>
        <p:nvSpPr>
          <p:cNvPr id="3" name="Text Placeholder 2"/>
          <p:cNvSpPr>
            <a:spLocks noGrp="1"/>
          </p:cNvSpPr>
          <p:nvPr>
            <p:ph type="body" idx="4294967295"/>
          </p:nvPr>
        </p:nvSpPr>
        <p:spPr>
          <a:xfrm>
            <a:off x="662400" y="1485114"/>
            <a:ext cx="8033706" cy="4797311"/>
          </a:xfrm>
        </p:spPr>
        <p:txBody>
          <a:bodyPr>
            <a:normAutofit fontScale="92500" lnSpcReduction="20000"/>
          </a:bodyPr>
          <a:lstStyle/>
          <a:p>
            <a:pPr marL="354013" indent="-354013"/>
            <a:r>
              <a:rPr lang="en-CA" b="0" i="0" u="none" strike="noStrike" baseline="0" dirty="0" smtClean="0">
                <a:latin typeface="Arial" panose="020B0604020202020204" pitchFamily="34" charset="0"/>
              </a:rPr>
              <a:t>Dix et al. (2000) looked at location and distance between spaces and at how ecologies are nested in one another. </a:t>
            </a:r>
          </a:p>
          <a:p>
            <a:pPr marL="354013" indent="-354013">
              <a:lnSpc>
                <a:spcPct val="120000"/>
              </a:lnSpc>
            </a:pPr>
            <a:r>
              <a:rPr lang="en-CA" b="0" i="0" u="none" strike="noStrike" baseline="0" dirty="0" smtClean="0">
                <a:latin typeface="Arial" panose="020B0604020202020204" pitchFamily="34" charset="0"/>
              </a:rPr>
              <a:t>They focus on the importance of location as the main aspect of context</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awareness for devices and again look at the number of people involved in the ecology and the physical space for interactions. </a:t>
            </a:r>
          </a:p>
          <a:p>
            <a:pPr marL="354013" indent="-354013"/>
            <a:r>
              <a:rPr lang="en-CA" b="0" i="0" u="none" strike="noStrike" baseline="0" dirty="0" smtClean="0">
                <a:latin typeface="Arial" panose="020B0604020202020204" pitchFamily="34" charset="0"/>
              </a:rPr>
              <a:t>They discuss how the different infrastructure contexts and the capabilities of different systems in different domains affect the success of interactions. </a:t>
            </a:r>
          </a:p>
          <a:p>
            <a:pPr marL="354013" indent="-354013"/>
            <a:r>
              <a:rPr lang="en-CA" b="0" i="0" u="none" strike="noStrike" baseline="0" dirty="0" smtClean="0">
                <a:latin typeface="Arial" panose="020B0604020202020204" pitchFamily="34" charset="0"/>
              </a:rPr>
              <a:t>In their model of device ecologies, Dix et al. discuss the spatial qualities of configurations of digital devices. </a:t>
            </a:r>
          </a:p>
          <a:p>
            <a:pPr marL="354013" indent="-354013"/>
            <a:r>
              <a:rPr lang="en-CA" b="0" i="0" u="none" strike="noStrike" baseline="0" dirty="0" smtClean="0">
                <a:latin typeface="Arial" panose="020B0604020202020204" pitchFamily="34" charset="0"/>
              </a:rPr>
              <a:t>For example there are nearness relations between objects that depend on the number of mouse clicks required to get from one part of the space to another. </a:t>
            </a:r>
          </a:p>
          <a:p>
            <a:pPr marL="354013" indent="-354013"/>
            <a:r>
              <a:rPr lang="en-CA" b="0" i="0" u="none" strike="noStrike" baseline="0" dirty="0" smtClean="0">
                <a:latin typeface="Arial" panose="020B0604020202020204" pitchFamily="34" charset="0"/>
              </a:rPr>
              <a:t>There are different levels of abstraction to consider, where the design focus is perhaps on just one device, or on a collection of networked devices or on the performance of the whole ecology. </a:t>
            </a:r>
          </a:p>
          <a:p>
            <a:pPr marL="354013" indent="-354013"/>
            <a:r>
              <a:rPr lang="en-CA" b="0" i="0" u="none" strike="noStrike" baseline="0" dirty="0" smtClean="0">
                <a:latin typeface="Arial" panose="020B0604020202020204" pitchFamily="34" charset="0"/>
              </a:rPr>
              <a:t>This leads them to consider what is nearby in the space, what things are at the ‘same location’ (and what does that mean in the digital space). </a:t>
            </a:r>
          </a:p>
          <a:p>
            <a:pPr marL="354013" indent="-354013"/>
            <a:r>
              <a:rPr lang="en-CA" b="0" i="0" u="none" strike="noStrike" baseline="0" dirty="0" smtClean="0">
                <a:latin typeface="Arial" panose="020B0604020202020204" pitchFamily="34" charset="0"/>
              </a:rPr>
              <a:t>They also consider the contribution of personal, group and public spaces and how they work together.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0552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9891"/>
            <a:ext cx="7886700" cy="537758"/>
          </a:xfrm>
        </p:spPr>
        <p:txBody>
          <a:bodyPr/>
          <a:lstStyle/>
          <a:p>
            <a:r>
              <a:rPr lang="en-US" sz="3600" i="0" u="none" strike="noStrike" kern="1400" baseline="0" dirty="0">
                <a:latin typeface="Arial" panose="020B0604020202020204" pitchFamily="34" charset="0"/>
              </a:rPr>
              <a:t>A geometry of interaction</a:t>
            </a:r>
          </a:p>
        </p:txBody>
      </p:sp>
      <p:sp>
        <p:nvSpPr>
          <p:cNvPr id="3" name="Text Placeholder 2"/>
          <p:cNvSpPr>
            <a:spLocks noGrp="1"/>
          </p:cNvSpPr>
          <p:nvPr>
            <p:ph type="body" idx="4294967295"/>
          </p:nvPr>
        </p:nvSpPr>
        <p:spPr>
          <a:xfrm>
            <a:off x="662400" y="1459867"/>
            <a:ext cx="8033703" cy="4838872"/>
          </a:xfrm>
        </p:spPr>
        <p:txBody>
          <a:bodyPr>
            <a:normAutofit fontScale="92500" lnSpcReduction="20000"/>
          </a:bodyPr>
          <a:lstStyle/>
          <a:p>
            <a:pPr marL="354013" indent="-354013">
              <a:lnSpc>
                <a:spcPct val="110000"/>
              </a:lnSpc>
            </a:pPr>
            <a:r>
              <a:rPr lang="en-CA" b="0" i="0" u="none" strike="noStrike" baseline="0" dirty="0" smtClean="0">
                <a:latin typeface="Arial" panose="020B0604020202020204" pitchFamily="34" charset="0"/>
              </a:rPr>
              <a:t>More recently </a:t>
            </a:r>
            <a:r>
              <a:rPr lang="en-CA" b="0" i="0" u="none" strike="noStrike" baseline="0" dirty="0" err="1" smtClean="0">
                <a:latin typeface="Arial" panose="020B0604020202020204" pitchFamily="34" charset="0"/>
              </a:rPr>
              <a:t>Terrenghi</a:t>
            </a:r>
            <a:r>
              <a:rPr lang="en-CA" b="0" i="0" u="none" strike="noStrike" baseline="0" dirty="0" smtClean="0">
                <a:latin typeface="Arial" panose="020B0604020202020204" pitchFamily="34" charset="0"/>
              </a:rPr>
              <a:t>, Quigley and Dix (2009) developed a ‘geometry of interaction’ that included tabletop, large displays ( big enough for a room) and very large displays (for outdoor events) in addition to the tabs, pads and boards envisioned by Weiser. </a:t>
            </a:r>
          </a:p>
          <a:p>
            <a:pPr marL="354013" indent="-354013">
              <a:lnSpc>
                <a:spcPct val="110000"/>
              </a:lnSpc>
            </a:pPr>
            <a:r>
              <a:rPr lang="en-CA" b="0" i="0" u="none" strike="noStrike" baseline="0" dirty="0" smtClean="0">
                <a:latin typeface="Arial" panose="020B0604020202020204" pitchFamily="34" charset="0"/>
              </a:rPr>
              <a:t>They then developed the notion of an ecosystem of displays, people and spaces and discussed the interaction requirements for different types of interaction. </a:t>
            </a:r>
          </a:p>
          <a:p>
            <a:pPr marL="354013" indent="-354013">
              <a:lnSpc>
                <a:spcPct val="110000"/>
              </a:lnSpc>
            </a:pPr>
            <a:r>
              <a:rPr lang="en-CA" b="0" i="0" u="none" strike="noStrike" baseline="0" dirty="0" smtClean="0">
                <a:latin typeface="Arial" panose="020B0604020202020204" pitchFamily="34" charset="0"/>
              </a:rPr>
              <a:t>One-to-one interaction with pads, for example could use a ‘bump together’ interaction style for communicating. </a:t>
            </a:r>
          </a:p>
          <a:p>
            <a:pPr marL="354013" indent="-354013">
              <a:lnSpc>
                <a:spcPct val="110000"/>
              </a:lnSpc>
            </a:pPr>
            <a:r>
              <a:rPr lang="en-CA" b="0" i="0" u="none" strike="noStrike" baseline="0" dirty="0" smtClean="0">
                <a:latin typeface="Arial" panose="020B0604020202020204" pitchFamily="34" charset="0"/>
              </a:rPr>
              <a:t>The interaction of one person with just a few others could be achieved by coupling a tab-sized device to a large screen, thus being able to display what was on the tab-sized device to share it with other people. </a:t>
            </a:r>
          </a:p>
          <a:p>
            <a:pPr marL="354013" indent="-354013">
              <a:lnSpc>
                <a:spcPct val="110000"/>
              </a:lnSpc>
            </a:pPr>
            <a:r>
              <a:rPr lang="en-CA" b="0" i="0" u="none" strike="noStrike" baseline="0" dirty="0" smtClean="0">
                <a:latin typeface="Arial" panose="020B0604020202020204" pitchFamily="34" charset="0"/>
              </a:rPr>
              <a:t>They also explored different forms of interaction between one, few or many people and the different ecologies that they generated. </a:t>
            </a:r>
          </a:p>
          <a:p>
            <a:pPr marL="354013" indent="-354013">
              <a:lnSpc>
                <a:spcPct val="110000"/>
              </a:lnSpc>
            </a:pPr>
            <a:r>
              <a:rPr lang="en-CA" b="0" i="0" u="none" strike="noStrike" baseline="0" dirty="0" smtClean="0">
                <a:latin typeface="Arial" panose="020B0604020202020204" pitchFamily="34" charset="0"/>
              </a:rPr>
              <a:t>Work on device ecologies and how they can be best leveraged to support collaboration is ongoing (Hamilton and </a:t>
            </a:r>
            <a:r>
              <a:rPr lang="en-CA" b="0" i="0" u="none" strike="noStrike" baseline="0" dirty="0" err="1" smtClean="0">
                <a:latin typeface="Arial" panose="020B0604020202020204" pitchFamily="34" charset="0"/>
              </a:rPr>
              <a:t>Wigdor</a:t>
            </a:r>
            <a:r>
              <a:rPr lang="en-CA" b="0" i="0" u="none" strike="noStrike" baseline="0" dirty="0" smtClean="0">
                <a:latin typeface="Arial" panose="020B0604020202020204" pitchFamily="34" charset="0"/>
              </a:rPr>
              <a:t> (2014), </a:t>
            </a:r>
            <a:r>
              <a:rPr lang="en-CA" b="0" i="0" u="none" strike="noStrike" baseline="0" dirty="0" err="1" smtClean="0">
                <a:latin typeface="Arial" panose="020B0604020202020204" pitchFamily="34" charset="0"/>
              </a:rPr>
              <a:t>Santosa</a:t>
            </a:r>
            <a:r>
              <a:rPr lang="en-CA" b="0" i="0" u="none" strike="noStrike" baseline="0" dirty="0" smtClean="0">
                <a:latin typeface="Arial" panose="020B0604020202020204" pitchFamily="34" charset="0"/>
              </a:rPr>
              <a:t> and </a:t>
            </a:r>
            <a:r>
              <a:rPr lang="en-CA" b="0" i="0" u="none" strike="noStrike" baseline="0" dirty="0" err="1" smtClean="0">
                <a:latin typeface="Arial" panose="020B0604020202020204" pitchFamily="34" charset="0"/>
              </a:rPr>
              <a:t>Wigdor</a:t>
            </a:r>
            <a:r>
              <a:rPr lang="en-CA" b="0" i="0" u="none" strike="noStrike" baseline="0" dirty="0" smtClean="0">
                <a:latin typeface="Arial" panose="020B0604020202020204" pitchFamily="34" charset="0"/>
              </a:rPr>
              <a:t> (2013)) as is work on distributed user interfaces that can spread interaction across multiple devices (</a:t>
            </a:r>
            <a:r>
              <a:rPr lang="en-CA" b="0" i="0" u="none" strike="noStrike" baseline="0" dirty="0" err="1" smtClean="0">
                <a:latin typeface="Arial" panose="020B0604020202020204" pitchFamily="34" charset="0"/>
              </a:rPr>
              <a:t>Frosini</a:t>
            </a:r>
            <a:r>
              <a:rPr lang="en-CA" b="0" i="0" u="none" strike="noStrike" baseline="0" dirty="0" smtClean="0">
                <a:latin typeface="Arial" panose="020B0604020202020204" pitchFamily="34" charset="0"/>
              </a:rPr>
              <a:t> and </a:t>
            </a:r>
            <a:r>
              <a:rPr lang="en-CA" b="0" i="0" u="none" strike="noStrike" baseline="0" dirty="0" err="1" smtClean="0">
                <a:latin typeface="Arial" panose="020B0604020202020204" pitchFamily="34" charset="0"/>
              </a:rPr>
              <a:t>Paterno</a:t>
            </a:r>
            <a:r>
              <a:rPr lang="en-CA" b="0" i="0" u="none" strike="noStrike" baseline="0" dirty="0" smtClean="0">
                <a:latin typeface="Arial" panose="020B0604020202020204" pitchFamily="34" charset="0"/>
              </a:rPr>
              <a:t>, 2014).</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12323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67"/>
            <a:ext cx="7886700" cy="554384"/>
          </a:xfrm>
        </p:spPr>
        <p:txBody>
          <a:bodyPr/>
          <a:lstStyle/>
          <a:p>
            <a:r>
              <a:rPr lang="en-US" sz="3600" i="0" u="none" strike="noStrike" kern="1400" baseline="0" dirty="0">
                <a:latin typeface="Arial" panose="020B0604020202020204" pitchFamily="34" charset="0"/>
              </a:rPr>
              <a:t>Awareness applications</a:t>
            </a:r>
          </a:p>
        </p:txBody>
      </p:sp>
      <p:sp>
        <p:nvSpPr>
          <p:cNvPr id="3" name="Text Placeholder 2"/>
          <p:cNvSpPr>
            <a:spLocks noGrp="1"/>
          </p:cNvSpPr>
          <p:nvPr>
            <p:ph type="body" idx="4294967295"/>
          </p:nvPr>
        </p:nvSpPr>
        <p:spPr>
          <a:xfrm>
            <a:off x="662400" y="1426614"/>
            <a:ext cx="8033701" cy="4813934"/>
          </a:xfrm>
        </p:spPr>
        <p:txBody>
          <a:bodyPr>
            <a:normAutofit/>
          </a:bodyPr>
          <a:lstStyle/>
          <a:p>
            <a:pPr marL="354013" indent="-354013"/>
            <a:r>
              <a:rPr lang="en-CA" b="0" i="0" u="none" strike="noStrike" baseline="0" dirty="0" smtClean="0">
                <a:latin typeface="Arial" panose="020B0604020202020204" pitchFamily="34" charset="0"/>
              </a:rPr>
              <a:t>Being aware of what co-workers are doing and whether they are busy or available for discussions is an important part of effective collaboration. </a:t>
            </a:r>
          </a:p>
          <a:p>
            <a:pPr marL="354013" indent="-354013"/>
            <a:r>
              <a:rPr lang="en-CA" b="0" i="0" u="none" strike="noStrike" baseline="0" dirty="0" smtClean="0">
                <a:latin typeface="Arial" panose="020B0604020202020204" pitchFamily="34" charset="0"/>
              </a:rPr>
              <a:t>In Chapter 15 we described Babble, which showed some of the activities of co-workers at IBM.</a:t>
            </a:r>
          </a:p>
          <a:p>
            <a:pPr marL="354013" indent="-354013"/>
            <a:r>
              <a:rPr lang="en-CA" b="0" i="0" u="none" strike="noStrike" baseline="0" dirty="0" smtClean="0">
                <a:latin typeface="Arial" panose="020B0604020202020204" pitchFamily="34" charset="0"/>
              </a:rPr>
              <a:t>The Portholes system was an early example of awareness technology. </a:t>
            </a:r>
          </a:p>
          <a:p>
            <a:pPr marL="354013" indent="-354013"/>
            <a:r>
              <a:rPr lang="en-CA" b="0" i="0" u="none" strike="noStrike" baseline="0" dirty="0" smtClean="0">
                <a:latin typeface="Arial" panose="020B0604020202020204" pitchFamily="34" charset="0"/>
              </a:rPr>
              <a:t>It is, however, a highly representative example of CSCW research in this area, focusing as it does on the reactions of a group of workers to novel technologies under naturalistic conditions. </a:t>
            </a:r>
          </a:p>
          <a:p>
            <a:pPr marL="354013" indent="-354013"/>
            <a:r>
              <a:rPr lang="en-CA" b="0" i="0" u="none" strike="noStrike" baseline="0" dirty="0" smtClean="0">
                <a:latin typeface="Arial" panose="020B0604020202020204" pitchFamily="34" charset="0"/>
              </a:rPr>
              <a:t>The work was originally reported by </a:t>
            </a:r>
            <a:r>
              <a:rPr lang="en-CA" b="0" i="0" u="none" strike="noStrike" baseline="0" dirty="0" err="1" smtClean="0">
                <a:latin typeface="Arial" panose="020B0604020202020204" pitchFamily="34" charset="0"/>
              </a:rPr>
              <a:t>Dourish</a:t>
            </a:r>
            <a:r>
              <a:rPr lang="en-CA" b="0" i="0" u="none" strike="noStrike" baseline="0" dirty="0" smtClean="0">
                <a:latin typeface="Arial" panose="020B0604020202020204" pitchFamily="34" charset="0"/>
              </a:rPr>
              <a:t> and Bly (1992), but there have been several later implementations and related studies.</a:t>
            </a:r>
          </a:p>
          <a:p>
            <a:pPr marL="354013" indent="-354013"/>
            <a:r>
              <a:rPr lang="en-CA" b="0" i="0" u="none" strike="noStrike" baseline="0" dirty="0" smtClean="0">
                <a:latin typeface="Arial" panose="020B0604020202020204" pitchFamily="34" charset="0"/>
              </a:rPr>
              <a:t>Portholes’ main functionality was to provide people with a set of small video snapshots of other areas in the workplace, both other people’s offices and common areas. </a:t>
            </a:r>
          </a:p>
          <a:p>
            <a:pPr marL="354013" indent="-354013"/>
            <a:r>
              <a:rPr lang="en-CA" b="0" i="0" u="none" strike="noStrike" baseline="0" dirty="0" smtClean="0">
                <a:latin typeface="Arial" panose="020B0604020202020204" pitchFamily="34" charset="0"/>
              </a:rPr>
              <a:t>These were updated only every few minutes, but were enough to give people a sense of who was around and what they were doing.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145928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264"/>
            <a:ext cx="7886700" cy="487882"/>
          </a:xfrm>
        </p:spPr>
        <p:txBody>
          <a:bodyPr/>
          <a:lstStyle/>
          <a:p>
            <a:r>
              <a:rPr lang="en-US" sz="3600" i="0" u="none" strike="noStrike" kern="1400" dirty="0">
                <a:latin typeface="Arial" panose="020B0604020202020204" pitchFamily="34" charset="0"/>
              </a:rPr>
              <a:t>Awareness applications</a:t>
            </a:r>
          </a:p>
        </p:txBody>
      </p:sp>
      <p:sp>
        <p:nvSpPr>
          <p:cNvPr id="3" name="Text Placeholder 2"/>
          <p:cNvSpPr>
            <a:spLocks noGrp="1"/>
          </p:cNvSpPr>
          <p:nvPr>
            <p:ph type="body" idx="4294967295"/>
          </p:nvPr>
        </p:nvSpPr>
        <p:spPr>
          <a:xfrm>
            <a:off x="662400" y="1426610"/>
            <a:ext cx="8025387" cy="4847189"/>
          </a:xfrm>
        </p:spPr>
        <p:txBody>
          <a:bodyPr>
            <a:normAutofit/>
          </a:bodyPr>
          <a:lstStyle/>
          <a:p>
            <a:pPr marL="354013" indent="-354013"/>
            <a:r>
              <a:rPr lang="en-CA" b="0" i="0" u="none" strike="noStrike" baseline="0" dirty="0" smtClean="0">
                <a:latin typeface="Arial" panose="020B0604020202020204" pitchFamily="34" charset="0"/>
              </a:rPr>
              <a:t>The original studies were conducted at Rank Xerox research labs in the United States and the United</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Kingdom. </a:t>
            </a:r>
          </a:p>
          <a:p>
            <a:pPr marL="354013" indent="-354013"/>
            <a:r>
              <a:rPr lang="en-CA" b="0" i="0" u="none" strike="noStrike" baseline="0" dirty="0" smtClean="0">
                <a:latin typeface="Arial" panose="020B0604020202020204" pitchFamily="34" charset="0"/>
              </a:rPr>
              <a:t>Users mostly enjoyed the opportunities for casual contact.</a:t>
            </a:r>
          </a:p>
          <a:p>
            <a:pPr marL="354013" indent="-354013"/>
            <a:r>
              <a:rPr lang="en-CA" b="0" i="0" u="none" strike="noStrike" baseline="0" dirty="0" smtClean="0">
                <a:latin typeface="Arial" panose="020B0604020202020204" pitchFamily="34" charset="0"/>
              </a:rPr>
              <a:t>In normal everyday life we have unobtrusive, socially accepted ways of maintaining mutual awareness while respecting privacy. </a:t>
            </a:r>
          </a:p>
          <a:p>
            <a:pPr marL="354013" indent="-354013"/>
            <a:r>
              <a:rPr lang="en-CA" b="0" i="0" u="none" strike="noStrike" baseline="0" dirty="0" smtClean="0">
                <a:latin typeface="Arial" panose="020B0604020202020204" pitchFamily="34" charset="0"/>
              </a:rPr>
              <a:t>Examples include checking for a colleague’s car in the car park or noticing that someone is in the office because their jacket is over the back of a chair even if they are not actually present at the time. </a:t>
            </a:r>
          </a:p>
          <a:p>
            <a:pPr marL="354013" indent="-354013"/>
            <a:r>
              <a:rPr lang="en-CA" b="0" i="0" u="none" strike="noStrike" baseline="0" dirty="0" smtClean="0">
                <a:latin typeface="Arial" panose="020B0604020202020204" pitchFamily="34" charset="0"/>
              </a:rPr>
              <a:t>In computer-­mediated collaboration, many of these cues have to be reinvented, and the consequences of their new incarnations are often unclear until tried out in real life. </a:t>
            </a:r>
          </a:p>
          <a:p>
            <a:pPr marL="354013" indent="-354013"/>
            <a:r>
              <a:rPr lang="en-CA" b="0" i="0" u="none" strike="noStrike" baseline="0" dirty="0" smtClean="0">
                <a:latin typeface="Arial" panose="020B0604020202020204" pitchFamily="34" charset="0"/>
              </a:rPr>
              <a:t>Experiments have included shadowy video figures, muffled audio and a variety of mechanisms to alert people that they are being (or about to be) captured on video or audio.</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82267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641"/>
            <a:ext cx="7886700" cy="587636"/>
          </a:xfrm>
        </p:spPr>
        <p:txBody>
          <a:bodyPr/>
          <a:lstStyle/>
          <a:p>
            <a:r>
              <a:rPr lang="en-US" sz="3600" i="0" u="none" strike="noStrike" kern="1400" baseline="0" dirty="0">
                <a:latin typeface="Arial" panose="020B0604020202020204" pitchFamily="34" charset="0"/>
              </a:rPr>
              <a:t>Roomware</a:t>
            </a:r>
          </a:p>
        </p:txBody>
      </p:sp>
      <p:sp>
        <p:nvSpPr>
          <p:cNvPr id="3" name="Text Placeholder 2"/>
          <p:cNvSpPr>
            <a:spLocks noGrp="1"/>
          </p:cNvSpPr>
          <p:nvPr>
            <p:ph type="body" idx="4294967295"/>
          </p:nvPr>
        </p:nvSpPr>
        <p:spPr>
          <a:xfrm>
            <a:off x="662400" y="1426608"/>
            <a:ext cx="8036822" cy="4813940"/>
          </a:xfrm>
        </p:spPr>
        <p:txBody>
          <a:bodyPr>
            <a:normAutofit/>
          </a:bodyPr>
          <a:lstStyle/>
          <a:p>
            <a:pPr marL="354013" indent="-354013"/>
            <a:r>
              <a:rPr lang="en-CA" b="0" i="0" u="none" strike="noStrike" baseline="0" dirty="0" err="1" smtClean="0">
                <a:latin typeface="Arial" panose="020B0604020202020204" pitchFamily="34" charset="0"/>
              </a:rPr>
              <a:t>Roomware</a:t>
            </a:r>
            <a:r>
              <a:rPr lang="en-CA" b="0" i="0" u="none" strike="noStrike" baseline="0" dirty="0" smtClean="0">
                <a:latin typeface="Arial" panose="020B0604020202020204" pitchFamily="34" charset="0"/>
              </a:rPr>
              <a:t>® is defined as the integration of furniture, other room elements such as doors and walls and information and communication devices assembled to support different activities and was trademarked by </a:t>
            </a:r>
            <a:r>
              <a:rPr lang="en-CA" b="0" i="0" u="none" strike="noStrike" baseline="0" dirty="0" err="1" smtClean="0">
                <a:latin typeface="Arial" panose="020B0604020202020204" pitchFamily="34" charset="0"/>
              </a:rPr>
              <a:t>Streitz</a:t>
            </a:r>
            <a:r>
              <a:rPr lang="en-CA" b="0" i="0" u="none" strike="noStrike" baseline="0" dirty="0" smtClean="0">
                <a:latin typeface="Arial" panose="020B0604020202020204" pitchFamily="34" charset="0"/>
              </a:rPr>
              <a:t> et al. (1997, 1998, 1999). </a:t>
            </a:r>
          </a:p>
          <a:p>
            <a:pPr marL="354013" indent="-354013"/>
            <a:r>
              <a:rPr lang="en-CA" b="0" i="0" u="none" strike="noStrike" baseline="0" dirty="0" smtClean="0">
                <a:latin typeface="Arial" panose="020B0604020202020204" pitchFamily="34" charset="0"/>
              </a:rPr>
              <a:t>The ICE described above is an example of </a:t>
            </a:r>
            <a:r>
              <a:rPr lang="en-CA" b="0" i="0" u="none" strike="noStrike" baseline="0" dirty="0" err="1" smtClean="0">
                <a:latin typeface="Arial" panose="020B0604020202020204" pitchFamily="34" charset="0"/>
              </a:rPr>
              <a:t>roomware</a:t>
            </a:r>
            <a:r>
              <a:rPr lang="en-CA" b="0" i="0" u="none" strike="noStrike" baseline="0" dirty="0" smtClean="0">
                <a:latin typeface="Arial" panose="020B0604020202020204" pitchFamily="34" charset="0"/>
              </a:rPr>
              <a:t>. </a:t>
            </a:r>
          </a:p>
          <a:p>
            <a:pPr marL="354013" indent="-354013"/>
            <a:r>
              <a:rPr lang="en-CA" b="0" i="0" u="none" strike="noStrike" baseline="0" dirty="0" err="1" smtClean="0">
                <a:latin typeface="Arial" panose="020B0604020202020204" pitchFamily="34" charset="0"/>
              </a:rPr>
              <a:t>Streitz</a:t>
            </a:r>
            <a:r>
              <a:rPr lang="en-CA" b="0" i="0" u="none" strike="noStrike" baseline="0" dirty="0" smtClean="0">
                <a:latin typeface="Arial" panose="020B0604020202020204" pitchFamily="34" charset="0"/>
              </a:rPr>
              <a:t> and his colleagues (</a:t>
            </a:r>
            <a:r>
              <a:rPr lang="en-CA" b="0" i="0" u="none" strike="noStrike" baseline="0" dirty="0" err="1" smtClean="0">
                <a:latin typeface="Arial" panose="020B0604020202020204" pitchFamily="34" charset="0"/>
              </a:rPr>
              <a:t>Streitz</a:t>
            </a:r>
            <a:r>
              <a:rPr lang="en-CA" b="0" i="0" u="none" strike="noStrike" baseline="0" dirty="0" smtClean="0">
                <a:latin typeface="Arial" panose="020B0604020202020204" pitchFamily="34" charset="0"/>
              </a:rPr>
              <a:t> et al., 1997) comment that making comparisons of effectiveness across different configurations of public shared spaces and private spaces is somewhat fruitless because the different combinations of technologies, people’s preferences and the activities make generalizations difficult. </a:t>
            </a:r>
          </a:p>
          <a:p>
            <a:pPr marL="354013" indent="-354013"/>
            <a:r>
              <a:rPr lang="en-CA" b="0" i="0" u="none" strike="noStrike" baseline="0" dirty="0" smtClean="0">
                <a:latin typeface="Arial" panose="020B0604020202020204" pitchFamily="34" charset="0"/>
              </a:rPr>
              <a:t>However, they do show that the combination of a public display and personal workstations was more effective in their design task. </a:t>
            </a:r>
          </a:p>
          <a:p>
            <a:pPr marL="354013" indent="-354013"/>
            <a:r>
              <a:rPr lang="en-CA" b="0" i="0" u="none" strike="noStrike" baseline="0" dirty="0" err="1" smtClean="0">
                <a:latin typeface="Arial" panose="020B0604020202020204" pitchFamily="34" charset="0"/>
              </a:rPr>
              <a:t>Fluidum</a:t>
            </a:r>
            <a:r>
              <a:rPr lang="en-CA" b="0" i="0" u="none" strike="noStrike" baseline="0" dirty="0" smtClean="0">
                <a:latin typeface="Arial" panose="020B0604020202020204" pitchFamily="34" charset="0"/>
              </a:rPr>
              <a:t> in Munich is a lab that looks at novel surface-based interactions and the Media space at the University of Aachen in Germany combines multiple devices in media content.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75611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8205"/>
            <a:ext cx="7886700" cy="521134"/>
          </a:xfrm>
        </p:spPr>
        <p:txBody>
          <a:bodyPr/>
          <a:lstStyle/>
          <a:p>
            <a:r>
              <a:rPr lang="en-US" sz="3600" i="0" u="none" strike="noStrike" kern="1400" baseline="0" dirty="0">
                <a:latin typeface="Arial" panose="020B0604020202020204" pitchFamily="34" charset="0"/>
              </a:rPr>
              <a:t>Interactive Workspaces</a:t>
            </a:r>
          </a:p>
        </p:txBody>
      </p:sp>
      <p:sp>
        <p:nvSpPr>
          <p:cNvPr id="3" name="Text Placeholder 2"/>
          <p:cNvSpPr>
            <a:spLocks noGrp="1"/>
          </p:cNvSpPr>
          <p:nvPr>
            <p:ph type="body" idx="4294967295"/>
          </p:nvPr>
        </p:nvSpPr>
        <p:spPr>
          <a:xfrm>
            <a:off x="662400" y="1442924"/>
            <a:ext cx="8028509" cy="4822250"/>
          </a:xfrm>
        </p:spPr>
        <p:txBody>
          <a:bodyPr>
            <a:normAutofit fontScale="85000" lnSpcReduction="20000"/>
          </a:bodyPr>
          <a:lstStyle/>
          <a:p>
            <a:pPr marL="354013" indent="-354013">
              <a:lnSpc>
                <a:spcPct val="120000"/>
              </a:lnSpc>
            </a:pPr>
            <a:r>
              <a:rPr lang="en-CA" b="0" i="0" u="none" strike="noStrike" baseline="0" dirty="0" smtClean="0">
                <a:latin typeface="Arial" panose="020B0604020202020204" pitchFamily="34" charset="0"/>
              </a:rPr>
              <a:t>The </a:t>
            </a:r>
            <a:r>
              <a:rPr lang="en-CA" b="0" i="0" u="none" strike="noStrike" baseline="0" dirty="0" err="1" smtClean="0">
                <a:latin typeface="Arial" panose="020B0604020202020204" pitchFamily="34" charset="0"/>
              </a:rPr>
              <a:t>NiCE</a:t>
            </a:r>
            <a:r>
              <a:rPr lang="en-CA" b="0" i="0" u="none" strike="noStrike" baseline="0" dirty="0" smtClean="0">
                <a:latin typeface="Arial" panose="020B0604020202020204" pitchFamily="34" charset="0"/>
              </a:rPr>
              <a:t> project (Haller et al., 2010) developed a meeting room with an augmented whiteboard with a projected overlay and tracking capability. </a:t>
            </a:r>
          </a:p>
          <a:p>
            <a:pPr marL="354013" indent="-354013">
              <a:lnSpc>
                <a:spcPct val="120000"/>
              </a:lnSpc>
            </a:pPr>
            <a:r>
              <a:rPr lang="en-CA" b="0" i="0" u="none" strike="noStrike" baseline="0" dirty="0" smtClean="0">
                <a:latin typeface="Arial" panose="020B0604020202020204" pitchFamily="34" charset="0"/>
              </a:rPr>
              <a:t>The goal was to enable content creation and sharing during group discussion meetings in a cohesive, seamless system enabling work in different media: paper, whiteboard and digital media. </a:t>
            </a:r>
          </a:p>
          <a:p>
            <a:pPr marL="354013" indent="-354013">
              <a:lnSpc>
                <a:spcPct val="120000"/>
              </a:lnSpc>
            </a:pPr>
            <a:r>
              <a:rPr lang="en-CA" b="0" i="0" u="none" strike="noStrike" baseline="0" dirty="0" smtClean="0">
                <a:latin typeface="Arial" panose="020B0604020202020204" pitchFamily="34" charset="0"/>
              </a:rPr>
              <a:t>It combines and integrates different features and interaction techniques identified and developed in a series of other projects.</a:t>
            </a:r>
          </a:p>
          <a:p>
            <a:pPr marL="354013" indent="-354013">
              <a:lnSpc>
                <a:spcPct val="120000"/>
              </a:lnSpc>
            </a:pPr>
            <a:r>
              <a:rPr lang="en-CA" b="0" i="0" u="none" strike="noStrike" baseline="0" dirty="0" smtClean="0">
                <a:latin typeface="Arial" panose="020B0604020202020204" pitchFamily="34" charset="0"/>
              </a:rPr>
              <a:t>As part of the project the team set up a list of design challenges for interactive workspaces. </a:t>
            </a:r>
          </a:p>
          <a:p>
            <a:pPr marL="354013" indent="-354013">
              <a:lnSpc>
                <a:spcPct val="120000"/>
              </a:lnSpc>
            </a:pPr>
            <a:r>
              <a:rPr lang="en-CA" b="0" i="0" u="none" strike="noStrike" baseline="0" dirty="0" smtClean="0">
                <a:latin typeface="Arial" panose="020B0604020202020204" pitchFamily="34" charset="0"/>
              </a:rPr>
              <a:t>Interactive workspaces should support the multiplicity and diversity of tasks that are inherent in different types of meeting. </a:t>
            </a:r>
          </a:p>
          <a:p>
            <a:pPr marL="354013" indent="-354013">
              <a:lnSpc>
                <a:spcPct val="120000"/>
              </a:lnSpc>
            </a:pPr>
            <a:r>
              <a:rPr lang="en-CA" b="0" i="0" u="none" strike="noStrike" baseline="0" dirty="0" smtClean="0">
                <a:latin typeface="Arial" panose="020B0604020202020204" pitchFamily="34" charset="0"/>
              </a:rPr>
              <a:t>They quote </a:t>
            </a:r>
            <a:r>
              <a:rPr lang="en-CA" b="0" i="0" u="none" strike="noStrike" baseline="0" dirty="0" err="1" smtClean="0">
                <a:latin typeface="Arial" panose="020B0604020202020204" pitchFamily="34" charset="0"/>
              </a:rPr>
              <a:t>Plaue</a:t>
            </a:r>
            <a:r>
              <a:rPr lang="en-CA" b="0" i="0" u="none" strike="noStrike" baseline="0" dirty="0" smtClean="0">
                <a:latin typeface="Arial" panose="020B0604020202020204" pitchFamily="34" charset="0"/>
              </a:rPr>
              <a:t> and colleagues (</a:t>
            </a:r>
            <a:r>
              <a:rPr lang="en-CA" b="0" i="0" u="none" strike="noStrike" baseline="0" dirty="0" err="1" smtClean="0">
                <a:latin typeface="Arial" panose="020B0604020202020204" pitchFamily="34" charset="0"/>
              </a:rPr>
              <a:t>Plaue</a:t>
            </a:r>
            <a:r>
              <a:rPr lang="en-CA" b="0" i="0" u="none" strike="noStrike" baseline="0" dirty="0" smtClean="0">
                <a:latin typeface="Arial" panose="020B0604020202020204" pitchFamily="34" charset="0"/>
              </a:rPr>
              <a:t> et al., 2009) in arguing for the ‘conference room as toolbox’ and point to the importance of floor and access control through multiple input and output devices. </a:t>
            </a:r>
          </a:p>
          <a:p>
            <a:pPr marL="354013" indent="-354013">
              <a:lnSpc>
                <a:spcPct val="120000"/>
              </a:lnSpc>
            </a:pPr>
            <a:r>
              <a:rPr lang="en-CA" b="0" i="0" u="none" strike="noStrike" baseline="0" dirty="0" smtClean="0">
                <a:latin typeface="Arial" panose="020B0604020202020204" pitchFamily="34" charset="0"/>
              </a:rPr>
              <a:t>A second challenge concerns the physical and perceptual aspects of the whole workspace. </a:t>
            </a:r>
          </a:p>
          <a:p>
            <a:pPr marL="354013" indent="-354013">
              <a:lnSpc>
                <a:spcPct val="120000"/>
              </a:lnSpc>
            </a:pPr>
            <a:r>
              <a:rPr lang="en-CA" b="0" i="0" u="none" strike="noStrike" baseline="0" dirty="0" smtClean="0">
                <a:latin typeface="Arial" panose="020B0604020202020204" pitchFamily="34" charset="0"/>
              </a:rPr>
              <a:t>People need to feel close to collaborate, physically or perceptually, but not so close as to feel uncomfortable in terms of the four </a:t>
            </a:r>
            <a:r>
              <a:rPr lang="en-CA" b="0" i="0" u="none" strike="noStrike" baseline="0" dirty="0" err="1" smtClean="0">
                <a:latin typeface="Arial" panose="020B0604020202020204" pitchFamily="34" charset="0"/>
              </a:rPr>
              <a:t>proxemic</a:t>
            </a:r>
            <a:r>
              <a:rPr lang="en-CA" b="0" i="0" u="none" strike="noStrike" baseline="0" dirty="0" smtClean="0">
                <a:latin typeface="Arial" panose="020B0604020202020204" pitchFamily="34" charset="0"/>
              </a:rPr>
              <a:t> zones (Hall, 1966).</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58450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1455"/>
            <a:ext cx="7886700" cy="454632"/>
          </a:xfrm>
        </p:spPr>
        <p:txBody>
          <a:bodyPr/>
          <a:lstStyle/>
          <a:p>
            <a:r>
              <a:rPr lang="en-US" sz="360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2400" y="1417989"/>
            <a:ext cx="8028508" cy="1865225"/>
          </a:xfrm>
        </p:spPr>
        <p:txBody>
          <a:bodyPr/>
          <a:lstStyle/>
          <a:p>
            <a:pPr marL="361950" indent="-361950"/>
            <a:r>
              <a:rPr lang="en-CA" sz="2400" b="0" i="0" u="none" strike="noStrike" baseline="0" dirty="0" smtClean="0">
                <a:latin typeface="Arial" panose="020B0604020202020204" pitchFamily="34" charset="0"/>
              </a:rPr>
              <a:t>What other simple (non-technological) cues do you use in everyday life in maintaining awareness of others?</a:t>
            </a:r>
            <a:endParaRPr lang="en-CA" sz="2400" b="0" i="0" u="none" strike="noStrike" baseline="0" dirty="0">
              <a:latin typeface="Arial" panose="020B0604020202020204" pitchFamily="34" charset="0"/>
            </a:endParaRPr>
          </a:p>
        </p:txBody>
      </p:sp>
    </p:spTree>
    <p:extLst>
      <p:ext uri="{BB962C8B-B14F-4D97-AF65-F5344CB8AC3E}">
        <p14:creationId xmlns:p14="http://schemas.microsoft.com/office/powerpoint/2010/main" val="806719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3145"/>
            <a:ext cx="7886700" cy="454632"/>
          </a:xfrm>
        </p:spPr>
        <p:txBody>
          <a:bodyPr/>
          <a:lstStyle/>
          <a:p>
            <a:r>
              <a:rPr lang="en-US" sz="3600" i="0" u="none" strike="noStrike" kern="1400" baseline="0" dirty="0">
                <a:latin typeface="Arial" panose="020B0604020202020204" pitchFamily="34" charset="0"/>
              </a:rPr>
              <a:t>Active badges</a:t>
            </a:r>
          </a:p>
        </p:txBody>
      </p:sp>
      <p:sp>
        <p:nvSpPr>
          <p:cNvPr id="3" name="Text Placeholder 2"/>
          <p:cNvSpPr>
            <a:spLocks noGrp="1"/>
          </p:cNvSpPr>
          <p:nvPr>
            <p:ph type="body" idx="4294967295"/>
          </p:nvPr>
        </p:nvSpPr>
        <p:spPr>
          <a:xfrm>
            <a:off x="662400" y="1467862"/>
            <a:ext cx="8028508" cy="4797312"/>
          </a:xfrm>
        </p:spPr>
        <p:txBody>
          <a:bodyPr>
            <a:normAutofit fontScale="85000" lnSpcReduction="10000"/>
          </a:bodyPr>
          <a:lstStyle/>
          <a:p>
            <a:pPr marL="361950" indent="-361950"/>
            <a:r>
              <a:rPr lang="en-CA" b="0" i="0" u="none" strike="noStrike" baseline="0" dirty="0" smtClean="0">
                <a:latin typeface="Arial" panose="020B0604020202020204" pitchFamily="34" charset="0"/>
              </a:rPr>
              <a:t>Active badges were small </a:t>
            </a:r>
            <a:r>
              <a:rPr lang="en-CA" b="0" i="0" u="none" strike="noStrike" baseline="0" dirty="0" err="1" smtClean="0">
                <a:latin typeface="Arial" panose="020B0604020202020204" pitchFamily="34" charset="0"/>
              </a:rPr>
              <a:t>wearables</a:t>
            </a:r>
            <a:r>
              <a:rPr lang="en-CA" b="0" i="0" u="none" strike="noStrike" baseline="0" dirty="0" smtClean="0">
                <a:latin typeface="Arial" panose="020B0604020202020204" pitchFamily="34" charset="0"/>
              </a:rPr>
              <a:t> that identify people and transmit signals providing location information through a network of sensors. </a:t>
            </a:r>
          </a:p>
          <a:p>
            <a:pPr marL="361950" indent="-361950"/>
            <a:r>
              <a:rPr lang="en-CA" b="0" i="0" u="none" strike="noStrike" baseline="0" dirty="0" smtClean="0">
                <a:latin typeface="Arial" panose="020B0604020202020204" pitchFamily="34" charset="0"/>
              </a:rPr>
              <a:t>Early uses included the obvious one of locating someone within a building and being able to have one’s own set-up and files instantly available from the nearest PC. </a:t>
            </a:r>
          </a:p>
          <a:p>
            <a:pPr marL="361950" indent="-361950"/>
            <a:r>
              <a:rPr lang="en-CA" b="0" i="0" u="none" strike="noStrike" baseline="0" dirty="0" smtClean="0">
                <a:latin typeface="Arial" panose="020B0604020202020204" pitchFamily="34" charset="0"/>
              </a:rPr>
              <a:t>Richard Harper (a sociologist) wished to explore the social and organizational nature of the research lab through studying technology in use. </a:t>
            </a:r>
          </a:p>
          <a:p>
            <a:pPr marL="361950" indent="-361950"/>
            <a:r>
              <a:rPr lang="en-CA" b="0" i="0" u="none" strike="noStrike" baseline="0" dirty="0" smtClean="0">
                <a:latin typeface="Arial" panose="020B0604020202020204" pitchFamily="34" charset="0"/>
              </a:rPr>
              <a:t>He concluded that the way people used the badges—reluctantly or with commitment and enthusiasm—‘is determined by what they do, their formal position, and their state of relations—meant here in the broadest sense—with others in the labs. From this view, wearing a badge, viewing the Locator as acceptable or not as the case may be, symbolically represents one’s job, one’s status, one’s location within the moral order.’ (Harper, 1992, p. 335) </a:t>
            </a:r>
          </a:p>
          <a:p>
            <a:pPr marL="361950" indent="-361950"/>
            <a:r>
              <a:rPr lang="en-CA" b="0" i="0" u="none" strike="noStrike" baseline="0" dirty="0" smtClean="0">
                <a:latin typeface="Arial" panose="020B0604020202020204" pitchFamily="34" charset="0"/>
              </a:rPr>
              <a:t>Among many interesting nuggets in the report, the contrast between reactions of receptionists and researchers is (yet again) an example of </a:t>
            </a:r>
            <a:r>
              <a:rPr lang="en-CA" b="0" i="0" u="none" strike="noStrike" baseline="0" dirty="0" err="1" smtClean="0">
                <a:latin typeface="Arial" panose="020B0604020202020204" pitchFamily="34" charset="0"/>
              </a:rPr>
              <a:t>Grudin’s</a:t>
            </a:r>
            <a:r>
              <a:rPr lang="en-CA" b="0" i="0" u="none" strike="noStrike" baseline="0" dirty="0" smtClean="0">
                <a:latin typeface="Arial" panose="020B0604020202020204" pitchFamily="34" charset="0"/>
              </a:rPr>
              <a:t> ‘challenge’ of differential costs and benefits. </a:t>
            </a:r>
          </a:p>
          <a:p>
            <a:pPr marL="361950" indent="-361950"/>
            <a:r>
              <a:rPr lang="en-CA" b="0" i="0" u="none" strike="noStrike" baseline="0" dirty="0" smtClean="0">
                <a:latin typeface="Arial" panose="020B0604020202020204" pitchFamily="34" charset="0"/>
              </a:rPr>
              <a:t>Receptionists are already in a known, fixed location for most of a regular working day: using a badge to track their whereabouts changes very little. </a:t>
            </a:r>
          </a:p>
          <a:p>
            <a:pPr marL="361950" indent="-361950"/>
            <a:r>
              <a:rPr lang="en-CA" b="0" i="0" u="none" strike="noStrike" baseline="0" dirty="0" smtClean="0">
                <a:latin typeface="Arial" panose="020B0604020202020204" pitchFamily="34" charset="0"/>
              </a:rPr>
              <a:t>Researchers, by custom and practice, have freedom to work irregular hours, at home, in the office or walking around thinking through an idea. </a:t>
            </a:r>
          </a:p>
          <a:p>
            <a:pPr marL="361950" indent="-361950"/>
            <a:r>
              <a:rPr lang="en-CA" b="0" i="0" u="none" strike="noStrike" baseline="0" dirty="0" smtClean="0">
                <a:latin typeface="Arial" panose="020B0604020202020204" pitchFamily="34" charset="0"/>
              </a:rPr>
              <a:t>Tracking their location can be perceived as significantly impinging on this liberty, but makes the receptionist’s job considerably easier.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68204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0581" y="66029"/>
            <a:ext cx="8382838" cy="1325563"/>
          </a:xfrm>
        </p:spPr>
        <p:txBody>
          <a:bodyPr/>
          <a:lstStyle/>
          <a:p>
            <a:r>
              <a:rPr lang="en-US" sz="3600" i="0" u="none" strike="noStrike" kern="1400" baseline="0" dirty="0">
                <a:latin typeface="Arial" panose="020B0604020202020204" pitchFamily="34" charset="0"/>
              </a:rPr>
              <a:t>An ethnographic study of </a:t>
            </a:r>
            <a:r>
              <a:rPr lang="en-US" sz="3600" i="0" u="none" strike="noStrike" kern="1400" baseline="0" dirty="0" smtClean="0">
                <a:latin typeface="Arial" panose="020B0604020202020204" pitchFamily="34" charset="0"/>
              </a:rPr>
              <a:t>awareness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51554"/>
            <a:ext cx="8036823" cy="4788993"/>
          </a:xfrm>
        </p:spPr>
        <p:txBody>
          <a:bodyPr>
            <a:normAutofit fontScale="70000" lnSpcReduction="20000"/>
          </a:bodyPr>
          <a:lstStyle/>
          <a:p>
            <a:pPr marL="361950" indent="-361950">
              <a:lnSpc>
                <a:spcPct val="120000"/>
              </a:lnSpc>
            </a:pPr>
            <a:r>
              <a:rPr lang="en-CA" b="0" i="0" u="none" strike="noStrike" baseline="0" dirty="0" smtClean="0">
                <a:latin typeface="Arial" panose="020B0604020202020204" pitchFamily="34" charset="0"/>
              </a:rPr>
              <a:t>Christian Heath and Paul Luff provide a classic study of a London Underground control room (Heath and Luff, 2000). Our summary of the work will focus on the awareness issues, but the original report covers far more than this and would repay reading in full.</a:t>
            </a:r>
          </a:p>
          <a:p>
            <a:pPr marL="361950" indent="-361950">
              <a:lnSpc>
                <a:spcPct val="120000"/>
              </a:lnSpc>
            </a:pPr>
            <a:r>
              <a:rPr lang="en-CA" b="0" i="0" u="none" strike="noStrike" baseline="0" dirty="0" smtClean="0">
                <a:latin typeface="Arial" panose="020B0604020202020204" pitchFamily="34" charset="0"/>
              </a:rPr>
              <a:t>The team of researchers from University College London studied the operation of the </a:t>
            </a:r>
            <a:r>
              <a:rPr lang="en-CA" b="0" i="0" u="none" strike="noStrike" baseline="0" dirty="0" err="1" smtClean="0">
                <a:latin typeface="Arial" panose="020B0604020202020204" pitchFamily="34" charset="0"/>
              </a:rPr>
              <a:t>Bakerloo</a:t>
            </a:r>
            <a:r>
              <a:rPr lang="en-CA" b="0" i="0" u="none" strike="noStrike" baseline="0" dirty="0" smtClean="0">
                <a:latin typeface="Arial" panose="020B0604020202020204" pitchFamily="34" charset="0"/>
              </a:rPr>
              <a:t> Line control room on a day-to-day basis. The </a:t>
            </a:r>
            <a:r>
              <a:rPr lang="en-CA" b="0" i="0" u="none" strike="noStrike" baseline="0" dirty="0" err="1" smtClean="0">
                <a:latin typeface="Arial" panose="020B0604020202020204" pitchFamily="34" charset="0"/>
              </a:rPr>
              <a:t>Bakerloo</a:t>
            </a:r>
            <a:r>
              <a:rPr lang="en-CA" b="0" i="0" u="none" strike="noStrike" baseline="0" dirty="0" smtClean="0">
                <a:latin typeface="Arial" panose="020B0604020202020204" pitchFamily="34" charset="0"/>
              </a:rPr>
              <a:t> Line is a busy line serving the London Underground network.</a:t>
            </a:r>
          </a:p>
          <a:p>
            <a:pPr marL="361950" indent="-361950">
              <a:lnSpc>
                <a:spcPct val="120000"/>
              </a:lnSpc>
            </a:pPr>
            <a:r>
              <a:rPr lang="en-CA" b="0" i="0" u="none" strike="noStrike" baseline="0" dirty="0" smtClean="0">
                <a:latin typeface="Arial" panose="020B0604020202020204" pitchFamily="34" charset="0"/>
              </a:rPr>
              <a:t>The control room (CR) had been recently upgraded, replacing manual signalling with a computerized system. </a:t>
            </a:r>
          </a:p>
          <a:p>
            <a:pPr marL="361950" indent="-361950">
              <a:lnSpc>
                <a:spcPct val="120000"/>
              </a:lnSpc>
            </a:pPr>
            <a:r>
              <a:rPr lang="en-CA" b="0" i="0" u="none" strike="noStrike" baseline="0" dirty="0" smtClean="0">
                <a:latin typeface="Arial" panose="020B0604020202020204" pitchFamily="34" charset="0"/>
              </a:rPr>
              <a:t>The CR housed the line controller responsible for the coordination of the day-to-day running of the line, the divisional information assistant (DIA) responsible for providing passenger information via a public address system (PA) and communicating with stations, and two signal assistants who supervised a busy section of track. </a:t>
            </a:r>
          </a:p>
          <a:p>
            <a:pPr marL="361950" indent="-361950">
              <a:lnSpc>
                <a:spcPct val="120000"/>
              </a:lnSpc>
            </a:pPr>
            <a:r>
              <a:rPr lang="en-CA" b="0" i="0" u="none" strike="noStrike" baseline="0" dirty="0" smtClean="0">
                <a:latin typeface="Arial" panose="020B0604020202020204" pitchFamily="34" charset="0"/>
              </a:rPr>
              <a:t>The controller and the DIA sat together in a semicircular console facing a fixed real-time display of the traffic on the line. </a:t>
            </a:r>
          </a:p>
          <a:p>
            <a:pPr marL="361950" indent="-361950">
              <a:lnSpc>
                <a:spcPct val="120000"/>
              </a:lnSpc>
            </a:pPr>
            <a:r>
              <a:rPr lang="en-CA" b="0" i="0" u="none" strike="noStrike" baseline="0" dirty="0" smtClean="0">
                <a:latin typeface="Arial" panose="020B0604020202020204" pitchFamily="34" charset="0"/>
              </a:rPr>
              <a:t>Lights on this display indicated the location of trains. </a:t>
            </a:r>
          </a:p>
          <a:p>
            <a:pPr marL="361950" indent="-361950">
              <a:lnSpc>
                <a:spcPct val="120000"/>
              </a:lnSpc>
            </a:pPr>
            <a:r>
              <a:rPr lang="en-CA" b="0" i="0" u="none" strike="noStrike" baseline="0" dirty="0" smtClean="0">
                <a:latin typeface="Arial" panose="020B0604020202020204" pitchFamily="34" charset="0"/>
              </a:rPr>
              <a:t>The console was equipped with a radio telephone, touchscreen telephones, a PA system, a closed-circuit TV control system and monitors displaying line information and traffic and a number of other control systems. </a:t>
            </a:r>
          </a:p>
          <a:p>
            <a:pPr marL="361950" indent="-361950">
              <a:lnSpc>
                <a:spcPct val="120000"/>
              </a:lnSpc>
            </a:pPr>
            <a:r>
              <a:rPr lang="en-CA" b="0" i="0" u="none" strike="noStrike" baseline="0" dirty="0" smtClean="0">
                <a:latin typeface="Arial" panose="020B0604020202020204" pitchFamily="34" charset="0"/>
              </a:rPr>
              <a:t>The London Underground system as a whole was coordinated by way of a paper timetable which details the number of trains, crew information and a dozen other items of relevance to the controller.</a:t>
            </a:r>
          </a:p>
          <a:p>
            <a:pPr marL="361950" indent="-361950">
              <a:lnSpc>
                <a:spcPct val="120000"/>
              </a:lnSpc>
            </a:pPr>
            <a:r>
              <a:rPr lang="en-CA" b="0" i="0" u="none" strike="noStrike" baseline="0" dirty="0" smtClean="0">
                <a:latin typeface="Arial" panose="020B0604020202020204" pitchFamily="34" charset="0"/>
              </a:rPr>
              <a:t>The control room staff aimed overall to support the running of a service which matched the timetable as closely as possible.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3241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3142"/>
            <a:ext cx="7886700" cy="471258"/>
          </a:xfrm>
        </p:spPr>
        <p:txBody>
          <a:bodyPr/>
          <a:lstStyle/>
          <a:p>
            <a:r>
              <a:rPr lang="en-US" sz="3600" i="0" u="none" strike="noStrike" kern="1400" baseline="0" dirty="0">
                <a:latin typeface="Arial" panose="020B0604020202020204" pitchFamily="34" charset="0"/>
              </a:rPr>
              <a:t>Introduction</a:t>
            </a:r>
          </a:p>
        </p:txBody>
      </p:sp>
      <p:sp>
        <p:nvSpPr>
          <p:cNvPr id="3" name="Text Placeholder 2"/>
          <p:cNvSpPr>
            <a:spLocks noGrp="1"/>
          </p:cNvSpPr>
          <p:nvPr>
            <p:ph type="body" idx="4294967295"/>
          </p:nvPr>
        </p:nvSpPr>
        <p:spPr>
          <a:xfrm>
            <a:off x="662400" y="1426614"/>
            <a:ext cx="8028509" cy="4847185"/>
          </a:xfrm>
        </p:spPr>
        <p:txBody>
          <a:bodyPr>
            <a:normAutofit/>
          </a:bodyPr>
          <a:lstStyle/>
          <a:p>
            <a:pPr marL="354013" indent="-354013"/>
            <a:r>
              <a:rPr lang="en-CA" sz="2000" b="0" i="0" u="none" strike="noStrike" baseline="0" dirty="0" smtClean="0">
                <a:latin typeface="Arial" panose="020B0604020202020204" pitchFamily="34" charset="0"/>
              </a:rPr>
              <a:t>CSCW—Computer Supported Cooperative Work (or Working)—is a clumsy but accurate description of most modern work. </a:t>
            </a:r>
          </a:p>
          <a:p>
            <a:pPr marL="354013" indent="-354013"/>
            <a:r>
              <a:rPr lang="en-CA" sz="2000" b="0" i="0" u="none" strike="noStrike" baseline="0" dirty="0" smtClean="0">
                <a:latin typeface="Arial" panose="020B0604020202020204" pitchFamily="34" charset="0"/>
              </a:rPr>
              <a:t>However, Olson and Olson (2007) point out that the term now seems somewhat anachronistic as the area covers devices that are not desktop computers, activities that are not work and relationships that are not cooperative! </a:t>
            </a:r>
          </a:p>
          <a:p>
            <a:pPr marL="354013" indent="-354013"/>
            <a:r>
              <a:rPr lang="en-CA" sz="2000" b="0" i="0" u="none" strike="noStrike" baseline="0" dirty="0" smtClean="0">
                <a:latin typeface="Arial" panose="020B0604020202020204" pitchFamily="34" charset="0"/>
              </a:rPr>
              <a:t>But the term CSCW still persists in the titles of many conferences and publications, so it cannot really be abandoned just yet. </a:t>
            </a:r>
          </a:p>
          <a:p>
            <a:pPr marL="354013" indent="-354013"/>
            <a:r>
              <a:rPr lang="en-CA" sz="2000" b="0" i="0" u="none" strike="noStrike" baseline="0" dirty="0" smtClean="0">
                <a:latin typeface="Arial" panose="020B0604020202020204" pitchFamily="34" charset="0"/>
              </a:rPr>
              <a:t>The term computer-mediated communication (CMC) also covers many related areas. </a:t>
            </a:r>
          </a:p>
          <a:p>
            <a:pPr marL="354013" indent="-354013"/>
            <a:r>
              <a:rPr lang="en-CA" sz="2000" b="0" i="0" u="none" strike="noStrike" baseline="0" dirty="0" smtClean="0">
                <a:latin typeface="Arial" panose="020B0604020202020204" pitchFamily="34" charset="0"/>
              </a:rPr>
              <a:t>Our focus is on collaborative environments—hardware, software and physical spaces that are designed for collaborative activities.</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960156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913" y="66020"/>
            <a:ext cx="8670175" cy="1325563"/>
          </a:xfrm>
        </p:spPr>
        <p:txBody>
          <a:bodyPr/>
          <a:lstStyle/>
          <a:p>
            <a:r>
              <a:rPr lang="en-US" sz="3600" i="0" u="none" strike="noStrike" kern="1400" baseline="0" dirty="0">
                <a:latin typeface="Arial" panose="020B0604020202020204" pitchFamily="34" charset="0"/>
              </a:rPr>
              <a:t>An ethnographic study of </a:t>
            </a:r>
            <a:r>
              <a:rPr lang="en-US" sz="3600" i="0" u="none" strike="noStrike" kern="1400" baseline="0" dirty="0" smtClean="0">
                <a:latin typeface="Arial" panose="020B0604020202020204" pitchFamily="34" charset="0"/>
              </a:rPr>
              <a:t>awareness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59863"/>
            <a:ext cx="8017077" cy="4788998"/>
          </a:xfrm>
        </p:spPr>
        <p:txBody>
          <a:bodyPr>
            <a:normAutofit fontScale="92500" lnSpcReduction="10000"/>
          </a:bodyPr>
          <a:lstStyle/>
          <a:p>
            <a:pPr marL="361950" indent="-361950"/>
            <a:r>
              <a:rPr lang="en-CA" b="0" i="0" u="none" strike="noStrike" baseline="0" dirty="0" smtClean="0">
                <a:latin typeface="Arial" panose="020B0604020202020204" pitchFamily="34" charset="0"/>
              </a:rPr>
              <a:t>While the control room staff have different formal responsibilities, the job was achieved in practice by a cooperative interweaving of tasks requiring close coordination, which in turn depended on a high degree of awareness. Some of the many instances were:</a:t>
            </a:r>
          </a:p>
          <a:p>
            <a:pPr marL="361950" indent="-361950"/>
            <a:r>
              <a:rPr lang="en-CA" b="0" i="0" u="none" strike="noStrike" baseline="0" dirty="0" smtClean="0">
                <a:latin typeface="Arial" panose="020B0604020202020204" pitchFamily="34" charset="0"/>
              </a:rPr>
              <a:t>In the case of service announcements delivered over the PA, information was drawn from the fixed line diagram and tailored to the arrival of trains visible on the CCTV monitor, but crucially from awareness of the activities of colleagues and their conversations with drivers about the state of train traffic.</a:t>
            </a:r>
          </a:p>
          <a:p>
            <a:pPr marL="361950" indent="-361950"/>
            <a:r>
              <a:rPr lang="en-CA" b="0" i="0" u="none" strike="noStrike" baseline="0" dirty="0" smtClean="0">
                <a:latin typeface="Arial" panose="020B0604020202020204" pitchFamily="34" charset="0"/>
              </a:rPr>
              <a:t>Instructions to drivers similarly depended on being aware of colleagues. All staff maintained this level of awareness, but at a level which intruded neither on their colleagues’ work nor on their own, picking up on key words in conversations and significant actions taken, such as instructing trains to turn round, or even glancing toward a particular information resource.</a:t>
            </a:r>
          </a:p>
          <a:p>
            <a:pPr marL="361950" indent="-361950"/>
            <a:r>
              <a:rPr lang="en-CA" b="0" i="0" u="none" strike="noStrike" baseline="0" dirty="0" smtClean="0">
                <a:latin typeface="Arial" panose="020B0604020202020204" pitchFamily="34" charset="0"/>
              </a:rPr>
              <a:t>Temporary changes to the timetable were made using erasable acetate overlays, thus providing the change information to all concerned when it was needed, rather than intruding into current tasks.</a:t>
            </a:r>
          </a:p>
          <a:p>
            <a:pPr marL="361950" indent="-361950"/>
            <a:r>
              <a:rPr lang="en-CA" b="0" i="0" u="none" strike="noStrike" baseline="0" dirty="0" smtClean="0">
                <a:latin typeface="Arial" panose="020B0604020202020204" pitchFamily="34" charset="0"/>
              </a:rPr>
              <a:t>Talking out loud when working through timetable changes, nominally a single-­person job, so that others were aware of what was about to happen.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27055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1456"/>
            <a:ext cx="7886700" cy="454632"/>
          </a:xfrm>
        </p:spPr>
        <p:txBody>
          <a:bodyPr/>
          <a:lstStyle/>
          <a:p>
            <a:r>
              <a:rPr lang="en-US" sz="3600" i="0" u="none" strike="noStrike" kern="1400" baseline="0" dirty="0">
                <a:latin typeface="Arial" panose="020B0604020202020204" pitchFamily="34" charset="0"/>
              </a:rPr>
              <a:t>Conclusion</a:t>
            </a:r>
          </a:p>
        </p:txBody>
      </p:sp>
      <p:sp>
        <p:nvSpPr>
          <p:cNvPr id="3" name="Text Placeholder 2"/>
          <p:cNvSpPr>
            <a:spLocks noGrp="1"/>
          </p:cNvSpPr>
          <p:nvPr>
            <p:ph type="body" idx="4294967295"/>
          </p:nvPr>
        </p:nvSpPr>
        <p:spPr>
          <a:xfrm>
            <a:off x="662400" y="1426613"/>
            <a:ext cx="8033704" cy="4351338"/>
          </a:xfrm>
        </p:spPr>
        <p:txBody>
          <a:bodyPr/>
          <a:lstStyle/>
          <a:p>
            <a:pPr marL="361950" indent="-361950"/>
            <a:r>
              <a:rPr lang="en-CA" sz="2400" b="0" i="0" u="none" strike="noStrike" baseline="0" dirty="0" smtClean="0">
                <a:latin typeface="Arial" panose="020B0604020202020204" pitchFamily="34" charset="0"/>
              </a:rPr>
              <a:t>Heath and Luff conclude their analysis by emphasizing the fluid, informal yet crucial interplay between individual and cooperative work and the unobtrusive resources for awareness that support this achievement. </a:t>
            </a:r>
          </a:p>
          <a:p>
            <a:pPr marL="361950" indent="-361950"/>
            <a:r>
              <a:rPr lang="en-CA" sz="2400" b="0" i="0" u="none" strike="noStrike" baseline="0" dirty="0" smtClean="0">
                <a:latin typeface="Arial" panose="020B0604020202020204" pitchFamily="34" charset="0"/>
              </a:rPr>
              <a:t>The point for designers is that any attempt to design technology which can be used only in either strictly individual or strictly collaborative modes, still less to define formal </a:t>
            </a:r>
            <a:r>
              <a:rPr lang="en-CA" sz="2400" b="0" i="0" u="none" strike="noStrike" baseline="0" dirty="0" err="1" smtClean="0">
                <a:latin typeface="Arial" panose="020B0604020202020204" pitchFamily="34" charset="0"/>
              </a:rPr>
              <a:t>teamworking</a:t>
            </a:r>
            <a:r>
              <a:rPr lang="en-CA" sz="2400" b="0" i="0" u="none" strike="noStrike" baseline="0" dirty="0" smtClean="0">
                <a:latin typeface="Arial" panose="020B0604020202020204" pitchFamily="34" charset="0"/>
              </a:rPr>
              <a:t> procedures to be mediated by technology, is likely to fail.</a:t>
            </a:r>
            <a:endParaRPr lang="en-CA" sz="2400" b="0" i="0" u="none" strike="noStrike" baseline="0" dirty="0">
              <a:latin typeface="Arial" panose="020B0604020202020204" pitchFamily="34" charset="0"/>
            </a:endParaRPr>
          </a:p>
        </p:txBody>
      </p:sp>
    </p:spTree>
    <p:extLst>
      <p:ext uri="{BB962C8B-B14F-4D97-AF65-F5344CB8AC3E}">
        <p14:creationId xmlns:p14="http://schemas.microsoft.com/office/powerpoint/2010/main" val="2006505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9770"/>
            <a:ext cx="7886700" cy="438006"/>
          </a:xfrm>
        </p:spPr>
        <p:txBody>
          <a:bodyPr/>
          <a:lstStyle/>
          <a:p>
            <a:r>
              <a:rPr lang="en-US"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62400" y="1418304"/>
            <a:ext cx="7886700" cy="4351338"/>
          </a:xfrm>
        </p:spPr>
        <p:txBody>
          <a:bodyPr/>
          <a:lstStyle/>
          <a:p>
            <a:pPr marL="361950" indent="-361950"/>
            <a:r>
              <a:rPr lang="en-CA" sz="2400" b="0" i="0" u="none" strike="noStrike" baseline="0" dirty="0" smtClean="0">
                <a:latin typeface="Arial" panose="020B0604020202020204" pitchFamily="34" charset="0"/>
              </a:rPr>
              <a:t>What collaboration technologies do you use in working with others? List the reasons for your choices. How far do your reasons match the issues raised in the previous material in this chapter? What can you conclude about the fit between the state of design knowledge and real-world conditions?</a:t>
            </a:r>
            <a:endParaRPr lang="en-CA" sz="2400" b="0" i="0" u="none" strike="noStrike" baseline="0" dirty="0">
              <a:latin typeface="Arial" panose="020B0604020202020204" pitchFamily="34" charset="0"/>
            </a:endParaRPr>
          </a:p>
        </p:txBody>
      </p:sp>
    </p:spTree>
    <p:extLst>
      <p:ext uri="{BB962C8B-B14F-4D97-AF65-F5344CB8AC3E}">
        <p14:creationId xmlns:p14="http://schemas.microsoft.com/office/powerpoint/2010/main" val="1405641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66337"/>
            <a:ext cx="8856663" cy="1325563"/>
          </a:xfrm>
        </p:spPr>
        <p:txBody>
          <a:bodyPr/>
          <a:lstStyle/>
          <a:p>
            <a:r>
              <a:rPr lang="en-US" sz="3600" i="0" u="none" strike="noStrike" kern="1400" baseline="0" dirty="0">
                <a:latin typeface="Arial" panose="020B0604020202020204" pitchFamily="34" charset="0"/>
              </a:rPr>
              <a:t>Collaborative virtual </a:t>
            </a:r>
            <a:r>
              <a:rPr lang="en-US" sz="3600" i="0" u="none" strike="noStrike" kern="1400" baseline="0" dirty="0" smtClean="0">
                <a:latin typeface="Arial" panose="020B0604020202020204" pitchFamily="34" charset="0"/>
              </a:rPr>
              <a:t>environments </a:t>
            </a:r>
            <a:br>
              <a:rPr lang="en-US" sz="3600" i="0" u="none" strike="noStrike" kern="1400" baseline="0" dirty="0" smtClean="0">
                <a:latin typeface="Arial" panose="020B0604020202020204" pitchFamily="34" charset="0"/>
              </a:rPr>
            </a:br>
            <a:r>
              <a:rPr lang="en-US" sz="3600" i="0" u="none" strike="noStrike" kern="1400" baseline="0" dirty="0" smtClean="0">
                <a:latin typeface="Arial" panose="020B0604020202020204" pitchFamily="34" charset="0"/>
              </a:rPr>
              <a:t>(1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00"/>
            <a:ext cx="8028509" cy="4855500"/>
          </a:xfrm>
        </p:spPr>
        <p:txBody>
          <a:bodyPr>
            <a:normAutofit/>
          </a:bodyPr>
          <a:lstStyle/>
          <a:p>
            <a:pPr marL="361950" indent="-361950"/>
            <a:r>
              <a:rPr lang="en-CA" b="0" i="0" u="none" strike="noStrike" baseline="0" dirty="0" smtClean="0">
                <a:latin typeface="Arial" panose="020B0604020202020204" pitchFamily="34" charset="0"/>
              </a:rPr>
              <a:t>Collaborative virtual environments (CVEs) allow their participants to interact inside a virtual environment with each other and virtual objects. </a:t>
            </a:r>
          </a:p>
          <a:p>
            <a:pPr marL="361950" indent="-361950"/>
            <a:r>
              <a:rPr lang="en-CA" b="0" i="0" u="none" strike="noStrike" baseline="0" dirty="0" smtClean="0">
                <a:latin typeface="Arial" panose="020B0604020202020204" pitchFamily="34" charset="0"/>
              </a:rPr>
              <a:t>Normally, people are embodied as 3D graphical avatars of a varying degree of sophistication and detail. </a:t>
            </a:r>
          </a:p>
          <a:p>
            <a:pPr marL="361950" indent="-361950"/>
            <a:r>
              <a:rPr lang="en-CA" b="0" i="0" u="none" strike="noStrike" baseline="0" dirty="0" smtClean="0">
                <a:latin typeface="Arial" panose="020B0604020202020204" pitchFamily="34" charset="0"/>
              </a:rPr>
              <a:t>CVEs such as Second Life provide a remarkable amount of detail and are being used for virtual meetings and for education and training. Figure 16.10 shows some of these features in a training environment. </a:t>
            </a:r>
          </a:p>
          <a:p>
            <a:pPr marL="361950" indent="-361950"/>
            <a:r>
              <a:rPr lang="en-CA" b="0" i="0" u="none" strike="noStrike" baseline="0" dirty="0" smtClean="0">
                <a:latin typeface="Arial" panose="020B0604020202020204" pitchFamily="34" charset="0"/>
              </a:rPr>
              <a:t>Communication generally in CVEs is most often via voice or text, although occasionally video is integrated with other media.</a:t>
            </a:r>
          </a:p>
          <a:p>
            <a:pPr marL="361950" indent="-361950"/>
            <a:r>
              <a:rPr lang="en-CA" b="0" i="0" u="none" strike="noStrike" baseline="0" dirty="0" smtClean="0">
                <a:latin typeface="Arial" panose="020B0604020202020204" pitchFamily="34" charset="0"/>
              </a:rPr>
              <a:t>CVEs support awareness of other participants’ activities in the shared space. </a:t>
            </a:r>
          </a:p>
          <a:p>
            <a:pPr marL="361950" indent="-361950"/>
            <a:r>
              <a:rPr lang="en-CA" b="0" i="0" u="none" strike="noStrike" baseline="0" dirty="0" smtClean="0">
                <a:latin typeface="Arial" panose="020B0604020202020204" pitchFamily="34" charset="0"/>
              </a:rPr>
              <a:t>Perhaps the most prominent of research CVEs in the 1990s, MASSIVE-1 and MASSIVE-2 (Bowers et al., 1996),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8753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6027"/>
            <a:ext cx="7886700" cy="1325563"/>
          </a:xfrm>
        </p:spPr>
        <p:txBody>
          <a:bodyPr/>
          <a:lstStyle/>
          <a:p>
            <a:r>
              <a:rPr lang="en-US" sz="3600" i="0" u="none" strike="noStrike" kern="1400" baseline="0" dirty="0">
                <a:latin typeface="Arial" panose="020B0604020202020204" pitchFamily="34" charset="0"/>
              </a:rPr>
              <a:t>Collaborative virtual </a:t>
            </a:r>
            <a:r>
              <a:rPr lang="en-US" sz="3600" i="0" u="none" strike="noStrike" kern="1400" baseline="0" dirty="0" smtClean="0">
                <a:latin typeface="Arial" panose="020B0604020202020204" pitchFamily="34" charset="0"/>
              </a:rPr>
              <a:t>environments (2 of 2) </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299"/>
            <a:ext cx="8036819" cy="4813935"/>
          </a:xfrm>
        </p:spPr>
        <p:txBody>
          <a:bodyPr>
            <a:normAutofit/>
          </a:bodyPr>
          <a:lstStyle/>
          <a:p>
            <a:pPr marL="361950" indent="-361950"/>
            <a:r>
              <a:rPr lang="en-CA" b="0" i="0" u="none" strike="noStrike" baseline="0" dirty="0" smtClean="0">
                <a:latin typeface="Arial" panose="020B0604020202020204" pitchFamily="34" charset="0"/>
              </a:rPr>
              <a:t>had a model of spatial awareness </a:t>
            </a:r>
          </a:p>
          <a:p>
            <a:pPr marL="776288" lvl="1" indent="-422275"/>
            <a:r>
              <a:rPr lang="en-CA" b="0" i="0" u="none" strike="noStrike" baseline="0" dirty="0" smtClean="0">
                <a:latin typeface="Arial" panose="020B0604020202020204" pitchFamily="34" charset="0"/>
              </a:rPr>
              <a:t>aura (a defined region of space around an object or person), </a:t>
            </a:r>
          </a:p>
          <a:p>
            <a:pPr marL="776288" lvl="1" indent="-422275"/>
            <a:r>
              <a:rPr lang="en-CA" b="0" i="0" u="none" strike="noStrike" baseline="0" dirty="0" smtClean="0">
                <a:latin typeface="Arial" panose="020B0604020202020204" pitchFamily="34" charset="0"/>
              </a:rPr>
              <a:t>focus (an observer’s region of interest) and </a:t>
            </a:r>
          </a:p>
          <a:p>
            <a:pPr marL="776288" lvl="1" indent="-422275"/>
            <a:r>
              <a:rPr lang="en-CA" b="0" i="0" u="none" strike="noStrike" baseline="0" dirty="0" smtClean="0">
                <a:latin typeface="Arial" panose="020B0604020202020204" pitchFamily="34" charset="0"/>
              </a:rPr>
              <a:t>nimbus (the observer’s region of influence or projection). </a:t>
            </a:r>
          </a:p>
          <a:p>
            <a:pPr marL="361950" indent="-361950"/>
            <a:r>
              <a:rPr lang="en-CA" b="0" i="0" u="none" strike="noStrike" baseline="0" dirty="0" smtClean="0">
                <a:latin typeface="Arial" panose="020B0604020202020204" pitchFamily="34" charset="0"/>
              </a:rPr>
              <a:t>While normally designed for synchronous work, there are some asynchronous examples, as described by </a:t>
            </a:r>
            <a:r>
              <a:rPr lang="en-CA" b="0" i="0" u="none" strike="noStrike" baseline="0" dirty="0" err="1" smtClean="0">
                <a:latin typeface="Arial" panose="020B0604020202020204" pitchFamily="34" charset="0"/>
              </a:rPr>
              <a:t>Benford</a:t>
            </a:r>
            <a:r>
              <a:rPr lang="en-CA" b="0" i="0" u="none" strike="noStrike" baseline="0" dirty="0" smtClean="0">
                <a:latin typeface="Arial" panose="020B0604020202020204" pitchFamily="34" charset="0"/>
              </a:rPr>
              <a:t> et al. (1997) in an account of an environment which mimics the affordances of documents for everyday coordination in an office setting—for example, indicating whether work has started through the position of a virtual document on a virtual desktop.</a:t>
            </a:r>
          </a:p>
          <a:p>
            <a:pPr marL="361950" indent="-361950"/>
            <a:r>
              <a:rPr lang="en-CA" b="0" i="0" u="none" strike="noStrike" baseline="0" dirty="0" smtClean="0">
                <a:latin typeface="Arial" panose="020B0604020202020204" pitchFamily="34" charset="0"/>
              </a:rPr>
              <a:t>Many CVEs remain as research tools, but the technology is migrating slowly toward practical applications for collaborative work. </a:t>
            </a:r>
          </a:p>
          <a:p>
            <a:pPr marL="361950" indent="-361950"/>
            <a:r>
              <a:rPr lang="en-CA" b="0" i="0" u="none" strike="noStrike" baseline="0" dirty="0" smtClean="0">
                <a:latin typeface="Arial" panose="020B0604020202020204" pitchFamily="34" charset="0"/>
              </a:rPr>
              <a:t>Training applications are prominent, allowing people to practice teamwork in situations that may be inaccessible or dangerous, or to enable distributed teams and tutors to train together.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32689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1584"/>
            <a:ext cx="7886700" cy="537758"/>
          </a:xfrm>
        </p:spPr>
        <p:txBody>
          <a:bodyPr/>
          <a:lstStyle/>
          <a:p>
            <a:r>
              <a:rPr lang="en-US" sz="3600" i="0" u="none" strike="noStrike" kern="1400" baseline="0" dirty="0">
                <a:latin typeface="Arial" panose="020B0604020202020204" pitchFamily="34" charset="0"/>
              </a:rPr>
              <a:t>A CVE for training</a:t>
            </a:r>
          </a:p>
        </p:txBody>
      </p:sp>
      <p:sp>
        <p:nvSpPr>
          <p:cNvPr id="3" name="Text Placeholder 2"/>
          <p:cNvSpPr>
            <a:spLocks noGrp="1"/>
          </p:cNvSpPr>
          <p:nvPr>
            <p:ph type="body" idx="4294967295"/>
          </p:nvPr>
        </p:nvSpPr>
        <p:spPr>
          <a:xfrm>
            <a:off x="662400" y="1459862"/>
            <a:ext cx="8036820" cy="4813937"/>
          </a:xfrm>
        </p:spPr>
        <p:txBody>
          <a:bodyPr>
            <a:normAutofit lnSpcReduction="10000"/>
          </a:bodyPr>
          <a:lstStyle/>
          <a:p>
            <a:pPr marL="361950" indent="-361950"/>
            <a:r>
              <a:rPr lang="en-CA" b="0" i="0" u="none" strike="noStrike" baseline="0" dirty="0" smtClean="0">
                <a:latin typeface="Arial" panose="020B0604020202020204" pitchFamily="34" charset="0"/>
              </a:rPr>
              <a:t>An interesting point here is the video window at the left of the screen which illustrates the correct procedure. </a:t>
            </a:r>
          </a:p>
          <a:p>
            <a:pPr marL="361950" indent="-361950"/>
            <a:r>
              <a:rPr lang="en-CA" b="0" i="0" u="none" strike="noStrike" baseline="0" dirty="0" smtClean="0">
                <a:latin typeface="Arial" panose="020B0604020202020204" pitchFamily="34" charset="0"/>
              </a:rPr>
              <a:t>The creation of the CVE was motivated by the wide geographical dispersion of trainees and tutors and the fragility and cost of the ATM equipment involved.</a:t>
            </a:r>
          </a:p>
          <a:p>
            <a:pPr marL="361950" indent="-361950"/>
            <a:r>
              <a:rPr lang="en-CA" b="0" i="0" u="none" strike="noStrike" baseline="0" dirty="0" smtClean="0">
                <a:latin typeface="Arial" panose="020B0604020202020204" pitchFamily="34" charset="0"/>
              </a:rPr>
              <a:t>Issues in the training arena, aside from the usability of some technologies, relate to the following:</a:t>
            </a:r>
          </a:p>
          <a:p>
            <a:pPr marL="361950" indent="-361950"/>
            <a:r>
              <a:rPr lang="en-CA" b="0" i="0" u="none" strike="noStrike" baseline="0" dirty="0" smtClean="0">
                <a:latin typeface="Arial" panose="020B0604020202020204" pitchFamily="34" charset="0"/>
              </a:rPr>
              <a:t>How far training in the virtual world can transfer to the real</a:t>
            </a:r>
          </a:p>
          <a:p>
            <a:pPr marL="361950" indent="-361950"/>
            <a:r>
              <a:rPr lang="en-CA" b="0" i="0" u="none" strike="noStrike" baseline="0" dirty="0" smtClean="0">
                <a:latin typeface="Arial" panose="020B0604020202020204" pitchFamily="34" charset="0"/>
              </a:rPr>
              <a:t>The validity of training teams to interact with the rather different (but smaller) range of awareness cues available in CVEs—for example, it is often difficult to detect where a fellow avatar is looking</a:t>
            </a:r>
          </a:p>
          <a:p>
            <a:pPr marL="361950" indent="-361950"/>
            <a:r>
              <a:rPr lang="en-CA" b="0" i="0" u="none" strike="noStrike" baseline="0" dirty="0" smtClean="0">
                <a:latin typeface="Arial" panose="020B0604020202020204" pitchFamily="34" charset="0"/>
              </a:rPr>
              <a:t>The inflexibility of even the most sophisticated virtual environments compared to the infinite possibilities of imaginary scenarios in face-to-face training exercises</a:t>
            </a:r>
          </a:p>
          <a:p>
            <a:pPr marL="361950" indent="-361950"/>
            <a:r>
              <a:rPr lang="en-CA" b="0" i="0" u="none" strike="noStrike" baseline="0" dirty="0" smtClean="0">
                <a:latin typeface="Arial" panose="020B0604020202020204" pitchFamily="34" charset="0"/>
              </a:rPr>
              <a:t>Overcoming the perception of employers that CVEs are a just a species of game (although game-like features not surprisingly enhance participants’ experience).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29150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93018"/>
            <a:ext cx="7886700" cy="371504"/>
          </a:xfrm>
        </p:spPr>
        <p:txBody>
          <a:bodyPr/>
          <a:lstStyle/>
          <a:p>
            <a:r>
              <a:rPr lang="en-US" sz="3600" i="0" u="none" strike="noStrike" kern="1400" baseline="0" dirty="0">
                <a:latin typeface="Arial" panose="020B0604020202020204" pitchFamily="34" charset="0"/>
              </a:rPr>
              <a:t>Educational CVEs</a:t>
            </a:r>
          </a:p>
        </p:txBody>
      </p:sp>
      <p:sp>
        <p:nvSpPr>
          <p:cNvPr id="3" name="Text Placeholder 2"/>
          <p:cNvSpPr>
            <a:spLocks noGrp="1"/>
          </p:cNvSpPr>
          <p:nvPr>
            <p:ph type="body" idx="4294967295"/>
          </p:nvPr>
        </p:nvSpPr>
        <p:spPr>
          <a:xfrm>
            <a:off x="662400" y="1459865"/>
            <a:ext cx="8036820" cy="4838873"/>
          </a:xfrm>
        </p:spPr>
        <p:txBody>
          <a:bodyPr>
            <a:normAutofit lnSpcReduction="10000"/>
          </a:bodyPr>
          <a:lstStyle/>
          <a:p>
            <a:pPr marL="361950" indent="-361950"/>
            <a:r>
              <a:rPr lang="en-CA" b="0" i="0" u="none" strike="noStrike" baseline="0" dirty="0" smtClean="0">
                <a:latin typeface="Arial" panose="020B0604020202020204" pitchFamily="34" charset="0"/>
              </a:rPr>
              <a:t>Educational CVEs are also becoming commonplace. Among many examples are an application related to museum exhibits that allows people to play an ancient Egyptian game (</a:t>
            </a:r>
            <a:r>
              <a:rPr lang="en-CA" b="0" i="0" u="none" strike="noStrike" baseline="0" dirty="0" err="1" smtClean="0">
                <a:latin typeface="Arial" panose="020B0604020202020204" pitchFamily="34" charset="0"/>
              </a:rPr>
              <a:t>Economou</a:t>
            </a:r>
            <a:r>
              <a:rPr lang="en-CA" b="0" i="0" u="none" strike="noStrike" baseline="0" dirty="0" smtClean="0">
                <a:latin typeface="Arial" panose="020B0604020202020204" pitchFamily="34" charset="0"/>
              </a:rPr>
              <a:t> et al., 2000) and a CVE for fostering social awareness in educational settings (</a:t>
            </a:r>
            <a:r>
              <a:rPr lang="en-CA" b="0" i="0" u="none" strike="noStrike" baseline="0" dirty="0" err="1" smtClean="0">
                <a:latin typeface="Arial" panose="020B0604020202020204" pitchFamily="34" charset="0"/>
              </a:rPr>
              <a:t>Prasolova-Førland</a:t>
            </a:r>
            <a:r>
              <a:rPr lang="en-CA" b="0" i="0" u="none" strike="noStrike" baseline="0" dirty="0" smtClean="0">
                <a:latin typeface="Arial" panose="020B0604020202020204" pitchFamily="34" charset="0"/>
              </a:rPr>
              <a:t> and </a:t>
            </a:r>
            <a:r>
              <a:rPr lang="en-CA" b="0" i="0" u="none" strike="noStrike" baseline="0" dirty="0" err="1" smtClean="0">
                <a:latin typeface="Arial" panose="020B0604020202020204" pitchFamily="34" charset="0"/>
              </a:rPr>
              <a:t>Divitini</a:t>
            </a:r>
            <a:r>
              <a:rPr lang="en-CA" b="0" i="0" u="none" strike="noStrike" baseline="0" dirty="0" smtClean="0">
                <a:latin typeface="Arial" panose="020B0604020202020204" pitchFamily="34" charset="0"/>
              </a:rPr>
              <a:t>, 2003). </a:t>
            </a:r>
          </a:p>
          <a:p>
            <a:pPr marL="361950" indent="-361950"/>
            <a:r>
              <a:rPr lang="en-CA" b="0" i="0" u="none" strike="noStrike" baseline="0" dirty="0" smtClean="0">
                <a:latin typeface="Arial" panose="020B0604020202020204" pitchFamily="34" charset="0"/>
              </a:rPr>
              <a:t>Among diverse other applications are collaborative information search and visualization—for example the virtual pond filled with data masquerading as aquatic creatures described by </a:t>
            </a:r>
            <a:r>
              <a:rPr lang="en-CA" b="0" i="0" u="none" strike="noStrike" baseline="0" dirty="0" err="1" smtClean="0">
                <a:latin typeface="Arial" panose="020B0604020202020204" pitchFamily="34" charset="0"/>
              </a:rPr>
              <a:t>Ståhl</a:t>
            </a:r>
            <a:r>
              <a:rPr lang="en-CA" b="0" i="0" u="none" strike="noStrike" baseline="0" dirty="0" smtClean="0">
                <a:latin typeface="Arial" panose="020B0604020202020204" pitchFamily="34" charset="0"/>
              </a:rPr>
              <a:t> et al. (2002), commercial dispute negotiation, representing evidence as virtual objects in video streams and public entertainment (Dew et al., 2002). </a:t>
            </a:r>
          </a:p>
          <a:p>
            <a:pPr marL="361950" indent="-361950"/>
            <a:r>
              <a:rPr lang="en-CA" b="0" i="0" u="none" strike="noStrike" baseline="0" dirty="0" smtClean="0">
                <a:latin typeface="Arial" panose="020B0604020202020204" pitchFamily="34" charset="0"/>
              </a:rPr>
              <a:t>Several ventures in this last domain are summarized by </a:t>
            </a:r>
            <a:r>
              <a:rPr lang="en-CA" b="0" i="0" u="none" strike="noStrike" baseline="0" dirty="0" err="1" smtClean="0">
                <a:latin typeface="Arial" panose="020B0604020202020204" pitchFamily="34" charset="0"/>
              </a:rPr>
              <a:t>Benford</a:t>
            </a:r>
            <a:r>
              <a:rPr lang="en-CA" b="0" i="0" u="none" strike="noStrike" baseline="0" dirty="0" smtClean="0">
                <a:latin typeface="Arial" panose="020B0604020202020204" pitchFamily="34" charset="0"/>
              </a:rPr>
              <a:t> et al. (2002). Finally, of course, very many games can be regarded as a species of CVE. </a:t>
            </a:r>
          </a:p>
          <a:p>
            <a:pPr marL="361950" indent="-361950"/>
            <a:r>
              <a:rPr lang="en-CA" b="0" i="0" u="none" strike="noStrike" baseline="0" dirty="0" smtClean="0">
                <a:latin typeface="Arial" panose="020B0604020202020204" pitchFamily="34" charset="0"/>
              </a:rPr>
              <a:t>A screenshot from a disaster simulation display for a virtual reality system called ‘</a:t>
            </a:r>
            <a:r>
              <a:rPr lang="en-CA" b="0" i="0" u="none" strike="noStrike" baseline="0" dirty="0" err="1" smtClean="0">
                <a:latin typeface="Arial" panose="020B0604020202020204" pitchFamily="34" charset="0"/>
              </a:rPr>
              <a:t>Walkinside</a:t>
            </a:r>
            <a:r>
              <a:rPr lang="en-CA" b="0" i="0" u="none" strike="noStrike" baseline="0" dirty="0" smtClean="0">
                <a:latin typeface="Arial" panose="020B0604020202020204" pitchFamily="34" charset="0"/>
              </a:rPr>
              <a:t>’ is shown in Figure 16.12. </a:t>
            </a:r>
          </a:p>
          <a:p>
            <a:pPr marL="361950" indent="-361950"/>
            <a:r>
              <a:rPr lang="en-CA" b="0" i="0" u="none" strike="noStrike" baseline="0" dirty="0" smtClean="0">
                <a:latin typeface="Arial" panose="020B0604020202020204" pitchFamily="34" charset="0"/>
              </a:rPr>
              <a:t>This was developed to allow people to practise and plan for disasters at sites like oil platforms.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13404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66337"/>
            <a:ext cx="8856663" cy="1325563"/>
          </a:xfrm>
        </p:spPr>
        <p:txBody>
          <a:bodyPr>
            <a:noAutofit/>
          </a:bodyPr>
          <a:lstStyle/>
          <a:p>
            <a:r>
              <a:rPr lang="en-US" sz="3600" i="0" u="none" strike="noStrike" kern="1400" baseline="0" dirty="0">
                <a:latin typeface="Arial" panose="020B0604020202020204" pitchFamily="34" charset="0"/>
              </a:rPr>
              <a:t>Case study: </a:t>
            </a:r>
            <a:r>
              <a:rPr lang="en-US" sz="3600" i="0" u="none" strike="noStrike" kern="1400" baseline="0" dirty="0" smtClean="0">
                <a:latin typeface="Arial" panose="020B0604020202020204" pitchFamily="34" charset="0"/>
              </a:rPr>
              <a:t>Developing </a:t>
            </a:r>
            <a:r>
              <a:rPr lang="en-US" sz="3600" i="0" u="none" strike="noStrike" kern="1400" baseline="0" dirty="0">
                <a:latin typeface="Arial" panose="020B0604020202020204" pitchFamily="34" charset="0"/>
              </a:rPr>
              <a:t>a collaborative tabletop </a:t>
            </a:r>
            <a:r>
              <a:rPr lang="en-US" sz="3600" i="0" u="none" strike="noStrike" kern="1400" baseline="0" dirty="0" smtClean="0">
                <a:latin typeface="Arial" panose="020B0604020202020204" pitchFamily="34" charset="0"/>
              </a:rPr>
              <a:t>application (1 of 7)</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59863"/>
            <a:ext cx="8036818" cy="4788998"/>
          </a:xfrm>
        </p:spPr>
        <p:txBody>
          <a:bodyPr>
            <a:normAutofit fontScale="92500" lnSpcReduction="10000"/>
          </a:bodyPr>
          <a:lstStyle/>
          <a:p>
            <a:pPr marL="361950" indent="-361950"/>
            <a:r>
              <a:rPr lang="en-CA" b="0" i="0" u="none" strike="noStrike" baseline="0" dirty="0" err="1" smtClean="0">
                <a:latin typeface="Arial" panose="020B0604020202020204" pitchFamily="34" charset="0"/>
              </a:rPr>
              <a:t>Snøkult</a:t>
            </a:r>
            <a:r>
              <a:rPr lang="en-CA" b="0" i="0" u="none" strike="noStrike" baseline="0" dirty="0" smtClean="0">
                <a:latin typeface="Arial" panose="020B0604020202020204" pitchFamily="34" charset="0"/>
              </a:rPr>
              <a:t> is a </a:t>
            </a:r>
            <a:r>
              <a:rPr lang="en-CA" b="0" i="0" u="none" strike="noStrike" baseline="0" dirty="0" err="1" smtClean="0">
                <a:latin typeface="Arial" panose="020B0604020202020204" pitchFamily="34" charset="0"/>
              </a:rPr>
              <a:t>multitouch</a:t>
            </a:r>
            <a:r>
              <a:rPr lang="en-CA" b="0" i="0" u="none" strike="noStrike" baseline="0" dirty="0" smtClean="0">
                <a:latin typeface="Arial" panose="020B0604020202020204" pitchFamily="34" charset="0"/>
              </a:rPr>
              <a:t>–enabled educational software tool running on a tabletop surface, created at Edinburgh Napier University to assist secondary school students with the process of ideation in architectural design. </a:t>
            </a:r>
          </a:p>
          <a:p>
            <a:pPr marL="361950" indent="-361950"/>
            <a:r>
              <a:rPr lang="en-CA" b="0" i="0" u="none" strike="noStrike" baseline="0" dirty="0" smtClean="0">
                <a:latin typeface="Arial" panose="020B0604020202020204" pitchFamily="34" charset="0"/>
              </a:rPr>
              <a:t>The application is one phase in a series of tasks organized by the National Museum of Art, Architecture and Design in Norway, with the intention of enabling students to collaborate over design ideas, then to express them visually.</a:t>
            </a:r>
          </a:p>
          <a:p>
            <a:pPr marL="361950" indent="-361950"/>
            <a:r>
              <a:rPr lang="en-CA" b="0" i="0" u="none" strike="noStrike" baseline="0" dirty="0" smtClean="0">
                <a:latin typeface="Arial" panose="020B0604020202020204" pitchFamily="34" charset="0"/>
              </a:rPr>
              <a:t>The scenario that the system was developed for is as follows:</a:t>
            </a:r>
          </a:p>
          <a:p>
            <a:pPr marL="361950" indent="-361950"/>
            <a:r>
              <a:rPr lang="en-CA" b="0" i="0" u="none" strike="noStrike" baseline="0" dirty="0" smtClean="0">
                <a:latin typeface="Arial" panose="020B0604020202020204" pitchFamily="34" charset="0"/>
              </a:rPr>
              <a:t>A class of students of average age 14 years is taken to a remote site selected by the Museum for particular geographic characteristics, to discuss architectural issues in groups, collect photographs of the landscape with a digital camera</a:t>
            </a:r>
            <a:r>
              <a:rPr lang="en-CA" b="0" i="0" u="none" strike="noStrike" dirty="0" smtClean="0">
                <a:latin typeface="Arial" panose="020B0604020202020204" pitchFamily="34" charset="0"/>
              </a:rPr>
              <a:t> and </a:t>
            </a:r>
            <a:r>
              <a:rPr lang="en-CA" b="0" i="0" u="none" strike="noStrike" baseline="0" dirty="0" smtClean="0">
                <a:latin typeface="Arial" panose="020B0604020202020204" pitchFamily="34" charset="0"/>
              </a:rPr>
              <a:t>then return to the classroom to further construct ideas. Activity then involves building a physical model using simple materials, which is also photographed. The entire task is performed in groups collaboratively, with members assigned specific tasks within.</a:t>
            </a:r>
          </a:p>
          <a:p>
            <a:pPr marL="361950" indent="-361950"/>
            <a:r>
              <a:rPr lang="en-CA" b="0" i="0" u="none" strike="noStrike" baseline="0" dirty="0" smtClean="0">
                <a:latin typeface="Arial" panose="020B0604020202020204" pitchFamily="34" charset="0"/>
              </a:rPr>
              <a:t>Finally, selected photographs are brought into the </a:t>
            </a:r>
            <a:r>
              <a:rPr lang="en-CA" b="0" i="0" u="none" strike="noStrike" baseline="0" dirty="0" err="1" smtClean="0">
                <a:latin typeface="Arial" panose="020B0604020202020204" pitchFamily="34" charset="0"/>
              </a:rPr>
              <a:t>Snøkult</a:t>
            </a:r>
            <a:r>
              <a:rPr lang="en-CA" b="0" i="0" u="none" strike="noStrike" baseline="0" dirty="0" smtClean="0">
                <a:latin typeface="Arial" panose="020B0604020202020204" pitchFamily="34" charset="0"/>
              </a:rPr>
              <a:t> application for manipulation and layout. Using a multi-touch table, </a:t>
            </a:r>
            <a:r>
              <a:rPr lang="en-CA" b="0" i="0" u="none" strike="noStrike" baseline="0" dirty="0" err="1" smtClean="0">
                <a:latin typeface="Arial" panose="020B0604020202020204" pitchFamily="34" charset="0"/>
              </a:rPr>
              <a:t>Snøkult</a:t>
            </a:r>
            <a:r>
              <a:rPr lang="en-CA" b="0" i="0" u="none" strike="noStrike" baseline="0" dirty="0" smtClean="0">
                <a:latin typeface="Arial" panose="020B0604020202020204" pitchFamily="34" charset="0"/>
              </a:rPr>
              <a:t> software enables site images, models, sketches, hotspots and annotations to be combined into a number of ‘collages,’ which are later output to disk or printer.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6608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67"/>
            <a:ext cx="7886700" cy="554384"/>
          </a:xfrm>
        </p:spPr>
        <p:txBody>
          <a:bodyPr/>
          <a:lstStyle/>
          <a:p>
            <a:r>
              <a:rPr lang="en-US" sz="3600" i="0" u="none" strike="noStrike" kern="1400" baseline="0" dirty="0">
                <a:latin typeface="Arial" panose="020B0604020202020204" pitchFamily="34" charset="0"/>
              </a:rPr>
              <a:t>Case </a:t>
            </a:r>
            <a:r>
              <a:rPr lang="en-US" sz="3600" i="0" u="none" strike="noStrike" kern="1400" baseline="0" dirty="0" smtClean="0">
                <a:latin typeface="Arial" panose="020B0604020202020204" pitchFamily="34" charset="0"/>
              </a:rPr>
              <a:t>study (2 of 7)</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2"/>
            <a:ext cx="8033702" cy="4847187"/>
          </a:xfrm>
        </p:spPr>
        <p:txBody>
          <a:bodyPr>
            <a:normAutofit/>
          </a:bodyPr>
          <a:lstStyle/>
          <a:p>
            <a:pPr marL="361950" indent="-361950"/>
            <a:r>
              <a:rPr lang="en-CA" b="0" i="0" u="none" strike="noStrike" baseline="0" dirty="0" smtClean="0">
                <a:latin typeface="Arial" panose="020B0604020202020204" pitchFamily="34" charset="0"/>
              </a:rPr>
              <a:t>The tender defined sketching, transparency, layering and camera connectivity as core requirements, with the ability to output work to a screen presentation, images on disk and print media. </a:t>
            </a:r>
          </a:p>
          <a:p>
            <a:pPr marL="361950" indent="-361950"/>
            <a:r>
              <a:rPr lang="en-CA" b="0" i="0" u="none" strike="noStrike" baseline="0" dirty="0" smtClean="0">
                <a:latin typeface="Arial" panose="020B0604020202020204" pitchFamily="34" charset="0"/>
              </a:rPr>
              <a:t>Aside from satisfying these needs, our design priorities were also to produce something simple and intuitive to use for the intended audience, with minimal steps required from collection input through to collage output.</a:t>
            </a:r>
          </a:p>
          <a:p>
            <a:pPr marL="361950" indent="-361950"/>
            <a:r>
              <a:rPr lang="en-CA" b="0" i="0" u="none" strike="noStrike" baseline="0" dirty="0" smtClean="0">
                <a:latin typeface="Arial" panose="020B0604020202020204" pitchFamily="34" charset="0"/>
              </a:rPr>
              <a:t>These goals were achieved successfully, counting however on a significant amount of overtime. </a:t>
            </a:r>
          </a:p>
          <a:p>
            <a:pPr marL="361950" indent="-361950"/>
            <a:r>
              <a:rPr lang="en-CA" b="0" i="0" u="none" strike="noStrike" baseline="0" dirty="0" smtClean="0">
                <a:latin typeface="Arial" panose="020B0604020202020204" pitchFamily="34" charset="0"/>
              </a:rPr>
              <a:t>A first version of the product containing essential functionality was delivered on time, with updates provided thereafter including some remaining lower-priority features. </a:t>
            </a:r>
          </a:p>
          <a:p>
            <a:pPr marL="361950" indent="-361950"/>
            <a:r>
              <a:rPr lang="en-CA" b="0" i="0" u="none" strike="noStrike" baseline="0" dirty="0" smtClean="0">
                <a:latin typeface="Arial" panose="020B0604020202020204" pitchFamily="34" charset="0"/>
              </a:rPr>
              <a:t>An evaluation sheet was then delivered to the client, questioning how users perceive the application interface. </a:t>
            </a:r>
          </a:p>
          <a:p>
            <a:pPr marL="361950" indent="-361950"/>
            <a:r>
              <a:rPr lang="en-CA" b="0" i="0" u="none" strike="noStrike" baseline="0" dirty="0" smtClean="0">
                <a:latin typeface="Arial" panose="020B0604020202020204" pitchFamily="34" charset="0"/>
              </a:rPr>
              <a:t>At the time of writing we still await feedback from the Museum regarding the evaluation, which we hope will confirm our design decisions.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67260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8206"/>
            <a:ext cx="7886700" cy="504508"/>
          </a:xfrm>
        </p:spPr>
        <p:txBody>
          <a:bodyPr/>
          <a:lstStyle/>
          <a:p>
            <a:r>
              <a:rPr lang="en-US" sz="3600" i="0" u="none" strike="noStrike" kern="1400" baseline="0" dirty="0">
                <a:latin typeface="Arial" panose="020B0604020202020204" pitchFamily="34" charset="0"/>
              </a:rPr>
              <a:t>Case </a:t>
            </a:r>
            <a:r>
              <a:rPr lang="en-US" sz="3600" i="0" u="none" strike="noStrike" kern="1400" baseline="0" dirty="0" smtClean="0">
                <a:latin typeface="Arial" panose="020B0604020202020204" pitchFamily="34" charset="0"/>
              </a:rPr>
              <a:t>study (3 of</a:t>
            </a:r>
            <a:r>
              <a:rPr lang="en-US" sz="3600" i="0" u="none" strike="noStrike" kern="1400" dirty="0" smtClean="0">
                <a:latin typeface="Arial" panose="020B0604020202020204" pitchFamily="34" charset="0"/>
              </a:rPr>
              <a:t> 7)</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299"/>
            <a:ext cx="8042015" cy="4813935"/>
          </a:xfrm>
        </p:spPr>
        <p:txBody>
          <a:bodyPr>
            <a:normAutofit/>
          </a:bodyPr>
          <a:lstStyle/>
          <a:p>
            <a:pPr marL="361950" indent="-361950"/>
            <a:r>
              <a:rPr lang="en-CA" b="0" i="0" u="none" strike="noStrike" baseline="0" dirty="0" smtClean="0">
                <a:latin typeface="Arial" panose="020B0604020202020204" pitchFamily="34" charset="0"/>
              </a:rPr>
              <a:t>The system is designed around the metaphor of an actual table, with drawers to supply materials and a canvas as the creative surface. </a:t>
            </a:r>
          </a:p>
          <a:p>
            <a:pPr marL="361950" indent="-361950"/>
            <a:r>
              <a:rPr lang="en-CA" b="0" i="0" u="none" strike="noStrike" baseline="0" dirty="0" smtClean="0">
                <a:latin typeface="Arial" panose="020B0604020202020204" pitchFamily="34" charset="0"/>
              </a:rPr>
              <a:t>The student will upload photos, manipulate and select appropriate ones and compile their ideas. </a:t>
            </a:r>
          </a:p>
          <a:p>
            <a:pPr marL="361950" indent="-361950"/>
            <a:r>
              <a:rPr lang="en-CA" b="0" i="0" u="none" strike="noStrike" baseline="0" dirty="0" smtClean="0">
                <a:latin typeface="Arial" panose="020B0604020202020204" pitchFamily="34" charset="0"/>
              </a:rPr>
              <a:t>The teacher will guide students and perform occasional administration on </a:t>
            </a:r>
            <a:r>
              <a:rPr lang="en-CA" b="0" i="0" u="none" strike="noStrike" baseline="0" dirty="0" err="1" smtClean="0">
                <a:latin typeface="Arial" panose="020B0604020202020204" pitchFamily="34" charset="0"/>
              </a:rPr>
              <a:t>Snøkult</a:t>
            </a:r>
            <a:r>
              <a:rPr lang="en-CA" b="0" i="0" u="none" strike="noStrike" baseline="0" dirty="0" smtClean="0">
                <a:latin typeface="Arial" panose="020B0604020202020204" pitchFamily="34" charset="0"/>
              </a:rPr>
              <a:t>.</a:t>
            </a:r>
          </a:p>
          <a:p>
            <a:pPr marL="361950" indent="-361950"/>
            <a:r>
              <a:rPr lang="en-CA" b="0" i="0" u="none" strike="noStrike" baseline="0" dirty="0" smtClean="0">
                <a:latin typeface="Arial" panose="020B0604020202020204" pitchFamily="34" charset="0"/>
              </a:rPr>
              <a:t>A wooden table was employed of almost equal size to the multi-touch screen already in the possession of the Museum, in order to closely simulate environmental circumstances. </a:t>
            </a:r>
          </a:p>
          <a:p>
            <a:pPr marL="361950" indent="-361950"/>
            <a:r>
              <a:rPr lang="en-CA" b="0" i="0" u="none" strike="noStrike" baseline="0" dirty="0" smtClean="0">
                <a:latin typeface="Arial" panose="020B0604020202020204" pitchFamily="34" charset="0"/>
              </a:rPr>
              <a:t>In fact the virtual ‘table’ concept with its content can be mapped very effectively with object-oriented design and was utilized throughout the design and development stages. </a:t>
            </a:r>
          </a:p>
          <a:p>
            <a:pPr marL="361950" indent="-361950"/>
            <a:r>
              <a:rPr lang="en-CA" b="0" i="0" u="none" strike="noStrike" baseline="0" dirty="0" smtClean="0">
                <a:latin typeface="Arial" panose="020B0604020202020204" pitchFamily="34" charset="0"/>
              </a:rPr>
              <a:t>Discussion was undertaken about issues such as reachability, icon size, clutter, multi-sided</a:t>
            </a:r>
            <a:r>
              <a:rPr lang="en-CA" b="0" i="0" u="none" strike="noStrike" baseline="0" dirty="0" smtClean="0">
                <a:solidFill>
                  <a:srgbClr val="FF0000"/>
                </a:solidFill>
                <a:latin typeface="Arial" panose="020B0604020202020204" pitchFamily="34" charset="0"/>
              </a:rPr>
              <a:t> </a:t>
            </a:r>
            <a:r>
              <a:rPr lang="en-CA" b="0" i="0" u="none" strike="noStrike" baseline="0" dirty="0" smtClean="0">
                <a:latin typeface="Arial" panose="020B0604020202020204" pitchFamily="34" charset="0"/>
              </a:rPr>
              <a:t>operation, menu structure and simplicity of presentation to the student audience.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6536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3393"/>
            <a:ext cx="7886700" cy="654138"/>
          </a:xfrm>
        </p:spPr>
        <p:txBody>
          <a:bodyPr/>
          <a:lstStyle/>
          <a:p>
            <a:r>
              <a:rPr lang="en-US" sz="3600" i="0" u="none" strike="noStrike" kern="1400" baseline="0" dirty="0">
                <a:latin typeface="Arial" panose="020B0604020202020204" pitchFamily="34" charset="0"/>
              </a:rPr>
              <a:t>History</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43233"/>
            <a:ext cx="8036819" cy="4789001"/>
          </a:xfrm>
        </p:spPr>
        <p:txBody>
          <a:bodyPr>
            <a:normAutofit fontScale="85000" lnSpcReduction="10000"/>
          </a:bodyPr>
          <a:lstStyle/>
          <a:p>
            <a:pPr marL="354013" indent="-354013">
              <a:lnSpc>
                <a:spcPct val="110000"/>
              </a:lnSpc>
            </a:pPr>
            <a:r>
              <a:rPr lang="en-CA" b="0" i="0" u="none" strike="noStrike" baseline="0" dirty="0" smtClean="0">
                <a:latin typeface="Arial" panose="020B0604020202020204" pitchFamily="34" charset="0"/>
              </a:rPr>
              <a:t>The history of CSCW usually starts with the mid-to-late 1980s. </a:t>
            </a:r>
          </a:p>
          <a:p>
            <a:pPr marL="354013" indent="-354013">
              <a:lnSpc>
                <a:spcPct val="110000"/>
              </a:lnSpc>
            </a:pPr>
            <a:r>
              <a:rPr lang="en-CA" b="0" i="0" u="none" strike="noStrike" baseline="0" dirty="0" smtClean="0">
                <a:latin typeface="Arial" panose="020B0604020202020204" pitchFamily="34" charset="0"/>
              </a:rPr>
              <a:t>Technological developments were complemented by fresh perspectives on human activities from researchers with their roots in anthropology and sociology. </a:t>
            </a:r>
          </a:p>
          <a:p>
            <a:pPr marL="354013" indent="-354013">
              <a:lnSpc>
                <a:spcPct val="110000"/>
              </a:lnSpc>
            </a:pPr>
            <a:r>
              <a:rPr lang="en-CA" b="0" i="0" u="none" strike="noStrike" baseline="0" dirty="0" smtClean="0">
                <a:latin typeface="Arial" panose="020B0604020202020204" pitchFamily="34" charset="0"/>
              </a:rPr>
              <a:t>Since both these fields emphasize the collective and socially based nature of human activities and culture, a ‘turn to the social’ away from the emphasis on the isolated single person and single computer was not surprising. </a:t>
            </a:r>
          </a:p>
          <a:p>
            <a:pPr marL="354013" indent="-354013">
              <a:lnSpc>
                <a:spcPct val="110000"/>
              </a:lnSpc>
            </a:pPr>
            <a:r>
              <a:rPr lang="en-CA" b="0" i="0" u="none" strike="noStrike" baseline="0" dirty="0" smtClean="0">
                <a:latin typeface="Arial" panose="020B0604020202020204" pitchFamily="34" charset="0"/>
              </a:rPr>
              <a:t>Paul Cashman and Irene Grief coined the term </a:t>
            </a:r>
            <a:r>
              <a:rPr lang="en-CA" b="0" i="1" u="none" strike="noStrike" baseline="0" dirty="0" smtClean="0">
                <a:latin typeface="Arial" panose="020B0604020202020204" pitchFamily="34" charset="0"/>
              </a:rPr>
              <a:t>CSCW</a:t>
            </a:r>
            <a:r>
              <a:rPr lang="en-CA" b="0" i="0" u="none" strike="noStrike" baseline="0" dirty="0" smtClean="0">
                <a:latin typeface="Arial" panose="020B0604020202020204" pitchFamily="34" charset="0"/>
              </a:rPr>
              <a:t> to describe the theme of a workshop they had organized to which they invited a group of people who were interested in how people work cooperatively and in the technology to support that work. </a:t>
            </a:r>
          </a:p>
          <a:p>
            <a:pPr marL="354013" indent="-354013">
              <a:lnSpc>
                <a:spcPct val="110000"/>
              </a:lnSpc>
            </a:pPr>
            <a:r>
              <a:rPr lang="en-CA" b="0" i="0" u="none" strike="noStrike" baseline="0" dirty="0" smtClean="0">
                <a:latin typeface="Arial" panose="020B0604020202020204" pitchFamily="34" charset="0"/>
              </a:rPr>
              <a:t>Since then CSCW has become the focus of a considerable number of research projects, two international conferences (CSCW in America and ECSCW in Europe) and a highly respected international journal. </a:t>
            </a:r>
          </a:p>
          <a:p>
            <a:pPr marL="354013" indent="-354013">
              <a:lnSpc>
                <a:spcPct val="110000"/>
              </a:lnSpc>
            </a:pPr>
            <a:r>
              <a:rPr lang="en-CA" b="0" i="0" u="none" strike="noStrike" baseline="0" dirty="0" smtClean="0">
                <a:latin typeface="Arial" panose="020B0604020202020204" pitchFamily="34" charset="0"/>
              </a:rPr>
              <a:t>In addition to this academic interest, designing for co-working or collaboration or cooperation  is a source of interest to a number of major software vendors. </a:t>
            </a:r>
          </a:p>
          <a:p>
            <a:pPr marL="354013" indent="-354013">
              <a:lnSpc>
                <a:spcPct val="110000"/>
              </a:lnSpc>
            </a:pPr>
            <a:r>
              <a:rPr lang="en-CA" b="0" i="0" u="none" strike="noStrike" baseline="0" dirty="0" smtClean="0">
                <a:latin typeface="Arial" panose="020B0604020202020204" pitchFamily="34" charset="0"/>
              </a:rPr>
              <a:t>Add to this the widespread interest in computer-mediated communication (CMC) that includes video-conferencing, video-telephony, online chat and mobile phone-based and multimedia messaging.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51016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2952"/>
            <a:ext cx="7886700" cy="554384"/>
          </a:xfrm>
        </p:spPr>
        <p:txBody>
          <a:bodyPr/>
          <a:lstStyle/>
          <a:p>
            <a:r>
              <a:rPr lang="en-US" sz="3600" i="0" u="none" strike="noStrike" kern="1400" baseline="0" dirty="0">
                <a:latin typeface="Arial" panose="020B0604020202020204" pitchFamily="34" charset="0"/>
              </a:rPr>
              <a:t>Case </a:t>
            </a:r>
            <a:r>
              <a:rPr lang="en-US" sz="3600" i="0" u="none" strike="noStrike" kern="1400" baseline="0" dirty="0" smtClean="0">
                <a:latin typeface="Arial" panose="020B0604020202020204" pitchFamily="34" charset="0"/>
              </a:rPr>
              <a:t>study (4 of 7)</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84803"/>
            <a:ext cx="8028510" cy="4813935"/>
          </a:xfrm>
        </p:spPr>
        <p:txBody>
          <a:bodyPr>
            <a:normAutofit fontScale="92500" lnSpcReduction="20000"/>
          </a:bodyPr>
          <a:lstStyle/>
          <a:p>
            <a:pPr marL="361950" indent="-361950"/>
            <a:r>
              <a:rPr lang="en-CA" b="0" i="0" u="none" strike="noStrike" baseline="0" dirty="0" smtClean="0">
                <a:latin typeface="Arial" panose="020B0604020202020204" pitchFamily="34" charset="0"/>
              </a:rPr>
              <a:t>Though the table appears large at first observation, screen pixels and touch sensitivity affect how objects should be sized to appear. </a:t>
            </a:r>
          </a:p>
          <a:p>
            <a:pPr marL="361950" indent="-361950"/>
            <a:r>
              <a:rPr lang="en-CA" b="0" i="0" u="none" strike="noStrike" baseline="0" dirty="0" smtClean="0">
                <a:latin typeface="Arial" panose="020B0604020202020204" pitchFamily="34" charset="0"/>
              </a:rPr>
              <a:t>This is considered in combination with students’ smaller fingers and their arms having lesser reach. </a:t>
            </a:r>
          </a:p>
          <a:p>
            <a:pPr marL="361950" indent="-361950">
              <a:lnSpc>
                <a:spcPct val="110000"/>
              </a:lnSpc>
            </a:pPr>
            <a:r>
              <a:rPr lang="en-CA" b="0" i="0" u="none" strike="noStrike" baseline="0" dirty="0" smtClean="0">
                <a:latin typeface="Arial" panose="020B0604020202020204" pitchFamily="34" charset="0"/>
              </a:rPr>
              <a:t>The 46″ cell screen resolution of 1920 × 1080 when viewed at a short distance does not give the same level of detail as an equivalent desktop PC screen, meaning a ratio of 20.7 pixels per centimetre is utilized as a guide for sizing features, particularly operational components such as buttons. </a:t>
            </a:r>
          </a:p>
          <a:p>
            <a:pPr marL="361950" indent="-361950"/>
            <a:r>
              <a:rPr lang="en-CA" b="0" i="0" u="none" strike="noStrike" baseline="0" dirty="0" smtClean="0">
                <a:latin typeface="Arial" panose="020B0604020202020204" pitchFamily="34" charset="0"/>
              </a:rPr>
              <a:t>Icons were set to 40 × 40 pixels for most operations on the main screen, with 64 × 64 used for global menu and drawer category functions.</a:t>
            </a:r>
          </a:p>
          <a:p>
            <a:pPr marL="361950" indent="-361950"/>
            <a:r>
              <a:rPr lang="en-CA" b="0" i="0" u="none" strike="noStrike" baseline="0" dirty="0" smtClean="0">
                <a:latin typeface="Arial" panose="020B0604020202020204" pitchFamily="34" charset="0"/>
              </a:rPr>
              <a:t>The number of students operating the system at once is also a concern. </a:t>
            </a:r>
          </a:p>
          <a:p>
            <a:pPr marL="361950" indent="-361950"/>
            <a:r>
              <a:rPr lang="en-CA" b="0" i="0" u="none" strike="noStrike" baseline="0" dirty="0" smtClean="0">
                <a:latin typeface="Arial" panose="020B0604020202020204" pitchFamily="34" charset="0"/>
              </a:rPr>
              <a:t>Though the users are obviously smaller than adults in stature, limitations on number of concurrent operations are most significantly affected by screen real</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estate. </a:t>
            </a:r>
          </a:p>
          <a:p>
            <a:pPr marL="361950" indent="-361950"/>
            <a:r>
              <a:rPr lang="en-CA" b="0" i="0" u="none" strike="noStrike" baseline="0" dirty="0" smtClean="0">
                <a:latin typeface="Arial" panose="020B0604020202020204" pitchFamily="34" charset="0"/>
              </a:rPr>
              <a:t>Toolbars associated with each object take a specific amount of area, leading to potential overlap of controls when many sets are activated at once. </a:t>
            </a:r>
          </a:p>
          <a:p>
            <a:pPr marL="361950" indent="-361950"/>
            <a:r>
              <a:rPr lang="en-CA" b="0" i="0" u="none" strike="noStrike" baseline="0" dirty="0" smtClean="0">
                <a:latin typeface="Arial" panose="020B0604020202020204" pitchFamily="34" charset="0"/>
              </a:rPr>
              <a:t>From experiments on the physical table, we estimated six people would be the ideal number of operators at any moment. </a:t>
            </a:r>
          </a:p>
          <a:p>
            <a:pPr marL="361950" indent="-361950"/>
            <a:r>
              <a:rPr lang="en-CA" b="0" i="0" u="none" strike="noStrike" baseline="0" dirty="0" smtClean="0">
                <a:latin typeface="Arial" panose="020B0604020202020204" pitchFamily="34" charset="0"/>
              </a:rPr>
              <a:t>The general interface was designed to make best use of the table space available.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27062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6764"/>
            <a:ext cx="7886700" cy="687388"/>
          </a:xfrm>
        </p:spPr>
        <p:txBody>
          <a:bodyPr/>
          <a:lstStyle/>
          <a:p>
            <a:r>
              <a:rPr lang="en-US" sz="3600" i="0" u="none" strike="noStrike" kern="1400" baseline="0" dirty="0">
                <a:latin typeface="Arial" panose="020B0604020202020204" pitchFamily="34" charset="0"/>
              </a:rPr>
              <a:t>Case </a:t>
            </a:r>
            <a:r>
              <a:rPr lang="en-US" sz="3600" i="0" u="none" strike="noStrike" kern="1400" baseline="0" dirty="0" smtClean="0">
                <a:latin typeface="Arial" panose="020B0604020202020204" pitchFamily="34" charset="0"/>
              </a:rPr>
              <a:t>study (5 of 7)</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2"/>
            <a:ext cx="8028507" cy="4847188"/>
          </a:xfrm>
        </p:spPr>
        <p:txBody>
          <a:bodyPr>
            <a:normAutofit/>
          </a:bodyPr>
          <a:lstStyle/>
          <a:p>
            <a:pPr marL="361950" indent="-361950"/>
            <a:r>
              <a:rPr lang="en-US" b="0" i="0" u="none" strike="noStrike" baseline="0" dirty="0">
                <a:latin typeface="Arial" panose="020B0604020202020204" pitchFamily="34" charset="0"/>
              </a:rPr>
              <a:t>The Drawer is situated at either of two screen sides and pulled out containing categories where source images sit, including camera imports, each item manipulable within. </a:t>
            </a:r>
          </a:p>
          <a:p>
            <a:pPr marL="361950" indent="-361950"/>
            <a:r>
              <a:rPr lang="en-US" b="0" i="0" u="none" strike="noStrike" baseline="0" dirty="0">
                <a:latin typeface="Arial" panose="020B0604020202020204" pitchFamily="34" charset="0"/>
              </a:rPr>
              <a:t>This allows new items to be easily brought onto screen (Canvas), but also limits clutter. </a:t>
            </a:r>
          </a:p>
          <a:p>
            <a:pPr marL="361950" indent="-361950"/>
            <a:r>
              <a:rPr lang="en-US" b="0" i="0" u="none" strike="noStrike" baseline="0" dirty="0">
                <a:latin typeface="Arial" panose="020B0604020202020204" pitchFamily="34" charset="0"/>
              </a:rPr>
              <a:t>Drawers extend to about </a:t>
            </a:r>
            <a:r>
              <a:rPr lang="en-US" b="0" i="0" u="none" strike="noStrike" baseline="0" dirty="0" smtClean="0">
                <a:latin typeface="Arial" panose="020B0604020202020204" pitchFamily="34" charset="0"/>
              </a:rPr>
              <a:t>one-third </a:t>
            </a:r>
            <a:r>
              <a:rPr lang="en-US" b="0" i="0" u="none" strike="noStrike" baseline="0" dirty="0">
                <a:latin typeface="Arial" panose="020B0604020202020204" pitchFamily="34" charset="0"/>
              </a:rPr>
              <a:t>of table width and have dual-sided controls and switchable content orientation.</a:t>
            </a:r>
          </a:p>
          <a:p>
            <a:pPr marL="361950" indent="-361950"/>
            <a:r>
              <a:rPr lang="en-US" b="0" i="0" u="none" strike="noStrike" baseline="0" dirty="0">
                <a:latin typeface="Arial" panose="020B0604020202020204" pitchFamily="34" charset="0"/>
              </a:rPr>
              <a:t>A decision was made to create two drawers with duplicate content. </a:t>
            </a:r>
          </a:p>
          <a:p>
            <a:pPr marL="361950" indent="-361950"/>
            <a:r>
              <a:rPr lang="en-US" b="0" i="0" u="none" strike="noStrike" baseline="0" dirty="0">
                <a:latin typeface="Arial" panose="020B0604020202020204" pitchFamily="34" charset="0"/>
              </a:rPr>
              <a:t>Each drawer contains duplicated content allowing multiple users to rearrange items in either one or the other, before bringing them onto Canvas. </a:t>
            </a:r>
          </a:p>
          <a:p>
            <a:pPr marL="361950" indent="-361950"/>
            <a:r>
              <a:rPr lang="en-US" b="0" i="0" u="none" strike="noStrike" baseline="0" dirty="0">
                <a:latin typeface="Arial" panose="020B0604020202020204" pitchFamily="34" charset="0"/>
              </a:rPr>
              <a:t>Otherwise there is potential for confusion if the same data is mirrored in multiple places.</a:t>
            </a:r>
          </a:p>
        </p:txBody>
      </p:sp>
    </p:spTree>
    <p:extLst>
      <p:ext uri="{BB962C8B-B14F-4D97-AF65-F5344CB8AC3E}">
        <p14:creationId xmlns:p14="http://schemas.microsoft.com/office/powerpoint/2010/main" val="555889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3387"/>
            <a:ext cx="7886700" cy="654138"/>
          </a:xfrm>
        </p:spPr>
        <p:txBody>
          <a:bodyPr/>
          <a:lstStyle/>
          <a:p>
            <a:r>
              <a:rPr lang="en-US" sz="3600" i="0" u="none" strike="noStrike" kern="1400" baseline="0" dirty="0">
                <a:latin typeface="Arial" panose="020B0604020202020204" pitchFamily="34" charset="0"/>
              </a:rPr>
              <a:t>Case </a:t>
            </a:r>
            <a:r>
              <a:rPr lang="en-US" sz="3600" i="0" u="none" strike="noStrike" kern="1400" baseline="0" dirty="0" smtClean="0">
                <a:latin typeface="Arial" panose="020B0604020202020204" pitchFamily="34" charset="0"/>
              </a:rPr>
              <a:t>study (6 of 7)</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4"/>
            <a:ext cx="8028510" cy="4847186"/>
          </a:xfrm>
        </p:spPr>
        <p:txBody>
          <a:bodyPr>
            <a:normAutofit/>
          </a:bodyPr>
          <a:lstStyle/>
          <a:p>
            <a:pPr marL="361950" indent="-361950"/>
            <a:r>
              <a:rPr lang="en-CA" b="0" i="0" u="none" strike="noStrike" baseline="0" dirty="0" smtClean="0">
                <a:latin typeface="Arial" panose="020B0604020202020204" pitchFamily="34" charset="0"/>
              </a:rPr>
              <a:t>As the only other immediately visible item, at adjacent screen sides to the Drawer, the Global Menu gives access to snapshot saving, printing, presenting, screen saver and group/canvas changes. </a:t>
            </a:r>
          </a:p>
          <a:p>
            <a:pPr marL="361950" indent="-361950"/>
            <a:r>
              <a:rPr lang="en-CA" b="0" i="0" u="none" strike="noStrike" baseline="0" dirty="0" smtClean="0">
                <a:latin typeface="Arial" panose="020B0604020202020204" pitchFamily="34" charset="0"/>
              </a:rPr>
              <a:t>Despite many system-level operations taking place here, we have managed to avoid any need for interaction with the underlying operating system by automating tasks. </a:t>
            </a:r>
          </a:p>
          <a:p>
            <a:pPr marL="361950" indent="-361950"/>
            <a:r>
              <a:rPr lang="en-CA" b="0" i="0" u="none" strike="noStrike" baseline="0" dirty="0" smtClean="0">
                <a:latin typeface="Arial" panose="020B0604020202020204" pitchFamily="34" charset="0"/>
              </a:rPr>
              <a:t>All file operations are applied within Materials and Work folders in the local </a:t>
            </a:r>
            <a:r>
              <a:rPr lang="en-CA" b="0" i="0" u="none" strike="noStrike" baseline="0" dirty="0" err="1" smtClean="0">
                <a:latin typeface="Arial" panose="020B0604020202020204" pitchFamily="34" charset="0"/>
              </a:rPr>
              <a:t>Dropbox</a:t>
            </a:r>
            <a:r>
              <a:rPr lang="en-CA" b="0" i="0" u="none" strike="noStrike" baseline="0" dirty="0" smtClean="0">
                <a:latin typeface="Arial" panose="020B0604020202020204" pitchFamily="34" charset="0"/>
              </a:rPr>
              <a:t> account, printing and snapshot saving are completed without dialogue. </a:t>
            </a:r>
          </a:p>
          <a:p>
            <a:pPr marL="361950" indent="-361950"/>
            <a:r>
              <a:rPr lang="en-CA" b="0" i="0" u="none" strike="noStrike" baseline="0" dirty="0" smtClean="0">
                <a:latin typeface="Arial" panose="020B0604020202020204" pitchFamily="34" charset="0"/>
              </a:rPr>
              <a:t>The Global Menu itself was created to separate general tasks from user-­specific ones. </a:t>
            </a:r>
          </a:p>
          <a:p>
            <a:pPr marL="361950" indent="-361950"/>
            <a:r>
              <a:rPr lang="en-CA" b="0" i="0" u="none" strike="noStrike" baseline="0" dirty="0" smtClean="0">
                <a:latin typeface="Arial" panose="020B0604020202020204" pitchFamily="34" charset="0"/>
              </a:rPr>
              <a:t>Other intentions with the target audience in mind were to minimize steps required to perform tasks and remove all reliance on underlying operating system interaction.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79365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891"/>
            <a:ext cx="7886700" cy="504508"/>
          </a:xfrm>
        </p:spPr>
        <p:txBody>
          <a:bodyPr/>
          <a:lstStyle/>
          <a:p>
            <a:r>
              <a:rPr lang="en-US" sz="3600" i="0" u="none" strike="noStrike" kern="1400" baseline="0" dirty="0">
                <a:latin typeface="Arial" panose="020B0604020202020204" pitchFamily="34" charset="0"/>
              </a:rPr>
              <a:t>Case </a:t>
            </a:r>
            <a:r>
              <a:rPr lang="en-US" sz="3600" i="0" u="none" strike="noStrike" kern="1400" baseline="0" dirty="0" smtClean="0">
                <a:latin typeface="Arial" panose="020B0604020202020204" pitchFamily="34" charset="0"/>
              </a:rPr>
              <a:t>study (7 of 7)</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299"/>
            <a:ext cx="8033702" cy="4847187"/>
          </a:xfrm>
        </p:spPr>
        <p:txBody>
          <a:bodyPr>
            <a:normAutofit/>
          </a:bodyPr>
          <a:lstStyle/>
          <a:p>
            <a:pPr marL="361950" indent="-361950"/>
            <a:r>
              <a:rPr lang="en-CA" sz="2000" b="0" i="0" u="none" strike="noStrike" baseline="0" dirty="0" smtClean="0">
                <a:latin typeface="Arial" panose="020B0604020202020204" pitchFamily="34" charset="0"/>
              </a:rPr>
              <a:t>The Canvas Menu is displayed at the point of touch with an orientation facing the user within 360 degrees. </a:t>
            </a:r>
          </a:p>
          <a:p>
            <a:pPr marL="361950" indent="-361950"/>
            <a:r>
              <a:rPr lang="en-CA" sz="2000" b="0" i="0" u="none" strike="noStrike" baseline="0" dirty="0" smtClean="0">
                <a:latin typeface="Arial" panose="020B0604020202020204" pitchFamily="34" charset="0"/>
              </a:rPr>
              <a:t>In the fashion of multiple orientation, it is a created as a circular item with central controller, from which operations used to create new objects are placed equidistant. </a:t>
            </a:r>
          </a:p>
          <a:p>
            <a:pPr marL="361950" indent="-361950"/>
            <a:r>
              <a:rPr lang="en-CA" sz="2000" b="0" i="0" u="none" strike="noStrike" baseline="0" dirty="0" smtClean="0">
                <a:latin typeface="Arial" panose="020B0604020202020204" pitchFamily="34" charset="0"/>
              </a:rPr>
              <a:t>Though not available directly from the Cornerstone API, orientation information can be calculated using geometry from the Finger and Hand data contained within a touch event, allowing the menu to be displayed at any angle of rotation to suit the direction of the requesting user. </a:t>
            </a:r>
          </a:p>
          <a:p>
            <a:pPr marL="361950" indent="-361950"/>
            <a:r>
              <a:rPr lang="en-CA" sz="2000" b="0" i="0" u="none" strike="noStrike" baseline="0" dirty="0" smtClean="0">
                <a:latin typeface="Arial" panose="020B0604020202020204" pitchFamily="34" charset="0"/>
              </a:rPr>
              <a:t>Once again, operation of the control prevents accidental activation by requiring the central widget to be dragged across one of the menu targets.</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687751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4955"/>
            <a:ext cx="7886700" cy="571010"/>
          </a:xfrm>
        </p:spPr>
        <p:txBody>
          <a:bodyPr/>
          <a:lstStyle/>
          <a:p>
            <a:r>
              <a:rPr lang="en-US" sz="3600"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62400" y="1426616"/>
            <a:ext cx="8036819" cy="4847184"/>
          </a:xfrm>
        </p:spPr>
        <p:txBody>
          <a:bodyPr>
            <a:normAutofit/>
          </a:bodyPr>
          <a:lstStyle/>
          <a:p>
            <a:pPr marL="361950" indent="-361950"/>
            <a:r>
              <a:rPr lang="en-US" b="0" i="0" u="none" strike="noStrike" baseline="0" dirty="0">
                <a:latin typeface="Arial" panose="020B0604020202020204" pitchFamily="34" charset="0"/>
              </a:rPr>
              <a:t>This chapter has argued that the most significant aspect of the ‘turn to the social’ has been the growing interest in studying groups of </a:t>
            </a:r>
            <a:r>
              <a:rPr lang="en-US" b="0" i="0" u="none" strike="noStrike" baseline="0" dirty="0" smtClean="0">
                <a:latin typeface="Arial" panose="020B0604020202020204" pitchFamily="34" charset="0"/>
              </a:rPr>
              <a:t>people—particularly </a:t>
            </a:r>
            <a:r>
              <a:rPr lang="en-US" b="0" i="0" u="none" strike="noStrike" baseline="0" dirty="0">
                <a:latin typeface="Arial" panose="020B0604020202020204" pitchFamily="34" charset="0"/>
              </a:rPr>
              <a:t>people at </a:t>
            </a:r>
            <a:r>
              <a:rPr lang="en-US" b="0" i="0" u="none" strike="noStrike" baseline="0" dirty="0" smtClean="0">
                <a:latin typeface="Arial" panose="020B0604020202020204" pitchFamily="34" charset="0"/>
              </a:rPr>
              <a:t>work—and </a:t>
            </a:r>
            <a:r>
              <a:rPr lang="en-US" b="0" i="0" u="none" strike="noStrike" baseline="0" dirty="0">
                <a:latin typeface="Arial" panose="020B0604020202020204" pitchFamily="34" charset="0"/>
              </a:rPr>
              <a:t>the design of CSCW systems to support work activity. </a:t>
            </a:r>
          </a:p>
          <a:p>
            <a:pPr marL="361950" indent="-361950"/>
            <a:r>
              <a:rPr lang="en-US" b="0" i="0" u="none" strike="noStrike" baseline="0" dirty="0">
                <a:latin typeface="Arial" panose="020B0604020202020204" pitchFamily="34" charset="0"/>
              </a:rPr>
              <a:t>CSCW has developed from the original serendipitous convergence of technologies and insights from the social sciences in the late 1980s, and now encompasses many advanced technologies and social media applications.</a:t>
            </a:r>
          </a:p>
          <a:p>
            <a:pPr marL="361950" indent="-361950"/>
            <a:r>
              <a:rPr lang="en-US" b="0" i="0" u="none" strike="noStrike" baseline="0" dirty="0">
                <a:latin typeface="Arial" panose="020B0604020202020204" pitchFamily="34" charset="0"/>
              </a:rPr>
              <a:t>CSCW focuses on the social aspect of people working together.</a:t>
            </a:r>
          </a:p>
          <a:p>
            <a:pPr marL="361950" indent="-361950"/>
            <a:r>
              <a:rPr lang="en-US" b="0" i="0" u="none" strike="noStrike" baseline="0" dirty="0">
                <a:latin typeface="Arial" panose="020B0604020202020204" pitchFamily="34" charset="0"/>
              </a:rPr>
              <a:t>Different application domains demand different types of support.</a:t>
            </a:r>
          </a:p>
          <a:p>
            <a:pPr marL="361950" indent="-361950"/>
            <a:r>
              <a:rPr lang="en-US" b="0" i="0" u="none" strike="noStrike" baseline="0" dirty="0">
                <a:latin typeface="Arial" panose="020B0604020202020204" pitchFamily="34" charset="0"/>
              </a:rPr>
              <a:t>Key issues are territory, awareness, control, interaction and transitions, TACIT.</a:t>
            </a:r>
          </a:p>
          <a:p>
            <a:pPr marL="361950" indent="-361950"/>
            <a:r>
              <a:rPr lang="en-US" b="0" i="0" u="none" strike="noStrike" baseline="0" dirty="0">
                <a:latin typeface="Arial" panose="020B0604020202020204" pitchFamily="34" charset="0"/>
              </a:rPr>
              <a:t>The mixture of roomware and groupware to support device ecologies remains a difficult design problem.</a:t>
            </a:r>
          </a:p>
        </p:txBody>
      </p:sp>
    </p:spTree>
    <p:extLst>
      <p:ext uri="{BB962C8B-B14F-4D97-AF65-F5344CB8AC3E}">
        <p14:creationId xmlns:p14="http://schemas.microsoft.com/office/powerpoint/2010/main" val="208269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3144"/>
            <a:ext cx="7886700" cy="454632"/>
          </a:xfrm>
        </p:spPr>
        <p:txBody>
          <a:bodyPr/>
          <a:lstStyle/>
          <a:p>
            <a:r>
              <a:rPr lang="en-US" sz="3600" i="0" u="none" strike="noStrike" kern="1400" baseline="0" dirty="0">
                <a:latin typeface="Arial" panose="020B0604020202020204" pitchFamily="34" charset="0"/>
              </a:rPr>
              <a:t>CSCW early days</a:t>
            </a:r>
          </a:p>
        </p:txBody>
      </p:sp>
      <p:sp>
        <p:nvSpPr>
          <p:cNvPr id="3" name="Text Placeholder 2"/>
          <p:cNvSpPr>
            <a:spLocks noGrp="1"/>
          </p:cNvSpPr>
          <p:nvPr>
            <p:ph type="body" idx="4294967295"/>
          </p:nvPr>
        </p:nvSpPr>
        <p:spPr>
          <a:xfrm>
            <a:off x="662400" y="1459863"/>
            <a:ext cx="8036821" cy="4788998"/>
          </a:xfrm>
        </p:spPr>
        <p:txBody>
          <a:bodyPr>
            <a:normAutofit fontScale="92500" lnSpcReduction="20000"/>
          </a:bodyPr>
          <a:lstStyle/>
          <a:p>
            <a:pPr marL="354013" indent="-354013">
              <a:lnSpc>
                <a:spcPct val="110000"/>
              </a:lnSpc>
            </a:pPr>
            <a:r>
              <a:rPr lang="en-CA" b="0" i="0" u="none" strike="noStrike" baseline="0" dirty="0" smtClean="0">
                <a:latin typeface="Arial" panose="020B0604020202020204" pitchFamily="34" charset="0"/>
              </a:rPr>
              <a:t>The early accounts of CSCW as portrayed by </a:t>
            </a:r>
            <a:r>
              <a:rPr lang="en-CA" b="0" i="0" u="none" strike="noStrike" baseline="0" dirty="0" err="1" smtClean="0">
                <a:latin typeface="Arial" panose="020B0604020202020204" pitchFamily="34" charset="0"/>
              </a:rPr>
              <a:t>Grudin</a:t>
            </a:r>
            <a:r>
              <a:rPr lang="en-CA" b="0" i="0" u="none" strike="noStrike" baseline="0" dirty="0" smtClean="0">
                <a:latin typeface="Arial" panose="020B0604020202020204" pitchFamily="34" charset="0"/>
              </a:rPr>
              <a:t> (1988), </a:t>
            </a:r>
            <a:r>
              <a:rPr lang="en-CA" b="0" i="0" u="none" strike="noStrike" baseline="0" dirty="0" err="1" smtClean="0">
                <a:latin typeface="Arial" panose="020B0604020202020204" pitchFamily="34" charset="0"/>
              </a:rPr>
              <a:t>Grudin</a:t>
            </a:r>
            <a:r>
              <a:rPr lang="en-CA" b="0" i="0" u="none" strike="noStrike" baseline="0" dirty="0" smtClean="0">
                <a:latin typeface="Arial" panose="020B0604020202020204" pitchFamily="34" charset="0"/>
              </a:rPr>
              <a:t> and </a:t>
            </a:r>
            <a:r>
              <a:rPr lang="en-CA" b="0" i="0" u="none" strike="noStrike" baseline="0" dirty="0" err="1" smtClean="0">
                <a:latin typeface="Arial" panose="020B0604020202020204" pitchFamily="34" charset="0"/>
              </a:rPr>
              <a:t>Poltrock</a:t>
            </a:r>
            <a:r>
              <a:rPr lang="en-CA" b="0" i="0" u="none" strike="noStrike" baseline="0" dirty="0" smtClean="0">
                <a:latin typeface="Arial" panose="020B0604020202020204" pitchFamily="34" charset="0"/>
              </a:rPr>
              <a:t> (1997) and </a:t>
            </a:r>
            <a:r>
              <a:rPr lang="en-CA" b="0" i="0" u="none" strike="noStrike" baseline="0" dirty="0" err="1" smtClean="0">
                <a:latin typeface="Arial" panose="020B0604020202020204" pitchFamily="34" charset="0"/>
              </a:rPr>
              <a:t>Bannon</a:t>
            </a:r>
            <a:r>
              <a:rPr lang="en-CA" b="0" i="0" u="none" strike="noStrike" baseline="0" dirty="0" smtClean="0">
                <a:latin typeface="Arial" panose="020B0604020202020204" pitchFamily="34" charset="0"/>
              </a:rPr>
              <a:t> and Schmidt (1991) indicate that CSCW was very much of this time. </a:t>
            </a:r>
          </a:p>
          <a:p>
            <a:pPr marL="354013" indent="-354013">
              <a:lnSpc>
                <a:spcPct val="110000"/>
              </a:lnSpc>
            </a:pPr>
            <a:r>
              <a:rPr lang="en-CA" b="0" i="0" u="none" strike="noStrike" baseline="0" dirty="0" smtClean="0">
                <a:latin typeface="Arial" panose="020B0604020202020204" pitchFamily="34" charset="0"/>
              </a:rPr>
              <a:t>Following the famous inaugural workshop came Lucy </a:t>
            </a:r>
            <a:r>
              <a:rPr lang="en-CA" b="0" i="0" u="none" strike="noStrike" baseline="0" dirty="0" err="1" smtClean="0">
                <a:latin typeface="Arial" panose="020B0604020202020204" pitchFamily="34" charset="0"/>
              </a:rPr>
              <a:t>Suchman’s</a:t>
            </a:r>
            <a:r>
              <a:rPr lang="en-CA" b="0" i="0" u="none" strike="noStrike" baseline="0" dirty="0" smtClean="0">
                <a:latin typeface="Arial" panose="020B0604020202020204" pitchFamily="34" charset="0"/>
              </a:rPr>
              <a:t> </a:t>
            </a:r>
            <a:r>
              <a:rPr lang="en-CA" b="0" i="1" u="none" strike="noStrike" baseline="0" dirty="0" smtClean="0">
                <a:latin typeface="Arial" panose="020B0604020202020204" pitchFamily="34" charset="0"/>
              </a:rPr>
              <a:t>Plans and Situated Actions </a:t>
            </a:r>
            <a:r>
              <a:rPr lang="en-CA" b="0" i="0" u="none" strike="noStrike" baseline="0" dirty="0" smtClean="0">
                <a:latin typeface="Arial" panose="020B0604020202020204" pitchFamily="34" charset="0"/>
              </a:rPr>
              <a:t>in 1987 (with a second edition in 2007). </a:t>
            </a:r>
          </a:p>
          <a:p>
            <a:pPr marL="354013" indent="-354013">
              <a:lnSpc>
                <a:spcPct val="110000"/>
              </a:lnSpc>
            </a:pPr>
            <a:r>
              <a:rPr lang="en-CA" b="0" i="0" u="none" strike="noStrike" baseline="0" dirty="0" smtClean="0">
                <a:latin typeface="Arial" panose="020B0604020202020204" pitchFamily="34" charset="0"/>
              </a:rPr>
              <a:t>This was her critique of the underlying planning model employed by much of artificial intelligence (AI) research at the time, and it sparked a now famous debate in the journal </a:t>
            </a:r>
            <a:r>
              <a:rPr lang="en-CA" b="0" i="1" u="none" strike="noStrike" baseline="0" dirty="0" smtClean="0">
                <a:latin typeface="Arial" panose="020B0604020202020204" pitchFamily="34" charset="0"/>
              </a:rPr>
              <a:t>Cognitive Science </a:t>
            </a:r>
            <a:r>
              <a:rPr lang="en-CA" b="0" i="0" u="none" strike="noStrike" baseline="0" dirty="0" smtClean="0">
                <a:latin typeface="Arial" panose="020B0604020202020204" pitchFamily="34" charset="0"/>
              </a:rPr>
              <a:t>(see Vera and Simon, 1993). </a:t>
            </a:r>
          </a:p>
          <a:p>
            <a:pPr marL="354013" indent="-354013">
              <a:lnSpc>
                <a:spcPct val="110000"/>
              </a:lnSpc>
            </a:pPr>
            <a:r>
              <a:rPr lang="en-CA" b="0" i="0" u="none" strike="noStrike" baseline="0" dirty="0" err="1" smtClean="0">
                <a:latin typeface="Arial" panose="020B0604020202020204" pitchFamily="34" charset="0"/>
              </a:rPr>
              <a:t>Suchman’s</a:t>
            </a:r>
            <a:r>
              <a:rPr lang="en-CA" b="0" i="0" u="none" strike="noStrike" baseline="0" dirty="0" smtClean="0">
                <a:latin typeface="Arial" panose="020B0604020202020204" pitchFamily="34" charset="0"/>
              </a:rPr>
              <a:t> work effectively opened the doors to the sociological practice of ethnomethodology that has become the tool of choice in CSCW research.</a:t>
            </a:r>
          </a:p>
          <a:p>
            <a:pPr marL="354013" indent="-354013">
              <a:lnSpc>
                <a:spcPct val="110000"/>
              </a:lnSpc>
            </a:pPr>
            <a:r>
              <a:rPr lang="en-CA" b="0" i="0" u="none" strike="noStrike" baseline="0" dirty="0" smtClean="0">
                <a:latin typeface="Arial" panose="020B0604020202020204" pitchFamily="34" charset="0"/>
              </a:rPr>
              <a:t>More recently there have been developments in designing, not just software to support collaboration, but whole physical environments. </a:t>
            </a:r>
          </a:p>
          <a:p>
            <a:pPr marL="354013" indent="-354013">
              <a:lnSpc>
                <a:spcPct val="110000"/>
              </a:lnSpc>
            </a:pPr>
            <a:r>
              <a:rPr lang="en-CA" b="0" i="0" u="none" strike="noStrike" baseline="0" dirty="0" smtClean="0">
                <a:latin typeface="Arial" panose="020B0604020202020204" pitchFamily="34" charset="0"/>
              </a:rPr>
              <a:t>‘</a:t>
            </a:r>
            <a:r>
              <a:rPr lang="en-CA" b="0" i="0" u="none" strike="noStrike" baseline="0" dirty="0" err="1" smtClean="0">
                <a:latin typeface="Arial" panose="020B0604020202020204" pitchFamily="34" charset="0"/>
              </a:rPr>
              <a:t>Roomware</a:t>
            </a:r>
            <a:r>
              <a:rPr lang="en-CA" b="0" i="0" u="none" strike="noStrike" baseline="0" dirty="0" smtClean="0">
                <a:latin typeface="Arial" panose="020B0604020202020204" pitchFamily="34" charset="0"/>
              </a:rPr>
              <a:t>’ (</a:t>
            </a:r>
            <a:r>
              <a:rPr lang="en-CA" b="0" i="0" u="none" strike="noStrike" baseline="0" dirty="0" err="1" smtClean="0">
                <a:latin typeface="Arial" panose="020B0604020202020204" pitchFamily="34" charset="0"/>
              </a:rPr>
              <a:t>Streitz</a:t>
            </a:r>
            <a:r>
              <a:rPr lang="en-CA" b="0" i="0" u="none" strike="noStrike" baseline="0" dirty="0" smtClean="0">
                <a:latin typeface="Arial" panose="020B0604020202020204" pitchFamily="34" charset="0"/>
              </a:rPr>
              <a:t> et al., 1997) is a project that has been ongoing since the late 1990s (discussed in Section 16.4) and more recently there have been environments that take advantage of tabletops and multi-touch surfaces. </a:t>
            </a:r>
          </a:p>
          <a:p>
            <a:pPr marL="354013" indent="-354013">
              <a:lnSpc>
                <a:spcPct val="110000"/>
              </a:lnSpc>
            </a:pPr>
            <a:r>
              <a:rPr lang="en-CA" b="0" i="0" u="none" strike="noStrike" baseline="0" dirty="0" smtClean="0">
                <a:latin typeface="Arial" panose="020B0604020202020204" pitchFamily="34" charset="0"/>
              </a:rPr>
              <a:t>These interactive collaborative environments combine groupware and </a:t>
            </a:r>
            <a:r>
              <a:rPr lang="en-CA" b="0" i="0" u="none" strike="noStrike" baseline="0" dirty="0" err="1" smtClean="0">
                <a:latin typeface="Arial" panose="020B0604020202020204" pitchFamily="34" charset="0"/>
              </a:rPr>
              <a:t>roomware</a:t>
            </a:r>
            <a:r>
              <a:rPr lang="en-CA" b="0" i="0" u="none" strike="noStrike" baseline="0" dirty="0" smtClean="0">
                <a:latin typeface="Arial" panose="020B0604020202020204" pitchFamily="34" charset="0"/>
              </a:rPr>
              <a:t> in novel ways to encourage cooperation and creativity.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9918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6765"/>
            <a:ext cx="7886700" cy="704014"/>
          </a:xfrm>
        </p:spPr>
        <p:txBody>
          <a:bodyPr/>
          <a:lstStyle/>
          <a:p>
            <a:r>
              <a:rPr lang="en-US" sz="3600" i="0" u="none" strike="noStrike" kern="1400" baseline="0" dirty="0">
                <a:latin typeface="Arial" panose="020B0604020202020204" pitchFamily="34" charset="0"/>
              </a:rPr>
              <a:t>Blended </a:t>
            </a:r>
            <a:r>
              <a:rPr lang="en-US" sz="3600" i="0" u="none" strike="noStrike" kern="1400" baseline="0" dirty="0" smtClean="0">
                <a:latin typeface="Arial" panose="020B0604020202020204" pitchFamily="34" charset="0"/>
              </a:rPr>
              <a:t>interaction</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01"/>
            <a:ext cx="8011881" cy="4907684"/>
          </a:xfrm>
        </p:spPr>
        <p:txBody>
          <a:bodyPr>
            <a:normAutofit/>
          </a:bodyPr>
          <a:lstStyle/>
          <a:p>
            <a:pPr marL="354013" indent="-354013"/>
            <a:r>
              <a:rPr lang="en-CA" sz="2000" b="0" i="0" u="none" strike="noStrike" baseline="0" dirty="0" smtClean="0">
                <a:latin typeface="Arial" panose="020B0604020202020204" pitchFamily="34" charset="0"/>
              </a:rPr>
              <a:t>Another related area is collaborative virtual environments (CVEs) where virtual environments such as Second Life are used for collaborative activity and a variety of immersive and semi-immersive environments. </a:t>
            </a:r>
          </a:p>
          <a:p>
            <a:pPr marL="354013" indent="-354013"/>
            <a:r>
              <a:rPr lang="en-CA" sz="2000" b="0" i="0" u="none" strike="noStrike" baseline="0" dirty="0" err="1" smtClean="0">
                <a:latin typeface="Arial" panose="020B0604020202020204" pitchFamily="34" charset="0"/>
              </a:rPr>
              <a:t>Jetter</a:t>
            </a:r>
            <a:r>
              <a:rPr lang="en-CA" sz="2000" b="0" i="0" u="none" strike="noStrike" baseline="0" dirty="0" smtClean="0">
                <a:latin typeface="Arial" panose="020B0604020202020204" pitchFamily="34" charset="0"/>
              </a:rPr>
              <a:t> et al. (2012) introduce the idea of blended interaction as a way of thinking about developing collaborative spaces, based on ideas of designing with blends (</a:t>
            </a:r>
            <a:r>
              <a:rPr lang="en-CA" sz="2000" b="0" i="0" u="none" strike="noStrike" baseline="0" dirty="0" err="1" smtClean="0">
                <a:latin typeface="Arial" panose="020B0604020202020204" pitchFamily="34" charset="0"/>
              </a:rPr>
              <a:t>Imaz</a:t>
            </a:r>
            <a:r>
              <a:rPr lang="en-CA" sz="2000" b="0" i="0" u="none" strike="noStrike" baseline="0" dirty="0" smtClean="0">
                <a:latin typeface="Arial" panose="020B0604020202020204" pitchFamily="34" charset="0"/>
              </a:rPr>
              <a:t> and </a:t>
            </a:r>
            <a:r>
              <a:rPr lang="en-CA" sz="2000" b="0" i="0" u="none" strike="noStrike" baseline="0" dirty="0" err="1" smtClean="0">
                <a:latin typeface="Arial" panose="020B0604020202020204" pitchFamily="34" charset="0"/>
              </a:rPr>
              <a:t>Benyon</a:t>
            </a:r>
            <a:r>
              <a:rPr lang="en-CA" sz="2000" b="0" i="0" u="none" strike="noStrike" baseline="0" dirty="0" smtClean="0">
                <a:latin typeface="Arial" panose="020B0604020202020204" pitchFamily="34" charset="0"/>
              </a:rPr>
              <a:t>, 2005). </a:t>
            </a:r>
          </a:p>
          <a:p>
            <a:pPr marL="354013" indent="-354013"/>
            <a:r>
              <a:rPr lang="en-CA" sz="2000" b="0" i="0" u="none" strike="noStrike" baseline="0" dirty="0" smtClean="0">
                <a:latin typeface="Arial" panose="020B0604020202020204" pitchFamily="34" charset="0"/>
              </a:rPr>
              <a:t>They identify four things for designers to focus upon in designing collaborative spaces: the individual interaction, the social interaction, workflow and the physical environment </a:t>
            </a:r>
          </a:p>
          <a:p>
            <a:pPr marL="354013" indent="-354013"/>
            <a:r>
              <a:rPr lang="en-CA" sz="2000" b="0" i="0" u="none" strike="noStrike" baseline="0" dirty="0" smtClean="0">
                <a:latin typeface="Arial" panose="020B0604020202020204" pitchFamily="34" charset="0"/>
              </a:rPr>
              <a:t>This idea of considering the design of physical and digital spaces in a complementary fashion is discussed in terms of the TACIT framework for design (Section 16.3).</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48250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193" y="343390"/>
            <a:ext cx="8761615" cy="670762"/>
          </a:xfrm>
        </p:spPr>
        <p:txBody>
          <a:bodyPr/>
          <a:lstStyle/>
          <a:p>
            <a:r>
              <a:rPr lang="en-US" sz="3600" i="0" u="none" strike="noStrike" kern="1400" baseline="0" dirty="0">
                <a:latin typeface="Arial" panose="020B0604020202020204" pitchFamily="34" charset="0"/>
              </a:rPr>
              <a:t>Issues for cooperative </a:t>
            </a:r>
            <a:r>
              <a:rPr lang="en-US" sz="3600" i="0" u="none" strike="noStrike" kern="1400" baseline="0" dirty="0" smtClean="0">
                <a:latin typeface="Arial" panose="020B0604020202020204" pitchFamily="34" charset="0"/>
              </a:rPr>
              <a:t>working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0"/>
            <a:ext cx="8033703" cy="4813937"/>
          </a:xfrm>
        </p:spPr>
        <p:txBody>
          <a:bodyPr>
            <a:normAutofit/>
          </a:bodyPr>
          <a:lstStyle/>
          <a:p>
            <a:pPr marL="354013" indent="-354013"/>
            <a:r>
              <a:rPr lang="en-CA" b="0" i="0" u="none" strike="noStrike" baseline="0" dirty="0" smtClean="0">
                <a:latin typeface="Arial" panose="020B0604020202020204" pitchFamily="34" charset="0"/>
              </a:rPr>
              <a:t>Jonathan </a:t>
            </a:r>
            <a:r>
              <a:rPr lang="en-CA" b="0" i="0" u="none" strike="noStrike" baseline="0" dirty="0" err="1" smtClean="0">
                <a:latin typeface="Arial" panose="020B0604020202020204" pitchFamily="34" charset="0"/>
              </a:rPr>
              <a:t>Grudin</a:t>
            </a:r>
            <a:r>
              <a:rPr lang="en-CA" b="0" i="0" u="none" strike="noStrike" baseline="0" dirty="0" smtClean="0">
                <a:latin typeface="Arial" panose="020B0604020202020204" pitchFamily="34" charset="0"/>
              </a:rPr>
              <a:t> (</a:t>
            </a:r>
            <a:r>
              <a:rPr lang="en-CA" b="0" i="0" u="none" strike="noStrike" baseline="0" dirty="0" err="1" smtClean="0">
                <a:latin typeface="Arial" panose="020B0604020202020204" pitchFamily="34" charset="0"/>
              </a:rPr>
              <a:t>Grudin</a:t>
            </a:r>
            <a:r>
              <a:rPr lang="en-CA" b="0" i="0" u="none" strike="noStrike" baseline="0" dirty="0" smtClean="0">
                <a:latin typeface="Arial" panose="020B0604020202020204" pitchFamily="34" charset="0"/>
              </a:rPr>
              <a:t>, 1994), Mark Ackerman (Ackerman, 2000) and Judith and Gary Olson (2012) have identified a number of key challenges for CSCW and for collaborative working in general. Based on their work, here is our list.</a:t>
            </a:r>
          </a:p>
          <a:p>
            <a:pPr marL="354013" indent="-354013">
              <a:lnSpc>
                <a:spcPct val="110000"/>
              </a:lnSpc>
            </a:pPr>
            <a:r>
              <a:rPr lang="en-CA" b="0" i="0" u="none" strike="noStrike" baseline="0" dirty="0" smtClean="0">
                <a:latin typeface="Arial" panose="020B0604020202020204" pitchFamily="34" charset="0"/>
              </a:rPr>
              <a:t>The disparity between who does the work and who gets the benefit.</a:t>
            </a:r>
          </a:p>
          <a:p>
            <a:pPr marL="354013" indent="-354013"/>
            <a:r>
              <a:rPr lang="en-CA" b="0" i="0" u="none" strike="noStrike" baseline="0" dirty="0" smtClean="0">
                <a:latin typeface="Arial" panose="020B0604020202020204" pitchFamily="34" charset="0"/>
              </a:rPr>
              <a:t>People have to contribute additional effort so that others can benefit from the additional information. </a:t>
            </a:r>
          </a:p>
          <a:p>
            <a:pPr marL="354013" indent="-354013"/>
            <a:r>
              <a:rPr lang="en-CA" b="0" i="0" u="none" strike="noStrike" baseline="0" dirty="0" smtClean="0">
                <a:latin typeface="Arial" panose="020B0604020202020204" pitchFamily="34" charset="0"/>
              </a:rPr>
              <a:t>For example, if there is a shared diary or calendar system in an organization such as Google Calendar (Figure 16.2), then everyone is expected to be disciplined and to put their appointments, etc., in the system. </a:t>
            </a:r>
          </a:p>
          <a:p>
            <a:pPr marL="354013" indent="-354013"/>
            <a:r>
              <a:rPr lang="en-CA" b="0" i="0" u="none" strike="noStrike" baseline="0" dirty="0" smtClean="0">
                <a:latin typeface="Arial" panose="020B0604020202020204" pitchFamily="34" charset="0"/>
              </a:rPr>
              <a:t>However, some people find it an additional annoyance to have their engagements and free time available for all to see, but for people who need to arrange meetings, the system makes life much easier. </a:t>
            </a:r>
          </a:p>
          <a:p>
            <a:pPr marL="354013" indent="-354013"/>
            <a:r>
              <a:rPr lang="en-CA" b="0" i="0" u="none" strike="noStrike" baseline="0" dirty="0" err="1" smtClean="0">
                <a:latin typeface="Arial" panose="020B0604020202020204" pitchFamily="34" charset="0"/>
              </a:rPr>
              <a:t>Grudin</a:t>
            </a:r>
            <a:r>
              <a:rPr lang="en-CA" b="0" i="0" u="none" strike="noStrike" baseline="0" dirty="0" smtClean="0">
                <a:latin typeface="Arial" panose="020B0604020202020204" pitchFamily="34" charset="0"/>
              </a:rPr>
              <a:t> suggests that remedies may be to promote clearly the collective benefits of the system and provide some sort of advantage for everyone.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8814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335079"/>
            <a:ext cx="8856663" cy="687388"/>
          </a:xfrm>
        </p:spPr>
        <p:txBody>
          <a:bodyPr/>
          <a:lstStyle/>
          <a:p>
            <a:r>
              <a:rPr lang="en-US" sz="3600" i="0" u="none" strike="noStrike" kern="1400" baseline="0" dirty="0">
                <a:latin typeface="Arial" panose="020B0604020202020204" pitchFamily="34" charset="0"/>
              </a:rPr>
              <a:t>Issues for cooperative </a:t>
            </a:r>
            <a:r>
              <a:rPr lang="en-US" sz="3600" i="0" u="none" strike="noStrike" kern="1400" baseline="0" dirty="0" smtClean="0">
                <a:latin typeface="Arial" panose="020B0604020202020204" pitchFamily="34" charset="0"/>
              </a:rPr>
              <a:t>working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0"/>
            <a:ext cx="8036820" cy="4813937"/>
          </a:xfrm>
        </p:spPr>
        <p:txBody>
          <a:bodyPr>
            <a:normAutofit/>
          </a:bodyPr>
          <a:lstStyle/>
          <a:p>
            <a:pPr marL="354013" indent="-354013"/>
            <a:r>
              <a:rPr lang="en-CA" b="0" i="0" u="none" strike="noStrike" baseline="0" dirty="0" smtClean="0">
                <a:latin typeface="Arial" panose="020B0604020202020204" pitchFamily="34" charset="0"/>
              </a:rPr>
              <a:t>Critical mass</a:t>
            </a:r>
          </a:p>
          <a:p>
            <a:pPr marL="354013" indent="-354013"/>
            <a:r>
              <a:rPr lang="en-CA" b="0" i="0" u="none" strike="noStrike" baseline="0" dirty="0" smtClean="0">
                <a:latin typeface="Arial" panose="020B0604020202020204" pitchFamily="34" charset="0"/>
              </a:rPr>
              <a:t>In order to be effective, group working needs a critical mass of people to participate. </a:t>
            </a:r>
          </a:p>
          <a:p>
            <a:pPr marL="354013" indent="-354013"/>
            <a:r>
              <a:rPr lang="en-CA" b="0" i="0" u="none" strike="noStrike" baseline="0" dirty="0" smtClean="0">
                <a:latin typeface="Arial" panose="020B0604020202020204" pitchFamily="34" charset="0"/>
              </a:rPr>
              <a:t>The shared diary we considered above will not be effective if only one or two people contribute to it. </a:t>
            </a:r>
          </a:p>
          <a:p>
            <a:pPr marL="354013" indent="-354013"/>
            <a:r>
              <a:rPr lang="en-CA" b="0" i="0" u="none" strike="noStrike" baseline="0" dirty="0" smtClean="0">
                <a:latin typeface="Arial" panose="020B0604020202020204" pitchFamily="34" charset="0"/>
              </a:rPr>
              <a:t>This is critical when the application is first introduced, since early adopters may give up before enough people participate to make use worthwhile. </a:t>
            </a:r>
          </a:p>
          <a:p>
            <a:pPr marL="354013" indent="-354013"/>
            <a:r>
              <a:rPr lang="en-CA" b="0" i="0" u="none" strike="noStrike" baseline="0" dirty="0" smtClean="0">
                <a:latin typeface="Arial" panose="020B0604020202020204" pitchFamily="34" charset="0"/>
              </a:rPr>
              <a:t>With all manner of group activities, it is only when there is a critical mass of people that the benefits of belonging to a group are realized. </a:t>
            </a:r>
          </a:p>
          <a:p>
            <a:pPr marL="354013" indent="-354013"/>
            <a:r>
              <a:rPr lang="en-CA" b="0" i="0" u="none" strike="noStrike" baseline="0" dirty="0" smtClean="0">
                <a:latin typeface="Arial" panose="020B0604020202020204" pitchFamily="34" charset="0"/>
              </a:rPr>
              <a:t>Groups usually have a dynamic as they go from just starting, to attracting a lot of people, to fading out (‘forming, storming, norming, performing’ see Section 24.3). </a:t>
            </a:r>
          </a:p>
          <a:p>
            <a:pPr marL="354013" indent="-354013"/>
            <a:r>
              <a:rPr lang="en-CA" b="0" i="0" u="none" strike="noStrike" baseline="0" dirty="0" smtClean="0">
                <a:latin typeface="Arial" panose="020B0604020202020204" pitchFamily="34" charset="0"/>
              </a:rPr>
              <a:t>There are countless examples of failed groups on the Web. </a:t>
            </a:r>
          </a:p>
          <a:p>
            <a:pPr marL="354013" indent="-354013"/>
            <a:r>
              <a:rPr lang="en-CA" b="0" i="0" u="none" strike="noStrike" baseline="0" dirty="0" smtClean="0">
                <a:latin typeface="Arial" panose="020B0604020202020204" pitchFamily="34" charset="0"/>
              </a:rPr>
              <a:t>The reverse situation—too many people using a CSCW technology for too many purposes —can also occur. E-mail is the best example of this.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97144687"/>
      </p:ext>
    </p:extLst>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7733</Words>
  <Application>Microsoft Office PowerPoint</Application>
  <PresentationFormat>On-screen Show (4:3)</PresentationFormat>
  <Paragraphs>353</Paragraphs>
  <Slides>54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54</vt:i4>
      </vt:variant>
    </vt:vector>
  </HeadingPairs>
  <TitlesOfParts>
    <vt:vector size="62" baseType="lpstr">
      <vt:lpstr>ＭＳ Ｐゴシック</vt:lpstr>
      <vt:lpstr>ＭＳ Ｐゴシック</vt:lpstr>
      <vt:lpstr>Arial</vt:lpstr>
      <vt:lpstr>Calibri</vt:lpstr>
      <vt:lpstr>Times</vt:lpstr>
      <vt:lpstr>Verdana</vt:lpstr>
      <vt:lpstr>3_Default Design</vt:lpstr>
      <vt:lpstr>4_Default Design</vt:lpstr>
      <vt:lpstr>PowerPoint Presentation</vt:lpstr>
      <vt:lpstr>Contents</vt:lpstr>
      <vt:lpstr>Aims</vt:lpstr>
      <vt:lpstr>Introduction</vt:lpstr>
      <vt:lpstr>History</vt:lpstr>
      <vt:lpstr>CSCW early days</vt:lpstr>
      <vt:lpstr>Blended interaction</vt:lpstr>
      <vt:lpstr>Issues for cooperative working (1 of 2)</vt:lpstr>
      <vt:lpstr>Issues for cooperative working (2 of 2)</vt:lpstr>
      <vt:lpstr>The prisoner’s dilemma</vt:lpstr>
      <vt:lpstr>Social issues</vt:lpstr>
      <vt:lpstr>The space–time matrix</vt:lpstr>
      <vt:lpstr>Table 16.1 The Space–time matrix</vt:lpstr>
      <vt:lpstr>Challenge </vt:lpstr>
      <vt:lpstr>Articulation and awareness (1 of 2)</vt:lpstr>
      <vt:lpstr>Articulation and awareness (2 of 2)</vt:lpstr>
      <vt:lpstr>Sharing</vt:lpstr>
      <vt:lpstr>The TACIT Framework</vt:lpstr>
      <vt:lpstr>Technologies to support cooperative working</vt:lpstr>
      <vt:lpstr>Communication</vt:lpstr>
      <vt:lpstr>Shared work spaces (1 of 2)</vt:lpstr>
      <vt:lpstr>Shared work spaces (2 of 2)</vt:lpstr>
      <vt:lpstr>Challenge </vt:lpstr>
      <vt:lpstr>More shared work spaces</vt:lpstr>
      <vt:lpstr>Video-augmented shared work spaces </vt:lpstr>
      <vt:lpstr>Shared surfaces</vt:lpstr>
      <vt:lpstr>Electronic meeting systems</vt:lpstr>
      <vt:lpstr>The ICE (1 of 2)</vt:lpstr>
      <vt:lpstr>The ICE (2 of 2)</vt:lpstr>
      <vt:lpstr>Bring your own device (BYOD) collaboration</vt:lpstr>
      <vt:lpstr>Ecologies for collaboration</vt:lpstr>
      <vt:lpstr>A geometry of interaction</vt:lpstr>
      <vt:lpstr>Awareness applications</vt:lpstr>
      <vt:lpstr>Awareness applications</vt:lpstr>
      <vt:lpstr>Roomware</vt:lpstr>
      <vt:lpstr>Interactive Workspaces</vt:lpstr>
      <vt:lpstr>Challenge </vt:lpstr>
      <vt:lpstr>Active badges</vt:lpstr>
      <vt:lpstr>An ethnographic study of awareness (1 of 2)</vt:lpstr>
      <vt:lpstr>An ethnographic study of awareness (2 of 2)</vt:lpstr>
      <vt:lpstr>Conclusion</vt:lpstr>
      <vt:lpstr>Challenge</vt:lpstr>
      <vt:lpstr>Collaborative virtual environments  (1 of 2)</vt:lpstr>
      <vt:lpstr>Collaborative virtual environments (2 of 2) </vt:lpstr>
      <vt:lpstr>A CVE for training</vt:lpstr>
      <vt:lpstr>Educational CVEs</vt:lpstr>
      <vt:lpstr>Case study: Developing a collaborative tabletop application (1 of 7)</vt:lpstr>
      <vt:lpstr>Case study (2 of 7)</vt:lpstr>
      <vt:lpstr>Case study (3 of 7)</vt:lpstr>
      <vt:lpstr>Case study (4 of 7)</vt:lpstr>
      <vt:lpstr>Case study (5 of 7)</vt:lpstr>
      <vt:lpstr>Case study (6 of 7)</vt:lpstr>
      <vt:lpstr>Case study (7 of 7)</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environments</dc:title>
  <dc:creator>Benyon, David</dc:creator>
  <cp:lastModifiedBy>Vivekan G</cp:lastModifiedBy>
  <cp:revision>181</cp:revision>
  <dcterms:created xsi:type="dcterms:W3CDTF">2017-11-28T15:11:24Z</dcterms:created>
  <dcterms:modified xsi:type="dcterms:W3CDTF">2019-01-22T13:47:40Z</dcterms:modified>
</cp:coreProperties>
</file>