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81"/>
  </p:notesMasterIdLst>
  <p:sldIdLst>
    <p:sldId id="348"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52" userDrawn="1">
          <p15:clr>
            <a:srgbClr val="A4A3A4"/>
          </p15:clr>
        </p15:guide>
        <p15:guide id="2" pos="5534" userDrawn="1">
          <p15:clr>
            <a:srgbClr val="A4A3A4"/>
          </p15:clr>
        </p15:guide>
        <p15:guide id="3" pos="975" userDrawn="1">
          <p15:clr>
            <a:srgbClr val="A4A3A4"/>
          </p15:clr>
        </p15:guide>
        <p15:guide id="4" pos="703" userDrawn="1">
          <p15:clr>
            <a:srgbClr val="A4A3A4"/>
          </p15:clr>
        </p15:guide>
        <p15:guide id="5" pos="476" userDrawn="1">
          <p15:clr>
            <a:srgbClr val="A4A3A4"/>
          </p15:clr>
        </p15:guide>
        <p15:guide id="6" orient="horz" pos="958" userDrawn="1">
          <p15:clr>
            <a:srgbClr val="A4A3A4"/>
          </p15:clr>
        </p15:guide>
        <p15:guide id="7" orient="horz" pos="50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non, Bincy" initials="MB" lastIdx="1" clrIdx="0">
    <p:extLst>
      <p:ext uri="{19B8F6BF-5375-455C-9EA6-DF929625EA0E}">
        <p15:presenceInfo xmlns:p15="http://schemas.microsoft.com/office/powerpoint/2012/main" userId="Menon, Bincy" providerId="None"/>
      </p:ext>
    </p:extLst>
  </p:cmAuthor>
  <p:cmAuthor id="2" name="Laser" initials="CE"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74"/>
  </p:normalViewPr>
  <p:slideViewPr>
    <p:cSldViewPr snapToGrid="0" snapToObjects="1">
      <p:cViewPr varScale="1">
        <p:scale>
          <a:sx n="115" d="100"/>
          <a:sy n="115" d="100"/>
        </p:scale>
        <p:origin x="996" y="108"/>
      </p:cViewPr>
      <p:guideLst>
        <p:guide orient="horz" pos="3952"/>
        <p:guide pos="5534"/>
        <p:guide pos="975"/>
        <p:guide pos="703"/>
        <p:guide pos="476"/>
        <p:guide orient="horz" pos="958"/>
        <p:guide orient="horz" pos="5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A41CA6-E0C4-4CBA-8461-FE317190F048}" type="datetimeFigureOut">
              <a:rPr lang="en-IN" smtClean="0"/>
              <a:t>21-01-2019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F4C49A-A2F2-4B14-9313-DA0122EDFC71}" type="slidenum">
              <a:rPr lang="en-IN" smtClean="0"/>
              <a:t>‹#›</a:t>
            </a:fld>
            <a:endParaRPr lang="en-IN"/>
          </a:p>
        </p:txBody>
      </p:sp>
    </p:spTree>
    <p:extLst>
      <p:ext uri="{BB962C8B-B14F-4D97-AF65-F5344CB8AC3E}">
        <p14:creationId xmlns:p14="http://schemas.microsoft.com/office/powerpoint/2010/main" val="345802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C07E3DFF-687C-4CF5-9849-A92F8D4F2927}"/>
              </a:ext>
            </a:extLst>
          </p:cNvPr>
          <p:cNvSpPr>
            <a:spLocks noGrp="1" noRot="1" noChangeAspect="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C6B76B4B-C18C-44F1-BB19-C0D2A42E25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a:extLst>
              <a:ext uri="{FF2B5EF4-FFF2-40B4-BE49-F238E27FC236}">
                <a16:creationId xmlns:a16="http://schemas.microsoft.com/office/drawing/2014/main" id="{09FB6AC2-2AD9-4AEB-9E72-C465C857B9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DA64A975-5D67-410A-801F-8BEDDF40DB8A}"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auto" latinLnBrk="0" hangingPunct="1">
                <a:lnSpc>
                  <a:spcPct val="100000"/>
                </a:lnSpc>
                <a:spcBef>
                  <a:spcPct val="0"/>
                </a:spcBef>
                <a:spcAft>
                  <a:spcPts val="0"/>
                </a:spcAft>
                <a:buClrTx/>
                <a:buSzTx/>
                <a:buFontTx/>
                <a:buNone/>
                <a:tabLst/>
                <a:defRPr/>
              </a:pPr>
              <a:t>1</a:t>
            </a:fld>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Tree>
    <p:extLst>
      <p:ext uri="{BB962C8B-B14F-4D97-AF65-F5344CB8AC3E}">
        <p14:creationId xmlns:p14="http://schemas.microsoft.com/office/powerpoint/2010/main" val="420298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40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9576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a:prstGeom prst="rect">
            <a:avLst/>
          </a:prstGeom>
        </p:spPr>
        <p:txBody>
          <a:bodyPr anchor="t"/>
          <a:lstStyle/>
          <a:p>
            <a:r>
              <a:rPr lang="en-US" dirty="0"/>
              <a:t>Click to edit Master title style</a:t>
            </a:r>
          </a:p>
        </p:txBody>
      </p:sp>
      <p:sp>
        <p:nvSpPr>
          <p:cNvPr id="7" name="Text Placeholder 6"/>
          <p:cNvSpPr>
            <a:spLocks noGrp="1"/>
          </p:cNvSpPr>
          <p:nvPr>
            <p:ph type="body" sz="quarter" idx="13"/>
          </p:nvPr>
        </p:nvSpPr>
        <p:spPr>
          <a:xfrm>
            <a:off x="457200" y="816430"/>
            <a:ext cx="8229600" cy="478970"/>
          </a:xfrm>
        </p:spPr>
        <p:txBody>
          <a:bodyPr>
            <a:noAutofit/>
          </a:bodyPr>
          <a:lstStyle>
            <a:lvl1pPr marL="0" indent="0">
              <a:spcBef>
                <a:spcPts val="0"/>
              </a:spcBef>
              <a:buNone/>
              <a:defRPr sz="1500">
                <a:solidFill>
                  <a:srgbClr val="007FA3"/>
                </a:solidFill>
              </a:defRPr>
            </a:lvl1pPr>
            <a:lvl2pPr marL="0" indent="0">
              <a:spcBef>
                <a:spcPts val="0"/>
              </a:spcBef>
              <a:buNone/>
              <a:defRPr sz="1800">
                <a:solidFill>
                  <a:schemeClr val="bg1"/>
                </a:solidFill>
              </a:defRPr>
            </a:lvl2pPr>
            <a:lvl3pPr marL="0" indent="0">
              <a:spcBef>
                <a:spcPts val="0"/>
              </a:spcBef>
              <a:buNone/>
              <a:defRPr sz="1800">
                <a:solidFill>
                  <a:schemeClr val="bg1"/>
                </a:solidFill>
              </a:defRPr>
            </a:lvl3pPr>
            <a:lvl4pPr marL="0" indent="0">
              <a:spcBef>
                <a:spcPts val="0"/>
              </a:spcBef>
              <a:buNone/>
              <a:defRPr sz="1800">
                <a:solidFill>
                  <a:schemeClr val="bg1"/>
                </a:solidFill>
              </a:defRPr>
            </a:lvl4pPr>
            <a:lvl5pPr marL="0" indent="0">
              <a:spcBef>
                <a:spcPts val="0"/>
              </a:spcBef>
              <a:buNone/>
              <a:defRPr sz="1800">
                <a:solidFill>
                  <a:schemeClr val="bg1"/>
                </a:solidFill>
              </a:defRPr>
            </a:lvl5pPr>
            <a:lvl6pPr marL="0" indent="0">
              <a:spcBef>
                <a:spcPts val="0"/>
              </a:spcBef>
              <a:buNone/>
              <a:defRPr sz="1800">
                <a:solidFill>
                  <a:schemeClr val="bg1"/>
                </a:solidFill>
              </a:defRPr>
            </a:lvl6pPr>
            <a:lvl7pPr marL="0" indent="0">
              <a:spcBef>
                <a:spcPts val="0"/>
              </a:spcBef>
              <a:buNone/>
              <a:defRPr sz="1800">
                <a:solidFill>
                  <a:schemeClr val="bg1"/>
                </a:solidFill>
              </a:defRPr>
            </a:lvl7pPr>
            <a:lvl8pPr marL="0" indent="0">
              <a:spcBef>
                <a:spcPts val="0"/>
              </a:spcBef>
              <a:buNone/>
              <a:defRPr sz="1800">
                <a:solidFill>
                  <a:schemeClr val="bg1"/>
                </a:solidFill>
              </a:defRPr>
            </a:lvl8pPr>
            <a:lvl9pPr marL="0" indent="0">
              <a:spcBef>
                <a:spcPts val="0"/>
              </a:spcBef>
              <a:buNone/>
              <a:defRPr sz="1800">
                <a:solidFill>
                  <a:schemeClr val="bg1"/>
                </a:solidFill>
              </a:defRPr>
            </a:lvl9pPr>
          </a:lstStyle>
          <a:p>
            <a:pPr lvl="0"/>
            <a:r>
              <a:rPr lang="en-US"/>
              <a:t>Click to edit Master text styles</a:t>
            </a:r>
          </a:p>
        </p:txBody>
      </p:sp>
      <p:sp>
        <p:nvSpPr>
          <p:cNvPr id="9" name="Text Placeholder 8"/>
          <p:cNvSpPr>
            <a:spLocks noGrp="1"/>
          </p:cNvSpPr>
          <p:nvPr>
            <p:ph type="body" sz="quarter" idx="14"/>
          </p:nvPr>
        </p:nvSpPr>
        <p:spPr>
          <a:xfrm>
            <a:off x="5029200" y="1600203"/>
            <a:ext cx="3657600" cy="1600199"/>
          </a:xfrm>
        </p:spPr>
        <p:txBody>
          <a:bodyPr anchor="b">
            <a:noAutofit/>
          </a:bodyPr>
          <a:lstStyle>
            <a:lvl1pPr marL="0" indent="0">
              <a:spcBef>
                <a:spcPts val="0"/>
              </a:spcBef>
              <a:buNone/>
              <a:defRPr sz="2250" baseline="0"/>
            </a:lvl1pPr>
            <a:lvl2pPr marL="0" indent="0">
              <a:spcBef>
                <a:spcPts val="0"/>
              </a:spcBef>
              <a:buNone/>
              <a:defRPr sz="3300"/>
            </a:lvl2pPr>
            <a:lvl3pPr marL="0" indent="0">
              <a:spcBef>
                <a:spcPts val="0"/>
              </a:spcBef>
              <a:buNone/>
              <a:defRPr sz="3300"/>
            </a:lvl3pPr>
            <a:lvl4pPr marL="0" indent="0">
              <a:spcBef>
                <a:spcPts val="0"/>
              </a:spcBef>
              <a:buNone/>
              <a:defRPr sz="3300"/>
            </a:lvl4pPr>
            <a:lvl5pPr marL="0" indent="0">
              <a:spcBef>
                <a:spcPts val="0"/>
              </a:spcBef>
              <a:buNone/>
              <a:defRPr sz="3300"/>
            </a:lvl5pPr>
            <a:lvl6pPr marL="0" indent="0">
              <a:spcBef>
                <a:spcPts val="0"/>
              </a:spcBef>
              <a:buNone/>
              <a:defRPr sz="3300"/>
            </a:lvl6pPr>
            <a:lvl7pPr marL="0" indent="0">
              <a:spcBef>
                <a:spcPts val="0"/>
              </a:spcBef>
              <a:buNone/>
              <a:defRPr sz="3300"/>
            </a:lvl7pPr>
            <a:lvl8pPr marL="0" indent="0">
              <a:spcBef>
                <a:spcPts val="0"/>
              </a:spcBef>
              <a:buNone/>
              <a:defRPr sz="3300"/>
            </a:lvl8pPr>
            <a:lvl9pPr marL="0" indent="0">
              <a:spcBef>
                <a:spcPts val="0"/>
              </a:spcBef>
              <a:buNone/>
              <a:defRPr sz="3300"/>
            </a:lvl9pPr>
          </a:lstStyle>
          <a:p>
            <a:pPr lvl="0"/>
            <a:r>
              <a:rPr lang="en-US"/>
              <a:t>Click to edit Master text styles</a:t>
            </a:r>
          </a:p>
        </p:txBody>
      </p:sp>
      <p:sp>
        <p:nvSpPr>
          <p:cNvPr id="10" name="Text Placeholder 8"/>
          <p:cNvSpPr>
            <a:spLocks noGrp="1"/>
          </p:cNvSpPr>
          <p:nvPr>
            <p:ph type="body" sz="quarter" idx="15"/>
          </p:nvPr>
        </p:nvSpPr>
        <p:spPr>
          <a:xfrm>
            <a:off x="5029200" y="3200402"/>
            <a:ext cx="3657600" cy="2925763"/>
          </a:xfrm>
        </p:spPr>
        <p:txBody>
          <a:bodyPr>
            <a:noAutofit/>
          </a:bodyPr>
          <a:lstStyle>
            <a:lvl1pPr marL="0" indent="0">
              <a:spcBef>
                <a:spcPts val="0"/>
              </a:spcBef>
              <a:buNone/>
              <a:defRPr sz="165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a:t>Click to edit Master text styles</a:t>
            </a:r>
          </a:p>
        </p:txBody>
      </p:sp>
      <p:sp>
        <p:nvSpPr>
          <p:cNvPr id="6" name="Footer Placeholder 2"/>
          <p:cNvSpPr>
            <a:spLocks noGrp="1"/>
          </p:cNvSpPr>
          <p:nvPr>
            <p:ph type="ftr" sz="quarter" idx="16"/>
          </p:nvPr>
        </p:nvSpPr>
        <p:spPr>
          <a:xfrm>
            <a:off x="93663" y="6165850"/>
            <a:ext cx="8596312" cy="234950"/>
          </a:xfrm>
          <a:prstGeom prst="rect">
            <a:avLst/>
          </a:prstGeom>
        </p:spPr>
        <p:txBody>
          <a:bodyPr/>
          <a:lstStyle>
            <a:lvl1pPr eaLnBrk="1" hangingPunct="1">
              <a:defRPr sz="1800">
                <a:solidFill>
                  <a:srgbClr val="000000"/>
                </a:solidFill>
                <a:latin typeface="Times" charset="0"/>
                <a:ea typeface="MS PGothic" pitchFamily="34" charset="-128"/>
                <a:cs typeface="+mn-cs"/>
              </a:defRPr>
            </a:lvl1pPr>
          </a:lstStyle>
          <a:p>
            <a:pPr>
              <a:defRPr/>
            </a:pPr>
            <a:endParaRPr lang="en-US"/>
          </a:p>
        </p:txBody>
      </p:sp>
      <p:sp>
        <p:nvSpPr>
          <p:cNvPr id="8" name="Date Placeholder 3"/>
          <p:cNvSpPr>
            <a:spLocks noGrp="1"/>
          </p:cNvSpPr>
          <p:nvPr>
            <p:ph type="dt" sz="half" idx="17"/>
          </p:nvPr>
        </p:nvSpPr>
        <p:spPr>
          <a:xfrm>
            <a:off x="6335713" y="112713"/>
            <a:ext cx="2133600" cy="182562"/>
          </a:xfrm>
          <a:prstGeom prst="rect">
            <a:avLst/>
          </a:prstGeom>
        </p:spPr>
        <p:txBody>
          <a:bodyPr/>
          <a:lstStyle>
            <a:lvl1pPr eaLnBrk="1" hangingPunct="1">
              <a:defRPr sz="1800">
                <a:solidFill>
                  <a:srgbClr val="000000"/>
                </a:solidFill>
                <a:latin typeface="Times" charset="0"/>
                <a:ea typeface="MS PGothic" pitchFamily="34" charset="-128"/>
                <a:cs typeface="+mn-cs"/>
              </a:defRPr>
            </a:lvl1pPr>
          </a:lstStyle>
          <a:p>
            <a:pPr>
              <a:defRPr/>
            </a:pPr>
            <a:fld id="{B8364359-B07E-4E2A-A5DC-C371B0C0F69F}" type="datetimeFigureOut">
              <a:rPr lang="en-US"/>
              <a:pPr>
                <a:defRPr/>
              </a:pPr>
              <a:t>1/21/2019</a:t>
            </a:fld>
            <a:endParaRPr lang="en-US" dirty="0"/>
          </a:p>
        </p:txBody>
      </p:sp>
      <p:sp>
        <p:nvSpPr>
          <p:cNvPr id="12" name="Slide Number Placeholder 4"/>
          <p:cNvSpPr>
            <a:spLocks noGrp="1"/>
          </p:cNvSpPr>
          <p:nvPr>
            <p:ph type="sldNum" sz="quarter" idx="18"/>
          </p:nvPr>
        </p:nvSpPr>
        <p:spPr>
          <a:xfrm>
            <a:off x="8469313" y="112713"/>
            <a:ext cx="552450" cy="182562"/>
          </a:xfrm>
          <a:prstGeom prst="rect">
            <a:avLst/>
          </a:prstGeom>
        </p:spPr>
        <p:txBody>
          <a:bodyPr vert="horz" wrap="square" lIns="91440" tIns="45720" rIns="91440" bIns="45720" numCol="1" anchor="t" anchorCtr="0" compatLnSpc="1">
            <a:prstTxWarp prst="textNoShape">
              <a:avLst/>
            </a:prstTxWarp>
          </a:bodyPr>
          <a:lstStyle>
            <a:lvl1pPr eaLnBrk="1" hangingPunct="1">
              <a:defRPr sz="1800">
                <a:solidFill>
                  <a:srgbClr val="000000"/>
                </a:solidFill>
                <a:latin typeface="Times" panose="02020603050405020304" pitchFamily="18" charset="0"/>
                <a:ea typeface="MS PGothic" panose="020B0600070205080204" pitchFamily="34" charset="-128"/>
              </a:defRPr>
            </a:lvl1pPr>
          </a:lstStyle>
          <a:p>
            <a:pPr>
              <a:defRPr/>
            </a:pPr>
            <a:fld id="{657E8C05-2277-4C00-AF98-D98487C905B4}" type="slidenum">
              <a:rPr lang="en-US" altLang="en-US"/>
              <a:pPr>
                <a:defRPr/>
              </a:pPr>
              <a:t>‹#›</a:t>
            </a:fld>
            <a:endParaRPr lang="en-US" altLang="en-US"/>
          </a:p>
        </p:txBody>
      </p:sp>
    </p:spTree>
    <p:extLst>
      <p:ext uri="{BB962C8B-B14F-4D97-AF65-F5344CB8AC3E}">
        <p14:creationId xmlns:p14="http://schemas.microsoft.com/office/powerpoint/2010/main" val="489479343"/>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3164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3991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9959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0814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53060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70601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4055112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4009980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2" name="Text Box 13"/>
          <p:cNvSpPr txBox="1">
            <a:spLocks noChangeArrowheads="1"/>
          </p:cNvSpPr>
          <p:nvPr userDrawn="1"/>
        </p:nvSpPr>
        <p:spPr bwMode="auto">
          <a:xfrm>
            <a:off x="185739" y="6416677"/>
            <a:ext cx="8642350" cy="188913"/>
          </a:xfrm>
          <a:prstGeom prst="rect">
            <a:avLst/>
          </a:prstGeom>
          <a:noFill/>
          <a:ln>
            <a:noFill/>
          </a:ln>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1200" dirty="0">
                <a:solidFill>
                  <a:srgbClr val="000000"/>
                </a:solidFill>
                <a:latin typeface="Arial"/>
                <a:ea typeface="Verdana" panose="020B0604030504040204" pitchFamily="34" charset="0"/>
                <a:cs typeface="Verdana" panose="020B0604030504040204" pitchFamily="34" charset="0"/>
              </a:rPr>
              <a:t>Copyright © 2019, </a:t>
            </a:r>
            <a:r>
              <a:rPr lang="en-US" sz="1200" dirty="0" smtClean="0">
                <a:solidFill>
                  <a:srgbClr val="000000"/>
                </a:solidFill>
                <a:latin typeface="Arial"/>
                <a:ea typeface="Verdana" panose="020B0604030504040204" pitchFamily="34" charset="0"/>
                <a:cs typeface="Verdana" panose="020B0604030504040204" pitchFamily="34" charset="0"/>
              </a:rPr>
              <a:t>2014, 2010 </a:t>
            </a:r>
            <a:r>
              <a:rPr lang="en-US" sz="1200" dirty="0">
                <a:solidFill>
                  <a:srgbClr val="000000"/>
                </a:solidFill>
                <a:latin typeface="Arial"/>
                <a:ea typeface="Verdana" panose="020B0604030504040204" pitchFamily="34" charset="0"/>
                <a:cs typeface="Verdana" panose="020B0604030504040204" pitchFamily="34" charset="0"/>
              </a:rPr>
              <a:t>Pearson Education, Inc. All Rights Reserved</a:t>
            </a:r>
            <a:endParaRPr lang="en-GB" sz="1200" dirty="0">
              <a:solidFill>
                <a:srgbClr val="000000"/>
              </a:solidFill>
              <a:latin typeface="Arial"/>
              <a:ea typeface="Verdana" panose="020B0604030504040204" pitchFamily="34" charset="0"/>
              <a:cs typeface="Verdana" panose="020B0604030504040204" pitchFamily="34" charset="0"/>
            </a:endParaRPr>
          </a:p>
        </p:txBody>
      </p:sp>
      <p:pic>
        <p:nvPicPr>
          <p:cNvPr id="1029" name="Picture 8" descr="Pearson Logo"/>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57201" y="6376988"/>
            <a:ext cx="9175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8978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ctr" rtl="0" eaLnBrk="0" fontAlgn="base" hangingPunct="0">
        <a:spcBef>
          <a:spcPct val="0"/>
        </a:spcBef>
        <a:spcAft>
          <a:spcPct val="0"/>
        </a:spcAft>
        <a:defRPr sz="2700" b="1">
          <a:solidFill>
            <a:srgbClr val="007FA3"/>
          </a:solidFill>
          <a:latin typeface="+mj-lt"/>
          <a:ea typeface="+mj-ea"/>
          <a:cs typeface="+mj-cs"/>
        </a:defRPr>
      </a:lvl1pPr>
      <a:lvl2pPr algn="ctr" rtl="0" eaLnBrk="0" fontAlgn="base" hangingPunct="0">
        <a:spcBef>
          <a:spcPct val="0"/>
        </a:spcBef>
        <a:spcAft>
          <a:spcPct val="0"/>
        </a:spcAft>
        <a:defRPr sz="3000" b="1">
          <a:solidFill>
            <a:srgbClr val="007FA3"/>
          </a:solidFill>
          <a:latin typeface="Arial" pitchFamily="34" charset="0"/>
        </a:defRPr>
      </a:lvl2pPr>
      <a:lvl3pPr algn="ctr" rtl="0" eaLnBrk="0" fontAlgn="base" hangingPunct="0">
        <a:spcBef>
          <a:spcPct val="0"/>
        </a:spcBef>
        <a:spcAft>
          <a:spcPct val="0"/>
        </a:spcAft>
        <a:defRPr sz="3000" b="1">
          <a:solidFill>
            <a:srgbClr val="007FA3"/>
          </a:solidFill>
          <a:latin typeface="Arial" pitchFamily="34" charset="0"/>
        </a:defRPr>
      </a:lvl3pPr>
      <a:lvl4pPr algn="ctr" rtl="0" eaLnBrk="0" fontAlgn="base" hangingPunct="0">
        <a:spcBef>
          <a:spcPct val="0"/>
        </a:spcBef>
        <a:spcAft>
          <a:spcPct val="0"/>
        </a:spcAft>
        <a:defRPr sz="3000" b="1">
          <a:solidFill>
            <a:srgbClr val="007FA3"/>
          </a:solidFill>
          <a:latin typeface="Arial" pitchFamily="34" charset="0"/>
        </a:defRPr>
      </a:lvl4pPr>
      <a:lvl5pPr algn="ctr" rtl="0" eaLnBrk="0" fontAlgn="base" hangingPunct="0">
        <a:spcBef>
          <a:spcPct val="0"/>
        </a:spcBef>
        <a:spcAft>
          <a:spcPct val="0"/>
        </a:spcAft>
        <a:defRPr sz="3000" b="1">
          <a:solidFill>
            <a:srgbClr val="007FA3"/>
          </a:solidFill>
          <a:latin typeface="Arial" pitchFamily="34" charset="0"/>
        </a:defRPr>
      </a:lvl5pPr>
      <a:lvl6pPr marL="342900" algn="ctr" rtl="0" fontAlgn="base">
        <a:spcBef>
          <a:spcPct val="0"/>
        </a:spcBef>
        <a:spcAft>
          <a:spcPct val="0"/>
        </a:spcAft>
        <a:defRPr sz="3300">
          <a:solidFill>
            <a:schemeClr val="tx2"/>
          </a:solidFill>
          <a:latin typeface="Arial" pitchFamily="34" charset="0"/>
        </a:defRPr>
      </a:lvl6pPr>
      <a:lvl7pPr marL="685800" algn="ctr" rtl="0" fontAlgn="base">
        <a:spcBef>
          <a:spcPct val="0"/>
        </a:spcBef>
        <a:spcAft>
          <a:spcPct val="0"/>
        </a:spcAft>
        <a:defRPr sz="3300">
          <a:solidFill>
            <a:schemeClr val="tx2"/>
          </a:solidFill>
          <a:latin typeface="Arial" pitchFamily="34" charset="0"/>
        </a:defRPr>
      </a:lvl7pPr>
      <a:lvl8pPr marL="1028700" algn="ctr" rtl="0" fontAlgn="base">
        <a:spcBef>
          <a:spcPct val="0"/>
        </a:spcBef>
        <a:spcAft>
          <a:spcPct val="0"/>
        </a:spcAft>
        <a:defRPr sz="3300">
          <a:solidFill>
            <a:schemeClr val="tx2"/>
          </a:solidFill>
          <a:latin typeface="Arial" pitchFamily="34" charset="0"/>
        </a:defRPr>
      </a:lvl8pPr>
      <a:lvl9pPr marL="1371600" algn="ctr" rtl="0" fontAlgn="base">
        <a:spcBef>
          <a:spcPct val="0"/>
        </a:spcBef>
        <a:spcAft>
          <a:spcPct val="0"/>
        </a:spcAft>
        <a:defRPr sz="3300">
          <a:solidFill>
            <a:schemeClr val="tx2"/>
          </a:solidFill>
          <a:latin typeface="Arial" pitchFamily="34" charset="0"/>
        </a:defRPr>
      </a:lvl9pPr>
    </p:titleStyle>
    <p:bodyStyle>
      <a:lvl1pPr marL="257175" indent="-257175" algn="l" rtl="0" eaLnBrk="0" fontAlgn="base" hangingPunct="0">
        <a:spcBef>
          <a:spcPct val="20000"/>
        </a:spcBef>
        <a:spcAft>
          <a:spcPct val="0"/>
        </a:spcAft>
        <a:buClr>
          <a:srgbClr val="007FA3"/>
        </a:buClr>
        <a:buChar char="•"/>
        <a:defRPr sz="2400">
          <a:solidFill>
            <a:schemeClr val="tx1"/>
          </a:solidFill>
          <a:latin typeface="+mj-lt"/>
          <a:ea typeface="+mn-ea"/>
          <a:cs typeface="+mn-cs"/>
        </a:defRPr>
      </a:lvl1pPr>
      <a:lvl2pPr marL="557213" indent="-214313" algn="l" rtl="0" eaLnBrk="0" fontAlgn="base" hangingPunct="0">
        <a:spcBef>
          <a:spcPct val="20000"/>
        </a:spcBef>
        <a:spcAft>
          <a:spcPct val="0"/>
        </a:spcAft>
        <a:buClr>
          <a:srgbClr val="007FA3"/>
        </a:buClr>
        <a:buChar char="–"/>
        <a:defRPr sz="2100">
          <a:solidFill>
            <a:schemeClr val="tx1"/>
          </a:solidFill>
          <a:latin typeface="+mj-lt"/>
        </a:defRPr>
      </a:lvl2pPr>
      <a:lvl3pPr marL="857250" indent="-171450" algn="l" rtl="0" eaLnBrk="0" fontAlgn="base" hangingPunct="0">
        <a:spcBef>
          <a:spcPct val="20000"/>
        </a:spcBef>
        <a:spcAft>
          <a:spcPct val="0"/>
        </a:spcAft>
        <a:buClr>
          <a:srgbClr val="007FA3"/>
        </a:buClr>
        <a:buChar char="•"/>
        <a:defRPr sz="1800">
          <a:solidFill>
            <a:schemeClr val="tx1"/>
          </a:solidFill>
          <a:latin typeface="+mj-lt"/>
        </a:defRPr>
      </a:lvl3pPr>
      <a:lvl4pPr marL="1200150" indent="-171450" algn="l" rtl="0" eaLnBrk="0" fontAlgn="base" hangingPunct="0">
        <a:spcBef>
          <a:spcPct val="20000"/>
        </a:spcBef>
        <a:spcAft>
          <a:spcPct val="0"/>
        </a:spcAft>
        <a:buClr>
          <a:srgbClr val="007FA3"/>
        </a:buClr>
        <a:buChar char="–"/>
        <a:defRPr sz="1500">
          <a:solidFill>
            <a:schemeClr val="tx1"/>
          </a:solidFill>
          <a:latin typeface="+mj-lt"/>
        </a:defRPr>
      </a:lvl4pPr>
      <a:lvl5pPr marL="1543050" indent="-171450" algn="l" rtl="0" eaLnBrk="0" fontAlgn="base" hangingPunct="0">
        <a:spcBef>
          <a:spcPct val="20000"/>
        </a:spcBef>
        <a:spcAft>
          <a:spcPct val="0"/>
        </a:spcAft>
        <a:buChar char="»"/>
        <a:defRPr sz="1500">
          <a:solidFill>
            <a:schemeClr val="tx1"/>
          </a:solidFill>
          <a:latin typeface="+mj-lt"/>
        </a:defRPr>
      </a:lvl5pPr>
      <a:lvl6pPr marL="1885950" indent="-171450" algn="l" rtl="0" fontAlgn="base">
        <a:spcBef>
          <a:spcPct val="20000"/>
        </a:spcBef>
        <a:spcAft>
          <a:spcPct val="0"/>
        </a:spcAft>
        <a:buChar char="»"/>
        <a:defRPr sz="1500">
          <a:solidFill>
            <a:schemeClr val="tx1"/>
          </a:solidFill>
          <a:latin typeface="+mn-lt"/>
        </a:defRPr>
      </a:lvl6pPr>
      <a:lvl7pPr marL="2228850" indent="-171450" algn="l" rtl="0" fontAlgn="base">
        <a:spcBef>
          <a:spcPct val="20000"/>
        </a:spcBef>
        <a:spcAft>
          <a:spcPct val="0"/>
        </a:spcAft>
        <a:buChar char="»"/>
        <a:defRPr sz="1500">
          <a:solidFill>
            <a:schemeClr val="tx1"/>
          </a:solidFill>
          <a:latin typeface="+mn-lt"/>
        </a:defRPr>
      </a:lvl7pPr>
      <a:lvl8pPr marL="2571750" indent="-171450" algn="l" rtl="0" fontAlgn="base">
        <a:spcBef>
          <a:spcPct val="20000"/>
        </a:spcBef>
        <a:spcAft>
          <a:spcPct val="0"/>
        </a:spcAft>
        <a:buChar char="»"/>
        <a:defRPr sz="1500">
          <a:solidFill>
            <a:schemeClr val="tx1"/>
          </a:solidFill>
          <a:latin typeface="+mn-lt"/>
        </a:defRPr>
      </a:lvl8pPr>
      <a:lvl9pPr marL="2914650" indent="-171450" algn="l" rtl="0" fontAlgn="base">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4EB52C-187A-4233-8479-BF53A6EC3191}"/>
              </a:ext>
            </a:extLst>
          </p:cNvPr>
          <p:cNvSpPr txBox="1">
            <a:spLocks/>
          </p:cNvSpPr>
          <p:nvPr/>
        </p:nvSpPr>
        <p:spPr bwMode="auto">
          <a:xfrm>
            <a:off x="260350" y="112713"/>
            <a:ext cx="8502650" cy="1660525"/>
          </a:xfrm>
          <a:prstGeom prst="rect">
            <a:avLst/>
          </a:prstGeom>
          <a:noFill/>
          <a:ln w="9525">
            <a:noFill/>
            <a:miter lim="800000"/>
            <a:headEnd/>
            <a:tailEnd/>
          </a:ln>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IN" sz="3600" b="1" i="0" u="none" strike="noStrike" kern="1200" cap="none" spc="0" normalizeH="0" baseline="0" noProof="0" dirty="0">
                <a:ln>
                  <a:noFill/>
                </a:ln>
                <a:solidFill>
                  <a:srgbClr val="007BA4"/>
                </a:solidFill>
                <a:effectLst/>
                <a:uLnTx/>
                <a:uFillTx/>
                <a:latin typeface="Arial"/>
                <a:ea typeface="+mj-ea"/>
                <a:cs typeface="+mj-cs"/>
              </a:rPr>
              <a:t>Designing User Experience</a:t>
            </a:r>
          </a:p>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US" sz="2800" b="1" i="0" u="none" strike="noStrike" kern="0" cap="none" spc="0" normalizeH="0" baseline="0" noProof="0" dirty="0">
                <a:ln>
                  <a:noFill/>
                </a:ln>
                <a:solidFill>
                  <a:srgbClr val="007FA3"/>
                </a:solidFill>
                <a:effectLst/>
                <a:uLnTx/>
                <a:uFillTx/>
                <a:latin typeface="Arial"/>
                <a:ea typeface="+mj-ea"/>
                <a:cs typeface="Arial" panose="020B0604020202020204" pitchFamily="34" charset="0"/>
              </a:rPr>
              <a:t>A guide to HCI, UX and Interaction Design</a:t>
            </a:r>
          </a:p>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US" sz="2000" b="1" i="0" u="none" strike="noStrike" kern="0" cap="none" spc="0" normalizeH="0" baseline="0" noProof="0" dirty="0">
                <a:ln>
                  <a:noFill/>
                </a:ln>
                <a:solidFill>
                  <a:srgbClr val="007FA3"/>
                </a:solidFill>
                <a:effectLst/>
                <a:uLnTx/>
                <a:uFillTx/>
                <a:latin typeface="Arial"/>
                <a:ea typeface="+mj-ea"/>
                <a:cs typeface="Arial" panose="020B0604020202020204" pitchFamily="34" charset="0"/>
              </a:rPr>
              <a:t>Fourth Edition</a:t>
            </a:r>
          </a:p>
        </p:txBody>
      </p:sp>
      <p:pic>
        <p:nvPicPr>
          <p:cNvPr id="6" name="Picture 5">
            <a:extLst>
              <a:ext uri="{FF2B5EF4-FFF2-40B4-BE49-F238E27FC236}">
                <a16:creationId xmlns:a16="http://schemas.microsoft.com/office/drawing/2014/main" id="{1613632F-15D7-468D-90F9-2EB3B877691E}"/>
              </a:ext>
            </a:extLst>
          </p:cNvPr>
          <p:cNvPicPr>
            <a:picLocks noChangeAspect="1"/>
          </p:cNvPicPr>
          <p:nvPr/>
        </p:nvPicPr>
        <p:blipFill>
          <a:blip r:embed="rId3"/>
          <a:stretch>
            <a:fillRect/>
          </a:stretch>
        </p:blipFill>
        <p:spPr>
          <a:xfrm>
            <a:off x="466725" y="1852613"/>
            <a:ext cx="3176588" cy="4316412"/>
          </a:xfrm>
          <a:prstGeom prst="rect">
            <a:avLst/>
          </a:prstGeom>
          <a:effectLst>
            <a:outerShdw blurRad="50800" dist="38100" dir="2700000" algn="tl" rotWithShape="0">
              <a:prstClr val="black">
                <a:alpha val="40000"/>
              </a:prstClr>
            </a:outerShdw>
          </a:effectLst>
        </p:spPr>
      </p:pic>
      <p:sp>
        <p:nvSpPr>
          <p:cNvPr id="7" name="Text Placeholder 4">
            <a:extLst>
              <a:ext uri="{FF2B5EF4-FFF2-40B4-BE49-F238E27FC236}">
                <a16:creationId xmlns:a16="http://schemas.microsoft.com/office/drawing/2014/main" id="{1164E6F0-1C9A-4DE9-87EF-4FD51DFA5169}"/>
              </a:ext>
            </a:extLst>
          </p:cNvPr>
          <p:cNvSpPr txBox="1">
            <a:spLocks/>
          </p:cNvSpPr>
          <p:nvPr/>
        </p:nvSpPr>
        <p:spPr bwMode="auto">
          <a:xfrm>
            <a:off x="4564063" y="2736850"/>
            <a:ext cx="412273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spcBef>
                <a:spcPts val="1200"/>
              </a:spcBef>
              <a:buFontTx/>
              <a:buNone/>
              <a:defRPr/>
            </a:pPr>
            <a:r>
              <a:rPr lang="en-US" sz="3000" kern="0" dirty="0"/>
              <a:t>Chapter 17</a:t>
            </a:r>
          </a:p>
          <a:p>
            <a:pPr marL="0" indent="0">
              <a:spcBef>
                <a:spcPts val="1200"/>
              </a:spcBef>
              <a:buFontTx/>
              <a:buNone/>
              <a:defRPr/>
            </a:pPr>
            <a:r>
              <a:rPr lang="en-US" sz="2200" kern="0" dirty="0"/>
              <a:t>AI: artificial intelligence and</a:t>
            </a:r>
            <a:br>
              <a:rPr lang="en-US" sz="2200" kern="0" dirty="0"/>
            </a:br>
            <a:r>
              <a:rPr lang="en-US" sz="2200" kern="0" dirty="0"/>
              <a:t>interface agents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54794"/>
            <a:ext cx="7886700" cy="725488"/>
          </a:xfrm>
        </p:spPr>
        <p:txBody>
          <a:bodyPr/>
          <a:lstStyle/>
          <a:p>
            <a:r>
              <a:rPr lang="en-US" sz="3600" i="0" u="none" strike="noStrike" kern="1400" baseline="0" dirty="0">
                <a:latin typeface="Arial" panose="020B0604020202020204" pitchFamily="34" charset="0"/>
              </a:rPr>
              <a:t>Other agents </a:t>
            </a:r>
          </a:p>
        </p:txBody>
      </p:sp>
      <p:sp>
        <p:nvSpPr>
          <p:cNvPr id="3" name="Text Placeholder 2"/>
          <p:cNvSpPr>
            <a:spLocks noGrp="1"/>
          </p:cNvSpPr>
          <p:nvPr>
            <p:ph type="body" idx="4294967295"/>
          </p:nvPr>
        </p:nvSpPr>
        <p:spPr>
          <a:xfrm>
            <a:off x="665851" y="1417848"/>
            <a:ext cx="7886700" cy="4351338"/>
          </a:xfrm>
        </p:spPr>
        <p:txBody>
          <a:bodyPr>
            <a:normAutofit/>
          </a:bodyPr>
          <a:lstStyle/>
          <a:p>
            <a:pPr marL="361950" indent="-361950"/>
            <a:r>
              <a:rPr lang="en-CA" sz="2000" b="0" i="0" u="none" strike="noStrike" baseline="0" dirty="0">
                <a:latin typeface="Arial" panose="020B0604020202020204" pitchFamily="34" charset="0"/>
              </a:rPr>
              <a:t>Other agents would be guiding us through large information spaces in a variety of personas, acting as tutors and mentors in teaching systems or explaining the complexities of a new piece of software, drawing on our experience with previous similar applications. </a:t>
            </a:r>
          </a:p>
          <a:p>
            <a:pPr marL="361950" indent="-361950"/>
            <a:r>
              <a:rPr lang="en-CA" sz="2000" b="0" i="0" u="none" strike="noStrike" baseline="0" dirty="0">
                <a:latin typeface="Arial" panose="020B0604020202020204" pitchFamily="34" charset="0"/>
              </a:rPr>
              <a:t>However, progress toward this situation has been relatively slow. </a:t>
            </a:r>
          </a:p>
          <a:p>
            <a:pPr marL="361950" indent="-361950"/>
            <a:r>
              <a:rPr lang="en-CA" sz="2000" b="0" i="0" u="none" strike="noStrike" baseline="0" dirty="0">
                <a:latin typeface="Arial" panose="020B0604020202020204" pitchFamily="34" charset="0"/>
              </a:rPr>
              <a:t>The fundamental difficulty is that our devices have access to a very limited view of what people are doing. </a:t>
            </a:r>
          </a:p>
          <a:p>
            <a:pPr marL="361950" indent="-361950"/>
            <a:r>
              <a:rPr lang="en-CA" sz="2000" b="0" i="0" u="none" strike="noStrike" baseline="0" dirty="0">
                <a:latin typeface="Arial" panose="020B0604020202020204" pitchFamily="34" charset="0"/>
              </a:rPr>
              <a:t>They can detect mouse movements, typing, the selection of menu items, metadata and various sensor data. </a:t>
            </a:r>
          </a:p>
          <a:p>
            <a:pPr marL="361950" indent="-361950"/>
            <a:r>
              <a:rPr lang="en-CA" sz="2000" b="0" i="0" u="none" strike="noStrike" baseline="0" dirty="0">
                <a:latin typeface="Arial" panose="020B0604020202020204" pitchFamily="34" charset="0"/>
              </a:rPr>
              <a:t>Making sensible inferences about what people are trying to do from such limited data is very difficult.</a:t>
            </a:r>
          </a:p>
        </p:txBody>
      </p:sp>
    </p:spTree>
    <p:extLst>
      <p:ext uri="{BB962C8B-B14F-4D97-AF65-F5344CB8AC3E}">
        <p14:creationId xmlns:p14="http://schemas.microsoft.com/office/powerpoint/2010/main" val="1414113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54794"/>
            <a:ext cx="7886700" cy="744538"/>
          </a:xfrm>
        </p:spPr>
        <p:txBody>
          <a:bodyPr/>
          <a:lstStyle/>
          <a:p>
            <a:r>
              <a:rPr lang="en-US" sz="3600" i="0" u="none" strike="noStrike" kern="1400" baseline="0" dirty="0">
                <a:latin typeface="Arial" panose="020B0604020202020204" pitchFamily="34" charset="0"/>
              </a:rPr>
              <a:t>Thinking about agents</a:t>
            </a:r>
          </a:p>
        </p:txBody>
      </p:sp>
      <p:sp>
        <p:nvSpPr>
          <p:cNvPr id="3" name="Text Placeholder 2"/>
          <p:cNvSpPr>
            <a:spLocks noGrp="1"/>
          </p:cNvSpPr>
          <p:nvPr>
            <p:ph type="body" idx="4294967295"/>
          </p:nvPr>
        </p:nvSpPr>
        <p:spPr>
          <a:xfrm>
            <a:off x="665851" y="1428378"/>
            <a:ext cx="8119374" cy="4946544"/>
          </a:xfrm>
        </p:spPr>
        <p:txBody>
          <a:bodyPr>
            <a:noAutofit/>
          </a:bodyPr>
          <a:lstStyle/>
          <a:p>
            <a:pPr marL="361950" indent="-361950"/>
            <a:r>
              <a:rPr lang="en-CA" sz="1600" b="0" i="0" u="none" strike="noStrike" baseline="0" dirty="0">
                <a:latin typeface="Arial" panose="020B0604020202020204" pitchFamily="34" charset="0"/>
              </a:rPr>
              <a:t>Agents can be seen in a number of different ways:</a:t>
            </a:r>
          </a:p>
          <a:p>
            <a:pPr marL="361950" indent="-361950"/>
            <a:r>
              <a:rPr lang="en-CA" sz="1600" b="0" i="0" u="none" strike="noStrike" baseline="0" dirty="0">
                <a:latin typeface="Arial" panose="020B0604020202020204" pitchFamily="34" charset="0"/>
              </a:rPr>
              <a:t>As guides they would explain the structure and features of an information space.</a:t>
            </a:r>
          </a:p>
          <a:p>
            <a:pPr marL="361950" indent="-361950"/>
            <a:r>
              <a:rPr lang="en-CA" sz="1600" b="0" i="0" u="none" strike="noStrike" baseline="0" dirty="0">
                <a:latin typeface="Arial" panose="020B0604020202020204" pitchFamily="34" charset="0"/>
              </a:rPr>
              <a:t>As reminder agents they would help us keep appointments and keep us up to date with new developments.</a:t>
            </a:r>
          </a:p>
          <a:p>
            <a:pPr marL="361950" indent="-361950"/>
            <a:r>
              <a:rPr lang="en-CA" sz="1600" b="0" i="0" u="none" strike="noStrike" baseline="0" dirty="0">
                <a:latin typeface="Arial" panose="020B0604020202020204" pitchFamily="34" charset="0"/>
              </a:rPr>
              <a:t>As monitors they would watch over mailing lists and announcements for relevant information.</a:t>
            </a:r>
          </a:p>
          <a:p>
            <a:pPr marL="361950" indent="-361950"/>
            <a:r>
              <a:rPr lang="en-CA" sz="1600" b="0" i="0" u="none" strike="noStrike" baseline="0" dirty="0">
                <a:latin typeface="Arial" panose="020B0604020202020204" pitchFamily="34" charset="0"/>
              </a:rPr>
              <a:t>As collaborators they would work with us on problems.</a:t>
            </a:r>
          </a:p>
          <a:p>
            <a:pPr marL="361950" indent="-361950"/>
            <a:r>
              <a:rPr lang="en-CA" sz="1600" b="0" i="0" u="none" strike="noStrike" baseline="0" dirty="0">
                <a:latin typeface="Arial" panose="020B0604020202020204" pitchFamily="34" charset="0"/>
              </a:rPr>
              <a:t>As surrogates they would stand in for us at meetings.</a:t>
            </a:r>
          </a:p>
          <a:p>
            <a:pPr marL="361950" indent="-361950"/>
            <a:r>
              <a:rPr lang="en-CA" sz="1600" b="0" i="0" u="none" strike="noStrike" baseline="0" dirty="0">
                <a:latin typeface="Arial" panose="020B0604020202020204" pitchFamily="34" charset="0"/>
              </a:rPr>
              <a:t>Generally there are two main types of agent:</a:t>
            </a:r>
          </a:p>
          <a:p>
            <a:pPr marL="361950" indent="-361950"/>
            <a:r>
              <a:rPr lang="en-CA" sz="1600" b="0" i="0" u="none" strike="noStrike" baseline="0" dirty="0">
                <a:latin typeface="Arial" panose="020B0604020202020204" pitchFamily="34" charset="0"/>
              </a:rPr>
              <a:t>Some act on behalf of and know about an individual person. This, then, allows for personalization and adapting systems to an individual’s preferences, habits and knowledge.</a:t>
            </a:r>
          </a:p>
          <a:p>
            <a:pPr marL="361950" indent="-361950"/>
            <a:r>
              <a:rPr lang="en-CA" sz="1600" b="0" i="0" u="none" strike="noStrike" baseline="0" dirty="0">
                <a:latin typeface="Arial" panose="020B0604020202020204" pitchFamily="34" charset="0"/>
              </a:rPr>
              <a:t>Others know about particular types of work such as indexing, scheduling, spell-checking and so on. They have more domain knowledge, but less knowledge of individuals. </a:t>
            </a:r>
          </a:p>
          <a:p>
            <a:pPr marL="361950" indent="-361950"/>
            <a:r>
              <a:rPr lang="en-CA" sz="1600" b="0" i="0" u="none" strike="noStrike" baseline="0" dirty="0">
                <a:latin typeface="Arial" panose="020B0604020202020204" pitchFamily="34" charset="0"/>
              </a:rPr>
              <a:t>Predictive text and the systems on Web browsers that try to anticipate long URLs are examples. Often agents will interact with each other in multi-agent system (MAS). </a:t>
            </a:r>
          </a:p>
        </p:txBody>
      </p:sp>
    </p:spTree>
    <p:extLst>
      <p:ext uri="{BB962C8B-B14F-4D97-AF65-F5344CB8AC3E}">
        <p14:creationId xmlns:p14="http://schemas.microsoft.com/office/powerpoint/2010/main" val="806930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99243"/>
            <a:ext cx="7886700" cy="649288"/>
          </a:xfrm>
        </p:spPr>
        <p:txBody>
          <a:bodyPr/>
          <a:lstStyle/>
          <a:p>
            <a:r>
              <a:rPr lang="en-US" sz="3600" i="0" u="none" strike="noStrike" kern="1400" baseline="0" dirty="0">
                <a:latin typeface="Arial" panose="020B0604020202020204" pitchFamily="34" charset="0"/>
              </a:rPr>
              <a:t>Robots</a:t>
            </a:r>
          </a:p>
        </p:txBody>
      </p:sp>
      <p:sp>
        <p:nvSpPr>
          <p:cNvPr id="3" name="Text Placeholder 2"/>
          <p:cNvSpPr>
            <a:spLocks noGrp="1"/>
          </p:cNvSpPr>
          <p:nvPr>
            <p:ph type="body" idx="4294967295"/>
          </p:nvPr>
        </p:nvSpPr>
        <p:spPr>
          <a:xfrm>
            <a:off x="664952" y="1426473"/>
            <a:ext cx="7886700" cy="4556125"/>
          </a:xfrm>
        </p:spPr>
        <p:txBody>
          <a:bodyPr>
            <a:noAutofit/>
          </a:bodyPr>
          <a:lstStyle/>
          <a:p>
            <a:pPr marL="361950" indent="-361950"/>
            <a:r>
              <a:rPr lang="en-CA" sz="1800" b="0" i="0" u="none" strike="noStrike" baseline="0" dirty="0">
                <a:latin typeface="Arial" panose="020B0604020202020204" pitchFamily="34" charset="0"/>
              </a:rPr>
              <a:t>Of course, robots are examples of agent-based interaction and industrial and domestic robots are becoming more and more common. </a:t>
            </a:r>
          </a:p>
          <a:p>
            <a:pPr marL="361950" indent="-361950"/>
            <a:r>
              <a:rPr lang="en-CA" sz="1800" b="0" i="0" u="none" strike="noStrike" baseline="0" dirty="0">
                <a:latin typeface="Arial" panose="020B0604020202020204" pitchFamily="34" charset="0"/>
              </a:rPr>
              <a:t>Industrial robots include pre-programmed systems, such as are used in car manufacturing, and mobile robots, used in applications such as security monitoring. </a:t>
            </a:r>
          </a:p>
          <a:p>
            <a:pPr marL="361950" indent="-361950"/>
            <a:r>
              <a:rPr lang="en-CA" sz="1800" b="0" i="0" u="none" strike="noStrike" baseline="0" dirty="0">
                <a:latin typeface="Arial" panose="020B0604020202020204" pitchFamily="34" charset="0"/>
              </a:rPr>
              <a:t>Domestic robots include lawnmowers and devices for undertaking other menial tasks, such as vacuum cleaners.</a:t>
            </a:r>
          </a:p>
          <a:p>
            <a:pPr marL="361950" indent="-361950"/>
            <a:r>
              <a:rPr lang="en-CA" sz="1800" b="0" i="0" u="none" strike="noStrike" baseline="0" dirty="0">
                <a:latin typeface="Arial" panose="020B0604020202020204" pitchFamily="34" charset="0"/>
              </a:rPr>
              <a:t>Human–robot interaction (HRI) is becoming an increasingly important area of study. </a:t>
            </a:r>
          </a:p>
          <a:p>
            <a:pPr marL="361950" indent="-361950"/>
            <a:r>
              <a:rPr lang="en-CA" sz="1800" b="0" i="0" u="none" strike="noStrike" baseline="0" dirty="0">
                <a:latin typeface="Arial" panose="020B0604020202020204" pitchFamily="34" charset="0"/>
              </a:rPr>
              <a:t>There are many social issues that arise as people and robots begin to live together. </a:t>
            </a:r>
          </a:p>
          <a:p>
            <a:pPr marL="361950" indent="-361950"/>
            <a:r>
              <a:rPr lang="en-CA" sz="1800" b="0" i="0" u="none" strike="noStrike" baseline="0" dirty="0">
                <a:latin typeface="Arial" panose="020B0604020202020204" pitchFamily="34" charset="0"/>
              </a:rPr>
              <a:t>Robots of the future will give assistance or provide companionship for elderly and disabled people. </a:t>
            </a:r>
          </a:p>
          <a:p>
            <a:pPr marL="361950" indent="-361950"/>
            <a:r>
              <a:rPr lang="en-CA" sz="1800" b="0" i="0" u="none" strike="noStrike" baseline="0" dirty="0">
                <a:latin typeface="Arial" panose="020B0604020202020204" pitchFamily="34" charset="0"/>
              </a:rPr>
              <a:t>Pearl was one of the first prototypes of a robot that would provide home care.</a:t>
            </a:r>
          </a:p>
        </p:txBody>
      </p:sp>
    </p:spTree>
    <p:extLst>
      <p:ext uri="{BB962C8B-B14F-4D97-AF65-F5344CB8AC3E}">
        <p14:creationId xmlns:p14="http://schemas.microsoft.com/office/powerpoint/2010/main" val="719010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99243"/>
            <a:ext cx="7886700" cy="649288"/>
          </a:xfrm>
        </p:spPr>
        <p:txBody>
          <a:bodyPr/>
          <a:lstStyle/>
          <a:p>
            <a:r>
              <a:rPr lang="en-US" sz="3600" i="0" u="none" strike="noStrike" kern="1400" baseline="0" dirty="0">
                <a:latin typeface="Arial" panose="020B0604020202020204" pitchFamily="34" charset="0"/>
              </a:rPr>
              <a:t>Thinking about agents</a:t>
            </a:r>
          </a:p>
        </p:txBody>
      </p:sp>
      <p:sp>
        <p:nvSpPr>
          <p:cNvPr id="3" name="Text Placeholder 2"/>
          <p:cNvSpPr>
            <a:spLocks noGrp="1"/>
          </p:cNvSpPr>
          <p:nvPr>
            <p:ph type="body" idx="4294967295"/>
          </p:nvPr>
        </p:nvSpPr>
        <p:spPr>
          <a:xfrm>
            <a:off x="657225" y="1416050"/>
            <a:ext cx="7886700" cy="4351338"/>
          </a:xfrm>
        </p:spPr>
        <p:txBody>
          <a:bodyPr/>
          <a:lstStyle/>
          <a:p>
            <a:pPr marL="361950" indent="-361950"/>
            <a:r>
              <a:rPr lang="en-CA" b="0" i="0" u="none" strike="noStrike" baseline="0" dirty="0">
                <a:latin typeface="Arial" panose="020B0604020202020204" pitchFamily="34" charset="0"/>
              </a:rPr>
              <a:t>When thinking about what agents can do it is useful to consider metaphors from real-life agents. </a:t>
            </a:r>
          </a:p>
          <a:p>
            <a:pPr marL="361950" indent="-361950"/>
            <a:r>
              <a:rPr lang="en-CA" b="0" i="0" u="none" strike="noStrike" baseline="0" dirty="0">
                <a:latin typeface="Arial" panose="020B0604020202020204" pitchFamily="34" charset="0"/>
              </a:rPr>
              <a:t>Some agents can learn about behaviours over time; others can be programmed (end-user programming). </a:t>
            </a:r>
          </a:p>
          <a:p>
            <a:pPr marL="361950" indent="-361950"/>
            <a:r>
              <a:rPr lang="en-CA" b="0" i="0" u="none" strike="noStrike" baseline="0" dirty="0">
                <a:latin typeface="Arial" panose="020B0604020202020204" pitchFamily="34" charset="0"/>
              </a:rPr>
              <a:t>All are based, however, on some important principles of adaptive systems. </a:t>
            </a:r>
          </a:p>
          <a:p>
            <a:pPr marL="361950" indent="-361950"/>
            <a:r>
              <a:rPr lang="en-CA" b="0" i="0" u="none" strike="noStrike" baseline="0" dirty="0">
                <a:latin typeface="Arial" panose="020B0604020202020204" pitchFamily="34" charset="0"/>
              </a:rPr>
              <a:t>We briefly review the concept of an adaptive system before developing an architecture of agents and looking at some examples.</a:t>
            </a:r>
          </a:p>
        </p:txBody>
      </p:sp>
    </p:spTree>
    <p:extLst>
      <p:ext uri="{BB962C8B-B14F-4D97-AF65-F5344CB8AC3E}">
        <p14:creationId xmlns:p14="http://schemas.microsoft.com/office/powerpoint/2010/main" val="517008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6542"/>
            <a:ext cx="7886700" cy="1325563"/>
          </a:xfrm>
        </p:spPr>
        <p:txBody>
          <a:bodyPr/>
          <a:lstStyle/>
          <a:p>
            <a:r>
              <a:rPr lang="en-US" sz="3600" i="0" u="none" strike="noStrike" kern="1400" baseline="0" dirty="0">
                <a:latin typeface="Arial" panose="020B0604020202020204" pitchFamily="34" charset="0"/>
              </a:rPr>
              <a:t>Metaphors for thinking about agents</a:t>
            </a:r>
          </a:p>
        </p:txBody>
      </p:sp>
      <p:sp>
        <p:nvSpPr>
          <p:cNvPr id="3" name="Text Placeholder 2"/>
          <p:cNvSpPr>
            <a:spLocks noGrp="1"/>
          </p:cNvSpPr>
          <p:nvPr>
            <p:ph type="body" idx="4294967295"/>
          </p:nvPr>
        </p:nvSpPr>
        <p:spPr>
          <a:xfrm>
            <a:off x="674477" y="1426474"/>
            <a:ext cx="8110748" cy="4351338"/>
          </a:xfrm>
        </p:spPr>
        <p:txBody>
          <a:bodyPr>
            <a:normAutofit/>
          </a:bodyPr>
          <a:lstStyle/>
          <a:p>
            <a:pPr marL="361950" indent="-361950"/>
            <a:r>
              <a:rPr lang="en-CA" sz="1800" b="0" i="0" u="none" strike="noStrike" baseline="0" dirty="0">
                <a:latin typeface="Arial" panose="020B0604020202020204" pitchFamily="34" charset="0"/>
              </a:rPr>
              <a:t>Travel agents—the user specifies some fairly high-level goal that they have and some broad constraints. The agent tries to come up with an option that satisfies.</a:t>
            </a:r>
          </a:p>
          <a:p>
            <a:pPr marL="361950" indent="-361950"/>
            <a:r>
              <a:rPr lang="en-CA" sz="1800" b="0" i="0" u="none" strike="noStrike" baseline="0" dirty="0">
                <a:latin typeface="Arial" panose="020B0604020202020204" pitchFamily="34" charset="0"/>
              </a:rPr>
              <a:t>Estate agents work independently on behalf of their clients, scanning the available options for real estate and picking likely</a:t>
            </a:r>
            <a:r>
              <a:rPr lang="en-CA" sz="1800" b="0" i="0" u="none" strike="noStrike" dirty="0">
                <a:latin typeface="Arial" panose="020B0604020202020204" pitchFamily="34" charset="0"/>
              </a:rPr>
              <a:t> </a:t>
            </a:r>
            <a:r>
              <a:rPr lang="en-CA" sz="1800" b="0" i="0" u="none" strike="noStrike" baseline="0" dirty="0">
                <a:latin typeface="Arial" panose="020B0604020202020204" pitchFamily="34" charset="0"/>
              </a:rPr>
              <a:t>looking properties.</a:t>
            </a:r>
          </a:p>
          <a:p>
            <a:pPr marL="361950" indent="-361950"/>
            <a:r>
              <a:rPr lang="en-CA" sz="1800" b="0" i="0" u="none" strike="noStrike" baseline="0" dirty="0">
                <a:latin typeface="Arial" panose="020B0604020202020204" pitchFamily="34" charset="0"/>
              </a:rPr>
              <a:t>The secret agent goes out to find out what is going on, working with and against others to discover important information.</a:t>
            </a:r>
          </a:p>
          <a:p>
            <a:pPr marL="361950" indent="-361950"/>
            <a:r>
              <a:rPr lang="en-CA" sz="1800" b="0" i="0" u="none" strike="noStrike" baseline="0" dirty="0">
                <a:latin typeface="Arial" panose="020B0604020202020204" pitchFamily="34" charset="0"/>
              </a:rPr>
              <a:t>The agent as friend or companion suggests someone who gets to know your likes and dislikes and who shares your interests—someone who can pick out interesting things when they see them.</a:t>
            </a:r>
          </a:p>
          <a:p>
            <a:pPr marL="361950" indent="-361950"/>
            <a:r>
              <a:rPr lang="en-CA" sz="1800" b="0" i="0" u="none" strike="noStrike" baseline="0" dirty="0">
                <a:latin typeface="Arial" panose="020B0604020202020204" pitchFamily="34" charset="0"/>
              </a:rPr>
              <a:t>The film star’s or basketball player’s agent is someone who works on their behalf negotiating the best deals or the best scripts or teams.</a:t>
            </a:r>
          </a:p>
          <a:p>
            <a:pPr marL="361950" indent="-361950"/>
            <a:r>
              <a:rPr lang="en-CA" sz="1800" b="0" i="0" u="none" strike="noStrike" baseline="0" dirty="0">
                <a:latin typeface="Arial" panose="020B0604020202020204" pitchFamily="34" charset="0"/>
              </a:rPr>
              <a:t>The slave does the jobs for you that you do not want to do.</a:t>
            </a:r>
          </a:p>
        </p:txBody>
      </p:sp>
    </p:spTree>
    <p:extLst>
      <p:ext uri="{BB962C8B-B14F-4D97-AF65-F5344CB8AC3E}">
        <p14:creationId xmlns:p14="http://schemas.microsoft.com/office/powerpoint/2010/main" val="644788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32568"/>
            <a:ext cx="7886700" cy="782638"/>
          </a:xfrm>
        </p:spPr>
        <p:txBody>
          <a:bodyPr/>
          <a:lstStyle/>
          <a:p>
            <a:r>
              <a:rPr lang="en-US" sz="3600" i="0" u="none" strike="noStrike" kern="1400" baseline="0" dirty="0">
                <a:latin typeface="Arial" panose="020B0604020202020204" pitchFamily="34" charset="0"/>
              </a:rPr>
              <a:t>Challenge </a:t>
            </a:r>
          </a:p>
        </p:txBody>
      </p:sp>
      <p:sp>
        <p:nvSpPr>
          <p:cNvPr id="3" name="Text Placeholder 2"/>
          <p:cNvSpPr>
            <a:spLocks noGrp="1"/>
          </p:cNvSpPr>
          <p:nvPr>
            <p:ph type="body" idx="4294967295"/>
          </p:nvPr>
        </p:nvSpPr>
        <p:spPr>
          <a:xfrm>
            <a:off x="657225" y="1398797"/>
            <a:ext cx="7886700" cy="4784725"/>
          </a:xfrm>
        </p:spPr>
        <p:txBody>
          <a:bodyPr/>
          <a:lstStyle/>
          <a:p>
            <a:pPr marL="361950" indent="-361950"/>
            <a:r>
              <a:rPr lang="en-CA" sz="2800" b="0" i="0" u="none" strike="noStrike" baseline="0" dirty="0">
                <a:latin typeface="Arial" panose="020B0604020202020204" pitchFamily="34" charset="0"/>
              </a:rPr>
              <a:t>Instructing agents on what you want them to do can be quite difficult. Anyone who has bought a house or rented a flat will know that estate agents seem to send houses that are completely at odds with what the buyer wanted. Try writing down some instructions that would describe which news stories you would like to know about. Exchange the descriptions with a friend and see whether you can find exceptions or whether they would be able to follow your instructions.</a:t>
            </a:r>
          </a:p>
        </p:txBody>
      </p:sp>
    </p:spTree>
    <p:extLst>
      <p:ext uri="{BB962C8B-B14F-4D97-AF65-F5344CB8AC3E}">
        <p14:creationId xmlns:p14="http://schemas.microsoft.com/office/powerpoint/2010/main" val="757382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07963"/>
            <a:ext cx="7886700" cy="839788"/>
          </a:xfrm>
        </p:spPr>
        <p:txBody>
          <a:bodyPr/>
          <a:lstStyle/>
          <a:p>
            <a:r>
              <a:rPr lang="en-US" sz="3600" i="0" u="none" strike="noStrike" kern="1400" baseline="0" dirty="0">
                <a:latin typeface="Arial" panose="020B0604020202020204" pitchFamily="34" charset="0"/>
              </a:rPr>
              <a:t>Adaptive systems (1 of 3)</a:t>
            </a:r>
          </a:p>
        </p:txBody>
      </p:sp>
      <p:sp>
        <p:nvSpPr>
          <p:cNvPr id="3" name="Text Placeholder 2"/>
          <p:cNvSpPr>
            <a:spLocks noGrp="1"/>
          </p:cNvSpPr>
          <p:nvPr>
            <p:ph type="body" idx="4294967295"/>
          </p:nvPr>
        </p:nvSpPr>
        <p:spPr>
          <a:xfrm>
            <a:off x="665851" y="1409221"/>
            <a:ext cx="7886700" cy="4708525"/>
          </a:xfrm>
        </p:spPr>
        <p:txBody>
          <a:bodyPr>
            <a:noAutofit/>
          </a:bodyPr>
          <a:lstStyle/>
          <a:p>
            <a:pPr marL="361950" indent="-361950"/>
            <a:r>
              <a:rPr lang="en-CA" sz="2000" b="0" i="0" u="none" strike="noStrike" baseline="0" dirty="0">
                <a:latin typeface="Arial" panose="020B0604020202020204" pitchFamily="34" charset="0"/>
              </a:rPr>
              <a:t>Agents are adaptive systems.</a:t>
            </a:r>
          </a:p>
          <a:p>
            <a:pPr marL="361950" indent="-361950"/>
            <a:r>
              <a:rPr lang="en-CA" sz="2000" b="0" i="0" u="none" strike="noStrike" baseline="0" dirty="0">
                <a:latin typeface="Arial" panose="020B0604020202020204" pitchFamily="34" charset="0"/>
              </a:rPr>
              <a:t>A system is a more or less complex object that is recognized, from a particular perspective, to have a relatively stable, coherent structure. </a:t>
            </a:r>
          </a:p>
          <a:p>
            <a:pPr marL="361950" indent="-361950"/>
            <a:r>
              <a:rPr lang="en-CA" sz="2000" b="0" i="0" u="none" strike="noStrike" baseline="0" dirty="0">
                <a:latin typeface="Arial" panose="020B0604020202020204" pitchFamily="34" charset="0"/>
              </a:rPr>
              <a:t>Systems contain subsystems and are contained within </a:t>
            </a:r>
            <a:r>
              <a:rPr lang="en-CA" sz="2000" b="0" i="0" u="none" strike="noStrike" baseline="0" dirty="0" err="1">
                <a:latin typeface="Arial" panose="020B0604020202020204" pitchFamily="34" charset="0"/>
              </a:rPr>
              <a:t>supersystems</a:t>
            </a:r>
            <a:r>
              <a:rPr lang="en-CA" sz="2000" b="0" i="0" u="none" strike="noStrike" baseline="0" dirty="0">
                <a:latin typeface="Arial" panose="020B0604020202020204" pitchFamily="34" charset="0"/>
              </a:rPr>
              <a:t> (or environments). </a:t>
            </a:r>
          </a:p>
          <a:p>
            <a:pPr marL="361950" indent="-361950"/>
            <a:r>
              <a:rPr lang="en-CA" sz="2000" b="0" i="0" u="none" strike="noStrike" baseline="0" dirty="0">
                <a:latin typeface="Arial" panose="020B0604020202020204" pitchFamily="34" charset="0"/>
              </a:rPr>
              <a:t>Systems interact with other systems. </a:t>
            </a:r>
          </a:p>
          <a:p>
            <a:pPr marL="361950" indent="-361950"/>
            <a:r>
              <a:rPr lang="en-CA" sz="2000" b="0" i="0" u="none" strike="noStrike" baseline="0" dirty="0">
                <a:latin typeface="Arial" panose="020B0604020202020204" pitchFamily="34" charset="0"/>
              </a:rPr>
              <a:t>Systems interact with their environments, with their subsystems and with other systems at the same level of abstraction. </a:t>
            </a:r>
          </a:p>
          <a:p>
            <a:pPr marL="361950" indent="-361950"/>
            <a:r>
              <a:rPr lang="en-CA" sz="2000" b="0" i="0" u="none" strike="noStrike" baseline="0" dirty="0">
                <a:latin typeface="Arial" panose="020B0604020202020204" pitchFamily="34" charset="0"/>
              </a:rPr>
              <a:t>A seed interacts with the earth and so obtains necessary nutrients for its growth. </a:t>
            </a:r>
          </a:p>
          <a:p>
            <a:pPr marL="361950" indent="-361950"/>
            <a:r>
              <a:rPr lang="en-CA" sz="2000" b="0" i="0" u="none" strike="noStrike" baseline="0" dirty="0">
                <a:latin typeface="Arial" panose="020B0604020202020204" pitchFamily="34" charset="0"/>
              </a:rPr>
              <a:t>A traveler listens to an announcement at Munich airport. </a:t>
            </a:r>
          </a:p>
          <a:p>
            <a:pPr marL="361950" indent="-361950"/>
            <a:r>
              <a:rPr lang="en-CA" sz="2000" b="0" i="0" u="none" strike="noStrike" baseline="0" dirty="0">
                <a:latin typeface="Arial" panose="020B0604020202020204" pitchFamily="34" charset="0"/>
              </a:rPr>
              <a:t>A hammer interacts with a nail and drives the nail into a piece of wood.</a:t>
            </a:r>
          </a:p>
        </p:txBody>
      </p:sp>
    </p:spTree>
    <p:extLst>
      <p:ext uri="{BB962C8B-B14F-4D97-AF65-F5344CB8AC3E}">
        <p14:creationId xmlns:p14="http://schemas.microsoft.com/office/powerpoint/2010/main" val="1199648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17593"/>
            <a:ext cx="7886700" cy="820738"/>
          </a:xfrm>
        </p:spPr>
        <p:txBody>
          <a:bodyPr/>
          <a:lstStyle/>
          <a:p>
            <a:r>
              <a:rPr lang="en-US" sz="3600" i="0" u="none" strike="noStrike" kern="1400" baseline="0" dirty="0">
                <a:latin typeface="Arial" panose="020B0604020202020204" pitchFamily="34" charset="0"/>
              </a:rPr>
              <a:t>Adaptive systems (2</a:t>
            </a:r>
            <a:r>
              <a:rPr lang="en-US" sz="3600" i="0" u="none" strike="noStrike" kern="1400" dirty="0">
                <a:latin typeface="Arial" panose="020B0604020202020204" pitchFamily="34" charset="0"/>
              </a:rPr>
              <a:t> of 3)</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5851" y="1408323"/>
            <a:ext cx="7886700" cy="4351338"/>
          </a:xfrm>
        </p:spPr>
        <p:txBody>
          <a:bodyPr>
            <a:noAutofit/>
          </a:bodyPr>
          <a:lstStyle/>
          <a:p>
            <a:pPr marL="361950" indent="-361950"/>
            <a:r>
              <a:rPr lang="en-CA" sz="2000" b="0" i="0" u="none" strike="noStrike" baseline="0" dirty="0">
                <a:latin typeface="Arial" panose="020B0604020202020204" pitchFamily="34" charset="0"/>
              </a:rPr>
              <a:t>In order to interact with another system at all, every system requires some representation, or model, of the other system. </a:t>
            </a:r>
          </a:p>
          <a:p>
            <a:pPr marL="361950" indent="-361950"/>
            <a:r>
              <a:rPr lang="en-CA" sz="2000" b="0" i="0" u="none" strike="noStrike" baseline="0" dirty="0">
                <a:latin typeface="Arial" panose="020B0604020202020204" pitchFamily="34" charset="0"/>
              </a:rPr>
              <a:t>So a seed embodies a representation of its environment and if this model is inaccurate or inappropriate the seed will not germinate; it will not succeed in its interaction. </a:t>
            </a:r>
          </a:p>
          <a:p>
            <a:pPr marL="361950" indent="-361950"/>
            <a:r>
              <a:rPr lang="en-CA" sz="2000" b="0" i="0" u="none" strike="noStrike" baseline="0" dirty="0">
                <a:latin typeface="Arial" panose="020B0604020202020204" pitchFamily="34" charset="0"/>
              </a:rPr>
              <a:t>The interaction of the traveler and the airport announcement can be described at the following levels:</a:t>
            </a:r>
          </a:p>
          <a:p>
            <a:pPr marL="361950" indent="-361950"/>
            <a:r>
              <a:rPr lang="en-CA" sz="2000" b="0" i="0" u="none" strike="noStrike" baseline="0" dirty="0">
                <a:latin typeface="Arial" panose="020B0604020202020204" pitchFamily="34" charset="0"/>
              </a:rPr>
              <a:t>Physical. The announcement must be clear and loud enough for the traveller to hear it.</a:t>
            </a:r>
          </a:p>
          <a:p>
            <a:pPr marL="361950" indent="-361950"/>
            <a:r>
              <a:rPr lang="en-CA" sz="2000" b="0" i="0" u="none" strike="noStrike" baseline="0" dirty="0">
                <a:latin typeface="Arial" panose="020B0604020202020204" pitchFamily="34" charset="0"/>
              </a:rPr>
              <a:t>Conceptual. The traveller must be able to interpret what is heard in terms of airports, travel and the German language.</a:t>
            </a:r>
          </a:p>
          <a:p>
            <a:pPr marL="361950" indent="-361950"/>
            <a:r>
              <a:rPr lang="en-CA" sz="2000" b="0" i="0" u="none" strike="noStrike" baseline="0" dirty="0">
                <a:latin typeface="Arial" panose="020B0604020202020204" pitchFamily="34" charset="0"/>
              </a:rPr>
              <a:t>Intentional. The announcement will relate more or less to some purpose of the traveller.</a:t>
            </a:r>
          </a:p>
        </p:txBody>
      </p:sp>
    </p:spTree>
    <p:extLst>
      <p:ext uri="{BB962C8B-B14F-4D97-AF65-F5344CB8AC3E}">
        <p14:creationId xmlns:p14="http://schemas.microsoft.com/office/powerpoint/2010/main" val="1908701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183463"/>
            <a:ext cx="7886700" cy="887692"/>
          </a:xfrm>
        </p:spPr>
        <p:txBody>
          <a:bodyPr/>
          <a:lstStyle/>
          <a:p>
            <a:r>
              <a:rPr lang="en-US" sz="3600" i="0" u="none" strike="noStrike" kern="1400" baseline="0" dirty="0">
                <a:latin typeface="Arial" panose="020B0604020202020204" pitchFamily="34" charset="0"/>
              </a:rPr>
              <a:t>Adaptive systems </a:t>
            </a:r>
            <a:r>
              <a:rPr lang="en-US" sz="3600" i="0" u="none" strike="noStrike" kern="1400" baseline="0" dirty="0" smtClean="0">
                <a:latin typeface="Arial" panose="020B0604020202020204" pitchFamily="34" charset="0"/>
              </a:rPr>
              <a:t>(3 </a:t>
            </a:r>
            <a:r>
              <a:rPr lang="en-US" sz="3600" i="0" u="none" strike="noStrike" kern="1400" baseline="0" dirty="0">
                <a:latin typeface="Arial" panose="020B0604020202020204" pitchFamily="34" charset="0"/>
              </a:rPr>
              <a:t>of 3)</a:t>
            </a:r>
          </a:p>
        </p:txBody>
      </p:sp>
      <p:sp>
        <p:nvSpPr>
          <p:cNvPr id="3" name="Text Placeholder 2"/>
          <p:cNvSpPr>
            <a:spLocks noGrp="1"/>
          </p:cNvSpPr>
          <p:nvPr>
            <p:ph type="body" idx="4294967295"/>
          </p:nvPr>
        </p:nvSpPr>
        <p:spPr>
          <a:xfrm>
            <a:off x="654777" y="1425025"/>
            <a:ext cx="7886700" cy="4583885"/>
          </a:xfrm>
        </p:spPr>
        <p:txBody>
          <a:bodyPr>
            <a:noAutofit/>
          </a:bodyPr>
          <a:lstStyle/>
          <a:p>
            <a:pPr marL="357188" indent="-357188"/>
            <a:r>
              <a:rPr lang="en-CA" sz="1800" b="0" i="0" u="none" strike="noStrike" baseline="0" dirty="0">
                <a:latin typeface="Arial" panose="020B0604020202020204" pitchFamily="34" charset="0"/>
              </a:rPr>
              <a:t>A hammer has been carefully designed in order to achieve its purpose of banging nails into wood; its physical model must capture the conceptual level (that it is strong enough) which must be suitable for its purpose.</a:t>
            </a:r>
          </a:p>
          <a:p>
            <a:pPr marL="357188" indent="-357188"/>
            <a:r>
              <a:rPr lang="en-CA" sz="1800" b="0" i="0" u="none" strike="noStrike" baseline="0" dirty="0">
                <a:latin typeface="Arial" panose="020B0604020202020204" pitchFamily="34" charset="0"/>
              </a:rPr>
              <a:t>In each case, the systems in question have a ‘model’ of the interaction which in turn is dependent on two other representations: </a:t>
            </a:r>
          </a:p>
          <a:p>
            <a:pPr marL="357188" indent="-357188"/>
            <a:r>
              <a:rPr lang="en-CA" sz="1800" b="0" i="0" u="none" strike="noStrike" baseline="0" dirty="0">
                <a:latin typeface="Arial" panose="020B0604020202020204" pitchFamily="34" charset="0"/>
              </a:rPr>
              <a:t>the model which a system has of itself and </a:t>
            </a:r>
          </a:p>
          <a:p>
            <a:pPr marL="357188" indent="-357188"/>
            <a:r>
              <a:rPr lang="en-CA" sz="1800" b="0" i="0" u="none" strike="noStrike" baseline="0" dirty="0">
                <a:latin typeface="Arial" panose="020B0604020202020204" pitchFamily="34" charset="0"/>
              </a:rPr>
              <a:t>the model which it has of the systems with which it can interact—those that it is adapted to. </a:t>
            </a:r>
          </a:p>
          <a:p>
            <a:pPr marL="357188" indent="-357188"/>
            <a:r>
              <a:rPr lang="en-CA" sz="1800" b="0" i="0" u="none" strike="noStrike" baseline="0" dirty="0">
                <a:latin typeface="Arial" panose="020B0604020202020204" pitchFamily="34" charset="0"/>
              </a:rPr>
              <a:t>In most natural systems, these models equate with the entirety of the system, but in designed systems the system’s model of itself reflects the designer’s view. </a:t>
            </a:r>
          </a:p>
          <a:p>
            <a:pPr marL="357188" indent="-357188"/>
            <a:r>
              <a:rPr lang="en-CA" sz="1800" b="0" i="0" u="none" strike="noStrike" baseline="0" dirty="0">
                <a:latin typeface="Arial" panose="020B0604020202020204" pitchFamily="34" charset="0"/>
              </a:rPr>
              <a:t>We may represent the overall structure of the representations possessed by a system as shown in Figure 17.3.</a:t>
            </a:r>
          </a:p>
          <a:p>
            <a:pPr marL="357188" indent="-357188"/>
            <a:r>
              <a:rPr lang="en-CA" sz="1800" b="0" i="0" u="none" strike="noStrike" baseline="0" dirty="0">
                <a:latin typeface="Arial" panose="020B0604020202020204" pitchFamily="34" charset="0"/>
              </a:rPr>
              <a:t>A system has one or more models of the other system(s) with which it is interacting. A system also includes some representations of itself.</a:t>
            </a:r>
          </a:p>
        </p:txBody>
      </p:sp>
    </p:spTree>
    <p:extLst>
      <p:ext uri="{BB962C8B-B14F-4D97-AF65-F5344CB8AC3E}">
        <p14:creationId xmlns:p14="http://schemas.microsoft.com/office/powerpoint/2010/main" val="438450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44428"/>
            <a:ext cx="7886700" cy="765766"/>
          </a:xfrm>
        </p:spPr>
        <p:txBody>
          <a:bodyPr/>
          <a:lstStyle/>
          <a:p>
            <a:r>
              <a:rPr lang="en-US" sz="3600" i="0" u="none" strike="noStrike" kern="1400" baseline="0" dirty="0">
                <a:latin typeface="Arial" panose="020B0604020202020204" pitchFamily="34" charset="0"/>
              </a:rPr>
              <a:t>Levels of adaptation (1 of 3)</a:t>
            </a:r>
          </a:p>
        </p:txBody>
      </p:sp>
      <p:sp>
        <p:nvSpPr>
          <p:cNvPr id="3" name="Text Placeholder 2"/>
          <p:cNvSpPr>
            <a:spLocks noGrp="1"/>
          </p:cNvSpPr>
          <p:nvPr>
            <p:ph type="body" idx="4294967295"/>
          </p:nvPr>
        </p:nvSpPr>
        <p:spPr>
          <a:xfrm>
            <a:off x="663485" y="1425109"/>
            <a:ext cx="8121739" cy="4796520"/>
          </a:xfrm>
        </p:spPr>
        <p:txBody>
          <a:bodyPr>
            <a:noAutofit/>
          </a:bodyPr>
          <a:lstStyle/>
          <a:p>
            <a:pPr marL="357188" indent="-357188"/>
            <a:r>
              <a:rPr lang="en-CA" sz="1800" b="0" i="0" u="none" strike="noStrike" baseline="0" dirty="0">
                <a:latin typeface="Arial" panose="020B0604020202020204" pitchFamily="34" charset="0"/>
              </a:rPr>
              <a:t>The complexity of the various models defines a number of levels and types of adaptation. Browne et al. (1990) identify a number of types of adaptive system in their consideration of </a:t>
            </a:r>
            <a:r>
              <a:rPr lang="en-CA" sz="1800" b="0" i="0" u="none" strike="noStrike" baseline="0" dirty="0" err="1">
                <a:latin typeface="Arial" panose="020B0604020202020204" pitchFamily="34" charset="0"/>
              </a:rPr>
              <a:t>adaptivity</a:t>
            </a:r>
            <a:r>
              <a:rPr lang="en-CA" sz="1800" b="0" i="0" u="none" strike="noStrike" baseline="0" dirty="0">
                <a:latin typeface="Arial" panose="020B0604020202020204" pitchFamily="34" charset="0"/>
              </a:rPr>
              <a:t> in natural and computer-based systems:</a:t>
            </a:r>
          </a:p>
          <a:p>
            <a:pPr marL="801688" indent="-357188">
              <a:buFont typeface="+mj-lt"/>
              <a:buAutoNum type="arabicPeriod"/>
            </a:pPr>
            <a:r>
              <a:rPr lang="en-CA" sz="1800" b="0" i="0" u="none" strike="noStrike" baseline="0" dirty="0" smtClean="0">
                <a:latin typeface="Arial" panose="020B0604020202020204" pitchFamily="34" charset="0"/>
              </a:rPr>
              <a:t>At </a:t>
            </a:r>
            <a:r>
              <a:rPr lang="en-CA" sz="1800" b="0" i="0" u="none" strike="noStrike" baseline="0" dirty="0">
                <a:latin typeface="Arial" panose="020B0604020202020204" pitchFamily="34" charset="0"/>
              </a:rPr>
              <a:t>the simplest level, some agents are characterized by their ability to produce a change in output in response to a change in input. These systems must have some receptor and transmitter functions (so that they can interact with other systems) and some rudimentary, rule-based adaptive mechanism. They have a generally limited variety of behaviour because the adaptive mechanism is ‘hard-wired.’ These are the stimulus–response systems such as a thermostat: the temperature rises so the thermostat turns the heating off, the temperature falls so it turns the heating on.</a:t>
            </a:r>
          </a:p>
          <a:p>
            <a:pPr marL="801688" indent="-357188">
              <a:buFont typeface="+mj-lt"/>
              <a:buAutoNum type="arabicPeriod"/>
            </a:pPr>
            <a:r>
              <a:rPr lang="en-CA" sz="1800" b="0" i="0" u="none" strike="noStrike" baseline="0" dirty="0" smtClean="0">
                <a:latin typeface="Arial" panose="020B0604020202020204" pitchFamily="34" charset="0"/>
              </a:rPr>
              <a:t>The </a:t>
            </a:r>
            <a:r>
              <a:rPr lang="en-CA" sz="1800" b="0" i="0" u="none" strike="noStrike" baseline="0" dirty="0">
                <a:latin typeface="Arial" panose="020B0604020202020204" pitchFamily="34" charset="0"/>
              </a:rPr>
              <a:t>simple agent can be enhanced if it maintains a record of the interaction that allows it to respond to sequences of inputs rather than just individual signals. This can be further developed if it keeps a history of the interaction. Predictive text systems fall into this category.</a:t>
            </a:r>
          </a:p>
        </p:txBody>
      </p:sp>
    </p:spTree>
    <p:extLst>
      <p:ext uri="{BB962C8B-B14F-4D97-AF65-F5344CB8AC3E}">
        <p14:creationId xmlns:p14="http://schemas.microsoft.com/office/powerpoint/2010/main" val="1020958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5060"/>
            <a:ext cx="7886700" cy="521926"/>
          </a:xfrm>
        </p:spPr>
        <p:txBody>
          <a:bodyPr/>
          <a:lstStyle/>
          <a:p>
            <a:r>
              <a:rPr lang="en-US" sz="3600" i="0" u="none" strike="noStrike" kern="1400" baseline="0" dirty="0">
                <a:latin typeface="Arial" panose="020B0604020202020204" pitchFamily="34" charset="0"/>
              </a:rPr>
              <a:t>Contents</a:t>
            </a:r>
          </a:p>
        </p:txBody>
      </p:sp>
      <p:sp>
        <p:nvSpPr>
          <p:cNvPr id="3" name="Text Placeholder 2"/>
          <p:cNvSpPr>
            <a:spLocks noGrp="1"/>
          </p:cNvSpPr>
          <p:nvPr>
            <p:ph type="body" idx="4294967295"/>
          </p:nvPr>
        </p:nvSpPr>
        <p:spPr>
          <a:xfrm>
            <a:off x="660219" y="1398823"/>
            <a:ext cx="7886700" cy="4351338"/>
          </a:xfrm>
        </p:spPr>
        <p:txBody>
          <a:bodyPr/>
          <a:lstStyle/>
          <a:p>
            <a:pPr marL="357188" indent="-357188"/>
            <a:r>
              <a:rPr lang="fr-FR" sz="2800" b="0" i="0" u="none" strike="noStrike" baseline="0" dirty="0">
                <a:latin typeface="Arial" panose="020B0604020202020204" pitchFamily="34" charset="0"/>
              </a:rPr>
              <a:t>17.1 </a:t>
            </a:r>
            <a:r>
              <a:rPr lang="fr-FR" sz="2800" b="0" i="0" u="none" strike="noStrike" baseline="0" dirty="0" smtClean="0">
                <a:latin typeface="Arial" panose="020B0604020202020204" pitchFamily="34" charset="0"/>
              </a:rPr>
              <a:t> Agents</a:t>
            </a:r>
            <a:r>
              <a:rPr lang="fr-FR" sz="2800" b="0" i="0" u="none" strike="noStrike" baseline="0" dirty="0">
                <a:latin typeface="Arial" panose="020B0604020202020204" pitchFamily="34" charset="0"/>
              </a:rPr>
              <a:t>  </a:t>
            </a:r>
          </a:p>
          <a:p>
            <a:pPr marL="357188" indent="-357188"/>
            <a:r>
              <a:rPr lang="fr-FR" sz="2800" b="0" i="0" u="none" strike="noStrike" baseline="0" dirty="0">
                <a:latin typeface="Arial" panose="020B0604020202020204" pitchFamily="34" charset="0"/>
              </a:rPr>
              <a:t>17.2 </a:t>
            </a:r>
            <a:r>
              <a:rPr lang="fr-FR" sz="2800" b="0" i="0" u="none" strike="noStrike" baseline="0" dirty="0" smtClean="0">
                <a:latin typeface="Arial" panose="020B0604020202020204" pitchFamily="34" charset="0"/>
              </a:rPr>
              <a:t> Adaptive </a:t>
            </a:r>
            <a:r>
              <a:rPr lang="fr-FR" sz="2800" b="0" i="0" u="none" strike="noStrike" baseline="0" dirty="0">
                <a:latin typeface="Arial" panose="020B0604020202020204" pitchFamily="34" charset="0"/>
              </a:rPr>
              <a:t>systems  </a:t>
            </a:r>
          </a:p>
          <a:p>
            <a:pPr marL="357188" indent="-357188"/>
            <a:r>
              <a:rPr lang="fr-FR" sz="2800" b="0" i="0" u="none" strike="noStrike" baseline="0" dirty="0">
                <a:latin typeface="Arial" panose="020B0604020202020204" pitchFamily="34" charset="0"/>
              </a:rPr>
              <a:t>17.3 </a:t>
            </a:r>
            <a:r>
              <a:rPr lang="fr-FR" sz="2800" b="0" i="0" u="none" strike="noStrike" baseline="0" dirty="0" smtClean="0">
                <a:latin typeface="Arial" panose="020B0604020202020204" pitchFamily="34" charset="0"/>
              </a:rPr>
              <a:t> An </a:t>
            </a:r>
            <a:r>
              <a:rPr lang="fr-FR" sz="2800" b="0" i="0" u="none" strike="noStrike" baseline="0" dirty="0">
                <a:latin typeface="Arial" panose="020B0604020202020204" pitchFamily="34" charset="0"/>
              </a:rPr>
              <a:t>architecture for </a:t>
            </a:r>
            <a:r>
              <a:rPr lang="en-CA" sz="2800" b="0" i="0" u="none" strike="noStrike" baseline="0" dirty="0">
                <a:latin typeface="Arial" panose="020B0604020202020204" pitchFamily="34" charset="0"/>
              </a:rPr>
              <a:t>agents</a:t>
            </a:r>
            <a:r>
              <a:rPr lang="fr-FR" sz="2800" b="0" i="0" u="none" strike="noStrike" baseline="0" dirty="0">
                <a:latin typeface="Arial" panose="020B0604020202020204" pitchFamily="34" charset="0"/>
              </a:rPr>
              <a:t>  </a:t>
            </a:r>
          </a:p>
          <a:p>
            <a:pPr marL="357188" indent="-357188"/>
            <a:r>
              <a:rPr lang="fr-FR" sz="2800" b="0" i="0" u="none" strike="noStrike" baseline="0" dirty="0" smtClean="0">
                <a:latin typeface="Arial" panose="020B0604020202020204" pitchFamily="34" charset="0"/>
              </a:rPr>
              <a:t>17.4  </a:t>
            </a:r>
            <a:r>
              <a:rPr lang="fr-FR" sz="2800" b="0" i="0" u="none" strike="noStrike" baseline="0" dirty="0">
                <a:latin typeface="Arial" panose="020B0604020202020204" pitchFamily="34" charset="0"/>
              </a:rPr>
              <a:t>Applications of agent-based interaction  </a:t>
            </a:r>
          </a:p>
          <a:p>
            <a:pPr marL="357188" indent="-357188"/>
            <a:r>
              <a:rPr lang="fr-FR" sz="2800" b="0" i="0" u="none" strike="noStrike" baseline="0" dirty="0">
                <a:latin typeface="Arial" panose="020B0604020202020204" pitchFamily="34" charset="0"/>
              </a:rPr>
              <a:t>17.5 </a:t>
            </a:r>
            <a:r>
              <a:rPr lang="fr-FR" sz="2800" b="0" i="0" u="none" strike="noStrike" baseline="0" dirty="0" smtClean="0">
                <a:latin typeface="Arial" panose="020B0604020202020204" pitchFamily="34" charset="0"/>
              </a:rPr>
              <a:t> Avatars </a:t>
            </a:r>
            <a:r>
              <a:rPr lang="fr-FR" sz="2800" b="0" i="0" u="none" strike="noStrike" baseline="0" dirty="0">
                <a:latin typeface="Arial" panose="020B0604020202020204" pitchFamily="34" charset="0"/>
              </a:rPr>
              <a:t>and </a:t>
            </a:r>
            <a:r>
              <a:rPr lang="en-CA" sz="2800" b="0" i="0" u="none" strike="noStrike" baseline="0" dirty="0">
                <a:latin typeface="Arial" panose="020B0604020202020204" pitchFamily="34" charset="0"/>
              </a:rPr>
              <a:t>conversational</a:t>
            </a:r>
            <a:r>
              <a:rPr lang="fr-FR" sz="2800" b="0" i="0" u="none" strike="noStrike" baseline="0" dirty="0">
                <a:latin typeface="Arial" panose="020B0604020202020204" pitchFamily="34" charset="0"/>
              </a:rPr>
              <a:t> agents </a:t>
            </a:r>
          </a:p>
        </p:txBody>
      </p:sp>
    </p:spTree>
    <p:extLst>
      <p:ext uri="{BB962C8B-B14F-4D97-AF65-F5344CB8AC3E}">
        <p14:creationId xmlns:p14="http://schemas.microsoft.com/office/powerpoint/2010/main" val="513209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27390"/>
            <a:ext cx="7886700" cy="800600"/>
          </a:xfrm>
        </p:spPr>
        <p:txBody>
          <a:bodyPr/>
          <a:lstStyle/>
          <a:p>
            <a:r>
              <a:rPr lang="en-US" sz="3600" i="0" u="none" strike="noStrike" kern="1400" baseline="0" dirty="0">
                <a:latin typeface="Arial" panose="020B0604020202020204" pitchFamily="34" charset="0"/>
              </a:rPr>
              <a:t>Levels of adaptation (2 of 3) </a:t>
            </a:r>
          </a:p>
        </p:txBody>
      </p:sp>
      <p:sp>
        <p:nvSpPr>
          <p:cNvPr id="3" name="Text Placeholder 2"/>
          <p:cNvSpPr>
            <a:spLocks noGrp="1"/>
          </p:cNvSpPr>
          <p:nvPr>
            <p:ph type="body" idx="4294967295"/>
          </p:nvPr>
        </p:nvSpPr>
        <p:spPr>
          <a:xfrm>
            <a:off x="1017917" y="1433818"/>
            <a:ext cx="7767308" cy="4583886"/>
          </a:xfrm>
        </p:spPr>
        <p:txBody>
          <a:bodyPr>
            <a:noAutofit/>
          </a:bodyPr>
          <a:lstStyle/>
          <a:p>
            <a:pPr marL="449263" indent="-357188">
              <a:buFont typeface="+mj-lt"/>
              <a:buAutoNum type="arabicPeriod" startAt="3"/>
            </a:pPr>
            <a:r>
              <a:rPr lang="en-CA" sz="1600" b="0" i="0" u="none" strike="noStrike" baseline="0" dirty="0" smtClean="0">
                <a:latin typeface="Arial" panose="020B0604020202020204" pitchFamily="34" charset="0"/>
              </a:rPr>
              <a:t>A </a:t>
            </a:r>
            <a:r>
              <a:rPr lang="en-CA" sz="1600" b="0" i="0" u="none" strike="noStrike" baseline="0" dirty="0">
                <a:latin typeface="Arial" panose="020B0604020202020204" pitchFamily="34" charset="0"/>
              </a:rPr>
              <a:t>more complex system will monitor the effects of the adaptation on the subsequent interaction and evaluate this through trial and error. This evaluation mechanism then selects from a range of possible outputs for any given input. Many game-playing programs (e.g., chess games, noughts and crosses games, etc.) use this form of adaptation.</a:t>
            </a:r>
          </a:p>
          <a:p>
            <a:pPr marL="449263" indent="-357188">
              <a:buFont typeface="+mj-lt"/>
              <a:buAutoNum type="arabicPeriod" startAt="3"/>
            </a:pPr>
            <a:r>
              <a:rPr lang="en-CA" sz="1600" b="0" i="0" u="none" strike="noStrike" baseline="0" dirty="0" smtClean="0">
                <a:latin typeface="Arial" panose="020B0604020202020204" pitchFamily="34" charset="0"/>
              </a:rPr>
              <a:t>Type </a:t>
            </a:r>
            <a:r>
              <a:rPr lang="en-CA" sz="1600" b="0" i="0" u="none" strike="noStrike" baseline="0" dirty="0">
                <a:latin typeface="Arial" panose="020B0604020202020204" pitchFamily="34" charset="0"/>
              </a:rPr>
              <a:t>3 agents have to wait to observe the outcome of any adaptation on the resultant dialogue. In the case of game-playing agents, this might mean that they lose the game. More sophisticated systems monitor the effect on a model of the interaction. Thus possible adaptations can be tried out in theory before being put into practice. These systems now require a model of the other system with which they are interacting (in order to estimate the change of behaviour which will result from the system’s own adaptive change). Moreover, these systems now require inference mechanisms and must be able to abstract from the dialogue record and capture a design or intentional interpretation of the interaction. Similarly, the system must now include a representation of its own ‘purpose’ in its domain model.</a:t>
            </a:r>
          </a:p>
          <a:p>
            <a:pPr marL="449263" indent="-357188">
              <a:buFont typeface="+mj-lt"/>
              <a:buAutoNum type="arabicPeriod" startAt="3"/>
            </a:pPr>
            <a:r>
              <a:rPr lang="en-CA" sz="1600" b="0" i="0" u="none" strike="noStrike" baseline="0" dirty="0" smtClean="0">
                <a:latin typeface="Arial" panose="020B0604020202020204" pitchFamily="34" charset="0"/>
              </a:rPr>
              <a:t>Yet </a:t>
            </a:r>
            <a:r>
              <a:rPr lang="en-CA" sz="1600" b="0" i="0" u="none" strike="noStrike" baseline="0" dirty="0">
                <a:latin typeface="Arial" panose="020B0604020202020204" pitchFamily="34" charset="0"/>
              </a:rPr>
              <a:t>another level of complexity is in systems which are capable of changing these representations: they can reason about the interaction.</a:t>
            </a:r>
          </a:p>
        </p:txBody>
      </p:sp>
    </p:spTree>
    <p:extLst>
      <p:ext uri="{BB962C8B-B14F-4D97-AF65-F5344CB8AC3E}">
        <p14:creationId xmlns:p14="http://schemas.microsoft.com/office/powerpoint/2010/main" val="862884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9261"/>
            <a:ext cx="7886700" cy="696096"/>
          </a:xfrm>
        </p:spPr>
        <p:txBody>
          <a:bodyPr/>
          <a:lstStyle/>
          <a:p>
            <a:r>
              <a:rPr lang="en-US" sz="3600" i="0" u="none" strike="noStrike" kern="1400" baseline="0" dirty="0">
                <a:latin typeface="Arial" panose="020B0604020202020204" pitchFamily="34" charset="0"/>
              </a:rPr>
              <a:t>Levels of adaptation (3 of 3)</a:t>
            </a:r>
          </a:p>
        </p:txBody>
      </p:sp>
      <p:sp>
        <p:nvSpPr>
          <p:cNvPr id="3" name="Text Placeholder 2"/>
          <p:cNvSpPr>
            <a:spLocks noGrp="1"/>
          </p:cNvSpPr>
          <p:nvPr>
            <p:ph type="body" idx="4294967295"/>
          </p:nvPr>
        </p:nvSpPr>
        <p:spPr>
          <a:xfrm>
            <a:off x="654777" y="1407615"/>
            <a:ext cx="7886700" cy="4351338"/>
          </a:xfrm>
        </p:spPr>
        <p:txBody>
          <a:bodyPr>
            <a:normAutofit/>
          </a:bodyPr>
          <a:lstStyle/>
          <a:p>
            <a:pPr marL="357188" indent="-357188"/>
            <a:r>
              <a:rPr lang="en-CA" b="0" i="0" u="none" strike="noStrike" baseline="0" dirty="0">
                <a:latin typeface="Arial" panose="020B0604020202020204" pitchFamily="34" charset="0"/>
              </a:rPr>
              <a:t>Browne et al. (1990) point out that the levels reflect a change of intention, moving from a designer specifying and testing the mechanisms in a (simple) agent to the system itself dealing with the design and evaluation of its mechanisms in a type five system. </a:t>
            </a:r>
          </a:p>
          <a:p>
            <a:pPr marL="357188" indent="-357188"/>
            <a:r>
              <a:rPr lang="en-CA" b="0" i="0" u="none" strike="noStrike" baseline="0" dirty="0">
                <a:latin typeface="Arial" panose="020B0604020202020204" pitchFamily="34" charset="0"/>
              </a:rPr>
              <a:t>Moving up the levels also incurs an increasing cost that may not be justified. </a:t>
            </a:r>
          </a:p>
          <a:p>
            <a:pPr marL="357188" indent="-357188"/>
            <a:r>
              <a:rPr lang="en-CA" b="0" i="0" u="none" strike="noStrike" baseline="0" dirty="0">
                <a:latin typeface="Arial" panose="020B0604020202020204" pitchFamily="34" charset="0"/>
              </a:rPr>
              <a:t>There is little to be gained by having a highly sophisticated capability if the context of the interaction is never going to change.</a:t>
            </a:r>
          </a:p>
        </p:txBody>
      </p:sp>
    </p:spTree>
    <p:extLst>
      <p:ext uri="{BB962C8B-B14F-4D97-AF65-F5344CB8AC3E}">
        <p14:creationId xmlns:p14="http://schemas.microsoft.com/office/powerpoint/2010/main" val="540756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0559"/>
            <a:ext cx="7886700" cy="713514"/>
          </a:xfrm>
        </p:spPr>
        <p:txBody>
          <a:bodyPr/>
          <a:lstStyle/>
          <a:p>
            <a:r>
              <a:rPr lang="en-US" sz="3600" i="0" u="none" strike="noStrike" kern="1400" baseline="0" dirty="0">
                <a:latin typeface="Arial" panose="020B0604020202020204" pitchFamily="34" charset="0"/>
              </a:rPr>
              <a:t>Stages of adaptation (1 of 2)</a:t>
            </a:r>
          </a:p>
        </p:txBody>
      </p:sp>
      <p:sp>
        <p:nvSpPr>
          <p:cNvPr id="3" name="Text Placeholder 2"/>
          <p:cNvSpPr>
            <a:spLocks noGrp="1"/>
          </p:cNvSpPr>
          <p:nvPr>
            <p:ph type="body" idx="4294967295"/>
          </p:nvPr>
        </p:nvSpPr>
        <p:spPr>
          <a:xfrm>
            <a:off x="660220" y="1425026"/>
            <a:ext cx="7886700" cy="4351338"/>
          </a:xfrm>
        </p:spPr>
        <p:txBody>
          <a:bodyPr>
            <a:noAutofit/>
          </a:bodyPr>
          <a:lstStyle/>
          <a:p>
            <a:pPr marL="357188" indent="-357188"/>
            <a:r>
              <a:rPr lang="en-CA" sz="2000" b="0" i="0" u="none" strike="noStrike" baseline="0" dirty="0">
                <a:latin typeface="Arial" panose="020B0604020202020204" pitchFamily="34" charset="0"/>
              </a:rPr>
              <a:t>Dietrich et al. (1993) considered the interaction between two systems and various stages at which adaptations can be suggested and implemented and which system has control at the different stages. In any system–system interaction we can consider</a:t>
            </a:r>
          </a:p>
          <a:p>
            <a:pPr marL="357188" indent="-357188"/>
            <a:r>
              <a:rPr lang="en-CA" sz="2000" b="0" i="0" u="none" strike="noStrike" baseline="0" dirty="0">
                <a:latin typeface="Arial" panose="020B0604020202020204" pitchFamily="34" charset="0"/>
              </a:rPr>
              <a:t>Initiative. Which system starts the process off?</a:t>
            </a:r>
          </a:p>
          <a:p>
            <a:pPr marL="357188" indent="-357188"/>
            <a:r>
              <a:rPr lang="en-CA" sz="2000" b="0" i="0" u="none" strike="noStrike" baseline="0" dirty="0">
                <a:latin typeface="Arial" panose="020B0604020202020204" pitchFamily="34" charset="0"/>
              </a:rPr>
              <a:t>Proposal. Which system makes the proposal for a particular adaptation?</a:t>
            </a:r>
          </a:p>
          <a:p>
            <a:pPr marL="357188" indent="-357188"/>
            <a:r>
              <a:rPr lang="en-CA" sz="2000" b="0" i="0" u="none" strike="noStrike" baseline="0" dirty="0">
                <a:latin typeface="Arial" panose="020B0604020202020204" pitchFamily="34" charset="0"/>
              </a:rPr>
              <a:t>Decision. Which system decides whether to go ahead with the adaptation?</a:t>
            </a:r>
          </a:p>
          <a:p>
            <a:pPr marL="357188" indent="-357188"/>
            <a:r>
              <a:rPr lang="en-CA" sz="2000" b="0" i="0" u="none" strike="noStrike" baseline="0" dirty="0">
                <a:latin typeface="Arial" panose="020B0604020202020204" pitchFamily="34" charset="0"/>
              </a:rPr>
              <a:t>Execution. Which system is responsible for carrying out the adaptation?</a:t>
            </a:r>
          </a:p>
          <a:p>
            <a:pPr marL="357188" indent="-357188"/>
            <a:r>
              <a:rPr lang="en-CA" sz="2000" b="0" i="0" u="none" strike="noStrike" baseline="0" dirty="0">
                <a:latin typeface="Arial" panose="020B0604020202020204" pitchFamily="34" charset="0"/>
              </a:rPr>
              <a:t>Evaluation. Which system evaluates the success of the change?</a:t>
            </a:r>
          </a:p>
        </p:txBody>
      </p:sp>
    </p:spTree>
    <p:extLst>
      <p:ext uri="{BB962C8B-B14F-4D97-AF65-F5344CB8AC3E}">
        <p14:creationId xmlns:p14="http://schemas.microsoft.com/office/powerpoint/2010/main" val="350256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96677"/>
            <a:ext cx="7886700" cy="643846"/>
          </a:xfrm>
        </p:spPr>
        <p:txBody>
          <a:bodyPr/>
          <a:lstStyle/>
          <a:p>
            <a:r>
              <a:rPr lang="en-US" sz="3600" i="0" u="none" strike="noStrike" kern="1400" baseline="0" dirty="0">
                <a:latin typeface="Arial" panose="020B0604020202020204" pitchFamily="34" charset="0"/>
              </a:rPr>
              <a:t>Stages of adaptation (2 of 2)</a:t>
            </a:r>
          </a:p>
        </p:txBody>
      </p:sp>
      <p:sp>
        <p:nvSpPr>
          <p:cNvPr id="3" name="Text Placeholder 2"/>
          <p:cNvSpPr>
            <a:spLocks noGrp="1"/>
          </p:cNvSpPr>
          <p:nvPr>
            <p:ph type="body" idx="4294967295"/>
          </p:nvPr>
        </p:nvSpPr>
        <p:spPr>
          <a:xfrm>
            <a:off x="659851" y="1433656"/>
            <a:ext cx="7886700" cy="4351338"/>
          </a:xfrm>
        </p:spPr>
        <p:txBody>
          <a:bodyPr>
            <a:noAutofit/>
          </a:bodyPr>
          <a:lstStyle/>
          <a:p>
            <a:pPr marL="357188" indent="-357188"/>
            <a:r>
              <a:rPr lang="en-CA" sz="1800" b="0" i="0" u="none" strike="noStrike" baseline="0" dirty="0">
                <a:latin typeface="Arial" panose="020B0604020202020204" pitchFamily="34" charset="0"/>
              </a:rPr>
              <a:t>As a very simple example of a human–agent interaction, consider the spellchecker on a word processor. </a:t>
            </a:r>
          </a:p>
          <a:p>
            <a:pPr marL="357188" indent="-357188"/>
            <a:r>
              <a:rPr lang="en-CA" sz="1800" b="0" i="0" u="none" strike="noStrike" baseline="0" dirty="0">
                <a:latin typeface="Arial" panose="020B0604020202020204" pitchFamily="34" charset="0"/>
              </a:rPr>
              <a:t>It is up to the person to decide whether to take the initiative (turn on the spellchecker), </a:t>
            </a:r>
          </a:p>
          <a:p>
            <a:pPr marL="357188" indent="-357188"/>
            <a:r>
              <a:rPr lang="en-CA" sz="1800" b="0" i="0" u="none" strike="noStrike" baseline="0" dirty="0">
                <a:latin typeface="Arial" panose="020B0604020202020204" pitchFamily="34" charset="0"/>
              </a:rPr>
              <a:t>the system makes proposals for incorrectly spelled words, </a:t>
            </a:r>
          </a:p>
          <a:p>
            <a:pPr marL="357188" indent="-357188"/>
            <a:r>
              <a:rPr lang="en-CA" sz="1800" b="0" i="0" u="none" strike="noStrike" baseline="0" dirty="0">
                <a:latin typeface="Arial" panose="020B0604020202020204" pitchFamily="34" charset="0"/>
              </a:rPr>
              <a:t>the person decides whether to accept the proposal, </a:t>
            </a:r>
          </a:p>
          <a:p>
            <a:pPr marL="357188" indent="-357188"/>
            <a:r>
              <a:rPr lang="en-CA" sz="1800" b="0" i="0" u="none" strike="noStrike" baseline="0" dirty="0">
                <a:latin typeface="Arial" panose="020B0604020202020204" pitchFamily="34" charset="0"/>
              </a:rPr>
              <a:t>the system usually executes the change (but sometimes the person may type in a particular word) and </a:t>
            </a:r>
          </a:p>
          <a:p>
            <a:pPr marL="357188" indent="-357188"/>
            <a:r>
              <a:rPr lang="en-CA" sz="1800" b="0" i="0" u="none" strike="noStrike" baseline="0" dirty="0">
                <a:latin typeface="Arial" panose="020B0604020202020204" pitchFamily="34" charset="0"/>
              </a:rPr>
              <a:t>it is the person who evaluates the effects.</a:t>
            </a:r>
          </a:p>
          <a:p>
            <a:pPr marL="357188" indent="-357188"/>
            <a:r>
              <a:rPr lang="en-CA" sz="1800" b="0" i="0" u="none" strike="noStrike" baseline="0" dirty="0">
                <a:latin typeface="Arial" panose="020B0604020202020204" pitchFamily="34" charset="0"/>
              </a:rPr>
              <a:t>Adaptive systems are characterized by the representations they have of other systems, of themselves and of the interaction. These models will only ever be partial representations of everything that goes on. Designers need to consider what is feasible (what data can be obtained about an interaction, for example) and what is desirable and useful.</a:t>
            </a:r>
          </a:p>
        </p:txBody>
      </p:sp>
    </p:spTree>
    <p:extLst>
      <p:ext uri="{BB962C8B-B14F-4D97-AF65-F5344CB8AC3E}">
        <p14:creationId xmlns:p14="http://schemas.microsoft.com/office/powerpoint/2010/main" val="502033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15569"/>
            <a:ext cx="7886700" cy="626428"/>
          </a:xfrm>
        </p:spPr>
        <p:txBody>
          <a:bodyPr/>
          <a:lstStyle/>
          <a:p>
            <a:r>
              <a:rPr lang="en-US" sz="3600" i="0" u="none" strike="noStrike" kern="1400" baseline="0" dirty="0">
                <a:latin typeface="Arial" panose="020B0604020202020204" pitchFamily="34" charset="0"/>
              </a:rPr>
              <a:t>Challenge </a:t>
            </a:r>
          </a:p>
        </p:txBody>
      </p:sp>
      <p:sp>
        <p:nvSpPr>
          <p:cNvPr id="3" name="Text Placeholder 2"/>
          <p:cNvSpPr>
            <a:spLocks noGrp="1"/>
          </p:cNvSpPr>
          <p:nvPr>
            <p:ph type="body" idx="4294967295"/>
          </p:nvPr>
        </p:nvSpPr>
        <p:spPr>
          <a:xfrm>
            <a:off x="654777" y="1407533"/>
            <a:ext cx="7886700" cy="4351338"/>
          </a:xfrm>
        </p:spPr>
        <p:txBody>
          <a:bodyPr/>
          <a:lstStyle/>
          <a:p>
            <a:pPr marL="357188" indent="-357188"/>
            <a:r>
              <a:rPr lang="en-CA" b="0" i="0" u="none" strike="noStrike" baseline="0" dirty="0">
                <a:latin typeface="Arial" panose="020B0604020202020204" pitchFamily="34" charset="0"/>
              </a:rPr>
              <a:t>Cars illustrate well how more and more functions have been handed over to adaptive systems, or agents. Originally there were no synchromesh gears, the timing of the spark had to be advanced or retarded manually, there were no servo-break mechanisms and people had to remember to put their seat belts on. Using these and other examples, discuss what models the agents have. What do they know about the other systems that they interact with? What do they know about their own functioning?</a:t>
            </a:r>
          </a:p>
        </p:txBody>
      </p:sp>
    </p:spTree>
    <p:extLst>
      <p:ext uri="{BB962C8B-B14F-4D97-AF65-F5344CB8AC3E}">
        <p14:creationId xmlns:p14="http://schemas.microsoft.com/office/powerpoint/2010/main" val="209667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0735"/>
            <a:ext cx="7886700" cy="696096"/>
          </a:xfrm>
        </p:spPr>
        <p:txBody>
          <a:bodyPr/>
          <a:lstStyle/>
          <a:p>
            <a:r>
              <a:rPr lang="en-US" sz="3600" i="0" u="none" strike="noStrike" kern="1400" baseline="0" dirty="0">
                <a:latin typeface="Arial" panose="020B0604020202020204" pitchFamily="34" charset="0"/>
              </a:rPr>
              <a:t>An architecture for agents</a:t>
            </a:r>
          </a:p>
        </p:txBody>
      </p:sp>
      <p:sp>
        <p:nvSpPr>
          <p:cNvPr id="3" name="Text Placeholder 2"/>
          <p:cNvSpPr>
            <a:spLocks noGrp="1"/>
          </p:cNvSpPr>
          <p:nvPr>
            <p:ph type="body" idx="4294967295"/>
          </p:nvPr>
        </p:nvSpPr>
        <p:spPr>
          <a:xfrm>
            <a:off x="663486" y="1416400"/>
            <a:ext cx="7886700" cy="4351338"/>
          </a:xfrm>
        </p:spPr>
        <p:txBody>
          <a:bodyPr>
            <a:noAutofit/>
          </a:bodyPr>
          <a:lstStyle/>
          <a:p>
            <a:pPr marL="357188" indent="-357188"/>
            <a:r>
              <a:rPr lang="en-CA" sz="2000" b="0" i="0" u="none" strike="noStrike" baseline="0" dirty="0">
                <a:latin typeface="Arial" panose="020B0604020202020204" pitchFamily="34" charset="0"/>
              </a:rPr>
              <a:t>The simple model of adaptive systems provides a framework or reference model for thinking about agent-based interaction. </a:t>
            </a:r>
          </a:p>
          <a:p>
            <a:pPr marL="357188" indent="-357188"/>
            <a:r>
              <a:rPr lang="en-CA" sz="2000" b="0" i="0" u="none" strike="noStrike" baseline="0" dirty="0">
                <a:latin typeface="Arial" panose="020B0604020202020204" pitchFamily="34" charset="0"/>
              </a:rPr>
              <a:t>Agents are adaptive systems—systems that adapt to people. </a:t>
            </a:r>
          </a:p>
          <a:p>
            <a:pPr marL="357188" indent="-357188"/>
            <a:r>
              <a:rPr lang="en-CA" sz="2000" b="0" i="0" u="none" strike="noStrike" baseline="0" dirty="0">
                <a:latin typeface="Arial" panose="020B0604020202020204" pitchFamily="34" charset="0"/>
              </a:rPr>
              <a:t>Hence they need some representation of people; the ‘model of other systems’ becomes a ‘person model’ here. </a:t>
            </a:r>
          </a:p>
          <a:p>
            <a:pPr marL="357188" indent="-357188"/>
            <a:r>
              <a:rPr lang="en-CA" sz="2000" b="0" i="0" u="none" strike="noStrike" baseline="0" dirty="0">
                <a:latin typeface="Arial" panose="020B0604020202020204" pitchFamily="34" charset="0"/>
              </a:rPr>
              <a:t>The ‘model of itself’ is the representation that the agent has of the domain, or application. </a:t>
            </a:r>
          </a:p>
          <a:p>
            <a:pPr marL="357188" indent="-357188"/>
            <a:r>
              <a:rPr lang="en-CA" sz="2000" b="0" i="0" u="none" strike="noStrike" baseline="0" dirty="0">
                <a:latin typeface="Arial" panose="020B0604020202020204" pitchFamily="34" charset="0"/>
              </a:rPr>
              <a:t>The model of the interaction is an abstract representation of the interaction between the models of people and the models of the domain. </a:t>
            </a:r>
          </a:p>
          <a:p>
            <a:pPr marL="357188" indent="-357188"/>
            <a:r>
              <a:rPr lang="en-CA" sz="2000" b="0" i="0" u="none" strike="noStrike" baseline="0" dirty="0">
                <a:latin typeface="Arial" panose="020B0604020202020204" pitchFamily="34" charset="0"/>
              </a:rPr>
              <a:t>Each of these may be further elaborated, as indicated in Figure  17.5, which provides the full structural agent architecture. </a:t>
            </a:r>
          </a:p>
          <a:p>
            <a:pPr marL="357188" indent="-357188"/>
            <a:r>
              <a:rPr lang="en-CA" sz="2000" b="0" i="0" u="none" strike="noStrike" baseline="0" dirty="0">
                <a:latin typeface="Arial" panose="020B0604020202020204" pitchFamily="34" charset="0"/>
              </a:rPr>
              <a:t>This architecture is elaborated and discussed below.</a:t>
            </a:r>
          </a:p>
        </p:txBody>
      </p:sp>
    </p:spTree>
    <p:extLst>
      <p:ext uri="{BB962C8B-B14F-4D97-AF65-F5344CB8AC3E}">
        <p14:creationId xmlns:p14="http://schemas.microsoft.com/office/powerpoint/2010/main" val="2012222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1518"/>
            <a:ext cx="7886700" cy="609010"/>
          </a:xfrm>
        </p:spPr>
        <p:txBody>
          <a:bodyPr/>
          <a:lstStyle/>
          <a:p>
            <a:r>
              <a:rPr lang="en-US" sz="3600" i="0" u="none" strike="noStrike" kern="1400" baseline="0" dirty="0">
                <a:latin typeface="Arial" panose="020B0604020202020204" pitchFamily="34" charset="0"/>
              </a:rPr>
              <a:t>Person model</a:t>
            </a:r>
          </a:p>
        </p:txBody>
      </p:sp>
      <p:sp>
        <p:nvSpPr>
          <p:cNvPr id="3" name="Text Placeholder 2"/>
          <p:cNvSpPr>
            <a:spLocks noGrp="1"/>
          </p:cNvSpPr>
          <p:nvPr>
            <p:ph type="body" idx="4294967295"/>
          </p:nvPr>
        </p:nvSpPr>
        <p:spPr>
          <a:xfrm>
            <a:off x="660220" y="1425026"/>
            <a:ext cx="7886700" cy="4351338"/>
          </a:xfrm>
        </p:spPr>
        <p:txBody>
          <a:bodyPr>
            <a:normAutofit/>
          </a:bodyPr>
          <a:lstStyle/>
          <a:p>
            <a:pPr marL="357188" indent="-357188"/>
            <a:r>
              <a:rPr lang="en-CA" sz="2000" b="0" i="0" u="none" strike="noStrike" baseline="0" dirty="0">
                <a:latin typeface="Arial" panose="020B0604020202020204" pitchFamily="34" charset="0"/>
              </a:rPr>
              <a:t>The person model is also known as a ‘user model,’ but the term ‘user’ here seems particularly inappropriate for human–agent interaction where people are not using agents, but are interacting with them. </a:t>
            </a:r>
          </a:p>
          <a:p>
            <a:pPr marL="357188" indent="-357188"/>
            <a:r>
              <a:rPr lang="en-CA" sz="2000" b="0" i="0" u="none" strike="noStrike" baseline="0" dirty="0">
                <a:latin typeface="Arial" panose="020B0604020202020204" pitchFamily="34" charset="0"/>
              </a:rPr>
              <a:t>Indeed, some agent-based interaction is aiming to move beyond interaction, with its rather impersonal overtones. </a:t>
            </a:r>
          </a:p>
          <a:p>
            <a:pPr marL="357188" indent="-357188"/>
            <a:r>
              <a:rPr lang="en-CA" sz="2000" b="0" i="0" u="none" strike="noStrike" baseline="0" dirty="0">
                <a:latin typeface="Arial" panose="020B0604020202020204" pitchFamily="34" charset="0"/>
              </a:rPr>
              <a:t>In Section 17.5 we describe something called ‘personification technology’ where the aim is to turn interactions into relationships. </a:t>
            </a:r>
          </a:p>
          <a:p>
            <a:pPr marL="357188" indent="-357188"/>
            <a:r>
              <a:rPr lang="en-CA" sz="2000" b="0" i="0" u="none" strike="noStrike" baseline="0" dirty="0">
                <a:latin typeface="Arial" panose="020B0604020202020204" pitchFamily="34" charset="0"/>
              </a:rPr>
              <a:t>This brings in emotional and social aspects to the interaction.</a:t>
            </a:r>
          </a:p>
          <a:p>
            <a:pPr marL="357188" indent="-357188"/>
            <a:r>
              <a:rPr lang="en-CA" sz="2000" b="0" i="0" u="none" strike="noStrike" baseline="0" dirty="0">
                <a:latin typeface="Arial" panose="020B0604020202020204" pitchFamily="34" charset="0"/>
              </a:rPr>
              <a:t>The person model describes what the system ‘knows’ about people. </a:t>
            </a:r>
          </a:p>
        </p:txBody>
      </p:sp>
    </p:spTree>
    <p:extLst>
      <p:ext uri="{BB962C8B-B14F-4D97-AF65-F5344CB8AC3E}">
        <p14:creationId xmlns:p14="http://schemas.microsoft.com/office/powerpoint/2010/main" val="8523282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6860"/>
            <a:ext cx="7886700" cy="643846"/>
          </a:xfrm>
        </p:spPr>
        <p:txBody>
          <a:bodyPr/>
          <a:lstStyle/>
          <a:p>
            <a:r>
              <a:rPr lang="en-US" sz="3600" i="0" u="none" strike="noStrike" kern="1400" baseline="0" dirty="0">
                <a:latin typeface="Arial" panose="020B0604020202020204" pitchFamily="34" charset="0"/>
              </a:rPr>
              <a:t>Person model</a:t>
            </a:r>
          </a:p>
        </p:txBody>
      </p:sp>
      <p:sp>
        <p:nvSpPr>
          <p:cNvPr id="3" name="Text Placeholder 2"/>
          <p:cNvSpPr>
            <a:spLocks noGrp="1"/>
          </p:cNvSpPr>
          <p:nvPr>
            <p:ph type="body" idx="4294967295"/>
          </p:nvPr>
        </p:nvSpPr>
        <p:spPr>
          <a:xfrm>
            <a:off x="654777" y="1416316"/>
            <a:ext cx="7886700" cy="4644847"/>
          </a:xfrm>
        </p:spPr>
        <p:txBody>
          <a:bodyPr>
            <a:noAutofit/>
          </a:bodyPr>
          <a:lstStyle/>
          <a:p>
            <a:pPr marL="357188" indent="-357188"/>
            <a:r>
              <a:rPr lang="en-CA" sz="2000" b="0" i="0" u="none" strike="noStrike" baseline="0" dirty="0">
                <a:latin typeface="Arial" panose="020B0604020202020204" pitchFamily="34" charset="0"/>
              </a:rPr>
              <a:t>We like to distinguish psychological data from profile data because psychological data, emotional make-up and personality are qualitatively different features of people than their interests, history and habits that make up the profile data. </a:t>
            </a:r>
          </a:p>
          <a:p>
            <a:pPr marL="357188" indent="-357188"/>
            <a:r>
              <a:rPr lang="en-CA" sz="2000" b="0" i="0" u="none" strike="noStrike" baseline="0" dirty="0">
                <a:latin typeface="Arial" panose="020B0604020202020204" pitchFamily="34" charset="0"/>
              </a:rPr>
              <a:t>Some systems concentrate on developing models of habits, inferred by monitoring interactions over time (i.e., by keeping a dialogue record). </a:t>
            </a:r>
          </a:p>
          <a:p>
            <a:pPr marL="357188" indent="-357188"/>
            <a:r>
              <a:rPr lang="en-CA" sz="2000" b="0" i="0" u="none" strike="noStrike" baseline="0" dirty="0">
                <a:latin typeface="Arial" panose="020B0604020202020204" pitchFamily="34" charset="0"/>
              </a:rPr>
              <a:t>Other profile data can often be most easily obtained by asking people to provide it. </a:t>
            </a:r>
          </a:p>
          <a:p>
            <a:pPr marL="357188" indent="-357188"/>
            <a:r>
              <a:rPr lang="en-CA" sz="2000" b="0" i="0" u="none" strike="noStrike" baseline="0" dirty="0">
                <a:latin typeface="Arial" panose="020B0604020202020204" pitchFamily="34" charset="0"/>
              </a:rPr>
              <a:t>Other systems try to infer people’s goals, although it is very difficult to infer what someone is trying to do from the data typically available to a computer system. </a:t>
            </a:r>
          </a:p>
          <a:p>
            <a:pPr marL="357188" indent="-357188"/>
            <a:r>
              <a:rPr lang="en-CA" sz="2000" b="0" i="0" u="none" strike="noStrike" baseline="0" dirty="0">
                <a:latin typeface="Arial" panose="020B0604020202020204" pitchFamily="34" charset="0"/>
              </a:rPr>
              <a:t>A person’s knowledge of the domain is represented in the student model component of the person model.</a:t>
            </a:r>
          </a:p>
        </p:txBody>
      </p:sp>
    </p:spTree>
    <p:extLst>
      <p:ext uri="{BB962C8B-B14F-4D97-AF65-F5344CB8AC3E}">
        <p14:creationId xmlns:p14="http://schemas.microsoft.com/office/powerpoint/2010/main" val="1365173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0553"/>
            <a:ext cx="7886700" cy="730930"/>
          </a:xfrm>
        </p:spPr>
        <p:txBody>
          <a:bodyPr/>
          <a:lstStyle/>
          <a:p>
            <a:r>
              <a:rPr lang="en-US" sz="3600" i="0" u="none" strike="noStrike" kern="1400" baseline="0" dirty="0">
                <a:latin typeface="Arial" panose="020B0604020202020204" pitchFamily="34" charset="0"/>
              </a:rPr>
              <a:t>The original user model</a:t>
            </a:r>
          </a:p>
        </p:txBody>
      </p:sp>
      <p:sp>
        <p:nvSpPr>
          <p:cNvPr id="3" name="Text Placeholder 2"/>
          <p:cNvSpPr>
            <a:spLocks noGrp="1"/>
          </p:cNvSpPr>
          <p:nvPr>
            <p:ph type="body" idx="4294967295"/>
          </p:nvPr>
        </p:nvSpPr>
        <p:spPr>
          <a:xfrm>
            <a:off x="660220" y="1433735"/>
            <a:ext cx="7886700" cy="4351338"/>
          </a:xfrm>
        </p:spPr>
        <p:txBody>
          <a:bodyPr>
            <a:normAutofit/>
          </a:bodyPr>
          <a:lstStyle/>
          <a:p>
            <a:pPr marL="357188" indent="-357188"/>
            <a:r>
              <a:rPr lang="en-CA" sz="1600" b="0" i="0" u="none" strike="noStrike" baseline="0" dirty="0">
                <a:latin typeface="Arial" panose="020B0604020202020204" pitchFamily="34" charset="0"/>
              </a:rPr>
              <a:t>The pioneering approach to user models comes from Elaine Rich and her system called GRUNDY (Rich, 1989). </a:t>
            </a:r>
          </a:p>
          <a:p>
            <a:pPr marL="357188" indent="-357188"/>
            <a:r>
              <a:rPr lang="en-CA" sz="1600" b="0" i="0" u="none" strike="noStrike" baseline="0" dirty="0">
                <a:latin typeface="Arial" panose="020B0604020202020204" pitchFamily="34" charset="0"/>
              </a:rPr>
              <a:t>This work introduced the ideas of stereotypes—sets of characteristics shared by many people.</a:t>
            </a:r>
          </a:p>
          <a:p>
            <a:pPr marL="357188" indent="-357188"/>
            <a:r>
              <a:rPr lang="en-CA" sz="1600" b="0" i="0" u="none" strike="noStrike" baseline="0" dirty="0">
                <a:latin typeface="Arial" panose="020B0604020202020204" pitchFamily="34" charset="0"/>
              </a:rPr>
              <a:t> In GRUNDY the system is recommending books to people. </a:t>
            </a:r>
          </a:p>
          <a:p>
            <a:pPr marL="357188" indent="-357188"/>
            <a:r>
              <a:rPr lang="en-CA" sz="1600" b="0" i="0" u="none" strike="noStrike" baseline="0" dirty="0">
                <a:latin typeface="Arial" panose="020B0604020202020204" pitchFamily="34" charset="0"/>
              </a:rPr>
              <a:t>A simple set of characteristics is given a value representing the amount of that value and triggers are objects associated with a situation that selects the stereotype. </a:t>
            </a:r>
          </a:p>
          <a:p>
            <a:pPr marL="357188" indent="-357188"/>
            <a:r>
              <a:rPr lang="en-CA" sz="1600" b="0" i="0" u="none" strike="noStrike" baseline="0" dirty="0">
                <a:latin typeface="Arial" panose="020B0604020202020204" pitchFamily="34" charset="0"/>
              </a:rPr>
              <a:t>For example, if someone responds to a question asking whether that person is male or female then the answer will trigger a male or female stereotype. </a:t>
            </a:r>
          </a:p>
          <a:p>
            <a:pPr marL="357188" indent="-357188"/>
            <a:r>
              <a:rPr lang="en-CA" sz="1600" b="0" i="0" u="none" strike="noStrike" baseline="0" dirty="0">
                <a:latin typeface="Arial" panose="020B0604020202020204" pitchFamily="34" charset="0"/>
              </a:rPr>
              <a:t>A response that the person is athletic will trigger a sportsperson stereotype. </a:t>
            </a:r>
          </a:p>
          <a:p>
            <a:pPr marL="357188" indent="-357188"/>
            <a:r>
              <a:rPr lang="en-CA" sz="1600" b="0" i="0" u="none" strike="noStrike" baseline="0" dirty="0">
                <a:latin typeface="Arial" panose="020B0604020202020204" pitchFamily="34" charset="0"/>
              </a:rPr>
              <a:t>The system then makes inferences concerning the values of various characteristics derived from the stereotypes. </a:t>
            </a:r>
          </a:p>
          <a:p>
            <a:pPr marL="357188" indent="-357188"/>
            <a:r>
              <a:rPr lang="en-CA" sz="1600" b="0" i="0" u="none" strike="noStrike" baseline="0" dirty="0">
                <a:latin typeface="Arial" panose="020B0604020202020204" pitchFamily="34" charset="0"/>
              </a:rPr>
              <a:t>Various methods are used to refine the values and the system also maintains a confidence rating in its inferences. </a:t>
            </a:r>
          </a:p>
        </p:txBody>
      </p:sp>
    </p:spTree>
    <p:extLst>
      <p:ext uri="{BB962C8B-B14F-4D97-AF65-F5344CB8AC3E}">
        <p14:creationId xmlns:p14="http://schemas.microsoft.com/office/powerpoint/2010/main" val="7631922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5308"/>
            <a:ext cx="7886700" cy="643846"/>
          </a:xfrm>
        </p:spPr>
        <p:txBody>
          <a:bodyPr/>
          <a:lstStyle/>
          <a:p>
            <a:r>
              <a:rPr lang="en-US" sz="3600" i="0" u="none" strike="noStrike" kern="1400" baseline="0" dirty="0">
                <a:latin typeface="Arial" panose="020B0604020202020204" pitchFamily="34" charset="0"/>
              </a:rPr>
              <a:t>GRUNDY</a:t>
            </a:r>
          </a:p>
        </p:txBody>
      </p:sp>
      <p:sp>
        <p:nvSpPr>
          <p:cNvPr id="3" name="Text Placeholder 2"/>
          <p:cNvSpPr>
            <a:spLocks noGrp="1"/>
          </p:cNvSpPr>
          <p:nvPr>
            <p:ph type="body" idx="4294967295"/>
          </p:nvPr>
        </p:nvSpPr>
        <p:spPr>
          <a:xfrm>
            <a:off x="663486" y="1416240"/>
            <a:ext cx="7886700" cy="4351338"/>
          </a:xfrm>
        </p:spPr>
        <p:txBody>
          <a:bodyPr>
            <a:normAutofit/>
          </a:bodyPr>
          <a:lstStyle/>
          <a:p>
            <a:pPr marL="357188" indent="-357188"/>
            <a:r>
              <a:rPr lang="en-CA" b="0" i="0" u="none" strike="noStrike" baseline="0" dirty="0">
                <a:latin typeface="Arial" panose="020B0604020202020204" pitchFamily="34" charset="0"/>
              </a:rPr>
              <a:t>The example in Table 17.1 shows that the system has a confidence of 900 (out of 1000) in the assumption that the person is a male. </a:t>
            </a:r>
          </a:p>
          <a:p>
            <a:pPr marL="357188" indent="-357188"/>
            <a:r>
              <a:rPr lang="en-CA" b="0" i="0" u="none" strike="noStrike" baseline="0" dirty="0">
                <a:latin typeface="Arial" panose="020B0604020202020204" pitchFamily="34" charset="0"/>
              </a:rPr>
              <a:t>If the person is male and a sportsperson then he will like thrills (score 5 out of 5). Again the system is quite confident (900/1000). </a:t>
            </a:r>
          </a:p>
          <a:p>
            <a:pPr marL="357188" indent="-357188"/>
            <a:r>
              <a:rPr lang="en-CA" b="0" i="0" u="none" strike="noStrike" baseline="0" dirty="0">
                <a:latin typeface="Arial" panose="020B0604020202020204" pitchFamily="34" charset="0"/>
              </a:rPr>
              <a:t>The system is marginally less confident that the person will tolerate violence and less confident again (760/1000) that he will be motivated by excitement. The justification for the ratings is shown on the right-hand side.</a:t>
            </a:r>
          </a:p>
        </p:txBody>
      </p:sp>
    </p:spTree>
    <p:extLst>
      <p:ext uri="{BB962C8B-B14F-4D97-AF65-F5344CB8AC3E}">
        <p14:creationId xmlns:p14="http://schemas.microsoft.com/office/powerpoint/2010/main" val="52490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0404"/>
            <a:ext cx="7886700" cy="574176"/>
          </a:xfrm>
        </p:spPr>
        <p:txBody>
          <a:bodyPr/>
          <a:lstStyle/>
          <a:p>
            <a:r>
              <a:rPr lang="fr-FR" sz="3600" i="0" u="none" strike="noStrike" kern="1400" baseline="0" dirty="0">
                <a:latin typeface="Arial" panose="020B0604020202020204" pitchFamily="34" charset="0"/>
              </a:rPr>
              <a:t>Aims</a:t>
            </a:r>
          </a:p>
        </p:txBody>
      </p:sp>
      <p:sp>
        <p:nvSpPr>
          <p:cNvPr id="3" name="Text Placeholder 2"/>
          <p:cNvSpPr>
            <a:spLocks noGrp="1"/>
          </p:cNvSpPr>
          <p:nvPr>
            <p:ph type="body" idx="4294967295"/>
          </p:nvPr>
        </p:nvSpPr>
        <p:spPr>
          <a:xfrm>
            <a:off x="668845" y="1442444"/>
            <a:ext cx="8116380" cy="4839982"/>
          </a:xfrm>
        </p:spPr>
        <p:txBody>
          <a:bodyPr>
            <a:noAutofit/>
          </a:bodyPr>
          <a:lstStyle/>
          <a:p>
            <a:pPr marL="357188" indent="-357188">
              <a:lnSpc>
                <a:spcPts val="1800"/>
              </a:lnSpc>
            </a:pPr>
            <a:r>
              <a:rPr lang="en-CA" sz="1600" b="0" i="0" u="none" strike="noStrike" baseline="0" dirty="0">
                <a:latin typeface="Arial" panose="020B0604020202020204" pitchFamily="34" charset="0"/>
              </a:rPr>
              <a:t>Artificial Intelligence is an increasingly important part of UX design. </a:t>
            </a:r>
          </a:p>
          <a:p>
            <a:pPr marL="357188" indent="-357188">
              <a:lnSpc>
                <a:spcPts val="1800"/>
              </a:lnSpc>
            </a:pPr>
            <a:r>
              <a:rPr lang="en-CA" sz="1600" b="0" i="0" u="none" strike="noStrike" baseline="0" dirty="0">
                <a:latin typeface="Arial" panose="020B0604020202020204" pitchFamily="34" charset="0"/>
              </a:rPr>
              <a:t>Sometimes AI is realized as autonomous, active computer processes that possess some ability to communicate with people and/or other agents and to adapt their behaviour. </a:t>
            </a:r>
          </a:p>
          <a:p>
            <a:pPr marL="357188" indent="-357188">
              <a:lnSpc>
                <a:spcPts val="1800"/>
              </a:lnSpc>
            </a:pPr>
            <a:r>
              <a:rPr lang="en-CA" sz="1600" b="0" i="0" u="none" strike="noStrike" baseline="0" dirty="0">
                <a:latin typeface="Arial" panose="020B0604020202020204" pitchFamily="34" charset="0"/>
              </a:rPr>
              <a:t>These are also known as interface agents; agents are small artificial intelligence (AI) systems. </a:t>
            </a:r>
          </a:p>
          <a:p>
            <a:pPr marL="357188" indent="-357188">
              <a:lnSpc>
                <a:spcPts val="1800"/>
              </a:lnSpc>
            </a:pPr>
            <a:r>
              <a:rPr lang="en-CA" sz="1600" b="0" i="0" u="none" strike="noStrike" baseline="0" dirty="0">
                <a:latin typeface="Arial" panose="020B0604020202020204" pitchFamily="34" charset="0"/>
              </a:rPr>
              <a:t>Other examples of AI are the algorithms that are used to undertake a wide variety of tasks such as laying out visualizations of data, automatically filing in data, auto-completing URLs and calculating probabilities of some event occurring. </a:t>
            </a:r>
          </a:p>
          <a:p>
            <a:pPr marL="357188" indent="-357188">
              <a:lnSpc>
                <a:spcPts val="1800"/>
              </a:lnSpc>
            </a:pPr>
            <a:r>
              <a:rPr lang="en-CA" sz="1600" b="0" i="0" u="none" strike="noStrike" baseline="0" dirty="0">
                <a:latin typeface="Arial" panose="020B0604020202020204" pitchFamily="34" charset="0"/>
              </a:rPr>
              <a:t>Agent-based interaction has long been seen as a solution to many usability problems, and as a way of improving UX, but so far it has not delivered as much as was hoped. </a:t>
            </a:r>
          </a:p>
          <a:p>
            <a:pPr marL="357188" indent="-357188">
              <a:lnSpc>
                <a:spcPts val="1800"/>
              </a:lnSpc>
            </a:pPr>
            <a:r>
              <a:rPr lang="en-CA" sz="1600" b="0" i="0" u="none" strike="noStrike" baseline="0" dirty="0">
                <a:latin typeface="Arial" panose="020B0604020202020204" pitchFamily="34" charset="0"/>
              </a:rPr>
              <a:t>However, there have been some notable successes and many of the social media systems described in Chapter 15 employ some form of agent or AI in the interaction. </a:t>
            </a:r>
          </a:p>
          <a:p>
            <a:pPr marL="357188" indent="-357188">
              <a:lnSpc>
                <a:spcPts val="1800"/>
              </a:lnSpc>
            </a:pPr>
            <a:r>
              <a:rPr lang="en-CA" sz="1600" b="0" i="0" u="none" strike="noStrike" baseline="0" dirty="0">
                <a:latin typeface="Arial" panose="020B0604020202020204" pitchFamily="34" charset="0"/>
              </a:rPr>
              <a:t>Multimodal interaction (Chapter 13) also makes use of AI techniques to make inferences about interaction and identity. </a:t>
            </a:r>
          </a:p>
          <a:p>
            <a:pPr marL="357188" indent="-357188">
              <a:lnSpc>
                <a:spcPts val="1800"/>
              </a:lnSpc>
            </a:pPr>
            <a:r>
              <a:rPr lang="en-CA" sz="1600" b="0" i="0" u="none" strike="noStrike" baseline="0" dirty="0">
                <a:latin typeface="Arial" panose="020B0604020202020204" pitchFamily="34" charset="0"/>
              </a:rPr>
              <a:t>In the last few years AI has become a much more mainstream technology in areas such as robotics and self-driving cars and in areas of playing complex games such as Chess and Go where AI now outperforms humans.</a:t>
            </a:r>
          </a:p>
        </p:txBody>
      </p:sp>
    </p:spTree>
    <p:extLst>
      <p:ext uri="{BB962C8B-B14F-4D97-AF65-F5344CB8AC3E}">
        <p14:creationId xmlns:p14="http://schemas.microsoft.com/office/powerpoint/2010/main" val="12114207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5392"/>
            <a:ext cx="7886700" cy="643846"/>
          </a:xfrm>
        </p:spPr>
        <p:txBody>
          <a:bodyPr/>
          <a:lstStyle/>
          <a:p>
            <a:r>
              <a:rPr lang="en-US" sz="3600" i="0" u="none" strike="noStrike" kern="1400" baseline="0" dirty="0">
                <a:latin typeface="Arial" panose="020B0604020202020204" pitchFamily="34" charset="0"/>
              </a:rPr>
              <a:t>Machine Learning (1 of 2)</a:t>
            </a:r>
          </a:p>
        </p:txBody>
      </p:sp>
      <p:sp>
        <p:nvSpPr>
          <p:cNvPr id="3" name="Text Placeholder 2"/>
          <p:cNvSpPr>
            <a:spLocks noGrp="1"/>
          </p:cNvSpPr>
          <p:nvPr>
            <p:ph type="body" idx="4294967295"/>
          </p:nvPr>
        </p:nvSpPr>
        <p:spPr>
          <a:xfrm>
            <a:off x="663486" y="1425028"/>
            <a:ext cx="7886700" cy="4566465"/>
          </a:xfrm>
        </p:spPr>
        <p:txBody>
          <a:bodyPr>
            <a:noAutofit/>
          </a:bodyPr>
          <a:lstStyle/>
          <a:p>
            <a:pPr marL="357188" indent="-357188"/>
            <a:r>
              <a:rPr lang="en-CA" sz="1800" b="0" i="0" u="none" strike="noStrike" baseline="0" dirty="0">
                <a:latin typeface="Arial" panose="020B0604020202020204" pitchFamily="34" charset="0"/>
              </a:rPr>
              <a:t>Although such an approach, especially in the rather crude example shown, is politically rather dubious, it can be effective. </a:t>
            </a:r>
          </a:p>
          <a:p>
            <a:pPr marL="357188" indent="-357188"/>
            <a:r>
              <a:rPr lang="en-CA" sz="1800" b="0" i="0" u="none" strike="noStrike" baseline="0" dirty="0">
                <a:latin typeface="Arial" panose="020B0604020202020204" pitchFamily="34" charset="0"/>
              </a:rPr>
              <a:t>This is the sort of data that is kept about all of us on websites such as Amazon.com. Not a very sophisticated view of people! </a:t>
            </a:r>
          </a:p>
          <a:p>
            <a:pPr marL="357188" indent="-357188"/>
            <a:r>
              <a:rPr lang="en-CA" sz="1800" b="0" i="0" u="none" strike="noStrike" baseline="0" dirty="0">
                <a:latin typeface="Arial" panose="020B0604020202020204" pitchFamily="34" charset="0"/>
              </a:rPr>
              <a:t>Increased levels of sophistication come from machine learning (ML) approaches to AI. </a:t>
            </a:r>
          </a:p>
          <a:p>
            <a:pPr marL="357188" indent="-357188"/>
            <a:r>
              <a:rPr lang="en-CA" sz="1800" b="0" i="0" u="none" strike="noStrike" baseline="0" dirty="0">
                <a:latin typeface="Arial" panose="020B0604020202020204" pitchFamily="34" charset="0"/>
              </a:rPr>
              <a:t>ML algorithms employed by Google, Amazon and Web browsers such as Safari learn more abstract concepts from classifying specific examples. </a:t>
            </a:r>
          </a:p>
          <a:p>
            <a:pPr marL="357188" indent="-357188"/>
            <a:r>
              <a:rPr lang="en-CA" sz="1800" b="0" i="0" u="none" strike="noStrike" baseline="0" dirty="0">
                <a:latin typeface="Arial" panose="020B0604020202020204" pitchFamily="34" charset="0"/>
              </a:rPr>
              <a:t>If I type ‘</a:t>
            </a:r>
            <a:r>
              <a:rPr lang="en-CA" sz="1800" b="0" i="0" u="none" strike="noStrike" baseline="0" dirty="0" err="1">
                <a:latin typeface="Arial" panose="020B0604020202020204" pitchFamily="34" charset="0"/>
              </a:rPr>
              <a:t>gua</a:t>
            </a:r>
            <a:r>
              <a:rPr lang="en-CA" sz="1800" b="0" i="0" u="none" strike="noStrike" baseline="0" dirty="0">
                <a:latin typeface="Arial" panose="020B0604020202020204" pitchFamily="34" charset="0"/>
              </a:rPr>
              <a:t>’ into my Web browser, it will instantly suggest ‘guardian crossword cryptic’ because it associates the letters ‘</a:t>
            </a:r>
            <a:r>
              <a:rPr lang="en-CA" sz="1800" b="0" i="0" u="none" strike="noStrike" baseline="0" dirty="0" err="1">
                <a:latin typeface="Arial" panose="020B0604020202020204" pitchFamily="34" charset="0"/>
              </a:rPr>
              <a:t>gua</a:t>
            </a:r>
            <a:r>
              <a:rPr lang="en-CA" sz="1800" b="0" i="0" u="none" strike="noStrike" baseline="0" dirty="0">
                <a:latin typeface="Arial" panose="020B0604020202020204" pitchFamily="34" charset="0"/>
              </a:rPr>
              <a:t>’ with me selecting the guardian crossword. </a:t>
            </a:r>
          </a:p>
          <a:p>
            <a:pPr marL="357188" indent="-357188"/>
            <a:r>
              <a:rPr lang="en-CA" sz="1800" b="0" i="0" u="none" strike="noStrike" baseline="0" dirty="0">
                <a:latin typeface="Arial" panose="020B0604020202020204" pitchFamily="34" charset="0"/>
              </a:rPr>
              <a:t>This association will be strengthened when I select the proposed Web link and hence the browser has ‘learnt’ something about the behaviours on my Web browser. </a:t>
            </a:r>
          </a:p>
        </p:txBody>
      </p:sp>
    </p:spTree>
    <p:extLst>
      <p:ext uri="{BB962C8B-B14F-4D97-AF65-F5344CB8AC3E}">
        <p14:creationId xmlns:p14="http://schemas.microsoft.com/office/powerpoint/2010/main" val="1735991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7464"/>
            <a:ext cx="7886700" cy="682804"/>
          </a:xfrm>
        </p:spPr>
        <p:txBody>
          <a:bodyPr/>
          <a:lstStyle/>
          <a:p>
            <a:r>
              <a:rPr lang="en-US" sz="3600" i="0" u="none" strike="noStrike" kern="1400" baseline="0" dirty="0">
                <a:latin typeface="Arial" panose="020B0604020202020204" pitchFamily="34" charset="0"/>
              </a:rPr>
              <a:t>Machine Learning </a:t>
            </a:r>
            <a:r>
              <a:rPr lang="en-US" sz="3600" i="0" u="none" strike="noStrike" kern="1400" baseline="0" dirty="0" smtClean="0">
                <a:latin typeface="Arial" panose="020B0604020202020204" pitchFamily="34" charset="0"/>
              </a:rPr>
              <a:t>(2 </a:t>
            </a:r>
            <a:r>
              <a:rPr lang="en-US" sz="3600" i="0" u="none" strike="noStrike" kern="1400" baseline="0" dirty="0">
                <a:latin typeface="Arial" panose="020B0604020202020204" pitchFamily="34" charset="0"/>
              </a:rPr>
              <a:t>of 2) </a:t>
            </a:r>
          </a:p>
        </p:txBody>
      </p:sp>
      <p:sp>
        <p:nvSpPr>
          <p:cNvPr id="3" name="Text Placeholder 2"/>
          <p:cNvSpPr>
            <a:spLocks noGrp="1"/>
          </p:cNvSpPr>
          <p:nvPr>
            <p:ph type="body" idx="4294967295"/>
          </p:nvPr>
        </p:nvSpPr>
        <p:spPr>
          <a:xfrm>
            <a:off x="660220" y="1425026"/>
            <a:ext cx="7886700" cy="4351338"/>
          </a:xfrm>
        </p:spPr>
        <p:txBody>
          <a:bodyPr>
            <a:normAutofit/>
          </a:bodyPr>
          <a:lstStyle/>
          <a:p>
            <a:pPr marL="357188" indent="-357188"/>
            <a:r>
              <a:rPr lang="en-CA" sz="1800" b="0" i="0" u="none" strike="noStrike" baseline="0" dirty="0">
                <a:latin typeface="Arial" panose="020B0604020202020204" pitchFamily="34" charset="0"/>
              </a:rPr>
              <a:t>However, note that there is no user model here as it does not know that the person doing this is me. </a:t>
            </a:r>
          </a:p>
          <a:p>
            <a:pPr marL="357188" indent="-357188"/>
            <a:r>
              <a:rPr lang="en-CA" sz="1800" b="0" i="0" u="none" strike="noStrike" baseline="0" dirty="0">
                <a:latin typeface="Arial" panose="020B0604020202020204" pitchFamily="34" charset="0"/>
              </a:rPr>
              <a:t>There is </a:t>
            </a:r>
            <a:r>
              <a:rPr lang="en-CA" sz="1800" b="0" i="0" u="none" strike="noStrike" baseline="0" dirty="0" err="1">
                <a:latin typeface="Arial" panose="020B0604020202020204" pitchFamily="34" charset="0"/>
              </a:rPr>
              <a:t>adaptivity</a:t>
            </a:r>
            <a:r>
              <a:rPr lang="en-CA" sz="1800" b="0" i="0" u="none" strike="noStrike" baseline="0" dirty="0">
                <a:latin typeface="Arial" panose="020B0604020202020204" pitchFamily="34" charset="0"/>
              </a:rPr>
              <a:t> based on making abstractions from the dialogue record. </a:t>
            </a:r>
          </a:p>
          <a:p>
            <a:pPr marL="357188" indent="-357188"/>
            <a:r>
              <a:rPr lang="en-CA" sz="1800" b="0" i="0" u="none" strike="noStrike" baseline="0" dirty="0">
                <a:latin typeface="Arial" panose="020B0604020202020204" pitchFamily="34" charset="0"/>
              </a:rPr>
              <a:t>This could be contrasted with the recommender system on Amazon which does know it is me because it demands that I sign in to the site. </a:t>
            </a:r>
          </a:p>
          <a:p>
            <a:pPr marL="357188" indent="-357188"/>
            <a:r>
              <a:rPr lang="en-CA" sz="1800" b="0" i="0" u="none" strike="noStrike" baseline="0" dirty="0">
                <a:latin typeface="Arial" panose="020B0604020202020204" pitchFamily="34" charset="0"/>
              </a:rPr>
              <a:t>Even then Amazon can make some strange inferences. </a:t>
            </a:r>
          </a:p>
          <a:p>
            <a:pPr marL="357188" indent="-357188"/>
            <a:r>
              <a:rPr lang="en-CA" sz="1800" b="0" i="0" u="none" strike="noStrike" baseline="0" dirty="0">
                <a:latin typeface="Arial" panose="020B0604020202020204" pitchFamily="34" charset="0"/>
              </a:rPr>
              <a:t>After I had done my shopping for my nephews and nieces at Christmas, it started including children’s books in its recommendations for me. </a:t>
            </a:r>
          </a:p>
          <a:p>
            <a:pPr marL="357188" indent="-357188"/>
            <a:r>
              <a:rPr lang="en-CA" sz="1800" b="0" i="0" u="none" strike="noStrike" baseline="0" dirty="0">
                <a:latin typeface="Arial" panose="020B0604020202020204" pitchFamily="34" charset="0"/>
              </a:rPr>
              <a:t>It was not able to distinguish when I was shopping for myself and when I was shopping for others. </a:t>
            </a:r>
          </a:p>
          <a:p>
            <a:pPr marL="357188" indent="-357188"/>
            <a:r>
              <a:rPr lang="en-CA" sz="1800" b="0" i="0" u="none" strike="noStrike" baseline="0" dirty="0">
                <a:latin typeface="Arial" panose="020B0604020202020204" pitchFamily="34" charset="0"/>
              </a:rPr>
              <a:t>ML is improving rapidly as there is so much data available for machines to ‘learn’ from (where ‘learn’ really means associate two things together). </a:t>
            </a:r>
          </a:p>
          <a:p>
            <a:pPr marL="357188" indent="-357188"/>
            <a:r>
              <a:rPr lang="en-CA" sz="1800" b="0" i="0" u="none" strike="noStrike" baseline="0" dirty="0">
                <a:latin typeface="Arial" panose="020B0604020202020204" pitchFamily="34" charset="0"/>
              </a:rPr>
              <a:t>But ML will still make category errors unless humans intervene. </a:t>
            </a:r>
          </a:p>
        </p:txBody>
      </p:sp>
    </p:spTree>
    <p:extLst>
      <p:ext uri="{BB962C8B-B14F-4D97-AF65-F5344CB8AC3E}">
        <p14:creationId xmlns:p14="http://schemas.microsoft.com/office/powerpoint/2010/main" val="1103925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22808"/>
            <a:ext cx="7886700" cy="643846"/>
          </a:xfrm>
        </p:spPr>
        <p:txBody>
          <a:bodyPr/>
          <a:lstStyle/>
          <a:p>
            <a:r>
              <a:rPr lang="en-US" sz="3600" i="0" u="none" strike="noStrike" kern="1400" baseline="0" dirty="0">
                <a:latin typeface="Arial" panose="020B0604020202020204" pitchFamily="34" charset="0"/>
              </a:rPr>
              <a:t>Person Models: psychology</a:t>
            </a:r>
          </a:p>
        </p:txBody>
      </p:sp>
      <p:sp>
        <p:nvSpPr>
          <p:cNvPr id="3" name="Text Placeholder 2"/>
          <p:cNvSpPr>
            <a:spLocks noGrp="1"/>
          </p:cNvSpPr>
          <p:nvPr>
            <p:ph type="body" idx="4294967295"/>
          </p:nvPr>
        </p:nvSpPr>
        <p:spPr>
          <a:xfrm>
            <a:off x="665213" y="1433734"/>
            <a:ext cx="7886700" cy="4787811"/>
          </a:xfrm>
        </p:spPr>
        <p:txBody>
          <a:bodyPr>
            <a:noAutofit/>
          </a:bodyPr>
          <a:lstStyle/>
          <a:p>
            <a:pPr marL="357188" indent="-357188"/>
            <a:r>
              <a:rPr lang="en-US" sz="1600" b="0" i="0" u="none" strike="noStrike" baseline="0" dirty="0">
                <a:latin typeface="Arial" panose="020B0604020202020204" pitchFamily="34" charset="0"/>
              </a:rPr>
              <a:t>People’s cognitive and other psychological characteristics represent a different challenge for person models. </a:t>
            </a:r>
          </a:p>
          <a:p>
            <a:pPr marL="357188" indent="-357188"/>
            <a:r>
              <a:rPr lang="en-US" sz="1600" b="0" i="0" u="none" strike="noStrike" baseline="0" dirty="0">
                <a:latin typeface="Arial" panose="020B0604020202020204" pitchFamily="34" charset="0"/>
              </a:rPr>
              <a:t>One of the reasons for focusing on psychological models is that these are characteristics that are most resistant to change in people (van der Veer et al., 1985). </a:t>
            </a:r>
          </a:p>
          <a:p>
            <a:pPr marL="357188" indent="-357188"/>
            <a:r>
              <a:rPr lang="en-US" sz="1600" b="0" i="0" u="none" strike="noStrike" baseline="0" dirty="0">
                <a:latin typeface="Arial" panose="020B0604020202020204" pitchFamily="34" charset="0"/>
              </a:rPr>
              <a:t>If you have a lower spatial ability, you will have more trouble using a virtual reality system than someone who has a higher spatial ability. </a:t>
            </a:r>
          </a:p>
          <a:p>
            <a:pPr marL="357188" indent="-357188"/>
            <a:r>
              <a:rPr lang="en-US" sz="1600" b="0" i="0" u="none" strike="noStrike" baseline="0" dirty="0">
                <a:latin typeface="Arial" panose="020B0604020202020204" pitchFamily="34" charset="0"/>
              </a:rPr>
              <a:t>Kristina Höök, for example, showed that individuals differ considerably in their ability to navigate information spaces. She developed a hypertext system that adapted to different users by automatically hiding some information from people who would not be interested in a particular node (Höök, 2000). </a:t>
            </a:r>
          </a:p>
          <a:p>
            <a:pPr marL="357188" indent="-357188"/>
            <a:r>
              <a:rPr lang="en-US" sz="1600" b="0" i="0" u="none" strike="noStrike" baseline="0" dirty="0">
                <a:latin typeface="Arial" panose="020B0604020202020204" pitchFamily="34" charset="0"/>
              </a:rPr>
              <a:t>Whereas people can learn domain knowledge and may be tolerant of different learning styles, they are less likely to be able to change fundamental psychological characteristics such as spatial ability. </a:t>
            </a:r>
          </a:p>
          <a:p>
            <a:pPr marL="357188" indent="-357188"/>
            <a:r>
              <a:rPr lang="en-US" sz="1600" b="0" i="0" u="none" strike="noStrike" baseline="0" dirty="0">
                <a:latin typeface="Arial" panose="020B0604020202020204" pitchFamily="34" charset="0"/>
              </a:rPr>
              <a:t>Where a high level of such an ability is demanded by an application, many people will be excluded from a successful interaction. </a:t>
            </a:r>
          </a:p>
          <a:p>
            <a:pPr marL="357188" indent="-357188"/>
            <a:r>
              <a:rPr lang="en-US" sz="1600" b="0" i="0" u="none" strike="noStrike" baseline="0" dirty="0">
                <a:latin typeface="Arial" panose="020B0604020202020204" pitchFamily="34" charset="0"/>
              </a:rPr>
              <a:t>In Box 2.3 we discussed individual differences and the OCEAN model of personality. </a:t>
            </a:r>
          </a:p>
        </p:txBody>
      </p:sp>
    </p:spTree>
    <p:extLst>
      <p:ext uri="{BB962C8B-B14F-4D97-AF65-F5344CB8AC3E}">
        <p14:creationId xmlns:p14="http://schemas.microsoft.com/office/powerpoint/2010/main" val="1571862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62141"/>
            <a:ext cx="7886700" cy="748348"/>
          </a:xfrm>
        </p:spPr>
        <p:txBody>
          <a:bodyPr/>
          <a:lstStyle/>
          <a:p>
            <a:r>
              <a:rPr lang="en-US" sz="3600" i="0" u="none" strike="noStrike" kern="1400" baseline="0" dirty="0">
                <a:latin typeface="Arial" panose="020B0604020202020204" pitchFamily="34" charset="0"/>
              </a:rPr>
              <a:t>Person Models: conclusion</a:t>
            </a:r>
          </a:p>
        </p:txBody>
      </p:sp>
      <p:sp>
        <p:nvSpPr>
          <p:cNvPr id="3" name="Text Placeholder 2"/>
          <p:cNvSpPr>
            <a:spLocks noGrp="1"/>
          </p:cNvSpPr>
          <p:nvPr>
            <p:ph type="body" idx="4294967295"/>
          </p:nvPr>
        </p:nvSpPr>
        <p:spPr>
          <a:xfrm>
            <a:off x="654777" y="1425026"/>
            <a:ext cx="7886700" cy="4351338"/>
          </a:xfrm>
        </p:spPr>
        <p:txBody>
          <a:bodyPr>
            <a:normAutofit/>
          </a:bodyPr>
          <a:lstStyle/>
          <a:p>
            <a:pPr marL="357188" indent="-357188"/>
            <a:r>
              <a:rPr lang="en-CA" sz="2000" b="0" i="0" u="none" strike="noStrike" baseline="0" dirty="0">
                <a:latin typeface="Arial" panose="020B0604020202020204" pitchFamily="34" charset="0"/>
              </a:rPr>
              <a:t>Although there is plenty of evidence that personality, emotional and cognitive traits in people make a large difference to HCI and UX (</a:t>
            </a:r>
            <a:r>
              <a:rPr lang="en-CA" sz="2000" b="0" i="0" u="none" strike="noStrike" baseline="0" dirty="0" err="1">
                <a:latin typeface="Arial" panose="020B0604020202020204" pitchFamily="34" charset="0"/>
              </a:rPr>
              <a:t>Specht</a:t>
            </a:r>
            <a:r>
              <a:rPr lang="en-CA" sz="2000" b="0" i="0" u="none" strike="noStrike" baseline="0" dirty="0">
                <a:latin typeface="Arial" panose="020B0604020202020204" pitchFamily="34" charset="0"/>
              </a:rPr>
              <a:t>, </a:t>
            </a:r>
            <a:r>
              <a:rPr lang="en-CA" sz="2000" b="0" i="0" u="none" strike="noStrike" baseline="0" dirty="0" err="1">
                <a:latin typeface="Arial" panose="020B0604020202020204" pitchFamily="34" charset="0"/>
              </a:rPr>
              <a:t>Egloff</a:t>
            </a:r>
            <a:r>
              <a:rPr lang="en-CA" sz="2000" b="0" i="0" u="none" strike="noStrike" baseline="0" dirty="0">
                <a:latin typeface="Arial" panose="020B0604020202020204" pitchFamily="34" charset="0"/>
              </a:rPr>
              <a:t>, &amp; </a:t>
            </a:r>
            <a:r>
              <a:rPr lang="en-CA" sz="2000" b="0" i="0" u="none" strike="noStrike" baseline="0" dirty="0" err="1">
                <a:latin typeface="Arial" panose="020B0604020202020204" pitchFamily="34" charset="0"/>
              </a:rPr>
              <a:t>Schmukle</a:t>
            </a:r>
            <a:r>
              <a:rPr lang="en-CA" sz="2000" b="0" i="0" u="none" strike="noStrike" baseline="0" dirty="0">
                <a:latin typeface="Arial" panose="020B0604020202020204" pitchFamily="34" charset="0"/>
              </a:rPr>
              <a:t>, 2011), few adaptive or agent-based systems attempt to make use of this data.</a:t>
            </a:r>
          </a:p>
          <a:p>
            <a:pPr marL="357188" indent="-357188"/>
            <a:r>
              <a:rPr lang="en-CA" sz="2000" b="0" i="0" u="none" strike="noStrike" baseline="0" dirty="0">
                <a:latin typeface="Arial" panose="020B0604020202020204" pitchFamily="34" charset="0"/>
              </a:rPr>
              <a:t>Most person models in practice are just simple pragmatic representations of a very few characteristics of people. </a:t>
            </a:r>
          </a:p>
          <a:p>
            <a:pPr marL="357188" indent="-357188"/>
            <a:r>
              <a:rPr lang="en-CA" sz="2000" b="0" i="0" u="none" strike="noStrike" baseline="0" dirty="0">
                <a:latin typeface="Arial" panose="020B0604020202020204" pitchFamily="34" charset="0"/>
              </a:rPr>
              <a:t>Of course, there are important privacy issues to be considered and ethical considerations as to what people should be told about what data is kept on them. </a:t>
            </a:r>
          </a:p>
          <a:p>
            <a:pPr marL="357188" indent="-357188"/>
            <a:r>
              <a:rPr lang="en-CA" sz="2000" b="0" i="0" u="none" strike="noStrike" baseline="0" dirty="0">
                <a:latin typeface="Arial" panose="020B0604020202020204" pitchFamily="34" charset="0"/>
              </a:rPr>
              <a:t>Person models can quickly become out of date and need maintaining.</a:t>
            </a:r>
          </a:p>
        </p:txBody>
      </p:sp>
    </p:spTree>
    <p:extLst>
      <p:ext uri="{BB962C8B-B14F-4D97-AF65-F5344CB8AC3E}">
        <p14:creationId xmlns:p14="http://schemas.microsoft.com/office/powerpoint/2010/main" val="20928301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14100"/>
            <a:ext cx="7886700" cy="643846"/>
          </a:xfrm>
        </p:spPr>
        <p:txBody>
          <a:bodyPr/>
          <a:lstStyle/>
          <a:p>
            <a:r>
              <a:rPr lang="en-US" sz="3600" i="0" u="none" strike="noStrike" kern="1400" baseline="0" dirty="0">
                <a:latin typeface="Arial" panose="020B0604020202020204" pitchFamily="34" charset="0"/>
              </a:rPr>
              <a:t>Domain models</a:t>
            </a:r>
          </a:p>
        </p:txBody>
      </p:sp>
      <p:sp>
        <p:nvSpPr>
          <p:cNvPr id="3" name="Text Placeholder 2"/>
          <p:cNvSpPr>
            <a:spLocks noGrp="1"/>
          </p:cNvSpPr>
          <p:nvPr>
            <p:ph type="body" idx="4294967295"/>
          </p:nvPr>
        </p:nvSpPr>
        <p:spPr>
          <a:xfrm>
            <a:off x="660219" y="1425109"/>
            <a:ext cx="7886700" cy="4351338"/>
          </a:xfrm>
        </p:spPr>
        <p:txBody>
          <a:bodyPr>
            <a:normAutofit/>
          </a:bodyPr>
          <a:lstStyle/>
          <a:p>
            <a:pPr marL="357188" indent="-357188"/>
            <a:r>
              <a:rPr lang="en-CA" sz="1600" b="0" i="0" u="none" strike="noStrike" baseline="0" dirty="0">
                <a:latin typeface="Arial" panose="020B0604020202020204" pitchFamily="34" charset="0"/>
              </a:rPr>
              <a:t>The domain model describes the agent’s representation of the domain. </a:t>
            </a:r>
          </a:p>
          <a:p>
            <a:pPr marL="357188" indent="-357188"/>
            <a:r>
              <a:rPr lang="en-CA" sz="1600" b="0" i="0" u="none" strike="noStrike" baseline="0" dirty="0">
                <a:latin typeface="Arial" panose="020B0604020202020204" pitchFamily="34" charset="0"/>
              </a:rPr>
              <a:t>It may do so at all or any of three levels of description: physical, conceptual and intentional. </a:t>
            </a:r>
          </a:p>
          <a:p>
            <a:pPr marL="357188" indent="-357188"/>
            <a:r>
              <a:rPr lang="en-CA" sz="1600" b="0" i="0" u="none" strike="noStrike" baseline="0" dirty="0">
                <a:latin typeface="Arial" panose="020B0604020202020204" pitchFamily="34" charset="0"/>
              </a:rPr>
              <a:t>Physical characteristics of the domain would include things such as colours of a display, and whether data was displayed as a menu or as a list of radio buttons. The physical characteristics are to do with the ‘skins’ of a system. </a:t>
            </a:r>
          </a:p>
          <a:p>
            <a:pPr marL="357188" indent="-357188"/>
            <a:r>
              <a:rPr lang="en-CA" sz="1600" b="0" i="0" u="none" strike="noStrike" baseline="0" dirty="0">
                <a:latin typeface="Arial" panose="020B0604020202020204" pitchFamily="34" charset="0"/>
              </a:rPr>
              <a:t>Conceptually a domain is described in terms of the objects and attributes of the things in that domain.</a:t>
            </a:r>
          </a:p>
          <a:p>
            <a:pPr marL="357188" indent="-357188"/>
            <a:r>
              <a:rPr lang="en-CA" sz="1600" b="0" i="0" u="none" strike="noStrike" baseline="0" dirty="0">
                <a:latin typeface="Arial" panose="020B0604020202020204" pitchFamily="34" charset="0"/>
              </a:rPr>
              <a:t>The intentional description is to do with purpose. </a:t>
            </a:r>
          </a:p>
          <a:p>
            <a:pPr marL="357188" indent="-357188"/>
            <a:r>
              <a:rPr lang="en-CA" sz="1600" b="0" i="0" u="none" strike="noStrike" baseline="0" dirty="0">
                <a:latin typeface="Arial" panose="020B0604020202020204" pitchFamily="34" charset="0"/>
              </a:rPr>
              <a:t>For example, an e-mail filtering agent might have a domain model which describes e-mails in terms of the main concepts—header, subject, who it is from and so on. </a:t>
            </a:r>
          </a:p>
          <a:p>
            <a:pPr marL="357188" indent="-357188"/>
            <a:r>
              <a:rPr lang="en-CA" sz="1600" b="0" i="0" u="none" strike="noStrike" baseline="0" dirty="0">
                <a:latin typeface="Arial" panose="020B0604020202020204" pitchFamily="34" charset="0"/>
              </a:rPr>
              <a:t>A physical description of the domain may include font and colour options. </a:t>
            </a:r>
          </a:p>
          <a:p>
            <a:pPr marL="357188" indent="-357188"/>
            <a:r>
              <a:rPr lang="en-CA" sz="1600" b="0" i="0" u="none" strike="noStrike" baseline="0" dirty="0">
                <a:latin typeface="Arial" panose="020B0604020202020204" pitchFamily="34" charset="0"/>
              </a:rPr>
              <a:t>An intentional description may have a rule that says ‘if the message is classified as “urgent” then display an alarm to the person.’</a:t>
            </a:r>
          </a:p>
        </p:txBody>
      </p:sp>
    </p:spTree>
    <p:extLst>
      <p:ext uri="{BB962C8B-B14F-4D97-AF65-F5344CB8AC3E}">
        <p14:creationId xmlns:p14="http://schemas.microsoft.com/office/powerpoint/2010/main" val="561559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5390"/>
            <a:ext cx="7886700" cy="643846"/>
          </a:xfrm>
        </p:spPr>
        <p:txBody>
          <a:bodyPr/>
          <a:lstStyle/>
          <a:p>
            <a:r>
              <a:rPr lang="en-US" sz="3600" i="0" u="none" strike="noStrike" kern="1400" baseline="0" dirty="0">
                <a:latin typeface="Arial" panose="020B0604020202020204" pitchFamily="34" charset="0"/>
              </a:rPr>
              <a:t>Levels of description</a:t>
            </a:r>
          </a:p>
        </p:txBody>
      </p:sp>
      <p:sp>
        <p:nvSpPr>
          <p:cNvPr id="3" name="Text Placeholder 2"/>
          <p:cNvSpPr>
            <a:spLocks noGrp="1"/>
          </p:cNvSpPr>
          <p:nvPr>
            <p:ph type="body" idx="4294967295"/>
          </p:nvPr>
        </p:nvSpPr>
        <p:spPr>
          <a:xfrm>
            <a:off x="663486" y="1442443"/>
            <a:ext cx="7886700" cy="4975609"/>
          </a:xfrm>
        </p:spPr>
        <p:txBody>
          <a:bodyPr>
            <a:noAutofit/>
          </a:bodyPr>
          <a:lstStyle/>
          <a:p>
            <a:pPr marL="357188" indent="-357188">
              <a:lnSpc>
                <a:spcPts val="1800"/>
              </a:lnSpc>
            </a:pPr>
            <a:r>
              <a:rPr lang="en-CA" sz="1600" b="0" i="0" u="none" strike="noStrike" baseline="0" dirty="0">
                <a:latin typeface="Arial" panose="020B0604020202020204" pitchFamily="34" charset="0"/>
              </a:rPr>
              <a:t>These three levels of description are apparent in Rasmussen’s consideration of mental models and HCI (Rasmussen, 1986, 1990) and in the philosophical arguments of Pylyshyn (1984) and Dennett (1989). </a:t>
            </a:r>
          </a:p>
          <a:p>
            <a:pPr marL="357188" indent="-357188">
              <a:lnSpc>
                <a:spcPts val="1800"/>
              </a:lnSpc>
            </a:pPr>
            <a:r>
              <a:rPr lang="en-CA" sz="1600" b="0" i="0" u="none" strike="noStrike" baseline="0" dirty="0">
                <a:latin typeface="Arial" panose="020B0604020202020204" pitchFamily="34" charset="0"/>
              </a:rPr>
              <a:t>Pylyshyn argues that what ‘might be called the basic assumption of cognitive science [is] that there are at least three distinct, independent levels at which we can find explanatory principles biological, functional and intentional’ (Pylyshyn, 1984, p. 131, Pylyshyn’s italics). </a:t>
            </a:r>
          </a:p>
          <a:p>
            <a:pPr marL="357188" indent="-357188">
              <a:lnSpc>
                <a:spcPts val="1800"/>
              </a:lnSpc>
            </a:pPr>
            <a:r>
              <a:rPr lang="en-CA" sz="1600" b="0" i="0" u="none" strike="noStrike" baseline="0" dirty="0">
                <a:latin typeface="Arial" panose="020B0604020202020204" pitchFamily="34" charset="0"/>
              </a:rPr>
              <a:t>The levels are distinguishable from each other and necessary because they reveal generalizations which would otherwise not be apparent. </a:t>
            </a:r>
          </a:p>
          <a:p>
            <a:pPr marL="357188" indent="-357188">
              <a:lnSpc>
                <a:spcPts val="1800"/>
              </a:lnSpc>
            </a:pPr>
            <a:r>
              <a:rPr lang="en-CA" sz="1600" b="0" i="0" u="none" strike="noStrike" baseline="0" dirty="0">
                <a:latin typeface="Arial" panose="020B0604020202020204" pitchFamily="34" charset="0"/>
              </a:rPr>
              <a:t>A functional description is necessary because different functions may be realized through the same physical states. </a:t>
            </a:r>
          </a:p>
          <a:p>
            <a:pPr marL="357188" indent="-357188">
              <a:lnSpc>
                <a:spcPts val="1800"/>
              </a:lnSpc>
            </a:pPr>
            <a:r>
              <a:rPr lang="en-CA" sz="1600" b="0" i="0" u="none" strike="noStrike" baseline="0" dirty="0">
                <a:latin typeface="Arial" panose="020B0604020202020204" pitchFamily="34" charset="0"/>
              </a:rPr>
              <a:t>For example, the physical action of pressing ^D will result in the application performing different functions depending on the system. </a:t>
            </a:r>
          </a:p>
          <a:p>
            <a:pPr marL="357188" indent="-357188">
              <a:lnSpc>
                <a:spcPts val="1800"/>
              </a:lnSpc>
            </a:pPr>
            <a:r>
              <a:rPr lang="en-CA" sz="1600" b="0" i="0" u="none" strike="noStrike" baseline="0" dirty="0">
                <a:latin typeface="Arial" panose="020B0604020202020204" pitchFamily="34" charset="0"/>
              </a:rPr>
              <a:t>The intentional level is needed because we interpret behaviours of systems not only through function, but also through relating function to purpose—by relating the representations of the system to external entities. </a:t>
            </a:r>
          </a:p>
          <a:p>
            <a:pPr marL="357188" indent="-357188">
              <a:lnSpc>
                <a:spcPts val="1800"/>
              </a:lnSpc>
            </a:pPr>
            <a:r>
              <a:rPr lang="en-CA" sz="1600" b="0" i="0" u="none" strike="noStrike" baseline="0" dirty="0">
                <a:latin typeface="Arial" panose="020B0604020202020204" pitchFamily="34" charset="0"/>
              </a:rPr>
              <a:t>The purely functional view of someone dialling 911 in the United States</a:t>
            </a:r>
            <a:r>
              <a:rPr lang="en-CA" sz="1600" b="0" i="0" u="none" strike="noStrike" dirty="0">
                <a:latin typeface="Arial" panose="020B0604020202020204" pitchFamily="34" charset="0"/>
              </a:rPr>
              <a:t> </a:t>
            </a:r>
            <a:r>
              <a:rPr lang="en-CA" sz="1600" b="0" i="0" u="none" strike="noStrike" baseline="0" dirty="0">
                <a:latin typeface="Arial" panose="020B0604020202020204" pitchFamily="34" charset="0"/>
              </a:rPr>
              <a:t>(or 999 in the United Kingdom) does not </a:t>
            </a:r>
            <a:r>
              <a:rPr lang="en-CA" sz="1600" b="0" i="0" u="none" strike="noStrike" baseline="0" dirty="0" smtClean="0">
                <a:latin typeface="Arial" panose="020B0604020202020204" pitchFamily="34" charset="0"/>
              </a:rPr>
              <a:t>reveal</a:t>
            </a:r>
            <a:r>
              <a:rPr lang="en-CA" sz="1600" b="0" i="0" u="none" strike="noStrike" dirty="0" smtClean="0">
                <a:latin typeface="Arial" panose="020B0604020202020204" pitchFamily="34" charset="0"/>
              </a:rPr>
              <a:t> </a:t>
            </a:r>
            <a:r>
              <a:rPr lang="en-CA" sz="1600" b="0" i="0" u="none" strike="noStrike" baseline="0" dirty="0" smtClean="0">
                <a:latin typeface="Arial" panose="020B0604020202020204" pitchFamily="34" charset="0"/>
              </a:rPr>
              <a:t>that </a:t>
            </a:r>
            <a:r>
              <a:rPr lang="en-CA" sz="1600" b="0" i="0" u="none" strike="noStrike" baseline="0" dirty="0">
                <a:latin typeface="Arial" panose="020B0604020202020204" pitchFamily="34" charset="0"/>
              </a:rPr>
              <a:t>person is seeking help. </a:t>
            </a:r>
          </a:p>
          <a:p>
            <a:pPr marL="357188" indent="-357188">
              <a:lnSpc>
                <a:spcPts val="1800"/>
              </a:lnSpc>
            </a:pPr>
            <a:r>
              <a:rPr lang="en-CA" sz="1600" b="0" i="0" u="none" strike="noStrike" baseline="0" dirty="0">
                <a:latin typeface="Arial" panose="020B0604020202020204" pitchFamily="34" charset="0"/>
              </a:rPr>
              <a:t>It is this level—of intentions on the part of the user of a system—that also needs describing.</a:t>
            </a:r>
          </a:p>
        </p:txBody>
      </p:sp>
    </p:spTree>
    <p:extLst>
      <p:ext uri="{BB962C8B-B14F-4D97-AF65-F5344CB8AC3E}">
        <p14:creationId xmlns:p14="http://schemas.microsoft.com/office/powerpoint/2010/main" val="20821277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7974"/>
            <a:ext cx="7886700" cy="696096"/>
          </a:xfrm>
        </p:spPr>
        <p:txBody>
          <a:bodyPr/>
          <a:lstStyle/>
          <a:p>
            <a:r>
              <a:rPr lang="en-US" sz="3600" i="0" u="none" strike="noStrike" kern="1400" baseline="0" dirty="0">
                <a:latin typeface="Arial" panose="020B0604020202020204" pitchFamily="34" charset="0"/>
              </a:rPr>
              <a:t>Daniel Dennett</a:t>
            </a:r>
          </a:p>
        </p:txBody>
      </p:sp>
      <p:sp>
        <p:nvSpPr>
          <p:cNvPr id="3" name="Text Placeholder 2"/>
          <p:cNvSpPr>
            <a:spLocks noGrp="1"/>
          </p:cNvSpPr>
          <p:nvPr>
            <p:ph type="body" idx="4294967295"/>
          </p:nvPr>
        </p:nvSpPr>
        <p:spPr>
          <a:xfrm>
            <a:off x="660220" y="1425026"/>
            <a:ext cx="7886700" cy="4662262"/>
          </a:xfrm>
        </p:spPr>
        <p:txBody>
          <a:bodyPr>
            <a:noAutofit/>
          </a:bodyPr>
          <a:lstStyle/>
          <a:p>
            <a:pPr marL="357188" indent="-357188"/>
            <a:r>
              <a:rPr lang="en-CA" sz="1800" b="0" i="0" u="none" strike="noStrike" baseline="0" dirty="0">
                <a:latin typeface="Arial" panose="020B0604020202020204" pitchFamily="34" charset="0"/>
              </a:rPr>
              <a:t>Dennett also recognizes three levels of description. </a:t>
            </a:r>
          </a:p>
          <a:p>
            <a:pPr marL="357188" indent="-357188"/>
            <a:r>
              <a:rPr lang="en-CA" sz="1800" b="0" i="0" u="none" strike="noStrike" baseline="0" dirty="0">
                <a:latin typeface="Arial" panose="020B0604020202020204" pitchFamily="34" charset="0"/>
              </a:rPr>
              <a:t>We can understand the behaviour of complex systems by taking a physical view, a design view or an intentional view. </a:t>
            </a:r>
          </a:p>
          <a:p>
            <a:pPr marL="357188" indent="-357188"/>
            <a:r>
              <a:rPr lang="en-CA" sz="1800" b="0" i="0" u="none" strike="noStrike" baseline="0" dirty="0">
                <a:latin typeface="Arial" panose="020B0604020202020204" pitchFamily="34" charset="0"/>
              </a:rPr>
              <a:t>The physical view (also called the physical stance or physical strategy) argues that in order to predict behaviour of a system you simply determine its physical constitution and the physical nature of any inputs and then predict the outcome based on the laws of physics. </a:t>
            </a:r>
          </a:p>
          <a:p>
            <a:pPr marL="357188" indent="-357188"/>
            <a:r>
              <a:rPr lang="en-CA" sz="1800" b="0" i="0" u="none" strike="noStrike" baseline="0" dirty="0">
                <a:latin typeface="Arial" panose="020B0604020202020204" pitchFamily="34" charset="0"/>
              </a:rPr>
              <a:t>However, sometimes it is more effective to switch to a design stance. </a:t>
            </a:r>
          </a:p>
          <a:p>
            <a:pPr marL="357188" indent="-357188"/>
            <a:r>
              <a:rPr lang="en-CA" sz="1800" b="0" i="0" u="none" strike="noStrike" baseline="0" dirty="0">
                <a:latin typeface="Arial" panose="020B0604020202020204" pitchFamily="34" charset="0"/>
              </a:rPr>
              <a:t>With this strategy, you predict how the system will behave by believing that it will behave as it was designed to behave. </a:t>
            </a:r>
          </a:p>
          <a:p>
            <a:pPr marL="357188" indent="-357188"/>
            <a:r>
              <a:rPr lang="en-CA" sz="1800" b="0" i="0" u="none" strike="noStrike" baseline="0" dirty="0">
                <a:latin typeface="Arial" panose="020B0604020202020204" pitchFamily="34" charset="0"/>
              </a:rPr>
              <a:t>However, only designed behaviour is predictable from the design stance. </a:t>
            </a:r>
          </a:p>
          <a:p>
            <a:pPr marL="357188" indent="-357188"/>
            <a:r>
              <a:rPr lang="en-CA" sz="1800" b="0" i="0" u="none" strike="noStrike" baseline="0" dirty="0">
                <a:latin typeface="Arial" panose="020B0604020202020204" pitchFamily="34" charset="0"/>
              </a:rPr>
              <a:t>If a different sort of predictive power is required then you may adopt the intentional stance which involves inferring what an agent will do based upon what it ought to do if it is a rational agent.</a:t>
            </a:r>
          </a:p>
        </p:txBody>
      </p:sp>
    </p:spTree>
    <p:extLst>
      <p:ext uri="{BB962C8B-B14F-4D97-AF65-F5344CB8AC3E}">
        <p14:creationId xmlns:p14="http://schemas.microsoft.com/office/powerpoint/2010/main" val="10758731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9557"/>
            <a:ext cx="7886700" cy="713514"/>
          </a:xfrm>
        </p:spPr>
        <p:txBody>
          <a:bodyPr/>
          <a:lstStyle/>
          <a:p>
            <a:r>
              <a:rPr lang="en-US" sz="3600" i="0" u="none" strike="noStrike" kern="1400" baseline="0" dirty="0">
                <a:latin typeface="Arial" panose="020B0604020202020204" pitchFamily="34" charset="0"/>
              </a:rPr>
              <a:t>Domain models</a:t>
            </a:r>
          </a:p>
        </p:txBody>
      </p:sp>
      <p:sp>
        <p:nvSpPr>
          <p:cNvPr id="3" name="Text Placeholder 2"/>
          <p:cNvSpPr>
            <a:spLocks noGrp="1"/>
          </p:cNvSpPr>
          <p:nvPr>
            <p:ph type="body" idx="4294967295"/>
          </p:nvPr>
        </p:nvSpPr>
        <p:spPr>
          <a:xfrm>
            <a:off x="663486" y="1416323"/>
            <a:ext cx="7886700" cy="4351338"/>
          </a:xfrm>
        </p:spPr>
        <p:txBody>
          <a:bodyPr>
            <a:noAutofit/>
          </a:bodyPr>
          <a:lstStyle/>
          <a:p>
            <a:pPr marL="357188" indent="-357188"/>
            <a:r>
              <a:rPr lang="en-CA" sz="2000" b="0" i="0" u="none" strike="noStrike" baseline="0" dirty="0">
                <a:latin typeface="Arial" panose="020B0604020202020204" pitchFamily="34" charset="0"/>
              </a:rPr>
              <a:t>Domain models are needed so that the system can make inferences, can adapt and can evaluate their adaptations. </a:t>
            </a:r>
          </a:p>
          <a:p>
            <a:pPr marL="357188" indent="-357188"/>
            <a:r>
              <a:rPr lang="en-CA" sz="2000" b="0" i="0" u="none" strike="noStrike" baseline="0" dirty="0">
                <a:latin typeface="Arial" panose="020B0604020202020204" pitchFamily="34" charset="0"/>
              </a:rPr>
              <a:t>Systems can only adapt, and make inferences about what they ‘know’ about the application domain—the domain model. </a:t>
            </a:r>
          </a:p>
          <a:p>
            <a:pPr marL="357188" indent="-357188"/>
            <a:r>
              <a:rPr lang="en-CA" sz="2000" b="0" i="0" u="none" strike="noStrike" baseline="0" dirty="0">
                <a:latin typeface="Arial" panose="020B0604020202020204" pitchFamily="34" charset="0"/>
              </a:rPr>
              <a:t>A system for filtering e-mail, for example, will probably not know anything about the content of the messages. </a:t>
            </a:r>
          </a:p>
          <a:p>
            <a:pPr marL="357188" indent="-357188"/>
            <a:r>
              <a:rPr lang="en-CA" sz="2000" b="0" i="0" u="none" strike="noStrike" baseline="0" dirty="0">
                <a:latin typeface="Arial" panose="020B0604020202020204" pitchFamily="34" charset="0"/>
              </a:rPr>
              <a:t>Its representation of e-mail will be confined to knowing that a message has a header, a ‘from’ field, a ‘to’ field, etc. </a:t>
            </a:r>
          </a:p>
          <a:p>
            <a:pPr marL="357188" indent="-357188"/>
            <a:r>
              <a:rPr lang="en-CA" sz="2000" b="0" i="0" u="none" strike="noStrike" baseline="0" dirty="0">
                <a:latin typeface="Arial" panose="020B0604020202020204" pitchFamily="34" charset="0"/>
              </a:rPr>
              <a:t>A system providing recommendations about films will only know about a title, director and one or two actors. </a:t>
            </a:r>
          </a:p>
          <a:p>
            <a:pPr marL="357188" indent="-357188"/>
            <a:r>
              <a:rPr lang="en-CA" sz="2000" b="0" i="0" u="none" strike="noStrike" baseline="0" dirty="0">
                <a:latin typeface="Arial" panose="020B0604020202020204" pitchFamily="34" charset="0"/>
              </a:rPr>
              <a:t>This is quite different from what it means for a human to know about a film. </a:t>
            </a:r>
          </a:p>
          <a:p>
            <a:pPr marL="357188" indent="-357188"/>
            <a:r>
              <a:rPr lang="en-CA" sz="2000" b="0" i="0" u="none" strike="noStrike" baseline="0" dirty="0">
                <a:latin typeface="Arial" panose="020B0604020202020204" pitchFamily="34" charset="0"/>
              </a:rPr>
              <a:t>The domain model defines the extent of the system’s knowledge.</a:t>
            </a:r>
          </a:p>
        </p:txBody>
      </p:sp>
    </p:spTree>
    <p:extLst>
      <p:ext uri="{BB962C8B-B14F-4D97-AF65-F5344CB8AC3E}">
        <p14:creationId xmlns:p14="http://schemas.microsoft.com/office/powerpoint/2010/main" val="3872369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9557"/>
            <a:ext cx="7886700" cy="696096"/>
          </a:xfrm>
        </p:spPr>
        <p:txBody>
          <a:bodyPr/>
          <a:lstStyle/>
          <a:p>
            <a:r>
              <a:rPr lang="en-US" sz="3600" i="0" u="none" strike="noStrike" kern="1400" baseline="0" dirty="0">
                <a:latin typeface="Arial" panose="020B0604020202020204" pitchFamily="34" charset="0"/>
              </a:rPr>
              <a:t>Domain model example</a:t>
            </a:r>
          </a:p>
        </p:txBody>
      </p:sp>
      <p:sp>
        <p:nvSpPr>
          <p:cNvPr id="3" name="Text Placeholder 2"/>
          <p:cNvSpPr>
            <a:spLocks noGrp="1"/>
          </p:cNvSpPr>
          <p:nvPr>
            <p:ph type="body" idx="4294967295"/>
          </p:nvPr>
        </p:nvSpPr>
        <p:spPr>
          <a:xfrm>
            <a:off x="654777" y="1425025"/>
            <a:ext cx="7886700" cy="4549051"/>
          </a:xfrm>
        </p:spPr>
        <p:txBody>
          <a:bodyPr>
            <a:noAutofit/>
          </a:bodyPr>
          <a:lstStyle/>
          <a:p>
            <a:pPr marL="357188" indent="-357188"/>
            <a:r>
              <a:rPr lang="en-CA" sz="1800" b="0" i="0" u="none" strike="noStrike" baseline="0" dirty="0">
                <a:latin typeface="Arial" panose="020B0604020202020204" pitchFamily="34" charset="0"/>
              </a:rPr>
              <a:t>For example, there are a number of programs available that filter out supposedly unwanted e-mail messages. </a:t>
            </a:r>
          </a:p>
          <a:p>
            <a:pPr marL="357188" indent="-357188"/>
            <a:r>
              <a:rPr lang="en-CA" sz="1800" b="0" i="0" u="none" strike="noStrike" baseline="0" dirty="0">
                <a:latin typeface="Arial" panose="020B0604020202020204" pitchFamily="34" charset="0"/>
              </a:rPr>
              <a:t>These typically work by using simple ‘IF–THEN’ rules to make inferences (see also Interaction model below). </a:t>
            </a:r>
          </a:p>
          <a:p>
            <a:pPr marL="357188" indent="-357188"/>
            <a:r>
              <a:rPr lang="en-CA" sz="1800" b="0" i="0" u="none" strike="noStrike" baseline="0" dirty="0">
                <a:latin typeface="Arial" panose="020B0604020202020204" pitchFamily="34" charset="0"/>
              </a:rPr>
              <a:t>IF the message contains &lt;unacceptable word&gt; THEN delete message. </a:t>
            </a:r>
          </a:p>
          <a:p>
            <a:pPr marL="357188" indent="-357188"/>
            <a:r>
              <a:rPr lang="en-CA" sz="1800" b="0" i="0" u="none" strike="noStrike" baseline="0" dirty="0">
                <a:latin typeface="Arial" panose="020B0604020202020204" pitchFamily="34" charset="0"/>
              </a:rPr>
              <a:t>Of course, it is the content of the place holder &lt;unacceptable word&gt; that is key. </a:t>
            </a:r>
          </a:p>
          <a:p>
            <a:pPr marL="357188" indent="-357188"/>
            <a:r>
              <a:rPr lang="en-CA" sz="1800" b="0" i="0" u="none" strike="noStrike" baseline="0" dirty="0">
                <a:latin typeface="Arial" panose="020B0604020202020204" pitchFamily="34" charset="0"/>
              </a:rPr>
              <a:t>At our workplace one of the ‘unacceptable words’ was ‘XXX’ and any message containing an XXX was simply deleted with no notification to either the sender or the receiver. </a:t>
            </a:r>
          </a:p>
          <a:p>
            <a:pPr marL="357188" indent="-357188"/>
            <a:r>
              <a:rPr lang="en-CA" sz="1800" b="0" i="0" u="none" strike="noStrike" baseline="0" dirty="0">
                <a:latin typeface="Arial" panose="020B0604020202020204" pitchFamily="34" charset="0"/>
              </a:rPr>
              <a:t>Since there is a relatively common e-mail convention to say things such as ‘Find the files XXX, YYY, ZZZ, etc.’ many legitimate messages were simply disappearing. </a:t>
            </a:r>
          </a:p>
          <a:p>
            <a:pPr marL="357188" indent="-357188"/>
            <a:r>
              <a:rPr lang="en-CA" sz="1800" b="0" i="0" u="none" strike="noStrike" baseline="0" dirty="0">
                <a:latin typeface="Arial" panose="020B0604020202020204" pitchFamily="34" charset="0"/>
              </a:rPr>
              <a:t>The domain model in this case (that XXX is an unacceptable word) was far too crude.</a:t>
            </a:r>
          </a:p>
        </p:txBody>
      </p:sp>
    </p:spTree>
    <p:extLst>
      <p:ext uri="{BB962C8B-B14F-4D97-AF65-F5344CB8AC3E}">
        <p14:creationId xmlns:p14="http://schemas.microsoft.com/office/powerpoint/2010/main" val="14152455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7976"/>
            <a:ext cx="7886700" cy="678680"/>
          </a:xfrm>
        </p:spPr>
        <p:txBody>
          <a:bodyPr/>
          <a:lstStyle/>
          <a:p>
            <a:r>
              <a:rPr lang="en-US" sz="3600" i="0" u="none" strike="noStrike" kern="1400" baseline="0" dirty="0">
                <a:latin typeface="Arial" panose="020B0604020202020204" pitchFamily="34" charset="0"/>
              </a:rPr>
              <a:t>Interaction model (1 of 5)</a:t>
            </a:r>
          </a:p>
        </p:txBody>
      </p:sp>
      <p:sp>
        <p:nvSpPr>
          <p:cNvPr id="3" name="Text Placeholder 2"/>
          <p:cNvSpPr>
            <a:spLocks noGrp="1"/>
          </p:cNvSpPr>
          <p:nvPr>
            <p:ph type="body" idx="4294967295"/>
          </p:nvPr>
        </p:nvSpPr>
        <p:spPr>
          <a:xfrm>
            <a:off x="663486" y="1425026"/>
            <a:ext cx="7886700" cy="4351338"/>
          </a:xfrm>
        </p:spPr>
        <p:txBody>
          <a:bodyPr>
            <a:normAutofit/>
          </a:bodyPr>
          <a:lstStyle/>
          <a:p>
            <a:pPr marL="357188" indent="-357188"/>
            <a:r>
              <a:rPr lang="en-CA" sz="2000" b="0" i="0" u="none" strike="noStrike" baseline="0" dirty="0">
                <a:latin typeface="Arial" panose="020B0604020202020204" pitchFamily="34" charset="0"/>
              </a:rPr>
              <a:t>The third component of the framework is the interaction model. </a:t>
            </a:r>
          </a:p>
          <a:p>
            <a:pPr marL="357188" indent="-357188"/>
            <a:r>
              <a:rPr lang="en-CA" sz="2000" b="0" i="0" u="none" strike="noStrike" baseline="0" dirty="0">
                <a:latin typeface="Arial" panose="020B0604020202020204" pitchFamily="34" charset="0"/>
              </a:rPr>
              <a:t>This consists of two main parts: </a:t>
            </a:r>
          </a:p>
          <a:p>
            <a:pPr marL="357188" indent="-357188"/>
            <a:r>
              <a:rPr lang="en-CA" sz="2000" b="0" i="0" u="none" strike="noStrike" baseline="0" dirty="0">
                <a:latin typeface="Arial" panose="020B0604020202020204" pitchFamily="34" charset="0"/>
              </a:rPr>
              <a:t>an abstraction of the interaction (called the dialogue record) and </a:t>
            </a:r>
          </a:p>
          <a:p>
            <a:pPr marL="357188" indent="-357188"/>
            <a:r>
              <a:rPr lang="en-CA" sz="2000" b="0" i="0" u="none" strike="noStrike" baseline="0" dirty="0">
                <a:latin typeface="Arial" panose="020B0604020202020204" pitchFamily="34" charset="0"/>
              </a:rPr>
              <a:t>a knowledge base that performs the ‘intelligence.’ </a:t>
            </a:r>
          </a:p>
          <a:p>
            <a:pPr marL="357188" indent="-357188"/>
            <a:r>
              <a:rPr lang="en-CA" sz="2000" b="0" i="0" u="none" strike="noStrike" baseline="0" dirty="0">
                <a:latin typeface="Arial" panose="020B0604020202020204" pitchFamily="34" charset="0"/>
              </a:rPr>
              <a:t>The knowledge base consists of mechanisms for making inferences from the other models, for specifying adaptations and, possibly, for evaluating the effectiveness of the system’s performance. </a:t>
            </a:r>
          </a:p>
          <a:p>
            <a:pPr marL="357188" indent="-357188"/>
            <a:r>
              <a:rPr lang="en-CA" sz="2000" b="0" i="0" u="none" strike="noStrike" baseline="0" dirty="0">
                <a:latin typeface="Arial" panose="020B0604020202020204" pitchFamily="34" charset="0"/>
              </a:rPr>
              <a:t>This knowledge base consists of ‘IF–THEN’ rules, statistical models, genetic algorithms or any of a host of other mechanisms such as ML.</a:t>
            </a:r>
          </a:p>
        </p:txBody>
      </p:sp>
    </p:spTree>
    <p:extLst>
      <p:ext uri="{BB962C8B-B14F-4D97-AF65-F5344CB8AC3E}">
        <p14:creationId xmlns:p14="http://schemas.microsoft.com/office/powerpoint/2010/main" val="502899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96680"/>
            <a:ext cx="7886700" cy="678680"/>
          </a:xfrm>
        </p:spPr>
        <p:txBody>
          <a:bodyPr/>
          <a:lstStyle/>
          <a:p>
            <a:r>
              <a:rPr lang="fr-FR" sz="3600" i="0" u="none" strike="noStrike" kern="1400" baseline="0" dirty="0">
                <a:latin typeface="Arial" panose="020B0604020202020204" pitchFamily="34" charset="0"/>
              </a:rPr>
              <a:t>Artificial Intelligence (AI)</a:t>
            </a:r>
          </a:p>
        </p:txBody>
      </p:sp>
      <p:sp>
        <p:nvSpPr>
          <p:cNvPr id="3" name="Text Placeholder 2"/>
          <p:cNvSpPr>
            <a:spLocks noGrp="1"/>
          </p:cNvSpPr>
          <p:nvPr>
            <p:ph type="body" idx="4294967295"/>
          </p:nvPr>
        </p:nvSpPr>
        <p:spPr>
          <a:xfrm>
            <a:off x="654777" y="1416485"/>
            <a:ext cx="7886700" cy="4557757"/>
          </a:xfrm>
        </p:spPr>
        <p:txBody>
          <a:bodyPr>
            <a:noAutofit/>
          </a:bodyPr>
          <a:lstStyle/>
          <a:p>
            <a:pPr marL="357188" indent="-357188"/>
            <a:r>
              <a:rPr lang="en-CA" sz="2000" b="0" i="0" u="none" strike="noStrike" baseline="0" dirty="0">
                <a:latin typeface="Arial" panose="020B0604020202020204" pitchFamily="34" charset="0"/>
              </a:rPr>
              <a:t>AI is a general term for a bewildering range of methods and techniques that introduce some novelty into the UX, or that automate some relatively complex task. </a:t>
            </a:r>
          </a:p>
          <a:p>
            <a:pPr marL="357188" indent="-357188"/>
            <a:r>
              <a:rPr lang="en-CA" sz="2000" b="0" i="0" u="none" strike="noStrike" baseline="0" dirty="0">
                <a:latin typeface="Arial" panose="020B0604020202020204" pitchFamily="34" charset="0"/>
              </a:rPr>
              <a:t>AI is at work when Google autocompletes a URL or when Facebook displays your news feed. Here selections are made based on an algorithm processing your recent history. </a:t>
            </a:r>
          </a:p>
          <a:p>
            <a:pPr marL="357188" indent="-357188"/>
            <a:r>
              <a:rPr lang="en-CA" sz="2000" b="0" i="0" u="none" strike="noStrike" baseline="0" dirty="0">
                <a:latin typeface="Arial" panose="020B0604020202020204" pitchFamily="34" charset="0"/>
              </a:rPr>
              <a:t>A colleague recently thanked me for sending him a paper I had written. But it was not me that sent it! Instead it was AI at work drawing an inference from a project I was working on where I had added the paper and a project he was working on that was described using similar keywords. </a:t>
            </a:r>
          </a:p>
          <a:p>
            <a:pPr marL="357188" indent="-357188"/>
            <a:r>
              <a:rPr lang="en-CA" sz="2000" b="0" i="0" u="none" strike="noStrike" baseline="0" dirty="0">
                <a:latin typeface="Arial" panose="020B0604020202020204" pitchFamily="34" charset="0"/>
              </a:rPr>
              <a:t>AI at work again using algorithms to match keywords and to take some action if the match meets some calculation of strength of interest rating.</a:t>
            </a:r>
          </a:p>
        </p:txBody>
      </p:sp>
    </p:spTree>
    <p:extLst>
      <p:ext uri="{BB962C8B-B14F-4D97-AF65-F5344CB8AC3E}">
        <p14:creationId xmlns:p14="http://schemas.microsoft.com/office/powerpoint/2010/main" val="555166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24278"/>
            <a:ext cx="7886700" cy="609010"/>
          </a:xfrm>
        </p:spPr>
        <p:txBody>
          <a:bodyPr/>
          <a:lstStyle/>
          <a:p>
            <a:r>
              <a:rPr lang="en-US" sz="3600" i="0" u="none" strike="noStrike" kern="1400" baseline="0" dirty="0">
                <a:latin typeface="Arial" panose="020B0604020202020204" pitchFamily="34" charset="0"/>
              </a:rPr>
              <a:t>Interaction model (2 of 5)</a:t>
            </a:r>
          </a:p>
        </p:txBody>
      </p:sp>
      <p:sp>
        <p:nvSpPr>
          <p:cNvPr id="3" name="Text Placeholder 2"/>
          <p:cNvSpPr>
            <a:spLocks noGrp="1"/>
          </p:cNvSpPr>
          <p:nvPr>
            <p:ph type="body" idx="4294967295"/>
          </p:nvPr>
        </p:nvSpPr>
        <p:spPr>
          <a:xfrm>
            <a:off x="660219" y="1433738"/>
            <a:ext cx="7886700" cy="4351338"/>
          </a:xfrm>
        </p:spPr>
        <p:txBody>
          <a:bodyPr>
            <a:normAutofit/>
          </a:bodyPr>
          <a:lstStyle/>
          <a:p>
            <a:pPr marL="357188" indent="-357188"/>
            <a:r>
              <a:rPr lang="en-CA" sz="1600" b="0" i="0" u="none" strike="noStrike" baseline="0" dirty="0">
                <a:latin typeface="Arial" panose="020B0604020202020204" pitchFamily="34" charset="0"/>
              </a:rPr>
              <a:t>The interaction model as expressed through the adaptive, inference and evaluation mechanisms may be extremely complex, embodying theories of language, pedagogy or explanation. </a:t>
            </a:r>
          </a:p>
          <a:p>
            <a:pPr marL="357188" indent="-357188"/>
            <a:r>
              <a:rPr lang="en-CA" sz="1600" b="0" i="0" u="none" strike="noStrike" baseline="0" dirty="0">
                <a:latin typeface="Arial" panose="020B0604020202020204" pitchFamily="34" charset="0"/>
              </a:rPr>
              <a:t>A tutoring model, for example, represents a particular approach to teaching concerned with the interaction between the student and the course content (the domain model). </a:t>
            </a:r>
          </a:p>
          <a:p>
            <a:pPr marL="357188" indent="-357188"/>
            <a:r>
              <a:rPr lang="en-CA" sz="1600" b="0" i="0" u="none" strike="noStrike" baseline="0" dirty="0">
                <a:latin typeface="Arial" panose="020B0604020202020204" pitchFamily="34" charset="0"/>
              </a:rPr>
              <a:t>A tutoring model component of an intelligent tutoring system would be described through the inference and adaptation mechanisms in the interaction model.</a:t>
            </a:r>
          </a:p>
          <a:p>
            <a:pPr marL="357188" indent="-357188"/>
            <a:r>
              <a:rPr lang="en-CA" sz="1600" b="0" i="0" u="none" strike="noStrike" baseline="0" dirty="0">
                <a:latin typeface="Arial" panose="020B0604020202020204" pitchFamily="34" charset="0"/>
              </a:rPr>
              <a:t>An interaction is a person (or other agent) making use of the system at a level which can be monitored. From the data thus gathered:</a:t>
            </a:r>
          </a:p>
          <a:p>
            <a:pPr marL="357188" indent="-357188"/>
            <a:r>
              <a:rPr lang="en-CA" sz="1600" b="0" i="0" u="none" strike="noStrike" baseline="0" dirty="0">
                <a:latin typeface="Arial" panose="020B0604020202020204" pitchFamily="34" charset="0"/>
              </a:rPr>
              <a:t>The system can make inferences about the person’s beliefs, plans and/or goals, long-term characteristics, such as cognitive traits, or profile data, such as previous experience.</a:t>
            </a:r>
          </a:p>
          <a:p>
            <a:pPr marL="357188" indent="-357188"/>
            <a:r>
              <a:rPr lang="en-CA" sz="1600" b="0" i="0" u="none" strike="noStrike" baseline="0" dirty="0">
                <a:latin typeface="Arial" panose="020B0604020202020204" pitchFamily="34" charset="0"/>
              </a:rPr>
              <a:t>The system may tailor its behaviour to the needs of a particular interaction.</a:t>
            </a:r>
          </a:p>
          <a:p>
            <a:pPr marL="357188" indent="-357188"/>
            <a:r>
              <a:rPr lang="en-CA" sz="1600" b="0" i="0" u="none" strike="noStrike" baseline="0" dirty="0">
                <a:latin typeface="Arial" panose="020B0604020202020204" pitchFamily="34" charset="0"/>
              </a:rPr>
              <a:t>Given suitably ‘reflective’ mechanisms, the system may evaluate its inferences and adaptations and adjust aspects of its own organization or behaviour.</a:t>
            </a:r>
          </a:p>
        </p:txBody>
      </p:sp>
    </p:spTree>
    <p:extLst>
      <p:ext uri="{BB962C8B-B14F-4D97-AF65-F5344CB8AC3E}">
        <p14:creationId xmlns:p14="http://schemas.microsoft.com/office/powerpoint/2010/main" val="18888044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6869"/>
            <a:ext cx="7886700" cy="681038"/>
          </a:xfrm>
        </p:spPr>
        <p:txBody>
          <a:bodyPr/>
          <a:lstStyle/>
          <a:p>
            <a:r>
              <a:rPr lang="en-US" sz="3600" i="0" u="none" strike="noStrike" kern="1400" baseline="0" dirty="0">
                <a:latin typeface="Arial" panose="020B0604020202020204" pitchFamily="34" charset="0"/>
              </a:rPr>
              <a:t>Interaction model (3 of 5)</a:t>
            </a:r>
          </a:p>
        </p:txBody>
      </p:sp>
      <p:sp>
        <p:nvSpPr>
          <p:cNvPr id="3" name="Text Placeholder 2"/>
          <p:cNvSpPr>
            <a:spLocks noGrp="1"/>
          </p:cNvSpPr>
          <p:nvPr>
            <p:ph sz="half" idx="4294967295"/>
          </p:nvPr>
        </p:nvSpPr>
        <p:spPr>
          <a:xfrm>
            <a:off x="766356" y="2680148"/>
            <a:ext cx="3886200" cy="2940050"/>
          </a:xfrm>
        </p:spPr>
        <p:txBody>
          <a:bodyPr>
            <a:noAutofit/>
          </a:bodyPr>
          <a:lstStyle/>
          <a:p>
            <a:r>
              <a:rPr lang="en-CA" sz="1600" b="0" i="0" u="none" strike="noStrike" baseline="0" dirty="0">
                <a:latin typeface="Arial" panose="020B0604020202020204" pitchFamily="34" charset="0"/>
              </a:rPr>
              <a:t>Sequence of keystrokes made</a:t>
            </a:r>
          </a:p>
          <a:p>
            <a:r>
              <a:rPr lang="en-CA" sz="1600" b="0" i="0" u="none" strike="noStrike" baseline="0" dirty="0">
                <a:latin typeface="Arial" panose="020B0604020202020204" pitchFamily="34" charset="0"/>
              </a:rPr>
              <a:t>Mouse clicks and mouse movements</a:t>
            </a:r>
          </a:p>
          <a:p>
            <a:r>
              <a:rPr lang="en-CA" sz="1600" b="0" i="0" u="none" strike="noStrike" baseline="0" dirty="0">
                <a:latin typeface="Arial" panose="020B0604020202020204" pitchFamily="34" charset="0"/>
              </a:rPr>
              <a:t>Facial expressions of people using the system</a:t>
            </a:r>
          </a:p>
          <a:p>
            <a:r>
              <a:rPr lang="en-CA" sz="1600" b="0" i="0" u="none" strike="noStrike" baseline="0" dirty="0">
                <a:latin typeface="Arial" panose="020B0604020202020204" pitchFamily="34" charset="0"/>
              </a:rPr>
              <a:t>Timing information such as the time between commands or the total time to complete a task</a:t>
            </a:r>
          </a:p>
          <a:p>
            <a:r>
              <a:rPr lang="en-CA" sz="1600" b="0" i="0" u="none" strike="noStrike" baseline="0" dirty="0">
                <a:latin typeface="Arial" panose="020B0604020202020204" pitchFamily="34" charset="0"/>
              </a:rPr>
              <a:t>Eye movement, pupil size and direction of gaze</a:t>
            </a:r>
          </a:p>
          <a:p>
            <a:r>
              <a:rPr lang="en-CA" sz="1600" b="0" i="0" u="none" strike="noStrike" baseline="0" dirty="0">
                <a:latin typeface="Arial" panose="020B0604020202020204" pitchFamily="34" charset="0"/>
              </a:rPr>
              <a:t>Prosodic characteristics of speech such as speed, tone and loudness</a:t>
            </a:r>
          </a:p>
        </p:txBody>
      </p:sp>
      <p:sp>
        <p:nvSpPr>
          <p:cNvPr id="4" name="Content Placeholder 3"/>
          <p:cNvSpPr>
            <a:spLocks noGrp="1"/>
          </p:cNvSpPr>
          <p:nvPr>
            <p:ph sz="half" idx="4294967295"/>
          </p:nvPr>
        </p:nvSpPr>
        <p:spPr>
          <a:xfrm>
            <a:off x="4899025" y="2680148"/>
            <a:ext cx="3886200" cy="3529063"/>
          </a:xfrm>
        </p:spPr>
        <p:txBody>
          <a:bodyPr>
            <a:noAutofit/>
          </a:bodyPr>
          <a:lstStyle/>
          <a:p>
            <a:pPr lvl="0"/>
            <a:r>
              <a:rPr lang="en-CA" sz="1600" b="0" i="0" u="none" strike="noStrike" baseline="0" dirty="0">
                <a:latin typeface="Arial" panose="020B0604020202020204" pitchFamily="34" charset="0"/>
              </a:rPr>
              <a:t>Words spoken as recognized by an automatic speech recognizer (ASR)</a:t>
            </a:r>
          </a:p>
          <a:p>
            <a:pPr lvl="0"/>
            <a:r>
              <a:rPr lang="en-CA" sz="1600" b="0" i="0" u="none" strike="noStrike" baseline="0" dirty="0">
                <a:latin typeface="Arial" panose="020B0604020202020204" pitchFamily="34" charset="0"/>
              </a:rPr>
              <a:t>System messages and other system behaviour</a:t>
            </a:r>
          </a:p>
          <a:p>
            <a:pPr lvl="0"/>
            <a:r>
              <a:rPr lang="en-CA" sz="1600" b="0" i="0" u="none" strike="noStrike" baseline="0" dirty="0">
                <a:latin typeface="Arial" panose="020B0604020202020204" pitchFamily="34" charset="0"/>
              </a:rPr>
              <a:t>Command names used</a:t>
            </a:r>
          </a:p>
          <a:p>
            <a:pPr lvl="0"/>
            <a:r>
              <a:rPr lang="en-CA" sz="1600" b="0" i="0" u="none" strike="noStrike" baseline="0" dirty="0">
                <a:latin typeface="Arial" panose="020B0604020202020204" pitchFamily="34" charset="0"/>
              </a:rPr>
              <a:t>Data and metadata about the objects a person interacts with</a:t>
            </a:r>
          </a:p>
          <a:p>
            <a:pPr lvl="0"/>
            <a:r>
              <a:rPr lang="en-CA" sz="1600" b="0" i="0" u="none" strike="noStrike" baseline="0" dirty="0">
                <a:latin typeface="Arial" panose="020B0604020202020204" pitchFamily="34" charset="0"/>
              </a:rPr>
              <a:t>Physiological characteristics of people such as skin conductivity, pressure of grip and so on.</a:t>
            </a:r>
          </a:p>
          <a:p>
            <a:pPr lvl="0"/>
            <a:r>
              <a:rPr lang="en-CA" sz="1600" b="0" i="0" u="none" strike="noStrike" baseline="0" dirty="0">
                <a:latin typeface="Arial" panose="020B0604020202020204" pitchFamily="34" charset="0"/>
              </a:rPr>
              <a:t>Sensor data such as how fast a person is running, or whether a device is horizontal or vertical</a:t>
            </a:r>
          </a:p>
          <a:p>
            <a:endParaRPr lang="en-CA" sz="1600" dirty="0"/>
          </a:p>
        </p:txBody>
      </p:sp>
      <p:sp>
        <p:nvSpPr>
          <p:cNvPr id="5" name="TextBox 4"/>
          <p:cNvSpPr txBox="1"/>
          <p:nvPr/>
        </p:nvSpPr>
        <p:spPr>
          <a:xfrm>
            <a:off x="672195" y="1423809"/>
            <a:ext cx="8113030" cy="1477328"/>
          </a:xfrm>
          <a:prstGeom prst="rect">
            <a:avLst/>
          </a:prstGeom>
          <a:noFill/>
        </p:spPr>
        <p:txBody>
          <a:bodyPr wrap="square" rtlCol="0">
            <a:spAutoFit/>
          </a:bodyPr>
          <a:lstStyle/>
          <a:p>
            <a:pPr lvl="0"/>
            <a:r>
              <a:rPr lang="en-CA" dirty="0">
                <a:latin typeface="Arial" panose="020B0604020202020204" pitchFamily="34" charset="0"/>
              </a:rPr>
              <a:t>The dialogue record is simply a trace of the interaction at a given level of </a:t>
            </a:r>
            <a:r>
              <a:rPr lang="en-CA" dirty="0" err="1">
                <a:latin typeface="Arial" panose="020B0604020202020204" pitchFamily="34" charset="0"/>
              </a:rPr>
              <a:t>abstraction.It</a:t>
            </a:r>
            <a:r>
              <a:rPr lang="en-CA" dirty="0">
                <a:latin typeface="Arial" panose="020B0604020202020204" pitchFamily="34" charset="0"/>
              </a:rPr>
              <a:t> is kept for as long as is required according to the needs of the adaptive system and is then deleted. The dialogue record may contain details </a:t>
            </a:r>
          </a:p>
          <a:p>
            <a:pPr lvl="0"/>
            <a:r>
              <a:rPr lang="en-CA" dirty="0" smtClean="0">
                <a:latin typeface="Arial" panose="020B0604020202020204" pitchFamily="34" charset="0"/>
              </a:rPr>
              <a:t>such </a:t>
            </a:r>
            <a:r>
              <a:rPr lang="en-CA" dirty="0">
                <a:latin typeface="Arial" panose="020B0604020202020204" pitchFamily="34" charset="0"/>
              </a:rPr>
              <a:t>as:</a:t>
            </a:r>
          </a:p>
          <a:p>
            <a:endParaRPr lang="en-US" dirty="0"/>
          </a:p>
        </p:txBody>
      </p:sp>
    </p:spTree>
    <p:extLst>
      <p:ext uri="{BB962C8B-B14F-4D97-AF65-F5344CB8AC3E}">
        <p14:creationId xmlns:p14="http://schemas.microsoft.com/office/powerpoint/2010/main" val="10333228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0193"/>
            <a:ext cx="7886700" cy="706438"/>
          </a:xfrm>
        </p:spPr>
        <p:txBody>
          <a:bodyPr/>
          <a:lstStyle/>
          <a:p>
            <a:r>
              <a:rPr lang="en-US" sz="3600" i="0" u="none" strike="noStrike" kern="1400" baseline="0" dirty="0">
                <a:latin typeface="Arial" panose="020B0604020202020204" pitchFamily="34" charset="0"/>
              </a:rPr>
              <a:t>Interaction model (4 of 5)</a:t>
            </a:r>
          </a:p>
        </p:txBody>
      </p:sp>
      <p:sp>
        <p:nvSpPr>
          <p:cNvPr id="3" name="Text Placeholder 2"/>
          <p:cNvSpPr>
            <a:spLocks noGrp="1"/>
          </p:cNvSpPr>
          <p:nvPr>
            <p:ph type="body" idx="4294967295"/>
          </p:nvPr>
        </p:nvSpPr>
        <p:spPr>
          <a:xfrm>
            <a:off x="656326" y="1417848"/>
            <a:ext cx="7886700" cy="4781550"/>
          </a:xfrm>
        </p:spPr>
        <p:txBody>
          <a:bodyPr>
            <a:noAutofit/>
          </a:bodyPr>
          <a:lstStyle/>
          <a:p>
            <a:pPr marL="361950" indent="-361950"/>
            <a:r>
              <a:rPr lang="en-CA" sz="2000" b="0" i="0" u="none" strike="noStrike" baseline="0" dirty="0">
                <a:latin typeface="Arial" panose="020B0604020202020204" pitchFamily="34" charset="0"/>
              </a:rPr>
              <a:t>The dialogue record is an abstraction of the interaction insofar as it does not capture everything that takes place. </a:t>
            </a:r>
          </a:p>
          <a:p>
            <a:pPr marL="361950" indent="-361950"/>
            <a:r>
              <a:rPr lang="en-CA" sz="2000" b="0" i="0" u="none" strike="noStrike" baseline="0" dirty="0">
                <a:latin typeface="Arial" panose="020B0604020202020204" pitchFamily="34" charset="0"/>
              </a:rPr>
              <a:t>Facial expressions and other gestures are increasingly becoming available to the dialogue record and with new input devices gesture, movement, acceleration and all manner of other features that can be sensed are enriching this whole area of interaction. </a:t>
            </a:r>
          </a:p>
          <a:p>
            <a:pPr marL="361950" indent="-361950"/>
            <a:r>
              <a:rPr lang="en-CA" sz="2000" b="0" i="0" u="none" strike="noStrike" baseline="0" dirty="0">
                <a:latin typeface="Arial" panose="020B0604020202020204" pitchFamily="34" charset="0"/>
              </a:rPr>
              <a:t>However, it is still difficult to record any non-interactive activities (such as reading a book) that people may undertake during the interaction (however, with video input it may be possible to infer this). </a:t>
            </a:r>
          </a:p>
          <a:p>
            <a:pPr marL="361950" indent="-361950"/>
            <a:r>
              <a:rPr lang="en-CA" sz="2000" b="0" i="0" u="none" strike="noStrike" baseline="0" dirty="0">
                <a:latin typeface="Arial" panose="020B0604020202020204" pitchFamily="34" charset="0"/>
              </a:rPr>
              <a:t>As the variety of input devices continues to increase with the introduction of video recordings of interactions, tracking of eye movements, etc., so the dialogue record will become more subtle.</a:t>
            </a:r>
          </a:p>
        </p:txBody>
      </p:sp>
    </p:spTree>
    <p:extLst>
      <p:ext uri="{BB962C8B-B14F-4D97-AF65-F5344CB8AC3E}">
        <p14:creationId xmlns:p14="http://schemas.microsoft.com/office/powerpoint/2010/main" val="3573908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92894"/>
            <a:ext cx="7886700" cy="687388"/>
          </a:xfrm>
        </p:spPr>
        <p:txBody>
          <a:bodyPr/>
          <a:lstStyle/>
          <a:p>
            <a:r>
              <a:rPr lang="en-US" sz="3600" i="0" u="none" strike="noStrike" kern="1400" baseline="0" dirty="0">
                <a:latin typeface="Arial" panose="020B0604020202020204" pitchFamily="34" charset="0"/>
              </a:rPr>
              <a:t>Interaction model (5 of 5)</a:t>
            </a:r>
          </a:p>
        </p:txBody>
      </p:sp>
      <p:sp>
        <p:nvSpPr>
          <p:cNvPr id="3" name="Text Placeholder 2"/>
          <p:cNvSpPr>
            <a:spLocks noGrp="1"/>
          </p:cNvSpPr>
          <p:nvPr>
            <p:ph type="body" idx="4294967295"/>
          </p:nvPr>
        </p:nvSpPr>
        <p:spPr>
          <a:xfrm>
            <a:off x="657225" y="1417848"/>
            <a:ext cx="7886700" cy="4351338"/>
          </a:xfrm>
        </p:spPr>
        <p:txBody>
          <a:bodyPr>
            <a:normAutofit/>
          </a:bodyPr>
          <a:lstStyle/>
          <a:p>
            <a:pPr marL="361950" indent="-361950"/>
            <a:r>
              <a:rPr lang="en-CA" sz="2000" b="0" i="0" u="none" strike="noStrike" baseline="0" dirty="0">
                <a:latin typeface="Arial" panose="020B0604020202020204" pitchFamily="34" charset="0"/>
              </a:rPr>
              <a:t>The person model and domain model define what can be inferred. </a:t>
            </a:r>
          </a:p>
          <a:p>
            <a:pPr marL="361950" indent="-361950"/>
            <a:r>
              <a:rPr lang="en-CA" sz="2000" b="0" i="0" u="none" strike="noStrike" baseline="0" dirty="0">
                <a:latin typeface="Arial" panose="020B0604020202020204" pitchFamily="34" charset="0"/>
              </a:rPr>
              <a:t>The interaction knowledge base actually does the inferring by combining the various domain model concepts to infer characteristics of people or by combining person model concepts to adapt the system. </a:t>
            </a:r>
          </a:p>
          <a:p>
            <a:pPr marL="361950" indent="-361950"/>
            <a:r>
              <a:rPr lang="en-CA" sz="2000" b="0" i="0" u="none" strike="noStrike" baseline="0" dirty="0">
                <a:latin typeface="Arial" panose="020B0604020202020204" pitchFamily="34" charset="0"/>
              </a:rPr>
              <a:t>The interaction knowledge base represents the relationship between domain and person characteristics. </a:t>
            </a:r>
          </a:p>
          <a:p>
            <a:pPr marL="361950" indent="-361950"/>
            <a:r>
              <a:rPr lang="en-CA" sz="2000" b="0" i="0" u="none" strike="noStrike" baseline="0" dirty="0">
                <a:latin typeface="Arial" panose="020B0604020202020204" pitchFamily="34" charset="0"/>
              </a:rPr>
              <a:t>It provides the interpretation of the dialogue record. </a:t>
            </a:r>
          </a:p>
          <a:p>
            <a:pPr marL="361950" indent="-361950"/>
            <a:r>
              <a:rPr lang="en-CA" sz="2000" b="0" i="0" u="none" strike="noStrike" baseline="0" dirty="0">
                <a:latin typeface="Arial" panose="020B0604020202020204" pitchFamily="34" charset="0"/>
              </a:rPr>
              <a:t>An important design decision which the developer of agent-based systems has to make is the level of abstraction which is required for the dialogue record, the data on the individual and the interaction knowledge base.</a:t>
            </a:r>
          </a:p>
        </p:txBody>
      </p:sp>
    </p:spTree>
    <p:extLst>
      <p:ext uri="{BB962C8B-B14F-4D97-AF65-F5344CB8AC3E}">
        <p14:creationId xmlns:p14="http://schemas.microsoft.com/office/powerpoint/2010/main" val="1566082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57173"/>
            <a:ext cx="7886700" cy="752478"/>
          </a:xfrm>
        </p:spPr>
        <p:txBody>
          <a:bodyPr/>
          <a:lstStyle/>
          <a:p>
            <a:r>
              <a:rPr lang="en-US" sz="3600" i="0" u="none" strike="noStrike" kern="1400" baseline="0" dirty="0">
                <a:latin typeface="Arial" panose="020B0604020202020204" pitchFamily="34" charset="0"/>
              </a:rPr>
              <a:t> Challenge </a:t>
            </a:r>
          </a:p>
        </p:txBody>
      </p:sp>
      <p:sp>
        <p:nvSpPr>
          <p:cNvPr id="3" name="Text Placeholder 2"/>
          <p:cNvSpPr>
            <a:spLocks noGrp="1"/>
          </p:cNvSpPr>
          <p:nvPr>
            <p:ph type="body" idx="4294967295"/>
          </p:nvPr>
        </p:nvSpPr>
        <p:spPr>
          <a:xfrm>
            <a:off x="650875" y="1407424"/>
            <a:ext cx="8134350" cy="4351338"/>
          </a:xfrm>
        </p:spPr>
        <p:txBody>
          <a:bodyPr/>
          <a:lstStyle/>
          <a:p>
            <a:pPr marL="361950" lvl="0" indent="-361950"/>
            <a:r>
              <a:rPr lang="en-CA" sz="2800" b="0" i="0" u="none" strike="noStrike" baseline="0" dirty="0">
                <a:latin typeface="Arial" panose="020B0604020202020204" pitchFamily="34" charset="0"/>
              </a:rPr>
              <a:t>The </a:t>
            </a:r>
            <a:r>
              <a:rPr lang="en-CA" sz="2800" i="1" dirty="0"/>
              <a:t>shopwithus.co.uk</a:t>
            </a:r>
            <a:r>
              <a:rPr lang="en-CA" sz="2800" b="0" i="0" u="none" strike="noStrike" baseline="0" dirty="0">
                <a:latin typeface="Arial" panose="020B0604020202020204" pitchFamily="34" charset="0"/>
              </a:rPr>
              <a:t> website contains an agent that welcomes returning customers, gives them recommendations for books to purchase and explains its </a:t>
            </a:r>
            <a:r>
              <a:rPr lang="en-CA" sz="2800" b="0" i="0" u="none" strike="noStrike" baseline="0" dirty="0" smtClean="0">
                <a:latin typeface="Arial" panose="020B0604020202020204" pitchFamily="34" charset="0"/>
              </a:rPr>
              <a:t>reasoning.</a:t>
            </a:r>
            <a:r>
              <a:rPr lang="en-CA" sz="2800" b="0" i="0" u="none" strike="noStrike" dirty="0" smtClean="0">
                <a:latin typeface="Arial" panose="020B0604020202020204" pitchFamily="34" charset="0"/>
              </a:rPr>
              <a:t> </a:t>
            </a:r>
            <a:r>
              <a:rPr lang="en-CA" sz="2800" b="0" i="0" u="none" strike="noStrike" baseline="0" dirty="0" smtClean="0">
                <a:latin typeface="Arial" panose="020B0604020202020204" pitchFamily="34" charset="0"/>
              </a:rPr>
              <a:t>Figure </a:t>
            </a:r>
            <a:r>
              <a:rPr lang="en-CA" sz="2800" b="0" i="0" u="none" strike="noStrike" baseline="0" dirty="0">
                <a:latin typeface="Arial" panose="020B0604020202020204" pitchFamily="34" charset="0"/>
              </a:rPr>
              <a:t>17.6 shows a dialogue with the </a:t>
            </a:r>
            <a:r>
              <a:rPr lang="en-CA" sz="2800" i="1" dirty="0" smtClean="0"/>
              <a:t>shop with us </a:t>
            </a:r>
            <a:r>
              <a:rPr lang="en-CA" sz="2800" b="0" i="0" u="none" strike="noStrike" baseline="0" dirty="0">
                <a:latin typeface="Arial" panose="020B0604020202020204" pitchFamily="34" charset="0"/>
              </a:rPr>
              <a:t>agent. Speculate about the representations of people, the domain and the interaction that this agent has. Discuss with a colleague and justify your assumptions.</a:t>
            </a:r>
          </a:p>
        </p:txBody>
      </p:sp>
    </p:spTree>
    <p:extLst>
      <p:ext uri="{BB962C8B-B14F-4D97-AF65-F5344CB8AC3E}">
        <p14:creationId xmlns:p14="http://schemas.microsoft.com/office/powerpoint/2010/main" val="14471884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12255"/>
            <a:ext cx="7886700" cy="1325563"/>
          </a:xfrm>
        </p:spPr>
        <p:txBody>
          <a:bodyPr/>
          <a:lstStyle/>
          <a:p>
            <a:r>
              <a:rPr lang="en-CA" sz="3600" i="0" u="none" strike="noStrike" kern="1400" baseline="0" dirty="0">
                <a:latin typeface="Arial" panose="020B0604020202020204" pitchFamily="34" charset="0"/>
              </a:rPr>
              <a:t>Example: Maxims—an e-mail filtering agent</a:t>
            </a:r>
          </a:p>
        </p:txBody>
      </p:sp>
      <p:sp>
        <p:nvSpPr>
          <p:cNvPr id="3" name="Text Placeholder 2"/>
          <p:cNvSpPr>
            <a:spLocks noGrp="1"/>
          </p:cNvSpPr>
          <p:nvPr>
            <p:ph type="body" idx="4294967295"/>
          </p:nvPr>
        </p:nvSpPr>
        <p:spPr>
          <a:xfrm>
            <a:off x="665850" y="1428750"/>
            <a:ext cx="8253863" cy="4686299"/>
          </a:xfrm>
        </p:spPr>
        <p:txBody>
          <a:bodyPr>
            <a:noAutofit/>
          </a:bodyPr>
          <a:lstStyle/>
          <a:p>
            <a:pPr marL="361950" indent="-361950"/>
            <a:r>
              <a:rPr lang="en-US" sz="1800" b="0" i="0" u="none" strike="noStrike" baseline="0" dirty="0">
                <a:latin typeface="Arial" panose="020B0604020202020204" pitchFamily="34" charset="0"/>
              </a:rPr>
              <a:t>Some of the most influential work on agents from an HCI perspective has been undertaken at the MIT Media Lab—particularly the Learning Agents (Maes, 1994) and Letizia (Lieberman, 1995; Lieberman et al., 2001). </a:t>
            </a:r>
          </a:p>
          <a:p>
            <a:pPr marL="361950" indent="-361950"/>
            <a:r>
              <a:rPr lang="en-US" sz="1800" b="0" i="0" u="none" strike="noStrike" baseline="0" dirty="0">
                <a:latin typeface="Arial" panose="020B0604020202020204" pitchFamily="34" charset="0"/>
              </a:rPr>
              <a:t>These learn from patterns of behaviour of a single person, from other people and from other agents. </a:t>
            </a:r>
          </a:p>
          <a:p>
            <a:pPr marL="361950" indent="-361950"/>
            <a:r>
              <a:rPr lang="en-US" sz="1800" b="0" i="0" u="none" strike="noStrike" baseline="0" dirty="0">
                <a:latin typeface="Arial" panose="020B0604020202020204" pitchFamily="34" charset="0"/>
              </a:rPr>
              <a:t>Applications have been demonstrated in arranging meetings, filtering e-mail, recommending music and recommending Web pages.</a:t>
            </a:r>
          </a:p>
          <a:p>
            <a:pPr marL="361950" indent="-361950"/>
            <a:r>
              <a:rPr lang="en-US" sz="1800" b="0" i="0" u="none" strike="noStrike" baseline="0" dirty="0">
                <a:latin typeface="Arial" panose="020B0604020202020204" pitchFamily="34" charset="0"/>
              </a:rPr>
              <a:t>For example, an agent to help with filtering e-mail messages ‘looks over the shoulder’ of a person as he or she deals with e-mail and records all situation—action pairs. </a:t>
            </a:r>
          </a:p>
          <a:p>
            <a:pPr marL="361950" indent="-361950"/>
            <a:r>
              <a:rPr lang="en-US" sz="1800" b="0" i="0" u="none" strike="noStrike" baseline="0" dirty="0">
                <a:latin typeface="Arial" panose="020B0604020202020204" pitchFamily="34" charset="0"/>
              </a:rPr>
              <a:t>For example, the person reads a message and then saves it in a particular folder, reads another message and deletes it, reads another message, replies and files this. </a:t>
            </a:r>
          </a:p>
          <a:p>
            <a:pPr marL="361950" indent="-361950"/>
            <a:r>
              <a:rPr lang="en-US" sz="1800" b="0" i="0" u="none" strike="noStrike" baseline="0" dirty="0">
                <a:latin typeface="Arial" panose="020B0604020202020204" pitchFamily="34" charset="0"/>
              </a:rPr>
              <a:t>The agent maintains a dialogue record at the level of abstraction of messages and the actions taken.</a:t>
            </a:r>
          </a:p>
        </p:txBody>
      </p:sp>
    </p:spTree>
    <p:extLst>
      <p:ext uri="{BB962C8B-B14F-4D97-AF65-F5344CB8AC3E}">
        <p14:creationId xmlns:p14="http://schemas.microsoft.com/office/powerpoint/2010/main" val="4971823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4638"/>
            <a:ext cx="7886700" cy="706438"/>
          </a:xfrm>
        </p:spPr>
        <p:txBody>
          <a:bodyPr/>
          <a:lstStyle/>
          <a:p>
            <a:r>
              <a:rPr lang="en-US" sz="3600" i="0" u="none" strike="noStrike" kern="1400" baseline="0" dirty="0">
                <a:latin typeface="Arial" panose="020B0604020202020204" pitchFamily="34" charset="0"/>
              </a:rPr>
              <a:t>Maxims (1 of 3)</a:t>
            </a:r>
          </a:p>
        </p:txBody>
      </p:sp>
      <p:sp>
        <p:nvSpPr>
          <p:cNvPr id="3" name="Text Placeholder 2"/>
          <p:cNvSpPr>
            <a:spLocks noGrp="1"/>
          </p:cNvSpPr>
          <p:nvPr>
            <p:ph type="body" idx="4294967295"/>
          </p:nvPr>
        </p:nvSpPr>
        <p:spPr>
          <a:xfrm>
            <a:off x="659501" y="1417848"/>
            <a:ext cx="7886700" cy="4508500"/>
          </a:xfrm>
        </p:spPr>
        <p:txBody>
          <a:bodyPr>
            <a:noAutofit/>
          </a:bodyPr>
          <a:lstStyle/>
          <a:p>
            <a:pPr marL="361950" indent="-361950"/>
            <a:r>
              <a:rPr lang="en-CA" sz="1800" b="0" i="0" u="none" strike="noStrike" baseline="0" dirty="0">
                <a:latin typeface="Arial" panose="020B0604020202020204" pitchFamily="34" charset="0"/>
              </a:rPr>
              <a:t>When a new event occurs, the agent tries to predict the action(s) the person would take based on its library of examples. </a:t>
            </a:r>
          </a:p>
          <a:p>
            <a:pPr marL="361950" indent="-361950"/>
            <a:r>
              <a:rPr lang="en-CA" sz="1800" b="0" i="0" u="none" strike="noStrike" baseline="0" dirty="0">
                <a:latin typeface="Arial" panose="020B0604020202020204" pitchFamily="34" charset="0"/>
              </a:rPr>
              <a:t>It finds the closest match between the new situation and its library of examples, using a distance metric based on weighted features of the situations. </a:t>
            </a:r>
          </a:p>
          <a:p>
            <a:pPr marL="361950" indent="-361950"/>
            <a:r>
              <a:rPr lang="en-CA" sz="1800" b="0" i="0" u="none" strike="noStrike" baseline="0" dirty="0">
                <a:latin typeface="Arial" panose="020B0604020202020204" pitchFamily="34" charset="0"/>
              </a:rPr>
              <a:t>For example, if a message with the word ‘ski-trip’ in the header is received, the agent examines previous similar examples (e.g., previous messages with ‘ski-trip’ in the header) and sees what action was taken. </a:t>
            </a:r>
          </a:p>
          <a:p>
            <a:pPr marL="361950" indent="-361950"/>
            <a:r>
              <a:rPr lang="en-CA" sz="1800" b="0" i="0" u="none" strike="noStrike" baseline="0" dirty="0">
                <a:latin typeface="Arial" panose="020B0604020202020204" pitchFamily="34" charset="0"/>
              </a:rPr>
              <a:t>If, for example, every previous message with ‘ski-trip’ in the header was deleted, then it is quite likely that this will be deleted too.</a:t>
            </a:r>
          </a:p>
          <a:p>
            <a:pPr marL="361950" indent="-361950"/>
            <a:r>
              <a:rPr lang="en-CA" sz="1800" b="0" i="0" u="none" strike="noStrike" baseline="0" dirty="0">
                <a:latin typeface="Arial" panose="020B0604020202020204" pitchFamily="34" charset="0"/>
              </a:rPr>
              <a:t>From time to time the agent compares its predictions with actual actions taken and calculates a confidence level for its predictions. </a:t>
            </a:r>
          </a:p>
          <a:p>
            <a:pPr marL="361950" indent="-361950"/>
            <a:r>
              <a:rPr lang="en-CA" sz="1800" b="0" i="0" u="none" strike="noStrike" baseline="0" dirty="0">
                <a:latin typeface="Arial" panose="020B0604020202020204" pitchFamily="34" charset="0"/>
              </a:rPr>
              <a:t>People set confidence thresholds: a ‘do-it’ threshold when the agent can take the action autonomously and a ‘tell-me’ threshold when the agent must inform them of its prediction.</a:t>
            </a:r>
          </a:p>
        </p:txBody>
      </p:sp>
    </p:spTree>
    <p:extLst>
      <p:ext uri="{BB962C8B-B14F-4D97-AF65-F5344CB8AC3E}">
        <p14:creationId xmlns:p14="http://schemas.microsoft.com/office/powerpoint/2010/main" val="2842977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64319"/>
            <a:ext cx="7886700" cy="725488"/>
          </a:xfrm>
        </p:spPr>
        <p:txBody>
          <a:bodyPr/>
          <a:lstStyle/>
          <a:p>
            <a:r>
              <a:rPr lang="en-US" sz="3600" i="0" u="none" strike="noStrike" kern="1400" baseline="0" dirty="0">
                <a:latin typeface="Arial" panose="020B0604020202020204" pitchFamily="34" charset="0"/>
              </a:rPr>
              <a:t>Maxims (2 of 3)</a:t>
            </a:r>
          </a:p>
        </p:txBody>
      </p:sp>
      <p:sp>
        <p:nvSpPr>
          <p:cNvPr id="3" name="Text Placeholder 2"/>
          <p:cNvSpPr>
            <a:spLocks noGrp="1"/>
          </p:cNvSpPr>
          <p:nvPr>
            <p:ph type="body" idx="4294967295"/>
          </p:nvPr>
        </p:nvSpPr>
        <p:spPr>
          <a:xfrm>
            <a:off x="647700" y="1409222"/>
            <a:ext cx="7886700" cy="4351338"/>
          </a:xfrm>
        </p:spPr>
        <p:txBody>
          <a:bodyPr>
            <a:normAutofit/>
          </a:bodyPr>
          <a:lstStyle/>
          <a:p>
            <a:pPr marL="361950" indent="-361950"/>
            <a:r>
              <a:rPr lang="en-CA" sz="2000" b="0" i="0" u="none" strike="noStrike" baseline="0" dirty="0">
                <a:latin typeface="Arial" panose="020B0604020202020204" pitchFamily="34" charset="0"/>
              </a:rPr>
              <a:t>Over time the agent gains confidence through experience and through direct instruction (through hypothetical examples). </a:t>
            </a:r>
          </a:p>
          <a:p>
            <a:pPr marL="361950" indent="-361950"/>
            <a:r>
              <a:rPr lang="en-CA" sz="2000" b="0" i="0" u="none" strike="noStrike" baseline="0" dirty="0">
                <a:latin typeface="Arial" panose="020B0604020202020204" pitchFamily="34" charset="0"/>
              </a:rPr>
              <a:t>When the agent does not have enough confidence it may send part of the situation description to other agents and request information on what they would do. </a:t>
            </a:r>
          </a:p>
          <a:p>
            <a:pPr marL="361950" indent="-361950"/>
            <a:r>
              <a:rPr lang="en-CA" sz="2000" b="0" i="0" u="none" strike="noStrike" baseline="0" dirty="0">
                <a:latin typeface="Arial" panose="020B0604020202020204" pitchFamily="34" charset="0"/>
              </a:rPr>
              <a:t>From this the agent can learn which other agents are ‘trustworthy’ (i.e., which ones provide advice which most closely matches the subsequent response of the user). </a:t>
            </a:r>
          </a:p>
          <a:p>
            <a:pPr marL="361950" indent="-361950"/>
            <a:r>
              <a:rPr lang="en-CA" sz="2000" b="0" i="0" u="none" strike="noStrike" baseline="0" dirty="0">
                <a:latin typeface="Arial" panose="020B0604020202020204" pitchFamily="34" charset="0"/>
              </a:rPr>
              <a:t>In a meeting-scheduling version of this agent it had the ‘do-it’ threshold at 80%</a:t>
            </a:r>
            <a:r>
              <a:rPr lang="en-CA" sz="2000" b="0" i="0" u="none" strike="noStrike" dirty="0">
                <a:latin typeface="Arial" panose="020B0604020202020204" pitchFamily="34" charset="0"/>
              </a:rPr>
              <a:t> </a:t>
            </a:r>
            <a:r>
              <a:rPr lang="en-CA" sz="2000" b="0" i="0" u="none" strike="noStrike" baseline="0" dirty="0">
                <a:latin typeface="Arial" panose="020B0604020202020204" pitchFamily="34" charset="0"/>
              </a:rPr>
              <a:t>and the ‘tell-me’ threshold at 30%, that</a:t>
            </a:r>
            <a:r>
              <a:rPr lang="en-CA" sz="2000" b="0" i="0" u="none" strike="noStrike" dirty="0">
                <a:latin typeface="Arial" panose="020B0604020202020204" pitchFamily="34" charset="0"/>
              </a:rPr>
              <a:t> is,</a:t>
            </a:r>
            <a:r>
              <a:rPr lang="en-CA" sz="2000" b="0" i="0" u="none" strike="noStrike" baseline="0" dirty="0">
                <a:latin typeface="Arial" panose="020B0604020202020204" pitchFamily="34" charset="0"/>
              </a:rPr>
              <a:t> the agent would perform the function automatically if it had an 80% or higher confidence in its prediction.</a:t>
            </a:r>
          </a:p>
        </p:txBody>
      </p:sp>
    </p:spTree>
    <p:extLst>
      <p:ext uri="{BB962C8B-B14F-4D97-AF65-F5344CB8AC3E}">
        <p14:creationId xmlns:p14="http://schemas.microsoft.com/office/powerpoint/2010/main" val="407999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0193"/>
            <a:ext cx="7886700" cy="706438"/>
          </a:xfrm>
        </p:spPr>
        <p:txBody>
          <a:bodyPr/>
          <a:lstStyle/>
          <a:p>
            <a:r>
              <a:rPr lang="en-US" sz="3600" i="0" u="none" strike="noStrike" kern="1400" baseline="0" dirty="0">
                <a:latin typeface="Arial" panose="020B0604020202020204" pitchFamily="34" charset="0"/>
              </a:rPr>
              <a:t>Maxims (3 of 3)</a:t>
            </a:r>
          </a:p>
        </p:txBody>
      </p:sp>
      <p:sp>
        <p:nvSpPr>
          <p:cNvPr id="3" name="Text Placeholder 2"/>
          <p:cNvSpPr>
            <a:spLocks noGrp="1"/>
          </p:cNvSpPr>
          <p:nvPr>
            <p:ph type="body" idx="4294967295"/>
          </p:nvPr>
        </p:nvSpPr>
        <p:spPr>
          <a:xfrm>
            <a:off x="657225" y="1425575"/>
            <a:ext cx="7886700" cy="4603750"/>
          </a:xfrm>
        </p:spPr>
        <p:txBody>
          <a:bodyPr>
            <a:noAutofit/>
          </a:bodyPr>
          <a:lstStyle/>
          <a:p>
            <a:pPr marL="361950" indent="-361950"/>
            <a:r>
              <a:rPr lang="en-CA" sz="1800" b="0" i="0" u="none" strike="noStrike" baseline="0" dirty="0">
                <a:latin typeface="Arial" panose="020B0604020202020204" pitchFamily="34" charset="0"/>
              </a:rPr>
              <a:t>In terms of the general architecture above:</a:t>
            </a:r>
          </a:p>
          <a:p>
            <a:pPr marL="361950" indent="-361950"/>
            <a:r>
              <a:rPr lang="en-CA" sz="1800" b="0" i="0" u="none" strike="noStrike" baseline="0" dirty="0">
                <a:latin typeface="Arial" panose="020B0604020202020204" pitchFamily="34" charset="0"/>
              </a:rPr>
              <a:t>The agent has a person model (profile) of preferences (read mail, delete/save, etc.).</a:t>
            </a:r>
          </a:p>
          <a:p>
            <a:pPr marL="361950" indent="-361950"/>
            <a:r>
              <a:rPr lang="en-CA" sz="1800" b="0" i="0" u="none" strike="noStrike" baseline="0" dirty="0">
                <a:latin typeface="Arial" panose="020B0604020202020204" pitchFamily="34" charset="0"/>
              </a:rPr>
              <a:t>The domain model consists of e-mail conceptual attributes such as keywords in the subject, the ‘cc’ list, the ‘from’ line, etc., and the possible actions: read or not read, delete, save, etc.</a:t>
            </a:r>
          </a:p>
          <a:p>
            <a:pPr marL="361950" indent="-361950"/>
            <a:r>
              <a:rPr lang="en-CA" sz="1800" b="0" i="0" u="none" strike="noStrike" baseline="0" dirty="0">
                <a:latin typeface="Arial" panose="020B0604020202020204" pitchFamily="34" charset="0"/>
              </a:rPr>
              <a:t>The dialogue record consists of the object details and actions.</a:t>
            </a:r>
          </a:p>
          <a:p>
            <a:pPr marL="361950" indent="-361950"/>
            <a:r>
              <a:rPr lang="en-CA" sz="1800" b="0" i="0" u="none" strike="noStrike" baseline="0" dirty="0">
                <a:latin typeface="Arial" panose="020B0604020202020204" pitchFamily="34" charset="0"/>
              </a:rPr>
              <a:t>The inference mechanisms are a weighted closeness of fit to previous situations.</a:t>
            </a:r>
          </a:p>
          <a:p>
            <a:pPr marL="361950" indent="-361950"/>
            <a:r>
              <a:rPr lang="en-CA" sz="1800" b="0" i="0" u="none" strike="noStrike" baseline="0" dirty="0">
                <a:latin typeface="Arial" panose="020B0604020202020204" pitchFamily="34" charset="0"/>
              </a:rPr>
              <a:t>The adaptation mechanisms are the actions taken.</a:t>
            </a:r>
          </a:p>
          <a:p>
            <a:pPr marL="361950" indent="-361950"/>
            <a:r>
              <a:rPr lang="en-CA" sz="1800" b="0" i="0" u="none" strike="noStrike" baseline="0" dirty="0">
                <a:latin typeface="Arial" panose="020B0604020202020204" pitchFamily="34" charset="0"/>
              </a:rPr>
              <a:t>The evaluation mechanisms are expressed in the agent’s ability to reflect, review confidence, etc.</a:t>
            </a:r>
          </a:p>
          <a:p>
            <a:pPr marL="361950" indent="-361950"/>
            <a:r>
              <a:rPr lang="en-CA" sz="1800" b="0" i="0" u="none" strike="noStrike" baseline="0" dirty="0">
                <a:latin typeface="Arial" panose="020B0604020202020204" pitchFamily="34" charset="0"/>
              </a:rPr>
              <a:t>It is also interesting to note the distribution of control at the various stages of the interaction. The existence of the user-defined thresholds allows the person to keep control over critical actions.</a:t>
            </a:r>
          </a:p>
        </p:txBody>
      </p:sp>
    </p:spTree>
    <p:extLst>
      <p:ext uri="{BB962C8B-B14F-4D97-AF65-F5344CB8AC3E}">
        <p14:creationId xmlns:p14="http://schemas.microsoft.com/office/powerpoint/2010/main" val="6769888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754"/>
            <a:ext cx="7886700" cy="1325563"/>
          </a:xfrm>
        </p:spPr>
        <p:txBody>
          <a:bodyPr/>
          <a:lstStyle/>
          <a:p>
            <a:r>
              <a:rPr lang="en-US" sz="3600" i="0" u="none" strike="noStrike" kern="1400" baseline="0" dirty="0">
                <a:latin typeface="Arial" panose="020B0604020202020204" pitchFamily="34" charset="0"/>
              </a:rPr>
              <a:t>Applications of agent-based interaction: NLP</a:t>
            </a:r>
          </a:p>
        </p:txBody>
      </p:sp>
      <p:sp>
        <p:nvSpPr>
          <p:cNvPr id="3" name="Text Placeholder 2"/>
          <p:cNvSpPr>
            <a:spLocks noGrp="1"/>
          </p:cNvSpPr>
          <p:nvPr>
            <p:ph type="body" idx="4294967295"/>
          </p:nvPr>
        </p:nvSpPr>
        <p:spPr>
          <a:xfrm>
            <a:off x="660400" y="1435099"/>
            <a:ext cx="7886700" cy="4537075"/>
          </a:xfrm>
        </p:spPr>
        <p:txBody>
          <a:bodyPr>
            <a:noAutofit/>
          </a:bodyPr>
          <a:lstStyle/>
          <a:p>
            <a:pPr marL="361950" indent="-361950"/>
            <a:r>
              <a:rPr lang="en-CA" sz="1600" b="0" i="0" u="none" strike="noStrike" baseline="0" dirty="0">
                <a:latin typeface="Arial" panose="020B0604020202020204" pitchFamily="34" charset="0"/>
              </a:rPr>
              <a:t>The field of agent-based interaction, person (user) modelling and user-adapted interaction is large and is continuing to grow. </a:t>
            </a:r>
          </a:p>
          <a:p>
            <a:pPr marL="361950" indent="-361950"/>
            <a:r>
              <a:rPr lang="en-CA" sz="1600" b="0" i="0" u="none" strike="noStrike" baseline="0" dirty="0">
                <a:latin typeface="Arial" panose="020B0604020202020204" pitchFamily="34" charset="0"/>
              </a:rPr>
              <a:t>Personalization is a key aspect of UX design and automatic personalization is particularly sought after. In this section we point to a few of the main areas.</a:t>
            </a:r>
          </a:p>
          <a:p>
            <a:pPr marL="361950" indent="-361950"/>
            <a:r>
              <a:rPr lang="en-CA" sz="1600" b="0" i="0" u="none" strike="noStrike" baseline="0" dirty="0">
                <a:latin typeface="Arial" panose="020B0604020202020204" pitchFamily="34" charset="0"/>
              </a:rPr>
              <a:t>Natural language processing (NLP)—in terms of speech input and speech output, but also in terms of typed input—has been the dream of computing since it was invented. </a:t>
            </a:r>
          </a:p>
          <a:p>
            <a:pPr marL="361950" indent="-361950"/>
            <a:r>
              <a:rPr lang="en-CA" sz="1600" b="0" i="0" u="none" strike="noStrike" baseline="0" dirty="0">
                <a:latin typeface="Arial" panose="020B0604020202020204" pitchFamily="34" charset="0"/>
              </a:rPr>
              <a:t>Natural language systems adapt by generating text appropriate to the particular query and characteristics of individual people or by recognizing natural language statements. </a:t>
            </a:r>
          </a:p>
          <a:p>
            <a:pPr marL="361950" indent="-361950"/>
            <a:r>
              <a:rPr lang="en-CA" sz="1600" b="0" i="0" u="none" strike="noStrike" baseline="0" dirty="0">
                <a:latin typeface="Arial" panose="020B0604020202020204" pitchFamily="34" charset="0"/>
              </a:rPr>
              <a:t>To do this they have to infer the person’s needs and focus of attention from the (ambiguous) use of natural language. </a:t>
            </a:r>
          </a:p>
          <a:p>
            <a:pPr marL="361950" indent="-361950"/>
            <a:r>
              <a:rPr lang="en-CA" sz="1600" b="0" i="0" u="none" strike="noStrike" baseline="0" dirty="0">
                <a:latin typeface="Arial" panose="020B0604020202020204" pitchFamily="34" charset="0"/>
              </a:rPr>
              <a:t>Anaphoric references (the use of words such as ‘it,’ ‘that,’ etc.) and ellipsis (where information is missing from a statement) offer difficult syntactic problems, but inferring the semantics of an utterance and the intention which the person had in making that utterance are even more intractable problems which have generated a wealth of research studies in both AI and Computational Linguistics. </a:t>
            </a:r>
          </a:p>
        </p:txBody>
      </p:sp>
    </p:spTree>
    <p:extLst>
      <p:ext uri="{BB962C8B-B14F-4D97-AF65-F5344CB8AC3E}">
        <p14:creationId xmlns:p14="http://schemas.microsoft.com/office/powerpoint/2010/main" val="783307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53141"/>
            <a:ext cx="7886700" cy="748348"/>
          </a:xfrm>
        </p:spPr>
        <p:txBody>
          <a:bodyPr/>
          <a:lstStyle/>
          <a:p>
            <a:r>
              <a:rPr lang="fr-FR" sz="3600" i="0" u="none" strike="noStrike" kern="1400" baseline="0" dirty="0">
                <a:latin typeface="Arial" panose="020B0604020202020204" pitchFamily="34" charset="0"/>
              </a:rPr>
              <a:t>A bit of AI History</a:t>
            </a:r>
          </a:p>
        </p:txBody>
      </p:sp>
      <p:sp>
        <p:nvSpPr>
          <p:cNvPr id="3" name="Text Placeholder 2"/>
          <p:cNvSpPr>
            <a:spLocks noGrp="1"/>
          </p:cNvSpPr>
          <p:nvPr>
            <p:ph type="body" idx="4294967295"/>
          </p:nvPr>
        </p:nvSpPr>
        <p:spPr>
          <a:xfrm>
            <a:off x="663403" y="1427613"/>
            <a:ext cx="7886700" cy="4351338"/>
          </a:xfrm>
        </p:spPr>
        <p:txBody>
          <a:bodyPr>
            <a:normAutofit/>
          </a:bodyPr>
          <a:lstStyle/>
          <a:p>
            <a:pPr marL="357188" indent="-357188"/>
            <a:r>
              <a:rPr lang="en-CA" sz="1800" b="0" i="0" u="none" strike="noStrike" baseline="0" dirty="0">
                <a:latin typeface="Arial" panose="020B0604020202020204" pitchFamily="34" charset="0"/>
              </a:rPr>
              <a:t>AI has been the focus of research since the 1950s. </a:t>
            </a:r>
          </a:p>
          <a:p>
            <a:pPr marL="357188" indent="-357188"/>
            <a:r>
              <a:rPr lang="en-CA" sz="1800" b="0" i="0" u="none" strike="noStrike" baseline="0" dirty="0">
                <a:latin typeface="Arial" panose="020B0604020202020204" pitchFamily="34" charset="0"/>
              </a:rPr>
              <a:t>Originally much of the work focused on AI as a model of how people really think as it was assumed that people had representations of things in their head that corresponded with things in the world. </a:t>
            </a:r>
          </a:p>
          <a:p>
            <a:pPr marL="357188" indent="-357188"/>
            <a:r>
              <a:rPr lang="en-CA" sz="1800" b="0" i="0" u="none" strike="noStrike" baseline="0" dirty="0">
                <a:latin typeface="Arial" panose="020B0604020202020204" pitchFamily="34" charset="0"/>
              </a:rPr>
              <a:t>If we could solve the AI problems then it would tell us something about how people actually think. </a:t>
            </a:r>
          </a:p>
          <a:p>
            <a:pPr marL="357188" indent="-357188"/>
            <a:r>
              <a:rPr lang="en-CA" sz="1800" b="0" i="0" u="none" strike="noStrike" baseline="0" dirty="0">
                <a:latin typeface="Arial" panose="020B0604020202020204" pitchFamily="34" charset="0"/>
              </a:rPr>
              <a:t>Although this idea has given way to more practical uses of AI, there is still a view of strong AI that we can make computers which have beliefs, desires and intentions and that these would drive the computer to make creative leaps. </a:t>
            </a:r>
          </a:p>
          <a:p>
            <a:pPr marL="357188" indent="-357188"/>
            <a:r>
              <a:rPr lang="en-CA" sz="1800" b="0" i="0" u="none" strike="noStrike" baseline="0" dirty="0">
                <a:latin typeface="Arial" panose="020B0604020202020204" pitchFamily="34" charset="0"/>
              </a:rPr>
              <a:t>Work still continues in getting computers to model different theories of how people think, but the AI that we encounter in UX is weak AI. </a:t>
            </a:r>
          </a:p>
          <a:p>
            <a:pPr marL="357188" indent="-357188"/>
            <a:r>
              <a:rPr lang="en-CA" sz="1800" b="0" i="0" u="none" strike="noStrike" baseline="0" dirty="0">
                <a:latin typeface="Arial" panose="020B0604020202020204" pitchFamily="34" charset="0"/>
              </a:rPr>
              <a:t>In weak AI, there is no claim that this is how people really think, but it can appear very clever and produce some impressive performances.</a:t>
            </a:r>
          </a:p>
        </p:txBody>
      </p:sp>
    </p:spTree>
    <p:extLst>
      <p:ext uri="{BB962C8B-B14F-4D97-AF65-F5344CB8AC3E}">
        <p14:creationId xmlns:p14="http://schemas.microsoft.com/office/powerpoint/2010/main" val="10596774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0193"/>
            <a:ext cx="7886700" cy="687388"/>
          </a:xfrm>
        </p:spPr>
        <p:txBody>
          <a:bodyPr/>
          <a:lstStyle/>
          <a:p>
            <a:r>
              <a:rPr lang="en-US" sz="3600" i="0" u="none" strike="noStrike" kern="1400" baseline="0" dirty="0">
                <a:latin typeface="Arial" panose="020B0604020202020204" pitchFamily="34" charset="0"/>
              </a:rPr>
              <a:t>NLP</a:t>
            </a:r>
          </a:p>
        </p:txBody>
      </p:sp>
      <p:sp>
        <p:nvSpPr>
          <p:cNvPr id="3" name="Text Placeholder 2"/>
          <p:cNvSpPr>
            <a:spLocks noGrp="1"/>
          </p:cNvSpPr>
          <p:nvPr>
            <p:ph type="body" idx="4294967295"/>
          </p:nvPr>
        </p:nvSpPr>
        <p:spPr>
          <a:xfrm>
            <a:off x="657225" y="1435099"/>
            <a:ext cx="7886700" cy="4651375"/>
          </a:xfrm>
        </p:spPr>
        <p:txBody>
          <a:bodyPr>
            <a:noAutofit/>
          </a:bodyPr>
          <a:lstStyle/>
          <a:p>
            <a:pPr marL="361950" indent="-361950"/>
            <a:r>
              <a:rPr lang="en-CA" sz="1600" b="0" i="0" u="none" strike="noStrike" baseline="0" dirty="0">
                <a:latin typeface="Arial" panose="020B0604020202020204" pitchFamily="34" charset="0"/>
              </a:rPr>
              <a:t>The best results have been obtained in phone-based, flight or cinema ticketing systems. </a:t>
            </a:r>
          </a:p>
          <a:p>
            <a:pPr marL="361950" indent="-361950"/>
            <a:r>
              <a:rPr lang="en-CA" sz="1600" b="0" i="0" u="none" strike="noStrike" baseline="0" dirty="0">
                <a:latin typeface="Arial" panose="020B0604020202020204" pitchFamily="34" charset="0"/>
              </a:rPr>
              <a:t>Here indices and dictionaries of known names can be stored to help with detection and recognition of valid input. </a:t>
            </a:r>
          </a:p>
          <a:p>
            <a:pPr marL="361950" indent="-361950"/>
            <a:r>
              <a:rPr lang="en-CA" sz="1600" b="0" i="0" u="none" strike="noStrike" baseline="0" dirty="0">
                <a:latin typeface="Arial" panose="020B0604020202020204" pitchFamily="34" charset="0"/>
              </a:rPr>
              <a:t>However, these systems are far from 100%  accurate. </a:t>
            </a:r>
          </a:p>
          <a:p>
            <a:pPr marL="361950" indent="-361950"/>
            <a:r>
              <a:rPr lang="en-CA" sz="1600" b="0" i="0" u="none" strike="noStrike" baseline="0" dirty="0">
                <a:latin typeface="Arial" panose="020B0604020202020204" pitchFamily="34" charset="0"/>
              </a:rPr>
              <a:t>In these systems the domain is quite restricted, so it can be assumed that the person is saying something relevant to the domain. </a:t>
            </a:r>
          </a:p>
          <a:p>
            <a:pPr marL="361950" indent="-361950"/>
            <a:r>
              <a:rPr lang="en-CA" sz="1600" b="0" i="0" u="none" strike="noStrike" baseline="0" dirty="0">
                <a:latin typeface="Arial" panose="020B0604020202020204" pitchFamily="34" charset="0"/>
              </a:rPr>
              <a:t>In other domains that may be much more open and where background noise can easily reduce the recognition of the words to less than 40%, let alone a sensible interpretation of them, the technology is not yet acceptable. </a:t>
            </a:r>
          </a:p>
          <a:p>
            <a:pPr marL="361950" indent="-361950"/>
            <a:r>
              <a:rPr lang="en-CA" sz="1600" b="0" i="0" u="none" strike="noStrike" baseline="0" dirty="0">
                <a:latin typeface="Arial" panose="020B0604020202020204" pitchFamily="34" charset="0"/>
              </a:rPr>
              <a:t>The main speech-based agent technologies are </a:t>
            </a:r>
            <a:r>
              <a:rPr lang="en-CA" sz="1600" b="0" i="0" u="none" strike="noStrike" baseline="0" dirty="0" err="1">
                <a:latin typeface="Arial" panose="020B0604020202020204" pitchFamily="34" charset="0"/>
              </a:rPr>
              <a:t>Siri</a:t>
            </a:r>
            <a:r>
              <a:rPr lang="en-CA" sz="1600" b="0" i="0" u="none" strike="noStrike" baseline="0" dirty="0">
                <a:latin typeface="Arial" panose="020B0604020202020204" pitchFamily="34" charset="0"/>
              </a:rPr>
              <a:t>, Google Now, </a:t>
            </a:r>
            <a:r>
              <a:rPr lang="en-CA" sz="1600" b="0" i="0" u="none" strike="noStrike" baseline="0" dirty="0" err="1">
                <a:latin typeface="Arial" panose="020B0604020202020204" pitchFamily="34" charset="0"/>
              </a:rPr>
              <a:t>Cortana</a:t>
            </a:r>
            <a:r>
              <a:rPr lang="en-CA" sz="1600" b="0" i="0" u="none" strike="noStrike" baseline="0" dirty="0">
                <a:latin typeface="Arial" panose="020B0604020202020204" pitchFamily="34" charset="0"/>
              </a:rPr>
              <a:t> and </a:t>
            </a:r>
            <a:r>
              <a:rPr lang="en-CA" sz="1600" b="0" i="0" u="none" strike="noStrike" baseline="0" dirty="0" err="1">
                <a:latin typeface="Arial" panose="020B0604020202020204" pitchFamily="34" charset="0"/>
              </a:rPr>
              <a:t>Alexa</a:t>
            </a:r>
            <a:r>
              <a:rPr lang="en-CA" sz="1600" b="0" i="0" u="none" strike="noStrike" baseline="0" dirty="0">
                <a:latin typeface="Arial" panose="020B0604020202020204" pitchFamily="34" charset="0"/>
              </a:rPr>
              <a:t>.</a:t>
            </a:r>
          </a:p>
          <a:p>
            <a:pPr marL="361950" indent="-361950"/>
            <a:r>
              <a:rPr lang="en-CA" sz="1600" b="0" i="0" u="none" strike="noStrike" baseline="0" dirty="0" err="1">
                <a:latin typeface="Arial" panose="020B0604020202020204" pitchFamily="34" charset="0"/>
              </a:rPr>
              <a:t>Chatbot</a:t>
            </a:r>
            <a:r>
              <a:rPr lang="en-CA" sz="1600" b="0" i="0" u="none" strike="noStrike" baseline="0" dirty="0">
                <a:latin typeface="Arial" panose="020B0604020202020204" pitchFamily="34" charset="0"/>
              </a:rPr>
              <a:t> or </a:t>
            </a:r>
            <a:r>
              <a:rPr lang="en-CA" sz="1600" b="0" i="0" u="none" strike="noStrike" baseline="0" dirty="0" err="1">
                <a:latin typeface="Arial" panose="020B0604020202020204" pitchFamily="34" charset="0"/>
              </a:rPr>
              <a:t>Chatterbot</a:t>
            </a:r>
            <a:r>
              <a:rPr lang="en-CA" sz="1600" b="0" i="0" u="none" strike="noStrike" baseline="0" dirty="0">
                <a:latin typeface="Arial" panose="020B0604020202020204" pitchFamily="34" charset="0"/>
              </a:rPr>
              <a:t> systems take typed input and try to respond to keep the conversation going. They are mainly used for entertainment. </a:t>
            </a:r>
          </a:p>
          <a:p>
            <a:pPr marL="361950" indent="-361950"/>
            <a:r>
              <a:rPr lang="en-CA" sz="1600" b="0" i="0" u="none" strike="noStrike" baseline="0" dirty="0">
                <a:latin typeface="Arial" panose="020B0604020202020204" pitchFamily="34" charset="0"/>
              </a:rPr>
              <a:t>Examples include Jabberwocky and Alice. </a:t>
            </a:r>
          </a:p>
          <a:p>
            <a:pPr marL="361950" indent="-361950"/>
            <a:r>
              <a:rPr lang="en-CA" sz="1600" b="0" i="0" u="none" strike="noStrike" baseline="0" dirty="0">
                <a:latin typeface="Arial" panose="020B0604020202020204" pitchFamily="34" charset="0"/>
              </a:rPr>
              <a:t>One interesting area of study is to what extent people should be able to abuse these ‘social’ agents, something that happens frequently on </a:t>
            </a:r>
            <a:r>
              <a:rPr lang="en-CA" sz="1600" b="0" i="0" u="none" strike="noStrike" baseline="0" dirty="0" err="1">
                <a:latin typeface="Arial" panose="020B0604020202020204" pitchFamily="34" charset="0"/>
              </a:rPr>
              <a:t>Chatbot</a:t>
            </a:r>
            <a:r>
              <a:rPr lang="en-CA" sz="1600" b="0" i="0" u="none" strike="noStrike" baseline="0" dirty="0">
                <a:latin typeface="Arial" panose="020B0604020202020204" pitchFamily="34" charset="0"/>
              </a:rPr>
              <a:t> sites.</a:t>
            </a:r>
          </a:p>
        </p:txBody>
      </p:sp>
    </p:spTree>
    <p:extLst>
      <p:ext uri="{BB962C8B-B14F-4D97-AF65-F5344CB8AC3E}">
        <p14:creationId xmlns:p14="http://schemas.microsoft.com/office/powerpoint/2010/main" val="9722450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5748"/>
            <a:ext cx="7886700" cy="714378"/>
          </a:xfrm>
        </p:spPr>
        <p:txBody>
          <a:bodyPr/>
          <a:lstStyle/>
          <a:p>
            <a:r>
              <a:rPr lang="en-US" sz="3600" i="0" u="none" strike="noStrike" kern="1400" baseline="0" dirty="0">
                <a:latin typeface="Arial" panose="020B0604020202020204" pitchFamily="34" charset="0"/>
              </a:rPr>
              <a:t>Wired for speech</a:t>
            </a:r>
          </a:p>
        </p:txBody>
      </p:sp>
      <p:sp>
        <p:nvSpPr>
          <p:cNvPr id="3" name="Text Placeholder 2"/>
          <p:cNvSpPr>
            <a:spLocks noGrp="1"/>
          </p:cNvSpPr>
          <p:nvPr>
            <p:ph type="body" idx="4294967295"/>
          </p:nvPr>
        </p:nvSpPr>
        <p:spPr>
          <a:xfrm>
            <a:off x="647700" y="1409222"/>
            <a:ext cx="7886700" cy="4508500"/>
          </a:xfrm>
        </p:spPr>
        <p:txBody>
          <a:bodyPr>
            <a:noAutofit/>
          </a:bodyPr>
          <a:lstStyle/>
          <a:p>
            <a:pPr marL="361950" indent="-361950"/>
            <a:r>
              <a:rPr lang="en-CA" sz="2000" b="0" i="0" u="none" strike="noStrike" baseline="0" dirty="0">
                <a:latin typeface="Arial" panose="020B0604020202020204" pitchFamily="34" charset="0"/>
              </a:rPr>
              <a:t>In their comprehensive review of studies of speech, Nass and Brave (2005) believe that humans are ‘wired for speech.’ </a:t>
            </a:r>
          </a:p>
          <a:p>
            <a:pPr marL="361950" indent="-361950"/>
            <a:r>
              <a:rPr lang="en-CA" sz="2000" b="0" i="0" u="none" strike="noStrike" baseline="0" dirty="0">
                <a:latin typeface="Arial" panose="020B0604020202020204" pitchFamily="34" charset="0"/>
              </a:rPr>
              <a:t>Understanding language is an innate ability. </a:t>
            </a:r>
          </a:p>
          <a:p>
            <a:pPr marL="361950" indent="-361950"/>
            <a:r>
              <a:rPr lang="en-CA" sz="2000" b="0" i="0" u="none" strike="noStrike" baseline="0" dirty="0">
                <a:latin typeface="Arial" panose="020B0604020202020204" pitchFamily="34" charset="0"/>
              </a:rPr>
              <a:t>Even people who score low on intelligence quotient (IQ) scores can speak. </a:t>
            </a:r>
          </a:p>
          <a:p>
            <a:pPr marL="361950" indent="-361950"/>
            <a:r>
              <a:rPr lang="en-CA" sz="2000" b="0" i="0" u="none" strike="noStrike" baseline="0" dirty="0">
                <a:latin typeface="Arial" panose="020B0604020202020204" pitchFamily="34" charset="0"/>
              </a:rPr>
              <a:t>From the age of 8 months children learn on average 8–10 new words a day. </a:t>
            </a:r>
          </a:p>
          <a:p>
            <a:pPr marL="361950" indent="-361950"/>
            <a:r>
              <a:rPr lang="en-CA" sz="2000" b="0" i="0" u="none" strike="noStrike" baseline="0" dirty="0">
                <a:latin typeface="Arial" panose="020B0604020202020204" pitchFamily="34" charset="0"/>
              </a:rPr>
              <a:t>This continues into adolescence. </a:t>
            </a:r>
          </a:p>
          <a:p>
            <a:pPr marL="361950" indent="-361950"/>
            <a:r>
              <a:rPr lang="en-CA" sz="2000" b="0" i="0" u="none" strike="noStrike" baseline="0" dirty="0">
                <a:latin typeface="Arial" panose="020B0604020202020204" pitchFamily="34" charset="0"/>
              </a:rPr>
              <a:t>Speech is fundamental to building relationships. </a:t>
            </a:r>
          </a:p>
          <a:p>
            <a:pPr marL="361950" indent="-361950"/>
            <a:r>
              <a:rPr lang="en-CA" sz="2000" b="0" i="0" u="none" strike="noStrike" baseline="0" dirty="0">
                <a:latin typeface="Arial" panose="020B0604020202020204" pitchFamily="34" charset="0"/>
              </a:rPr>
              <a:t>We easily distinguish one voice from another. </a:t>
            </a:r>
          </a:p>
          <a:p>
            <a:pPr marL="361950" indent="-361950"/>
            <a:r>
              <a:rPr lang="en-CA" sz="2000" b="0" i="0" u="none" strike="noStrike" baseline="0" dirty="0">
                <a:latin typeface="Arial" panose="020B0604020202020204" pitchFamily="34" charset="0"/>
              </a:rPr>
              <a:t>In short, people are experts at extracting the social aspects of speech and at using speech as the primary means of communication.</a:t>
            </a:r>
          </a:p>
        </p:txBody>
      </p:sp>
    </p:spTree>
    <p:extLst>
      <p:ext uri="{BB962C8B-B14F-4D97-AF65-F5344CB8AC3E}">
        <p14:creationId xmlns:p14="http://schemas.microsoft.com/office/powerpoint/2010/main" val="3202248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2897"/>
            <a:ext cx="7886700" cy="1325563"/>
          </a:xfrm>
        </p:spPr>
        <p:txBody>
          <a:bodyPr/>
          <a:lstStyle/>
          <a:p>
            <a:r>
              <a:rPr lang="en-US" sz="3600" i="0" u="none" strike="noStrike" kern="1400" baseline="0" dirty="0">
                <a:latin typeface="Arial" panose="020B0604020202020204" pitchFamily="34" charset="0"/>
              </a:rPr>
              <a:t>Tutoring and advice-giving systems</a:t>
            </a:r>
          </a:p>
        </p:txBody>
      </p:sp>
      <p:sp>
        <p:nvSpPr>
          <p:cNvPr id="3" name="Text Placeholder 2"/>
          <p:cNvSpPr>
            <a:spLocks noGrp="1"/>
          </p:cNvSpPr>
          <p:nvPr>
            <p:ph type="body" idx="4294967295"/>
          </p:nvPr>
        </p:nvSpPr>
        <p:spPr>
          <a:xfrm>
            <a:off x="657225" y="1424887"/>
            <a:ext cx="7886700" cy="4351338"/>
          </a:xfrm>
        </p:spPr>
        <p:txBody>
          <a:bodyPr>
            <a:normAutofit/>
          </a:bodyPr>
          <a:lstStyle/>
          <a:p>
            <a:pPr marL="361950" indent="-361950"/>
            <a:r>
              <a:rPr lang="en-CA" sz="1800" b="0" i="0" u="none" strike="noStrike" baseline="0" dirty="0">
                <a:latin typeface="Arial" panose="020B0604020202020204" pitchFamily="34" charset="0"/>
              </a:rPr>
              <a:t>Help, advice and teaching are natural applications for agent-based interaction. </a:t>
            </a:r>
          </a:p>
          <a:p>
            <a:pPr marL="361950" indent="-361950"/>
            <a:r>
              <a:rPr lang="en-CA" sz="1800" b="0" i="0" u="none" strike="noStrike" baseline="0" dirty="0">
                <a:latin typeface="Arial" panose="020B0604020202020204" pitchFamily="34" charset="0"/>
              </a:rPr>
              <a:t>The rationale of intelligent tutoring systems (ITSs) is that, for given students and topics, an intelligent system can alleviate the variance of human-based teaching skills and can determine the best manner in which to present individually targeted instruction in a constrained subject domain. </a:t>
            </a:r>
          </a:p>
          <a:p>
            <a:pPr marL="361950" indent="-361950"/>
            <a:r>
              <a:rPr lang="en-CA" sz="1800" b="0" i="0" u="none" strike="noStrike" baseline="0" dirty="0">
                <a:latin typeface="Arial" panose="020B0604020202020204" pitchFamily="34" charset="0"/>
              </a:rPr>
              <a:t>In order to minimize the discrepancy between a student’s knowledge state and the representation of an identified expert’s knowledge (a ‘goal state’), the ITS must be able to distinguish between domain-specific expertise and tutorial strategy. </a:t>
            </a:r>
          </a:p>
          <a:p>
            <a:pPr marL="361950" indent="-361950"/>
            <a:r>
              <a:rPr lang="en-CA" sz="1800" b="0" i="0" u="none" strike="noStrike" baseline="0" dirty="0">
                <a:latin typeface="Arial" panose="020B0604020202020204" pitchFamily="34" charset="0"/>
              </a:rPr>
              <a:t>ITSs need to be able to recognize errors and misconceptions, to monitor and intervene when necessary at different levels of explanation, and to generate problems on a given set of instructional guidelines (Kay, 2001).</a:t>
            </a:r>
          </a:p>
        </p:txBody>
      </p:sp>
    </p:spTree>
    <p:extLst>
      <p:ext uri="{BB962C8B-B14F-4D97-AF65-F5344CB8AC3E}">
        <p14:creationId xmlns:p14="http://schemas.microsoft.com/office/powerpoint/2010/main" val="4247824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0193"/>
            <a:ext cx="7886700" cy="687388"/>
          </a:xfrm>
        </p:spPr>
        <p:txBody>
          <a:bodyPr/>
          <a:lstStyle/>
          <a:p>
            <a:r>
              <a:rPr lang="en-US" sz="3600" i="0" u="none" strike="noStrike" kern="1400" baseline="0" dirty="0">
                <a:latin typeface="Arial" panose="020B0604020202020204" pitchFamily="34" charset="0"/>
              </a:rPr>
              <a:t>ITS</a:t>
            </a:r>
          </a:p>
        </p:txBody>
      </p:sp>
      <p:sp>
        <p:nvSpPr>
          <p:cNvPr id="3" name="Text Placeholder 2"/>
          <p:cNvSpPr>
            <a:spLocks noGrp="1"/>
          </p:cNvSpPr>
          <p:nvPr>
            <p:ph type="body" idx="4294967295"/>
          </p:nvPr>
        </p:nvSpPr>
        <p:spPr>
          <a:xfrm>
            <a:off x="657225" y="1416050"/>
            <a:ext cx="7886700" cy="4351338"/>
          </a:xfrm>
        </p:spPr>
        <p:txBody>
          <a:bodyPr>
            <a:normAutofit fontScale="92500"/>
          </a:bodyPr>
          <a:lstStyle/>
          <a:p>
            <a:pPr marL="361950" indent="-361950"/>
            <a:r>
              <a:rPr lang="en-US" b="0" i="0" u="none" strike="noStrike" baseline="0" dirty="0">
                <a:latin typeface="Arial" panose="020B0604020202020204" pitchFamily="34" charset="0"/>
              </a:rPr>
              <a:t>A ‘student model’ of the student using an ITS stores information on how much the student ‘knows’ about concepts and relationships which are to be learnt and about the student’s level and achievements. </a:t>
            </a:r>
          </a:p>
          <a:p>
            <a:pPr marL="361950" indent="-361950"/>
            <a:r>
              <a:rPr lang="en-US" b="0" i="0" u="none" strike="noStrike" baseline="0" dirty="0">
                <a:latin typeface="Arial" panose="020B0604020202020204" pitchFamily="34" charset="0"/>
              </a:rPr>
              <a:t>These student models use a method whereby the student’s assumed level of knowledge is laid over the expert’s; mismatches can then be revealed. </a:t>
            </a:r>
          </a:p>
          <a:p>
            <a:pPr marL="361950" indent="-361950"/>
            <a:r>
              <a:rPr lang="en-US" b="0" i="0" u="none" strike="noStrike" baseline="0" dirty="0">
                <a:latin typeface="Arial" panose="020B0604020202020204" pitchFamily="34" charset="0"/>
              </a:rPr>
              <a:t>An ITS often contains a history of task performance and some detailed representation of the state of an individual’s knowledge in a specified subject area. </a:t>
            </a:r>
          </a:p>
          <a:p>
            <a:pPr marL="361950" indent="-361950"/>
            <a:r>
              <a:rPr lang="en-US" b="0" i="0" u="none" strike="noStrike" baseline="0" dirty="0">
                <a:latin typeface="Arial" panose="020B0604020202020204" pitchFamily="34" charset="0"/>
              </a:rPr>
              <a:t>Some of this may be held in the form of a user profile and can have other uses in management and score-keeping.</a:t>
            </a:r>
          </a:p>
        </p:txBody>
      </p:sp>
    </p:spTree>
    <p:extLst>
      <p:ext uri="{BB962C8B-B14F-4D97-AF65-F5344CB8AC3E}">
        <p14:creationId xmlns:p14="http://schemas.microsoft.com/office/powerpoint/2010/main" val="10832130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9718"/>
            <a:ext cx="7886700" cy="668338"/>
          </a:xfrm>
        </p:spPr>
        <p:txBody>
          <a:bodyPr/>
          <a:lstStyle/>
          <a:p>
            <a:r>
              <a:rPr lang="en-US" sz="3600" i="0" u="none" strike="noStrike" kern="1400" baseline="0" dirty="0">
                <a:latin typeface="Arial" panose="020B0604020202020204" pitchFamily="34" charset="0"/>
              </a:rPr>
              <a:t>Intelligent help</a:t>
            </a:r>
          </a:p>
        </p:txBody>
      </p:sp>
      <p:sp>
        <p:nvSpPr>
          <p:cNvPr id="3" name="Text Placeholder 2"/>
          <p:cNvSpPr>
            <a:spLocks noGrp="1"/>
          </p:cNvSpPr>
          <p:nvPr>
            <p:ph type="body" idx="4294967295"/>
          </p:nvPr>
        </p:nvSpPr>
        <p:spPr>
          <a:xfrm>
            <a:off x="657225" y="1425575"/>
            <a:ext cx="7886700" cy="4351338"/>
          </a:xfrm>
        </p:spPr>
        <p:txBody>
          <a:bodyPr>
            <a:normAutofit/>
          </a:bodyPr>
          <a:lstStyle/>
          <a:p>
            <a:pPr marL="361950" indent="-361950"/>
            <a:r>
              <a:rPr lang="en-CA" sz="1800" b="0" i="0" u="none" strike="noStrike" baseline="0" dirty="0">
                <a:latin typeface="Arial" panose="020B0604020202020204" pitchFamily="34" charset="0"/>
              </a:rPr>
              <a:t>Another popular application of intelligent interface systems is in the provision of context-dependent ‘active’ help (Fischer, 2001). </a:t>
            </a:r>
          </a:p>
          <a:p>
            <a:pPr marL="361950" indent="-361950"/>
            <a:r>
              <a:rPr lang="en-CA" sz="1800" b="0" i="0" u="none" strike="noStrike" baseline="0" dirty="0">
                <a:latin typeface="Arial" panose="020B0604020202020204" pitchFamily="34" charset="0"/>
              </a:rPr>
              <a:t>Online help systems track the interaction context and incorporate assistant strategies and a set of action plans in order to intervene when most appropriate or when the user appears to be having difficulty. </a:t>
            </a:r>
          </a:p>
          <a:p>
            <a:pPr marL="361950" indent="-361950"/>
            <a:r>
              <a:rPr lang="en-CA" sz="1800" b="0" i="0" u="none" strike="noStrike" baseline="0" dirty="0">
                <a:latin typeface="Arial" panose="020B0604020202020204" pitchFamily="34" charset="0"/>
              </a:rPr>
              <a:t>Intelligent help systems share some characteristics with ITSs, since a diagnostic strategy is required to provide the most appropriate help for that user in that particular situation.</a:t>
            </a:r>
          </a:p>
          <a:p>
            <a:pPr marL="361950" indent="-361950"/>
            <a:r>
              <a:rPr lang="en-CA" sz="1800" b="0" i="0" u="none" strike="noStrike" baseline="0" dirty="0">
                <a:latin typeface="Arial" panose="020B0604020202020204" pitchFamily="34" charset="0"/>
              </a:rPr>
              <a:t>However, they also have to be able to infer the user’s high-level goal from the low-level data available in the form of command usage. Intelligent help has further developed into ‘critiquing systems’ (Fischer, 1989), where users must be competent in the subject domain being critiqued, rather than being tutees or learners.</a:t>
            </a:r>
          </a:p>
        </p:txBody>
      </p:sp>
    </p:spTree>
    <p:extLst>
      <p:ext uri="{BB962C8B-B14F-4D97-AF65-F5344CB8AC3E}">
        <p14:creationId xmlns:p14="http://schemas.microsoft.com/office/powerpoint/2010/main" val="13422338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54794"/>
            <a:ext cx="7886700" cy="744538"/>
          </a:xfrm>
        </p:spPr>
        <p:txBody>
          <a:bodyPr/>
          <a:lstStyle/>
          <a:p>
            <a:r>
              <a:rPr lang="en-US" sz="3600" i="0" u="none" strike="noStrike" kern="1400" baseline="0" dirty="0">
                <a:latin typeface="Arial" panose="020B0604020202020204" pitchFamily="34" charset="0"/>
              </a:rPr>
              <a:t>Adaptive hypermedia</a:t>
            </a:r>
          </a:p>
        </p:txBody>
      </p:sp>
      <p:sp>
        <p:nvSpPr>
          <p:cNvPr id="3" name="Text Placeholder 2"/>
          <p:cNvSpPr>
            <a:spLocks noGrp="1"/>
          </p:cNvSpPr>
          <p:nvPr>
            <p:ph type="body" idx="4294967295"/>
          </p:nvPr>
        </p:nvSpPr>
        <p:spPr>
          <a:xfrm>
            <a:off x="647700" y="1417847"/>
            <a:ext cx="7886700" cy="4594225"/>
          </a:xfrm>
        </p:spPr>
        <p:txBody>
          <a:bodyPr>
            <a:noAutofit/>
          </a:bodyPr>
          <a:lstStyle/>
          <a:p>
            <a:pPr marL="361950" indent="-361950"/>
            <a:r>
              <a:rPr lang="en-CA" sz="2000" b="0" i="0" u="none" strike="noStrike" baseline="0" dirty="0">
                <a:latin typeface="Arial" panose="020B0604020202020204" pitchFamily="34" charset="0"/>
              </a:rPr>
              <a:t>With the Web as its laboratory, adaptive hypermedia research has blossomed over recent years. </a:t>
            </a:r>
            <a:r>
              <a:rPr lang="en-CA" sz="2000" b="0" i="0" u="none" strike="noStrike" baseline="0" dirty="0" err="1">
                <a:latin typeface="Arial" panose="020B0604020202020204" pitchFamily="34" charset="0"/>
              </a:rPr>
              <a:t>Brusilovsky</a:t>
            </a:r>
            <a:r>
              <a:rPr lang="en-CA" sz="2000" b="0" i="0" u="none" strike="noStrike" baseline="0" dirty="0">
                <a:latin typeface="Arial" panose="020B0604020202020204" pitchFamily="34" charset="0"/>
              </a:rPr>
              <a:t> (2001) provides an excellent review with a more recent version in </a:t>
            </a:r>
            <a:r>
              <a:rPr lang="en-CA" sz="2000" b="0" i="0" u="none" strike="noStrike" baseline="0" dirty="0" err="1">
                <a:latin typeface="Arial" panose="020B0604020202020204" pitchFamily="34" charset="0"/>
              </a:rPr>
              <a:t>Brusilovsky</a:t>
            </a:r>
            <a:r>
              <a:rPr lang="en-CA" sz="2000" b="0" i="0" u="none" strike="noStrike" baseline="0" dirty="0">
                <a:latin typeface="Arial" panose="020B0604020202020204" pitchFamily="34" charset="0"/>
              </a:rPr>
              <a:t>, 2007). </a:t>
            </a:r>
          </a:p>
          <a:p>
            <a:pPr marL="361950" indent="-361950"/>
            <a:r>
              <a:rPr lang="en-CA" sz="2000" b="0" i="0" u="none" strike="noStrike" baseline="0" dirty="0">
                <a:latin typeface="Arial" panose="020B0604020202020204" pitchFamily="34" charset="0"/>
              </a:rPr>
              <a:t>Figure 17.7 shows his schematic of the different adaptive hypermedia systems. </a:t>
            </a:r>
          </a:p>
          <a:p>
            <a:pPr marL="361950" indent="-361950"/>
            <a:r>
              <a:rPr lang="en-CA" sz="2000" b="0" i="0" u="none" strike="noStrike" baseline="0" dirty="0">
                <a:latin typeface="Arial" panose="020B0604020202020204" pitchFamily="34" charset="0"/>
              </a:rPr>
              <a:t>Adaptations in hypermedia systems are divided between adaptive presentation and adaptive navigation support. </a:t>
            </a:r>
          </a:p>
          <a:p>
            <a:pPr marL="361950" indent="-361950"/>
            <a:r>
              <a:rPr lang="en-CA" sz="2000" b="0" i="0" u="none" strike="noStrike" baseline="0" dirty="0">
                <a:latin typeface="Arial" panose="020B0604020202020204" pitchFamily="34" charset="0"/>
              </a:rPr>
              <a:t>The systems can add links, change links, add annotations and so on, depending on what nodes people have visited previously and what they did there. </a:t>
            </a:r>
          </a:p>
          <a:p>
            <a:pPr marL="361950" indent="-361950"/>
            <a:r>
              <a:rPr lang="en-CA" sz="2000" b="0" i="0" u="none" strike="noStrike" baseline="0" dirty="0">
                <a:latin typeface="Arial" panose="020B0604020202020204" pitchFamily="34" charset="0"/>
              </a:rPr>
              <a:t>One interesting application is in adaptive museum commentaries where the content of the description of an item is adapted to suit the inferred interests of the viewers.</a:t>
            </a:r>
          </a:p>
        </p:txBody>
      </p:sp>
    </p:spTree>
    <p:extLst>
      <p:ext uri="{BB962C8B-B14F-4D97-AF65-F5344CB8AC3E}">
        <p14:creationId xmlns:p14="http://schemas.microsoft.com/office/powerpoint/2010/main" val="17564586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46868"/>
            <a:ext cx="7886700" cy="573088"/>
          </a:xfrm>
        </p:spPr>
        <p:txBody>
          <a:bodyPr/>
          <a:lstStyle/>
          <a:p>
            <a:r>
              <a:rPr lang="en-US" sz="3600" i="0" u="none" strike="noStrike" kern="1400" baseline="0" dirty="0">
                <a:latin typeface="Arial" panose="020B0604020202020204" pitchFamily="34" charset="0"/>
              </a:rPr>
              <a:t>The Loebner Prize</a:t>
            </a:r>
          </a:p>
        </p:txBody>
      </p:sp>
      <p:sp>
        <p:nvSpPr>
          <p:cNvPr id="3" name="Text Placeholder 2"/>
          <p:cNvSpPr>
            <a:spLocks noGrp="1"/>
          </p:cNvSpPr>
          <p:nvPr>
            <p:ph type="body" idx="4294967295"/>
          </p:nvPr>
        </p:nvSpPr>
        <p:spPr>
          <a:xfrm>
            <a:off x="657225" y="1426474"/>
            <a:ext cx="7886700" cy="4660900"/>
          </a:xfrm>
        </p:spPr>
        <p:txBody>
          <a:bodyPr>
            <a:noAutofit/>
          </a:bodyPr>
          <a:lstStyle/>
          <a:p>
            <a:pPr marL="361950" indent="-361950"/>
            <a:r>
              <a:rPr lang="en-CA" sz="1800" b="0" i="0" u="none" strike="noStrike" baseline="0" dirty="0">
                <a:latin typeface="Arial" panose="020B0604020202020204" pitchFamily="34" charset="0"/>
              </a:rPr>
              <a:t>The Loebner Prize Contest in Artificial Intelligence was established in 1990 by Hugh Loebner and was first held at the Boston Computer Museum in 1991. </a:t>
            </a:r>
          </a:p>
          <a:p>
            <a:pPr marL="361950" indent="-361950"/>
            <a:r>
              <a:rPr lang="en-CA" sz="1800" b="0" i="0" u="none" strike="noStrike" baseline="0" dirty="0">
                <a:latin typeface="Arial" panose="020B0604020202020204" pitchFamily="34" charset="0"/>
              </a:rPr>
              <a:t>The Loebner Prize Medal and cash award is awarded annually to the designer of the computer system that best succeeds in passing a variant of the Turing test. </a:t>
            </a:r>
          </a:p>
          <a:p>
            <a:pPr marL="361950" indent="-361950"/>
            <a:r>
              <a:rPr lang="en-CA" sz="1800" b="0" i="0" u="none" strike="noStrike" baseline="0" dirty="0">
                <a:latin typeface="Arial" panose="020B0604020202020204" pitchFamily="34" charset="0"/>
              </a:rPr>
              <a:t>In accordance with the requirements of the donor (as published in the June 1994 </a:t>
            </a:r>
            <a:r>
              <a:rPr lang="en-CA" sz="1800" b="0" i="1" u="none" strike="noStrike" baseline="0" dirty="0">
                <a:latin typeface="Arial" panose="020B0604020202020204" pitchFamily="34" charset="0"/>
              </a:rPr>
              <a:t>Communications of the ACM</a:t>
            </a:r>
            <a:r>
              <a:rPr lang="en-CA" sz="1800" b="0" i="0" u="none" strike="noStrike" baseline="0" dirty="0">
                <a:latin typeface="Arial" panose="020B0604020202020204" pitchFamily="34" charset="0"/>
              </a:rPr>
              <a:t>) the winner of the $100,000 Gold Prize must be prepared to deal with audio-visual</a:t>
            </a:r>
            <a:r>
              <a:rPr lang="en-CA" sz="1800" b="0" i="0" u="none" strike="noStrike" baseline="0" dirty="0">
                <a:solidFill>
                  <a:srgbClr val="FF0000"/>
                </a:solidFill>
                <a:latin typeface="Arial" panose="020B0604020202020204" pitchFamily="34" charset="0"/>
              </a:rPr>
              <a:t> </a:t>
            </a:r>
            <a:r>
              <a:rPr lang="en-CA" sz="1800" b="0" i="0" u="none" strike="noStrike" baseline="0" dirty="0">
                <a:latin typeface="Arial" panose="020B0604020202020204" pitchFamily="34" charset="0"/>
              </a:rPr>
              <a:t>input, and appropriate competitions will be held once competitors have reached Turing’s 50:50 likelihood level of being mistaken for a human. </a:t>
            </a:r>
          </a:p>
          <a:p>
            <a:pPr marL="361950" indent="-361950"/>
            <a:r>
              <a:rPr lang="en-CA" sz="1800" b="0" i="0" u="none" strike="noStrike" baseline="0" dirty="0">
                <a:latin typeface="Arial" panose="020B0604020202020204" pitchFamily="34" charset="0"/>
              </a:rPr>
              <a:t>An intermediate Silver Prize of $25,000 will be offered for reaching this level in a text-only test. </a:t>
            </a:r>
          </a:p>
          <a:p>
            <a:pPr marL="361950" indent="-361950"/>
            <a:r>
              <a:rPr lang="en-CA" sz="1800" b="0" i="0" u="none" strike="noStrike" baseline="0" dirty="0">
                <a:latin typeface="Arial" panose="020B0604020202020204" pitchFamily="34" charset="0"/>
              </a:rPr>
              <a:t>There is also an annual Bronze Prize, currently $2000, which is awarded to the designer of the ‘most human computer’ as rated by a panel of judges.</a:t>
            </a:r>
          </a:p>
        </p:txBody>
      </p:sp>
    </p:spTree>
    <p:extLst>
      <p:ext uri="{BB962C8B-B14F-4D97-AF65-F5344CB8AC3E}">
        <p14:creationId xmlns:p14="http://schemas.microsoft.com/office/powerpoint/2010/main" val="14897474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229"/>
            <a:ext cx="7886700" cy="1325563"/>
          </a:xfrm>
        </p:spPr>
        <p:txBody>
          <a:bodyPr/>
          <a:lstStyle/>
          <a:p>
            <a:r>
              <a:rPr lang="en-US" sz="3600" i="0" u="none" strike="noStrike" kern="1400" baseline="0" dirty="0">
                <a:latin typeface="Arial" panose="020B0604020202020204" pitchFamily="34" charset="0"/>
              </a:rPr>
              <a:t>Avatars, robots and conversational agents</a:t>
            </a:r>
          </a:p>
        </p:txBody>
      </p:sp>
      <p:sp>
        <p:nvSpPr>
          <p:cNvPr id="3" name="Text Placeholder 2"/>
          <p:cNvSpPr>
            <a:spLocks noGrp="1"/>
          </p:cNvSpPr>
          <p:nvPr>
            <p:ph type="body" idx="4294967295"/>
          </p:nvPr>
        </p:nvSpPr>
        <p:spPr>
          <a:xfrm>
            <a:off x="650875" y="1416050"/>
            <a:ext cx="7886700" cy="4508500"/>
          </a:xfrm>
        </p:spPr>
        <p:txBody>
          <a:bodyPr>
            <a:noAutofit/>
          </a:bodyPr>
          <a:lstStyle/>
          <a:p>
            <a:pPr marL="361950" indent="-361950"/>
            <a:r>
              <a:rPr lang="en-CA" b="0" i="0" u="none" strike="noStrike" baseline="0" dirty="0">
                <a:latin typeface="Arial" panose="020B0604020202020204" pitchFamily="34" charset="0"/>
              </a:rPr>
              <a:t>Avatars, or virtual humans, bring another degree of interest to agent-based interaction. </a:t>
            </a:r>
          </a:p>
          <a:p>
            <a:pPr marL="361950" indent="-361950"/>
            <a:r>
              <a:rPr lang="en-CA" b="0" i="0" u="none" strike="noStrike" baseline="0" dirty="0">
                <a:latin typeface="Arial" panose="020B0604020202020204" pitchFamily="34" charset="0"/>
              </a:rPr>
              <a:t>Here the agent is represented by a character—either an on-screen character, a physical object or a mobile robot. </a:t>
            </a:r>
          </a:p>
          <a:p>
            <a:pPr marL="361950" indent="-361950"/>
            <a:r>
              <a:rPr lang="en-CA" b="0" i="0" u="none" strike="noStrike" baseline="0" dirty="0">
                <a:latin typeface="Arial" panose="020B0604020202020204" pitchFamily="34" charset="0"/>
              </a:rPr>
              <a:t>For example,</a:t>
            </a:r>
            <a:r>
              <a:rPr lang="en-CA" b="0" i="0" u="none" strike="noStrike" baseline="0" dirty="0">
                <a:solidFill>
                  <a:srgbClr val="FF0000"/>
                </a:solidFill>
                <a:latin typeface="Arial" panose="020B0604020202020204" pitchFamily="34" charset="0"/>
              </a:rPr>
              <a:t> </a:t>
            </a:r>
            <a:r>
              <a:rPr lang="en-CA" b="0" i="0" u="none" strike="noStrike" baseline="0" dirty="0" err="1">
                <a:latin typeface="Arial" panose="020B0604020202020204" pitchFamily="34" charset="0"/>
              </a:rPr>
              <a:t>Nabaztag</a:t>
            </a:r>
            <a:r>
              <a:rPr lang="en-CA" b="0" i="0" u="none" strike="noStrike" baseline="0" dirty="0">
                <a:solidFill>
                  <a:srgbClr val="FF0000"/>
                </a:solidFill>
                <a:latin typeface="Arial" panose="020B0604020202020204" pitchFamily="34" charset="0"/>
              </a:rPr>
              <a:t> </a:t>
            </a:r>
            <a:r>
              <a:rPr lang="en-CA" b="0" i="0" u="none" strike="noStrike" baseline="0" dirty="0">
                <a:latin typeface="Arial" panose="020B0604020202020204" pitchFamily="34" charset="0"/>
              </a:rPr>
              <a:t>was a plastic rabbit-like object which has flashing lights and rotating ears. </a:t>
            </a:r>
          </a:p>
          <a:p>
            <a:pPr marL="361950" indent="-361950"/>
            <a:r>
              <a:rPr lang="en-CA" b="0" i="0" u="none" strike="noStrike" baseline="0" dirty="0">
                <a:latin typeface="Arial" panose="020B0604020202020204" pitchFamily="34" charset="0"/>
              </a:rPr>
              <a:t>It takes data from the Web, or from e-mail messages, and reads it out using a text to speech (TTS) system. </a:t>
            </a:r>
          </a:p>
          <a:p>
            <a:pPr marL="361950" indent="-361950"/>
            <a:r>
              <a:rPr lang="en-CA" b="0" i="0" u="none" strike="noStrike" baseline="0" dirty="0">
                <a:latin typeface="Arial" panose="020B0604020202020204" pitchFamily="34" charset="0"/>
              </a:rPr>
              <a:t>More sophisticated systems are known as embodied conversational agents (ECAs).</a:t>
            </a:r>
          </a:p>
        </p:txBody>
      </p:sp>
    </p:spTree>
    <p:extLst>
      <p:ext uri="{BB962C8B-B14F-4D97-AF65-F5344CB8AC3E}">
        <p14:creationId xmlns:p14="http://schemas.microsoft.com/office/powerpoint/2010/main" val="6735517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8768"/>
            <a:ext cx="7886700" cy="649288"/>
          </a:xfrm>
        </p:spPr>
        <p:txBody>
          <a:bodyPr/>
          <a:lstStyle/>
          <a:p>
            <a:r>
              <a:rPr lang="en-US" sz="3600" i="0" u="none" strike="noStrike" kern="1400" baseline="0" dirty="0">
                <a:latin typeface="Arial" panose="020B0604020202020204" pitchFamily="34" charset="0"/>
              </a:rPr>
              <a:t>ECAs</a:t>
            </a:r>
          </a:p>
        </p:txBody>
      </p:sp>
      <p:sp>
        <p:nvSpPr>
          <p:cNvPr id="3" name="Text Placeholder 2"/>
          <p:cNvSpPr>
            <a:spLocks noGrp="1"/>
          </p:cNvSpPr>
          <p:nvPr>
            <p:ph type="body" idx="4294967295"/>
          </p:nvPr>
        </p:nvSpPr>
        <p:spPr>
          <a:xfrm>
            <a:off x="657225" y="1417848"/>
            <a:ext cx="7886700" cy="4603750"/>
          </a:xfrm>
        </p:spPr>
        <p:txBody>
          <a:bodyPr>
            <a:noAutofit/>
          </a:bodyPr>
          <a:lstStyle/>
          <a:p>
            <a:pPr marL="361950" indent="-361950"/>
            <a:r>
              <a:rPr lang="en-CA" sz="2000" b="0" i="0" u="none" strike="noStrike" baseline="0" dirty="0">
                <a:latin typeface="Arial" panose="020B0604020202020204" pitchFamily="34" charset="0"/>
              </a:rPr>
              <a:t>A significant research effort is currently being directed toward embodied conversational agents  (</a:t>
            </a:r>
            <a:r>
              <a:rPr lang="en-CA" sz="2000" b="0" i="0" u="none" strike="noStrike" baseline="0" dirty="0" err="1">
                <a:latin typeface="Arial" panose="020B0604020202020204" pitchFamily="34" charset="0"/>
              </a:rPr>
              <a:t>Cassell</a:t>
            </a:r>
            <a:r>
              <a:rPr lang="en-CA" sz="2000" b="0" i="0" u="none" strike="noStrike" baseline="0" dirty="0">
                <a:latin typeface="Arial" panose="020B0604020202020204" pitchFamily="34" charset="0"/>
              </a:rPr>
              <a:t>, 2000) and ‘Companions’ (see below). </a:t>
            </a:r>
          </a:p>
          <a:p>
            <a:pPr marL="361950" indent="-361950"/>
            <a:r>
              <a:rPr lang="en-CA" sz="2000" b="0" i="0" u="none" strike="noStrike" baseline="0" dirty="0">
                <a:latin typeface="Arial" panose="020B0604020202020204" pitchFamily="34" charset="0"/>
              </a:rPr>
              <a:t>This pulls together much of the work that we have presented in this chapter, but includes a representation of the agent and behaviours deliberately designed to make the agent more lifelike and more engaging. </a:t>
            </a:r>
          </a:p>
          <a:p>
            <a:pPr marL="361950" indent="-361950"/>
            <a:r>
              <a:rPr lang="en-CA" sz="2000" b="0" i="0" u="none" strike="noStrike" baseline="0" dirty="0">
                <a:latin typeface="Arial" panose="020B0604020202020204" pitchFamily="34" charset="0"/>
              </a:rPr>
              <a:t>Researchers in the area of conversational agents argue that providing a ‘talking head’ or embodied agent is much more than a cosmetic exercise and fundamentally changes the nature of the interaction. </a:t>
            </a:r>
          </a:p>
          <a:p>
            <a:pPr marL="361950" indent="-361950"/>
            <a:r>
              <a:rPr lang="en-CA" sz="2000" b="0" i="0" u="none" strike="noStrike" baseline="0" dirty="0">
                <a:latin typeface="Arial" panose="020B0604020202020204" pitchFamily="34" charset="0"/>
              </a:rPr>
              <a:t>People believe these agents more. </a:t>
            </a:r>
          </a:p>
          <a:p>
            <a:pPr marL="361950" indent="-361950"/>
            <a:r>
              <a:rPr lang="en-CA" sz="2000" b="0" i="0" u="none" strike="noStrike" baseline="0" dirty="0">
                <a:latin typeface="Arial" panose="020B0604020202020204" pitchFamily="34" charset="0"/>
              </a:rPr>
              <a:t>They trust the agent more and they have an emotional engagement with the agent.</a:t>
            </a:r>
          </a:p>
        </p:txBody>
      </p:sp>
    </p:spTree>
    <p:extLst>
      <p:ext uri="{BB962C8B-B14F-4D97-AF65-F5344CB8AC3E}">
        <p14:creationId xmlns:p14="http://schemas.microsoft.com/office/powerpoint/2010/main" val="9984127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42093"/>
            <a:ext cx="7886700" cy="782638"/>
          </a:xfrm>
        </p:spPr>
        <p:txBody>
          <a:bodyPr/>
          <a:lstStyle/>
          <a:p>
            <a:r>
              <a:rPr lang="en-US" sz="3600" i="0" u="none" strike="noStrike" kern="1400" baseline="0" dirty="0">
                <a:latin typeface="Arial" panose="020B0604020202020204" pitchFamily="34" charset="0"/>
              </a:rPr>
              <a:t>The persona effect</a:t>
            </a:r>
          </a:p>
        </p:txBody>
      </p:sp>
      <p:sp>
        <p:nvSpPr>
          <p:cNvPr id="3" name="Text Placeholder 2"/>
          <p:cNvSpPr>
            <a:spLocks noGrp="1"/>
          </p:cNvSpPr>
          <p:nvPr>
            <p:ph type="body" idx="4294967295"/>
          </p:nvPr>
        </p:nvSpPr>
        <p:spPr>
          <a:xfrm>
            <a:off x="647700" y="1408323"/>
            <a:ext cx="7886700" cy="4351338"/>
          </a:xfrm>
        </p:spPr>
        <p:txBody>
          <a:bodyPr>
            <a:normAutofit/>
          </a:bodyPr>
          <a:lstStyle/>
          <a:p>
            <a:pPr marL="361950" indent="-361950"/>
            <a:r>
              <a:rPr lang="en-CA" sz="2000" b="0" i="0" u="none" strike="noStrike" baseline="0" dirty="0">
                <a:latin typeface="Arial" panose="020B0604020202020204" pitchFamily="34" charset="0"/>
              </a:rPr>
              <a:t>In a classic experiment by James Lester and colleagues (Lester et al., 1997), the persona effect was demonstrated. </a:t>
            </a:r>
          </a:p>
          <a:p>
            <a:pPr marL="361950" indent="-361950"/>
            <a:r>
              <a:rPr lang="en-CA" sz="2000" b="0" i="0" u="none" strike="noStrike" baseline="0" dirty="0">
                <a:latin typeface="Arial" panose="020B0604020202020204" pitchFamily="34" charset="0"/>
              </a:rPr>
              <a:t>This showed that people were more engaged and learned more in an educational environment where the agent was represented by an on-screen character. </a:t>
            </a:r>
          </a:p>
          <a:p>
            <a:pPr marL="361950" indent="-361950"/>
            <a:r>
              <a:rPr lang="en-CA" sz="2000" b="0" i="0" u="none" strike="noStrike" baseline="0" dirty="0">
                <a:latin typeface="Arial" panose="020B0604020202020204" pitchFamily="34" charset="0"/>
              </a:rPr>
              <a:t>Although subsequent studies have (of course) clouded the issues slightly, there still seems plenty of evidence to support the fact that having a character involved in an interaction is generally a positive experience. </a:t>
            </a:r>
          </a:p>
          <a:p>
            <a:pPr marL="361950" indent="-361950"/>
            <a:r>
              <a:rPr lang="en-CA" sz="2000" b="0" i="0" u="none" strike="noStrike" baseline="0" dirty="0">
                <a:latin typeface="Arial" panose="020B0604020202020204" pitchFamily="34" charset="0"/>
              </a:rPr>
              <a:t>Whether it will always help to improve comprehension and understanding is a moot point. </a:t>
            </a:r>
          </a:p>
          <a:p>
            <a:pPr marL="361950" indent="-361950"/>
            <a:r>
              <a:rPr lang="en-CA" sz="2000" b="0" i="0" u="none" strike="noStrike" baseline="0" dirty="0">
                <a:latin typeface="Arial" panose="020B0604020202020204" pitchFamily="34" charset="0"/>
              </a:rPr>
              <a:t>The persona effect, understood to mean that having a persona has a positive effect, is generally accepted.</a:t>
            </a:r>
          </a:p>
        </p:txBody>
      </p:sp>
    </p:spTree>
    <p:extLst>
      <p:ext uri="{BB962C8B-B14F-4D97-AF65-F5344CB8AC3E}">
        <p14:creationId xmlns:p14="http://schemas.microsoft.com/office/powerpoint/2010/main" val="2032548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14093"/>
            <a:ext cx="7886700" cy="643846"/>
          </a:xfrm>
        </p:spPr>
        <p:txBody>
          <a:bodyPr/>
          <a:lstStyle/>
          <a:p>
            <a:r>
              <a:rPr lang="en-US" sz="3600" i="0" u="none" strike="noStrike" kern="1400" baseline="0" dirty="0">
                <a:latin typeface="Arial" panose="020B0604020202020204" pitchFamily="34" charset="0"/>
              </a:rPr>
              <a:t>AI </a:t>
            </a:r>
          </a:p>
        </p:txBody>
      </p:sp>
      <p:sp>
        <p:nvSpPr>
          <p:cNvPr id="3" name="Text Placeholder 2"/>
          <p:cNvSpPr>
            <a:spLocks noGrp="1"/>
          </p:cNvSpPr>
          <p:nvPr>
            <p:ph type="body" idx="4294967295"/>
          </p:nvPr>
        </p:nvSpPr>
        <p:spPr>
          <a:xfrm>
            <a:off x="656504" y="1425029"/>
            <a:ext cx="7886700" cy="4351338"/>
          </a:xfrm>
        </p:spPr>
        <p:txBody>
          <a:bodyPr>
            <a:normAutofit/>
          </a:bodyPr>
          <a:lstStyle/>
          <a:p>
            <a:pPr marL="361950" indent="-361950"/>
            <a:r>
              <a:rPr lang="en-CA" sz="2000" b="0" i="0" u="none" strike="noStrike" baseline="0" dirty="0">
                <a:latin typeface="Arial" panose="020B0604020202020204" pitchFamily="34" charset="0"/>
              </a:rPr>
              <a:t>One of the things that has contributed to the more recent success of AI (apart from the increased processing power of devices) is the availability of vast amounts of data. </a:t>
            </a:r>
          </a:p>
          <a:p>
            <a:pPr marL="361950" indent="-361950"/>
            <a:r>
              <a:rPr lang="en-CA" sz="2000" b="0" i="0" u="none" strike="noStrike" baseline="0" dirty="0">
                <a:latin typeface="Arial" panose="020B0604020202020204" pitchFamily="34" charset="0"/>
              </a:rPr>
              <a:t>AI likes to have lots of data because it needs many examples of things (events, activities and so on) in order to generalize a solution. </a:t>
            </a:r>
          </a:p>
          <a:p>
            <a:pPr marL="361950" indent="-361950"/>
            <a:r>
              <a:rPr lang="en-CA" sz="2000" b="0" i="0" u="none" strike="noStrike" baseline="0" dirty="0">
                <a:latin typeface="Arial" panose="020B0604020202020204" pitchFamily="34" charset="0"/>
              </a:rPr>
              <a:t>Data coming from the Internet of Things (</a:t>
            </a:r>
            <a:r>
              <a:rPr lang="en-CA" sz="2000" b="0" i="0" u="none" strike="noStrike" baseline="0" dirty="0" err="1">
                <a:latin typeface="Arial" panose="020B0604020202020204" pitchFamily="34" charset="0"/>
              </a:rPr>
              <a:t>IoT</a:t>
            </a:r>
            <a:r>
              <a:rPr lang="en-CA" sz="2000" b="0" i="0" u="none" strike="noStrike" baseline="0" dirty="0">
                <a:latin typeface="Arial" panose="020B0604020202020204" pitchFamily="34" charset="0"/>
              </a:rPr>
              <a:t>), from the quantified self (QS) and from all our online activities is used by AI algorithms to make inferences and to take actions. </a:t>
            </a:r>
          </a:p>
          <a:p>
            <a:pPr marL="361950" indent="-361950"/>
            <a:r>
              <a:rPr lang="en-CA" sz="2000" b="0" i="0" u="none" strike="noStrike" baseline="0" dirty="0">
                <a:latin typeface="Arial" panose="020B0604020202020204" pitchFamily="34" charset="0"/>
              </a:rPr>
              <a:t>So-called ‘Big Data’ is driving change. </a:t>
            </a:r>
          </a:p>
          <a:p>
            <a:pPr marL="361950" indent="-361950"/>
            <a:r>
              <a:rPr lang="en-CA" sz="2000" b="0" i="0" u="none" strike="noStrike" baseline="0" dirty="0">
                <a:latin typeface="Arial" panose="020B0604020202020204" pitchFamily="34" charset="0"/>
              </a:rPr>
              <a:t>The Nest Thermostat, for example, learns what heating people like to have by recording their preferences and aggregating this across many thousands of users.</a:t>
            </a:r>
          </a:p>
        </p:txBody>
      </p:sp>
    </p:spTree>
    <p:extLst>
      <p:ext uri="{BB962C8B-B14F-4D97-AF65-F5344CB8AC3E}">
        <p14:creationId xmlns:p14="http://schemas.microsoft.com/office/powerpoint/2010/main" val="9167990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51618"/>
            <a:ext cx="7886700" cy="744538"/>
          </a:xfrm>
        </p:spPr>
        <p:txBody>
          <a:bodyPr/>
          <a:lstStyle/>
          <a:p>
            <a:r>
              <a:rPr lang="en-US" sz="3600" i="0" u="none" strike="noStrike" kern="1400" baseline="0" dirty="0">
                <a:latin typeface="Arial" panose="020B0604020202020204" pitchFamily="34" charset="0"/>
              </a:rPr>
              <a:t>ECAs</a:t>
            </a:r>
          </a:p>
        </p:txBody>
      </p:sp>
      <p:sp>
        <p:nvSpPr>
          <p:cNvPr id="3" name="Text Placeholder 2"/>
          <p:cNvSpPr>
            <a:spLocks noGrp="1"/>
          </p:cNvSpPr>
          <p:nvPr>
            <p:ph type="body" idx="4294967295"/>
          </p:nvPr>
        </p:nvSpPr>
        <p:spPr>
          <a:xfrm>
            <a:off x="647700" y="1454150"/>
            <a:ext cx="7886700" cy="4351338"/>
          </a:xfrm>
        </p:spPr>
        <p:txBody>
          <a:bodyPr>
            <a:normAutofit fontScale="85000" lnSpcReduction="10000"/>
          </a:bodyPr>
          <a:lstStyle/>
          <a:p>
            <a:pPr marL="361950" lvl="0" indent="-361950"/>
            <a:r>
              <a:rPr lang="en-US" dirty="0">
                <a:latin typeface="Arial" panose="020B0604020202020204" pitchFamily="34" charset="0"/>
              </a:rPr>
              <a:t>Some of the best work is </a:t>
            </a:r>
            <a:r>
              <a:rPr lang="en-CA" b="0" i="0" u="none" strike="noStrike" baseline="0" dirty="0">
                <a:latin typeface="Arial" panose="020B0604020202020204" pitchFamily="34" charset="0"/>
              </a:rPr>
              <a:t>happening at MIT where they are developing the real</a:t>
            </a:r>
            <a:r>
              <a:rPr lang="en-CA" b="0" i="0" u="none" strike="noStrike" dirty="0">
                <a:latin typeface="Arial" panose="020B0604020202020204" pitchFamily="34" charset="0"/>
              </a:rPr>
              <a:t> </a:t>
            </a:r>
            <a:r>
              <a:rPr lang="en-CA" b="0" i="0" u="none" strike="noStrike" baseline="0" dirty="0">
                <a:latin typeface="Arial" panose="020B0604020202020204" pitchFamily="34" charset="0"/>
              </a:rPr>
              <a:t>estate agent, Rea (Figure 17.9). </a:t>
            </a:r>
          </a:p>
          <a:p>
            <a:pPr marL="361950" indent="-361950"/>
            <a:r>
              <a:rPr lang="en-CA" b="0" i="0" u="none" strike="noStrike" baseline="0" dirty="0">
                <a:latin typeface="Arial" panose="020B0604020202020204" pitchFamily="34" charset="0"/>
              </a:rPr>
              <a:t>Rea tries to handle all the conversational issues such as turn-taking, inflection and ensuring that the conversation is as natural as possible. </a:t>
            </a:r>
          </a:p>
          <a:p>
            <a:pPr marL="361950" indent="-361950"/>
            <a:r>
              <a:rPr lang="en-CA" b="0" i="0" u="none" strike="noStrike" baseline="0" dirty="0">
                <a:latin typeface="Arial" panose="020B0604020202020204" pitchFamily="34" charset="0"/>
              </a:rPr>
              <a:t>Conversational agents will still need to build models of the users and they will still have models of the domains in which they operate. </a:t>
            </a:r>
          </a:p>
          <a:p>
            <a:pPr marL="361950" indent="-361950"/>
            <a:r>
              <a:rPr lang="en-CA" b="0" i="0" u="none" strike="noStrike" baseline="0" dirty="0">
                <a:latin typeface="Arial" panose="020B0604020202020204" pitchFamily="34" charset="0"/>
              </a:rPr>
              <a:t>Their adaptations and the inferences that they make will only be as good as the mechanisms that have been devised. </a:t>
            </a:r>
          </a:p>
          <a:p>
            <a:pPr marL="361950" indent="-361950"/>
            <a:r>
              <a:rPr lang="en-CA" b="0" i="0" u="none" strike="noStrike" baseline="0" dirty="0">
                <a:latin typeface="Arial" panose="020B0604020202020204" pitchFamily="34" charset="0"/>
              </a:rPr>
              <a:t>But in addition, they have the problems of natural language understanding and natural language generation, gesture and movement that go to make the interactions as natural as possible.</a:t>
            </a:r>
          </a:p>
        </p:txBody>
      </p:sp>
    </p:spTree>
    <p:extLst>
      <p:ext uri="{BB962C8B-B14F-4D97-AF65-F5344CB8AC3E}">
        <p14:creationId xmlns:p14="http://schemas.microsoft.com/office/powerpoint/2010/main" val="10203170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99243"/>
            <a:ext cx="7886700" cy="649288"/>
          </a:xfrm>
        </p:spPr>
        <p:txBody>
          <a:bodyPr/>
          <a:lstStyle/>
          <a:p>
            <a:r>
              <a:rPr lang="en-US" sz="3600" i="0" u="none" strike="noStrike" kern="1400" baseline="0" dirty="0">
                <a:latin typeface="Arial" panose="020B0604020202020204" pitchFamily="34" charset="0"/>
              </a:rPr>
              <a:t>Characters	</a:t>
            </a:r>
          </a:p>
        </p:txBody>
      </p:sp>
      <p:sp>
        <p:nvSpPr>
          <p:cNvPr id="3" name="Text Placeholder 2"/>
          <p:cNvSpPr>
            <a:spLocks noGrp="1"/>
          </p:cNvSpPr>
          <p:nvPr>
            <p:ph type="body" idx="4294967295"/>
          </p:nvPr>
        </p:nvSpPr>
        <p:spPr>
          <a:xfrm>
            <a:off x="647700" y="1426473"/>
            <a:ext cx="7886700" cy="4556125"/>
          </a:xfrm>
        </p:spPr>
        <p:txBody>
          <a:bodyPr>
            <a:noAutofit/>
          </a:bodyPr>
          <a:lstStyle/>
          <a:p>
            <a:pPr marL="361950" indent="-361950"/>
            <a:r>
              <a:rPr lang="en-CA" sz="1800" b="0" i="0" u="none" strike="noStrike" baseline="0" dirty="0">
                <a:latin typeface="Arial" panose="020B0604020202020204" pitchFamily="34" charset="0"/>
              </a:rPr>
              <a:t>Where the agent is embodied as a humanoid or other character, issues of human–robot interaction (HRI) come to the fore. </a:t>
            </a:r>
          </a:p>
          <a:p>
            <a:pPr marL="361950" indent="-361950"/>
            <a:r>
              <a:rPr lang="en-CA" sz="1800" b="0" i="0" u="none" strike="noStrike" baseline="0" dirty="0">
                <a:latin typeface="Arial" panose="020B0604020202020204" pitchFamily="34" charset="0"/>
              </a:rPr>
              <a:t>For example AIBO was a robotic pet that wandered around much like a real pet does. However, AIBO was hard and solid. </a:t>
            </a:r>
          </a:p>
          <a:p>
            <a:pPr marL="361950" indent="-361950"/>
            <a:r>
              <a:rPr lang="en-CA" sz="1800" b="0" i="0" u="none" strike="noStrike" baseline="0" dirty="0">
                <a:latin typeface="Arial" panose="020B0604020202020204" pitchFamily="34" charset="0"/>
              </a:rPr>
              <a:t>By contrast </a:t>
            </a:r>
            <a:r>
              <a:rPr lang="en-CA" sz="1800" b="0" i="0" u="none" strike="noStrike" baseline="0" dirty="0" err="1">
                <a:latin typeface="Arial" panose="020B0604020202020204" pitchFamily="34" charset="0"/>
              </a:rPr>
              <a:t>Paro</a:t>
            </a:r>
            <a:r>
              <a:rPr lang="en-CA" sz="1800" b="0" i="0" u="none" strike="noStrike" baseline="0" dirty="0">
                <a:latin typeface="Arial" panose="020B0604020202020204" pitchFamily="34" charset="0"/>
              </a:rPr>
              <a:t> is a companion robot with fluffy fur and a design based on a seal popular with older people in Japan. </a:t>
            </a:r>
          </a:p>
          <a:p>
            <a:pPr marL="361950" indent="-361950"/>
            <a:r>
              <a:rPr lang="en-CA" sz="1800" b="0" i="0" u="none" strike="noStrike" baseline="0" dirty="0" err="1">
                <a:latin typeface="Arial" panose="020B0604020202020204" pitchFamily="34" charset="0"/>
              </a:rPr>
              <a:t>Paro</a:t>
            </a:r>
            <a:r>
              <a:rPr lang="en-CA" sz="1800" b="0" i="0" u="none" strike="noStrike" baseline="0" dirty="0">
                <a:latin typeface="Arial" panose="020B0604020202020204" pitchFamily="34" charset="0"/>
              </a:rPr>
              <a:t> can be stroked and reacts to such petting.</a:t>
            </a:r>
          </a:p>
          <a:p>
            <a:pPr marL="361950" indent="-361950"/>
            <a:r>
              <a:rPr lang="en-CA" sz="1800" b="0" i="0" u="none" strike="noStrike" baseline="0" dirty="0">
                <a:latin typeface="Arial" panose="020B0604020202020204" pitchFamily="34" charset="0"/>
              </a:rPr>
              <a:t>Much work in HRI focuses on trying to get the behaviours of the robots to be more natural and human-like. </a:t>
            </a:r>
          </a:p>
          <a:p>
            <a:pPr marL="361950" indent="-361950"/>
            <a:r>
              <a:rPr lang="en-CA" sz="1800" b="0" i="0" u="none" strike="noStrike" baseline="0" dirty="0">
                <a:latin typeface="Arial" panose="020B0604020202020204" pitchFamily="34" charset="0"/>
              </a:rPr>
              <a:t>As an emerging technology future prototyping and wizard of Oz studies (see Chapter 8) are appropriate methods for trying out and evaluating designs. </a:t>
            </a:r>
          </a:p>
          <a:p>
            <a:pPr marL="361950" indent="-361950"/>
            <a:r>
              <a:rPr lang="en-CA" sz="1800" b="0" i="0" u="none" strike="noStrike" baseline="0" dirty="0">
                <a:latin typeface="Arial" panose="020B0604020202020204" pitchFamily="34" charset="0"/>
              </a:rPr>
              <a:t>Designers need to focus on the whole UX of HRI and with the physical embodiment of robots this is more demanding than the UX of Web apps, for example. </a:t>
            </a:r>
          </a:p>
        </p:txBody>
      </p:sp>
    </p:spTree>
    <p:extLst>
      <p:ext uri="{BB962C8B-B14F-4D97-AF65-F5344CB8AC3E}">
        <p14:creationId xmlns:p14="http://schemas.microsoft.com/office/powerpoint/2010/main" val="8124439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65113"/>
            <a:ext cx="7886700" cy="725488"/>
          </a:xfrm>
        </p:spPr>
        <p:txBody>
          <a:bodyPr/>
          <a:lstStyle/>
          <a:p>
            <a:r>
              <a:rPr lang="en-US" sz="3600" i="0" u="none" strike="noStrike" kern="1400" baseline="0" dirty="0">
                <a:latin typeface="Arial" panose="020B0604020202020204" pitchFamily="34" charset="0"/>
              </a:rPr>
              <a:t>HRI</a:t>
            </a:r>
          </a:p>
        </p:txBody>
      </p:sp>
      <p:sp>
        <p:nvSpPr>
          <p:cNvPr id="3" name="Text Placeholder 2"/>
          <p:cNvSpPr>
            <a:spLocks noGrp="1"/>
          </p:cNvSpPr>
          <p:nvPr>
            <p:ph type="body" idx="4294967295"/>
          </p:nvPr>
        </p:nvSpPr>
        <p:spPr>
          <a:xfrm>
            <a:off x="657225" y="1425574"/>
            <a:ext cx="7886700" cy="4708525"/>
          </a:xfrm>
        </p:spPr>
        <p:txBody>
          <a:bodyPr>
            <a:noAutofit/>
          </a:bodyPr>
          <a:lstStyle/>
          <a:p>
            <a:pPr marL="361950" indent="-361950"/>
            <a:r>
              <a:rPr lang="en-CA" sz="2000" b="0" i="0" u="none" strike="noStrike" baseline="0" dirty="0">
                <a:latin typeface="Arial" panose="020B0604020202020204" pitchFamily="34" charset="0"/>
              </a:rPr>
              <a:t>Clearly the robot needs to move in an aesthetic way, it needs to be able to make sensible inferences from limited amounts of sensor data and it needs to be able to demonstrate utility to its users (or ‘owners’ see next section). </a:t>
            </a:r>
          </a:p>
          <a:p>
            <a:pPr marL="361950" indent="-361950"/>
            <a:r>
              <a:rPr lang="en-CA" sz="2000" b="0" i="0" u="none" strike="noStrike" baseline="0" dirty="0">
                <a:latin typeface="Arial" panose="020B0604020202020204" pitchFamily="34" charset="0"/>
              </a:rPr>
              <a:t>Domestic robots are commercially available. </a:t>
            </a:r>
          </a:p>
          <a:p>
            <a:pPr marL="361950" indent="-361950"/>
            <a:r>
              <a:rPr lang="en-CA" sz="2000" b="0" i="0" u="none" strike="noStrike" baseline="0" dirty="0">
                <a:latin typeface="Arial" panose="020B0604020202020204" pitchFamily="34" charset="0"/>
              </a:rPr>
              <a:t>Perhaps overly simplified by using a tablet device as its head, Buddy the robot  was on sale in 2016. </a:t>
            </a:r>
          </a:p>
          <a:p>
            <a:pPr marL="361950" indent="-361950"/>
            <a:r>
              <a:rPr lang="en-CA" sz="2000" b="0" i="0" u="none" strike="noStrike" baseline="0" dirty="0">
                <a:latin typeface="Arial" panose="020B0604020202020204" pitchFamily="34" charset="0"/>
              </a:rPr>
              <a:t>Children’s robots such as </a:t>
            </a:r>
            <a:r>
              <a:rPr lang="en-CA" sz="2000" b="0" i="0" u="none" strike="noStrike" baseline="0" dirty="0" err="1">
                <a:latin typeface="Arial" panose="020B0604020202020204" pitchFamily="34" charset="0"/>
              </a:rPr>
              <a:t>Nao</a:t>
            </a:r>
            <a:r>
              <a:rPr lang="en-CA" sz="2000" b="0" i="0" u="none" strike="noStrike" baseline="0" dirty="0">
                <a:latin typeface="Arial" panose="020B0604020202020204" pitchFamily="34" charset="0"/>
              </a:rPr>
              <a:t> are also a commercial success. </a:t>
            </a:r>
          </a:p>
          <a:p>
            <a:pPr marL="361950" indent="-361950"/>
            <a:r>
              <a:rPr lang="en-CA" sz="2000" b="0" i="0" u="none" strike="noStrike" baseline="0" dirty="0">
                <a:latin typeface="Arial" panose="020B0604020202020204" pitchFamily="34" charset="0"/>
              </a:rPr>
              <a:t>However, it is only with the move to a </a:t>
            </a:r>
            <a:r>
              <a:rPr lang="en-CA" sz="2000" b="0" i="0" u="none" strike="noStrike" baseline="0" dirty="0" err="1">
                <a:latin typeface="Arial" panose="020B0604020202020204" pitchFamily="34" charset="0"/>
              </a:rPr>
              <a:t>biorobotic</a:t>
            </a:r>
            <a:r>
              <a:rPr lang="en-CA" sz="2000" b="0" i="0" u="none" strike="noStrike" baseline="0" dirty="0">
                <a:latin typeface="Arial" panose="020B0604020202020204" pitchFamily="34" charset="0"/>
              </a:rPr>
              <a:t> paradigm as opposed to the current mechatronic view of robots that real advances will be made. </a:t>
            </a:r>
          </a:p>
          <a:p>
            <a:pPr marL="361950" indent="-361950"/>
            <a:r>
              <a:rPr lang="en-CA" sz="2000" b="0" i="0" u="none" strike="noStrike" baseline="0" dirty="0">
                <a:latin typeface="Arial" panose="020B0604020202020204" pitchFamily="34" charset="0"/>
              </a:rPr>
              <a:t>The new paradigm develops interactions based on biological movement and behaviours coming from nature. </a:t>
            </a:r>
          </a:p>
          <a:p>
            <a:pPr marL="361950" indent="-361950"/>
            <a:r>
              <a:rPr lang="en-CA" sz="2000" b="0" i="0" u="none" strike="noStrike" baseline="0" dirty="0">
                <a:latin typeface="Arial" panose="020B0604020202020204" pitchFamily="34" charset="0"/>
              </a:rPr>
              <a:t>These ‘soft robotics’ will enable new forms of HRI.</a:t>
            </a:r>
          </a:p>
        </p:txBody>
      </p:sp>
    </p:spTree>
    <p:extLst>
      <p:ext uri="{BB962C8B-B14F-4D97-AF65-F5344CB8AC3E}">
        <p14:creationId xmlns:p14="http://schemas.microsoft.com/office/powerpoint/2010/main" val="10444232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2419"/>
            <a:ext cx="7886700" cy="649288"/>
          </a:xfrm>
        </p:spPr>
        <p:txBody>
          <a:bodyPr/>
          <a:lstStyle/>
          <a:p>
            <a:r>
              <a:rPr lang="en-US" sz="3600" i="0" u="none" strike="noStrike" kern="1400" baseline="0" dirty="0">
                <a:latin typeface="Arial" panose="020B0604020202020204" pitchFamily="34" charset="0"/>
              </a:rPr>
              <a:t>Case study: Companions</a:t>
            </a:r>
          </a:p>
        </p:txBody>
      </p:sp>
      <p:sp>
        <p:nvSpPr>
          <p:cNvPr id="3" name="Text Placeholder 2"/>
          <p:cNvSpPr>
            <a:spLocks noGrp="1"/>
          </p:cNvSpPr>
          <p:nvPr>
            <p:ph type="body" idx="4294967295"/>
          </p:nvPr>
        </p:nvSpPr>
        <p:spPr>
          <a:xfrm>
            <a:off x="657225" y="1425575"/>
            <a:ext cx="7886700" cy="4800600"/>
          </a:xfrm>
        </p:spPr>
        <p:txBody>
          <a:bodyPr>
            <a:noAutofit/>
          </a:bodyPr>
          <a:lstStyle/>
          <a:p>
            <a:pPr marL="361950" indent="-361950"/>
            <a:r>
              <a:rPr lang="en-CA" sz="1800" b="0" i="0" u="none" strike="noStrike" baseline="0" dirty="0">
                <a:latin typeface="Arial" panose="020B0604020202020204" pitchFamily="34" charset="0"/>
              </a:rPr>
              <a:t>Our own work in this area focuses on companions: ECAs that aim to provide support and emotional engagement with people. </a:t>
            </a:r>
          </a:p>
          <a:p>
            <a:pPr marL="361950" indent="-361950"/>
            <a:r>
              <a:rPr lang="en-CA" sz="1800" b="0" i="0" u="none" strike="noStrike" baseline="0" dirty="0">
                <a:latin typeface="Arial" panose="020B0604020202020204" pitchFamily="34" charset="0"/>
              </a:rPr>
              <a:t>The aim is to ‘change interactions into relationships.’ </a:t>
            </a:r>
          </a:p>
          <a:p>
            <a:pPr marL="361950" indent="-361950"/>
            <a:r>
              <a:rPr lang="en-CA" sz="1800" b="0" i="0" u="none" strike="noStrike" baseline="0" dirty="0">
                <a:latin typeface="Arial" panose="020B0604020202020204" pitchFamily="34" charset="0"/>
              </a:rPr>
              <a:t>Benyon and Mival (2008) review a number of systems and technologies that aim to get people to personify them. </a:t>
            </a:r>
          </a:p>
          <a:p>
            <a:pPr marL="361950" indent="-361950"/>
            <a:r>
              <a:rPr lang="en-CA" sz="1800" b="0" i="0" u="none" strike="noStrike" baseline="0" dirty="0">
                <a:latin typeface="Arial" panose="020B0604020202020204" pitchFamily="34" charset="0"/>
              </a:rPr>
              <a:t>In </a:t>
            </a:r>
            <a:r>
              <a:rPr lang="en-CA" sz="1800" b="0" i="1" u="none" strike="noStrike" baseline="0" dirty="0">
                <a:latin typeface="Arial" panose="020B0604020202020204" pitchFamily="34" charset="0"/>
              </a:rPr>
              <a:t>The Media Equation </a:t>
            </a:r>
            <a:r>
              <a:rPr lang="en-CA" sz="1800" b="0" i="0" u="none" strike="noStrike" baseline="0" dirty="0">
                <a:latin typeface="Arial" panose="020B0604020202020204" pitchFamily="34" charset="0"/>
              </a:rPr>
              <a:t>(1996) Reeves and Nass discuss how people readily personify objects, imbuing them with emotion and intention. We shout at our computers and call them ‘stupid.’ We stroke our favourite mobile phone and talk to it as if it were a person. </a:t>
            </a:r>
          </a:p>
          <a:p>
            <a:pPr marL="361950" indent="-361950"/>
            <a:r>
              <a:rPr lang="en-CA" sz="1800" b="0" i="0" u="none" strike="noStrike" baseline="0" dirty="0">
                <a:latin typeface="Arial" panose="020B0604020202020204" pitchFamily="34" charset="0"/>
              </a:rPr>
              <a:t>Companions aim to develop these relationships, so that people will engage in richer and more fulfilling interactions. </a:t>
            </a:r>
          </a:p>
          <a:p>
            <a:pPr marL="361950" indent="-361950"/>
            <a:r>
              <a:rPr lang="en-CA" sz="1800" b="0" i="0" u="none" strike="noStrike" baseline="0" dirty="0">
                <a:latin typeface="Arial" panose="020B0604020202020204" pitchFamily="34" charset="0"/>
              </a:rPr>
              <a:t>Companions need to engage in conversations with people, conversations that need to be natural and appropriate for the activity being undertaken. </a:t>
            </a:r>
          </a:p>
          <a:p>
            <a:pPr marL="361950" indent="-361950"/>
            <a:r>
              <a:rPr lang="en-CA" sz="1800" b="0" i="0" u="none" strike="noStrike" baseline="0" dirty="0">
                <a:latin typeface="Arial" panose="020B0604020202020204" pitchFamily="34" charset="0"/>
              </a:rPr>
              <a:t>This raises new aspects for research into ECAs and their behaviours and into natural language processing.</a:t>
            </a:r>
          </a:p>
        </p:txBody>
      </p:sp>
    </p:spTree>
    <p:extLst>
      <p:ext uri="{BB962C8B-B14F-4D97-AF65-F5344CB8AC3E}">
        <p14:creationId xmlns:p14="http://schemas.microsoft.com/office/powerpoint/2010/main" val="896775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2897"/>
            <a:ext cx="7886700" cy="1325563"/>
          </a:xfrm>
        </p:spPr>
        <p:txBody>
          <a:bodyPr/>
          <a:lstStyle/>
          <a:p>
            <a:r>
              <a:rPr lang="en-US" sz="3600" i="0" u="none" strike="noStrike" kern="1400" baseline="0" dirty="0">
                <a:latin typeface="Arial" panose="020B0604020202020204" pitchFamily="34" charset="0"/>
              </a:rPr>
              <a:t>Changing interaction into relationships </a:t>
            </a:r>
          </a:p>
        </p:txBody>
      </p:sp>
      <p:sp>
        <p:nvSpPr>
          <p:cNvPr id="3" name="Text Placeholder 2"/>
          <p:cNvSpPr>
            <a:spLocks noGrp="1"/>
          </p:cNvSpPr>
          <p:nvPr>
            <p:ph type="body" idx="4294967295"/>
          </p:nvPr>
        </p:nvSpPr>
        <p:spPr>
          <a:xfrm>
            <a:off x="657225" y="1435100"/>
            <a:ext cx="7886700" cy="4351338"/>
          </a:xfrm>
        </p:spPr>
        <p:txBody>
          <a:bodyPr>
            <a:normAutofit/>
          </a:bodyPr>
          <a:lstStyle/>
          <a:p>
            <a:pPr marL="361950" indent="-361950"/>
            <a:r>
              <a:rPr lang="en-CA" sz="1600" b="0" i="0" u="none" strike="noStrike" baseline="0" dirty="0">
                <a:latin typeface="Arial" panose="020B0604020202020204" pitchFamily="34" charset="0"/>
              </a:rPr>
              <a:t>We see companions as changing interaction into relationships. </a:t>
            </a:r>
          </a:p>
          <a:p>
            <a:pPr marL="361950" indent="-361950"/>
            <a:r>
              <a:rPr lang="en-CA" sz="1600" b="0" i="0" u="none" strike="noStrike" baseline="0" dirty="0">
                <a:latin typeface="Arial" panose="020B0604020202020204" pitchFamily="34" charset="0"/>
              </a:rPr>
              <a:t>Bickmore and Picard (2005) argue that maintaining relationships involves managing expectations, attitudes and intentions. </a:t>
            </a:r>
          </a:p>
          <a:p>
            <a:pPr marL="361950" indent="-361950"/>
            <a:r>
              <a:rPr lang="en-CA" sz="1600" b="0" i="0" u="none" strike="noStrike" baseline="0" dirty="0">
                <a:latin typeface="Arial" panose="020B0604020202020204" pitchFamily="34" charset="0"/>
              </a:rPr>
              <a:t>They emphasize that relationships are long-term</a:t>
            </a:r>
            <a:r>
              <a:rPr lang="en-CA" sz="1600" b="0" i="0" u="none" strike="noStrike" baseline="0" dirty="0">
                <a:solidFill>
                  <a:srgbClr val="FF0000"/>
                </a:solidFill>
                <a:latin typeface="Arial" panose="020B0604020202020204" pitchFamily="34" charset="0"/>
              </a:rPr>
              <a:t>, </a:t>
            </a:r>
            <a:r>
              <a:rPr lang="en-CA" sz="1600" b="0" i="0" u="none" strike="noStrike" baseline="0" dirty="0">
                <a:latin typeface="Arial" panose="020B0604020202020204" pitchFamily="34" charset="0"/>
              </a:rPr>
              <a:t>built up over time through many interactions. </a:t>
            </a:r>
          </a:p>
          <a:p>
            <a:pPr marL="361950" indent="-361950"/>
            <a:r>
              <a:rPr lang="en-CA" sz="1600" b="0" i="0" u="none" strike="noStrike" baseline="0" dirty="0">
                <a:latin typeface="Arial" panose="020B0604020202020204" pitchFamily="34" charset="0"/>
              </a:rPr>
              <a:t>Relationships are fundamentally social and emotional, persistent and personalized. </a:t>
            </a:r>
          </a:p>
          <a:p>
            <a:pPr marL="361950" indent="-361950"/>
            <a:r>
              <a:rPr lang="en-CA" sz="1600" b="0" i="0" u="none" strike="noStrike" baseline="0" dirty="0">
                <a:latin typeface="Arial" panose="020B0604020202020204" pitchFamily="34" charset="0"/>
              </a:rPr>
              <a:t>Citing Kelley (1983), they say that relationships demonstrate interdependence between two parties —a change in one results in a change to the other. </a:t>
            </a:r>
          </a:p>
          <a:p>
            <a:pPr marL="361950" indent="-361950"/>
            <a:r>
              <a:rPr lang="en-CA" sz="1600" b="0" i="0" u="none" strike="noStrike" baseline="0" dirty="0">
                <a:latin typeface="Arial" panose="020B0604020202020204" pitchFamily="34" charset="0"/>
              </a:rPr>
              <a:t>Relationships demonstrate unique patterns of interaction for a particular dyad, a sense of ‘reliable alliance.’</a:t>
            </a:r>
          </a:p>
          <a:p>
            <a:pPr marL="361950" indent="-361950"/>
            <a:r>
              <a:rPr lang="en-CA" sz="1600" b="0" i="0" u="none" strike="noStrike" baseline="0" dirty="0">
                <a:latin typeface="Arial" panose="020B0604020202020204" pitchFamily="34" charset="0"/>
              </a:rPr>
              <a:t>It is these characteristics of relationships as rich and extended forms of affective and social interaction that we are trying to tease apart so that we can provide advice for people designing companions. Digesting all our experience to date we describe companions by looking at the characteristics of companions in terms of utility, form, personality, emotion, social aspects and trust.</a:t>
            </a:r>
          </a:p>
        </p:txBody>
      </p:sp>
    </p:spTree>
    <p:extLst>
      <p:ext uri="{BB962C8B-B14F-4D97-AF65-F5344CB8AC3E}">
        <p14:creationId xmlns:p14="http://schemas.microsoft.com/office/powerpoint/2010/main" val="18243950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4163"/>
            <a:ext cx="7886700" cy="668338"/>
          </a:xfrm>
        </p:spPr>
        <p:txBody>
          <a:bodyPr/>
          <a:lstStyle/>
          <a:p>
            <a:r>
              <a:rPr lang="en-US" sz="3600" i="0" u="none" strike="noStrike" kern="1400" baseline="0" dirty="0">
                <a:latin typeface="Arial" panose="020B0604020202020204" pitchFamily="34" charset="0"/>
              </a:rPr>
              <a:t>Utility (1 of 2)</a:t>
            </a:r>
          </a:p>
        </p:txBody>
      </p:sp>
      <p:sp>
        <p:nvSpPr>
          <p:cNvPr id="3" name="Text Placeholder 2"/>
          <p:cNvSpPr>
            <a:spLocks noGrp="1"/>
          </p:cNvSpPr>
          <p:nvPr>
            <p:ph type="body" idx="4294967295"/>
          </p:nvPr>
        </p:nvSpPr>
        <p:spPr>
          <a:xfrm>
            <a:off x="657225" y="1418747"/>
            <a:ext cx="7886700" cy="4603750"/>
          </a:xfrm>
        </p:spPr>
        <p:txBody>
          <a:bodyPr>
            <a:noAutofit/>
          </a:bodyPr>
          <a:lstStyle/>
          <a:p>
            <a:pPr marL="361950" indent="-361950"/>
            <a:r>
              <a:rPr lang="en-CA" sz="2000" b="0" i="0" u="none" strike="noStrike" baseline="0" dirty="0">
                <a:latin typeface="Arial" panose="020B0604020202020204" pitchFamily="34" charset="0"/>
              </a:rPr>
              <a:t>The issue of the utility of companions is a good place to start as there is a spectrum of usefulness for companions. </a:t>
            </a:r>
          </a:p>
          <a:p>
            <a:pPr marL="361950" indent="-361950"/>
            <a:r>
              <a:rPr lang="en-CA" sz="2000" b="0" i="0" u="none" strike="noStrike" baseline="0" dirty="0">
                <a:latin typeface="Arial" panose="020B0604020202020204" pitchFamily="34" charset="0"/>
              </a:rPr>
              <a:t>At one end is non-specific purpose (i.e., companions that serve no specific function) while at the other is specific purpose. </a:t>
            </a:r>
          </a:p>
          <a:p>
            <a:pPr marL="361950" indent="-361950"/>
            <a:r>
              <a:rPr lang="en-CA" sz="2000" b="0" i="0" u="none" strike="noStrike" baseline="0" dirty="0">
                <a:latin typeface="Arial" panose="020B0604020202020204" pitchFamily="34" charset="0"/>
              </a:rPr>
              <a:t>A cat has no specific function other than to be a cat, while a care assistant undertakes specific tasks such as distributing medication, monitoring health and supervising exercise, but both may be considered companions. </a:t>
            </a:r>
          </a:p>
          <a:p>
            <a:pPr marL="361950" indent="-361950"/>
            <a:r>
              <a:rPr lang="en-CA" sz="2000" b="0" i="0" u="none" strike="noStrike" baseline="0" dirty="0">
                <a:latin typeface="Arial" panose="020B0604020202020204" pitchFamily="34" charset="0"/>
              </a:rPr>
              <a:t>A companion can be concerned with entertainment and having fun resulting in pleasure, or it can be about providing aid in whatever format is suitable. </a:t>
            </a:r>
          </a:p>
          <a:p>
            <a:pPr marL="361950" indent="-361950"/>
            <a:r>
              <a:rPr lang="en-CA" sz="2000" b="0" i="0" u="none" strike="noStrike" baseline="0" dirty="0">
                <a:latin typeface="Arial" panose="020B0604020202020204" pitchFamily="34" charset="0"/>
              </a:rPr>
              <a:t>The Sony AIBO, despite now being discontinued, was one of the most effective robotic ‘pets’ there have been, but it had no real utility.</a:t>
            </a:r>
          </a:p>
        </p:txBody>
      </p:sp>
    </p:spTree>
    <p:extLst>
      <p:ext uri="{BB962C8B-B14F-4D97-AF65-F5344CB8AC3E}">
        <p14:creationId xmlns:p14="http://schemas.microsoft.com/office/powerpoint/2010/main" val="8359254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28017"/>
            <a:ext cx="7886700" cy="782638"/>
          </a:xfrm>
        </p:spPr>
        <p:txBody>
          <a:bodyPr/>
          <a:lstStyle/>
          <a:p>
            <a:r>
              <a:rPr lang="en-US" sz="3600" i="0" u="none" strike="noStrike" kern="1400" baseline="0" dirty="0">
                <a:latin typeface="Arial" panose="020B0604020202020204" pitchFamily="34" charset="0"/>
              </a:rPr>
              <a:t>Utility (2 of 2)</a:t>
            </a:r>
          </a:p>
        </p:txBody>
      </p:sp>
      <p:sp>
        <p:nvSpPr>
          <p:cNvPr id="3" name="Text Placeholder 2"/>
          <p:cNvSpPr>
            <a:spLocks noGrp="1"/>
          </p:cNvSpPr>
          <p:nvPr>
            <p:ph type="body" idx="4294967295"/>
          </p:nvPr>
        </p:nvSpPr>
        <p:spPr>
          <a:xfrm>
            <a:off x="664952" y="1435100"/>
            <a:ext cx="7886700" cy="4351338"/>
          </a:xfrm>
        </p:spPr>
        <p:txBody>
          <a:bodyPr>
            <a:normAutofit/>
          </a:bodyPr>
          <a:lstStyle/>
          <a:p>
            <a:pPr marL="361950" indent="-361950"/>
            <a:r>
              <a:rPr lang="en-CA" sz="1600" b="0" i="0" u="none" strike="noStrike" baseline="0" dirty="0">
                <a:latin typeface="Arial" panose="020B0604020202020204" pitchFamily="34" charset="0"/>
              </a:rPr>
              <a:t>Utility is also concerned with the allocation of function between the two participants in a relationship. </a:t>
            </a:r>
          </a:p>
          <a:p>
            <a:pPr marL="361950" indent="-361950"/>
            <a:r>
              <a:rPr lang="en-CA" sz="1600" b="0" i="0" u="none" strike="noStrike" baseline="0" dirty="0">
                <a:latin typeface="Arial" panose="020B0604020202020204" pitchFamily="34" charset="0"/>
              </a:rPr>
              <a:t>For example, the PhotoPal Companion could send the photo to an identified friend or relation, because PhotoPal can access the necessary addresses and functions to do this. </a:t>
            </a:r>
          </a:p>
          <a:p>
            <a:pPr marL="361950" indent="-361950"/>
            <a:r>
              <a:rPr lang="en-CA" sz="1600" b="0" i="0" u="none" strike="noStrike" baseline="0" dirty="0">
                <a:latin typeface="Arial" panose="020B0604020202020204" pitchFamily="34" charset="0"/>
              </a:rPr>
              <a:t>PhotoPal would be able to discard blurred pictures, but would be unlikely to argue that one was a bit too dark (unless it was much too dark). </a:t>
            </a:r>
          </a:p>
          <a:p>
            <a:pPr marL="361950" indent="-361950"/>
            <a:r>
              <a:rPr lang="en-CA" sz="1600" b="0" i="0" u="none" strike="noStrike" baseline="0" dirty="0">
                <a:latin typeface="Arial" panose="020B0604020202020204" pitchFamily="34" charset="0"/>
              </a:rPr>
              <a:t>This sort of judgement should rightly come from the human in this relationship. </a:t>
            </a:r>
          </a:p>
          <a:p>
            <a:pPr marL="361950" indent="-361950"/>
            <a:r>
              <a:rPr lang="en-CA" sz="1600" b="0" i="0" u="none" strike="noStrike" baseline="0" dirty="0">
                <a:latin typeface="Arial" panose="020B0604020202020204" pitchFamily="34" charset="0"/>
              </a:rPr>
              <a:t>Leave PhotoPal to perform the function of lightening the picture, but leave the human to judge which pictures to lighten.</a:t>
            </a:r>
          </a:p>
          <a:p>
            <a:pPr marL="361950" indent="-361950"/>
            <a:r>
              <a:rPr lang="en-CA" sz="1600" b="0" i="0" u="none" strike="noStrike" baseline="0" dirty="0">
                <a:latin typeface="Arial" panose="020B0604020202020204" pitchFamily="34" charset="0"/>
              </a:rPr>
              <a:t>The ‘instrumental support’ (Bickmore and Picard, 2005) provided by a companion is a key part of relationship building. </a:t>
            </a:r>
          </a:p>
          <a:p>
            <a:pPr marL="361950" indent="-361950"/>
            <a:r>
              <a:rPr lang="en-CA" sz="1600" b="0" i="0" u="none" strike="noStrike" baseline="0" dirty="0">
                <a:latin typeface="Arial" panose="020B0604020202020204" pitchFamily="34" charset="0"/>
              </a:rPr>
              <a:t>A companion might filter large amounts of information and conflicting views. </a:t>
            </a:r>
          </a:p>
          <a:p>
            <a:pPr marL="361950" indent="-361950"/>
            <a:r>
              <a:rPr lang="en-CA" sz="1600" b="0" i="0" u="none" strike="noStrike" baseline="0" dirty="0">
                <a:latin typeface="Arial" panose="020B0604020202020204" pitchFamily="34" charset="0"/>
              </a:rPr>
              <a:t>It might take the initiative and be proactive in starting some new activity, or wait for its ‘owner’ to initiate some activity.</a:t>
            </a:r>
          </a:p>
        </p:txBody>
      </p:sp>
    </p:spTree>
    <p:extLst>
      <p:ext uri="{BB962C8B-B14F-4D97-AF65-F5344CB8AC3E}">
        <p14:creationId xmlns:p14="http://schemas.microsoft.com/office/powerpoint/2010/main" val="5604144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8768"/>
            <a:ext cx="7886700" cy="630238"/>
          </a:xfrm>
        </p:spPr>
        <p:txBody>
          <a:bodyPr/>
          <a:lstStyle/>
          <a:p>
            <a:r>
              <a:rPr lang="en-US" sz="3600" i="0" u="none" strike="noStrike" kern="1400" baseline="0" dirty="0">
                <a:latin typeface="Arial" panose="020B0604020202020204" pitchFamily="34" charset="0"/>
              </a:rPr>
              <a:t>Form</a:t>
            </a:r>
          </a:p>
        </p:txBody>
      </p:sp>
      <p:sp>
        <p:nvSpPr>
          <p:cNvPr id="3" name="Text Placeholder 2"/>
          <p:cNvSpPr>
            <a:spLocks noGrp="1"/>
          </p:cNvSpPr>
          <p:nvPr>
            <p:ph type="body" idx="4294967295"/>
          </p:nvPr>
        </p:nvSpPr>
        <p:spPr>
          <a:xfrm>
            <a:off x="666750" y="1435099"/>
            <a:ext cx="7886700" cy="4594225"/>
          </a:xfrm>
        </p:spPr>
        <p:txBody>
          <a:bodyPr>
            <a:noAutofit/>
          </a:bodyPr>
          <a:lstStyle/>
          <a:p>
            <a:pPr marL="361950" indent="-361950"/>
            <a:r>
              <a:rPr lang="en-CA" sz="1600" b="0" i="0" u="none" strike="noStrike" baseline="0" dirty="0">
                <a:latin typeface="Arial" panose="020B0604020202020204" pitchFamily="34" charset="0"/>
              </a:rPr>
              <a:t>The form that a companion takes refers to all the issues of interaction such as dialogues, gestures, behaviours and the other operational aspects of the interaction. </a:t>
            </a:r>
          </a:p>
          <a:p>
            <a:pPr marL="361950" indent="-361950"/>
            <a:r>
              <a:rPr lang="en-CA" sz="1600" b="0" i="0" u="none" strike="noStrike" baseline="0" dirty="0">
                <a:latin typeface="Arial" panose="020B0604020202020204" pitchFamily="34" charset="0"/>
              </a:rPr>
              <a:t>It also refers to the representational aspects such as whether it is 2D, graphical 3D or true 3D, whether it has a humanoid, abstract or animal form, and the modalities that it uses. </a:t>
            </a:r>
          </a:p>
          <a:p>
            <a:pPr marL="361950" indent="-361950"/>
            <a:r>
              <a:rPr lang="en-CA" sz="1600" b="0" i="0" u="none" strike="noStrike" baseline="0" dirty="0">
                <a:latin typeface="Arial" panose="020B0604020202020204" pitchFamily="34" charset="0"/>
              </a:rPr>
              <a:t>The many aesthetic issues are also considered under this heading. </a:t>
            </a:r>
          </a:p>
          <a:p>
            <a:pPr marL="361950" indent="-361950"/>
            <a:r>
              <a:rPr lang="en-CA" sz="1600" b="0" i="0" u="none" strike="noStrike" baseline="0" dirty="0">
                <a:latin typeface="Arial" panose="020B0604020202020204" pitchFamily="34" charset="0"/>
              </a:rPr>
              <a:t>The form and the behaviours of the companion are likely to vary widely between different owners. </a:t>
            </a:r>
          </a:p>
          <a:p>
            <a:pPr marL="361950" indent="-361950"/>
            <a:r>
              <a:rPr lang="en-CA" sz="1600" b="0" i="0" u="none" strike="noStrike" baseline="0" dirty="0">
                <a:latin typeface="Arial" panose="020B0604020202020204" pitchFamily="34" charset="0"/>
              </a:rPr>
              <a:t>We observed in some older people’s focus groups that although the detailed behaviours of AIBO, Sony’s robotic ‘dog,’ were noted, they were not foregrounded. </a:t>
            </a:r>
          </a:p>
          <a:p>
            <a:pPr marL="361950" indent="-361950"/>
            <a:r>
              <a:rPr lang="en-CA" sz="1600" b="0" i="0" u="none" strike="noStrike" baseline="0" dirty="0">
                <a:latin typeface="Arial" panose="020B0604020202020204" pitchFamily="34" charset="0"/>
              </a:rPr>
              <a:t>Utility was the big issue and the details were secondary. </a:t>
            </a:r>
          </a:p>
          <a:p>
            <a:pPr marL="361950" indent="-361950"/>
            <a:r>
              <a:rPr lang="en-CA" sz="1600" b="0" i="0" u="none" strike="noStrike" baseline="0" dirty="0">
                <a:latin typeface="Arial" panose="020B0604020202020204" pitchFamily="34" charset="0"/>
              </a:rPr>
              <a:t>This represents a utilitarian view of technology that we might expect of the older generation. </a:t>
            </a:r>
          </a:p>
          <a:p>
            <a:pPr marL="361950" indent="-361950"/>
            <a:r>
              <a:rPr lang="en-CA" sz="1600" b="0" i="0" u="none" strike="noStrike" baseline="0" dirty="0">
                <a:latin typeface="Arial" panose="020B0604020202020204" pitchFamily="34" charset="0"/>
              </a:rPr>
              <a:t>Younger people tend to be more relaxed about usefulness and more focused on design details.</a:t>
            </a:r>
          </a:p>
        </p:txBody>
      </p:sp>
    </p:spTree>
    <p:extLst>
      <p:ext uri="{BB962C8B-B14F-4D97-AF65-F5344CB8AC3E}">
        <p14:creationId xmlns:p14="http://schemas.microsoft.com/office/powerpoint/2010/main" val="219484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7343"/>
            <a:ext cx="7886700" cy="573088"/>
          </a:xfrm>
        </p:spPr>
        <p:txBody>
          <a:bodyPr/>
          <a:lstStyle/>
          <a:p>
            <a:r>
              <a:rPr lang="en-US" sz="3600" i="0" u="none" strike="noStrike" kern="1400" baseline="0" dirty="0">
                <a:latin typeface="Arial" panose="020B0604020202020204" pitchFamily="34" charset="0"/>
              </a:rPr>
              <a:t>AIBO</a:t>
            </a:r>
          </a:p>
        </p:txBody>
      </p:sp>
      <p:sp>
        <p:nvSpPr>
          <p:cNvPr id="3" name="Text Placeholder 2"/>
          <p:cNvSpPr>
            <a:spLocks noGrp="1"/>
          </p:cNvSpPr>
          <p:nvPr>
            <p:ph type="body" idx="4294967295"/>
          </p:nvPr>
        </p:nvSpPr>
        <p:spPr>
          <a:xfrm>
            <a:off x="657225" y="1417848"/>
            <a:ext cx="7886700" cy="4679950"/>
          </a:xfrm>
        </p:spPr>
        <p:txBody>
          <a:bodyPr>
            <a:noAutofit/>
          </a:bodyPr>
          <a:lstStyle/>
          <a:p>
            <a:pPr marL="361950" indent="-361950"/>
            <a:r>
              <a:rPr lang="en-CA" sz="2000" b="0" i="0" u="none" strike="noStrike" baseline="0" dirty="0">
                <a:latin typeface="Arial" panose="020B0604020202020204" pitchFamily="34" charset="0"/>
              </a:rPr>
              <a:t>Certainly the attention that Sony paid to the behaviours of AIBO led to a stronger emotional attachment. </a:t>
            </a:r>
          </a:p>
          <a:p>
            <a:pPr marL="361950" indent="-361950"/>
            <a:r>
              <a:rPr lang="en-CA" sz="2000" b="0" i="0" u="none" strike="noStrike" baseline="0" dirty="0">
                <a:latin typeface="Arial" panose="020B0604020202020204" pitchFamily="34" charset="0"/>
              </a:rPr>
              <a:t>In a number of informal evaluations of AIBO, people would regularly comment on ‘him’ being upset, enjoying something, being grumpy and so on. </a:t>
            </a:r>
          </a:p>
          <a:p>
            <a:pPr marL="361950" indent="-361950"/>
            <a:r>
              <a:rPr lang="en-CA" sz="2000" b="0" i="0" u="none" strike="noStrike" baseline="0" dirty="0">
                <a:latin typeface="Arial" panose="020B0604020202020204" pitchFamily="34" charset="0"/>
              </a:rPr>
              <a:t>The attribution of beliefs, desires and intentions to an essentially inanimate object is an important aspect of designing for relationships. </a:t>
            </a:r>
          </a:p>
          <a:p>
            <a:pPr marL="361950" indent="-361950"/>
            <a:r>
              <a:rPr lang="en-CA" sz="2000" b="0" i="0" u="none" strike="noStrike" baseline="0" dirty="0">
                <a:latin typeface="Arial" panose="020B0604020202020204" pitchFamily="34" charset="0"/>
              </a:rPr>
              <a:t>For example, people say that AIBO likes having his ears stroked, when there are no sensors in his ears. </a:t>
            </a:r>
          </a:p>
          <a:p>
            <a:pPr marL="361950" indent="-361950"/>
            <a:r>
              <a:rPr lang="en-CA" sz="2000" b="0" i="0" u="none" strike="noStrike" baseline="0" dirty="0">
                <a:latin typeface="Arial" panose="020B0604020202020204" pitchFamily="34" charset="0"/>
              </a:rPr>
              <a:t>The careful construction of a mixture of interface characteristics—sound, ear movement and lights on the head in this case—result in people enjoying the interaction and attributing intelligence and emotion to the product.</a:t>
            </a:r>
          </a:p>
        </p:txBody>
      </p:sp>
    </p:spTree>
    <p:extLst>
      <p:ext uri="{BB962C8B-B14F-4D97-AF65-F5344CB8AC3E}">
        <p14:creationId xmlns:p14="http://schemas.microsoft.com/office/powerpoint/2010/main" val="8788876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9100" y="342898"/>
            <a:ext cx="7886700" cy="561978"/>
          </a:xfrm>
        </p:spPr>
        <p:txBody>
          <a:bodyPr/>
          <a:lstStyle/>
          <a:p>
            <a:r>
              <a:rPr lang="en-US" sz="3600" i="0" u="none" strike="noStrike" kern="1400" baseline="0" dirty="0">
                <a:latin typeface="Arial" panose="020B0604020202020204" pitchFamily="34" charset="0"/>
              </a:rPr>
              <a:t>Emotion</a:t>
            </a:r>
          </a:p>
        </p:txBody>
      </p:sp>
      <p:sp>
        <p:nvSpPr>
          <p:cNvPr id="3" name="Text Placeholder 2"/>
          <p:cNvSpPr>
            <a:spLocks noGrp="1"/>
          </p:cNvSpPr>
          <p:nvPr>
            <p:ph type="body" idx="4294967295"/>
          </p:nvPr>
        </p:nvSpPr>
        <p:spPr>
          <a:xfrm>
            <a:off x="665851" y="1435100"/>
            <a:ext cx="7886700" cy="4781550"/>
          </a:xfrm>
        </p:spPr>
        <p:txBody>
          <a:bodyPr>
            <a:noAutofit/>
          </a:bodyPr>
          <a:lstStyle/>
          <a:p>
            <a:pPr marL="361950" indent="-361950"/>
            <a:r>
              <a:rPr lang="en-CA" sz="1600" b="0" i="0" u="none" strike="noStrike" baseline="0" dirty="0">
                <a:latin typeface="Arial" panose="020B0604020202020204" pitchFamily="34" charset="0"/>
              </a:rPr>
              <a:t>Designing for pleasure and design for affect are key issues for companions. </a:t>
            </a:r>
          </a:p>
          <a:p>
            <a:pPr marL="361950" indent="-361950"/>
            <a:r>
              <a:rPr lang="en-CA" sz="1600" b="0" i="0" u="none" strike="noStrike" baseline="0" dirty="0">
                <a:latin typeface="Arial" panose="020B0604020202020204" pitchFamily="34" charset="0"/>
              </a:rPr>
              <a:t>Attractive things make people feel good, which makes them more creative and more able (Norman, 2004). </a:t>
            </a:r>
          </a:p>
          <a:p>
            <a:pPr marL="361950" indent="-361950"/>
            <a:r>
              <a:rPr lang="en-CA" sz="1600" b="0" i="0" u="none" strike="noStrike" baseline="0" dirty="0">
                <a:latin typeface="Arial" panose="020B0604020202020204" pitchFamily="34" charset="0"/>
              </a:rPr>
              <a:t>Relationships provide emotional support. Emotional integration and stability are key aspects of relationships (Bickmore and Picard, 2005). </a:t>
            </a:r>
          </a:p>
          <a:p>
            <a:pPr marL="361950" indent="-361950"/>
            <a:r>
              <a:rPr lang="en-CA" sz="1600" b="0" i="0" u="none" strike="noStrike" baseline="0" dirty="0">
                <a:latin typeface="Arial" panose="020B0604020202020204" pitchFamily="34" charset="0"/>
              </a:rPr>
              <a:t>There should be opportunities for each partner to talk about themselves to help self-disclose and to help with self-expression. </a:t>
            </a:r>
          </a:p>
          <a:p>
            <a:pPr marL="361950" indent="-361950"/>
            <a:r>
              <a:rPr lang="en-CA" sz="1600" b="0" i="0" u="none" strike="noStrike" baseline="0" dirty="0">
                <a:latin typeface="Arial" panose="020B0604020202020204" pitchFamily="34" charset="0"/>
              </a:rPr>
              <a:t>Relationships provide reassurance of worth and value and emotional interchange will help increase familiarity. Interactions should establish common ground and overall be polite. </a:t>
            </a:r>
          </a:p>
          <a:p>
            <a:pPr marL="361950" indent="-361950"/>
            <a:r>
              <a:rPr lang="en-CA" sz="1600" b="0" i="0" u="none" strike="noStrike" baseline="0" dirty="0">
                <a:latin typeface="Arial" panose="020B0604020202020204" pitchFamily="34" charset="0"/>
              </a:rPr>
              <a:t>Politeness is a key attribute of the media equation described by Reeves and Nass (1996).</a:t>
            </a:r>
          </a:p>
          <a:p>
            <a:pPr marL="361950" indent="-361950"/>
            <a:r>
              <a:rPr lang="en-CA" sz="1600" b="0" i="0" u="none" strike="noStrike" baseline="0" dirty="0">
                <a:latin typeface="Arial" panose="020B0604020202020204" pitchFamily="34" charset="0"/>
              </a:rPr>
              <a:t>Emotional aspects of the interaction also come through meta-relational communication, such as checking that everything is all right, use of humour and talking about the past and future. </a:t>
            </a:r>
          </a:p>
          <a:p>
            <a:pPr marL="361950" indent="-361950"/>
            <a:r>
              <a:rPr lang="en-CA" sz="1600" b="0" i="0" u="none" strike="noStrike" baseline="0" dirty="0">
                <a:latin typeface="Arial" panose="020B0604020202020204" pitchFamily="34" charset="0"/>
              </a:rPr>
              <a:t>Another key aspect of an interaction, if it is to become a relationship, is empathy: empathy leads to emotional support and provides foundations for relationship-enhancing behaviours.</a:t>
            </a:r>
          </a:p>
        </p:txBody>
      </p:sp>
    </p:spTree>
    <p:extLst>
      <p:ext uri="{BB962C8B-B14F-4D97-AF65-F5344CB8AC3E}">
        <p14:creationId xmlns:p14="http://schemas.microsoft.com/office/powerpoint/2010/main" val="1072461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4638"/>
            <a:ext cx="7886700" cy="706438"/>
          </a:xfrm>
        </p:spPr>
        <p:txBody>
          <a:bodyPr/>
          <a:lstStyle/>
          <a:p>
            <a:r>
              <a:rPr lang="en-US" sz="3600" i="0" u="none" strike="noStrike" kern="1400" baseline="0" dirty="0">
                <a:latin typeface="Arial" panose="020B0604020202020204" pitchFamily="34" charset="0"/>
              </a:rPr>
              <a:t>Human–Data Interaction (HDI)</a:t>
            </a:r>
          </a:p>
        </p:txBody>
      </p:sp>
      <p:sp>
        <p:nvSpPr>
          <p:cNvPr id="3" name="Text Placeholder 2"/>
          <p:cNvSpPr>
            <a:spLocks noGrp="1"/>
          </p:cNvSpPr>
          <p:nvPr>
            <p:ph type="body" idx="4294967295"/>
          </p:nvPr>
        </p:nvSpPr>
        <p:spPr>
          <a:xfrm>
            <a:off x="553709" y="1417848"/>
            <a:ext cx="8231516" cy="4351338"/>
          </a:xfrm>
        </p:spPr>
        <p:txBody>
          <a:bodyPr>
            <a:normAutofit/>
          </a:bodyPr>
          <a:lstStyle/>
          <a:p>
            <a:pPr marL="457200" indent="-352425"/>
            <a:r>
              <a:rPr lang="en-CA" sz="2000" b="0" i="0" u="none" strike="noStrike" baseline="0" dirty="0">
                <a:latin typeface="Arial" panose="020B0604020202020204" pitchFamily="34" charset="0"/>
              </a:rPr>
              <a:t>HDI is a movement that is looking at the changes in human–computer interaction as users increasingly work with large amounts of data. </a:t>
            </a:r>
          </a:p>
          <a:p>
            <a:pPr marL="457200" indent="-352425"/>
            <a:r>
              <a:rPr lang="en-CA" sz="2000" b="0" i="0" u="none" strike="noStrike" baseline="0" dirty="0">
                <a:latin typeface="Arial" panose="020B0604020202020204" pitchFamily="34" charset="0"/>
              </a:rPr>
              <a:t>But there is very little legibility about data, who can access it, when it is gathered and how it is passed on. </a:t>
            </a:r>
          </a:p>
          <a:p>
            <a:pPr marL="457200" indent="-352425"/>
            <a:r>
              <a:rPr lang="en-CA" sz="2000" b="0" i="0" u="none" strike="noStrike" baseline="0" dirty="0">
                <a:latin typeface="Arial" panose="020B0604020202020204" pitchFamily="34" charset="0"/>
              </a:rPr>
              <a:t>There is no transparency about many aspects of data and hence people cannot make informed decisions about their data. </a:t>
            </a:r>
          </a:p>
          <a:p>
            <a:pPr marL="457200" indent="-352425"/>
            <a:r>
              <a:rPr lang="en-CA" sz="2000" b="0" i="0" u="none" strike="noStrike" baseline="0" dirty="0">
                <a:latin typeface="Arial" panose="020B0604020202020204" pitchFamily="34" charset="0"/>
              </a:rPr>
              <a:t>It is impossible, sometimes, to know which bits of data are being collected and used by which algorithms and what those algorithms do with the data. </a:t>
            </a:r>
          </a:p>
          <a:p>
            <a:pPr marL="457200" indent="-352425"/>
            <a:r>
              <a:rPr lang="en-CA" sz="2000" b="0" i="0" u="none" strike="noStrike" baseline="0" dirty="0">
                <a:latin typeface="Arial" panose="020B0604020202020204" pitchFamily="34" charset="0"/>
              </a:rPr>
              <a:t>The HDI movement advocate legibility, agency and negotiability, but whether these characteristics of HDI are achievable is another matter.</a:t>
            </a:r>
          </a:p>
        </p:txBody>
      </p:sp>
    </p:spTree>
    <p:extLst>
      <p:ext uri="{BB962C8B-B14F-4D97-AF65-F5344CB8AC3E}">
        <p14:creationId xmlns:p14="http://schemas.microsoft.com/office/powerpoint/2010/main" val="4471047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9718"/>
            <a:ext cx="7886700" cy="668338"/>
          </a:xfrm>
        </p:spPr>
        <p:txBody>
          <a:bodyPr/>
          <a:lstStyle/>
          <a:p>
            <a:r>
              <a:rPr lang="en-US" sz="3600" i="0" u="none" strike="noStrike" kern="1400" baseline="0" dirty="0">
                <a:latin typeface="Arial" panose="020B0604020202020204" pitchFamily="34" charset="0"/>
              </a:rPr>
              <a:t>Personality and trust</a:t>
            </a:r>
          </a:p>
        </p:txBody>
      </p:sp>
      <p:sp>
        <p:nvSpPr>
          <p:cNvPr id="3" name="Text Placeholder 2"/>
          <p:cNvSpPr>
            <a:spLocks noGrp="1"/>
          </p:cNvSpPr>
          <p:nvPr>
            <p:ph type="body" idx="4294967295"/>
          </p:nvPr>
        </p:nvSpPr>
        <p:spPr>
          <a:xfrm>
            <a:off x="664952" y="1435100"/>
            <a:ext cx="7886700" cy="4451350"/>
          </a:xfrm>
        </p:spPr>
        <p:txBody>
          <a:bodyPr>
            <a:noAutofit/>
          </a:bodyPr>
          <a:lstStyle/>
          <a:p>
            <a:pPr marL="361950" indent="-361950"/>
            <a:r>
              <a:rPr lang="en-CA" sz="1800" b="0" i="0" u="none" strike="noStrike" baseline="0" dirty="0">
                <a:latin typeface="Arial" panose="020B0604020202020204" pitchFamily="34" charset="0"/>
              </a:rPr>
              <a:t>Personality is treated as a key aspect of the media equation by Reeves and Nass (1996). </a:t>
            </a:r>
          </a:p>
          <a:p>
            <a:pPr marL="361950" indent="-361950"/>
            <a:r>
              <a:rPr lang="en-CA" sz="1800" b="0" i="0" u="none" strike="noStrike" baseline="0" dirty="0">
                <a:latin typeface="Arial" panose="020B0604020202020204" pitchFamily="34" charset="0"/>
              </a:rPr>
              <a:t>They undertook a number of studies that showed how assertive people prefer to interact with an assertive computer and submissive people prefer interacting with submissive devices. </a:t>
            </a:r>
          </a:p>
          <a:p>
            <a:pPr marL="361950" indent="-361950"/>
            <a:r>
              <a:rPr lang="en-CA" sz="1800" b="0" i="0" u="none" strike="noStrike" baseline="0" dirty="0">
                <a:latin typeface="Arial" panose="020B0604020202020204" pitchFamily="34" charset="0"/>
              </a:rPr>
              <a:t>As soon as interaction moves from the utilitarian to the complexity of a relationship, people will want to interact with personalities that they like.</a:t>
            </a:r>
          </a:p>
          <a:p>
            <a:pPr marL="361950" indent="-361950"/>
            <a:r>
              <a:rPr lang="en-CA" sz="1800" b="0" i="0" u="none" strike="noStrike" baseline="0" dirty="0">
                <a:latin typeface="Arial" panose="020B0604020202020204" pitchFamily="34" charset="0"/>
              </a:rPr>
              <a:t>Trust is a ‘a positive belief about the perceived reliability of, dependability of, and confidence in a person, object or process’ (</a:t>
            </a:r>
            <a:r>
              <a:rPr lang="en-CA" sz="1800" b="0" i="0" u="none" strike="noStrike" baseline="0" dirty="0" err="1">
                <a:latin typeface="Arial" panose="020B0604020202020204" pitchFamily="34" charset="0"/>
              </a:rPr>
              <a:t>Fogg</a:t>
            </a:r>
            <a:r>
              <a:rPr lang="en-CA" sz="1800" b="0" i="0" u="none" strike="noStrike" baseline="0" dirty="0">
                <a:latin typeface="Arial" panose="020B0604020202020204" pitchFamily="34" charset="0"/>
              </a:rPr>
              <a:t>, 2003). </a:t>
            </a:r>
          </a:p>
          <a:p>
            <a:pPr marL="361950" indent="-361950"/>
            <a:r>
              <a:rPr lang="en-CA" sz="1800" b="0" i="0" u="none" strike="noStrike" baseline="0" dirty="0">
                <a:latin typeface="Arial" panose="020B0604020202020204" pitchFamily="34" charset="0"/>
              </a:rPr>
              <a:t>Trust is a key relationship that develops over time through small talk, getting-acquainted talk and through acceptable ‘continuity’ behaviours. </a:t>
            </a:r>
          </a:p>
          <a:p>
            <a:pPr marL="361950" indent="-361950"/>
            <a:r>
              <a:rPr lang="en-CA" sz="1800" b="0" i="0" u="none" strike="noStrike" baseline="0" dirty="0">
                <a:latin typeface="Arial" panose="020B0604020202020204" pitchFamily="34" charset="0"/>
              </a:rPr>
              <a:t>Routine behaviours and interactions contribute to developing a relationship where they are emphasizing commonalities and shared values.</a:t>
            </a:r>
          </a:p>
        </p:txBody>
      </p:sp>
    </p:spTree>
    <p:extLst>
      <p:ext uri="{BB962C8B-B14F-4D97-AF65-F5344CB8AC3E}">
        <p14:creationId xmlns:p14="http://schemas.microsoft.com/office/powerpoint/2010/main" val="10316770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41312"/>
            <a:ext cx="7886700" cy="573088"/>
          </a:xfrm>
        </p:spPr>
        <p:txBody>
          <a:bodyPr/>
          <a:lstStyle/>
          <a:p>
            <a:r>
              <a:rPr lang="en-US" sz="3600" i="0" u="none" strike="noStrike" kern="1400" baseline="0" dirty="0">
                <a:latin typeface="Arial" panose="020B0604020202020204" pitchFamily="34" charset="0"/>
              </a:rPr>
              <a:t>Social attitudes</a:t>
            </a:r>
          </a:p>
        </p:txBody>
      </p:sp>
      <p:sp>
        <p:nvSpPr>
          <p:cNvPr id="3" name="Text Placeholder 2"/>
          <p:cNvSpPr>
            <a:spLocks noGrp="1"/>
          </p:cNvSpPr>
          <p:nvPr>
            <p:ph type="body" idx="4294967295"/>
          </p:nvPr>
        </p:nvSpPr>
        <p:spPr>
          <a:xfrm>
            <a:off x="660400" y="1417848"/>
            <a:ext cx="7886700" cy="4641850"/>
          </a:xfrm>
        </p:spPr>
        <p:txBody>
          <a:bodyPr>
            <a:noAutofit/>
          </a:bodyPr>
          <a:lstStyle/>
          <a:p>
            <a:pPr marL="361950" indent="-361950"/>
            <a:r>
              <a:rPr lang="en-CA" sz="2000" b="0" i="0" u="none" strike="noStrike" baseline="0" dirty="0">
                <a:latin typeface="Arial" panose="020B0604020202020204" pitchFamily="34" charset="0"/>
              </a:rPr>
              <a:t>Bickmore and Picard (2005) emphasize appraisal support as a key aspect of relationship building and the importance of other social ties such as group belonging, opportunities to nurture, autonomy support and social network support.</a:t>
            </a:r>
          </a:p>
          <a:p>
            <a:pPr marL="361950" indent="-361950"/>
            <a:r>
              <a:rPr lang="en-CA" sz="2000" b="0" i="0" u="none" strike="noStrike" baseline="0" dirty="0">
                <a:latin typeface="Arial" panose="020B0604020202020204" pitchFamily="34" charset="0"/>
              </a:rPr>
              <a:t>Relationships also play a key role in persuasion. </a:t>
            </a:r>
          </a:p>
          <a:p>
            <a:pPr marL="361950" indent="-361950"/>
            <a:r>
              <a:rPr lang="en-CA" sz="2000" b="0" i="0" u="none" strike="noStrike" baseline="0" dirty="0">
                <a:latin typeface="Arial" panose="020B0604020202020204" pitchFamily="34" charset="0"/>
              </a:rPr>
              <a:t>The rather controversial idea of ‘persuasive technologies’ (</a:t>
            </a:r>
            <a:r>
              <a:rPr lang="en-CA" sz="2000" b="0" i="0" u="none" strike="noStrike" baseline="0" dirty="0" err="1">
                <a:latin typeface="Arial" panose="020B0604020202020204" pitchFamily="34" charset="0"/>
              </a:rPr>
              <a:t>Fogg</a:t>
            </a:r>
            <a:r>
              <a:rPr lang="en-CA" sz="2000" b="0" i="0" u="none" strike="noStrike" baseline="0" dirty="0">
                <a:latin typeface="Arial" panose="020B0604020202020204" pitchFamily="34" charset="0"/>
              </a:rPr>
              <a:t>, 2003) is based on getting people to do things they would not otherwise do. </a:t>
            </a:r>
          </a:p>
          <a:p>
            <a:pPr marL="361950" indent="-361950"/>
            <a:r>
              <a:rPr lang="en-CA" sz="2000" b="0" i="0" u="none" strike="noStrike" baseline="0" dirty="0">
                <a:latin typeface="Arial" panose="020B0604020202020204" pitchFamily="34" charset="0"/>
              </a:rPr>
              <a:t>In the context of companions, though, this is exactly what you would hope a companion would do—provided it was ultimately for the good. </a:t>
            </a:r>
          </a:p>
          <a:p>
            <a:pPr marL="361950" indent="-361950"/>
            <a:r>
              <a:rPr lang="en-CA" sz="2000" b="0" i="0" u="none" strike="noStrike" baseline="0" dirty="0">
                <a:latin typeface="Arial" panose="020B0604020202020204" pitchFamily="34" charset="0"/>
              </a:rPr>
              <a:t>A health and fitness companion, for example, should try to persuade its owner to run harder, or train more energetically.</a:t>
            </a:r>
          </a:p>
          <a:p>
            <a:pPr marL="361950" indent="-361950"/>
            <a:r>
              <a:rPr lang="en-CA" sz="2000" b="0" i="0" u="none" strike="noStrike" baseline="0" dirty="0">
                <a:latin typeface="Arial" panose="020B0604020202020204" pitchFamily="34" charset="0"/>
              </a:rPr>
              <a:t> It is for their own good after all!</a:t>
            </a:r>
          </a:p>
        </p:txBody>
      </p:sp>
    </p:spTree>
    <p:extLst>
      <p:ext uri="{BB962C8B-B14F-4D97-AF65-F5344CB8AC3E}">
        <p14:creationId xmlns:p14="http://schemas.microsoft.com/office/powerpoint/2010/main" val="6132470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64319"/>
            <a:ext cx="7886700" cy="744538"/>
          </a:xfrm>
        </p:spPr>
        <p:txBody>
          <a:bodyPr/>
          <a:lstStyle/>
          <a:p>
            <a:r>
              <a:rPr lang="en-US" sz="3600" i="0" u="none" strike="noStrike" kern="1400" baseline="0" dirty="0">
                <a:latin typeface="Arial" panose="020B0604020202020204" pitchFamily="34" charset="0"/>
              </a:rPr>
              <a:t>Companions</a:t>
            </a:r>
          </a:p>
        </p:txBody>
      </p:sp>
      <p:sp>
        <p:nvSpPr>
          <p:cNvPr id="3" name="Text Placeholder 2"/>
          <p:cNvSpPr>
            <a:spLocks noGrp="1"/>
          </p:cNvSpPr>
          <p:nvPr>
            <p:ph type="body" idx="4294967295"/>
          </p:nvPr>
        </p:nvSpPr>
        <p:spPr>
          <a:xfrm>
            <a:off x="664952" y="1445524"/>
            <a:ext cx="7886700" cy="4565650"/>
          </a:xfrm>
        </p:spPr>
        <p:txBody>
          <a:bodyPr>
            <a:noAutofit/>
          </a:bodyPr>
          <a:lstStyle/>
          <a:p>
            <a:pPr marL="361950" indent="-361950"/>
            <a:r>
              <a:rPr lang="en-CA" sz="1400" b="0" i="0" u="none" strike="noStrike" baseline="0" dirty="0">
                <a:latin typeface="+mn-lt"/>
              </a:rPr>
              <a:t>How these ideas are translated into prototypes and systems is another matter. </a:t>
            </a:r>
          </a:p>
          <a:p>
            <a:pPr marL="361950" indent="-361950"/>
            <a:r>
              <a:rPr lang="en-CA" sz="1400" b="0" i="0" u="none" strike="noStrike" baseline="0" dirty="0">
                <a:latin typeface="+mn-lt"/>
              </a:rPr>
              <a:t>Automatic inference and person modelling are not easy. </a:t>
            </a:r>
          </a:p>
          <a:p>
            <a:pPr marL="361950" indent="-361950"/>
            <a:r>
              <a:rPr lang="en-CA" sz="1400" b="0" i="0" u="none" strike="noStrike" baseline="0" dirty="0">
                <a:latin typeface="+mn-lt"/>
              </a:rPr>
              <a:t>Representations of emotions will usually be restricted to ‘happy,’ ‘sad’ or ‘neutral.’ </a:t>
            </a:r>
          </a:p>
          <a:p>
            <a:pPr marL="361950" indent="-361950"/>
            <a:r>
              <a:rPr lang="en-CA" sz="1400" b="0" i="0" u="none" strike="noStrike" baseline="0" dirty="0">
                <a:latin typeface="+mn-lt"/>
              </a:rPr>
              <a:t>Many examples in emotion research develop complex models that are simply unusable in any application. </a:t>
            </a:r>
          </a:p>
          <a:p>
            <a:pPr marL="361950" lvl="0" indent="-361950"/>
            <a:r>
              <a:rPr lang="en-CA" sz="1400" b="0" i="0" u="none" strike="noStrike" baseline="0" dirty="0">
                <a:latin typeface="+mn-lt"/>
              </a:rPr>
              <a:t>Our current application of companions is based on the </a:t>
            </a:r>
            <a:r>
              <a:rPr lang="en-CA" sz="1400" b="0" i="0" u="none" strike="noStrike" baseline="0" dirty="0" err="1">
                <a:latin typeface="+mn-lt"/>
              </a:rPr>
              <a:t>Samuela</a:t>
            </a:r>
            <a:r>
              <a:rPr lang="en-CA" sz="1400" b="0" i="0" u="none" strike="noStrike" baseline="0" dirty="0">
                <a:latin typeface="+mn-lt"/>
              </a:rPr>
              <a:t> avatar from</a:t>
            </a:r>
            <a:r>
              <a:rPr lang="en-CA" sz="1400" i="0" u="none" strike="noStrike" baseline="0" dirty="0">
                <a:latin typeface="+mn-lt"/>
              </a:rPr>
              <a:t> </a:t>
            </a:r>
            <a:r>
              <a:rPr lang="en-US" sz="1400" dirty="0" err="1">
                <a:latin typeface="+mn-lt"/>
              </a:rPr>
              <a:t>Telefónica</a:t>
            </a:r>
            <a:r>
              <a:rPr lang="en-CA" sz="1400" i="0" u="none" strike="noStrike" baseline="0" dirty="0">
                <a:solidFill>
                  <a:srgbClr val="FF0000"/>
                </a:solidFill>
                <a:latin typeface="+mn-lt"/>
              </a:rPr>
              <a:t> </a:t>
            </a:r>
            <a:r>
              <a:rPr lang="en-CA" sz="1400" b="0" i="0" u="none" strike="noStrike" baseline="0" dirty="0">
                <a:latin typeface="+mn-lt"/>
              </a:rPr>
              <a:t>and on a complex multi-component architecture.</a:t>
            </a:r>
          </a:p>
          <a:p>
            <a:pPr marL="361950" indent="-361950"/>
            <a:r>
              <a:rPr lang="en-CA" sz="1400" b="0" i="0" u="none" strike="noStrike" baseline="0" dirty="0">
                <a:latin typeface="+mn-lt"/>
              </a:rPr>
              <a:t>The TTS (text to speech), ASR (automatic speech recognition), GUI (graphical user interface) and avatar provide the multimodal input and output mechanisms. </a:t>
            </a:r>
          </a:p>
          <a:p>
            <a:pPr marL="361950" indent="-361950"/>
            <a:r>
              <a:rPr lang="en-CA" sz="1400" b="0" i="0" u="none" strike="noStrike" baseline="0" dirty="0">
                <a:latin typeface="+mn-lt"/>
              </a:rPr>
              <a:t>On the right-hand side of the figure the conversational dialogue model (DM) is brought alongside domain-specific agents that are trained in knowledge of specific domains; in the companion case of digital photos, health and fitness and general aspects of work such as meetings, relationships and other functions suitable for a ‘how was your day’ scenario. </a:t>
            </a:r>
          </a:p>
          <a:p>
            <a:pPr marL="361950" indent="-361950"/>
            <a:r>
              <a:rPr lang="en-CA" sz="1400" b="0" i="0" u="none" strike="noStrike" baseline="0" dirty="0">
                <a:latin typeface="+mn-lt"/>
              </a:rPr>
              <a:t>The natural language understanding (NLU), information extraction (IE, where specific named entities and more complex relationships are extracted from the language that has been understood) and cognitive and affective modelling are shown along the top of the figure. </a:t>
            </a:r>
          </a:p>
          <a:p>
            <a:pPr marL="361950" indent="-361950"/>
            <a:r>
              <a:rPr lang="en-CA" sz="1400" b="0" i="0" u="none" strike="noStrike" baseline="0" dirty="0">
                <a:latin typeface="+mn-lt"/>
              </a:rPr>
              <a:t>These components drive the inference that is undertaken from the multimodal input. </a:t>
            </a:r>
          </a:p>
          <a:p>
            <a:pPr marL="361950" indent="-361950"/>
            <a:r>
              <a:rPr lang="en-CA" sz="1400" b="0" i="0" u="none" strike="noStrike" baseline="0" dirty="0">
                <a:latin typeface="+mn-lt"/>
              </a:rPr>
              <a:t>The lower part of the diagram shows the components concerned with natural language generation (NLG) and fusion of media and modalities to form the output.</a:t>
            </a:r>
          </a:p>
        </p:txBody>
      </p:sp>
    </p:spTree>
    <p:extLst>
      <p:ext uri="{BB962C8B-B14F-4D97-AF65-F5344CB8AC3E}">
        <p14:creationId xmlns:p14="http://schemas.microsoft.com/office/powerpoint/2010/main" val="10697524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99243"/>
            <a:ext cx="7886700" cy="668338"/>
          </a:xfrm>
        </p:spPr>
        <p:txBody>
          <a:bodyPr/>
          <a:lstStyle/>
          <a:p>
            <a:r>
              <a:rPr lang="en-US" sz="3600" i="0" u="none" strike="noStrike" kern="1400" baseline="0" dirty="0">
                <a:latin typeface="Arial" panose="020B0604020202020204" pitchFamily="34" charset="0"/>
              </a:rPr>
              <a:t>Companion architecture </a:t>
            </a:r>
          </a:p>
        </p:txBody>
      </p:sp>
      <p:sp>
        <p:nvSpPr>
          <p:cNvPr id="3" name="Text Placeholder 2"/>
          <p:cNvSpPr>
            <a:spLocks noGrp="1"/>
          </p:cNvSpPr>
          <p:nvPr>
            <p:ph type="body" idx="4294967295"/>
          </p:nvPr>
        </p:nvSpPr>
        <p:spPr>
          <a:xfrm>
            <a:off x="669026" y="1435099"/>
            <a:ext cx="7886700" cy="4518025"/>
          </a:xfrm>
        </p:spPr>
        <p:txBody>
          <a:bodyPr>
            <a:noAutofit/>
          </a:bodyPr>
          <a:lstStyle/>
          <a:p>
            <a:pPr marL="361950" indent="-361950"/>
            <a:r>
              <a:rPr lang="en-CA" sz="1600" dirty="0"/>
              <a:t>Each of these components is itself highly complex, so the overall complexity that needs to be realized if companions are to become a reality is significant. </a:t>
            </a:r>
            <a:endParaRPr lang="en-CA" sz="1600" b="1" i="1" dirty="0"/>
          </a:p>
          <a:p>
            <a:pPr marL="361950" indent="-361950"/>
            <a:r>
              <a:rPr lang="en-CA" sz="1600" dirty="0"/>
              <a:t>Moreover, each of these components currently has to be hand-crafted; there are no standard units here, with the one exception of the TTS component that is so familiar now on satellite navigation systems.</a:t>
            </a:r>
            <a:endParaRPr lang="en-CA" sz="1600" b="1" i="1" dirty="0"/>
          </a:p>
          <a:p>
            <a:pPr marL="361950" indent="-361950"/>
            <a:r>
              <a:rPr lang="en-CA" sz="1600" dirty="0"/>
              <a:t>Another view of the companion architecture is shown. This shows the architecture moving from input on the left to output on the right and the order in which components are accessed and information extracted. </a:t>
            </a:r>
            <a:endParaRPr lang="en-CA" sz="1600" b="1" i="1" dirty="0"/>
          </a:p>
          <a:p>
            <a:pPr marL="361950" indent="-361950"/>
            <a:r>
              <a:rPr lang="en-CA" sz="1600" dirty="0"/>
              <a:t>First, the different modalities of input—GUI and touch, ASR and signal detection—are integrated. Emotion is detected through voice detection software and through an analysis of the sentiment expressed in the words of the utterance. </a:t>
            </a:r>
            <a:endParaRPr lang="en-CA" sz="1600" b="1" i="1" dirty="0"/>
          </a:p>
          <a:p>
            <a:pPr marL="361950" indent="-361950"/>
            <a:r>
              <a:rPr lang="en-CA" sz="1600" dirty="0"/>
              <a:t>The dialogue is ‘understood’ based on analysis of the words used, the emotion inferred and the entities that are recognized by the system. </a:t>
            </a:r>
            <a:endParaRPr lang="en-CA" sz="1600" b="1" i="1" dirty="0"/>
          </a:p>
          <a:p>
            <a:pPr marL="361950" indent="-361950"/>
            <a:r>
              <a:rPr lang="en-CA" sz="1600" dirty="0"/>
              <a:t>This accesses domain and user knowledge to determine the best course of action (the output strategy) and the best way of presenting this in terms of words spoken, intonation and other aspects of the prosody of the speech and the behaviours of the avatar.</a:t>
            </a:r>
            <a:endParaRPr lang="en-CA" sz="1600" b="1" i="1" dirty="0"/>
          </a:p>
          <a:p>
            <a:pPr marL="361950" indent="-361950"/>
            <a:endParaRPr lang="en-CA" sz="1600" dirty="0"/>
          </a:p>
        </p:txBody>
      </p:sp>
    </p:spTree>
    <p:extLst>
      <p:ext uri="{BB962C8B-B14F-4D97-AF65-F5344CB8AC3E}">
        <p14:creationId xmlns:p14="http://schemas.microsoft.com/office/powerpoint/2010/main" val="5963176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99243"/>
            <a:ext cx="7886700" cy="649288"/>
          </a:xfrm>
        </p:spPr>
        <p:txBody>
          <a:bodyPr/>
          <a:lstStyle/>
          <a:p>
            <a:r>
              <a:rPr lang="en-US" sz="3600" i="0" u="none" strike="noStrike" kern="1400" baseline="0" dirty="0">
                <a:latin typeface="Arial" panose="020B0604020202020204" pitchFamily="34" charset="0"/>
              </a:rPr>
              <a:t>Evaluating Companions</a:t>
            </a:r>
          </a:p>
        </p:txBody>
      </p:sp>
      <p:sp>
        <p:nvSpPr>
          <p:cNvPr id="3" name="Text Placeholder 2"/>
          <p:cNvSpPr>
            <a:spLocks noGrp="1"/>
          </p:cNvSpPr>
          <p:nvPr>
            <p:ph type="body" idx="4294967295"/>
          </p:nvPr>
        </p:nvSpPr>
        <p:spPr>
          <a:xfrm>
            <a:off x="665851" y="1420545"/>
            <a:ext cx="7886700" cy="4718050"/>
          </a:xfrm>
        </p:spPr>
        <p:txBody>
          <a:bodyPr>
            <a:noAutofit/>
          </a:bodyPr>
          <a:lstStyle/>
          <a:p>
            <a:pPr marL="361950" indent="-361950"/>
            <a:r>
              <a:rPr lang="en-CA" sz="1800" dirty="0"/>
              <a:t>One interesting issue of this project is how to evaluate companions. </a:t>
            </a:r>
            <a:endParaRPr lang="en-CA" sz="1800" b="1" i="1" dirty="0"/>
          </a:p>
          <a:p>
            <a:pPr marL="361950" indent="-361950"/>
            <a:r>
              <a:rPr lang="en-CA" sz="1800" dirty="0"/>
              <a:t>How do we know if the various components are working well and being successful in what they are trying to achieve? </a:t>
            </a:r>
            <a:endParaRPr lang="en-CA" sz="1800" b="1" i="1" dirty="0"/>
          </a:p>
          <a:p>
            <a:pPr marL="361950" indent="-361950"/>
            <a:r>
              <a:rPr lang="en-CA" sz="1800" dirty="0"/>
              <a:t>A two-pronged approach was taken to the evaluation drawing upon </a:t>
            </a:r>
            <a:endParaRPr lang="en-CA" sz="1800" b="1" i="1" dirty="0"/>
          </a:p>
          <a:p>
            <a:pPr marL="361950" indent="-361950"/>
            <a:r>
              <a:rPr lang="en-CA" sz="1800" dirty="0"/>
              <a:t>a user-centric approach of subjective measures of satisfaction and </a:t>
            </a:r>
            <a:endParaRPr lang="en-CA" sz="1800" b="1" i="1" dirty="0"/>
          </a:p>
          <a:p>
            <a:pPr marL="361950" indent="-361950"/>
            <a:r>
              <a:rPr lang="en-CA" sz="1800" dirty="0"/>
              <a:t>a more objective approach, looking at the accuracy of recognition and at the suitability of responses produced by the companion.</a:t>
            </a:r>
            <a:endParaRPr lang="en-CA" sz="1800" b="1" i="1" dirty="0"/>
          </a:p>
          <a:p>
            <a:pPr marL="361950" indent="-361950"/>
            <a:r>
              <a:rPr lang="en-CA" sz="1800" dirty="0"/>
              <a:t>Qualitative surveys were used to acquire subjective opinions from the people who used the companion prototypes, in conjunction with quantitative measures relating specifically to the speech component, the dialogue performance, users’ experience and task completion as a whole.</a:t>
            </a:r>
            <a:endParaRPr lang="en-CA" sz="1800" b="1" i="1" dirty="0"/>
          </a:p>
          <a:p>
            <a:pPr marL="361950" indent="-361950"/>
            <a:endParaRPr lang="en-CA" sz="1800" dirty="0"/>
          </a:p>
        </p:txBody>
      </p:sp>
    </p:spTree>
    <p:extLst>
      <p:ext uri="{BB962C8B-B14F-4D97-AF65-F5344CB8AC3E}">
        <p14:creationId xmlns:p14="http://schemas.microsoft.com/office/powerpoint/2010/main" val="47142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93688"/>
            <a:ext cx="7886700" cy="668338"/>
          </a:xfrm>
        </p:spPr>
        <p:txBody>
          <a:bodyPr/>
          <a:lstStyle/>
          <a:p>
            <a:r>
              <a:rPr lang="en-US" sz="3600" i="0" u="none" strike="noStrike" kern="1400" baseline="0" dirty="0">
                <a:latin typeface="Arial" panose="020B0604020202020204" pitchFamily="34" charset="0"/>
              </a:rPr>
              <a:t>Evaluating Companions</a:t>
            </a:r>
          </a:p>
        </p:txBody>
      </p:sp>
      <p:sp>
        <p:nvSpPr>
          <p:cNvPr id="3" name="Text Placeholder 2"/>
          <p:cNvSpPr>
            <a:spLocks noGrp="1"/>
          </p:cNvSpPr>
          <p:nvPr>
            <p:ph type="body" idx="4294967295"/>
          </p:nvPr>
        </p:nvSpPr>
        <p:spPr>
          <a:xfrm>
            <a:off x="659501" y="1409222"/>
            <a:ext cx="7886700" cy="4351338"/>
          </a:xfrm>
        </p:spPr>
        <p:txBody>
          <a:bodyPr>
            <a:normAutofit/>
          </a:bodyPr>
          <a:lstStyle/>
          <a:p>
            <a:pPr marL="361950" indent="-361950"/>
            <a:r>
              <a:rPr lang="en-CA" sz="2000" b="0" i="0" u="none" strike="noStrike" baseline="0" dirty="0">
                <a:latin typeface="Arial" panose="020B0604020202020204" pitchFamily="34" charset="0"/>
              </a:rPr>
              <a:t>Measures of how people related to the companions were collected through online questionnaires based on a five-point </a:t>
            </a:r>
            <a:r>
              <a:rPr lang="en-CA" sz="2000" b="0" i="0" u="none" strike="noStrike" baseline="0" dirty="0" err="1">
                <a:latin typeface="Arial" panose="020B0604020202020204" pitchFamily="34" charset="0"/>
              </a:rPr>
              <a:t>Likert</a:t>
            </a:r>
            <a:r>
              <a:rPr lang="en-CA" sz="2000" b="0" i="0" u="none" strike="noStrike" baseline="0" dirty="0">
                <a:latin typeface="Arial" panose="020B0604020202020204" pitchFamily="34" charset="0"/>
              </a:rPr>
              <a:t> scale (strongly agree, agree, undecided, disagree, strongly disagree). The questions were organized around six themes derived from the model above:</a:t>
            </a:r>
          </a:p>
          <a:p>
            <a:pPr marL="784225" lvl="1" indent="-422275">
              <a:buFont typeface="+mj-lt"/>
              <a:buAutoNum type="alphaUcPeriod"/>
            </a:pPr>
            <a:r>
              <a:rPr lang="en-CA" sz="1700" b="0" i="0" u="none" strike="noStrike" baseline="0" dirty="0" smtClean="0">
                <a:latin typeface="Arial" panose="020B0604020202020204" pitchFamily="34" charset="0"/>
              </a:rPr>
              <a:t>The </a:t>
            </a:r>
            <a:r>
              <a:rPr lang="en-CA" sz="1700" b="0" i="0" u="none" strike="noStrike" baseline="0" dirty="0">
                <a:latin typeface="Arial" panose="020B0604020202020204" pitchFamily="34" charset="0"/>
              </a:rPr>
              <a:t>behaviour of the companion and what it looked like</a:t>
            </a:r>
          </a:p>
          <a:p>
            <a:pPr marL="784225" lvl="1" indent="-422275">
              <a:buFont typeface="+mj-lt"/>
              <a:buAutoNum type="alphaUcPeriod"/>
            </a:pPr>
            <a:r>
              <a:rPr lang="en-CA" sz="1700" b="0" i="0" u="none" strike="noStrike" baseline="0" dirty="0" smtClean="0">
                <a:latin typeface="Arial" panose="020B0604020202020204" pitchFamily="34" charset="0"/>
              </a:rPr>
              <a:t>The </a:t>
            </a:r>
            <a:r>
              <a:rPr lang="en-CA" sz="1700" b="0" i="0" u="none" strike="noStrike" baseline="0" dirty="0">
                <a:latin typeface="Arial" panose="020B0604020202020204" pitchFamily="34" charset="0"/>
              </a:rPr>
              <a:t>utility of the companion</a:t>
            </a:r>
          </a:p>
          <a:p>
            <a:pPr marL="784225" lvl="1" indent="-422275">
              <a:buFont typeface="+mj-lt"/>
              <a:buAutoNum type="alphaUcPeriod"/>
            </a:pPr>
            <a:r>
              <a:rPr lang="en-CA" sz="1700" b="0" i="0" u="none" strike="noStrike" baseline="0" dirty="0" smtClean="0">
                <a:latin typeface="Arial" panose="020B0604020202020204" pitchFamily="34" charset="0"/>
              </a:rPr>
              <a:t>The </a:t>
            </a:r>
            <a:r>
              <a:rPr lang="en-CA" sz="1700" b="0" i="0" u="none" strike="noStrike" baseline="0" dirty="0">
                <a:latin typeface="Arial" panose="020B0604020202020204" pitchFamily="34" charset="0"/>
              </a:rPr>
              <a:t>nature of the relationship between participant and companion</a:t>
            </a:r>
          </a:p>
          <a:p>
            <a:pPr marL="784225" lvl="1" indent="-422275">
              <a:buFont typeface="+mj-lt"/>
              <a:buAutoNum type="alphaUcPeriod"/>
            </a:pPr>
            <a:r>
              <a:rPr lang="en-CA" sz="1700" b="0" i="0" u="none" strike="noStrike" baseline="0" dirty="0" smtClean="0">
                <a:latin typeface="Arial" panose="020B0604020202020204" pitchFamily="34" charset="0"/>
              </a:rPr>
              <a:t>The </a:t>
            </a:r>
            <a:r>
              <a:rPr lang="en-CA" sz="1700" b="0" i="0" u="none" strike="noStrike" baseline="0" dirty="0">
                <a:latin typeface="Arial" panose="020B0604020202020204" pitchFamily="34" charset="0"/>
              </a:rPr>
              <a:t>emotion demonstrated by the companion</a:t>
            </a:r>
          </a:p>
          <a:p>
            <a:pPr marL="784225" lvl="1" indent="-422275">
              <a:buFont typeface="+mj-lt"/>
              <a:buAutoNum type="alphaUcPeriod"/>
            </a:pPr>
            <a:r>
              <a:rPr lang="en-CA" sz="1700" b="0" i="0" u="none" strike="noStrike" baseline="0" dirty="0" smtClean="0">
                <a:latin typeface="Arial" panose="020B0604020202020204" pitchFamily="34" charset="0"/>
              </a:rPr>
              <a:t>The </a:t>
            </a:r>
            <a:r>
              <a:rPr lang="en-CA" sz="1700" b="0" i="0" u="none" strike="noStrike" baseline="0" dirty="0">
                <a:latin typeface="Arial" panose="020B0604020202020204" pitchFamily="34" charset="0"/>
              </a:rPr>
              <a:t>personality of the companion</a:t>
            </a:r>
          </a:p>
          <a:p>
            <a:pPr marL="784225" lvl="1" indent="-422275">
              <a:buFont typeface="+mj-lt"/>
              <a:buAutoNum type="alphaUcPeriod"/>
            </a:pPr>
            <a:r>
              <a:rPr lang="en-CA" sz="1700" b="0" i="0" u="none" strike="noStrike" baseline="0" dirty="0" smtClean="0">
                <a:latin typeface="Arial" panose="020B0604020202020204" pitchFamily="34" charset="0"/>
              </a:rPr>
              <a:t>The </a:t>
            </a:r>
            <a:r>
              <a:rPr lang="en-CA" sz="1700" b="0" i="0" u="none" strike="noStrike" baseline="0" dirty="0">
                <a:latin typeface="Arial" panose="020B0604020202020204" pitchFamily="34" charset="0"/>
              </a:rPr>
              <a:t>social attitudes of the companion.</a:t>
            </a:r>
          </a:p>
        </p:txBody>
      </p:sp>
    </p:spTree>
    <p:extLst>
      <p:ext uri="{BB962C8B-B14F-4D97-AF65-F5344CB8AC3E}">
        <p14:creationId xmlns:p14="http://schemas.microsoft.com/office/powerpoint/2010/main" val="19232237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55588"/>
            <a:ext cx="7886700" cy="744538"/>
          </a:xfrm>
        </p:spPr>
        <p:txBody>
          <a:bodyPr/>
          <a:lstStyle/>
          <a:p>
            <a:r>
              <a:rPr lang="en-US" sz="3600" i="0" u="none" strike="noStrike" kern="1400" baseline="0" dirty="0">
                <a:latin typeface="Arial" panose="020B0604020202020204" pitchFamily="34" charset="0"/>
              </a:rPr>
              <a:t>Evaluating Companions</a:t>
            </a:r>
          </a:p>
        </p:txBody>
      </p:sp>
      <p:sp>
        <p:nvSpPr>
          <p:cNvPr id="3" name="Text Placeholder 2"/>
          <p:cNvSpPr>
            <a:spLocks noGrp="1"/>
          </p:cNvSpPr>
          <p:nvPr>
            <p:ph type="body" idx="4294967295"/>
          </p:nvPr>
        </p:nvSpPr>
        <p:spPr>
          <a:xfrm>
            <a:off x="657225" y="1417848"/>
            <a:ext cx="7886700" cy="4603750"/>
          </a:xfrm>
        </p:spPr>
        <p:txBody>
          <a:bodyPr>
            <a:noAutofit/>
          </a:bodyPr>
          <a:lstStyle/>
          <a:p>
            <a:pPr marL="361950" indent="-361950"/>
            <a:r>
              <a:rPr lang="en-CA" sz="2000" b="0" i="0" u="none" strike="noStrike" baseline="0" dirty="0">
                <a:latin typeface="Arial" panose="020B0604020202020204" pitchFamily="34" charset="0"/>
              </a:rPr>
              <a:t>The </a:t>
            </a:r>
            <a:r>
              <a:rPr lang="en-CA" sz="2000" b="0" i="0" u="none" strike="noStrike" baseline="0" dirty="0" err="1">
                <a:latin typeface="Arial" panose="020B0604020202020204" pitchFamily="34" charset="0"/>
              </a:rPr>
              <a:t>Likert</a:t>
            </a:r>
            <a:r>
              <a:rPr lang="en-CA" sz="2000" b="0" i="0" u="none" strike="noStrike" baseline="0" dirty="0">
                <a:latin typeface="Arial" panose="020B0604020202020204" pitchFamily="34" charset="0"/>
              </a:rPr>
              <a:t> scales asked people to indicate whether they agreed or not with statements such as:</a:t>
            </a:r>
          </a:p>
          <a:p>
            <a:pPr marL="361950" indent="-361950"/>
            <a:r>
              <a:rPr lang="en-CA" sz="2000" b="0" i="0" u="none" strike="noStrike" baseline="0" dirty="0">
                <a:latin typeface="Arial" panose="020B0604020202020204" pitchFamily="34" charset="0"/>
              </a:rPr>
              <a:t>‘The dialogue between the Companion and me felt natural.’</a:t>
            </a:r>
          </a:p>
          <a:p>
            <a:pPr marL="361950" indent="-361950"/>
            <a:r>
              <a:rPr lang="en-CA" sz="2000" b="0" i="0" u="none" strike="noStrike" baseline="0" dirty="0">
                <a:latin typeface="Arial" panose="020B0604020202020204" pitchFamily="34" charset="0"/>
              </a:rPr>
              <a:t>‘I thought the dialogue was appropriate.’</a:t>
            </a:r>
          </a:p>
          <a:p>
            <a:pPr marL="361950" indent="-361950"/>
            <a:r>
              <a:rPr lang="en-CA" sz="2000" b="0" i="0" u="none" strike="noStrike" baseline="0" dirty="0">
                <a:latin typeface="Arial" panose="020B0604020202020204" pitchFamily="34" charset="0"/>
              </a:rPr>
              <a:t>‘Over time I think I would build up a relationship with the Companion.’</a:t>
            </a:r>
          </a:p>
          <a:p>
            <a:pPr marL="361950" indent="-361950"/>
            <a:r>
              <a:rPr lang="en-CA" sz="2000" b="0" i="0" u="none" strike="noStrike" baseline="0" dirty="0">
                <a:latin typeface="Arial" panose="020B0604020202020204" pitchFamily="34" charset="0"/>
              </a:rPr>
              <a:t>‘I liked the behaviour of the Companion.’</a:t>
            </a:r>
          </a:p>
          <a:p>
            <a:pPr marL="361950" indent="-361950"/>
            <a:r>
              <a:rPr lang="en-CA" sz="2000" b="0" i="0" u="none" strike="noStrike" baseline="0" dirty="0">
                <a:latin typeface="Arial" panose="020B0604020202020204" pitchFamily="34" charset="0"/>
              </a:rPr>
              <a:t>‘The Companion showed empathy towards me.’</a:t>
            </a:r>
          </a:p>
          <a:p>
            <a:pPr marL="361950" indent="-361950"/>
            <a:r>
              <a:rPr lang="en-CA" sz="2000" b="0" i="0" u="none" strike="noStrike" baseline="0" dirty="0">
                <a:latin typeface="Arial" panose="020B0604020202020204" pitchFamily="34" charset="0"/>
              </a:rPr>
              <a:t>‘The Companion demonstrated emotion at times.’</a:t>
            </a:r>
          </a:p>
          <a:p>
            <a:pPr marL="361950" indent="-361950"/>
            <a:r>
              <a:rPr lang="en-CA" sz="2000" b="0" i="0" u="none" strike="noStrike" baseline="0" dirty="0">
                <a:latin typeface="Arial" panose="020B0604020202020204" pitchFamily="34" charset="0"/>
              </a:rPr>
              <a:t>‘The Companion was compassionate.’</a:t>
            </a:r>
          </a:p>
          <a:p>
            <a:pPr marL="361950" indent="-361950"/>
            <a:r>
              <a:rPr lang="en-CA" sz="2000" b="0" i="0" u="none" strike="noStrike" baseline="0" dirty="0">
                <a:latin typeface="Arial" panose="020B0604020202020204" pitchFamily="34" charset="0"/>
              </a:rPr>
              <a:t>The metrics considered objective measures of the quality of speech, characteristics of the dialogue and task and some ‘user satisfaction’ metrics.</a:t>
            </a:r>
          </a:p>
        </p:txBody>
      </p:sp>
    </p:spTree>
    <p:extLst>
      <p:ext uri="{BB962C8B-B14F-4D97-AF65-F5344CB8AC3E}">
        <p14:creationId xmlns:p14="http://schemas.microsoft.com/office/powerpoint/2010/main" val="18452960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22263"/>
            <a:ext cx="7886700" cy="630238"/>
          </a:xfrm>
        </p:spPr>
        <p:txBody>
          <a:bodyPr/>
          <a:lstStyle/>
          <a:p>
            <a:r>
              <a:rPr lang="en-US" sz="3600" i="0" u="none" strike="noStrike" kern="1400" baseline="0" dirty="0">
                <a:latin typeface="Arial" panose="020B0604020202020204" pitchFamily="34" charset="0"/>
              </a:rPr>
              <a:t>Evaluating Companions</a:t>
            </a:r>
          </a:p>
        </p:txBody>
      </p:sp>
      <p:sp>
        <p:nvSpPr>
          <p:cNvPr id="3" name="Text Placeholder 2"/>
          <p:cNvSpPr>
            <a:spLocks noGrp="1"/>
          </p:cNvSpPr>
          <p:nvPr>
            <p:ph type="body" idx="4294967295"/>
          </p:nvPr>
        </p:nvSpPr>
        <p:spPr>
          <a:xfrm>
            <a:off x="665851" y="1445524"/>
            <a:ext cx="8119374" cy="4828276"/>
          </a:xfrm>
        </p:spPr>
        <p:txBody>
          <a:bodyPr>
            <a:noAutofit/>
          </a:bodyPr>
          <a:lstStyle/>
          <a:p>
            <a:pPr marL="361950" indent="-361950"/>
            <a:r>
              <a:rPr lang="en-CA" sz="1400" b="0" i="0" u="none" strike="noStrike" baseline="0" dirty="0">
                <a:latin typeface="Arial" panose="020B0604020202020204" pitchFamily="34" charset="0"/>
              </a:rPr>
              <a:t>Vocabulary sizes and utterance lengths (in words) were calculated based on both ASR results and on transcriptions. </a:t>
            </a:r>
          </a:p>
          <a:p>
            <a:pPr marL="361950" indent="-361950"/>
            <a:r>
              <a:rPr lang="en-CA" sz="1400" b="0" i="0" u="none" strike="noStrike" baseline="0" dirty="0">
                <a:latin typeface="Arial" panose="020B0604020202020204" pitchFamily="34" charset="0"/>
              </a:rPr>
              <a:t>Word error rate (WER) measures the quality of the speech recognition and has been calculated using a standard formula: (Deletion Errors + Insertion Errors + Substitution Errors) / (number of words actually uttered by user). </a:t>
            </a:r>
          </a:p>
          <a:p>
            <a:pPr marL="361950" indent="-361950"/>
            <a:r>
              <a:rPr lang="en-CA" sz="1400" b="0" i="0" u="none" strike="noStrike" baseline="0" dirty="0">
                <a:latin typeface="Arial" panose="020B0604020202020204" pitchFamily="34" charset="0"/>
              </a:rPr>
              <a:t>Concept error rate (CER) of the speech recognition was calculated by seeing which concepts the system retrieved based on the words that had been recognized.</a:t>
            </a:r>
          </a:p>
          <a:p>
            <a:pPr marL="361950" indent="-361950"/>
            <a:r>
              <a:rPr lang="en-CA" sz="1400" b="0" i="0" u="none" strike="noStrike" baseline="0" dirty="0">
                <a:latin typeface="Arial" panose="020B0604020202020204" pitchFamily="34" charset="0"/>
              </a:rPr>
              <a:t>Dialogue measures included number of dialogue turns (sum of both user and system turns), dialogue duration, average length of user utterances measured as number of words and vocabulary size used by people. </a:t>
            </a:r>
          </a:p>
          <a:p>
            <a:pPr marL="361950" indent="-361950"/>
            <a:r>
              <a:rPr lang="en-CA" sz="1400" b="0" i="0" u="none" strike="noStrike" baseline="0" dirty="0">
                <a:latin typeface="Arial" panose="020B0604020202020204" pitchFamily="34" charset="0"/>
              </a:rPr>
              <a:t>In some preliminary experiments the vocabulary ranged between 33 and 131 words, and the dialogue duration ranged from 9 to 15 minutes with between 100 and 160 turns.</a:t>
            </a:r>
          </a:p>
          <a:p>
            <a:pPr marL="361950" indent="-361950"/>
            <a:r>
              <a:rPr lang="en-CA" sz="1400" b="0" i="0" u="none" strike="noStrike" baseline="0" dirty="0">
                <a:latin typeface="Arial" panose="020B0604020202020204" pitchFamily="34" charset="0"/>
              </a:rPr>
              <a:t>These measures were used, along with measures such as task completion time, to consider an overall ‘appropriateness’ metric. </a:t>
            </a:r>
          </a:p>
          <a:p>
            <a:pPr marL="361950" indent="-361950"/>
            <a:r>
              <a:rPr lang="en-CA" sz="1400" b="0" i="0" u="none" strike="noStrike" baseline="0" dirty="0">
                <a:latin typeface="Arial" panose="020B0604020202020204" pitchFamily="34" charset="0"/>
              </a:rPr>
              <a:t>This measure must, of course, be appropriate for the type of companion and the activities that the companion is engaged in. </a:t>
            </a:r>
          </a:p>
          <a:p>
            <a:pPr marL="361950" indent="-361950"/>
            <a:r>
              <a:rPr lang="en-CA" sz="1400" b="0" i="0" u="none" strike="noStrike" baseline="0" dirty="0">
                <a:latin typeface="Arial" panose="020B0604020202020204" pitchFamily="34" charset="0"/>
              </a:rPr>
              <a:t>This may itself be a highly utilitarian task such as doing something specific with photos, or it might be more non-utilitarian such as having a pleasant conversation. </a:t>
            </a:r>
          </a:p>
          <a:p>
            <a:pPr marL="361950" indent="-361950"/>
            <a:r>
              <a:rPr lang="en-CA" sz="1400" b="0" i="0" u="none" strike="noStrike" baseline="0" dirty="0">
                <a:latin typeface="Arial" panose="020B0604020202020204" pitchFamily="34" charset="0"/>
              </a:rPr>
              <a:t>On other occasions it may be more emotionally based, such as making you feel better after a bad day at work.</a:t>
            </a:r>
          </a:p>
        </p:txBody>
      </p:sp>
    </p:spTree>
    <p:extLst>
      <p:ext uri="{BB962C8B-B14F-4D97-AF65-F5344CB8AC3E}">
        <p14:creationId xmlns:p14="http://schemas.microsoft.com/office/powerpoint/2010/main" val="20801223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0193"/>
            <a:ext cx="7886700" cy="687388"/>
          </a:xfrm>
        </p:spPr>
        <p:txBody>
          <a:bodyPr/>
          <a:lstStyle/>
          <a:p>
            <a:r>
              <a:rPr lang="en-US" sz="3600" i="0" u="none" strike="noStrike" kern="1400" baseline="0" dirty="0">
                <a:latin typeface="Arial" panose="020B0604020202020204" pitchFamily="34" charset="0"/>
              </a:rPr>
              <a:t>Summary </a:t>
            </a:r>
          </a:p>
        </p:txBody>
      </p:sp>
      <p:sp>
        <p:nvSpPr>
          <p:cNvPr id="3" name="Text Placeholder 2"/>
          <p:cNvSpPr>
            <a:spLocks noGrp="1"/>
          </p:cNvSpPr>
          <p:nvPr>
            <p:ph type="body" idx="4294967295"/>
          </p:nvPr>
        </p:nvSpPr>
        <p:spPr>
          <a:xfrm>
            <a:off x="665851" y="1409222"/>
            <a:ext cx="7886700" cy="4351338"/>
          </a:xfrm>
        </p:spPr>
        <p:txBody>
          <a:bodyPr>
            <a:normAutofit/>
          </a:bodyPr>
          <a:lstStyle/>
          <a:p>
            <a:pPr marL="361950" indent="-361950"/>
            <a:r>
              <a:rPr lang="en-CA" sz="2000" b="0" i="0" u="none" strike="noStrike" baseline="0" dirty="0">
                <a:latin typeface="Arial" panose="020B0604020202020204" pitchFamily="34" charset="0"/>
              </a:rPr>
              <a:t>Agent-based interaction sits right on the border between human–computer interaction and artificial intelligence. </a:t>
            </a:r>
          </a:p>
          <a:p>
            <a:pPr marL="361950" indent="-361950"/>
            <a:r>
              <a:rPr lang="en-CA" sz="2000" b="0" i="0" u="none" strike="noStrike" baseline="0" dirty="0">
                <a:latin typeface="Arial" panose="020B0604020202020204" pitchFamily="34" charset="0"/>
              </a:rPr>
              <a:t>This makes it a particularly difficult area to understand as work has taken place from different disciplines, with the researchers employing different techniques and specialized language to explain their concepts. </a:t>
            </a:r>
          </a:p>
          <a:p>
            <a:pPr marL="361950" indent="-361950"/>
            <a:r>
              <a:rPr lang="en-CA" sz="2000" b="0" i="0" u="none" strike="noStrike" baseline="0" dirty="0">
                <a:latin typeface="Arial" panose="020B0604020202020204" pitchFamily="34" charset="0"/>
              </a:rPr>
              <a:t>Moreover, with the increasing importance of the look and behaviour of on-screen avatars, the craft of producing engaging agent-based interactions is indeed challenging and multidisciplinary.</a:t>
            </a:r>
          </a:p>
          <a:p>
            <a:pPr marL="361950" indent="-361950"/>
            <a:r>
              <a:rPr lang="en-CA" sz="2000" b="0" i="0" u="none" strike="noStrike" baseline="0" dirty="0">
                <a:latin typeface="Arial" panose="020B0604020202020204" pitchFamily="34" charset="0"/>
              </a:rPr>
              <a:t>What we have attempted in this chapter is to provide a unifying framework for thinking about agents and avatars.</a:t>
            </a:r>
          </a:p>
        </p:txBody>
      </p:sp>
    </p:spTree>
    <p:extLst>
      <p:ext uri="{BB962C8B-B14F-4D97-AF65-F5344CB8AC3E}">
        <p14:creationId xmlns:p14="http://schemas.microsoft.com/office/powerpoint/2010/main" val="17298452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54794"/>
            <a:ext cx="7886700" cy="744538"/>
          </a:xfrm>
        </p:spPr>
        <p:txBody>
          <a:bodyPr/>
          <a:lstStyle/>
          <a:p>
            <a:r>
              <a:rPr lang="en-US" sz="3600" i="0" u="none" strike="noStrike" kern="1400" baseline="0" dirty="0">
                <a:latin typeface="Arial" panose="020B0604020202020204" pitchFamily="34" charset="0"/>
              </a:rPr>
              <a:t>Key points </a:t>
            </a:r>
          </a:p>
        </p:txBody>
      </p:sp>
      <p:sp>
        <p:nvSpPr>
          <p:cNvPr id="3" name="Text Placeholder 2"/>
          <p:cNvSpPr>
            <a:spLocks noGrp="1"/>
          </p:cNvSpPr>
          <p:nvPr>
            <p:ph type="body" idx="4294967295"/>
          </p:nvPr>
        </p:nvSpPr>
        <p:spPr>
          <a:xfrm>
            <a:off x="665851" y="1426473"/>
            <a:ext cx="7886700" cy="4708525"/>
          </a:xfrm>
        </p:spPr>
        <p:txBody>
          <a:bodyPr>
            <a:noAutofit/>
          </a:bodyPr>
          <a:lstStyle/>
          <a:p>
            <a:pPr marL="361950" indent="-361950"/>
            <a:r>
              <a:rPr lang="en-CA" sz="1800" b="0" i="0" u="none" strike="noStrike" baseline="0" dirty="0">
                <a:latin typeface="Arial" panose="020B0604020202020204" pitchFamily="34" charset="0"/>
              </a:rPr>
              <a:t>All applications of agent-based interaction have the high-level architecture of user, domain and interaction models coupled with a dialogue record, but different applications and different types of system will express this in different ways.</a:t>
            </a:r>
          </a:p>
          <a:p>
            <a:pPr marL="361950" indent="-361950"/>
            <a:r>
              <a:rPr lang="en-CA" sz="1800" b="0" i="0" u="none" strike="noStrike" baseline="0" dirty="0">
                <a:latin typeface="Arial" panose="020B0604020202020204" pitchFamily="34" charset="0"/>
              </a:rPr>
              <a:t>All agents are adaptive systems in that they automatically alter aspects of the system to suit the requirements of individual users or groups of users—or more generally to suit the needs of other agents in the system.</a:t>
            </a:r>
          </a:p>
          <a:p>
            <a:pPr marL="361950" indent="-361950"/>
            <a:r>
              <a:rPr lang="en-CA" sz="1800" b="0" i="0" u="none" strike="noStrike" baseline="0" dirty="0">
                <a:latin typeface="Arial" panose="020B0604020202020204" pitchFamily="34" charset="0"/>
              </a:rPr>
              <a:t>Some systems try to infer characteristics of users and agents from the interaction. Others require users to input characteristics explicitly.</a:t>
            </a:r>
          </a:p>
          <a:p>
            <a:pPr marL="361950" indent="-361950"/>
            <a:r>
              <a:rPr lang="en-CA" sz="1800" b="0" i="0" u="none" strike="noStrike" baseline="0" dirty="0">
                <a:latin typeface="Arial" panose="020B0604020202020204" pitchFamily="34" charset="0"/>
              </a:rPr>
              <a:t>Based on these inferences and other user and domain characteristics, they may adapt the displays or data of a system.</a:t>
            </a:r>
          </a:p>
          <a:p>
            <a:pPr marL="361950" indent="-361950"/>
            <a:r>
              <a:rPr lang="en-CA" sz="1800" b="0" i="0" u="none" strike="noStrike" baseline="0" dirty="0">
                <a:latin typeface="Arial" panose="020B0604020202020204" pitchFamily="34" charset="0"/>
              </a:rPr>
              <a:t>Currently, few agent-based systems do an evaluation of their adaptations.</a:t>
            </a:r>
          </a:p>
          <a:p>
            <a:pPr marL="361950" indent="-361950"/>
            <a:r>
              <a:rPr lang="en-CA" sz="1800" b="0" i="0" u="none" strike="noStrike" baseline="0" dirty="0">
                <a:latin typeface="Arial" panose="020B0604020202020204" pitchFamily="34" charset="0"/>
              </a:rPr>
              <a:t>Conversational agents have the additional difficulty of interacting naturally with a human interlocutor.</a:t>
            </a:r>
          </a:p>
        </p:txBody>
      </p:sp>
    </p:spTree>
    <p:extLst>
      <p:ext uri="{BB962C8B-B14F-4D97-AF65-F5344CB8AC3E}">
        <p14:creationId xmlns:p14="http://schemas.microsoft.com/office/powerpoint/2010/main" val="875554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7343"/>
            <a:ext cx="7886700" cy="573088"/>
          </a:xfrm>
        </p:spPr>
        <p:txBody>
          <a:bodyPr/>
          <a:lstStyle/>
          <a:p>
            <a:r>
              <a:rPr lang="en-US" sz="3600" i="0" u="none" strike="noStrike" kern="1400" baseline="0" dirty="0">
                <a:latin typeface="Arial" panose="020B0604020202020204" pitchFamily="34" charset="0"/>
              </a:rPr>
              <a:t>Learning</a:t>
            </a:r>
          </a:p>
        </p:txBody>
      </p:sp>
      <p:sp>
        <p:nvSpPr>
          <p:cNvPr id="3" name="Text Placeholder 2"/>
          <p:cNvSpPr>
            <a:spLocks noGrp="1"/>
          </p:cNvSpPr>
          <p:nvPr>
            <p:ph type="body" idx="4294967295"/>
          </p:nvPr>
        </p:nvSpPr>
        <p:spPr>
          <a:xfrm>
            <a:off x="665851" y="1416949"/>
            <a:ext cx="7886700" cy="4351338"/>
          </a:xfrm>
        </p:spPr>
        <p:txBody>
          <a:bodyPr>
            <a:noAutofit/>
          </a:bodyPr>
          <a:lstStyle/>
          <a:p>
            <a:pPr marL="361950" indent="-361950"/>
            <a:r>
              <a:rPr lang="en-CA" sz="2000" b="0" i="0" u="none" strike="noStrike" baseline="0" dirty="0">
                <a:latin typeface="Arial" panose="020B0604020202020204" pitchFamily="34" charset="0"/>
              </a:rPr>
              <a:t>One of the biggest difficulties with AI is that many AI systems learn. </a:t>
            </a:r>
          </a:p>
          <a:p>
            <a:pPr marL="361950" indent="-361950"/>
            <a:r>
              <a:rPr lang="en-CA" sz="2000" b="0" i="0" u="none" strike="noStrike" baseline="0" dirty="0">
                <a:latin typeface="Arial" panose="020B0604020202020204" pitchFamily="34" charset="0"/>
              </a:rPr>
              <a:t>Those that are supervised (given examples of the things they are to learn) can be described, but for those that are programmed to learn in an unsupervised manner, it can be very difficult or even impossible to know what they have learnt. </a:t>
            </a:r>
          </a:p>
          <a:p>
            <a:pPr marL="361950" indent="-361950"/>
            <a:r>
              <a:rPr lang="en-CA" sz="2000" b="0" i="0" u="none" strike="noStrike" baseline="0" dirty="0">
                <a:latin typeface="Arial" panose="020B0604020202020204" pitchFamily="34" charset="0"/>
              </a:rPr>
              <a:t>There is much discussion about Machine Learning (ML) and the possibilities and dangers it brings and with many AI systems engaged in ‘deep learning,’ there may be many levels of learning. </a:t>
            </a:r>
          </a:p>
          <a:p>
            <a:pPr marL="361950" indent="-361950"/>
            <a:r>
              <a:rPr lang="en-CA" sz="2000" b="0" i="0" u="none" strike="noStrike" baseline="0" dirty="0">
                <a:latin typeface="Arial" panose="020B0604020202020204" pitchFamily="34" charset="0"/>
              </a:rPr>
              <a:t>Much AI is not concerned with issues of user interface design, but it can have a big effect on the UX. </a:t>
            </a:r>
          </a:p>
          <a:p>
            <a:pPr marL="361950" indent="-361950"/>
            <a:r>
              <a:rPr lang="en-CA" sz="2000" b="0" i="0" u="none" strike="noStrike" baseline="0" dirty="0">
                <a:latin typeface="Arial" panose="020B0604020202020204" pitchFamily="34" charset="0"/>
              </a:rPr>
              <a:t>So we concentrate here on examples of AI being used in interface design.</a:t>
            </a:r>
          </a:p>
        </p:txBody>
      </p:sp>
    </p:spTree>
    <p:extLst>
      <p:ext uri="{BB962C8B-B14F-4D97-AF65-F5344CB8AC3E}">
        <p14:creationId xmlns:p14="http://schemas.microsoft.com/office/powerpoint/2010/main" val="444941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93688"/>
            <a:ext cx="7886700" cy="668338"/>
          </a:xfrm>
        </p:spPr>
        <p:txBody>
          <a:bodyPr/>
          <a:lstStyle/>
          <a:p>
            <a:r>
              <a:rPr lang="en-US" sz="3600" i="0" u="none" strike="noStrike" kern="1400" baseline="0" dirty="0">
                <a:latin typeface="Arial" panose="020B0604020202020204" pitchFamily="34" charset="0"/>
              </a:rPr>
              <a:t>Interface Agents</a:t>
            </a:r>
          </a:p>
        </p:txBody>
      </p:sp>
      <p:sp>
        <p:nvSpPr>
          <p:cNvPr id="3" name="Text Placeholder 2"/>
          <p:cNvSpPr>
            <a:spLocks noGrp="1"/>
          </p:cNvSpPr>
          <p:nvPr>
            <p:ph type="body" idx="4294967295"/>
          </p:nvPr>
        </p:nvSpPr>
        <p:spPr>
          <a:xfrm>
            <a:off x="659501" y="1408322"/>
            <a:ext cx="7886700" cy="4670425"/>
          </a:xfrm>
        </p:spPr>
        <p:txBody>
          <a:bodyPr>
            <a:noAutofit/>
          </a:bodyPr>
          <a:lstStyle/>
          <a:p>
            <a:pPr marL="361950" indent="-361950"/>
            <a:r>
              <a:rPr lang="en-CA" sz="2000" b="0" i="0" u="none" strike="noStrike" baseline="0" dirty="0">
                <a:latin typeface="Arial" panose="020B0604020202020204" pitchFamily="34" charset="0"/>
              </a:rPr>
              <a:t>Interface agents, or simply agents, are autonomous, active computer processes that possess some ability to communicate with people and/or other agents and to adapt their behaviour. </a:t>
            </a:r>
          </a:p>
          <a:p>
            <a:pPr marL="361950" indent="-361950"/>
            <a:r>
              <a:rPr lang="en-CA" sz="2000" b="0" i="0" u="none" strike="noStrike" baseline="0" dirty="0">
                <a:latin typeface="Arial" panose="020B0604020202020204" pitchFamily="34" charset="0"/>
              </a:rPr>
              <a:t>In HCI and the design of UX, the move toward utilizing intelligence at the interface through the use of agents was popularized in the 1990s by people such as Brenda Laurel (1990b) and Alan Kay (1990). </a:t>
            </a:r>
          </a:p>
          <a:p>
            <a:pPr marL="361950" indent="-361950"/>
            <a:r>
              <a:rPr lang="en-CA" sz="2000" b="0" i="0" u="none" strike="noStrike" baseline="0" dirty="0">
                <a:latin typeface="Arial" panose="020B0604020202020204" pitchFamily="34" charset="0"/>
              </a:rPr>
              <a:t>Kay talked about the move away from direct manipulation of interface objects to the ‘indirect management’ of interface agents.</a:t>
            </a:r>
          </a:p>
          <a:p>
            <a:pPr marL="361950" indent="-361950"/>
            <a:r>
              <a:rPr lang="en-CA" sz="2000" b="0" i="0" u="none" strike="noStrike" baseline="0" dirty="0">
                <a:latin typeface="Arial" panose="020B0604020202020204" pitchFamily="34" charset="0"/>
              </a:rPr>
              <a:t>Kay’s vision was of a world in which more and more activities are delegated to agents. </a:t>
            </a:r>
          </a:p>
          <a:p>
            <a:pPr marL="361950" indent="-361950"/>
            <a:r>
              <a:rPr lang="en-CA" sz="2000" b="0" i="0" u="none" strike="noStrike" baseline="0" dirty="0">
                <a:latin typeface="Arial" panose="020B0604020202020204" pitchFamily="34" charset="0"/>
              </a:rPr>
              <a:t>Agents would act as ‘talking heads’ and attend meetings for us. </a:t>
            </a:r>
          </a:p>
          <a:p>
            <a:pPr marL="361950" indent="-361950"/>
            <a:r>
              <a:rPr lang="en-CA" sz="2000" b="0" i="0" u="none" strike="noStrike" baseline="0" dirty="0">
                <a:latin typeface="Arial" panose="020B0604020202020204" pitchFamily="34" charset="0"/>
              </a:rPr>
              <a:t>They could organize our diaries in cooperation with agents acting for members of our work group. </a:t>
            </a:r>
          </a:p>
        </p:txBody>
      </p:sp>
    </p:spTree>
    <p:extLst>
      <p:ext uri="{BB962C8B-B14F-4D97-AF65-F5344CB8AC3E}">
        <p14:creationId xmlns:p14="http://schemas.microsoft.com/office/powerpoint/2010/main" val="593462734"/>
      </p:ext>
    </p:extLst>
  </p:cSld>
  <p:clrMapOvr>
    <a:masterClrMapping/>
  </p:clrMapOvr>
</p:sld>
</file>

<file path=ppt/theme/theme1.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838</TotalTime>
  <Words>10756</Words>
  <Application>Microsoft Office PowerPoint</Application>
  <PresentationFormat>On-screen Show (4:3)</PresentationFormat>
  <Paragraphs>552</Paragraphs>
  <Slides>79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79</vt:i4>
      </vt:variant>
    </vt:vector>
  </HeadingPairs>
  <TitlesOfParts>
    <vt:vector size="86" baseType="lpstr">
      <vt:lpstr>ＭＳ Ｐゴシック</vt:lpstr>
      <vt:lpstr>ＭＳ Ｐゴシック</vt:lpstr>
      <vt:lpstr>Arial</vt:lpstr>
      <vt:lpstr>Calibri</vt:lpstr>
      <vt:lpstr>Times</vt:lpstr>
      <vt:lpstr>Verdana</vt:lpstr>
      <vt:lpstr>3_Default Design</vt:lpstr>
      <vt:lpstr>PowerPoint Presentation</vt:lpstr>
      <vt:lpstr>Contents</vt:lpstr>
      <vt:lpstr>Aims</vt:lpstr>
      <vt:lpstr>Artificial Intelligence (AI)</vt:lpstr>
      <vt:lpstr>A bit of AI History</vt:lpstr>
      <vt:lpstr>AI </vt:lpstr>
      <vt:lpstr>Human–Data Interaction (HDI)</vt:lpstr>
      <vt:lpstr>Learning</vt:lpstr>
      <vt:lpstr>Interface Agents</vt:lpstr>
      <vt:lpstr>Other agents </vt:lpstr>
      <vt:lpstr>Thinking about agents</vt:lpstr>
      <vt:lpstr>Robots</vt:lpstr>
      <vt:lpstr>Thinking about agents</vt:lpstr>
      <vt:lpstr>Metaphors for thinking about agents</vt:lpstr>
      <vt:lpstr>Challenge </vt:lpstr>
      <vt:lpstr>Adaptive systems (1 of 3)</vt:lpstr>
      <vt:lpstr>Adaptive systems (2 of 3)</vt:lpstr>
      <vt:lpstr>Adaptive systems (3 of 3)</vt:lpstr>
      <vt:lpstr>Levels of adaptation (1 of 3)</vt:lpstr>
      <vt:lpstr>Levels of adaptation (2 of 3) </vt:lpstr>
      <vt:lpstr>Levels of adaptation (3 of 3)</vt:lpstr>
      <vt:lpstr>Stages of adaptation (1 of 2)</vt:lpstr>
      <vt:lpstr>Stages of adaptation (2 of 2)</vt:lpstr>
      <vt:lpstr>Challenge </vt:lpstr>
      <vt:lpstr>An architecture for agents</vt:lpstr>
      <vt:lpstr>Person model</vt:lpstr>
      <vt:lpstr>Person model</vt:lpstr>
      <vt:lpstr>The original user model</vt:lpstr>
      <vt:lpstr>GRUNDY</vt:lpstr>
      <vt:lpstr>Machine Learning (1 of 2)</vt:lpstr>
      <vt:lpstr>Machine Learning (2 of 2) </vt:lpstr>
      <vt:lpstr>Person Models: psychology</vt:lpstr>
      <vt:lpstr>Person Models: conclusion</vt:lpstr>
      <vt:lpstr>Domain models</vt:lpstr>
      <vt:lpstr>Levels of description</vt:lpstr>
      <vt:lpstr>Daniel Dennett</vt:lpstr>
      <vt:lpstr>Domain models</vt:lpstr>
      <vt:lpstr>Domain model example</vt:lpstr>
      <vt:lpstr>Interaction model (1 of 5)</vt:lpstr>
      <vt:lpstr>Interaction model (2 of 5)</vt:lpstr>
      <vt:lpstr>Interaction model (3 of 5)</vt:lpstr>
      <vt:lpstr>Interaction model (4 of 5)</vt:lpstr>
      <vt:lpstr>Interaction model (5 of 5)</vt:lpstr>
      <vt:lpstr> Challenge </vt:lpstr>
      <vt:lpstr>Example: Maxims—an e-mail filtering agent</vt:lpstr>
      <vt:lpstr>Maxims (1 of 3)</vt:lpstr>
      <vt:lpstr>Maxims (2 of 3)</vt:lpstr>
      <vt:lpstr>Maxims (3 of 3)</vt:lpstr>
      <vt:lpstr>Applications of agent-based interaction: NLP</vt:lpstr>
      <vt:lpstr>NLP</vt:lpstr>
      <vt:lpstr>Wired for speech</vt:lpstr>
      <vt:lpstr>Tutoring and advice-giving systems</vt:lpstr>
      <vt:lpstr>ITS</vt:lpstr>
      <vt:lpstr>Intelligent help</vt:lpstr>
      <vt:lpstr>Adaptive hypermedia</vt:lpstr>
      <vt:lpstr>The Loebner Prize</vt:lpstr>
      <vt:lpstr>Avatars, robots and conversational agents</vt:lpstr>
      <vt:lpstr>ECAs</vt:lpstr>
      <vt:lpstr>The persona effect</vt:lpstr>
      <vt:lpstr>ECAs</vt:lpstr>
      <vt:lpstr>Characters </vt:lpstr>
      <vt:lpstr>HRI</vt:lpstr>
      <vt:lpstr>Case study: Companions</vt:lpstr>
      <vt:lpstr>Changing interaction into relationships </vt:lpstr>
      <vt:lpstr>Utility (1 of 2)</vt:lpstr>
      <vt:lpstr>Utility (2 of 2)</vt:lpstr>
      <vt:lpstr>Form</vt:lpstr>
      <vt:lpstr>AIBO</vt:lpstr>
      <vt:lpstr>Emotion</vt:lpstr>
      <vt:lpstr>Personality and trust</vt:lpstr>
      <vt:lpstr>Social attitudes</vt:lpstr>
      <vt:lpstr>Companions</vt:lpstr>
      <vt:lpstr>Companion architecture </vt:lpstr>
      <vt:lpstr>Evaluating Companions</vt:lpstr>
      <vt:lpstr>Evaluating Companions</vt:lpstr>
      <vt:lpstr>Evaluating Companions</vt:lpstr>
      <vt:lpstr>Evaluating Companions</vt:lpstr>
      <vt:lpstr>Summary </vt:lpstr>
      <vt:lpstr>Key points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Artificial Intelligence and Interface agents</dc:title>
  <dc:creator>Benyon, David</dc:creator>
  <cp:lastModifiedBy>Anbuselvi, Chinnadurai</cp:lastModifiedBy>
  <cp:revision>254</cp:revision>
  <dcterms:created xsi:type="dcterms:W3CDTF">2017-11-29T12:00:05Z</dcterms:created>
  <dcterms:modified xsi:type="dcterms:W3CDTF">2019-01-21T14:20:42Z</dcterms:modified>
</cp:coreProperties>
</file>