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 id="2147483687" r:id="rId2"/>
  </p:sldMasterIdLst>
  <p:notesMasterIdLst>
    <p:notesMasterId r:id="rId83"/>
  </p:notesMasterIdLst>
  <p:sldIdLst>
    <p:sldId id="348"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52" userDrawn="1">
          <p15:clr>
            <a:srgbClr val="A4A3A4"/>
          </p15:clr>
        </p15:guide>
        <p15:guide id="2" pos="5534" userDrawn="1">
          <p15:clr>
            <a:srgbClr val="A4A3A4"/>
          </p15:clr>
        </p15:guide>
        <p15:guide id="3" orient="horz" pos="504" userDrawn="1">
          <p15:clr>
            <a:srgbClr val="A4A3A4"/>
          </p15:clr>
        </p15:guide>
        <p15:guide id="4" orient="horz" pos="958" userDrawn="1">
          <p15:clr>
            <a:srgbClr val="A4A3A4"/>
          </p15:clr>
        </p15:guide>
        <p15:guide id="5" pos="476" userDrawn="1">
          <p15:clr>
            <a:srgbClr val="A4A3A4"/>
          </p15:clr>
        </p15:guide>
        <p15:guide id="6" pos="703" userDrawn="1">
          <p15:clr>
            <a:srgbClr val="A4A3A4"/>
          </p15:clr>
        </p15:guide>
        <p15:guide id="7" pos="97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non, Bincy" initials="MB" lastIdx="1" clrIdx="0">
    <p:extLst>
      <p:ext uri="{19B8F6BF-5375-455C-9EA6-DF929625EA0E}">
        <p15:presenceInfo xmlns:p15="http://schemas.microsoft.com/office/powerpoint/2012/main" userId="Menon, Bincy" providerId="None"/>
      </p:ext>
    </p:extLst>
  </p:cmAuthor>
  <p:cmAuthor id="2" name="Laser" initials="CE"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74"/>
  </p:normalViewPr>
  <p:slideViewPr>
    <p:cSldViewPr snapToGrid="0" snapToObjects="1">
      <p:cViewPr varScale="1">
        <p:scale>
          <a:sx n="111" d="100"/>
          <a:sy n="111" d="100"/>
        </p:scale>
        <p:origin x="1764" y="114"/>
      </p:cViewPr>
      <p:guideLst>
        <p:guide orient="horz" pos="3952"/>
        <p:guide pos="5534"/>
        <p:guide orient="horz" pos="504"/>
        <p:guide orient="horz" pos="958"/>
        <p:guide pos="476"/>
        <p:guide pos="703"/>
        <p:guide pos="97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commentAuthors" Target="commentAuthor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theme" Target="theme/theme1.xml"/><Relationship Id="rId61" Type="http://schemas.openxmlformats.org/officeDocument/2006/relationships/slide" Target="slides/slide59.xml"/><Relationship Id="rId82" Type="http://schemas.openxmlformats.org/officeDocument/2006/relationships/slide" Target="slides/slide8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C3018C-9A98-45FA-ABCF-2B817A304116}" type="datetimeFigureOut">
              <a:rPr lang="en-IN" smtClean="0"/>
              <a:t>22-01-2019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554E11-83C9-487E-80BD-F1092B41E03D}" type="slidenum">
              <a:rPr lang="en-IN" smtClean="0"/>
              <a:t>‹#›</a:t>
            </a:fld>
            <a:endParaRPr lang="en-IN"/>
          </a:p>
        </p:txBody>
      </p:sp>
    </p:spTree>
    <p:extLst>
      <p:ext uri="{BB962C8B-B14F-4D97-AF65-F5344CB8AC3E}">
        <p14:creationId xmlns:p14="http://schemas.microsoft.com/office/powerpoint/2010/main" val="2273052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C07E3DFF-687C-4CF5-9849-A92F8D4F2927}"/>
              </a:ext>
            </a:extLst>
          </p:cNvPr>
          <p:cNvSpPr>
            <a:spLocks noGrp="1" noRot="1" noChangeAspect="1" noTextEdit="1"/>
          </p:cNvSpPr>
          <p:nvPr>
            <p:ph type="sldImg"/>
          </p:nvPr>
        </p:nvSpPr>
        <p:spPr bwMode="auto">
          <a:xfrm>
            <a:off x="1143000" y="685800"/>
            <a:ext cx="4573588"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a:extLst>
              <a:ext uri="{FF2B5EF4-FFF2-40B4-BE49-F238E27FC236}">
                <a16:creationId xmlns:a16="http://schemas.microsoft.com/office/drawing/2014/main" id="{C6B76B4B-C18C-44F1-BB19-C0D2A42E257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124" name="Slide Number Placeholder 3">
            <a:extLst>
              <a:ext uri="{FF2B5EF4-FFF2-40B4-BE49-F238E27FC236}">
                <a16:creationId xmlns:a16="http://schemas.microsoft.com/office/drawing/2014/main" id="{09FB6AC2-2AD9-4AEB-9E72-C465C857B95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DA64A975-5D67-410A-801F-8BEDDF40DB8A}"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1" fontAlgn="auto" latinLnBrk="0" hangingPunct="1">
                <a:lnSpc>
                  <a:spcPct val="100000"/>
                </a:lnSpc>
                <a:spcBef>
                  <a:spcPct val="0"/>
                </a:spcBef>
                <a:spcAft>
                  <a:spcPts val="0"/>
                </a:spcAft>
                <a:buClrTx/>
                <a:buSzTx/>
                <a:buFontTx/>
                <a:buNone/>
                <a:tabLst/>
                <a:defRPr/>
              </a:pPr>
              <a:t>1</a:t>
            </a:fld>
            <a:endPar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257175" indent="0" algn="ctr">
              <a:buNone/>
              <a:defRPr/>
            </a:lvl2pPr>
            <a:lvl3pPr marL="514350" indent="0" algn="ctr">
              <a:buNone/>
              <a:defRPr/>
            </a:lvl3pPr>
            <a:lvl4pPr marL="771525" indent="0" algn="ctr">
              <a:buNone/>
              <a:defRPr/>
            </a:lvl4pPr>
            <a:lvl5pPr marL="1028700" indent="0" algn="ctr">
              <a:buNone/>
              <a:defRPr/>
            </a:lvl5pPr>
            <a:lvl6pPr marL="1285875" indent="0" algn="ctr">
              <a:buNone/>
              <a:defRPr/>
            </a:lvl6pPr>
            <a:lvl7pPr marL="1543050" indent="0" algn="ctr">
              <a:buNone/>
              <a:defRPr/>
            </a:lvl7pPr>
            <a:lvl8pPr marL="1800225" indent="0" algn="ctr">
              <a:buNone/>
              <a:defRPr/>
            </a:lvl8pPr>
            <a:lvl9pPr marL="2057400" indent="0" algn="ctr">
              <a:buNone/>
              <a:defRPr/>
            </a:lvl9pPr>
          </a:lstStyle>
          <a:p>
            <a:r>
              <a:rPr lang="en-US"/>
              <a:t>Click to edit Master subtitle style</a:t>
            </a:r>
          </a:p>
        </p:txBody>
      </p:sp>
    </p:spTree>
    <p:extLst>
      <p:ext uri="{BB962C8B-B14F-4D97-AF65-F5344CB8AC3E}">
        <p14:creationId xmlns:p14="http://schemas.microsoft.com/office/powerpoint/2010/main" val="391937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51783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3482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a:prstGeom prst="rect">
            <a:avLst/>
          </a:prstGeom>
        </p:spPr>
        <p:txBody>
          <a:bodyPr anchor="t"/>
          <a:lstStyle/>
          <a:p>
            <a:r>
              <a:rPr lang="en-US" dirty="0"/>
              <a:t>Click to edit Master title style</a:t>
            </a:r>
          </a:p>
        </p:txBody>
      </p:sp>
      <p:sp>
        <p:nvSpPr>
          <p:cNvPr id="7" name="Text Placeholder 6"/>
          <p:cNvSpPr>
            <a:spLocks noGrp="1"/>
          </p:cNvSpPr>
          <p:nvPr>
            <p:ph type="body" sz="quarter" idx="13"/>
          </p:nvPr>
        </p:nvSpPr>
        <p:spPr>
          <a:xfrm>
            <a:off x="457200" y="816430"/>
            <a:ext cx="8229600" cy="478970"/>
          </a:xfrm>
        </p:spPr>
        <p:txBody>
          <a:bodyPr>
            <a:noAutofit/>
          </a:bodyPr>
          <a:lstStyle>
            <a:lvl1pPr marL="0" indent="0">
              <a:spcBef>
                <a:spcPts val="0"/>
              </a:spcBef>
              <a:buNone/>
              <a:defRPr sz="1125">
                <a:solidFill>
                  <a:srgbClr val="007FA3"/>
                </a:solidFill>
              </a:defRPr>
            </a:lvl1pPr>
            <a:lvl2pPr marL="0" indent="0">
              <a:spcBef>
                <a:spcPts val="0"/>
              </a:spcBef>
              <a:buNone/>
              <a:defRPr sz="1350">
                <a:solidFill>
                  <a:schemeClr val="bg1"/>
                </a:solidFill>
              </a:defRPr>
            </a:lvl2pPr>
            <a:lvl3pPr marL="0" indent="0">
              <a:spcBef>
                <a:spcPts val="0"/>
              </a:spcBef>
              <a:buNone/>
              <a:defRPr sz="1350">
                <a:solidFill>
                  <a:schemeClr val="bg1"/>
                </a:solidFill>
              </a:defRPr>
            </a:lvl3pPr>
            <a:lvl4pPr marL="0" indent="0">
              <a:spcBef>
                <a:spcPts val="0"/>
              </a:spcBef>
              <a:buNone/>
              <a:defRPr sz="1350">
                <a:solidFill>
                  <a:schemeClr val="bg1"/>
                </a:solidFill>
              </a:defRPr>
            </a:lvl4pPr>
            <a:lvl5pPr marL="0" indent="0">
              <a:spcBef>
                <a:spcPts val="0"/>
              </a:spcBef>
              <a:buNone/>
              <a:defRPr sz="1350">
                <a:solidFill>
                  <a:schemeClr val="bg1"/>
                </a:solidFill>
              </a:defRPr>
            </a:lvl5pPr>
            <a:lvl6pPr marL="0" indent="0">
              <a:spcBef>
                <a:spcPts val="0"/>
              </a:spcBef>
              <a:buNone/>
              <a:defRPr sz="1350">
                <a:solidFill>
                  <a:schemeClr val="bg1"/>
                </a:solidFill>
              </a:defRPr>
            </a:lvl6pPr>
            <a:lvl7pPr marL="0" indent="0">
              <a:spcBef>
                <a:spcPts val="0"/>
              </a:spcBef>
              <a:buNone/>
              <a:defRPr sz="1350">
                <a:solidFill>
                  <a:schemeClr val="bg1"/>
                </a:solidFill>
              </a:defRPr>
            </a:lvl7pPr>
            <a:lvl8pPr marL="0" indent="0">
              <a:spcBef>
                <a:spcPts val="0"/>
              </a:spcBef>
              <a:buNone/>
              <a:defRPr sz="1350">
                <a:solidFill>
                  <a:schemeClr val="bg1"/>
                </a:solidFill>
              </a:defRPr>
            </a:lvl8pPr>
            <a:lvl9pPr marL="0" indent="0">
              <a:spcBef>
                <a:spcPts val="0"/>
              </a:spcBef>
              <a:buNone/>
              <a:defRPr sz="1350">
                <a:solidFill>
                  <a:schemeClr val="bg1"/>
                </a:solidFill>
              </a:defRPr>
            </a:lvl9pPr>
          </a:lstStyle>
          <a:p>
            <a:pPr lvl="0"/>
            <a:r>
              <a:rPr lang="en-US"/>
              <a:t>Click to edit Master text styles</a:t>
            </a:r>
          </a:p>
        </p:txBody>
      </p:sp>
      <p:sp>
        <p:nvSpPr>
          <p:cNvPr id="9" name="Text Placeholder 8"/>
          <p:cNvSpPr>
            <a:spLocks noGrp="1"/>
          </p:cNvSpPr>
          <p:nvPr>
            <p:ph type="body" sz="quarter" idx="14"/>
          </p:nvPr>
        </p:nvSpPr>
        <p:spPr>
          <a:xfrm>
            <a:off x="5029200" y="1600205"/>
            <a:ext cx="3657600" cy="1600199"/>
          </a:xfrm>
        </p:spPr>
        <p:txBody>
          <a:bodyPr anchor="b">
            <a:noAutofit/>
          </a:bodyPr>
          <a:lstStyle>
            <a:lvl1pPr marL="0" indent="0">
              <a:spcBef>
                <a:spcPts val="0"/>
              </a:spcBef>
              <a:buNone/>
              <a:defRPr sz="1688" baseline="0"/>
            </a:lvl1pPr>
            <a:lvl2pPr marL="0" indent="0">
              <a:spcBef>
                <a:spcPts val="0"/>
              </a:spcBef>
              <a:buNone/>
              <a:defRPr sz="2475"/>
            </a:lvl2pPr>
            <a:lvl3pPr marL="0" indent="0">
              <a:spcBef>
                <a:spcPts val="0"/>
              </a:spcBef>
              <a:buNone/>
              <a:defRPr sz="2475"/>
            </a:lvl3pPr>
            <a:lvl4pPr marL="0" indent="0">
              <a:spcBef>
                <a:spcPts val="0"/>
              </a:spcBef>
              <a:buNone/>
              <a:defRPr sz="2475"/>
            </a:lvl4pPr>
            <a:lvl5pPr marL="0" indent="0">
              <a:spcBef>
                <a:spcPts val="0"/>
              </a:spcBef>
              <a:buNone/>
              <a:defRPr sz="2475"/>
            </a:lvl5pPr>
            <a:lvl6pPr marL="0" indent="0">
              <a:spcBef>
                <a:spcPts val="0"/>
              </a:spcBef>
              <a:buNone/>
              <a:defRPr sz="2475"/>
            </a:lvl6pPr>
            <a:lvl7pPr marL="0" indent="0">
              <a:spcBef>
                <a:spcPts val="0"/>
              </a:spcBef>
              <a:buNone/>
              <a:defRPr sz="2475"/>
            </a:lvl7pPr>
            <a:lvl8pPr marL="0" indent="0">
              <a:spcBef>
                <a:spcPts val="0"/>
              </a:spcBef>
              <a:buNone/>
              <a:defRPr sz="2475"/>
            </a:lvl8pPr>
            <a:lvl9pPr marL="0" indent="0">
              <a:spcBef>
                <a:spcPts val="0"/>
              </a:spcBef>
              <a:buNone/>
              <a:defRPr sz="2475"/>
            </a:lvl9pPr>
          </a:lstStyle>
          <a:p>
            <a:pPr lvl="0"/>
            <a:r>
              <a:rPr lang="en-US"/>
              <a:t>Click to edit Master text styles</a:t>
            </a:r>
          </a:p>
        </p:txBody>
      </p:sp>
      <p:sp>
        <p:nvSpPr>
          <p:cNvPr id="10" name="Text Placeholder 8"/>
          <p:cNvSpPr>
            <a:spLocks noGrp="1"/>
          </p:cNvSpPr>
          <p:nvPr>
            <p:ph type="body" sz="quarter" idx="15"/>
          </p:nvPr>
        </p:nvSpPr>
        <p:spPr>
          <a:xfrm>
            <a:off x="5029200" y="3200404"/>
            <a:ext cx="3657600" cy="2925763"/>
          </a:xfrm>
        </p:spPr>
        <p:txBody>
          <a:bodyPr>
            <a:noAutofit/>
          </a:bodyPr>
          <a:lstStyle>
            <a:lvl1pPr marL="0" indent="0">
              <a:spcBef>
                <a:spcPts val="0"/>
              </a:spcBef>
              <a:buNone/>
              <a:defRPr sz="1238"/>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a:t>Click to edit Master text styles</a:t>
            </a:r>
          </a:p>
        </p:txBody>
      </p:sp>
      <p:sp>
        <p:nvSpPr>
          <p:cNvPr id="6" name="Footer Placeholder 2"/>
          <p:cNvSpPr>
            <a:spLocks noGrp="1"/>
          </p:cNvSpPr>
          <p:nvPr>
            <p:ph type="ftr" sz="quarter" idx="16"/>
          </p:nvPr>
        </p:nvSpPr>
        <p:spPr>
          <a:xfrm>
            <a:off x="93663" y="6165850"/>
            <a:ext cx="8596312" cy="234950"/>
          </a:xfrm>
          <a:prstGeom prst="rect">
            <a:avLst/>
          </a:prstGeom>
        </p:spPr>
        <p:txBody>
          <a:bodyPr/>
          <a:lstStyle>
            <a:lvl1pPr eaLnBrk="1" hangingPunct="1">
              <a:defRPr sz="1350">
                <a:solidFill>
                  <a:srgbClr val="000000"/>
                </a:solidFill>
                <a:latin typeface="Times" charset="0"/>
                <a:ea typeface="MS PGothic" pitchFamily="34" charset="-128"/>
                <a:cs typeface="+mn-cs"/>
              </a:defRPr>
            </a:lvl1pPr>
          </a:lstStyle>
          <a:p>
            <a:pPr>
              <a:defRPr/>
            </a:pPr>
            <a:endParaRPr lang="en-US"/>
          </a:p>
        </p:txBody>
      </p:sp>
      <p:sp>
        <p:nvSpPr>
          <p:cNvPr id="8" name="Date Placeholder 3"/>
          <p:cNvSpPr>
            <a:spLocks noGrp="1"/>
          </p:cNvSpPr>
          <p:nvPr>
            <p:ph type="dt" sz="half" idx="17"/>
          </p:nvPr>
        </p:nvSpPr>
        <p:spPr>
          <a:xfrm>
            <a:off x="6335713" y="112713"/>
            <a:ext cx="2133600" cy="182562"/>
          </a:xfrm>
          <a:prstGeom prst="rect">
            <a:avLst/>
          </a:prstGeom>
        </p:spPr>
        <p:txBody>
          <a:bodyPr/>
          <a:lstStyle>
            <a:lvl1pPr eaLnBrk="1" hangingPunct="1">
              <a:defRPr sz="1350">
                <a:solidFill>
                  <a:srgbClr val="000000"/>
                </a:solidFill>
                <a:latin typeface="Times" charset="0"/>
                <a:ea typeface="MS PGothic" pitchFamily="34" charset="-128"/>
                <a:cs typeface="+mn-cs"/>
              </a:defRPr>
            </a:lvl1pPr>
          </a:lstStyle>
          <a:p>
            <a:pPr>
              <a:defRPr/>
            </a:pPr>
            <a:fld id="{B8364359-B07E-4E2A-A5DC-C371B0C0F69F}" type="datetimeFigureOut">
              <a:rPr lang="en-US"/>
              <a:pPr>
                <a:defRPr/>
              </a:pPr>
              <a:t>1/22/2019</a:t>
            </a:fld>
            <a:endParaRPr lang="en-US" dirty="0"/>
          </a:p>
        </p:txBody>
      </p:sp>
      <p:sp>
        <p:nvSpPr>
          <p:cNvPr id="12" name="Slide Number Placeholder 4"/>
          <p:cNvSpPr>
            <a:spLocks noGrp="1"/>
          </p:cNvSpPr>
          <p:nvPr>
            <p:ph type="sldNum" sz="quarter" idx="18"/>
          </p:nvPr>
        </p:nvSpPr>
        <p:spPr>
          <a:xfrm>
            <a:off x="8469313" y="112713"/>
            <a:ext cx="552450" cy="182562"/>
          </a:xfrm>
          <a:prstGeom prst="rect">
            <a:avLst/>
          </a:prstGeom>
        </p:spPr>
        <p:txBody>
          <a:bodyPr vert="horz" wrap="square" lIns="91440" tIns="45720" rIns="91440" bIns="45720" numCol="1" anchor="t" anchorCtr="0" compatLnSpc="1">
            <a:prstTxWarp prst="textNoShape">
              <a:avLst/>
            </a:prstTxWarp>
          </a:bodyPr>
          <a:lstStyle>
            <a:lvl1pPr eaLnBrk="1" hangingPunct="1">
              <a:defRPr sz="1350">
                <a:solidFill>
                  <a:srgbClr val="000000"/>
                </a:solidFill>
                <a:latin typeface="Times" panose="02020603050405020304" pitchFamily="18" charset="0"/>
                <a:ea typeface="MS PGothic" panose="020B0600070205080204" pitchFamily="34" charset="-128"/>
              </a:defRPr>
            </a:lvl1pPr>
          </a:lstStyle>
          <a:p>
            <a:pPr>
              <a:defRPr/>
            </a:pPr>
            <a:fld id="{657E8C05-2277-4C00-AF98-D98487C905B4}" type="slidenum">
              <a:rPr lang="en-US" altLang="en-US"/>
              <a:pPr>
                <a:defRPr/>
              </a:pPr>
              <a:t>‹#›</a:t>
            </a:fld>
            <a:endParaRPr lang="en-US" altLang="en-US"/>
          </a:p>
        </p:txBody>
      </p:sp>
    </p:spTree>
    <p:extLst>
      <p:ext uri="{BB962C8B-B14F-4D97-AF65-F5344CB8AC3E}">
        <p14:creationId xmlns:p14="http://schemas.microsoft.com/office/powerpoint/2010/main" val="1854590413"/>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Tree>
    <p:extLst>
      <p:ext uri="{BB962C8B-B14F-4D97-AF65-F5344CB8AC3E}">
        <p14:creationId xmlns:p14="http://schemas.microsoft.com/office/powerpoint/2010/main" val="346181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590851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Tree>
    <p:extLst>
      <p:ext uri="{BB962C8B-B14F-4D97-AF65-F5344CB8AC3E}">
        <p14:creationId xmlns:p14="http://schemas.microsoft.com/office/powerpoint/2010/main" val="17526532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001259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95554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11900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2063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968735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35065464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22132903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096376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010430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a:prstGeom prst="rect">
            <a:avLst/>
          </a:prstGeom>
        </p:spPr>
        <p:txBody>
          <a:bodyPr anchor="t"/>
          <a:lstStyle/>
          <a:p>
            <a:r>
              <a:rPr lang="en-US" dirty="0"/>
              <a:t>Click to edit Master title style</a:t>
            </a:r>
          </a:p>
        </p:txBody>
      </p:sp>
      <p:sp>
        <p:nvSpPr>
          <p:cNvPr id="7" name="Text Placeholder 6"/>
          <p:cNvSpPr>
            <a:spLocks noGrp="1"/>
          </p:cNvSpPr>
          <p:nvPr>
            <p:ph type="body" sz="quarter" idx="13"/>
          </p:nvPr>
        </p:nvSpPr>
        <p:spPr>
          <a:xfrm>
            <a:off x="457200" y="816430"/>
            <a:ext cx="8229600" cy="478970"/>
          </a:xfrm>
        </p:spPr>
        <p:txBody>
          <a:bodyPr>
            <a:noAutofit/>
          </a:bodyPr>
          <a:lstStyle>
            <a:lvl1pPr marL="0" indent="0">
              <a:spcBef>
                <a:spcPts val="0"/>
              </a:spcBef>
              <a:buNone/>
              <a:defRPr sz="1500">
                <a:solidFill>
                  <a:srgbClr val="007FA3"/>
                </a:solidFill>
              </a:defRPr>
            </a:lvl1pPr>
            <a:lvl2pPr marL="0" indent="0">
              <a:spcBef>
                <a:spcPts val="0"/>
              </a:spcBef>
              <a:buNone/>
              <a:defRPr sz="1800">
                <a:solidFill>
                  <a:schemeClr val="bg1"/>
                </a:solidFill>
              </a:defRPr>
            </a:lvl2pPr>
            <a:lvl3pPr marL="0" indent="0">
              <a:spcBef>
                <a:spcPts val="0"/>
              </a:spcBef>
              <a:buNone/>
              <a:defRPr sz="1800">
                <a:solidFill>
                  <a:schemeClr val="bg1"/>
                </a:solidFill>
              </a:defRPr>
            </a:lvl3pPr>
            <a:lvl4pPr marL="0" indent="0">
              <a:spcBef>
                <a:spcPts val="0"/>
              </a:spcBef>
              <a:buNone/>
              <a:defRPr sz="1800">
                <a:solidFill>
                  <a:schemeClr val="bg1"/>
                </a:solidFill>
              </a:defRPr>
            </a:lvl4pPr>
            <a:lvl5pPr marL="0" indent="0">
              <a:spcBef>
                <a:spcPts val="0"/>
              </a:spcBef>
              <a:buNone/>
              <a:defRPr sz="1800">
                <a:solidFill>
                  <a:schemeClr val="bg1"/>
                </a:solidFill>
              </a:defRPr>
            </a:lvl5pPr>
            <a:lvl6pPr marL="0" indent="0">
              <a:spcBef>
                <a:spcPts val="0"/>
              </a:spcBef>
              <a:buNone/>
              <a:defRPr sz="1800">
                <a:solidFill>
                  <a:schemeClr val="bg1"/>
                </a:solidFill>
              </a:defRPr>
            </a:lvl6pPr>
            <a:lvl7pPr marL="0" indent="0">
              <a:spcBef>
                <a:spcPts val="0"/>
              </a:spcBef>
              <a:buNone/>
              <a:defRPr sz="1800">
                <a:solidFill>
                  <a:schemeClr val="bg1"/>
                </a:solidFill>
              </a:defRPr>
            </a:lvl7pPr>
            <a:lvl8pPr marL="0" indent="0">
              <a:spcBef>
                <a:spcPts val="0"/>
              </a:spcBef>
              <a:buNone/>
              <a:defRPr sz="1800">
                <a:solidFill>
                  <a:schemeClr val="bg1"/>
                </a:solidFill>
              </a:defRPr>
            </a:lvl8pPr>
            <a:lvl9pPr marL="0" indent="0">
              <a:spcBef>
                <a:spcPts val="0"/>
              </a:spcBef>
              <a:buNone/>
              <a:defRPr sz="1800">
                <a:solidFill>
                  <a:schemeClr val="bg1"/>
                </a:solidFill>
              </a:defRPr>
            </a:lvl9pPr>
          </a:lstStyle>
          <a:p>
            <a:pPr lvl="0"/>
            <a:r>
              <a:rPr lang="en-US"/>
              <a:t>Click to edit Master text styles</a:t>
            </a:r>
          </a:p>
        </p:txBody>
      </p:sp>
      <p:sp>
        <p:nvSpPr>
          <p:cNvPr id="9" name="Text Placeholder 8"/>
          <p:cNvSpPr>
            <a:spLocks noGrp="1"/>
          </p:cNvSpPr>
          <p:nvPr>
            <p:ph type="body" sz="quarter" idx="14"/>
          </p:nvPr>
        </p:nvSpPr>
        <p:spPr>
          <a:xfrm>
            <a:off x="5029200" y="1600203"/>
            <a:ext cx="3657600" cy="1600199"/>
          </a:xfrm>
        </p:spPr>
        <p:txBody>
          <a:bodyPr anchor="b">
            <a:noAutofit/>
          </a:bodyPr>
          <a:lstStyle>
            <a:lvl1pPr marL="0" indent="0">
              <a:spcBef>
                <a:spcPts val="0"/>
              </a:spcBef>
              <a:buNone/>
              <a:defRPr sz="2250" baseline="0"/>
            </a:lvl1pPr>
            <a:lvl2pPr marL="0" indent="0">
              <a:spcBef>
                <a:spcPts val="0"/>
              </a:spcBef>
              <a:buNone/>
              <a:defRPr sz="3300"/>
            </a:lvl2pPr>
            <a:lvl3pPr marL="0" indent="0">
              <a:spcBef>
                <a:spcPts val="0"/>
              </a:spcBef>
              <a:buNone/>
              <a:defRPr sz="3300"/>
            </a:lvl3pPr>
            <a:lvl4pPr marL="0" indent="0">
              <a:spcBef>
                <a:spcPts val="0"/>
              </a:spcBef>
              <a:buNone/>
              <a:defRPr sz="3300"/>
            </a:lvl4pPr>
            <a:lvl5pPr marL="0" indent="0">
              <a:spcBef>
                <a:spcPts val="0"/>
              </a:spcBef>
              <a:buNone/>
              <a:defRPr sz="3300"/>
            </a:lvl5pPr>
            <a:lvl6pPr marL="0" indent="0">
              <a:spcBef>
                <a:spcPts val="0"/>
              </a:spcBef>
              <a:buNone/>
              <a:defRPr sz="3300"/>
            </a:lvl6pPr>
            <a:lvl7pPr marL="0" indent="0">
              <a:spcBef>
                <a:spcPts val="0"/>
              </a:spcBef>
              <a:buNone/>
              <a:defRPr sz="3300"/>
            </a:lvl7pPr>
            <a:lvl8pPr marL="0" indent="0">
              <a:spcBef>
                <a:spcPts val="0"/>
              </a:spcBef>
              <a:buNone/>
              <a:defRPr sz="3300"/>
            </a:lvl8pPr>
            <a:lvl9pPr marL="0" indent="0">
              <a:spcBef>
                <a:spcPts val="0"/>
              </a:spcBef>
              <a:buNone/>
              <a:defRPr sz="3300"/>
            </a:lvl9pPr>
          </a:lstStyle>
          <a:p>
            <a:pPr lvl="0"/>
            <a:r>
              <a:rPr lang="en-US"/>
              <a:t>Click to edit Master text styles</a:t>
            </a:r>
          </a:p>
        </p:txBody>
      </p:sp>
      <p:sp>
        <p:nvSpPr>
          <p:cNvPr id="10" name="Text Placeholder 8"/>
          <p:cNvSpPr>
            <a:spLocks noGrp="1"/>
          </p:cNvSpPr>
          <p:nvPr>
            <p:ph type="body" sz="quarter" idx="15"/>
          </p:nvPr>
        </p:nvSpPr>
        <p:spPr>
          <a:xfrm>
            <a:off x="5029200" y="3200402"/>
            <a:ext cx="3657600" cy="2925763"/>
          </a:xfrm>
        </p:spPr>
        <p:txBody>
          <a:bodyPr>
            <a:noAutofit/>
          </a:bodyPr>
          <a:lstStyle>
            <a:lvl1pPr marL="0" indent="0">
              <a:spcBef>
                <a:spcPts val="0"/>
              </a:spcBef>
              <a:buNone/>
              <a:defRPr sz="165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a:t>Click to edit Master text styles</a:t>
            </a:r>
          </a:p>
        </p:txBody>
      </p:sp>
      <p:sp>
        <p:nvSpPr>
          <p:cNvPr id="6" name="Footer Placeholder 2"/>
          <p:cNvSpPr>
            <a:spLocks noGrp="1"/>
          </p:cNvSpPr>
          <p:nvPr>
            <p:ph type="ftr" sz="quarter" idx="16"/>
          </p:nvPr>
        </p:nvSpPr>
        <p:spPr>
          <a:xfrm>
            <a:off x="93663" y="6165850"/>
            <a:ext cx="8596312" cy="234950"/>
          </a:xfrm>
          <a:prstGeom prst="rect">
            <a:avLst/>
          </a:prstGeom>
        </p:spPr>
        <p:txBody>
          <a:bodyPr/>
          <a:lstStyle>
            <a:lvl1pPr eaLnBrk="1" hangingPunct="1">
              <a:defRPr sz="1800">
                <a:solidFill>
                  <a:srgbClr val="000000"/>
                </a:solidFill>
                <a:latin typeface="Times" charset="0"/>
                <a:ea typeface="MS PGothic" pitchFamily="34" charset="-128"/>
                <a:cs typeface="+mn-cs"/>
              </a:defRPr>
            </a:lvl1pPr>
          </a:lstStyle>
          <a:p>
            <a:pPr>
              <a:defRPr/>
            </a:pPr>
            <a:endParaRPr lang="en-US"/>
          </a:p>
        </p:txBody>
      </p:sp>
      <p:sp>
        <p:nvSpPr>
          <p:cNvPr id="8" name="Date Placeholder 3"/>
          <p:cNvSpPr>
            <a:spLocks noGrp="1"/>
          </p:cNvSpPr>
          <p:nvPr>
            <p:ph type="dt" sz="half" idx="17"/>
          </p:nvPr>
        </p:nvSpPr>
        <p:spPr>
          <a:xfrm>
            <a:off x="6335713" y="112713"/>
            <a:ext cx="2133600" cy="182562"/>
          </a:xfrm>
          <a:prstGeom prst="rect">
            <a:avLst/>
          </a:prstGeom>
        </p:spPr>
        <p:txBody>
          <a:bodyPr/>
          <a:lstStyle>
            <a:lvl1pPr eaLnBrk="1" hangingPunct="1">
              <a:defRPr sz="1800">
                <a:solidFill>
                  <a:srgbClr val="000000"/>
                </a:solidFill>
                <a:latin typeface="Times" charset="0"/>
                <a:ea typeface="MS PGothic" pitchFamily="34" charset="-128"/>
                <a:cs typeface="+mn-cs"/>
              </a:defRPr>
            </a:lvl1pPr>
          </a:lstStyle>
          <a:p>
            <a:pPr>
              <a:defRPr/>
            </a:pPr>
            <a:fld id="{B8364359-B07E-4E2A-A5DC-C371B0C0F69F}" type="datetimeFigureOut">
              <a:rPr lang="en-US"/>
              <a:pPr>
                <a:defRPr/>
              </a:pPr>
              <a:t>1/22/2019</a:t>
            </a:fld>
            <a:endParaRPr lang="en-US" dirty="0"/>
          </a:p>
        </p:txBody>
      </p:sp>
      <p:sp>
        <p:nvSpPr>
          <p:cNvPr id="12" name="Slide Number Placeholder 4"/>
          <p:cNvSpPr>
            <a:spLocks noGrp="1"/>
          </p:cNvSpPr>
          <p:nvPr>
            <p:ph type="sldNum" sz="quarter" idx="18"/>
          </p:nvPr>
        </p:nvSpPr>
        <p:spPr>
          <a:xfrm>
            <a:off x="8469313" y="112713"/>
            <a:ext cx="552450" cy="182562"/>
          </a:xfrm>
          <a:prstGeom prst="rect">
            <a:avLst/>
          </a:prstGeom>
        </p:spPr>
        <p:txBody>
          <a:bodyPr vert="horz" wrap="square" lIns="91440" tIns="45720" rIns="91440" bIns="45720" numCol="1" anchor="t" anchorCtr="0" compatLnSpc="1">
            <a:prstTxWarp prst="textNoShape">
              <a:avLst/>
            </a:prstTxWarp>
          </a:bodyPr>
          <a:lstStyle>
            <a:lvl1pPr eaLnBrk="1" hangingPunct="1">
              <a:defRPr sz="1800">
                <a:solidFill>
                  <a:srgbClr val="000000"/>
                </a:solidFill>
                <a:latin typeface="Times" panose="02020603050405020304" pitchFamily="18" charset="0"/>
                <a:ea typeface="MS PGothic" panose="020B0600070205080204" pitchFamily="34" charset="-128"/>
              </a:defRPr>
            </a:lvl1pPr>
          </a:lstStyle>
          <a:p>
            <a:pPr>
              <a:defRPr/>
            </a:pPr>
            <a:fld id="{657E8C05-2277-4C00-AF98-D98487C905B4}" type="slidenum">
              <a:rPr lang="en-US" altLang="en-US"/>
              <a:pPr>
                <a:defRPr/>
              </a:pPr>
              <a:t>‹#›</a:t>
            </a:fld>
            <a:endParaRPr lang="en-US" altLang="en-US"/>
          </a:p>
        </p:txBody>
      </p:sp>
    </p:spTree>
    <p:extLst>
      <p:ext uri="{BB962C8B-B14F-4D97-AF65-F5344CB8AC3E}">
        <p14:creationId xmlns:p14="http://schemas.microsoft.com/office/powerpoint/2010/main" val="2641979722"/>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225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125"/>
            </a:lvl1pPr>
            <a:lvl2pPr marL="257175" indent="0">
              <a:buNone/>
              <a:defRPr sz="1013"/>
            </a:lvl2pPr>
            <a:lvl3pPr marL="514350" indent="0">
              <a:buNone/>
              <a:defRPr sz="900"/>
            </a:lvl3pPr>
            <a:lvl4pPr marL="771525" indent="0">
              <a:buNone/>
              <a:defRPr sz="788"/>
            </a:lvl4pPr>
            <a:lvl5pPr marL="1028700" indent="0">
              <a:buNone/>
              <a:defRPr sz="788"/>
            </a:lvl5pPr>
            <a:lvl6pPr marL="1285875" indent="0">
              <a:buNone/>
              <a:defRPr sz="788"/>
            </a:lvl6pPr>
            <a:lvl7pPr marL="1543050" indent="0">
              <a:buNone/>
              <a:defRPr sz="788"/>
            </a:lvl7pPr>
            <a:lvl8pPr marL="1800225" indent="0">
              <a:buNone/>
              <a:defRPr sz="788"/>
            </a:lvl8pPr>
            <a:lvl9pPr marL="2057400" indent="0">
              <a:buNone/>
              <a:defRPr sz="788"/>
            </a:lvl9pPr>
          </a:lstStyle>
          <a:p>
            <a:pPr lvl="0"/>
            <a:r>
              <a:rPr lang="en-US"/>
              <a:t>Click to edit Master text styles</a:t>
            </a:r>
          </a:p>
        </p:txBody>
      </p:sp>
    </p:spTree>
    <p:extLst>
      <p:ext uri="{BB962C8B-B14F-4D97-AF65-F5344CB8AC3E}">
        <p14:creationId xmlns:p14="http://schemas.microsoft.com/office/powerpoint/2010/main" val="603407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4"/>
            <a:ext cx="40386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4"/>
            <a:ext cx="40386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06256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40482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44051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40157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1125" b="1"/>
            </a:lvl1pPr>
          </a:lstStyle>
          <a:p>
            <a:r>
              <a:rPr lang="en-US"/>
              <a:t>Click to edit Master title style</a:t>
            </a:r>
          </a:p>
        </p:txBody>
      </p:sp>
      <p:sp>
        <p:nvSpPr>
          <p:cNvPr id="3" name="Content Placeholder 2"/>
          <p:cNvSpPr>
            <a:spLocks noGrp="1"/>
          </p:cNvSpPr>
          <p:nvPr>
            <p:ph idx="1"/>
          </p:nvPr>
        </p:nvSpPr>
        <p:spPr>
          <a:xfrm>
            <a:off x="3575050" y="273054"/>
            <a:ext cx="5111750" cy="5853113"/>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Click to edit Master text styles</a:t>
            </a:r>
          </a:p>
        </p:txBody>
      </p:sp>
    </p:spTree>
    <p:extLst>
      <p:ext uri="{BB962C8B-B14F-4D97-AF65-F5344CB8AC3E}">
        <p14:creationId xmlns:p14="http://schemas.microsoft.com/office/powerpoint/2010/main" val="734851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125"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Click to edit Master text styles</a:t>
            </a:r>
          </a:p>
        </p:txBody>
      </p:sp>
    </p:spTree>
    <p:extLst>
      <p:ext uri="{BB962C8B-B14F-4D97-AF65-F5344CB8AC3E}">
        <p14:creationId xmlns:p14="http://schemas.microsoft.com/office/powerpoint/2010/main" val="2701621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600204"/>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052" name="Text Box 13"/>
          <p:cNvSpPr txBox="1">
            <a:spLocks noChangeArrowheads="1"/>
          </p:cNvSpPr>
          <p:nvPr userDrawn="1"/>
        </p:nvSpPr>
        <p:spPr bwMode="auto">
          <a:xfrm>
            <a:off x="185739" y="6416679"/>
            <a:ext cx="8642350" cy="188913"/>
          </a:xfrm>
          <a:prstGeom prst="rect">
            <a:avLst/>
          </a:prstGeom>
          <a:noFill/>
          <a:ln>
            <a:noFill/>
          </a:ln>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r>
              <a:rPr lang="en-US" sz="675" dirty="0">
                <a:solidFill>
                  <a:srgbClr val="000000"/>
                </a:solidFill>
                <a:latin typeface="Arial"/>
                <a:ea typeface="Verdana" panose="020B0604030504040204" pitchFamily="34" charset="0"/>
                <a:cs typeface="Verdana" panose="020B0604030504040204" pitchFamily="34" charset="0"/>
              </a:rPr>
              <a:t>Copyright © 2019, 2015, 2012 Pearson Education, Inc. All Rights Reserved</a:t>
            </a:r>
            <a:endParaRPr lang="en-GB" sz="675" dirty="0">
              <a:solidFill>
                <a:srgbClr val="000000"/>
              </a:solidFill>
              <a:latin typeface="Arial"/>
              <a:ea typeface="Verdana" panose="020B0604030504040204" pitchFamily="34" charset="0"/>
              <a:cs typeface="Verdana" panose="020B0604030504040204" pitchFamily="34" charset="0"/>
            </a:endParaRPr>
          </a:p>
        </p:txBody>
      </p:sp>
      <p:pic>
        <p:nvPicPr>
          <p:cNvPr id="1029" name="Picture 8" descr="Pearson Logo"/>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457202" y="6376988"/>
            <a:ext cx="917575"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227767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ctr" rtl="0" eaLnBrk="0" fontAlgn="base" hangingPunct="0">
        <a:spcBef>
          <a:spcPct val="0"/>
        </a:spcBef>
        <a:spcAft>
          <a:spcPct val="0"/>
        </a:spcAft>
        <a:defRPr sz="2025" b="1">
          <a:solidFill>
            <a:srgbClr val="007FA3"/>
          </a:solidFill>
          <a:latin typeface="+mj-lt"/>
          <a:ea typeface="+mj-ea"/>
          <a:cs typeface="+mj-cs"/>
        </a:defRPr>
      </a:lvl1pPr>
      <a:lvl2pPr algn="ctr" rtl="0" eaLnBrk="0" fontAlgn="base" hangingPunct="0">
        <a:spcBef>
          <a:spcPct val="0"/>
        </a:spcBef>
        <a:spcAft>
          <a:spcPct val="0"/>
        </a:spcAft>
        <a:defRPr sz="2250" b="1">
          <a:solidFill>
            <a:srgbClr val="007FA3"/>
          </a:solidFill>
          <a:latin typeface="Arial" pitchFamily="34" charset="0"/>
        </a:defRPr>
      </a:lvl2pPr>
      <a:lvl3pPr algn="ctr" rtl="0" eaLnBrk="0" fontAlgn="base" hangingPunct="0">
        <a:spcBef>
          <a:spcPct val="0"/>
        </a:spcBef>
        <a:spcAft>
          <a:spcPct val="0"/>
        </a:spcAft>
        <a:defRPr sz="2250" b="1">
          <a:solidFill>
            <a:srgbClr val="007FA3"/>
          </a:solidFill>
          <a:latin typeface="Arial" pitchFamily="34" charset="0"/>
        </a:defRPr>
      </a:lvl3pPr>
      <a:lvl4pPr algn="ctr" rtl="0" eaLnBrk="0" fontAlgn="base" hangingPunct="0">
        <a:spcBef>
          <a:spcPct val="0"/>
        </a:spcBef>
        <a:spcAft>
          <a:spcPct val="0"/>
        </a:spcAft>
        <a:defRPr sz="2250" b="1">
          <a:solidFill>
            <a:srgbClr val="007FA3"/>
          </a:solidFill>
          <a:latin typeface="Arial" pitchFamily="34" charset="0"/>
        </a:defRPr>
      </a:lvl4pPr>
      <a:lvl5pPr algn="ctr" rtl="0" eaLnBrk="0" fontAlgn="base" hangingPunct="0">
        <a:spcBef>
          <a:spcPct val="0"/>
        </a:spcBef>
        <a:spcAft>
          <a:spcPct val="0"/>
        </a:spcAft>
        <a:defRPr sz="2250" b="1">
          <a:solidFill>
            <a:srgbClr val="007FA3"/>
          </a:solidFill>
          <a:latin typeface="Arial" pitchFamily="34" charset="0"/>
        </a:defRPr>
      </a:lvl5pPr>
      <a:lvl6pPr marL="257175" algn="ctr" rtl="0" fontAlgn="base">
        <a:spcBef>
          <a:spcPct val="0"/>
        </a:spcBef>
        <a:spcAft>
          <a:spcPct val="0"/>
        </a:spcAft>
        <a:defRPr sz="2475">
          <a:solidFill>
            <a:schemeClr val="tx2"/>
          </a:solidFill>
          <a:latin typeface="Arial" pitchFamily="34" charset="0"/>
        </a:defRPr>
      </a:lvl6pPr>
      <a:lvl7pPr marL="514350" algn="ctr" rtl="0" fontAlgn="base">
        <a:spcBef>
          <a:spcPct val="0"/>
        </a:spcBef>
        <a:spcAft>
          <a:spcPct val="0"/>
        </a:spcAft>
        <a:defRPr sz="2475">
          <a:solidFill>
            <a:schemeClr val="tx2"/>
          </a:solidFill>
          <a:latin typeface="Arial" pitchFamily="34" charset="0"/>
        </a:defRPr>
      </a:lvl7pPr>
      <a:lvl8pPr marL="771525" algn="ctr" rtl="0" fontAlgn="base">
        <a:spcBef>
          <a:spcPct val="0"/>
        </a:spcBef>
        <a:spcAft>
          <a:spcPct val="0"/>
        </a:spcAft>
        <a:defRPr sz="2475">
          <a:solidFill>
            <a:schemeClr val="tx2"/>
          </a:solidFill>
          <a:latin typeface="Arial" pitchFamily="34" charset="0"/>
        </a:defRPr>
      </a:lvl8pPr>
      <a:lvl9pPr marL="1028700" algn="ctr" rtl="0" fontAlgn="base">
        <a:spcBef>
          <a:spcPct val="0"/>
        </a:spcBef>
        <a:spcAft>
          <a:spcPct val="0"/>
        </a:spcAft>
        <a:defRPr sz="2475">
          <a:solidFill>
            <a:schemeClr val="tx2"/>
          </a:solidFill>
          <a:latin typeface="Arial" pitchFamily="34" charset="0"/>
        </a:defRPr>
      </a:lvl9pPr>
    </p:titleStyle>
    <p:bodyStyle>
      <a:lvl1pPr marL="192881" indent="-192881" algn="l" rtl="0" eaLnBrk="0" fontAlgn="base" hangingPunct="0">
        <a:spcBef>
          <a:spcPct val="20000"/>
        </a:spcBef>
        <a:spcAft>
          <a:spcPct val="0"/>
        </a:spcAft>
        <a:buClr>
          <a:srgbClr val="007FA3"/>
        </a:buClr>
        <a:buChar char="•"/>
        <a:defRPr sz="1800">
          <a:solidFill>
            <a:schemeClr val="tx1"/>
          </a:solidFill>
          <a:latin typeface="+mj-lt"/>
          <a:ea typeface="+mn-ea"/>
          <a:cs typeface="+mn-cs"/>
        </a:defRPr>
      </a:lvl1pPr>
      <a:lvl2pPr marL="417910" indent="-160735" algn="l" rtl="0" eaLnBrk="0" fontAlgn="base" hangingPunct="0">
        <a:spcBef>
          <a:spcPct val="20000"/>
        </a:spcBef>
        <a:spcAft>
          <a:spcPct val="0"/>
        </a:spcAft>
        <a:buClr>
          <a:srgbClr val="007FA3"/>
        </a:buClr>
        <a:buChar char="–"/>
        <a:defRPr sz="1575">
          <a:solidFill>
            <a:schemeClr val="tx1"/>
          </a:solidFill>
          <a:latin typeface="+mj-lt"/>
        </a:defRPr>
      </a:lvl2pPr>
      <a:lvl3pPr marL="642938" indent="-128588" algn="l" rtl="0" eaLnBrk="0" fontAlgn="base" hangingPunct="0">
        <a:spcBef>
          <a:spcPct val="20000"/>
        </a:spcBef>
        <a:spcAft>
          <a:spcPct val="0"/>
        </a:spcAft>
        <a:buClr>
          <a:srgbClr val="007FA3"/>
        </a:buClr>
        <a:buChar char="•"/>
        <a:defRPr sz="1350">
          <a:solidFill>
            <a:schemeClr val="tx1"/>
          </a:solidFill>
          <a:latin typeface="+mj-lt"/>
        </a:defRPr>
      </a:lvl3pPr>
      <a:lvl4pPr marL="900113" indent="-128588" algn="l" rtl="0" eaLnBrk="0" fontAlgn="base" hangingPunct="0">
        <a:spcBef>
          <a:spcPct val="20000"/>
        </a:spcBef>
        <a:spcAft>
          <a:spcPct val="0"/>
        </a:spcAft>
        <a:buClr>
          <a:srgbClr val="007FA3"/>
        </a:buClr>
        <a:buChar char="–"/>
        <a:defRPr sz="1125">
          <a:solidFill>
            <a:schemeClr val="tx1"/>
          </a:solidFill>
          <a:latin typeface="+mj-lt"/>
        </a:defRPr>
      </a:lvl4pPr>
      <a:lvl5pPr marL="1157288" indent="-128588" algn="l" rtl="0" eaLnBrk="0" fontAlgn="base" hangingPunct="0">
        <a:spcBef>
          <a:spcPct val="20000"/>
        </a:spcBef>
        <a:spcAft>
          <a:spcPct val="0"/>
        </a:spcAft>
        <a:buChar char="»"/>
        <a:defRPr sz="1125">
          <a:solidFill>
            <a:schemeClr val="tx1"/>
          </a:solidFill>
          <a:latin typeface="+mj-lt"/>
        </a:defRPr>
      </a:lvl5pPr>
      <a:lvl6pPr marL="1414463" indent="-128588" algn="l" rtl="0" fontAlgn="base">
        <a:spcBef>
          <a:spcPct val="20000"/>
        </a:spcBef>
        <a:spcAft>
          <a:spcPct val="0"/>
        </a:spcAft>
        <a:buChar char="»"/>
        <a:defRPr sz="1125">
          <a:solidFill>
            <a:schemeClr val="tx1"/>
          </a:solidFill>
          <a:latin typeface="+mn-lt"/>
        </a:defRPr>
      </a:lvl6pPr>
      <a:lvl7pPr marL="1671638" indent="-128588" algn="l" rtl="0" fontAlgn="base">
        <a:spcBef>
          <a:spcPct val="20000"/>
        </a:spcBef>
        <a:spcAft>
          <a:spcPct val="0"/>
        </a:spcAft>
        <a:buChar char="»"/>
        <a:defRPr sz="1125">
          <a:solidFill>
            <a:schemeClr val="tx1"/>
          </a:solidFill>
          <a:latin typeface="+mn-lt"/>
        </a:defRPr>
      </a:lvl7pPr>
      <a:lvl8pPr marL="1928813" indent="-128588" algn="l" rtl="0" fontAlgn="base">
        <a:spcBef>
          <a:spcPct val="20000"/>
        </a:spcBef>
        <a:spcAft>
          <a:spcPct val="0"/>
        </a:spcAft>
        <a:buChar char="»"/>
        <a:defRPr sz="1125">
          <a:solidFill>
            <a:schemeClr val="tx1"/>
          </a:solidFill>
          <a:latin typeface="+mn-lt"/>
        </a:defRPr>
      </a:lvl8pPr>
      <a:lvl9pPr marL="2185988" indent="-128588" algn="l" rtl="0" fontAlgn="base">
        <a:spcBef>
          <a:spcPct val="20000"/>
        </a:spcBef>
        <a:spcAft>
          <a:spcPct val="0"/>
        </a:spcAft>
        <a:buChar char="»"/>
        <a:defRPr sz="1125">
          <a:solidFill>
            <a:schemeClr val="tx1"/>
          </a:solidFill>
          <a:latin typeface="+mn-lt"/>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600202"/>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052" name="Text Box 13"/>
          <p:cNvSpPr txBox="1">
            <a:spLocks noChangeArrowheads="1"/>
          </p:cNvSpPr>
          <p:nvPr userDrawn="1"/>
        </p:nvSpPr>
        <p:spPr bwMode="auto">
          <a:xfrm>
            <a:off x="185739" y="6416677"/>
            <a:ext cx="8642350" cy="188913"/>
          </a:xfrm>
          <a:prstGeom prst="rect">
            <a:avLst/>
          </a:prstGeom>
          <a:noFill/>
          <a:ln>
            <a:noFill/>
          </a:ln>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r>
              <a:rPr lang="en-US" sz="1200" dirty="0">
                <a:solidFill>
                  <a:srgbClr val="000000"/>
                </a:solidFill>
                <a:latin typeface="Arial"/>
                <a:ea typeface="Verdana" panose="020B0604030504040204" pitchFamily="34" charset="0"/>
                <a:cs typeface="Verdana" panose="020B0604030504040204" pitchFamily="34" charset="0"/>
              </a:rPr>
              <a:t>Copyright © 2019, </a:t>
            </a:r>
            <a:r>
              <a:rPr lang="en-US" sz="1200" dirty="0" smtClean="0">
                <a:solidFill>
                  <a:srgbClr val="000000"/>
                </a:solidFill>
                <a:latin typeface="Arial"/>
                <a:ea typeface="Verdana" panose="020B0604030504040204" pitchFamily="34" charset="0"/>
                <a:cs typeface="Verdana" panose="020B0604030504040204" pitchFamily="34" charset="0"/>
              </a:rPr>
              <a:t>2014, </a:t>
            </a:r>
            <a:r>
              <a:rPr lang="en-US" sz="1200" dirty="0" smtClean="0">
                <a:solidFill>
                  <a:srgbClr val="000000"/>
                </a:solidFill>
                <a:latin typeface="Arial"/>
                <a:ea typeface="Verdana" panose="020B0604030504040204" pitchFamily="34" charset="0"/>
                <a:cs typeface="Verdana" panose="020B0604030504040204" pitchFamily="34" charset="0"/>
              </a:rPr>
              <a:t>2010 </a:t>
            </a:r>
            <a:r>
              <a:rPr lang="en-US" sz="1200" dirty="0">
                <a:solidFill>
                  <a:srgbClr val="000000"/>
                </a:solidFill>
                <a:latin typeface="Arial"/>
                <a:ea typeface="Verdana" panose="020B0604030504040204" pitchFamily="34" charset="0"/>
                <a:cs typeface="Verdana" panose="020B0604030504040204" pitchFamily="34" charset="0"/>
              </a:rPr>
              <a:t>Pearson Education, Inc. All Rights Reserved</a:t>
            </a:r>
            <a:endParaRPr lang="en-GB" sz="1200" dirty="0">
              <a:solidFill>
                <a:srgbClr val="000000"/>
              </a:solidFill>
              <a:latin typeface="Arial"/>
              <a:ea typeface="Verdana" panose="020B0604030504040204" pitchFamily="34" charset="0"/>
              <a:cs typeface="Verdana" panose="020B0604030504040204" pitchFamily="34" charset="0"/>
            </a:endParaRPr>
          </a:p>
        </p:txBody>
      </p:sp>
      <p:pic>
        <p:nvPicPr>
          <p:cNvPr id="1029" name="Picture 8" descr="Pearson Logo"/>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457201" y="6376988"/>
            <a:ext cx="917575"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0028085"/>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ctr" rtl="0" eaLnBrk="0" fontAlgn="base" hangingPunct="0">
        <a:spcBef>
          <a:spcPct val="0"/>
        </a:spcBef>
        <a:spcAft>
          <a:spcPct val="0"/>
        </a:spcAft>
        <a:defRPr sz="2700" b="1">
          <a:solidFill>
            <a:srgbClr val="007FA3"/>
          </a:solidFill>
          <a:latin typeface="+mj-lt"/>
          <a:ea typeface="+mj-ea"/>
          <a:cs typeface="+mj-cs"/>
        </a:defRPr>
      </a:lvl1pPr>
      <a:lvl2pPr algn="ctr" rtl="0" eaLnBrk="0" fontAlgn="base" hangingPunct="0">
        <a:spcBef>
          <a:spcPct val="0"/>
        </a:spcBef>
        <a:spcAft>
          <a:spcPct val="0"/>
        </a:spcAft>
        <a:defRPr sz="3000" b="1">
          <a:solidFill>
            <a:srgbClr val="007FA3"/>
          </a:solidFill>
          <a:latin typeface="Arial" pitchFamily="34" charset="0"/>
        </a:defRPr>
      </a:lvl2pPr>
      <a:lvl3pPr algn="ctr" rtl="0" eaLnBrk="0" fontAlgn="base" hangingPunct="0">
        <a:spcBef>
          <a:spcPct val="0"/>
        </a:spcBef>
        <a:spcAft>
          <a:spcPct val="0"/>
        </a:spcAft>
        <a:defRPr sz="3000" b="1">
          <a:solidFill>
            <a:srgbClr val="007FA3"/>
          </a:solidFill>
          <a:latin typeface="Arial" pitchFamily="34" charset="0"/>
        </a:defRPr>
      </a:lvl3pPr>
      <a:lvl4pPr algn="ctr" rtl="0" eaLnBrk="0" fontAlgn="base" hangingPunct="0">
        <a:spcBef>
          <a:spcPct val="0"/>
        </a:spcBef>
        <a:spcAft>
          <a:spcPct val="0"/>
        </a:spcAft>
        <a:defRPr sz="3000" b="1">
          <a:solidFill>
            <a:srgbClr val="007FA3"/>
          </a:solidFill>
          <a:latin typeface="Arial" pitchFamily="34" charset="0"/>
        </a:defRPr>
      </a:lvl4pPr>
      <a:lvl5pPr algn="ctr" rtl="0" eaLnBrk="0" fontAlgn="base" hangingPunct="0">
        <a:spcBef>
          <a:spcPct val="0"/>
        </a:spcBef>
        <a:spcAft>
          <a:spcPct val="0"/>
        </a:spcAft>
        <a:defRPr sz="3000" b="1">
          <a:solidFill>
            <a:srgbClr val="007FA3"/>
          </a:solidFill>
          <a:latin typeface="Arial" pitchFamily="34" charset="0"/>
        </a:defRPr>
      </a:lvl5pPr>
      <a:lvl6pPr marL="342900" algn="ctr" rtl="0" fontAlgn="base">
        <a:spcBef>
          <a:spcPct val="0"/>
        </a:spcBef>
        <a:spcAft>
          <a:spcPct val="0"/>
        </a:spcAft>
        <a:defRPr sz="3300">
          <a:solidFill>
            <a:schemeClr val="tx2"/>
          </a:solidFill>
          <a:latin typeface="Arial" pitchFamily="34" charset="0"/>
        </a:defRPr>
      </a:lvl6pPr>
      <a:lvl7pPr marL="685800" algn="ctr" rtl="0" fontAlgn="base">
        <a:spcBef>
          <a:spcPct val="0"/>
        </a:spcBef>
        <a:spcAft>
          <a:spcPct val="0"/>
        </a:spcAft>
        <a:defRPr sz="3300">
          <a:solidFill>
            <a:schemeClr val="tx2"/>
          </a:solidFill>
          <a:latin typeface="Arial" pitchFamily="34" charset="0"/>
        </a:defRPr>
      </a:lvl7pPr>
      <a:lvl8pPr marL="1028700" algn="ctr" rtl="0" fontAlgn="base">
        <a:spcBef>
          <a:spcPct val="0"/>
        </a:spcBef>
        <a:spcAft>
          <a:spcPct val="0"/>
        </a:spcAft>
        <a:defRPr sz="3300">
          <a:solidFill>
            <a:schemeClr val="tx2"/>
          </a:solidFill>
          <a:latin typeface="Arial" pitchFamily="34" charset="0"/>
        </a:defRPr>
      </a:lvl8pPr>
      <a:lvl9pPr marL="1371600" algn="ctr" rtl="0" fontAlgn="base">
        <a:spcBef>
          <a:spcPct val="0"/>
        </a:spcBef>
        <a:spcAft>
          <a:spcPct val="0"/>
        </a:spcAft>
        <a:defRPr sz="3300">
          <a:solidFill>
            <a:schemeClr val="tx2"/>
          </a:solidFill>
          <a:latin typeface="Arial" pitchFamily="34" charset="0"/>
        </a:defRPr>
      </a:lvl9pPr>
    </p:titleStyle>
    <p:bodyStyle>
      <a:lvl1pPr marL="257175" indent="-257175" algn="l" rtl="0" eaLnBrk="0" fontAlgn="base" hangingPunct="0">
        <a:spcBef>
          <a:spcPct val="20000"/>
        </a:spcBef>
        <a:spcAft>
          <a:spcPct val="0"/>
        </a:spcAft>
        <a:buClr>
          <a:srgbClr val="007FA3"/>
        </a:buClr>
        <a:buChar char="•"/>
        <a:defRPr sz="2400">
          <a:solidFill>
            <a:schemeClr val="tx1"/>
          </a:solidFill>
          <a:latin typeface="+mj-lt"/>
          <a:ea typeface="+mn-ea"/>
          <a:cs typeface="+mn-cs"/>
        </a:defRPr>
      </a:lvl1pPr>
      <a:lvl2pPr marL="557213" indent="-214313" algn="l" rtl="0" eaLnBrk="0" fontAlgn="base" hangingPunct="0">
        <a:spcBef>
          <a:spcPct val="20000"/>
        </a:spcBef>
        <a:spcAft>
          <a:spcPct val="0"/>
        </a:spcAft>
        <a:buClr>
          <a:srgbClr val="007FA3"/>
        </a:buClr>
        <a:buChar char="–"/>
        <a:defRPr sz="2100">
          <a:solidFill>
            <a:schemeClr val="tx1"/>
          </a:solidFill>
          <a:latin typeface="+mj-lt"/>
        </a:defRPr>
      </a:lvl2pPr>
      <a:lvl3pPr marL="857250" indent="-171450" algn="l" rtl="0" eaLnBrk="0" fontAlgn="base" hangingPunct="0">
        <a:spcBef>
          <a:spcPct val="20000"/>
        </a:spcBef>
        <a:spcAft>
          <a:spcPct val="0"/>
        </a:spcAft>
        <a:buClr>
          <a:srgbClr val="007FA3"/>
        </a:buClr>
        <a:buChar char="•"/>
        <a:defRPr sz="1800">
          <a:solidFill>
            <a:schemeClr val="tx1"/>
          </a:solidFill>
          <a:latin typeface="+mj-lt"/>
        </a:defRPr>
      </a:lvl3pPr>
      <a:lvl4pPr marL="1200150" indent="-171450" algn="l" rtl="0" eaLnBrk="0" fontAlgn="base" hangingPunct="0">
        <a:spcBef>
          <a:spcPct val="20000"/>
        </a:spcBef>
        <a:spcAft>
          <a:spcPct val="0"/>
        </a:spcAft>
        <a:buClr>
          <a:srgbClr val="007FA3"/>
        </a:buClr>
        <a:buChar char="–"/>
        <a:defRPr sz="1500">
          <a:solidFill>
            <a:schemeClr val="tx1"/>
          </a:solidFill>
          <a:latin typeface="+mj-lt"/>
        </a:defRPr>
      </a:lvl4pPr>
      <a:lvl5pPr marL="1543050" indent="-171450" algn="l" rtl="0" eaLnBrk="0" fontAlgn="base" hangingPunct="0">
        <a:spcBef>
          <a:spcPct val="20000"/>
        </a:spcBef>
        <a:spcAft>
          <a:spcPct val="0"/>
        </a:spcAft>
        <a:buChar char="»"/>
        <a:defRPr sz="1500">
          <a:solidFill>
            <a:schemeClr val="tx1"/>
          </a:solidFill>
          <a:latin typeface="+mj-lt"/>
        </a:defRPr>
      </a:lvl5pPr>
      <a:lvl6pPr marL="1885950" indent="-171450" algn="l" rtl="0" fontAlgn="base">
        <a:spcBef>
          <a:spcPct val="20000"/>
        </a:spcBef>
        <a:spcAft>
          <a:spcPct val="0"/>
        </a:spcAft>
        <a:buChar char="»"/>
        <a:defRPr sz="1500">
          <a:solidFill>
            <a:schemeClr val="tx1"/>
          </a:solidFill>
          <a:latin typeface="+mn-lt"/>
        </a:defRPr>
      </a:lvl6pPr>
      <a:lvl7pPr marL="2228850" indent="-171450" algn="l" rtl="0" fontAlgn="base">
        <a:spcBef>
          <a:spcPct val="20000"/>
        </a:spcBef>
        <a:spcAft>
          <a:spcPct val="0"/>
        </a:spcAft>
        <a:buChar char="»"/>
        <a:defRPr sz="1500">
          <a:solidFill>
            <a:schemeClr val="tx1"/>
          </a:solidFill>
          <a:latin typeface="+mn-lt"/>
        </a:defRPr>
      </a:lvl7pPr>
      <a:lvl8pPr marL="2571750" indent="-171450" algn="l" rtl="0" fontAlgn="base">
        <a:spcBef>
          <a:spcPct val="20000"/>
        </a:spcBef>
        <a:spcAft>
          <a:spcPct val="0"/>
        </a:spcAft>
        <a:buChar char="»"/>
        <a:defRPr sz="1500">
          <a:solidFill>
            <a:schemeClr val="tx1"/>
          </a:solidFill>
          <a:latin typeface="+mn-lt"/>
        </a:defRPr>
      </a:lvl8pPr>
      <a:lvl9pPr marL="2914650" indent="-171450" algn="l" rtl="0" fontAlgn="base">
        <a:spcBef>
          <a:spcPct val="20000"/>
        </a:spcBef>
        <a:spcAft>
          <a:spcPct val="0"/>
        </a:spcAft>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44EB52C-187A-4233-8479-BF53A6EC3191}"/>
              </a:ext>
            </a:extLst>
          </p:cNvPr>
          <p:cNvSpPr txBox="1">
            <a:spLocks/>
          </p:cNvSpPr>
          <p:nvPr/>
        </p:nvSpPr>
        <p:spPr bwMode="auto">
          <a:xfrm>
            <a:off x="260350" y="112713"/>
            <a:ext cx="8502650" cy="1660525"/>
          </a:xfrm>
          <a:prstGeom prst="rect">
            <a:avLst/>
          </a:prstGeom>
          <a:noFill/>
          <a:ln w="9525">
            <a:noFill/>
            <a:miter lim="800000"/>
            <a:headEnd/>
            <a:tailEnd/>
          </a:ln>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a:lstStyle>
          <a:p>
            <a:pPr marL="0" marR="0" lvl="0" indent="0" algn="l" defTabSz="914400" rtl="0" eaLnBrk="0" fontAlgn="base" latinLnBrk="0" hangingPunct="0">
              <a:lnSpc>
                <a:spcPct val="100000"/>
              </a:lnSpc>
              <a:spcBef>
                <a:spcPts val="900"/>
              </a:spcBef>
              <a:spcAft>
                <a:spcPct val="0"/>
              </a:spcAft>
              <a:buClrTx/>
              <a:buSzTx/>
              <a:buFontTx/>
              <a:buNone/>
              <a:tabLst/>
              <a:defRPr/>
            </a:pPr>
            <a:r>
              <a:rPr kumimoji="0" lang="en-IN" sz="3600" b="1" i="0" u="none" strike="noStrike" kern="1200" cap="none" spc="0" normalizeH="0" baseline="0" noProof="0" dirty="0">
                <a:ln>
                  <a:noFill/>
                </a:ln>
                <a:solidFill>
                  <a:srgbClr val="007BA4"/>
                </a:solidFill>
                <a:effectLst/>
                <a:uLnTx/>
                <a:uFillTx/>
                <a:latin typeface="Arial"/>
                <a:ea typeface="+mj-ea"/>
                <a:cs typeface="+mj-cs"/>
              </a:rPr>
              <a:t>Designing User Experience</a:t>
            </a:r>
          </a:p>
          <a:p>
            <a:pPr marL="0" marR="0" lvl="0" indent="0" algn="l" defTabSz="914400" rtl="0" eaLnBrk="0" fontAlgn="base" latinLnBrk="0" hangingPunct="0">
              <a:lnSpc>
                <a:spcPct val="100000"/>
              </a:lnSpc>
              <a:spcBef>
                <a:spcPts val="900"/>
              </a:spcBef>
              <a:spcAft>
                <a:spcPct val="0"/>
              </a:spcAft>
              <a:buClrTx/>
              <a:buSzTx/>
              <a:buFontTx/>
              <a:buNone/>
              <a:tabLst/>
              <a:defRPr/>
            </a:pPr>
            <a:r>
              <a:rPr kumimoji="0" lang="en-US" sz="2800" b="1" i="0" u="none" strike="noStrike" kern="0" cap="none" spc="0" normalizeH="0" baseline="0" noProof="0" dirty="0">
                <a:ln>
                  <a:noFill/>
                </a:ln>
                <a:solidFill>
                  <a:srgbClr val="007FA3"/>
                </a:solidFill>
                <a:effectLst/>
                <a:uLnTx/>
                <a:uFillTx/>
                <a:latin typeface="Arial"/>
                <a:ea typeface="+mj-ea"/>
                <a:cs typeface="Arial" panose="020B0604020202020204" pitchFamily="34" charset="0"/>
              </a:rPr>
              <a:t>A guide to HCI, UX and Interaction Design</a:t>
            </a:r>
          </a:p>
          <a:p>
            <a:pPr marL="0" marR="0" lvl="0" indent="0" algn="l" defTabSz="914400" rtl="0" eaLnBrk="0" fontAlgn="base" latinLnBrk="0" hangingPunct="0">
              <a:lnSpc>
                <a:spcPct val="100000"/>
              </a:lnSpc>
              <a:spcBef>
                <a:spcPts val="900"/>
              </a:spcBef>
              <a:spcAft>
                <a:spcPct val="0"/>
              </a:spcAft>
              <a:buClrTx/>
              <a:buSzTx/>
              <a:buFontTx/>
              <a:buNone/>
              <a:tabLst/>
              <a:defRPr/>
            </a:pPr>
            <a:r>
              <a:rPr kumimoji="0" lang="en-US" sz="2000" b="1" i="0" u="none" strike="noStrike" kern="0" cap="none" spc="0" normalizeH="0" baseline="0" noProof="0" dirty="0">
                <a:ln>
                  <a:noFill/>
                </a:ln>
                <a:solidFill>
                  <a:srgbClr val="007FA3"/>
                </a:solidFill>
                <a:effectLst/>
                <a:uLnTx/>
                <a:uFillTx/>
                <a:latin typeface="Arial"/>
                <a:ea typeface="+mj-ea"/>
                <a:cs typeface="Arial" panose="020B0604020202020204" pitchFamily="34" charset="0"/>
              </a:rPr>
              <a:t>Fourth Edition</a:t>
            </a:r>
          </a:p>
        </p:txBody>
      </p:sp>
      <p:pic>
        <p:nvPicPr>
          <p:cNvPr id="6" name="Picture 5">
            <a:extLst>
              <a:ext uri="{FF2B5EF4-FFF2-40B4-BE49-F238E27FC236}">
                <a16:creationId xmlns:a16="http://schemas.microsoft.com/office/drawing/2014/main" id="{1613632F-15D7-468D-90F9-2EB3B877691E}"/>
              </a:ext>
            </a:extLst>
          </p:cNvPr>
          <p:cNvPicPr>
            <a:picLocks noChangeAspect="1"/>
          </p:cNvPicPr>
          <p:nvPr/>
        </p:nvPicPr>
        <p:blipFill>
          <a:blip r:embed="rId3"/>
          <a:stretch>
            <a:fillRect/>
          </a:stretch>
        </p:blipFill>
        <p:spPr>
          <a:xfrm>
            <a:off x="466725" y="1852613"/>
            <a:ext cx="3176588" cy="4316412"/>
          </a:xfrm>
          <a:prstGeom prst="rect">
            <a:avLst/>
          </a:prstGeom>
          <a:effectLst>
            <a:outerShdw blurRad="50800" dist="38100" dir="2700000" algn="tl" rotWithShape="0">
              <a:prstClr val="black">
                <a:alpha val="40000"/>
              </a:prstClr>
            </a:outerShdw>
          </a:effectLst>
        </p:spPr>
      </p:pic>
      <p:sp>
        <p:nvSpPr>
          <p:cNvPr id="10" name="Text Placeholder 4">
            <a:extLst>
              <a:ext uri="{FF2B5EF4-FFF2-40B4-BE49-F238E27FC236}">
                <a16:creationId xmlns:a16="http://schemas.microsoft.com/office/drawing/2014/main" id="{1DAE6CC2-B40B-4219-8260-15CB3ED73931}"/>
              </a:ext>
            </a:extLst>
          </p:cNvPr>
          <p:cNvSpPr txBox="1">
            <a:spLocks/>
          </p:cNvSpPr>
          <p:nvPr/>
        </p:nvSpPr>
        <p:spPr bwMode="auto">
          <a:xfrm>
            <a:off x="4564063" y="2924175"/>
            <a:ext cx="4122737"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spcBef>
                <a:spcPts val="600"/>
              </a:spcBef>
              <a:buFontTx/>
              <a:buNone/>
              <a:defRPr/>
            </a:pPr>
            <a:r>
              <a:rPr lang="en-US" sz="3000" kern="0" dirty="0"/>
              <a:t>Chapter 18</a:t>
            </a:r>
          </a:p>
          <a:p>
            <a:pPr>
              <a:spcBef>
                <a:spcPts val="600"/>
              </a:spcBef>
              <a:buFontTx/>
              <a:buNone/>
              <a:defRPr/>
            </a:pPr>
            <a:r>
              <a:rPr lang="en-US" sz="2200" kern="0" dirty="0"/>
              <a:t>Ubiquitous computing</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06860"/>
            <a:ext cx="7886700" cy="643846"/>
          </a:xfrm>
        </p:spPr>
        <p:txBody>
          <a:bodyPr/>
          <a:lstStyle/>
          <a:p>
            <a:r>
              <a:rPr lang="en-US" sz="3600" i="0" u="none" strike="noStrike" kern="1400" baseline="0" dirty="0">
                <a:latin typeface="Arial" panose="020B0604020202020204" pitchFamily="34" charset="0"/>
              </a:rPr>
              <a:t>Ambient intelligence</a:t>
            </a:r>
          </a:p>
        </p:txBody>
      </p:sp>
      <p:sp>
        <p:nvSpPr>
          <p:cNvPr id="3" name="Text Placeholder 2"/>
          <p:cNvSpPr>
            <a:spLocks noGrp="1"/>
          </p:cNvSpPr>
          <p:nvPr>
            <p:ph type="body" idx="4294967295"/>
          </p:nvPr>
        </p:nvSpPr>
        <p:spPr>
          <a:xfrm>
            <a:off x="660220" y="1425108"/>
            <a:ext cx="7886700" cy="4549051"/>
          </a:xfrm>
        </p:spPr>
        <p:txBody>
          <a:bodyPr>
            <a:noAutofit/>
          </a:bodyPr>
          <a:lstStyle/>
          <a:p>
            <a:pPr marL="357188" indent="-357188"/>
            <a:r>
              <a:rPr lang="en-CA" sz="1600" b="0" i="0" u="none" strike="noStrike" baseline="0" dirty="0">
                <a:latin typeface="Arial" panose="020B0604020202020204" pitchFamily="34" charset="0"/>
              </a:rPr>
              <a:t>One vision of ubicomp is Ambient Intelligence (</a:t>
            </a:r>
            <a:r>
              <a:rPr lang="en-CA" sz="1600" b="0" i="0" u="none" strike="noStrike" baseline="0" dirty="0" err="1">
                <a:latin typeface="Arial" panose="020B0604020202020204" pitchFamily="34" charset="0"/>
              </a:rPr>
              <a:t>AmI</a:t>
            </a:r>
            <a:r>
              <a:rPr lang="en-CA" sz="1600" b="0" i="0" u="none" strike="noStrike" baseline="0" dirty="0">
                <a:latin typeface="Arial" panose="020B0604020202020204" pitchFamily="34" charset="0"/>
              </a:rPr>
              <a:t>), a concept first used by Philips Inc., in 1999 to represent their vision of technology 18 years into the future. </a:t>
            </a:r>
          </a:p>
          <a:p>
            <a:pPr marL="357188" indent="-357188"/>
            <a:r>
              <a:rPr lang="en-CA" sz="1600" b="0" i="0" u="none" strike="noStrike" baseline="0" dirty="0">
                <a:latin typeface="Arial" panose="020B0604020202020204" pitchFamily="34" charset="0"/>
              </a:rPr>
              <a:t>The principles served as a foundation for the European Commission’s Framework programme funding initiative, under the advice of the Information Society Technologies Advisory Group (ISTAG), and as a result has been a strong force in European research over the past decade</a:t>
            </a:r>
            <a:r>
              <a:rPr lang="en-CA" sz="1600" b="0" i="0" u="none" strike="noStrike" baseline="0" dirty="0" smtClean="0">
                <a:latin typeface="Arial" panose="020B0604020202020204" pitchFamily="34" charset="0"/>
              </a:rPr>
              <a:t>.</a:t>
            </a:r>
            <a:endParaRPr lang="en-CA" sz="1600" b="0" i="0" u="none" strike="noStrike" baseline="0" dirty="0">
              <a:latin typeface="Arial" panose="020B0604020202020204" pitchFamily="34" charset="0"/>
            </a:endParaRPr>
          </a:p>
          <a:p>
            <a:pPr marL="357188" indent="-357188"/>
            <a:r>
              <a:rPr lang="en-CA" sz="1600" b="0" i="1" u="none" strike="noStrike" baseline="0" dirty="0">
                <a:latin typeface="Arial" panose="020B0604020202020204" pitchFamily="34" charset="0"/>
              </a:rPr>
              <a:t>Philips (2005) </a:t>
            </a:r>
            <a:r>
              <a:rPr lang="en-CA" sz="1600" b="0" i="0" u="none" strike="noStrike" baseline="0" dirty="0">
                <a:latin typeface="Arial" panose="020B0604020202020204" pitchFamily="34" charset="0"/>
              </a:rPr>
              <a:t>describes the main characteristics of </a:t>
            </a:r>
            <a:r>
              <a:rPr lang="en-CA" sz="1600" b="0" i="0" u="none" strike="noStrike" baseline="0" dirty="0" err="1">
                <a:latin typeface="Arial" panose="020B0604020202020204" pitchFamily="34" charset="0"/>
              </a:rPr>
              <a:t>AmI</a:t>
            </a:r>
            <a:r>
              <a:rPr lang="en-CA" sz="1600" b="0" i="0" u="none" strike="noStrike" baseline="0" dirty="0">
                <a:latin typeface="Arial" panose="020B0604020202020204" pitchFamily="34" charset="0"/>
              </a:rPr>
              <a:t> systems as:</a:t>
            </a:r>
          </a:p>
          <a:p>
            <a:pPr marL="357188" indent="-357188"/>
            <a:r>
              <a:rPr lang="en-CA" sz="1600" b="0" i="0" u="none" strike="noStrike" baseline="0" dirty="0">
                <a:latin typeface="Arial" panose="020B0604020202020204" pitchFamily="34" charset="0"/>
              </a:rPr>
              <a:t>Context awareness—the ability to recognize current situation and surroundings.</a:t>
            </a:r>
          </a:p>
          <a:p>
            <a:pPr marL="357188" lvl="0" indent="-357188"/>
            <a:r>
              <a:rPr lang="en-CA" sz="1600" dirty="0">
                <a:latin typeface="Arial" panose="020B0604020202020204" pitchFamily="34" charset="0"/>
              </a:rPr>
              <a:t>Personalized—devices </a:t>
            </a:r>
            <a:r>
              <a:rPr lang="en-CA" sz="1600" b="0" i="0" u="none" strike="noStrike" baseline="0" dirty="0">
                <a:latin typeface="Arial" panose="020B0604020202020204" pitchFamily="34" charset="0"/>
              </a:rPr>
              <a:t>customized to individuals.</a:t>
            </a:r>
          </a:p>
          <a:p>
            <a:pPr marL="357188" lvl="0" indent="-357188"/>
            <a:r>
              <a:rPr lang="en-CA" sz="1600" dirty="0">
                <a:latin typeface="Arial" panose="020B0604020202020204" pitchFamily="34" charset="0"/>
              </a:rPr>
              <a:t>Immersive—improving </a:t>
            </a:r>
            <a:r>
              <a:rPr lang="en-CA" sz="1600" b="0" i="0" u="none" strike="noStrike" baseline="0" dirty="0">
                <a:latin typeface="Arial" panose="020B0604020202020204" pitchFamily="34" charset="0"/>
              </a:rPr>
              <a:t>user experiences by manipulating the environment.</a:t>
            </a:r>
          </a:p>
          <a:p>
            <a:pPr marL="357188" lvl="0" indent="-357188"/>
            <a:r>
              <a:rPr lang="en-CA" sz="1600" dirty="0">
                <a:latin typeface="Arial" panose="020B0604020202020204" pitchFamily="34" charset="0"/>
              </a:rPr>
              <a:t>Adaptive—responsive </a:t>
            </a:r>
            <a:r>
              <a:rPr lang="en-CA" sz="1600" b="0" i="0" u="none" strike="noStrike" baseline="0" dirty="0">
                <a:latin typeface="Arial" panose="020B0604020202020204" pitchFamily="34" charset="0"/>
              </a:rPr>
              <a:t>environments controlled through natural interaction.</a:t>
            </a:r>
          </a:p>
          <a:p>
            <a:pPr marL="357188" indent="-357188"/>
            <a:r>
              <a:rPr lang="en-CA" sz="1600" b="0" i="0" u="none" strike="noStrike" baseline="0" dirty="0">
                <a:latin typeface="Arial" panose="020B0604020202020204" pitchFamily="34" charset="0"/>
              </a:rPr>
              <a:t>In the </a:t>
            </a:r>
            <a:r>
              <a:rPr lang="en-CA" sz="1600" b="0" i="0" u="none" strike="noStrike" baseline="0" dirty="0" err="1">
                <a:latin typeface="Arial" panose="020B0604020202020204" pitchFamily="34" charset="0"/>
              </a:rPr>
              <a:t>AmI</a:t>
            </a:r>
            <a:r>
              <a:rPr lang="en-CA" sz="1600" b="0" i="0" u="none" strike="noStrike" baseline="0" dirty="0">
                <a:latin typeface="Arial" panose="020B0604020202020204" pitchFamily="34" charset="0"/>
              </a:rPr>
              <a:t> vision, hardware is very unobtrusive. </a:t>
            </a:r>
          </a:p>
          <a:p>
            <a:pPr marL="357188" indent="-357188"/>
            <a:r>
              <a:rPr lang="en-CA" sz="1600" b="0" i="0" u="none" strike="noStrike" baseline="0" dirty="0">
                <a:latin typeface="Arial" panose="020B0604020202020204" pitchFamily="34" charset="0"/>
              </a:rPr>
              <a:t>There is a seamless mobile/fixed Web-based communications infrastructure, a natural-feeling human interface and dependability and security.</a:t>
            </a:r>
          </a:p>
        </p:txBody>
      </p:sp>
    </p:spTree>
    <p:extLst>
      <p:ext uri="{BB962C8B-B14F-4D97-AF65-F5344CB8AC3E}">
        <p14:creationId xmlns:p14="http://schemas.microsoft.com/office/powerpoint/2010/main" val="2048541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87974"/>
            <a:ext cx="7886700" cy="696096"/>
          </a:xfrm>
        </p:spPr>
        <p:txBody>
          <a:bodyPr/>
          <a:lstStyle/>
          <a:p>
            <a:r>
              <a:rPr lang="en-US" sz="3600" i="0" u="none" strike="noStrike" kern="1400" baseline="0" dirty="0">
                <a:latin typeface="Arial" panose="020B0604020202020204" pitchFamily="34" charset="0"/>
              </a:rPr>
              <a:t>Seamful interaction</a:t>
            </a:r>
          </a:p>
        </p:txBody>
      </p:sp>
      <p:sp>
        <p:nvSpPr>
          <p:cNvPr id="3" name="Text Placeholder 2"/>
          <p:cNvSpPr>
            <a:spLocks noGrp="1"/>
          </p:cNvSpPr>
          <p:nvPr>
            <p:ph type="body" idx="4294967295"/>
          </p:nvPr>
        </p:nvSpPr>
        <p:spPr>
          <a:xfrm>
            <a:off x="663486" y="1425029"/>
            <a:ext cx="7886700" cy="4787807"/>
          </a:xfrm>
        </p:spPr>
        <p:txBody>
          <a:bodyPr>
            <a:noAutofit/>
          </a:bodyPr>
          <a:lstStyle/>
          <a:p>
            <a:pPr marL="357188" indent="-357188"/>
            <a:r>
              <a:rPr lang="en-CA" sz="1800" b="0" i="0" u="none" strike="noStrike" baseline="0" dirty="0">
                <a:latin typeface="Arial" panose="020B0604020202020204" pitchFamily="34" charset="0"/>
              </a:rPr>
              <a:t>In contrast to the idea of seamless ubicomp, Matthew Chalmers (2003) and others have suggested that the opposite may be a better design principle. </a:t>
            </a:r>
          </a:p>
          <a:p>
            <a:pPr marL="357188" indent="-357188"/>
            <a:r>
              <a:rPr lang="en-CA" sz="1800" b="0" i="0" u="none" strike="noStrike" baseline="0" dirty="0">
                <a:latin typeface="Arial" panose="020B0604020202020204" pitchFamily="34" charset="0"/>
              </a:rPr>
              <a:t>Ubicomp environments inevitably contain a degree of uncertainty. </a:t>
            </a:r>
          </a:p>
          <a:p>
            <a:pPr marL="357188" indent="-357188"/>
            <a:r>
              <a:rPr lang="en-CA" sz="1800" b="0" i="0" u="none" strike="noStrike" baseline="0" dirty="0">
                <a:latin typeface="Arial" panose="020B0604020202020204" pitchFamily="34" charset="0"/>
              </a:rPr>
              <a:t>For example, locations can often not be determined with absolute certainty or accuracy. </a:t>
            </a:r>
          </a:p>
          <a:p>
            <a:pPr marL="357188" indent="-357188"/>
            <a:r>
              <a:rPr lang="en-CA" sz="1800" b="0" i="0" u="none" strike="noStrike" baseline="0" dirty="0">
                <a:latin typeface="Arial" panose="020B0604020202020204" pitchFamily="34" charset="0"/>
              </a:rPr>
              <a:t>Rather than the system pretending that everything is as it seems, we should design so that the seams of the various technologies are deliberately exposed. </a:t>
            </a:r>
          </a:p>
          <a:p>
            <a:pPr marL="357188" indent="-357188"/>
            <a:r>
              <a:rPr lang="en-CA" sz="1800" b="0" i="0" u="none" strike="noStrike" baseline="0" dirty="0">
                <a:latin typeface="Arial" panose="020B0604020202020204" pitchFamily="34" charset="0"/>
              </a:rPr>
              <a:t>People should be aware when they are moving from one area of the environment to another, or when they are moving from one channel to another. </a:t>
            </a:r>
          </a:p>
          <a:p>
            <a:pPr marL="357188" indent="-357188"/>
            <a:r>
              <a:rPr lang="en-CA" sz="1800" b="0" i="0" u="none" strike="noStrike" baseline="0" dirty="0">
                <a:latin typeface="Arial" panose="020B0604020202020204" pitchFamily="34" charset="0"/>
              </a:rPr>
              <a:t>They should be aware of the inaccuracies that are inherent in the system. </a:t>
            </a:r>
          </a:p>
          <a:p>
            <a:pPr marL="357188" indent="-357188"/>
            <a:r>
              <a:rPr lang="en-CA" sz="1800" b="0" i="0" u="none" strike="noStrike" baseline="0" dirty="0">
                <a:latin typeface="Arial" panose="020B0604020202020204" pitchFamily="34" charset="0"/>
              </a:rPr>
              <a:t>This allows people to appropriate technologies to their needs (i.e., take advantage of how the technology works) and to improvise.</a:t>
            </a:r>
          </a:p>
        </p:txBody>
      </p:sp>
    </p:spTree>
    <p:extLst>
      <p:ext uri="{BB962C8B-B14F-4D97-AF65-F5344CB8AC3E}">
        <p14:creationId xmlns:p14="http://schemas.microsoft.com/office/powerpoint/2010/main" val="1377430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14102"/>
            <a:ext cx="7886700" cy="626428"/>
          </a:xfrm>
        </p:spPr>
        <p:txBody>
          <a:bodyPr/>
          <a:lstStyle/>
          <a:p>
            <a:r>
              <a:rPr lang="en-US" sz="3600" i="0" u="none" strike="noStrike" kern="1400" baseline="0" dirty="0">
                <a:latin typeface="Arial" panose="020B0604020202020204" pitchFamily="34" charset="0"/>
              </a:rPr>
              <a:t>Wireless Sensor Networks</a:t>
            </a:r>
          </a:p>
        </p:txBody>
      </p:sp>
      <p:sp>
        <p:nvSpPr>
          <p:cNvPr id="3" name="Text Placeholder 2"/>
          <p:cNvSpPr>
            <a:spLocks noGrp="1"/>
          </p:cNvSpPr>
          <p:nvPr>
            <p:ph type="body" idx="4294967295"/>
          </p:nvPr>
        </p:nvSpPr>
        <p:spPr>
          <a:xfrm>
            <a:off x="654777" y="1425030"/>
            <a:ext cx="7886700" cy="4351338"/>
          </a:xfrm>
        </p:spPr>
        <p:txBody>
          <a:bodyPr>
            <a:normAutofit/>
          </a:bodyPr>
          <a:lstStyle/>
          <a:p>
            <a:pPr marL="357188" indent="-357188"/>
            <a:r>
              <a:rPr lang="en-CA" sz="1800" b="0" i="0" u="none" strike="noStrike" baseline="0" dirty="0">
                <a:latin typeface="Arial" panose="020B0604020202020204" pitchFamily="34" charset="0"/>
              </a:rPr>
              <a:t>Cyber-physical systems are another form of these ambient environments where the physical world is augmented with computational devices that are often enabled through wireless sensor network (WSN). </a:t>
            </a:r>
          </a:p>
          <a:p>
            <a:pPr marL="357188" indent="-357188"/>
            <a:r>
              <a:rPr lang="en-CA" sz="1800" b="0" i="0" u="none" strike="noStrike" baseline="0" dirty="0">
                <a:latin typeface="Arial" panose="020B0604020202020204" pitchFamily="34" charset="0"/>
              </a:rPr>
              <a:t>A WSN is an interconnected network of computing devices.</a:t>
            </a:r>
          </a:p>
          <a:p>
            <a:pPr marL="357188" indent="-357188"/>
            <a:r>
              <a:rPr lang="en-CA" sz="1800" b="0" i="0" u="none" strike="noStrike" baseline="0" dirty="0">
                <a:latin typeface="Arial" panose="020B0604020202020204" pitchFamily="34" charset="0"/>
              </a:rPr>
              <a:t>A node on a WSN contains (at least) a computer processor, one or more sensors and some communication ability. </a:t>
            </a:r>
          </a:p>
          <a:p>
            <a:pPr marL="357188" indent="-357188"/>
            <a:r>
              <a:rPr lang="en-CA" sz="1800" b="0" i="0" u="none" strike="noStrike" baseline="0" dirty="0">
                <a:latin typeface="Arial" panose="020B0604020202020204" pitchFamily="34" charset="0"/>
              </a:rPr>
              <a:t>Some WSNs are fixed, but others include mobile elements that can quickly join and leave networks and networks that can configure themselves to suit different contexts (ad hoc networks). </a:t>
            </a:r>
            <a:r>
              <a:rPr lang="en-CA" sz="1800" b="0" i="0" u="none" strike="noStrike" baseline="0" dirty="0" err="1">
                <a:latin typeface="Arial" panose="020B0604020202020204" pitchFamily="34" charset="0"/>
              </a:rPr>
              <a:t>Romer</a:t>
            </a:r>
            <a:r>
              <a:rPr lang="en-CA" sz="1800" b="0" i="0" u="none" strike="noStrike" baseline="0" dirty="0">
                <a:latin typeface="Arial" panose="020B0604020202020204" pitchFamily="34" charset="0"/>
              </a:rPr>
              <a:t> and </a:t>
            </a:r>
            <a:r>
              <a:rPr lang="en-CA" sz="1800" b="0" i="0" u="none" strike="noStrike" baseline="0" dirty="0" err="1">
                <a:latin typeface="Arial" panose="020B0604020202020204" pitchFamily="34" charset="0"/>
              </a:rPr>
              <a:t>Mattern</a:t>
            </a:r>
            <a:r>
              <a:rPr lang="en-CA" sz="1800" b="0" i="0" u="none" strike="noStrike" baseline="0" dirty="0">
                <a:latin typeface="Arial" panose="020B0604020202020204" pitchFamily="34" charset="0"/>
              </a:rPr>
              <a:t> give the following definition for a WSN:</a:t>
            </a:r>
          </a:p>
          <a:p>
            <a:pPr marL="357188" indent="-357188"/>
            <a:r>
              <a:rPr lang="en-CA" sz="1800" b="0" i="0" u="none" strike="noStrike" baseline="0" dirty="0">
                <a:latin typeface="Arial" panose="020B0604020202020204" pitchFamily="34" charset="0"/>
              </a:rPr>
              <a:t>a large-scale (thousands of nodes, covering large geographical areas), wireless, ad hoc, multi-hop, </a:t>
            </a:r>
            <a:r>
              <a:rPr lang="en-CA" sz="1800" b="0" i="0" u="none" strike="noStrike" baseline="0" dirty="0" err="1">
                <a:latin typeface="Arial" panose="020B0604020202020204" pitchFamily="34" charset="0"/>
              </a:rPr>
              <a:t>unpartitioned</a:t>
            </a:r>
            <a:r>
              <a:rPr lang="en-CA" sz="1800" b="0" i="0" u="none" strike="noStrike" baseline="0" dirty="0">
                <a:latin typeface="Arial" panose="020B0604020202020204" pitchFamily="34" charset="0"/>
              </a:rPr>
              <a:t> network of homogeneous, tiny (hardly noticeable), mostly immobile (after deployment) sensor nodes that would be randomly deployed in the area of interest.</a:t>
            </a:r>
          </a:p>
        </p:txBody>
      </p:sp>
    </p:spTree>
    <p:extLst>
      <p:ext uri="{BB962C8B-B14F-4D97-AF65-F5344CB8AC3E}">
        <p14:creationId xmlns:p14="http://schemas.microsoft.com/office/powerpoint/2010/main" val="603640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06860"/>
            <a:ext cx="7886700" cy="643846"/>
          </a:xfrm>
        </p:spPr>
        <p:txBody>
          <a:bodyPr/>
          <a:lstStyle/>
          <a:p>
            <a:r>
              <a:rPr lang="en-US" sz="3600" i="0" u="none" strike="noStrike" kern="1400" baseline="0" dirty="0">
                <a:latin typeface="Arial" panose="020B0604020202020204" pitchFamily="34" charset="0"/>
              </a:rPr>
              <a:t>Smart-dust and specknets</a:t>
            </a:r>
          </a:p>
        </p:txBody>
      </p:sp>
      <p:sp>
        <p:nvSpPr>
          <p:cNvPr id="3" name="Text Placeholder 2"/>
          <p:cNvSpPr>
            <a:spLocks noGrp="1"/>
          </p:cNvSpPr>
          <p:nvPr>
            <p:ph type="body" idx="4294967295"/>
          </p:nvPr>
        </p:nvSpPr>
        <p:spPr>
          <a:xfrm>
            <a:off x="654777" y="1425026"/>
            <a:ext cx="7886700" cy="4351338"/>
          </a:xfrm>
        </p:spPr>
        <p:txBody>
          <a:bodyPr>
            <a:noAutofit/>
          </a:bodyPr>
          <a:lstStyle/>
          <a:p>
            <a:pPr marL="357188" indent="-357188"/>
            <a:r>
              <a:rPr lang="en-CA" sz="2000" b="0" i="0" u="none" strike="noStrike" baseline="0" dirty="0">
                <a:latin typeface="Arial" panose="020B0604020202020204" pitchFamily="34" charset="0"/>
              </a:rPr>
              <a:t>One of the projects was ‘smart-dust,’ developed by UC Berkeley (Hoffman, 2003). </a:t>
            </a:r>
          </a:p>
          <a:p>
            <a:pPr marL="357188" indent="-357188"/>
            <a:r>
              <a:rPr lang="en-CA" sz="2000" b="0" i="0" u="none" strike="noStrike" baseline="0" dirty="0">
                <a:latin typeface="Arial" panose="020B0604020202020204" pitchFamily="34" charset="0"/>
              </a:rPr>
              <a:t>Although the project finished in 2001, commercial developments of these microcomputers</a:t>
            </a:r>
            <a:r>
              <a:rPr lang="en-CA" sz="2000" b="0" i="0" u="none" strike="noStrike" baseline="0" dirty="0">
                <a:solidFill>
                  <a:srgbClr val="FF0000"/>
                </a:solidFill>
                <a:latin typeface="Arial" panose="020B0604020202020204" pitchFamily="34" charset="0"/>
              </a:rPr>
              <a:t> </a:t>
            </a:r>
            <a:r>
              <a:rPr lang="en-CA" sz="2000" b="0" i="0" u="none" strike="noStrike" baseline="0" dirty="0">
                <a:latin typeface="Arial" panose="020B0604020202020204" pitchFamily="34" charset="0"/>
              </a:rPr>
              <a:t>that can link together with sensors, actuators and transmitters to form a wireless ‘mesh’ network continue. </a:t>
            </a:r>
          </a:p>
          <a:p>
            <a:pPr marL="357188" indent="-357188"/>
            <a:r>
              <a:rPr lang="en-CA" sz="2000" b="0" i="0" u="none" strike="noStrike" baseline="0" dirty="0">
                <a:latin typeface="Arial" panose="020B0604020202020204" pitchFamily="34" charset="0"/>
              </a:rPr>
              <a:t>Smart-dust entered the Gartner technology hype cycle in 2013 (see further thoughts box).	</a:t>
            </a:r>
          </a:p>
          <a:p>
            <a:pPr marL="357188" indent="-357188"/>
            <a:r>
              <a:rPr lang="en-CA" sz="2000" b="0" i="0" u="none" strike="noStrike" baseline="0" dirty="0">
                <a:latin typeface="Arial" panose="020B0604020202020204" pitchFamily="34" charset="0"/>
              </a:rPr>
              <a:t>The Speckled Computing project based in Scotland is very much in the same vein as smart-dust. </a:t>
            </a:r>
          </a:p>
          <a:p>
            <a:pPr marL="357188" indent="-357188"/>
            <a:r>
              <a:rPr lang="en-CA" sz="2000" b="0" i="0" u="none" strike="noStrike" baseline="0" dirty="0">
                <a:latin typeface="Arial" panose="020B0604020202020204" pitchFamily="34" charset="0"/>
              </a:rPr>
              <a:t>Both focus on miniaturization and both explore the use of optical as well as radio communication. </a:t>
            </a:r>
          </a:p>
          <a:p>
            <a:pPr marL="357188" indent="-357188"/>
            <a:r>
              <a:rPr lang="en-CA" sz="2000" b="0" i="0" u="none" strike="noStrike" baseline="0" dirty="0">
                <a:latin typeface="Arial" panose="020B0604020202020204" pitchFamily="34" charset="0"/>
              </a:rPr>
              <a:t>The </a:t>
            </a:r>
            <a:r>
              <a:rPr lang="en-CA" sz="2000" b="0" i="0" u="none" strike="noStrike" baseline="0" dirty="0" err="1">
                <a:latin typeface="Arial" panose="020B0604020202020204" pitchFamily="34" charset="0"/>
              </a:rPr>
              <a:t>TinyOS</a:t>
            </a:r>
            <a:r>
              <a:rPr lang="en-CA" sz="2000" b="0" i="0" u="none" strike="noStrike" baseline="0" dirty="0">
                <a:latin typeface="Arial" panose="020B0604020202020204" pitchFamily="34" charset="0"/>
              </a:rPr>
              <a:t> operating system provides the ‘glue’ to the network. </a:t>
            </a:r>
          </a:p>
        </p:txBody>
      </p:sp>
    </p:spTree>
    <p:extLst>
      <p:ext uri="{BB962C8B-B14F-4D97-AF65-F5344CB8AC3E}">
        <p14:creationId xmlns:p14="http://schemas.microsoft.com/office/powerpoint/2010/main" val="665824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103811"/>
            <a:ext cx="7886700" cy="1201194"/>
          </a:xfrm>
        </p:spPr>
        <p:txBody>
          <a:bodyPr/>
          <a:lstStyle/>
          <a:p>
            <a:r>
              <a:rPr lang="en-US" sz="3600" i="0" u="none" strike="noStrike" kern="1400" baseline="0" dirty="0">
                <a:latin typeface="Arial" panose="020B0604020202020204" pitchFamily="34" charset="0"/>
              </a:rPr>
              <a:t>The Gartner Emerging Technology Hype Cycle</a:t>
            </a:r>
          </a:p>
        </p:txBody>
      </p:sp>
      <p:sp>
        <p:nvSpPr>
          <p:cNvPr id="3" name="Text Placeholder 2"/>
          <p:cNvSpPr>
            <a:spLocks noGrp="1"/>
          </p:cNvSpPr>
          <p:nvPr>
            <p:ph type="body" idx="4294967295"/>
          </p:nvPr>
        </p:nvSpPr>
        <p:spPr>
          <a:xfrm>
            <a:off x="654777" y="1416240"/>
            <a:ext cx="7886700" cy="4351338"/>
          </a:xfrm>
        </p:spPr>
        <p:txBody>
          <a:bodyPr>
            <a:normAutofit/>
          </a:bodyPr>
          <a:lstStyle/>
          <a:p>
            <a:pPr marL="357188" indent="-357188"/>
            <a:r>
              <a:rPr lang="en-CA" b="0" i="0" u="none" strike="noStrike" baseline="0" dirty="0">
                <a:latin typeface="Arial" panose="020B0604020202020204" pitchFamily="34" charset="0"/>
              </a:rPr>
              <a:t>Every year the technology consulting company, Gartner, produces their predictions for new technologies and the impact they will have. </a:t>
            </a:r>
          </a:p>
          <a:p>
            <a:pPr marL="357188" indent="-357188"/>
            <a:r>
              <a:rPr lang="en-CA" b="0" i="0" u="none" strike="noStrike" baseline="0" dirty="0">
                <a:latin typeface="Arial" panose="020B0604020202020204" pitchFamily="34" charset="0"/>
              </a:rPr>
              <a:t>They do this by putting technologies on a curve known as the hype cycle. </a:t>
            </a:r>
          </a:p>
          <a:p>
            <a:pPr marL="357188" indent="-357188"/>
            <a:r>
              <a:rPr lang="en-CA" b="0" i="0" u="none" strike="noStrike" baseline="0" dirty="0">
                <a:latin typeface="Arial" panose="020B0604020202020204" pitchFamily="34" charset="0"/>
              </a:rPr>
              <a:t>The argument is that technologies go through periods of high expectations, then as the reality of what the technology can do is understood they go through the trough of disillusionment, moving through the slope of enlightenment they reach the plateau of productivity. </a:t>
            </a:r>
          </a:p>
        </p:txBody>
      </p:sp>
    </p:spTree>
    <p:extLst>
      <p:ext uri="{BB962C8B-B14F-4D97-AF65-F5344CB8AC3E}">
        <p14:creationId xmlns:p14="http://schemas.microsoft.com/office/powerpoint/2010/main" val="2114620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79557"/>
            <a:ext cx="7886700" cy="713514"/>
          </a:xfrm>
        </p:spPr>
        <p:txBody>
          <a:bodyPr/>
          <a:lstStyle/>
          <a:p>
            <a:r>
              <a:rPr lang="en-US" sz="3600" i="0" u="none" strike="noStrike" kern="1400" baseline="0" dirty="0">
                <a:latin typeface="Arial" panose="020B0604020202020204" pitchFamily="34" charset="0"/>
              </a:rPr>
              <a:t>Challenge </a:t>
            </a:r>
          </a:p>
        </p:txBody>
      </p:sp>
      <p:sp>
        <p:nvSpPr>
          <p:cNvPr id="3" name="Text Placeholder 2"/>
          <p:cNvSpPr>
            <a:spLocks noGrp="1"/>
          </p:cNvSpPr>
          <p:nvPr>
            <p:ph type="body" idx="4294967295"/>
          </p:nvPr>
        </p:nvSpPr>
        <p:spPr>
          <a:xfrm>
            <a:off x="651510" y="1398907"/>
            <a:ext cx="7886700" cy="4351338"/>
          </a:xfrm>
        </p:spPr>
        <p:txBody>
          <a:bodyPr/>
          <a:lstStyle/>
          <a:p>
            <a:pPr marL="357188" indent="-357188"/>
            <a:r>
              <a:rPr lang="en-CA" sz="2800" b="0" i="0" u="none" strike="noStrike" baseline="0" dirty="0">
                <a:latin typeface="Arial" panose="020B0604020202020204" pitchFamily="34" charset="0"/>
              </a:rPr>
              <a:t>Look at the Gartner emerging technology hype cycle in Figure 18.1 and discuss how true their predictions have been. For example in 2016 Augmented Reality (AR) had just hit the streets with the enormously popular AR game, </a:t>
            </a:r>
            <a:r>
              <a:rPr lang="en-CA" sz="2800" b="0" i="1" u="none" strike="noStrike" baseline="0" dirty="0">
                <a:latin typeface="Arial" panose="020B0604020202020204" pitchFamily="34" charset="0"/>
              </a:rPr>
              <a:t>Pokémon Go</a:t>
            </a:r>
            <a:r>
              <a:rPr lang="en-CA" sz="2800" b="0" i="0" u="none" strike="noStrike" baseline="0" dirty="0">
                <a:latin typeface="Arial" panose="020B0604020202020204" pitchFamily="34" charset="0"/>
              </a:rPr>
              <a:t>. Where is it now?</a:t>
            </a:r>
          </a:p>
        </p:txBody>
      </p:sp>
    </p:spTree>
    <p:extLst>
      <p:ext uri="{BB962C8B-B14F-4D97-AF65-F5344CB8AC3E}">
        <p14:creationId xmlns:p14="http://schemas.microsoft.com/office/powerpoint/2010/main" val="17269114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70558"/>
            <a:ext cx="7886700" cy="730930"/>
          </a:xfrm>
        </p:spPr>
        <p:txBody>
          <a:bodyPr/>
          <a:lstStyle/>
          <a:p>
            <a:r>
              <a:rPr lang="en-US" sz="3600" i="0" u="none" strike="noStrike" kern="1400" baseline="0" dirty="0">
                <a:latin typeface="Arial" panose="020B0604020202020204" pitchFamily="34" charset="0"/>
              </a:rPr>
              <a:t>Responsive Environments</a:t>
            </a:r>
          </a:p>
        </p:txBody>
      </p:sp>
      <p:sp>
        <p:nvSpPr>
          <p:cNvPr id="3" name="Text Placeholder 2"/>
          <p:cNvSpPr>
            <a:spLocks noGrp="1"/>
          </p:cNvSpPr>
          <p:nvPr>
            <p:ph type="body" idx="4294967295"/>
          </p:nvPr>
        </p:nvSpPr>
        <p:spPr>
          <a:xfrm>
            <a:off x="660217" y="1425026"/>
            <a:ext cx="7886700" cy="4351338"/>
          </a:xfrm>
        </p:spPr>
        <p:txBody>
          <a:bodyPr>
            <a:noAutofit/>
          </a:bodyPr>
          <a:lstStyle/>
          <a:p>
            <a:pPr marL="357188" indent="-357188"/>
            <a:r>
              <a:rPr lang="en-CA" sz="1800" b="0" i="0" u="none" strike="noStrike" baseline="0" dirty="0">
                <a:latin typeface="Arial" panose="020B0604020202020204" pitchFamily="34" charset="0"/>
              </a:rPr>
              <a:t>Responsive environments is a term used for systems that combine art, architecture and interaction in novel ways at the boundary of new interactive technologies. </a:t>
            </a:r>
          </a:p>
          <a:p>
            <a:pPr marL="357188" indent="-357188"/>
            <a:r>
              <a:rPr lang="en-CA" sz="1800" b="0" i="0" u="none" strike="noStrike" baseline="0" dirty="0">
                <a:latin typeface="Arial" panose="020B0604020202020204" pitchFamily="34" charset="0"/>
              </a:rPr>
              <a:t>Lucy </a:t>
            </a:r>
            <a:r>
              <a:rPr lang="en-CA" sz="1800" b="0" i="0" u="none" strike="noStrike" baseline="0" dirty="0" err="1">
                <a:latin typeface="Arial" panose="020B0604020202020204" pitchFamily="34" charset="0"/>
              </a:rPr>
              <a:t>Bullivant</a:t>
            </a:r>
            <a:r>
              <a:rPr lang="en-CA" sz="1800" b="0" i="0" u="none" strike="noStrike" baseline="0" dirty="0">
                <a:latin typeface="Arial" panose="020B0604020202020204" pitchFamily="34" charset="0"/>
              </a:rPr>
              <a:t> (2006) surveys the field under chapter headings such as ‘interactive building skins,’ ‘intelligent walls and floors’ and ‘smart domestic spaces.’ </a:t>
            </a:r>
          </a:p>
          <a:p>
            <a:pPr marL="357188" indent="-357188"/>
            <a:r>
              <a:rPr lang="en-CA" sz="1800" b="0" i="0" u="none" strike="noStrike" baseline="0" dirty="0">
                <a:latin typeface="Arial" panose="020B0604020202020204" pitchFamily="34" charset="0"/>
              </a:rPr>
              <a:t>The subtitle of her book ‘Responsive Environments’ is ‘Architecture, art and design’ and it is this combination applied to museums, galleries and public art works that gives the area its distinctive feel. </a:t>
            </a:r>
          </a:p>
          <a:p>
            <a:pPr marL="357188" indent="-357188"/>
            <a:r>
              <a:rPr lang="en-CA" sz="1800" b="0" i="0" u="none" strike="noStrike" baseline="0" dirty="0">
                <a:latin typeface="Arial" panose="020B0604020202020204" pitchFamily="34" charset="0"/>
              </a:rPr>
              <a:t>The area is dominated by a relatively small group of architect/interaction designers such as </a:t>
            </a:r>
            <a:r>
              <a:rPr lang="en-CA" sz="1800" b="0" i="0" u="none" strike="noStrike" baseline="0" dirty="0" err="1">
                <a:latin typeface="Arial" panose="020B0604020202020204" pitchFamily="34" charset="0"/>
              </a:rPr>
              <a:t>HeHe</a:t>
            </a:r>
            <a:r>
              <a:rPr lang="en-CA" sz="1800" b="0" i="0" u="none" strike="noStrike" baseline="0" dirty="0">
                <a:latin typeface="Arial" panose="020B0604020202020204" pitchFamily="34" charset="0"/>
              </a:rPr>
              <a:t>, </a:t>
            </a:r>
            <a:r>
              <a:rPr lang="en-CA" sz="1800" b="0" i="0" u="none" strike="noStrike" baseline="0" dirty="0" err="1">
                <a:latin typeface="Arial" panose="020B0604020202020204" pitchFamily="34" charset="0"/>
              </a:rPr>
              <a:t>Usman</a:t>
            </a:r>
            <a:r>
              <a:rPr lang="en-CA" sz="1800" b="0" i="0" u="none" strike="noStrike" baseline="0" dirty="0">
                <a:latin typeface="Arial" panose="020B0604020202020204" pitchFamily="34" charset="0"/>
              </a:rPr>
              <a:t> </a:t>
            </a:r>
            <a:r>
              <a:rPr lang="en-CA" sz="1800" b="0" i="0" u="none" strike="noStrike" baseline="0" dirty="0" err="1">
                <a:latin typeface="Arial" panose="020B0604020202020204" pitchFamily="34" charset="0"/>
              </a:rPr>
              <a:t>Haque</a:t>
            </a:r>
            <a:r>
              <a:rPr lang="en-CA" sz="1800" b="0" i="0" u="none" strike="noStrike" baseline="0" dirty="0">
                <a:latin typeface="Arial" panose="020B0604020202020204" pitchFamily="34" charset="0"/>
              </a:rPr>
              <a:t> and Jason Bruges who specialize in novel installations and interactive experiences. </a:t>
            </a:r>
          </a:p>
          <a:p>
            <a:pPr marL="357188" indent="-357188"/>
            <a:r>
              <a:rPr lang="en-CA" sz="1800" b="0" i="0" u="none" strike="noStrike" baseline="0" dirty="0">
                <a:latin typeface="Arial" panose="020B0604020202020204" pitchFamily="34" charset="0"/>
              </a:rPr>
              <a:t>Some of these are at a grand scale, for example, buildings that slowly change colour or the illumination of waste gas</a:t>
            </a:r>
            <a:r>
              <a:rPr lang="en-CA" sz="1800" b="0" i="0" u="none" strike="noStrike" baseline="0" dirty="0">
                <a:solidFill>
                  <a:srgbClr val="FF0000"/>
                </a:solidFill>
                <a:latin typeface="Arial" panose="020B0604020202020204" pitchFamily="34" charset="0"/>
              </a:rPr>
              <a:t>. </a:t>
            </a:r>
          </a:p>
        </p:txBody>
      </p:sp>
    </p:spTree>
    <p:extLst>
      <p:ext uri="{BB962C8B-B14F-4D97-AF65-F5344CB8AC3E}">
        <p14:creationId xmlns:p14="http://schemas.microsoft.com/office/powerpoint/2010/main" val="958914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79557"/>
            <a:ext cx="7886700" cy="696096"/>
          </a:xfrm>
        </p:spPr>
        <p:txBody>
          <a:bodyPr/>
          <a:lstStyle/>
          <a:p>
            <a:r>
              <a:rPr lang="en-US" sz="3600" i="0" u="none" strike="noStrike" kern="1400" baseline="0" dirty="0">
                <a:latin typeface="Arial" panose="020B0604020202020204" pitchFamily="34" charset="0"/>
              </a:rPr>
              <a:t>Nuage Vert </a:t>
            </a:r>
          </a:p>
        </p:txBody>
      </p:sp>
      <p:sp>
        <p:nvSpPr>
          <p:cNvPr id="3" name="Text Placeholder 2"/>
          <p:cNvSpPr>
            <a:spLocks noGrp="1"/>
          </p:cNvSpPr>
          <p:nvPr>
            <p:ph type="body" idx="4294967295"/>
          </p:nvPr>
        </p:nvSpPr>
        <p:spPr>
          <a:xfrm>
            <a:off x="651513" y="1398901"/>
            <a:ext cx="7863837" cy="4351338"/>
          </a:xfrm>
        </p:spPr>
        <p:txBody>
          <a:bodyPr/>
          <a:lstStyle/>
          <a:p>
            <a:pPr marL="357188" indent="-357188"/>
            <a:r>
              <a:rPr lang="en-CA" sz="2800" b="0" i="0" u="none" strike="noStrike" baseline="0" dirty="0" err="1">
                <a:latin typeface="Arial" panose="020B0604020202020204" pitchFamily="34" charset="0"/>
              </a:rPr>
              <a:t>Nuage</a:t>
            </a:r>
            <a:r>
              <a:rPr lang="en-CA" sz="2800" b="0" i="0" u="none" strike="noStrike" baseline="0" dirty="0">
                <a:latin typeface="Arial" panose="020B0604020202020204" pitchFamily="34" charset="0"/>
              </a:rPr>
              <a:t> </a:t>
            </a:r>
            <a:r>
              <a:rPr lang="en-CA" sz="2800" b="0" i="0" u="none" strike="noStrike" baseline="0" dirty="0" err="1">
                <a:latin typeface="Arial" panose="020B0604020202020204" pitchFamily="34" charset="0"/>
              </a:rPr>
              <a:t>Vert</a:t>
            </a:r>
            <a:r>
              <a:rPr lang="en-CA" sz="2800" b="0" i="0" u="none" strike="noStrike" baseline="0" dirty="0">
                <a:latin typeface="Arial" panose="020B0604020202020204" pitchFamily="34" charset="0"/>
              </a:rPr>
              <a:t> uses a laser and camera-tracking to project a green contour onto the waste cloud, the outline changes in size according to the amount of energy being consumed. Another example at the London Stock Exchange uses a matrix of large balls to dynamically display news </a:t>
            </a:r>
            <a:r>
              <a:rPr lang="en-CA" sz="2800" b="0" i="0" u="none" strike="noStrike" baseline="0" dirty="0" smtClean="0">
                <a:latin typeface="Arial" panose="020B0604020202020204" pitchFamily="34" charset="0"/>
              </a:rPr>
              <a:t>headlines</a:t>
            </a:r>
            <a:r>
              <a:rPr lang="en-CA" sz="2800" dirty="0">
                <a:latin typeface="Arial" panose="020B0604020202020204" pitchFamily="34" charset="0"/>
              </a:rPr>
              <a:t/>
            </a:r>
            <a:br>
              <a:rPr lang="en-CA" sz="2800" dirty="0">
                <a:latin typeface="Arial" panose="020B0604020202020204" pitchFamily="34" charset="0"/>
              </a:rPr>
            </a:br>
            <a:r>
              <a:rPr lang="en-CA" sz="2800" b="0" i="0" u="none" strike="noStrike" baseline="0" dirty="0" smtClean="0">
                <a:latin typeface="Arial" panose="020B0604020202020204" pitchFamily="34" charset="0"/>
              </a:rPr>
              <a:t>(Figure </a:t>
            </a:r>
            <a:r>
              <a:rPr lang="en-CA" sz="2800" b="0" i="0" u="none" strike="noStrike" baseline="0" dirty="0">
                <a:latin typeface="Arial" panose="020B0604020202020204" pitchFamily="34" charset="0"/>
              </a:rPr>
              <a:t>18.3).</a:t>
            </a:r>
          </a:p>
        </p:txBody>
      </p:sp>
    </p:spTree>
    <p:extLst>
      <p:ext uri="{BB962C8B-B14F-4D97-AF65-F5344CB8AC3E}">
        <p14:creationId xmlns:p14="http://schemas.microsoft.com/office/powerpoint/2010/main" val="1763840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62141"/>
            <a:ext cx="7886700" cy="730930"/>
          </a:xfrm>
        </p:spPr>
        <p:txBody>
          <a:bodyPr/>
          <a:lstStyle/>
          <a:p>
            <a:r>
              <a:rPr lang="en-US" sz="3600" i="0" u="none" strike="noStrike" kern="1400" baseline="0" dirty="0">
                <a:latin typeface="Arial" panose="020B0604020202020204" pitchFamily="34" charset="0"/>
              </a:rPr>
              <a:t>MIT Media Lab</a:t>
            </a:r>
          </a:p>
        </p:txBody>
      </p:sp>
      <p:sp>
        <p:nvSpPr>
          <p:cNvPr id="3" name="Text Placeholder 2"/>
          <p:cNvSpPr>
            <a:spLocks noGrp="1"/>
          </p:cNvSpPr>
          <p:nvPr>
            <p:ph type="body" idx="4294967295"/>
          </p:nvPr>
        </p:nvSpPr>
        <p:spPr>
          <a:xfrm>
            <a:off x="651509" y="1425026"/>
            <a:ext cx="8133715" cy="4351338"/>
          </a:xfrm>
        </p:spPr>
        <p:txBody>
          <a:bodyPr>
            <a:normAutofit/>
          </a:bodyPr>
          <a:lstStyle/>
          <a:p>
            <a:pPr marL="357188" indent="-357188"/>
            <a:r>
              <a:rPr lang="en-CA" sz="1800" b="0" i="0" u="none" strike="noStrike" baseline="0" dirty="0">
                <a:latin typeface="Arial" panose="020B0604020202020204" pitchFamily="34" charset="0"/>
              </a:rPr>
              <a:t>At the MIT Media lab the responsive environments group is more concerned with exploring future environments from a functional </a:t>
            </a:r>
            <a:r>
              <a:rPr lang="en-CA" sz="1800" b="0" i="0" u="none" strike="noStrike" baseline="0" dirty="0" smtClean="0">
                <a:latin typeface="Arial" panose="020B0604020202020204" pitchFamily="34" charset="0"/>
              </a:rPr>
              <a:t>rather</a:t>
            </a:r>
            <a:br>
              <a:rPr lang="en-CA" sz="1800" b="0" i="0" u="none" strike="noStrike" baseline="0" dirty="0" smtClean="0">
                <a:latin typeface="Arial" panose="020B0604020202020204" pitchFamily="34" charset="0"/>
              </a:rPr>
            </a:br>
            <a:r>
              <a:rPr lang="en-CA" sz="1800" b="0" i="0" u="none" strike="noStrike" baseline="0" dirty="0" smtClean="0">
                <a:latin typeface="Arial" panose="020B0604020202020204" pitchFamily="34" charset="0"/>
              </a:rPr>
              <a:t>than </a:t>
            </a:r>
            <a:r>
              <a:rPr lang="en-CA" sz="1800" b="0" i="0" u="none" strike="noStrike" baseline="0" dirty="0">
                <a:latin typeface="Arial" panose="020B0604020202020204" pitchFamily="34" charset="0"/>
              </a:rPr>
              <a:t>artistic perspective. </a:t>
            </a:r>
          </a:p>
          <a:p>
            <a:pPr marL="357188" indent="-357188"/>
            <a:r>
              <a:rPr lang="en-CA" sz="1800" b="0" i="0" u="none" strike="noStrike" baseline="0" dirty="0">
                <a:latin typeface="Arial" panose="020B0604020202020204" pitchFamily="34" charset="0"/>
              </a:rPr>
              <a:t>The ubiquitous sensor portals project consists of an array of sensors distributed throughout the physical space of the Media Lab (Figure 18.4). </a:t>
            </a:r>
          </a:p>
          <a:p>
            <a:pPr marL="357188" indent="-357188"/>
            <a:r>
              <a:rPr lang="en-CA" sz="1800" b="0" i="0" u="none" strike="noStrike" baseline="0" dirty="0">
                <a:latin typeface="Arial" panose="020B0604020202020204" pitchFamily="34" charset="0"/>
              </a:rPr>
              <a:t>This allows live real-time linking between the Media Lab and a virtual laboratory space in the virtual world, Second Life. </a:t>
            </a:r>
          </a:p>
          <a:p>
            <a:pPr marL="357188" indent="-357188"/>
            <a:r>
              <a:rPr lang="en-CA" sz="1800" b="0" i="0" u="none" strike="noStrike" baseline="0" dirty="0">
                <a:latin typeface="Arial" panose="020B0604020202020204" pitchFamily="34" charset="0"/>
              </a:rPr>
              <a:t>Representations of people in Second Life can see live video of the real world at Media Lab and can communicate across the boundaries of the two realities. </a:t>
            </a:r>
          </a:p>
          <a:p>
            <a:pPr marL="357188" indent="-357188"/>
            <a:r>
              <a:rPr lang="en-CA" sz="1800" b="0" i="0" u="none" strike="noStrike" baseline="0" dirty="0">
                <a:latin typeface="Arial" panose="020B0604020202020204" pitchFamily="34" charset="0"/>
              </a:rPr>
              <a:t>Another project uses RFID tags to monitor the movement of cargo. </a:t>
            </a:r>
          </a:p>
          <a:p>
            <a:pPr marL="357188" indent="-357188"/>
            <a:r>
              <a:rPr lang="en-CA" sz="1800" b="0" i="0" u="none" strike="noStrike" baseline="0" dirty="0">
                <a:latin typeface="Arial" panose="020B0604020202020204" pitchFamily="34" charset="0"/>
              </a:rPr>
              <a:t>This approach to automatic monitoring is widely used. </a:t>
            </a:r>
          </a:p>
          <a:p>
            <a:pPr marL="357188" indent="-357188"/>
            <a:r>
              <a:rPr lang="en-CA" sz="1800" b="0" i="0" u="none" strike="noStrike" baseline="0" dirty="0">
                <a:latin typeface="Arial" panose="020B0604020202020204" pitchFamily="34" charset="0"/>
              </a:rPr>
              <a:t>For example, cattle can be monitored as they move through field gates.</a:t>
            </a:r>
          </a:p>
        </p:txBody>
      </p:sp>
    </p:spTree>
    <p:extLst>
      <p:ext uri="{BB962C8B-B14F-4D97-AF65-F5344CB8AC3E}">
        <p14:creationId xmlns:p14="http://schemas.microsoft.com/office/powerpoint/2010/main" val="1003810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70848"/>
            <a:ext cx="7886700" cy="713514"/>
          </a:xfrm>
        </p:spPr>
        <p:txBody>
          <a:bodyPr/>
          <a:lstStyle/>
          <a:p>
            <a:r>
              <a:rPr lang="en-US" sz="3600" i="0" u="none" strike="noStrike" kern="1400" baseline="0" dirty="0">
                <a:latin typeface="Arial" panose="020B0604020202020204" pitchFamily="34" charset="0"/>
              </a:rPr>
              <a:t>Ubicomp and architecture</a:t>
            </a:r>
          </a:p>
        </p:txBody>
      </p:sp>
      <p:sp>
        <p:nvSpPr>
          <p:cNvPr id="3" name="Text Placeholder 2"/>
          <p:cNvSpPr>
            <a:spLocks noGrp="1"/>
          </p:cNvSpPr>
          <p:nvPr>
            <p:ph type="body" idx="4294967295"/>
          </p:nvPr>
        </p:nvSpPr>
        <p:spPr>
          <a:xfrm>
            <a:off x="654777" y="1425029"/>
            <a:ext cx="7886700" cy="4522921"/>
          </a:xfrm>
        </p:spPr>
        <p:txBody>
          <a:bodyPr>
            <a:noAutofit/>
          </a:bodyPr>
          <a:lstStyle/>
          <a:p>
            <a:pPr marL="357188" lvl="0" indent="-357188"/>
            <a:r>
              <a:rPr lang="en-CA" sz="1800" b="0" i="1" u="none" strike="noStrike" baseline="0" dirty="0">
                <a:latin typeface="Arial" panose="020B0604020202020204" pitchFamily="34" charset="0"/>
              </a:rPr>
              <a:t>Responsive Environments </a:t>
            </a:r>
            <a:r>
              <a:rPr lang="en-CA" sz="1800" b="0" i="0" u="none" strike="noStrike" baseline="0" dirty="0">
                <a:latin typeface="Arial" panose="020B0604020202020204" pitchFamily="34" charset="0"/>
              </a:rPr>
              <a:t>is also the title of a book on architecture written in 1985 (, 1985) by a group of architects and town planners. </a:t>
            </a:r>
            <a:r>
              <a:rPr lang="en-CA" sz="1800" dirty="0" err="1">
                <a:latin typeface="Arial" panose="020B0604020202020204" pitchFamily="34" charset="0"/>
              </a:rPr>
              <a:t>McGlynn</a:t>
            </a:r>
            <a:r>
              <a:rPr lang="en-CA" sz="1800" dirty="0">
                <a:latin typeface="Arial" panose="020B0604020202020204" pitchFamily="34" charset="0"/>
              </a:rPr>
              <a:t>, Smith, </a:t>
            </a:r>
            <a:r>
              <a:rPr lang="en-CA" sz="1800" dirty="0" err="1">
                <a:latin typeface="Arial" panose="020B0604020202020204" pitchFamily="34" charset="0"/>
              </a:rPr>
              <a:t>Alcock</a:t>
            </a:r>
            <a:r>
              <a:rPr lang="en-CA" sz="1800" dirty="0">
                <a:latin typeface="Arial" panose="020B0604020202020204" pitchFamily="34" charset="0"/>
              </a:rPr>
              <a:t>, Murrain and Bentley</a:t>
            </a:r>
            <a:endParaRPr lang="en-CA" sz="1800" b="0" i="0" u="none" strike="noStrike" baseline="0" dirty="0">
              <a:latin typeface="Arial" panose="020B0604020202020204" pitchFamily="34" charset="0"/>
            </a:endParaRPr>
          </a:p>
          <a:p>
            <a:pPr marL="357188" indent="-357188"/>
            <a:r>
              <a:rPr lang="en-CA" sz="1800" b="0" i="0" u="none" strike="noStrike" baseline="0" dirty="0">
                <a:latin typeface="Arial" panose="020B0604020202020204" pitchFamily="34" charset="0"/>
              </a:rPr>
              <a:t>They identify seven principles for the design of cities: permeability, variety, legibility, robustness, visual appropriateness, richness and personalization. </a:t>
            </a:r>
          </a:p>
          <a:p>
            <a:pPr marL="357188" indent="-357188"/>
            <a:r>
              <a:rPr lang="en-CA" sz="1800" b="0" i="0" u="none" strike="noStrike" baseline="0" dirty="0">
                <a:latin typeface="Arial" panose="020B0604020202020204" pitchFamily="34" charset="0"/>
              </a:rPr>
              <a:t>These design principles remind us that designing for the experience of the lived environment shares much with UX design in general. </a:t>
            </a:r>
          </a:p>
          <a:p>
            <a:pPr marL="357188" indent="-357188"/>
            <a:r>
              <a:rPr lang="en-CA" sz="1800" b="0" i="0" u="none" strike="noStrike" baseline="0" dirty="0">
                <a:latin typeface="Arial" panose="020B0604020202020204" pitchFamily="34" charset="0"/>
              </a:rPr>
              <a:t>We have already encountered Design Patterns for urban living produced by Christopher Alexander (Alexander, 1979) in Chapter 9 when talking about developing a UX pattern language. </a:t>
            </a:r>
          </a:p>
          <a:p>
            <a:pPr marL="357188" indent="-357188"/>
            <a:r>
              <a:rPr lang="en-CA" sz="1800" b="0" i="0" u="none" strike="noStrike" baseline="0" dirty="0">
                <a:latin typeface="Arial" panose="020B0604020202020204" pitchFamily="34" charset="0"/>
              </a:rPr>
              <a:t>In Chapter 25 we return to architectural principles when we discuss how to design for effective wayfinding. </a:t>
            </a:r>
          </a:p>
          <a:p>
            <a:pPr marL="357188" indent="-357188"/>
            <a:r>
              <a:rPr lang="en-CA" sz="1800" b="0" i="0" u="none" strike="noStrike" baseline="0" dirty="0">
                <a:latin typeface="Arial" panose="020B0604020202020204" pitchFamily="34" charset="0"/>
              </a:rPr>
              <a:t>The design of ubiquitous computing environments shares much with architecture.</a:t>
            </a:r>
          </a:p>
        </p:txBody>
      </p:sp>
    </p:spTree>
    <p:extLst>
      <p:ext uri="{BB962C8B-B14F-4D97-AF65-F5344CB8AC3E}">
        <p14:creationId xmlns:p14="http://schemas.microsoft.com/office/powerpoint/2010/main" val="407189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59112"/>
            <a:ext cx="7886700" cy="539342"/>
          </a:xfrm>
        </p:spPr>
        <p:txBody>
          <a:bodyPr/>
          <a:lstStyle/>
          <a:p>
            <a:r>
              <a:rPr lang="en-US" sz="3600" i="0" u="none" strike="noStrike" kern="1400" baseline="0" dirty="0">
                <a:latin typeface="Arial" panose="020B0604020202020204" pitchFamily="34" charset="0"/>
              </a:rPr>
              <a:t>Contents</a:t>
            </a:r>
            <a:endParaRPr lang="en-US"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59851" y="1394912"/>
            <a:ext cx="7886700" cy="4351338"/>
          </a:xfrm>
        </p:spPr>
        <p:txBody>
          <a:bodyPr/>
          <a:lstStyle/>
          <a:p>
            <a:pPr marL="357188" indent="-357188"/>
            <a:r>
              <a:rPr lang="en-CA" sz="2800" b="0" i="0" u="none" strike="noStrike" baseline="0" dirty="0">
                <a:latin typeface="Arial" panose="020B0604020202020204" pitchFamily="34" charset="0"/>
              </a:rPr>
              <a:t>18.1 </a:t>
            </a:r>
            <a:r>
              <a:rPr lang="en-CA" sz="2800" b="0" i="0" u="none" strike="noStrike" baseline="0" dirty="0" smtClean="0">
                <a:latin typeface="Arial" panose="020B0604020202020204" pitchFamily="34" charset="0"/>
              </a:rPr>
              <a:t> Ubiquitous </a:t>
            </a:r>
            <a:r>
              <a:rPr lang="en-CA" sz="2800" b="0" i="0" u="none" strike="noStrike" baseline="0" dirty="0">
                <a:latin typeface="Arial" panose="020B0604020202020204" pitchFamily="34" charset="0"/>
              </a:rPr>
              <a:t>computing  </a:t>
            </a:r>
          </a:p>
          <a:p>
            <a:pPr marL="357188" indent="-357188"/>
            <a:r>
              <a:rPr lang="en-CA" sz="2800" b="0" i="0" u="none" strike="noStrike" baseline="0" dirty="0">
                <a:latin typeface="Arial" panose="020B0604020202020204" pitchFamily="34" charset="0"/>
              </a:rPr>
              <a:t>18.2 </a:t>
            </a:r>
            <a:r>
              <a:rPr lang="en-CA" sz="2800" b="0" i="0" u="none" strike="noStrike" baseline="0" dirty="0" smtClean="0">
                <a:latin typeface="Arial" panose="020B0604020202020204" pitchFamily="34" charset="0"/>
              </a:rPr>
              <a:t> Information </a:t>
            </a:r>
            <a:r>
              <a:rPr lang="en-CA" sz="2800" b="0" i="0" u="none" strike="noStrike" baseline="0" dirty="0">
                <a:latin typeface="Arial" panose="020B0604020202020204" pitchFamily="34" charset="0"/>
              </a:rPr>
              <a:t>spaces  </a:t>
            </a:r>
          </a:p>
          <a:p>
            <a:pPr marL="357188" indent="-357188"/>
            <a:r>
              <a:rPr lang="en-CA" sz="2800" b="0" i="0" u="none" strike="noStrike" baseline="0" dirty="0">
                <a:latin typeface="Arial" panose="020B0604020202020204" pitchFamily="34" charset="0"/>
              </a:rPr>
              <a:t>18.3 </a:t>
            </a:r>
            <a:r>
              <a:rPr lang="en-CA" sz="2800" b="0" i="0" u="none" strike="noStrike" baseline="0" dirty="0" smtClean="0">
                <a:latin typeface="Arial" panose="020B0604020202020204" pitchFamily="34" charset="0"/>
              </a:rPr>
              <a:t> Blended </a:t>
            </a:r>
            <a:r>
              <a:rPr lang="en-CA" sz="2800" b="0" i="0" u="none" strike="noStrike" baseline="0" dirty="0">
                <a:latin typeface="Arial" panose="020B0604020202020204" pitchFamily="34" charset="0"/>
              </a:rPr>
              <a:t>spaces  </a:t>
            </a:r>
          </a:p>
          <a:p>
            <a:pPr marL="357188" indent="-357188"/>
            <a:r>
              <a:rPr lang="en-CA" sz="2800" b="0" i="0" u="none" strike="noStrike" baseline="0" dirty="0">
                <a:latin typeface="Arial" panose="020B0604020202020204" pitchFamily="34" charset="0"/>
              </a:rPr>
              <a:t>18.4 </a:t>
            </a:r>
            <a:r>
              <a:rPr lang="en-CA" sz="2800" b="0" i="0" u="none" strike="noStrike" baseline="0" dirty="0" smtClean="0">
                <a:latin typeface="Arial" panose="020B0604020202020204" pitchFamily="34" charset="0"/>
              </a:rPr>
              <a:t> Home </a:t>
            </a:r>
            <a:r>
              <a:rPr lang="en-CA" sz="2800" b="0" i="0" u="none" strike="noStrike" baseline="0" dirty="0">
                <a:latin typeface="Arial" panose="020B0604020202020204" pitchFamily="34" charset="0"/>
              </a:rPr>
              <a:t>environments  </a:t>
            </a:r>
          </a:p>
          <a:p>
            <a:pPr marL="357188" indent="-357188"/>
            <a:r>
              <a:rPr lang="en-CA" sz="2800" b="0" i="0" u="none" strike="noStrike" baseline="0" dirty="0">
                <a:latin typeface="Arial" panose="020B0604020202020204" pitchFamily="34" charset="0"/>
              </a:rPr>
              <a:t>18.5 </a:t>
            </a:r>
            <a:r>
              <a:rPr lang="en-CA" sz="2800" b="0" i="0" u="none" strike="noStrike" baseline="0" dirty="0" smtClean="0">
                <a:latin typeface="Arial" panose="020B0604020202020204" pitchFamily="34" charset="0"/>
              </a:rPr>
              <a:t> Case </a:t>
            </a:r>
            <a:r>
              <a:rPr lang="en-CA" sz="2800" b="0" i="0" u="none" strike="noStrike" baseline="0" dirty="0">
                <a:latin typeface="Arial" panose="020B0604020202020204" pitchFamily="34" charset="0"/>
              </a:rPr>
              <a:t>study: Navigating WSN</a:t>
            </a:r>
            <a:r>
              <a:rPr lang="en-CA" sz="2800" dirty="0">
                <a:latin typeface="Arial" panose="020B0604020202020204" pitchFamily="34" charset="0"/>
              </a:rPr>
              <a:t>s</a:t>
            </a:r>
            <a:endParaRPr lang="en-CA" sz="2800" b="0" i="0" u="none" strike="noStrike" baseline="0" dirty="0">
              <a:latin typeface="Arial" panose="020B0604020202020204" pitchFamily="34" charset="0"/>
            </a:endParaRPr>
          </a:p>
        </p:txBody>
      </p:sp>
    </p:spTree>
    <p:extLst>
      <p:ext uri="{BB962C8B-B14F-4D97-AF65-F5344CB8AC3E}">
        <p14:creationId xmlns:p14="http://schemas.microsoft.com/office/powerpoint/2010/main" val="13446965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40227"/>
            <a:ext cx="7886700" cy="574176"/>
          </a:xfrm>
        </p:spPr>
        <p:txBody>
          <a:bodyPr/>
          <a:lstStyle/>
          <a:p>
            <a:r>
              <a:rPr lang="en-US" sz="3600" i="0" u="none" strike="noStrike" kern="1400" baseline="0" dirty="0">
                <a:latin typeface="Arial" panose="020B0604020202020204" pitchFamily="34" charset="0"/>
              </a:rPr>
              <a:t>Smart Cities</a:t>
            </a:r>
          </a:p>
        </p:txBody>
      </p:sp>
      <p:sp>
        <p:nvSpPr>
          <p:cNvPr id="3" name="Text Placeholder 2"/>
          <p:cNvSpPr>
            <a:spLocks noGrp="1"/>
          </p:cNvSpPr>
          <p:nvPr>
            <p:ph type="body" idx="4294967295"/>
          </p:nvPr>
        </p:nvSpPr>
        <p:spPr>
          <a:xfrm>
            <a:off x="660218" y="1433651"/>
            <a:ext cx="7886700" cy="4787811"/>
          </a:xfrm>
        </p:spPr>
        <p:txBody>
          <a:bodyPr>
            <a:noAutofit/>
          </a:bodyPr>
          <a:lstStyle/>
          <a:p>
            <a:pPr marL="357188" indent="-357188"/>
            <a:r>
              <a:rPr lang="en-CA" sz="1800" b="0" i="0" u="none" strike="noStrike" baseline="0" dirty="0">
                <a:latin typeface="Arial" panose="020B0604020202020204" pitchFamily="34" charset="0"/>
              </a:rPr>
              <a:t>One specific topic that offers a real challenge for ubicomp is Smart Cities. </a:t>
            </a:r>
          </a:p>
          <a:p>
            <a:pPr marL="357188" indent="-357188"/>
            <a:r>
              <a:rPr lang="en-CA" sz="1800" b="0" i="0" u="none" strike="noStrike" baseline="0" dirty="0">
                <a:latin typeface="Arial" panose="020B0604020202020204" pitchFamily="34" charset="0"/>
              </a:rPr>
              <a:t>There is a challenge for planning, architecture, finance and UX. Smart cities bring ubicomp and urban design together to deal with issues such as transportation, waste management, leisure, power infrastructure and logistics. </a:t>
            </a:r>
          </a:p>
          <a:p>
            <a:pPr marL="357188" indent="-357188"/>
            <a:r>
              <a:rPr lang="en-CA" sz="1800" b="0" i="0" u="none" strike="noStrike" baseline="0" dirty="0">
                <a:latin typeface="Arial" panose="020B0604020202020204" pitchFamily="34" charset="0"/>
              </a:rPr>
              <a:t>In some parts of the world new cities are being built that have high-speed networks built into them and where large companies such as IBM and Cisco dictate the software. </a:t>
            </a:r>
          </a:p>
          <a:p>
            <a:pPr marL="357188" indent="-357188"/>
            <a:r>
              <a:rPr lang="en-CA" sz="1800" b="0" i="0" u="none" strike="noStrike" baseline="0" dirty="0">
                <a:latin typeface="Arial" panose="020B0604020202020204" pitchFamily="34" charset="0"/>
              </a:rPr>
              <a:t>Other smart cities have to grapple with bringing new technologies into centuries old buildings.</a:t>
            </a:r>
          </a:p>
          <a:p>
            <a:pPr marL="357188" indent="-357188"/>
            <a:r>
              <a:rPr lang="en-CA" sz="1800" b="0" i="0" u="none" strike="noStrike" baseline="0" dirty="0">
                <a:latin typeface="Arial" panose="020B0604020202020204" pitchFamily="34" charset="0"/>
              </a:rPr>
              <a:t>Media Architecture is another term used to describe the coming together of art, architecture and ubicomp with a focus on public spaces and ensuring sustainable cities. </a:t>
            </a:r>
          </a:p>
          <a:p>
            <a:pPr marL="357188" indent="-357188"/>
            <a:r>
              <a:rPr lang="en-CA" sz="1800" b="0" i="0" u="none" strike="noStrike" baseline="0" dirty="0">
                <a:latin typeface="Arial" panose="020B0604020202020204" pitchFamily="34" charset="0"/>
              </a:rPr>
              <a:t>There is a Media Architecture Biennale held every two years. In 2016 it went under the title of ‘digital place making.’</a:t>
            </a:r>
          </a:p>
        </p:txBody>
      </p:sp>
    </p:spTree>
    <p:extLst>
      <p:ext uri="{BB962C8B-B14F-4D97-AF65-F5344CB8AC3E}">
        <p14:creationId xmlns:p14="http://schemas.microsoft.com/office/powerpoint/2010/main" val="17536322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89443"/>
            <a:ext cx="7886700" cy="678680"/>
          </a:xfrm>
        </p:spPr>
        <p:txBody>
          <a:bodyPr/>
          <a:lstStyle/>
          <a:p>
            <a:r>
              <a:rPr lang="en-US" sz="3600" i="0" u="none" strike="noStrike" kern="1400" baseline="0" dirty="0">
                <a:latin typeface="Arial" panose="020B0604020202020204" pitchFamily="34" charset="0"/>
              </a:rPr>
              <a:t>Summary (1 of 2)</a:t>
            </a:r>
          </a:p>
        </p:txBody>
      </p:sp>
      <p:sp>
        <p:nvSpPr>
          <p:cNvPr id="3" name="Text Placeholder 2"/>
          <p:cNvSpPr>
            <a:spLocks noGrp="1"/>
          </p:cNvSpPr>
          <p:nvPr>
            <p:ph type="body" idx="4294967295"/>
          </p:nvPr>
        </p:nvSpPr>
        <p:spPr>
          <a:xfrm>
            <a:off x="665295" y="1425026"/>
            <a:ext cx="7886700" cy="4688388"/>
          </a:xfrm>
        </p:spPr>
        <p:txBody>
          <a:bodyPr>
            <a:noAutofit/>
          </a:bodyPr>
          <a:lstStyle/>
          <a:p>
            <a:pPr marL="357188" indent="-357188"/>
            <a:r>
              <a:rPr lang="en-CA" sz="1800" b="0" i="0" u="none" strike="noStrike" baseline="0" dirty="0">
                <a:latin typeface="Arial" panose="020B0604020202020204" pitchFamily="34" charset="0"/>
              </a:rPr>
              <a:t>WSNs and other forms of ubiquitous computing environments offer new and intriguing forms of interaction. </a:t>
            </a:r>
          </a:p>
          <a:p>
            <a:pPr marL="357188" indent="-357188"/>
            <a:r>
              <a:rPr lang="en-CA" sz="1800" b="0" i="0" u="none" strike="noStrike" baseline="0" dirty="0">
                <a:latin typeface="Arial" panose="020B0604020202020204" pitchFamily="34" charset="0"/>
              </a:rPr>
              <a:t>Adam Greenfield’s book </a:t>
            </a:r>
            <a:r>
              <a:rPr lang="en-CA" sz="1800" b="0" i="1" u="none" strike="noStrike" baseline="0" dirty="0" err="1">
                <a:latin typeface="Arial" panose="020B0604020202020204" pitchFamily="34" charset="0"/>
              </a:rPr>
              <a:t>Everyware</a:t>
            </a:r>
            <a:r>
              <a:rPr lang="en-CA" sz="1800" b="0" i="0" u="none" strike="noStrike" baseline="0" dirty="0">
                <a:latin typeface="Arial" panose="020B0604020202020204" pitchFamily="34" charset="0"/>
              </a:rPr>
              <a:t> (Greenfield, 2006) provides a good introduction to the issues. </a:t>
            </a:r>
          </a:p>
          <a:p>
            <a:pPr marL="357188" indent="-357188"/>
            <a:r>
              <a:rPr lang="en-CA" sz="1800" b="0" i="0" u="none" strike="noStrike" baseline="0" dirty="0">
                <a:latin typeface="Arial" panose="020B0604020202020204" pitchFamily="34" charset="0"/>
              </a:rPr>
              <a:t>Devices can adapt to the specific context of use (and we return to context-aware computing in Chapter 19). </a:t>
            </a:r>
          </a:p>
          <a:p>
            <a:pPr marL="357188" indent="-357188"/>
            <a:r>
              <a:rPr lang="en-CA" sz="1800" b="0" i="0" u="none" strike="noStrike" baseline="0" dirty="0">
                <a:latin typeface="Arial" panose="020B0604020202020204" pitchFamily="34" charset="0"/>
              </a:rPr>
              <a:t>Devices can spontaneously join networks or form themselves into networks. </a:t>
            </a:r>
          </a:p>
          <a:p>
            <a:pPr marL="357188" indent="-357188"/>
            <a:r>
              <a:rPr lang="en-CA" sz="1800" b="0" i="0" u="none" strike="noStrike" baseline="0" dirty="0">
                <a:latin typeface="Arial" panose="020B0604020202020204" pitchFamily="34" charset="0"/>
              </a:rPr>
              <a:t>Wireless infrastructures connect to provide a digital layer on the physical world. </a:t>
            </a:r>
          </a:p>
          <a:p>
            <a:pPr marL="357188" indent="-357188"/>
            <a:r>
              <a:rPr lang="en-CA" sz="1800" b="0" i="0" u="none" strike="noStrike" baseline="0" dirty="0">
                <a:latin typeface="Arial" panose="020B0604020202020204" pitchFamily="34" charset="0"/>
              </a:rPr>
              <a:t>One application of WSNs was in a vineyard where a network was formed to monitor for diseases. </a:t>
            </a:r>
          </a:p>
          <a:p>
            <a:pPr marL="357188" indent="-357188"/>
            <a:r>
              <a:rPr lang="en-CA" sz="1800" b="0" i="0" u="none" strike="noStrike" baseline="0" dirty="0">
                <a:latin typeface="Arial" panose="020B0604020202020204" pitchFamily="34" charset="0"/>
              </a:rPr>
              <a:t>These ideas of ‘proactive computing’ allow systems to automatically trigger an event such as turning on sprinklers when soil moisture is low or firing air cannons when birds were detected (Burrell et al., 2004).</a:t>
            </a:r>
          </a:p>
        </p:txBody>
      </p:sp>
    </p:spTree>
    <p:extLst>
      <p:ext uri="{BB962C8B-B14F-4D97-AF65-F5344CB8AC3E}">
        <p14:creationId xmlns:p14="http://schemas.microsoft.com/office/powerpoint/2010/main" val="12315366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53349"/>
            <a:ext cx="7886700" cy="748348"/>
          </a:xfrm>
        </p:spPr>
        <p:txBody>
          <a:bodyPr/>
          <a:lstStyle/>
          <a:p>
            <a:r>
              <a:rPr lang="en-US" sz="3600" i="0" u="none" strike="noStrike" kern="1400" baseline="0" dirty="0">
                <a:latin typeface="Arial" panose="020B0604020202020204" pitchFamily="34" charset="0"/>
              </a:rPr>
              <a:t>Summary (2 of 2)</a:t>
            </a:r>
          </a:p>
        </p:txBody>
      </p:sp>
      <p:sp>
        <p:nvSpPr>
          <p:cNvPr id="3" name="Text Placeholder 2"/>
          <p:cNvSpPr>
            <a:spLocks noGrp="1"/>
          </p:cNvSpPr>
          <p:nvPr>
            <p:ph type="body" idx="4294967295"/>
          </p:nvPr>
        </p:nvSpPr>
        <p:spPr>
          <a:xfrm>
            <a:off x="663486" y="1407613"/>
            <a:ext cx="7886700" cy="4351338"/>
          </a:xfrm>
        </p:spPr>
        <p:txBody>
          <a:bodyPr>
            <a:normAutofit/>
          </a:bodyPr>
          <a:lstStyle/>
          <a:p>
            <a:pPr marL="357188" indent="-357188"/>
            <a:r>
              <a:rPr lang="en-CA" b="0" i="0" u="none" strike="noStrike" baseline="0" dirty="0">
                <a:latin typeface="Arial" panose="020B0604020202020204" pitchFamily="34" charset="0"/>
              </a:rPr>
              <a:t>Although WSN technology is relatively young, it would be wrong to assume that there are only small-scale deployments. </a:t>
            </a:r>
          </a:p>
          <a:p>
            <a:pPr marL="357188" indent="-357188"/>
            <a:r>
              <a:rPr lang="en-CA" b="0" i="0" u="none" strike="noStrike" baseline="0" dirty="0">
                <a:latin typeface="Arial" panose="020B0604020202020204" pitchFamily="34" charset="0"/>
              </a:rPr>
              <a:t>For example, ARGO is a global network with over 3000 sensors that monitor salinity, temperature, fresh water storage, etc. of the upper layers of the oceans, and transmit results via satellite.</a:t>
            </a:r>
          </a:p>
          <a:p>
            <a:pPr marL="357188" indent="-357188"/>
            <a:r>
              <a:rPr lang="en-CA" b="0" i="0" u="none" strike="noStrike" baseline="0" dirty="0">
                <a:latin typeface="Arial" panose="020B0604020202020204" pitchFamily="34" charset="0"/>
              </a:rPr>
              <a:t>Deployment began in 2000, and now there are thousands of floats in operation (ARGO, 2016). </a:t>
            </a:r>
          </a:p>
          <a:p>
            <a:pPr marL="357188" indent="-357188"/>
            <a:r>
              <a:rPr lang="en-CA" b="0" i="0" u="none" strike="noStrike" baseline="0" dirty="0">
                <a:latin typeface="Arial" panose="020B0604020202020204" pitchFamily="34" charset="0"/>
              </a:rPr>
              <a:t>Ubiquitous computing can be on a worldwide scale as well as in local environments.</a:t>
            </a:r>
          </a:p>
        </p:txBody>
      </p:sp>
    </p:spTree>
    <p:extLst>
      <p:ext uri="{BB962C8B-B14F-4D97-AF65-F5344CB8AC3E}">
        <p14:creationId xmlns:p14="http://schemas.microsoft.com/office/powerpoint/2010/main" val="9894733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15569"/>
            <a:ext cx="7886700" cy="643846"/>
          </a:xfrm>
        </p:spPr>
        <p:txBody>
          <a:bodyPr/>
          <a:lstStyle/>
          <a:p>
            <a:r>
              <a:rPr lang="en-US" sz="3600" i="0" u="none" strike="noStrike" kern="1400" baseline="0" dirty="0">
                <a:latin typeface="Arial" panose="020B0604020202020204" pitchFamily="34" charset="0"/>
              </a:rPr>
              <a:t>Challenge </a:t>
            </a:r>
          </a:p>
        </p:txBody>
      </p:sp>
      <p:sp>
        <p:nvSpPr>
          <p:cNvPr id="3" name="Text Placeholder 2"/>
          <p:cNvSpPr>
            <a:spLocks noGrp="1"/>
          </p:cNvSpPr>
          <p:nvPr>
            <p:ph type="body" idx="4294967295"/>
          </p:nvPr>
        </p:nvSpPr>
        <p:spPr>
          <a:xfrm>
            <a:off x="663486" y="1398989"/>
            <a:ext cx="7886700" cy="4351338"/>
          </a:xfrm>
        </p:spPr>
        <p:txBody>
          <a:bodyPr/>
          <a:lstStyle/>
          <a:p>
            <a:pPr marL="357188" indent="-357188"/>
            <a:r>
              <a:rPr lang="en-CA" sz="2800" b="0" i="0" u="none" strike="noStrike" baseline="0" dirty="0">
                <a:latin typeface="Arial" panose="020B0604020202020204" pitchFamily="34" charset="0"/>
              </a:rPr>
              <a:t>Imagine a building in which all the walls, the floor and ceiling are embedded with smart-dust, or specks. What are the interaction design issues that such an environment raises?</a:t>
            </a:r>
          </a:p>
        </p:txBody>
      </p:sp>
    </p:spTree>
    <p:extLst>
      <p:ext uri="{BB962C8B-B14F-4D97-AF65-F5344CB8AC3E}">
        <p14:creationId xmlns:p14="http://schemas.microsoft.com/office/powerpoint/2010/main" val="21122945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98152"/>
            <a:ext cx="7886700" cy="661262"/>
          </a:xfrm>
        </p:spPr>
        <p:txBody>
          <a:bodyPr/>
          <a:lstStyle/>
          <a:p>
            <a:r>
              <a:rPr lang="en-US" sz="3600" i="0" u="none" strike="noStrike" kern="1400" baseline="0" dirty="0">
                <a:latin typeface="Arial" panose="020B0604020202020204" pitchFamily="34" charset="0"/>
              </a:rPr>
              <a:t>Information spaces (1 of 4)</a:t>
            </a:r>
          </a:p>
        </p:txBody>
      </p:sp>
      <p:sp>
        <p:nvSpPr>
          <p:cNvPr id="3" name="Text Placeholder 2"/>
          <p:cNvSpPr>
            <a:spLocks noGrp="1"/>
          </p:cNvSpPr>
          <p:nvPr>
            <p:ph type="body" idx="4294967295"/>
          </p:nvPr>
        </p:nvSpPr>
        <p:spPr>
          <a:xfrm>
            <a:off x="656587" y="1425026"/>
            <a:ext cx="7886700" cy="4653556"/>
          </a:xfrm>
        </p:spPr>
        <p:txBody>
          <a:bodyPr>
            <a:noAutofit/>
          </a:bodyPr>
          <a:lstStyle/>
          <a:p>
            <a:pPr marL="357188" indent="-357188"/>
            <a:r>
              <a:rPr lang="en-CA" sz="2000" b="0" i="0" u="none" strike="noStrike" baseline="0" dirty="0">
                <a:latin typeface="Arial" panose="020B0604020202020204" pitchFamily="34" charset="0"/>
              </a:rPr>
              <a:t>These different varieties of ubiquitous computing offer different opportunities for new forms of interaction. </a:t>
            </a:r>
          </a:p>
          <a:p>
            <a:pPr marL="357188" indent="-357188"/>
            <a:r>
              <a:rPr lang="en-CA" sz="2000" b="0" i="0" u="none" strike="noStrike" baseline="0" dirty="0">
                <a:latin typeface="Arial" panose="020B0604020202020204" pitchFamily="34" charset="0"/>
              </a:rPr>
              <a:t>What they all share is that information content and interaction are distributed throughout the information space. </a:t>
            </a:r>
          </a:p>
          <a:p>
            <a:pPr marL="357188" indent="-357188"/>
            <a:r>
              <a:rPr lang="en-CA" sz="2000" b="0" i="0" u="none" strike="noStrike" baseline="0" dirty="0">
                <a:latin typeface="Arial" panose="020B0604020202020204" pitchFamily="34" charset="0"/>
              </a:rPr>
              <a:t>In physically distributed ubicomp environments information and interaction are distributed through physical space as well. </a:t>
            </a:r>
          </a:p>
          <a:p>
            <a:pPr marL="357188" indent="-357188"/>
            <a:r>
              <a:rPr lang="en-CA" sz="2000" b="0" i="0" u="none" strike="noStrike" baseline="0" dirty="0">
                <a:latin typeface="Arial" panose="020B0604020202020204" pitchFamily="34" charset="0"/>
              </a:rPr>
              <a:t>Moreover, many ubicomp environments will include objects that are not computing devices at all. </a:t>
            </a:r>
          </a:p>
          <a:p>
            <a:pPr marL="357188" indent="-357188"/>
            <a:r>
              <a:rPr lang="en-CA" sz="2000" b="0" i="0" u="none" strike="noStrike" baseline="0" dirty="0">
                <a:latin typeface="Arial" panose="020B0604020202020204" pitchFamily="34" charset="0"/>
              </a:rPr>
              <a:t>The physical architecture of an environment will affect the interaction, as will the existence of signs, furniture and other people and physical objects such a labels, receipts and tickets. </a:t>
            </a:r>
          </a:p>
          <a:p>
            <a:pPr marL="357188" indent="-357188"/>
            <a:r>
              <a:rPr lang="en-CA" sz="2000" b="0" i="0" u="none" strike="noStrike" baseline="0" dirty="0">
                <a:latin typeface="Arial" panose="020B0604020202020204" pitchFamily="34" charset="0"/>
              </a:rPr>
              <a:t>In order to understand this wider context it is useful to introduce the concept of an ‘information space’ (</a:t>
            </a:r>
            <a:r>
              <a:rPr lang="en-CA" sz="2000" b="0" i="0" u="none" strike="noStrike" baseline="0" dirty="0" err="1">
                <a:latin typeface="Arial" panose="020B0604020202020204" pitchFamily="34" charset="0"/>
              </a:rPr>
              <a:t>Benyon</a:t>
            </a:r>
            <a:r>
              <a:rPr lang="en-CA" sz="2000" b="0" i="0" u="none" strike="noStrike" baseline="0" dirty="0">
                <a:latin typeface="Arial" panose="020B0604020202020204" pitchFamily="34" charset="0"/>
              </a:rPr>
              <a:t>, 2014; Dork et al., (2011)). </a:t>
            </a:r>
          </a:p>
        </p:txBody>
      </p:sp>
    </p:spTree>
    <p:extLst>
      <p:ext uri="{BB962C8B-B14F-4D97-AF65-F5344CB8AC3E}">
        <p14:creationId xmlns:p14="http://schemas.microsoft.com/office/powerpoint/2010/main" val="12824005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05473"/>
            <a:ext cx="7886700" cy="643846"/>
          </a:xfrm>
        </p:spPr>
        <p:txBody>
          <a:bodyPr/>
          <a:lstStyle/>
          <a:p>
            <a:r>
              <a:rPr lang="en-US" sz="3600" u="none" strike="noStrike" kern="1400" baseline="0" dirty="0">
                <a:latin typeface="Arial" panose="020B0604020202020204" pitchFamily="34" charset="0"/>
              </a:rPr>
              <a:t>Information spaces (2 of 4)</a:t>
            </a:r>
          </a:p>
        </p:txBody>
      </p:sp>
      <p:sp>
        <p:nvSpPr>
          <p:cNvPr id="3" name="Text Placeholder 2"/>
          <p:cNvSpPr>
            <a:spLocks noGrp="1"/>
          </p:cNvSpPr>
          <p:nvPr>
            <p:ph type="body" idx="4294967295"/>
          </p:nvPr>
        </p:nvSpPr>
        <p:spPr>
          <a:xfrm>
            <a:off x="663486" y="1433737"/>
            <a:ext cx="7886700" cy="4557757"/>
          </a:xfrm>
        </p:spPr>
        <p:txBody>
          <a:bodyPr>
            <a:noAutofit/>
          </a:bodyPr>
          <a:lstStyle/>
          <a:p>
            <a:pPr marL="357188" indent="-357188"/>
            <a:r>
              <a:rPr lang="en-CA" sz="1600" b="0" i="0" u="none" strike="noStrike" baseline="0" dirty="0">
                <a:latin typeface="Arial" panose="020B0604020202020204" pitchFamily="34" charset="0"/>
              </a:rPr>
              <a:t>We characterize information spaces in terms of the three types of object are found in information spaces: agents, devices and information artefacts. </a:t>
            </a:r>
          </a:p>
          <a:p>
            <a:pPr marL="357188" indent="-357188"/>
            <a:r>
              <a:rPr lang="en-CA" sz="1600" b="0" i="0" u="none" strike="noStrike" baseline="0" dirty="0">
                <a:latin typeface="Arial" panose="020B0604020202020204" pitchFamily="34" charset="0"/>
              </a:rPr>
              <a:t>Devices include all the components of a space that are not concerned with information processing (such as furniture) and those that can only receive, transform and transmit data. </a:t>
            </a:r>
          </a:p>
          <a:p>
            <a:pPr marL="357188" indent="-357188"/>
            <a:r>
              <a:rPr lang="en-CA" sz="1600" b="0" i="0" u="none" strike="noStrike" baseline="0" dirty="0">
                <a:latin typeface="Arial" panose="020B0604020202020204" pitchFamily="34" charset="0"/>
              </a:rPr>
              <a:t>Devices do not deal in information. Things like buttons, switches and wires are devices. Communication mechanisms are devices, as are the other hardware components that constitute network infrastructures. The power source, aerial and circuits of WSN nodes are devices. </a:t>
            </a:r>
          </a:p>
          <a:p>
            <a:pPr marL="357188" indent="-357188"/>
            <a:r>
              <a:rPr lang="en-CA" sz="1600" b="0" i="0" u="none" strike="noStrike" baseline="0" dirty="0">
                <a:latin typeface="Arial" panose="020B0604020202020204" pitchFamily="34" charset="0"/>
              </a:rPr>
              <a:t>However, as soon as people consider devices to be dealing with information they need to be treated differently. Information artefacts (IAs) are systems and services that allow content to be stored, transformed and retrieved. </a:t>
            </a:r>
          </a:p>
          <a:p>
            <a:pPr marL="357188" indent="-357188"/>
            <a:r>
              <a:rPr lang="en-CA" sz="1600" b="0" i="0" u="none" strike="noStrike" baseline="0" dirty="0">
                <a:latin typeface="Arial" panose="020B0604020202020204" pitchFamily="34" charset="0"/>
              </a:rPr>
              <a:t>An important characteristic of IAs is that the information has to be stored in some sequence and this has implications for how people locate a specific piece of information. </a:t>
            </a:r>
          </a:p>
          <a:p>
            <a:pPr marL="357188" indent="-357188"/>
            <a:r>
              <a:rPr lang="en-CA" sz="1600" b="0" i="0" u="none" strike="noStrike" baseline="0" dirty="0">
                <a:latin typeface="Arial" panose="020B0604020202020204" pitchFamily="34" charset="0"/>
              </a:rPr>
              <a:t>We also identify a third type of object that may be present in an information space—agents. Agents are systems that actively seek to achieve some goal.</a:t>
            </a:r>
          </a:p>
        </p:txBody>
      </p:sp>
    </p:spTree>
    <p:extLst>
      <p:ext uri="{BB962C8B-B14F-4D97-AF65-F5344CB8AC3E}">
        <p14:creationId xmlns:p14="http://schemas.microsoft.com/office/powerpoint/2010/main" val="11596751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44889"/>
            <a:ext cx="7886700" cy="765766"/>
          </a:xfrm>
        </p:spPr>
        <p:txBody>
          <a:bodyPr/>
          <a:lstStyle/>
          <a:p>
            <a:r>
              <a:rPr lang="en-US" sz="3600" i="0" u="none" strike="noStrike" kern="1400" baseline="0" dirty="0" smtClean="0">
                <a:latin typeface="Arial" panose="020B0604020202020204" pitchFamily="34" charset="0"/>
              </a:rPr>
              <a:t>Information </a:t>
            </a:r>
            <a:r>
              <a:rPr lang="en-US" sz="3600" i="0" u="none" strike="noStrike" kern="1400" baseline="0" dirty="0">
                <a:latin typeface="Arial" panose="020B0604020202020204" pitchFamily="34" charset="0"/>
              </a:rPr>
              <a:t>spaces (3 of 4)</a:t>
            </a:r>
          </a:p>
        </p:txBody>
      </p:sp>
      <p:sp>
        <p:nvSpPr>
          <p:cNvPr id="3" name="Text Placeholder 2"/>
          <p:cNvSpPr>
            <a:spLocks noGrp="1"/>
          </p:cNvSpPr>
          <p:nvPr>
            <p:ph type="body" idx="4294967295"/>
          </p:nvPr>
        </p:nvSpPr>
        <p:spPr>
          <a:xfrm>
            <a:off x="663485" y="1425026"/>
            <a:ext cx="8109579" cy="4618720"/>
          </a:xfrm>
        </p:spPr>
        <p:txBody>
          <a:bodyPr>
            <a:noAutofit/>
          </a:bodyPr>
          <a:lstStyle/>
          <a:p>
            <a:pPr marL="357188" indent="-357188"/>
            <a:r>
              <a:rPr lang="en-US" sz="1800" b="0" i="0" u="none" strike="noStrike" baseline="0" dirty="0">
                <a:latin typeface="Arial" panose="020B0604020202020204" pitchFamily="34" charset="0"/>
              </a:rPr>
              <a:t>People make use of and contribute to information spaces as they pursue their daily activities. </a:t>
            </a:r>
          </a:p>
          <a:p>
            <a:pPr marL="357188" indent="-357188"/>
            <a:r>
              <a:rPr lang="en-US" sz="1800" b="0" i="0" u="none" strike="noStrike" baseline="0" dirty="0">
                <a:latin typeface="Arial" panose="020B0604020202020204" pitchFamily="34" charset="0"/>
              </a:rPr>
              <a:t>Recall the issues of user-generated content (UGC) discussed </a:t>
            </a:r>
            <a:r>
              <a:rPr lang="en-US" sz="1800" b="0" i="0" u="none" strike="noStrike" baseline="0" dirty="0" smtClean="0">
                <a:latin typeface="Arial" panose="020B0604020202020204" pitchFamily="34" charset="0"/>
              </a:rPr>
              <a:t>in</a:t>
            </a:r>
            <a:br>
              <a:rPr lang="en-US" sz="1800" b="0" i="0" u="none" strike="noStrike" baseline="0" dirty="0" smtClean="0">
                <a:latin typeface="Arial" panose="020B0604020202020204" pitchFamily="34" charset="0"/>
              </a:rPr>
            </a:br>
            <a:r>
              <a:rPr lang="en-US" sz="1800" b="0" i="0" u="none" strike="noStrike" baseline="0" dirty="0" smtClean="0">
                <a:latin typeface="Arial" panose="020B0604020202020204" pitchFamily="34" charset="0"/>
              </a:rPr>
              <a:t>Chapter </a:t>
            </a:r>
            <a:r>
              <a:rPr lang="en-US" sz="1800" b="0" i="0" u="none" strike="noStrike" baseline="0" dirty="0">
                <a:latin typeface="Arial" panose="020B0604020202020204" pitchFamily="34" charset="0"/>
              </a:rPr>
              <a:t>15. </a:t>
            </a:r>
          </a:p>
          <a:p>
            <a:pPr marL="357188" indent="-357188"/>
            <a:r>
              <a:rPr lang="en-US" sz="1800" b="0" i="0" u="none" strike="noStrike" baseline="0" dirty="0">
                <a:latin typeface="Arial" panose="020B0604020202020204" pitchFamily="34" charset="0"/>
              </a:rPr>
              <a:t>Information spaces allow people to plan, manage and control their activities and UGC allows them to add their own content to the information space. </a:t>
            </a:r>
          </a:p>
          <a:p>
            <a:pPr marL="357188" indent="-357188"/>
            <a:r>
              <a:rPr lang="en-US" sz="1800" b="0" i="0" u="none" strike="noStrike" baseline="0" dirty="0">
                <a:latin typeface="Arial" panose="020B0604020202020204" pitchFamily="34" charset="0"/>
              </a:rPr>
              <a:t>Information spaces provide opportunities for action and it is within the context of information spaces that people form their intentions to act. </a:t>
            </a:r>
          </a:p>
          <a:p>
            <a:pPr marL="357188" indent="-357188"/>
            <a:r>
              <a:rPr lang="en-US" sz="1800" b="0" i="0" u="none" strike="noStrike" baseline="0" dirty="0">
                <a:latin typeface="Arial" panose="020B0604020202020204" pitchFamily="34" charset="0"/>
              </a:rPr>
              <a:t>New user experiences offer new opportunities for action. </a:t>
            </a:r>
          </a:p>
          <a:p>
            <a:pPr marL="357188" indent="-357188"/>
            <a:r>
              <a:rPr lang="en-US" sz="1800" b="0" i="0" u="none" strike="noStrike" baseline="0" dirty="0">
                <a:latin typeface="Arial" panose="020B0604020202020204" pitchFamily="34" charset="0"/>
              </a:rPr>
              <a:t>For example the introduction of a bus tracker system into a town or city means that people have real-time information about buses (instead of relying on a fixed paper timetable). </a:t>
            </a:r>
          </a:p>
          <a:p>
            <a:pPr marL="357188" indent="-357188"/>
            <a:r>
              <a:rPr lang="en-US" sz="1800" b="0" i="0" u="none" strike="noStrike" baseline="0" dirty="0">
                <a:latin typeface="Arial" panose="020B0604020202020204" pitchFamily="34" charset="0"/>
              </a:rPr>
              <a:t>This new information enables them to have ideas, form intentions and act in new ways.</a:t>
            </a:r>
          </a:p>
        </p:txBody>
      </p:sp>
    </p:spTree>
    <p:extLst>
      <p:ext uri="{BB962C8B-B14F-4D97-AF65-F5344CB8AC3E}">
        <p14:creationId xmlns:p14="http://schemas.microsoft.com/office/powerpoint/2010/main" val="987499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53432"/>
            <a:ext cx="7886700" cy="765766"/>
          </a:xfrm>
        </p:spPr>
        <p:txBody>
          <a:bodyPr/>
          <a:lstStyle/>
          <a:p>
            <a:r>
              <a:rPr lang="en-US" sz="3600" i="0" u="none" strike="noStrike" kern="1400" baseline="0" dirty="0">
                <a:latin typeface="Arial" panose="020B0604020202020204" pitchFamily="34" charset="0"/>
              </a:rPr>
              <a:t>Information spaces (4 of 4)</a:t>
            </a:r>
          </a:p>
        </p:txBody>
      </p:sp>
      <p:sp>
        <p:nvSpPr>
          <p:cNvPr id="3" name="Text Placeholder 2"/>
          <p:cNvSpPr>
            <a:spLocks noGrp="1"/>
          </p:cNvSpPr>
          <p:nvPr>
            <p:ph type="body" idx="4294967295"/>
          </p:nvPr>
        </p:nvSpPr>
        <p:spPr>
          <a:xfrm>
            <a:off x="660220" y="1407613"/>
            <a:ext cx="7886700" cy="4351338"/>
          </a:xfrm>
        </p:spPr>
        <p:txBody>
          <a:bodyPr>
            <a:normAutofit/>
          </a:bodyPr>
          <a:lstStyle/>
          <a:p>
            <a:pPr marL="357188" indent="-357188"/>
            <a:r>
              <a:rPr lang="en-CA" b="0" i="0" u="none" strike="noStrike" baseline="0" dirty="0">
                <a:latin typeface="Arial" panose="020B0604020202020204" pitchFamily="34" charset="0"/>
              </a:rPr>
              <a:t>Sometimes information spaces are designed specifically to support a well-defined activity. </a:t>
            </a:r>
          </a:p>
          <a:p>
            <a:pPr marL="357188" indent="-357188"/>
            <a:r>
              <a:rPr lang="en-CA" b="0" i="0" u="none" strike="noStrike" baseline="0" dirty="0">
                <a:latin typeface="Arial" panose="020B0604020202020204" pitchFamily="34" charset="0"/>
              </a:rPr>
              <a:t>Many apps fall into this category. For example, there is an app for checking what the weather will be like, an app for sending messages and an app for checking e-mail. </a:t>
            </a:r>
          </a:p>
          <a:p>
            <a:pPr marL="357188" indent="-357188"/>
            <a:r>
              <a:rPr lang="en-CA" b="0" i="0" u="none" strike="noStrike" baseline="0" dirty="0">
                <a:latin typeface="Arial" panose="020B0604020202020204" pitchFamily="34" charset="0"/>
              </a:rPr>
              <a:t>But often activities make use of general-purpose information spaces and information spaces have to serve multiple purposes. </a:t>
            </a:r>
          </a:p>
          <a:p>
            <a:pPr marL="357188" indent="-357188"/>
            <a:r>
              <a:rPr lang="en-CA" b="0" i="0" u="none" strike="noStrike" baseline="0" dirty="0">
                <a:latin typeface="Arial" panose="020B0604020202020204" pitchFamily="34" charset="0"/>
              </a:rPr>
              <a:t>This is when users need to use multiple channels or multiple IAs to achieve their goals.</a:t>
            </a:r>
          </a:p>
        </p:txBody>
      </p:sp>
    </p:spTree>
    <p:extLst>
      <p:ext uri="{BB962C8B-B14F-4D97-AF65-F5344CB8AC3E}">
        <p14:creationId xmlns:p14="http://schemas.microsoft.com/office/powerpoint/2010/main" val="18324123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87975"/>
            <a:ext cx="7886700" cy="696096"/>
          </a:xfrm>
        </p:spPr>
        <p:txBody>
          <a:bodyPr/>
          <a:lstStyle/>
          <a:p>
            <a:r>
              <a:rPr lang="en-US" sz="3600" i="0" u="none" strike="noStrike" kern="1400" baseline="0" dirty="0">
                <a:latin typeface="Arial" panose="020B0604020202020204" pitchFamily="34" charset="0"/>
              </a:rPr>
              <a:t>Airports</a:t>
            </a:r>
          </a:p>
        </p:txBody>
      </p:sp>
      <p:sp>
        <p:nvSpPr>
          <p:cNvPr id="3" name="Text Placeholder 2"/>
          <p:cNvSpPr>
            <a:spLocks noGrp="1"/>
          </p:cNvSpPr>
          <p:nvPr>
            <p:ph type="body" idx="4294967295"/>
          </p:nvPr>
        </p:nvSpPr>
        <p:spPr>
          <a:xfrm>
            <a:off x="656586" y="1425026"/>
            <a:ext cx="7886700" cy="4566468"/>
          </a:xfrm>
        </p:spPr>
        <p:txBody>
          <a:bodyPr>
            <a:noAutofit/>
          </a:bodyPr>
          <a:lstStyle/>
          <a:p>
            <a:pPr marL="357188" indent="-357188"/>
            <a:r>
              <a:rPr lang="en-CA" sz="1800" dirty="0"/>
              <a:t>For example, consider the signage system that might be employed in an airport. </a:t>
            </a:r>
            <a:endParaRPr lang="en-CA" sz="1800" b="1" i="1" dirty="0"/>
          </a:p>
          <a:p>
            <a:pPr marL="357188" indent="-357188"/>
            <a:r>
              <a:rPr lang="en-CA" sz="1800" dirty="0"/>
              <a:t>This is an information space that could consist of some devices (e.g., display devices, cabling, gates, communication mechanisms, chairs, etc.), some information artefacts (e.g., TV monitors showing the times of departures and arrivals, announcements made over a system of loudspeakers, signs showing gate numbers, boarding passes, etc.) and some agents (e.g., people staffing an information desk, people checking boarding passes). </a:t>
            </a:r>
            <a:endParaRPr lang="en-CA" sz="1800" b="1" i="1" dirty="0"/>
          </a:p>
          <a:p>
            <a:pPr marL="357188" indent="-357188"/>
            <a:r>
              <a:rPr lang="en-CA" sz="1800" dirty="0"/>
              <a:t>This information space has to support all the activities that go on at an airport, such as catching planes, finding the right gate, meeting people who have landed, finding lost luggage and so on. </a:t>
            </a:r>
            <a:endParaRPr lang="en-CA" sz="1800" b="1" i="1" dirty="0"/>
          </a:p>
          <a:p>
            <a:pPr marL="357188" indent="-357188"/>
            <a:r>
              <a:rPr lang="en-CA" sz="1800" dirty="0"/>
              <a:t>And it must also support all the other activities that go on at airports that are not directly concerned with air travel such as keeping up with e-mail, taking photos and listening to music.</a:t>
            </a:r>
            <a:endParaRPr lang="en-CA" sz="1800" b="1" i="1" dirty="0"/>
          </a:p>
          <a:p>
            <a:pPr marL="357188" indent="-357188"/>
            <a:endParaRPr lang="en-CA" sz="1800" dirty="0"/>
          </a:p>
        </p:txBody>
      </p:sp>
    </p:spTree>
    <p:extLst>
      <p:ext uri="{BB962C8B-B14F-4D97-AF65-F5344CB8AC3E}">
        <p14:creationId xmlns:p14="http://schemas.microsoft.com/office/powerpoint/2010/main" val="2906621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62141"/>
            <a:ext cx="7886700" cy="730930"/>
          </a:xfrm>
        </p:spPr>
        <p:txBody>
          <a:bodyPr/>
          <a:lstStyle/>
          <a:p>
            <a:r>
              <a:rPr lang="en-US" sz="3600" i="0" u="none" strike="noStrike" kern="1400" baseline="0" dirty="0">
                <a:latin typeface="Arial" panose="020B0604020202020204" pitchFamily="34" charset="0"/>
              </a:rPr>
              <a:t>Retail environments</a:t>
            </a:r>
          </a:p>
        </p:txBody>
      </p:sp>
      <p:sp>
        <p:nvSpPr>
          <p:cNvPr id="3" name="Text Placeholder 2"/>
          <p:cNvSpPr>
            <a:spLocks noGrp="1"/>
          </p:cNvSpPr>
          <p:nvPr>
            <p:ph type="body" idx="4294967295"/>
          </p:nvPr>
        </p:nvSpPr>
        <p:spPr>
          <a:xfrm>
            <a:off x="660220" y="1425032"/>
            <a:ext cx="7886700" cy="4351338"/>
          </a:xfrm>
        </p:spPr>
        <p:txBody>
          <a:bodyPr>
            <a:normAutofit/>
          </a:bodyPr>
          <a:lstStyle/>
          <a:p>
            <a:pPr marL="357188" indent="-357188"/>
            <a:r>
              <a:rPr lang="en-CA" sz="2000" b="0" i="0" u="none" strike="noStrike" baseline="0" dirty="0">
                <a:latin typeface="Arial" panose="020B0604020202020204" pitchFamily="34" charset="0"/>
              </a:rPr>
              <a:t>Another example of an information space is a retail environment. </a:t>
            </a:r>
          </a:p>
          <a:p>
            <a:pPr marL="357188" indent="-357188"/>
            <a:r>
              <a:rPr lang="en-CA" sz="2000" b="0" i="0" u="none" strike="noStrike" baseline="0" dirty="0">
                <a:latin typeface="Arial" panose="020B0604020202020204" pitchFamily="34" charset="0"/>
              </a:rPr>
              <a:t>Here information about the items for sale are put on labels attached to the items. </a:t>
            </a:r>
          </a:p>
          <a:p>
            <a:pPr marL="357188" indent="-357188"/>
            <a:r>
              <a:rPr lang="en-CA" sz="2000" b="0" i="0" u="none" strike="noStrike" baseline="0" dirty="0">
                <a:latin typeface="Arial" panose="020B0604020202020204" pitchFamily="34" charset="0"/>
              </a:rPr>
              <a:t>There are different locations in the store and electronic point of sale systems.  </a:t>
            </a:r>
          </a:p>
          <a:p>
            <a:pPr marL="357188" indent="-357188"/>
            <a:r>
              <a:rPr lang="en-CA" sz="2000" b="0" i="0" u="none" strike="noStrike" baseline="0" dirty="0">
                <a:latin typeface="Arial" panose="020B0604020202020204" pitchFamily="34" charset="0"/>
              </a:rPr>
              <a:t>People who purchase products may take photos of them and post them to social media sites. </a:t>
            </a:r>
          </a:p>
          <a:p>
            <a:pPr marL="357188" indent="-357188"/>
            <a:r>
              <a:rPr lang="en-CA" sz="2000" b="0" i="0" u="none" strike="noStrike" baseline="0" dirty="0">
                <a:latin typeface="Arial" panose="020B0604020202020204" pitchFamily="34" charset="0"/>
              </a:rPr>
              <a:t>Other people see these and discover that the retail store sells these products. </a:t>
            </a:r>
          </a:p>
          <a:p>
            <a:pPr marL="357188" indent="-357188"/>
            <a:r>
              <a:rPr lang="en-CA" sz="2000" b="0" i="0" u="none" strike="noStrike" baseline="0" dirty="0">
                <a:latin typeface="Arial" panose="020B0604020202020204" pitchFamily="34" charset="0"/>
              </a:rPr>
              <a:t>So the social media exchanges and UGC become a part of the wider information space. </a:t>
            </a:r>
          </a:p>
        </p:txBody>
      </p:sp>
    </p:spTree>
    <p:extLst>
      <p:ext uri="{BB962C8B-B14F-4D97-AF65-F5344CB8AC3E}">
        <p14:creationId xmlns:p14="http://schemas.microsoft.com/office/powerpoint/2010/main" val="1780471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79266"/>
            <a:ext cx="7886700" cy="713514"/>
          </a:xfrm>
        </p:spPr>
        <p:txBody>
          <a:bodyPr/>
          <a:lstStyle/>
          <a:p>
            <a:r>
              <a:rPr lang="en-US" sz="3600" i="0" u="none" strike="noStrike" kern="1400" baseline="0" dirty="0">
                <a:latin typeface="Arial" panose="020B0604020202020204" pitchFamily="34" charset="0"/>
              </a:rPr>
              <a:t>Aims (1 of 2)</a:t>
            </a:r>
          </a:p>
        </p:txBody>
      </p:sp>
      <p:sp>
        <p:nvSpPr>
          <p:cNvPr id="3" name="Text Placeholder 2"/>
          <p:cNvSpPr>
            <a:spLocks noGrp="1"/>
          </p:cNvSpPr>
          <p:nvPr>
            <p:ph type="body" idx="4294967295"/>
          </p:nvPr>
        </p:nvSpPr>
        <p:spPr>
          <a:xfrm>
            <a:off x="654777" y="1416400"/>
            <a:ext cx="8049276" cy="4351338"/>
          </a:xfrm>
        </p:spPr>
        <p:txBody>
          <a:bodyPr>
            <a:normAutofit/>
          </a:bodyPr>
          <a:lstStyle/>
          <a:p>
            <a:pPr marL="357188" indent="-357188"/>
            <a:r>
              <a:rPr lang="en-CA" sz="2000" b="0" i="0" u="none" strike="noStrike" baseline="0" dirty="0">
                <a:latin typeface="Arial" panose="020B0604020202020204" pitchFamily="34" charset="0"/>
              </a:rPr>
              <a:t>Information and communication devices are becoming so common and so small that they can truly be said to be becoming ‘ubiquitous’—they are everywhere. </a:t>
            </a:r>
          </a:p>
          <a:p>
            <a:pPr marL="357188" indent="-357188"/>
            <a:r>
              <a:rPr lang="en-CA" sz="2000" b="0" i="0" u="none" strike="noStrike" baseline="0" dirty="0">
                <a:latin typeface="Arial" panose="020B0604020202020204" pitchFamily="34" charset="0"/>
              </a:rPr>
              <a:t>They may be embedded in walls, ceilings, furniture and ornaments. They are worn as jewellery or woven into clothing. </a:t>
            </a:r>
          </a:p>
          <a:p>
            <a:pPr marL="357188" indent="-357188"/>
            <a:r>
              <a:rPr lang="en-CA" sz="2000" b="0" i="0" u="none" strike="noStrike" baseline="0" dirty="0">
                <a:latin typeface="Arial" panose="020B0604020202020204" pitchFamily="34" charset="0"/>
              </a:rPr>
              <a:t>They are carried. </a:t>
            </a:r>
          </a:p>
          <a:p>
            <a:pPr marL="357188" indent="-357188"/>
            <a:r>
              <a:rPr lang="en-CA" sz="2000" b="0" i="0" u="none" strike="noStrike" baseline="0" dirty="0">
                <a:latin typeface="Arial" panose="020B0604020202020204" pitchFamily="34" charset="0"/>
              </a:rPr>
              <a:t>Norman (1999) reminds us of other technologies such as electric motors that used to be fixed in one place. </a:t>
            </a:r>
          </a:p>
          <a:p>
            <a:pPr marL="357188" indent="-357188"/>
            <a:r>
              <a:rPr lang="en-CA" sz="2000" b="0" i="0" u="none" strike="noStrike" baseline="0" dirty="0">
                <a:latin typeface="Arial" panose="020B0604020202020204" pitchFamily="34" charset="0"/>
              </a:rPr>
              <a:t>Electric motors are now truly ubiquitous, embedded in all manner of devices. </a:t>
            </a:r>
          </a:p>
          <a:p>
            <a:pPr marL="357188" indent="-357188"/>
            <a:r>
              <a:rPr lang="en-CA" sz="2000" b="0" i="0" u="none" strike="noStrike" baseline="0" dirty="0">
                <a:latin typeface="Arial" panose="020B0604020202020204" pitchFamily="34" charset="0"/>
              </a:rPr>
              <a:t>The same is happening to computers—except that they also communicate with each other.</a:t>
            </a:r>
          </a:p>
        </p:txBody>
      </p:sp>
    </p:spTree>
    <p:extLst>
      <p:ext uri="{BB962C8B-B14F-4D97-AF65-F5344CB8AC3E}">
        <p14:creationId xmlns:p14="http://schemas.microsoft.com/office/powerpoint/2010/main" val="1978383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53432"/>
            <a:ext cx="7886700" cy="748348"/>
          </a:xfrm>
        </p:spPr>
        <p:txBody>
          <a:bodyPr/>
          <a:lstStyle/>
          <a:p>
            <a:r>
              <a:rPr lang="en-US" sz="3600" i="0" u="none" strike="noStrike" kern="1400" baseline="0" dirty="0">
                <a:latin typeface="Arial" panose="020B0604020202020204" pitchFamily="34" charset="0"/>
              </a:rPr>
              <a:t>Information spaces (1</a:t>
            </a:r>
            <a:r>
              <a:rPr lang="en-US" sz="3600" i="0" u="none" strike="noStrike" kern="1400" dirty="0">
                <a:latin typeface="Arial" panose="020B0604020202020204" pitchFamily="34" charset="0"/>
              </a:rPr>
              <a:t> of 2)</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56587" y="1390197"/>
            <a:ext cx="8128637" cy="4351338"/>
          </a:xfrm>
        </p:spPr>
        <p:txBody>
          <a:bodyPr/>
          <a:lstStyle/>
          <a:p>
            <a:pPr marL="357188" indent="-357188"/>
            <a:r>
              <a:rPr lang="en-CA" sz="2800" b="0" i="0" u="none" strike="noStrike" baseline="0" dirty="0">
                <a:latin typeface="Arial" panose="020B0604020202020204" pitchFamily="34" charset="0"/>
              </a:rPr>
              <a:t>We conceptualize the situation as </a:t>
            </a:r>
            <a:r>
              <a:rPr lang="en-CA" sz="2800" b="0" i="0" u="none" strike="noStrike" baseline="0" dirty="0" smtClean="0">
                <a:latin typeface="Arial" panose="020B0604020202020204" pitchFamily="34" charset="0"/>
              </a:rPr>
              <a:t>in</a:t>
            </a:r>
            <a:br>
              <a:rPr lang="en-CA" sz="2800" b="0" i="0" u="none" strike="noStrike" baseline="0" dirty="0" smtClean="0">
                <a:latin typeface="Arial" panose="020B0604020202020204" pitchFamily="34" charset="0"/>
              </a:rPr>
            </a:br>
            <a:r>
              <a:rPr lang="en-CA" sz="2800" b="0" i="0" u="none" strike="noStrike" baseline="0" dirty="0" smtClean="0">
                <a:latin typeface="Arial" panose="020B0604020202020204" pitchFamily="34" charset="0"/>
              </a:rPr>
              <a:t>Figure </a:t>
            </a:r>
            <a:r>
              <a:rPr lang="en-CA" sz="2800" b="0" i="0" u="none" strike="noStrike" baseline="0" dirty="0">
                <a:latin typeface="Arial" panose="020B0604020202020204" pitchFamily="34" charset="0"/>
              </a:rPr>
              <a:t>18.7.</a:t>
            </a:r>
          </a:p>
          <a:p>
            <a:pPr marL="357188" indent="-357188"/>
            <a:r>
              <a:rPr lang="en-CA" sz="2800" b="0" i="0" u="none" strike="noStrike" baseline="0" dirty="0">
                <a:latin typeface="Arial" panose="020B0604020202020204" pitchFamily="34" charset="0"/>
              </a:rPr>
              <a:t>This shows a configuration of agents, devices and information artefacts and a number of activities. The information space covers several different activities and no activity is supported by a single information artefact. This is the nature of distributed information spaces, and is the case for almost all activities.</a:t>
            </a:r>
          </a:p>
        </p:txBody>
      </p:sp>
    </p:spTree>
    <p:extLst>
      <p:ext uri="{BB962C8B-B14F-4D97-AF65-F5344CB8AC3E}">
        <p14:creationId xmlns:p14="http://schemas.microsoft.com/office/powerpoint/2010/main" val="13419177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62141"/>
            <a:ext cx="7886700" cy="730930"/>
          </a:xfrm>
        </p:spPr>
        <p:txBody>
          <a:bodyPr/>
          <a:lstStyle/>
          <a:p>
            <a:r>
              <a:rPr lang="en-US" sz="3600" i="0" u="none" strike="noStrike" kern="1400" baseline="0" dirty="0">
                <a:latin typeface="Arial" panose="020B0604020202020204" pitchFamily="34" charset="0"/>
              </a:rPr>
              <a:t>Information spaces (2</a:t>
            </a:r>
            <a:r>
              <a:rPr lang="en-US" sz="3600" i="0" u="none" strike="noStrike" kern="1400" dirty="0">
                <a:latin typeface="Arial" panose="020B0604020202020204" pitchFamily="34" charset="0"/>
              </a:rPr>
              <a:t> of 2)</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0135" y="1425029"/>
            <a:ext cx="8125090" cy="4351338"/>
          </a:xfrm>
        </p:spPr>
        <p:txBody>
          <a:bodyPr>
            <a:normAutofit/>
          </a:bodyPr>
          <a:lstStyle/>
          <a:p>
            <a:pPr marL="357188" indent="-357188"/>
            <a:r>
              <a:rPr lang="en-CA" sz="2000" b="0" i="0" u="none" strike="noStrike" baseline="0" dirty="0">
                <a:latin typeface="Arial" panose="020B0604020202020204" pitchFamily="34" charset="0"/>
              </a:rPr>
              <a:t>A key feature of information spaces is that people have to move from one IA to another; they have to access devices and perhaps other agents. </a:t>
            </a:r>
          </a:p>
          <a:p>
            <a:pPr marL="357188" indent="-357188"/>
            <a:r>
              <a:rPr lang="en-CA" sz="2000" b="0" i="0" u="none" strike="noStrike" baseline="0" dirty="0">
                <a:latin typeface="Arial" panose="020B0604020202020204" pitchFamily="34" charset="0"/>
              </a:rPr>
              <a:t>They have to navigate through the information space. </a:t>
            </a:r>
          </a:p>
          <a:p>
            <a:pPr marL="357188" indent="-357188"/>
            <a:r>
              <a:rPr lang="en-CA" sz="2000" b="0" i="0" u="none" strike="noStrike" baseline="0" dirty="0">
                <a:latin typeface="Arial" panose="020B0604020202020204" pitchFamily="34" charset="0"/>
              </a:rPr>
              <a:t>In the case of an airport, or other distributed information space, people need to navigate between the different objects: the agents, information artefacts and devices that constitute that space and physically move through the geographical space. </a:t>
            </a:r>
          </a:p>
          <a:p>
            <a:pPr marL="357188" indent="-357188"/>
            <a:r>
              <a:rPr lang="en-CA" sz="2000" b="0" i="0" u="none" strike="noStrike" baseline="0" dirty="0">
                <a:latin typeface="Arial" panose="020B0604020202020204" pitchFamily="34" charset="0"/>
              </a:rPr>
              <a:t>This raises many issues for people interacting with ubiquitous computing, particularly as the computational devices become increasingly invisible.</a:t>
            </a:r>
          </a:p>
          <a:p>
            <a:pPr marL="357188" indent="-357188"/>
            <a:r>
              <a:rPr lang="en-CA" sz="2000" b="0" i="0" u="none" strike="noStrike" baseline="0" dirty="0">
                <a:latin typeface="Arial" panose="020B0604020202020204" pitchFamily="34" charset="0"/>
              </a:rPr>
              <a:t> It is difficult to know what systems and services exist and what information content is most easily found where.</a:t>
            </a:r>
          </a:p>
        </p:txBody>
      </p:sp>
    </p:spTree>
    <p:extLst>
      <p:ext uri="{BB962C8B-B14F-4D97-AF65-F5344CB8AC3E}">
        <p14:creationId xmlns:p14="http://schemas.microsoft.com/office/powerpoint/2010/main" val="7380945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70559"/>
            <a:ext cx="7886700" cy="730930"/>
          </a:xfrm>
        </p:spPr>
        <p:txBody>
          <a:bodyPr/>
          <a:lstStyle/>
          <a:p>
            <a:r>
              <a:rPr lang="en-US" sz="3600" i="0" u="none" strike="noStrike" kern="1400" baseline="0" dirty="0">
                <a:latin typeface="Arial" panose="020B0604020202020204" pitchFamily="34" charset="0"/>
              </a:rPr>
              <a:t>Sketching information space</a:t>
            </a:r>
          </a:p>
        </p:txBody>
      </p:sp>
      <p:sp>
        <p:nvSpPr>
          <p:cNvPr id="3" name="Text Placeholder 2"/>
          <p:cNvSpPr>
            <a:spLocks noGrp="1"/>
          </p:cNvSpPr>
          <p:nvPr>
            <p:ph type="body" idx="4294967295"/>
          </p:nvPr>
        </p:nvSpPr>
        <p:spPr>
          <a:xfrm>
            <a:off x="663486" y="1425030"/>
            <a:ext cx="7886700" cy="4351338"/>
          </a:xfrm>
        </p:spPr>
        <p:txBody>
          <a:bodyPr>
            <a:noAutofit/>
          </a:bodyPr>
          <a:lstStyle/>
          <a:p>
            <a:pPr marL="357188" indent="-357188"/>
            <a:r>
              <a:rPr lang="en-CA" sz="2000" b="0" i="0" u="none" strike="noStrike" baseline="0" dirty="0">
                <a:latin typeface="Arial" panose="020B0604020202020204" pitchFamily="34" charset="0"/>
              </a:rPr>
              <a:t>Sketches of information space can be used to show how the information is distributed through the components of a space. </a:t>
            </a:r>
          </a:p>
          <a:p>
            <a:pPr marL="357188" indent="-357188"/>
            <a:r>
              <a:rPr lang="en-CA" sz="2000" b="0" i="0" u="none" strike="noStrike" baseline="0" dirty="0">
                <a:latin typeface="Arial" panose="020B0604020202020204" pitchFamily="34" charset="0"/>
              </a:rPr>
              <a:t>Activities are rarely correlated one-to-one with an information artefact. </a:t>
            </a:r>
          </a:p>
          <a:p>
            <a:pPr marL="357188" indent="-357188"/>
            <a:r>
              <a:rPr lang="en-CA" sz="2000" b="0" i="0" u="none" strike="noStrike" baseline="0" dirty="0">
                <a:latin typeface="Arial" panose="020B0604020202020204" pitchFamily="34" charset="0"/>
              </a:rPr>
              <a:t>People will need to access various sources of information in order to complete some activity. </a:t>
            </a:r>
          </a:p>
          <a:p>
            <a:pPr marL="357188" indent="-357188"/>
            <a:r>
              <a:rPr lang="en-CA" sz="2000" b="0" i="0" u="none" strike="noStrike" baseline="0" dirty="0">
                <a:latin typeface="Arial" panose="020B0604020202020204" pitchFamily="34" charset="0"/>
              </a:rPr>
              <a:t>Importantly, some of that information may be in the heads of other people and so sketches of information space should show whether this is the case. </a:t>
            </a:r>
          </a:p>
          <a:p>
            <a:pPr marL="357188" indent="-357188"/>
            <a:r>
              <a:rPr lang="en-CA" sz="2000" b="0" i="0" u="none" strike="noStrike" baseline="0" dirty="0">
                <a:latin typeface="Arial" panose="020B0604020202020204" pitchFamily="34" charset="0"/>
              </a:rPr>
              <a:t>People can be treated as ‘information artefacts’ if we are looking at them from the perspective of the information they can provide.</a:t>
            </a:r>
          </a:p>
          <a:p>
            <a:pPr marL="357188" indent="-357188"/>
            <a:r>
              <a:rPr lang="en-CA" sz="2000" b="0" i="0" u="none" strike="noStrike" baseline="0" dirty="0">
                <a:latin typeface="Arial" panose="020B0604020202020204" pitchFamily="34" charset="0"/>
              </a:rPr>
              <a:t>The ERMIA technique introduced in Chapter 11 can be used for more formal sketches of information spaces</a:t>
            </a:r>
          </a:p>
        </p:txBody>
      </p:sp>
    </p:spTree>
    <p:extLst>
      <p:ext uri="{BB962C8B-B14F-4D97-AF65-F5344CB8AC3E}">
        <p14:creationId xmlns:p14="http://schemas.microsoft.com/office/powerpoint/2010/main" val="12894559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05392"/>
            <a:ext cx="7886700" cy="661262"/>
          </a:xfrm>
        </p:spPr>
        <p:txBody>
          <a:bodyPr/>
          <a:lstStyle/>
          <a:p>
            <a:r>
              <a:rPr lang="en-US" sz="3600" i="0" u="none" strike="noStrike" kern="1400" baseline="0" dirty="0">
                <a:latin typeface="Arial" panose="020B0604020202020204" pitchFamily="34" charset="0"/>
              </a:rPr>
              <a:t>Watching TV (1 of 3)</a:t>
            </a:r>
          </a:p>
        </p:txBody>
      </p:sp>
      <p:sp>
        <p:nvSpPr>
          <p:cNvPr id="3" name="Text Placeholder 2"/>
          <p:cNvSpPr>
            <a:spLocks noGrp="1"/>
          </p:cNvSpPr>
          <p:nvPr>
            <p:ph type="body" idx="4294967295"/>
          </p:nvPr>
        </p:nvSpPr>
        <p:spPr>
          <a:xfrm>
            <a:off x="654777" y="1398907"/>
            <a:ext cx="7886700" cy="4351338"/>
          </a:xfrm>
        </p:spPr>
        <p:txBody>
          <a:bodyPr/>
          <a:lstStyle/>
          <a:p>
            <a:pPr marL="357188" indent="-357188"/>
            <a:r>
              <a:rPr lang="en-CA" sz="2800" b="0" i="0" u="none" strike="noStrike" baseline="0" dirty="0">
                <a:latin typeface="Arial" panose="020B0604020202020204" pitchFamily="34" charset="0"/>
              </a:rPr>
              <a:t>Figure 18.8 illustrates some of the information space for watching TV in my house. Developing the sketch helps the analyst/designer think about issues and explore design problems. Notice the overlap of the various activities—deciding what to watch, recording TV programmes, watching TV and watching DVDs.</a:t>
            </a:r>
          </a:p>
        </p:txBody>
      </p:sp>
    </p:spTree>
    <p:extLst>
      <p:ext uri="{BB962C8B-B14F-4D97-AF65-F5344CB8AC3E}">
        <p14:creationId xmlns:p14="http://schemas.microsoft.com/office/powerpoint/2010/main" val="16284344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03213"/>
            <a:ext cx="7886700" cy="668338"/>
          </a:xfrm>
        </p:spPr>
        <p:txBody>
          <a:bodyPr/>
          <a:lstStyle/>
          <a:p>
            <a:r>
              <a:rPr lang="en-US" sz="3600" i="0" u="none" strike="noStrike" kern="1400" baseline="0" dirty="0">
                <a:latin typeface="Arial" panose="020B0604020202020204" pitchFamily="34" charset="0"/>
              </a:rPr>
              <a:t>Watching TV (2 of 3)</a:t>
            </a:r>
          </a:p>
        </p:txBody>
      </p:sp>
      <p:sp>
        <p:nvSpPr>
          <p:cNvPr id="3" name="Text Placeholder 2"/>
          <p:cNvSpPr>
            <a:spLocks noGrp="1"/>
          </p:cNvSpPr>
          <p:nvPr>
            <p:ph type="body" idx="4294967295"/>
          </p:nvPr>
        </p:nvSpPr>
        <p:spPr>
          <a:xfrm>
            <a:off x="664951" y="1417848"/>
            <a:ext cx="8120273" cy="4351338"/>
          </a:xfrm>
        </p:spPr>
        <p:txBody>
          <a:bodyPr>
            <a:normAutofit/>
          </a:bodyPr>
          <a:lstStyle/>
          <a:p>
            <a:pPr marL="361950" indent="-361950"/>
            <a:r>
              <a:rPr lang="en-CA" sz="2000" b="0" i="0" u="none" strike="noStrike" baseline="0" dirty="0">
                <a:latin typeface="Arial" panose="020B0604020202020204" pitchFamily="34" charset="0"/>
              </a:rPr>
              <a:t>The space includes the agents (me and my partner), various devices such as the TV, the personal video recorder (PVR), the DVD, buttons on the remote controls and so on, and various information artefacts such as the paper TV guide, the PVR, DVD and TV displays and the various remote control units. </a:t>
            </a:r>
          </a:p>
          <a:p>
            <a:pPr marL="361950" indent="-361950"/>
            <a:r>
              <a:rPr lang="en-CA" sz="2000" b="0" i="0" u="none" strike="noStrike" baseline="0" dirty="0">
                <a:latin typeface="Arial" panose="020B0604020202020204" pitchFamily="34" charset="0"/>
              </a:rPr>
              <a:t>There are a lot of relationships to be understood in this space. </a:t>
            </a:r>
          </a:p>
          <a:p>
            <a:pPr marL="361950" indent="-361950"/>
            <a:r>
              <a:rPr lang="en-CA" sz="2000" b="0" i="0" u="none" strike="noStrike" baseline="0" dirty="0">
                <a:latin typeface="Arial" panose="020B0604020202020204" pitchFamily="34" charset="0"/>
              </a:rPr>
              <a:t>For example, the PVR is connected to the TV aerial so that it can record broadcast TV. </a:t>
            </a:r>
          </a:p>
          <a:p>
            <a:pPr marL="361950" indent="-361950"/>
            <a:r>
              <a:rPr lang="en-CA" sz="2000" b="0" i="0" u="none" strike="noStrike" baseline="0" dirty="0">
                <a:latin typeface="Arial" panose="020B0604020202020204" pitchFamily="34" charset="0"/>
              </a:rPr>
              <a:t>The remote control units communicate only with their own device, so I need three remotes. </a:t>
            </a:r>
          </a:p>
          <a:p>
            <a:pPr marL="361950" indent="-361950"/>
            <a:r>
              <a:rPr lang="en-CA" sz="2000" b="0" i="0" u="none" strike="noStrike" baseline="0" dirty="0">
                <a:latin typeface="Arial" panose="020B0604020202020204" pitchFamily="34" charset="0"/>
              </a:rPr>
              <a:t>The TV has to be on the appropriate channel to view the DVD, the PVR or the various TV channels.</a:t>
            </a:r>
          </a:p>
        </p:txBody>
      </p:sp>
    </p:spTree>
    <p:extLst>
      <p:ext uri="{BB962C8B-B14F-4D97-AF65-F5344CB8AC3E}">
        <p14:creationId xmlns:p14="http://schemas.microsoft.com/office/powerpoint/2010/main" val="15666239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31788"/>
            <a:ext cx="7886700" cy="611188"/>
          </a:xfrm>
        </p:spPr>
        <p:txBody>
          <a:bodyPr/>
          <a:lstStyle/>
          <a:p>
            <a:r>
              <a:rPr lang="en-US" sz="3600" i="0" u="none" strike="noStrike" kern="1400" baseline="0" dirty="0">
                <a:latin typeface="Arial" panose="020B0604020202020204" pitchFamily="34" charset="0"/>
              </a:rPr>
              <a:t>Watching TV (3 of 3)</a:t>
            </a:r>
          </a:p>
        </p:txBody>
      </p:sp>
      <p:sp>
        <p:nvSpPr>
          <p:cNvPr id="3" name="Text Placeholder 2"/>
          <p:cNvSpPr>
            <a:spLocks noGrp="1"/>
          </p:cNvSpPr>
          <p:nvPr>
            <p:ph type="body" idx="4294967295"/>
          </p:nvPr>
        </p:nvSpPr>
        <p:spPr>
          <a:xfrm>
            <a:off x="665851" y="1436898"/>
            <a:ext cx="8089960" cy="4845528"/>
          </a:xfrm>
        </p:spPr>
        <p:txBody>
          <a:bodyPr>
            <a:noAutofit/>
          </a:bodyPr>
          <a:lstStyle/>
          <a:p>
            <a:pPr marL="361950" indent="-361950"/>
            <a:r>
              <a:rPr lang="en-CA" sz="1600" b="0" i="0" u="none" strike="noStrike" baseline="0" dirty="0">
                <a:latin typeface="Arial" panose="020B0604020202020204" pitchFamily="34" charset="0"/>
              </a:rPr>
              <a:t>Looking at the activities, we can see how we move through the space in order to complete them. </a:t>
            </a:r>
          </a:p>
          <a:p>
            <a:pPr marL="361950" indent="-361950"/>
            <a:r>
              <a:rPr lang="en-CA" sz="1600" b="0" i="0" u="none" strike="noStrike" baseline="0" dirty="0">
                <a:latin typeface="Arial" panose="020B0604020202020204" pitchFamily="34" charset="0"/>
              </a:rPr>
              <a:t>Choices of programme are discussed with my partner. </a:t>
            </a:r>
          </a:p>
          <a:p>
            <a:pPr marL="361950" indent="-361950"/>
            <a:r>
              <a:rPr lang="en-CA" sz="1600" b="0" i="0" u="none" strike="noStrike" baseline="0" dirty="0">
                <a:latin typeface="Arial" panose="020B0604020202020204" pitchFamily="34" charset="0"/>
              </a:rPr>
              <a:t>We will need to check the time using her wristwatch, look at the TV guide and consult until a decision is made. Finally a channel is decided upon. </a:t>
            </a:r>
          </a:p>
          <a:p>
            <a:pPr marL="361950" indent="-361950"/>
            <a:r>
              <a:rPr lang="en-CA" sz="1600" b="0" i="0" u="none" strike="noStrike" baseline="0" dirty="0">
                <a:latin typeface="Arial" panose="020B0604020202020204" pitchFamily="34" charset="0"/>
              </a:rPr>
              <a:t>To watch TV, I turn the TV on by pressing a button on the TV; the TV display then shows a green light. </a:t>
            </a:r>
          </a:p>
          <a:p>
            <a:pPr marL="361950" indent="-361950"/>
            <a:r>
              <a:rPr lang="en-CA" sz="1600" b="0" i="0" u="none" strike="noStrike" baseline="0" dirty="0">
                <a:latin typeface="Arial" panose="020B0604020202020204" pitchFamily="34" charset="0"/>
              </a:rPr>
              <a:t>Then the channel number has to be pressed on the remote control (though in my case the button labels have become unreadable, so there is an additional process of remembering and counting to locate the required button). </a:t>
            </a:r>
          </a:p>
          <a:p>
            <a:pPr marL="361950" indent="-361950"/>
            <a:r>
              <a:rPr lang="en-CA" sz="1600" b="0" i="0" u="none" strike="noStrike" baseline="0" dirty="0">
                <a:latin typeface="Arial" panose="020B0604020202020204" pitchFamily="34" charset="0"/>
              </a:rPr>
              <a:t>Indeed, if I want to record a TV programme later while I watch a DVD, then it is wiser to select the PVR channel at this point, then use the PVR remote to select the channel on the PVR. </a:t>
            </a:r>
          </a:p>
          <a:p>
            <a:pPr marL="361950" indent="-361950"/>
            <a:r>
              <a:rPr lang="en-CA" sz="1600" b="0" i="0" u="none" strike="noStrike" baseline="0" dirty="0">
                <a:latin typeface="Arial" panose="020B0604020202020204" pitchFamily="34" charset="0"/>
              </a:rPr>
              <a:t>When the programme I want to record starts, I can press ‘rec’ on the PVR remote. </a:t>
            </a:r>
          </a:p>
          <a:p>
            <a:pPr marL="361950" indent="-361950"/>
            <a:r>
              <a:rPr lang="en-CA" sz="1600" b="0" i="0" u="none" strike="noStrike" baseline="0" dirty="0">
                <a:latin typeface="Arial" panose="020B0604020202020204" pitchFamily="34" charset="0"/>
              </a:rPr>
              <a:t>Then I select another channel to watch the DVD. I need to press ‘menu’ on the DVD remote and am then in another information space which is the DVD itself, which has its own menu structure and information architecture. </a:t>
            </a:r>
          </a:p>
          <a:p>
            <a:pPr marL="361950" indent="-361950"/>
            <a:r>
              <a:rPr lang="en-CA" sz="1600" b="0" i="0" u="none" strike="noStrike" baseline="0" dirty="0">
                <a:latin typeface="Arial" panose="020B0604020202020204" pitchFamily="34" charset="0"/>
              </a:rPr>
              <a:t>Phew!</a:t>
            </a:r>
          </a:p>
        </p:txBody>
      </p:sp>
    </p:spTree>
    <p:extLst>
      <p:ext uri="{BB962C8B-B14F-4D97-AF65-F5344CB8AC3E}">
        <p14:creationId xmlns:p14="http://schemas.microsoft.com/office/powerpoint/2010/main" val="20993330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89718"/>
            <a:ext cx="7886700" cy="687388"/>
          </a:xfrm>
        </p:spPr>
        <p:txBody>
          <a:bodyPr/>
          <a:lstStyle/>
          <a:p>
            <a:r>
              <a:rPr lang="en-US" sz="3600" i="0" u="none" strike="noStrike" kern="1400" baseline="0" dirty="0">
                <a:latin typeface="Arial" panose="020B0604020202020204" pitchFamily="34" charset="0"/>
              </a:rPr>
              <a:t>Information spaces</a:t>
            </a:r>
          </a:p>
        </p:txBody>
      </p:sp>
      <p:sp>
        <p:nvSpPr>
          <p:cNvPr id="3" name="Text Placeholder 2"/>
          <p:cNvSpPr>
            <a:spLocks noGrp="1"/>
          </p:cNvSpPr>
          <p:nvPr>
            <p:ph type="body" idx="4294967295"/>
          </p:nvPr>
        </p:nvSpPr>
        <p:spPr>
          <a:xfrm>
            <a:off x="664952" y="1417848"/>
            <a:ext cx="7886700" cy="4660900"/>
          </a:xfrm>
        </p:spPr>
        <p:txBody>
          <a:bodyPr>
            <a:noAutofit/>
          </a:bodyPr>
          <a:lstStyle/>
          <a:p>
            <a:pPr marL="361950" indent="-361950"/>
            <a:r>
              <a:rPr lang="en-CA" sz="2000" b="0" i="0" u="none" strike="noStrike" baseline="0" dirty="0">
                <a:latin typeface="Arial" panose="020B0604020202020204" pitchFamily="34" charset="0"/>
              </a:rPr>
              <a:t>Increasingly designers are concerned with developing information spaces that surround people. </a:t>
            </a:r>
          </a:p>
          <a:p>
            <a:pPr marL="361950" indent="-361950"/>
            <a:r>
              <a:rPr lang="en-CA" sz="2000" b="0" i="0" u="none" strike="noStrike" baseline="0" dirty="0">
                <a:latin typeface="Arial" panose="020B0604020202020204" pitchFamily="34" charset="0"/>
              </a:rPr>
              <a:t>In the distributed information spaces that arise from ubiquitous computing, people will move in and out of spaces that have various capabilities. </a:t>
            </a:r>
          </a:p>
          <a:p>
            <a:pPr marL="361950" indent="-361950"/>
            <a:r>
              <a:rPr lang="en-CA" sz="2000" b="0" i="0" u="none" strike="noStrike" baseline="0" dirty="0">
                <a:latin typeface="Arial" panose="020B0604020202020204" pitchFamily="34" charset="0"/>
              </a:rPr>
              <a:t>We are already familiar with this through the use of mobile phones and the sometimes desperate attempts to get a signal. </a:t>
            </a:r>
          </a:p>
          <a:p>
            <a:pPr marL="361950" indent="-361950"/>
            <a:r>
              <a:rPr lang="en-CA" sz="2000" b="0" i="0" u="none" strike="noStrike" baseline="0" dirty="0">
                <a:latin typeface="Arial" panose="020B0604020202020204" pitchFamily="34" charset="0"/>
              </a:rPr>
              <a:t>As the number of devices and the number of communication methods expand, so there will be new usability and design issues concerned with how spaces can reveal what capabilities they have. </a:t>
            </a:r>
          </a:p>
          <a:p>
            <a:pPr marL="361950" indent="-361950"/>
            <a:r>
              <a:rPr lang="en-CA" sz="2000" b="0" i="0" u="none" strike="noStrike" baseline="0" dirty="0">
                <a:latin typeface="Arial" panose="020B0604020202020204" pitchFamily="34" charset="0"/>
              </a:rPr>
              <a:t>The sketching method is useful and we have used it in the redesign of a radio station’s information space, lighting control in a theatre and navigation facilities on a yacht.</a:t>
            </a:r>
          </a:p>
        </p:txBody>
      </p:sp>
    </p:spTree>
    <p:extLst>
      <p:ext uri="{BB962C8B-B14F-4D97-AF65-F5344CB8AC3E}">
        <p14:creationId xmlns:p14="http://schemas.microsoft.com/office/powerpoint/2010/main" val="3347385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73844"/>
            <a:ext cx="7886700" cy="725488"/>
          </a:xfrm>
        </p:spPr>
        <p:txBody>
          <a:bodyPr/>
          <a:lstStyle/>
          <a:p>
            <a:r>
              <a:rPr lang="en-US" sz="3600" i="0" u="none" strike="noStrike" kern="1400" baseline="0" dirty="0">
                <a:latin typeface="Arial" panose="020B0604020202020204" pitchFamily="34" charset="0"/>
              </a:rPr>
              <a:t>Challenge</a:t>
            </a:r>
          </a:p>
        </p:txBody>
      </p:sp>
      <p:sp>
        <p:nvSpPr>
          <p:cNvPr id="3" name="Text Placeholder 2"/>
          <p:cNvSpPr>
            <a:spLocks noGrp="1"/>
          </p:cNvSpPr>
          <p:nvPr>
            <p:ph type="body" idx="4294967295"/>
          </p:nvPr>
        </p:nvSpPr>
        <p:spPr>
          <a:xfrm>
            <a:off x="665851" y="1406525"/>
            <a:ext cx="7886700" cy="4351338"/>
          </a:xfrm>
        </p:spPr>
        <p:txBody>
          <a:bodyPr/>
          <a:lstStyle/>
          <a:p>
            <a:pPr marL="361950" indent="-361950"/>
            <a:r>
              <a:rPr lang="en-CA" sz="2800" b="0" i="0" u="none" strike="noStrike" baseline="0" dirty="0">
                <a:latin typeface="Arial" panose="020B0604020202020204" pitchFamily="34" charset="0"/>
              </a:rPr>
              <a:t>Sketch the information space of buying some items at a supermarket. Include all the various information artefacts, devices and agents that there are.</a:t>
            </a:r>
          </a:p>
        </p:txBody>
      </p:sp>
    </p:spTree>
    <p:extLst>
      <p:ext uri="{BB962C8B-B14F-4D97-AF65-F5344CB8AC3E}">
        <p14:creationId xmlns:p14="http://schemas.microsoft.com/office/powerpoint/2010/main" val="16910207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96973"/>
            <a:ext cx="7886700" cy="678680"/>
          </a:xfrm>
        </p:spPr>
        <p:txBody>
          <a:bodyPr/>
          <a:lstStyle/>
          <a:p>
            <a:r>
              <a:rPr lang="en-US" sz="3600" i="0" u="none" strike="noStrike" kern="1400" baseline="0" dirty="0">
                <a:latin typeface="Arial" panose="020B0604020202020204" pitchFamily="34" charset="0"/>
              </a:rPr>
              <a:t>Distributed resources (1 of 3)</a:t>
            </a:r>
          </a:p>
        </p:txBody>
      </p:sp>
      <p:sp>
        <p:nvSpPr>
          <p:cNvPr id="3" name="Text Placeholder 2"/>
          <p:cNvSpPr>
            <a:spLocks noGrp="1"/>
          </p:cNvSpPr>
          <p:nvPr>
            <p:ph type="body" idx="4294967295"/>
          </p:nvPr>
        </p:nvSpPr>
        <p:spPr>
          <a:xfrm>
            <a:off x="660219" y="1425030"/>
            <a:ext cx="7886700" cy="4697096"/>
          </a:xfrm>
        </p:spPr>
        <p:txBody>
          <a:bodyPr>
            <a:noAutofit/>
          </a:bodyPr>
          <a:lstStyle/>
          <a:p>
            <a:pPr marL="357188" indent="-357188"/>
            <a:r>
              <a:rPr lang="en-CA" sz="2000" b="0" i="0" u="none" strike="noStrike" baseline="0" dirty="0">
                <a:latin typeface="Arial" panose="020B0604020202020204" pitchFamily="34" charset="0"/>
              </a:rPr>
              <a:t>Wright et al. (2000) present a model of distributed information spaces called the Resources Model in which they focus on information structures and interaction strategies. They propose that there are six types of resource that are utilized when undertaking an activity:</a:t>
            </a:r>
          </a:p>
          <a:p>
            <a:pPr marL="357188" indent="-357188"/>
            <a:r>
              <a:rPr lang="en-CA" sz="2000" b="0" i="0" u="none" strike="noStrike" baseline="0" dirty="0">
                <a:latin typeface="Arial" panose="020B0604020202020204" pitchFamily="34" charset="0"/>
              </a:rPr>
              <a:t>Goals describe the required state of the world.</a:t>
            </a:r>
          </a:p>
          <a:p>
            <a:pPr marL="357188" indent="-357188"/>
            <a:r>
              <a:rPr lang="en-CA" sz="2000" b="0" i="0" u="none" strike="noStrike" baseline="0" dirty="0">
                <a:latin typeface="Arial" panose="020B0604020202020204" pitchFamily="34" charset="0"/>
              </a:rPr>
              <a:t>Plans are sequences of actions that could be carried out.</a:t>
            </a:r>
          </a:p>
          <a:p>
            <a:pPr marL="357188" indent="-357188"/>
            <a:r>
              <a:rPr lang="en-CA" sz="2000" b="0" i="0" u="none" strike="noStrike" baseline="0" dirty="0">
                <a:latin typeface="Arial" panose="020B0604020202020204" pitchFamily="34" charset="0"/>
              </a:rPr>
              <a:t>Possibilities describe the set of possible next actions.</a:t>
            </a:r>
          </a:p>
          <a:p>
            <a:pPr marL="357188" indent="-357188"/>
            <a:r>
              <a:rPr lang="en-CA" sz="2000" b="0" i="0" u="none" strike="noStrike" baseline="0" dirty="0">
                <a:latin typeface="Arial" panose="020B0604020202020204" pitchFamily="34" charset="0"/>
              </a:rPr>
              <a:t>History is the actual interaction history that has occurred—either the immediate history or a generic history.</a:t>
            </a:r>
          </a:p>
          <a:p>
            <a:pPr marL="357188" indent="-357188"/>
            <a:r>
              <a:rPr lang="en-CA" sz="2000" b="0" i="0" u="none" strike="noStrike" baseline="0" dirty="0">
                <a:latin typeface="Arial" panose="020B0604020202020204" pitchFamily="34" charset="0"/>
              </a:rPr>
              <a:t>Action–effect relations describe the relationships between the effect that taking an action will have and the interaction.</a:t>
            </a:r>
          </a:p>
          <a:p>
            <a:pPr marL="357188" indent="-357188"/>
            <a:r>
              <a:rPr lang="en-CA" sz="2000" b="0" i="0" u="none" strike="noStrike" baseline="0" dirty="0">
                <a:latin typeface="Arial" panose="020B0604020202020204" pitchFamily="34" charset="0"/>
              </a:rPr>
              <a:t>States are the collection of relevant values of the objects in the system at any one time.</a:t>
            </a:r>
          </a:p>
        </p:txBody>
      </p:sp>
    </p:spTree>
    <p:extLst>
      <p:ext uri="{BB962C8B-B14F-4D97-AF65-F5344CB8AC3E}">
        <p14:creationId xmlns:p14="http://schemas.microsoft.com/office/powerpoint/2010/main" val="11864549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31515"/>
            <a:ext cx="7886700" cy="609010"/>
          </a:xfrm>
        </p:spPr>
        <p:txBody>
          <a:bodyPr/>
          <a:lstStyle/>
          <a:p>
            <a:r>
              <a:rPr lang="en-US" sz="3600" i="0" u="none" strike="noStrike" kern="1400" baseline="0" dirty="0">
                <a:latin typeface="Arial" panose="020B0604020202020204" pitchFamily="34" charset="0"/>
              </a:rPr>
              <a:t>Distributed resources (2 of 3)</a:t>
            </a:r>
          </a:p>
        </p:txBody>
      </p:sp>
      <p:sp>
        <p:nvSpPr>
          <p:cNvPr id="3" name="Text Placeholder 2"/>
          <p:cNvSpPr>
            <a:spLocks noGrp="1"/>
          </p:cNvSpPr>
          <p:nvPr>
            <p:ph type="body" idx="4294967295"/>
          </p:nvPr>
        </p:nvSpPr>
        <p:spPr>
          <a:xfrm>
            <a:off x="665213" y="1433735"/>
            <a:ext cx="7886700" cy="4627428"/>
          </a:xfrm>
        </p:spPr>
        <p:txBody>
          <a:bodyPr>
            <a:noAutofit/>
          </a:bodyPr>
          <a:lstStyle/>
          <a:p>
            <a:pPr marL="357188" indent="-357188"/>
            <a:r>
              <a:rPr lang="en-CA" sz="1600" b="0" i="0" u="none" strike="noStrike" baseline="0" dirty="0">
                <a:latin typeface="Arial" panose="020B0604020202020204" pitchFamily="34" charset="0"/>
              </a:rPr>
              <a:t>These resources are not kept in any one place, but rather are distributed throughout an environment. </a:t>
            </a:r>
          </a:p>
          <a:p>
            <a:pPr marL="357188" indent="-357188"/>
            <a:r>
              <a:rPr lang="en-CA" sz="1600" b="0" i="0" u="none" strike="noStrike" baseline="0" dirty="0">
                <a:latin typeface="Arial" panose="020B0604020202020204" pitchFamily="34" charset="0"/>
              </a:rPr>
              <a:t>For example, plans can be a mental construct of people or they might appear as an operating manual. </a:t>
            </a:r>
          </a:p>
          <a:p>
            <a:pPr marL="357188" indent="-357188"/>
            <a:r>
              <a:rPr lang="en-CA" sz="1600" b="0" i="0" u="none" strike="noStrike" baseline="0" dirty="0">
                <a:latin typeface="Arial" panose="020B0604020202020204" pitchFamily="34" charset="0"/>
              </a:rPr>
              <a:t>Possibilities are often represented externally such as in (restaurant, or other) menus, as are action–effect relations and histories. </a:t>
            </a:r>
          </a:p>
          <a:p>
            <a:pPr marL="357188" indent="-357188"/>
            <a:r>
              <a:rPr lang="en-CA" sz="1600" b="0" i="0" u="none" strike="noStrike" baseline="0" dirty="0">
                <a:latin typeface="Arial" panose="020B0604020202020204" pitchFamily="34" charset="0"/>
              </a:rPr>
              <a:t>Knowing action–effect relations and the history (e.g., pressing button 3 now on the remote control will select channel 3) allows us to achieve the goal.</a:t>
            </a:r>
          </a:p>
          <a:p>
            <a:pPr marL="357188" indent="-357188"/>
            <a:r>
              <a:rPr lang="en-CA" sz="1600" b="0" i="0" u="none" strike="noStrike" baseline="0" dirty="0">
                <a:latin typeface="Arial" panose="020B0604020202020204" pitchFamily="34" charset="0"/>
              </a:rPr>
              <a:t>Wright et al. (2000) identify four interaction strategies that may be used:</a:t>
            </a:r>
          </a:p>
          <a:p>
            <a:pPr marL="357188" indent="-357188"/>
            <a:r>
              <a:rPr lang="en-CA" sz="1600" b="0" i="0" u="none" strike="noStrike" baseline="0" dirty="0">
                <a:latin typeface="Arial" panose="020B0604020202020204" pitchFamily="34" charset="0"/>
              </a:rPr>
              <a:t>Plan following involves the user coordinating a pre-computed plan, bearing in mind the history so far.</a:t>
            </a:r>
          </a:p>
          <a:p>
            <a:pPr marL="357188" indent="-357188"/>
            <a:r>
              <a:rPr lang="en-CA" sz="1600" b="0" i="0" u="none" strike="noStrike" baseline="0" dirty="0">
                <a:latin typeface="Arial" panose="020B0604020202020204" pitchFamily="34" charset="0"/>
              </a:rPr>
              <a:t>Plan construction involves examining possibilities and deciding on a course of action (resulting in plan following).</a:t>
            </a:r>
          </a:p>
          <a:p>
            <a:pPr marL="357188" indent="-357188"/>
            <a:r>
              <a:rPr lang="en-CA" sz="1600" b="0" i="0" u="none" strike="noStrike" baseline="0" dirty="0">
                <a:latin typeface="Arial" panose="020B0604020202020204" pitchFamily="34" charset="0"/>
              </a:rPr>
              <a:t>Goal matching involves identifying the action–effect relations needed to take the current state to a goal state.</a:t>
            </a:r>
          </a:p>
          <a:p>
            <a:pPr marL="357188" indent="-357188"/>
            <a:r>
              <a:rPr lang="en-CA" sz="1600" b="0" i="0" u="none" strike="noStrike" baseline="0" dirty="0">
                <a:latin typeface="Arial" panose="020B0604020202020204" pitchFamily="34" charset="0"/>
              </a:rPr>
              <a:t>History-based methods rely on knowledge of what has previously been selected or rejected in order to formulate an interaction strategy.</a:t>
            </a:r>
          </a:p>
        </p:txBody>
      </p:sp>
    </p:spTree>
    <p:extLst>
      <p:ext uri="{BB962C8B-B14F-4D97-AF65-F5344CB8AC3E}">
        <p14:creationId xmlns:p14="http://schemas.microsoft.com/office/powerpoint/2010/main" val="1362816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79557"/>
            <a:ext cx="7886700" cy="713514"/>
          </a:xfrm>
        </p:spPr>
        <p:txBody>
          <a:bodyPr/>
          <a:lstStyle/>
          <a:p>
            <a:r>
              <a:rPr lang="en-US" sz="3600" i="0" u="none" strike="noStrike" kern="1400" baseline="0" dirty="0">
                <a:latin typeface="Arial" panose="020B0604020202020204" pitchFamily="34" charset="0"/>
              </a:rPr>
              <a:t>Aims (2 of 2)</a:t>
            </a:r>
          </a:p>
        </p:txBody>
      </p:sp>
      <p:sp>
        <p:nvSpPr>
          <p:cNvPr id="3" name="Text Placeholder 2"/>
          <p:cNvSpPr>
            <a:spLocks noGrp="1"/>
          </p:cNvSpPr>
          <p:nvPr>
            <p:ph type="body" idx="4294967295"/>
          </p:nvPr>
        </p:nvSpPr>
        <p:spPr>
          <a:xfrm>
            <a:off x="660221" y="1425026"/>
            <a:ext cx="7886700" cy="4351338"/>
          </a:xfrm>
        </p:spPr>
        <p:txBody>
          <a:bodyPr>
            <a:noAutofit/>
          </a:bodyPr>
          <a:lstStyle/>
          <a:p>
            <a:pPr marL="357188" indent="-357188"/>
            <a:r>
              <a:rPr lang="en-CA" sz="1800" b="0" i="0" u="none" strike="noStrike" baseline="0" dirty="0">
                <a:latin typeface="Arial" panose="020B0604020202020204" pitchFamily="34" charset="0"/>
              </a:rPr>
              <a:t>The term ‘ubiquitous computing’ covers several areas of computing, including wearable computing, mobile computing (sometimes collectively called nomadic computing), computationally enabled environments, also called ‘responsive environments,’ and cyber-physical systems. </a:t>
            </a:r>
          </a:p>
          <a:p>
            <a:pPr marL="357188" indent="-357188"/>
            <a:r>
              <a:rPr lang="en-CA" sz="1800" b="0" i="0" u="none" strike="noStrike" baseline="0" dirty="0">
                <a:latin typeface="Arial" panose="020B0604020202020204" pitchFamily="34" charset="0"/>
              </a:rPr>
              <a:t>In many cases people will use a mobile computing device to interact with a computationally enabled environment. </a:t>
            </a:r>
          </a:p>
          <a:p>
            <a:pPr marL="357188" indent="-357188"/>
            <a:r>
              <a:rPr lang="en-CA" sz="1800" b="0" i="0" u="none" strike="noStrike" baseline="0" dirty="0">
                <a:latin typeface="Arial" panose="020B0604020202020204" pitchFamily="34" charset="0"/>
              </a:rPr>
              <a:t>But there are many other issues concerned with mobile computing. </a:t>
            </a:r>
          </a:p>
          <a:p>
            <a:pPr marL="357188" indent="-357188"/>
            <a:r>
              <a:rPr lang="en-CA" sz="1800" b="0" i="0" u="none" strike="noStrike" baseline="0" dirty="0">
                <a:latin typeface="Arial" panose="020B0604020202020204" pitchFamily="34" charset="0"/>
              </a:rPr>
              <a:t>Consequently we devote a whole chapter (Chapter 19) to discussing the issues of mobile computing. </a:t>
            </a:r>
          </a:p>
          <a:p>
            <a:pPr marL="357188" indent="-357188"/>
            <a:r>
              <a:rPr lang="en-CA" sz="1800" b="0" i="0" u="none" strike="noStrike" baseline="0" dirty="0">
                <a:latin typeface="Arial" panose="020B0604020202020204" pitchFamily="34" charset="0"/>
              </a:rPr>
              <a:t>Similarly, wearable computing is covered in Chapter 20. </a:t>
            </a:r>
          </a:p>
          <a:p>
            <a:pPr marL="357188" indent="-357188"/>
            <a:r>
              <a:rPr lang="en-CA" sz="1800" b="0" i="0" u="none" strike="noStrike" baseline="0" dirty="0">
                <a:latin typeface="Arial" panose="020B0604020202020204" pitchFamily="34" charset="0"/>
              </a:rPr>
              <a:t>In this chapter we focus on general issues of ubiquitous computing, in particular how information and interaction are distributed across physical environments.</a:t>
            </a:r>
          </a:p>
        </p:txBody>
      </p:sp>
    </p:spTree>
    <p:extLst>
      <p:ext uri="{BB962C8B-B14F-4D97-AF65-F5344CB8AC3E}">
        <p14:creationId xmlns:p14="http://schemas.microsoft.com/office/powerpoint/2010/main" val="7647149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88183"/>
            <a:ext cx="7886700" cy="696096"/>
          </a:xfrm>
        </p:spPr>
        <p:txBody>
          <a:bodyPr/>
          <a:lstStyle/>
          <a:p>
            <a:r>
              <a:rPr lang="en-US" sz="3600" i="0" u="none" strike="noStrike" kern="1400" baseline="0" dirty="0">
                <a:latin typeface="Arial" panose="020B0604020202020204" pitchFamily="34" charset="0"/>
              </a:rPr>
              <a:t>Distributed resources (3 of 3)</a:t>
            </a:r>
          </a:p>
        </p:txBody>
      </p:sp>
      <p:sp>
        <p:nvSpPr>
          <p:cNvPr id="3" name="Text Placeholder 2"/>
          <p:cNvSpPr>
            <a:spLocks noGrp="1"/>
          </p:cNvSpPr>
          <p:nvPr>
            <p:ph type="body" idx="4294967295"/>
          </p:nvPr>
        </p:nvSpPr>
        <p:spPr>
          <a:xfrm>
            <a:off x="660138" y="1416234"/>
            <a:ext cx="7886700" cy="4679682"/>
          </a:xfrm>
        </p:spPr>
        <p:txBody>
          <a:bodyPr>
            <a:noAutofit/>
          </a:bodyPr>
          <a:lstStyle/>
          <a:p>
            <a:pPr marL="357188" indent="-357188"/>
            <a:r>
              <a:rPr lang="en-CA" b="0" i="0" u="none" strike="noStrike" baseline="0" dirty="0">
                <a:latin typeface="Arial" panose="020B0604020202020204" pitchFamily="34" charset="0"/>
              </a:rPr>
              <a:t>Wright et al. (2000) provide a number of examples of distributed information and how different strategies are useful at different times. </a:t>
            </a:r>
          </a:p>
          <a:p>
            <a:pPr marL="357188" indent="-357188"/>
            <a:r>
              <a:rPr lang="en-CA" b="0" i="0" u="none" strike="noStrike" baseline="0" dirty="0">
                <a:latin typeface="Arial" panose="020B0604020202020204" pitchFamily="34" charset="0"/>
              </a:rPr>
              <a:t>They argue that action is informed by configurations of resources—‘a collection of information structures that find expression as representations internally and externally.’ </a:t>
            </a:r>
          </a:p>
          <a:p>
            <a:pPr marL="357188" indent="-357188"/>
            <a:r>
              <a:rPr lang="en-CA" b="0" i="0" u="none" strike="noStrike" baseline="0" dirty="0">
                <a:latin typeface="Arial" panose="020B0604020202020204" pitchFamily="34" charset="0"/>
              </a:rPr>
              <a:t>Clearly in any distributed space these are exactly the issues that we were considering in navigation of information space. </a:t>
            </a:r>
          </a:p>
          <a:p>
            <a:pPr marL="357188" indent="-357188"/>
            <a:r>
              <a:rPr lang="en-CA" b="0" i="0" u="none" strike="noStrike" baseline="0" dirty="0">
                <a:latin typeface="Arial" panose="020B0604020202020204" pitchFamily="34" charset="0"/>
              </a:rPr>
              <a:t>There are also strong resonances with distributed cognition.</a:t>
            </a:r>
          </a:p>
        </p:txBody>
      </p:sp>
    </p:spTree>
    <p:extLst>
      <p:ext uri="{BB962C8B-B14F-4D97-AF65-F5344CB8AC3E}">
        <p14:creationId xmlns:p14="http://schemas.microsoft.com/office/powerpoint/2010/main" val="19473665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14100"/>
            <a:ext cx="7886700" cy="643846"/>
          </a:xfrm>
        </p:spPr>
        <p:txBody>
          <a:bodyPr/>
          <a:lstStyle/>
          <a:p>
            <a:r>
              <a:rPr lang="en-US" sz="3600" i="0" u="none" strike="noStrike" kern="1400" baseline="0" dirty="0">
                <a:latin typeface="Arial" panose="020B0604020202020204" pitchFamily="34" charset="0"/>
              </a:rPr>
              <a:t>Challenge </a:t>
            </a:r>
          </a:p>
        </p:txBody>
      </p:sp>
      <p:sp>
        <p:nvSpPr>
          <p:cNvPr id="3" name="Text Placeholder 2"/>
          <p:cNvSpPr>
            <a:spLocks noGrp="1"/>
          </p:cNvSpPr>
          <p:nvPr>
            <p:ph type="body" idx="4294967295"/>
          </p:nvPr>
        </p:nvSpPr>
        <p:spPr>
          <a:xfrm>
            <a:off x="654777" y="1398899"/>
            <a:ext cx="7886700" cy="4351338"/>
          </a:xfrm>
        </p:spPr>
        <p:txBody>
          <a:bodyPr/>
          <a:lstStyle/>
          <a:p>
            <a:pPr marL="357188" indent="-357188"/>
            <a:r>
              <a:rPr lang="en-CA" sz="2800" b="0" i="0" u="none" strike="noStrike" baseline="0" dirty="0">
                <a:latin typeface="Arial" panose="020B0604020202020204" pitchFamily="34" charset="0"/>
              </a:rPr>
              <a:t>Consider your journey from home to university, or your workplace. What information resources do you make use of? How is this different if you are going to an unfamiliar destination?</a:t>
            </a:r>
          </a:p>
        </p:txBody>
      </p:sp>
    </p:spTree>
    <p:extLst>
      <p:ext uri="{BB962C8B-B14F-4D97-AF65-F5344CB8AC3E}">
        <p14:creationId xmlns:p14="http://schemas.microsoft.com/office/powerpoint/2010/main" val="17383549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53515"/>
            <a:ext cx="7886700" cy="748348"/>
          </a:xfrm>
        </p:spPr>
        <p:txBody>
          <a:bodyPr/>
          <a:lstStyle/>
          <a:p>
            <a:r>
              <a:rPr lang="en-US" sz="3600" i="0" u="none" strike="noStrike" kern="1400" baseline="0" dirty="0">
                <a:latin typeface="Arial" panose="020B0604020202020204" pitchFamily="34" charset="0"/>
              </a:rPr>
              <a:t>Blended spaces (1 of</a:t>
            </a:r>
            <a:r>
              <a:rPr lang="en-US" sz="3600" i="0" u="none" strike="noStrike" kern="1400" dirty="0">
                <a:latin typeface="Arial" panose="020B0604020202020204" pitchFamily="34" charset="0"/>
              </a:rPr>
              <a:t> 2)</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3486" y="1433652"/>
            <a:ext cx="7886700" cy="4723222"/>
          </a:xfrm>
        </p:spPr>
        <p:txBody>
          <a:bodyPr>
            <a:noAutofit/>
          </a:bodyPr>
          <a:lstStyle/>
          <a:p>
            <a:pPr marL="357188" indent="-357188"/>
            <a:r>
              <a:rPr lang="en-CA" sz="1800" b="0" i="0" u="none" strike="noStrike" baseline="0" dirty="0">
                <a:latin typeface="Arial" panose="020B0604020202020204" pitchFamily="34" charset="0"/>
              </a:rPr>
              <a:t>Blended spaces are spaces where a physical space is deliberately integrated in a close-knit way with a digital space (</a:t>
            </a:r>
            <a:r>
              <a:rPr lang="en-CA" sz="1800" b="0" i="0" u="none" strike="noStrike" baseline="0" dirty="0" err="1">
                <a:latin typeface="Arial" panose="020B0604020202020204" pitchFamily="34" charset="0"/>
              </a:rPr>
              <a:t>Benyon</a:t>
            </a:r>
            <a:r>
              <a:rPr lang="en-CA" sz="1800" b="0" i="0" u="none" strike="noStrike" baseline="0" dirty="0">
                <a:latin typeface="Arial" panose="020B0604020202020204" pitchFamily="34" charset="0"/>
              </a:rPr>
              <a:t>, 2014). </a:t>
            </a:r>
          </a:p>
          <a:p>
            <a:pPr marL="357188" indent="-357188"/>
            <a:r>
              <a:rPr lang="en-CA" sz="1800" b="0" i="0" u="none" strike="noStrike" baseline="0" dirty="0">
                <a:latin typeface="Arial" panose="020B0604020202020204" pitchFamily="34" charset="0"/>
              </a:rPr>
              <a:t>Designing for ubicomp is about designing for a mix of the physical and the digital. </a:t>
            </a:r>
          </a:p>
          <a:p>
            <a:pPr marL="357188" indent="-357188"/>
            <a:r>
              <a:rPr lang="en-CA" sz="1800" b="0" i="0" u="none" strike="noStrike" baseline="0" dirty="0">
                <a:latin typeface="Arial" panose="020B0604020202020204" pitchFamily="34" charset="0"/>
              </a:rPr>
              <a:t>For example </a:t>
            </a:r>
            <a:r>
              <a:rPr lang="en-CA" sz="1800" b="0" i="0" u="none" strike="noStrike" baseline="0" dirty="0" err="1">
                <a:latin typeface="Arial" panose="020B0604020202020204" pitchFamily="34" charset="0"/>
              </a:rPr>
              <a:t>Randell</a:t>
            </a:r>
            <a:r>
              <a:rPr lang="en-CA" sz="1800" b="0" i="0" u="none" strike="noStrike" baseline="0" dirty="0">
                <a:latin typeface="Arial" panose="020B0604020202020204" pitchFamily="34" charset="0"/>
              </a:rPr>
              <a:t> et al. (2003) discuss how they designed an augmented reality wood—an environment where children could explore an information space embedded in a wood, and there are many examples of ubicomp games such as </a:t>
            </a:r>
            <a:r>
              <a:rPr lang="en-CA" sz="1800" b="0" i="1" u="none" strike="noStrike" baseline="0" dirty="0">
                <a:latin typeface="Arial" panose="020B0604020202020204" pitchFamily="34" charset="0"/>
              </a:rPr>
              <a:t>Pokémon Go </a:t>
            </a:r>
            <a:r>
              <a:rPr lang="en-CA" sz="1800" b="0" i="0" u="none" strike="noStrike" baseline="0" dirty="0">
                <a:latin typeface="Arial" panose="020B0604020202020204" pitchFamily="34" charset="0"/>
              </a:rPr>
              <a:t>and </a:t>
            </a:r>
            <a:r>
              <a:rPr lang="en-CA" sz="1800" b="0" i="1" u="none" strike="noStrike" baseline="0" dirty="0" err="1">
                <a:latin typeface="Arial" panose="020B0604020202020204" pitchFamily="34" charset="0"/>
              </a:rPr>
              <a:t>Botfighters</a:t>
            </a:r>
            <a:r>
              <a:rPr lang="en-CA" sz="1800" b="0" i="0" u="none" strike="noStrike" baseline="0" dirty="0">
                <a:latin typeface="Arial" panose="020B0604020202020204" pitchFamily="34" charset="0"/>
              </a:rPr>
              <a:t>, described in Chapter 19.</a:t>
            </a:r>
          </a:p>
          <a:p>
            <a:pPr marL="357188" indent="-357188"/>
            <a:r>
              <a:rPr lang="en-CA" sz="1800" b="0" i="0" u="none" strike="noStrike" baseline="0" dirty="0">
                <a:latin typeface="Arial" panose="020B0604020202020204" pitchFamily="34" charset="0"/>
              </a:rPr>
              <a:t>Smart cities, modern retail environments and digital tourism are all examples of spaces that mix physical and digital. </a:t>
            </a:r>
          </a:p>
          <a:p>
            <a:pPr marL="357188" indent="-357188"/>
            <a:r>
              <a:rPr lang="en-CA" sz="1800" b="0" i="0" u="none" strike="noStrike" baseline="0" dirty="0">
                <a:latin typeface="Arial" panose="020B0604020202020204" pitchFamily="34" charset="0"/>
              </a:rPr>
              <a:t>In order to provide the best UX, designers of ubiquitous computing, need to think about the whole experience of the interaction. </a:t>
            </a:r>
          </a:p>
          <a:p>
            <a:pPr marL="357188" indent="-357188"/>
            <a:r>
              <a:rPr lang="en-CA" sz="1800" b="0" i="0" u="none" strike="noStrike" baseline="0" dirty="0">
                <a:latin typeface="Arial" panose="020B0604020202020204" pitchFamily="34" charset="0"/>
              </a:rPr>
              <a:t>This means they need to think about the shape and content of the physical space and of the digital space and how they are brought together. </a:t>
            </a:r>
          </a:p>
        </p:txBody>
      </p:sp>
    </p:spTree>
    <p:extLst>
      <p:ext uri="{BB962C8B-B14F-4D97-AF65-F5344CB8AC3E}">
        <p14:creationId xmlns:p14="http://schemas.microsoft.com/office/powerpoint/2010/main" val="170305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61844"/>
            <a:ext cx="7886700" cy="730930"/>
          </a:xfrm>
        </p:spPr>
        <p:txBody>
          <a:bodyPr/>
          <a:lstStyle/>
          <a:p>
            <a:r>
              <a:rPr lang="en-US" sz="3600" i="0" u="none" strike="noStrike" kern="1400" baseline="0" dirty="0">
                <a:latin typeface="Arial" panose="020B0604020202020204" pitchFamily="34" charset="0"/>
              </a:rPr>
              <a:t>Blended spaces (2 of</a:t>
            </a:r>
            <a:r>
              <a:rPr lang="en-US" sz="3600" i="0" u="none" strike="noStrike" kern="1400" dirty="0">
                <a:latin typeface="Arial" panose="020B0604020202020204" pitchFamily="34" charset="0"/>
              </a:rPr>
              <a:t> 2)</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0219" y="1425026"/>
            <a:ext cx="7886700" cy="4351338"/>
          </a:xfrm>
        </p:spPr>
        <p:txBody>
          <a:bodyPr>
            <a:normAutofit/>
          </a:bodyPr>
          <a:lstStyle/>
          <a:p>
            <a:pPr marL="357188" indent="-357188"/>
            <a:r>
              <a:rPr lang="en-CA" sz="2000" dirty="0"/>
              <a:t>Recall that a blend is a construct that takes input from two domains that share some correspondences that are embodied in a more generic concept. </a:t>
            </a:r>
            <a:endParaRPr lang="en-CA" sz="2000" b="1" i="1" dirty="0"/>
          </a:p>
          <a:p>
            <a:pPr marL="357188" indent="-357188"/>
            <a:r>
              <a:rPr lang="en-CA" sz="2000" dirty="0"/>
              <a:t>In chapter 9 we discussed the idea of a window on a computer desktop that was a blend of a window in a house and some operating system functions. </a:t>
            </a:r>
            <a:endParaRPr lang="en-CA" sz="2000" b="1" i="1" dirty="0"/>
          </a:p>
          <a:p>
            <a:pPr marL="357188" indent="-357188"/>
            <a:r>
              <a:rPr lang="en-CA" sz="2000" dirty="0"/>
              <a:t>We find the principles of designing with blends very useful in the context of ubicomp to help designers think about the relationships between physical and digital spaces and the physical and digital objects in those spaces. </a:t>
            </a:r>
            <a:endParaRPr lang="en-CA" sz="2000" b="1" i="1" dirty="0"/>
          </a:p>
          <a:p>
            <a:pPr marL="357188" indent="-357188"/>
            <a:r>
              <a:rPr lang="en-CA" sz="2000" dirty="0"/>
              <a:t>The central message is that in ubicomp environments designers are producing a space blended from the characteristics of the physical and the digital spaces. </a:t>
            </a:r>
            <a:endParaRPr lang="en-CA" sz="2000" b="1" i="1" dirty="0"/>
          </a:p>
          <a:p>
            <a:pPr marL="357188" indent="-357188"/>
            <a:endParaRPr lang="en-CA" sz="2000" dirty="0"/>
          </a:p>
        </p:txBody>
      </p:sp>
    </p:spTree>
    <p:extLst>
      <p:ext uri="{BB962C8B-B14F-4D97-AF65-F5344CB8AC3E}">
        <p14:creationId xmlns:p14="http://schemas.microsoft.com/office/powerpoint/2010/main" val="6176834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a:extLst>
              <a:ext uri="{FF2B5EF4-FFF2-40B4-BE49-F238E27FC236}">
                <a16:creationId xmlns:a16="http://schemas.microsoft.com/office/drawing/2014/main" id="{26120BB9-2EB1-4E6F-99D9-E3B47F4F7F01}"/>
              </a:ext>
            </a:extLst>
          </p:cNvPr>
          <p:cNvSpPr txBox="1">
            <a:spLocks noChangeArrowheads="1"/>
          </p:cNvSpPr>
          <p:nvPr/>
        </p:nvSpPr>
        <p:spPr bwMode="auto">
          <a:xfrm>
            <a:off x="641938" y="312915"/>
            <a:ext cx="814328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ts val="0"/>
              </a:spcBef>
              <a:buFontTx/>
              <a:buNone/>
              <a:defRPr/>
            </a:pPr>
            <a:r>
              <a:rPr lang="en-US" altLang="en-US" sz="3600" b="1" dirty="0">
                <a:solidFill>
                  <a:srgbClr val="007BA4"/>
                </a:solidFill>
                <a:latin typeface="+mj-lt"/>
                <a:cs typeface="Times New Roman" panose="02020603050405020304" pitchFamily="18" charset="0"/>
              </a:rPr>
              <a:t>Figure 18.9</a:t>
            </a:r>
          </a:p>
          <a:p>
            <a:pPr>
              <a:spcBef>
                <a:spcPts val="0"/>
              </a:spcBef>
              <a:buFontTx/>
              <a:buNone/>
              <a:defRPr/>
            </a:pPr>
            <a:r>
              <a:rPr lang="en-US" altLang="en-US" sz="3600" b="1" dirty="0">
                <a:solidFill>
                  <a:srgbClr val="007BA4"/>
                </a:solidFill>
                <a:latin typeface="+mj-lt"/>
                <a:cs typeface="Times New Roman" panose="02020603050405020304" pitchFamily="18" charset="0"/>
              </a:rPr>
              <a:t>Blended spaces</a:t>
            </a:r>
            <a:endParaRPr lang="en-GB" altLang="en-US" sz="3600" b="1" dirty="0">
              <a:solidFill>
                <a:srgbClr val="007BA4"/>
              </a:solidFill>
              <a:cs typeface="Times New Roman" panose="02020603050405020304" pitchFamily="18" charset="0"/>
            </a:endParaRPr>
          </a:p>
        </p:txBody>
      </p:sp>
      <p:pic>
        <p:nvPicPr>
          <p:cNvPr id="5" name="Picture 1">
            <a:extLst>
              <a:ext uri="{FF2B5EF4-FFF2-40B4-BE49-F238E27FC236}">
                <a16:creationId xmlns:a16="http://schemas.microsoft.com/office/drawing/2014/main" id="{B09C87E4-D8A1-4387-B8A8-52B3B3D33F1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54001" y="1691846"/>
            <a:ext cx="4835998" cy="4501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94584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05387"/>
            <a:ext cx="7886700" cy="661262"/>
          </a:xfrm>
        </p:spPr>
        <p:txBody>
          <a:bodyPr/>
          <a:lstStyle/>
          <a:p>
            <a:r>
              <a:rPr lang="en-US" sz="3600" i="0" u="none" strike="noStrike" kern="1400" baseline="0" dirty="0">
                <a:latin typeface="Arial" panose="020B0604020202020204" pitchFamily="34" charset="0"/>
              </a:rPr>
              <a:t>Anchor points</a:t>
            </a:r>
          </a:p>
        </p:txBody>
      </p:sp>
      <p:sp>
        <p:nvSpPr>
          <p:cNvPr id="3" name="Text Placeholder 2"/>
          <p:cNvSpPr>
            <a:spLocks noGrp="1"/>
          </p:cNvSpPr>
          <p:nvPr>
            <p:ph type="body" idx="4294967295"/>
          </p:nvPr>
        </p:nvSpPr>
        <p:spPr>
          <a:xfrm>
            <a:off x="654777" y="1416234"/>
            <a:ext cx="7886700" cy="4351338"/>
          </a:xfrm>
        </p:spPr>
        <p:txBody>
          <a:bodyPr>
            <a:normAutofit/>
          </a:bodyPr>
          <a:lstStyle/>
          <a:p>
            <a:pPr marL="357188" indent="-357188"/>
            <a:r>
              <a:rPr lang="en-CA" b="0" i="0" u="none" strike="noStrike" baseline="0" dirty="0">
                <a:latin typeface="Arial" panose="020B0604020202020204" pitchFamily="34" charset="0"/>
              </a:rPr>
              <a:t>Designers need to pay attention to the correspondences between the physical and digital spaces and aim to produce a harmonious blend. </a:t>
            </a:r>
          </a:p>
          <a:p>
            <a:pPr marL="357188" indent="-357188"/>
            <a:r>
              <a:rPr lang="en-CA" b="0" i="0" u="none" strike="noStrike" baseline="0" dirty="0">
                <a:latin typeface="Arial" panose="020B0604020202020204" pitchFamily="34" charset="0"/>
              </a:rPr>
              <a:t>One particularly important feature here is to attend to the anchor points, or portals between the physical and digital spaces, and across the channels of interaction. </a:t>
            </a:r>
          </a:p>
          <a:p>
            <a:pPr marL="357188" indent="-357188"/>
            <a:r>
              <a:rPr lang="en-CA" b="0" i="0" u="none" strike="noStrike" baseline="0" dirty="0">
                <a:latin typeface="Arial" panose="020B0604020202020204" pitchFamily="34" charset="0"/>
              </a:rPr>
              <a:t>UX has to manage transitions and establish clear trajectories of navigation. </a:t>
            </a:r>
          </a:p>
          <a:p>
            <a:pPr marL="357188" indent="-357188"/>
            <a:r>
              <a:rPr lang="en-CA" b="0" i="0" u="none" strike="noStrike" baseline="0" dirty="0">
                <a:latin typeface="Arial" panose="020B0604020202020204" pitchFamily="34" charset="0"/>
              </a:rPr>
              <a:t>Crossing channels in information spaces is often clumsy and interrupts the flow of the UX.</a:t>
            </a:r>
          </a:p>
        </p:txBody>
      </p:sp>
    </p:spTree>
    <p:extLst>
      <p:ext uri="{BB962C8B-B14F-4D97-AF65-F5344CB8AC3E}">
        <p14:creationId xmlns:p14="http://schemas.microsoft.com/office/powerpoint/2010/main" val="3326114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1712"/>
            <a:ext cx="7886700" cy="1325563"/>
          </a:xfrm>
        </p:spPr>
        <p:txBody>
          <a:bodyPr/>
          <a:lstStyle/>
          <a:p>
            <a:r>
              <a:rPr lang="en-US" sz="3600" i="0" u="none" strike="noStrike" kern="1400" baseline="0" dirty="0">
                <a:latin typeface="Arial" panose="020B0604020202020204" pitchFamily="34" charset="0"/>
              </a:rPr>
              <a:t>Ontology: conceptual and physical objects</a:t>
            </a:r>
          </a:p>
        </p:txBody>
      </p:sp>
      <p:sp>
        <p:nvSpPr>
          <p:cNvPr id="3" name="Text Placeholder 2"/>
          <p:cNvSpPr>
            <a:spLocks noGrp="1"/>
          </p:cNvSpPr>
          <p:nvPr>
            <p:ph type="body" idx="4294967295"/>
          </p:nvPr>
        </p:nvSpPr>
        <p:spPr>
          <a:xfrm>
            <a:off x="663486" y="1425026"/>
            <a:ext cx="7886700" cy="4351338"/>
          </a:xfrm>
        </p:spPr>
        <p:txBody>
          <a:bodyPr>
            <a:normAutofit/>
          </a:bodyPr>
          <a:lstStyle/>
          <a:p>
            <a:pPr marL="357188" indent="-357188"/>
            <a:r>
              <a:rPr lang="en-CA" sz="1800" b="0" i="0" u="none" strike="noStrike" baseline="0" dirty="0">
                <a:latin typeface="Arial" panose="020B0604020202020204" pitchFamily="34" charset="0"/>
              </a:rPr>
              <a:t>We have seen that any information space will be populated by a variety of objects, services and devices. </a:t>
            </a:r>
          </a:p>
          <a:p>
            <a:pPr marL="357188" indent="-357188"/>
            <a:r>
              <a:rPr lang="en-CA" sz="1800" b="0" i="0" u="none" strike="noStrike" baseline="0" dirty="0">
                <a:latin typeface="Arial" panose="020B0604020202020204" pitchFamily="34" charset="0"/>
              </a:rPr>
              <a:t>For example, a hospital environment has various IAs (information artefacts or conceptual objects) such as a patient’s personal details, medication, operating schedules and so on. </a:t>
            </a:r>
          </a:p>
          <a:p>
            <a:pPr marL="357188" indent="-357188"/>
            <a:r>
              <a:rPr lang="en-CA" sz="1800" b="0" i="0" u="none" strike="noStrike" baseline="0" dirty="0">
                <a:latin typeface="Arial" panose="020B0604020202020204" pitchFamily="34" charset="0"/>
              </a:rPr>
              <a:t>The definition of these conceptual objects constitutes the ontology of the information space; it is the information architecture. </a:t>
            </a:r>
          </a:p>
          <a:p>
            <a:pPr marL="357188" indent="-357188"/>
            <a:r>
              <a:rPr lang="en-CA" sz="1800" b="0" i="0" u="none" strike="noStrike" baseline="0" dirty="0">
                <a:latin typeface="Arial" panose="020B0604020202020204" pitchFamily="34" charset="0"/>
              </a:rPr>
              <a:t>In addition to these conceptual objects, there are physical devices and perceptual displays that are used to interact with the conceptual space. </a:t>
            </a:r>
          </a:p>
          <a:p>
            <a:pPr marL="357188" indent="-357188"/>
            <a:r>
              <a:rPr lang="en-CA" sz="1800" b="0" i="0" u="none" strike="noStrike" baseline="0" dirty="0">
                <a:latin typeface="Arial" panose="020B0604020202020204" pitchFamily="34" charset="0"/>
              </a:rPr>
              <a:t>Monitors display patient data, handheld devices used by doctors measure vital life signs </a:t>
            </a:r>
            <a:r>
              <a:rPr lang="en-CA" sz="1800" dirty="0">
                <a:latin typeface="Arial" panose="020B0604020202020204" pitchFamily="34" charset="0"/>
              </a:rPr>
              <a:t>and </a:t>
            </a:r>
            <a:r>
              <a:rPr lang="en-CA" sz="1800" b="0" i="0" u="none" strike="noStrike" baseline="0" dirty="0">
                <a:latin typeface="Arial" panose="020B0604020202020204" pitchFamily="34" charset="0"/>
              </a:rPr>
              <a:t>RFID tags may be attached to patients. </a:t>
            </a:r>
          </a:p>
          <a:p>
            <a:pPr marL="357188" indent="-357188"/>
            <a:r>
              <a:rPr lang="en-CA" sz="1800" b="0" i="0" u="none" strike="noStrike" baseline="0" dirty="0">
                <a:latin typeface="Arial" panose="020B0604020202020204" pitchFamily="34" charset="0"/>
              </a:rPr>
              <a:t>There are paper-based patient records. There is also the physical space of the hospital with the different wards, offices and operating theatres.</a:t>
            </a:r>
          </a:p>
        </p:txBody>
      </p:sp>
    </p:spTree>
    <p:extLst>
      <p:ext uri="{BB962C8B-B14F-4D97-AF65-F5344CB8AC3E}">
        <p14:creationId xmlns:p14="http://schemas.microsoft.com/office/powerpoint/2010/main" val="2999675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53432"/>
            <a:ext cx="7886700" cy="748348"/>
          </a:xfrm>
        </p:spPr>
        <p:txBody>
          <a:bodyPr/>
          <a:lstStyle/>
          <a:p>
            <a:r>
              <a:rPr lang="en-US" sz="3600" i="0" u="none" strike="noStrike" kern="1400" baseline="0" dirty="0">
                <a:latin typeface="Arial" panose="020B0604020202020204" pitchFamily="34" charset="0"/>
              </a:rPr>
              <a:t>Physical and conceptual objects</a:t>
            </a:r>
          </a:p>
        </p:txBody>
      </p:sp>
      <p:sp>
        <p:nvSpPr>
          <p:cNvPr id="3" name="Text Placeholder 2"/>
          <p:cNvSpPr>
            <a:spLocks noGrp="1"/>
          </p:cNvSpPr>
          <p:nvPr>
            <p:ph type="body" idx="4294967295"/>
          </p:nvPr>
        </p:nvSpPr>
        <p:spPr>
          <a:xfrm>
            <a:off x="665296" y="1433818"/>
            <a:ext cx="8051984" cy="4723224"/>
          </a:xfrm>
        </p:spPr>
        <p:txBody>
          <a:bodyPr>
            <a:noAutofit/>
          </a:bodyPr>
          <a:lstStyle/>
          <a:p>
            <a:pPr marL="357188" indent="-357188"/>
            <a:r>
              <a:rPr lang="en-CA" sz="1400" dirty="0">
                <a:latin typeface="Arial" panose="020B0604020202020204" pitchFamily="34" charset="0"/>
              </a:rPr>
              <a:t>The relationship between physical devices and spaces and the conceptual objects is critical to the design of the space. </a:t>
            </a:r>
          </a:p>
          <a:p>
            <a:pPr marL="357188" indent="-357188"/>
            <a:r>
              <a:rPr lang="en-CA" sz="1400" dirty="0">
                <a:latin typeface="Arial" panose="020B0604020202020204" pitchFamily="34" charset="0"/>
              </a:rPr>
              <a:t>A handheld computer provides a very different display than a 27-inch computer screen and so the interaction with the content will be different. </a:t>
            </a:r>
          </a:p>
          <a:p>
            <a:pPr marL="357188" indent="-357188"/>
            <a:r>
              <a:rPr lang="en-CA" sz="1400" dirty="0">
                <a:latin typeface="Arial" panose="020B0604020202020204" pitchFamily="34" charset="0"/>
              </a:rPr>
              <a:t>The perceptual devices provided in information spaces also have a big impact on the ease of use of an information space. </a:t>
            </a:r>
          </a:p>
          <a:p>
            <a:pPr marL="357188" indent="-357188"/>
            <a:r>
              <a:rPr lang="en-CA" sz="1400" dirty="0">
                <a:latin typeface="Arial" panose="020B0604020202020204" pitchFamily="34" charset="0"/>
              </a:rPr>
              <a:t>Large screen displays make it easier to share information, but may compromise on privacy. </a:t>
            </a:r>
          </a:p>
          <a:p>
            <a:pPr marL="357188" indent="-357188"/>
            <a:r>
              <a:rPr lang="en-CA" sz="1400" dirty="0">
                <a:latin typeface="Arial" panose="020B0604020202020204" pitchFamily="34" charset="0"/>
              </a:rPr>
              <a:t>Nurses will need to access information both at their office desk and when visiting a patient in bed.</a:t>
            </a:r>
          </a:p>
          <a:p>
            <a:pPr marL="357188" indent="-357188"/>
            <a:r>
              <a:rPr lang="en-CA" sz="1400" dirty="0">
                <a:latin typeface="Arial" panose="020B0604020202020204" pitchFamily="34" charset="0"/>
              </a:rPr>
              <a:t>A good mapping between conceptual and physical objects generally results in better interaction. </a:t>
            </a:r>
          </a:p>
          <a:p>
            <a:pPr marL="357188" indent="-357188"/>
            <a:r>
              <a:rPr lang="en-CA" sz="1400" dirty="0">
                <a:latin typeface="Arial" panose="020B0604020202020204" pitchFamily="34" charset="0"/>
              </a:rPr>
              <a:t>This relationship between the conceptual and physical objects and the conceptual and physical operations that are available in the interface objects fundamentally affects the usability of systems and the users’ UX. </a:t>
            </a:r>
          </a:p>
          <a:p>
            <a:pPr marL="357188" indent="-357188"/>
            <a:r>
              <a:rPr lang="en-CA" sz="1400" dirty="0">
                <a:latin typeface="Arial" panose="020B0604020202020204" pitchFamily="34" charset="0"/>
              </a:rPr>
              <a:t>For example, a common design issue in ubicomp environments is deciding whether to put a lot of information on one device (a large display, say) or whether to distribute the content across many smaller devices and link these together. </a:t>
            </a:r>
          </a:p>
          <a:p>
            <a:pPr marL="357188" indent="-357188"/>
            <a:r>
              <a:rPr lang="en-CA" sz="1400" dirty="0">
                <a:latin typeface="Arial" panose="020B0604020202020204" pitchFamily="34" charset="0"/>
              </a:rPr>
              <a:t>Navigating within the large display requires people to use scrolling, page turning and so on to find the information they want. </a:t>
            </a:r>
          </a:p>
          <a:p>
            <a:pPr marL="357188" indent="-357188"/>
            <a:r>
              <a:rPr lang="en-CA" sz="1400" dirty="0">
                <a:latin typeface="Arial" panose="020B0604020202020204" pitchFamily="34" charset="0"/>
              </a:rPr>
              <a:t>On small displays they can immediately see all the information, but only of one part of the whole space.</a:t>
            </a:r>
          </a:p>
        </p:txBody>
      </p:sp>
    </p:spTree>
    <p:extLst>
      <p:ext uri="{BB962C8B-B14F-4D97-AF65-F5344CB8AC3E}">
        <p14:creationId xmlns:p14="http://schemas.microsoft.com/office/powerpoint/2010/main" val="14096697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87975"/>
            <a:ext cx="7886700" cy="678680"/>
          </a:xfrm>
        </p:spPr>
        <p:txBody>
          <a:bodyPr/>
          <a:lstStyle/>
          <a:p>
            <a:r>
              <a:rPr lang="en-US" sz="3600" i="0" u="none" strike="noStrike" kern="1400" baseline="0" dirty="0">
                <a:latin typeface="Arial" panose="020B0604020202020204" pitchFamily="34" charset="0"/>
              </a:rPr>
              <a:t>Topology (1 of 2)</a:t>
            </a:r>
          </a:p>
        </p:txBody>
      </p:sp>
      <p:sp>
        <p:nvSpPr>
          <p:cNvPr id="3" name="Text Placeholder 2"/>
          <p:cNvSpPr>
            <a:spLocks noGrp="1"/>
          </p:cNvSpPr>
          <p:nvPr>
            <p:ph type="body" idx="4294967295"/>
          </p:nvPr>
        </p:nvSpPr>
        <p:spPr>
          <a:xfrm>
            <a:off x="659853" y="1425026"/>
            <a:ext cx="7886700" cy="4351338"/>
          </a:xfrm>
        </p:spPr>
        <p:txBody>
          <a:bodyPr>
            <a:noAutofit/>
          </a:bodyPr>
          <a:lstStyle/>
          <a:p>
            <a:pPr marL="357188" indent="-357188"/>
            <a:r>
              <a:rPr lang="en-CA" sz="1800" b="0" i="0" u="none" strike="noStrike" baseline="0" dirty="0">
                <a:latin typeface="Arial" panose="020B0604020202020204" pitchFamily="34" charset="0"/>
              </a:rPr>
              <a:t>The topology of spaces concerns how objects are related to one another. </a:t>
            </a:r>
          </a:p>
          <a:p>
            <a:pPr marL="357188" indent="-357188"/>
            <a:r>
              <a:rPr lang="en-CA" sz="1800" b="0" i="0" u="none" strike="noStrike" baseline="0" dirty="0">
                <a:latin typeface="Arial" panose="020B0604020202020204" pitchFamily="34" charset="0"/>
              </a:rPr>
              <a:t>The conceptual structure will dictate where conceptual objects are, and how things are categorized. </a:t>
            </a:r>
          </a:p>
          <a:p>
            <a:pPr marL="357188" indent="-357188"/>
            <a:r>
              <a:rPr lang="en-CA" sz="1800" b="0" i="0" u="none" strike="noStrike" baseline="0" dirty="0">
                <a:latin typeface="Arial" panose="020B0604020202020204" pitchFamily="34" charset="0"/>
              </a:rPr>
              <a:t>The physical topology relates to the movement between and through physical objects and the physical environment and how the interfaces have been designed.</a:t>
            </a:r>
          </a:p>
          <a:p>
            <a:pPr marL="357188" indent="-357188"/>
            <a:r>
              <a:rPr lang="en-CA" sz="1800" b="0" i="0" u="none" strike="noStrike" baseline="0" dirty="0">
                <a:latin typeface="Arial" panose="020B0604020202020204" pitchFamily="34" charset="0"/>
              </a:rPr>
              <a:t>In a museum, for example, the conceptual structure will dictate whether things are grouped by type of object (china, jewellery, pottery, clothing, etc.) or by historical period. </a:t>
            </a:r>
          </a:p>
          <a:p>
            <a:pPr marL="357188" indent="-357188"/>
            <a:r>
              <a:rPr lang="en-CA" sz="1800" b="0" i="0" u="none" strike="noStrike" baseline="0" dirty="0">
                <a:latin typeface="Arial" panose="020B0604020202020204" pitchFamily="34" charset="0"/>
              </a:rPr>
              <a:t>This is all down to the conceptual information design of the museum. </a:t>
            </a:r>
          </a:p>
          <a:p>
            <a:pPr marL="357188" indent="-357188"/>
            <a:r>
              <a:rPr lang="en-CA" sz="1800" b="0" i="0" u="none" strike="noStrike" baseline="0" dirty="0">
                <a:latin typeface="Arial" panose="020B0604020202020204" pitchFamily="34" charset="0"/>
              </a:rPr>
              <a:t>This is the information architecture and it results in a conceptual topology. </a:t>
            </a:r>
          </a:p>
          <a:p>
            <a:pPr marL="357188" indent="-357188"/>
            <a:r>
              <a:rPr lang="en-CA" sz="1800" b="0" i="0" u="none" strike="noStrike" baseline="0" dirty="0">
                <a:latin typeface="Arial" panose="020B0604020202020204" pitchFamily="34" charset="0"/>
              </a:rPr>
              <a:t>How they are physically laid out relates to the physical topology.</a:t>
            </a:r>
          </a:p>
        </p:txBody>
      </p:sp>
    </p:spTree>
    <p:extLst>
      <p:ext uri="{BB962C8B-B14F-4D97-AF65-F5344CB8AC3E}">
        <p14:creationId xmlns:p14="http://schemas.microsoft.com/office/powerpoint/2010/main" val="12807012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44889"/>
            <a:ext cx="7886700" cy="765766"/>
          </a:xfrm>
        </p:spPr>
        <p:txBody>
          <a:bodyPr/>
          <a:lstStyle/>
          <a:p>
            <a:r>
              <a:rPr lang="en-US" sz="3600" i="0" u="none" strike="noStrike" kern="1400" baseline="0" dirty="0">
                <a:latin typeface="Arial" panose="020B0604020202020204" pitchFamily="34" charset="0"/>
              </a:rPr>
              <a:t>Topology (2 of 2)</a:t>
            </a:r>
          </a:p>
        </p:txBody>
      </p:sp>
      <p:sp>
        <p:nvSpPr>
          <p:cNvPr id="3" name="Text Placeholder 2"/>
          <p:cNvSpPr>
            <a:spLocks noGrp="1"/>
          </p:cNvSpPr>
          <p:nvPr>
            <p:ph type="body" idx="4294967295"/>
          </p:nvPr>
        </p:nvSpPr>
        <p:spPr>
          <a:xfrm>
            <a:off x="663486" y="1433738"/>
            <a:ext cx="7886700" cy="4351338"/>
          </a:xfrm>
        </p:spPr>
        <p:txBody>
          <a:bodyPr>
            <a:normAutofit/>
          </a:bodyPr>
          <a:lstStyle/>
          <a:p>
            <a:pPr marL="357188" indent="-357188"/>
            <a:r>
              <a:rPr lang="en-CA" sz="1600" b="0" i="0" u="none" strike="noStrike" baseline="0" dirty="0">
                <a:latin typeface="Arial" panose="020B0604020202020204" pitchFamily="34" charset="0"/>
              </a:rPr>
              <a:t>Topology affects distance relationships between conceptual and physical objects. </a:t>
            </a:r>
          </a:p>
          <a:p>
            <a:pPr marL="357188" indent="-357188"/>
            <a:r>
              <a:rPr lang="en-CA" sz="1600" b="0" i="0" u="none" strike="noStrike" baseline="0" dirty="0">
                <a:latin typeface="Arial" panose="020B0604020202020204" pitchFamily="34" charset="0"/>
              </a:rPr>
              <a:t>In the conceptual space of the hospital, what does a doctor have to do to accumulate information on a patient, their recent test results, X-rays and information on diet? </a:t>
            </a:r>
          </a:p>
          <a:p>
            <a:pPr marL="357188" indent="-357188"/>
            <a:r>
              <a:rPr lang="en-CA" sz="1600" b="0" i="0" u="none" strike="noStrike" baseline="0" dirty="0">
                <a:latin typeface="Arial" panose="020B0604020202020204" pitchFamily="34" charset="0"/>
              </a:rPr>
              <a:t>Is this information all together somewhere (so there is no distance to be traveled) or does it require access to several different services and devices. </a:t>
            </a:r>
          </a:p>
          <a:p>
            <a:pPr marL="357188" indent="-357188"/>
            <a:r>
              <a:rPr lang="en-CA" sz="1600" b="0" i="0" u="none" strike="noStrike" baseline="0" dirty="0">
                <a:latin typeface="Arial" panose="020B0604020202020204" pitchFamily="34" charset="0"/>
              </a:rPr>
              <a:t>For example an X-ray may need a special reader and will not be readable on a tablet device. </a:t>
            </a:r>
          </a:p>
          <a:p>
            <a:pPr marL="357188" indent="-357188"/>
            <a:r>
              <a:rPr lang="en-CA" sz="1600" b="0" i="0" u="none" strike="noStrike" baseline="0" dirty="0">
                <a:latin typeface="Arial" panose="020B0604020202020204" pitchFamily="34" charset="0"/>
              </a:rPr>
              <a:t>Accessing the X-ray may require physical and conceptual movement.</a:t>
            </a:r>
          </a:p>
          <a:p>
            <a:pPr marL="357188" indent="-357188"/>
            <a:r>
              <a:rPr lang="en-CA" sz="1600" b="0" i="0" u="none" strike="noStrike" baseline="0" dirty="0">
                <a:latin typeface="Arial" panose="020B0604020202020204" pitchFamily="34" charset="0"/>
              </a:rPr>
              <a:t>Direction is also important and again relates to the ontology and topology. </a:t>
            </a:r>
          </a:p>
          <a:p>
            <a:pPr marL="357188" indent="-357188"/>
            <a:r>
              <a:rPr lang="en-CA" sz="1600" b="0" i="0" u="none" strike="noStrike" baseline="0" dirty="0">
                <a:latin typeface="Arial" panose="020B0604020202020204" pitchFamily="34" charset="0"/>
              </a:rPr>
              <a:t>For example, which way should you go to find a specific item in a museum? </a:t>
            </a:r>
          </a:p>
          <a:p>
            <a:pPr marL="357188" indent="-357188"/>
            <a:r>
              <a:rPr lang="en-CA" sz="1600" b="0" i="0" u="none" strike="noStrike" baseline="0" dirty="0">
                <a:latin typeface="Arial" panose="020B0604020202020204" pitchFamily="34" charset="0"/>
              </a:rPr>
              <a:t>Similarly do you swipe right or left on your interactive tablet to see the next item in a set? </a:t>
            </a:r>
          </a:p>
          <a:p>
            <a:pPr marL="357188" indent="-357188"/>
            <a:r>
              <a:rPr lang="en-CA" sz="1600" b="0" i="0" u="none" strike="noStrike" baseline="0" dirty="0">
                <a:latin typeface="Arial" panose="020B0604020202020204" pitchFamily="34" charset="0"/>
              </a:rPr>
              <a:t>It depends how the designer has conceptualized things and how that conceptualization has been mapped onto interface features.</a:t>
            </a:r>
          </a:p>
        </p:txBody>
      </p:sp>
    </p:spTree>
    <p:extLst>
      <p:ext uri="{BB962C8B-B14F-4D97-AF65-F5344CB8AC3E}">
        <p14:creationId xmlns:p14="http://schemas.microsoft.com/office/powerpoint/2010/main" val="517852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62141"/>
            <a:ext cx="7886700" cy="748348"/>
          </a:xfrm>
        </p:spPr>
        <p:txBody>
          <a:bodyPr/>
          <a:lstStyle/>
          <a:p>
            <a:r>
              <a:rPr lang="en-US" sz="3600" i="0" u="none" strike="noStrike" kern="1400" baseline="0" dirty="0">
                <a:latin typeface="Arial" panose="020B0604020202020204" pitchFamily="34" charset="0"/>
              </a:rPr>
              <a:t>Ubiquitous computing (1 of 3)</a:t>
            </a:r>
          </a:p>
        </p:txBody>
      </p:sp>
      <p:sp>
        <p:nvSpPr>
          <p:cNvPr id="3" name="Text Placeholder 2"/>
          <p:cNvSpPr>
            <a:spLocks noGrp="1"/>
          </p:cNvSpPr>
          <p:nvPr>
            <p:ph type="body" idx="4294967295"/>
          </p:nvPr>
        </p:nvSpPr>
        <p:spPr>
          <a:xfrm>
            <a:off x="651510" y="1416399"/>
            <a:ext cx="7886700" cy="4822647"/>
          </a:xfrm>
        </p:spPr>
        <p:txBody>
          <a:bodyPr>
            <a:noAutofit/>
          </a:bodyPr>
          <a:lstStyle/>
          <a:p>
            <a:pPr marL="357188" indent="-357188"/>
            <a:r>
              <a:rPr lang="en-CA" sz="2000" b="0" i="0" u="none" strike="noStrike" baseline="0" dirty="0">
                <a:latin typeface="Arial" panose="020B0604020202020204" pitchFamily="34" charset="0"/>
              </a:rPr>
              <a:t>Ubiquitous computing (also called ubicomp or pervasive computing) is concerned with ‘breaking the box’: it anticipates the day when computing and communication technologies will disappear into the fabric of the world. </a:t>
            </a:r>
          </a:p>
          <a:p>
            <a:pPr marL="357188" indent="-357188"/>
            <a:r>
              <a:rPr lang="en-CA" sz="2000" b="0" i="0" u="none" strike="noStrike" baseline="0" dirty="0">
                <a:latin typeface="Arial" panose="020B0604020202020204" pitchFamily="34" charset="0"/>
              </a:rPr>
              <a:t>This might be literally the fabrics we wear, the fabric of buildings and of objects that are carried or worn. </a:t>
            </a:r>
          </a:p>
          <a:p>
            <a:pPr marL="357188" indent="-357188"/>
            <a:r>
              <a:rPr lang="en-CA" sz="2000" b="0" i="0" u="none" strike="noStrike" baseline="0" dirty="0">
                <a:latin typeface="Arial" panose="020B0604020202020204" pitchFamily="34" charset="0"/>
              </a:rPr>
              <a:t>There may be a mobile phone in your tooth and you might communicate with your distant partner by rubbing your earring. </a:t>
            </a:r>
          </a:p>
          <a:p>
            <a:pPr marL="357188" indent="-357188"/>
            <a:r>
              <a:rPr lang="en-CA" sz="2000" b="0" i="0" u="none" strike="noStrike" baseline="0" dirty="0">
                <a:latin typeface="Arial" panose="020B0604020202020204" pitchFamily="34" charset="0"/>
              </a:rPr>
              <a:t>At the other end of the scale we might have wall-sized flat display technologies or augmented physical environments with graphical objects, or physical objects used to interact with sensor-enabled walls and other surfaces. </a:t>
            </a:r>
          </a:p>
          <a:p>
            <a:pPr marL="357188" indent="-357188"/>
            <a:r>
              <a:rPr lang="en-CA" sz="2000" b="0" i="0" u="none" strike="noStrike" baseline="0" dirty="0">
                <a:latin typeface="Arial" panose="020B0604020202020204" pitchFamily="34" charset="0"/>
              </a:rPr>
              <a:t>HCI and interaction design in ubicomp environments is concerned with many computing devices interacting with many others.</a:t>
            </a:r>
          </a:p>
        </p:txBody>
      </p:sp>
    </p:spTree>
    <p:extLst>
      <p:ext uri="{BB962C8B-B14F-4D97-AF65-F5344CB8AC3E}">
        <p14:creationId xmlns:p14="http://schemas.microsoft.com/office/powerpoint/2010/main" val="20228445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96682"/>
            <a:ext cx="7886700" cy="678680"/>
          </a:xfrm>
        </p:spPr>
        <p:txBody>
          <a:bodyPr/>
          <a:lstStyle/>
          <a:p>
            <a:r>
              <a:rPr lang="en-US" sz="3600" i="0" u="none" strike="noStrike" kern="1400" baseline="0" dirty="0">
                <a:latin typeface="Arial" panose="020B0604020202020204" pitchFamily="34" charset="0"/>
              </a:rPr>
              <a:t>Volatility (1 of 2)</a:t>
            </a:r>
          </a:p>
        </p:txBody>
      </p:sp>
      <p:sp>
        <p:nvSpPr>
          <p:cNvPr id="3" name="Text Placeholder 2"/>
          <p:cNvSpPr>
            <a:spLocks noGrp="1"/>
          </p:cNvSpPr>
          <p:nvPr>
            <p:ph type="body" idx="4294967295"/>
          </p:nvPr>
        </p:nvSpPr>
        <p:spPr>
          <a:xfrm>
            <a:off x="659851" y="1433652"/>
            <a:ext cx="8125374" cy="4627428"/>
          </a:xfrm>
        </p:spPr>
        <p:txBody>
          <a:bodyPr>
            <a:noAutofit/>
          </a:bodyPr>
          <a:lstStyle/>
          <a:p>
            <a:pPr marL="361950" indent="-361950"/>
            <a:r>
              <a:rPr lang="en-CA" sz="1600" b="0" i="0" u="none" strike="noStrike" baseline="0" dirty="0">
                <a:latin typeface="Arial" panose="020B0604020202020204" pitchFamily="34" charset="0"/>
              </a:rPr>
              <a:t>Volatility is a characteristic of spaces concerned with how often the types and instances of the objects change. </a:t>
            </a:r>
          </a:p>
          <a:p>
            <a:pPr marL="361950" indent="-361950"/>
            <a:r>
              <a:rPr lang="en-CA" sz="1600" b="0" i="0" u="none" strike="noStrike" baseline="0" dirty="0">
                <a:latin typeface="Arial" panose="020B0604020202020204" pitchFamily="34" charset="0"/>
              </a:rPr>
              <a:t>In general it is best to choose an ontology that keeps the types of object stable. </a:t>
            </a:r>
          </a:p>
          <a:p>
            <a:pPr marL="361950" indent="-361950"/>
            <a:r>
              <a:rPr lang="en-CA" sz="1600" b="0" i="0" u="none" strike="noStrike" baseline="0" dirty="0">
                <a:latin typeface="Arial" panose="020B0604020202020204" pitchFamily="34" charset="0"/>
              </a:rPr>
              <a:t>Given a small, stable space, it is easy to invent maps or guided tours to present the contents in a clear way. </a:t>
            </a:r>
          </a:p>
          <a:p>
            <a:pPr marL="361950" indent="-361950"/>
            <a:r>
              <a:rPr lang="en-CA" sz="1600" b="0" i="0" u="none" strike="noStrike" baseline="0" dirty="0">
                <a:latin typeface="Arial" panose="020B0604020202020204" pitchFamily="34" charset="0"/>
              </a:rPr>
              <a:t>But if the space is very large and keeps changing then very little can be known about how different parts of the space are and will be related to one another. </a:t>
            </a:r>
          </a:p>
          <a:p>
            <a:pPr marL="361950" indent="-361950"/>
            <a:r>
              <a:rPr lang="en-CA" sz="1600" b="0" i="0" u="none" strike="noStrike" baseline="0" dirty="0">
                <a:latin typeface="Arial" panose="020B0604020202020204" pitchFamily="34" charset="0"/>
              </a:rPr>
              <a:t>In such cases interfaces will have to look quite different. </a:t>
            </a:r>
          </a:p>
          <a:p>
            <a:pPr marL="361950" indent="-361950"/>
            <a:r>
              <a:rPr lang="en-CA" sz="1600" b="0" i="0" u="none" strike="noStrike" baseline="0" dirty="0">
                <a:latin typeface="Arial" panose="020B0604020202020204" pitchFamily="34" charset="0"/>
              </a:rPr>
              <a:t>The structure of physical spaces is often quite non-volatile, but often there are volatile elements. </a:t>
            </a:r>
          </a:p>
          <a:p>
            <a:pPr marL="361950" indent="-361950"/>
            <a:r>
              <a:rPr lang="en-CA" sz="1600" b="0" i="0" u="none" strike="noStrike" baseline="0" dirty="0">
                <a:latin typeface="Arial" panose="020B0604020202020204" pitchFamily="34" charset="0"/>
              </a:rPr>
              <a:t>For example meeting rooms are easily configured and furniture and physical devices do get changed around. </a:t>
            </a:r>
          </a:p>
          <a:p>
            <a:pPr marL="361950" indent="-361950"/>
            <a:r>
              <a:rPr lang="en-CA" sz="1600" b="0" i="0" u="none" strike="noStrike" baseline="0" dirty="0">
                <a:latin typeface="Arial" panose="020B0604020202020204" pitchFamily="34" charset="0"/>
              </a:rPr>
              <a:t>Many times I have come into a meeting room to find the data projector is not plugged in to the computer or that some other configuration has changed since I last used the room. </a:t>
            </a:r>
          </a:p>
          <a:p>
            <a:pPr marL="361950" indent="-361950"/>
            <a:r>
              <a:rPr lang="en-CA" sz="1600" b="0" i="0" u="none" strike="noStrike" baseline="0" dirty="0">
                <a:latin typeface="Arial" panose="020B0604020202020204" pitchFamily="34" charset="0"/>
              </a:rPr>
              <a:t>The configuration of meeting rooms has a huge impact on the UX of having a meeting.</a:t>
            </a:r>
          </a:p>
        </p:txBody>
      </p:sp>
    </p:spTree>
    <p:extLst>
      <p:ext uri="{BB962C8B-B14F-4D97-AF65-F5344CB8AC3E}">
        <p14:creationId xmlns:p14="http://schemas.microsoft.com/office/powerpoint/2010/main" val="19464736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53137"/>
            <a:ext cx="7886700" cy="765766"/>
          </a:xfrm>
        </p:spPr>
        <p:txBody>
          <a:bodyPr/>
          <a:lstStyle/>
          <a:p>
            <a:r>
              <a:rPr lang="en-US" sz="3600" i="0" u="none" strike="noStrike" kern="1400" baseline="0" dirty="0">
                <a:latin typeface="Arial" panose="020B0604020202020204" pitchFamily="34" charset="0"/>
              </a:rPr>
              <a:t>Volatility (2 of 2)</a:t>
            </a:r>
          </a:p>
        </p:txBody>
      </p:sp>
      <p:sp>
        <p:nvSpPr>
          <p:cNvPr id="3" name="Text Placeholder 2"/>
          <p:cNvSpPr>
            <a:spLocks noGrp="1"/>
          </p:cNvSpPr>
          <p:nvPr>
            <p:ph type="body" idx="4294967295"/>
          </p:nvPr>
        </p:nvSpPr>
        <p:spPr>
          <a:xfrm>
            <a:off x="660220" y="1425026"/>
            <a:ext cx="7886700" cy="4351338"/>
          </a:xfrm>
        </p:spPr>
        <p:txBody>
          <a:bodyPr>
            <a:normAutofit/>
          </a:bodyPr>
          <a:lstStyle/>
          <a:p>
            <a:pPr marL="357188" indent="-357188"/>
            <a:r>
              <a:rPr lang="en-CA" sz="1800" b="0" i="0" u="none" strike="noStrike" baseline="0" dirty="0">
                <a:latin typeface="Arial" panose="020B0604020202020204" pitchFamily="34" charset="0"/>
              </a:rPr>
              <a:t>Volatility is also important with respect to the medium of the interface and how quickly changes in the conceptual information can be revealed. </a:t>
            </a:r>
          </a:p>
          <a:p>
            <a:pPr marL="357188" indent="-357188"/>
            <a:r>
              <a:rPr lang="en-CA" sz="1800" b="0" i="0" u="none" strike="noStrike" baseline="0" dirty="0">
                <a:latin typeface="Arial" panose="020B0604020202020204" pitchFamily="34" charset="0"/>
              </a:rPr>
              <a:t>For example, consider the information space that supports train journeys. </a:t>
            </a:r>
          </a:p>
          <a:p>
            <a:pPr marL="357188" indent="-357188"/>
            <a:r>
              <a:rPr lang="en-CA" sz="1800" b="0" i="0" u="none" strike="noStrike" baseline="0" dirty="0">
                <a:latin typeface="Arial" panose="020B0604020202020204" pitchFamily="34" charset="0"/>
              </a:rPr>
              <a:t>The ontology most of us use consists of stations, journeys and times. An instance of this might be ‘The 9.10 from Edinburgh to Dundee.’ </a:t>
            </a:r>
          </a:p>
          <a:p>
            <a:pPr marL="357188" indent="-357188"/>
            <a:r>
              <a:rPr lang="en-CA" sz="1800" b="0" i="0" u="none" strike="noStrike" baseline="0" dirty="0">
                <a:latin typeface="Arial" panose="020B0604020202020204" pitchFamily="34" charset="0"/>
              </a:rPr>
              <a:t>This ontology is quite stable and the space fairly small so the train timetable information artefact can be produced on paper. </a:t>
            </a:r>
          </a:p>
          <a:p>
            <a:pPr marL="357188" indent="-357188"/>
            <a:r>
              <a:rPr lang="en-CA" sz="1800" b="0" i="0" u="none" strike="noStrike" baseline="0" dirty="0">
                <a:latin typeface="Arial" panose="020B0604020202020204" pitchFamily="34" charset="0"/>
              </a:rPr>
              <a:t>The actual instances of the journeys such as the 9.10 from Edinburgh to Dundee on 3 March 2017 are subject to change and so an electro-mechanical display is designed that can supply more immediate information. </a:t>
            </a:r>
          </a:p>
          <a:p>
            <a:pPr marL="357188" indent="-357188"/>
            <a:r>
              <a:rPr lang="en-CA" sz="1800" b="0" i="0" u="none" strike="noStrike" baseline="0" dirty="0">
                <a:latin typeface="Arial" panose="020B0604020202020204" pitchFamily="34" charset="0"/>
              </a:rPr>
              <a:t>The volatility of the objects (which in itself is determined by the ontology) demands different characteristics from the display medium.</a:t>
            </a:r>
          </a:p>
        </p:txBody>
      </p:sp>
    </p:spTree>
    <p:extLst>
      <p:ext uri="{BB962C8B-B14F-4D97-AF65-F5344CB8AC3E}">
        <p14:creationId xmlns:p14="http://schemas.microsoft.com/office/powerpoint/2010/main" val="17635180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14100"/>
            <a:ext cx="7886700" cy="643846"/>
          </a:xfrm>
        </p:spPr>
        <p:txBody>
          <a:bodyPr/>
          <a:lstStyle/>
          <a:p>
            <a:r>
              <a:rPr lang="en-US" sz="3600" i="0" u="none" strike="noStrike" kern="1400" baseline="0" dirty="0">
                <a:latin typeface="Arial" panose="020B0604020202020204" pitchFamily="34" charset="0"/>
              </a:rPr>
              <a:t>Agency</a:t>
            </a:r>
          </a:p>
        </p:txBody>
      </p:sp>
      <p:sp>
        <p:nvSpPr>
          <p:cNvPr id="3" name="Text Placeholder 2"/>
          <p:cNvSpPr>
            <a:spLocks noGrp="1"/>
          </p:cNvSpPr>
          <p:nvPr>
            <p:ph type="body" idx="4294967295"/>
          </p:nvPr>
        </p:nvSpPr>
        <p:spPr>
          <a:xfrm>
            <a:off x="654777" y="1398904"/>
            <a:ext cx="8130448" cy="4610009"/>
          </a:xfrm>
        </p:spPr>
        <p:txBody>
          <a:bodyPr/>
          <a:lstStyle/>
          <a:p>
            <a:pPr marL="357188" indent="-357188"/>
            <a:r>
              <a:rPr lang="en-CA" sz="2600" b="0" i="0" u="none" strike="noStrike" baseline="0" dirty="0">
                <a:latin typeface="Arial" panose="020B0604020202020204" pitchFamily="34" charset="0"/>
              </a:rPr>
              <a:t>In some spaces, we are on our own and there are no other people about. </a:t>
            </a:r>
          </a:p>
          <a:p>
            <a:pPr marL="357188" indent="-357188"/>
            <a:r>
              <a:rPr lang="en-CA" sz="2600" b="0" i="0" u="none" strike="noStrike" baseline="0" dirty="0">
                <a:latin typeface="Arial" panose="020B0604020202020204" pitchFamily="34" charset="0"/>
              </a:rPr>
              <a:t>In other spaces we can easily communicate with other people or agents and in still other spaces there may not be any people now, but there are traces of what they have done. </a:t>
            </a:r>
          </a:p>
          <a:p>
            <a:pPr marL="357188" indent="-357188"/>
            <a:r>
              <a:rPr lang="en-CA" sz="2600" b="0" i="0" u="none" strike="noStrike" baseline="0" dirty="0">
                <a:latin typeface="Arial" panose="020B0604020202020204" pitchFamily="34" charset="0"/>
              </a:rPr>
              <a:t>Agency is concerned with the ability to act in an environment and designers need to consider what people will be able to effect and what they will only be able to observe.</a:t>
            </a:r>
          </a:p>
        </p:txBody>
      </p:sp>
    </p:spTree>
    <p:extLst>
      <p:ext uri="{BB962C8B-B14F-4D97-AF65-F5344CB8AC3E}">
        <p14:creationId xmlns:p14="http://schemas.microsoft.com/office/powerpoint/2010/main" val="20268608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22809"/>
            <a:ext cx="7886700" cy="626428"/>
          </a:xfrm>
        </p:spPr>
        <p:txBody>
          <a:bodyPr/>
          <a:lstStyle/>
          <a:p>
            <a:r>
              <a:rPr lang="en-US" sz="3600" i="0" u="none" strike="noStrike" kern="1400" baseline="0" dirty="0">
                <a:latin typeface="Arial" panose="020B0604020202020204" pitchFamily="34" charset="0"/>
              </a:rPr>
              <a:t>Challenge</a:t>
            </a:r>
          </a:p>
        </p:txBody>
      </p:sp>
      <p:sp>
        <p:nvSpPr>
          <p:cNvPr id="3" name="Text Placeholder 2"/>
          <p:cNvSpPr>
            <a:spLocks noGrp="1"/>
          </p:cNvSpPr>
          <p:nvPr>
            <p:ph type="body" idx="4294967295"/>
          </p:nvPr>
        </p:nvSpPr>
        <p:spPr>
          <a:xfrm>
            <a:off x="660218" y="1398902"/>
            <a:ext cx="7886700" cy="4351338"/>
          </a:xfrm>
        </p:spPr>
        <p:txBody>
          <a:bodyPr/>
          <a:lstStyle/>
          <a:p>
            <a:pPr marL="357188" indent="-357188"/>
            <a:r>
              <a:rPr lang="en-CA" sz="2600" b="0" i="0" u="none" strike="noStrike" dirty="0">
                <a:latin typeface="Arial" panose="020B0604020202020204" pitchFamily="34" charset="0"/>
              </a:rPr>
              <a:t>Commuting to work by bus is something many people do (Figure 18.10). This activity involves buses, bus stops, tickets, bus routes, bus times, bus drivers, bus conductors and payments to list just a few of the conceptual and physical objects in the space. Describe the activity of commuting to work as a blended space using the characteristics above. Discuss issues of navigation and UX in the space.</a:t>
            </a:r>
          </a:p>
        </p:txBody>
      </p:sp>
    </p:spTree>
    <p:extLst>
      <p:ext uri="{BB962C8B-B14F-4D97-AF65-F5344CB8AC3E}">
        <p14:creationId xmlns:p14="http://schemas.microsoft.com/office/powerpoint/2010/main" val="20645123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79557"/>
            <a:ext cx="7886700" cy="713514"/>
          </a:xfrm>
        </p:spPr>
        <p:txBody>
          <a:bodyPr/>
          <a:lstStyle/>
          <a:p>
            <a:r>
              <a:rPr lang="en-US" sz="3600" i="0" u="none" strike="noStrike" kern="1400" baseline="0" dirty="0">
                <a:latin typeface="Arial" panose="020B0604020202020204" pitchFamily="34" charset="0"/>
              </a:rPr>
              <a:t>How to design for blended spaces</a:t>
            </a:r>
          </a:p>
        </p:txBody>
      </p:sp>
      <p:sp>
        <p:nvSpPr>
          <p:cNvPr id="3" name="Text Placeholder 2"/>
          <p:cNvSpPr>
            <a:spLocks noGrp="1"/>
          </p:cNvSpPr>
          <p:nvPr>
            <p:ph type="body" idx="4294967295"/>
          </p:nvPr>
        </p:nvSpPr>
        <p:spPr>
          <a:xfrm>
            <a:off x="663403" y="1424948"/>
            <a:ext cx="7886700" cy="4857478"/>
          </a:xfrm>
        </p:spPr>
        <p:txBody>
          <a:bodyPr>
            <a:noAutofit/>
          </a:bodyPr>
          <a:lstStyle/>
          <a:p>
            <a:pPr marL="357188" indent="-357188"/>
            <a:r>
              <a:rPr lang="en-CA" sz="2000" b="0" i="0" u="none" strike="noStrike" baseline="0" dirty="0">
                <a:latin typeface="Arial" panose="020B0604020202020204" pitchFamily="34" charset="0"/>
              </a:rPr>
              <a:t>The overall objective of blended space design is to make people feel present in the blended space, because feeling present means it is a better user experience (UX). </a:t>
            </a:r>
          </a:p>
          <a:p>
            <a:pPr marL="357188" indent="-357188"/>
            <a:r>
              <a:rPr lang="en-CA" sz="2000" b="0" i="0" u="none" strike="noStrike" baseline="0" dirty="0">
                <a:latin typeface="Arial" panose="020B0604020202020204" pitchFamily="34" charset="0"/>
              </a:rPr>
              <a:t>Presence is the intuitive, successful interaction within a medium (</a:t>
            </a:r>
            <a:r>
              <a:rPr lang="en-CA" sz="2000" b="0" i="0" u="none" strike="noStrike" baseline="0" dirty="0" err="1">
                <a:latin typeface="Arial" panose="020B0604020202020204" pitchFamily="34" charset="0"/>
              </a:rPr>
              <a:t>Floridi</a:t>
            </a:r>
            <a:r>
              <a:rPr lang="en-CA" sz="2000" b="0" i="0" u="none" strike="noStrike" baseline="0" dirty="0">
                <a:latin typeface="Arial" panose="020B0604020202020204" pitchFamily="34" charset="0"/>
              </a:rPr>
              <a:t>, 2012).</a:t>
            </a:r>
          </a:p>
          <a:p>
            <a:pPr marL="357188" indent="-357188"/>
            <a:r>
              <a:rPr lang="en-CA" sz="2000" b="0" i="0" u="none" strike="noStrike" baseline="0" dirty="0">
                <a:latin typeface="Arial" panose="020B0604020202020204" pitchFamily="34" charset="0"/>
              </a:rPr>
              <a:t>Designers should think of the whole blended space as a new medium that the users are interacting with and that they are existing within. </a:t>
            </a:r>
          </a:p>
          <a:p>
            <a:pPr marL="357188" indent="-357188"/>
            <a:r>
              <a:rPr lang="en-CA" sz="2000" b="0" i="0" u="none" strike="noStrike" baseline="0" dirty="0">
                <a:latin typeface="Arial" panose="020B0604020202020204" pitchFamily="34" charset="0"/>
              </a:rPr>
              <a:t>It is a multi-layered medium, a multimedia medium with both physical and digital content. </a:t>
            </a:r>
          </a:p>
          <a:p>
            <a:pPr marL="357188" indent="-357188"/>
            <a:r>
              <a:rPr lang="en-CA" sz="2000" b="0" i="0" u="none" strike="noStrike" baseline="0" dirty="0">
                <a:latin typeface="Arial" panose="020B0604020202020204" pitchFamily="34" charset="0"/>
              </a:rPr>
              <a:t>In blended spaces people are existing in multiple media simultaneously and moving through the media, at one time standing back and reflecting on some media and at other times engaging in and incorporating other media, moving in and out of physical and digital spaces.</a:t>
            </a:r>
          </a:p>
        </p:txBody>
      </p:sp>
    </p:spTree>
    <p:extLst>
      <p:ext uri="{BB962C8B-B14F-4D97-AF65-F5344CB8AC3E}">
        <p14:creationId xmlns:p14="http://schemas.microsoft.com/office/powerpoint/2010/main" val="13659331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61850"/>
            <a:ext cx="7886700" cy="748348"/>
          </a:xfrm>
        </p:spPr>
        <p:txBody>
          <a:bodyPr/>
          <a:lstStyle/>
          <a:p>
            <a:r>
              <a:rPr lang="en-US" sz="3600" i="0" u="none" strike="noStrike" kern="1400" baseline="0" dirty="0">
                <a:latin typeface="Arial" panose="020B0604020202020204" pitchFamily="34" charset="0"/>
              </a:rPr>
              <a:t>Design </a:t>
            </a:r>
            <a:r>
              <a:rPr lang="en-US" sz="3600" i="0" u="none" strike="noStrike" kern="1400" baseline="0" dirty="0" smtClean="0">
                <a:latin typeface="Arial" panose="020B0604020202020204" pitchFamily="34" charset="0"/>
              </a:rPr>
              <a:t>approach (1 of 2)</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8843" y="1442278"/>
            <a:ext cx="8125007" cy="4351338"/>
          </a:xfrm>
        </p:spPr>
        <p:txBody>
          <a:bodyPr>
            <a:noAutofit/>
          </a:bodyPr>
          <a:lstStyle/>
          <a:p>
            <a:pPr marL="357188" indent="-357188">
              <a:buFont typeface="+mj-lt"/>
              <a:buAutoNum type="arabicPeriod"/>
            </a:pPr>
            <a:r>
              <a:rPr lang="en-CA" sz="1600" b="0" i="0" u="none" strike="noStrike" baseline="0" dirty="0" smtClean="0">
                <a:latin typeface="Arial" panose="020B0604020202020204" pitchFamily="34" charset="0"/>
              </a:rPr>
              <a:t>Think </a:t>
            </a:r>
            <a:r>
              <a:rPr lang="en-CA" sz="1600" b="0" i="0" u="none" strike="noStrike" baseline="0" dirty="0">
                <a:latin typeface="Arial" panose="020B0604020202020204" pitchFamily="34" charset="0"/>
              </a:rPr>
              <a:t>about the overall experience of the blended space that you are trying to achieve and the sense of presence that you want people to have.</a:t>
            </a:r>
          </a:p>
          <a:p>
            <a:pPr marL="357188" indent="-357188">
              <a:buFont typeface="+mj-lt"/>
              <a:buAutoNum type="arabicPeriod"/>
            </a:pPr>
            <a:r>
              <a:rPr lang="en-CA" sz="1600" b="0" i="0" u="none" strike="noStrike" baseline="0" dirty="0" smtClean="0">
                <a:latin typeface="Arial" panose="020B0604020202020204" pitchFamily="34" charset="0"/>
              </a:rPr>
              <a:t>Decide </a:t>
            </a:r>
            <a:r>
              <a:rPr lang="en-CA" sz="1600" b="0" i="0" u="none" strike="noStrike" baseline="0" dirty="0">
                <a:latin typeface="Arial" panose="020B0604020202020204" pitchFamily="34" charset="0"/>
              </a:rPr>
              <a:t>on the activities and content that will enable people to experience the blended space that you want.</a:t>
            </a:r>
          </a:p>
          <a:p>
            <a:pPr marL="357188" indent="-357188">
              <a:buFont typeface="+mj-lt"/>
              <a:buAutoNum type="arabicPeriod"/>
            </a:pPr>
            <a:r>
              <a:rPr lang="en-CA" sz="1600" b="0" i="0" u="none" strike="noStrike" baseline="0" dirty="0" smtClean="0">
                <a:latin typeface="Arial" panose="020B0604020202020204" pitchFamily="34" charset="0"/>
              </a:rPr>
              <a:t>Decide </a:t>
            </a:r>
            <a:r>
              <a:rPr lang="en-CA" sz="1600" b="0" i="0" u="none" strike="noStrike" baseline="0" dirty="0">
                <a:latin typeface="Arial" panose="020B0604020202020204" pitchFamily="34" charset="0"/>
              </a:rPr>
              <a:t>on the digital content and its relationship with the physical space in terms of the ontology, topology, volatility and agency of the digital and physical </a:t>
            </a:r>
            <a:r>
              <a:rPr lang="en-CA" sz="1600" b="0" i="0" u="none" strike="noStrike" baseline="0" dirty="0" smtClean="0">
                <a:latin typeface="Arial" panose="020B0604020202020204" pitchFamily="34" charset="0"/>
              </a:rPr>
              <a:t>spaces.</a:t>
            </a:r>
            <a:br>
              <a:rPr lang="en-CA" sz="1600" b="0" i="0" u="none" strike="noStrike" baseline="0" dirty="0" smtClean="0">
                <a:latin typeface="Arial" panose="020B0604020202020204" pitchFamily="34" charset="0"/>
              </a:rPr>
            </a:br>
            <a:r>
              <a:rPr lang="en-CA" sz="1600" b="0" i="0" u="none" strike="noStrike" baseline="0" dirty="0" smtClean="0">
                <a:latin typeface="Arial" panose="020B0604020202020204" pitchFamily="34" charset="0"/>
              </a:rPr>
              <a:t>So </a:t>
            </a:r>
            <a:r>
              <a:rPr lang="en-CA" sz="1600" b="0" i="0" u="none" strike="noStrike" baseline="0" dirty="0">
                <a:latin typeface="Arial" panose="020B0604020202020204" pitchFamily="34" charset="0"/>
              </a:rPr>
              <a:t>think about</a:t>
            </a:r>
          </a:p>
          <a:p>
            <a:pPr marL="776288" lvl="1" indent="-414338">
              <a:buFont typeface="Arial" panose="020B0604020202020204" pitchFamily="34" charset="0"/>
              <a:buChar char="–"/>
            </a:pPr>
            <a:r>
              <a:rPr lang="en-CA" sz="1600" b="0" i="0" u="none" strike="noStrike" baseline="0" dirty="0" smtClean="0">
                <a:latin typeface="Arial" panose="020B0604020202020204" pitchFamily="34" charset="0"/>
              </a:rPr>
              <a:t>the </a:t>
            </a:r>
            <a:r>
              <a:rPr lang="en-CA" sz="1600" b="0" i="0" u="none" strike="noStrike" baseline="0" dirty="0">
                <a:latin typeface="Arial" panose="020B0604020202020204" pitchFamily="34" charset="0"/>
              </a:rPr>
              <a:t>correspondences between these characteristics of the spaces</a:t>
            </a:r>
          </a:p>
          <a:p>
            <a:pPr marL="776288" lvl="1" indent="-414338">
              <a:buFont typeface="Arial" panose="020B0604020202020204" pitchFamily="34" charset="0"/>
              <a:buChar char="–"/>
            </a:pPr>
            <a:r>
              <a:rPr lang="en-CA" sz="1600" b="0" i="0" u="none" strike="noStrike" baseline="0" dirty="0" smtClean="0">
                <a:latin typeface="Arial" panose="020B0604020202020204" pitchFamily="34" charset="0"/>
              </a:rPr>
              <a:t>design </a:t>
            </a:r>
            <a:r>
              <a:rPr lang="en-CA" sz="1600" b="0" i="0" u="none" strike="noStrike" baseline="0" dirty="0">
                <a:latin typeface="Arial" panose="020B0604020202020204" pitchFamily="34" charset="0"/>
              </a:rPr>
              <a:t>for suitable transitions between the digital and physical spaces</a:t>
            </a:r>
          </a:p>
          <a:p>
            <a:pPr marL="776288" lvl="1" indent="-414338">
              <a:buFont typeface="Arial" panose="020B0604020202020204" pitchFamily="34" charset="0"/>
              <a:buChar char="–"/>
            </a:pPr>
            <a:r>
              <a:rPr lang="en-CA" sz="1600" b="0" i="0" u="none" strike="noStrike" baseline="0" dirty="0" smtClean="0">
                <a:latin typeface="Arial" panose="020B0604020202020204" pitchFamily="34" charset="0"/>
              </a:rPr>
              <a:t>consider </a:t>
            </a:r>
            <a:r>
              <a:rPr lang="en-CA" sz="1600" b="0" i="0" u="none" strike="noStrike" baseline="0" dirty="0">
                <a:latin typeface="Arial" panose="020B0604020202020204" pitchFamily="34" charset="0"/>
              </a:rPr>
              <a:t>the various touch points where people come into contact with services in both physical and digital spaces; consider these as anchor points, portals or entry points</a:t>
            </a:r>
          </a:p>
          <a:p>
            <a:pPr marL="776288" lvl="1" indent="-414338">
              <a:buFont typeface="Arial" panose="020B0604020202020204" pitchFamily="34" charset="0"/>
              <a:buChar char="–"/>
            </a:pPr>
            <a:r>
              <a:rPr lang="en-CA" sz="1600" b="0" i="0" u="none" strike="noStrike" baseline="0" dirty="0" smtClean="0">
                <a:latin typeface="Arial" panose="020B0604020202020204" pitchFamily="34" charset="0"/>
              </a:rPr>
              <a:t>consider </a:t>
            </a:r>
            <a:r>
              <a:rPr lang="en-CA" sz="1600" b="0" i="0" u="none" strike="noStrike" baseline="0" dirty="0">
                <a:latin typeface="Arial" panose="020B0604020202020204" pitchFamily="34" charset="0"/>
              </a:rPr>
              <a:t>how to make people aware that there is digital content relevant to their activities</a:t>
            </a:r>
          </a:p>
          <a:p>
            <a:pPr marL="776288" lvl="1" indent="-414338">
              <a:buFont typeface="Arial" panose="020B0604020202020204" pitchFamily="34" charset="0"/>
              <a:buChar char="–"/>
            </a:pPr>
            <a:r>
              <a:rPr lang="en-CA" sz="1600" b="0" i="0" u="none" strike="noStrike" baseline="0" dirty="0" smtClean="0">
                <a:latin typeface="Arial" panose="020B0604020202020204" pitchFamily="34" charset="0"/>
              </a:rPr>
              <a:t>consider </a:t>
            </a:r>
            <a:r>
              <a:rPr lang="en-CA" sz="1600" b="0" i="0" u="none" strike="noStrike" baseline="0" dirty="0">
                <a:latin typeface="Arial" panose="020B0604020202020204" pitchFamily="34" charset="0"/>
              </a:rPr>
              <a:t>how to help people navigate in both physical and digital worlds; design navigational aids such as maps, paths and signposts</a:t>
            </a:r>
            <a:endParaRPr lang="en-CA" sz="1300" b="0" i="0" u="none" strike="noStrike" baseline="0" dirty="0">
              <a:latin typeface="Arial" panose="020B0604020202020204" pitchFamily="34" charset="0"/>
            </a:endParaRPr>
          </a:p>
        </p:txBody>
      </p:sp>
    </p:spTree>
    <p:extLst>
      <p:ext uri="{BB962C8B-B14F-4D97-AF65-F5344CB8AC3E}">
        <p14:creationId xmlns:p14="http://schemas.microsoft.com/office/powerpoint/2010/main" val="6379967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96682"/>
            <a:ext cx="7886700" cy="678680"/>
          </a:xfrm>
        </p:spPr>
        <p:txBody>
          <a:bodyPr/>
          <a:lstStyle/>
          <a:p>
            <a:r>
              <a:rPr lang="en-US" sz="3600" i="0" u="none" strike="noStrike" kern="1400" baseline="0" dirty="0">
                <a:latin typeface="Arial" panose="020B0604020202020204" pitchFamily="34" charset="0"/>
              </a:rPr>
              <a:t>Design </a:t>
            </a:r>
            <a:r>
              <a:rPr lang="en-US" sz="3600" i="0" u="none" strike="noStrike" kern="1400" baseline="0" dirty="0" smtClean="0">
                <a:latin typeface="Arial" panose="020B0604020202020204" pitchFamily="34" charset="0"/>
              </a:rPr>
              <a:t>approach (2 of 2)</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77103" y="1401983"/>
            <a:ext cx="7886700" cy="4694916"/>
          </a:xfrm>
        </p:spPr>
        <p:txBody>
          <a:bodyPr>
            <a:noAutofit/>
          </a:bodyPr>
          <a:lstStyle/>
          <a:p>
            <a:pPr lvl="1">
              <a:buFont typeface="Arial" panose="020B0604020202020204" pitchFamily="34" charset="0"/>
              <a:buChar char="–"/>
            </a:pPr>
            <a:r>
              <a:rPr lang="en-CA" sz="1600" b="0" i="0" u="none" strike="noStrike" baseline="0" dirty="0" smtClean="0">
                <a:latin typeface="Arial" panose="020B0604020202020204" pitchFamily="34" charset="0"/>
              </a:rPr>
              <a:t>create </a:t>
            </a:r>
            <a:r>
              <a:rPr lang="en-CA" sz="1600" b="0" i="0" u="none" strike="noStrike" baseline="0" dirty="0">
                <a:latin typeface="Arial" panose="020B0604020202020204" pitchFamily="34" charset="0"/>
              </a:rPr>
              <a:t>narratives to steer people through the blended space and to make them aware of the extent of the spaces</a:t>
            </a:r>
          </a:p>
          <a:p>
            <a:pPr lvl="1">
              <a:buFont typeface="Arial" panose="020B0604020202020204" pitchFamily="34" charset="0"/>
              <a:buChar char="–"/>
            </a:pPr>
            <a:r>
              <a:rPr lang="en-CA" sz="1600" b="0" i="0" u="none" strike="noStrike" baseline="0" dirty="0" smtClean="0">
                <a:latin typeface="Arial" panose="020B0604020202020204" pitchFamily="34" charset="0"/>
              </a:rPr>
              <a:t>consider </a:t>
            </a:r>
            <a:r>
              <a:rPr lang="en-CA" sz="1600" b="0" i="0" u="none" strike="noStrike" baseline="0" dirty="0">
                <a:latin typeface="Arial" panose="020B0604020202020204" pitchFamily="34" charset="0"/>
              </a:rPr>
              <a:t>how to enable people to access, generate and interact with content</a:t>
            </a:r>
          </a:p>
          <a:p>
            <a:pPr lvl="1">
              <a:buFont typeface="Arial" panose="020B0604020202020204" pitchFamily="34" charset="0"/>
              <a:buChar char="–"/>
            </a:pPr>
            <a:r>
              <a:rPr lang="en-CA" sz="1600" b="0" i="0" u="none" strike="noStrike" baseline="0" dirty="0" smtClean="0">
                <a:latin typeface="Arial" panose="020B0604020202020204" pitchFamily="34" charset="0"/>
              </a:rPr>
              <a:t>design </a:t>
            </a:r>
            <a:r>
              <a:rPr lang="en-CA" sz="1600" b="0" i="0" u="none" strike="noStrike" baseline="0" dirty="0">
                <a:latin typeface="Arial" panose="020B0604020202020204" pitchFamily="34" charset="0"/>
              </a:rPr>
              <a:t>at a human scale rather than the technological scale, support people’s goals</a:t>
            </a:r>
          </a:p>
          <a:p>
            <a:pPr lvl="1">
              <a:buFont typeface="Arial" panose="020B0604020202020204" pitchFamily="34" charset="0"/>
              <a:buChar char="–"/>
            </a:pPr>
            <a:r>
              <a:rPr lang="en-CA" sz="1600" b="0" i="0" u="none" strike="noStrike" baseline="0" dirty="0" smtClean="0">
                <a:latin typeface="Arial" panose="020B0604020202020204" pitchFamily="34" charset="0"/>
              </a:rPr>
              <a:t>design </a:t>
            </a:r>
            <a:r>
              <a:rPr lang="en-CA" sz="1600" b="0" i="0" u="none" strike="noStrike" baseline="0" dirty="0">
                <a:latin typeface="Arial" panose="020B0604020202020204" pitchFamily="34" charset="0"/>
              </a:rPr>
              <a:t>to avoid sudden jumps or abrupt changes as these will cause a break in presence</a:t>
            </a:r>
          </a:p>
          <a:p>
            <a:pPr lvl="1">
              <a:buFont typeface="Arial" panose="020B0604020202020204" pitchFamily="34" charset="0"/>
              <a:buChar char="–"/>
            </a:pPr>
            <a:r>
              <a:rPr lang="en-CA" sz="1600" b="0" i="0" u="none" strike="noStrike" baseline="0" dirty="0" smtClean="0">
                <a:latin typeface="Arial" panose="020B0604020202020204" pitchFamily="34" charset="0"/>
              </a:rPr>
              <a:t>design </a:t>
            </a:r>
            <a:r>
              <a:rPr lang="en-CA" sz="1600" b="0" i="0" u="none" strike="noStrike" baseline="0" dirty="0">
                <a:latin typeface="Arial" panose="020B0604020202020204" pitchFamily="34" charset="0"/>
              </a:rPr>
              <a:t>the multi-layered and multimedia experiences that weave the digital and physical spaces together.</a:t>
            </a:r>
          </a:p>
          <a:p>
            <a:pPr marL="344488" indent="-344488">
              <a:buFont typeface="+mj-lt"/>
              <a:buAutoNum type="arabicPeriod" startAt="4"/>
            </a:pPr>
            <a:r>
              <a:rPr lang="en-CA" sz="1800" b="0" i="0" u="none" strike="noStrike" baseline="0" dirty="0" smtClean="0">
                <a:latin typeface="Arial" panose="020B0604020202020204" pitchFamily="34" charset="0"/>
              </a:rPr>
              <a:t>Do </a:t>
            </a:r>
            <a:r>
              <a:rPr lang="en-CA" sz="1800" b="0" i="0" u="none" strike="noStrike" baseline="0" dirty="0">
                <a:latin typeface="Arial" panose="020B0604020202020204" pitchFamily="34" charset="0"/>
              </a:rPr>
              <a:t>the physical design of the digital and physical spaces, considering</a:t>
            </a:r>
          </a:p>
          <a:p>
            <a:pPr lvl="1">
              <a:buFont typeface="Arial" panose="020B0604020202020204" pitchFamily="34" charset="0"/>
              <a:buChar char="–"/>
            </a:pPr>
            <a:r>
              <a:rPr lang="en-CA" sz="1600" b="0" i="0" u="none" strike="noStrike" baseline="0" dirty="0" smtClean="0">
                <a:latin typeface="Arial" panose="020B0604020202020204" pitchFamily="34" charset="0"/>
              </a:rPr>
              <a:t>the </a:t>
            </a:r>
            <a:r>
              <a:rPr lang="en-CA" sz="1600" b="0" i="0" u="none" strike="noStrike" baseline="0" dirty="0">
                <a:latin typeface="Arial" panose="020B0604020202020204" pitchFamily="34" charset="0"/>
              </a:rPr>
              <a:t>user interfaces and individual interactions</a:t>
            </a:r>
          </a:p>
          <a:p>
            <a:pPr lvl="1">
              <a:buFont typeface="Arial" panose="020B0604020202020204" pitchFamily="34" charset="0"/>
              <a:buChar char="–"/>
            </a:pPr>
            <a:r>
              <a:rPr lang="en-CA" sz="1600" b="0" i="0" u="none" strike="noStrike" baseline="0" dirty="0" smtClean="0">
                <a:latin typeface="Arial" panose="020B0604020202020204" pitchFamily="34" charset="0"/>
              </a:rPr>
              <a:t>social </a:t>
            </a:r>
            <a:r>
              <a:rPr lang="en-CA" sz="1600" b="0" i="0" u="none" strike="noStrike" baseline="0" dirty="0">
                <a:latin typeface="Arial" panose="020B0604020202020204" pitchFamily="34" charset="0"/>
              </a:rPr>
              <a:t>interactions and social media</a:t>
            </a:r>
          </a:p>
          <a:p>
            <a:pPr lvl="1">
              <a:buFont typeface="Arial" panose="020B0604020202020204" pitchFamily="34" charset="0"/>
              <a:buChar char="–"/>
            </a:pPr>
            <a:r>
              <a:rPr lang="en-CA" sz="1600" b="0" i="0" u="none" strike="noStrike" baseline="0" dirty="0" smtClean="0">
                <a:latin typeface="Arial" panose="020B0604020202020204" pitchFamily="34" charset="0"/>
              </a:rPr>
              <a:t>flow </a:t>
            </a:r>
            <a:r>
              <a:rPr lang="en-CA" sz="1600" b="0" i="0" u="none" strike="noStrike" baseline="0" dirty="0">
                <a:latin typeface="Arial" panose="020B0604020202020204" pitchFamily="34" charset="0"/>
              </a:rPr>
              <a:t>(movement through the blended space)</a:t>
            </a:r>
          </a:p>
          <a:p>
            <a:pPr lvl="1">
              <a:buFont typeface="Arial" panose="020B0604020202020204" pitchFamily="34" charset="0"/>
              <a:buChar char="–"/>
            </a:pPr>
            <a:r>
              <a:rPr lang="en-CA" sz="1600" b="0" i="0" u="none" strike="noStrike" baseline="0" dirty="0" smtClean="0">
                <a:latin typeface="Arial" panose="020B0604020202020204" pitchFamily="34" charset="0"/>
              </a:rPr>
              <a:t>the </a:t>
            </a:r>
            <a:r>
              <a:rPr lang="en-CA" sz="1600" b="0" i="0" u="none" strike="noStrike" baseline="0" dirty="0">
                <a:latin typeface="Arial" panose="020B0604020202020204" pitchFamily="34" charset="0"/>
              </a:rPr>
              <a:t>physical environment.</a:t>
            </a:r>
          </a:p>
        </p:txBody>
      </p:sp>
    </p:spTree>
    <p:extLst>
      <p:ext uri="{BB962C8B-B14F-4D97-AF65-F5344CB8AC3E}">
        <p14:creationId xmlns:p14="http://schemas.microsoft.com/office/powerpoint/2010/main" val="4248218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99244"/>
            <a:ext cx="7886700" cy="681038"/>
          </a:xfrm>
        </p:spPr>
        <p:txBody>
          <a:bodyPr/>
          <a:lstStyle/>
          <a:p>
            <a:r>
              <a:rPr lang="en-US" sz="3600" i="0" u="none" strike="noStrike" kern="1400" baseline="0" dirty="0">
                <a:latin typeface="Arial" panose="020B0604020202020204" pitchFamily="34" charset="0"/>
              </a:rPr>
              <a:t>Hybrid trajectories</a:t>
            </a:r>
          </a:p>
        </p:txBody>
      </p:sp>
      <p:sp>
        <p:nvSpPr>
          <p:cNvPr id="3" name="Text Placeholder 2"/>
          <p:cNvSpPr>
            <a:spLocks noGrp="1"/>
          </p:cNvSpPr>
          <p:nvPr>
            <p:ph type="body" idx="4294967295"/>
          </p:nvPr>
        </p:nvSpPr>
        <p:spPr>
          <a:xfrm>
            <a:off x="669025" y="1442348"/>
            <a:ext cx="8116199" cy="4923946"/>
          </a:xfrm>
        </p:spPr>
        <p:txBody>
          <a:bodyPr>
            <a:noAutofit/>
          </a:bodyPr>
          <a:lstStyle/>
          <a:p>
            <a:pPr marL="361950" indent="-361950"/>
            <a:r>
              <a:rPr lang="en-CA" sz="1400" dirty="0" err="1">
                <a:latin typeface="Arial" panose="020B0604020202020204" pitchFamily="34" charset="0"/>
              </a:rPr>
              <a:t>Benford</a:t>
            </a:r>
            <a:r>
              <a:rPr lang="en-CA" sz="1400" dirty="0">
                <a:latin typeface="Arial" panose="020B0604020202020204" pitchFamily="34" charset="0"/>
              </a:rPr>
              <a:t> et al. (2009) introduce the concept of ‘interaction trajectories’ in their analysis of their experiences with a number of mixed-reality, pervasive games. </a:t>
            </a:r>
          </a:p>
          <a:p>
            <a:pPr marL="361950" indent="-361950"/>
            <a:r>
              <a:rPr lang="en-CA" sz="1400" dirty="0">
                <a:latin typeface="Arial" panose="020B0604020202020204" pitchFamily="34" charset="0"/>
              </a:rPr>
              <a:t>Drawing upon areas such as dramaturgy and museum design they identify the importance of design for interactions that take place over time and through physical as well as digital spaces. </a:t>
            </a:r>
          </a:p>
          <a:p>
            <a:pPr marL="361950" indent="-361950"/>
            <a:r>
              <a:rPr lang="en-CA" sz="1400" dirty="0">
                <a:latin typeface="Arial" panose="020B0604020202020204" pitchFamily="34" charset="0"/>
              </a:rPr>
              <a:t>These hybrid experiences take people through mixed spaces, times, roles and interfaces. </a:t>
            </a:r>
          </a:p>
          <a:p>
            <a:pPr marL="361950" indent="-361950"/>
            <a:r>
              <a:rPr lang="en-CA" sz="1400" dirty="0">
                <a:latin typeface="Arial" panose="020B0604020202020204" pitchFamily="34" charset="0"/>
              </a:rPr>
              <a:t>There are clear resonances with ideas of user journeys and navigation of information space.</a:t>
            </a:r>
          </a:p>
          <a:p>
            <a:pPr marL="361950" indent="-361950"/>
            <a:r>
              <a:rPr lang="en-CA" sz="1400" dirty="0">
                <a:latin typeface="Arial" panose="020B0604020202020204" pitchFamily="34" charset="0"/>
              </a:rPr>
              <a:t>They summarize the idea as follows:</a:t>
            </a:r>
          </a:p>
          <a:p>
            <a:pPr marL="361950" indent="-361950"/>
            <a:r>
              <a:rPr lang="en-CA" sz="1400" dirty="0">
                <a:latin typeface="Arial" panose="020B0604020202020204" pitchFamily="34" charset="0"/>
              </a:rPr>
              <a:t>A trajectory describes a journey through a user experience, emphasizing its overall continuity and coherence. Trajectories pass through different hybrid structures.</a:t>
            </a:r>
          </a:p>
          <a:p>
            <a:pPr marL="361950" indent="-361950"/>
            <a:r>
              <a:rPr lang="en-CA" sz="1400" dirty="0">
                <a:latin typeface="Arial" panose="020B0604020202020204" pitchFamily="34" charset="0"/>
              </a:rPr>
              <a:t>Multiple physical and virtual spaces may be adjacent, connected and overlaid to create a hybrid space that provides the stage for the experience.</a:t>
            </a:r>
          </a:p>
          <a:p>
            <a:pPr marL="361950" indent="-361950"/>
            <a:r>
              <a:rPr lang="en-CA" sz="1400" dirty="0">
                <a:latin typeface="Arial" panose="020B0604020202020204" pitchFamily="34" charset="0"/>
              </a:rPr>
              <a:t>Hybrid time combines story time, plot time, schedule time, interaction time and perceived time to shape the overall timing of events.</a:t>
            </a:r>
          </a:p>
          <a:p>
            <a:pPr marL="361950" indent="-361950"/>
            <a:r>
              <a:rPr lang="en-CA" sz="1400" dirty="0">
                <a:latin typeface="Arial" panose="020B0604020202020204" pitchFamily="34" charset="0"/>
              </a:rPr>
              <a:t>Hybrid roles define how different individuals engage, including the public roles of participant and spectator (audience and bystander) and the professional roles of actor, operator and orchestrator.</a:t>
            </a:r>
          </a:p>
          <a:p>
            <a:pPr marL="361950" indent="-361950"/>
            <a:r>
              <a:rPr lang="en-CA" sz="1400" dirty="0">
                <a:latin typeface="Arial" panose="020B0604020202020204" pitchFamily="34" charset="0"/>
              </a:rPr>
              <a:t>Hybrid ecologies assemble different interfaces in an environment to enable interaction and collaboration. Various uses may be intertwined in practice; the experiences that we described were all developed in a highly iterative way, with analysis feeding into further (re)design</a:t>
            </a:r>
            <a:r>
              <a:rPr lang="en-CA" sz="1400" dirty="0" smtClean="0">
                <a:latin typeface="Arial" panose="020B0604020202020204" pitchFamily="34" charset="0"/>
              </a:rPr>
              <a:t>.</a:t>
            </a:r>
            <a:br>
              <a:rPr lang="en-CA" sz="1400" dirty="0" smtClean="0">
                <a:latin typeface="Arial" panose="020B0604020202020204" pitchFamily="34" charset="0"/>
              </a:rPr>
            </a:br>
            <a:r>
              <a:rPr lang="en-CA" sz="1400" dirty="0" smtClean="0">
                <a:latin typeface="Arial" panose="020B0604020202020204" pitchFamily="34" charset="0"/>
              </a:rPr>
              <a:t>(</a:t>
            </a:r>
            <a:r>
              <a:rPr lang="en-CA" sz="1400" dirty="0">
                <a:latin typeface="Arial" panose="020B0604020202020204" pitchFamily="34" charset="0"/>
              </a:rPr>
              <a:t>p. 716)</a:t>
            </a:r>
          </a:p>
        </p:txBody>
      </p:sp>
    </p:spTree>
    <p:extLst>
      <p:ext uri="{BB962C8B-B14F-4D97-AF65-F5344CB8AC3E}">
        <p14:creationId xmlns:p14="http://schemas.microsoft.com/office/powerpoint/2010/main" val="17457785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18293"/>
            <a:ext cx="7886700" cy="630238"/>
          </a:xfrm>
        </p:spPr>
        <p:txBody>
          <a:bodyPr/>
          <a:lstStyle/>
          <a:p>
            <a:r>
              <a:rPr lang="en-US" sz="3600" i="0" u="none" strike="noStrike" kern="1400" baseline="0" dirty="0">
                <a:latin typeface="Arial" panose="020B0604020202020204" pitchFamily="34" charset="0"/>
              </a:rPr>
              <a:t>Last day in Edinburgh (1 of 2)</a:t>
            </a:r>
          </a:p>
        </p:txBody>
      </p:sp>
      <p:sp>
        <p:nvSpPr>
          <p:cNvPr id="3" name="Text Placeholder 2"/>
          <p:cNvSpPr>
            <a:spLocks noGrp="1"/>
          </p:cNvSpPr>
          <p:nvPr>
            <p:ph type="body" idx="4294967295"/>
          </p:nvPr>
        </p:nvSpPr>
        <p:spPr>
          <a:xfrm>
            <a:off x="665851" y="1416949"/>
            <a:ext cx="7886700" cy="4351338"/>
          </a:xfrm>
        </p:spPr>
        <p:txBody>
          <a:bodyPr>
            <a:noAutofit/>
          </a:bodyPr>
          <a:lstStyle/>
          <a:p>
            <a:pPr marL="361950" indent="-361950"/>
            <a:r>
              <a:rPr lang="en-CA" sz="1800" b="0" i="0" u="none" strike="noStrike" baseline="0" dirty="0">
                <a:latin typeface="Arial" panose="020B0604020202020204" pitchFamily="34" charset="0"/>
              </a:rPr>
              <a:t>We have developed a number of ubicomp tourism apps using the blended spaces approach and thinking about how people would like to experience the physical and digital spaces (</a:t>
            </a:r>
            <a:r>
              <a:rPr lang="en-CA" sz="1800" b="0" i="0" u="none" strike="noStrike" baseline="0" dirty="0" err="1">
                <a:latin typeface="Arial" panose="020B0604020202020204" pitchFamily="34" charset="0"/>
              </a:rPr>
              <a:t>Benyon</a:t>
            </a:r>
            <a:r>
              <a:rPr lang="en-CA" sz="1800" b="0" i="0" u="none" strike="noStrike" baseline="0" dirty="0">
                <a:latin typeface="Arial" panose="020B0604020202020204" pitchFamily="34" charset="0"/>
              </a:rPr>
              <a:t> et al., 2012; 2013a, b; </a:t>
            </a:r>
            <a:r>
              <a:rPr lang="en-CA" sz="1800" b="0" i="0" u="none" strike="noStrike" baseline="0" dirty="0" err="1">
                <a:latin typeface="Arial" panose="020B0604020202020204" pitchFamily="34" charset="0"/>
              </a:rPr>
              <a:t>Benyon</a:t>
            </a:r>
            <a:r>
              <a:rPr lang="en-CA" sz="1800" b="0" i="0" u="none" strike="noStrike" baseline="0" dirty="0">
                <a:latin typeface="Arial" panose="020B0604020202020204" pitchFamily="34" charset="0"/>
              </a:rPr>
              <a:t> 2014). </a:t>
            </a:r>
          </a:p>
          <a:p>
            <a:pPr marL="361950" indent="-361950"/>
            <a:r>
              <a:rPr lang="en-CA" sz="1800" b="0" i="0" u="none" strike="noStrike" baseline="0" dirty="0">
                <a:latin typeface="Arial" panose="020B0604020202020204" pitchFamily="34" charset="0"/>
              </a:rPr>
              <a:t>In one app ‘Last Day in Edinburgh’ we mapped the writings of Robert Louis Stevenson onto the physical locations of Edinburgh where he wrote them, using QR codes to provide the anchors between the physical and digital worlds. </a:t>
            </a:r>
          </a:p>
          <a:p>
            <a:pPr marL="361950" indent="-361950"/>
            <a:r>
              <a:rPr lang="en-CA" sz="1800" b="0" i="0" u="none" strike="noStrike" baseline="0" dirty="0">
                <a:latin typeface="Arial" panose="020B0604020202020204" pitchFamily="34" charset="0"/>
              </a:rPr>
              <a:t>The QR codes were used to deliver snippets of RLS’s writing to the participants’ mobile phones, while they are actually in the location that RLS is referring to over 130 years ago. </a:t>
            </a:r>
          </a:p>
          <a:p>
            <a:pPr marL="361950" indent="-361950"/>
            <a:r>
              <a:rPr lang="en-CA" sz="1800" b="0" i="0" u="none" strike="noStrike" baseline="0" dirty="0">
                <a:latin typeface="Arial" panose="020B0604020202020204" pitchFamily="34" charset="0"/>
              </a:rPr>
              <a:t>In a sense the participants are following in RLS’s footsteps on a guided tour around the part of Edinburgh that RLS was familiar with. </a:t>
            </a:r>
          </a:p>
          <a:p>
            <a:pPr marL="361950" indent="-361950"/>
            <a:r>
              <a:rPr lang="en-CA" sz="1800" b="0" i="0" u="none" strike="noStrike" baseline="0" dirty="0">
                <a:latin typeface="Arial" panose="020B0604020202020204" pitchFamily="34" charset="0"/>
              </a:rPr>
              <a:t>As the Old Town has changed little since 1878, much of what he described is still there today.</a:t>
            </a:r>
          </a:p>
        </p:txBody>
      </p:sp>
    </p:spTree>
    <p:extLst>
      <p:ext uri="{BB962C8B-B14F-4D97-AF65-F5344CB8AC3E}">
        <p14:creationId xmlns:p14="http://schemas.microsoft.com/office/powerpoint/2010/main" val="2313066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11839"/>
            <a:ext cx="7886700" cy="649288"/>
          </a:xfrm>
        </p:spPr>
        <p:txBody>
          <a:bodyPr/>
          <a:lstStyle/>
          <a:p>
            <a:r>
              <a:rPr lang="en-US" sz="3600" i="0" u="none" strike="noStrike" kern="1400" baseline="0" dirty="0">
                <a:latin typeface="Arial" panose="020B0604020202020204" pitchFamily="34" charset="0"/>
              </a:rPr>
              <a:t>Last day in Edinburgh (2</a:t>
            </a:r>
            <a:r>
              <a:rPr lang="en-US" sz="3600" i="0" u="none" strike="noStrike" kern="1400" dirty="0">
                <a:latin typeface="Arial" panose="020B0604020202020204" pitchFamily="34" charset="0"/>
              </a:rPr>
              <a:t> of 2)</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5851" y="1425574"/>
            <a:ext cx="7886700" cy="4791075"/>
          </a:xfrm>
        </p:spPr>
        <p:txBody>
          <a:bodyPr>
            <a:noAutofit/>
          </a:bodyPr>
          <a:lstStyle/>
          <a:p>
            <a:pPr marL="361950" indent="-361950"/>
            <a:r>
              <a:rPr lang="en-CA" sz="1600" b="0" i="0" u="none" strike="noStrike" baseline="0" dirty="0">
                <a:latin typeface="Arial" panose="020B0604020202020204" pitchFamily="34" charset="0"/>
              </a:rPr>
              <a:t>Six different locations, featuring particular landmarks, over a 0.7 mile course were carefully pinpointed in relation to RLS’s writing and a map was created to display them. </a:t>
            </a:r>
          </a:p>
          <a:p>
            <a:pPr marL="361950" indent="-361950"/>
            <a:r>
              <a:rPr lang="en-CA" sz="1600" b="0" i="0" u="none" strike="noStrike" baseline="0" dirty="0">
                <a:latin typeface="Arial" panose="020B0604020202020204" pitchFamily="34" charset="0"/>
              </a:rPr>
              <a:t>Six QR codes, along with pictures of RLS were placed in these environments in order to anchor the digital content to the location. </a:t>
            </a:r>
          </a:p>
          <a:p>
            <a:pPr marL="361950" indent="-361950"/>
            <a:r>
              <a:rPr lang="en-CA" sz="1600" b="0" i="0" u="none" strike="noStrike" baseline="0" dirty="0">
                <a:latin typeface="Arial" panose="020B0604020202020204" pitchFamily="34" charset="0"/>
              </a:rPr>
              <a:t>An additional four anchor points were added along the route between these locations to provide additional information about RLS, for example, poetry, pictures and video. </a:t>
            </a:r>
          </a:p>
          <a:p>
            <a:pPr marL="361950" indent="-361950"/>
            <a:r>
              <a:rPr lang="en-CA" sz="1600" b="0" i="0" u="none" strike="noStrike" baseline="0" dirty="0">
                <a:latin typeface="Arial" panose="020B0604020202020204" pitchFamily="34" charset="0"/>
              </a:rPr>
              <a:t>The aim of this additional content was to establish a link between all the locations and an awareness of the experience as a totality. </a:t>
            </a:r>
          </a:p>
          <a:p>
            <a:pPr marL="361950" indent="-361950"/>
            <a:r>
              <a:rPr lang="en-CA" sz="1600" b="0" i="0" u="none" strike="noStrike" baseline="0" dirty="0">
                <a:latin typeface="Arial" panose="020B0604020202020204" pitchFamily="34" charset="0"/>
              </a:rPr>
              <a:t>The walk took about 15 minutes to complete plus the time the users spent on the experiencing the content that was provided. </a:t>
            </a:r>
          </a:p>
          <a:p>
            <a:pPr marL="361950" indent="-361950"/>
            <a:r>
              <a:rPr lang="en-CA" sz="1600" b="0" i="0" u="none" strike="noStrike" baseline="0" dirty="0">
                <a:latin typeface="Arial" panose="020B0604020202020204" pitchFamily="34" charset="0"/>
              </a:rPr>
              <a:t>The physical topology of the city dictated the physical topology of the blended space. </a:t>
            </a:r>
          </a:p>
          <a:p>
            <a:pPr marL="361950" indent="-361950"/>
            <a:r>
              <a:rPr lang="en-CA" sz="1600" b="0" i="0" u="none" strike="noStrike" baseline="0" dirty="0">
                <a:latin typeface="Arial" panose="020B0604020202020204" pitchFamily="34" charset="0"/>
              </a:rPr>
              <a:t>The content was RLS’s writings about  the places so the main objects in the physical and digital spaces correspond 1:1, the places as they are today and the places as they were 130 years ago, the views as they are today and the views as they were then.</a:t>
            </a:r>
          </a:p>
        </p:txBody>
      </p:sp>
    </p:spTree>
    <p:extLst>
      <p:ext uri="{BB962C8B-B14F-4D97-AF65-F5344CB8AC3E}">
        <p14:creationId xmlns:p14="http://schemas.microsoft.com/office/powerpoint/2010/main" val="624759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62141"/>
            <a:ext cx="7886700" cy="748348"/>
          </a:xfrm>
        </p:spPr>
        <p:txBody>
          <a:bodyPr/>
          <a:lstStyle/>
          <a:p>
            <a:r>
              <a:rPr lang="en-US" sz="3600" i="0" u="none" strike="noStrike" kern="1400" baseline="0" dirty="0">
                <a:latin typeface="Arial" panose="020B0604020202020204" pitchFamily="34" charset="0"/>
              </a:rPr>
              <a:t>Ubiquitous computing (2 of 3)</a:t>
            </a:r>
          </a:p>
        </p:txBody>
      </p:sp>
      <p:sp>
        <p:nvSpPr>
          <p:cNvPr id="3" name="Text Placeholder 2"/>
          <p:cNvSpPr>
            <a:spLocks noGrp="1"/>
          </p:cNvSpPr>
          <p:nvPr>
            <p:ph type="body" idx="4294967295"/>
          </p:nvPr>
        </p:nvSpPr>
        <p:spPr>
          <a:xfrm>
            <a:off x="660218" y="1425029"/>
            <a:ext cx="7886700" cy="4351338"/>
          </a:xfrm>
        </p:spPr>
        <p:txBody>
          <a:bodyPr>
            <a:normAutofit/>
          </a:bodyPr>
          <a:lstStyle/>
          <a:p>
            <a:pPr marL="357188" indent="-357188"/>
            <a:r>
              <a:rPr lang="en-CA" sz="1800" b="0" i="0" u="none" strike="noStrike" baseline="0" dirty="0">
                <a:latin typeface="Arial" panose="020B0604020202020204" pitchFamily="34" charset="0"/>
              </a:rPr>
              <a:t>The original work on ubiquitous computing was undertaken at Xerox PARC (Palo Alto Research Center) in the early 1990s.</a:t>
            </a:r>
          </a:p>
          <a:p>
            <a:pPr marL="357188" indent="-357188"/>
            <a:r>
              <a:rPr lang="en-CA" sz="1800" b="0" i="0" u="none" strike="noStrike" baseline="0" dirty="0" smtClean="0">
                <a:latin typeface="Arial" panose="020B0604020202020204" pitchFamily="34" charset="0"/>
              </a:rPr>
              <a:t>It </a:t>
            </a:r>
            <a:r>
              <a:rPr lang="en-CA" sz="1800" b="0" i="0" u="none" strike="noStrike" baseline="0" dirty="0">
                <a:latin typeface="Arial" panose="020B0604020202020204" pitchFamily="34" charset="0"/>
              </a:rPr>
              <a:t>is summed up by one of the main visionaries of the time, Mark Weiser.</a:t>
            </a:r>
          </a:p>
          <a:p>
            <a:pPr marL="357188" indent="-357188"/>
            <a:r>
              <a:rPr lang="en-CA" sz="1800" b="0" i="0" u="none" strike="noStrike" baseline="0" dirty="0">
                <a:latin typeface="Arial" panose="020B0604020202020204" pitchFamily="34" charset="0"/>
              </a:rPr>
              <a:t>Ubiquitous computers will also come in different sizes, each suited to a particular task. My colleagues and I have built what we call tabs, pads and boards: inch-scale machines that approximate active Post-it notes, foot-scale ones that behave something like a sheet of paper (or a book or a magazine), and yard-scale displays that are the equivalent of a blackboard or bulletin board.	Weiser (1991)</a:t>
            </a:r>
          </a:p>
          <a:p>
            <a:pPr marL="357188" indent="-357188"/>
            <a:r>
              <a:rPr lang="en-CA" sz="1800" b="0" i="0" u="none" strike="noStrike" baseline="0" dirty="0">
                <a:latin typeface="Arial" panose="020B0604020202020204" pitchFamily="34" charset="0"/>
              </a:rPr>
              <a:t>The intention was that these devices would be as ubiquitous as the written word, with labels on packaging being replaced by ‘tabs,’ with paper being replaced by ‘pads’ and walls by boards. </a:t>
            </a:r>
          </a:p>
          <a:p>
            <a:pPr marL="357188" indent="-357188"/>
            <a:r>
              <a:rPr lang="en-CA" sz="1800" b="0" i="0" u="none" strike="noStrike" baseline="0" dirty="0">
                <a:latin typeface="Arial" panose="020B0604020202020204" pitchFamily="34" charset="0"/>
              </a:rPr>
              <a:t>Many of these devices will be wearable and many will be portable.</a:t>
            </a:r>
          </a:p>
        </p:txBody>
      </p:sp>
    </p:spTree>
    <p:extLst>
      <p:ext uri="{BB962C8B-B14F-4D97-AF65-F5344CB8AC3E}">
        <p14:creationId xmlns:p14="http://schemas.microsoft.com/office/powerpoint/2010/main" val="11346521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5382"/>
            <a:ext cx="7886700" cy="1325563"/>
          </a:xfrm>
        </p:spPr>
        <p:txBody>
          <a:bodyPr/>
          <a:lstStyle/>
          <a:p>
            <a:r>
              <a:rPr lang="en-US" sz="3600" i="0" u="none" strike="noStrike" kern="1400" baseline="0" dirty="0">
                <a:latin typeface="Arial" panose="020B0604020202020204" pitchFamily="34" charset="0"/>
              </a:rPr>
              <a:t>Last day in Edinburgh as a blended space (1</a:t>
            </a:r>
            <a:r>
              <a:rPr lang="en-US" sz="3600" i="0" u="none" strike="noStrike" kern="1400" dirty="0">
                <a:latin typeface="Arial" panose="020B0604020202020204" pitchFamily="34" charset="0"/>
              </a:rPr>
              <a:t> of 3)</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56325" y="1416949"/>
            <a:ext cx="8029575" cy="4351338"/>
          </a:xfrm>
        </p:spPr>
        <p:txBody>
          <a:bodyPr>
            <a:noAutofit/>
          </a:bodyPr>
          <a:lstStyle/>
          <a:p>
            <a:pPr marL="361950" indent="-361950"/>
            <a:r>
              <a:rPr lang="en-CA" sz="2000" b="0" i="0" u="none" strike="noStrike" baseline="0" dirty="0">
                <a:latin typeface="Arial" panose="020B0604020202020204" pitchFamily="34" charset="0"/>
              </a:rPr>
              <a:t>The structure of the blend is illustrated in Figure 18.11. </a:t>
            </a:r>
          </a:p>
          <a:p>
            <a:pPr marL="361950" indent="-361950"/>
            <a:r>
              <a:rPr lang="en-CA" sz="2000" b="0" i="0" u="none" strike="noStrike" baseline="0" dirty="0">
                <a:latin typeface="Arial" panose="020B0604020202020204" pitchFamily="34" charset="0"/>
              </a:rPr>
              <a:t>The ontology of the physical and digital spaces are dictated by the specific places that RLS wrote about and of course the physical topology of the space dictates the relationship between the places. </a:t>
            </a:r>
          </a:p>
          <a:p>
            <a:pPr marL="361950" indent="-361950"/>
            <a:r>
              <a:rPr lang="en-CA" sz="2000" b="0" i="0" u="none" strike="noStrike" baseline="0" dirty="0">
                <a:latin typeface="Arial" panose="020B0604020202020204" pitchFamily="34" charset="0"/>
              </a:rPr>
              <a:t>The user has to climb the hills and walk through the </a:t>
            </a:r>
            <a:r>
              <a:rPr lang="en-CA" sz="2000" b="0" i="0" u="none" strike="noStrike" baseline="0" dirty="0" err="1">
                <a:latin typeface="Arial" panose="020B0604020202020204" pitchFamily="34" charset="0"/>
              </a:rPr>
              <a:t>wynds</a:t>
            </a:r>
            <a:r>
              <a:rPr lang="en-CA" sz="2000" b="0" i="0" u="none" strike="noStrike" baseline="0" dirty="0">
                <a:latin typeface="Arial" panose="020B0604020202020204" pitchFamily="34" charset="0"/>
              </a:rPr>
              <a:t> (narrow lanes) in order to get to the next place on the walk. </a:t>
            </a:r>
          </a:p>
          <a:p>
            <a:pPr marL="361950" indent="-361950"/>
            <a:r>
              <a:rPr lang="en-CA" sz="2000" b="0" i="0" u="none" strike="noStrike" baseline="0" dirty="0">
                <a:latin typeface="Arial" panose="020B0604020202020204" pitchFamily="34" charset="0"/>
              </a:rPr>
              <a:t>The walk is a stable, non-volatile structure because it is based around the physical places. </a:t>
            </a:r>
          </a:p>
          <a:p>
            <a:pPr marL="361950" indent="-361950"/>
            <a:r>
              <a:rPr lang="en-CA" sz="2000" b="0" i="0" u="none" strike="noStrike" baseline="0" dirty="0">
                <a:latin typeface="Arial" panose="020B0604020202020204" pitchFamily="34" charset="0"/>
              </a:rPr>
              <a:t>However, at different times of day there will be other people around and moving through, so the overall UX depends on the volatility of others. </a:t>
            </a:r>
          </a:p>
          <a:p>
            <a:pPr marL="361950" indent="-361950"/>
            <a:r>
              <a:rPr lang="en-CA" sz="2000" b="0" i="0" u="none" strike="noStrike" baseline="0" dirty="0">
                <a:latin typeface="Arial" panose="020B0604020202020204" pitchFamily="34" charset="0"/>
              </a:rPr>
              <a:t>In terms of agency the blended space provides the new experience of engaging with RLS’s works in their physical location. </a:t>
            </a:r>
          </a:p>
        </p:txBody>
      </p:sp>
    </p:spTree>
    <p:extLst>
      <p:ext uri="{BB962C8B-B14F-4D97-AF65-F5344CB8AC3E}">
        <p14:creationId xmlns:p14="http://schemas.microsoft.com/office/powerpoint/2010/main" val="12868117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4483"/>
            <a:ext cx="7886700" cy="1325563"/>
          </a:xfrm>
        </p:spPr>
        <p:txBody>
          <a:bodyPr/>
          <a:lstStyle/>
          <a:p>
            <a:r>
              <a:rPr lang="en-US" sz="3600" i="0" u="none" strike="noStrike" kern="1400" baseline="0" dirty="0">
                <a:latin typeface="Arial" panose="020B0604020202020204" pitchFamily="34" charset="0"/>
              </a:rPr>
              <a:t>Last day in Edinburgh as a blended space (2 of 3)</a:t>
            </a:r>
          </a:p>
        </p:txBody>
      </p:sp>
      <p:sp>
        <p:nvSpPr>
          <p:cNvPr id="3" name="Text Placeholder 2"/>
          <p:cNvSpPr>
            <a:spLocks noGrp="1"/>
          </p:cNvSpPr>
          <p:nvPr>
            <p:ph type="body" idx="4294967295"/>
          </p:nvPr>
        </p:nvSpPr>
        <p:spPr>
          <a:xfrm>
            <a:off x="664952" y="1426474"/>
            <a:ext cx="7886700" cy="4351338"/>
          </a:xfrm>
        </p:spPr>
        <p:txBody>
          <a:bodyPr>
            <a:noAutofit/>
          </a:bodyPr>
          <a:lstStyle/>
          <a:p>
            <a:pPr marL="361950" indent="-361950"/>
            <a:r>
              <a:rPr lang="en-CA" sz="1800" b="0" i="0" u="none" strike="noStrike" baseline="0" dirty="0">
                <a:latin typeface="Arial" panose="020B0604020202020204" pitchFamily="34" charset="0"/>
              </a:rPr>
              <a:t>We can analyze the various components of the blended space to see how they combine together to allow for a meaningful experience to take place. </a:t>
            </a:r>
          </a:p>
          <a:p>
            <a:pPr marL="361950" indent="-361950"/>
            <a:r>
              <a:rPr lang="en-CA" sz="1800" b="0" i="0" u="none" strike="noStrike" baseline="0" dirty="0">
                <a:latin typeface="Arial" panose="020B0604020202020204" pitchFamily="34" charset="0"/>
              </a:rPr>
              <a:t>The city (Old Town) can be considered as an object to be explored by the participants by bodily moving through the environment. </a:t>
            </a:r>
          </a:p>
          <a:p>
            <a:pPr marL="361950" indent="-361950"/>
            <a:r>
              <a:rPr lang="en-CA" sz="1800" b="0" i="0" u="none" strike="noStrike" baseline="0" dirty="0">
                <a:latin typeface="Arial" panose="020B0604020202020204" pitchFamily="34" charset="0"/>
              </a:rPr>
              <a:t>We have the sights, sounds, smells and textures of Edinburgh itself. </a:t>
            </a:r>
          </a:p>
          <a:p>
            <a:pPr marL="361950" indent="-361950"/>
            <a:r>
              <a:rPr lang="en-CA" sz="1800" b="0" i="0" u="none" strike="noStrike" baseline="0" dirty="0">
                <a:latin typeface="Arial" panose="020B0604020202020204" pitchFamily="34" charset="0"/>
              </a:rPr>
              <a:t>The quality of the light, the color and texture of the stone walls, the freshness and smell in the air, are all facets of the real world that are available to the embodied participant present at the various locations visited. </a:t>
            </a:r>
          </a:p>
          <a:p>
            <a:pPr marL="361950" indent="-361950"/>
            <a:r>
              <a:rPr lang="en-CA" sz="1800" b="0" i="0" u="none" strike="noStrike" baseline="0" dirty="0">
                <a:latin typeface="Arial" panose="020B0604020202020204" pitchFamily="34" charset="0"/>
              </a:rPr>
              <a:t>They were also available in a similar form to RLS when he was in Edinburgh, and at its core, it is this experience of the world that the participants are asked to compare with the mediated experience of RLS. </a:t>
            </a:r>
          </a:p>
        </p:txBody>
      </p:sp>
    </p:spTree>
    <p:extLst>
      <p:ext uri="{BB962C8B-B14F-4D97-AF65-F5344CB8AC3E}">
        <p14:creationId xmlns:p14="http://schemas.microsoft.com/office/powerpoint/2010/main" val="1367522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44484"/>
            <a:ext cx="7886700" cy="1325563"/>
          </a:xfrm>
        </p:spPr>
        <p:txBody>
          <a:bodyPr/>
          <a:lstStyle/>
          <a:p>
            <a:r>
              <a:rPr lang="en-US" sz="3600" i="0" u="none" strike="noStrike" kern="1400" baseline="0" dirty="0">
                <a:latin typeface="Arial" panose="020B0604020202020204" pitchFamily="34" charset="0"/>
              </a:rPr>
              <a:t>Last day in Edinburgh as a blended space (3 of 3)</a:t>
            </a:r>
          </a:p>
        </p:txBody>
      </p:sp>
      <p:sp>
        <p:nvSpPr>
          <p:cNvPr id="3" name="Text Placeholder 2"/>
          <p:cNvSpPr>
            <a:spLocks noGrp="1"/>
          </p:cNvSpPr>
          <p:nvPr>
            <p:ph type="body" idx="4294967295"/>
          </p:nvPr>
        </p:nvSpPr>
        <p:spPr>
          <a:xfrm>
            <a:off x="657225" y="1416949"/>
            <a:ext cx="7886700" cy="4641850"/>
          </a:xfrm>
        </p:spPr>
        <p:txBody>
          <a:bodyPr>
            <a:noAutofit/>
          </a:bodyPr>
          <a:lstStyle/>
          <a:p>
            <a:pPr marL="361950" indent="-361950"/>
            <a:r>
              <a:rPr lang="en-CA" sz="2000" b="0" i="0" u="none" strike="noStrike" baseline="0" dirty="0">
                <a:latin typeface="Arial" panose="020B0604020202020204" pitchFamily="34" charset="0"/>
              </a:rPr>
              <a:t>The participants are armed with a map that depicts a route that they must follow. </a:t>
            </a:r>
          </a:p>
          <a:p>
            <a:pPr marL="361950" indent="-361950"/>
            <a:r>
              <a:rPr lang="en-CA" sz="2000" b="0" i="0" u="none" strike="noStrike" baseline="0" dirty="0">
                <a:latin typeface="Arial" panose="020B0604020202020204" pitchFamily="34" charset="0"/>
              </a:rPr>
              <a:t>The map is an information artefact that has its own perceptible qualities but most importantly it is the content of the tour’s designer that is present on the map that defines the route to be taken and the locations in which to seek out QR codes.</a:t>
            </a:r>
          </a:p>
          <a:p>
            <a:pPr marL="361950" indent="-361950"/>
            <a:r>
              <a:rPr lang="en-CA" sz="2000" b="0" i="0" u="none" strike="noStrike" baseline="0" dirty="0">
                <a:latin typeface="Arial" panose="020B0604020202020204" pitchFamily="34" charset="0"/>
              </a:rPr>
              <a:t>Issues of volatility were not important in this blended space, because the locations and content did not change. </a:t>
            </a:r>
          </a:p>
          <a:p>
            <a:pPr marL="361950" indent="-361950"/>
            <a:r>
              <a:rPr lang="en-CA" sz="2000" b="0" i="0" u="none" strike="noStrike" baseline="0" dirty="0">
                <a:latin typeface="Arial" panose="020B0604020202020204" pitchFamily="34" charset="0"/>
              </a:rPr>
              <a:t>The agency was limited to users having the experience of RLS in context. </a:t>
            </a:r>
          </a:p>
          <a:p>
            <a:pPr marL="361950" indent="-361950"/>
            <a:r>
              <a:rPr lang="en-CA" sz="2000" b="0" i="0" u="none" strike="noStrike" baseline="0" dirty="0">
                <a:latin typeface="Arial" panose="020B0604020202020204" pitchFamily="34" charset="0"/>
              </a:rPr>
              <a:t>There was no opportunity to add UGC to the space. </a:t>
            </a:r>
          </a:p>
          <a:p>
            <a:pPr marL="361950" indent="-361950"/>
            <a:r>
              <a:rPr lang="en-CA" sz="2000" b="0" i="0" u="none" strike="noStrike" baseline="0" dirty="0">
                <a:latin typeface="Arial" panose="020B0604020202020204" pitchFamily="34" charset="0"/>
              </a:rPr>
              <a:t>Of course people could take their own photos of the places, but they would have to manage connecting the photos to the content of the app.</a:t>
            </a:r>
            <a:endParaRPr lang="en-CA" sz="2000" b="0" i="0" u="none" strike="noStrike" baseline="0" dirty="0">
              <a:highlight>
                <a:srgbClr val="FFFF00"/>
              </a:highlight>
              <a:latin typeface="Arial" panose="020B0604020202020204" pitchFamily="34" charset="0"/>
            </a:endParaRPr>
          </a:p>
        </p:txBody>
      </p:sp>
    </p:spTree>
    <p:extLst>
      <p:ext uri="{BB962C8B-B14F-4D97-AF65-F5344CB8AC3E}">
        <p14:creationId xmlns:p14="http://schemas.microsoft.com/office/powerpoint/2010/main" val="5883365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56393"/>
            <a:ext cx="7886700" cy="554038"/>
          </a:xfrm>
        </p:spPr>
        <p:txBody>
          <a:bodyPr/>
          <a:lstStyle/>
          <a:p>
            <a:r>
              <a:rPr lang="en-US" sz="3600" i="0" u="none" strike="noStrike" kern="1400" baseline="0" dirty="0">
                <a:latin typeface="Arial" panose="020B0604020202020204" pitchFamily="34" charset="0"/>
              </a:rPr>
              <a:t>Home environments (1 of 4)</a:t>
            </a:r>
          </a:p>
        </p:txBody>
      </p:sp>
      <p:sp>
        <p:nvSpPr>
          <p:cNvPr id="3" name="Text Placeholder 2"/>
          <p:cNvSpPr>
            <a:spLocks noGrp="1"/>
          </p:cNvSpPr>
          <p:nvPr>
            <p:ph type="body" idx="4294967295"/>
          </p:nvPr>
        </p:nvSpPr>
        <p:spPr>
          <a:xfrm>
            <a:off x="674477" y="1445524"/>
            <a:ext cx="8119374" cy="4963902"/>
          </a:xfrm>
        </p:spPr>
        <p:txBody>
          <a:bodyPr>
            <a:noAutofit/>
          </a:bodyPr>
          <a:lstStyle/>
          <a:p>
            <a:pPr marL="361950" indent="-361950">
              <a:lnSpc>
                <a:spcPts val="1800"/>
              </a:lnSpc>
            </a:pPr>
            <a:r>
              <a:rPr lang="en-CA" sz="1600" b="0" i="0" u="none" strike="noStrike" baseline="0" dirty="0">
                <a:latin typeface="Arial" panose="020B0604020202020204" pitchFamily="34" charset="0"/>
              </a:rPr>
              <a:t>The home is increasingly becoming an archetypal ubiquitous computing environment. </a:t>
            </a:r>
          </a:p>
          <a:p>
            <a:pPr marL="361950" indent="-361950">
              <a:lnSpc>
                <a:spcPts val="1800"/>
              </a:lnSpc>
            </a:pPr>
            <a:r>
              <a:rPr lang="en-CA" sz="1600" b="0" i="0" u="none" strike="noStrike" baseline="0" dirty="0">
                <a:latin typeface="Arial" panose="020B0604020202020204" pitchFamily="34" charset="0"/>
              </a:rPr>
              <a:t>There are all sorts of novel devices to assist with activities such as looking after babies, keeping in touch with families, shopping, cooking and leisure pursuits such as reading, listening to music and watching TV. </a:t>
            </a:r>
          </a:p>
          <a:p>
            <a:pPr marL="361950" indent="-361950">
              <a:lnSpc>
                <a:spcPts val="1800"/>
              </a:lnSpc>
            </a:pPr>
            <a:r>
              <a:rPr lang="en-CA" sz="1600" b="0" i="0" u="none" strike="noStrike" baseline="0" dirty="0">
                <a:latin typeface="Arial" panose="020B0604020202020204" pitchFamily="34" charset="0"/>
              </a:rPr>
              <a:t>The home is ideal for short-distance</a:t>
            </a:r>
            <a:r>
              <a:rPr lang="en-CA" sz="1600" b="0" i="0" u="none" strike="noStrike" baseline="0" dirty="0">
                <a:solidFill>
                  <a:srgbClr val="FF0000"/>
                </a:solidFill>
                <a:latin typeface="Arial" panose="020B0604020202020204" pitchFamily="34" charset="0"/>
              </a:rPr>
              <a:t> </a:t>
            </a:r>
            <a:r>
              <a:rPr lang="en-CA" sz="1600" b="0" i="0" u="none" strike="noStrike" baseline="0" dirty="0">
                <a:latin typeface="Arial" panose="020B0604020202020204" pitchFamily="34" charset="0"/>
              </a:rPr>
              <a:t>wireless network connectivity and for taking advantage of broadband connection to the rest of the Internet.</a:t>
            </a:r>
          </a:p>
          <a:p>
            <a:pPr marL="361950" indent="-361950">
              <a:lnSpc>
                <a:spcPts val="1800"/>
              </a:lnSpc>
            </a:pPr>
            <a:r>
              <a:rPr lang="en-CA" sz="1600" b="0" i="0" u="none" strike="noStrike" baseline="0" dirty="0">
                <a:latin typeface="Arial" panose="020B0604020202020204" pitchFamily="34" charset="0"/>
              </a:rPr>
              <a:t>The history of studying homes and technologies is well established—going back to the early impact of infrastructure technologies such as electrification and plumbing. </a:t>
            </a:r>
          </a:p>
          <a:p>
            <a:pPr marL="361950" indent="-361950">
              <a:lnSpc>
                <a:spcPts val="1800"/>
              </a:lnSpc>
            </a:pPr>
            <a:r>
              <a:rPr lang="en-CA" sz="1600" b="0" i="0" u="none" strike="noStrike" baseline="0" dirty="0">
                <a:latin typeface="Arial" panose="020B0604020202020204" pitchFamily="34" charset="0"/>
              </a:rPr>
              <a:t>Since the ‘information age’ came upon us, homes have been invaded by information and communication technologies of various sorts and the impact of these has been examined from various perspectives. </a:t>
            </a:r>
          </a:p>
          <a:p>
            <a:pPr marL="361950" indent="-361950">
              <a:lnSpc>
                <a:spcPts val="1800"/>
              </a:lnSpc>
            </a:pPr>
            <a:r>
              <a:rPr lang="en-CA" sz="1600" b="0" i="0" u="none" strike="noStrike" baseline="0" dirty="0">
                <a:latin typeface="Arial" panose="020B0604020202020204" pitchFamily="34" charset="0"/>
              </a:rPr>
              <a:t>Indeed, it may be better to think in terms of a ‘living space’ rather than a physical house, since technologies enable us to bring work and community into the home and to take the home out with us. </a:t>
            </a:r>
          </a:p>
          <a:p>
            <a:pPr marL="361950" indent="-361950">
              <a:lnSpc>
                <a:spcPts val="1800"/>
              </a:lnSpc>
            </a:pPr>
            <a:r>
              <a:rPr lang="en-CA" sz="1600" b="0" i="0" u="none" strike="noStrike" baseline="0" dirty="0">
                <a:latin typeface="Arial" panose="020B0604020202020204" pitchFamily="34" charset="0"/>
              </a:rPr>
              <a:t>Our understanding of technologies and people needs to be expanded from the work-based tradition that has informed most methods of analysis and design to include the people-centered issues such as personalization, experience, engagement, purpose, reliability, fun, respect and identity (to name but a few) that are key to these emerging technologies.</a:t>
            </a:r>
          </a:p>
        </p:txBody>
      </p:sp>
    </p:spTree>
    <p:extLst>
      <p:ext uri="{BB962C8B-B14F-4D97-AF65-F5344CB8AC3E}">
        <p14:creationId xmlns:p14="http://schemas.microsoft.com/office/powerpoint/2010/main" val="115822288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171448"/>
            <a:ext cx="7886700" cy="923928"/>
          </a:xfrm>
        </p:spPr>
        <p:txBody>
          <a:bodyPr/>
          <a:lstStyle/>
          <a:p>
            <a:r>
              <a:rPr lang="en-US" sz="3600" i="0" u="none" strike="noStrike" kern="1400" baseline="0" dirty="0">
                <a:latin typeface="Arial" panose="020B0604020202020204" pitchFamily="34" charset="0"/>
              </a:rPr>
              <a:t>Home </a:t>
            </a:r>
            <a:r>
              <a:rPr lang="en-US" sz="3600" kern="1400" dirty="0">
                <a:latin typeface="Arial" panose="020B0604020202020204" pitchFamily="34" charset="0"/>
              </a:rPr>
              <a:t>environments (2 of 4)</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56325" y="1408322"/>
            <a:ext cx="8137525" cy="4791075"/>
          </a:xfrm>
        </p:spPr>
        <p:txBody>
          <a:bodyPr>
            <a:noAutofit/>
          </a:bodyPr>
          <a:lstStyle/>
          <a:p>
            <a:pPr marL="361950" indent="-361950"/>
            <a:r>
              <a:rPr lang="en-CA" sz="2000" b="0" i="0" u="none" strike="noStrike" baseline="0" dirty="0">
                <a:latin typeface="Arial" panose="020B0604020202020204" pitchFamily="34" charset="0"/>
              </a:rPr>
              <a:t>Households are fundamentally social spaces and there are a number of key social theories that can be used. Stewart (2003) describes how theories of consumption, domestication and appropriation can be used.</a:t>
            </a:r>
          </a:p>
          <a:p>
            <a:pPr marL="361950" indent="-361950"/>
            <a:r>
              <a:rPr lang="en-CA" sz="2000" b="0" i="0" u="none" strike="noStrike" baseline="0" dirty="0">
                <a:latin typeface="Arial" panose="020B0604020202020204" pitchFamily="34" charset="0"/>
              </a:rPr>
              <a:t>Consumption is concerned with the reasons why people use certain products or participate in activities. There are practical, functional reasons, experiential reasons which are more to do with having fun and enjoying an experience, and reasons of identity—both self-identity and the sense of belonging to a group.</a:t>
            </a:r>
          </a:p>
          <a:p>
            <a:pPr marL="361950" indent="-361950"/>
            <a:r>
              <a:rPr lang="en-CA" sz="2000" b="0" i="0" u="none" strike="noStrike" baseline="0" dirty="0">
                <a:latin typeface="Arial" panose="020B0604020202020204" pitchFamily="34" charset="0"/>
              </a:rPr>
              <a:t>Appropriation is concerned with why people adopt certain things and why others are rejected. The household is often a mix of different ages, tastes and interests that all have to live side by side.</a:t>
            </a:r>
          </a:p>
          <a:p>
            <a:pPr marL="361950" indent="-361950"/>
            <a:r>
              <a:rPr lang="en-CA" sz="2000" b="0" i="0" u="none" strike="noStrike" baseline="0" dirty="0">
                <a:latin typeface="Arial" panose="020B0604020202020204" pitchFamily="34" charset="0"/>
              </a:rPr>
              <a:t>Domestication focuses on the cultural integration of products into the home and the ways in which objects are incorporated and fit into the existing arrangement.</a:t>
            </a:r>
          </a:p>
        </p:txBody>
      </p:sp>
    </p:spTree>
    <p:extLst>
      <p:ext uri="{BB962C8B-B14F-4D97-AF65-F5344CB8AC3E}">
        <p14:creationId xmlns:p14="http://schemas.microsoft.com/office/powerpoint/2010/main" val="146026859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73844"/>
            <a:ext cx="7886700" cy="725488"/>
          </a:xfrm>
        </p:spPr>
        <p:txBody>
          <a:bodyPr/>
          <a:lstStyle/>
          <a:p>
            <a:r>
              <a:rPr lang="en-US" sz="3600" i="0" u="none" strike="noStrike" kern="1400" baseline="0" dirty="0">
                <a:latin typeface="Arial" panose="020B0604020202020204" pitchFamily="34" charset="0"/>
              </a:rPr>
              <a:t>Home </a:t>
            </a:r>
            <a:r>
              <a:rPr lang="en-US" sz="3600" kern="1400" dirty="0">
                <a:latin typeface="Arial" panose="020B0604020202020204" pitchFamily="34" charset="0"/>
              </a:rPr>
              <a:t>environments (3 of 4)</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4952" y="1417847"/>
            <a:ext cx="7886700" cy="4651375"/>
          </a:xfrm>
        </p:spPr>
        <p:txBody>
          <a:bodyPr>
            <a:noAutofit/>
          </a:bodyPr>
          <a:lstStyle/>
          <a:p>
            <a:pPr marL="361950" indent="-361950"/>
            <a:r>
              <a:rPr lang="en-US" sz="1800" b="0" i="0" u="none" strike="noStrike" baseline="0" dirty="0">
                <a:latin typeface="Arial" panose="020B0604020202020204" pitchFamily="34" charset="0"/>
              </a:rPr>
              <a:t>Alladi Venkatesh and his group (</a:t>
            </a:r>
            <a:r>
              <a:rPr lang="en-US" sz="1800" b="0" i="0" u="none" strike="noStrike" baseline="0" dirty="0" err="1">
                <a:latin typeface="Arial" panose="020B0604020202020204" pitchFamily="34" charset="0"/>
              </a:rPr>
              <a:t>Venkatesh</a:t>
            </a:r>
            <a:r>
              <a:rPr lang="en-US" sz="1800" b="0" i="0" u="none" strike="noStrike" baseline="0" dirty="0">
                <a:latin typeface="Arial" panose="020B0604020202020204" pitchFamily="34" charset="0"/>
              </a:rPr>
              <a:t> et al., 2003) have been investigating technologies in the home over many years. He proposes a framework based around three spaces.</a:t>
            </a:r>
          </a:p>
          <a:p>
            <a:pPr marL="361950" indent="-361950"/>
            <a:r>
              <a:rPr lang="en-US" sz="1800" b="0" i="0" u="none" strike="noStrike" baseline="0" dirty="0">
                <a:latin typeface="Arial" panose="020B0604020202020204" pitchFamily="34" charset="0"/>
              </a:rPr>
              <a:t>The physical space of the household is very important and differs widely between cultures and between groups within a culture. Of course, wealth plays a huge role in the physical spaces that people have to operate in. The technologies that are adopted, and how they fit in, both shape and are shaped by the physical space.</a:t>
            </a:r>
          </a:p>
          <a:p>
            <a:pPr marL="361950" indent="-361950"/>
            <a:r>
              <a:rPr lang="en-US" sz="1800" b="0" i="0" u="none" strike="noStrike" baseline="0" dirty="0">
                <a:latin typeface="Arial" panose="020B0604020202020204" pitchFamily="34" charset="0"/>
              </a:rPr>
              <a:t>The technological space is defined as the total configuration of technologies in the home. This is expanding rapidly as more and more gadgets are introduced that can be controlled by more and more controllers. The ideas of ‘smart homes’ (see below) are important here.</a:t>
            </a:r>
          </a:p>
          <a:p>
            <a:pPr marL="361950" indent="-361950"/>
            <a:r>
              <a:rPr lang="en-US" sz="1800" b="0" i="0" u="none" strike="noStrike" baseline="0" dirty="0">
                <a:latin typeface="Arial" panose="020B0604020202020204" pitchFamily="34" charset="0"/>
              </a:rPr>
              <a:t>The social space concerns both the spatial and temporal relationships between members of a household. The living space may have to turn into a workspace at different times. In other households there may be resistance to work intruding on the relaxing space.</a:t>
            </a:r>
          </a:p>
        </p:txBody>
      </p:sp>
    </p:spTree>
    <p:extLst>
      <p:ext uri="{BB962C8B-B14F-4D97-AF65-F5344CB8AC3E}">
        <p14:creationId xmlns:p14="http://schemas.microsoft.com/office/powerpoint/2010/main" val="129114144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22263"/>
            <a:ext cx="7886700" cy="630238"/>
          </a:xfrm>
        </p:spPr>
        <p:txBody>
          <a:bodyPr/>
          <a:lstStyle/>
          <a:p>
            <a:r>
              <a:rPr lang="en-US" sz="3600" i="0" u="none" strike="noStrike" kern="1400" baseline="0" dirty="0">
                <a:latin typeface="Arial" panose="020B0604020202020204" pitchFamily="34" charset="0"/>
              </a:rPr>
              <a:t>Home </a:t>
            </a:r>
            <a:r>
              <a:rPr lang="en-US" sz="3600" kern="1400" dirty="0">
                <a:latin typeface="Arial" panose="020B0604020202020204" pitchFamily="34" charset="0"/>
              </a:rPr>
              <a:t>environments (4 of 4)</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5851" y="1426474"/>
            <a:ext cx="7886700" cy="4351338"/>
          </a:xfrm>
        </p:spPr>
        <p:txBody>
          <a:bodyPr>
            <a:normAutofit/>
          </a:bodyPr>
          <a:lstStyle/>
          <a:p>
            <a:pPr marL="361950" indent="-361950"/>
            <a:r>
              <a:rPr lang="en-CA" sz="1600" b="0" i="0" u="none" strike="noStrike" baseline="0" dirty="0">
                <a:latin typeface="Arial" panose="020B0604020202020204" pitchFamily="34" charset="0"/>
              </a:rPr>
              <a:t>Adding in information space results in the same list that we had when looking at spaces of interaction in Chapter 9. We need to treat the home as a blended space.</a:t>
            </a:r>
          </a:p>
          <a:p>
            <a:pPr marL="361950" indent="-361950"/>
            <a:r>
              <a:rPr lang="en-CA" sz="1600" b="0" i="0" u="none" strike="noStrike" baseline="0" dirty="0">
                <a:latin typeface="Arial" panose="020B0604020202020204" pitchFamily="34" charset="0"/>
              </a:rPr>
              <a:t>It is also useful to distinguish home automation from the various information-seeking and leisure activities that go on. </a:t>
            </a:r>
          </a:p>
          <a:p>
            <a:pPr marL="361950" indent="-361950"/>
            <a:r>
              <a:rPr lang="en-CA" sz="1600" b="0" i="0" u="none" strike="noStrike" baseline="0" dirty="0">
                <a:latin typeface="Arial" panose="020B0604020202020204" pitchFamily="34" charset="0"/>
              </a:rPr>
              <a:t>Climate control, lighting, heating, air conditioning and security systems are all important. </a:t>
            </a:r>
          </a:p>
          <a:p>
            <a:pPr marL="361950" indent="-361950"/>
            <a:r>
              <a:rPr lang="en-CA" sz="1600" b="0" i="0" u="none" strike="noStrike" baseline="0" dirty="0">
                <a:latin typeface="Arial" panose="020B0604020202020204" pitchFamily="34" charset="0"/>
              </a:rPr>
              <a:t>There are also automatic controls for activities such as watering the garden, remote control of heating and so on. </a:t>
            </a:r>
          </a:p>
          <a:p>
            <a:pPr marL="361950" indent="-361950"/>
            <a:r>
              <a:rPr lang="en-CA" sz="1600" b="0" i="0" u="none" strike="noStrike" baseline="0" dirty="0">
                <a:latin typeface="Arial" panose="020B0604020202020204" pitchFamily="34" charset="0"/>
              </a:rPr>
              <a:t>X10 technology has been popular, particularly in the United</a:t>
            </a:r>
            <a:r>
              <a:rPr lang="en-CA" sz="1600" b="0" i="0" u="none" strike="noStrike" dirty="0">
                <a:latin typeface="Arial" panose="020B0604020202020204" pitchFamily="34" charset="0"/>
              </a:rPr>
              <a:t> States</a:t>
            </a:r>
            <a:r>
              <a:rPr lang="en-CA" sz="1600" b="0" i="0" u="none" strike="noStrike" baseline="0" dirty="0">
                <a:latin typeface="Arial" panose="020B0604020202020204" pitchFamily="34" charset="0"/>
              </a:rPr>
              <a:t>, but it is likely that this will be overtaken by connectivity through wireless communications. </a:t>
            </a:r>
          </a:p>
          <a:p>
            <a:pPr marL="361950" indent="-361950"/>
            <a:r>
              <a:rPr lang="en-CA" sz="1600" b="0" i="0" u="none" strike="noStrike" baseline="0" dirty="0">
                <a:latin typeface="Arial" panose="020B0604020202020204" pitchFamily="34" charset="0"/>
              </a:rPr>
              <a:t>Systems such as Hive and Nest are providing households with device ecologies to manage most home automation.</a:t>
            </a:r>
          </a:p>
          <a:p>
            <a:pPr marL="361950" indent="-361950"/>
            <a:r>
              <a:rPr lang="en-CA" sz="1600" b="0" i="0" u="none" strike="noStrike" baseline="0" dirty="0">
                <a:latin typeface="Arial" panose="020B0604020202020204" pitchFamily="34" charset="0"/>
              </a:rPr>
              <a:t>Lynne Baillie (Baillie, 2002) developed a method for looking at households in which she mapped out the different spaces in a household and the technologies that were used.</a:t>
            </a:r>
          </a:p>
        </p:txBody>
      </p:sp>
    </p:spTree>
    <p:extLst>
      <p:ext uri="{BB962C8B-B14F-4D97-AF65-F5344CB8AC3E}">
        <p14:creationId xmlns:p14="http://schemas.microsoft.com/office/powerpoint/2010/main" val="203944640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45269"/>
            <a:ext cx="7886700" cy="763588"/>
          </a:xfrm>
        </p:spPr>
        <p:txBody>
          <a:bodyPr/>
          <a:lstStyle/>
          <a:p>
            <a:r>
              <a:rPr lang="en-US" sz="3600" i="0" u="none" strike="noStrike" kern="1400" baseline="0" dirty="0">
                <a:latin typeface="Arial" panose="020B0604020202020204" pitchFamily="34" charset="0"/>
              </a:rPr>
              <a:t>Smart homes (1 of 2)</a:t>
            </a:r>
          </a:p>
        </p:txBody>
      </p:sp>
      <p:sp>
        <p:nvSpPr>
          <p:cNvPr id="3" name="Text Placeholder 2"/>
          <p:cNvSpPr>
            <a:spLocks noGrp="1"/>
          </p:cNvSpPr>
          <p:nvPr>
            <p:ph type="body" idx="4294967295"/>
          </p:nvPr>
        </p:nvSpPr>
        <p:spPr>
          <a:xfrm>
            <a:off x="665851" y="1417848"/>
            <a:ext cx="7886700" cy="4603750"/>
          </a:xfrm>
        </p:spPr>
        <p:txBody>
          <a:bodyPr>
            <a:noAutofit/>
          </a:bodyPr>
          <a:lstStyle/>
          <a:p>
            <a:pPr marL="361950" indent="-361950"/>
            <a:r>
              <a:rPr lang="en-CA" sz="1800" b="0" i="0" u="none" strike="noStrike" baseline="0" dirty="0" err="1">
                <a:latin typeface="Arial" panose="020B0604020202020204" pitchFamily="34" charset="0"/>
              </a:rPr>
              <a:t>Eggen</a:t>
            </a:r>
            <a:r>
              <a:rPr lang="en-CA" sz="1800" b="0" i="0" u="none" strike="noStrike" baseline="0" dirty="0">
                <a:latin typeface="Arial" panose="020B0604020202020204" pitchFamily="34" charset="0"/>
              </a:rPr>
              <a:t> et al. (2003) derived a number of general design principles for the home of the future from conducting focus groups with families. Their conclusions were as follows.</a:t>
            </a:r>
          </a:p>
          <a:p>
            <a:pPr marL="361950" indent="-361950"/>
            <a:r>
              <a:rPr lang="en-CA" sz="1800" b="0" i="0" u="none" strike="noStrike" baseline="0" dirty="0">
                <a:latin typeface="Arial" panose="020B0604020202020204" pitchFamily="34" charset="0"/>
              </a:rPr>
              <a:t>Home is about experiences (e.g., coming/leaving home, waking up, doing things together, etc.). </a:t>
            </a:r>
          </a:p>
          <a:p>
            <a:pPr marL="361950" indent="-361950"/>
            <a:r>
              <a:rPr lang="en-CA" sz="1800" b="0" i="0" u="none" strike="noStrike" baseline="0" dirty="0">
                <a:latin typeface="Arial" panose="020B0604020202020204" pitchFamily="34" charset="0"/>
              </a:rPr>
              <a:t>People are much less concerned with ‘doing tasks.’ </a:t>
            </a:r>
          </a:p>
          <a:p>
            <a:pPr marL="361950" indent="-361950"/>
            <a:r>
              <a:rPr lang="en-CA" sz="1800" b="0" i="0" u="none" strike="noStrike" baseline="0" dirty="0">
                <a:latin typeface="Arial" panose="020B0604020202020204" pitchFamily="34" charset="0"/>
              </a:rPr>
              <a:t>This indicates the importance of the context of use in which applications or services have to run: they should fit into the rhythms, patterns and cycles of life.</a:t>
            </a:r>
          </a:p>
          <a:p>
            <a:pPr marL="361950" indent="-361950"/>
            <a:r>
              <a:rPr lang="en-CA" sz="1800" b="0" i="0" u="none" strike="noStrike" baseline="0" dirty="0">
                <a:latin typeface="Arial" panose="020B0604020202020204" pitchFamily="34" charset="0"/>
              </a:rPr>
              <a:t>People want to create their own preferred home experience.</a:t>
            </a:r>
          </a:p>
          <a:p>
            <a:pPr marL="361950" indent="-361950"/>
            <a:r>
              <a:rPr lang="en-CA" sz="1800" b="0" i="0" u="none" strike="noStrike" baseline="0" dirty="0">
                <a:latin typeface="Arial" panose="020B0604020202020204" pitchFamily="34" charset="0"/>
              </a:rPr>
              <a:t>People want technology to move into the background (become part of the environment), interfaces to become transparent, and focus to shift from functions to experiences.</a:t>
            </a:r>
          </a:p>
          <a:p>
            <a:pPr marL="361950" indent="-361950"/>
            <a:r>
              <a:rPr lang="en-CA" sz="1800" b="0" i="0" u="none" strike="noStrike" baseline="0" dirty="0">
                <a:latin typeface="Arial" panose="020B0604020202020204" pitchFamily="34" charset="0"/>
              </a:rPr>
              <a:t>Interaction with the home should become easier and more natural.</a:t>
            </a:r>
          </a:p>
          <a:p>
            <a:pPr marL="361950" indent="-361950"/>
            <a:r>
              <a:rPr lang="en-CA" sz="1800" b="0" i="0" u="none" strike="noStrike" baseline="0" dirty="0">
                <a:latin typeface="Arial" panose="020B0604020202020204" pitchFamily="34" charset="0"/>
              </a:rPr>
              <a:t>The home should respect the preferences of the inhabitants.</a:t>
            </a:r>
          </a:p>
        </p:txBody>
      </p:sp>
    </p:spTree>
    <p:extLst>
      <p:ext uri="{BB962C8B-B14F-4D97-AF65-F5344CB8AC3E}">
        <p14:creationId xmlns:p14="http://schemas.microsoft.com/office/powerpoint/2010/main" val="98925587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27818"/>
            <a:ext cx="7886700" cy="592138"/>
          </a:xfrm>
        </p:spPr>
        <p:txBody>
          <a:bodyPr/>
          <a:lstStyle/>
          <a:p>
            <a:r>
              <a:rPr lang="en-US" sz="3600" i="0" u="none" strike="noStrike" kern="1400" baseline="0" dirty="0">
                <a:latin typeface="Arial" panose="020B0604020202020204" pitchFamily="34" charset="0"/>
              </a:rPr>
              <a:t>Smart homes (2 of 2)</a:t>
            </a:r>
          </a:p>
        </p:txBody>
      </p:sp>
      <p:sp>
        <p:nvSpPr>
          <p:cNvPr id="3" name="Text Placeholder 2"/>
          <p:cNvSpPr>
            <a:spLocks noGrp="1"/>
          </p:cNvSpPr>
          <p:nvPr>
            <p:ph type="body" idx="4294967295"/>
          </p:nvPr>
        </p:nvSpPr>
        <p:spPr>
          <a:xfrm>
            <a:off x="669026" y="1435099"/>
            <a:ext cx="7886700" cy="4838701"/>
          </a:xfrm>
        </p:spPr>
        <p:txBody>
          <a:bodyPr>
            <a:noAutofit/>
          </a:bodyPr>
          <a:lstStyle/>
          <a:p>
            <a:pPr marL="361950" indent="-361950"/>
            <a:r>
              <a:rPr lang="en-CA" sz="1600" b="0" i="0" u="none" strike="noStrike" baseline="0" dirty="0">
                <a:latin typeface="Arial" panose="020B0604020202020204" pitchFamily="34" charset="0"/>
              </a:rPr>
              <a:t>The home should adapt to the physical and social situation at hand. For example, a preference profile can be very different in a social family setting (e.g., watching TV with other family members) compared to a situation where no other persons are present.</a:t>
            </a:r>
          </a:p>
          <a:p>
            <a:pPr marL="361950" indent="-361950"/>
            <a:r>
              <a:rPr lang="en-CA" sz="1600" b="0" i="0" u="none" strike="noStrike" baseline="0" dirty="0">
                <a:latin typeface="Arial" panose="020B0604020202020204" pitchFamily="34" charset="0"/>
              </a:rPr>
              <a:t>The home should anticipate people’s needs and desires as far as possible without conscious mediation.</a:t>
            </a:r>
          </a:p>
          <a:p>
            <a:pPr marL="361950" indent="-361950"/>
            <a:r>
              <a:rPr lang="en-CA" sz="1600" b="0" i="0" u="none" strike="noStrike" baseline="0" dirty="0">
                <a:latin typeface="Arial" panose="020B0604020202020204" pitchFamily="34" charset="0"/>
              </a:rPr>
              <a:t>The home should be trustworthy. Applications should, for example, adequately take consideration of privacy issues.</a:t>
            </a:r>
          </a:p>
          <a:p>
            <a:pPr marL="361950" indent="-361950"/>
            <a:r>
              <a:rPr lang="en-CA" sz="1600" b="0" i="0" u="none" strike="noStrike" baseline="0" dirty="0">
                <a:latin typeface="Arial" panose="020B0604020202020204" pitchFamily="34" charset="0"/>
              </a:rPr>
              <a:t>People stress that they should always be in control.</a:t>
            </a:r>
          </a:p>
          <a:p>
            <a:pPr marL="361950" indent="-361950"/>
            <a:r>
              <a:rPr lang="en-CA" sz="1600" b="0" i="0" u="none" strike="noStrike" baseline="0" dirty="0">
                <a:latin typeface="Arial" panose="020B0604020202020204" pitchFamily="34" charset="0"/>
              </a:rPr>
              <a:t>This is an interesting list. Ambience is important: the fabric of the house should contain the technologies so that they are unobtrusive. </a:t>
            </a:r>
          </a:p>
          <a:p>
            <a:pPr marL="361950" indent="-361950"/>
            <a:r>
              <a:rPr lang="en-CA" sz="1600" b="0" i="0" u="none" strike="noStrike" baseline="0" dirty="0">
                <a:latin typeface="Arial" panose="020B0604020202020204" pitchFamily="34" charset="0"/>
              </a:rPr>
              <a:t>The house needs to be trustworthy and should anticipate needs. </a:t>
            </a:r>
          </a:p>
          <a:p>
            <a:pPr marL="361950" indent="-361950"/>
            <a:r>
              <a:rPr lang="en-CA" sz="1600" b="0" i="0" u="none" strike="noStrike" baseline="0" dirty="0">
                <a:latin typeface="Arial" panose="020B0604020202020204" pitchFamily="34" charset="0"/>
              </a:rPr>
              <a:t>This is going to be very difficult to achieve because of the inherent problems of AI and agent-based interaction (Chapter 17). </a:t>
            </a:r>
          </a:p>
          <a:p>
            <a:pPr marL="361950" indent="-361950"/>
            <a:r>
              <a:rPr lang="en-CA" sz="1600" b="0" i="0" u="none" strike="noStrike" baseline="0" dirty="0">
                <a:latin typeface="Arial" panose="020B0604020202020204" pitchFamily="34" charset="0"/>
              </a:rPr>
              <a:t>We might also expect that people will be wearing much more technology (Chapter 20) and the interaction between what is worn, carried and embedded in the fabric of buildings will bring wholly new challenges. </a:t>
            </a:r>
          </a:p>
          <a:p>
            <a:pPr marL="361950" indent="-361950"/>
            <a:r>
              <a:rPr lang="en-CA" sz="1600" b="0" i="0" u="none" strike="noStrike" baseline="0" dirty="0">
                <a:latin typeface="Arial" panose="020B0604020202020204" pitchFamily="34" charset="0"/>
              </a:rPr>
              <a:t>Essentially these are the challenges of ubiquitous computing.</a:t>
            </a:r>
          </a:p>
        </p:txBody>
      </p:sp>
    </p:spTree>
    <p:extLst>
      <p:ext uri="{BB962C8B-B14F-4D97-AF65-F5344CB8AC3E}">
        <p14:creationId xmlns:p14="http://schemas.microsoft.com/office/powerpoint/2010/main" val="60509605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92894"/>
            <a:ext cx="7886700" cy="668338"/>
          </a:xfrm>
        </p:spPr>
        <p:txBody>
          <a:bodyPr/>
          <a:lstStyle/>
          <a:p>
            <a:r>
              <a:rPr lang="en-US" sz="3600" i="0" u="none" strike="noStrike" kern="1400" baseline="0" dirty="0">
                <a:latin typeface="Arial" panose="020B0604020202020204" pitchFamily="34" charset="0"/>
              </a:rPr>
              <a:t>A wake-up experience</a:t>
            </a:r>
          </a:p>
        </p:txBody>
      </p:sp>
      <p:sp>
        <p:nvSpPr>
          <p:cNvPr id="3" name="Text Placeholder 2"/>
          <p:cNvSpPr>
            <a:spLocks noGrp="1"/>
          </p:cNvSpPr>
          <p:nvPr>
            <p:ph type="body" idx="4294967295"/>
          </p:nvPr>
        </p:nvSpPr>
        <p:spPr>
          <a:xfrm>
            <a:off x="665851" y="1417848"/>
            <a:ext cx="7886700" cy="4351338"/>
          </a:xfrm>
        </p:spPr>
        <p:txBody>
          <a:bodyPr>
            <a:normAutofit/>
          </a:bodyPr>
          <a:lstStyle/>
          <a:p>
            <a:pPr marL="361950" indent="-361950"/>
            <a:r>
              <a:rPr lang="en-CA" sz="2000" b="0" i="0" u="none" strike="noStrike" baseline="0" dirty="0" err="1">
                <a:latin typeface="Arial" panose="020B0604020202020204" pitchFamily="34" charset="0"/>
              </a:rPr>
              <a:t>Eggen</a:t>
            </a:r>
            <a:r>
              <a:rPr lang="en-CA" sz="2000" b="0" i="0" u="none" strike="noStrike" baseline="0" dirty="0">
                <a:latin typeface="Arial" panose="020B0604020202020204" pitchFamily="34" charset="0"/>
              </a:rPr>
              <a:t> et al. describe the ‘wake-up experience’ that was one concept to arise from their work. </a:t>
            </a:r>
          </a:p>
          <a:p>
            <a:pPr marL="361950" indent="-361950"/>
            <a:r>
              <a:rPr lang="en-CA" sz="2000" b="0" i="0" u="none" strike="noStrike" baseline="0" dirty="0">
                <a:latin typeface="Arial" panose="020B0604020202020204" pitchFamily="34" charset="0"/>
              </a:rPr>
              <a:t>This would be a personalizable, multi-sensing experience that should be easier to create and change. </a:t>
            </a:r>
          </a:p>
          <a:p>
            <a:pPr marL="361950" indent="-361950"/>
            <a:r>
              <a:rPr lang="en-CA" sz="2000" b="0" i="0" u="none" strike="noStrike" baseline="0" dirty="0">
                <a:latin typeface="Arial" panose="020B0604020202020204" pitchFamily="34" charset="0"/>
              </a:rPr>
              <a:t>It should be possible to create an experience of smelling freshly brewed coffee, listening to gentle music or the sounds of waves lapping on a beach. </a:t>
            </a:r>
          </a:p>
          <a:p>
            <a:pPr marL="361950" indent="-361950"/>
            <a:r>
              <a:rPr lang="en-CA" sz="2000" b="0" i="0" u="none" strike="noStrike" baseline="0" dirty="0">
                <a:latin typeface="Arial" panose="020B0604020202020204" pitchFamily="34" charset="0"/>
              </a:rPr>
              <a:t>The only limitation would be your imagination! Unfortunately, people are not very good at programming, nor are they very interested in it. </a:t>
            </a:r>
          </a:p>
          <a:p>
            <a:pPr marL="361950" indent="-361950"/>
            <a:r>
              <a:rPr lang="en-CA" sz="2000" b="0" i="0" u="none" strike="noStrike" baseline="0" dirty="0">
                <a:latin typeface="Arial" panose="020B0604020202020204" pitchFamily="34" charset="0"/>
              </a:rPr>
              <a:t>Also, devices have to be designed for the elderly and the young and those in between.</a:t>
            </a:r>
          </a:p>
        </p:txBody>
      </p:sp>
    </p:spTree>
    <p:extLst>
      <p:ext uri="{BB962C8B-B14F-4D97-AF65-F5344CB8AC3E}">
        <p14:creationId xmlns:p14="http://schemas.microsoft.com/office/powerpoint/2010/main" val="1514260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22801"/>
            <a:ext cx="7886700" cy="626428"/>
          </a:xfrm>
        </p:spPr>
        <p:txBody>
          <a:bodyPr/>
          <a:lstStyle/>
          <a:p>
            <a:r>
              <a:rPr lang="en-US" sz="3600" i="0" u="none" strike="noStrike" kern="1400" baseline="0" dirty="0">
                <a:latin typeface="Arial" panose="020B0604020202020204" pitchFamily="34" charset="0"/>
              </a:rPr>
              <a:t>Ubiquitous computing (3 of 3)</a:t>
            </a:r>
          </a:p>
        </p:txBody>
      </p:sp>
      <p:sp>
        <p:nvSpPr>
          <p:cNvPr id="3" name="Text Placeholder 2"/>
          <p:cNvSpPr>
            <a:spLocks noGrp="1"/>
          </p:cNvSpPr>
          <p:nvPr>
            <p:ph type="body" idx="4294967295"/>
          </p:nvPr>
        </p:nvSpPr>
        <p:spPr>
          <a:xfrm>
            <a:off x="653138" y="1433738"/>
            <a:ext cx="7886700" cy="4351338"/>
          </a:xfrm>
        </p:spPr>
        <p:txBody>
          <a:bodyPr>
            <a:normAutofit/>
          </a:bodyPr>
          <a:lstStyle/>
          <a:p>
            <a:pPr marL="357188" indent="-357188"/>
            <a:r>
              <a:rPr lang="en-CA" sz="1600" b="0" i="0" u="none" strike="noStrike" baseline="0" dirty="0">
                <a:latin typeface="Arial" panose="020B0604020202020204" pitchFamily="34" charset="0"/>
              </a:rPr>
              <a:t>Now of course we have exactly these tabs, pads and boards in the form of phones, tablets and large interactive screens. </a:t>
            </a:r>
          </a:p>
          <a:p>
            <a:pPr marL="357188" indent="-357188"/>
            <a:r>
              <a:rPr lang="en-CA" sz="1600" b="0" i="0" u="none" strike="noStrike" baseline="0" dirty="0">
                <a:latin typeface="Arial" panose="020B0604020202020204" pitchFamily="34" charset="0"/>
              </a:rPr>
              <a:t>Whole cities are covered with very high-speed broadband connectivity and 5G, the fifth generation of mobile communications, which promises much higher bandwidth than hitherto and much better connectivity between devices; the Internet of Things (</a:t>
            </a:r>
            <a:r>
              <a:rPr lang="en-CA" sz="1600" b="0" i="0" u="none" strike="noStrike" baseline="0" dirty="0" err="1">
                <a:latin typeface="Arial" panose="020B0604020202020204" pitchFamily="34" charset="0"/>
              </a:rPr>
              <a:t>IoT</a:t>
            </a:r>
            <a:r>
              <a:rPr lang="en-CA" sz="1600" b="0" i="0" u="none" strike="noStrike" baseline="0" dirty="0">
                <a:latin typeface="Arial" panose="020B0604020202020204" pitchFamily="34" charset="0"/>
              </a:rPr>
              <a:t>). </a:t>
            </a:r>
          </a:p>
          <a:p>
            <a:pPr marL="357188" indent="-357188"/>
            <a:r>
              <a:rPr lang="en-CA" sz="1600" b="0" i="0" u="none" strike="noStrike" baseline="0" dirty="0">
                <a:latin typeface="Arial" panose="020B0604020202020204" pitchFamily="34" charset="0"/>
              </a:rPr>
              <a:t>So now the technological infrastructure to support ubicomp has arrived, UX designers need to think how they are going to design services and apps that take advantage of mobility, new sensing capabilities and the ability to use people’s physical locations and movement in the context of large, fixed interactive walls and public displays and mobile and wearable devices.</a:t>
            </a:r>
          </a:p>
          <a:p>
            <a:pPr marL="357188" indent="-357188"/>
            <a:r>
              <a:rPr lang="en-CA" sz="1600" b="0" i="0" u="none" strike="noStrike" baseline="0" dirty="0">
                <a:latin typeface="Arial" panose="020B0604020202020204" pitchFamily="34" charset="0"/>
              </a:rPr>
              <a:t>Ubicomp is about spaces and movement and blending the physical and the digital. </a:t>
            </a:r>
          </a:p>
          <a:p>
            <a:pPr marL="357188" indent="-357188"/>
            <a:r>
              <a:rPr lang="en-CA" sz="1600" b="0" i="0" u="none" strike="noStrike" baseline="0" dirty="0">
                <a:latin typeface="Arial" panose="020B0604020202020204" pitchFamily="34" charset="0"/>
              </a:rPr>
              <a:t>After looking at the technological space, we will look at information spaces and how these two come together with the physical space to create a blended space. </a:t>
            </a:r>
          </a:p>
          <a:p>
            <a:pPr marL="357188" indent="-357188"/>
            <a:r>
              <a:rPr lang="en-CA" sz="1600" b="0" i="0" u="none" strike="noStrike" baseline="0" dirty="0">
                <a:latin typeface="Arial" panose="020B0604020202020204" pitchFamily="34" charset="0"/>
              </a:rPr>
              <a:t>We conclude with a look at ubicomp in the home.</a:t>
            </a:r>
          </a:p>
        </p:txBody>
      </p:sp>
    </p:spTree>
    <p:extLst>
      <p:ext uri="{BB962C8B-B14F-4D97-AF65-F5344CB8AC3E}">
        <p14:creationId xmlns:p14="http://schemas.microsoft.com/office/powerpoint/2010/main" val="44403414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89718"/>
            <a:ext cx="7886700" cy="668338"/>
          </a:xfrm>
        </p:spPr>
        <p:txBody>
          <a:bodyPr/>
          <a:lstStyle/>
          <a:p>
            <a:r>
              <a:rPr lang="en-US" sz="3600" i="0" u="none" strike="noStrike" kern="1400" baseline="0" dirty="0">
                <a:latin typeface="Arial" panose="020B0604020202020204" pitchFamily="34" charset="0"/>
              </a:rPr>
              <a:t>Supportive homes (1 of 2)</a:t>
            </a:r>
          </a:p>
        </p:txBody>
      </p:sp>
      <p:sp>
        <p:nvSpPr>
          <p:cNvPr id="3" name="Text Placeholder 2"/>
          <p:cNvSpPr>
            <a:spLocks noGrp="1"/>
          </p:cNvSpPr>
          <p:nvPr>
            <p:ph type="body" idx="4294967295"/>
          </p:nvPr>
        </p:nvSpPr>
        <p:spPr>
          <a:xfrm>
            <a:off x="664952" y="1417848"/>
            <a:ext cx="7886700" cy="4351338"/>
          </a:xfrm>
        </p:spPr>
        <p:txBody>
          <a:bodyPr>
            <a:noAutofit/>
          </a:bodyPr>
          <a:lstStyle/>
          <a:p>
            <a:pPr marL="361950" indent="-361950"/>
            <a:r>
              <a:rPr lang="en-CA" sz="1800" b="0" i="0" u="none" strike="noStrike" baseline="0" dirty="0">
                <a:latin typeface="Arial" panose="020B0604020202020204" pitchFamily="34" charset="0"/>
              </a:rPr>
              <a:t>Smart homes are not just the preserve of the wealthy. </a:t>
            </a:r>
          </a:p>
          <a:p>
            <a:pPr marL="361950" indent="-361950"/>
            <a:r>
              <a:rPr lang="en-CA" sz="1800" b="0" i="0" u="none" strike="noStrike" baseline="0" dirty="0">
                <a:latin typeface="Arial" panose="020B0604020202020204" pitchFamily="34" charset="0"/>
              </a:rPr>
              <a:t>They offer great promise for people to have increased independence into their old age. </a:t>
            </a:r>
          </a:p>
          <a:p>
            <a:pPr marL="361950" indent="-361950"/>
            <a:r>
              <a:rPr lang="en-CA" sz="1800" b="0" i="0" u="none" strike="noStrike" baseline="0" dirty="0">
                <a:latin typeface="Arial" panose="020B0604020202020204" pitchFamily="34" charset="0"/>
              </a:rPr>
              <a:t>With increasing age comes decreasing ability to undertake activities that once were straightforward, such as opening curtains and doors. But technologies can help. </a:t>
            </a:r>
          </a:p>
          <a:p>
            <a:pPr marL="361950" indent="-361950"/>
            <a:r>
              <a:rPr lang="en-CA" sz="1800" b="0" i="0" u="none" strike="noStrike" baseline="0" dirty="0">
                <a:latin typeface="Arial" panose="020B0604020202020204" pitchFamily="34" charset="0"/>
              </a:rPr>
              <a:t>In supportive homes controllers and electric motors can be added into the physical environment to ease the way on some of these once routine activities. The problem that arises then is how to control them—and how to know what controls what. </a:t>
            </a:r>
          </a:p>
          <a:p>
            <a:pPr marL="361950" indent="-361950"/>
            <a:r>
              <a:rPr lang="en-CA" sz="1800" b="0" i="0" u="none" strike="noStrike" baseline="0" dirty="0">
                <a:latin typeface="Arial" panose="020B0604020202020204" pitchFamily="34" charset="0"/>
              </a:rPr>
              <a:t>If I have three remote controls just to watch television, we can imagine the proliferation of devices that might occur in a smart home. </a:t>
            </a:r>
          </a:p>
          <a:p>
            <a:pPr marL="361950" indent="-361950"/>
            <a:r>
              <a:rPr lang="en-CA" sz="1800" b="0" i="0" u="none" strike="noStrike" baseline="0" dirty="0">
                <a:latin typeface="Arial" panose="020B0604020202020204" pitchFamily="34" charset="0"/>
              </a:rPr>
              <a:t>If physical devices do not proliferate then the functionality available on just one device will cause just as many usability problems.</a:t>
            </a:r>
          </a:p>
        </p:txBody>
      </p:sp>
    </p:spTree>
    <p:extLst>
      <p:ext uri="{BB962C8B-B14F-4D97-AF65-F5344CB8AC3E}">
        <p14:creationId xmlns:p14="http://schemas.microsoft.com/office/powerpoint/2010/main" val="34940528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08768"/>
            <a:ext cx="7886700" cy="630238"/>
          </a:xfrm>
        </p:spPr>
        <p:txBody>
          <a:bodyPr/>
          <a:lstStyle/>
          <a:p>
            <a:r>
              <a:rPr lang="en-US" sz="3600" i="0" u="none" strike="noStrike" kern="1400" baseline="0" dirty="0">
                <a:latin typeface="Arial" panose="020B0604020202020204" pitchFamily="34" charset="0"/>
              </a:rPr>
              <a:t>Supportive homes (2 of 2)</a:t>
            </a:r>
          </a:p>
        </p:txBody>
      </p:sp>
      <p:sp>
        <p:nvSpPr>
          <p:cNvPr id="3" name="Text Placeholder 2"/>
          <p:cNvSpPr>
            <a:spLocks noGrp="1"/>
          </p:cNvSpPr>
          <p:nvPr>
            <p:ph type="body" idx="4294967295"/>
          </p:nvPr>
        </p:nvSpPr>
        <p:spPr>
          <a:xfrm>
            <a:off x="666749" y="1454150"/>
            <a:ext cx="8118475" cy="4828276"/>
          </a:xfrm>
        </p:spPr>
        <p:txBody>
          <a:bodyPr>
            <a:noAutofit/>
          </a:bodyPr>
          <a:lstStyle/>
          <a:p>
            <a:pPr marL="361950" indent="-361950">
              <a:lnSpc>
                <a:spcPts val="1800"/>
              </a:lnSpc>
            </a:pPr>
            <a:r>
              <a:rPr lang="en-CA" sz="1600" b="0" i="0" u="none" strike="noStrike" baseline="0" dirty="0">
                <a:latin typeface="Arial" panose="020B0604020202020204" pitchFamily="34" charset="0"/>
              </a:rPr>
              <a:t>Designers can sketch the information spaces, including any and as much of the information that we have discussed. </a:t>
            </a:r>
          </a:p>
          <a:p>
            <a:pPr marL="361950" indent="-361950">
              <a:lnSpc>
                <a:spcPts val="1800"/>
              </a:lnSpc>
            </a:pPr>
            <a:r>
              <a:rPr lang="en-CA" sz="1600" b="0" i="0" u="none" strike="noStrike" baseline="0" dirty="0">
                <a:latin typeface="Arial" panose="020B0604020202020204" pitchFamily="34" charset="0"/>
              </a:rPr>
              <a:t>It may be that designers need to identify where particular resources should be placed in an environment. </a:t>
            </a:r>
          </a:p>
          <a:p>
            <a:pPr marL="361950" indent="-361950">
              <a:lnSpc>
                <a:spcPts val="1800"/>
              </a:lnSpc>
            </a:pPr>
            <a:r>
              <a:rPr lang="en-CA" sz="1600" b="0" i="0" u="none" strike="noStrike" baseline="0" dirty="0">
                <a:latin typeface="Arial" panose="020B0604020202020204" pitchFamily="34" charset="0"/>
              </a:rPr>
              <a:t>It may be that ERMIA models can be developed to discuss and specify how entity stores should be structured and how access to the instances should be managed.</a:t>
            </a:r>
          </a:p>
          <a:p>
            <a:pPr marL="361950" indent="-361950">
              <a:lnSpc>
                <a:spcPts val="1800"/>
              </a:lnSpc>
            </a:pPr>
            <a:r>
              <a:rPr lang="en-CA" sz="1600" b="0" i="0" u="none" strike="noStrike" baseline="0" dirty="0">
                <a:latin typeface="Arial" panose="020B0604020202020204" pitchFamily="34" charset="0"/>
              </a:rPr>
              <a:t>In Figure 18.14 we can see a specification for part of a smart home that a designer is working on. </a:t>
            </a:r>
          </a:p>
          <a:p>
            <a:pPr marL="361950" indent="-361950">
              <a:lnSpc>
                <a:spcPts val="1800"/>
              </a:lnSpc>
            </a:pPr>
            <a:r>
              <a:rPr lang="en-CA" sz="1600" b="0" i="0" u="none" strike="noStrike" baseline="0" dirty="0">
                <a:latin typeface="Arial" panose="020B0604020202020204" pitchFamily="34" charset="0"/>
              </a:rPr>
              <a:t>The door can be opened from the inside by the resident (who is in a wheelchair) either by moving over a mat or by using a remote control to send an RF signal; perhaps there would be a purpose-made remote with buttons labelled ‘door,’ ‘curtains,’ etc. </a:t>
            </a:r>
          </a:p>
          <a:p>
            <a:pPr marL="361950" indent="-361950">
              <a:lnSpc>
                <a:spcPts val="1800"/>
              </a:lnSpc>
            </a:pPr>
            <a:r>
              <a:rPr lang="en-CA" sz="1600" b="0" i="0" u="none" strike="noStrike" baseline="0" dirty="0">
                <a:latin typeface="Arial" panose="020B0604020202020204" pitchFamily="34" charset="0"/>
              </a:rPr>
              <a:t>The remote would also operate the TV using infrared signals as usual. (Infrared signals cannot go through obstacles such as walls, whereas radio frequency, RF, can.) </a:t>
            </a:r>
          </a:p>
          <a:p>
            <a:pPr marL="361950" indent="-361950">
              <a:lnSpc>
                <a:spcPts val="1800"/>
              </a:lnSpc>
            </a:pPr>
            <a:r>
              <a:rPr lang="en-CA" sz="1600" b="0" i="0" u="none" strike="noStrike" baseline="0" dirty="0">
                <a:latin typeface="Arial" panose="020B0604020202020204" pitchFamily="34" charset="0"/>
              </a:rPr>
              <a:t>A visitor would press a button on the video entry phone. </a:t>
            </a:r>
          </a:p>
          <a:p>
            <a:pPr marL="361950" indent="-361950">
              <a:lnSpc>
                <a:spcPts val="1800"/>
              </a:lnSpc>
            </a:pPr>
            <a:r>
              <a:rPr lang="en-CA" sz="1600" b="0" i="0" u="none" strike="noStrike" baseline="0" dirty="0">
                <a:latin typeface="Arial" panose="020B0604020202020204" pitchFamily="34" charset="0"/>
              </a:rPr>
              <a:t>When he or she hears a ring, the resident can select the video channel on the TV to see who is at the front door and then open it using the remote control. </a:t>
            </a:r>
          </a:p>
          <a:p>
            <a:pPr marL="361950" indent="-361950">
              <a:lnSpc>
                <a:spcPts val="1800"/>
              </a:lnSpc>
            </a:pPr>
            <a:r>
              <a:rPr lang="en-CA" sz="1600" b="0" i="0" u="none" strike="noStrike" baseline="0" dirty="0">
                <a:latin typeface="Arial" panose="020B0604020202020204" pitchFamily="34" charset="0"/>
              </a:rPr>
              <a:t>The door has an auto-close facility.</a:t>
            </a:r>
          </a:p>
        </p:txBody>
      </p:sp>
    </p:spTree>
    <p:extLst>
      <p:ext uri="{BB962C8B-B14F-4D97-AF65-F5344CB8AC3E}">
        <p14:creationId xmlns:p14="http://schemas.microsoft.com/office/powerpoint/2010/main" val="123436771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65113"/>
            <a:ext cx="7886700" cy="725488"/>
          </a:xfrm>
        </p:spPr>
        <p:txBody>
          <a:bodyPr/>
          <a:lstStyle/>
          <a:p>
            <a:r>
              <a:rPr lang="en-US" sz="3600" i="0" u="none" strike="noStrike" kern="1400" baseline="0" dirty="0">
                <a:latin typeface="Arial" panose="020B0604020202020204" pitchFamily="34" charset="0"/>
              </a:rPr>
              <a:t>Case study: Navigating WSNs</a:t>
            </a:r>
          </a:p>
        </p:txBody>
      </p:sp>
      <p:sp>
        <p:nvSpPr>
          <p:cNvPr id="3" name="Text Placeholder 2"/>
          <p:cNvSpPr>
            <a:spLocks noGrp="1"/>
          </p:cNvSpPr>
          <p:nvPr>
            <p:ph type="body" idx="4294967295"/>
          </p:nvPr>
        </p:nvSpPr>
        <p:spPr>
          <a:xfrm>
            <a:off x="665851" y="1409222"/>
            <a:ext cx="8119374" cy="4838700"/>
          </a:xfrm>
        </p:spPr>
        <p:txBody>
          <a:bodyPr>
            <a:noAutofit/>
          </a:bodyPr>
          <a:lstStyle/>
          <a:p>
            <a:pPr marL="361950" indent="-361950"/>
            <a:r>
              <a:rPr lang="en-CA" sz="2000" b="0" i="0" u="none" strike="noStrike" baseline="0" dirty="0">
                <a:latin typeface="Arial" panose="020B0604020202020204" pitchFamily="34" charset="0"/>
              </a:rPr>
              <a:t>Besides the work on general blended spaces (</a:t>
            </a:r>
            <a:r>
              <a:rPr lang="en-CA" sz="2000" b="0" i="0" u="none" strike="noStrike" baseline="0" dirty="0" err="1">
                <a:latin typeface="Arial" panose="020B0604020202020204" pitchFamily="34" charset="0"/>
              </a:rPr>
              <a:t>Benyon</a:t>
            </a:r>
            <a:r>
              <a:rPr lang="en-CA" sz="2000" b="0" i="0" u="none" strike="noStrike" baseline="0" dirty="0">
                <a:latin typeface="Arial" panose="020B0604020202020204" pitchFamily="34" charset="0"/>
              </a:rPr>
              <a:t>, 2014) our own work in this area has been concerned with how people navigate through such mixed-reality environments—particularly in WSNs that are distributed across a physical environment (Leach and </a:t>
            </a:r>
            <a:r>
              <a:rPr lang="en-CA" sz="2000" b="0" i="0" u="none" strike="noStrike" baseline="0" dirty="0" err="1">
                <a:latin typeface="Arial" panose="020B0604020202020204" pitchFamily="34" charset="0"/>
              </a:rPr>
              <a:t>Benyon</a:t>
            </a:r>
            <a:r>
              <a:rPr lang="en-CA" sz="2000" b="0" i="0" u="none" strike="noStrike" baseline="0" dirty="0">
                <a:latin typeface="Arial" panose="020B0604020202020204" pitchFamily="34" charset="0"/>
              </a:rPr>
              <a:t>, 2008). </a:t>
            </a:r>
          </a:p>
          <a:p>
            <a:pPr marL="361950" indent="-361950"/>
            <a:r>
              <a:rPr lang="en-CA" sz="2000" b="0" i="0" u="none" strike="noStrike" baseline="0" dirty="0">
                <a:latin typeface="Arial" panose="020B0604020202020204" pitchFamily="34" charset="0"/>
              </a:rPr>
              <a:t>Various scenarios have been investigated, such as a surveyor investigating a property that has various sensors embedded in the walls. Some monitor damp, some monitor temperature, some monitor movement and so on. </a:t>
            </a:r>
          </a:p>
          <a:p>
            <a:pPr marL="361950" indent="-361950"/>
            <a:r>
              <a:rPr lang="en-CA" sz="2000" b="0" i="0" u="none" strike="noStrike" baseline="0" dirty="0">
                <a:latin typeface="Arial" panose="020B0604020202020204" pitchFamily="34" charset="0"/>
              </a:rPr>
              <a:t>In such an environment, the surveyor first has to find out what sensors exist, and what types of thing they measure. </a:t>
            </a:r>
          </a:p>
          <a:p>
            <a:pPr marL="361950" indent="-361950"/>
            <a:r>
              <a:rPr lang="en-CA" sz="2000" b="0" i="0" u="none" strike="noStrike" baseline="0" dirty="0">
                <a:latin typeface="Arial" panose="020B0604020202020204" pitchFamily="34" charset="0"/>
              </a:rPr>
              <a:t>The surveyor then has to move through the physical environment until physically close to the sensors that are of interest. </a:t>
            </a:r>
          </a:p>
          <a:p>
            <a:pPr marL="361950" indent="-361950"/>
            <a:r>
              <a:rPr lang="en-CA" sz="2000" b="0" i="0" u="none" strike="noStrike" baseline="0" dirty="0">
                <a:latin typeface="Arial" panose="020B0604020202020204" pitchFamily="34" charset="0"/>
              </a:rPr>
              <a:t>Then the surveyor can take readings using a wireless technology such as Bluetooth.</a:t>
            </a:r>
          </a:p>
        </p:txBody>
      </p:sp>
    </p:spTree>
    <p:extLst>
      <p:ext uri="{BB962C8B-B14F-4D97-AF65-F5344CB8AC3E}">
        <p14:creationId xmlns:p14="http://schemas.microsoft.com/office/powerpoint/2010/main" val="132608875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03213"/>
            <a:ext cx="7886700" cy="649288"/>
          </a:xfrm>
        </p:spPr>
        <p:txBody>
          <a:bodyPr/>
          <a:lstStyle/>
          <a:p>
            <a:r>
              <a:rPr lang="en-US" sz="3600" i="0" u="none" strike="noStrike" kern="1400" baseline="0" dirty="0">
                <a:latin typeface="Arial" panose="020B0604020202020204" pitchFamily="34" charset="0"/>
              </a:rPr>
              <a:t>Another scenario</a:t>
            </a:r>
          </a:p>
        </p:txBody>
      </p:sp>
      <p:sp>
        <p:nvSpPr>
          <p:cNvPr id="3" name="Text Placeholder 2"/>
          <p:cNvSpPr>
            <a:spLocks noGrp="1"/>
          </p:cNvSpPr>
          <p:nvPr>
            <p:ph type="body" idx="4294967295"/>
          </p:nvPr>
        </p:nvSpPr>
        <p:spPr>
          <a:xfrm>
            <a:off x="656326" y="1417848"/>
            <a:ext cx="7791450" cy="4451350"/>
          </a:xfrm>
        </p:spPr>
        <p:txBody>
          <a:bodyPr>
            <a:noAutofit/>
          </a:bodyPr>
          <a:lstStyle/>
          <a:p>
            <a:pPr marL="361950" indent="-361950"/>
            <a:r>
              <a:rPr lang="en-CA" sz="1800" b="0" i="0" u="none" strike="noStrike" baseline="0" dirty="0">
                <a:latin typeface="Arial" panose="020B0604020202020204" pitchFamily="34" charset="0"/>
              </a:rPr>
              <a:t>Another scenario for this class of systems involved an environmental disaster. </a:t>
            </a:r>
          </a:p>
          <a:p>
            <a:pPr marL="361950" indent="-361950"/>
            <a:r>
              <a:rPr lang="en-CA" sz="1800" b="0" i="0" u="none" strike="noStrike" baseline="0" dirty="0">
                <a:latin typeface="Arial" panose="020B0604020202020204" pitchFamily="34" charset="0"/>
              </a:rPr>
              <a:t>Chemicals had been spread over a large area. </a:t>
            </a:r>
          </a:p>
          <a:p>
            <a:pPr marL="361950" indent="-361950"/>
            <a:r>
              <a:rPr lang="en-CA" sz="1800" b="0" i="0" u="none" strike="noStrike" baseline="0" dirty="0">
                <a:latin typeface="Arial" panose="020B0604020202020204" pitchFamily="34" charset="0"/>
              </a:rPr>
              <a:t>Specks with appropriate sensors would be spread over the area by a crop duster and the rescue teams could then interrogate the network. </a:t>
            </a:r>
          </a:p>
          <a:p>
            <a:pPr marL="361950" indent="-361950"/>
            <a:r>
              <a:rPr lang="en-CA" sz="1800" b="0" i="0" u="none" strike="noStrike" baseline="0" dirty="0">
                <a:latin typeface="Arial" panose="020B0604020202020204" pitchFamily="34" charset="0"/>
              </a:rPr>
              <a:t>An overview of the whole situation was provided with a sonification of the data (described further in Chapter 19). </a:t>
            </a:r>
          </a:p>
          <a:p>
            <a:pPr marL="361950" indent="-361950"/>
            <a:r>
              <a:rPr lang="en-CA" sz="1800" b="0" i="0" u="none" strike="noStrike" baseline="0" dirty="0">
                <a:latin typeface="Arial" panose="020B0604020202020204" pitchFamily="34" charset="0"/>
              </a:rPr>
              <a:t>Different chemicals were identified with different sounds so that the rescue team was able to determine the types and distribution of the chemicals. </a:t>
            </a:r>
          </a:p>
          <a:p>
            <a:pPr marL="361950" indent="-361950"/>
            <a:r>
              <a:rPr lang="en-CA" sz="1800" b="0" i="0" u="none" strike="noStrike" baseline="0" dirty="0">
                <a:latin typeface="Arial" panose="020B0604020202020204" pitchFamily="34" charset="0"/>
              </a:rPr>
              <a:t>Sonification is particularly appropriate for providing an overview of an information space because people can effectively map the whole 360 degrees. </a:t>
            </a:r>
          </a:p>
          <a:p>
            <a:pPr marL="361950" indent="-361950"/>
            <a:r>
              <a:rPr lang="en-CA" sz="1800" b="0" i="0" u="none" strike="noStrike" baseline="0" dirty="0">
                <a:latin typeface="Arial" panose="020B0604020202020204" pitchFamily="34" charset="0"/>
              </a:rPr>
              <a:t>This is much more difficult to do visually.</a:t>
            </a:r>
          </a:p>
        </p:txBody>
      </p:sp>
    </p:spTree>
    <p:extLst>
      <p:ext uri="{BB962C8B-B14F-4D97-AF65-F5344CB8AC3E}">
        <p14:creationId xmlns:p14="http://schemas.microsoft.com/office/powerpoint/2010/main" val="98845033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5858"/>
            <a:ext cx="7886700" cy="1325563"/>
          </a:xfrm>
        </p:spPr>
        <p:txBody>
          <a:bodyPr/>
          <a:lstStyle/>
          <a:p>
            <a:r>
              <a:rPr lang="en-US" sz="3600" i="0" u="none" strike="noStrike" kern="1400" baseline="0" dirty="0">
                <a:latin typeface="Arial" panose="020B0604020202020204" pitchFamily="34" charset="0"/>
              </a:rPr>
              <a:t>Interacting with a ubicomp environment (1 of 5)</a:t>
            </a:r>
          </a:p>
        </p:txBody>
      </p:sp>
      <p:sp>
        <p:nvSpPr>
          <p:cNvPr id="3" name="Text Placeholder 2"/>
          <p:cNvSpPr>
            <a:spLocks noGrp="1"/>
          </p:cNvSpPr>
          <p:nvPr>
            <p:ph type="body" idx="4294967295"/>
          </p:nvPr>
        </p:nvSpPr>
        <p:spPr>
          <a:xfrm>
            <a:off x="665851" y="1417848"/>
            <a:ext cx="7886700" cy="4351338"/>
          </a:xfrm>
        </p:spPr>
        <p:txBody>
          <a:bodyPr>
            <a:normAutofit/>
          </a:bodyPr>
          <a:lstStyle/>
          <a:p>
            <a:pPr marL="361950" indent="-361950"/>
            <a:r>
              <a:rPr lang="en-CA" sz="2000" b="0" i="0" u="none" strike="noStrike" baseline="0" dirty="0">
                <a:latin typeface="Arial" panose="020B0604020202020204" pitchFamily="34" charset="0"/>
              </a:rPr>
              <a:t>The overall process of interacting with a ubicomp environment is illustrated in Figure 18.15.</a:t>
            </a:r>
          </a:p>
          <a:p>
            <a:pPr marL="361950" indent="-361950"/>
            <a:r>
              <a:rPr lang="en-CA" sz="2000" b="0" i="0" u="none" strike="noStrike" baseline="0" dirty="0">
                <a:latin typeface="Arial" panose="020B0604020202020204" pitchFamily="34" charset="0"/>
              </a:rPr>
              <a:t>The models of data-flow and interaction represent two interconnected aspects of Specknet applications. </a:t>
            </a:r>
          </a:p>
          <a:p>
            <a:pPr marL="361950" indent="-361950"/>
            <a:r>
              <a:rPr lang="en-CA" sz="2000" b="0" i="0" u="none" strike="noStrike" baseline="0" dirty="0">
                <a:latin typeface="Arial" panose="020B0604020202020204" pitchFamily="34" charset="0"/>
              </a:rPr>
              <a:t>While the model of interaction represents the activities a user may wish to engage in, the model of data-flow can be seen as the practical means of undertaking those activities.</a:t>
            </a:r>
          </a:p>
          <a:p>
            <a:pPr marL="361950" indent="-361950"/>
            <a:r>
              <a:rPr lang="en-CA" sz="2000" b="0" i="0" u="none" strike="noStrike" baseline="0" dirty="0">
                <a:latin typeface="Arial" panose="020B0604020202020204" pitchFamily="34" charset="0"/>
              </a:rPr>
              <a:t>The model of data-flow acts as a conduit of information between the Specknet and people, with understanding of the data coming from its presentation (content and representation) and control of the system exerted through the interaction tools. </a:t>
            </a:r>
          </a:p>
        </p:txBody>
      </p:sp>
    </p:spTree>
    <p:extLst>
      <p:ext uri="{BB962C8B-B14F-4D97-AF65-F5344CB8AC3E}">
        <p14:creationId xmlns:p14="http://schemas.microsoft.com/office/powerpoint/2010/main" val="209873718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1093"/>
            <a:ext cx="7886700" cy="1325563"/>
          </a:xfrm>
        </p:spPr>
        <p:txBody>
          <a:bodyPr/>
          <a:lstStyle/>
          <a:p>
            <a:r>
              <a:rPr lang="en-US" sz="3600" i="0" u="none" strike="noStrike" kern="1400" baseline="0" dirty="0">
                <a:latin typeface="Arial" panose="020B0604020202020204" pitchFamily="34" charset="0"/>
              </a:rPr>
              <a:t>Interacting with a </a:t>
            </a:r>
            <a:r>
              <a:rPr lang="en-US" sz="3600" i="0" u="none" strike="noStrike" kern="1400" baseline="0" dirty="0" err="1">
                <a:latin typeface="Arial" panose="020B0604020202020204" pitchFamily="34" charset="0"/>
              </a:rPr>
              <a:t>ubicomp</a:t>
            </a:r>
            <a:r>
              <a:rPr lang="en-US" sz="3600" i="0" u="none" strike="noStrike" kern="1400" baseline="0" dirty="0">
                <a:latin typeface="Arial" panose="020B0604020202020204" pitchFamily="34" charset="0"/>
              </a:rPr>
              <a:t> environment</a:t>
            </a:r>
            <a:r>
              <a:rPr lang="en-US" sz="3600" i="0" u="none" strike="noStrike" kern="1400" dirty="0">
                <a:latin typeface="Arial" panose="020B0604020202020204" pitchFamily="34" charset="0"/>
              </a:rPr>
              <a:t> (2 of 5)</a:t>
            </a:r>
            <a:endParaRPr lang="en-US" sz="3600" i="0" u="none" strike="noStrike" kern="1400" baseline="0" dirty="0">
              <a:latin typeface="Arial" panose="020B0604020202020204" pitchFamily="34" charset="0"/>
            </a:endParaRPr>
          </a:p>
        </p:txBody>
      </p:sp>
      <p:sp>
        <p:nvSpPr>
          <p:cNvPr id="3" name="Text Placeholder 2"/>
          <p:cNvSpPr>
            <a:spLocks noGrp="1"/>
          </p:cNvSpPr>
          <p:nvPr>
            <p:ph type="body" idx="4294967295"/>
          </p:nvPr>
        </p:nvSpPr>
        <p:spPr>
          <a:xfrm>
            <a:off x="665851" y="1417848"/>
            <a:ext cx="7886700" cy="4351338"/>
          </a:xfrm>
        </p:spPr>
        <p:txBody>
          <a:bodyPr>
            <a:normAutofit/>
          </a:bodyPr>
          <a:lstStyle/>
          <a:p>
            <a:pPr marL="361950" indent="-361950"/>
            <a:r>
              <a:rPr lang="en-CA" sz="2000" b="0" i="0" u="none" strike="noStrike" baseline="0" dirty="0">
                <a:latin typeface="Arial" panose="020B0604020202020204" pitchFamily="34" charset="0"/>
              </a:rPr>
              <a:t>Figure 18.16 shows a model of human–Specknet interaction. </a:t>
            </a:r>
          </a:p>
          <a:p>
            <a:pPr marL="361950" indent="-361950"/>
            <a:r>
              <a:rPr lang="en-CA" sz="2000" b="0" i="0" u="none" strike="noStrike" baseline="0" dirty="0">
                <a:latin typeface="Arial" panose="020B0604020202020204" pitchFamily="34" charset="0"/>
              </a:rPr>
              <a:t>In general situations an individual would start by gaining an overview of the distributed data in the network, physically move to the location where the data was generated (wayfind), and then view the data in the context of the environment to assist them in their task. </a:t>
            </a:r>
          </a:p>
          <a:p>
            <a:pPr marL="361950" indent="-361950"/>
            <a:r>
              <a:rPr lang="en-CA" sz="2000" b="0" i="0" u="none" strike="noStrike" baseline="0" dirty="0">
                <a:latin typeface="Arial" panose="020B0604020202020204" pitchFamily="34" charset="0"/>
              </a:rPr>
              <a:t>The model is shown in a spiral form because there may be several resolutions at which data can be viewed: moving through a series of refining searches—physically and digitally shifting perspectives on the network until the required information is discovered.</a:t>
            </a:r>
          </a:p>
        </p:txBody>
      </p:sp>
    </p:spTree>
    <p:extLst>
      <p:ext uri="{BB962C8B-B14F-4D97-AF65-F5344CB8AC3E}">
        <p14:creationId xmlns:p14="http://schemas.microsoft.com/office/powerpoint/2010/main" val="105698312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5170"/>
            <a:ext cx="7886700" cy="1325563"/>
          </a:xfrm>
        </p:spPr>
        <p:txBody>
          <a:bodyPr/>
          <a:lstStyle/>
          <a:p>
            <a:r>
              <a:rPr lang="en-US" sz="3600" i="0" u="none" strike="noStrike" kern="1400" baseline="0" dirty="0">
                <a:latin typeface="Arial" panose="020B0604020202020204" pitchFamily="34" charset="0"/>
              </a:rPr>
              <a:t>Interacting with a </a:t>
            </a:r>
            <a:r>
              <a:rPr lang="en-US" sz="3600" i="0" u="none" strike="noStrike" kern="1400" baseline="0" dirty="0" err="1">
                <a:latin typeface="Arial" panose="020B0604020202020204" pitchFamily="34" charset="0"/>
              </a:rPr>
              <a:t>ubicomp</a:t>
            </a:r>
            <a:r>
              <a:rPr lang="en-US" sz="3600" i="0" u="none" strike="noStrike" kern="1400" baseline="0" dirty="0">
                <a:latin typeface="Arial" panose="020B0604020202020204" pitchFamily="34" charset="0"/>
              </a:rPr>
              <a:t> environment (3 of 5) </a:t>
            </a:r>
          </a:p>
        </p:txBody>
      </p:sp>
      <p:sp>
        <p:nvSpPr>
          <p:cNvPr id="3" name="Text Placeholder 2"/>
          <p:cNvSpPr>
            <a:spLocks noGrp="1"/>
          </p:cNvSpPr>
          <p:nvPr>
            <p:ph type="body" idx="4294967295"/>
          </p:nvPr>
        </p:nvSpPr>
        <p:spPr>
          <a:xfrm>
            <a:off x="668127" y="1417848"/>
            <a:ext cx="7886700" cy="4351338"/>
          </a:xfrm>
        </p:spPr>
        <p:txBody>
          <a:bodyPr>
            <a:normAutofit/>
          </a:bodyPr>
          <a:lstStyle/>
          <a:p>
            <a:pPr marL="361950" indent="-361950"/>
            <a:r>
              <a:rPr lang="en-CA" sz="1800" b="0" i="0" u="none" strike="noStrike" baseline="0" dirty="0">
                <a:latin typeface="Arial" panose="020B0604020202020204" pitchFamily="34" charset="0"/>
              </a:rPr>
              <a:t>Note that the model is proposed to cover the entire process of direct human interaction with Specknets, but not all stages of the model would need to be implemented in all applications. </a:t>
            </a:r>
          </a:p>
          <a:p>
            <a:pPr marL="361950" indent="-361950"/>
            <a:r>
              <a:rPr lang="en-CA" sz="1800" b="0" i="0" u="none" strike="noStrike" baseline="0" dirty="0">
                <a:latin typeface="Arial" panose="020B0604020202020204" pitchFamily="34" charset="0"/>
              </a:rPr>
              <a:t>A clear example could be the use of Specknets in medical applications, where patients could be covered in bio-monitoring sensors. </a:t>
            </a:r>
          </a:p>
          <a:p>
            <a:pPr marL="361950" indent="-361950"/>
            <a:r>
              <a:rPr lang="en-CA" sz="1800" b="0" i="0" u="none" strike="noStrike" baseline="0" dirty="0">
                <a:latin typeface="Arial" panose="020B0604020202020204" pitchFamily="34" charset="0"/>
              </a:rPr>
              <a:t>Bedside diagnosis/surgery would involve only the interpretation phase; however, if an emergency occurred and the doctor needed to locate a patient then the wayfind stage may be required; finally a triage situation could also require inclusion of the overview stage to prioritize patients. </a:t>
            </a:r>
          </a:p>
          <a:p>
            <a:pPr marL="361950" indent="-361950"/>
            <a:r>
              <a:rPr lang="en-CA" sz="1800" b="0" i="0" u="none" strike="noStrike" baseline="0" dirty="0">
                <a:latin typeface="Arial" panose="020B0604020202020204" pitchFamily="34" charset="0"/>
              </a:rPr>
              <a:t>In contrast, a fire-fighting application would require an overview tool to present the distribution of the fire/trapped civilians/hazardous materials, a wayfind tool to locate the same, but little in the way of interpretation tools—since the firefighter either extinguishes the fire or rescues the person trapped.</a:t>
            </a:r>
          </a:p>
        </p:txBody>
      </p:sp>
    </p:spTree>
    <p:extLst>
      <p:ext uri="{BB962C8B-B14F-4D97-AF65-F5344CB8AC3E}">
        <p14:creationId xmlns:p14="http://schemas.microsoft.com/office/powerpoint/2010/main" val="73068750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6756"/>
            <a:ext cx="7886700" cy="1325563"/>
          </a:xfrm>
        </p:spPr>
        <p:txBody>
          <a:bodyPr/>
          <a:lstStyle/>
          <a:p>
            <a:r>
              <a:rPr lang="en-US" sz="3600" i="0" u="none" strike="noStrike" kern="1400" baseline="0" dirty="0">
                <a:latin typeface="Arial" panose="020B0604020202020204" pitchFamily="34" charset="0"/>
              </a:rPr>
              <a:t>Interacting with a ubicomp environment (4 of 5)</a:t>
            </a:r>
          </a:p>
        </p:txBody>
      </p:sp>
      <p:sp>
        <p:nvSpPr>
          <p:cNvPr id="3" name="Text Placeholder 2"/>
          <p:cNvSpPr>
            <a:spLocks noGrp="1"/>
          </p:cNvSpPr>
          <p:nvPr>
            <p:ph type="body" idx="4294967295"/>
          </p:nvPr>
        </p:nvSpPr>
        <p:spPr>
          <a:xfrm>
            <a:off x="665851" y="1426474"/>
            <a:ext cx="8119374" cy="4622800"/>
          </a:xfrm>
        </p:spPr>
        <p:txBody>
          <a:bodyPr>
            <a:noAutofit/>
          </a:bodyPr>
          <a:lstStyle/>
          <a:p>
            <a:pPr marL="361950" indent="-361950"/>
            <a:r>
              <a:rPr lang="en-CA" sz="1800" b="0" i="0" u="none" strike="noStrike" baseline="0" dirty="0">
                <a:latin typeface="Arial" panose="020B0604020202020204" pitchFamily="34" charset="0"/>
              </a:rPr>
              <a:t>The key purpose that the model serves is to allow the assessment of an application and identify the tools required. </a:t>
            </a:r>
          </a:p>
          <a:p>
            <a:pPr marL="361950" indent="-361950"/>
            <a:r>
              <a:rPr lang="en-CA" sz="1800" b="0" i="0" u="none" strike="noStrike" baseline="0" dirty="0">
                <a:latin typeface="Arial" panose="020B0604020202020204" pitchFamily="34" charset="0"/>
              </a:rPr>
              <a:t>We postulate that any application requiring </a:t>
            </a:r>
            <a:r>
              <a:rPr lang="en-CA" sz="1800" b="0" i="1" u="none" strike="noStrike" baseline="0" dirty="0">
                <a:latin typeface="Arial" panose="020B0604020202020204" pitchFamily="34" charset="0"/>
              </a:rPr>
              <a:t>in situ </a:t>
            </a:r>
            <a:r>
              <a:rPr lang="en-CA" sz="1800" b="0" i="0" u="none" strike="noStrike" baseline="0" dirty="0">
                <a:latin typeface="Arial" panose="020B0604020202020204" pitchFamily="34" charset="0"/>
              </a:rPr>
              <a:t>interaction can be divided into these three activities, and that the application developer can then focus on people at each stage. </a:t>
            </a:r>
          </a:p>
          <a:p>
            <a:pPr marL="361950" indent="-361950"/>
            <a:r>
              <a:rPr lang="en-CA" sz="1800" b="0" i="0" u="none" strike="noStrike" baseline="0" dirty="0">
                <a:latin typeface="Arial" panose="020B0604020202020204" pitchFamily="34" charset="0"/>
              </a:rPr>
              <a:t>As mentioned above, overview can be well supported through an auditory interface. </a:t>
            </a:r>
          </a:p>
          <a:p>
            <a:pPr marL="361950" indent="-361950"/>
            <a:r>
              <a:rPr lang="en-CA" sz="1800" b="0" i="0" u="none" strike="noStrike" baseline="0" dirty="0">
                <a:latin typeface="Arial" panose="020B0604020202020204" pitchFamily="34" charset="0"/>
              </a:rPr>
              <a:t>There are many examples of systems that aid wayfinding. </a:t>
            </a:r>
          </a:p>
          <a:p>
            <a:pPr marL="361950" indent="-361950"/>
            <a:r>
              <a:rPr lang="en-CA" sz="1800" b="0" i="0" u="none" strike="noStrike" baseline="0" dirty="0">
                <a:latin typeface="Arial" panose="020B0604020202020204" pitchFamily="34" charset="0"/>
              </a:rPr>
              <a:t>In our case we used a waypoint system </a:t>
            </a:r>
          </a:p>
          <a:p>
            <a:pPr marL="361950" indent="-361950"/>
            <a:r>
              <a:rPr lang="en-CA" sz="1800" b="0" i="0" u="none" strike="noStrike" baseline="0" dirty="0">
                <a:latin typeface="Arial" panose="020B0604020202020204" pitchFamily="34" charset="0"/>
              </a:rPr>
              <a:t>Four directions were supplied: proceed forward, turn left, turn right and make a U-turn. </a:t>
            </a:r>
          </a:p>
          <a:p>
            <a:pPr marL="361950" indent="-361950"/>
            <a:r>
              <a:rPr lang="en-CA" sz="1800" b="0" i="0" u="none" strike="noStrike" baseline="0" dirty="0">
                <a:latin typeface="Arial" panose="020B0604020202020204" pitchFamily="34" charset="0"/>
              </a:rPr>
              <a:t>These directions were conveyed both graphically on the screen and with vocalized audio (as used in satellite navigation systems). </a:t>
            </a:r>
          </a:p>
          <a:p>
            <a:pPr marL="361950" indent="-361950"/>
            <a:r>
              <a:rPr lang="en-CA" sz="1800" b="0" i="0" u="none" strike="noStrike" baseline="0" dirty="0">
                <a:latin typeface="Arial" panose="020B0604020202020204" pitchFamily="34" charset="0"/>
              </a:rPr>
              <a:t>The latter addition was to remove the need to look at the screen, but the graphical representation remains for reference.</a:t>
            </a:r>
          </a:p>
        </p:txBody>
      </p:sp>
    </p:spTree>
    <p:extLst>
      <p:ext uri="{BB962C8B-B14F-4D97-AF65-F5344CB8AC3E}">
        <p14:creationId xmlns:p14="http://schemas.microsoft.com/office/powerpoint/2010/main" val="135340298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35856"/>
            <a:ext cx="7886700" cy="1325563"/>
          </a:xfrm>
        </p:spPr>
        <p:txBody>
          <a:bodyPr/>
          <a:lstStyle/>
          <a:p>
            <a:r>
              <a:rPr lang="en-US" sz="3600" i="0" u="none" strike="noStrike" kern="1400" baseline="0" dirty="0">
                <a:latin typeface="Arial" panose="020B0604020202020204" pitchFamily="34" charset="0"/>
              </a:rPr>
              <a:t>Interacting with a </a:t>
            </a:r>
            <a:r>
              <a:rPr lang="en-US" sz="3600" i="0" u="none" strike="noStrike" kern="1400" baseline="0" dirty="0" err="1">
                <a:latin typeface="Arial" panose="020B0604020202020204" pitchFamily="34" charset="0"/>
              </a:rPr>
              <a:t>ubicomp</a:t>
            </a:r>
            <a:r>
              <a:rPr lang="en-US" sz="3600" i="0" u="none" strike="noStrike" kern="1400" baseline="0" dirty="0">
                <a:latin typeface="Arial" panose="020B0604020202020204" pitchFamily="34" charset="0"/>
              </a:rPr>
              <a:t> environment (5 of 5)</a:t>
            </a:r>
          </a:p>
        </p:txBody>
      </p:sp>
      <p:sp>
        <p:nvSpPr>
          <p:cNvPr id="3" name="Text Placeholder 2"/>
          <p:cNvSpPr>
            <a:spLocks noGrp="1"/>
          </p:cNvSpPr>
          <p:nvPr>
            <p:ph type="body" idx="4294967295"/>
          </p:nvPr>
        </p:nvSpPr>
        <p:spPr>
          <a:xfrm>
            <a:off x="665851" y="1408323"/>
            <a:ext cx="7886700" cy="4641850"/>
          </a:xfrm>
        </p:spPr>
        <p:txBody>
          <a:bodyPr>
            <a:noAutofit/>
          </a:bodyPr>
          <a:lstStyle/>
          <a:p>
            <a:pPr marL="361950" indent="-361950"/>
            <a:r>
              <a:rPr lang="en-CA" sz="2000" b="0" i="0" u="none" strike="noStrike" baseline="0" dirty="0">
                <a:latin typeface="Arial" panose="020B0604020202020204" pitchFamily="34" charset="0"/>
              </a:rPr>
              <a:t>Once the people reach the required place they face the same problem as the surveyor. </a:t>
            </a:r>
          </a:p>
          <a:p>
            <a:pPr marL="361950" indent="-361950"/>
            <a:r>
              <a:rPr lang="en-CA" sz="2000" b="0" i="0" u="none" strike="noStrike" baseline="0" dirty="0">
                <a:latin typeface="Arial" panose="020B0604020202020204" pitchFamily="34" charset="0"/>
              </a:rPr>
              <a:t>How can the data on the specks be visualized? </a:t>
            </a:r>
          </a:p>
          <a:p>
            <a:pPr marL="361950" indent="-361950"/>
            <a:r>
              <a:rPr lang="en-CA" sz="2000" b="0" i="0" u="none" strike="noStrike" baseline="0" dirty="0">
                <a:latin typeface="Arial" panose="020B0604020202020204" pitchFamily="34" charset="0"/>
              </a:rPr>
              <a:t>In our case we used an augmented</a:t>
            </a:r>
            <a:r>
              <a:rPr lang="en-CA" sz="2000" b="0" i="0" u="none" strike="noStrike" dirty="0">
                <a:latin typeface="Arial" panose="020B0604020202020204" pitchFamily="34" charset="0"/>
              </a:rPr>
              <a:t> </a:t>
            </a:r>
            <a:r>
              <a:rPr lang="en-CA" sz="2000" b="0" i="0" u="none" strike="noStrike" baseline="0" dirty="0">
                <a:latin typeface="Arial" panose="020B0604020202020204" pitchFamily="34" charset="0"/>
              </a:rPr>
              <a:t>reality (AR) system, </a:t>
            </a:r>
            <a:r>
              <a:rPr lang="en-CA" sz="2000" b="0" i="0" u="none" strike="noStrike" baseline="0" dirty="0" err="1">
                <a:latin typeface="Arial" panose="020B0604020202020204" pitchFamily="34" charset="0"/>
              </a:rPr>
              <a:t>ARTag</a:t>
            </a:r>
            <a:r>
              <a:rPr lang="en-CA" sz="2000" b="0" i="0" u="none" strike="noStrike" baseline="0" dirty="0">
                <a:latin typeface="Arial" panose="020B0604020202020204" pitchFamily="34" charset="0"/>
              </a:rPr>
              <a:t>, where the data was represented with semantically encoded glyphs, with each glyph representing one variable value (either liquid or powder chemical). </a:t>
            </a:r>
          </a:p>
          <a:p>
            <a:pPr marL="361950" indent="-361950"/>
            <a:r>
              <a:rPr lang="en-CA" sz="2000" b="0" i="0" u="none" strike="noStrike" baseline="0" dirty="0">
                <a:latin typeface="Arial" panose="020B0604020202020204" pitchFamily="34" charset="0"/>
              </a:rPr>
              <a:t>Glyphs are used to capture several attributes of something and their associated values: they provide an economical way of visualizing several pieces of related data. </a:t>
            </a:r>
          </a:p>
          <a:p>
            <a:pPr marL="361950" indent="-361950"/>
            <a:r>
              <a:rPr lang="en-CA" sz="2000" b="0" i="0" u="none" strike="noStrike" baseline="0" dirty="0">
                <a:latin typeface="Arial" panose="020B0604020202020204" pitchFamily="34" charset="0"/>
              </a:rPr>
              <a:t>Gaze selection was used to allow the display of actual values, and a menu button was used to make the final selection. </a:t>
            </a:r>
          </a:p>
          <a:p>
            <a:pPr marL="361950" indent="-361950"/>
            <a:r>
              <a:rPr lang="en-CA" sz="2000" b="0" i="0" u="none" strike="noStrike" baseline="0" dirty="0">
                <a:latin typeface="Arial" panose="020B0604020202020204" pitchFamily="34" charset="0"/>
              </a:rPr>
              <a:t>Dynamic filtering was also included, using a tilting mechanism to select the value range of interest </a:t>
            </a:r>
          </a:p>
        </p:txBody>
      </p:sp>
    </p:spTree>
    <p:extLst>
      <p:ext uri="{BB962C8B-B14F-4D97-AF65-F5344CB8AC3E}">
        <p14:creationId xmlns:p14="http://schemas.microsoft.com/office/powerpoint/2010/main" val="49724709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99243"/>
            <a:ext cx="7886700" cy="649288"/>
          </a:xfrm>
        </p:spPr>
        <p:txBody>
          <a:bodyPr/>
          <a:lstStyle/>
          <a:p>
            <a:r>
              <a:rPr lang="en-US" sz="3600" i="0" u="none" strike="noStrike" kern="1400" baseline="0" dirty="0">
                <a:latin typeface="Arial" panose="020B0604020202020204" pitchFamily="34" charset="0"/>
              </a:rPr>
              <a:t>Summary </a:t>
            </a:r>
          </a:p>
        </p:txBody>
      </p:sp>
      <p:sp>
        <p:nvSpPr>
          <p:cNvPr id="3" name="Text Placeholder 2"/>
          <p:cNvSpPr>
            <a:spLocks noGrp="1"/>
          </p:cNvSpPr>
          <p:nvPr>
            <p:ph type="body" idx="4294967295"/>
          </p:nvPr>
        </p:nvSpPr>
        <p:spPr>
          <a:xfrm>
            <a:off x="664951" y="1436898"/>
            <a:ext cx="8128899" cy="4351338"/>
          </a:xfrm>
        </p:spPr>
        <p:txBody>
          <a:bodyPr>
            <a:normAutofit lnSpcReduction="10000"/>
          </a:bodyPr>
          <a:lstStyle/>
          <a:p>
            <a:pPr marL="361950" indent="-361950"/>
            <a:r>
              <a:rPr lang="en-CA" b="0" i="0" u="none" strike="noStrike" baseline="0" dirty="0">
                <a:latin typeface="Arial" panose="020B0604020202020204" pitchFamily="34" charset="0"/>
              </a:rPr>
              <a:t>Computing and communication devices are becoming increasingly ubiquitous. </a:t>
            </a:r>
          </a:p>
          <a:p>
            <a:pPr marL="361950" indent="-361950"/>
            <a:r>
              <a:rPr lang="en-CA" b="0" i="0" u="none" strike="noStrike" baseline="0" dirty="0">
                <a:latin typeface="Arial" panose="020B0604020202020204" pitchFamily="34" charset="0"/>
              </a:rPr>
              <a:t>They are carried, worn and embedded in all manner of devices. </a:t>
            </a:r>
          </a:p>
          <a:p>
            <a:pPr marL="361950" indent="-361950"/>
            <a:r>
              <a:rPr lang="en-CA" b="0" i="0" u="none" strike="noStrike" baseline="0" dirty="0">
                <a:latin typeface="Arial" panose="020B0604020202020204" pitchFamily="34" charset="0"/>
              </a:rPr>
              <a:t>A difficulty that this brings is how to know what different devices can do and which other devices they can communicate with. </a:t>
            </a:r>
          </a:p>
          <a:p>
            <a:pPr marL="361950" indent="-361950"/>
            <a:r>
              <a:rPr lang="en-CA" b="0" i="0" u="none" strike="noStrike" baseline="0" dirty="0">
                <a:latin typeface="Arial" panose="020B0604020202020204" pitchFamily="34" charset="0"/>
              </a:rPr>
              <a:t>The real challenge of ubiquitous computing is in designing for these distributed information spaces. </a:t>
            </a:r>
          </a:p>
          <a:p>
            <a:pPr marL="361950" indent="-361950"/>
            <a:r>
              <a:rPr lang="en-CA" b="0" i="0" u="none" strike="noStrike" baseline="0" dirty="0">
                <a:latin typeface="Arial" panose="020B0604020202020204" pitchFamily="34" charset="0"/>
              </a:rPr>
              <a:t>Home environments are increasingly becoming archetypal ubiquitous computing environments.</a:t>
            </a:r>
          </a:p>
        </p:txBody>
      </p:sp>
    </p:spTree>
    <p:extLst>
      <p:ext uri="{BB962C8B-B14F-4D97-AF65-F5344CB8AC3E}">
        <p14:creationId xmlns:p14="http://schemas.microsoft.com/office/powerpoint/2010/main" val="1373122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7551"/>
            <a:ext cx="7886700" cy="1325563"/>
          </a:xfrm>
        </p:spPr>
        <p:txBody>
          <a:bodyPr/>
          <a:lstStyle/>
          <a:p>
            <a:r>
              <a:rPr lang="en-US" sz="3600" i="0" u="none" strike="noStrike" kern="1400" baseline="0" dirty="0">
                <a:latin typeface="Arial" panose="020B0604020202020204" pitchFamily="34" charset="0"/>
              </a:rPr>
              <a:t>Ubicomp technologies and environments</a:t>
            </a:r>
          </a:p>
        </p:txBody>
      </p:sp>
      <p:sp>
        <p:nvSpPr>
          <p:cNvPr id="3" name="Text Placeholder 2"/>
          <p:cNvSpPr>
            <a:spLocks noGrp="1"/>
          </p:cNvSpPr>
          <p:nvPr>
            <p:ph type="body" idx="4294967295"/>
          </p:nvPr>
        </p:nvSpPr>
        <p:spPr>
          <a:xfrm>
            <a:off x="663403" y="1444670"/>
            <a:ext cx="7886700" cy="4351338"/>
          </a:xfrm>
        </p:spPr>
        <p:txBody>
          <a:bodyPr>
            <a:normAutofit fontScale="85000" lnSpcReduction="10000"/>
          </a:bodyPr>
          <a:lstStyle/>
          <a:p>
            <a:pPr marL="357188" indent="-357188"/>
            <a:r>
              <a:rPr lang="en-CA" b="0" i="0" u="none" strike="noStrike" baseline="0" dirty="0">
                <a:latin typeface="Arial" panose="020B0604020202020204" pitchFamily="34" charset="0"/>
              </a:rPr>
              <a:t>With appliances embedded in walls, implanted in people and so on, human–computer interaction and UX becomes very different. </a:t>
            </a:r>
          </a:p>
          <a:p>
            <a:pPr marL="357188" indent="-357188"/>
            <a:r>
              <a:rPr lang="en-CA" b="0" i="0" u="none" strike="noStrike" baseline="0" dirty="0">
                <a:latin typeface="Arial" panose="020B0604020202020204" pitchFamily="34" charset="0"/>
              </a:rPr>
              <a:t>The design of interactive systems extends to the design of whole environments,</a:t>
            </a:r>
            <a:r>
              <a:rPr lang="en-CA" b="0" i="0" u="none" strike="noStrike" baseline="0" dirty="0">
                <a:solidFill>
                  <a:srgbClr val="FF0000"/>
                </a:solidFill>
                <a:latin typeface="Arial" panose="020B0604020202020204" pitchFamily="34" charset="0"/>
              </a:rPr>
              <a:t> </a:t>
            </a:r>
            <a:r>
              <a:rPr lang="en-CA" b="0" i="0" u="none" strike="noStrike" baseline="0" dirty="0">
                <a:latin typeface="Arial" panose="020B0604020202020204" pitchFamily="34" charset="0"/>
              </a:rPr>
              <a:t>cross-channel interaction and mixing the physical and digital. </a:t>
            </a:r>
          </a:p>
          <a:p>
            <a:pPr marL="357188" indent="-357188"/>
            <a:r>
              <a:rPr lang="en-CA" b="0" i="0" u="none" strike="noStrike" baseline="0" dirty="0">
                <a:latin typeface="Arial" panose="020B0604020202020204" pitchFamily="34" charset="0"/>
              </a:rPr>
              <a:t>We will input data and commands through gestures—perhaps stroking an object, perhaps by waving at a board. </a:t>
            </a:r>
          </a:p>
          <a:p>
            <a:pPr marL="357188" indent="-357188"/>
            <a:r>
              <a:rPr lang="en-CA" b="0" i="0" u="none" strike="noStrike" baseline="0" dirty="0">
                <a:latin typeface="Arial" panose="020B0604020202020204" pitchFamily="34" charset="0"/>
              </a:rPr>
              <a:t>Full-body interaction will become possible. </a:t>
            </a:r>
          </a:p>
          <a:p>
            <a:pPr marL="357188" indent="-357188"/>
            <a:r>
              <a:rPr lang="en-CA" b="0" i="0" u="none" strike="noStrike" baseline="0" dirty="0">
                <a:latin typeface="Arial" panose="020B0604020202020204" pitchFamily="34" charset="0"/>
              </a:rPr>
              <a:t>Output will be through haptics, sound and other non-visual media. </a:t>
            </a:r>
          </a:p>
          <a:p>
            <a:pPr marL="357188" indent="-357188"/>
            <a:r>
              <a:rPr lang="en-CA" b="0" i="0" u="none" strike="noStrike" baseline="0" dirty="0">
                <a:latin typeface="Arial" panose="020B0604020202020204" pitchFamily="34" charset="0"/>
              </a:rPr>
              <a:t>The applications of this technology are many and visions include new forms of learning in the classroom of the future, augmenting the countryside with objects, smart cities, smart homes and more novel community projects.</a:t>
            </a:r>
          </a:p>
        </p:txBody>
      </p:sp>
    </p:spTree>
    <p:extLst>
      <p:ext uri="{BB962C8B-B14F-4D97-AF65-F5344CB8AC3E}">
        <p14:creationId xmlns:p14="http://schemas.microsoft.com/office/powerpoint/2010/main" val="37621849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46063"/>
            <a:ext cx="7886700" cy="782638"/>
          </a:xfrm>
        </p:spPr>
        <p:txBody>
          <a:bodyPr/>
          <a:lstStyle/>
          <a:p>
            <a:r>
              <a:rPr lang="en-US" sz="3600" i="0" u="none" strike="noStrike" kern="1400" baseline="0" dirty="0">
                <a:latin typeface="Arial" panose="020B0604020202020204" pitchFamily="34" charset="0"/>
              </a:rPr>
              <a:t>Key points </a:t>
            </a:r>
          </a:p>
        </p:txBody>
      </p:sp>
      <p:sp>
        <p:nvSpPr>
          <p:cNvPr id="3" name="Text Placeholder 2"/>
          <p:cNvSpPr>
            <a:spLocks noGrp="1"/>
          </p:cNvSpPr>
          <p:nvPr>
            <p:ph type="body" idx="4294967295"/>
          </p:nvPr>
        </p:nvSpPr>
        <p:spPr>
          <a:xfrm>
            <a:off x="664951" y="1417848"/>
            <a:ext cx="8120273" cy="4351338"/>
          </a:xfrm>
        </p:spPr>
        <p:txBody>
          <a:bodyPr>
            <a:normAutofit/>
          </a:bodyPr>
          <a:lstStyle/>
          <a:p>
            <a:pPr marL="361950" indent="-361950"/>
            <a:r>
              <a:rPr lang="en-CA" sz="2000" b="0" i="0" u="none" strike="noStrike" baseline="0" dirty="0">
                <a:latin typeface="Arial" panose="020B0604020202020204" pitchFamily="34" charset="0"/>
              </a:rPr>
              <a:t>There are a variety of ubiquitous computing environments that designers will be designing that include ecologies of devices and services.</a:t>
            </a:r>
          </a:p>
          <a:p>
            <a:pPr marL="361950" indent="-361950"/>
            <a:r>
              <a:rPr lang="en-CA" sz="2000" b="0" i="0" u="none" strike="noStrike" baseline="0" dirty="0">
                <a:latin typeface="Arial" panose="020B0604020202020204" pitchFamily="34" charset="0"/>
              </a:rPr>
              <a:t>Information spaces consist of devices, information artefacts and agents.</a:t>
            </a:r>
          </a:p>
          <a:p>
            <a:pPr marL="361950" indent="-361950"/>
            <a:r>
              <a:rPr lang="en-CA" sz="2000" b="0" i="0" u="none" strike="noStrike" baseline="0" dirty="0">
                <a:latin typeface="Arial" panose="020B0604020202020204" pitchFamily="34" charset="0"/>
              </a:rPr>
              <a:t>Blended spaces is a useful way of considering the design of ubicomp environments.</a:t>
            </a:r>
          </a:p>
          <a:p>
            <a:pPr marL="361950" indent="-361950"/>
            <a:r>
              <a:rPr lang="en-CA" sz="2000" b="0" i="0" u="none" strike="noStrike" baseline="0" dirty="0">
                <a:latin typeface="Arial" panose="020B0604020202020204" pitchFamily="34" charset="0"/>
              </a:rPr>
              <a:t>Designers can use a variety of methods for sketching information spaces and where the distributed information should reside.</a:t>
            </a:r>
          </a:p>
          <a:p>
            <a:pPr marL="361950" indent="-361950"/>
            <a:r>
              <a:rPr lang="en-CA" sz="2000" b="0" i="0" u="none" strike="noStrike" baseline="0" dirty="0">
                <a:latin typeface="Arial" panose="020B0604020202020204" pitchFamily="34" charset="0"/>
              </a:rPr>
              <a:t>Navigation in ubiquitous computing environments requires new tools to provide an overview, assist in wayfinding and display information about the objects using techniques such as AR.</a:t>
            </a:r>
          </a:p>
        </p:txBody>
      </p:sp>
    </p:spTree>
    <p:extLst>
      <p:ext uri="{BB962C8B-B14F-4D97-AF65-F5344CB8AC3E}">
        <p14:creationId xmlns:p14="http://schemas.microsoft.com/office/powerpoint/2010/main" val="1209175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28650" y="270850"/>
            <a:ext cx="7886700" cy="730930"/>
          </a:xfrm>
        </p:spPr>
        <p:txBody>
          <a:bodyPr/>
          <a:lstStyle/>
          <a:p>
            <a:r>
              <a:rPr lang="en-US" sz="3600" i="0" u="none" strike="noStrike" kern="1400" baseline="0" dirty="0">
                <a:latin typeface="Arial" panose="020B0604020202020204" pitchFamily="34" charset="0"/>
              </a:rPr>
              <a:t>Full-body interaction</a:t>
            </a:r>
          </a:p>
        </p:txBody>
      </p:sp>
      <p:sp>
        <p:nvSpPr>
          <p:cNvPr id="3" name="Text Placeholder 2"/>
          <p:cNvSpPr>
            <a:spLocks noGrp="1"/>
          </p:cNvSpPr>
          <p:nvPr>
            <p:ph type="body" idx="4294967295"/>
          </p:nvPr>
        </p:nvSpPr>
        <p:spPr>
          <a:xfrm>
            <a:off x="668763" y="1433817"/>
            <a:ext cx="7886700" cy="5018741"/>
          </a:xfrm>
        </p:spPr>
        <p:txBody>
          <a:bodyPr>
            <a:noAutofit/>
          </a:bodyPr>
          <a:lstStyle/>
          <a:p>
            <a:pPr marL="357188" indent="-357188"/>
            <a:r>
              <a:rPr lang="en-CA" sz="1600" b="0" i="0" u="none" strike="noStrike" baseline="0" dirty="0">
                <a:latin typeface="Arial" panose="020B0604020202020204" pitchFamily="34" charset="0"/>
              </a:rPr>
              <a:t>Full-body interaction concerns the wide range of techniques that can be used to track body movements in a space and how those movements can be interpreted. </a:t>
            </a:r>
          </a:p>
          <a:p>
            <a:pPr marL="357188" indent="-357188"/>
            <a:r>
              <a:rPr lang="en-CA" sz="1600" b="0" i="0" u="none" strike="noStrike" baseline="0" dirty="0">
                <a:latin typeface="Arial" panose="020B0604020202020204" pitchFamily="34" charset="0"/>
              </a:rPr>
              <a:t>Many games and home entertainment systems make some use of body movements. </a:t>
            </a:r>
          </a:p>
          <a:p>
            <a:pPr marL="357188" indent="-357188"/>
            <a:r>
              <a:rPr lang="en-CA" sz="1600" b="0" i="0" u="none" strike="noStrike" baseline="0" dirty="0">
                <a:latin typeface="Arial" panose="020B0604020202020204" pitchFamily="34" charset="0"/>
              </a:rPr>
              <a:t>For example, there are dance games that track the player’s dance movements and games for the </a:t>
            </a:r>
            <a:r>
              <a:rPr lang="en-CA" sz="1600" b="0" i="0" u="none" strike="noStrike" baseline="0" dirty="0" err="1">
                <a:latin typeface="Arial" panose="020B0604020202020204" pitchFamily="34" charset="0"/>
              </a:rPr>
              <a:t>Kinect</a:t>
            </a:r>
            <a:r>
              <a:rPr lang="en-CA" sz="1600" b="0" i="0" u="none" strike="noStrike" baseline="0" dirty="0">
                <a:latin typeface="Arial" panose="020B0604020202020204" pitchFamily="34" charset="0"/>
              </a:rPr>
              <a:t> and Wii utilize movement. </a:t>
            </a:r>
          </a:p>
          <a:p>
            <a:pPr marL="357188" indent="-357188"/>
            <a:r>
              <a:rPr lang="en-CA" sz="1600" b="0" i="0" u="none" strike="noStrike" baseline="0" dirty="0">
                <a:latin typeface="Arial" panose="020B0604020202020204" pitchFamily="34" charset="0"/>
              </a:rPr>
              <a:t>In the case of the Wii the player holds an infrared sensor that provides input and with the </a:t>
            </a:r>
            <a:r>
              <a:rPr lang="en-CA" sz="1600" b="0" i="0" u="none" strike="noStrike" baseline="0" dirty="0" err="1">
                <a:latin typeface="Arial" panose="020B0604020202020204" pitchFamily="34" charset="0"/>
              </a:rPr>
              <a:t>Kinect</a:t>
            </a:r>
            <a:r>
              <a:rPr lang="en-CA" sz="1600" b="0" i="0" u="none" strike="noStrike" baseline="0" dirty="0">
                <a:latin typeface="Arial" panose="020B0604020202020204" pitchFamily="34" charset="0"/>
              </a:rPr>
              <a:t> movements of the body are tracked through cameras and infrared. </a:t>
            </a:r>
          </a:p>
          <a:p>
            <a:pPr marL="357188" indent="-357188"/>
            <a:r>
              <a:rPr lang="en-CA" sz="1600" b="0" i="0" u="none" strike="noStrike" baseline="0" dirty="0">
                <a:latin typeface="Arial" panose="020B0604020202020204" pitchFamily="34" charset="0"/>
              </a:rPr>
              <a:t>Other systems make use of multiple sensors attached to the body, allowing more accurate tracking of movements, and have been used in applications such as physiotherapy at home where the patient matches correct exercises with an on-screen character. </a:t>
            </a:r>
          </a:p>
          <a:p>
            <a:pPr marL="357188" indent="-357188"/>
            <a:r>
              <a:rPr lang="en-CA" sz="1600" b="0" i="0" u="none" strike="noStrike" baseline="0" dirty="0">
                <a:latin typeface="Arial" panose="020B0604020202020204" pitchFamily="34" charset="0"/>
              </a:rPr>
              <a:t>More sophisticated systems require a whole room to be equipped with sensors and tracking devices so that complex movements such as dance can be monitored and used as input. </a:t>
            </a:r>
          </a:p>
          <a:p>
            <a:pPr marL="357188" indent="-357188"/>
            <a:r>
              <a:rPr lang="en-CA" sz="1600" b="0" i="0" u="none" strike="noStrike" baseline="0" dirty="0">
                <a:latin typeface="Arial" panose="020B0604020202020204" pitchFamily="34" charset="0"/>
              </a:rPr>
              <a:t>Full-body interaction opens up a whole new set of interaction methods and modalities and new approaches to the aesthetics of interaction known as</a:t>
            </a:r>
            <a:r>
              <a:rPr lang="en-CA" sz="1600" b="0" i="0" u="none" strike="noStrike" baseline="0" dirty="0">
                <a:solidFill>
                  <a:srgbClr val="FF0000"/>
                </a:solidFill>
                <a:latin typeface="Arial" panose="020B0604020202020204" pitchFamily="34" charset="0"/>
              </a:rPr>
              <a:t> </a:t>
            </a:r>
            <a:r>
              <a:rPr lang="en-CA" sz="1600" b="0" i="0" u="none" strike="noStrike" baseline="0" dirty="0" err="1">
                <a:latin typeface="Arial" panose="020B0604020202020204" pitchFamily="34" charset="0"/>
              </a:rPr>
              <a:t>somaesthetics</a:t>
            </a:r>
            <a:r>
              <a:rPr lang="en-CA" sz="1600" b="0" i="0" u="none" strike="noStrike" baseline="0" dirty="0">
                <a:solidFill>
                  <a:srgbClr val="FF0000"/>
                </a:solidFill>
                <a:latin typeface="Arial" panose="020B0604020202020204" pitchFamily="34" charset="0"/>
              </a:rPr>
              <a:t> </a:t>
            </a:r>
            <a:r>
              <a:rPr lang="en-CA" sz="1600" b="0" i="0" u="none" strike="noStrike" baseline="0" dirty="0">
                <a:latin typeface="Arial" panose="020B0604020202020204" pitchFamily="34" charset="0"/>
              </a:rPr>
              <a:t>(</a:t>
            </a:r>
            <a:r>
              <a:rPr lang="en-CA" sz="1600" b="0" i="0" u="none" strike="noStrike" baseline="0" dirty="0" err="1">
                <a:latin typeface="Arial" panose="020B0604020202020204" pitchFamily="34" charset="0"/>
              </a:rPr>
              <a:t>Shusterman</a:t>
            </a:r>
            <a:r>
              <a:rPr lang="en-CA" sz="1600" b="0" i="0" u="none" strike="noStrike" baseline="0" dirty="0">
                <a:latin typeface="Arial" panose="020B0604020202020204" pitchFamily="34" charset="0"/>
              </a:rPr>
              <a:t>, 2013).</a:t>
            </a:r>
          </a:p>
        </p:txBody>
      </p:sp>
    </p:spTree>
    <p:extLst>
      <p:ext uri="{BB962C8B-B14F-4D97-AF65-F5344CB8AC3E}">
        <p14:creationId xmlns:p14="http://schemas.microsoft.com/office/powerpoint/2010/main" val="912422311"/>
      </p:ext>
    </p:extLst>
  </p:cSld>
  <p:clrMapOvr>
    <a:masterClrMapping/>
  </p:clrMapOvr>
</p:sld>
</file>

<file path=ppt/theme/theme1.xml><?xml version="1.0" encoding="utf-8"?>
<a:theme xmlns:a="http://schemas.openxmlformats.org/drawingml/2006/main" name="3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890</TotalTime>
  <Words>10181</Words>
  <Application>Microsoft Office PowerPoint</Application>
  <PresentationFormat>On-screen Show (4:3)</PresentationFormat>
  <Paragraphs>521</Paragraphs>
  <Slides>80</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80</vt:i4>
      </vt:variant>
    </vt:vector>
  </HeadingPairs>
  <TitlesOfParts>
    <vt:vector size="89" baseType="lpstr">
      <vt:lpstr>ＭＳ Ｐゴシック</vt:lpstr>
      <vt:lpstr>ＭＳ Ｐゴシック</vt:lpstr>
      <vt:lpstr>Arial</vt:lpstr>
      <vt:lpstr>Calibri</vt:lpstr>
      <vt:lpstr>Times</vt:lpstr>
      <vt:lpstr>Times New Roman</vt:lpstr>
      <vt:lpstr>Verdana</vt:lpstr>
      <vt:lpstr>3_Default Design</vt:lpstr>
      <vt:lpstr>4_Default Design</vt:lpstr>
      <vt:lpstr>PowerPoint Presentation</vt:lpstr>
      <vt:lpstr>Contents</vt:lpstr>
      <vt:lpstr>Aims (1 of 2)</vt:lpstr>
      <vt:lpstr>Aims (2 of 2)</vt:lpstr>
      <vt:lpstr>Ubiquitous computing (1 of 3)</vt:lpstr>
      <vt:lpstr>Ubiquitous computing (2 of 3)</vt:lpstr>
      <vt:lpstr>Ubiquitous computing (3 of 3)</vt:lpstr>
      <vt:lpstr>Ubicomp technologies and environments</vt:lpstr>
      <vt:lpstr>Full-body interaction</vt:lpstr>
      <vt:lpstr>Ambient intelligence</vt:lpstr>
      <vt:lpstr>Seamful interaction</vt:lpstr>
      <vt:lpstr>Wireless Sensor Networks</vt:lpstr>
      <vt:lpstr>Smart-dust and specknets</vt:lpstr>
      <vt:lpstr>The Gartner Emerging Technology Hype Cycle</vt:lpstr>
      <vt:lpstr>Challenge </vt:lpstr>
      <vt:lpstr>Responsive Environments</vt:lpstr>
      <vt:lpstr>Nuage Vert </vt:lpstr>
      <vt:lpstr>MIT Media Lab</vt:lpstr>
      <vt:lpstr>Ubicomp and architecture</vt:lpstr>
      <vt:lpstr>Smart Cities</vt:lpstr>
      <vt:lpstr>Summary (1 of 2)</vt:lpstr>
      <vt:lpstr>Summary (2 of 2)</vt:lpstr>
      <vt:lpstr>Challenge </vt:lpstr>
      <vt:lpstr>Information spaces (1 of 4)</vt:lpstr>
      <vt:lpstr>Information spaces (2 of 4)</vt:lpstr>
      <vt:lpstr>Information spaces (3 of 4)</vt:lpstr>
      <vt:lpstr>Information spaces (4 of 4)</vt:lpstr>
      <vt:lpstr>Airports</vt:lpstr>
      <vt:lpstr>Retail environments</vt:lpstr>
      <vt:lpstr>Information spaces (1 of 2)</vt:lpstr>
      <vt:lpstr>Information spaces (2 of 2)</vt:lpstr>
      <vt:lpstr>Sketching information space</vt:lpstr>
      <vt:lpstr>Watching TV (1 of 3)</vt:lpstr>
      <vt:lpstr>Watching TV (2 of 3)</vt:lpstr>
      <vt:lpstr>Watching TV (3 of 3)</vt:lpstr>
      <vt:lpstr>Information spaces</vt:lpstr>
      <vt:lpstr>Challenge</vt:lpstr>
      <vt:lpstr>Distributed resources (1 of 3)</vt:lpstr>
      <vt:lpstr>Distributed resources (2 of 3)</vt:lpstr>
      <vt:lpstr>Distributed resources (3 of 3)</vt:lpstr>
      <vt:lpstr>Challenge </vt:lpstr>
      <vt:lpstr>Blended spaces (1 of 2)</vt:lpstr>
      <vt:lpstr>Blended spaces (2 of 2)</vt:lpstr>
      <vt:lpstr>PowerPoint Presentation</vt:lpstr>
      <vt:lpstr>Anchor points</vt:lpstr>
      <vt:lpstr>Ontology: conceptual and physical objects</vt:lpstr>
      <vt:lpstr>Physical and conceptual objects</vt:lpstr>
      <vt:lpstr>Topology (1 of 2)</vt:lpstr>
      <vt:lpstr>Topology (2 of 2)</vt:lpstr>
      <vt:lpstr>Volatility (1 of 2)</vt:lpstr>
      <vt:lpstr>Volatility (2 of 2)</vt:lpstr>
      <vt:lpstr>Agency</vt:lpstr>
      <vt:lpstr>Challenge</vt:lpstr>
      <vt:lpstr>How to design for blended spaces</vt:lpstr>
      <vt:lpstr>Design approach (1 of 2)</vt:lpstr>
      <vt:lpstr>Design approach (2 of 2)</vt:lpstr>
      <vt:lpstr>Hybrid trajectories</vt:lpstr>
      <vt:lpstr>Last day in Edinburgh (1 of 2)</vt:lpstr>
      <vt:lpstr>Last day in Edinburgh (2 of 2)</vt:lpstr>
      <vt:lpstr>Last day in Edinburgh as a blended space (1 of 3)</vt:lpstr>
      <vt:lpstr>Last day in Edinburgh as a blended space (2 of 3)</vt:lpstr>
      <vt:lpstr>Last day in Edinburgh as a blended space (3 of 3)</vt:lpstr>
      <vt:lpstr>Home environments (1 of 4)</vt:lpstr>
      <vt:lpstr>Home environments (2 of 4)</vt:lpstr>
      <vt:lpstr>Home environments (3 of 4)</vt:lpstr>
      <vt:lpstr>Home environments (4 of 4)</vt:lpstr>
      <vt:lpstr>Smart homes (1 of 2)</vt:lpstr>
      <vt:lpstr>Smart homes (2 of 2)</vt:lpstr>
      <vt:lpstr>A wake-up experience</vt:lpstr>
      <vt:lpstr>Supportive homes (1 of 2)</vt:lpstr>
      <vt:lpstr>Supportive homes (2 of 2)</vt:lpstr>
      <vt:lpstr>Case study: Navigating WSNs</vt:lpstr>
      <vt:lpstr>Another scenario</vt:lpstr>
      <vt:lpstr>Interacting with a ubicomp environment (1 of 5)</vt:lpstr>
      <vt:lpstr>Interacting with a ubicomp environment (2 of 5)</vt:lpstr>
      <vt:lpstr>Interacting with a ubicomp environment (3 of 5) </vt:lpstr>
      <vt:lpstr>Interacting with a ubicomp environment (4 of 5)</vt:lpstr>
      <vt:lpstr>Interacting with a ubicomp environment (5 of 5)</vt:lpstr>
      <vt:lpstr>Summary </vt:lpstr>
      <vt:lpstr>Key points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Ubiquitous computing</dc:title>
  <dc:creator>Benyon, David</dc:creator>
  <cp:lastModifiedBy>Vivekan G</cp:lastModifiedBy>
  <cp:revision>294</cp:revision>
  <dcterms:created xsi:type="dcterms:W3CDTF">2017-11-29T13:40:38Z</dcterms:created>
  <dcterms:modified xsi:type="dcterms:W3CDTF">2019-01-22T11:44:09Z</dcterms:modified>
</cp:coreProperties>
</file>