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sldIdLst>
    <p:sldId id="28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527" userDrawn="1">
          <p15:clr>
            <a:srgbClr val="A4A3A4"/>
          </p15:clr>
        </p15:guide>
        <p15:guide id="7" orient="horz" pos="958" userDrawn="1">
          <p15:clr>
            <a:srgbClr val="A4A3A4"/>
          </p15:clr>
        </p15:guide>
        <p15:guide id="8"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74"/>
  </p:normalViewPr>
  <p:slideViewPr>
    <p:cSldViewPr snapToGrid="0" snapToObjects="1">
      <p:cViewPr varScale="1">
        <p:scale>
          <a:sx n="115" d="100"/>
          <a:sy n="115" d="100"/>
        </p:scale>
        <p:origin x="1722" y="108"/>
      </p:cViewPr>
      <p:guideLst>
        <p:guide orient="horz" pos="2160"/>
        <p:guide pos="476"/>
        <p:guide pos="703"/>
        <p:guide pos="975"/>
        <p:guide pos="5579"/>
        <p:guide orient="horz" pos="527"/>
        <p:guide orient="horz" pos="958"/>
        <p:guide orient="horz" pos="39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C915A-800C-4364-B9E9-2EBD25420230}"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042C9-3B14-40EF-B515-12E4217D0541}" type="slidenum">
              <a:rPr lang="en-IN" smtClean="0"/>
              <a:t>‹#›</a:t>
            </a:fld>
            <a:endParaRPr lang="en-IN"/>
          </a:p>
        </p:txBody>
      </p:sp>
    </p:spTree>
    <p:extLst>
      <p:ext uri="{BB962C8B-B14F-4D97-AF65-F5344CB8AC3E}">
        <p14:creationId xmlns:p14="http://schemas.microsoft.com/office/powerpoint/2010/main" val="474744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46001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88578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44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071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1/21/2019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110265295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624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09293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159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689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623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4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23402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62490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0672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0" name="Text Placeholder 4">
            <a:extLst>
              <a:ext uri="{FF2B5EF4-FFF2-40B4-BE49-F238E27FC236}">
                <a16:creationId xmlns:a16="http://schemas.microsoft.com/office/drawing/2014/main" id="{1DAE6CC2-B40B-4219-8260-15CB3ED73931}"/>
              </a:ext>
            </a:extLst>
          </p:cNvPr>
          <p:cNvSpPr txBox="1">
            <a:spLocks/>
          </p:cNvSpPr>
          <p:nvPr/>
        </p:nvSpPr>
        <p:spPr bwMode="auto">
          <a:xfrm>
            <a:off x="4564063" y="2924175"/>
            <a:ext cx="412273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00000"/>
              </a:lnSpc>
              <a:spcBef>
                <a:spcPts val="6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20</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lvl="0" defTabSz="914400">
              <a:spcBef>
                <a:spcPts val="600"/>
              </a:spcBef>
              <a:buNone/>
              <a:defRPr/>
            </a:pPr>
            <a:r>
              <a:rPr lang="en-US" sz="2200" kern="0" dirty="0">
                <a:solidFill>
                  <a:srgbClr val="000000"/>
                </a:solidFill>
              </a:rPr>
              <a:t>Wearable computing</a:t>
            </a:r>
            <a:endParaRPr kumimoji="0" lang="en-US" sz="22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15956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759" y="372769"/>
            <a:ext cx="9040483" cy="604837"/>
          </a:xfrm>
        </p:spPr>
        <p:txBody>
          <a:bodyPr>
            <a:noAutofit/>
          </a:bodyPr>
          <a:lstStyle/>
          <a:p>
            <a:r>
              <a:rPr lang="en-US" sz="3600" i="0" u="none" strike="noStrike" kern="1400" baseline="0" dirty="0">
                <a:latin typeface="Arial" panose="020B0604020202020204" pitchFamily="34" charset="0"/>
              </a:rPr>
              <a:t>Wearable computers </a:t>
            </a:r>
          </a:p>
        </p:txBody>
      </p:sp>
      <p:sp>
        <p:nvSpPr>
          <p:cNvPr id="3" name="Text Placeholder 2"/>
          <p:cNvSpPr>
            <a:spLocks noGrp="1"/>
          </p:cNvSpPr>
          <p:nvPr>
            <p:ph type="body" idx="4294967295"/>
          </p:nvPr>
        </p:nvSpPr>
        <p:spPr>
          <a:xfrm>
            <a:off x="662399" y="1270908"/>
            <a:ext cx="8194263" cy="5121266"/>
          </a:xfrm>
        </p:spPr>
        <p:txBody>
          <a:bodyPr>
            <a:noAutofit/>
          </a:bodyPr>
          <a:lstStyle/>
          <a:p>
            <a:pPr marL="354013" indent="-354013"/>
            <a:r>
              <a:rPr lang="en-CA" sz="1600" b="0" i="0" u="none" strike="noStrike" baseline="0" dirty="0" smtClean="0">
                <a:latin typeface="Arial" panose="020B0604020202020204" pitchFamily="34" charset="0"/>
              </a:rPr>
              <a:t>Wearable computers have actually been around in a variety of experimental and prototype forms since the 1960s—see Figure 20.4. </a:t>
            </a:r>
          </a:p>
          <a:p>
            <a:pPr marL="354013" indent="-354013"/>
            <a:r>
              <a:rPr lang="en-CA" sz="1600" b="0" i="0" u="none" strike="noStrike" baseline="0" dirty="0" smtClean="0">
                <a:latin typeface="Arial" panose="020B0604020202020204" pitchFamily="34" charset="0"/>
              </a:rPr>
              <a:t>In one early project (dating from the mid-1960s) at Bell Helicopter Company, the head-mounted display was coupled with an infrared camera that would give military helicopter pilots the ability to land at night in rough terrain. </a:t>
            </a:r>
          </a:p>
          <a:p>
            <a:pPr marL="354013" indent="-354013"/>
            <a:r>
              <a:rPr lang="en-CA" sz="1600" b="0" i="0" u="none" strike="noStrike" baseline="0" dirty="0" smtClean="0">
                <a:latin typeface="Arial" panose="020B0604020202020204" pitchFamily="34" charset="0"/>
              </a:rPr>
              <a:t>An infrared camera, which moved as the pilot’s head moved, was mounted on the bottom of a helicopter.</a:t>
            </a:r>
          </a:p>
          <a:p>
            <a:pPr marL="354013" indent="-354013"/>
            <a:r>
              <a:rPr lang="en-CA" sz="1600" b="0" i="0" u="none" strike="noStrike" baseline="0" dirty="0" smtClean="0">
                <a:latin typeface="Arial" panose="020B0604020202020204" pitchFamily="34" charset="0"/>
              </a:rPr>
              <a:t>A further early example of a wearable computer was the HP-01 (Figure 20.5). </a:t>
            </a:r>
          </a:p>
          <a:p>
            <a:pPr marL="354013" indent="-354013"/>
            <a:r>
              <a:rPr lang="en-CA" sz="1600" b="0" i="0" u="none" strike="noStrike" baseline="0" dirty="0" smtClean="0">
                <a:latin typeface="Arial" panose="020B0604020202020204" pitchFamily="34" charset="0"/>
              </a:rPr>
              <a:t>This was Hewlett-Packard’s creation of a wristwatch/algebraic calculator; its user interface combined the elements from both. </a:t>
            </a:r>
          </a:p>
          <a:p>
            <a:pPr marL="354013" indent="-354013"/>
            <a:r>
              <a:rPr lang="en-CA" sz="1600" b="0" i="0" u="none" strike="noStrike" baseline="0" dirty="0" smtClean="0">
                <a:latin typeface="Arial" panose="020B0604020202020204" pitchFamily="34" charset="0"/>
              </a:rPr>
              <a:t>The watch face had 28 tiny keys. Four of these were raised for easy finger access. The raised keys were D (date), A (alarm), M (memory) and T (time). </a:t>
            </a:r>
          </a:p>
          <a:p>
            <a:pPr marL="354013" indent="-354013"/>
            <a:r>
              <a:rPr lang="en-CA" sz="1600" b="0" i="0" u="none" strike="noStrike" baseline="0" dirty="0" smtClean="0">
                <a:latin typeface="Arial" panose="020B0604020202020204" pitchFamily="34" charset="0"/>
              </a:rPr>
              <a:t>Each of these keys recalled the appropriate information when pressed alone or, when pressed after the shift key, stored the information. </a:t>
            </a:r>
          </a:p>
          <a:p>
            <a:pPr marL="354013" indent="-354013"/>
            <a:r>
              <a:rPr lang="en-CA" sz="1600" b="0" i="0" u="none" strike="noStrike" baseline="0" dirty="0" smtClean="0">
                <a:latin typeface="Arial" panose="020B0604020202020204" pitchFamily="34" charset="0"/>
              </a:rPr>
              <a:t>Two more keys were recessed in such a way that they would not be pressed accidentally but could still be operated by finger. </a:t>
            </a:r>
          </a:p>
          <a:p>
            <a:pPr marL="354013" indent="-354013"/>
            <a:r>
              <a:rPr lang="en-CA" sz="1600" b="0" i="0" u="none" strike="noStrike" baseline="0" dirty="0" smtClean="0">
                <a:latin typeface="Arial" panose="020B0604020202020204" pitchFamily="34" charset="0"/>
              </a:rPr>
              <a:t>These were the R (read/recall/reset depending on mode) and S (stopwatch) keys. </a:t>
            </a:r>
          </a:p>
          <a:p>
            <a:pPr marL="354013" indent="-354013">
              <a:spcBef>
                <a:spcPts val="0"/>
              </a:spcBef>
            </a:pPr>
            <a:r>
              <a:rPr lang="en-CA" sz="1600" b="0" i="0" u="none" strike="noStrike" baseline="0" dirty="0" smtClean="0">
                <a:latin typeface="Arial" panose="020B0604020202020204" pitchFamily="34" charset="0"/>
              </a:rPr>
              <a:t>The other keys were meant to be pressed with one of two styluses that came with the watch. One of these was a small unit that snapped into the clasp of the bracelet.</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0324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9160"/>
            <a:ext cx="7886700" cy="652882"/>
          </a:xfrm>
        </p:spPr>
        <p:txBody>
          <a:bodyPr/>
          <a:lstStyle/>
          <a:p>
            <a:r>
              <a:rPr lang="en-US" sz="3600" i="0" u="none" strike="noStrike" kern="1400" baseline="0" dirty="0">
                <a:latin typeface="Arial" panose="020B0604020202020204" pitchFamily="34" charset="0"/>
              </a:rPr>
              <a:t>Steve Mann</a:t>
            </a:r>
          </a:p>
        </p:txBody>
      </p:sp>
      <p:sp>
        <p:nvSpPr>
          <p:cNvPr id="3" name="Text Placeholder 2"/>
          <p:cNvSpPr>
            <a:spLocks noGrp="1"/>
          </p:cNvSpPr>
          <p:nvPr>
            <p:ph type="body" idx="4294967295"/>
          </p:nvPr>
        </p:nvSpPr>
        <p:spPr>
          <a:xfrm>
            <a:off x="662400" y="1446066"/>
            <a:ext cx="8194263" cy="4971987"/>
          </a:xfrm>
        </p:spPr>
        <p:txBody>
          <a:bodyPr>
            <a:noAutofit/>
          </a:bodyPr>
          <a:lstStyle/>
          <a:p>
            <a:pPr marL="354013" indent="-354013">
              <a:lnSpc>
                <a:spcPts val="1900"/>
              </a:lnSpc>
            </a:pPr>
            <a:r>
              <a:rPr lang="en-CA" sz="1800" b="0" i="0" u="none" strike="noStrike" baseline="0" dirty="0" smtClean="0">
                <a:latin typeface="Arial" panose="020B0604020202020204" pitchFamily="34" charset="0"/>
              </a:rPr>
              <a:t>Steve Mann continues to be a pioneer in the field of wearable and has compiled a long list of examples that he has developed over two decades (Mann, 2013). </a:t>
            </a:r>
          </a:p>
          <a:p>
            <a:pPr marL="354013" indent="-354013">
              <a:lnSpc>
                <a:spcPts val="1900"/>
              </a:lnSpc>
            </a:pPr>
            <a:r>
              <a:rPr lang="en-CA" sz="1800" b="0" i="0" u="none" strike="noStrike" baseline="0" dirty="0" smtClean="0">
                <a:latin typeface="Arial" panose="020B0604020202020204" pitchFamily="34" charset="0"/>
              </a:rPr>
              <a:t>He identified what he calls the six informational flow paths associated with wearable computing (Mann, 1998). These informational flows are essentially the key attributes of wearable computing (the headings are Mann’s):</a:t>
            </a:r>
          </a:p>
          <a:p>
            <a:pPr marL="776288" lvl="2" indent="-422275">
              <a:lnSpc>
                <a:spcPts val="1900"/>
              </a:lnSpc>
              <a:buFont typeface="+mj-lt"/>
              <a:buAutoNum type="arabicPeriod"/>
            </a:pPr>
            <a:r>
              <a:rPr lang="en-CA" sz="1600" b="0" i="0" u="none" strike="noStrike" baseline="0" dirty="0" err="1" smtClean="0">
                <a:latin typeface="Arial" panose="020B0604020202020204" pitchFamily="34" charset="0"/>
              </a:rPr>
              <a:t>Unmonopolizing</a:t>
            </a:r>
            <a:r>
              <a:rPr lang="en-CA" sz="1600" b="0" i="0" u="none" strike="noStrike" baseline="0" dirty="0" smtClean="0">
                <a:latin typeface="Arial" panose="020B0604020202020204" pitchFamily="34" charset="0"/>
              </a:rPr>
              <a:t> of people’s attention. That is, they do not detach the wearer from the outside world. The wearer is able to pay attention to other tasks while wearing the kit. A </a:t>
            </a:r>
            <a:r>
              <a:rPr lang="en-CA" sz="1600" dirty="0">
                <a:latin typeface="Arial" panose="020B0604020202020204" pitchFamily="34" charset="0"/>
              </a:rPr>
              <a:t>c</a:t>
            </a:r>
            <a:r>
              <a:rPr lang="en-CA" sz="1600" b="0" i="0" u="none" strike="noStrike" baseline="0" dirty="0" smtClean="0">
                <a:latin typeface="Arial" panose="020B0604020202020204" pitchFamily="34" charset="0"/>
              </a:rPr>
              <a:t>omputer may provide enhanced sensory capabilities.</a:t>
            </a:r>
          </a:p>
          <a:p>
            <a:pPr marL="776288" lvl="2" indent="-422275">
              <a:lnSpc>
                <a:spcPts val="1900"/>
              </a:lnSpc>
              <a:buFont typeface="+mj-lt"/>
              <a:buAutoNum type="arabicPeriod"/>
            </a:pPr>
            <a:r>
              <a:rPr lang="en-CA" sz="1600" b="0" i="0" u="none" strike="noStrike" baseline="0" dirty="0" smtClean="0">
                <a:latin typeface="Arial" panose="020B0604020202020204" pitchFamily="34" charset="0"/>
              </a:rPr>
              <a:t>Unrestrictive. The wearer can still engage with the computation and communication powers of the wearable computer while walking or running.</a:t>
            </a:r>
          </a:p>
          <a:p>
            <a:pPr marL="776288" lvl="2" indent="-422275">
              <a:lnSpc>
                <a:spcPts val="1900"/>
              </a:lnSpc>
              <a:buFont typeface="+mj-lt"/>
              <a:buAutoNum type="arabicPeriod"/>
            </a:pPr>
            <a:r>
              <a:rPr lang="en-CA" sz="1600" b="0" i="0" u="none" strike="noStrike" baseline="0" dirty="0" smtClean="0">
                <a:latin typeface="Arial" panose="020B0604020202020204" pitchFamily="34" charset="0"/>
              </a:rPr>
              <a:t>Observable. As the system is being worn, there is no reason why the wearer cannot be aware of it continuously.</a:t>
            </a:r>
          </a:p>
          <a:p>
            <a:pPr marL="776288" lvl="2" indent="-422275">
              <a:lnSpc>
                <a:spcPts val="1900"/>
              </a:lnSpc>
              <a:buFont typeface="+mj-lt"/>
              <a:buAutoNum type="arabicPeriod"/>
            </a:pPr>
            <a:r>
              <a:rPr lang="en-CA" sz="1600" b="0" i="0" u="none" strike="noStrike" baseline="0" dirty="0" smtClean="0">
                <a:latin typeface="Arial" panose="020B0604020202020204" pitchFamily="34" charset="0"/>
              </a:rPr>
              <a:t>Controllable. The wearer can take control of it at any time.</a:t>
            </a:r>
          </a:p>
          <a:p>
            <a:pPr marL="776288" lvl="2" indent="-422275">
              <a:lnSpc>
                <a:spcPts val="1900"/>
              </a:lnSpc>
              <a:buFont typeface="+mj-lt"/>
              <a:buAutoNum type="arabicPeriod"/>
            </a:pPr>
            <a:r>
              <a:rPr lang="en-CA" sz="1600" b="0" i="0" u="none" strike="noStrike" baseline="0" dirty="0" smtClean="0">
                <a:latin typeface="Arial" panose="020B0604020202020204" pitchFamily="34" charset="0"/>
              </a:rPr>
              <a:t>Attentive to the environment. Wearable systems can enhance environmental and situational awareness.</a:t>
            </a:r>
          </a:p>
          <a:p>
            <a:pPr marL="776288" lvl="2" indent="-422275">
              <a:lnSpc>
                <a:spcPts val="1900"/>
              </a:lnSpc>
              <a:buFont typeface="+mj-lt"/>
              <a:buAutoNum type="arabicPeriod"/>
            </a:pPr>
            <a:r>
              <a:rPr lang="en-CA" sz="1600" b="0" i="0" u="none" strike="noStrike" baseline="0" dirty="0" smtClean="0">
                <a:latin typeface="Arial" panose="020B0604020202020204" pitchFamily="34" charset="0"/>
              </a:rPr>
              <a:t>Communicative. Moreover, </a:t>
            </a:r>
            <a:r>
              <a:rPr lang="en-CA" sz="1600" dirty="0">
                <a:latin typeface="Arial" panose="020B0604020202020204" pitchFamily="34" charset="0"/>
              </a:rPr>
              <a:t>w</a:t>
            </a:r>
            <a:r>
              <a:rPr lang="en-CA" sz="1600" b="0" i="0" u="none" strike="noStrike" baseline="0" dirty="0" smtClean="0">
                <a:latin typeface="Arial" panose="020B0604020202020204" pitchFamily="34" charset="0"/>
              </a:rPr>
              <a:t>earable systems can be used as a communications medium.</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78474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59"/>
            <a:ext cx="7886700" cy="583872"/>
          </a:xfrm>
        </p:spPr>
        <p:txBody>
          <a:bodyPr/>
          <a:lstStyle/>
          <a:p>
            <a:r>
              <a:rPr lang="en-US" sz="3600" i="0" u="none" strike="noStrike" kern="1400" baseline="0" dirty="0">
                <a:latin typeface="Arial" panose="020B0604020202020204" pitchFamily="34" charset="0"/>
              </a:rPr>
              <a:t>Spacesuits</a:t>
            </a:r>
          </a:p>
        </p:txBody>
      </p:sp>
      <p:sp>
        <p:nvSpPr>
          <p:cNvPr id="3" name="Text Placeholder 2"/>
          <p:cNvSpPr>
            <a:spLocks noGrp="1"/>
          </p:cNvSpPr>
          <p:nvPr>
            <p:ph type="body" idx="4294967295"/>
          </p:nvPr>
        </p:nvSpPr>
        <p:spPr>
          <a:xfrm>
            <a:off x="662400" y="1430492"/>
            <a:ext cx="8098618" cy="4791552"/>
          </a:xfrm>
        </p:spPr>
        <p:txBody>
          <a:bodyPr>
            <a:noAutofit/>
          </a:bodyPr>
          <a:lstStyle/>
          <a:p>
            <a:pPr marL="354013" indent="-354013"/>
            <a:r>
              <a:rPr lang="en-CA" sz="1600" b="0" i="0" u="none" strike="noStrike" baseline="0" dirty="0" smtClean="0">
                <a:latin typeface="Arial" panose="020B0604020202020204" pitchFamily="34" charset="0"/>
              </a:rPr>
              <a:t>Perhaps the ultimate wearable computer is the spacesuit. </a:t>
            </a:r>
          </a:p>
          <a:p>
            <a:pPr marL="354013" indent="-354013"/>
            <a:r>
              <a:rPr lang="en-CA" sz="1600" b="0" i="0" u="none" strike="noStrike" baseline="0" dirty="0" smtClean="0">
                <a:latin typeface="Arial" panose="020B0604020202020204" pitchFamily="34" charset="0"/>
              </a:rPr>
              <a:t>Whether this is the genuine article as used by astronauts or something more fanciful from science fiction, the spacesuit encompasses and protects the individual while providing (at least) communication with the mother ship or with command and control. </a:t>
            </a:r>
          </a:p>
          <a:p>
            <a:pPr marL="354013" indent="-354013"/>
            <a:r>
              <a:rPr lang="en-CA" sz="1600" b="0" i="0" u="none" strike="noStrike" baseline="0" dirty="0" smtClean="0">
                <a:latin typeface="Arial" panose="020B0604020202020204" pitchFamily="34" charset="0"/>
              </a:rPr>
              <a:t>While the Borg in </a:t>
            </a:r>
            <a:r>
              <a:rPr lang="en-CA" sz="1600" b="0" i="1" u="none" strike="noStrike" baseline="0" dirty="0" smtClean="0">
                <a:latin typeface="Arial" panose="020B0604020202020204" pitchFamily="34" charset="0"/>
              </a:rPr>
              <a:t>Star Trek </a:t>
            </a:r>
            <a:r>
              <a:rPr lang="en-CA" sz="1600" b="0" i="0" u="none" strike="noStrike" baseline="0" dirty="0" smtClean="0">
                <a:latin typeface="Arial" panose="020B0604020202020204" pitchFamily="34" charset="0"/>
              </a:rPr>
              <a:t>may have enhanced senses, today’s spacesuits are actually limited to a single-line text display and a human voice relay channel. </a:t>
            </a:r>
          </a:p>
          <a:p>
            <a:pPr marL="354013" indent="-354013"/>
            <a:r>
              <a:rPr lang="en-CA" sz="1600" b="0" i="0" u="none" strike="noStrike" baseline="0" dirty="0" smtClean="0">
                <a:latin typeface="Arial" panose="020B0604020202020204" pitchFamily="34" charset="0"/>
              </a:rPr>
              <a:t>These limitations reflect the practical issues of power consumption and the demands of working in a vacuum. </a:t>
            </a:r>
          </a:p>
          <a:p>
            <a:pPr marL="354013" indent="-354013"/>
            <a:r>
              <a:rPr lang="en-CA" sz="1600" b="0" i="0" u="none" strike="noStrike" baseline="0" dirty="0" smtClean="0">
                <a:latin typeface="Arial" panose="020B0604020202020204" pitchFamily="34" charset="0"/>
              </a:rPr>
              <a:t>NASA and its industrial collaborators are trying to create extra-vehicular activity—EVA (space walk)—support systems using head-up displays (mounted in the helmet), wrist-mounted displays and modifications of the current chest-mounted display and control system. </a:t>
            </a:r>
          </a:p>
          <a:p>
            <a:pPr marL="354013" indent="-354013"/>
            <a:r>
              <a:rPr lang="en-CA" sz="1600" b="0" i="0" u="none" strike="noStrike" baseline="0" dirty="0" smtClean="0">
                <a:latin typeface="Arial" panose="020B0604020202020204" pitchFamily="34" charset="0"/>
              </a:rPr>
              <a:t>The work continues to balance the requirements of utility, reliability, size and mass. </a:t>
            </a:r>
          </a:p>
          <a:p>
            <a:pPr marL="354013" indent="-354013"/>
            <a:r>
              <a:rPr lang="en-CA" sz="1600" b="0" i="0" u="none" strike="noStrike" baseline="0" dirty="0" smtClean="0">
                <a:latin typeface="Arial" panose="020B0604020202020204" pitchFamily="34" charset="0"/>
              </a:rPr>
              <a:t>Figure 20.6 is an illustration of some of the key components of this particular type of wearable computer system or spacesuit.</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52062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71"/>
            <a:ext cx="7886700" cy="514860"/>
          </a:xfrm>
        </p:spPr>
        <p:txBody>
          <a:bodyPr/>
          <a:lstStyle/>
          <a:p>
            <a:r>
              <a:rPr lang="en-US" sz="3600" i="0" u="none" strike="noStrike" kern="1400" baseline="0" dirty="0">
                <a:latin typeface="Arial" panose="020B0604020202020204" pitchFamily="34" charset="0"/>
              </a:rPr>
              <a:t>Other issues</a:t>
            </a:r>
          </a:p>
        </p:txBody>
      </p:sp>
      <p:sp>
        <p:nvSpPr>
          <p:cNvPr id="3" name="Text Placeholder 2"/>
          <p:cNvSpPr>
            <a:spLocks noGrp="1"/>
          </p:cNvSpPr>
          <p:nvPr>
            <p:ph type="body" idx="4294967295"/>
          </p:nvPr>
        </p:nvSpPr>
        <p:spPr>
          <a:xfrm>
            <a:off x="662400" y="1455058"/>
            <a:ext cx="8194263" cy="4801490"/>
          </a:xfrm>
        </p:spPr>
        <p:txBody>
          <a:bodyPr>
            <a:noAutofit/>
          </a:bodyPr>
          <a:lstStyle/>
          <a:p>
            <a:pPr marL="354013" indent="-354013">
              <a:lnSpc>
                <a:spcPts val="1900"/>
              </a:lnSpc>
            </a:pPr>
            <a:r>
              <a:rPr lang="en-CA" sz="1800" b="0" i="0" u="none" strike="noStrike" baseline="0" dirty="0" smtClean="0">
                <a:latin typeface="Arial" panose="020B0604020202020204" pitchFamily="34" charset="0"/>
              </a:rPr>
              <a:t>Designers of wearable systems also need to worry about things like communications and power consumption and how different components come together into an integrated system. </a:t>
            </a:r>
          </a:p>
          <a:p>
            <a:pPr marL="354013" indent="-354013">
              <a:lnSpc>
                <a:spcPts val="1900"/>
              </a:lnSpc>
            </a:pPr>
            <a:r>
              <a:rPr lang="en-CA" sz="1800" b="0" i="0" u="none" strike="noStrike" baseline="0" dirty="0" err="1" smtClean="0">
                <a:latin typeface="Arial" panose="020B0604020202020204" pitchFamily="34" charset="0"/>
              </a:rPr>
              <a:t>Siewiorek</a:t>
            </a:r>
            <a:r>
              <a:rPr lang="en-CA" sz="1800" b="0" i="0" u="none" strike="noStrike" baseline="0" dirty="0" smtClean="0">
                <a:latin typeface="Arial" panose="020B0604020202020204" pitchFamily="34" charset="0"/>
              </a:rPr>
              <a:t> et al. (2008) recommend a framework called UCAMP to help designers focus on the key issues. This stands for</a:t>
            </a:r>
          </a:p>
          <a:p>
            <a:pPr marL="354013" indent="-354013">
              <a:lnSpc>
                <a:spcPts val="1900"/>
              </a:lnSpc>
            </a:pPr>
            <a:r>
              <a:rPr lang="en-CA" sz="1800" b="0" i="0" u="none" strike="noStrike" baseline="0" dirty="0" smtClean="0">
                <a:latin typeface="Arial" panose="020B0604020202020204" pitchFamily="34" charset="0"/>
              </a:rPr>
              <a:t>Users, who must be consulted early on in the design process to establish their needs and the constraints of the job that they have to do.</a:t>
            </a:r>
          </a:p>
          <a:p>
            <a:pPr marL="354013" indent="-354013">
              <a:lnSpc>
                <a:spcPts val="1900"/>
              </a:lnSpc>
            </a:pPr>
            <a:r>
              <a:rPr lang="en-CA" sz="1800" b="0" i="0" u="none" strike="noStrike" baseline="0" dirty="0" smtClean="0">
                <a:latin typeface="Arial" panose="020B0604020202020204" pitchFamily="34" charset="0"/>
              </a:rPr>
              <a:t>Corporal. The body is central to wearable computing and the designers need to think about weight, comfort, location for the computer and novel methods of interaction.</a:t>
            </a:r>
          </a:p>
          <a:p>
            <a:pPr marL="354013" indent="-354013">
              <a:lnSpc>
                <a:spcPts val="1900"/>
              </a:lnSpc>
            </a:pPr>
            <a:r>
              <a:rPr lang="en-CA" sz="1800" b="0" i="0" u="none" strike="noStrike" baseline="0" dirty="0" smtClean="0">
                <a:latin typeface="Arial" panose="020B0604020202020204" pitchFamily="34" charset="0"/>
              </a:rPr>
              <a:t>Attention. Interface should be designed to take account of the user’s divided attention between the real and digital worlds.</a:t>
            </a:r>
          </a:p>
          <a:p>
            <a:pPr marL="354013" indent="-354013">
              <a:lnSpc>
                <a:spcPts val="1900"/>
              </a:lnSpc>
            </a:pPr>
            <a:r>
              <a:rPr lang="en-CA" sz="1800" b="0" i="0" u="none" strike="noStrike" baseline="0" dirty="0" smtClean="0">
                <a:latin typeface="Arial" panose="020B0604020202020204" pitchFamily="34" charset="0"/>
              </a:rPr>
              <a:t>Manipulation. Controls should be quick to find and simple to manipulate.</a:t>
            </a:r>
          </a:p>
          <a:p>
            <a:pPr marL="354013" indent="-354013">
              <a:lnSpc>
                <a:spcPts val="1900"/>
              </a:lnSpc>
            </a:pPr>
            <a:r>
              <a:rPr lang="en-CA" sz="1800" b="0" i="0" u="none" strike="noStrike" baseline="0" dirty="0" smtClean="0">
                <a:latin typeface="Arial" panose="020B0604020202020204" pitchFamily="34" charset="0"/>
              </a:rPr>
              <a:t>Perception, which is limited in many domains where wearable computers are used. Displays should be simple, distinct and quick to navigate.</a:t>
            </a:r>
          </a:p>
          <a:p>
            <a:pPr marL="354013" indent="-354013">
              <a:lnSpc>
                <a:spcPts val="1900"/>
              </a:lnSpc>
            </a:pPr>
            <a:r>
              <a:rPr lang="en-CA" sz="1800" b="0" i="0" u="none" strike="noStrike" baseline="0" dirty="0" smtClean="0">
                <a:latin typeface="Arial" panose="020B0604020202020204" pitchFamily="34" charset="0"/>
              </a:rPr>
              <a:t>They propose a human-centred methodology for the design of wearable computers that uses paper prototyping and storyboarding early on to get the conceptual design right before building the physical wearable computer.</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11095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4"/>
            <a:ext cx="7886700" cy="670136"/>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400" y="1402935"/>
            <a:ext cx="8098623" cy="1762959"/>
          </a:xfrm>
        </p:spPr>
        <p:txBody>
          <a:bodyPr/>
          <a:lstStyle/>
          <a:p>
            <a:pPr marL="354013" indent="-354013"/>
            <a:r>
              <a:rPr lang="en-CA" b="0" i="0" u="none" strike="noStrike" baseline="0" dirty="0" smtClean="0">
                <a:latin typeface="Arial" panose="020B0604020202020204" pitchFamily="34" charset="0"/>
              </a:rPr>
              <a:t>Think about the design of wearable computers for firefighters. What would you include? What modalities for input and output would be appropriate? Discuss with a colleague.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1488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2675"/>
            <a:ext cx="7886700" cy="445848"/>
          </a:xfrm>
        </p:spPr>
        <p:txBody>
          <a:bodyPr/>
          <a:lstStyle/>
          <a:p>
            <a:r>
              <a:rPr lang="en-US" sz="3600" i="0" u="none" strike="noStrike" kern="1400" baseline="0" dirty="0">
                <a:latin typeface="Arial" panose="020B0604020202020204" pitchFamily="34" charset="0"/>
              </a:rPr>
              <a:t>Smart materials</a:t>
            </a:r>
          </a:p>
        </p:txBody>
      </p:sp>
      <p:sp>
        <p:nvSpPr>
          <p:cNvPr id="3" name="Text Placeholder 2"/>
          <p:cNvSpPr>
            <a:spLocks noGrp="1"/>
          </p:cNvSpPr>
          <p:nvPr>
            <p:ph type="body" idx="4294967295"/>
          </p:nvPr>
        </p:nvSpPr>
        <p:spPr>
          <a:xfrm>
            <a:off x="662400" y="1446642"/>
            <a:ext cx="8106168" cy="4792654"/>
          </a:xfrm>
        </p:spPr>
        <p:txBody>
          <a:bodyPr>
            <a:normAutofit fontScale="62500" lnSpcReduction="20000"/>
          </a:bodyPr>
          <a:lstStyle/>
          <a:p>
            <a:pPr marL="354013" indent="-354013">
              <a:lnSpc>
                <a:spcPct val="120000"/>
              </a:lnSpc>
            </a:pPr>
            <a:r>
              <a:rPr lang="en-CA" b="0" i="0" u="none" strike="noStrike" baseline="0" dirty="0" smtClean="0">
                <a:latin typeface="Arial" panose="020B0604020202020204" pitchFamily="34" charset="0"/>
              </a:rPr>
              <a:t>There continue to be many new developments in the area of new materials for interaction. </a:t>
            </a:r>
          </a:p>
          <a:p>
            <a:pPr marL="354013" indent="-354013">
              <a:lnSpc>
                <a:spcPct val="120000"/>
              </a:lnSpc>
            </a:pPr>
            <a:r>
              <a:rPr lang="en-CA" b="0" i="0" u="none" strike="noStrike" baseline="0" dirty="0" smtClean="0">
                <a:latin typeface="Arial" panose="020B0604020202020204" pitchFamily="34" charset="0"/>
              </a:rPr>
              <a:t>For example a number of flexible multi-touch displays were announced in 2012, thus bringing in a new era of curved displays (Figure 20.7) and the ability to easily add a touch-sensitive display to any object, </a:t>
            </a:r>
          </a:p>
          <a:p>
            <a:pPr marL="354013" indent="-354013">
              <a:lnSpc>
                <a:spcPct val="120000"/>
              </a:lnSpc>
            </a:pPr>
            <a:r>
              <a:rPr lang="en-CA" b="0" i="0" u="none" strike="noStrike" baseline="0" dirty="0" smtClean="0">
                <a:latin typeface="Arial" panose="020B0604020202020204" pitchFamily="34" charset="0"/>
              </a:rPr>
              <a:t>For example we can add a flexible display to an item of clothing.</a:t>
            </a:r>
          </a:p>
          <a:p>
            <a:pPr marL="354013" indent="-354013">
              <a:lnSpc>
                <a:spcPct val="120000"/>
              </a:lnSpc>
            </a:pPr>
            <a:r>
              <a:rPr lang="en-CA" b="0" i="0" u="none" strike="noStrike" baseline="0" dirty="0" smtClean="0">
                <a:latin typeface="Arial" panose="020B0604020202020204" pitchFamily="34" charset="0"/>
              </a:rPr>
              <a:t>Smart materials are materials that react to some external stimulus and change as a result of this interaction. </a:t>
            </a:r>
          </a:p>
          <a:p>
            <a:pPr marL="354013" indent="-354013">
              <a:lnSpc>
                <a:spcPct val="120000"/>
              </a:lnSpc>
            </a:pPr>
            <a:r>
              <a:rPr lang="en-CA" b="0" i="0" u="none" strike="noStrike" baseline="0" dirty="0" smtClean="0">
                <a:latin typeface="Arial" panose="020B0604020202020204" pitchFamily="34" charset="0"/>
              </a:rPr>
              <a:t>For example, shape memory alloys can change shape in response to changes in temperature or magnetic field. </a:t>
            </a:r>
          </a:p>
          <a:p>
            <a:pPr marL="354013" indent="-354013">
              <a:lnSpc>
                <a:spcPct val="120000"/>
              </a:lnSpc>
            </a:pPr>
            <a:r>
              <a:rPr lang="en-CA" b="0" i="0" u="none" strike="noStrike" baseline="0" dirty="0" smtClean="0">
                <a:latin typeface="Arial" panose="020B0604020202020204" pitchFamily="34" charset="0"/>
              </a:rPr>
              <a:t>Other materials change in response to changes in light or electricity. </a:t>
            </a:r>
          </a:p>
          <a:p>
            <a:pPr marL="354013" indent="-354013">
              <a:lnSpc>
                <a:spcPct val="120000"/>
              </a:lnSpc>
            </a:pPr>
            <a:r>
              <a:rPr lang="en-CA" b="0" i="0" u="none" strike="noStrike" baseline="0" dirty="0" smtClean="0">
                <a:latin typeface="Arial" panose="020B0604020202020204" pitchFamily="34" charset="0"/>
              </a:rPr>
              <a:t>Materials may simply change colour, or they may change shape, or transmit some data as a result of changing shape. </a:t>
            </a:r>
          </a:p>
          <a:p>
            <a:pPr marL="354013" indent="-354013">
              <a:lnSpc>
                <a:spcPct val="120000"/>
              </a:lnSpc>
            </a:pPr>
            <a:r>
              <a:rPr lang="en-CA" b="0" i="0" u="none" strike="noStrike" baseline="0" dirty="0" smtClean="0">
                <a:latin typeface="Arial" panose="020B0604020202020204" pitchFamily="34" charset="0"/>
              </a:rPr>
              <a:t>This enables new forms of interaction such as </a:t>
            </a:r>
            <a:r>
              <a:rPr lang="en-CA" b="0" i="0" u="none" strike="noStrike" baseline="0" dirty="0" err="1" smtClean="0">
                <a:latin typeface="Arial" panose="020B0604020202020204" pitchFamily="34" charset="0"/>
              </a:rPr>
              <a:t>physicalization</a:t>
            </a:r>
            <a:r>
              <a:rPr lang="en-CA" b="0" i="0" u="none" strike="noStrike" baseline="0" dirty="0" smtClean="0">
                <a:latin typeface="Arial" panose="020B0604020202020204" pitchFamily="34" charset="0"/>
              </a:rPr>
              <a:t> of data (as opposed to visualization). </a:t>
            </a:r>
          </a:p>
          <a:p>
            <a:pPr marL="354013" indent="-354013">
              <a:lnSpc>
                <a:spcPct val="120000"/>
              </a:lnSpc>
            </a:pPr>
            <a:r>
              <a:rPr lang="en-CA" b="0" i="0" u="none" strike="noStrike" baseline="0" dirty="0" smtClean="0">
                <a:latin typeface="Arial" panose="020B0604020202020204" pitchFamily="34" charset="0"/>
              </a:rPr>
              <a:t>Interaction with these new displays is, then, tangible rather than simple visual. </a:t>
            </a:r>
          </a:p>
          <a:p>
            <a:pPr marL="354013" indent="-354013">
              <a:lnSpc>
                <a:spcPct val="120000"/>
              </a:lnSpc>
            </a:pPr>
            <a:r>
              <a:rPr lang="en-CA" b="0" i="0" u="none" strike="noStrike" baseline="0" dirty="0" smtClean="0">
                <a:latin typeface="Arial" panose="020B0604020202020204" pitchFamily="34" charset="0"/>
              </a:rPr>
              <a:t>The problem for the UX designer is that there are such a huge number of opportunities that knowing when to use which one can be difficult.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4736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4650"/>
            <a:ext cx="7886700" cy="739146"/>
          </a:xfrm>
        </p:spPr>
        <p:txBody>
          <a:bodyPr/>
          <a:lstStyle/>
          <a:p>
            <a:r>
              <a:rPr lang="en-US" sz="3600" i="0" u="none" strike="noStrike" kern="1400" baseline="0" dirty="0">
                <a:latin typeface="Arial" panose="020B0604020202020204" pitchFamily="34" charset="0"/>
              </a:rPr>
              <a:t>Some smart materials</a:t>
            </a:r>
          </a:p>
        </p:txBody>
      </p:sp>
      <p:sp>
        <p:nvSpPr>
          <p:cNvPr id="3" name="Text Placeholder 2"/>
          <p:cNvSpPr>
            <a:spLocks noGrp="1"/>
          </p:cNvSpPr>
          <p:nvPr>
            <p:ph type="body" idx="4294967295"/>
          </p:nvPr>
        </p:nvSpPr>
        <p:spPr>
          <a:xfrm>
            <a:off x="662400" y="1447330"/>
            <a:ext cx="8088913" cy="4791966"/>
          </a:xfrm>
        </p:spPr>
        <p:txBody>
          <a:bodyPr>
            <a:noAutofit/>
          </a:bodyPr>
          <a:lstStyle/>
          <a:p>
            <a:pPr marL="354013" indent="-354013">
              <a:lnSpc>
                <a:spcPts val="1800"/>
              </a:lnSpc>
            </a:pPr>
            <a:r>
              <a:rPr lang="en-CA" sz="1600" b="0" i="0" u="none" strike="noStrike" baseline="0" dirty="0" smtClean="0">
                <a:latin typeface="Arial" panose="020B0604020202020204" pitchFamily="34" charset="0"/>
              </a:rPr>
              <a:t>Piezoelectric materials produce a voltage when stress is applied. Since this effect also applies in the reverse manner, a voltage across the sample will produce stress within the sample. Suitably designed structures made from these materials can therefore be made that bend, expand or contract when a voltage is applied.</a:t>
            </a:r>
          </a:p>
          <a:p>
            <a:pPr marL="354013" indent="-354013">
              <a:lnSpc>
                <a:spcPts val="1800"/>
              </a:lnSpc>
            </a:pPr>
            <a:r>
              <a:rPr lang="en-CA" sz="1600" b="0" i="0" u="none" strike="noStrike" baseline="0" dirty="0" smtClean="0">
                <a:latin typeface="Arial" panose="020B0604020202020204" pitchFamily="34" charset="0"/>
              </a:rPr>
              <a:t>Shape-memory alloys and shape-memory polymers are materials in which large deformation can be induced and recovered through temperature changes or stress changes (pseudoelasticity). The large deformation results from martensitic phase change.</a:t>
            </a:r>
          </a:p>
          <a:p>
            <a:pPr marL="354013" indent="-354013">
              <a:lnSpc>
                <a:spcPts val="1800"/>
              </a:lnSpc>
            </a:pPr>
            <a:r>
              <a:rPr lang="en-CA" sz="1600" b="0" i="0" u="none" strike="noStrike" baseline="0" dirty="0" err="1" smtClean="0">
                <a:latin typeface="Arial" panose="020B0604020202020204" pitchFamily="34" charset="0"/>
              </a:rPr>
              <a:t>Magnetostrictive</a:t>
            </a:r>
            <a:r>
              <a:rPr lang="en-CA" sz="1600" b="0" i="0" u="none" strike="noStrike" baseline="0" dirty="0" smtClean="0">
                <a:latin typeface="Arial" panose="020B0604020202020204" pitchFamily="34" charset="0"/>
              </a:rPr>
              <a:t> materials exhibit change in shape under the influence of magnetic field and also exhibit change in their magnetization under the influence of mechanical stress.</a:t>
            </a:r>
          </a:p>
          <a:p>
            <a:pPr marL="354013" indent="-354013">
              <a:lnSpc>
                <a:spcPts val="1800"/>
              </a:lnSpc>
            </a:pPr>
            <a:r>
              <a:rPr lang="en-CA" sz="1600" b="0" i="0" u="none" strike="noStrike" baseline="0" dirty="0" smtClean="0">
                <a:latin typeface="Arial" panose="020B0604020202020204" pitchFamily="34" charset="0"/>
              </a:rPr>
              <a:t>Magnetic shape memory alloys are materials that change their shape in response to a significant change in the magnetic field.</a:t>
            </a:r>
          </a:p>
          <a:p>
            <a:pPr marL="354013" indent="-354013">
              <a:lnSpc>
                <a:spcPts val="1800"/>
              </a:lnSpc>
            </a:pPr>
            <a:r>
              <a:rPr lang="en-CA" sz="1600" b="0" i="0" u="none" strike="noStrike" baseline="0" dirty="0" smtClean="0">
                <a:latin typeface="Arial" panose="020B0604020202020204" pitchFamily="34" charset="0"/>
              </a:rPr>
              <a:t>pH-sensitive polymers are materials that change in volume when the pH of the surrounding medium changes.</a:t>
            </a:r>
          </a:p>
          <a:p>
            <a:pPr marL="354013" indent="-354013">
              <a:lnSpc>
                <a:spcPts val="1800"/>
              </a:lnSpc>
            </a:pPr>
            <a:r>
              <a:rPr lang="en-CA" sz="1600" b="0" i="0" u="none" strike="noStrike" baseline="0" dirty="0" smtClean="0">
                <a:latin typeface="Arial" panose="020B0604020202020204" pitchFamily="34" charset="0"/>
              </a:rPr>
              <a:t>Temperature-responsive polymers are materials which undergo change with temperature.</a:t>
            </a:r>
          </a:p>
          <a:p>
            <a:pPr marL="354013" indent="-354013">
              <a:lnSpc>
                <a:spcPts val="1800"/>
              </a:lnSpc>
            </a:pPr>
            <a:r>
              <a:rPr lang="en-CA" sz="1600" b="0" i="0" u="none" strike="noStrike" baseline="0" dirty="0" err="1" smtClean="0">
                <a:latin typeface="Arial" panose="020B0604020202020204" pitchFamily="34" charset="0"/>
              </a:rPr>
              <a:t>Halochromic</a:t>
            </a:r>
            <a:r>
              <a:rPr lang="en-CA" sz="1600" b="0" i="0" u="none" strike="noStrike" baseline="0" dirty="0" smtClean="0">
                <a:latin typeface="Arial" panose="020B0604020202020204" pitchFamily="34" charset="0"/>
              </a:rPr>
              <a:t> materials are commonly used materials that change their colour as a result of changing acidity. One suggested application is for paints that can change colour to indicate corrosion in the metal underneath them.</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65456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35"/>
            <a:ext cx="7886700" cy="601124"/>
          </a:xfrm>
        </p:spPr>
        <p:txBody>
          <a:bodyPr/>
          <a:lstStyle/>
          <a:p>
            <a:r>
              <a:rPr lang="en-US" sz="3600" i="0" u="none" strike="noStrike" kern="1400" baseline="0" dirty="0">
                <a:latin typeface="Arial" panose="020B0604020202020204" pitchFamily="34" charset="0"/>
              </a:rPr>
              <a:t>Smart fabrics</a:t>
            </a:r>
          </a:p>
        </p:txBody>
      </p:sp>
      <p:sp>
        <p:nvSpPr>
          <p:cNvPr id="3" name="Text Placeholder 2"/>
          <p:cNvSpPr>
            <a:spLocks noGrp="1"/>
          </p:cNvSpPr>
          <p:nvPr>
            <p:ph type="body" idx="4294967295"/>
          </p:nvPr>
        </p:nvSpPr>
        <p:spPr>
          <a:xfrm>
            <a:off x="662400" y="1446908"/>
            <a:ext cx="8097539" cy="4801013"/>
          </a:xfrm>
        </p:spPr>
        <p:txBody>
          <a:bodyPr>
            <a:normAutofit fontScale="62500" lnSpcReduction="20000"/>
          </a:bodyPr>
          <a:lstStyle/>
          <a:p>
            <a:pPr marL="354013" indent="-354013">
              <a:lnSpc>
                <a:spcPct val="120000"/>
              </a:lnSpc>
            </a:pPr>
            <a:r>
              <a:rPr lang="en-CA" b="0" i="0" u="none" strike="noStrike" baseline="0" dirty="0" smtClean="0">
                <a:latin typeface="Arial" panose="020B0604020202020204" pitchFamily="34" charset="0"/>
              </a:rPr>
              <a:t>Plush Touch from International Fashion Machines is a fabric in which electronic yarn is woven with other fabrics to produce touch-sensitive fabrics. </a:t>
            </a:r>
          </a:p>
          <a:p>
            <a:pPr marL="354013" indent="-354013">
              <a:lnSpc>
                <a:spcPct val="120000"/>
              </a:lnSpc>
            </a:pPr>
            <a:r>
              <a:rPr lang="en-CA" b="0" i="0" u="none" strike="noStrike" baseline="0" dirty="0" smtClean="0">
                <a:latin typeface="Arial" panose="020B0604020202020204" pitchFamily="34" charset="0"/>
              </a:rPr>
              <a:t>This could be used, for example, in a ski jacket to control an MP3 player. Another example of smart material is a dress that changes colour.</a:t>
            </a:r>
          </a:p>
          <a:p>
            <a:pPr marL="354013" indent="-354013">
              <a:lnSpc>
                <a:spcPct val="120000"/>
              </a:lnSpc>
            </a:pPr>
            <a:r>
              <a:rPr lang="en-CA" b="0" i="0" u="none" strike="noStrike" baseline="0" dirty="0" smtClean="0">
                <a:latin typeface="Arial" panose="020B0604020202020204" pitchFamily="34" charset="0"/>
              </a:rPr>
              <a:t>A group of researchers from Dublin in Ireland describe the development of a sensor for detecting movement based on a foam sensor (Dunne et al., 2006). </a:t>
            </a:r>
          </a:p>
          <a:p>
            <a:pPr marL="354013" indent="-354013">
              <a:lnSpc>
                <a:spcPct val="120000"/>
              </a:lnSpc>
            </a:pPr>
            <a:r>
              <a:rPr lang="en-CA" b="0" i="0" u="none" strike="noStrike" baseline="0" dirty="0" smtClean="0">
                <a:latin typeface="Arial" panose="020B0604020202020204" pitchFamily="34" charset="0"/>
              </a:rPr>
              <a:t>Their research concerns identifying which sensors are best to use in wearable computing applications so that they do not make the wearer uncomfortable, but the sensors do provide a level of accuracy that is useful in providing the interactivity.</a:t>
            </a:r>
          </a:p>
          <a:p>
            <a:pPr marL="354013" indent="-354013">
              <a:lnSpc>
                <a:spcPct val="120000"/>
              </a:lnSpc>
            </a:pPr>
            <a:r>
              <a:rPr lang="en-CA" b="0" i="0" u="none" strike="noStrike" baseline="0" dirty="0" smtClean="0">
                <a:latin typeface="Arial" panose="020B0604020202020204" pitchFamily="34" charset="0"/>
              </a:rPr>
              <a:t>The authors’ work aims to ensure that the properties of textiles (how soft it is, how it stretches and so on) are maintained when the sensing technology is introduced. </a:t>
            </a:r>
          </a:p>
          <a:p>
            <a:pPr marL="354013" indent="-354013">
              <a:lnSpc>
                <a:spcPct val="120000"/>
              </a:lnSpc>
            </a:pPr>
            <a:r>
              <a:rPr lang="en-CA" b="0" i="0" u="none" strike="noStrike" baseline="0" dirty="0" smtClean="0">
                <a:latin typeface="Arial" panose="020B0604020202020204" pitchFamily="34" charset="0"/>
              </a:rPr>
              <a:t>For example if a fabric is treated with a sensing material, or if an electronic thread is added to an existing textile, the texture may be compromised, making the garment less attractive to people. </a:t>
            </a:r>
          </a:p>
          <a:p>
            <a:pPr marL="354013" indent="-354013">
              <a:lnSpc>
                <a:spcPct val="120000"/>
              </a:lnSpc>
            </a:pPr>
            <a:r>
              <a:rPr lang="en-CA" b="0" i="0" u="none" strike="noStrike" baseline="0" dirty="0" smtClean="0">
                <a:latin typeface="Arial" panose="020B0604020202020204" pitchFamily="34" charset="0"/>
              </a:rPr>
              <a:t>If the interactive features of the textile are to be very accurate, then this may require a form of clothing, such as a skin-tight suit that people would find socially unacceptable. </a:t>
            </a:r>
          </a:p>
          <a:p>
            <a:pPr marL="354013" indent="-354013">
              <a:lnSpc>
                <a:spcPct val="120000"/>
              </a:lnSpc>
            </a:pPr>
            <a:r>
              <a:rPr lang="en-CA" b="0" i="0" u="none" strike="noStrike" baseline="0" dirty="0" smtClean="0">
                <a:latin typeface="Arial" panose="020B0604020202020204" pitchFamily="34" charset="0"/>
              </a:rPr>
              <a:t>The usability and acceptability and UX of interactive fabrics must not be compromised if people are going to be happy wearing them.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3563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0912"/>
            <a:ext cx="7886700" cy="635630"/>
          </a:xfrm>
        </p:spPr>
        <p:txBody>
          <a:bodyPr/>
          <a:lstStyle/>
          <a:p>
            <a:r>
              <a:rPr lang="en-US" i="0" u="none" strike="noStrike" kern="1400" baseline="0" dirty="0" err="1">
                <a:latin typeface="Arial" charset="0"/>
              </a:rPr>
              <a:t>PPy</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0765"/>
            <a:ext cx="8097546" cy="4971409"/>
          </a:xfrm>
        </p:spPr>
        <p:txBody>
          <a:bodyPr>
            <a:noAutofit/>
          </a:bodyPr>
          <a:lstStyle/>
          <a:p>
            <a:pPr marL="354013" indent="-354013">
              <a:spcBef>
                <a:spcPts val="0"/>
              </a:spcBef>
            </a:pPr>
            <a:r>
              <a:rPr lang="en-CA" sz="1800" b="0" i="0" u="none" strike="noStrike" baseline="0" dirty="0" smtClean="0">
                <a:latin typeface="Arial" panose="020B0604020202020204" pitchFamily="34" charset="0"/>
              </a:rPr>
              <a:t>The sensor that they were investigating was a foam based on </a:t>
            </a:r>
            <a:r>
              <a:rPr lang="en-CA" sz="1800" b="0" i="0" u="none" strike="noStrike" baseline="0" dirty="0" err="1" smtClean="0">
                <a:latin typeface="Arial" panose="020B0604020202020204" pitchFamily="34" charset="0"/>
              </a:rPr>
              <a:t>PPy</a:t>
            </a:r>
            <a:r>
              <a:rPr lang="en-CA" sz="1800" b="0" i="0" u="none" strike="noStrike" baseline="0" dirty="0" smtClean="0">
                <a:latin typeface="Arial" panose="020B0604020202020204" pitchFamily="34" charset="0"/>
              </a:rPr>
              <a:t> (polymer </a:t>
            </a:r>
            <a:r>
              <a:rPr lang="en-CA" sz="1800" b="0" i="0" u="none" strike="noStrike" baseline="0" dirty="0" err="1" smtClean="0">
                <a:latin typeface="Arial" panose="020B0604020202020204" pitchFamily="34" charset="0"/>
              </a:rPr>
              <a:t>polypyrrole</a:t>
            </a:r>
            <a:r>
              <a:rPr lang="en-CA" sz="1800" b="0" i="0" u="none" strike="noStrike" baseline="0" dirty="0" smtClean="0">
                <a:latin typeface="Arial" panose="020B0604020202020204" pitchFamily="34" charset="0"/>
              </a:rPr>
              <a:t>) in which a tiny electrical current is monitored. </a:t>
            </a:r>
          </a:p>
          <a:p>
            <a:pPr marL="354013" indent="-354013">
              <a:spcBef>
                <a:spcPts val="0"/>
              </a:spcBef>
            </a:pPr>
            <a:r>
              <a:rPr lang="en-CA" sz="1800" b="0" i="0" u="none" strike="noStrike" baseline="0" dirty="0" smtClean="0">
                <a:latin typeface="Arial" panose="020B0604020202020204" pitchFamily="34" charset="0"/>
              </a:rPr>
              <a:t>Any change in the foam will be detected by the sensor, so the foam can be woven with other fabrics. </a:t>
            </a:r>
          </a:p>
          <a:p>
            <a:pPr marL="354013" indent="-354013">
              <a:spcBef>
                <a:spcPts val="0"/>
              </a:spcBef>
            </a:pPr>
            <a:r>
              <a:rPr lang="en-CA" sz="1800" b="0" i="0" u="none" strike="noStrike" baseline="0" dirty="0" smtClean="0">
                <a:latin typeface="Arial" panose="020B0604020202020204" pitchFamily="34" charset="0"/>
              </a:rPr>
              <a:t>The researchers point out that this type of sensor is useful in detecting repetitive movements such as breathing or walking and in detecting the specific movements such as that an elbow has been bent or the person has shrugged. </a:t>
            </a:r>
          </a:p>
          <a:p>
            <a:pPr marL="354013" indent="-354013">
              <a:spcBef>
                <a:spcPts val="0"/>
              </a:spcBef>
            </a:pPr>
            <a:r>
              <a:rPr lang="en-CA" sz="1800" b="0" i="0" u="none" strike="noStrike" baseline="0" dirty="0" smtClean="0">
                <a:latin typeface="Arial" panose="020B0604020202020204" pitchFamily="34" charset="0"/>
              </a:rPr>
              <a:t>These simple switch-like actions can be used in a variety of ways. </a:t>
            </a:r>
          </a:p>
          <a:p>
            <a:pPr marL="354013" indent="-354013">
              <a:spcBef>
                <a:spcPts val="0"/>
              </a:spcBef>
            </a:pPr>
            <a:r>
              <a:rPr lang="en-CA" sz="1800" b="0" i="0" u="none" strike="noStrike" baseline="0" dirty="0" smtClean="0">
                <a:latin typeface="Arial" panose="020B0604020202020204" pitchFamily="34" charset="0"/>
              </a:rPr>
              <a:t>The sensor can also be used to monitor things such as breathing by placing it close to the skin.</a:t>
            </a:r>
          </a:p>
          <a:p>
            <a:pPr marL="354013" indent="-354013">
              <a:spcBef>
                <a:spcPts val="0"/>
              </a:spcBef>
            </a:pPr>
            <a:r>
              <a:rPr lang="en-CA" sz="1800" b="0" i="0" u="none" strike="noStrike" baseline="0" dirty="0" smtClean="0">
                <a:latin typeface="Arial" panose="020B0604020202020204" pitchFamily="34" charset="0"/>
              </a:rPr>
              <a:t>The researchers undertook a number of experiments and concluded that the sensor was able to reliably detect the shrugging movement and to some extent could detect the extent of that movement (a big shrug or a smaller one). </a:t>
            </a:r>
          </a:p>
          <a:p>
            <a:pPr marL="354013" indent="-354013">
              <a:spcBef>
                <a:spcPts val="0"/>
              </a:spcBef>
            </a:pPr>
            <a:r>
              <a:rPr lang="en-CA" sz="1800" b="0" i="0" u="none" strike="noStrike" baseline="0" dirty="0" smtClean="0">
                <a:latin typeface="Arial" panose="020B0604020202020204" pitchFamily="34" charset="0"/>
              </a:rPr>
              <a:t>Combined with the fact that the foam could be included in other fabrics and that it was washable, inexpensive and durable (all desirable features of wearable sensors) made this a good choice for a wearable sensor.</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33577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6794"/>
            <a:ext cx="7886700" cy="497606"/>
          </a:xfrm>
        </p:spPr>
        <p:txBody>
          <a:bodyPr/>
          <a:lstStyle/>
          <a:p>
            <a:r>
              <a:rPr lang="en-US" sz="3600" i="0" u="none" strike="noStrike" kern="1400" baseline="0" dirty="0">
                <a:latin typeface="Arial" panose="020B0604020202020204" pitchFamily="34" charset="0"/>
              </a:rPr>
              <a:t>Graphene</a:t>
            </a:r>
          </a:p>
        </p:txBody>
      </p:sp>
      <p:sp>
        <p:nvSpPr>
          <p:cNvPr id="3" name="Text Placeholder 2"/>
          <p:cNvSpPr>
            <a:spLocks noGrp="1"/>
          </p:cNvSpPr>
          <p:nvPr>
            <p:ph type="body" idx="4294967295"/>
          </p:nvPr>
        </p:nvSpPr>
        <p:spPr>
          <a:xfrm>
            <a:off x="662400" y="1411566"/>
            <a:ext cx="8098621" cy="4801851"/>
          </a:xfrm>
        </p:spPr>
        <p:txBody>
          <a:bodyPr>
            <a:noAutofit/>
          </a:bodyPr>
          <a:lstStyle/>
          <a:p>
            <a:pPr marL="354013" indent="-354013"/>
            <a:r>
              <a:rPr lang="en-CA" sz="2000" b="0" i="0" u="none" strike="noStrike" baseline="0" dirty="0" smtClean="0">
                <a:latin typeface="Arial" panose="020B0604020202020204" pitchFamily="34" charset="0"/>
              </a:rPr>
              <a:t>Even before the pioneers of graphene were given the Nobel Prize in 2011, this material was already being proclaimed as ‘the next big thing.’   </a:t>
            </a:r>
          </a:p>
          <a:p>
            <a:pPr marL="354013" indent="-354013"/>
            <a:r>
              <a:rPr lang="en-CA" sz="2000" b="0" i="0" u="none" strike="noStrike" baseline="0" dirty="0" smtClean="0">
                <a:latin typeface="Arial" panose="020B0604020202020204" pitchFamily="34" charset="0"/>
              </a:rPr>
              <a:t>Graphene is not just one material but a huge range of materials (similar to the range of plastics).  </a:t>
            </a:r>
          </a:p>
          <a:p>
            <a:pPr marL="354013" indent="-354013"/>
            <a:r>
              <a:rPr lang="en-CA" sz="2000" b="0" i="0" u="none" strike="noStrike" baseline="0" dirty="0" smtClean="0">
                <a:latin typeface="Arial" panose="020B0604020202020204" pitchFamily="34" charset="0"/>
              </a:rPr>
              <a:t>It is seen both as an improvement on, and a replacement for silicon, and is said to be the strongest material ever measured, in addition to being the most conductive material known to man.  </a:t>
            </a:r>
          </a:p>
          <a:p>
            <a:pPr marL="354013" indent="-354013"/>
            <a:r>
              <a:rPr lang="en-CA" sz="2000" b="0" i="0" u="none" strike="noStrike" baseline="0" dirty="0" smtClean="0">
                <a:latin typeface="Arial" panose="020B0604020202020204" pitchFamily="34" charset="0"/>
              </a:rPr>
              <a:t>In short, its properties have created a real stir. One scientist commented, ‘It would take an elephant, balanced on a pencil, to break through a sheet of graphene the thickness of Saran Wrap [cling film].’  </a:t>
            </a:r>
          </a:p>
          <a:p>
            <a:pPr marL="354013" indent="-354013"/>
            <a:r>
              <a:rPr lang="en-CA" sz="2000" b="0" i="0" u="none" strike="noStrike" baseline="0" dirty="0" smtClean="0">
                <a:latin typeface="Arial" panose="020B0604020202020204" pitchFamily="34" charset="0"/>
              </a:rPr>
              <a:t>The way in which this material can be used is as astonishing as its properties, as it can be used for anything from composite materials (just like how carbon-fibre is used now) to electronics.</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4068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0"/>
            <a:ext cx="7886700" cy="601124"/>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400" y="1402937"/>
            <a:ext cx="7886700" cy="4351338"/>
          </a:xfrm>
        </p:spPr>
        <p:txBody>
          <a:bodyPr/>
          <a:lstStyle/>
          <a:p>
            <a:pPr marL="354013" indent="-354013"/>
            <a:r>
              <a:rPr lang="en-CA" b="0" i="0" u="none" strike="noStrike" baseline="0" dirty="0" smtClean="0">
                <a:latin typeface="Arial" panose="020B0604020202020204" pitchFamily="34" charset="0"/>
              </a:rPr>
              <a:t>20.1 Introduction  </a:t>
            </a:r>
          </a:p>
          <a:p>
            <a:pPr marL="354013" indent="-354013"/>
            <a:r>
              <a:rPr lang="en-CA" b="0" i="0" u="none" strike="noStrike" baseline="0" dirty="0" smtClean="0">
                <a:latin typeface="Arial" panose="020B0604020202020204" pitchFamily="34" charset="0"/>
              </a:rPr>
              <a:t>20.2 Smart materials  </a:t>
            </a:r>
          </a:p>
          <a:p>
            <a:pPr marL="354013" indent="-354013"/>
            <a:r>
              <a:rPr lang="en-CA" b="0" i="0" u="none" strike="noStrike" baseline="0" dirty="0" smtClean="0">
                <a:latin typeface="Arial" panose="020B0604020202020204" pitchFamily="34" charset="0"/>
              </a:rPr>
              <a:t>20.3 Material design  </a:t>
            </a:r>
          </a:p>
          <a:p>
            <a:pPr marL="354013" indent="-354013"/>
            <a:r>
              <a:rPr lang="en-CA" b="0" i="0" u="none" strike="noStrike" baseline="0" dirty="0" smtClean="0">
                <a:latin typeface="Arial" panose="020B0604020202020204" pitchFamily="34" charset="0"/>
              </a:rPr>
              <a:t>20.4 From materials to implants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64493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3660"/>
            <a:ext cx="7886700" cy="601124"/>
          </a:xfrm>
        </p:spPr>
        <p:txBody>
          <a:bodyPr/>
          <a:lstStyle/>
          <a:p>
            <a:r>
              <a:rPr lang="en-US" sz="3600" i="0" u="none" strike="noStrike" kern="1400" baseline="0" dirty="0">
                <a:latin typeface="Arial" panose="020B0604020202020204" pitchFamily="34" charset="0"/>
              </a:rPr>
              <a:t>Challenge</a:t>
            </a:r>
            <a:r>
              <a:rPr lang="en-US"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2400" y="1411559"/>
            <a:ext cx="8089991" cy="3056924"/>
          </a:xfrm>
        </p:spPr>
        <p:txBody>
          <a:bodyPr/>
          <a:lstStyle/>
          <a:p>
            <a:pPr marL="354013" indent="-354013"/>
            <a:r>
              <a:rPr lang="en-CA" b="0" i="0" u="none" strike="noStrike" baseline="0" dirty="0" smtClean="0">
                <a:latin typeface="Arial" panose="020B0604020202020204" pitchFamily="34" charset="0"/>
              </a:rPr>
              <a:t>Think of some innovative uses for smart clothing that can react to changes in people’s physical characteristics. You can have some fun with this. For example, how about a shirt that changes colour in response to changes in someone’s heart rate? Discuss the possible social issues of such technologies. (You might want to revisit the different types of sensors in Chapter 2.)</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9220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52"/>
            <a:ext cx="7886700" cy="532112"/>
          </a:xfrm>
        </p:spPr>
        <p:txBody>
          <a:bodyPr/>
          <a:lstStyle/>
          <a:p>
            <a:r>
              <a:rPr lang="en-US" sz="3600" i="0" u="none" strike="noStrike" kern="1400" baseline="0" dirty="0">
                <a:latin typeface="Arial" panose="020B0604020202020204" pitchFamily="34" charset="0"/>
              </a:rPr>
              <a:t>Material design</a:t>
            </a:r>
          </a:p>
        </p:txBody>
      </p:sp>
      <p:sp>
        <p:nvSpPr>
          <p:cNvPr id="3" name="Text Placeholder 2"/>
          <p:cNvSpPr>
            <a:spLocks noGrp="1"/>
          </p:cNvSpPr>
          <p:nvPr>
            <p:ph type="body" idx="4294967295"/>
          </p:nvPr>
        </p:nvSpPr>
        <p:spPr>
          <a:xfrm>
            <a:off x="662400" y="1429388"/>
            <a:ext cx="8098618" cy="4792656"/>
          </a:xfrm>
        </p:spPr>
        <p:txBody>
          <a:bodyPr>
            <a:noAutofit/>
          </a:bodyPr>
          <a:lstStyle/>
          <a:p>
            <a:pPr marL="354013" indent="-354013"/>
            <a:r>
              <a:rPr lang="en-CA" sz="1600" b="0" i="0" u="none" strike="noStrike" baseline="0" dirty="0" smtClean="0">
                <a:latin typeface="Arial" panose="020B0604020202020204" pitchFamily="34" charset="0"/>
              </a:rPr>
              <a:t>Mikael </a:t>
            </a:r>
            <a:r>
              <a:rPr lang="en-CA" sz="1600" b="0" i="0" u="none" strike="noStrike" baseline="0" dirty="0" err="1" smtClean="0">
                <a:latin typeface="Arial" panose="020B0604020202020204" pitchFamily="34" charset="0"/>
              </a:rPr>
              <a:t>Wiberg</a:t>
            </a:r>
            <a:r>
              <a:rPr lang="en-CA" sz="1600" b="0" i="0" u="none" strike="noStrike" baseline="0" dirty="0" smtClean="0">
                <a:latin typeface="Arial" panose="020B0604020202020204" pitchFamily="34" charset="0"/>
              </a:rPr>
              <a:t> and his colleagues (</a:t>
            </a:r>
            <a:r>
              <a:rPr lang="en-CA" sz="1600" b="0" i="0" u="none" strike="noStrike" baseline="0" dirty="0" err="1" smtClean="0">
                <a:latin typeface="Arial" panose="020B0604020202020204" pitchFamily="34" charset="0"/>
              </a:rPr>
              <a:t>Wiberg</a:t>
            </a:r>
            <a:r>
              <a:rPr lang="en-CA" sz="1600" b="0" i="0" u="none" strike="noStrike" baseline="0" dirty="0" smtClean="0">
                <a:latin typeface="Arial" panose="020B0604020202020204" pitchFamily="34" charset="0"/>
              </a:rPr>
              <a:t>, 2011; Robles and </a:t>
            </a:r>
            <a:r>
              <a:rPr lang="en-CA" sz="1600" b="0" i="0" u="none" strike="noStrike" baseline="0" dirty="0" err="1" smtClean="0">
                <a:latin typeface="Arial" panose="020B0604020202020204" pitchFamily="34" charset="0"/>
              </a:rPr>
              <a:t>Wiberg</a:t>
            </a:r>
            <a:r>
              <a:rPr lang="en-CA" sz="1600" b="0" i="0" u="none" strike="noStrike" baseline="0" dirty="0" smtClean="0">
                <a:latin typeface="Arial" panose="020B0604020202020204" pitchFamily="34" charset="0"/>
              </a:rPr>
              <a:t>, 2011) argue that the significant changes that are happening as a result of wearable computing and tangible user interfaces mean that it is no longer sensible to distinguish atoms and bits: </a:t>
            </a:r>
          </a:p>
          <a:p>
            <a:pPr marL="354013" indent="-354013"/>
            <a:r>
              <a:rPr lang="en-CA" sz="1600" b="0" i="0" u="none" strike="noStrike" baseline="0" dirty="0" smtClean="0">
                <a:latin typeface="Arial" panose="020B0604020202020204" pitchFamily="34" charset="0"/>
              </a:rPr>
              <a:t>the physical world and the digital world are brought together. </a:t>
            </a:r>
          </a:p>
          <a:p>
            <a:pPr marL="354013" indent="-354013"/>
            <a:r>
              <a:rPr lang="en-CA" sz="1600" b="0" i="0" u="none" strike="noStrike" baseline="0" dirty="0" smtClean="0">
                <a:latin typeface="Arial" panose="020B0604020202020204" pitchFamily="34" charset="0"/>
              </a:rPr>
              <a:t>Instead they talk about ‘computational compositions’ and creating a composition of unified texture. </a:t>
            </a:r>
          </a:p>
          <a:p>
            <a:pPr marL="354013" indent="-354013"/>
            <a:r>
              <a:rPr lang="en-CA" sz="1600" b="0" i="0" u="none" strike="noStrike" baseline="0" dirty="0" smtClean="0">
                <a:latin typeface="Arial" panose="020B0604020202020204" pitchFamily="34" charset="0"/>
              </a:rPr>
              <a:t>Texture is how an underlying infrastructure is communicated to an observer and materiality is the relationship between people and things.</a:t>
            </a:r>
          </a:p>
          <a:p>
            <a:pPr marL="354013" indent="-354013"/>
            <a:r>
              <a:rPr lang="en-CA" sz="1600" b="0" i="0" u="none" strike="noStrike" baseline="0" dirty="0" smtClean="0">
                <a:latin typeface="Arial" panose="020B0604020202020204" pitchFamily="34" charset="0"/>
              </a:rPr>
              <a:t>They refer to this as the ‘material turn’ in interaction design. </a:t>
            </a:r>
          </a:p>
          <a:p>
            <a:pPr marL="354013" indent="-354013"/>
            <a:r>
              <a:rPr lang="en-CA" sz="1600" b="0" i="0" u="none" strike="noStrike" baseline="0" dirty="0" smtClean="0">
                <a:latin typeface="Arial" panose="020B0604020202020204" pitchFamily="34" charset="0"/>
              </a:rPr>
              <a:t>The concept of texture is used both metaphorically and literally to think about the new forms of interaction that are opening up. </a:t>
            </a:r>
          </a:p>
          <a:p>
            <a:pPr marL="354013" indent="-354013"/>
            <a:r>
              <a:rPr lang="en-CA" sz="1600" b="0" i="0" u="none" strike="noStrike" baseline="0" dirty="0" smtClean="0">
                <a:latin typeface="Arial" panose="020B0604020202020204" pitchFamily="34" charset="0"/>
              </a:rPr>
              <a:t>Interaction design becomes designing the relationships between architecture and appearance. </a:t>
            </a:r>
          </a:p>
          <a:p>
            <a:pPr marL="354013" indent="-354013"/>
            <a:r>
              <a:rPr lang="en-CA" sz="1600" b="0" i="0" u="none" strike="noStrike" baseline="0" dirty="0" smtClean="0">
                <a:latin typeface="Arial" panose="020B0604020202020204" pitchFamily="34" charset="0"/>
              </a:rPr>
              <a:t>Texture is the concern for properties, structures, surfaces and expression. </a:t>
            </a:r>
          </a:p>
          <a:p>
            <a:pPr marL="354013" indent="-354013"/>
            <a:r>
              <a:rPr lang="en-CA" sz="1600" b="0" i="0" u="none" strike="noStrike" baseline="0" dirty="0" smtClean="0">
                <a:latin typeface="Arial" panose="020B0604020202020204" pitchFamily="34" charset="0"/>
              </a:rPr>
              <a:t>Thus design is composition (like a musical composition), to do with the aesthetics of textures.</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38512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2"/>
            <a:ext cx="7886700" cy="549366"/>
          </a:xfrm>
        </p:spPr>
        <p:txBody>
          <a:bodyPr/>
          <a:lstStyle/>
          <a:p>
            <a:r>
              <a:rPr lang="en-US" sz="3600" i="0" u="none" strike="noStrike" kern="1400" baseline="0" dirty="0">
                <a:latin typeface="Arial" panose="020B0604020202020204" pitchFamily="34" charset="0"/>
              </a:rPr>
              <a:t>HCI theories</a:t>
            </a:r>
          </a:p>
        </p:txBody>
      </p:sp>
      <p:sp>
        <p:nvSpPr>
          <p:cNvPr id="3" name="Text Placeholder 2"/>
          <p:cNvSpPr>
            <a:spLocks noGrp="1"/>
          </p:cNvSpPr>
          <p:nvPr>
            <p:ph type="body" idx="4294967295"/>
          </p:nvPr>
        </p:nvSpPr>
        <p:spPr>
          <a:xfrm>
            <a:off x="662400" y="1429594"/>
            <a:ext cx="8098618" cy="4792450"/>
          </a:xfrm>
        </p:spPr>
        <p:txBody>
          <a:bodyPr>
            <a:noAutofit/>
          </a:bodyPr>
          <a:lstStyle/>
          <a:p>
            <a:pPr marL="354013" indent="-354013"/>
            <a:r>
              <a:rPr lang="en-CA" sz="1600" b="0" i="0" u="none" strike="noStrike" baseline="0" dirty="0" smtClean="0">
                <a:latin typeface="Arial" panose="020B0604020202020204" pitchFamily="34" charset="0"/>
              </a:rPr>
              <a:t>Mikael </a:t>
            </a:r>
            <a:r>
              <a:rPr lang="en-CA" sz="1600" b="0" i="0" u="none" strike="noStrike" baseline="0" dirty="0" err="1" smtClean="0">
                <a:latin typeface="Arial" panose="020B0604020202020204" pitchFamily="34" charset="0"/>
              </a:rPr>
              <a:t>Wiberg’s</a:t>
            </a:r>
            <a:r>
              <a:rPr lang="en-CA" sz="1600" b="0" i="0" u="none" strike="noStrike" baseline="0" dirty="0" smtClean="0">
                <a:latin typeface="Arial" panose="020B0604020202020204" pitchFamily="34" charset="0"/>
              </a:rPr>
              <a:t> invocation of a ‘turn to the material’ reflects the changing nature of how we see, or frame, HCI and interaction design. Yvonne Rogers in her recent book on HCI theory (Rogers, 2012) traces a number of turns that the discipline has taken since the original ‘turn to the social’ that ushered in the study of HCI in context that happened at the start of the 1990s. Rogers identifies:</a:t>
            </a:r>
          </a:p>
          <a:p>
            <a:pPr marL="354013" indent="-354013"/>
            <a:r>
              <a:rPr lang="en-CA" sz="1600" b="0" i="0" u="none" strike="noStrike" baseline="0" dirty="0" smtClean="0">
                <a:latin typeface="Arial" panose="020B0604020202020204" pitchFamily="34" charset="0"/>
              </a:rPr>
              <a:t>The turn to design—where HCI theorists have brought in ideas from design and design philosophy to HCI thinking that started in the mid-1990s</a:t>
            </a:r>
          </a:p>
          <a:p>
            <a:pPr marL="354013" indent="-354013"/>
            <a:r>
              <a:rPr lang="en-CA" sz="1600" b="0" i="0" u="none" strike="noStrike" baseline="0" dirty="0" smtClean="0">
                <a:latin typeface="Arial" panose="020B0604020202020204" pitchFamily="34" charset="0"/>
              </a:rPr>
              <a:t>The turn to culture—is a more recent development (</a:t>
            </a:r>
            <a:r>
              <a:rPr lang="en-CA" sz="1600" b="0" i="0" u="none" strike="noStrike" baseline="0" dirty="0" err="1" smtClean="0">
                <a:latin typeface="Arial" panose="020B0604020202020204" pitchFamily="34" charset="0"/>
              </a:rPr>
              <a:t>Bardzell</a:t>
            </a:r>
            <a:r>
              <a:rPr lang="en-CA" sz="1600" b="0" i="0" u="none" strike="noStrike" baseline="0" dirty="0" smtClean="0">
                <a:latin typeface="Arial" panose="020B0604020202020204" pitchFamily="34" charset="0"/>
              </a:rPr>
              <a:t>, 2009) where theorists and practitioners have brought critical theory to bear on interaction design. Coming from different perspectives such as Marxism, feminism, literary criticism, film theory and so on, the turn to culture is about critical, value-based interpretations of people and technologies.</a:t>
            </a:r>
          </a:p>
          <a:p>
            <a:pPr marL="354013" indent="-354013"/>
            <a:r>
              <a:rPr lang="en-CA" sz="1600" b="0" i="0" u="none" strike="noStrike" baseline="0" dirty="0" smtClean="0">
                <a:latin typeface="Arial" panose="020B0604020202020204" pitchFamily="34" charset="0"/>
              </a:rPr>
              <a:t>The turn to the wild—looks back to the important book </a:t>
            </a:r>
            <a:r>
              <a:rPr lang="en-CA" sz="1600" b="0" i="1" u="none" strike="noStrike" baseline="0" dirty="0" smtClean="0">
                <a:latin typeface="Arial" panose="020B0604020202020204" pitchFamily="34" charset="0"/>
              </a:rPr>
              <a:t>Cognition in the Wild</a:t>
            </a:r>
            <a:r>
              <a:rPr lang="en-CA" sz="1600" b="0" i="0" u="none" strike="noStrike" baseline="0" dirty="0" smtClean="0">
                <a:latin typeface="Arial" panose="020B0604020202020204" pitchFamily="34" charset="0"/>
              </a:rPr>
              <a:t> (Hutchins, 1995) and to the host of interventions and studies that focus on interaction design for everyday activities, and for people fitting technologies into their everyday lives.</a:t>
            </a:r>
          </a:p>
          <a:p>
            <a:pPr marL="354013" lvl="0" indent="-354013"/>
            <a:r>
              <a:rPr lang="en-CA" sz="1600" b="0" i="0" u="none" strike="noStrike" baseline="0" dirty="0" smtClean="0">
                <a:latin typeface="Arial" panose="020B0604020202020204" pitchFamily="34" charset="0"/>
              </a:rPr>
              <a:t>The turn </a:t>
            </a:r>
            <a:r>
              <a:rPr lang="en-CA" sz="1600" dirty="0">
                <a:latin typeface="Arial" panose="020B0604020202020204" pitchFamily="34" charset="0"/>
              </a:rPr>
              <a:t>to embodiment—stresses </a:t>
            </a:r>
            <a:r>
              <a:rPr lang="en-CA" sz="1600" b="0" i="0" u="none" strike="noStrike" baseline="0" dirty="0" smtClean="0">
                <a:latin typeface="Arial" panose="020B0604020202020204" pitchFamily="34" charset="0"/>
              </a:rPr>
              <a:t>the importance of our bodies to the way humans think and act, the importance of the objects and people in our environment to the meanings that we make of, and in, the world.</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005728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0"/>
            <a:ext cx="7886700" cy="601124"/>
          </a:xfrm>
        </p:spPr>
        <p:txBody>
          <a:bodyPr/>
          <a:lstStyle/>
          <a:p>
            <a:r>
              <a:rPr lang="en-US" sz="3600" i="0" u="none" strike="noStrike" kern="1400" baseline="0" dirty="0">
                <a:latin typeface="Arial" panose="020B0604020202020204" pitchFamily="34" charset="0"/>
              </a:rPr>
              <a:t>Interaction design as composition</a:t>
            </a:r>
          </a:p>
        </p:txBody>
      </p:sp>
      <p:sp>
        <p:nvSpPr>
          <p:cNvPr id="3" name="Text Placeholder 2"/>
          <p:cNvSpPr>
            <a:spLocks noGrp="1"/>
          </p:cNvSpPr>
          <p:nvPr>
            <p:ph type="body" idx="4294967295"/>
          </p:nvPr>
        </p:nvSpPr>
        <p:spPr>
          <a:xfrm>
            <a:off x="662400" y="1422286"/>
            <a:ext cx="8089992" cy="4791132"/>
          </a:xfrm>
        </p:spPr>
        <p:txBody>
          <a:bodyPr>
            <a:noAutofit/>
          </a:bodyPr>
          <a:lstStyle/>
          <a:p>
            <a:pPr marL="354013" indent="-354013">
              <a:spcBef>
                <a:spcPts val="50"/>
              </a:spcBef>
            </a:pPr>
            <a:r>
              <a:rPr lang="en-CA" sz="1800" b="0" i="0" u="none" strike="noStrike" baseline="0" dirty="0" smtClean="0">
                <a:latin typeface="Arial" panose="020B0604020202020204" pitchFamily="34" charset="0"/>
              </a:rPr>
              <a:t>This notion of interaction design as composition develops all the various issues to do with personalization of devices, using interaction ‘in the wild,’ mobility, ubiquitous computing and all the difficulties and complexities of these design situations. </a:t>
            </a:r>
          </a:p>
          <a:p>
            <a:pPr marL="354013" indent="-354013">
              <a:spcBef>
                <a:spcPts val="50"/>
              </a:spcBef>
            </a:pPr>
            <a:r>
              <a:rPr lang="en-CA" sz="1800" b="0" i="0" u="none" strike="noStrike" baseline="0" dirty="0" smtClean="0">
                <a:latin typeface="Arial" panose="020B0604020202020204" pitchFamily="34" charset="0"/>
              </a:rPr>
              <a:t>Wearable computing makes use of tangible user interfaces (TUIs) and all the other modalities such as movement, gesture, speech and non-speech audio.</a:t>
            </a:r>
          </a:p>
          <a:p>
            <a:pPr marL="354013" indent="-354013">
              <a:spcBef>
                <a:spcPts val="50"/>
              </a:spcBef>
            </a:pPr>
            <a:r>
              <a:rPr lang="en-CA" sz="1800" b="0" i="0" u="none" strike="noStrike" baseline="0" dirty="0" smtClean="0">
                <a:latin typeface="Arial" panose="020B0604020202020204" pitchFamily="34" charset="0"/>
              </a:rPr>
              <a:t>The tight coupling of the physical and the digital opens up wholly new form of interaction. </a:t>
            </a:r>
          </a:p>
          <a:p>
            <a:pPr marL="354013" indent="-354013">
              <a:spcBef>
                <a:spcPts val="50"/>
              </a:spcBef>
            </a:pPr>
            <a:r>
              <a:rPr lang="en-CA" sz="1800" b="0" i="0" u="none" strike="noStrike" baseline="0" dirty="0" smtClean="0">
                <a:latin typeface="Arial" panose="020B0604020202020204" pitchFamily="34" charset="0"/>
              </a:rPr>
              <a:t>Fabrics can be stroked, scrunched, pinched, pulled, tugged, poked and ruffled. </a:t>
            </a:r>
          </a:p>
          <a:p>
            <a:pPr marL="354013" indent="-354013">
              <a:spcBef>
                <a:spcPts val="50"/>
              </a:spcBef>
            </a:pPr>
            <a:r>
              <a:rPr lang="en-CA" sz="1800" b="0" i="0" u="none" strike="noStrike" baseline="0" dirty="0" smtClean="0">
                <a:latin typeface="Arial" panose="020B0604020202020204" pitchFamily="34" charset="0"/>
              </a:rPr>
              <a:t>There are hand gestures, arm movements and head movements. </a:t>
            </a:r>
          </a:p>
          <a:p>
            <a:pPr marL="354013" indent="-354013">
              <a:spcBef>
                <a:spcPts val="50"/>
              </a:spcBef>
            </a:pPr>
            <a:r>
              <a:rPr lang="en-CA" sz="1800" b="0" i="0" u="none" strike="noStrike" baseline="0" dirty="0" smtClean="0">
                <a:latin typeface="Arial" panose="020B0604020202020204" pitchFamily="34" charset="0"/>
              </a:rPr>
              <a:t>People can jump, kick, point, jog, walk and run. </a:t>
            </a:r>
          </a:p>
          <a:p>
            <a:pPr marL="354013" indent="-354013">
              <a:spcBef>
                <a:spcPts val="50"/>
              </a:spcBef>
            </a:pPr>
            <a:r>
              <a:rPr lang="en-CA" sz="1800" b="0" i="0" u="none" strike="noStrike" baseline="0" dirty="0" smtClean="0">
                <a:latin typeface="Arial" panose="020B0604020202020204" pitchFamily="34" charset="0"/>
              </a:rPr>
              <a:t>All of these have the potential to cause some computation to happen whether that is jumping over an imaginary wall in a computer game, to controlling the volume on an MP3 player, to uploading a photo to Facebook.</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37517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29"/>
            <a:ext cx="7886700" cy="670136"/>
          </a:xfrm>
        </p:spPr>
        <p:txBody>
          <a:bodyPr/>
          <a:lstStyle/>
          <a:p>
            <a:r>
              <a:rPr lang="en-US" sz="3600" i="0" u="none" strike="noStrike" kern="1400" baseline="0" dirty="0">
                <a:latin typeface="Arial" panose="020B0604020202020204" pitchFamily="34" charset="0"/>
              </a:rPr>
              <a:t>Interaction patterns</a:t>
            </a:r>
          </a:p>
        </p:txBody>
      </p:sp>
      <p:sp>
        <p:nvSpPr>
          <p:cNvPr id="3" name="Text Placeholder 2"/>
          <p:cNvSpPr>
            <a:spLocks noGrp="1"/>
          </p:cNvSpPr>
          <p:nvPr>
            <p:ph type="body" idx="4294967295"/>
          </p:nvPr>
        </p:nvSpPr>
        <p:spPr>
          <a:xfrm>
            <a:off x="662400" y="1428814"/>
            <a:ext cx="8089996" cy="4784603"/>
          </a:xfrm>
        </p:spPr>
        <p:txBody>
          <a:bodyPr>
            <a:normAutofit fontScale="77500" lnSpcReduction="20000"/>
          </a:bodyPr>
          <a:lstStyle/>
          <a:p>
            <a:pPr marL="354013" indent="-354013">
              <a:lnSpc>
                <a:spcPct val="120000"/>
              </a:lnSpc>
            </a:pPr>
            <a:r>
              <a:rPr lang="en-CA" b="0" i="0" u="none" strike="noStrike" baseline="0" dirty="0" smtClean="0">
                <a:latin typeface="Arial" panose="020B0604020202020204" pitchFamily="34" charset="0"/>
              </a:rPr>
              <a:t>Recall the idea of interaction patterns introduced earlier (in Chapter 9). </a:t>
            </a:r>
          </a:p>
          <a:p>
            <a:pPr marL="354013" indent="-354013">
              <a:lnSpc>
                <a:spcPct val="120000"/>
              </a:lnSpc>
            </a:pPr>
            <a:r>
              <a:rPr lang="en-CA" b="0" i="0" u="none" strike="noStrike" baseline="0" dirty="0" smtClean="0">
                <a:latin typeface="Arial" panose="020B0604020202020204" pitchFamily="34" charset="0"/>
              </a:rPr>
              <a:t>Interaction patterns are regularities used in interaction such as ‘pinch to zoom’ on the </a:t>
            </a:r>
            <a:r>
              <a:rPr lang="en-CA" b="0" i="0" u="none" strike="noStrike" baseline="0" dirty="0" err="1" smtClean="0">
                <a:latin typeface="Arial" panose="020B0604020202020204" pitchFamily="34" charset="0"/>
              </a:rPr>
              <a:t>iPad</a:t>
            </a:r>
            <a:r>
              <a:rPr lang="en-CA" b="0" i="0" u="none" strike="noStrike" baseline="0" dirty="0" smtClean="0">
                <a:latin typeface="Arial" panose="020B0604020202020204" pitchFamily="34" charset="0"/>
              </a:rPr>
              <a:t> or ‘swipe right’ to go to the next item on Android phones, </a:t>
            </a:r>
          </a:p>
          <a:p>
            <a:pPr marL="354013" indent="-354013">
              <a:lnSpc>
                <a:spcPct val="120000"/>
              </a:lnSpc>
            </a:pPr>
            <a:r>
              <a:rPr lang="en-CA" b="0" i="0" u="none" strike="noStrike" baseline="0" dirty="0" smtClean="0">
                <a:latin typeface="Arial" panose="020B0604020202020204" pitchFamily="34" charset="0"/>
              </a:rPr>
              <a:t>What are the interaction patterns going to be in wearable computing? </a:t>
            </a:r>
          </a:p>
          <a:p>
            <a:pPr marL="354013" indent="-354013">
              <a:lnSpc>
                <a:spcPct val="120000"/>
              </a:lnSpc>
            </a:pPr>
            <a:r>
              <a:rPr lang="en-CA" b="0" i="0" u="none" strike="noStrike" baseline="0" dirty="0" smtClean="0">
                <a:latin typeface="Arial" panose="020B0604020202020204" pitchFamily="34" charset="0"/>
              </a:rPr>
              <a:t>There are no standards such as those of Apple, Google or Microsoft and the inherent variety of different fabrics and different types of clothing and different types of application mean that material design is a very ad hoc affair. </a:t>
            </a:r>
          </a:p>
          <a:p>
            <a:pPr marL="354013" indent="-354013">
              <a:lnSpc>
                <a:spcPct val="120000"/>
              </a:lnSpc>
            </a:pPr>
            <a:r>
              <a:rPr lang="en-CA" b="0" i="0" u="none" strike="noStrike" baseline="0" dirty="0" smtClean="0">
                <a:latin typeface="Arial" panose="020B0604020202020204" pitchFamily="34" charset="0"/>
              </a:rPr>
              <a:t>For example, Lee and his colleagues are looking at squeezable interfaces (Lee, et al., 2016)</a:t>
            </a:r>
          </a:p>
          <a:p>
            <a:pPr marL="354013" indent="-354013">
              <a:lnSpc>
                <a:spcPct val="120000"/>
              </a:lnSpc>
            </a:pPr>
            <a:r>
              <a:rPr lang="en-CA" b="0" i="0" u="none" strike="noStrike" baseline="0" dirty="0" smtClean="0">
                <a:latin typeface="Arial" panose="020B0604020202020204" pitchFamily="34" charset="0"/>
              </a:rPr>
              <a:t>Designers can just rely on the approaches and techniques of human-centred design, developing personas and scenarios, prototyping with the intended users, or representative users and evaluation to help them develop effective designs.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70329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48"/>
            <a:ext cx="7886700" cy="480354"/>
          </a:xfrm>
        </p:spPr>
        <p:txBody>
          <a:bodyPr/>
          <a:lstStyle/>
          <a:p>
            <a:r>
              <a:rPr lang="en-US" sz="3600" i="0" u="none" strike="noStrike" kern="1400" baseline="0" dirty="0">
                <a:latin typeface="Arial" panose="020B0604020202020204" pitchFamily="34" charset="0"/>
              </a:rPr>
              <a:t>For example</a:t>
            </a:r>
          </a:p>
        </p:txBody>
      </p:sp>
      <p:sp>
        <p:nvSpPr>
          <p:cNvPr id="3" name="Text Placeholder 2"/>
          <p:cNvSpPr>
            <a:spLocks noGrp="1"/>
          </p:cNvSpPr>
          <p:nvPr>
            <p:ph type="body" idx="4294967295"/>
          </p:nvPr>
        </p:nvSpPr>
        <p:spPr>
          <a:xfrm>
            <a:off x="662400" y="1402936"/>
            <a:ext cx="8107241" cy="4870863"/>
          </a:xfrm>
        </p:spPr>
        <p:txBody>
          <a:bodyPr>
            <a:normAutofit/>
          </a:bodyPr>
          <a:lstStyle/>
          <a:p>
            <a:pPr marL="354013" indent="-354013"/>
            <a:r>
              <a:rPr lang="en-CA" b="0" i="0" u="none" strike="noStrike" baseline="0" dirty="0" smtClean="0">
                <a:latin typeface="Arial" panose="020B0604020202020204" pitchFamily="34" charset="0"/>
              </a:rPr>
              <a:t>For example, Sarah </a:t>
            </a:r>
            <a:r>
              <a:rPr lang="en-CA" b="0" i="0" u="none" strike="noStrike" baseline="0" dirty="0" err="1" smtClean="0">
                <a:latin typeface="Arial" panose="020B0604020202020204" pitchFamily="34" charset="0"/>
              </a:rPr>
              <a:t>Kettley</a:t>
            </a:r>
            <a:r>
              <a:rPr lang="en-CA" b="0" i="0" u="none" strike="noStrike" baseline="0" dirty="0" smtClean="0">
                <a:latin typeface="Arial" panose="020B0604020202020204" pitchFamily="34" charset="0"/>
              </a:rPr>
              <a:t> developed some interactive jewellery (Figure 20.9) using focus groups and interactive prototyping to explore how the jewellery affected the interaction of a small group. </a:t>
            </a:r>
          </a:p>
          <a:p>
            <a:pPr marL="354013" indent="-354013"/>
            <a:r>
              <a:rPr lang="en-CA" b="0" i="0" u="none" strike="noStrike" baseline="0" dirty="0" smtClean="0">
                <a:latin typeface="Arial" panose="020B0604020202020204" pitchFamily="34" charset="0"/>
              </a:rPr>
              <a:t>Markus </a:t>
            </a:r>
            <a:r>
              <a:rPr lang="en-CA" b="0" i="0" u="none" strike="noStrike" baseline="0" dirty="0" err="1" smtClean="0">
                <a:latin typeface="Arial" panose="020B0604020202020204" pitchFamily="34" charset="0"/>
              </a:rPr>
              <a:t>Klann</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Klann</a:t>
            </a:r>
            <a:r>
              <a:rPr lang="en-CA" b="0" i="0" u="none" strike="noStrike" baseline="0" dirty="0" smtClean="0">
                <a:latin typeface="Arial" panose="020B0604020202020204" pitchFamily="34" charset="0"/>
              </a:rPr>
              <a:t>, 2009) worked with French firefighters to develop new wearable equipment and </a:t>
            </a:r>
          </a:p>
          <a:p>
            <a:pPr marL="354013" indent="-354013"/>
            <a:r>
              <a:rPr lang="en-CA" b="0" i="0" u="none" strike="noStrike" baseline="0" dirty="0" smtClean="0">
                <a:latin typeface="Arial" panose="020B0604020202020204" pitchFamily="34" charset="0"/>
              </a:rPr>
              <a:t>Oakley and colleagues (2008) undertook controlled experiments to explore different methods of interactive pointing gestures in the development of their wearable system.</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1895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048"/>
            <a:ext cx="7886700" cy="480354"/>
          </a:xfrm>
        </p:spPr>
        <p:txBody>
          <a:bodyPr/>
          <a:lstStyle/>
          <a:p>
            <a:r>
              <a:rPr lang="en-US" sz="3600" i="0" u="none" strike="noStrike" kern="1400" baseline="0" dirty="0">
                <a:latin typeface="Arial" panose="020B0604020202020204" pitchFamily="34" charset="0"/>
              </a:rPr>
              <a:t>From materials to </a:t>
            </a:r>
            <a:r>
              <a:rPr lang="en-US" sz="3600" i="0" u="none" strike="noStrike" kern="1400" baseline="0" dirty="0" smtClean="0">
                <a:latin typeface="Arial" panose="020B0604020202020204" pitchFamily="34" charset="0"/>
              </a:rPr>
              <a:t>implants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7444"/>
            <a:ext cx="7886700" cy="4351338"/>
          </a:xfrm>
        </p:spPr>
        <p:txBody>
          <a:bodyPr>
            <a:normAutofit fontScale="70000" lnSpcReduction="20000"/>
          </a:bodyPr>
          <a:lstStyle/>
          <a:p>
            <a:pPr marL="354013" indent="-354013">
              <a:lnSpc>
                <a:spcPct val="120000"/>
              </a:lnSpc>
            </a:pPr>
            <a:r>
              <a:rPr lang="en-CA" b="0" i="0" u="none" strike="noStrike" baseline="0" dirty="0" smtClean="0">
                <a:latin typeface="Arial" panose="020B0604020202020204" pitchFamily="34" charset="0"/>
              </a:rPr>
              <a:t>It is not difficult to imagine the inevitable movement from wearable computers to implanted computers. </a:t>
            </a:r>
          </a:p>
          <a:p>
            <a:pPr marL="354013" indent="-354013">
              <a:lnSpc>
                <a:spcPct val="120000"/>
              </a:lnSpc>
            </a:pPr>
            <a:r>
              <a:rPr lang="en-CA" b="0" i="0" u="none" strike="noStrike" baseline="0" dirty="0" smtClean="0">
                <a:latin typeface="Arial" panose="020B0604020202020204" pitchFamily="34" charset="0"/>
              </a:rPr>
              <a:t>Simple devices such as RFID tags have been implanted into people and can be used to automatically open doors and turn on lights when the tag is detected. </a:t>
            </a:r>
          </a:p>
          <a:p>
            <a:pPr marL="354013" indent="-354013">
              <a:lnSpc>
                <a:spcPct val="120000"/>
              </a:lnSpc>
            </a:pPr>
            <a:r>
              <a:rPr lang="en-CA" b="0" i="0" u="none" strike="noStrike" baseline="0" dirty="0" smtClean="0">
                <a:latin typeface="Arial" panose="020B0604020202020204" pitchFamily="34" charset="0"/>
              </a:rPr>
              <a:t>There are also night clubs where club-goers can have implants to jump the queue, or pay for drinks.</a:t>
            </a:r>
          </a:p>
          <a:p>
            <a:pPr marL="354013" indent="-354013">
              <a:lnSpc>
                <a:spcPct val="120000"/>
              </a:lnSpc>
            </a:pPr>
            <a:r>
              <a:rPr lang="en-CA" b="0" i="0" u="none" strike="noStrike" baseline="0" dirty="0" smtClean="0">
                <a:latin typeface="Arial" panose="020B0604020202020204" pitchFamily="34" charset="0"/>
              </a:rPr>
              <a:t>There are already many examples of brain–computer interface (BCI) where EEG signals from the brain are used to interact with some other device </a:t>
            </a:r>
          </a:p>
          <a:p>
            <a:pPr marL="354013" indent="-354013">
              <a:lnSpc>
                <a:spcPct val="120000"/>
              </a:lnSpc>
            </a:pPr>
            <a:r>
              <a:rPr lang="en-CA" b="0" i="0" u="none" strike="noStrike" baseline="0" dirty="0" smtClean="0">
                <a:latin typeface="Arial" panose="020B0604020202020204" pitchFamily="34" charset="0"/>
              </a:rPr>
              <a:t>However, BCI has not lived up to its original hype and is still only useful for limited input. </a:t>
            </a:r>
          </a:p>
          <a:p>
            <a:pPr marL="354013" indent="-354013">
              <a:lnSpc>
                <a:spcPct val="120000"/>
              </a:lnSpc>
            </a:pPr>
            <a:r>
              <a:rPr lang="en-CA" b="0" i="0" u="none" strike="noStrike" baseline="0" dirty="0" smtClean="0">
                <a:latin typeface="Arial" panose="020B0604020202020204" pitchFamily="34" charset="0"/>
              </a:rPr>
              <a:t>For example, an EEG cap can detect a person concentrating on ‘right’ or ‘left’ and turn a remote vehicle right or left, or make other simple choices from a menu.</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9896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3276"/>
            <a:ext cx="7886700" cy="721894"/>
          </a:xfrm>
        </p:spPr>
        <p:txBody>
          <a:bodyPr/>
          <a:lstStyle/>
          <a:p>
            <a:r>
              <a:rPr lang="en-US" sz="3600" i="0" u="none" strike="noStrike" kern="1400" baseline="0" dirty="0">
                <a:latin typeface="Arial" panose="020B0604020202020204" pitchFamily="34" charset="0"/>
              </a:rPr>
              <a:t>From materials to </a:t>
            </a:r>
            <a:r>
              <a:rPr lang="en-US" sz="3600" i="0" u="none" strike="noStrike" kern="1400" baseline="0" dirty="0" smtClean="0">
                <a:latin typeface="Arial" panose="020B0604020202020204" pitchFamily="34" charset="0"/>
              </a:rPr>
              <a:t>implants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1566"/>
            <a:ext cx="8098618" cy="4801851"/>
          </a:xfrm>
        </p:spPr>
        <p:txBody>
          <a:bodyPr>
            <a:normAutofit fontScale="92500" lnSpcReduction="10000"/>
          </a:bodyPr>
          <a:lstStyle/>
          <a:p>
            <a:pPr marL="354013" indent="-354013">
              <a:lnSpc>
                <a:spcPct val="110000"/>
              </a:lnSpc>
              <a:spcBef>
                <a:spcPts val="0"/>
              </a:spcBef>
            </a:pPr>
            <a:r>
              <a:rPr lang="en-CA" b="0" i="0" u="none" strike="noStrike" baseline="0" dirty="0" smtClean="0">
                <a:latin typeface="Arial" panose="020B0604020202020204" pitchFamily="34" charset="0"/>
              </a:rPr>
              <a:t>Direct neurological connections are routine in some areas such as retinal implants, but are still rare for interactive functionality. </a:t>
            </a:r>
          </a:p>
          <a:p>
            <a:pPr marL="354013" indent="-354013">
              <a:lnSpc>
                <a:spcPct val="110000"/>
              </a:lnSpc>
              <a:spcBef>
                <a:spcPts val="0"/>
              </a:spcBef>
            </a:pPr>
            <a:r>
              <a:rPr lang="en-CA" b="0" i="0" u="none" strike="noStrike" baseline="0" dirty="0" smtClean="0">
                <a:latin typeface="Arial" panose="020B0604020202020204" pitchFamily="34" charset="0"/>
              </a:rPr>
              <a:t>Kevin Warwick at Reading University has conducted some experiments with direct neurological implants into his arm. </a:t>
            </a:r>
          </a:p>
          <a:p>
            <a:pPr marL="354013" indent="-354013">
              <a:lnSpc>
                <a:spcPct val="110000"/>
              </a:lnSpc>
              <a:spcBef>
                <a:spcPts val="0"/>
              </a:spcBef>
            </a:pPr>
            <a:r>
              <a:rPr lang="en-CA" b="0" i="0" u="none" strike="noStrike" baseline="0" dirty="0" smtClean="0">
                <a:latin typeface="Arial" panose="020B0604020202020204" pitchFamily="34" charset="0"/>
              </a:rPr>
              <a:t>He was able to learn to feel the distance from objects and directly link to other objects that were on the Internet. </a:t>
            </a:r>
          </a:p>
          <a:p>
            <a:pPr marL="354013" indent="-354013">
              <a:lnSpc>
                <a:spcPct val="110000"/>
              </a:lnSpc>
              <a:spcBef>
                <a:spcPts val="0"/>
              </a:spcBef>
            </a:pPr>
            <a:r>
              <a:rPr lang="en-CA" b="0" i="0" u="none" strike="noStrike" baseline="0" dirty="0" smtClean="0">
                <a:latin typeface="Arial" panose="020B0604020202020204" pitchFamily="34" charset="0"/>
              </a:rPr>
              <a:t>In one experiment his arm movements are used to control the colour of interactive jewellery and in another he is able to control a robotic hand over the Internet. In the final experiment of his Cyborg 2.0 project he linked his arm with his wife’s, thus feeling what her arm was doing. </a:t>
            </a:r>
          </a:p>
          <a:p>
            <a:pPr marL="354013" indent="-354013">
              <a:lnSpc>
                <a:spcPct val="110000"/>
              </a:lnSpc>
              <a:spcBef>
                <a:spcPts val="0"/>
              </a:spcBef>
            </a:pPr>
            <a:r>
              <a:rPr lang="en-CA" b="0" i="0" u="none" strike="noStrike" baseline="0" dirty="0" smtClean="0">
                <a:latin typeface="Arial" panose="020B0604020202020204" pitchFamily="34" charset="0"/>
              </a:rPr>
              <a:t>The artist </a:t>
            </a:r>
            <a:r>
              <a:rPr lang="en-CA" b="0" i="0" u="none" strike="noStrike" baseline="0" dirty="0" err="1" smtClean="0">
                <a:latin typeface="Arial" panose="020B0604020202020204" pitchFamily="34" charset="0"/>
              </a:rPr>
              <a:t>Stelarc</a:t>
            </a:r>
            <a:r>
              <a:rPr lang="en-CA" b="0" i="0" u="none" strike="noStrike" baseline="0" dirty="0" smtClean="0">
                <a:latin typeface="Arial" panose="020B0604020202020204" pitchFamily="34" charset="0"/>
              </a:rPr>
              <a:t> has undertaken similar connections in his work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54060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5043"/>
            <a:ext cx="7886700" cy="618376"/>
          </a:xfrm>
        </p:spPr>
        <p:txBody>
          <a:bodyPr/>
          <a:lstStyle/>
          <a:p>
            <a:r>
              <a:rPr lang="en-US" sz="3600" i="0" u="none" strike="noStrike" kern="1400" baseline="0" dirty="0">
                <a:latin typeface="Arial" panose="020B0604020202020204" pitchFamily="34" charset="0"/>
              </a:rPr>
              <a:t>Implants</a:t>
            </a:r>
          </a:p>
        </p:txBody>
      </p:sp>
      <p:sp>
        <p:nvSpPr>
          <p:cNvPr id="3" name="Text Placeholder 2"/>
          <p:cNvSpPr>
            <a:spLocks noGrp="1"/>
          </p:cNvSpPr>
          <p:nvPr>
            <p:ph type="body" idx="4294967295"/>
          </p:nvPr>
        </p:nvSpPr>
        <p:spPr>
          <a:xfrm>
            <a:off x="662400" y="1402936"/>
            <a:ext cx="8088925" cy="4870863"/>
          </a:xfrm>
        </p:spPr>
        <p:txBody>
          <a:bodyPr>
            <a:normAutofit/>
          </a:bodyPr>
          <a:lstStyle/>
          <a:p>
            <a:pPr marL="354013" indent="-354013"/>
            <a:r>
              <a:rPr lang="en-CA" b="0" i="0" u="none" strike="noStrike" baseline="0" dirty="0" smtClean="0">
                <a:latin typeface="Arial" panose="020B0604020202020204" pitchFamily="34" charset="0"/>
              </a:rPr>
              <a:t>The final destination for this work is the idea of cyborgs such as the Borg who figured in episodes of </a:t>
            </a:r>
            <a:r>
              <a:rPr lang="en-CA" b="0" i="1" u="none" strike="noStrike" baseline="0" dirty="0" smtClean="0">
                <a:latin typeface="Arial" panose="020B0604020202020204" pitchFamily="34" charset="0"/>
              </a:rPr>
              <a:t>Star Trek </a:t>
            </a:r>
            <a:r>
              <a:rPr lang="en-CA" b="0" i="0" u="none" strike="noStrike" baseline="0" dirty="0" smtClean="0">
                <a:latin typeface="Arial" panose="020B0604020202020204" pitchFamily="34" charset="0"/>
              </a:rPr>
              <a:t>or the film </a:t>
            </a:r>
            <a:r>
              <a:rPr lang="en-CA" b="0" i="1" u="none" strike="noStrike" baseline="0" dirty="0" smtClean="0">
                <a:latin typeface="Arial" panose="020B0604020202020204" pitchFamily="34" charset="0"/>
              </a:rPr>
              <a:t>The Terminator</a:t>
            </a:r>
            <a:r>
              <a:rPr lang="en-CA" b="0" i="0" u="none" strike="noStrike" baseline="0" dirty="0" smtClean="0">
                <a:latin typeface="Arial" panose="020B0604020202020204" pitchFamily="34" charset="0"/>
              </a:rPr>
              <a:t>. </a:t>
            </a:r>
          </a:p>
          <a:p>
            <a:pPr marL="354013" indent="-354013"/>
            <a:r>
              <a:rPr lang="en-CA" b="0" i="0" u="none" strike="noStrike" baseline="0" dirty="0" smtClean="0">
                <a:latin typeface="Arial" panose="020B0604020202020204" pitchFamily="34" charset="0"/>
              </a:rPr>
              <a:t>Of course there are tremendous medical benefits to be had from implants, but there are also huge ethical issues concerned with invading people’s bodies with implanted technology. </a:t>
            </a:r>
          </a:p>
          <a:p>
            <a:pPr marL="354013" indent="-354013"/>
            <a:r>
              <a:rPr lang="en-CA" b="0" i="0" u="none" strike="noStrike" baseline="0" dirty="0" smtClean="0">
                <a:latin typeface="Arial" panose="020B0604020202020204" pitchFamily="34" charset="0"/>
              </a:rPr>
              <a:t>Fortunately, perhaps, the interaction designer of today does not have to worry too much about designing implants, but will need to be aware of the possibilities.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2613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69"/>
            <a:ext cx="7886700" cy="514860"/>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02939"/>
            <a:ext cx="8107246" cy="2504828"/>
          </a:xfrm>
        </p:spPr>
        <p:txBody>
          <a:bodyPr/>
          <a:lstStyle/>
          <a:p>
            <a:pPr marL="354013" indent="-354013"/>
            <a:r>
              <a:rPr lang="en-CA" b="0" i="0" u="none" strike="noStrike" baseline="0" dirty="0" smtClean="0">
                <a:latin typeface="Arial" panose="020B0604020202020204" pitchFamily="34" charset="0"/>
              </a:rPr>
              <a:t>Reflect on the changes that will come about as implants become more common and move from medical to cosmetic usage. What human characteristics might people want to enhance? How might that change the nature of interaction between people and between people, objects and spaces?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5551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9548"/>
            <a:ext cx="7886700" cy="549366"/>
          </a:xfrm>
        </p:spPr>
        <p:txBody>
          <a:bodyPr/>
          <a:lstStyle/>
          <a:p>
            <a:r>
              <a:rPr lang="en-US" sz="3600" i="0" u="none" strike="noStrike" kern="1400" baseline="0" dirty="0" smtClean="0">
                <a:latin typeface="Arial" panose="020B0604020202020204" pitchFamily="34" charset="0"/>
              </a:rPr>
              <a:t>Aims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1562"/>
            <a:ext cx="8088915" cy="4801855"/>
          </a:xfrm>
        </p:spPr>
        <p:txBody>
          <a:bodyPr>
            <a:normAutofit fontScale="92500" lnSpcReduction="20000"/>
          </a:bodyPr>
          <a:lstStyle/>
          <a:p>
            <a:pPr marL="354013" indent="-354013">
              <a:lnSpc>
                <a:spcPct val="120000"/>
              </a:lnSpc>
              <a:spcBef>
                <a:spcPts val="0"/>
              </a:spcBef>
            </a:pPr>
            <a:r>
              <a:rPr lang="en-CA" b="0" i="0" u="none" strike="noStrike" baseline="0" dirty="0" smtClean="0">
                <a:latin typeface="Arial" panose="020B0604020202020204" pitchFamily="34" charset="0"/>
              </a:rPr>
              <a:t>Two developments over the next few years will bring new challenges for UX designers. </a:t>
            </a:r>
          </a:p>
          <a:p>
            <a:pPr marL="354013" indent="-354013">
              <a:lnSpc>
                <a:spcPct val="120000"/>
              </a:lnSpc>
              <a:spcBef>
                <a:spcPts val="0"/>
              </a:spcBef>
            </a:pPr>
            <a:r>
              <a:rPr lang="en-CA" b="0" i="0" u="none" strike="noStrike" baseline="0" dirty="0" smtClean="0">
                <a:latin typeface="Arial" panose="020B0604020202020204" pitchFamily="34" charset="0"/>
              </a:rPr>
              <a:t>Wearable devices such as Apple Watch, Google Glass and a host of fitness gadgets that measure physiological characteristics of people create new device and service ecologies. </a:t>
            </a:r>
          </a:p>
          <a:p>
            <a:pPr marL="354013" indent="-354013">
              <a:lnSpc>
                <a:spcPct val="120000"/>
              </a:lnSpc>
              <a:spcBef>
                <a:spcPts val="0"/>
              </a:spcBef>
            </a:pPr>
            <a:r>
              <a:rPr lang="en-CA" b="0" i="0" u="none" strike="noStrike" baseline="0" dirty="0" smtClean="0">
                <a:latin typeface="Arial" panose="020B0604020202020204" pitchFamily="34" charset="0"/>
              </a:rPr>
              <a:t>The next wave of interactive materials promises to bring another major change to interaction design and UX.</a:t>
            </a:r>
          </a:p>
          <a:p>
            <a:pPr marL="354013" indent="-354013">
              <a:lnSpc>
                <a:spcPct val="120000"/>
              </a:lnSpc>
              <a:spcBef>
                <a:spcPts val="0"/>
              </a:spcBef>
            </a:pPr>
            <a:r>
              <a:rPr lang="en-CA" b="0" i="0" u="none" strike="noStrike" baseline="0" dirty="0" smtClean="0">
                <a:latin typeface="Arial" panose="020B0604020202020204" pitchFamily="34" charset="0"/>
              </a:rPr>
              <a:t>There will be new forms of interaction as we poke, scrunch, pat and stroke materials with different textures. </a:t>
            </a:r>
          </a:p>
          <a:p>
            <a:pPr marL="354013" indent="-354013">
              <a:lnSpc>
                <a:spcPct val="120000"/>
              </a:lnSpc>
              <a:spcBef>
                <a:spcPts val="0"/>
              </a:spcBef>
            </a:pPr>
            <a:r>
              <a:rPr lang="en-CA" b="0" i="0" u="none" strike="noStrike" baseline="0" dirty="0" smtClean="0">
                <a:latin typeface="Arial" panose="020B0604020202020204" pitchFamily="34" charset="0"/>
              </a:rPr>
              <a:t>Gestures and movement will become a natural part of our interaction with digital content creating new forms of UX. </a:t>
            </a:r>
          </a:p>
          <a:p>
            <a:pPr marL="354013" indent="-354013">
              <a:lnSpc>
                <a:spcPct val="120000"/>
              </a:lnSpc>
              <a:spcBef>
                <a:spcPts val="0"/>
              </a:spcBef>
            </a:pPr>
            <a:r>
              <a:rPr lang="en-CA" b="0" i="0" u="none" strike="noStrike" baseline="0" dirty="0" smtClean="0">
                <a:latin typeface="Arial" panose="020B0604020202020204" pitchFamily="34" charset="0"/>
              </a:rPr>
              <a:t>Interacting with wearable computing will be the most multimodal of interactions.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1651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8"/>
            <a:ext cx="7886700" cy="566618"/>
          </a:xfrm>
        </p:spPr>
        <p:txBody>
          <a:bodyPr/>
          <a:lstStyle/>
          <a:p>
            <a:r>
              <a:rPr lang="en-US"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400" y="1411562"/>
            <a:ext cx="8097537" cy="4801855"/>
          </a:xfrm>
        </p:spPr>
        <p:txBody>
          <a:bodyPr>
            <a:noAutofit/>
          </a:bodyPr>
          <a:lstStyle/>
          <a:p>
            <a:pPr marL="354013" indent="-354013"/>
            <a:r>
              <a:rPr lang="en-CA" sz="2000" b="0" i="0" u="none" strike="noStrike" baseline="0" dirty="0" smtClean="0">
                <a:latin typeface="Arial" panose="020B0604020202020204" pitchFamily="34" charset="0"/>
              </a:rPr>
              <a:t>Wearable computing offers a new set of challenges for the interaction designer. It brings together many of the issues of tangible user interfaces with new forms of interaction gestures such as stroking, scrunching and so on.</a:t>
            </a:r>
          </a:p>
          <a:p>
            <a:pPr marL="354013" indent="-354013"/>
            <a:r>
              <a:rPr lang="en-CA" sz="2000" b="0" i="0" u="none" strike="noStrike" baseline="0" dirty="0" smtClean="0">
                <a:latin typeface="Arial" panose="020B0604020202020204" pitchFamily="34" charset="0"/>
              </a:rPr>
              <a:t>Designers will need to know about different materials and their properties, about how robust they are and about what they can sense and with what accuracy. Designers will be crafting new experiences.</a:t>
            </a:r>
          </a:p>
          <a:p>
            <a:pPr marL="354013" indent="-354013"/>
            <a:r>
              <a:rPr lang="en-CA" sz="2000" b="0" i="0" u="none" strike="noStrike" baseline="0" dirty="0" smtClean="0">
                <a:latin typeface="Arial" panose="020B0604020202020204" pitchFamily="34" charset="0"/>
              </a:rPr>
              <a:t>Wearable computers need to be designed with the human body in mind so that they are confortable and suitable for the domain in which they will be used.</a:t>
            </a:r>
          </a:p>
          <a:p>
            <a:pPr marL="354013" indent="-354013"/>
            <a:r>
              <a:rPr lang="en-CA" sz="2000" b="0" i="0" u="none" strike="noStrike" baseline="0" dirty="0" smtClean="0">
                <a:latin typeface="Arial" panose="020B0604020202020204" pitchFamily="34" charset="0"/>
              </a:rPr>
              <a:t>New computational materials will be developed that can make use of different sensors to bring about change and interact with people.</a:t>
            </a:r>
          </a:p>
          <a:p>
            <a:pPr marL="354013" indent="-354013"/>
            <a:r>
              <a:rPr lang="en-CA" sz="2000" b="0" i="0" u="none" strike="noStrike" baseline="0" dirty="0" smtClean="0">
                <a:latin typeface="Arial" panose="020B0604020202020204" pitchFamily="34" charset="0"/>
              </a:rPr>
              <a:t>Interaction designers need to appreciate the aesthetics of the new forms of interaction that </a:t>
            </a:r>
            <a:r>
              <a:rPr lang="en-CA" sz="2000" b="0" i="0" u="none" strike="noStrike" baseline="0" dirty="0" err="1" smtClean="0">
                <a:latin typeface="Arial" panose="020B0604020202020204" pitchFamily="34" charset="0"/>
              </a:rPr>
              <a:t>wearables</a:t>
            </a:r>
            <a:r>
              <a:rPr lang="en-CA" sz="2000" b="0" i="0" u="none" strike="noStrike" baseline="0" dirty="0" smtClean="0">
                <a:latin typeface="Arial" panose="020B0604020202020204" pitchFamily="34" charset="0"/>
              </a:rPr>
              <a:t> bring.</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02339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0531"/>
            <a:ext cx="7886700" cy="687388"/>
          </a:xfrm>
        </p:spPr>
        <p:txBody>
          <a:bodyPr/>
          <a:lstStyle/>
          <a:p>
            <a:r>
              <a:rPr lang="en-US" sz="3600" i="0" u="none" strike="noStrike" kern="1400" baseline="0" dirty="0" smtClean="0">
                <a:latin typeface="Arial" panose="020B0604020202020204" pitchFamily="34" charset="0"/>
              </a:rPr>
              <a:t>Aims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1560"/>
            <a:ext cx="8085103" cy="4870866"/>
          </a:xfrm>
        </p:spPr>
        <p:txBody>
          <a:bodyPr>
            <a:normAutofit fontScale="85000" lnSpcReduction="20000"/>
          </a:bodyPr>
          <a:lstStyle/>
          <a:p>
            <a:pPr marL="354013" indent="-354013">
              <a:lnSpc>
                <a:spcPct val="120000"/>
              </a:lnSpc>
            </a:pPr>
            <a:r>
              <a:rPr lang="en-CA" b="0" i="0" u="none" strike="noStrike" baseline="0" dirty="0" smtClean="0">
                <a:latin typeface="Arial" panose="020B0604020202020204" pitchFamily="34" charset="0"/>
              </a:rPr>
              <a:t>This chapter introduces recent developments in textiles and other materials that are able to manipulate digital content. </a:t>
            </a:r>
          </a:p>
          <a:p>
            <a:pPr marL="354013" indent="-354013">
              <a:lnSpc>
                <a:spcPct val="120000"/>
              </a:lnSpc>
            </a:pPr>
            <a:r>
              <a:rPr lang="en-CA" b="0" i="0" u="none" strike="noStrike" baseline="0" dirty="0" smtClean="0">
                <a:latin typeface="Arial" panose="020B0604020202020204" pitchFamily="34" charset="0"/>
              </a:rPr>
              <a:t>There are new flexible display devices and new fabrics that have electronic thread woven in. </a:t>
            </a:r>
          </a:p>
          <a:p>
            <a:pPr marL="354013" indent="-354013">
              <a:lnSpc>
                <a:spcPct val="120000"/>
              </a:lnSpc>
            </a:pPr>
            <a:r>
              <a:rPr lang="en-CA" b="0" i="0" u="none" strike="noStrike" baseline="0" dirty="0" smtClean="0">
                <a:latin typeface="Arial" panose="020B0604020202020204" pitchFamily="34" charset="0"/>
              </a:rPr>
              <a:t>These developments mean that interactive systems are now entering the world of fashion and design and are no longer confined to desktop or mobile devices.</a:t>
            </a:r>
          </a:p>
          <a:p>
            <a:pPr marL="354013" indent="-354013">
              <a:lnSpc>
                <a:spcPct val="120000"/>
              </a:lnSpc>
            </a:pPr>
            <a:r>
              <a:rPr lang="en-CA" b="0" i="0" u="none" strike="noStrike" baseline="0" dirty="0" smtClean="0">
                <a:latin typeface="Arial" panose="020B0604020202020204" pitchFamily="34" charset="0"/>
              </a:rPr>
              <a:t>After studying this chapter you should understand:</a:t>
            </a:r>
          </a:p>
          <a:p>
            <a:pPr marL="354013" indent="-354013">
              <a:lnSpc>
                <a:spcPct val="120000"/>
              </a:lnSpc>
            </a:pPr>
            <a:r>
              <a:rPr lang="en-CA" b="0" i="0" u="none" strike="noStrike" baseline="0" dirty="0" smtClean="0">
                <a:latin typeface="Arial" panose="020B0604020202020204" pitchFamily="34" charset="0"/>
              </a:rPr>
              <a:t>The particular relationships between people and technologies that wearable computing brings</a:t>
            </a:r>
          </a:p>
          <a:p>
            <a:pPr marL="354013" indent="-354013">
              <a:lnSpc>
                <a:spcPct val="120000"/>
              </a:lnSpc>
            </a:pPr>
            <a:r>
              <a:rPr lang="en-CA" b="0" i="0" u="none" strike="noStrike" baseline="0" dirty="0" smtClean="0">
                <a:latin typeface="Arial" panose="020B0604020202020204" pitchFamily="34" charset="0"/>
              </a:rPr>
              <a:t>The options available to interactive systems designers that new materials offer</a:t>
            </a:r>
          </a:p>
          <a:p>
            <a:pPr marL="354013" indent="-354013">
              <a:lnSpc>
                <a:spcPct val="120000"/>
              </a:lnSpc>
            </a:pPr>
            <a:r>
              <a:rPr lang="en-CA" b="0" i="0" u="none" strike="noStrike" baseline="0" dirty="0" smtClean="0">
                <a:latin typeface="Arial" panose="020B0604020202020204" pitchFamily="34" charset="0"/>
              </a:rPr>
              <a:t>The changing nature of interactive systems development</a:t>
            </a:r>
          </a:p>
          <a:p>
            <a:pPr marL="354013" indent="-354013">
              <a:lnSpc>
                <a:spcPct val="120000"/>
              </a:lnSpc>
            </a:pPr>
            <a:r>
              <a:rPr lang="en-CA" b="0" i="0" u="none" strike="noStrike" baseline="0" dirty="0" smtClean="0">
                <a:latin typeface="Arial" panose="020B0604020202020204" pitchFamily="34" charset="0"/>
              </a:rPr>
              <a:t>The issues of interactive implants.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5853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84"/>
            <a:ext cx="7886700" cy="583872"/>
          </a:xfrm>
        </p:spPr>
        <p:txBody>
          <a:bodyPr/>
          <a:lstStyle/>
          <a:p>
            <a:r>
              <a:rPr lang="en-US" sz="3600"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62400" y="1420188"/>
            <a:ext cx="8080290" cy="4793229"/>
          </a:xfrm>
        </p:spPr>
        <p:txBody>
          <a:bodyPr>
            <a:normAutofit fontScale="70000" lnSpcReduction="20000"/>
          </a:bodyPr>
          <a:lstStyle/>
          <a:p>
            <a:pPr marL="354013" indent="-354013">
              <a:lnSpc>
                <a:spcPct val="120000"/>
              </a:lnSpc>
            </a:pPr>
            <a:r>
              <a:rPr lang="en-CA" b="0" i="0" u="none" strike="noStrike" baseline="0" dirty="0" smtClean="0">
                <a:latin typeface="Arial" panose="020B0604020202020204" pitchFamily="34" charset="0"/>
              </a:rPr>
              <a:t>Wearable computing refers both to computers that can be worn—on a wrist, say—and to the new forms of interactive technologies made available through new materials. </a:t>
            </a:r>
          </a:p>
          <a:p>
            <a:pPr marL="354013" indent="-354013">
              <a:lnSpc>
                <a:spcPct val="120000"/>
              </a:lnSpc>
            </a:pPr>
            <a:r>
              <a:rPr lang="en-CA" b="0" i="0" u="none" strike="noStrike" baseline="0" dirty="0" smtClean="0">
                <a:latin typeface="Arial" panose="020B0604020202020204" pitchFamily="34" charset="0"/>
              </a:rPr>
              <a:t>One example of a wearable technology is the Nike+ system which allows you to track your time, distance, pace and calories via a sensor in the shoe. </a:t>
            </a:r>
          </a:p>
          <a:p>
            <a:pPr marL="354013" indent="-354013">
              <a:lnSpc>
                <a:spcPct val="120000"/>
              </a:lnSpc>
            </a:pPr>
            <a:r>
              <a:rPr lang="en-CA" b="0" i="0" u="none" strike="noStrike" baseline="0" dirty="0" smtClean="0">
                <a:latin typeface="Arial" panose="020B0604020202020204" pitchFamily="34" charset="0"/>
              </a:rPr>
              <a:t>Another example of an innovative wearable is Google glass (Figure 20.2). </a:t>
            </a:r>
          </a:p>
          <a:p>
            <a:pPr marL="354013" indent="-354013">
              <a:lnSpc>
                <a:spcPct val="120000"/>
              </a:lnSpc>
            </a:pPr>
            <a:r>
              <a:rPr lang="en-CA" b="0" i="0" u="none" strike="noStrike" baseline="0" dirty="0" smtClean="0">
                <a:latin typeface="Arial" panose="020B0604020202020204" pitchFamily="34" charset="0"/>
              </a:rPr>
              <a:t>Although the first commercial version of Google glass was withdrawn in 2015, Google promises that the project is not dead. </a:t>
            </a:r>
          </a:p>
          <a:p>
            <a:pPr marL="354013" indent="-354013">
              <a:lnSpc>
                <a:spcPct val="120000"/>
              </a:lnSpc>
            </a:pPr>
            <a:r>
              <a:rPr lang="en-CA" b="0" i="0" u="none" strike="noStrike" baseline="0" dirty="0" smtClean="0">
                <a:latin typeface="Arial" panose="020B0604020202020204" pitchFamily="34" charset="0"/>
              </a:rPr>
              <a:t>The device combined innovative displays with some novel gestural movements for the interaction. </a:t>
            </a:r>
          </a:p>
          <a:p>
            <a:pPr marL="354013" indent="-354013">
              <a:lnSpc>
                <a:spcPct val="120000"/>
              </a:lnSpc>
            </a:pPr>
            <a:r>
              <a:rPr lang="en-CA" b="0" i="0" u="none" strike="noStrike" baseline="0" dirty="0" smtClean="0">
                <a:latin typeface="Arial" panose="020B0604020202020204" pitchFamily="34" charset="0"/>
              </a:rPr>
              <a:t>The glasses are used to follow where the user is looking, enabling gaze interaction, so that a longer gaze at an item will select it. </a:t>
            </a:r>
          </a:p>
          <a:p>
            <a:pPr marL="354013" indent="-354013">
              <a:lnSpc>
                <a:spcPct val="120000"/>
              </a:lnSpc>
            </a:pPr>
            <a:r>
              <a:rPr lang="en-CA" b="0" i="0" u="none" strike="noStrike" baseline="0" dirty="0" smtClean="0">
                <a:latin typeface="Arial" panose="020B0604020202020204" pitchFamily="34" charset="0"/>
              </a:rPr>
              <a:t>Raising or nodding the head also helps to control the glasses. </a:t>
            </a:r>
          </a:p>
          <a:p>
            <a:pPr marL="354013" indent="-354013">
              <a:lnSpc>
                <a:spcPct val="120000"/>
              </a:lnSpc>
            </a:pPr>
            <a:r>
              <a:rPr lang="en-CA" b="0" i="0" u="none" strike="noStrike" baseline="0" dirty="0" smtClean="0">
                <a:latin typeface="Arial" panose="020B0604020202020204" pitchFamily="34" charset="0"/>
              </a:rPr>
              <a:t>Augusto </a:t>
            </a:r>
            <a:r>
              <a:rPr lang="en-CA" b="0" i="0" u="none" strike="noStrike" baseline="0" dirty="0" err="1" smtClean="0">
                <a:latin typeface="Arial" panose="020B0604020202020204" pitchFamily="34" charset="0"/>
              </a:rPr>
              <a:t>Esteves</a:t>
            </a:r>
            <a:r>
              <a:rPr lang="en-CA" b="0" i="0" u="none" strike="noStrike" baseline="0" dirty="0" smtClean="0">
                <a:latin typeface="Arial" panose="020B0604020202020204" pitchFamily="34" charset="0"/>
              </a:rPr>
              <a:t> and his colleagues are developing gaze interaction for interaction with wrist watches (</a:t>
            </a:r>
            <a:r>
              <a:rPr lang="en-CA" b="0" i="0" u="none" strike="noStrike" baseline="0" dirty="0" err="1" smtClean="0">
                <a:latin typeface="Arial" panose="020B0604020202020204" pitchFamily="34" charset="0"/>
              </a:rPr>
              <a:t>Esteves</a:t>
            </a:r>
            <a:r>
              <a:rPr lang="en-CA" b="0" i="0" u="none" strike="noStrike" baseline="0" dirty="0" smtClean="0">
                <a:latin typeface="Arial" panose="020B0604020202020204" pitchFamily="34" charset="0"/>
              </a:rPr>
              <a:t>, et al., 2016).</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546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1912"/>
            <a:ext cx="7886700" cy="687388"/>
          </a:xfrm>
        </p:spPr>
        <p:txBody>
          <a:bodyPr/>
          <a:lstStyle/>
          <a:p>
            <a:r>
              <a:rPr lang="en-US" sz="3600" i="0" u="none" strike="noStrike" kern="1400" baseline="0" dirty="0">
                <a:latin typeface="Arial" panose="020B0604020202020204" pitchFamily="34" charset="0"/>
              </a:rPr>
              <a:t>Human–Computer Confluence</a:t>
            </a:r>
          </a:p>
        </p:txBody>
      </p:sp>
      <p:sp>
        <p:nvSpPr>
          <p:cNvPr id="3" name="Text Placeholder 2"/>
          <p:cNvSpPr>
            <a:spLocks noGrp="1"/>
          </p:cNvSpPr>
          <p:nvPr>
            <p:ph type="body" idx="4294967295"/>
          </p:nvPr>
        </p:nvSpPr>
        <p:spPr>
          <a:xfrm>
            <a:off x="662400" y="1420190"/>
            <a:ext cx="8098618" cy="4954731"/>
          </a:xfrm>
        </p:spPr>
        <p:txBody>
          <a:bodyPr>
            <a:noAutofit/>
          </a:bodyPr>
          <a:lstStyle/>
          <a:p>
            <a:pPr marL="354013" indent="-354013"/>
            <a:r>
              <a:rPr lang="en-CA" sz="1800" b="0" i="0" u="none" strike="noStrike" baseline="0" dirty="0" smtClean="0">
                <a:latin typeface="Arial" panose="020B0604020202020204" pitchFamily="34" charset="0"/>
              </a:rPr>
              <a:t>Human–Computer Confluence was a research programme funded by the European Union that investigates the coming together (confluence) of people and technologies (</a:t>
            </a:r>
            <a:r>
              <a:rPr lang="en-CA" sz="1800" b="0" i="0" u="none" strike="noStrike" baseline="0" dirty="0" err="1" smtClean="0">
                <a:latin typeface="Arial" panose="020B0604020202020204" pitchFamily="34" charset="0"/>
              </a:rPr>
              <a:t>Gaggioli</a:t>
            </a:r>
            <a:r>
              <a:rPr lang="en-CA" sz="1800" b="0" i="0" u="none" strike="noStrike" baseline="0" dirty="0" smtClean="0">
                <a:latin typeface="Arial" panose="020B0604020202020204" pitchFamily="34" charset="0"/>
              </a:rPr>
              <a:t>, et al., 2016). </a:t>
            </a:r>
          </a:p>
          <a:p>
            <a:pPr marL="354013" indent="-354013"/>
            <a:r>
              <a:rPr lang="en-CA" sz="1800" b="0" i="0" u="none" strike="noStrike" baseline="0" dirty="0" smtClean="0">
                <a:latin typeface="Arial" panose="020B0604020202020204" pitchFamily="34" charset="0"/>
              </a:rPr>
              <a:t>For example you could imagine having a direct link to Facebook implanted into a tooth so that you would be immediately aware of any status changes. </a:t>
            </a:r>
          </a:p>
          <a:p>
            <a:pPr marL="354013" indent="-354013"/>
            <a:r>
              <a:rPr lang="en-CA" sz="1800" b="0" i="0" u="none" strike="noStrike" baseline="0" dirty="0" smtClean="0">
                <a:latin typeface="Arial" panose="020B0604020202020204" pitchFamily="34" charset="0"/>
              </a:rPr>
              <a:t>There are many other futuristic scenarios you could imagine. Two large projects were funded by the programme:</a:t>
            </a:r>
          </a:p>
          <a:p>
            <a:pPr marL="354013" indent="-354013"/>
            <a:r>
              <a:rPr lang="en-CA" sz="1800" b="0" i="0" u="none" strike="noStrike" baseline="0" dirty="0" smtClean="0">
                <a:latin typeface="Arial" panose="020B0604020202020204" pitchFamily="34" charset="0"/>
              </a:rPr>
              <a:t>CEEDS—the Collective Experience of Empathic Data Systems (CEEDS) project aims to develop novel, integrated technologies to support human experience, analysis and understanding of very large datasets.</a:t>
            </a:r>
          </a:p>
          <a:p>
            <a:pPr marL="354013" indent="-354013"/>
            <a:r>
              <a:rPr lang="en-CA" sz="1800" b="0" i="0" u="none" strike="noStrike" baseline="0" dirty="0" smtClean="0">
                <a:latin typeface="Arial" panose="020B0604020202020204" pitchFamily="34" charset="0"/>
              </a:rPr>
              <a:t>VERE (www.vereproject.eu)—this project aims at dissolving the boundary between the human body and surrogate representations in immersive virtual reality and physical reality. The work considers how people can feel present in a distant representation of themselves, whether that representation is as an avatar in a virtual world or as a physical object such as a robot in the real world.</a:t>
            </a:r>
            <a:endParaRPr lang="en-CA"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66475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8167"/>
            <a:ext cx="7886700" cy="497606"/>
          </a:xfrm>
        </p:spPr>
        <p:txBody>
          <a:bodyPr/>
          <a:lstStyle/>
          <a:p>
            <a:r>
              <a:rPr lang="en-US" sz="3600" i="0" u="none" strike="noStrike" kern="1400" baseline="0" dirty="0" err="1">
                <a:latin typeface="Arial" panose="020B0604020202020204" pitchFamily="34" charset="0"/>
              </a:rPr>
              <a:t>Vuman</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1566"/>
            <a:ext cx="8097538" cy="4836356"/>
          </a:xfrm>
        </p:spPr>
        <p:txBody>
          <a:bodyPr>
            <a:normAutofit/>
          </a:bodyPr>
          <a:lstStyle/>
          <a:p>
            <a:pPr marL="354013" indent="-354013"/>
            <a:r>
              <a:rPr lang="en-CA" b="0" i="0" u="none" strike="noStrike" baseline="0" dirty="0" smtClean="0">
                <a:latin typeface="Arial" panose="020B0604020202020204" pitchFamily="34" charset="0"/>
              </a:rPr>
              <a:t>The Vuman project has been developing wearable computers to help the U.S. army undertake vehicle inspections. </a:t>
            </a:r>
          </a:p>
          <a:p>
            <a:pPr marL="354013" indent="-354013"/>
            <a:r>
              <a:rPr lang="en-CA" b="0" i="0" u="none" strike="noStrike" baseline="0" dirty="0" smtClean="0">
                <a:latin typeface="Arial" panose="020B0604020202020204" pitchFamily="34" charset="0"/>
              </a:rPr>
              <a:t>Previously the inspectors had to complete a 50-page checklist for each vehicle—making the inspection, coming out from underneath the vehicle, then writing down the results. </a:t>
            </a:r>
          </a:p>
          <a:p>
            <a:pPr marL="354013" indent="-354013"/>
            <a:r>
              <a:rPr lang="en-CA" b="0" i="0" u="none" strike="noStrike" baseline="0" dirty="0" smtClean="0">
                <a:latin typeface="Arial" panose="020B0604020202020204" pitchFamily="34" charset="0"/>
              </a:rPr>
              <a:t>The Vuman wearable computing was developed to deal specifically with this domain and included a novel wheel-based interface for navigating the menu. </a:t>
            </a:r>
          </a:p>
          <a:p>
            <a:pPr marL="354013" indent="-354013"/>
            <a:r>
              <a:rPr lang="en-CA" b="0" i="0" u="none" strike="noStrike" baseline="0" dirty="0" smtClean="0">
                <a:latin typeface="Arial" panose="020B0604020202020204" pitchFamily="34" charset="0"/>
              </a:rPr>
              <a:t>Inspections and data entry can now be carried out together, saving 40% on overall inspection time.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377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1905"/>
            <a:ext cx="7886700" cy="670136"/>
          </a:xfrm>
        </p:spPr>
        <p:txBody>
          <a:bodyPr/>
          <a:lstStyle/>
          <a:p>
            <a:r>
              <a:rPr lang="en-US" sz="3600" i="0" u="none" strike="noStrike" kern="1400" baseline="0" dirty="0">
                <a:latin typeface="Arial" panose="020B0604020202020204" pitchFamily="34" charset="0"/>
              </a:rPr>
              <a:t>Other applications</a:t>
            </a:r>
          </a:p>
        </p:txBody>
      </p:sp>
      <p:sp>
        <p:nvSpPr>
          <p:cNvPr id="3" name="Text Placeholder 2"/>
          <p:cNvSpPr>
            <a:spLocks noGrp="1"/>
          </p:cNvSpPr>
          <p:nvPr>
            <p:ph type="body" idx="4294967295"/>
          </p:nvPr>
        </p:nvSpPr>
        <p:spPr>
          <a:xfrm>
            <a:off x="662400" y="1420186"/>
            <a:ext cx="8088911" cy="4801857"/>
          </a:xfrm>
        </p:spPr>
        <p:txBody>
          <a:bodyPr>
            <a:normAutofit fontScale="92500" lnSpcReduction="20000"/>
          </a:bodyPr>
          <a:lstStyle/>
          <a:p>
            <a:pPr marL="354013" indent="-354013">
              <a:lnSpc>
                <a:spcPct val="120000"/>
              </a:lnSpc>
              <a:spcBef>
                <a:spcPts val="0"/>
              </a:spcBef>
            </a:pPr>
            <a:r>
              <a:rPr lang="en-CA" b="0" i="0" u="none" strike="noStrike" baseline="0" dirty="0" smtClean="0">
                <a:latin typeface="Arial" panose="020B0604020202020204" pitchFamily="34" charset="0"/>
              </a:rPr>
              <a:t>There are a lot of applications of wearable computing and as sensors continue to evolve and technologies mature we can expect to see many more. </a:t>
            </a:r>
          </a:p>
          <a:p>
            <a:pPr marL="354013" indent="-354013">
              <a:lnSpc>
                <a:spcPct val="120000"/>
              </a:lnSpc>
              <a:spcBef>
                <a:spcPts val="0"/>
              </a:spcBef>
            </a:pPr>
            <a:r>
              <a:rPr lang="en-CA" b="0" i="0" u="none" strike="noStrike" baseline="0" dirty="0" smtClean="0">
                <a:latin typeface="Arial" panose="020B0604020202020204" pitchFamily="34" charset="0"/>
              </a:rPr>
              <a:t>One active area for wearable computing is the medical domain. </a:t>
            </a:r>
          </a:p>
          <a:p>
            <a:pPr marL="354013" indent="-354013">
              <a:lnSpc>
                <a:spcPct val="120000"/>
              </a:lnSpc>
              <a:spcBef>
                <a:spcPts val="0"/>
              </a:spcBef>
            </a:pPr>
            <a:r>
              <a:rPr lang="en-CA" b="0" i="0" u="none" strike="noStrike" baseline="0" dirty="0" smtClean="0">
                <a:latin typeface="Arial" panose="020B0604020202020204" pitchFamily="34" charset="0"/>
              </a:rPr>
              <a:t>Here sensors for checking blood pressure, heart rate and other bodily functions can be attached to the body to provide monitoring of a person’s health; part of the quantified self (QS). </a:t>
            </a:r>
          </a:p>
          <a:p>
            <a:pPr marL="354013" indent="-354013">
              <a:lnSpc>
                <a:spcPct val="120000"/>
              </a:lnSpc>
              <a:spcBef>
                <a:spcPts val="0"/>
              </a:spcBef>
            </a:pPr>
            <a:r>
              <a:rPr lang="en-CA" b="0" i="0" u="none" strike="noStrike" baseline="0" dirty="0" smtClean="0">
                <a:latin typeface="Arial" panose="020B0604020202020204" pitchFamily="34" charset="0"/>
              </a:rPr>
              <a:t>There are also many medical implants such as muscle stimulators, artificial hearts and even replacement corneas. </a:t>
            </a:r>
          </a:p>
          <a:p>
            <a:pPr marL="354013" indent="-354013">
              <a:lnSpc>
                <a:spcPct val="120000"/>
              </a:lnSpc>
              <a:spcBef>
                <a:spcPts val="0"/>
              </a:spcBef>
            </a:pPr>
            <a:r>
              <a:rPr lang="en-CA" b="0" i="0" u="none" strike="noStrike" baseline="0" dirty="0" smtClean="0">
                <a:latin typeface="Arial" panose="020B0604020202020204" pitchFamily="34" charset="0"/>
              </a:rPr>
              <a:t>However, such devices are primarily non-interactive. </a:t>
            </a:r>
          </a:p>
          <a:p>
            <a:pPr marL="354013" indent="-354013">
              <a:lnSpc>
                <a:spcPct val="120000"/>
              </a:lnSpc>
              <a:spcBef>
                <a:spcPts val="0"/>
              </a:spcBef>
            </a:pPr>
            <a:r>
              <a:rPr lang="en-CA" b="0" i="0" u="none" strike="noStrike" baseline="0" dirty="0" smtClean="0">
                <a:latin typeface="Arial" panose="020B0604020202020204" pitchFamily="34" charset="0"/>
              </a:rPr>
              <a:t>It is when we have interactive implants and </a:t>
            </a:r>
            <a:r>
              <a:rPr lang="en-CA" b="0" i="0" u="none" strike="noStrike" baseline="0" dirty="0" err="1" smtClean="0">
                <a:latin typeface="Arial" panose="020B0604020202020204" pitchFamily="34" charset="0"/>
              </a:rPr>
              <a:t>wearables</a:t>
            </a:r>
            <a:r>
              <a:rPr lang="en-CA" b="0" i="0" u="none" strike="noStrike" baseline="0" dirty="0" smtClean="0">
                <a:latin typeface="Arial" panose="020B0604020202020204" pitchFamily="34" charset="0"/>
              </a:rPr>
              <a:t> that things get interesting.</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3034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2294"/>
            <a:ext cx="7886700" cy="566618"/>
          </a:xfrm>
        </p:spPr>
        <p:txBody>
          <a:bodyPr/>
          <a:lstStyle/>
          <a:p>
            <a:r>
              <a:rPr lang="en-US" sz="3600" i="0" u="none" strike="noStrike" kern="1400" baseline="0" dirty="0">
                <a:latin typeface="Arial" panose="020B0604020202020204" pitchFamily="34" charset="0"/>
              </a:rPr>
              <a:t>Spacesuits </a:t>
            </a:r>
          </a:p>
        </p:txBody>
      </p:sp>
      <p:sp>
        <p:nvSpPr>
          <p:cNvPr id="3" name="Text Placeholder 2"/>
          <p:cNvSpPr>
            <a:spLocks noGrp="1"/>
          </p:cNvSpPr>
          <p:nvPr>
            <p:ph type="body" idx="4294967295"/>
          </p:nvPr>
        </p:nvSpPr>
        <p:spPr>
          <a:xfrm>
            <a:off x="662400" y="1411560"/>
            <a:ext cx="8098617" cy="4870866"/>
          </a:xfrm>
        </p:spPr>
        <p:txBody>
          <a:bodyPr>
            <a:normAutofit/>
          </a:bodyPr>
          <a:lstStyle/>
          <a:p>
            <a:pPr marL="354013" indent="-354013"/>
            <a:r>
              <a:rPr lang="en-CA" b="0" i="0" u="none" strike="noStrike" baseline="0" dirty="0" smtClean="0">
                <a:latin typeface="Arial" panose="020B0604020202020204" pitchFamily="34" charset="0"/>
              </a:rPr>
              <a:t>Spacesuits and the military and emergency services demonstrate the most advanced examples of wearable computing.</a:t>
            </a:r>
          </a:p>
          <a:p>
            <a:pPr marL="354013" indent="-354013"/>
            <a:r>
              <a:rPr lang="en-CA" b="0" i="0" u="none" strike="noStrike" baseline="0" dirty="0" smtClean="0">
                <a:latin typeface="Arial" panose="020B0604020202020204" pitchFamily="34" charset="0"/>
              </a:rPr>
              <a:t>The ongoing Future Force Warrior project in the United States has visions for what the soldier in 2020 will be wearing. </a:t>
            </a:r>
          </a:p>
          <a:p>
            <a:pPr marL="354013" indent="-354013"/>
            <a:r>
              <a:rPr lang="en-CA" b="0" i="0" u="none" strike="noStrike" baseline="0" dirty="0" smtClean="0">
                <a:latin typeface="Arial" panose="020B0604020202020204" pitchFamily="34" charset="0"/>
              </a:rPr>
              <a:t>Firefighters may have protective clothing with built-in audio, GPS and head-up displays (where information is displayed on the visor of the protective helmet) to show the plans of buildings, for example.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25963602"/>
      </p:ext>
    </p:extLst>
  </p:cSld>
  <p:clrMapOvr>
    <a:masterClrMapping/>
  </p:clrMapOvr>
</p:sld>
</file>

<file path=ppt/theme/theme1.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4182</Words>
  <Application>Microsoft Office PowerPoint</Application>
  <PresentationFormat>On-screen Show (4:3)</PresentationFormat>
  <Paragraphs>201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ＭＳ Ｐゴシック</vt:lpstr>
      <vt:lpstr>Arial</vt:lpstr>
      <vt:lpstr>Calibri</vt:lpstr>
      <vt:lpstr>Times</vt:lpstr>
      <vt:lpstr>Verdana</vt:lpstr>
      <vt:lpstr>4_Default Design</vt:lpstr>
      <vt:lpstr>PowerPoint Presentation</vt:lpstr>
      <vt:lpstr>Contents</vt:lpstr>
      <vt:lpstr>Aims (1 of 2)</vt:lpstr>
      <vt:lpstr>Aims (2 of 2)</vt:lpstr>
      <vt:lpstr>Introduction</vt:lpstr>
      <vt:lpstr>Human–Computer Confluence</vt:lpstr>
      <vt:lpstr>Vuman</vt:lpstr>
      <vt:lpstr>Other applications</vt:lpstr>
      <vt:lpstr>Spacesuits </vt:lpstr>
      <vt:lpstr>Wearable computers </vt:lpstr>
      <vt:lpstr>Steve Mann</vt:lpstr>
      <vt:lpstr>Spacesuits</vt:lpstr>
      <vt:lpstr>Other issues</vt:lpstr>
      <vt:lpstr>Challenge</vt:lpstr>
      <vt:lpstr>Smart materials</vt:lpstr>
      <vt:lpstr>Some smart materials</vt:lpstr>
      <vt:lpstr>Smart fabrics</vt:lpstr>
      <vt:lpstr>PPy</vt:lpstr>
      <vt:lpstr>Graphene</vt:lpstr>
      <vt:lpstr>Challenge </vt:lpstr>
      <vt:lpstr>Material design</vt:lpstr>
      <vt:lpstr>HCI theories</vt:lpstr>
      <vt:lpstr>Interaction design as composition</vt:lpstr>
      <vt:lpstr>Interaction patterns</vt:lpstr>
      <vt:lpstr>For example</vt:lpstr>
      <vt:lpstr>From materials to implants (1 of 2)</vt:lpstr>
      <vt:lpstr>From materials to implants (2 of 2)</vt:lpstr>
      <vt:lpstr>Implants</vt:lpstr>
      <vt:lpstr>Challenge </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computing</dc:title>
  <dc:creator>Benyon, David</dc:creator>
  <cp:lastModifiedBy>Anbuselvi, Chinnadurai</cp:lastModifiedBy>
  <cp:revision>95</cp:revision>
  <dcterms:created xsi:type="dcterms:W3CDTF">2017-11-29T16:17:09Z</dcterms:created>
  <dcterms:modified xsi:type="dcterms:W3CDTF">2019-01-21T14:33:36Z</dcterms:modified>
</cp:coreProperties>
</file>