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65"/>
  </p:notesMasterIdLst>
  <p:sldIdLst>
    <p:sldId id="321"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22" r:id="rId55"/>
    <p:sldId id="312" r:id="rId56"/>
    <p:sldId id="313" r:id="rId57"/>
    <p:sldId id="314" r:id="rId58"/>
    <p:sldId id="315" r:id="rId59"/>
    <p:sldId id="316" r:id="rId60"/>
    <p:sldId id="317" r:id="rId61"/>
    <p:sldId id="318" r:id="rId62"/>
    <p:sldId id="319" r:id="rId63"/>
    <p:sldId id="320" r:id="rId64"/>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4" pos="703" userDrawn="1">
          <p15:clr>
            <a:srgbClr val="A4A3A4"/>
          </p15:clr>
        </p15:guide>
        <p15:guide id="5" pos="975" userDrawn="1">
          <p15:clr>
            <a:srgbClr val="A4A3A4"/>
          </p15:clr>
        </p15:guide>
        <p15:guide id="6" pos="5579" userDrawn="1">
          <p15:clr>
            <a:srgbClr val="A4A3A4"/>
          </p15:clr>
        </p15:guide>
        <p15:guide id="7" orient="horz" pos="527" userDrawn="1">
          <p15:clr>
            <a:srgbClr val="A4A3A4"/>
          </p15:clr>
        </p15:guide>
        <p15:guide id="8" orient="horz" pos="958" userDrawn="1">
          <p15:clr>
            <a:srgbClr val="A4A3A4"/>
          </p15:clr>
        </p15:guide>
        <p15:guide id="9" orient="horz" pos="3997" userDrawn="1">
          <p15:clr>
            <a:srgbClr val="A4A3A4"/>
          </p15:clr>
        </p15:guide>
        <p15:guide id="10" orient="horz" pos="395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on, Bincy" initials="MB" lastIdx="5" clrIdx="0">
    <p:extLst>
      <p:ext uri="{19B8F6BF-5375-455C-9EA6-DF929625EA0E}">
        <p15:presenceInfo xmlns:p15="http://schemas.microsoft.com/office/powerpoint/2012/main" userId="Menon, Bincy" providerId="None"/>
      </p:ext>
    </p:extLst>
  </p:cmAuthor>
  <p:cmAuthor id="2" name="Laser" initials="CE"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3837" autoAdjust="0"/>
  </p:normalViewPr>
  <p:slideViewPr>
    <p:cSldViewPr snapToGrid="0" snapToObjects="1">
      <p:cViewPr varScale="1">
        <p:scale>
          <a:sx n="108" d="100"/>
          <a:sy n="108" d="100"/>
        </p:scale>
        <p:origin x="1932" y="102"/>
      </p:cViewPr>
      <p:guideLst>
        <p:guide orient="horz" pos="2160"/>
        <p:guide pos="2880"/>
        <p:guide pos="703"/>
        <p:guide pos="975"/>
        <p:guide pos="5579"/>
        <p:guide orient="horz" pos="527"/>
        <p:guide orient="horz" pos="958"/>
        <p:guide orient="horz" pos="3997"/>
        <p:guide orient="horz" pos="395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69A32D20-E4E2-4809-B662-A5CCD11649EE}" type="datetimeFigureOut">
              <a:rPr lang="en-IN" smtClean="0"/>
              <a:t>21-01-2019</a:t>
            </a:fld>
            <a:endParaRPr lang="en-IN"/>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CA512D3-A3F8-4324-A768-4F764E5E65CE}" type="slidenum">
              <a:rPr lang="en-IN" smtClean="0"/>
              <a:t>‹#›</a:t>
            </a:fld>
            <a:endParaRPr lang="en-IN"/>
          </a:p>
        </p:txBody>
      </p:sp>
    </p:spTree>
    <p:extLst>
      <p:ext uri="{BB962C8B-B14F-4D97-AF65-F5344CB8AC3E}">
        <p14:creationId xmlns:p14="http://schemas.microsoft.com/office/powerpoint/2010/main" val="1300748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C07E3DFF-687C-4CF5-9849-A92F8D4F2927}"/>
              </a:ext>
            </a:extLst>
          </p:cNvPr>
          <p:cNvSpPr>
            <a:spLocks noGrp="1" noRot="1" noChangeAspect="1" noTextEdit="1"/>
          </p:cNvSpPr>
          <p:nvPr>
            <p:ph type="sldImg"/>
          </p:nvPr>
        </p:nvSpPr>
        <p:spPr bwMode="auto">
          <a:xfrm>
            <a:off x="1257300" y="720725"/>
            <a:ext cx="4802188"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C6B76B4B-C18C-44F1-BB19-C0D2A42E25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09FB6AC2-2AD9-4AEB-9E72-C465C857B9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anose="020F0502020204030204" pitchFamily="34" charset="0"/>
              </a:defRPr>
            </a:lvl1pPr>
            <a:lvl2pPr marL="785372" indent="-302066">
              <a:spcBef>
                <a:spcPct val="30000"/>
              </a:spcBef>
              <a:defRPr sz="1300">
                <a:solidFill>
                  <a:schemeClr val="tx1"/>
                </a:solidFill>
                <a:latin typeface="Calibri" panose="020F0502020204030204" pitchFamily="34" charset="0"/>
              </a:defRPr>
            </a:lvl2pPr>
            <a:lvl3pPr marL="1208265" indent="-241653">
              <a:spcBef>
                <a:spcPct val="30000"/>
              </a:spcBef>
              <a:defRPr sz="1300">
                <a:solidFill>
                  <a:schemeClr val="tx1"/>
                </a:solidFill>
                <a:latin typeface="Calibri" panose="020F0502020204030204" pitchFamily="34" charset="0"/>
              </a:defRPr>
            </a:lvl3pPr>
            <a:lvl4pPr marL="1691571" indent="-241653">
              <a:spcBef>
                <a:spcPct val="30000"/>
              </a:spcBef>
              <a:defRPr sz="1300">
                <a:solidFill>
                  <a:schemeClr val="tx1"/>
                </a:solidFill>
                <a:latin typeface="Calibri" panose="020F0502020204030204" pitchFamily="34" charset="0"/>
              </a:defRPr>
            </a:lvl4pPr>
            <a:lvl5pPr marL="2174878" indent="-241653">
              <a:spcBef>
                <a:spcPct val="30000"/>
              </a:spcBef>
              <a:defRPr sz="1300">
                <a:solidFill>
                  <a:schemeClr val="tx1"/>
                </a:solidFill>
                <a:latin typeface="Calibri" panose="020F0502020204030204" pitchFamily="34" charset="0"/>
              </a:defRPr>
            </a:lvl5pPr>
            <a:lvl6pPr marL="2658184" indent="-241653" eaLnBrk="0" fontAlgn="base" hangingPunct="0">
              <a:spcBef>
                <a:spcPct val="30000"/>
              </a:spcBef>
              <a:spcAft>
                <a:spcPct val="0"/>
              </a:spcAft>
              <a:defRPr sz="1300">
                <a:solidFill>
                  <a:schemeClr val="tx1"/>
                </a:solidFill>
                <a:latin typeface="Calibri" panose="020F0502020204030204" pitchFamily="34" charset="0"/>
              </a:defRPr>
            </a:lvl6pPr>
            <a:lvl7pPr marL="3141490" indent="-241653" eaLnBrk="0" fontAlgn="base" hangingPunct="0">
              <a:spcBef>
                <a:spcPct val="30000"/>
              </a:spcBef>
              <a:spcAft>
                <a:spcPct val="0"/>
              </a:spcAft>
              <a:defRPr sz="1300">
                <a:solidFill>
                  <a:schemeClr val="tx1"/>
                </a:solidFill>
                <a:latin typeface="Calibri" panose="020F0502020204030204" pitchFamily="34" charset="0"/>
              </a:defRPr>
            </a:lvl7pPr>
            <a:lvl8pPr marL="3624796" indent="-241653" eaLnBrk="0" fontAlgn="base" hangingPunct="0">
              <a:spcBef>
                <a:spcPct val="30000"/>
              </a:spcBef>
              <a:spcAft>
                <a:spcPct val="0"/>
              </a:spcAft>
              <a:defRPr sz="1300">
                <a:solidFill>
                  <a:schemeClr val="tx1"/>
                </a:solidFill>
                <a:latin typeface="Calibri" panose="020F0502020204030204" pitchFamily="34" charset="0"/>
              </a:defRPr>
            </a:lvl8pPr>
            <a:lvl9pPr marL="4108102" indent="-241653" eaLnBrk="0" fontAlgn="base" hangingPunct="0">
              <a:spcBef>
                <a:spcPct val="30000"/>
              </a:spcBef>
              <a:spcAft>
                <a:spcPct val="0"/>
              </a:spcAft>
              <a:defRPr sz="1300">
                <a:solidFill>
                  <a:schemeClr val="tx1"/>
                </a:solidFill>
                <a:latin typeface="Calibri" panose="020F0502020204030204" pitchFamily="34" charset="0"/>
              </a:defRPr>
            </a:lvl9pPr>
          </a:lstStyle>
          <a:p>
            <a:pPr defTabSz="966612">
              <a:spcBef>
                <a:spcPct val="0"/>
              </a:spcBef>
              <a:defRPr/>
            </a:pPr>
            <a:fld id="{DA64A975-5D67-410A-801F-8BEDDF40DB8A}" type="slidenum">
              <a:rPr lang="en-US" altLang="en-US">
                <a:solidFill>
                  <a:srgbClr val="000000"/>
                </a:solidFill>
                <a:latin typeface="Arial" panose="020B0604020202020204" pitchFamily="34" charset="0"/>
                <a:ea typeface="ＭＳ Ｐゴシック" panose="020B0600070205080204" pitchFamily="34" charset="-128"/>
              </a:rPr>
              <a:pPr defTabSz="966612">
                <a:spcBef>
                  <a:spcPct val="0"/>
                </a:spcBef>
                <a:defRPr/>
              </a:pPr>
              <a:t>1</a:t>
            </a:fld>
            <a:endParaRPr lang="en-US" altLang="en-US" dirty="0">
              <a:solidFill>
                <a:srgbClr val="000000"/>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512250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117343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12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0190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500">
                <a:solidFill>
                  <a:srgbClr val="007FA3"/>
                </a:solidFill>
              </a:defRPr>
            </a:lvl1pPr>
            <a:lvl2pPr marL="0" indent="0">
              <a:spcBef>
                <a:spcPts val="0"/>
              </a:spcBef>
              <a:buNone/>
              <a:defRPr sz="1800">
                <a:solidFill>
                  <a:schemeClr val="bg1"/>
                </a:solidFill>
              </a:defRPr>
            </a:lvl2pPr>
            <a:lvl3pPr marL="0" indent="0">
              <a:spcBef>
                <a:spcPts val="0"/>
              </a:spcBef>
              <a:buNone/>
              <a:defRPr sz="1800">
                <a:solidFill>
                  <a:schemeClr val="bg1"/>
                </a:solidFill>
              </a:defRPr>
            </a:lvl3pPr>
            <a:lvl4pPr marL="0" indent="0">
              <a:spcBef>
                <a:spcPts val="0"/>
              </a:spcBef>
              <a:buNone/>
              <a:defRPr sz="1800">
                <a:solidFill>
                  <a:schemeClr val="bg1"/>
                </a:solidFill>
              </a:defRPr>
            </a:lvl4pPr>
            <a:lvl5pPr marL="0" indent="0">
              <a:spcBef>
                <a:spcPts val="0"/>
              </a:spcBef>
              <a:buNone/>
              <a:defRPr sz="1800">
                <a:solidFill>
                  <a:schemeClr val="bg1"/>
                </a:solidFill>
              </a:defRPr>
            </a:lvl5pPr>
            <a:lvl6pPr marL="0" indent="0">
              <a:spcBef>
                <a:spcPts val="0"/>
              </a:spcBef>
              <a:buNone/>
              <a:defRPr sz="1800">
                <a:solidFill>
                  <a:schemeClr val="bg1"/>
                </a:solidFill>
              </a:defRPr>
            </a:lvl6pPr>
            <a:lvl7pPr marL="0" indent="0">
              <a:spcBef>
                <a:spcPts val="0"/>
              </a:spcBef>
              <a:buNone/>
              <a:defRPr sz="1800">
                <a:solidFill>
                  <a:schemeClr val="bg1"/>
                </a:solidFill>
              </a:defRPr>
            </a:lvl7pPr>
            <a:lvl8pPr marL="0" indent="0">
              <a:spcBef>
                <a:spcPts val="0"/>
              </a:spcBef>
              <a:buNone/>
              <a:defRPr sz="1800">
                <a:solidFill>
                  <a:schemeClr val="bg1"/>
                </a:solidFill>
              </a:defRPr>
            </a:lvl8pPr>
            <a:lvl9pPr marL="0" indent="0">
              <a:spcBef>
                <a:spcPts val="0"/>
              </a:spcBef>
              <a:buNone/>
              <a:defRPr sz="180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5029200" y="1600203"/>
            <a:ext cx="3657600" cy="1600199"/>
          </a:xfrm>
        </p:spPr>
        <p:txBody>
          <a:bodyPr anchor="b">
            <a:noAutofit/>
          </a:bodyPr>
          <a:lstStyle>
            <a:lvl1pPr marL="0" indent="0">
              <a:spcBef>
                <a:spcPts val="0"/>
              </a:spcBef>
              <a:buNone/>
              <a:defRPr sz="2250" baseline="0"/>
            </a:lvl1pPr>
            <a:lvl2pPr marL="0" indent="0">
              <a:spcBef>
                <a:spcPts val="0"/>
              </a:spcBef>
              <a:buNone/>
              <a:defRPr sz="3300"/>
            </a:lvl2pPr>
            <a:lvl3pPr marL="0" indent="0">
              <a:spcBef>
                <a:spcPts val="0"/>
              </a:spcBef>
              <a:buNone/>
              <a:defRPr sz="3300"/>
            </a:lvl3pPr>
            <a:lvl4pPr marL="0" indent="0">
              <a:spcBef>
                <a:spcPts val="0"/>
              </a:spcBef>
              <a:buNone/>
              <a:defRPr sz="3300"/>
            </a:lvl4pPr>
            <a:lvl5pPr marL="0" indent="0">
              <a:spcBef>
                <a:spcPts val="0"/>
              </a:spcBef>
              <a:buNone/>
              <a:defRPr sz="3300"/>
            </a:lvl5pPr>
            <a:lvl6pPr marL="0" indent="0">
              <a:spcBef>
                <a:spcPts val="0"/>
              </a:spcBef>
              <a:buNone/>
              <a:defRPr sz="3300"/>
            </a:lvl6pPr>
            <a:lvl7pPr marL="0" indent="0">
              <a:spcBef>
                <a:spcPts val="0"/>
              </a:spcBef>
              <a:buNone/>
              <a:defRPr sz="3300"/>
            </a:lvl7pPr>
            <a:lvl8pPr marL="0" indent="0">
              <a:spcBef>
                <a:spcPts val="0"/>
              </a:spcBef>
              <a:buNone/>
              <a:defRPr sz="3300"/>
            </a:lvl8pPr>
            <a:lvl9pPr marL="0" indent="0">
              <a:spcBef>
                <a:spcPts val="0"/>
              </a:spcBef>
              <a:buNone/>
              <a:defRPr sz="3300"/>
            </a:lvl9pPr>
          </a:lstStyle>
          <a:p>
            <a:pPr lvl="0"/>
            <a:r>
              <a:rPr lang="en-US"/>
              <a:t>Click to edit Master text styles</a:t>
            </a:r>
          </a:p>
        </p:txBody>
      </p:sp>
      <p:sp>
        <p:nvSpPr>
          <p:cNvPr id="10" name="Text Placeholder 8"/>
          <p:cNvSpPr>
            <a:spLocks noGrp="1"/>
          </p:cNvSpPr>
          <p:nvPr>
            <p:ph type="body" sz="quarter" idx="15"/>
          </p:nvPr>
        </p:nvSpPr>
        <p:spPr>
          <a:xfrm>
            <a:off x="5029200" y="3200402"/>
            <a:ext cx="3657600" cy="2925763"/>
          </a:xfrm>
        </p:spPr>
        <p:txBody>
          <a:bodyPr>
            <a:noAutofit/>
          </a:bodyPr>
          <a:lstStyle>
            <a:lvl1pPr marL="0" indent="0">
              <a:spcBef>
                <a:spcPts val="0"/>
              </a:spcBef>
              <a:buNone/>
              <a:defRPr sz="165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1/21/2019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180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373620551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475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671501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242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52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0067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30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061760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4191820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Text Box 13"/>
          <p:cNvSpPr txBox="1">
            <a:spLocks noChangeArrowheads="1"/>
          </p:cNvSpPr>
          <p:nvPr userDrawn="1"/>
        </p:nvSpPr>
        <p:spPr bwMode="auto">
          <a:xfrm>
            <a:off x="185739" y="6416677"/>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Verdana" panose="020B0604030504040204" pitchFamily="34" charset="0"/>
              </a:rPr>
              <a:t>Copyright © 2019, </a:t>
            </a:r>
            <a:r>
              <a:rPr lang="en-US" sz="1200" dirty="0" smtClean="0">
                <a:solidFill>
                  <a:srgbClr val="000000"/>
                </a:solidFill>
                <a:latin typeface="Arial"/>
                <a:ea typeface="Verdana" panose="020B0604030504040204" pitchFamily="34" charset="0"/>
                <a:cs typeface="Verdana" panose="020B0604030504040204" pitchFamily="34" charset="0"/>
              </a:rPr>
              <a:t>2014, 2010 </a:t>
            </a:r>
            <a:r>
              <a:rPr lang="en-US" sz="1200" dirty="0">
                <a:solidFill>
                  <a:srgbClr val="000000"/>
                </a:solidFill>
                <a:latin typeface="Arial"/>
                <a:ea typeface="Verdana" panose="020B0604030504040204" pitchFamily="34" charset="0"/>
                <a:cs typeface="Verdana" panose="020B0604030504040204" pitchFamily="34" charset="0"/>
              </a:rPr>
              <a:t>Pearson Education, Inc. All Rights Reserved</a:t>
            </a:r>
            <a:endParaRPr lang="en-GB" sz="1200" dirty="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1"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165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0" fontAlgn="base" hangingPunct="0">
        <a:spcBef>
          <a:spcPct val="0"/>
        </a:spcBef>
        <a:spcAft>
          <a:spcPct val="0"/>
        </a:spcAft>
        <a:defRPr sz="2700" b="1">
          <a:solidFill>
            <a:srgbClr val="007FA3"/>
          </a:solidFill>
          <a:latin typeface="+mj-lt"/>
          <a:ea typeface="+mj-ea"/>
          <a:cs typeface="+mj-cs"/>
        </a:defRPr>
      </a:lvl1pPr>
      <a:lvl2pPr algn="ctr" rtl="0" eaLnBrk="0" fontAlgn="base" hangingPunct="0">
        <a:spcBef>
          <a:spcPct val="0"/>
        </a:spcBef>
        <a:spcAft>
          <a:spcPct val="0"/>
        </a:spcAft>
        <a:defRPr sz="3000" b="1">
          <a:solidFill>
            <a:srgbClr val="007FA3"/>
          </a:solidFill>
          <a:latin typeface="Arial" pitchFamily="34" charset="0"/>
        </a:defRPr>
      </a:lvl2pPr>
      <a:lvl3pPr algn="ctr" rtl="0" eaLnBrk="0" fontAlgn="base" hangingPunct="0">
        <a:spcBef>
          <a:spcPct val="0"/>
        </a:spcBef>
        <a:spcAft>
          <a:spcPct val="0"/>
        </a:spcAft>
        <a:defRPr sz="3000" b="1">
          <a:solidFill>
            <a:srgbClr val="007FA3"/>
          </a:solidFill>
          <a:latin typeface="Arial" pitchFamily="34" charset="0"/>
        </a:defRPr>
      </a:lvl3pPr>
      <a:lvl4pPr algn="ctr" rtl="0" eaLnBrk="0" fontAlgn="base" hangingPunct="0">
        <a:spcBef>
          <a:spcPct val="0"/>
        </a:spcBef>
        <a:spcAft>
          <a:spcPct val="0"/>
        </a:spcAft>
        <a:defRPr sz="3000" b="1">
          <a:solidFill>
            <a:srgbClr val="007FA3"/>
          </a:solidFill>
          <a:latin typeface="Arial" pitchFamily="34" charset="0"/>
        </a:defRPr>
      </a:lvl4pPr>
      <a:lvl5pPr algn="ctr" rtl="0" eaLnBrk="0" fontAlgn="base" hangingPunct="0">
        <a:spcBef>
          <a:spcPct val="0"/>
        </a:spcBef>
        <a:spcAft>
          <a:spcPct val="0"/>
        </a:spcAft>
        <a:defRPr sz="3000" b="1">
          <a:solidFill>
            <a:srgbClr val="007FA3"/>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p:titleStyle>
    <p:bodyStyle>
      <a:lvl1pPr marL="257175" indent="-257175" algn="l" rtl="0" eaLnBrk="0" fontAlgn="base" hangingPunct="0">
        <a:spcBef>
          <a:spcPct val="20000"/>
        </a:spcBef>
        <a:spcAft>
          <a:spcPct val="0"/>
        </a:spcAft>
        <a:buClr>
          <a:srgbClr val="007FA3"/>
        </a:buClr>
        <a:buChar char="•"/>
        <a:defRPr sz="2400">
          <a:solidFill>
            <a:schemeClr val="tx1"/>
          </a:solidFill>
          <a:latin typeface="+mj-lt"/>
          <a:ea typeface="+mn-ea"/>
          <a:cs typeface="+mn-cs"/>
        </a:defRPr>
      </a:lvl1pPr>
      <a:lvl2pPr marL="557213" indent="-214313" algn="l" rtl="0" eaLnBrk="0" fontAlgn="base" hangingPunct="0">
        <a:spcBef>
          <a:spcPct val="20000"/>
        </a:spcBef>
        <a:spcAft>
          <a:spcPct val="0"/>
        </a:spcAft>
        <a:buClr>
          <a:srgbClr val="007FA3"/>
        </a:buClr>
        <a:buChar char="–"/>
        <a:defRPr sz="2100">
          <a:solidFill>
            <a:schemeClr val="tx1"/>
          </a:solidFill>
          <a:latin typeface="+mj-lt"/>
        </a:defRPr>
      </a:lvl2pPr>
      <a:lvl3pPr marL="857250" indent="-171450" algn="l" rtl="0" eaLnBrk="0" fontAlgn="base" hangingPunct="0">
        <a:spcBef>
          <a:spcPct val="20000"/>
        </a:spcBef>
        <a:spcAft>
          <a:spcPct val="0"/>
        </a:spcAft>
        <a:buClr>
          <a:srgbClr val="007FA3"/>
        </a:buClr>
        <a:buChar char="•"/>
        <a:defRPr sz="1800">
          <a:solidFill>
            <a:schemeClr val="tx1"/>
          </a:solidFill>
          <a:latin typeface="+mj-lt"/>
        </a:defRPr>
      </a:lvl3pPr>
      <a:lvl4pPr marL="1200150" indent="-171450" algn="l" rtl="0" eaLnBrk="0" fontAlgn="base" hangingPunct="0">
        <a:spcBef>
          <a:spcPct val="20000"/>
        </a:spcBef>
        <a:spcAft>
          <a:spcPct val="0"/>
        </a:spcAft>
        <a:buClr>
          <a:srgbClr val="007FA3"/>
        </a:buClr>
        <a:buChar char="–"/>
        <a:defRPr sz="1500">
          <a:solidFill>
            <a:schemeClr val="tx1"/>
          </a:solidFill>
          <a:latin typeface="+mj-lt"/>
        </a:defRPr>
      </a:lvl4pPr>
      <a:lvl5pPr marL="1543050" indent="-171450" algn="l" rtl="0" eaLnBrk="0" fontAlgn="base" hangingPunct="0">
        <a:spcBef>
          <a:spcPct val="20000"/>
        </a:spcBef>
        <a:spcAft>
          <a:spcPct val="0"/>
        </a:spcAft>
        <a:buChar char="»"/>
        <a:defRPr sz="1500">
          <a:solidFill>
            <a:schemeClr val="tx1"/>
          </a:solidFill>
          <a:latin typeface="+mj-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4EB52C-187A-4233-8479-BF53A6EC3191}"/>
              </a:ext>
            </a:extLst>
          </p:cNvPr>
          <p:cNvSpPr txBox="1">
            <a:spLocks/>
          </p:cNvSpPr>
          <p:nvPr/>
        </p:nvSpPr>
        <p:spPr bwMode="auto">
          <a:xfrm>
            <a:off x="260350" y="112713"/>
            <a:ext cx="8502650" cy="1660525"/>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IN" sz="3600" b="1" i="0" u="none" strike="noStrike" kern="1200" cap="none" spc="0" normalizeH="0" baseline="0" noProof="0" dirty="0">
                <a:ln>
                  <a:noFill/>
                </a:ln>
                <a:solidFill>
                  <a:srgbClr val="007BA4"/>
                </a:solidFill>
                <a:effectLst/>
                <a:uLnTx/>
                <a:uFillTx/>
                <a:latin typeface="Arial"/>
                <a:ea typeface="+mj-ea"/>
                <a:cs typeface="+mj-cs"/>
              </a:rPr>
              <a:t>Designing User Experience</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8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A guide to HCI, UX and Interaction Design</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0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Fourth Edition</a:t>
            </a:r>
          </a:p>
        </p:txBody>
      </p:sp>
      <p:pic>
        <p:nvPicPr>
          <p:cNvPr id="6" name="Picture 5">
            <a:extLst>
              <a:ext uri="{FF2B5EF4-FFF2-40B4-BE49-F238E27FC236}">
                <a16:creationId xmlns:a16="http://schemas.microsoft.com/office/drawing/2014/main" id="{1613632F-15D7-468D-90F9-2EB3B877691E}"/>
              </a:ext>
            </a:extLst>
          </p:cNvPr>
          <p:cNvPicPr>
            <a:picLocks noChangeAspect="1"/>
          </p:cNvPicPr>
          <p:nvPr/>
        </p:nvPicPr>
        <p:blipFill>
          <a:blip r:embed="rId3"/>
          <a:stretch>
            <a:fillRect/>
          </a:stretch>
        </p:blipFill>
        <p:spPr>
          <a:xfrm>
            <a:off x="466725" y="1852613"/>
            <a:ext cx="3176588" cy="4316412"/>
          </a:xfrm>
          <a:prstGeom prst="rect">
            <a:avLst/>
          </a:prstGeom>
          <a:effectLst>
            <a:outerShdw blurRad="50800" dist="38100" dir="2700000" algn="tl" rotWithShape="0">
              <a:prstClr val="black">
                <a:alpha val="40000"/>
              </a:prstClr>
            </a:outerShdw>
          </a:effectLst>
        </p:spPr>
      </p:pic>
      <p:sp>
        <p:nvSpPr>
          <p:cNvPr id="7" name="Text Placeholder 4"/>
          <p:cNvSpPr txBox="1">
            <a:spLocks/>
          </p:cNvSpPr>
          <p:nvPr/>
        </p:nvSpPr>
        <p:spPr bwMode="auto">
          <a:xfrm>
            <a:off x="4602163" y="2422252"/>
            <a:ext cx="38242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spcBef>
                <a:spcPts val="1200"/>
              </a:spcBef>
              <a:buFontTx/>
              <a:buNone/>
              <a:defRPr/>
            </a:pPr>
            <a:r>
              <a:rPr lang="en-IN" sz="3000" dirty="0"/>
              <a:t>Part </a:t>
            </a:r>
            <a:r>
              <a:rPr lang="en-IN" sz="3000" dirty="0" smtClean="0"/>
              <a:t>IV</a:t>
            </a:r>
          </a:p>
          <a:p>
            <a:pPr marL="0" indent="0">
              <a:spcBef>
                <a:spcPts val="1200"/>
              </a:spcBef>
              <a:buFontTx/>
              <a:buNone/>
              <a:defRPr/>
            </a:pPr>
            <a:r>
              <a:rPr lang="en-US" sz="2200" kern="0" dirty="0"/>
              <a:t>Foundations of UX design</a:t>
            </a:r>
          </a:p>
        </p:txBody>
      </p:sp>
      <p:sp>
        <p:nvSpPr>
          <p:cNvPr id="10" name="Text Placeholder 4">
            <a:extLst>
              <a:ext uri="{FF2B5EF4-FFF2-40B4-BE49-F238E27FC236}">
                <a16:creationId xmlns:a16="http://schemas.microsoft.com/office/drawing/2014/main" id="{1DAE6CC2-B40B-4219-8260-15CB3ED73931}"/>
              </a:ext>
            </a:extLst>
          </p:cNvPr>
          <p:cNvSpPr txBox="1">
            <a:spLocks/>
          </p:cNvSpPr>
          <p:nvPr/>
        </p:nvSpPr>
        <p:spPr bwMode="auto">
          <a:xfrm>
            <a:off x="4564063" y="3612104"/>
            <a:ext cx="3862387"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ts val="600"/>
              </a:spcBef>
              <a:spcAft>
                <a:spcPct val="0"/>
              </a:spcAft>
              <a:buClrTx/>
              <a:buSzTx/>
              <a:buFontTx/>
              <a:buNone/>
              <a:tabLst/>
              <a:defRPr/>
            </a:pPr>
            <a:r>
              <a:rPr kumimoji="0" lang="en-US" sz="3000" b="0" i="0" u="none" strike="noStrike" kern="0" cap="none" spc="0" normalizeH="0" baseline="0" noProof="0" dirty="0">
                <a:ln>
                  <a:noFill/>
                </a:ln>
                <a:solidFill>
                  <a:srgbClr val="000000"/>
                </a:solidFill>
                <a:effectLst/>
                <a:uLnTx/>
                <a:uFillTx/>
                <a:latin typeface="Arial"/>
                <a:ea typeface="+mn-ea"/>
                <a:cs typeface="+mn-cs"/>
              </a:rPr>
              <a:t>Chapter </a:t>
            </a:r>
            <a:r>
              <a:rPr kumimoji="0" lang="en-US" sz="3000" b="0" i="0" u="none" strike="noStrike" kern="0" cap="none" spc="0" normalizeH="0" baseline="0" noProof="0" dirty="0" smtClean="0">
                <a:ln>
                  <a:noFill/>
                </a:ln>
                <a:solidFill>
                  <a:srgbClr val="000000"/>
                </a:solidFill>
                <a:effectLst/>
                <a:uLnTx/>
                <a:uFillTx/>
                <a:latin typeface="Arial"/>
                <a:ea typeface="+mn-ea"/>
                <a:cs typeface="+mn-cs"/>
              </a:rPr>
              <a:t>21</a:t>
            </a:r>
            <a:endParaRPr kumimoji="0" lang="en-US" sz="3000" b="0" i="0" u="none" strike="noStrike" kern="0" cap="none" spc="0" normalizeH="0" baseline="0" noProof="0" dirty="0">
              <a:ln>
                <a:noFill/>
              </a:ln>
              <a:solidFill>
                <a:srgbClr val="000000"/>
              </a:solidFill>
              <a:effectLst/>
              <a:uLnTx/>
              <a:uFillTx/>
              <a:latin typeface="Arial"/>
              <a:ea typeface="+mn-ea"/>
              <a:cs typeface="+mn-cs"/>
            </a:endParaRPr>
          </a:p>
          <a:p>
            <a:pPr lvl="0" defTabSz="914400">
              <a:spcBef>
                <a:spcPts val="600"/>
              </a:spcBef>
              <a:buNone/>
              <a:defRPr/>
            </a:pPr>
            <a:r>
              <a:rPr lang="en-US" sz="2200" kern="0" dirty="0">
                <a:solidFill>
                  <a:srgbClr val="000000"/>
                </a:solidFill>
              </a:rPr>
              <a:t>Memory and attention</a:t>
            </a:r>
            <a:endParaRPr kumimoji="0" lang="en-US" sz="22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529597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9157"/>
            <a:ext cx="7886700" cy="652882"/>
          </a:xfrm>
        </p:spPr>
        <p:txBody>
          <a:bodyPr/>
          <a:lstStyle/>
          <a:p>
            <a:r>
              <a:rPr lang="fr-FR" sz="3600" i="0" u="none" strike="noStrike" kern="1400" baseline="0" dirty="0" err="1">
                <a:latin typeface="Arial" panose="020B0604020202020204" pitchFamily="34" charset="0"/>
              </a:rPr>
              <a:t>Working</a:t>
            </a:r>
            <a:r>
              <a:rPr lang="fr-FR" sz="3600" i="0" u="none" strike="noStrike" kern="1400" baseline="0" dirty="0">
                <a:latin typeface="Arial" panose="020B0604020202020204" pitchFamily="34" charset="0"/>
              </a:rPr>
              <a:t> </a:t>
            </a:r>
            <a:r>
              <a:rPr lang="fr-FR" sz="3600" i="0" u="none" strike="noStrike" kern="1400" baseline="0" dirty="0" err="1" smtClean="0">
                <a:latin typeface="Arial" panose="020B0604020202020204" pitchFamily="34" charset="0"/>
              </a:rPr>
              <a:t>memory</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54466"/>
            <a:ext cx="8098615" cy="4800862"/>
          </a:xfrm>
        </p:spPr>
        <p:txBody>
          <a:bodyPr>
            <a:noAutofit/>
          </a:bodyPr>
          <a:lstStyle/>
          <a:p>
            <a:pPr marL="360363" indent="-360363">
              <a:spcBef>
                <a:spcPts val="0"/>
              </a:spcBef>
            </a:pPr>
            <a:r>
              <a:rPr lang="en-CA" sz="1600" b="0" i="0" u="none" strike="noStrike" baseline="0" dirty="0" smtClean="0">
                <a:latin typeface="Arial" panose="020B0604020202020204" pitchFamily="34" charset="0"/>
              </a:rPr>
              <a:t>Memory is usually divided into a set of memory processes and a number of different types of memory store.</a:t>
            </a:r>
          </a:p>
          <a:p>
            <a:pPr marL="360363" indent="-360363">
              <a:spcBef>
                <a:spcPts val="0"/>
              </a:spcBef>
            </a:pPr>
            <a:r>
              <a:rPr lang="en-CA" sz="1600" b="0" i="0" u="none" strike="noStrike" baseline="0" dirty="0" smtClean="0">
                <a:latin typeface="Arial" panose="020B0604020202020204" pitchFamily="34" charset="0"/>
              </a:rPr>
              <a:t>As we have already noted, working memory, first identified and named by Baddeley and Hitch (1974), is made up from three linked components, namely a central executive, a </a:t>
            </a:r>
            <a:r>
              <a:rPr lang="en-CA" sz="1600" b="0" i="0" u="none" strike="noStrike" baseline="0" dirty="0" err="1" smtClean="0">
                <a:latin typeface="Arial" panose="020B0604020202020204" pitchFamily="34" charset="0"/>
              </a:rPr>
              <a:t>visuospatial</a:t>
            </a:r>
            <a:r>
              <a:rPr lang="en-CA" sz="1600" b="0" i="0" u="none" strike="noStrike" baseline="0" dirty="0" smtClean="0">
                <a:latin typeface="Arial" panose="020B0604020202020204" pitchFamily="34" charset="0"/>
              </a:rPr>
              <a:t> sketchpad and an articulatory loop (also called the phonological loop). </a:t>
            </a:r>
          </a:p>
          <a:p>
            <a:pPr marL="360363" indent="-360363">
              <a:spcBef>
                <a:spcPts val="0"/>
              </a:spcBef>
            </a:pPr>
            <a:r>
              <a:rPr lang="en-CA" sz="1600" b="0" i="0" u="none" strike="noStrike" baseline="0" dirty="0" smtClean="0">
                <a:latin typeface="Arial" panose="020B0604020202020204" pitchFamily="34" charset="0"/>
              </a:rPr>
              <a:t>The central executive is involved in decision making, planning and related activities. </a:t>
            </a:r>
          </a:p>
          <a:p>
            <a:pPr marL="360363" indent="-360363">
              <a:spcBef>
                <a:spcPts val="0"/>
              </a:spcBef>
            </a:pPr>
            <a:r>
              <a:rPr lang="en-CA" sz="1600" b="0" i="0" u="none" strike="noStrike" baseline="0" dirty="0" smtClean="0">
                <a:latin typeface="Arial" panose="020B0604020202020204" pitchFamily="34" charset="0"/>
              </a:rPr>
              <a:t>It is also closely linked to managing our ability to perform more than one thing at a time (see the section below which discusses the role of attention). </a:t>
            </a:r>
          </a:p>
          <a:p>
            <a:pPr marL="360363" indent="-360363">
              <a:spcBef>
                <a:spcPts val="0"/>
              </a:spcBef>
            </a:pPr>
            <a:r>
              <a:rPr lang="en-CA" sz="1600" b="0" i="0" u="none" strike="noStrike" baseline="0" dirty="0" smtClean="0">
                <a:latin typeface="Arial" panose="020B0604020202020204" pitchFamily="34" charset="0"/>
              </a:rPr>
              <a:t>The articulatory or phonological loop can be thought of as behaving like a loop of audio tape. </a:t>
            </a:r>
          </a:p>
          <a:p>
            <a:pPr marL="360363" indent="-360363">
              <a:spcBef>
                <a:spcPts val="0"/>
              </a:spcBef>
            </a:pPr>
            <a:r>
              <a:rPr lang="en-CA" sz="1600" b="0" i="0" u="none" strike="noStrike" baseline="0" dirty="0" smtClean="0">
                <a:latin typeface="Arial" panose="020B0604020202020204" pitchFamily="34" charset="0"/>
              </a:rPr>
              <a:t>When we are trying to call an unfamiliar telephone number or repeating a phrase in a foreign language, we tend to repeat the string of numbers (or words) either out loud or silently to ourselves. </a:t>
            </a:r>
          </a:p>
          <a:p>
            <a:pPr marL="360363" indent="-360363">
              <a:spcBef>
                <a:spcPts val="0"/>
              </a:spcBef>
            </a:pPr>
            <a:r>
              <a:rPr lang="en-CA" sz="1600" b="0" i="0" u="none" strike="noStrike" baseline="0" dirty="0" smtClean="0">
                <a:latin typeface="Arial" panose="020B0604020202020204" pitchFamily="34" charset="0"/>
              </a:rPr>
              <a:t>This process is called rehearsal. </a:t>
            </a:r>
          </a:p>
          <a:p>
            <a:pPr marL="360363" indent="-360363">
              <a:spcBef>
                <a:spcPts val="0"/>
              </a:spcBef>
            </a:pPr>
            <a:r>
              <a:rPr lang="en-CA" sz="1600" b="0" i="0" u="none" strike="noStrike" baseline="0" dirty="0" smtClean="0">
                <a:latin typeface="Arial" panose="020B0604020202020204" pitchFamily="34" charset="0"/>
              </a:rPr>
              <a:t>When we are doing this we are making use of the articulatory loop, which can also account for our experience of the inner voice. </a:t>
            </a:r>
          </a:p>
          <a:p>
            <a:pPr marL="360363" indent="-360363">
              <a:spcBef>
                <a:spcPts val="0"/>
              </a:spcBef>
            </a:pPr>
            <a:r>
              <a:rPr lang="en-CA" sz="1600" b="0" i="0" u="none" strike="noStrike" baseline="0" dirty="0" smtClean="0">
                <a:latin typeface="Arial" panose="020B0604020202020204" pitchFamily="34" charset="0"/>
              </a:rPr>
              <a:t>The analogy of the audio tape is useful as it allows us to see that the articulatory loop is limited in both capacity and duration.</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01073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6798"/>
            <a:ext cx="7886700" cy="497606"/>
          </a:xfrm>
        </p:spPr>
        <p:txBody>
          <a:bodyPr/>
          <a:lstStyle/>
          <a:p>
            <a:r>
              <a:rPr lang="fr-FR" sz="3600" i="0" u="none" strike="noStrike" kern="1400" baseline="0" dirty="0">
                <a:latin typeface="Arial" panose="020B0604020202020204" pitchFamily="34" charset="0"/>
              </a:rPr>
              <a:t>The </a:t>
            </a:r>
            <a:r>
              <a:rPr lang="fr-FR" sz="3600" i="0" u="none" strike="noStrike" kern="1400" baseline="0" dirty="0" err="1" smtClean="0">
                <a:latin typeface="Arial" panose="020B0604020202020204" pitchFamily="34" charset="0"/>
              </a:rPr>
              <a:t>visuospatial</a:t>
            </a:r>
            <a:r>
              <a:rPr lang="fr-FR" sz="3600" i="0" u="none" strike="noStrike" kern="1400" baseline="0" dirty="0" smtClean="0">
                <a:latin typeface="Arial" panose="020B0604020202020204" pitchFamily="34" charset="0"/>
              </a:rPr>
              <a:t> </a:t>
            </a:r>
            <a:r>
              <a:rPr lang="fr-FR" sz="3600" i="0" u="none" strike="noStrike" kern="1400" baseline="0" dirty="0" err="1">
                <a:latin typeface="Arial" panose="020B0604020202020204" pitchFamily="34" charset="0"/>
              </a:rPr>
              <a:t>sketchpad</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0032"/>
            <a:ext cx="8098617" cy="4827735"/>
          </a:xfrm>
        </p:spPr>
        <p:txBody>
          <a:bodyPr>
            <a:normAutofit fontScale="85000" lnSpcReduction="20000"/>
          </a:bodyPr>
          <a:lstStyle/>
          <a:p>
            <a:pPr marL="360363" indent="-360363">
              <a:lnSpc>
                <a:spcPct val="120000"/>
              </a:lnSpc>
            </a:pPr>
            <a:r>
              <a:rPr lang="en-CA" b="0" i="0" u="none" strike="noStrike" baseline="0" dirty="0" smtClean="0">
                <a:latin typeface="Arial" panose="020B0604020202020204" pitchFamily="34" charset="0"/>
              </a:rPr>
              <a:t>The </a:t>
            </a:r>
            <a:r>
              <a:rPr lang="en-CA" b="0" i="0" u="none" strike="noStrike" baseline="0" dirty="0" err="1" smtClean="0">
                <a:latin typeface="Arial" panose="020B0604020202020204" pitchFamily="34" charset="0"/>
              </a:rPr>
              <a:t>visuospatial</a:t>
            </a:r>
            <a:r>
              <a:rPr lang="en-CA" b="0" i="0" u="none" strike="noStrike" baseline="0" dirty="0" smtClean="0">
                <a:latin typeface="Arial" panose="020B0604020202020204" pitchFamily="34" charset="0"/>
              </a:rPr>
              <a:t> sketchpad (also called the scratchpad) is the visual and spatial information equivalent of the articulatory loop and has been linked to our mind’s eye. </a:t>
            </a:r>
          </a:p>
          <a:p>
            <a:pPr marL="360363" indent="-360363">
              <a:lnSpc>
                <a:spcPct val="120000"/>
              </a:lnSpc>
            </a:pPr>
            <a:r>
              <a:rPr lang="en-CA" b="0" i="0" u="none" strike="noStrike" baseline="0" dirty="0" smtClean="0">
                <a:latin typeface="Arial" panose="020B0604020202020204" pitchFamily="34" charset="0"/>
              </a:rPr>
              <a:t>We use our mind’s eye to visualize a route through a town or building or for the mental rotation of figures (visualize a coin and then rotate it to see what is on the other side). </a:t>
            </a:r>
          </a:p>
          <a:p>
            <a:pPr marL="360363" indent="-360363">
              <a:lnSpc>
                <a:spcPct val="120000"/>
              </a:lnSpc>
            </a:pPr>
            <a:r>
              <a:rPr lang="en-CA" b="0" i="0" u="none" strike="noStrike" baseline="0" dirty="0" smtClean="0">
                <a:latin typeface="Arial" panose="020B0604020202020204" pitchFamily="34" charset="0"/>
              </a:rPr>
              <a:t>The </a:t>
            </a:r>
            <a:r>
              <a:rPr lang="en-CA" b="0" i="0" u="none" strike="noStrike" baseline="0" dirty="0" err="1" smtClean="0">
                <a:latin typeface="Arial" panose="020B0604020202020204" pitchFamily="34" charset="0"/>
              </a:rPr>
              <a:t>visuospatial</a:t>
            </a:r>
            <a:r>
              <a:rPr lang="en-CA" b="0" i="0" u="none" strike="noStrike" baseline="0" dirty="0" smtClean="0">
                <a:latin typeface="Arial" panose="020B0604020202020204" pitchFamily="34" charset="0"/>
              </a:rPr>
              <a:t> sketchpad is also limited in capacity and duration unless refreshed by means of rehearsal. </a:t>
            </a:r>
          </a:p>
          <a:p>
            <a:pPr marL="360363" indent="-360363">
              <a:lnSpc>
                <a:spcPct val="120000"/>
              </a:lnSpc>
            </a:pPr>
            <a:r>
              <a:rPr lang="en-CA" b="0" i="0" u="none" strike="noStrike" baseline="0" dirty="0" smtClean="0">
                <a:latin typeface="Arial" panose="020B0604020202020204" pitchFamily="34" charset="0"/>
              </a:rPr>
              <a:t>Finally, the capacity of working memory itself is approximately three or four items (</a:t>
            </a:r>
            <a:r>
              <a:rPr lang="en-CA" b="0" i="0" u="none" strike="noStrike" baseline="0" dirty="0" err="1" smtClean="0">
                <a:latin typeface="Arial" panose="020B0604020202020204" pitchFamily="34" charset="0"/>
              </a:rPr>
              <a:t>MacGregor</a:t>
            </a:r>
            <a:r>
              <a:rPr lang="en-CA" b="0" i="0" u="none" strike="noStrike" baseline="0" dirty="0" smtClean="0">
                <a:latin typeface="Arial" panose="020B0604020202020204" pitchFamily="34" charset="0"/>
              </a:rPr>
              <a:t>, 1987; </a:t>
            </a:r>
            <a:r>
              <a:rPr lang="en-CA" b="0" i="0" u="none" strike="noStrike" baseline="0" dirty="0" err="1" smtClean="0">
                <a:latin typeface="Arial" panose="020B0604020202020204" pitchFamily="34" charset="0"/>
              </a:rPr>
              <a:t>LeCompte</a:t>
            </a:r>
            <a:r>
              <a:rPr lang="en-CA" b="0" i="0" u="none" strike="noStrike" baseline="0" dirty="0" smtClean="0">
                <a:latin typeface="Arial" panose="020B0604020202020204" pitchFamily="34" charset="0"/>
              </a:rPr>
              <a:t>, 1999) where an item may be a word or a phrase or an image. </a:t>
            </a:r>
          </a:p>
          <a:p>
            <a:pPr marL="360363" indent="-360363">
              <a:lnSpc>
                <a:spcPct val="120000"/>
              </a:lnSpc>
            </a:pPr>
            <a:r>
              <a:rPr lang="en-CA" b="0" i="0" u="none" strike="noStrike" baseline="0" dirty="0" smtClean="0">
                <a:latin typeface="Arial" panose="020B0604020202020204" pitchFamily="34" charset="0"/>
              </a:rPr>
              <a:t>It should be noted that older textbooks and papers suggest that the limit of short-term memory is 7 </a:t>
            </a:r>
            <a:r>
              <a:rPr lang="en-CA" b="0" i="0" u="none" strike="noStrike" baseline="0" dirty="0" smtClean="0">
                <a:latin typeface="Arial" panose="020B0604020202020204" pitchFamily="34" charset="0"/>
                <a:sym typeface="Symbol" charset="2"/>
              </a:rPr>
              <a:t> 2 items, sometimes called the magical number 7: this is now known to be incorrect.</a:t>
            </a:r>
            <a:endParaRPr lang="en-CA" b="0" i="0" u="none" strike="noStrike" baseline="0" dirty="0">
              <a:latin typeface="Arial" panose="020B0604020202020204" pitchFamily="34" charset="0"/>
              <a:sym typeface="Symbol" charset="2"/>
            </a:endParaRPr>
          </a:p>
        </p:txBody>
      </p:sp>
    </p:spTree>
    <p:extLst>
      <p:ext uri="{BB962C8B-B14F-4D97-AF65-F5344CB8AC3E}">
        <p14:creationId xmlns:p14="http://schemas.microsoft.com/office/powerpoint/2010/main" val="84901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1203" y="397164"/>
            <a:ext cx="8195460" cy="1052022"/>
          </a:xfrm>
        </p:spPr>
        <p:txBody>
          <a:bodyPr/>
          <a:lstStyle/>
          <a:p>
            <a:pPr algn="l"/>
            <a:r>
              <a:rPr lang="fr-FR" sz="3200" i="0" u="none" strike="noStrike" kern="1400" baseline="0" dirty="0">
                <a:latin typeface="Arial" panose="020B0604020202020204" pitchFamily="34" charset="0"/>
              </a:rPr>
              <a:t>Table </a:t>
            </a:r>
            <a:r>
              <a:rPr lang="fr-FR" sz="3200" i="0" u="none" strike="noStrike" kern="1400" baseline="0" dirty="0" smtClean="0">
                <a:latin typeface="Arial" panose="020B0604020202020204" pitchFamily="34" charset="0"/>
              </a:rPr>
              <a:t>21.1</a:t>
            </a:r>
            <a:br>
              <a:rPr lang="fr-FR" sz="3200" i="0" u="none" strike="noStrike" kern="1400" baseline="0" dirty="0" smtClean="0">
                <a:latin typeface="Arial" panose="020B0604020202020204" pitchFamily="34" charset="0"/>
              </a:rPr>
            </a:br>
            <a:r>
              <a:rPr lang="fr-FR" sz="3200" i="0" u="none" strike="noStrike" kern="1400" baseline="0" dirty="0" smtClean="0">
                <a:latin typeface="Arial" panose="020B0604020202020204" pitchFamily="34" charset="0"/>
              </a:rPr>
              <a:t>A </a:t>
            </a:r>
            <a:r>
              <a:rPr lang="fr-FR" sz="3200" i="0" u="none" strike="noStrike" kern="1400" baseline="0" dirty="0" err="1">
                <a:latin typeface="Arial" panose="020B0604020202020204" pitchFamily="34" charset="0"/>
              </a:rPr>
              <a:t>summary</a:t>
            </a:r>
            <a:r>
              <a:rPr lang="fr-FR" sz="3200" i="0" u="none" strike="noStrike" kern="1400" baseline="0" dirty="0">
                <a:latin typeface="Arial" panose="020B0604020202020204" pitchFamily="34" charset="0"/>
              </a:rPr>
              <a:t> of </a:t>
            </a:r>
            <a:r>
              <a:rPr lang="fr-FR" sz="3200" i="0" u="none" strike="noStrike" kern="1400" baseline="0" dirty="0" smtClean="0">
                <a:latin typeface="Arial" panose="020B0604020202020204" pitchFamily="34" charset="0"/>
              </a:rPr>
              <a:t>the structure </a:t>
            </a:r>
            <a:r>
              <a:rPr lang="fr-FR" sz="3200" i="0" u="none" strike="noStrike" kern="1400" baseline="0" dirty="0">
                <a:latin typeface="Arial" panose="020B0604020202020204" pitchFamily="34" charset="0"/>
              </a:rPr>
              <a:t>of memory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985" y="1677096"/>
            <a:ext cx="6072291" cy="4651477"/>
          </a:xfrm>
          <a:prstGeom prst="rect">
            <a:avLst/>
          </a:prstGeom>
        </p:spPr>
      </p:pic>
    </p:spTree>
    <p:extLst>
      <p:ext uri="{BB962C8B-B14F-4D97-AF65-F5344CB8AC3E}">
        <p14:creationId xmlns:p14="http://schemas.microsoft.com/office/powerpoint/2010/main" val="1002284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5420"/>
            <a:ext cx="7886700" cy="497606"/>
          </a:xfrm>
        </p:spPr>
        <p:txBody>
          <a:bodyPr/>
          <a:lstStyle/>
          <a:p>
            <a:r>
              <a:rPr lang="fr-FR" sz="3600" i="0" u="none" strike="noStrike" kern="1400" baseline="0" dirty="0">
                <a:latin typeface="Arial" panose="020B0604020202020204" pitchFamily="34" charset="0"/>
              </a:rPr>
              <a:t>Long-</a:t>
            </a:r>
            <a:r>
              <a:rPr lang="fr-FR" sz="3600" i="0" u="none" strike="noStrike" kern="1400" baseline="0" dirty="0" err="1">
                <a:latin typeface="Arial" panose="020B0604020202020204" pitchFamily="34" charset="0"/>
              </a:rPr>
              <a:t>term</a:t>
            </a:r>
            <a:r>
              <a:rPr lang="fr-FR" sz="3600" i="0" u="none" strike="noStrike" kern="1400" baseline="0" dirty="0">
                <a:latin typeface="Arial" panose="020B0604020202020204" pitchFamily="34" charset="0"/>
              </a:rPr>
              <a:t> </a:t>
            </a:r>
            <a:r>
              <a:rPr lang="fr-FR" sz="3600" i="0" u="none" strike="noStrike" kern="1400" baseline="0" dirty="0" err="1" smtClean="0">
                <a:latin typeface="Arial" panose="020B0604020202020204" pitchFamily="34" charset="0"/>
              </a:rPr>
              <a:t>memory</a:t>
            </a:r>
            <a:r>
              <a:rPr lang="fr-FR" sz="3600" i="0" u="none" strike="noStrike" kern="1400" baseline="0" dirty="0" smtClean="0">
                <a:latin typeface="Arial" panose="020B0604020202020204" pitchFamily="34" charset="0"/>
              </a:rPr>
              <a:t> (1 of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2480"/>
            <a:ext cx="8098623" cy="4791548"/>
          </a:xfrm>
        </p:spPr>
        <p:txBody>
          <a:bodyPr>
            <a:noAutofit/>
          </a:bodyPr>
          <a:lstStyle/>
          <a:p>
            <a:pPr marL="360363" indent="-360363"/>
            <a:r>
              <a:rPr lang="en-CA" sz="2000" b="0" i="0" u="none" strike="noStrike" baseline="0" dirty="0" smtClean="0">
                <a:latin typeface="Arial" panose="020B0604020202020204" pitchFamily="34" charset="0"/>
              </a:rPr>
              <a:t>Long-term memory has an effectively unlimited capacity and memories stored there may last as long as an individual’s lifetime. </a:t>
            </a:r>
          </a:p>
          <a:p>
            <a:pPr marL="360363" indent="-360363"/>
            <a:r>
              <a:rPr lang="en-CA" sz="2000" b="0" i="0" u="none" strike="noStrike" baseline="0" dirty="0" smtClean="0">
                <a:latin typeface="Arial" panose="020B0604020202020204" pitchFamily="34" charset="0"/>
              </a:rPr>
              <a:t>The coding (the internal representation) of the information held by it is primarily semantic in nature, that is, it is stored in terms of its meaning, for exa</a:t>
            </a:r>
            <a:r>
              <a:rPr lang="en-CA" sz="2000" dirty="0" smtClean="0">
                <a:latin typeface="Arial" panose="020B0604020202020204" pitchFamily="34" charset="0"/>
              </a:rPr>
              <a:t>mple,</a:t>
            </a:r>
            <a:r>
              <a:rPr lang="en-CA" sz="2000" b="0" i="0" u="none" strike="noStrike" baseline="0" dirty="0" smtClean="0">
                <a:latin typeface="Arial" panose="020B0604020202020204" pitchFamily="34" charset="0"/>
              </a:rPr>
              <a:t> knowledge of facts and the meaning of words (contrast this with the binary encoding of information in a computer). </a:t>
            </a:r>
          </a:p>
          <a:p>
            <a:pPr marL="360363" indent="-360363"/>
            <a:r>
              <a:rPr lang="en-CA" sz="2000" b="0" i="0" u="none" strike="noStrike" baseline="0" dirty="0" smtClean="0">
                <a:latin typeface="Arial" panose="020B0604020202020204" pitchFamily="34" charset="0"/>
              </a:rPr>
              <a:t>However, research has indicated that other forms of encoding are present too: for example, memories of music or the bark of a dog are encoded as auditory information, and similarly haptic (touch) encoding allows us to remember the feeling of silk and the sting of a cut. </a:t>
            </a:r>
          </a:p>
          <a:p>
            <a:pPr marL="360363" indent="-360363"/>
            <a:r>
              <a:rPr lang="en-CA" sz="2000" b="0" i="0" u="none" strike="noStrike" baseline="0" dirty="0" smtClean="0">
                <a:latin typeface="Arial" panose="020B0604020202020204" pitchFamily="34" charset="0"/>
              </a:rPr>
              <a:t>Finally, olfactory (smell) and gustatory (taste) encoding allows us to recognize and distinguish between the smell and taste of fresh and rotten food.</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537646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642"/>
            <a:ext cx="7886700" cy="618376"/>
          </a:xfrm>
        </p:spPr>
        <p:txBody>
          <a:bodyPr/>
          <a:lstStyle/>
          <a:p>
            <a:r>
              <a:rPr lang="fr-FR" sz="3600" i="0" u="none" strike="noStrike" kern="1400" baseline="0" dirty="0">
                <a:latin typeface="Arial" panose="020B0604020202020204" pitchFamily="34" charset="0"/>
              </a:rPr>
              <a:t>Long-</a:t>
            </a:r>
            <a:r>
              <a:rPr lang="fr-FR" sz="3600" i="0" u="none" strike="noStrike" kern="1400" baseline="0" dirty="0" err="1">
                <a:latin typeface="Arial" panose="020B0604020202020204" pitchFamily="34" charset="0"/>
              </a:rPr>
              <a:t>term</a:t>
            </a:r>
            <a:r>
              <a:rPr lang="fr-FR" sz="3600" i="0" u="none" strike="noStrike" kern="1400" baseline="0" dirty="0">
                <a:latin typeface="Arial" panose="020B0604020202020204" pitchFamily="34" charset="0"/>
              </a:rPr>
              <a:t> </a:t>
            </a:r>
            <a:r>
              <a:rPr lang="fr-FR" sz="3600" i="0" u="none" strike="noStrike" kern="1400" baseline="0" dirty="0" err="1" smtClean="0">
                <a:latin typeface="Arial" panose="020B0604020202020204" pitchFamily="34" charset="0"/>
              </a:rPr>
              <a:t>memory</a:t>
            </a:r>
            <a:r>
              <a:rPr lang="fr-FR" sz="3600" i="0" u="none" strike="noStrike" kern="1400" baseline="0" dirty="0" smtClean="0">
                <a:latin typeface="Arial" panose="020B0604020202020204" pitchFamily="34" charset="0"/>
              </a:rPr>
              <a:t> (2 of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09732"/>
            <a:ext cx="8107244" cy="4907797"/>
          </a:xfrm>
        </p:spPr>
        <p:txBody>
          <a:bodyPr>
            <a:normAutofit fontScale="92500" lnSpcReduction="10000"/>
          </a:bodyPr>
          <a:lstStyle/>
          <a:p>
            <a:pPr marL="360363" indent="-360363">
              <a:lnSpc>
                <a:spcPct val="120000"/>
              </a:lnSpc>
              <a:spcBef>
                <a:spcPts val="50"/>
              </a:spcBef>
            </a:pPr>
            <a:r>
              <a:rPr lang="en-CA" b="0" i="0" u="none" strike="noStrike" baseline="0" dirty="0" smtClean="0">
                <a:latin typeface="Arial" panose="020B0604020202020204" pitchFamily="34" charset="0"/>
              </a:rPr>
              <a:t>In addition to semantic memory, long-term memory includes other kinds of memories such as episodic or autobiographical memory (memory of our personal history, for example our first kiss, graduation day, the death of a parent) and procedural memory (e.g., the knowledge of how to ride a bike, type, play the euphonium). </a:t>
            </a:r>
          </a:p>
          <a:p>
            <a:pPr marL="360363" indent="-360363">
              <a:lnSpc>
                <a:spcPct val="120000"/>
              </a:lnSpc>
              <a:spcBef>
                <a:spcPts val="600"/>
              </a:spcBef>
            </a:pPr>
            <a:r>
              <a:rPr lang="en-CA" b="0" i="0" u="none" strike="noStrike" baseline="0" dirty="0" smtClean="0">
                <a:latin typeface="Arial" panose="020B0604020202020204" pitchFamily="34" charset="0"/>
              </a:rPr>
              <a:t>This neat three-way division of long-term memory into component parts—semantic, episodic and procedural—has been questioned by Cohen and Squire (1980) who argued that the real distinction is between ‘knowing that’ (declarative memory) and ‘knowing how’ (procedural memory), but in practice there is little between these two accounts.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752736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4439" y="67043"/>
            <a:ext cx="8615122" cy="1325563"/>
          </a:xfrm>
        </p:spPr>
        <p:txBody>
          <a:bodyPr/>
          <a:lstStyle/>
          <a:p>
            <a:r>
              <a:rPr lang="fr-FR" sz="3600" i="0" u="none" strike="noStrike" kern="1400" baseline="0" dirty="0" err="1">
                <a:latin typeface="Arial" panose="020B0604020202020204" pitchFamily="34" charset="0"/>
              </a:rPr>
              <a:t>Distinguishing</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between</a:t>
            </a:r>
            <a:r>
              <a:rPr lang="fr-FR" sz="3600" i="0" u="none" strike="noStrike" kern="1400" baseline="0" dirty="0">
                <a:latin typeface="Arial" panose="020B0604020202020204" pitchFamily="34" charset="0"/>
              </a:rPr>
              <a:t> short-</a:t>
            </a:r>
            <a:r>
              <a:rPr lang="fr-FR" sz="3600" i="0" u="none" strike="noStrike" kern="1400" baseline="0" dirty="0" err="1">
                <a:latin typeface="Arial" panose="020B0604020202020204" pitchFamily="34" charset="0"/>
              </a:rPr>
              <a:t>term</a:t>
            </a:r>
            <a:r>
              <a:rPr lang="fr-FR" sz="3600" i="0" u="none" strike="noStrike" kern="1400" baseline="0" dirty="0">
                <a:latin typeface="Arial" panose="020B0604020202020204" pitchFamily="34" charset="0"/>
              </a:rPr>
              <a:t> and </a:t>
            </a:r>
            <a:r>
              <a:rPr lang="fr-FR" sz="3600" i="0" u="none" strike="noStrike" kern="1400" baseline="0" dirty="0" err="1">
                <a:latin typeface="Arial" panose="020B0604020202020204" pitchFamily="34" charset="0"/>
              </a:rPr>
              <a:t>working</a:t>
            </a:r>
            <a:r>
              <a:rPr lang="fr-FR" sz="3600" i="0" u="none" strike="noStrike" kern="1400" baseline="0" dirty="0">
                <a:latin typeface="Arial" panose="020B0604020202020204" pitchFamily="34" charset="0"/>
              </a:rPr>
              <a:t> memory</a:t>
            </a:r>
          </a:p>
        </p:txBody>
      </p:sp>
      <p:sp>
        <p:nvSpPr>
          <p:cNvPr id="3" name="Text Placeholder 2"/>
          <p:cNvSpPr>
            <a:spLocks noGrp="1"/>
          </p:cNvSpPr>
          <p:nvPr>
            <p:ph type="body" idx="4294967295"/>
          </p:nvPr>
        </p:nvSpPr>
        <p:spPr>
          <a:xfrm>
            <a:off x="662400" y="1532934"/>
            <a:ext cx="8107247" cy="4750101"/>
          </a:xfrm>
        </p:spPr>
        <p:txBody>
          <a:bodyPr>
            <a:normAutofit fontScale="92500" lnSpcReduction="10000"/>
          </a:bodyPr>
          <a:lstStyle/>
          <a:p>
            <a:pPr marL="360363" indent="-360363">
              <a:lnSpc>
                <a:spcPct val="110000"/>
              </a:lnSpc>
            </a:pPr>
            <a:r>
              <a:rPr lang="en-CA" b="0" i="0" u="none" strike="noStrike" baseline="0" dirty="0" smtClean="0">
                <a:latin typeface="Arial" panose="020B0604020202020204" pitchFamily="34" charset="0"/>
              </a:rPr>
              <a:t>In their multi-store model of memory, Atkinson and Shiffrin (1968) distinguish between short- and long-term memory (reflecting William James’s primary and secondary memory division 70 years earlier). </a:t>
            </a:r>
          </a:p>
          <a:p>
            <a:pPr marL="360363" indent="-360363">
              <a:lnSpc>
                <a:spcPct val="110000"/>
              </a:lnSpc>
            </a:pPr>
            <a:r>
              <a:rPr lang="en-CA" b="0" i="0" u="none" strike="noStrike" baseline="0" dirty="0" smtClean="0">
                <a:latin typeface="Arial" panose="020B0604020202020204" pitchFamily="34" charset="0"/>
              </a:rPr>
              <a:t>While the term short-term memory (STM) is still widely used, we have chosen to employ the term working memory (WM) instead. </a:t>
            </a:r>
          </a:p>
          <a:p>
            <a:pPr marL="360363" indent="-360363">
              <a:lnSpc>
                <a:spcPct val="110000"/>
              </a:lnSpc>
            </a:pPr>
            <a:r>
              <a:rPr lang="en-CA" b="0" i="0" u="none" strike="noStrike" baseline="0" dirty="0" smtClean="0">
                <a:latin typeface="Arial" panose="020B0604020202020204" pitchFamily="34" charset="0"/>
              </a:rPr>
              <a:t>STM is usually characterized by a limited, temporary store for information before it is transferred to long-term memory, while WM is much more flexible and detailed in structure and function. </a:t>
            </a:r>
          </a:p>
          <a:p>
            <a:pPr marL="360363" indent="-360363">
              <a:lnSpc>
                <a:spcPct val="110000"/>
              </a:lnSpc>
            </a:pPr>
            <a:r>
              <a:rPr lang="en-CA" b="0" i="0" u="none" strike="noStrike" baseline="0" dirty="0" smtClean="0">
                <a:latin typeface="Arial" panose="020B0604020202020204" pitchFamily="34" charset="0"/>
              </a:rPr>
              <a:t>Our use of WM instead of STM also better reflects our everyday experience.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212867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34663"/>
            <a:ext cx="7886700" cy="480354"/>
          </a:xfrm>
        </p:spPr>
        <p:txBody>
          <a:bodyPr/>
          <a:lstStyle/>
          <a:p>
            <a:r>
              <a:rPr lang="fr-FR" sz="3600" i="0" u="none" strike="noStrike" kern="1400" baseline="0" dirty="0">
                <a:latin typeface="Arial" panose="020B0604020202020204" pitchFamily="34" charset="0"/>
              </a:rPr>
              <a:t> Challenge </a:t>
            </a:r>
          </a:p>
        </p:txBody>
      </p:sp>
      <p:sp>
        <p:nvSpPr>
          <p:cNvPr id="3" name="Text Placeholder 2"/>
          <p:cNvSpPr>
            <a:spLocks noGrp="1"/>
          </p:cNvSpPr>
          <p:nvPr>
            <p:ph type="body" idx="4294967295"/>
          </p:nvPr>
        </p:nvSpPr>
        <p:spPr>
          <a:xfrm>
            <a:off x="662400" y="1421403"/>
            <a:ext cx="8098611" cy="2642858"/>
          </a:xfrm>
        </p:spPr>
        <p:txBody>
          <a:bodyPr/>
          <a:lstStyle/>
          <a:p>
            <a:pPr marL="360363" indent="-360363"/>
            <a:r>
              <a:rPr lang="en-CA" b="0" i="0" u="none" strike="noStrike" baseline="0" dirty="0" smtClean="0">
                <a:latin typeface="Arial" panose="020B0604020202020204" pitchFamily="34" charset="0"/>
              </a:rPr>
              <a:t>Contrast listing the components of a bicycle (e.g., frame, wheels, etc.) with knowing how to ride a bicycle (e.g., sitting on the saddle and pedalling) and with your memory of the first time you rode a bicycle (e.g., How old were you? What sort of day was it? Who else was there?). Which is hardest to describe?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743261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039"/>
            <a:ext cx="7886700" cy="618376"/>
          </a:xfrm>
        </p:spPr>
        <p:txBody>
          <a:bodyPr/>
          <a:lstStyle/>
          <a:p>
            <a:r>
              <a:rPr lang="fr-FR" sz="3600" i="0" u="none" strike="noStrike" kern="1400" baseline="0" dirty="0">
                <a:latin typeface="Arial" panose="020B0604020202020204" pitchFamily="34" charset="0"/>
              </a:rPr>
              <a:t>How do </a:t>
            </a:r>
            <a:r>
              <a:rPr lang="fr-FR" sz="3600" i="0" u="none" strike="noStrike" kern="1400" baseline="0" dirty="0" err="1">
                <a:latin typeface="Arial" panose="020B0604020202020204" pitchFamily="34" charset="0"/>
              </a:rPr>
              <a:t>we</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remember</a:t>
            </a:r>
            <a:r>
              <a:rPr lang="fr-FR" sz="3600" i="0" u="none" strike="noStrike" kern="1400" baseline="0" dirty="0">
                <a:latin typeface="Arial" panose="020B0604020202020204" pitchFamily="34" charset="0"/>
              </a:rPr>
              <a:t>?</a:t>
            </a:r>
          </a:p>
        </p:txBody>
      </p:sp>
      <p:sp>
        <p:nvSpPr>
          <p:cNvPr id="3" name="Text Placeholder 2"/>
          <p:cNvSpPr>
            <a:spLocks noGrp="1"/>
          </p:cNvSpPr>
          <p:nvPr>
            <p:ph type="body" idx="4294967295"/>
          </p:nvPr>
        </p:nvSpPr>
        <p:spPr>
          <a:xfrm>
            <a:off x="662400" y="1429428"/>
            <a:ext cx="8107240" cy="4853608"/>
          </a:xfrm>
        </p:spPr>
        <p:txBody>
          <a:bodyPr>
            <a:normAutofit fontScale="77500" lnSpcReduction="20000"/>
          </a:bodyPr>
          <a:lstStyle/>
          <a:p>
            <a:pPr marL="360363" indent="-360363">
              <a:lnSpc>
                <a:spcPct val="120000"/>
              </a:lnSpc>
            </a:pPr>
            <a:r>
              <a:rPr lang="en-CA" b="0" i="0" u="none" strike="noStrike" baseline="0" dirty="0" smtClean="0">
                <a:latin typeface="Arial" panose="020B0604020202020204" pitchFamily="34" charset="0"/>
              </a:rPr>
              <a:t>In everyday English, to remember means both to retrieve information (‘I think her birthday is the 18th of June’) and to store information in memory (‘I’ll remember that’). </a:t>
            </a:r>
          </a:p>
          <a:p>
            <a:pPr marL="360363" indent="-360363">
              <a:lnSpc>
                <a:spcPct val="120000"/>
              </a:lnSpc>
            </a:pPr>
            <a:r>
              <a:rPr lang="en-CA" b="0" i="0" u="none" strike="noStrike" baseline="0" dirty="0" smtClean="0">
                <a:latin typeface="Arial" panose="020B0604020202020204" pitchFamily="34" charset="0"/>
              </a:rPr>
              <a:t>To remove this ambiguity we will use the terms store and encode to mean place in memory, and retrieve and recall to mean bring back from memory.</a:t>
            </a:r>
          </a:p>
          <a:p>
            <a:pPr marL="360363" indent="-360363">
              <a:lnSpc>
                <a:spcPct val="120000"/>
              </a:lnSpc>
            </a:pPr>
            <a:r>
              <a:rPr lang="en-CA" b="0" i="0" u="none" strike="noStrike" baseline="0" dirty="0" smtClean="0">
                <a:latin typeface="Arial" panose="020B0604020202020204" pitchFamily="34" charset="0"/>
              </a:rPr>
              <a:t>If what we want to store is not too complex (i.e., it does not exceed the capacity of working memory), we will typically rehearse it, that is, repeat the string of words either aloud or using our inner voice. </a:t>
            </a:r>
          </a:p>
          <a:p>
            <a:pPr marL="360363" indent="-360363">
              <a:lnSpc>
                <a:spcPct val="120000"/>
              </a:lnSpc>
            </a:pPr>
            <a:r>
              <a:rPr lang="en-CA" b="0" i="0" u="none" strike="noStrike" baseline="0" dirty="0" smtClean="0">
                <a:latin typeface="Arial" panose="020B0604020202020204" pitchFamily="34" charset="0"/>
              </a:rPr>
              <a:t>This is useful for remembering unfamiliar names or strings of numbers or words such as a foreign phrase, for example ‘Dos </a:t>
            </a:r>
            <a:r>
              <a:rPr lang="en-CA" b="0" i="0" u="none" strike="noStrike" baseline="0" dirty="0" err="1" smtClean="0">
                <a:latin typeface="Arial" panose="020B0604020202020204" pitchFamily="34" charset="0"/>
              </a:rPr>
              <a:t>cervezas</a:t>
            </a:r>
            <a:r>
              <a:rPr lang="en-CA" b="0" i="0" u="none" strike="noStrike" baseline="0" dirty="0" smtClean="0">
                <a:latin typeface="Arial" panose="020B0604020202020204" pitchFamily="34" charset="0"/>
              </a:rPr>
              <a:t>, </a:t>
            </a:r>
            <a:r>
              <a:rPr lang="en-CA" b="0" i="0" u="none" strike="noStrike" baseline="0" dirty="0" err="1" smtClean="0">
                <a:latin typeface="Arial" panose="020B0604020202020204" pitchFamily="34" charset="0"/>
              </a:rPr>
              <a:t>por</a:t>
            </a:r>
            <a:r>
              <a:rPr lang="en-CA" b="0" i="0" u="none" strike="noStrike" baseline="0" dirty="0" smtClean="0">
                <a:latin typeface="Arial" panose="020B0604020202020204" pitchFamily="34" charset="0"/>
              </a:rPr>
              <a:t> </a:t>
            </a:r>
            <a:r>
              <a:rPr lang="en-CA" b="0" i="0" u="none" strike="noStrike" baseline="0" dirty="0" err="1" smtClean="0">
                <a:latin typeface="Arial" panose="020B0604020202020204" pitchFamily="34" charset="0"/>
              </a:rPr>
              <a:t>favor</a:t>
            </a:r>
            <a:r>
              <a:rPr lang="en-CA" b="0" i="0" u="none" strike="noStrike" baseline="0" dirty="0" smtClean="0">
                <a:latin typeface="Arial" panose="020B0604020202020204" pitchFamily="34" charset="0"/>
              </a:rPr>
              <a:t>.’ </a:t>
            </a:r>
          </a:p>
          <a:p>
            <a:pPr marL="360363" indent="-360363">
              <a:lnSpc>
                <a:spcPct val="120000"/>
              </a:lnSpc>
            </a:pPr>
            <a:r>
              <a:rPr lang="en-CA" b="0" i="0" u="none" strike="noStrike" baseline="0" dirty="0" smtClean="0">
                <a:latin typeface="Arial" panose="020B0604020202020204" pitchFamily="34" charset="0"/>
              </a:rPr>
              <a:t>This technique exploits the articulatory loop of working memory. </a:t>
            </a:r>
          </a:p>
          <a:p>
            <a:pPr marL="360363" indent="-360363">
              <a:lnSpc>
                <a:spcPct val="120000"/>
              </a:lnSpc>
            </a:pPr>
            <a:r>
              <a:rPr lang="en-CA" b="0" i="0" u="none" strike="noStrike" baseline="0" dirty="0" smtClean="0">
                <a:latin typeface="Arial" panose="020B0604020202020204" pitchFamily="34" charset="0"/>
              </a:rPr>
              <a:t>Similar strategies are also used to remember, for a short time, the shape of an object or a set of directions.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83034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661"/>
            <a:ext cx="7886700" cy="601124"/>
          </a:xfrm>
        </p:spPr>
        <p:txBody>
          <a:bodyPr/>
          <a:lstStyle/>
          <a:p>
            <a:r>
              <a:rPr lang="fr-FR" sz="3600" i="0" u="none" strike="noStrike" kern="1400" baseline="0" dirty="0" err="1">
                <a:latin typeface="Arial" panose="020B0604020202020204" pitchFamily="34" charset="0"/>
              </a:rPr>
              <a:t>Chunking</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57740"/>
            <a:ext cx="8089992" cy="4801857"/>
          </a:xfrm>
        </p:spPr>
        <p:txBody>
          <a:bodyPr>
            <a:normAutofit fontScale="92500" lnSpcReduction="20000"/>
          </a:bodyPr>
          <a:lstStyle/>
          <a:p>
            <a:pPr marL="360363" indent="-360363">
              <a:lnSpc>
                <a:spcPct val="110000"/>
              </a:lnSpc>
            </a:pPr>
            <a:r>
              <a:rPr lang="en-CA" b="0" i="0" u="none" strike="noStrike" baseline="0" dirty="0" smtClean="0">
                <a:latin typeface="Arial" panose="020B0604020202020204" pitchFamily="34" charset="0"/>
              </a:rPr>
              <a:t>The capacity of working memory can effectively be enhanced by chunking the material to be remembered first. </a:t>
            </a:r>
          </a:p>
          <a:p>
            <a:pPr marL="360363" indent="-360363">
              <a:lnSpc>
                <a:spcPct val="110000"/>
              </a:lnSpc>
            </a:pPr>
            <a:r>
              <a:rPr lang="en-CA" b="0" i="0" u="none" strike="noStrike" baseline="0" dirty="0" smtClean="0">
                <a:latin typeface="Arial" panose="020B0604020202020204" pitchFamily="34" charset="0"/>
              </a:rPr>
              <a:t>Chunking is the process by which we can organize material into meaningful groups (chunks). </a:t>
            </a:r>
          </a:p>
          <a:p>
            <a:pPr marL="360363" indent="-360363">
              <a:lnSpc>
                <a:spcPct val="110000"/>
              </a:lnSpc>
            </a:pPr>
            <a:r>
              <a:rPr lang="en-CA" b="0" i="0" u="none" strike="noStrike" baseline="0" dirty="0" smtClean="0">
                <a:latin typeface="Arial" panose="020B0604020202020204" pitchFamily="34" charset="0"/>
              </a:rPr>
              <a:t>For example, an apparently random string of numbers such as 00441314551234 may defeat most people unless it is chunked. </a:t>
            </a:r>
          </a:p>
          <a:p>
            <a:pPr marL="360363" indent="-360363">
              <a:lnSpc>
                <a:spcPct val="110000"/>
              </a:lnSpc>
            </a:pPr>
            <a:r>
              <a:rPr lang="en-CA" b="0" i="0" u="none" strike="noStrike" baseline="0" dirty="0" smtClean="0">
                <a:latin typeface="Arial" panose="020B0604020202020204" pitchFamily="34" charset="0"/>
              </a:rPr>
              <a:t>This particular number may be seen to be a telephone number made up from the code for international calls (0044), the area code for Edinburgh (131) and the prefix for Edinburgh Napier University (455), leaving only 1234 to remember. </a:t>
            </a:r>
          </a:p>
          <a:p>
            <a:pPr marL="360363" indent="-360363">
              <a:lnSpc>
                <a:spcPct val="110000"/>
              </a:lnSpc>
            </a:pPr>
            <a:r>
              <a:rPr lang="en-CA" b="0" i="0" u="none" strike="noStrike" baseline="0" dirty="0" smtClean="0">
                <a:latin typeface="Arial" panose="020B0604020202020204" pitchFamily="34" charset="0"/>
              </a:rPr>
              <a:t>Thus the string of numbers has been reduced to four chunks.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836256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645"/>
            <a:ext cx="7886700" cy="618376"/>
          </a:xfrm>
        </p:spPr>
        <p:txBody>
          <a:bodyPr/>
          <a:lstStyle/>
          <a:p>
            <a:r>
              <a:rPr lang="fr-FR" sz="3600" i="0" u="none" strike="noStrike" kern="1400" baseline="0" dirty="0">
                <a:latin typeface="Arial" panose="020B0604020202020204" pitchFamily="34" charset="0"/>
              </a:rPr>
              <a:t>Elaboration</a:t>
            </a:r>
          </a:p>
        </p:txBody>
      </p:sp>
      <p:sp>
        <p:nvSpPr>
          <p:cNvPr id="3" name="Text Placeholder 2"/>
          <p:cNvSpPr>
            <a:spLocks noGrp="1"/>
          </p:cNvSpPr>
          <p:nvPr>
            <p:ph type="body" idx="4294967295"/>
          </p:nvPr>
        </p:nvSpPr>
        <p:spPr>
          <a:xfrm>
            <a:off x="662400" y="1429426"/>
            <a:ext cx="8089997" cy="4793227"/>
          </a:xfrm>
        </p:spPr>
        <p:txBody>
          <a:bodyPr>
            <a:noAutofit/>
          </a:bodyPr>
          <a:lstStyle/>
          <a:p>
            <a:pPr marL="369888" indent="-369888"/>
            <a:r>
              <a:rPr lang="en-CA" sz="1800" b="0" i="0" u="none" strike="noStrike" baseline="0" dirty="0" smtClean="0">
                <a:latin typeface="Arial" panose="020B0604020202020204" pitchFamily="34" charset="0"/>
              </a:rPr>
              <a:t>So how do we remember things for longer periods? </a:t>
            </a:r>
          </a:p>
          <a:p>
            <a:pPr marL="369888" indent="-369888"/>
            <a:r>
              <a:rPr lang="en-CA" sz="1800" b="0" i="0" u="none" strike="noStrike" baseline="0" dirty="0" smtClean="0">
                <a:latin typeface="Arial" panose="020B0604020202020204" pitchFamily="34" charset="0"/>
              </a:rPr>
              <a:t>One answer is elaboration which has been developed as an alternative view of memory in itself. </a:t>
            </a:r>
          </a:p>
          <a:p>
            <a:pPr marL="369888" indent="-369888"/>
            <a:r>
              <a:rPr lang="en-CA" sz="1800" b="0" i="0" u="none" strike="noStrike" baseline="0" dirty="0" smtClean="0">
                <a:latin typeface="Arial" panose="020B0604020202020204" pitchFamily="34" charset="0"/>
              </a:rPr>
              <a:t>The levels of processing (</a:t>
            </a:r>
            <a:r>
              <a:rPr lang="en-CA" sz="1800" b="0" i="0" u="none" strike="noStrike" baseline="0" dirty="0" err="1" smtClean="0">
                <a:latin typeface="Arial" panose="020B0604020202020204" pitchFamily="34" charset="0"/>
              </a:rPr>
              <a:t>LoP</a:t>
            </a:r>
            <a:r>
              <a:rPr lang="en-CA" sz="1800" b="0" i="0" u="none" strike="noStrike" baseline="0" dirty="0" smtClean="0">
                <a:latin typeface="Arial" panose="020B0604020202020204" pitchFamily="34" charset="0"/>
              </a:rPr>
              <a:t>) model proposed by </a:t>
            </a:r>
            <a:r>
              <a:rPr lang="en-CA" sz="1800" b="0" i="0" u="none" strike="noStrike" baseline="0" dirty="0" err="1" smtClean="0">
                <a:latin typeface="Arial" panose="020B0604020202020204" pitchFamily="34" charset="0"/>
              </a:rPr>
              <a:t>Craik</a:t>
            </a:r>
            <a:r>
              <a:rPr lang="en-CA" sz="1800" b="0" i="0" u="none" strike="noStrike" baseline="0" dirty="0" smtClean="0">
                <a:latin typeface="Arial" panose="020B0604020202020204" pitchFamily="34" charset="0"/>
              </a:rPr>
              <a:t> and Lockhart (1972) argues that rather than focusing on the structural, multi-store model of memory we should emphasize the memory processes involved. </a:t>
            </a:r>
          </a:p>
          <a:p>
            <a:pPr marL="369888" indent="-369888"/>
            <a:r>
              <a:rPr lang="en-CA" sz="1800" b="0" i="0" u="none" strike="noStrike" baseline="0" dirty="0" smtClean="0">
                <a:latin typeface="Arial" panose="020B0604020202020204" pitchFamily="34" charset="0"/>
              </a:rPr>
              <a:t>The </a:t>
            </a:r>
            <a:r>
              <a:rPr lang="en-CA" sz="1800" b="0" i="0" u="none" strike="noStrike" baseline="0" dirty="0" err="1" smtClean="0">
                <a:latin typeface="Arial" panose="020B0604020202020204" pitchFamily="34" charset="0"/>
              </a:rPr>
              <a:t>LoP</a:t>
            </a:r>
            <a:r>
              <a:rPr lang="en-CA" sz="1800" b="0" i="0" u="none" strike="noStrike" baseline="0" dirty="0" smtClean="0">
                <a:latin typeface="Arial" panose="020B0604020202020204" pitchFamily="34" charset="0"/>
              </a:rPr>
              <a:t> model recognizes that any given stimulus (piece of information) can be processed in a number of different ways (or levels) ranging from the trivial or shallow all the way through to a deep, semantic analysis. </a:t>
            </a:r>
          </a:p>
          <a:p>
            <a:pPr marL="369888" indent="-369888"/>
            <a:r>
              <a:rPr lang="en-CA" sz="1800" b="0" i="0" u="none" strike="noStrike" baseline="0" dirty="0" smtClean="0">
                <a:latin typeface="Arial" panose="020B0604020202020204" pitchFamily="34" charset="0"/>
              </a:rPr>
              <a:t>Superficial processing may involve the analysis of the stimulus’s surface features such as its colour or shape; a deeper level of analysis may follow which may test for such things as whether the stimulus (e.g., cow) rhymes with the word ‘hat.’ </a:t>
            </a:r>
          </a:p>
          <a:p>
            <a:pPr marL="369888" indent="-369888"/>
            <a:r>
              <a:rPr lang="en-CA" sz="1800" b="0" i="0" u="none" strike="noStrike" baseline="0" dirty="0" smtClean="0">
                <a:latin typeface="Arial" panose="020B0604020202020204" pitchFamily="34" charset="0"/>
              </a:rPr>
              <a:t>The final and deepest level of analysis is the semantic, which considers the stimulus’s meaning—does the word refer to a mammal?</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48375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8780"/>
            <a:ext cx="7886700" cy="532112"/>
          </a:xfrm>
        </p:spPr>
        <p:txBody>
          <a:bodyPr/>
          <a:lstStyle/>
          <a:p>
            <a:r>
              <a:rPr lang="en-US" sz="3600" i="0" u="none" strike="noStrike" kern="1400" dirty="0">
                <a:latin typeface="Arial" panose="020B0604020202020204" pitchFamily="34" charset="0"/>
              </a:rPr>
              <a:t>Contents</a:t>
            </a:r>
          </a:p>
        </p:txBody>
      </p:sp>
      <p:sp>
        <p:nvSpPr>
          <p:cNvPr id="3" name="Text Placeholder 2"/>
          <p:cNvSpPr>
            <a:spLocks noGrp="1"/>
          </p:cNvSpPr>
          <p:nvPr>
            <p:ph type="body" idx="4294967295"/>
          </p:nvPr>
        </p:nvSpPr>
        <p:spPr>
          <a:xfrm>
            <a:off x="662400" y="1412171"/>
            <a:ext cx="7886700" cy="4351338"/>
          </a:xfrm>
        </p:spPr>
        <p:txBody>
          <a:bodyPr/>
          <a:lstStyle/>
          <a:p>
            <a:pPr marL="360363" indent="-360363"/>
            <a:r>
              <a:rPr lang="en-CA" b="0" i="0" u="none" strike="noStrike" baseline="0" dirty="0" smtClean="0">
                <a:latin typeface="Arial" panose="020B0604020202020204" pitchFamily="34" charset="0"/>
              </a:rPr>
              <a:t>21.1  Introduction  </a:t>
            </a:r>
          </a:p>
          <a:p>
            <a:pPr marL="360363" indent="-360363"/>
            <a:r>
              <a:rPr lang="en-CA" b="0" i="0" u="none" strike="noStrike" baseline="0" dirty="0" smtClean="0">
                <a:latin typeface="Arial" panose="020B0604020202020204" pitchFamily="34" charset="0"/>
              </a:rPr>
              <a:t>21.2  Memory  </a:t>
            </a:r>
          </a:p>
          <a:p>
            <a:pPr marL="360363" indent="-360363"/>
            <a:r>
              <a:rPr lang="en-CA" b="0" i="0" u="none" strike="noStrike" baseline="0" dirty="0" smtClean="0">
                <a:latin typeface="Arial" panose="020B0604020202020204" pitchFamily="34" charset="0"/>
              </a:rPr>
              <a:t>21.3  Attention  </a:t>
            </a:r>
          </a:p>
          <a:p>
            <a:pPr marL="360363" indent="-360363"/>
            <a:r>
              <a:rPr lang="en-CA" b="0" i="0" u="none" strike="noStrike" baseline="0" dirty="0" smtClean="0">
                <a:latin typeface="Arial" panose="020B0604020202020204" pitchFamily="34" charset="0"/>
              </a:rPr>
              <a:t>21.4  Human error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591323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9548"/>
            <a:ext cx="7886700" cy="549366"/>
          </a:xfrm>
        </p:spPr>
        <p:txBody>
          <a:bodyPr/>
          <a:lstStyle/>
          <a:p>
            <a:r>
              <a:rPr lang="fr-FR" sz="3600" i="0" u="none" strike="noStrike" kern="1400" baseline="0" dirty="0">
                <a:latin typeface="Arial" panose="020B0604020202020204" pitchFamily="34" charset="0"/>
              </a:rPr>
              <a:t>Recognition and </a:t>
            </a:r>
            <a:r>
              <a:rPr lang="fr-FR" sz="3600" i="0" u="none" strike="noStrike" kern="1400" baseline="0" dirty="0" err="1">
                <a:latin typeface="Arial" panose="020B0604020202020204" pitchFamily="34" charset="0"/>
              </a:rPr>
              <a:t>recall</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1400"/>
            <a:ext cx="8107247" cy="4870871"/>
          </a:xfrm>
        </p:spPr>
        <p:txBody>
          <a:bodyPr/>
          <a:lstStyle/>
          <a:p>
            <a:pPr marL="369888" indent="-369888"/>
            <a:r>
              <a:rPr lang="en-CA" b="0" i="0" u="none" strike="noStrike" baseline="0" dirty="0" smtClean="0">
                <a:latin typeface="Arial" panose="020B0604020202020204" pitchFamily="34" charset="0"/>
              </a:rPr>
              <a:t>Finally, we are able to retrieve stored information by way of recall and/or recognition. </a:t>
            </a:r>
          </a:p>
          <a:p>
            <a:pPr marL="369888" indent="-369888"/>
            <a:r>
              <a:rPr lang="en-CA" b="0" i="0" u="none" strike="noStrike" baseline="0" dirty="0" smtClean="0">
                <a:latin typeface="Arial" panose="020B0604020202020204" pitchFamily="34" charset="0"/>
              </a:rPr>
              <a:t>Recall is the process whereby individuals actively search their memories to retrieve a particular piece of information. </a:t>
            </a:r>
          </a:p>
          <a:p>
            <a:pPr marL="369888" indent="-369888"/>
            <a:r>
              <a:rPr lang="en-CA" b="0" i="0" u="none" strike="noStrike" baseline="0" dirty="0" smtClean="0">
                <a:latin typeface="Arial" panose="020B0604020202020204" pitchFamily="34" charset="0"/>
              </a:rPr>
              <a:t>Recognition involves searching our memory and then deciding whether the piece of information matches what we have in our memory stores.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25769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0918"/>
            <a:ext cx="7886700" cy="566618"/>
          </a:xfrm>
        </p:spPr>
        <p:txBody>
          <a:bodyPr/>
          <a:lstStyle/>
          <a:p>
            <a:r>
              <a:rPr lang="fr-FR" sz="3600" i="0" u="none" strike="noStrike" kern="1400" baseline="0" dirty="0">
                <a:latin typeface="Arial" panose="020B0604020202020204" pitchFamily="34" charset="0"/>
              </a:rPr>
              <a:t>How and </a:t>
            </a:r>
            <a:r>
              <a:rPr lang="fr-FR" sz="3600" i="0" u="none" strike="noStrike" kern="1400" baseline="0" dirty="0" err="1">
                <a:latin typeface="Arial" panose="020B0604020202020204" pitchFamily="34" charset="0"/>
              </a:rPr>
              <a:t>why</a:t>
            </a:r>
            <a:r>
              <a:rPr lang="fr-FR" sz="3600" i="0" u="none" strike="noStrike" kern="1400" baseline="0" dirty="0">
                <a:latin typeface="Arial" panose="020B0604020202020204" pitchFamily="34" charset="0"/>
              </a:rPr>
              <a:t> do </a:t>
            </a:r>
            <a:r>
              <a:rPr lang="fr-FR" sz="3600" i="0" u="none" strike="noStrike" kern="1400" baseline="0" dirty="0" err="1">
                <a:latin typeface="Arial" panose="020B0604020202020204" pitchFamily="34" charset="0"/>
              </a:rPr>
              <a:t>we</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forget</a:t>
            </a:r>
            <a:r>
              <a:rPr lang="fr-FR" sz="3600" i="0" u="none" strike="noStrike" kern="1400" baseline="0" dirty="0">
                <a:latin typeface="Arial" panose="020B0604020202020204" pitchFamily="34" charset="0"/>
              </a:rPr>
              <a:t>?</a:t>
            </a:r>
          </a:p>
        </p:txBody>
      </p:sp>
      <p:sp>
        <p:nvSpPr>
          <p:cNvPr id="3" name="Text Placeholder 2"/>
          <p:cNvSpPr>
            <a:spLocks noGrp="1"/>
          </p:cNvSpPr>
          <p:nvPr>
            <p:ph type="body" idx="4294967295"/>
          </p:nvPr>
        </p:nvSpPr>
        <p:spPr>
          <a:xfrm>
            <a:off x="662400" y="1448566"/>
            <a:ext cx="8089997" cy="4791340"/>
          </a:xfrm>
        </p:spPr>
        <p:txBody>
          <a:bodyPr>
            <a:noAutofit/>
          </a:bodyPr>
          <a:lstStyle/>
          <a:p>
            <a:pPr marL="369888" indent="-369888">
              <a:lnSpc>
                <a:spcPts val="2000"/>
              </a:lnSpc>
            </a:pPr>
            <a:r>
              <a:rPr lang="en-CA" sz="1600" b="0" i="0" u="none" strike="noStrike" baseline="0" dirty="0" smtClean="0">
                <a:latin typeface="Arial" panose="020B0604020202020204" pitchFamily="34" charset="0"/>
              </a:rPr>
              <a:t>There are numerous theories of forgetting. </a:t>
            </a:r>
          </a:p>
          <a:p>
            <a:pPr marL="369888" indent="-369888">
              <a:lnSpc>
                <a:spcPts val="2000"/>
              </a:lnSpc>
            </a:pPr>
            <a:r>
              <a:rPr lang="en-CA" sz="1600" b="0" i="0" u="none" strike="noStrike" baseline="0" dirty="0" smtClean="0">
                <a:latin typeface="Arial" panose="020B0604020202020204" pitchFamily="34" charset="0"/>
              </a:rPr>
              <a:t>However, before we discuss their strengths and weaknesses, we begin with another key distinction, namely the difference between accessibility and availability. </a:t>
            </a:r>
          </a:p>
          <a:p>
            <a:pPr marL="369888" indent="-369888">
              <a:lnSpc>
                <a:spcPts val="2000"/>
              </a:lnSpc>
            </a:pPr>
            <a:r>
              <a:rPr lang="en-CA" sz="1600" b="0" i="0" u="none" strike="noStrike" baseline="0" dirty="0" smtClean="0">
                <a:latin typeface="Arial" panose="020B0604020202020204" pitchFamily="34" charset="0"/>
              </a:rPr>
              <a:t>Accessibility refers to whether or not we are able to retrieve information that has been stored in memory, while the availability of a memory depends on whether or not it was stored in memory. </a:t>
            </a:r>
          </a:p>
          <a:p>
            <a:pPr marL="369888" indent="-369888">
              <a:lnSpc>
                <a:spcPts val="2000"/>
              </a:lnSpc>
            </a:pPr>
            <a:r>
              <a:rPr lang="en-CA" sz="1600" b="0" i="0" u="none" strike="noStrike" baseline="0" dirty="0" smtClean="0">
                <a:latin typeface="Arial" panose="020B0604020202020204" pitchFamily="34" charset="0"/>
              </a:rPr>
              <a:t>The metaphor of a library is often used to illustrate this difference. Imagine you are trying to find a specific book in a library. There are three possible outcomes:</a:t>
            </a:r>
          </a:p>
          <a:p>
            <a:pPr marL="785813" indent="-436563">
              <a:lnSpc>
                <a:spcPts val="2000"/>
              </a:lnSpc>
              <a:buNone/>
            </a:pPr>
            <a:r>
              <a:rPr lang="en-CA" sz="1600" dirty="0">
                <a:solidFill>
                  <a:srgbClr val="007FA3"/>
                </a:solidFill>
                <a:latin typeface="Arial" panose="020B0604020202020204" pitchFamily="34" charset="0"/>
              </a:rPr>
              <a:t>(</a:t>
            </a:r>
            <a:r>
              <a:rPr lang="en-CA" sz="1600" dirty="0" smtClean="0">
                <a:solidFill>
                  <a:srgbClr val="007FA3"/>
                </a:solidFill>
                <a:latin typeface="Arial" panose="020B0604020202020204" pitchFamily="34" charset="0"/>
              </a:rPr>
              <a:t>a)	</a:t>
            </a:r>
            <a:r>
              <a:rPr lang="en-CA" sz="1600" b="0" i="0" u="none" strike="noStrike" baseline="0" dirty="0" smtClean="0">
                <a:latin typeface="Arial" panose="020B0604020202020204" pitchFamily="34" charset="0"/>
              </a:rPr>
              <a:t>you find the book (the memory is retrieved);</a:t>
            </a:r>
          </a:p>
          <a:p>
            <a:pPr marL="785813" indent="-436563">
              <a:lnSpc>
                <a:spcPts val="2000"/>
              </a:lnSpc>
              <a:buNone/>
            </a:pPr>
            <a:r>
              <a:rPr lang="en-CA" sz="1600" dirty="0" smtClean="0">
                <a:solidFill>
                  <a:srgbClr val="007FA3"/>
                </a:solidFill>
                <a:latin typeface="Arial" panose="020B0604020202020204" pitchFamily="34" charset="0"/>
              </a:rPr>
              <a:t>(b)	</a:t>
            </a:r>
            <a:r>
              <a:rPr lang="en-CA" sz="1600" b="0" i="0" u="none" strike="noStrike" baseline="0" dirty="0" smtClean="0">
                <a:latin typeface="Arial" panose="020B0604020202020204" pitchFamily="34" charset="0"/>
              </a:rPr>
              <a:t>the book is not in the library (the memory is not available); or</a:t>
            </a:r>
          </a:p>
          <a:p>
            <a:pPr marL="785813" indent="-436563">
              <a:lnSpc>
                <a:spcPts val="2000"/>
              </a:lnSpc>
              <a:buNone/>
            </a:pPr>
            <a:r>
              <a:rPr lang="en-CA" sz="1600" dirty="0" smtClean="0">
                <a:solidFill>
                  <a:srgbClr val="007FA3"/>
                </a:solidFill>
                <a:latin typeface="Arial" panose="020B0604020202020204" pitchFamily="34" charset="0"/>
              </a:rPr>
              <a:t>(c)	</a:t>
            </a:r>
            <a:r>
              <a:rPr lang="en-CA" sz="1600" b="0" i="0" u="none" strike="noStrike" baseline="0" dirty="0" smtClean="0">
                <a:latin typeface="Arial" panose="020B0604020202020204" pitchFamily="34" charset="0"/>
              </a:rPr>
              <a:t>the book is in the library but has been misfiled (not accessible).</a:t>
            </a:r>
          </a:p>
          <a:p>
            <a:pPr marL="369888" indent="-369888">
              <a:lnSpc>
                <a:spcPts val="2000"/>
              </a:lnSpc>
            </a:pPr>
            <a:r>
              <a:rPr lang="en-CA" sz="1600" b="0" i="0" u="none" strike="noStrike" baseline="0" dirty="0" smtClean="0">
                <a:latin typeface="Arial" panose="020B0604020202020204" pitchFamily="34" charset="0"/>
              </a:rPr>
              <a:t>There is, of course, a fourth possibility, namely that someone else has borrowed the book, which is where the metaphor breaks down!</a:t>
            </a:r>
          </a:p>
          <a:p>
            <a:pPr marL="369888" indent="-369888">
              <a:lnSpc>
                <a:spcPts val="2000"/>
              </a:lnSpc>
            </a:pPr>
            <a:r>
              <a:rPr lang="en-CA" sz="1600" b="0" i="0" u="none" strike="noStrike" baseline="0" dirty="0" smtClean="0">
                <a:latin typeface="Arial" panose="020B0604020202020204" pitchFamily="34" charset="0"/>
              </a:rPr>
              <a:t>As we described earlier, information is transferred from working memory to long-term memory to be stored permanently, which means that availability is the main issue for working memory while accessibility is the main (potential) problem for long-term memory.</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681691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77184"/>
            <a:ext cx="7886700" cy="394090"/>
          </a:xfrm>
        </p:spPr>
        <p:txBody>
          <a:bodyPr/>
          <a:lstStyle/>
          <a:p>
            <a:r>
              <a:rPr lang="fr-FR" sz="3600" i="0" u="none" strike="noStrike" kern="1400" baseline="0" dirty="0" err="1">
                <a:latin typeface="Arial" panose="020B0604020202020204" pitchFamily="34" charset="0"/>
              </a:rPr>
              <a:t>Forgetting</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from</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working</a:t>
            </a:r>
            <a:r>
              <a:rPr lang="fr-FR" sz="3600" i="0" u="none" strike="noStrike" kern="1400" baseline="0" dirty="0">
                <a:latin typeface="Arial" panose="020B0604020202020204" pitchFamily="34" charset="0"/>
              </a:rPr>
              <a:t> memory</a:t>
            </a:r>
          </a:p>
        </p:txBody>
      </p:sp>
      <p:sp>
        <p:nvSpPr>
          <p:cNvPr id="3" name="Text Placeholder 2"/>
          <p:cNvSpPr>
            <a:spLocks noGrp="1"/>
          </p:cNvSpPr>
          <p:nvPr>
            <p:ph type="body" idx="4294967295"/>
          </p:nvPr>
        </p:nvSpPr>
        <p:spPr>
          <a:xfrm>
            <a:off x="662400" y="1421404"/>
            <a:ext cx="8097545" cy="4836363"/>
          </a:xfrm>
        </p:spPr>
        <p:txBody>
          <a:bodyPr>
            <a:normAutofit/>
          </a:bodyPr>
          <a:lstStyle/>
          <a:p>
            <a:pPr marL="369888" indent="-369888"/>
            <a:r>
              <a:rPr lang="en-CA" b="0" i="0" u="none" strike="noStrike" baseline="0" dirty="0" smtClean="0">
                <a:latin typeface="Arial" panose="020B0604020202020204" pitchFamily="34" charset="0"/>
              </a:rPr>
              <a:t>The first and perhaps oldest theory is decay theory, which argues that memory simply fades with time, a point which is particularly relevant to working memory which maintains memories for only 30 seconds or so without rehearsal. </a:t>
            </a:r>
          </a:p>
          <a:p>
            <a:pPr marL="369888" indent="-369888"/>
            <a:r>
              <a:rPr lang="en-CA" b="0" i="0" u="none" strike="noStrike" baseline="0" dirty="0" smtClean="0">
                <a:latin typeface="Arial" panose="020B0604020202020204" pitchFamily="34" charset="0"/>
              </a:rPr>
              <a:t>Another account is displacement theory, which has also been developed to account for forgetting from working memory. </a:t>
            </a:r>
          </a:p>
          <a:p>
            <a:pPr marL="369888" indent="-369888"/>
            <a:r>
              <a:rPr lang="en-CA" b="0" i="0" u="none" strike="noStrike" baseline="0" dirty="0" smtClean="0">
                <a:latin typeface="Arial" panose="020B0604020202020204" pitchFamily="34" charset="0"/>
              </a:rPr>
              <a:t>As we have already seen, working memory is limited in capacity, so it follows that if we were to try to add another item or two to this memory, a corresponding number of items must be squeezed out.</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359716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3669" y="67042"/>
            <a:ext cx="8856663" cy="1325563"/>
          </a:xfrm>
        </p:spPr>
        <p:txBody>
          <a:bodyPr/>
          <a:lstStyle/>
          <a:p>
            <a:r>
              <a:rPr lang="fr-FR" sz="3600" i="0" u="none" strike="noStrike" kern="1400" baseline="0" dirty="0" err="1">
                <a:latin typeface="Arial" panose="020B0604020202020204" pitchFamily="34" charset="0"/>
              </a:rPr>
              <a:t>Forgetting</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from</a:t>
            </a:r>
            <a:r>
              <a:rPr lang="fr-FR" sz="3600" i="0" u="none" strike="noStrike" kern="1400" baseline="0" dirty="0">
                <a:latin typeface="Arial" panose="020B0604020202020204" pitchFamily="34" charset="0"/>
              </a:rPr>
              <a:t> long-</a:t>
            </a:r>
            <a:r>
              <a:rPr lang="fr-FR" sz="3600" i="0" u="none" strike="noStrike" kern="1400" baseline="0" dirty="0" err="1">
                <a:latin typeface="Arial" panose="020B0604020202020204" pitchFamily="34" charset="0"/>
              </a:rPr>
              <a:t>term</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memory</a:t>
            </a:r>
            <a:r>
              <a:rPr lang="fr-FR" sz="3600" i="0" u="none" strike="noStrike" kern="1400" baseline="0" dirty="0">
                <a:latin typeface="Arial" panose="020B0604020202020204" pitchFamily="34" charset="0"/>
              </a:rPr>
              <a:t> (LTM</a:t>
            </a:r>
            <a:r>
              <a:rPr lang="fr-FR" sz="3600" i="0" u="none" strike="noStrike" kern="1400" baseline="0" dirty="0" smtClean="0">
                <a:latin typeface="Arial" panose="020B0604020202020204" pitchFamily="34" charset="0"/>
              </a:rPr>
              <a:t>) (1 of 3)</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534406"/>
            <a:ext cx="8081371" cy="4748629"/>
          </a:xfrm>
        </p:spPr>
        <p:txBody>
          <a:bodyPr>
            <a:normAutofit fontScale="85000" lnSpcReduction="10000"/>
          </a:bodyPr>
          <a:lstStyle/>
          <a:p>
            <a:pPr marL="369888" indent="-369888">
              <a:lnSpc>
                <a:spcPct val="110000"/>
              </a:lnSpc>
            </a:pPr>
            <a:r>
              <a:rPr lang="en-CA" b="0" i="0" u="none" strike="noStrike" baseline="0" dirty="0" smtClean="0">
                <a:latin typeface="Arial" panose="020B0604020202020204" pitchFamily="34" charset="0"/>
              </a:rPr>
              <a:t>We turn now to more widely respected theories of forgetting from long-term memory. </a:t>
            </a:r>
          </a:p>
          <a:p>
            <a:pPr marL="369888" indent="-369888">
              <a:lnSpc>
                <a:spcPct val="110000"/>
              </a:lnSpc>
            </a:pPr>
            <a:r>
              <a:rPr lang="en-CA" b="0" i="0" u="none" strike="noStrike" baseline="0" dirty="0" smtClean="0">
                <a:latin typeface="Arial" panose="020B0604020202020204" pitchFamily="34" charset="0"/>
              </a:rPr>
              <a:t>Again psychology cannot supply us with one, simple, widely agreed view of how we forget from LTM. </a:t>
            </a:r>
          </a:p>
          <a:p>
            <a:pPr marL="369888" indent="-369888">
              <a:lnSpc>
                <a:spcPct val="110000"/>
              </a:lnSpc>
            </a:pPr>
            <a:r>
              <a:rPr lang="en-CA" b="0" i="0" u="none" strike="noStrike" baseline="0" dirty="0" smtClean="0">
                <a:latin typeface="Arial" panose="020B0604020202020204" pitchFamily="34" charset="0"/>
              </a:rPr>
              <a:t>Instead there are a number of competing theories with varying amounts of supporting evidence. </a:t>
            </a:r>
          </a:p>
          <a:p>
            <a:pPr marL="369888" indent="-369888">
              <a:lnSpc>
                <a:spcPct val="110000"/>
              </a:lnSpc>
            </a:pPr>
            <a:r>
              <a:rPr lang="en-CA" b="0" i="0" u="none" strike="noStrike" baseline="0" dirty="0" smtClean="0">
                <a:latin typeface="Arial" panose="020B0604020202020204" pitchFamily="34" charset="0"/>
              </a:rPr>
              <a:t>Early theories (</a:t>
            </a:r>
            <a:r>
              <a:rPr lang="en-CA" b="0" i="0" u="none" strike="noStrike" baseline="0" dirty="0" err="1" smtClean="0">
                <a:latin typeface="Arial" panose="020B0604020202020204" pitchFamily="34" charset="0"/>
              </a:rPr>
              <a:t>Hebb</a:t>
            </a:r>
            <a:r>
              <a:rPr lang="en-CA" b="0" i="0" u="none" strike="noStrike" baseline="0" dirty="0" smtClean="0">
                <a:latin typeface="Arial" panose="020B0604020202020204" pitchFamily="34" charset="0"/>
              </a:rPr>
              <a:t>, 1949) suggested that we forget from disuse. </a:t>
            </a:r>
          </a:p>
          <a:p>
            <a:pPr marL="369888" indent="-369888">
              <a:lnSpc>
                <a:spcPct val="110000"/>
              </a:lnSpc>
            </a:pPr>
            <a:r>
              <a:rPr lang="en-CA" b="0" i="0" u="none" strike="noStrike" baseline="0" dirty="0" smtClean="0">
                <a:latin typeface="Arial" panose="020B0604020202020204" pitchFamily="34" charset="0"/>
              </a:rPr>
              <a:t>For example, we become less proficient in a foreign language learned at school if we never use it. </a:t>
            </a:r>
          </a:p>
          <a:p>
            <a:pPr marL="369888" indent="-369888">
              <a:lnSpc>
                <a:spcPct val="110000"/>
              </a:lnSpc>
            </a:pPr>
            <a:r>
              <a:rPr lang="en-CA" b="0" i="0" u="none" strike="noStrike" baseline="0" dirty="0" smtClean="0">
                <a:latin typeface="Arial" panose="020B0604020202020204" pitchFamily="34" charset="0"/>
              </a:rPr>
              <a:t>In the 1950s it was suggested that forgetting from LTM may simply be a matter of decay. </a:t>
            </a:r>
          </a:p>
          <a:p>
            <a:pPr marL="369888" indent="-369888">
              <a:lnSpc>
                <a:spcPct val="110000"/>
              </a:lnSpc>
            </a:pPr>
            <a:r>
              <a:rPr lang="en-CA" b="0" i="0" u="none" strike="noStrike" baseline="0" dirty="0" smtClean="0">
                <a:latin typeface="Arial" panose="020B0604020202020204" pitchFamily="34" charset="0"/>
              </a:rPr>
              <a:t>Perhaps memory engrams (= memory traces) simply fade with time, but except in cases of explicit neurological damage such as Alzheimer’s disease no evidence has been found to support this.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588093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7042"/>
            <a:ext cx="7886700" cy="1325563"/>
          </a:xfrm>
        </p:spPr>
        <p:txBody>
          <a:bodyPr/>
          <a:lstStyle/>
          <a:p>
            <a:r>
              <a:rPr lang="fr-FR" sz="3600" i="0" u="none" strike="noStrike" kern="1400" baseline="0" dirty="0" err="1">
                <a:latin typeface="Arial" panose="020B0604020202020204" pitchFamily="34" charset="0"/>
              </a:rPr>
              <a:t>Forgetting</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from</a:t>
            </a:r>
            <a:r>
              <a:rPr lang="fr-FR" sz="3600" i="0" u="none" strike="noStrike" kern="1400" baseline="0" dirty="0">
                <a:latin typeface="Arial" panose="020B0604020202020204" pitchFamily="34" charset="0"/>
              </a:rPr>
              <a:t> long-</a:t>
            </a:r>
            <a:r>
              <a:rPr lang="fr-FR" sz="3600" i="0" u="none" strike="noStrike" kern="1400" baseline="0" dirty="0" err="1">
                <a:latin typeface="Arial" panose="020B0604020202020204" pitchFamily="34" charset="0"/>
              </a:rPr>
              <a:t>term</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memory</a:t>
            </a:r>
            <a:r>
              <a:rPr lang="fr-FR" sz="3600" i="0" u="none" strike="noStrike" kern="1400" baseline="0" dirty="0">
                <a:latin typeface="Arial" panose="020B0604020202020204" pitchFamily="34" charset="0"/>
              </a:rPr>
              <a:t> (LTM</a:t>
            </a:r>
            <a:r>
              <a:rPr lang="fr-FR" sz="3600" i="0" u="none" strike="noStrike" kern="1400" baseline="0" dirty="0" smtClean="0">
                <a:latin typeface="Arial" panose="020B0604020202020204" pitchFamily="34" charset="0"/>
              </a:rPr>
              <a:t>) (2 of 3)</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532938"/>
            <a:ext cx="8081371" cy="4750097"/>
          </a:xfrm>
        </p:spPr>
        <p:txBody>
          <a:bodyPr>
            <a:normAutofit fontScale="92500" lnSpcReduction="10000"/>
          </a:bodyPr>
          <a:lstStyle/>
          <a:p>
            <a:pPr marL="369888" indent="-369888">
              <a:lnSpc>
                <a:spcPct val="110000"/>
              </a:lnSpc>
            </a:pPr>
            <a:r>
              <a:rPr lang="en-CA" b="0" i="0" u="none" strike="noStrike" baseline="0" dirty="0" smtClean="0">
                <a:latin typeface="Arial" panose="020B0604020202020204" pitchFamily="34" charset="0"/>
              </a:rPr>
              <a:t>A more widely regarded account of forgetting is interference theory, which suggests that forgetting is more strongly influenced by what we have done before or after learning than the passage of time itself. </a:t>
            </a:r>
          </a:p>
          <a:p>
            <a:pPr marL="369888" indent="-369888">
              <a:lnSpc>
                <a:spcPct val="110000"/>
              </a:lnSpc>
            </a:pPr>
            <a:r>
              <a:rPr lang="en-CA" b="0" i="0" u="none" strike="noStrike" baseline="0" dirty="0" smtClean="0">
                <a:latin typeface="Arial" panose="020B0604020202020204" pitchFamily="34" charset="0"/>
              </a:rPr>
              <a:t>Interference takes two forms: retroactive interference (RI) and proactive interference (PI).</a:t>
            </a:r>
          </a:p>
          <a:p>
            <a:pPr marL="369888" indent="-369888">
              <a:lnSpc>
                <a:spcPct val="110000"/>
              </a:lnSpc>
            </a:pPr>
            <a:r>
              <a:rPr lang="en-CA" b="0" i="0" u="none" strike="noStrike" baseline="0" dirty="0" smtClean="0">
                <a:latin typeface="Arial" panose="020B0604020202020204" pitchFamily="34" charset="0"/>
              </a:rPr>
              <a:t>Retroactive interference, as the name suggests, works backward. </a:t>
            </a:r>
          </a:p>
          <a:p>
            <a:pPr marL="369888" indent="-369888">
              <a:lnSpc>
                <a:spcPct val="110000"/>
              </a:lnSpc>
            </a:pPr>
            <a:r>
              <a:rPr lang="en-CA" b="0" i="0" u="none" strike="noStrike" baseline="0" dirty="0" smtClean="0">
                <a:latin typeface="Arial" panose="020B0604020202020204" pitchFamily="34" charset="0"/>
              </a:rPr>
              <a:t>That is, newer learning interferes with earlier learning. </a:t>
            </a:r>
          </a:p>
          <a:p>
            <a:pPr marL="369888" indent="-369888">
              <a:lnSpc>
                <a:spcPct val="110000"/>
              </a:lnSpc>
            </a:pPr>
            <a:r>
              <a:rPr lang="en-CA" b="0" i="0" u="none" strike="noStrike" baseline="0" dirty="0" smtClean="0">
                <a:latin typeface="Arial" panose="020B0604020202020204" pitchFamily="34" charset="0"/>
              </a:rPr>
              <a:t>Having been used to driving a manual-shift car, spending time on holiday driving an automatic may interfere with the way one drives after returning home.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371442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8256"/>
            <a:ext cx="7886700" cy="1325563"/>
          </a:xfrm>
        </p:spPr>
        <p:txBody>
          <a:bodyPr/>
          <a:lstStyle/>
          <a:p>
            <a:r>
              <a:rPr lang="fr-FR" sz="3600" i="0" u="none" strike="noStrike" kern="1400" baseline="0" dirty="0" err="1">
                <a:latin typeface="Arial" panose="020B0604020202020204" pitchFamily="34" charset="0"/>
              </a:rPr>
              <a:t>Forgetting</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from</a:t>
            </a:r>
            <a:r>
              <a:rPr lang="fr-FR" sz="3600" i="0" u="none" strike="noStrike" kern="1400" baseline="0" dirty="0">
                <a:latin typeface="Arial" panose="020B0604020202020204" pitchFamily="34" charset="0"/>
              </a:rPr>
              <a:t> long-</a:t>
            </a:r>
            <a:r>
              <a:rPr lang="fr-FR" sz="3600" i="0" u="none" strike="noStrike" kern="1400" baseline="0" dirty="0" err="1">
                <a:latin typeface="Arial" panose="020B0604020202020204" pitchFamily="34" charset="0"/>
              </a:rPr>
              <a:t>term</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memory</a:t>
            </a:r>
            <a:r>
              <a:rPr lang="fr-FR" sz="3600" i="0" u="none" strike="noStrike" kern="1400" baseline="0" dirty="0">
                <a:latin typeface="Arial" panose="020B0604020202020204" pitchFamily="34" charset="0"/>
              </a:rPr>
              <a:t> (LTM</a:t>
            </a:r>
            <a:r>
              <a:rPr lang="fr-FR" sz="3600" i="0" u="none" strike="noStrike" kern="1400" baseline="0" dirty="0" smtClean="0">
                <a:latin typeface="Arial" panose="020B0604020202020204" pitchFamily="34" charset="0"/>
              </a:rPr>
              <a:t>) (3 of 3)</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533544"/>
            <a:ext cx="8107248" cy="4758727"/>
          </a:xfrm>
        </p:spPr>
        <p:txBody>
          <a:bodyPr>
            <a:normAutofit fontScale="70000" lnSpcReduction="20000"/>
          </a:bodyPr>
          <a:lstStyle/>
          <a:p>
            <a:pPr marL="369888" indent="-369888">
              <a:lnSpc>
                <a:spcPct val="120000"/>
              </a:lnSpc>
            </a:pPr>
            <a:r>
              <a:rPr lang="en-CA" b="0" i="0" u="none" strike="noStrike" baseline="0" dirty="0" smtClean="0">
                <a:latin typeface="Arial" panose="020B0604020202020204" pitchFamily="34" charset="0"/>
              </a:rPr>
              <a:t>In contrast to RI, proactive interference may be seen in action in, for example, moving from word processor v1 to v2. </a:t>
            </a:r>
          </a:p>
          <a:p>
            <a:pPr marL="369888" indent="-369888">
              <a:lnSpc>
                <a:spcPct val="120000"/>
              </a:lnSpc>
            </a:pPr>
            <a:r>
              <a:rPr lang="en-CA" b="0" i="0" u="none" strike="noStrike" baseline="0" dirty="0" smtClean="0">
                <a:latin typeface="Arial" panose="020B0604020202020204" pitchFamily="34" charset="0"/>
              </a:rPr>
              <a:t>Version 2 may have added new features and reorganized the presentation of menus. </a:t>
            </a:r>
          </a:p>
          <a:p>
            <a:pPr marL="369888" indent="-369888">
              <a:lnSpc>
                <a:spcPct val="120000"/>
              </a:lnSpc>
            </a:pPr>
            <a:r>
              <a:rPr lang="en-CA" b="0" i="0" u="none" strike="noStrike" baseline="0" dirty="0" smtClean="0">
                <a:latin typeface="Arial" panose="020B0604020202020204" pitchFamily="34" charset="0"/>
              </a:rPr>
              <a:t>Having learned version 1 interferes with learning version 2. </a:t>
            </a:r>
          </a:p>
          <a:p>
            <a:pPr marL="369888" indent="-369888">
              <a:lnSpc>
                <a:spcPct val="120000"/>
              </a:lnSpc>
            </a:pPr>
            <a:r>
              <a:rPr lang="en-CA" b="0" i="0" u="none" strike="noStrike" baseline="0" dirty="0" smtClean="0">
                <a:latin typeface="Arial" panose="020B0604020202020204" pitchFamily="34" charset="0"/>
              </a:rPr>
              <a:t>Thus earlier learning interferes with new learning. </a:t>
            </a:r>
          </a:p>
          <a:p>
            <a:pPr marL="369888" indent="-369888">
              <a:lnSpc>
                <a:spcPct val="120000"/>
              </a:lnSpc>
            </a:pPr>
            <a:r>
              <a:rPr lang="en-CA" b="0" i="0" u="none" strike="noStrike" baseline="0" dirty="0" smtClean="0">
                <a:latin typeface="Arial" panose="020B0604020202020204" pitchFamily="34" charset="0"/>
              </a:rPr>
              <a:t>However, despite these and numerous other examples of PI and RI, there is surprisingly little outside the laboratory to support this theory.</a:t>
            </a:r>
          </a:p>
          <a:p>
            <a:pPr marL="369888" indent="-369888">
              <a:lnSpc>
                <a:spcPct val="120000"/>
              </a:lnSpc>
            </a:pPr>
            <a:r>
              <a:rPr lang="en-CA" b="0" i="0" u="none" strike="noStrike" baseline="0" dirty="0" smtClean="0">
                <a:latin typeface="Arial" panose="020B0604020202020204" pitchFamily="34" charset="0"/>
              </a:rPr>
              <a:t>Retrieval failure theory proposes that memories cannot be retrieved because we have not employed the correct retrieval cue. </a:t>
            </a:r>
          </a:p>
          <a:p>
            <a:pPr marL="369888" indent="-369888">
              <a:lnSpc>
                <a:spcPct val="120000"/>
              </a:lnSpc>
            </a:pPr>
            <a:r>
              <a:rPr lang="en-CA" b="0" i="0" u="none" strike="noStrike" baseline="0" dirty="0" smtClean="0">
                <a:latin typeface="Arial" panose="020B0604020202020204" pitchFamily="34" charset="0"/>
              </a:rPr>
              <a:t>Recalling the earlier library metaphor, it is as if we have ‘filed’ the memory in the wrong place. </a:t>
            </a:r>
          </a:p>
          <a:p>
            <a:pPr marL="369888" indent="-369888">
              <a:lnSpc>
                <a:spcPct val="120000"/>
              </a:lnSpc>
            </a:pPr>
            <a:r>
              <a:rPr lang="en-CA" b="0" i="0" u="none" strike="noStrike" baseline="0" dirty="0" smtClean="0">
                <a:latin typeface="Arial" panose="020B0604020202020204" pitchFamily="34" charset="0"/>
              </a:rPr>
              <a:t>The model is similar to the tip-of-the-tongue phenomenon.</a:t>
            </a:r>
          </a:p>
          <a:p>
            <a:pPr marL="369888" indent="-369888">
              <a:lnSpc>
                <a:spcPct val="120000"/>
              </a:lnSpc>
            </a:pPr>
            <a:r>
              <a:rPr lang="en-CA" b="0" i="0" u="none" strike="noStrike" baseline="0" dirty="0" smtClean="0">
                <a:latin typeface="Arial" panose="020B0604020202020204" pitchFamily="34" charset="0"/>
              </a:rPr>
              <a:t>All in all, many of these theories probably account for some forgetting from LTM.</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886399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3278"/>
            <a:ext cx="7886700" cy="721894"/>
          </a:xfrm>
        </p:spPr>
        <p:txBody>
          <a:bodyPr/>
          <a:lstStyle/>
          <a:p>
            <a:r>
              <a:rPr lang="fr-FR" sz="3600" i="0" u="none" strike="noStrike" kern="1400" baseline="0" dirty="0">
                <a:latin typeface="Arial" panose="020B0604020202020204" pitchFamily="34" charset="0"/>
              </a:rPr>
              <a:t>The tip-of-the-</a:t>
            </a:r>
            <a:r>
              <a:rPr lang="fr-FR" sz="3600" i="0" u="none" strike="noStrike" kern="1400" baseline="0" dirty="0" err="1">
                <a:latin typeface="Arial" panose="020B0604020202020204" pitchFamily="34" charset="0"/>
              </a:rPr>
              <a:t>tongue</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phenomenon</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8812"/>
            <a:ext cx="8098617" cy="4827736"/>
          </a:xfrm>
        </p:spPr>
        <p:txBody>
          <a:bodyPr>
            <a:normAutofit fontScale="92500"/>
          </a:bodyPr>
          <a:lstStyle/>
          <a:p>
            <a:pPr marL="369888" indent="-369888"/>
            <a:r>
              <a:rPr lang="en-CA" b="0" i="0" u="none" strike="noStrike" baseline="0" dirty="0" smtClean="0">
                <a:latin typeface="Arial" panose="020B0604020202020204" pitchFamily="34" charset="0"/>
              </a:rPr>
              <a:t>Researchers Brown and McNeill (1966) created a list of dictionary definitions of unfamiliar words and asked a group of people to provide words that matched them. </a:t>
            </a:r>
          </a:p>
          <a:p>
            <a:pPr marL="369888" indent="-369888"/>
            <a:r>
              <a:rPr lang="en-CA" b="0" i="0" u="none" strike="noStrike" baseline="0" dirty="0" smtClean="0">
                <a:latin typeface="Arial" panose="020B0604020202020204" pitchFamily="34" charset="0"/>
              </a:rPr>
              <a:t>Not surprisingly, not everyone was able to provide the missing word. </a:t>
            </a:r>
          </a:p>
          <a:p>
            <a:pPr marL="369888" indent="-369888"/>
            <a:r>
              <a:rPr lang="en-CA" b="0" i="0" u="none" strike="noStrike" baseline="0" dirty="0" smtClean="0">
                <a:latin typeface="Arial" panose="020B0604020202020204" pitchFamily="34" charset="0"/>
              </a:rPr>
              <a:t>However, of those people who could not, many were able to supply the word’s first letter, or the number of syllables or even words that sounded like the missing word itself. </a:t>
            </a:r>
          </a:p>
          <a:p>
            <a:pPr marL="369888" indent="-369888"/>
            <a:r>
              <a:rPr lang="en-CA" b="0" i="0" u="none" strike="noStrike" baseline="0" dirty="0" smtClean="0">
                <a:latin typeface="Arial" panose="020B0604020202020204" pitchFamily="34" charset="0"/>
              </a:rPr>
              <a:t>Examples of the definitions are:</a:t>
            </a:r>
          </a:p>
          <a:p>
            <a:pPr marL="369888" indent="-369888"/>
            <a:r>
              <a:rPr lang="en-CA" b="0" i="0" u="none" strike="noStrike" baseline="0" dirty="0" smtClean="0">
                <a:latin typeface="Arial" panose="020B0604020202020204" pitchFamily="34" charset="0"/>
              </a:rPr>
              <a:t>Favouritism, especially governmental patronage extended to relatives (nepotism)</a:t>
            </a:r>
          </a:p>
          <a:p>
            <a:pPr marL="369888" indent="-369888"/>
            <a:r>
              <a:rPr lang="en-CA" b="0" i="0" u="none" strike="noStrike" baseline="0" dirty="0" smtClean="0">
                <a:latin typeface="Arial" panose="020B0604020202020204" pitchFamily="34" charset="0"/>
              </a:rPr>
              <a:t>The common cavity into which the various ducts of the body open in certain fish, birds and mammals (cloaca).</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628539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651"/>
            <a:ext cx="7886700" cy="618376"/>
          </a:xfrm>
        </p:spPr>
        <p:txBody>
          <a:bodyPr/>
          <a:lstStyle/>
          <a:p>
            <a:r>
              <a:rPr lang="fr-FR" sz="3600" i="0" u="none" strike="noStrike" kern="1400" baseline="0" dirty="0" smtClean="0">
                <a:latin typeface="Arial" panose="020B0604020202020204" pitchFamily="34" charset="0"/>
              </a:rPr>
              <a:t>Attention (1 of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1636" y="1404150"/>
            <a:ext cx="8097548" cy="4844992"/>
          </a:xfrm>
        </p:spPr>
        <p:txBody>
          <a:bodyPr>
            <a:noAutofit/>
          </a:bodyPr>
          <a:lstStyle/>
          <a:p>
            <a:pPr marL="369888" indent="-369888">
              <a:lnSpc>
                <a:spcPct val="120000"/>
              </a:lnSpc>
              <a:spcBef>
                <a:spcPts val="0"/>
              </a:spcBef>
            </a:pPr>
            <a:r>
              <a:rPr lang="en-CA" sz="2000" b="0" i="0" u="none" strike="noStrike" baseline="0" dirty="0" smtClean="0">
                <a:latin typeface="Arial" panose="020B0604020202020204" pitchFamily="34" charset="0"/>
              </a:rPr>
              <a:t>Attention is a pivotally important human ability and is central to operating a machine, using a computer, driving to work or catching a train. </a:t>
            </a:r>
          </a:p>
          <a:p>
            <a:pPr marL="369888" indent="-369888">
              <a:lnSpc>
                <a:spcPct val="120000"/>
              </a:lnSpc>
              <a:spcBef>
                <a:spcPts val="300"/>
              </a:spcBef>
            </a:pPr>
            <a:r>
              <a:rPr lang="en-CA" sz="2000" b="0" i="0" u="none" strike="noStrike" baseline="0" dirty="0" smtClean="0">
                <a:latin typeface="Arial" panose="020B0604020202020204" pitchFamily="34" charset="0"/>
              </a:rPr>
              <a:t>Failures in attention are a frequently cited reason for accidents: car accidents have been attributed to the driver using their mobile phone while driving; aircraft have experienced ‘controlled flight into terrain’ (to use the official jargon) when the pilots have paid too much attention to the ‘wrong’ cockpit warning; and control room operators can be overwhelmed by the range and complexity of instruments to which they must attend. </a:t>
            </a:r>
          </a:p>
          <a:p>
            <a:pPr marL="369888" indent="-369888">
              <a:lnSpc>
                <a:spcPct val="120000"/>
              </a:lnSpc>
              <a:spcBef>
                <a:spcPts val="0"/>
              </a:spcBef>
            </a:pPr>
            <a:r>
              <a:rPr lang="en-CA" sz="2000" b="0" i="0" u="none" strike="noStrike" baseline="0" dirty="0" smtClean="0">
                <a:latin typeface="Arial" panose="020B0604020202020204" pitchFamily="34" charset="0"/>
              </a:rPr>
              <a:t>Clearly we need to be able to understand the mechanism of attention, its capabilities and limitations, and how to design to make the most of these abilities while minimizing its limitations.</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383652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7407"/>
            <a:ext cx="7886700" cy="514860"/>
          </a:xfrm>
        </p:spPr>
        <p:txBody>
          <a:bodyPr/>
          <a:lstStyle/>
          <a:p>
            <a:r>
              <a:rPr lang="fr-FR" sz="3600" i="0" u="none" strike="noStrike" kern="1400" baseline="0" dirty="0" smtClean="0">
                <a:latin typeface="Arial" panose="020B0604020202020204" pitchFamily="34" charset="0"/>
              </a:rPr>
              <a:t>Attention (2 of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1636" y="1440555"/>
            <a:ext cx="8089992" cy="4791335"/>
          </a:xfrm>
        </p:spPr>
        <p:txBody>
          <a:bodyPr>
            <a:noAutofit/>
          </a:bodyPr>
          <a:lstStyle/>
          <a:p>
            <a:pPr marL="369888" indent="-369888"/>
            <a:r>
              <a:rPr lang="en-CA" sz="1800" b="0" i="0" u="none" strike="noStrike" baseline="0" dirty="0" smtClean="0">
                <a:latin typeface="Arial" panose="020B0604020202020204" pitchFamily="34" charset="0"/>
              </a:rPr>
              <a:t>Attention is an aspect of cognition that is particularly important in the design and operation of safety-critical interactive systems (ranging from the all too frequently quoted control room operator through to inspection tasks on mundane production lines). </a:t>
            </a:r>
          </a:p>
          <a:p>
            <a:pPr marL="369888" indent="-369888"/>
            <a:r>
              <a:rPr lang="en-CA" sz="1800" b="0" i="0" u="none" strike="noStrike" baseline="0" dirty="0" smtClean="0">
                <a:latin typeface="Arial" panose="020B0604020202020204" pitchFamily="34" charset="0"/>
              </a:rPr>
              <a:t>While there is no single agreed definition of attention, </a:t>
            </a:r>
            <a:r>
              <a:rPr lang="en-CA" sz="1800" b="0" i="0" u="none" strike="noStrike" baseline="0" dirty="0" err="1" smtClean="0">
                <a:latin typeface="Arial" panose="020B0604020202020204" pitchFamily="34" charset="0"/>
              </a:rPr>
              <a:t>Solso</a:t>
            </a:r>
            <a:r>
              <a:rPr lang="en-CA" sz="1800" b="0" i="0" u="none" strike="noStrike" baseline="0" dirty="0" smtClean="0">
                <a:latin typeface="Arial" panose="020B0604020202020204" pitchFamily="34" charset="0"/>
              </a:rPr>
              <a:t> (1995) defines it as ‘the concentration of mental effort on sensory or mental events,’ which is typical of many definitions. </a:t>
            </a:r>
          </a:p>
          <a:p>
            <a:pPr marL="369888" indent="-369888"/>
            <a:r>
              <a:rPr lang="en-CA" sz="1800" b="0" i="0" u="none" strike="noStrike" baseline="0" dirty="0" smtClean="0">
                <a:latin typeface="Arial" panose="020B0604020202020204" pitchFamily="34" charset="0"/>
              </a:rPr>
              <a:t>The problem with definitions in many ways reflects how attention has been studied and what mental faculties researchers have included under the umbrella term of attention. </a:t>
            </a:r>
          </a:p>
          <a:p>
            <a:pPr marL="369888" indent="-369888"/>
            <a:r>
              <a:rPr lang="en-CA" sz="1800" b="0" i="0" u="none" strike="noStrike" baseline="0" dirty="0" smtClean="0">
                <a:latin typeface="Arial" panose="020B0604020202020204" pitchFamily="34" charset="0"/>
              </a:rPr>
              <a:t>However, the study of attention has been split between two basic forms, namely selective attention and divided attention. </a:t>
            </a:r>
          </a:p>
          <a:p>
            <a:pPr marL="369888" indent="-369888"/>
            <a:r>
              <a:rPr lang="en-CA" sz="1800" b="0" i="0" u="none" strike="noStrike" baseline="0" dirty="0" smtClean="0">
                <a:latin typeface="Arial" panose="020B0604020202020204" pitchFamily="34" charset="0"/>
              </a:rPr>
              <a:t>Selective (or focused) attention generally refers to whether or not we become aware of sensory information. </a:t>
            </a:r>
          </a:p>
          <a:p>
            <a:pPr marL="369888" indent="-369888"/>
            <a:r>
              <a:rPr lang="en-CA" sz="1800" b="0" i="0" u="none" strike="noStrike" baseline="0" dirty="0" smtClean="0">
                <a:latin typeface="Arial" panose="020B0604020202020204" pitchFamily="34" charset="0"/>
              </a:rPr>
              <a:t>Indeed, Cherry (1953) coined the term the </a:t>
            </a:r>
            <a:r>
              <a:rPr lang="en-CA" sz="1800" b="0" i="1" u="none" strike="noStrike" baseline="0" dirty="0" smtClean="0">
                <a:latin typeface="Arial" panose="020B0604020202020204" pitchFamily="34" charset="0"/>
              </a:rPr>
              <a:t>cocktail party </a:t>
            </a:r>
            <a:r>
              <a:rPr lang="en-CA" sz="1800" b="0" i="0" u="none" strike="noStrike" baseline="0" dirty="0" smtClean="0">
                <a:latin typeface="Arial" panose="020B0604020202020204" pitchFamily="34" charset="0"/>
              </a:rPr>
              <a:t>effect to illustrate this.</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308634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6410"/>
            <a:ext cx="7886700" cy="635630"/>
          </a:xfrm>
        </p:spPr>
        <p:txBody>
          <a:bodyPr/>
          <a:lstStyle/>
          <a:p>
            <a:r>
              <a:rPr lang="fr-FR" sz="3600" i="0" u="none" strike="noStrike" kern="1400" baseline="0" dirty="0">
                <a:latin typeface="Arial" panose="020B0604020202020204" pitchFamily="34" charset="0"/>
              </a:rPr>
              <a:t>The cocktail party </a:t>
            </a:r>
            <a:r>
              <a:rPr lang="fr-FR" sz="3600" i="0" u="none" strike="noStrike" kern="1400" baseline="0" dirty="0" err="1">
                <a:latin typeface="Arial" panose="020B0604020202020204" pitchFamily="34" charset="0"/>
              </a:rPr>
              <a:t>effect</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2174"/>
            <a:ext cx="8098622" cy="4870862"/>
          </a:xfrm>
        </p:spPr>
        <p:txBody>
          <a:bodyPr/>
          <a:lstStyle/>
          <a:p>
            <a:pPr marL="369888" indent="-369888"/>
            <a:r>
              <a:rPr lang="en-CA" dirty="0" smtClean="0"/>
              <a:t>Cherry (1953), presumably while at a cocktail party, had noticed that we are able to focus our attention on the person we are talking to while filtering out everyone else’s conversation. </a:t>
            </a:r>
            <a:endParaRPr lang="en-CA" b="1" i="1" dirty="0" smtClean="0"/>
          </a:p>
          <a:p>
            <a:pPr marL="369888" indent="-369888"/>
            <a:r>
              <a:rPr lang="en-CA" dirty="0" smtClean="0"/>
              <a:t>This principle is at the heart of the search for extraterrestrial intelligence (SETI), which is selectively listening for alien radio signals against the background of natural radio signals.</a:t>
            </a:r>
            <a:endParaRPr lang="en-CA" b="1" i="1" dirty="0" smtClean="0"/>
          </a:p>
          <a:p>
            <a:pPr marL="369888" indent="-369888"/>
            <a:endParaRPr lang="en-CA" dirty="0"/>
          </a:p>
        </p:txBody>
      </p:sp>
    </p:spTree>
    <p:extLst>
      <p:ext uri="{BB962C8B-B14F-4D97-AF65-F5344CB8AC3E}">
        <p14:creationId xmlns:p14="http://schemas.microsoft.com/office/powerpoint/2010/main" val="183347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663"/>
            <a:ext cx="7886700" cy="601124"/>
          </a:xfrm>
        </p:spPr>
        <p:txBody>
          <a:bodyPr/>
          <a:lstStyle/>
          <a:p>
            <a:r>
              <a:rPr lang="fr-FR" sz="3600" i="0" u="none" strike="noStrike" kern="1400" baseline="0" dirty="0" err="1">
                <a:latin typeface="Arial" panose="020B0604020202020204" pitchFamily="34" charset="0"/>
              </a:rPr>
              <a:t>Aims</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0036"/>
            <a:ext cx="8098617" cy="4810479"/>
          </a:xfrm>
        </p:spPr>
        <p:txBody>
          <a:bodyPr>
            <a:normAutofit fontScale="92500"/>
          </a:bodyPr>
          <a:lstStyle/>
          <a:p>
            <a:pPr marL="360363" indent="-360363"/>
            <a:r>
              <a:rPr lang="en-CA" b="0" i="0" u="none" strike="noStrike" baseline="0" dirty="0" smtClean="0">
                <a:latin typeface="Arial" panose="020B0604020202020204" pitchFamily="34" charset="0"/>
              </a:rPr>
              <a:t>Memory and attention are two key abilities that people have. </a:t>
            </a:r>
          </a:p>
          <a:p>
            <a:pPr marL="360363" indent="-360363"/>
            <a:r>
              <a:rPr lang="en-CA" b="0" i="0" u="none" strike="noStrike" baseline="0" dirty="0" smtClean="0">
                <a:latin typeface="Arial" panose="020B0604020202020204" pitchFamily="34" charset="0"/>
              </a:rPr>
              <a:t>They work together to enable us to act in the world. </a:t>
            </a:r>
          </a:p>
          <a:p>
            <a:pPr marL="360363" indent="-360363"/>
            <a:r>
              <a:rPr lang="en-CA" b="0" i="0" u="none" strike="noStrike" baseline="0" dirty="0" smtClean="0">
                <a:latin typeface="Arial" panose="020B0604020202020204" pitchFamily="34" charset="0"/>
              </a:rPr>
              <a:t>For UX designers there are some key features of memory and attention that provide important background to their craft. </a:t>
            </a:r>
          </a:p>
          <a:p>
            <a:pPr marL="360363" indent="-360363"/>
            <a:r>
              <a:rPr lang="en-CA" b="0" i="0" u="none" strike="noStrike" baseline="0" dirty="0" smtClean="0">
                <a:latin typeface="Arial" panose="020B0604020202020204" pitchFamily="34" charset="0"/>
              </a:rPr>
              <a:t>After studying this chapter you should be able to describe:</a:t>
            </a:r>
          </a:p>
          <a:p>
            <a:pPr marL="360363" indent="-360363"/>
            <a:r>
              <a:rPr lang="en-CA" b="0" i="0" u="none" strike="noStrike" baseline="0" dirty="0" smtClean="0">
                <a:latin typeface="Arial" panose="020B0604020202020204" pitchFamily="34" charset="0"/>
              </a:rPr>
              <a:t>The importance of memory and attention and their major components and processes</a:t>
            </a:r>
          </a:p>
          <a:p>
            <a:pPr marL="360363" indent="-360363"/>
            <a:r>
              <a:rPr lang="en-CA" b="0" i="0" u="none" strike="noStrike" baseline="0" dirty="0" smtClean="0">
                <a:latin typeface="Arial" panose="020B0604020202020204" pitchFamily="34" charset="0"/>
              </a:rPr>
              <a:t>Attention and awareness; situation awareness, attracting and holding attention</a:t>
            </a:r>
          </a:p>
          <a:p>
            <a:pPr marL="360363" indent="-360363"/>
            <a:r>
              <a:rPr lang="en-CA" b="0" i="0" u="none" strike="noStrike" baseline="0" dirty="0" smtClean="0">
                <a:latin typeface="Arial" panose="020B0604020202020204" pitchFamily="34" charset="0"/>
              </a:rPr>
              <a:t>The characteristics of human error and mental workload and how it is measured.</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620220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9153"/>
            <a:ext cx="7886700" cy="652882"/>
          </a:xfrm>
        </p:spPr>
        <p:txBody>
          <a:bodyPr/>
          <a:lstStyle/>
          <a:p>
            <a:r>
              <a:rPr lang="fr-FR" sz="3600" i="0" u="none" strike="noStrike" kern="1400" baseline="0" dirty="0" err="1">
                <a:latin typeface="Arial" panose="020B0604020202020204" pitchFamily="34" charset="0"/>
              </a:rPr>
              <a:t>Selective</a:t>
            </a:r>
            <a:r>
              <a:rPr lang="fr-FR" sz="3600" i="0" u="none" strike="noStrike" kern="1400" baseline="0" dirty="0">
                <a:latin typeface="Arial" panose="020B0604020202020204" pitchFamily="34" charset="0"/>
              </a:rPr>
              <a:t> and </a:t>
            </a:r>
            <a:r>
              <a:rPr lang="fr-FR" sz="3600" i="0" u="none" strike="noStrike" kern="1400" baseline="0" dirty="0" err="1">
                <a:latin typeface="Arial" panose="020B0604020202020204" pitchFamily="34" charset="0"/>
              </a:rPr>
              <a:t>divided</a:t>
            </a:r>
            <a:r>
              <a:rPr lang="fr-FR" sz="3600" i="0" u="none" strike="noStrike" kern="1400" baseline="0" dirty="0">
                <a:latin typeface="Arial" panose="020B0604020202020204" pitchFamily="34" charset="0"/>
              </a:rPr>
              <a:t> attention</a:t>
            </a:r>
          </a:p>
        </p:txBody>
      </p:sp>
      <p:sp>
        <p:nvSpPr>
          <p:cNvPr id="3" name="Text Placeholder 2"/>
          <p:cNvSpPr>
            <a:spLocks noGrp="1"/>
          </p:cNvSpPr>
          <p:nvPr>
            <p:ph type="body" idx="4294967295"/>
          </p:nvPr>
        </p:nvSpPr>
        <p:spPr>
          <a:xfrm>
            <a:off x="662400" y="1465316"/>
            <a:ext cx="8089989" cy="4792452"/>
          </a:xfrm>
        </p:spPr>
        <p:txBody>
          <a:bodyPr>
            <a:noAutofit/>
          </a:bodyPr>
          <a:lstStyle/>
          <a:p>
            <a:pPr marL="369888" indent="-369888">
              <a:lnSpc>
                <a:spcPts val="1900"/>
              </a:lnSpc>
            </a:pPr>
            <a:r>
              <a:rPr lang="en-CA" sz="1800" b="0" i="0" u="none" strike="noStrike" baseline="0" dirty="0" smtClean="0">
                <a:latin typeface="Arial" panose="020B0604020202020204" pitchFamily="34" charset="0"/>
              </a:rPr>
              <a:t>Studies of selective attention have employed a dichotic listening approach. </a:t>
            </a:r>
          </a:p>
          <a:p>
            <a:pPr marL="369888" indent="-369888">
              <a:lnSpc>
                <a:spcPts val="1900"/>
              </a:lnSpc>
            </a:pPr>
            <a:r>
              <a:rPr lang="en-CA" sz="1800" b="0" i="0" u="none" strike="noStrike" baseline="0" dirty="0" smtClean="0">
                <a:latin typeface="Arial" panose="020B0604020202020204" pitchFamily="34" charset="0"/>
              </a:rPr>
              <a:t>Typically, participants in such experiments are requested to shadow (repeat aloud) one of the two voices they will hear through a set of headphones. </a:t>
            </a:r>
          </a:p>
          <a:p>
            <a:pPr marL="369888" indent="-369888">
              <a:lnSpc>
                <a:spcPts val="1900"/>
              </a:lnSpc>
            </a:pPr>
            <a:r>
              <a:rPr lang="en-CA" sz="1800" b="0" i="0" u="none" strike="noStrike" baseline="0" dirty="0" smtClean="0">
                <a:latin typeface="Arial" panose="020B0604020202020204" pitchFamily="34" charset="0"/>
              </a:rPr>
              <a:t>One voice will be played through the right headphone while another is played through the left—hence dichotic. </a:t>
            </a:r>
          </a:p>
          <a:p>
            <a:pPr marL="369888" indent="-369888">
              <a:lnSpc>
                <a:spcPts val="1900"/>
              </a:lnSpc>
            </a:pPr>
            <a:r>
              <a:rPr lang="en-CA" sz="1800" b="0" i="0" u="none" strike="noStrike" baseline="0" dirty="0" smtClean="0">
                <a:latin typeface="Arial" panose="020B0604020202020204" pitchFamily="34" charset="0"/>
              </a:rPr>
              <a:t>In contrast to selective attention, divided attention recognizes that attention can be thought of in terms of mental resources (Kahneman, 1973; </a:t>
            </a:r>
            <a:r>
              <a:rPr lang="en-CA" sz="1800" b="0" i="0" u="none" strike="noStrike" baseline="0" dirty="0" err="1" smtClean="0">
                <a:latin typeface="Arial" panose="020B0604020202020204" pitchFamily="34" charset="0"/>
              </a:rPr>
              <a:t>Pashler</a:t>
            </a:r>
            <a:r>
              <a:rPr lang="en-CA" sz="1800" b="0" i="0" u="none" strike="noStrike" baseline="0" dirty="0" smtClean="0">
                <a:latin typeface="Arial" panose="020B0604020202020204" pitchFamily="34" charset="0"/>
              </a:rPr>
              <a:t>, 1998) that can in some sense be divided between tasks being performed simultaneously (commonly referred to as multi-tasking). </a:t>
            </a:r>
          </a:p>
          <a:p>
            <a:pPr marL="369888" indent="-369888">
              <a:lnSpc>
                <a:spcPts val="1900"/>
              </a:lnSpc>
            </a:pPr>
            <a:r>
              <a:rPr lang="en-CA" sz="1800" b="0" i="0" u="none" strike="noStrike" baseline="0" dirty="0" smtClean="0">
                <a:latin typeface="Arial" panose="020B0604020202020204" pitchFamily="34" charset="0"/>
              </a:rPr>
              <a:t>For example, when watching television while holding a conversation, attention is being split between two tasks. </a:t>
            </a:r>
          </a:p>
          <a:p>
            <a:pPr marL="369888" indent="-369888">
              <a:lnSpc>
                <a:spcPts val="1900"/>
              </a:lnSpc>
            </a:pPr>
            <a:r>
              <a:rPr lang="en-CA" sz="1800" b="0" i="0" u="none" strike="noStrike" baseline="0" dirty="0" smtClean="0">
                <a:latin typeface="Arial" panose="020B0604020202020204" pitchFamily="34" charset="0"/>
              </a:rPr>
              <a:t>Unless an individual is very well practised, the performance of two simultaneously executed tasks would be expected to be poorer than attending to just one at a time. </a:t>
            </a:r>
          </a:p>
          <a:p>
            <a:pPr marL="369888" indent="-369888">
              <a:lnSpc>
                <a:spcPts val="1900"/>
              </a:lnSpc>
            </a:pPr>
            <a:r>
              <a:rPr lang="en-CA" sz="1800" b="0" i="0" u="none" strike="noStrike" baseline="0" dirty="0" smtClean="0">
                <a:latin typeface="Arial" panose="020B0604020202020204" pitchFamily="34" charset="0"/>
              </a:rPr>
              <a:t>Studies of divided attention might employ the same physical arrangements as above but ask the participant to attend (listen to) both voices and, say, press a button when a keyword is heard spoken in either channel.</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395168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4656"/>
            <a:ext cx="7886700" cy="739146"/>
          </a:xfrm>
        </p:spPr>
        <p:txBody>
          <a:bodyPr/>
          <a:lstStyle/>
          <a:p>
            <a:r>
              <a:rPr lang="fr-FR" sz="3600" i="0" u="none" strike="noStrike" kern="1400" baseline="0" dirty="0" smtClean="0">
                <a:latin typeface="Arial" panose="020B0604020202020204" pitchFamily="34" charset="0"/>
              </a:rPr>
              <a:t>Box 21.4 The </a:t>
            </a:r>
            <a:r>
              <a:rPr lang="fr-FR" sz="3600" i="0" u="none" strike="noStrike" kern="1400" baseline="0" dirty="0" err="1">
                <a:latin typeface="Arial" panose="020B0604020202020204" pitchFamily="34" charset="0"/>
              </a:rPr>
              <a:t>Stroop</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effect</a:t>
            </a:r>
            <a:endParaRPr lang="fr-FR" sz="3600" i="0" u="none" strike="noStrike" kern="1400" baseline="0" dirty="0">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735" y="1184348"/>
            <a:ext cx="6581955" cy="4934184"/>
          </a:xfrm>
          <a:prstGeom prst="rect">
            <a:avLst/>
          </a:prstGeom>
        </p:spPr>
      </p:pic>
    </p:spTree>
    <p:extLst>
      <p:ext uri="{BB962C8B-B14F-4D97-AF65-F5344CB8AC3E}">
        <p14:creationId xmlns:p14="http://schemas.microsoft.com/office/powerpoint/2010/main" val="216466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6034"/>
            <a:ext cx="7886700" cy="756400"/>
          </a:xfrm>
        </p:spPr>
        <p:txBody>
          <a:bodyPr/>
          <a:lstStyle/>
          <a:p>
            <a:r>
              <a:rPr lang="fr-FR" sz="3600" i="0" u="none" strike="noStrike" kern="1400" baseline="0" dirty="0">
                <a:latin typeface="Arial" panose="020B0604020202020204" pitchFamily="34" charset="0"/>
              </a:rPr>
              <a:t>How attention </a:t>
            </a:r>
            <a:r>
              <a:rPr lang="fr-FR" sz="3600" i="0" u="none" strike="noStrike" kern="1400" baseline="0" dirty="0" err="1">
                <a:latin typeface="Arial" panose="020B0604020202020204" pitchFamily="34" charset="0"/>
              </a:rPr>
              <a:t>works</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8204"/>
            <a:ext cx="8089996" cy="4836359"/>
          </a:xfrm>
        </p:spPr>
        <p:txBody>
          <a:bodyPr>
            <a:normAutofit fontScale="92500" lnSpcReduction="10000"/>
          </a:bodyPr>
          <a:lstStyle/>
          <a:p>
            <a:pPr marL="369888" indent="-369888">
              <a:lnSpc>
                <a:spcPct val="110000"/>
              </a:lnSpc>
            </a:pPr>
            <a:r>
              <a:rPr lang="en-CA" b="0" i="0" u="none" strike="noStrike" baseline="0" dirty="0" smtClean="0">
                <a:latin typeface="Arial" panose="020B0604020202020204" pitchFamily="34" charset="0"/>
              </a:rPr>
              <a:t>To date, there have been a number of different accounts or models of attention. </a:t>
            </a:r>
          </a:p>
          <a:p>
            <a:pPr marL="369888" indent="-369888">
              <a:lnSpc>
                <a:spcPct val="110000"/>
              </a:lnSpc>
            </a:pPr>
            <a:r>
              <a:rPr lang="en-CA" b="0" i="0" u="none" strike="noStrike" baseline="0" dirty="0" smtClean="0">
                <a:latin typeface="Arial" panose="020B0604020202020204" pitchFamily="34" charset="0"/>
              </a:rPr>
              <a:t>The earliest date from the 1950s and are characterized by likening attention to a bottleneck. </a:t>
            </a:r>
          </a:p>
          <a:p>
            <a:pPr marL="369888" indent="-369888">
              <a:lnSpc>
                <a:spcPct val="110000"/>
              </a:lnSpc>
            </a:pPr>
            <a:r>
              <a:rPr lang="en-CA" b="0" i="0" u="none" strike="noStrike" baseline="0" dirty="0" smtClean="0">
                <a:latin typeface="Arial" panose="020B0604020202020204" pitchFamily="34" charset="0"/>
              </a:rPr>
              <a:t>Later theories have concentrated on an allocation model that treats attention as a resource that can be spread (or allocated) across a number of different tasks. </a:t>
            </a:r>
          </a:p>
          <a:p>
            <a:pPr marL="369888" indent="-369888">
              <a:lnSpc>
                <a:spcPct val="110000"/>
              </a:lnSpc>
            </a:pPr>
            <a:r>
              <a:rPr lang="en-CA" b="0" i="0" u="none" strike="noStrike" baseline="0" dirty="0" smtClean="0">
                <a:latin typeface="Arial" panose="020B0604020202020204" pitchFamily="34" charset="0"/>
              </a:rPr>
              <a:t>Other views of attention have concentrated on the automatic/controlled processing divide and on sequential/parallel processing. </a:t>
            </a:r>
          </a:p>
          <a:p>
            <a:pPr marL="369888" indent="-369888">
              <a:lnSpc>
                <a:spcPct val="110000"/>
              </a:lnSpc>
            </a:pPr>
            <a:r>
              <a:rPr lang="en-CA" b="0" i="0" u="none" strike="noStrike" baseline="0" dirty="0" smtClean="0">
                <a:latin typeface="Arial" panose="020B0604020202020204" pitchFamily="34" charset="0"/>
              </a:rPr>
              <a:t>As in most aspects of psychology, there is no single account of attention; instead there is a mosaic of complementary views.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312982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649"/>
            <a:ext cx="7886700" cy="618376"/>
          </a:xfrm>
        </p:spPr>
        <p:txBody>
          <a:bodyPr/>
          <a:lstStyle/>
          <a:p>
            <a:r>
              <a:rPr lang="fr-FR" sz="3600" i="0" u="none" strike="noStrike" kern="1400" baseline="0" dirty="0">
                <a:latin typeface="Arial" panose="020B0604020202020204" pitchFamily="34" charset="0"/>
              </a:rPr>
              <a:t>‘</a:t>
            </a:r>
            <a:r>
              <a:rPr lang="fr-FR" sz="3600" i="0" u="none" strike="noStrike" kern="1400" baseline="0" dirty="0" err="1">
                <a:latin typeface="Arial" panose="020B0604020202020204" pitchFamily="34" charset="0"/>
              </a:rPr>
              <a:t>Bottleneck</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theories</a:t>
            </a:r>
            <a:r>
              <a:rPr lang="fr-FR" sz="3600" i="0" u="none" strike="noStrike" kern="1400" baseline="0" dirty="0">
                <a:latin typeface="Arial" panose="020B0604020202020204" pitchFamily="34" charset="0"/>
              </a:rPr>
              <a:t> of attention</a:t>
            </a:r>
          </a:p>
        </p:txBody>
      </p:sp>
      <p:sp>
        <p:nvSpPr>
          <p:cNvPr id="3" name="Text Placeholder 2"/>
          <p:cNvSpPr>
            <a:spLocks noGrp="1"/>
          </p:cNvSpPr>
          <p:nvPr>
            <p:ph type="body" idx="4294967295"/>
          </p:nvPr>
        </p:nvSpPr>
        <p:spPr>
          <a:xfrm>
            <a:off x="671636" y="1440654"/>
            <a:ext cx="8089570" cy="4798642"/>
          </a:xfrm>
        </p:spPr>
        <p:txBody>
          <a:bodyPr>
            <a:normAutofit fontScale="62500" lnSpcReduction="20000"/>
          </a:bodyPr>
          <a:lstStyle/>
          <a:p>
            <a:pPr marL="369888" indent="-369888">
              <a:lnSpc>
                <a:spcPct val="120000"/>
              </a:lnSpc>
            </a:pPr>
            <a:r>
              <a:rPr lang="en-CA" b="0" i="0" u="none" strike="noStrike" baseline="0" dirty="0" smtClean="0">
                <a:latin typeface="Arial" panose="020B0604020202020204" pitchFamily="34" charset="0"/>
              </a:rPr>
              <a:t>We begin with Donald Broadbent’s single-channel theory of attention (Broadbent, 1958). </a:t>
            </a:r>
          </a:p>
          <a:p>
            <a:pPr marL="369888" indent="-369888">
              <a:lnSpc>
                <a:spcPct val="120000"/>
              </a:lnSpc>
            </a:pPr>
            <a:r>
              <a:rPr lang="en-CA" b="0" i="0" u="none" strike="noStrike" baseline="0" dirty="0" smtClean="0">
                <a:latin typeface="Arial" panose="020B0604020202020204" pitchFamily="34" charset="0"/>
              </a:rPr>
              <a:t>He proposed that information arriving at the senses is stored in short-term memory before being filtered or selected as being of interest (or being discarded), which in practice means that we attend to one particular channel and ignore others. </a:t>
            </a:r>
          </a:p>
          <a:p>
            <a:pPr marL="369888" indent="-369888">
              <a:lnSpc>
                <a:spcPct val="120000"/>
              </a:lnSpc>
            </a:pPr>
            <a:r>
              <a:rPr lang="en-CA" b="0" i="0" u="none" strike="noStrike" baseline="0" dirty="0" smtClean="0">
                <a:latin typeface="Arial" panose="020B0604020202020204" pitchFamily="34" charset="0"/>
              </a:rPr>
              <a:t>This information (this channel) is then processed by a limited-capacity processor. </a:t>
            </a:r>
          </a:p>
          <a:p>
            <a:pPr marL="369888" indent="-369888">
              <a:lnSpc>
                <a:spcPct val="120000"/>
              </a:lnSpc>
            </a:pPr>
            <a:r>
              <a:rPr lang="en-CA" b="0" i="0" u="none" strike="noStrike" baseline="0" dirty="0" smtClean="0">
                <a:latin typeface="Arial" panose="020B0604020202020204" pitchFamily="34" charset="0"/>
              </a:rPr>
              <a:t>On being processed, instructions may be sent to motor effectors (the muscles) to generate a response. </a:t>
            </a:r>
          </a:p>
          <a:p>
            <a:pPr marL="369888" indent="-369888">
              <a:lnSpc>
                <a:spcPct val="120000"/>
              </a:lnSpc>
            </a:pPr>
            <a:r>
              <a:rPr lang="en-CA" b="0" i="0" u="none" strike="noStrike" baseline="0" dirty="0" smtClean="0">
                <a:latin typeface="Arial" panose="020B0604020202020204" pitchFamily="34" charset="0"/>
              </a:rPr>
              <a:t>The presence of short-term memory, acting as a temporary buffer, means that information which is not selected is not immediately discarded either. </a:t>
            </a:r>
          </a:p>
          <a:p>
            <a:pPr marL="369888" indent="-369888">
              <a:lnSpc>
                <a:spcPct val="120000"/>
              </a:lnSpc>
            </a:pPr>
            <a:r>
              <a:rPr lang="en-CA" b="0" i="0" u="none" strike="noStrike" baseline="0" dirty="0" smtClean="0">
                <a:latin typeface="Arial" panose="020B0604020202020204" pitchFamily="34" charset="0"/>
              </a:rPr>
              <a:t>Broadbent realized that we might be able to attend to this information stored in the short-term memory, but switching between two different channels of information would be inefficient. </a:t>
            </a:r>
          </a:p>
          <a:p>
            <a:pPr marL="369888" indent="-369888">
              <a:lnSpc>
                <a:spcPct val="120000"/>
              </a:lnSpc>
            </a:pPr>
            <a:r>
              <a:rPr lang="en-CA" b="0" i="0" u="none" strike="noStrike" baseline="0" dirty="0" smtClean="0">
                <a:latin typeface="Arial" panose="020B0604020202020204" pitchFamily="34" charset="0"/>
              </a:rPr>
              <a:t>(It has been observed by a number of researchers that Broadbent’s thinking reflects the technology of his day, as in many ways this single-channel model of attention is similar to the conventional model of a computer’s central processing unit (CPU), which also has a single channel and is a serial processing device—the von Neumann architecture.) </a:t>
            </a:r>
          </a:p>
          <a:p>
            <a:pPr marL="369888" indent="-369888">
              <a:lnSpc>
                <a:spcPct val="120000"/>
              </a:lnSpc>
            </a:pPr>
            <a:r>
              <a:rPr lang="en-CA" b="0" i="0" u="none" strike="noStrike" baseline="0" dirty="0" smtClean="0">
                <a:latin typeface="Arial" panose="020B0604020202020204" pitchFamily="34" charset="0"/>
              </a:rPr>
              <a:t>This original single-channel model (sometimes referred to as a bottleneck account of attention) was refined and developed by Broadbent’s co-workers and others (</a:t>
            </a:r>
            <a:r>
              <a:rPr lang="en-CA" b="0" i="0" u="none" strike="noStrike" baseline="0" dirty="0" err="1" smtClean="0">
                <a:latin typeface="Arial" panose="020B0604020202020204" pitchFamily="34" charset="0"/>
              </a:rPr>
              <a:t>Triesman</a:t>
            </a:r>
            <a:r>
              <a:rPr lang="en-CA" b="0" i="0" u="none" strike="noStrike" baseline="0" dirty="0" smtClean="0">
                <a:latin typeface="Arial" panose="020B0604020202020204" pitchFamily="34" charset="0"/>
              </a:rPr>
              <a:t>, 1960; Deutsch and Deutsch, 1963; Norman, 1968) but remained broadly similar.</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110636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9540"/>
            <a:ext cx="7886700" cy="549366"/>
          </a:xfrm>
        </p:spPr>
        <p:txBody>
          <a:bodyPr/>
          <a:lstStyle/>
          <a:p>
            <a:r>
              <a:rPr lang="fr-FR" sz="3600" i="0" u="none" strike="noStrike" kern="1400" baseline="0" dirty="0" err="1" smtClean="0">
                <a:latin typeface="Arial" panose="020B0604020202020204" pitchFamily="34" charset="0"/>
              </a:rPr>
              <a:t>Attenuation</a:t>
            </a:r>
            <a:r>
              <a:rPr lang="fr-FR" sz="3600" i="0" u="none" strike="noStrike" kern="1400" baseline="0" dirty="0" smtClean="0">
                <a:latin typeface="Arial" panose="020B0604020202020204" pitchFamily="34" charset="0"/>
              </a:rPr>
              <a:t> (1 of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41656"/>
            <a:ext cx="8097545" cy="4790233"/>
          </a:xfrm>
        </p:spPr>
        <p:txBody>
          <a:bodyPr>
            <a:normAutofit fontScale="77500" lnSpcReduction="20000"/>
          </a:bodyPr>
          <a:lstStyle/>
          <a:p>
            <a:pPr marL="369888" indent="-369888">
              <a:lnSpc>
                <a:spcPct val="120000"/>
              </a:lnSpc>
            </a:pPr>
            <a:r>
              <a:rPr lang="en-CA" b="0" i="0" u="none" strike="noStrike" baseline="0" dirty="0" err="1" smtClean="0">
                <a:latin typeface="Arial" panose="020B0604020202020204" pitchFamily="34" charset="0"/>
              </a:rPr>
              <a:t>Triesman</a:t>
            </a:r>
            <a:r>
              <a:rPr lang="en-CA" b="0" i="0" u="none" strike="noStrike" baseline="0" dirty="0" smtClean="0">
                <a:latin typeface="Arial" panose="020B0604020202020204" pitchFamily="34" charset="0"/>
              </a:rPr>
              <a:t> argued for the attenuation of the unattended channel, which is like turning down the volume of a signal, rather than an on–off switch. </a:t>
            </a:r>
          </a:p>
          <a:p>
            <a:pPr marL="369888" indent="-369888">
              <a:lnSpc>
                <a:spcPct val="120000"/>
              </a:lnSpc>
            </a:pPr>
            <a:r>
              <a:rPr lang="en-CA" b="0" i="0" u="none" strike="noStrike" baseline="0" dirty="0" smtClean="0">
                <a:latin typeface="Arial" panose="020B0604020202020204" pitchFamily="34" charset="0"/>
              </a:rPr>
              <a:t>In </a:t>
            </a:r>
            <a:r>
              <a:rPr lang="en-CA" b="0" i="0" u="none" strike="noStrike" baseline="0" dirty="0" err="1" smtClean="0">
                <a:latin typeface="Arial" panose="020B0604020202020204" pitchFamily="34" charset="0"/>
              </a:rPr>
              <a:t>Triesman’s</a:t>
            </a:r>
            <a:r>
              <a:rPr lang="en-CA" b="0" i="0" u="none" strike="noStrike" baseline="0" dirty="0" smtClean="0">
                <a:latin typeface="Arial" panose="020B0604020202020204" pitchFamily="34" charset="0"/>
              </a:rPr>
              <a:t> model, competing information is analysed for its physical properties, and for sound, syllable pattern, grammatical structure and meaning, before being attended. </a:t>
            </a:r>
          </a:p>
          <a:p>
            <a:pPr marL="369888" indent="-369888">
              <a:lnSpc>
                <a:spcPct val="120000"/>
              </a:lnSpc>
            </a:pPr>
            <a:r>
              <a:rPr lang="en-CA" b="0" i="0" u="none" strike="noStrike" baseline="0" dirty="0" smtClean="0">
                <a:latin typeface="Arial" panose="020B0604020202020204" pitchFamily="34" charset="0"/>
              </a:rPr>
              <a:t>The later Deutsch and Deutsch (1963) and Deutsch–Norman (Norman, 1968) models ­completely rejected Broadbent’s early selection model, instead arguing for a later-selection filter/pertinence account. </a:t>
            </a:r>
          </a:p>
          <a:p>
            <a:pPr marL="369888" indent="-369888">
              <a:lnSpc>
                <a:spcPct val="120000"/>
              </a:lnSpc>
            </a:pPr>
            <a:r>
              <a:rPr lang="en-CA" b="0" i="0" u="none" strike="noStrike" baseline="0" dirty="0" smtClean="0">
                <a:latin typeface="Arial" panose="020B0604020202020204" pitchFamily="34" charset="0"/>
              </a:rPr>
              <a:t>Selection (or filtering) only occurs after all of the sensory inputs have been analysed. </a:t>
            </a:r>
          </a:p>
          <a:p>
            <a:pPr marL="369888" indent="-369888">
              <a:lnSpc>
                <a:spcPct val="120000"/>
              </a:lnSpc>
            </a:pPr>
            <a:r>
              <a:rPr lang="en-CA" b="0" i="0" u="none" strike="noStrike" baseline="0" dirty="0" smtClean="0">
                <a:latin typeface="Arial" panose="020B0604020202020204" pitchFamily="34" charset="0"/>
              </a:rPr>
              <a:t>The major criticism of this family of single-channel models is their lack of flexibility, particularly in the face of a competing allocation model discussed below</a:t>
            </a:r>
            <a:r>
              <a:rPr lang="en-CA" dirty="0">
                <a:latin typeface="Arial" panose="020B0604020202020204" pitchFamily="34" charset="0"/>
              </a:rPr>
              <a:t>.</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533089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1526"/>
            <a:ext cx="7886700" cy="566618"/>
          </a:xfrm>
        </p:spPr>
        <p:txBody>
          <a:bodyPr/>
          <a:lstStyle/>
          <a:p>
            <a:r>
              <a:rPr lang="fr-FR" sz="3600" i="0" u="none" strike="noStrike" kern="1400" baseline="0" dirty="0" err="1" smtClean="0">
                <a:latin typeface="Arial" panose="020B0604020202020204" pitchFamily="34" charset="0"/>
              </a:rPr>
              <a:t>Attenuation</a:t>
            </a:r>
            <a:r>
              <a:rPr lang="fr-FR" sz="3600" i="0" u="none" strike="noStrike" kern="1400" baseline="0" dirty="0" smtClean="0">
                <a:latin typeface="Arial" panose="020B0604020202020204" pitchFamily="34" charset="0"/>
              </a:rPr>
              <a:t> (2 of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2168"/>
            <a:ext cx="8107243" cy="4870867"/>
          </a:xfrm>
        </p:spPr>
        <p:txBody>
          <a:bodyPr>
            <a:normAutofit/>
          </a:bodyPr>
          <a:lstStyle/>
          <a:p>
            <a:pPr marL="369888" indent="-369888"/>
            <a:r>
              <a:rPr lang="en-CA" b="0" i="0" u="none" strike="noStrike" baseline="0" dirty="0" smtClean="0">
                <a:latin typeface="Arial" panose="020B0604020202020204" pitchFamily="34" charset="0"/>
              </a:rPr>
              <a:t>It has also been questioned as to whether any single, general-purpose, limited-capacity processor can ever account for the complexity of selective attention. </a:t>
            </a:r>
          </a:p>
          <a:p>
            <a:pPr marL="369888" indent="-369888"/>
            <a:r>
              <a:rPr lang="en-CA" b="0" i="0" u="none" strike="noStrike" baseline="0" dirty="0" smtClean="0">
                <a:latin typeface="Arial" panose="020B0604020202020204" pitchFamily="34" charset="0"/>
              </a:rPr>
              <a:t>The reality of everyday divided attention presents even greater problems for such accounts. </a:t>
            </a:r>
          </a:p>
          <a:p>
            <a:pPr marL="369888" indent="-369888"/>
            <a:r>
              <a:rPr lang="en-CA" b="0" i="0" u="none" strike="noStrike" baseline="0" dirty="0" smtClean="0">
                <a:latin typeface="Arial" panose="020B0604020202020204" pitchFamily="34" charset="0"/>
              </a:rPr>
              <a:t>As we have just discussed, models of selective attention assume the existence of a limited-capacity filter capable of dealing with only one information channel at a time. </a:t>
            </a:r>
          </a:p>
          <a:p>
            <a:pPr marL="369888" indent="-369888"/>
            <a:r>
              <a:rPr lang="en-CA" b="0" i="0" u="none" strike="noStrike" baseline="0" dirty="0" smtClean="0">
                <a:latin typeface="Arial" panose="020B0604020202020204" pitchFamily="34" charset="0"/>
              </a:rPr>
              <a:t>However, this is at odds with both everyday experience and experimental evidence.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338207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6793"/>
            <a:ext cx="7886700" cy="514860"/>
          </a:xfrm>
        </p:spPr>
        <p:txBody>
          <a:bodyPr/>
          <a:lstStyle/>
          <a:p>
            <a:r>
              <a:rPr lang="fr-FR" sz="3600" i="0" u="none" strike="noStrike" kern="1400" baseline="0" dirty="0">
                <a:latin typeface="Arial" panose="020B0604020202020204" pitchFamily="34" charset="0"/>
              </a:rPr>
              <a:t>Attention as </a:t>
            </a:r>
            <a:r>
              <a:rPr lang="fr-FR" sz="3600" i="0" u="none" strike="noStrike" kern="1400" baseline="0" dirty="0" err="1">
                <a:latin typeface="Arial" panose="020B0604020202020204" pitchFamily="34" charset="0"/>
              </a:rPr>
              <a:t>capacity</a:t>
            </a:r>
            <a:r>
              <a:rPr lang="fr-FR" sz="3600" i="0" u="none" strike="noStrike" kern="1400" baseline="0" dirty="0">
                <a:latin typeface="Arial" panose="020B0604020202020204" pitchFamily="34" charset="0"/>
              </a:rPr>
              <a:t> allocation</a:t>
            </a:r>
          </a:p>
        </p:txBody>
      </p:sp>
      <p:sp>
        <p:nvSpPr>
          <p:cNvPr id="3" name="Text Placeholder 2"/>
          <p:cNvSpPr>
            <a:spLocks noGrp="1"/>
          </p:cNvSpPr>
          <p:nvPr>
            <p:ph type="body" idx="4294967295"/>
          </p:nvPr>
        </p:nvSpPr>
        <p:spPr>
          <a:xfrm>
            <a:off x="671636" y="1438660"/>
            <a:ext cx="8098619" cy="4925195"/>
          </a:xfrm>
        </p:spPr>
        <p:txBody>
          <a:bodyPr>
            <a:noAutofit/>
          </a:bodyPr>
          <a:lstStyle/>
          <a:p>
            <a:pPr marL="369888" indent="-369888">
              <a:lnSpc>
                <a:spcPts val="2050"/>
              </a:lnSpc>
            </a:pPr>
            <a:r>
              <a:rPr lang="en-CA" sz="1800" b="0" i="0" u="none" strike="noStrike" baseline="0" dirty="0" smtClean="0">
                <a:latin typeface="Arial" panose="020B0604020202020204" pitchFamily="34" charset="0"/>
              </a:rPr>
              <a:t>Next, we briefly discuss an example of a group of models of attention which treat attention as a limited resource that is allocated to different processes. </a:t>
            </a:r>
          </a:p>
          <a:p>
            <a:pPr marL="369888" indent="-369888">
              <a:lnSpc>
                <a:spcPts val="2050"/>
              </a:lnSpc>
            </a:pPr>
            <a:r>
              <a:rPr lang="en-CA" sz="1800" b="0" i="0" u="none" strike="noStrike" baseline="0" dirty="0" smtClean="0">
                <a:latin typeface="Arial" panose="020B0604020202020204" pitchFamily="34" charset="0"/>
              </a:rPr>
              <a:t>The best known is Kahneman’s capacity allocation model (Kahneman, 1973). </a:t>
            </a:r>
          </a:p>
          <a:p>
            <a:pPr marL="369888" indent="-369888">
              <a:lnSpc>
                <a:spcPts val="2050"/>
              </a:lnSpc>
            </a:pPr>
            <a:r>
              <a:rPr lang="en-CA" sz="1800" b="0" i="0" u="none" strike="noStrike" baseline="0" dirty="0" smtClean="0">
                <a:latin typeface="Arial" panose="020B0604020202020204" pitchFamily="34" charset="0"/>
              </a:rPr>
              <a:t>Kahneman argued that we have a limited amount of processing power at our disposal and whether or not we are able to carry out a task depends on how much of this capacity is applied to the task. </a:t>
            </a:r>
          </a:p>
          <a:p>
            <a:pPr marL="369888" indent="-369888">
              <a:lnSpc>
                <a:spcPts val="2050"/>
              </a:lnSpc>
            </a:pPr>
            <a:r>
              <a:rPr lang="en-CA" sz="1800" b="0" i="0" u="none" strike="noStrike" baseline="0" dirty="0" smtClean="0">
                <a:latin typeface="Arial" panose="020B0604020202020204" pitchFamily="34" charset="0"/>
              </a:rPr>
              <a:t>Of course, some tasks require relatively little processing power and others may require more—perhaps more than we have available. </a:t>
            </a:r>
          </a:p>
          <a:p>
            <a:pPr marL="369888" indent="-369888">
              <a:lnSpc>
                <a:spcPts val="2050"/>
              </a:lnSpc>
            </a:pPr>
            <a:r>
              <a:rPr lang="en-CA" sz="1800" b="0" i="0" u="none" strike="noStrike" baseline="0" dirty="0" smtClean="0">
                <a:latin typeface="Arial" panose="020B0604020202020204" pitchFamily="34" charset="0"/>
              </a:rPr>
              <a:t>This intuitively appealing account does allow us to explain how we can divide our attention across a number of tasks depending upon how demanding they are and how experienced we are in executing them. </a:t>
            </a:r>
          </a:p>
          <a:p>
            <a:pPr marL="369888" indent="-369888">
              <a:lnSpc>
                <a:spcPts val="2050"/>
              </a:lnSpc>
            </a:pPr>
            <a:r>
              <a:rPr lang="en-CA" sz="1800" b="0" i="0" u="none" strike="noStrike" baseline="0" dirty="0" smtClean="0">
                <a:latin typeface="Arial" panose="020B0604020202020204" pitchFamily="34" charset="0"/>
              </a:rPr>
              <a:t>However, there are a number of other variables that affect the ways in which we allocate this </a:t>
            </a:r>
            <a:r>
              <a:rPr lang="en-CA" sz="1800" b="0" i="0" u="none" strike="noStrike" baseline="0" dirty="0" err="1" smtClean="0">
                <a:latin typeface="Arial" panose="020B0604020202020204" pitchFamily="34" charset="0"/>
              </a:rPr>
              <a:t>attentional</a:t>
            </a:r>
            <a:r>
              <a:rPr lang="en-CA" sz="1800" b="0" i="0" u="none" strike="noStrike" baseline="0" dirty="0" smtClean="0">
                <a:latin typeface="Arial" panose="020B0604020202020204" pitchFamily="34" charset="0"/>
              </a:rPr>
              <a:t> capacity, including our state of arousal and what Kahneman describes as enduring dispositions, momentary intentions and the evaluation of the </a:t>
            </a:r>
            <a:r>
              <a:rPr lang="en-CA" sz="1800" b="0" i="0" u="none" strike="noStrike" baseline="0" dirty="0" err="1" smtClean="0">
                <a:latin typeface="Arial" panose="020B0604020202020204" pitchFamily="34" charset="0"/>
              </a:rPr>
              <a:t>attentional</a:t>
            </a:r>
            <a:r>
              <a:rPr lang="en-CA" sz="1800" b="0" i="0" u="none" strike="noStrike" baseline="0" dirty="0" smtClean="0">
                <a:latin typeface="Arial" panose="020B0604020202020204" pitchFamily="34" charset="0"/>
              </a:rPr>
              <a:t> demands. </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2013352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4272"/>
            <a:ext cx="7886700" cy="601124"/>
          </a:xfrm>
        </p:spPr>
        <p:txBody>
          <a:bodyPr/>
          <a:lstStyle/>
          <a:p>
            <a:r>
              <a:rPr lang="fr-FR" sz="3600" i="0" u="none" strike="noStrike" kern="1400" baseline="0" dirty="0" err="1">
                <a:latin typeface="Arial" panose="020B0604020202020204" pitchFamily="34" charset="0"/>
              </a:rPr>
              <a:t>Enduring</a:t>
            </a:r>
            <a:r>
              <a:rPr lang="fr-FR" sz="3600" i="0" u="none" strike="noStrike" kern="1400" baseline="0" dirty="0">
                <a:latin typeface="Arial" panose="020B0604020202020204" pitchFamily="34" charset="0"/>
              </a:rPr>
              <a:t> dispositions </a:t>
            </a:r>
          </a:p>
        </p:txBody>
      </p:sp>
      <p:sp>
        <p:nvSpPr>
          <p:cNvPr id="3" name="Text Placeholder 2"/>
          <p:cNvSpPr>
            <a:spLocks noGrp="1"/>
          </p:cNvSpPr>
          <p:nvPr>
            <p:ph type="body" idx="4294967295"/>
          </p:nvPr>
        </p:nvSpPr>
        <p:spPr>
          <a:xfrm>
            <a:off x="662400" y="1430418"/>
            <a:ext cx="8107247" cy="4799866"/>
          </a:xfrm>
        </p:spPr>
        <p:txBody>
          <a:bodyPr>
            <a:normAutofit fontScale="77500" lnSpcReduction="20000"/>
          </a:bodyPr>
          <a:lstStyle/>
          <a:p>
            <a:pPr marL="369888" indent="-369888">
              <a:lnSpc>
                <a:spcPct val="120000"/>
              </a:lnSpc>
            </a:pPr>
            <a:r>
              <a:rPr lang="en-CA" b="0" i="0" u="none" strike="noStrike" baseline="0" dirty="0" smtClean="0">
                <a:latin typeface="Arial" panose="020B0604020202020204" pitchFamily="34" charset="0"/>
              </a:rPr>
              <a:t>Enduring dispositions are described as the rules for allocating capacity that are not under voluntary control (e.g., hearing your own name spoken), and momentary intentions are voluntary shifts in attention, such as responding to a particular signal. </a:t>
            </a:r>
          </a:p>
          <a:p>
            <a:pPr marL="369888" indent="-369888">
              <a:lnSpc>
                <a:spcPct val="120000"/>
              </a:lnSpc>
            </a:pPr>
            <a:r>
              <a:rPr lang="en-CA" b="0" i="0" u="none" strike="noStrike" baseline="0" dirty="0" smtClean="0">
                <a:latin typeface="Arial" panose="020B0604020202020204" pitchFamily="34" charset="0"/>
              </a:rPr>
              <a:t>There is a further variable that is how aroused we are. </a:t>
            </a:r>
          </a:p>
          <a:p>
            <a:pPr marL="369888" indent="-369888">
              <a:lnSpc>
                <a:spcPct val="120000"/>
              </a:lnSpc>
            </a:pPr>
            <a:r>
              <a:rPr lang="en-CA" b="0" i="0" u="none" strike="noStrike" baseline="0" dirty="0" smtClean="0">
                <a:latin typeface="Arial" panose="020B0604020202020204" pitchFamily="34" charset="0"/>
              </a:rPr>
              <a:t>Arousal in this context may be thought of as how awake we are. </a:t>
            </a:r>
          </a:p>
          <a:p>
            <a:pPr marL="369888" indent="-369888">
              <a:lnSpc>
                <a:spcPct val="120000"/>
              </a:lnSpc>
            </a:pPr>
            <a:r>
              <a:rPr lang="en-CA" b="0" i="0" u="none" strike="noStrike" baseline="0" dirty="0" smtClean="0">
                <a:latin typeface="Arial" panose="020B0604020202020204" pitchFamily="34" charset="0"/>
              </a:rPr>
              <a:t>Figure 21.4 is a diagram of the capacity allocation model in which we can see the limit capacity; the central processor has been replaced by an allocation policy component that governs which of the competing demands should receive attention. </a:t>
            </a:r>
          </a:p>
          <a:p>
            <a:pPr marL="369888" indent="-369888">
              <a:lnSpc>
                <a:spcPct val="120000"/>
              </a:lnSpc>
            </a:pPr>
            <a:r>
              <a:rPr lang="en-CA" b="0" i="0" u="none" strike="noStrike" baseline="0" dirty="0" smtClean="0">
                <a:latin typeface="Arial" panose="020B0604020202020204" pitchFamily="34" charset="0"/>
              </a:rPr>
              <a:t>While Kahneman portrays attention as being more flexible and dynamic than the single-channel models, he is unable to describe how attention is channelled or focused. </a:t>
            </a:r>
          </a:p>
          <a:p>
            <a:pPr marL="369888" indent="-369888">
              <a:lnSpc>
                <a:spcPct val="120000"/>
              </a:lnSpc>
            </a:pPr>
            <a:r>
              <a:rPr lang="en-CA" b="0" i="0" u="none" strike="noStrike" baseline="0" dirty="0" smtClean="0">
                <a:latin typeface="Arial" panose="020B0604020202020204" pitchFamily="34" charset="0"/>
              </a:rPr>
              <a:t>Similarly, he is unable to define the limits of what is meant by ‘capacity.’</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520969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0629" y="397165"/>
            <a:ext cx="8206034" cy="1630756"/>
          </a:xfrm>
        </p:spPr>
        <p:txBody>
          <a:bodyPr/>
          <a:lstStyle/>
          <a:p>
            <a:pPr algn="l"/>
            <a:r>
              <a:rPr lang="fr-FR" sz="3600" i="0" u="none" strike="noStrike" kern="1400" baseline="0" dirty="0" smtClean="0">
                <a:latin typeface="Arial" panose="020B0604020202020204" pitchFamily="34" charset="0"/>
              </a:rPr>
              <a:t>Figure</a:t>
            </a:r>
            <a:r>
              <a:rPr lang="en-US" sz="3600" kern="1400" dirty="0">
                <a:latin typeface="Arial" panose="020B0604020202020204" pitchFamily="34" charset="0"/>
              </a:rPr>
              <a:t> </a:t>
            </a:r>
            <a:r>
              <a:rPr lang="en-US" sz="3600" kern="1400" dirty="0" smtClean="0">
                <a:latin typeface="Arial" panose="020B0604020202020204" pitchFamily="34" charset="0"/>
              </a:rPr>
              <a:t>21.4</a:t>
            </a:r>
            <a:br>
              <a:rPr lang="en-US" sz="3600" kern="1400" dirty="0" smtClean="0">
                <a:latin typeface="Arial" panose="020B0604020202020204" pitchFamily="34" charset="0"/>
              </a:rPr>
            </a:br>
            <a:r>
              <a:rPr lang="en-US" sz="3600" kern="1400" dirty="0" err="1" smtClean="0">
                <a:latin typeface="Arial" panose="020B0604020202020204" pitchFamily="34" charset="0"/>
              </a:rPr>
              <a:t>Kahneman’s</a:t>
            </a:r>
            <a:r>
              <a:rPr lang="en-US" sz="3600" kern="1400" dirty="0" smtClean="0">
                <a:latin typeface="Arial" panose="020B0604020202020204" pitchFamily="34" charset="0"/>
              </a:rPr>
              <a:t> </a:t>
            </a:r>
            <a:r>
              <a:rPr lang="en-US" sz="3600" kern="1400" dirty="0">
                <a:latin typeface="Arial" panose="020B0604020202020204" pitchFamily="34" charset="0"/>
              </a:rPr>
              <a:t>capacity allocation model</a:t>
            </a:r>
            <a:r>
              <a:rPr lang="fr-FR" sz="3600" b="0" i="0" u="none" strike="noStrike" kern="1400" baseline="0" dirty="0" smtClean="0">
                <a:latin typeface="Arial" panose="020B0604020202020204" pitchFamily="34" charset="0"/>
              </a:rPr>
              <a:t> </a:t>
            </a:r>
            <a:endParaRPr lang="fr-FR" sz="3600" b="0" i="0" u="none" strike="noStrike" kern="1400" baseline="0" dirty="0">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804" y="2204992"/>
            <a:ext cx="5952392" cy="4070582"/>
          </a:xfrm>
          <a:prstGeom prst="rect">
            <a:avLst/>
          </a:prstGeom>
        </p:spPr>
      </p:pic>
    </p:spTree>
    <p:extLst>
      <p:ext uri="{BB962C8B-B14F-4D97-AF65-F5344CB8AC3E}">
        <p14:creationId xmlns:p14="http://schemas.microsoft.com/office/powerpoint/2010/main" val="644229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3669" y="295565"/>
            <a:ext cx="8856663" cy="757332"/>
          </a:xfrm>
        </p:spPr>
        <p:txBody>
          <a:bodyPr/>
          <a:lstStyle/>
          <a:p>
            <a:r>
              <a:rPr lang="fr-FR" sz="3600" i="0" u="none" strike="noStrike" kern="1400" baseline="0" dirty="0" err="1">
                <a:latin typeface="Arial" panose="020B0604020202020204" pitchFamily="34" charset="0"/>
              </a:rPr>
              <a:t>Automatic</a:t>
            </a:r>
            <a:r>
              <a:rPr lang="fr-FR" sz="3600" i="0" u="none" strike="noStrike" kern="1400" baseline="0" dirty="0">
                <a:latin typeface="Arial" panose="020B0604020202020204" pitchFamily="34" charset="0"/>
              </a:rPr>
              <a:t> and </a:t>
            </a:r>
            <a:r>
              <a:rPr lang="fr-FR" sz="3600" i="0" u="none" strike="noStrike" kern="1400" baseline="0" dirty="0" err="1">
                <a:latin typeface="Arial" panose="020B0604020202020204" pitchFamily="34" charset="0"/>
              </a:rPr>
              <a:t>controlled</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processing</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0796"/>
            <a:ext cx="8107246" cy="4827735"/>
          </a:xfrm>
        </p:spPr>
        <p:txBody>
          <a:bodyPr>
            <a:normAutofit fontScale="85000" lnSpcReduction="20000"/>
          </a:bodyPr>
          <a:lstStyle/>
          <a:p>
            <a:pPr marL="369888" indent="-369888">
              <a:lnSpc>
                <a:spcPct val="120000"/>
              </a:lnSpc>
            </a:pPr>
            <a:r>
              <a:rPr lang="en-CA" b="0" i="0" u="none" strike="noStrike" baseline="0" dirty="0" smtClean="0">
                <a:latin typeface="Arial" panose="020B0604020202020204" pitchFamily="34" charset="0"/>
              </a:rPr>
              <a:t>In contrast to the foregoing models of attention, Schneider and Shiffrin (1977) observed that we are capable of both automatic and controlled information processing. </a:t>
            </a:r>
          </a:p>
          <a:p>
            <a:pPr marL="369888" indent="-369888">
              <a:lnSpc>
                <a:spcPct val="120000"/>
              </a:lnSpc>
            </a:pPr>
            <a:r>
              <a:rPr lang="en-CA" b="0" i="0" u="none" strike="noStrike" baseline="0" dirty="0" smtClean="0">
                <a:latin typeface="Arial" panose="020B0604020202020204" pitchFamily="34" charset="0"/>
              </a:rPr>
              <a:t>We generally use automatic processing with tasks we find easy (and this, of course, is dependent upon our expertise in this task) but use controlled processing on unfamiliar and difficult tasks.</a:t>
            </a:r>
          </a:p>
          <a:p>
            <a:pPr marL="369888" indent="-369888">
              <a:lnSpc>
                <a:spcPct val="120000"/>
              </a:lnSpc>
            </a:pPr>
            <a:r>
              <a:rPr lang="en-CA" b="0" i="0" u="none" strike="noStrike" baseline="0" dirty="0" smtClean="0">
                <a:latin typeface="Arial" panose="020B0604020202020204" pitchFamily="34" charset="0"/>
              </a:rPr>
              <a:t>Schneider and Shiffrin distinguish between controlled and automatic processing in terms of attention as follows. </a:t>
            </a:r>
          </a:p>
          <a:p>
            <a:pPr marL="369888" indent="-369888">
              <a:lnSpc>
                <a:spcPct val="120000"/>
              </a:lnSpc>
            </a:pPr>
            <a:r>
              <a:rPr lang="en-CA" b="0" i="0" u="none" strike="noStrike" baseline="0" dirty="0" smtClean="0">
                <a:latin typeface="Arial" panose="020B0604020202020204" pitchFamily="34" charset="0"/>
              </a:rPr>
              <a:t>Controlled processing makes heavy demands on attention and is slow, limited in capacity and involving consciously directing attention toward a task. </a:t>
            </a:r>
          </a:p>
          <a:p>
            <a:pPr marL="369888" indent="-369888">
              <a:lnSpc>
                <a:spcPct val="120000"/>
              </a:lnSpc>
            </a:pPr>
            <a:r>
              <a:rPr lang="en-CA" b="0" i="0" u="none" strike="noStrike" baseline="0" dirty="0" smtClean="0">
                <a:latin typeface="Arial" panose="020B0604020202020204" pitchFamily="34" charset="0"/>
              </a:rPr>
              <a:t>In contrast, automatic processing makes little or no demand on attention, is fast, unaffected by capacity limitations, unavoidable and difficult to modify, and is not subject to conscious awareness.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107890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7022"/>
            <a:ext cx="7886700" cy="635630"/>
          </a:xfrm>
        </p:spPr>
        <p:txBody>
          <a:bodyPr/>
          <a:lstStyle/>
          <a:p>
            <a:r>
              <a:rPr lang="fr-FR" sz="3600" i="0" u="none" strike="noStrike" kern="1400" baseline="0" dirty="0">
                <a:latin typeface="Arial" panose="020B0604020202020204" pitchFamily="34" charset="0"/>
              </a:rPr>
              <a:t>Introduction</a:t>
            </a:r>
          </a:p>
        </p:txBody>
      </p:sp>
      <p:sp>
        <p:nvSpPr>
          <p:cNvPr id="3" name="Text Placeholder 2"/>
          <p:cNvSpPr>
            <a:spLocks noGrp="1"/>
          </p:cNvSpPr>
          <p:nvPr>
            <p:ph type="body" idx="4294967295"/>
          </p:nvPr>
        </p:nvSpPr>
        <p:spPr>
          <a:xfrm>
            <a:off x="662400" y="1418966"/>
            <a:ext cx="8107249" cy="4801857"/>
          </a:xfrm>
        </p:spPr>
        <p:txBody>
          <a:bodyPr>
            <a:normAutofit/>
          </a:bodyPr>
          <a:lstStyle/>
          <a:p>
            <a:pPr marL="360363" indent="-360363">
              <a:lnSpc>
                <a:spcPts val="2600"/>
              </a:lnSpc>
              <a:spcBef>
                <a:spcPts val="0"/>
              </a:spcBef>
            </a:pPr>
            <a:r>
              <a:rPr lang="en-CA" sz="2200" b="0" i="0" u="none" strike="noStrike" baseline="0" dirty="0" smtClean="0">
                <a:latin typeface="Arial" panose="020B0604020202020204" pitchFamily="34" charset="0"/>
              </a:rPr>
              <a:t>It is said that a goldfish has a memory that lasts only three seconds. </a:t>
            </a:r>
          </a:p>
          <a:p>
            <a:pPr marL="360363" indent="-360363">
              <a:lnSpc>
                <a:spcPts val="2600"/>
              </a:lnSpc>
              <a:spcBef>
                <a:spcPts val="0"/>
              </a:spcBef>
            </a:pPr>
            <a:r>
              <a:rPr lang="en-CA" sz="2200" b="0" i="0" u="none" strike="noStrike" baseline="0" dirty="0" smtClean="0">
                <a:latin typeface="Arial" panose="020B0604020202020204" pitchFamily="34" charset="0"/>
              </a:rPr>
              <a:t>Imagine this were true of you: everything would be new and fresh every three seconds. </a:t>
            </a:r>
          </a:p>
          <a:p>
            <a:pPr marL="360363" indent="-360363">
              <a:lnSpc>
                <a:spcPts val="2600"/>
              </a:lnSpc>
              <a:spcBef>
                <a:spcPts val="0"/>
              </a:spcBef>
            </a:pPr>
            <a:r>
              <a:rPr lang="en-CA" sz="2200" b="0" i="0" u="none" strike="noStrike" baseline="0" dirty="0" smtClean="0">
                <a:latin typeface="Arial" panose="020B0604020202020204" pitchFamily="34" charset="0"/>
              </a:rPr>
              <a:t>Of course, it would be impossible to live or function as a human being. </a:t>
            </a:r>
          </a:p>
          <a:p>
            <a:pPr marL="360363" indent="-360363">
              <a:lnSpc>
                <a:spcPts val="2600"/>
              </a:lnSpc>
              <a:spcBef>
                <a:spcPts val="0"/>
              </a:spcBef>
            </a:pPr>
            <a:r>
              <a:rPr lang="en-CA" sz="2200" b="0" i="0" u="none" strike="noStrike" baseline="0" dirty="0" smtClean="0">
                <a:latin typeface="Arial" panose="020B0604020202020204" pitchFamily="34" charset="0"/>
              </a:rPr>
              <a:t>This has been succinctly expressed by Colin Blakemore (1988):</a:t>
            </a:r>
          </a:p>
          <a:p>
            <a:pPr marL="360363" indent="-360363">
              <a:lnSpc>
                <a:spcPts val="2600"/>
              </a:lnSpc>
              <a:spcBef>
                <a:spcPts val="0"/>
              </a:spcBef>
            </a:pPr>
            <a:r>
              <a:rPr lang="en-CA" sz="2200" b="0" i="0" u="none" strike="noStrike" baseline="0" dirty="0" smtClean="0">
                <a:latin typeface="Arial" panose="020B0604020202020204" pitchFamily="34" charset="0"/>
              </a:rPr>
              <a:t>without the capacity to remember and to learn, it is difficult to imagine what life would be like, whether it could be called living at all. Without memory, we would be servants of the moment, with nothing but our innate reflexes to help us deal with the world. There could be no language, no art, no science, no culture.</a:t>
            </a:r>
            <a:endParaRPr lang="en-CA" sz="2200" b="0" i="0" u="none" strike="noStrike" baseline="0" dirty="0">
              <a:latin typeface="Arial" panose="020B0604020202020204" pitchFamily="34" charset="0"/>
            </a:endParaRPr>
          </a:p>
        </p:txBody>
      </p:sp>
    </p:spTree>
    <p:extLst>
      <p:ext uri="{BB962C8B-B14F-4D97-AF65-F5344CB8AC3E}">
        <p14:creationId xmlns:p14="http://schemas.microsoft.com/office/powerpoint/2010/main" val="163413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8115"/>
            <a:ext cx="7886700" cy="739146"/>
          </a:xfrm>
        </p:spPr>
        <p:txBody>
          <a:bodyPr/>
          <a:lstStyle/>
          <a:p>
            <a:r>
              <a:rPr lang="fr-FR" sz="3600" i="0" u="none" strike="noStrike" kern="1400" baseline="0" dirty="0">
                <a:latin typeface="Arial" panose="020B0604020202020204" pitchFamily="34" charset="0"/>
              </a:rPr>
              <a:t>Schneider and </a:t>
            </a:r>
            <a:r>
              <a:rPr lang="fr-FR" sz="3600" i="0" u="none" strike="noStrike" kern="1400" baseline="0" dirty="0" err="1">
                <a:latin typeface="Arial" panose="020B0604020202020204" pitchFamily="34" charset="0"/>
              </a:rPr>
              <a:t>Shiffrin</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3164" y="1420190"/>
            <a:ext cx="8106172" cy="4819105"/>
          </a:xfrm>
        </p:spPr>
        <p:txBody>
          <a:bodyPr>
            <a:normAutofit fontScale="92500" lnSpcReduction="10000"/>
          </a:bodyPr>
          <a:lstStyle/>
          <a:p>
            <a:pPr marL="369888" indent="-369888">
              <a:lnSpc>
                <a:spcPct val="110000"/>
              </a:lnSpc>
            </a:pPr>
            <a:r>
              <a:rPr lang="en-CA" b="0" i="0" u="none" strike="noStrike" baseline="0" dirty="0" smtClean="0">
                <a:latin typeface="Arial" panose="020B0604020202020204" pitchFamily="34" charset="0"/>
              </a:rPr>
              <a:t>Schneider and Shiffrin found that if people are given practice at a task, they can perform it quickly and accurately, but their performance is resistant to change. </a:t>
            </a:r>
          </a:p>
          <a:p>
            <a:pPr marL="369888" indent="-369888">
              <a:lnSpc>
                <a:spcPct val="110000"/>
              </a:lnSpc>
            </a:pPr>
            <a:r>
              <a:rPr lang="en-CA" b="0" i="0" u="none" strike="noStrike" baseline="0" dirty="0" smtClean="0">
                <a:latin typeface="Arial" panose="020B0604020202020204" pitchFamily="34" charset="0"/>
              </a:rPr>
              <a:t>An example of apparent automaticity in real life occurs when we learn to drive a car. </a:t>
            </a:r>
          </a:p>
          <a:p>
            <a:pPr marL="369888" indent="-369888">
              <a:lnSpc>
                <a:spcPct val="110000"/>
              </a:lnSpc>
            </a:pPr>
            <a:r>
              <a:rPr lang="en-CA" b="0" i="0" u="none" strike="noStrike" baseline="0" dirty="0" smtClean="0">
                <a:latin typeface="Arial" panose="020B0604020202020204" pitchFamily="34" charset="0"/>
              </a:rPr>
              <a:t>At first, focused attention is required for each component of driving, and any distraction can disrupt performance. </a:t>
            </a:r>
          </a:p>
          <a:p>
            <a:pPr marL="369888" indent="-369888">
              <a:lnSpc>
                <a:spcPct val="110000"/>
              </a:lnSpc>
            </a:pPr>
            <a:r>
              <a:rPr lang="en-CA" b="0" i="0" u="none" strike="noStrike" baseline="0" dirty="0" smtClean="0">
                <a:latin typeface="Arial" panose="020B0604020202020204" pitchFamily="34" charset="0"/>
              </a:rPr>
              <a:t>Once we have learnt to drive, and as we become more experienced, our ability to attend simultaneously to other things increases.</a:t>
            </a:r>
          </a:p>
          <a:p>
            <a:pPr marL="369888" indent="-369888">
              <a:lnSpc>
                <a:spcPct val="110000"/>
              </a:lnSpc>
            </a:pPr>
            <a:r>
              <a:rPr lang="en-CA" b="0" i="0" u="none" strike="noStrike" baseline="0" dirty="0" smtClean="0">
                <a:latin typeface="Arial" panose="020B0604020202020204" pitchFamily="34" charset="0"/>
              </a:rPr>
              <a:t>Moving from this very brief treatment of models of attention, we now consider how a wide range of internal and external factors can affect our ability to attend.</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69505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3515"/>
            <a:ext cx="7886700" cy="583872"/>
          </a:xfrm>
        </p:spPr>
        <p:txBody>
          <a:bodyPr/>
          <a:lstStyle/>
          <a:p>
            <a:r>
              <a:rPr lang="fr-FR" sz="3600" i="0" u="none" strike="noStrike" kern="1400" baseline="0" dirty="0" err="1">
                <a:latin typeface="Arial" panose="020B0604020202020204" pitchFamily="34" charset="0"/>
              </a:rPr>
              <a:t>Factors</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affecting</a:t>
            </a:r>
            <a:r>
              <a:rPr lang="fr-FR" sz="3600" i="0" u="none" strike="noStrike" kern="1400" baseline="0" dirty="0">
                <a:latin typeface="Arial" panose="020B0604020202020204" pitchFamily="34" charset="0"/>
              </a:rPr>
              <a:t> attention</a:t>
            </a:r>
          </a:p>
        </p:txBody>
      </p:sp>
      <p:sp>
        <p:nvSpPr>
          <p:cNvPr id="3" name="Text Placeholder 2"/>
          <p:cNvSpPr>
            <a:spLocks noGrp="1"/>
          </p:cNvSpPr>
          <p:nvPr>
            <p:ph type="body" idx="4294967295"/>
          </p:nvPr>
        </p:nvSpPr>
        <p:spPr>
          <a:xfrm>
            <a:off x="662400" y="1421406"/>
            <a:ext cx="8098623" cy="4827736"/>
          </a:xfrm>
        </p:spPr>
        <p:txBody>
          <a:bodyPr>
            <a:normAutofit fontScale="92500" lnSpcReduction="20000"/>
          </a:bodyPr>
          <a:lstStyle/>
          <a:p>
            <a:pPr marL="369888" indent="-369888">
              <a:lnSpc>
                <a:spcPct val="120000"/>
              </a:lnSpc>
              <a:spcBef>
                <a:spcPts val="0"/>
              </a:spcBef>
            </a:pPr>
            <a:r>
              <a:rPr lang="en-CA" b="0" i="0" u="none" strike="noStrike" baseline="0" dirty="0" smtClean="0">
                <a:latin typeface="Arial" panose="020B0604020202020204" pitchFamily="34" charset="0"/>
              </a:rPr>
              <a:t>Of the factors that affect our ability to pay attention to a task, stress is the most important. </a:t>
            </a:r>
          </a:p>
          <a:p>
            <a:pPr marL="369888" indent="-369888">
              <a:lnSpc>
                <a:spcPct val="120000"/>
              </a:lnSpc>
              <a:spcBef>
                <a:spcPts val="0"/>
              </a:spcBef>
            </a:pPr>
            <a:r>
              <a:rPr lang="en-CA" b="0" i="0" u="none" strike="noStrike" baseline="0" dirty="0" smtClean="0">
                <a:latin typeface="Arial" panose="020B0604020202020204" pitchFamily="34" charset="0"/>
              </a:rPr>
              <a:t>Stress is the effect of external and psychological stimuli on us and directly affects our level of arousal. </a:t>
            </a:r>
          </a:p>
          <a:p>
            <a:pPr marL="369888" indent="-369888">
              <a:lnSpc>
                <a:spcPct val="120000"/>
              </a:lnSpc>
              <a:spcBef>
                <a:spcPts val="0"/>
              </a:spcBef>
            </a:pPr>
            <a:r>
              <a:rPr lang="en-CA" b="0" i="0" u="none" strike="noStrike" baseline="0" dirty="0" smtClean="0">
                <a:latin typeface="Arial" panose="020B0604020202020204" pitchFamily="34" charset="0"/>
              </a:rPr>
              <a:t>Arousal is different from attention in that it refers to a general increase or decrease in perceptual and motor activity. </a:t>
            </a:r>
          </a:p>
          <a:p>
            <a:pPr marL="369888" indent="-369888">
              <a:lnSpc>
                <a:spcPct val="120000"/>
              </a:lnSpc>
              <a:spcBef>
                <a:spcPts val="0"/>
              </a:spcBef>
            </a:pPr>
            <a:r>
              <a:rPr lang="en-CA" b="0" i="0" u="none" strike="noStrike" baseline="0" dirty="0" smtClean="0">
                <a:latin typeface="Arial" panose="020B0604020202020204" pitchFamily="34" charset="0"/>
              </a:rPr>
              <a:t>For example, sexual arousal is typified by heightened levels of hormonal secretions, dilation of the pupils, increased blood flow and a whole range of mating behaviours.</a:t>
            </a:r>
          </a:p>
          <a:p>
            <a:pPr marL="369888" indent="-369888">
              <a:lnSpc>
                <a:spcPct val="120000"/>
              </a:lnSpc>
              <a:spcBef>
                <a:spcPts val="0"/>
              </a:spcBef>
            </a:pPr>
            <a:r>
              <a:rPr lang="en-CA" b="0" i="0" u="none" strike="noStrike" baseline="0" dirty="0" smtClean="0">
                <a:latin typeface="Arial" panose="020B0604020202020204" pitchFamily="34" charset="0"/>
              </a:rPr>
              <a:t>Stressors (stimuli which cause stress) include such things as noise, light, vibration (e.g., flying through turbulence) and more psychological factors such as anxiety, fatigue, anger, threat, lack of sleep and fear (e.g., think about the days before an examination).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534935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9540"/>
            <a:ext cx="7886700" cy="549366"/>
          </a:xfrm>
        </p:spPr>
        <p:txBody>
          <a:bodyPr/>
          <a:lstStyle/>
          <a:p>
            <a:r>
              <a:rPr lang="fr-FR" sz="3600" i="0" u="none" strike="noStrike" kern="1400" baseline="0" dirty="0" err="1">
                <a:latin typeface="Arial" panose="020B0604020202020204" pitchFamily="34" charset="0"/>
              </a:rPr>
              <a:t>Yerkes</a:t>
            </a:r>
            <a:r>
              <a:rPr lang="fr-FR" sz="3600" i="0" u="none" strike="noStrike" kern="1400" baseline="0" dirty="0">
                <a:latin typeface="Arial" panose="020B0604020202020204" pitchFamily="34" charset="0"/>
              </a:rPr>
              <a:t>–</a:t>
            </a:r>
            <a:r>
              <a:rPr lang="fr-FR" sz="3600" i="0" u="none" strike="noStrike" kern="1400" baseline="0" dirty="0" err="1">
                <a:latin typeface="Arial" panose="020B0604020202020204" pitchFamily="34" charset="0"/>
              </a:rPr>
              <a:t>Dodson</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law</a:t>
            </a:r>
            <a:r>
              <a:rPr lang="fr-FR" sz="360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62400" y="1430894"/>
            <a:ext cx="8081366" cy="4791760"/>
          </a:xfrm>
        </p:spPr>
        <p:txBody>
          <a:bodyPr>
            <a:normAutofit fontScale="77500" lnSpcReduction="20000"/>
          </a:bodyPr>
          <a:lstStyle/>
          <a:p>
            <a:pPr marL="369888" indent="-369888">
              <a:lnSpc>
                <a:spcPct val="120000"/>
              </a:lnSpc>
            </a:pPr>
            <a:r>
              <a:rPr lang="en-CA" b="0" i="0" u="none" strike="noStrike" baseline="0" dirty="0" smtClean="0">
                <a:latin typeface="Arial" panose="020B0604020202020204" pitchFamily="34" charset="0"/>
              </a:rPr>
              <a:t>As long ago as 1908, Yerkes and Dodson found a relationship between performance of tasks and level of arousal. Figure 21.5 is an illustration of this relationship—the so-called Yerkes–Dodson law. </a:t>
            </a:r>
          </a:p>
          <a:p>
            <a:pPr marL="369888" indent="-369888">
              <a:lnSpc>
                <a:spcPct val="120000"/>
              </a:lnSpc>
            </a:pPr>
            <a:r>
              <a:rPr lang="en-CA" b="0" i="0" u="none" strike="noStrike" baseline="0" dirty="0" smtClean="0">
                <a:latin typeface="Arial" panose="020B0604020202020204" pitchFamily="34" charset="0"/>
              </a:rPr>
              <a:t>There are two things to note about this relationship. </a:t>
            </a:r>
          </a:p>
          <a:p>
            <a:pPr marL="369888" indent="-369888">
              <a:lnSpc>
                <a:spcPct val="120000"/>
              </a:lnSpc>
            </a:pPr>
            <a:r>
              <a:rPr lang="en-CA" b="0" i="0" u="none" strike="noStrike" baseline="0" dirty="0" smtClean="0">
                <a:latin typeface="Arial" panose="020B0604020202020204" pitchFamily="34" charset="0"/>
              </a:rPr>
              <a:t>First, for both simple and complex tasks there is an optimal level of arousal. </a:t>
            </a:r>
          </a:p>
          <a:p>
            <a:pPr marL="369888" indent="-369888">
              <a:lnSpc>
                <a:spcPct val="120000"/>
              </a:lnSpc>
            </a:pPr>
            <a:r>
              <a:rPr lang="en-CA" b="0" i="0" u="none" strike="noStrike" baseline="0" dirty="0" smtClean="0">
                <a:latin typeface="Arial" panose="020B0604020202020204" pitchFamily="34" charset="0"/>
              </a:rPr>
              <a:t>As our level of arousal increases, our ability to execute a task increases until we reach a point when we are too aroused and our performance falls off sharply. </a:t>
            </a:r>
          </a:p>
          <a:p>
            <a:pPr marL="369888" indent="-369888">
              <a:lnSpc>
                <a:spcPct val="120000"/>
              </a:lnSpc>
            </a:pPr>
            <a:r>
              <a:rPr lang="en-CA" b="0" i="0" u="none" strike="noStrike" baseline="0" dirty="0" smtClean="0">
                <a:latin typeface="Arial" panose="020B0604020202020204" pitchFamily="34" charset="0"/>
              </a:rPr>
              <a:t>Second, simple tasks are more resistant to increased levels of arousal than are complex tasks. </a:t>
            </a:r>
          </a:p>
          <a:p>
            <a:pPr marL="369888" indent="-369888">
              <a:lnSpc>
                <a:spcPct val="120000"/>
              </a:lnSpc>
            </a:pPr>
            <a:r>
              <a:rPr lang="en-CA" b="0" i="0" u="none" strike="noStrike" baseline="0" dirty="0" smtClean="0">
                <a:latin typeface="Arial" panose="020B0604020202020204" pitchFamily="34" charset="0"/>
              </a:rPr>
              <a:t>The other aspect of this is the skill of the individual involved. </a:t>
            </a:r>
          </a:p>
          <a:p>
            <a:pPr marL="369888" indent="-369888">
              <a:lnSpc>
                <a:spcPct val="120000"/>
              </a:lnSpc>
            </a:pPr>
            <a:r>
              <a:rPr lang="en-CA" b="0" i="0" u="none" strike="noStrike" baseline="0" dirty="0" smtClean="0">
                <a:latin typeface="Arial" panose="020B0604020202020204" pitchFamily="34" charset="0"/>
              </a:rPr>
              <a:t>A simple task to a highly skilled individual is likely to be seen as complex by a less skilled or able individual.</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292116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9157"/>
            <a:ext cx="7886700" cy="670136"/>
          </a:xfrm>
        </p:spPr>
        <p:txBody>
          <a:bodyPr/>
          <a:lstStyle/>
          <a:p>
            <a:r>
              <a:rPr lang="fr-FR" sz="3600" i="0" u="none" strike="noStrike" kern="1400" baseline="0" dirty="0">
                <a:latin typeface="Arial" panose="020B0604020202020204" pitchFamily="34" charset="0"/>
              </a:rPr>
              <a:t>Vigilance</a:t>
            </a:r>
          </a:p>
        </p:txBody>
      </p:sp>
      <p:sp>
        <p:nvSpPr>
          <p:cNvPr id="3" name="Text Placeholder 2"/>
          <p:cNvSpPr>
            <a:spLocks noGrp="1"/>
          </p:cNvSpPr>
          <p:nvPr>
            <p:ph type="body" idx="4294967295"/>
          </p:nvPr>
        </p:nvSpPr>
        <p:spPr>
          <a:xfrm>
            <a:off x="662400" y="1410344"/>
            <a:ext cx="8089992" cy="4933674"/>
          </a:xfrm>
        </p:spPr>
        <p:txBody>
          <a:bodyPr>
            <a:normAutofit/>
          </a:bodyPr>
          <a:lstStyle/>
          <a:p>
            <a:pPr marL="369888" indent="-369888">
              <a:spcBef>
                <a:spcPts val="50"/>
              </a:spcBef>
            </a:pPr>
            <a:r>
              <a:rPr lang="en-CA" b="0" i="0" u="none" strike="noStrike" baseline="0" dirty="0" smtClean="0">
                <a:latin typeface="Arial" panose="020B0604020202020204" pitchFamily="34" charset="0"/>
              </a:rPr>
              <a:t>Vigilance is a term applied to the execution of a task wherein an individual is required to monitor an instrument or situation for a signal. </a:t>
            </a:r>
          </a:p>
          <a:p>
            <a:pPr marL="369888" indent="-369888">
              <a:spcBef>
                <a:spcPts val="50"/>
              </a:spcBef>
            </a:pPr>
            <a:r>
              <a:rPr lang="en-CA" b="0" i="0" u="none" strike="noStrike" baseline="0" dirty="0" smtClean="0">
                <a:latin typeface="Arial" panose="020B0604020202020204" pitchFamily="34" charset="0"/>
              </a:rPr>
              <a:t>Perhaps the classic example of a vigilance task is being on watch on board a ship. </a:t>
            </a:r>
          </a:p>
          <a:p>
            <a:pPr marL="369888" indent="-369888">
              <a:spcBef>
                <a:spcPts val="50"/>
              </a:spcBef>
            </a:pPr>
            <a:r>
              <a:rPr lang="en-CA" b="0" i="0" u="none" strike="noStrike" baseline="0" dirty="0" smtClean="0">
                <a:latin typeface="Arial" panose="020B0604020202020204" pitchFamily="34" charset="0"/>
              </a:rPr>
              <a:t>During the Second World War mariners were required to be vigilant in scanning the horizon for enemy ships, submarines, aircraft or </a:t>
            </a:r>
            <a:r>
              <a:rPr lang="en-CA" b="0" i="0" u="none" strike="noStrike" baseline="0" dirty="0" err="1" smtClean="0">
                <a:latin typeface="Arial" panose="020B0604020202020204" pitchFamily="34" charset="0"/>
              </a:rPr>
              <a:t>icefloes</a:t>
            </a:r>
            <a:r>
              <a:rPr lang="en-CA" b="0" i="0" u="none" strike="noStrike" baseline="0" dirty="0" smtClean="0">
                <a:solidFill>
                  <a:srgbClr val="FF0000"/>
                </a:solidFill>
                <a:latin typeface="Arial" panose="020B0604020202020204" pitchFamily="34" charset="0"/>
              </a:rPr>
              <a:t>. </a:t>
            </a:r>
          </a:p>
          <a:p>
            <a:pPr marL="369888" indent="-369888">
              <a:spcBef>
                <a:spcPts val="50"/>
              </a:spcBef>
            </a:pPr>
            <a:r>
              <a:rPr lang="en-CA" b="0" i="0" u="none" strike="noStrike" baseline="0" dirty="0" smtClean="0">
                <a:latin typeface="Arial" panose="020B0604020202020204" pitchFamily="34" charset="0"/>
              </a:rPr>
              <a:t>Wartime aside, vigilance is still an important element of many jobs— consider the role of the operator of a luggage X-ray machine at an airport, or a safety inspector checking for cracks or loose fittings on a railway track.</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2457971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4285"/>
            <a:ext cx="7886700" cy="601124"/>
          </a:xfrm>
        </p:spPr>
        <p:txBody>
          <a:bodyPr/>
          <a:lstStyle/>
          <a:p>
            <a:r>
              <a:rPr lang="fr-FR" sz="3600" i="0" u="none" strike="noStrike" kern="1400" baseline="0" dirty="0">
                <a:latin typeface="Arial" panose="020B0604020202020204" pitchFamily="34" charset="0"/>
              </a:rPr>
              <a:t>Attention drivers!</a:t>
            </a:r>
          </a:p>
        </p:txBody>
      </p:sp>
      <p:sp>
        <p:nvSpPr>
          <p:cNvPr id="3" name="Text Placeholder 2"/>
          <p:cNvSpPr>
            <a:spLocks noGrp="1"/>
          </p:cNvSpPr>
          <p:nvPr>
            <p:ph type="body" idx="4294967295"/>
          </p:nvPr>
        </p:nvSpPr>
        <p:spPr>
          <a:xfrm>
            <a:off x="662400" y="1409732"/>
            <a:ext cx="8081365" cy="4862237"/>
          </a:xfrm>
        </p:spPr>
        <p:txBody>
          <a:bodyPr>
            <a:normAutofit fontScale="92500"/>
          </a:bodyPr>
          <a:lstStyle/>
          <a:p>
            <a:pPr marL="369888" indent="-369888">
              <a:lnSpc>
                <a:spcPct val="110000"/>
              </a:lnSpc>
            </a:pPr>
            <a:r>
              <a:rPr lang="en-CA" b="0" i="0" u="none" strike="noStrike" baseline="0" dirty="0" err="1" smtClean="0">
                <a:latin typeface="Arial" panose="020B0604020202020204" pitchFamily="34" charset="0"/>
              </a:rPr>
              <a:t>Wikman</a:t>
            </a:r>
            <a:r>
              <a:rPr lang="en-CA" b="0" i="0" u="none" strike="noStrike" baseline="0" dirty="0" smtClean="0">
                <a:latin typeface="Arial" panose="020B0604020202020204" pitchFamily="34" charset="0"/>
              </a:rPr>
              <a:t> et al. (1998) have reported differences in the performance of inexperienced (novice) and experienced drivers when given a secondary task to perform while driving. </a:t>
            </a:r>
          </a:p>
          <a:p>
            <a:pPr marL="369888" indent="-369888">
              <a:lnSpc>
                <a:spcPct val="110000"/>
              </a:lnSpc>
            </a:pPr>
            <a:r>
              <a:rPr lang="en-CA" b="0" i="0" u="none" strike="noStrike" baseline="0" dirty="0" smtClean="0">
                <a:latin typeface="Arial" panose="020B0604020202020204" pitchFamily="34" charset="0"/>
              </a:rPr>
              <a:t>The drivers were asked to do such things as changing a CD, operating the car radio or using a mobile (cell) phone. </a:t>
            </a:r>
          </a:p>
          <a:p>
            <a:pPr marL="369888" indent="-369888">
              <a:lnSpc>
                <a:spcPct val="110000"/>
              </a:lnSpc>
            </a:pPr>
            <a:r>
              <a:rPr lang="en-CA" b="0" i="0" u="none" strike="noStrike" baseline="0" dirty="0" smtClean="0">
                <a:latin typeface="Arial" panose="020B0604020202020204" pitchFamily="34" charset="0"/>
              </a:rPr>
              <a:t>Unsurprisingly, the novice drivers were distracted more (allocated their attention less effectively) than the experienced drivers. </a:t>
            </a:r>
          </a:p>
          <a:p>
            <a:pPr marL="369888" indent="-369888">
              <a:lnSpc>
                <a:spcPct val="110000"/>
              </a:lnSpc>
            </a:pPr>
            <a:r>
              <a:rPr lang="en-CA" b="0" i="0" u="none" strike="noStrike" baseline="0" dirty="0" smtClean="0">
                <a:latin typeface="Arial" panose="020B0604020202020204" pitchFamily="34" charset="0"/>
              </a:rPr>
              <a:t>Experienced drivers took their eyes off the road for less than three seconds, while novice drivers were found to weave across the road.</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476123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4941"/>
            <a:ext cx="7886700" cy="508090"/>
          </a:xfrm>
        </p:spPr>
        <p:txBody>
          <a:bodyPr/>
          <a:lstStyle/>
          <a:p>
            <a:r>
              <a:rPr lang="fr-FR" sz="3600" i="0" u="none" strike="noStrike" kern="1400" baseline="0" dirty="0" err="1">
                <a:latin typeface="Arial" panose="020B0604020202020204" pitchFamily="34" charset="0"/>
              </a:rPr>
              <a:t>In-car</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systems</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9099"/>
            <a:ext cx="8098620" cy="4897045"/>
          </a:xfrm>
        </p:spPr>
        <p:txBody>
          <a:bodyPr>
            <a:noAutofit/>
          </a:bodyPr>
          <a:lstStyle/>
          <a:p>
            <a:pPr marL="369888" indent="-369888">
              <a:lnSpc>
                <a:spcPts val="2160"/>
              </a:lnSpc>
            </a:pPr>
            <a:r>
              <a:rPr lang="en-CA" sz="1800" b="0" i="0" u="none" strike="noStrike" baseline="0" dirty="0" smtClean="0">
                <a:latin typeface="Arial" panose="020B0604020202020204" pitchFamily="34" charset="0"/>
              </a:rPr>
              <a:t>The use of spoken messages in-car, particularly for satellite navigation (satnav) systems, is now becoming commonplace. The challenge for the designers of these systems is</a:t>
            </a:r>
          </a:p>
          <a:p>
            <a:pPr marL="785813" lvl="1" indent="-415925">
              <a:lnSpc>
                <a:spcPts val="2160"/>
              </a:lnSpc>
              <a:buNone/>
            </a:pPr>
            <a:r>
              <a:rPr lang="en-CA" sz="1600" dirty="0">
                <a:solidFill>
                  <a:srgbClr val="007FA3"/>
                </a:solidFill>
                <a:latin typeface="Arial" panose="020B0604020202020204" pitchFamily="34" charset="0"/>
              </a:rPr>
              <a:t>(</a:t>
            </a:r>
            <a:r>
              <a:rPr lang="en-CA" sz="1600" dirty="0" smtClean="0">
                <a:solidFill>
                  <a:srgbClr val="007FA3"/>
                </a:solidFill>
                <a:latin typeface="Arial" panose="020B0604020202020204" pitchFamily="34" charset="0"/>
              </a:rPr>
              <a:t>a)	</a:t>
            </a:r>
            <a:r>
              <a:rPr lang="en-CA" sz="1600" b="0" i="0" u="none" strike="noStrike" baseline="0" dirty="0" smtClean="0">
                <a:latin typeface="Arial" panose="020B0604020202020204" pitchFamily="34" charset="0"/>
              </a:rPr>
              <a:t>to attract the attention of the driver without distracting him or her, and</a:t>
            </a:r>
          </a:p>
          <a:p>
            <a:pPr marL="785813" lvl="1" indent="-415925">
              <a:lnSpc>
                <a:spcPts val="2160"/>
              </a:lnSpc>
              <a:buNone/>
            </a:pPr>
            <a:r>
              <a:rPr lang="en-CA" sz="1600" dirty="0" smtClean="0">
                <a:solidFill>
                  <a:srgbClr val="007FA3"/>
                </a:solidFill>
                <a:latin typeface="Arial" panose="020B0604020202020204" pitchFamily="34" charset="0"/>
              </a:rPr>
              <a:t>(b)	</a:t>
            </a:r>
            <a:r>
              <a:rPr lang="en-CA" sz="1600" b="0" i="0" u="none" strike="noStrike" baseline="0" dirty="0" smtClean="0">
                <a:latin typeface="Arial" panose="020B0604020202020204" pitchFamily="34" charset="0"/>
              </a:rPr>
              <a:t>to avoid habituation—that is, the driver learning to ignore the nagging voice.</a:t>
            </a:r>
          </a:p>
          <a:p>
            <a:pPr marL="369888" indent="-369888">
              <a:lnSpc>
                <a:spcPts val="2160"/>
              </a:lnSpc>
            </a:pPr>
            <a:r>
              <a:rPr lang="en-CA" sz="1800" b="0" i="0" u="none" strike="noStrike" baseline="0" dirty="0" smtClean="0">
                <a:latin typeface="Arial" panose="020B0604020202020204" pitchFamily="34" charset="0"/>
              </a:rPr>
              <a:t>The choice of voice is also critical. </a:t>
            </a:r>
          </a:p>
          <a:p>
            <a:pPr marL="369888" indent="-369888">
              <a:lnSpc>
                <a:spcPts val="2160"/>
              </a:lnSpc>
            </a:pPr>
            <a:r>
              <a:rPr lang="en-CA" sz="1800" b="0" i="0" u="none" strike="noStrike" baseline="0" dirty="0" smtClean="0">
                <a:latin typeface="Arial" panose="020B0604020202020204" pitchFamily="34" charset="0"/>
              </a:rPr>
              <a:t>Honda have decided upon ‘Midori’—the name given to the voice of an unnamed bilingual Japanese actress whose voice is ‘smooth as liqueur.’ </a:t>
            </a:r>
          </a:p>
          <a:p>
            <a:pPr marL="369888" indent="-369888">
              <a:lnSpc>
                <a:spcPts val="2160"/>
              </a:lnSpc>
            </a:pPr>
            <a:r>
              <a:rPr lang="en-CA" sz="1800" b="0" i="0" u="none" strike="noStrike" baseline="0" dirty="0" smtClean="0">
                <a:latin typeface="Arial" panose="020B0604020202020204" pitchFamily="34" charset="0"/>
              </a:rPr>
              <a:t>In contrast, Italian Range Rovers are equipped with a voice which is argumentative in tone, and Jaguar (the English motor manufacturer) retains British colloquialisms to reinforce their brand image. </a:t>
            </a:r>
          </a:p>
          <a:p>
            <a:pPr marL="369888" indent="-369888">
              <a:lnSpc>
                <a:spcPts val="2160"/>
              </a:lnSpc>
            </a:pPr>
            <a:r>
              <a:rPr lang="en-CA" sz="1800" b="0" i="0" u="none" strike="noStrike" baseline="0" dirty="0" smtClean="0">
                <a:latin typeface="Arial" panose="020B0604020202020204" pitchFamily="34" charset="0"/>
              </a:rPr>
              <a:t>These brand images aside, manufacturers have found that drivers tend to listen to female voices more than male voices.</a:t>
            </a:r>
          </a:p>
          <a:p>
            <a:pPr marL="369888" indent="-369888">
              <a:lnSpc>
                <a:spcPts val="2160"/>
              </a:lnSpc>
            </a:pPr>
            <a:r>
              <a:rPr lang="en-CA" sz="1800" b="0" i="0" u="none" strike="noStrike" baseline="0" dirty="0" smtClean="0">
                <a:latin typeface="Arial" panose="020B0604020202020204" pitchFamily="34" charset="0"/>
              </a:rPr>
              <a:t>Other issues in in-car HCI concern the design of devices such as phones and satellite navigation systems that require complex operation and hence result in divided attention (Green, 2012).</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5779272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7784"/>
            <a:ext cx="7886700" cy="652882"/>
          </a:xfrm>
        </p:spPr>
        <p:txBody>
          <a:bodyPr/>
          <a:lstStyle/>
          <a:p>
            <a:r>
              <a:rPr lang="fr-FR" sz="3600" i="0" u="none" strike="noStrike" kern="1400" baseline="0" dirty="0">
                <a:latin typeface="Arial" panose="020B0604020202020204" pitchFamily="34" charset="0"/>
              </a:rPr>
              <a:t>Mental </a:t>
            </a:r>
            <a:r>
              <a:rPr lang="fr-FR" sz="3600" i="0" u="none" strike="noStrike" kern="1400" baseline="0" dirty="0" err="1">
                <a:latin typeface="Arial" panose="020B0604020202020204" pitchFamily="34" charset="0"/>
              </a:rPr>
              <a:t>workload</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0492"/>
            <a:ext cx="8098614" cy="4791552"/>
          </a:xfrm>
        </p:spPr>
        <p:txBody>
          <a:bodyPr>
            <a:noAutofit/>
          </a:bodyPr>
          <a:lstStyle/>
          <a:p>
            <a:pPr marL="360363" indent="-360363">
              <a:lnSpc>
                <a:spcPts val="2100"/>
              </a:lnSpc>
            </a:pPr>
            <a:r>
              <a:rPr lang="en-CA" sz="1600" b="0" i="0" u="none" strike="noStrike" baseline="0" dirty="0" smtClean="0">
                <a:latin typeface="Arial" panose="020B0604020202020204" pitchFamily="34" charset="0"/>
              </a:rPr>
              <a:t>Mental workload addresses issues such as how busy the user or operator is and how difficult are the tasks assigned to him or her—will he or she be able to deal with an additional workload? </a:t>
            </a:r>
          </a:p>
          <a:p>
            <a:pPr marL="360363" indent="-360363">
              <a:lnSpc>
                <a:spcPts val="2100"/>
              </a:lnSpc>
            </a:pPr>
            <a:r>
              <a:rPr lang="en-CA" sz="1600" b="0" i="0" u="none" strike="noStrike" baseline="0" dirty="0" smtClean="0">
                <a:latin typeface="Arial" panose="020B0604020202020204" pitchFamily="34" charset="0"/>
              </a:rPr>
              <a:t>A classic example of this occurred in the 1970s when it was decided to remove the third crew member from a flight team on board a medium to large passenger jet. </a:t>
            </a:r>
          </a:p>
          <a:p>
            <a:pPr marL="360363" indent="-360363">
              <a:lnSpc>
                <a:spcPts val="2100"/>
              </a:lnSpc>
            </a:pPr>
            <a:r>
              <a:rPr lang="en-CA" sz="1600" b="0" i="0" u="none" strike="noStrike" baseline="0" dirty="0" smtClean="0">
                <a:latin typeface="Arial" panose="020B0604020202020204" pitchFamily="34" charset="0"/>
              </a:rPr>
              <a:t>The Federal Aviation Administration now requires measures of the mental workload on the crew prior to the certification of a new aircraft or new control system.</a:t>
            </a:r>
          </a:p>
          <a:p>
            <a:pPr marL="360363" indent="-360363">
              <a:lnSpc>
                <a:spcPts val="2100"/>
              </a:lnSpc>
            </a:pPr>
            <a:r>
              <a:rPr lang="en-CA" sz="1600" b="0" i="0" u="none" strike="noStrike" baseline="0" dirty="0" smtClean="0">
                <a:latin typeface="Arial" panose="020B0604020202020204" pitchFamily="34" charset="0"/>
              </a:rPr>
              <a:t>Turning now to design issues in respect of mental workload, the first observation is that a discussion of mental workload does not necessarily equate workload with overload. </a:t>
            </a:r>
          </a:p>
          <a:p>
            <a:pPr marL="360363" indent="-360363">
              <a:lnSpc>
                <a:spcPts val="2100"/>
              </a:lnSpc>
            </a:pPr>
            <a:r>
              <a:rPr lang="en-CA" sz="1600" b="0" i="0" u="none" strike="noStrike" baseline="0" dirty="0" smtClean="0">
                <a:latin typeface="Arial" panose="020B0604020202020204" pitchFamily="34" charset="0"/>
              </a:rPr>
              <a:t>Indeed, the reverse is often true: just consider the potential consequences of operator/user boredom and fatigue (</a:t>
            </a:r>
            <a:r>
              <a:rPr lang="en-CA" sz="1600" b="0" i="0" u="none" strike="noStrike" baseline="0" dirty="0" err="1" smtClean="0">
                <a:latin typeface="Arial" panose="020B0604020202020204" pitchFamily="34" charset="0"/>
              </a:rPr>
              <a:t>Wickens</a:t>
            </a:r>
            <a:r>
              <a:rPr lang="en-CA" sz="1600" b="0" i="0" u="none" strike="noStrike" baseline="0" dirty="0" smtClean="0">
                <a:latin typeface="Arial" panose="020B0604020202020204" pitchFamily="34" charset="0"/>
              </a:rPr>
              <a:t> and </a:t>
            </a:r>
            <a:r>
              <a:rPr lang="en-CA" sz="1600" b="0" i="0" u="none" strike="noStrike" baseline="0" dirty="0" err="1" smtClean="0">
                <a:latin typeface="Arial" panose="020B0604020202020204" pitchFamily="34" charset="0"/>
              </a:rPr>
              <a:t>Hollands</a:t>
            </a:r>
            <a:r>
              <a:rPr lang="en-CA" sz="1600" b="0" i="0" u="none" strike="noStrike" baseline="0" dirty="0" smtClean="0">
                <a:latin typeface="Arial" panose="020B0604020202020204" pitchFamily="34" charset="0"/>
              </a:rPr>
              <a:t>, 2000, p. 470). </a:t>
            </a:r>
          </a:p>
          <a:p>
            <a:pPr marL="360363" indent="-360363">
              <a:lnSpc>
                <a:spcPts val="2100"/>
              </a:lnSpc>
            </a:pPr>
            <a:r>
              <a:rPr lang="en-CA" sz="1600" b="0" i="0" u="none" strike="noStrike" baseline="0" dirty="0" smtClean="0">
                <a:latin typeface="Arial" panose="020B0604020202020204" pitchFamily="34" charset="0"/>
              </a:rPr>
              <a:t>There are a number of different ways in which workload can be estimated, one of which is the NASA TLX scale. </a:t>
            </a:r>
          </a:p>
          <a:p>
            <a:pPr marL="360363" indent="-360363">
              <a:lnSpc>
                <a:spcPts val="2100"/>
              </a:lnSpc>
            </a:pPr>
            <a:r>
              <a:rPr lang="en-CA" sz="1600" b="0" i="0" u="none" strike="noStrike" baseline="0" dirty="0" smtClean="0">
                <a:latin typeface="Arial" panose="020B0604020202020204" pitchFamily="34" charset="0"/>
              </a:rPr>
              <a:t>This scale (Table 21.2) is a subjective rating procedure that provides an overall workload score based on a weighted average of ratings on six subscales.</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553772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5595" y="83072"/>
            <a:ext cx="7886700" cy="1182310"/>
          </a:xfrm>
        </p:spPr>
        <p:txBody>
          <a:bodyPr/>
          <a:lstStyle/>
          <a:p>
            <a:pPr algn="l"/>
            <a:r>
              <a:rPr lang="fr-FR" sz="3600" i="0" u="none" strike="noStrike" kern="1400" baseline="0" dirty="0">
                <a:latin typeface="Arial" panose="020B0604020202020204" pitchFamily="34" charset="0"/>
              </a:rPr>
              <a:t>Table </a:t>
            </a:r>
            <a:r>
              <a:rPr lang="fr-FR" sz="3600" i="0" u="none" strike="noStrike" kern="1400" baseline="0" dirty="0" smtClean="0">
                <a:latin typeface="Arial" panose="020B0604020202020204" pitchFamily="34" charset="0"/>
              </a:rPr>
              <a:t>21.2</a:t>
            </a:r>
            <a:br>
              <a:rPr lang="fr-FR" sz="3600" i="0" u="none" strike="noStrike" kern="1400" baseline="0" dirty="0" smtClean="0">
                <a:latin typeface="Arial" panose="020B0604020202020204" pitchFamily="34" charset="0"/>
              </a:rPr>
            </a:br>
            <a:r>
              <a:rPr lang="fr-FR" sz="3600" i="0" u="none" strike="noStrike" kern="1400" baseline="0" dirty="0" err="1" smtClean="0">
                <a:latin typeface="Arial" panose="020B0604020202020204" pitchFamily="34" charset="0"/>
              </a:rPr>
              <a:t>Measuring</a:t>
            </a:r>
            <a:r>
              <a:rPr lang="fr-FR" sz="3600" i="0" u="none" strike="noStrike" kern="1400" baseline="0" dirty="0" smtClean="0">
                <a:latin typeface="Arial" panose="020B0604020202020204" pitchFamily="34" charset="0"/>
              </a:rPr>
              <a:t> </a:t>
            </a:r>
            <a:r>
              <a:rPr lang="fr-FR" sz="3600" i="0" u="none" strike="noStrike" kern="1400" baseline="0" dirty="0" err="1">
                <a:latin typeface="Arial" panose="020B0604020202020204" pitchFamily="34" charset="0"/>
              </a:rPr>
              <a:t>workload</a:t>
            </a:r>
            <a:endParaRPr lang="fr-FR" sz="3600" i="0" u="none" strike="noStrike" kern="1400" baseline="0" dirty="0">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43" y="1454614"/>
            <a:ext cx="7815532" cy="4431848"/>
          </a:xfrm>
          <a:prstGeom prst="rect">
            <a:avLst/>
          </a:prstGeom>
        </p:spPr>
      </p:pic>
      <p:sp>
        <p:nvSpPr>
          <p:cNvPr id="3" name="TextBox 2"/>
          <p:cNvSpPr txBox="1"/>
          <p:nvPr/>
        </p:nvSpPr>
        <p:spPr>
          <a:xfrm>
            <a:off x="797933" y="5935246"/>
            <a:ext cx="8058730" cy="338554"/>
          </a:xfrm>
          <a:prstGeom prst="rect">
            <a:avLst/>
          </a:prstGeom>
          <a:noFill/>
        </p:spPr>
        <p:txBody>
          <a:bodyPr wrap="square" rtlCol="0">
            <a:spAutoFit/>
          </a:bodyPr>
          <a:lstStyle/>
          <a:p>
            <a:r>
              <a:rPr lang="en-US" sz="800" i="1" dirty="0"/>
              <a:t>Source</a:t>
            </a:r>
            <a:r>
              <a:rPr lang="en-US" sz="800" dirty="0"/>
              <a:t>: </a:t>
            </a:r>
            <a:r>
              <a:rPr lang="en-US" sz="800" dirty="0" err="1"/>
              <a:t>Wickens</a:t>
            </a:r>
            <a:r>
              <a:rPr lang="en-US" sz="800" dirty="0"/>
              <a:t>, C.D. and Hollands, J.G. (2000) Engineering Psychology and Human Performance (3rd </a:t>
            </a:r>
            <a:r>
              <a:rPr lang="en-US" sz="800" dirty="0" err="1"/>
              <a:t>edn</a:t>
            </a:r>
            <a:r>
              <a:rPr lang="en-US" sz="800" dirty="0"/>
              <a:t>), © 2000. Printed and </a:t>
            </a:r>
            <a:r>
              <a:rPr lang="en-US" sz="800" dirty="0" smtClean="0"/>
              <a:t>electronically reproduced </a:t>
            </a:r>
            <a:r>
              <a:rPr lang="en-US" sz="800" dirty="0"/>
              <a:t>by permission of Pearson Education, Inc., Upper Saddle River, New Jersey.</a:t>
            </a:r>
            <a:endParaRPr lang="en-IN" sz="800" dirty="0"/>
          </a:p>
        </p:txBody>
      </p:sp>
    </p:spTree>
    <p:extLst>
      <p:ext uri="{BB962C8B-B14F-4D97-AF65-F5344CB8AC3E}">
        <p14:creationId xmlns:p14="http://schemas.microsoft.com/office/powerpoint/2010/main" val="849562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0154"/>
            <a:ext cx="7886700" cy="549366"/>
          </a:xfrm>
        </p:spPr>
        <p:txBody>
          <a:bodyPr/>
          <a:lstStyle/>
          <a:p>
            <a:r>
              <a:rPr lang="fr-FR" sz="3600" i="0" u="none" strike="noStrike" kern="1400" baseline="0" dirty="0">
                <a:latin typeface="Arial" panose="020B0604020202020204" pitchFamily="34" charset="0"/>
              </a:rPr>
              <a:t>Visual </a:t>
            </a:r>
            <a:r>
              <a:rPr lang="fr-FR" sz="3600" i="0" u="none" strike="noStrike" kern="1400" baseline="0" dirty="0" err="1" smtClean="0">
                <a:latin typeface="Arial" panose="020B0604020202020204" pitchFamily="34" charset="0"/>
              </a:rPr>
              <a:t>search</a:t>
            </a:r>
            <a:r>
              <a:rPr lang="fr-FR" sz="3600" i="0" u="none" strike="noStrike" kern="1400" baseline="0" dirty="0" smtClean="0">
                <a:latin typeface="Arial" panose="020B0604020202020204" pitchFamily="34" charset="0"/>
              </a:rPr>
              <a:t> (1 of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2783"/>
            <a:ext cx="8089993" cy="4879489"/>
          </a:xfrm>
        </p:spPr>
        <p:txBody>
          <a:bodyPr/>
          <a:lstStyle/>
          <a:p>
            <a:pPr marL="360363" indent="-360363"/>
            <a:r>
              <a:rPr lang="en-CA" b="0" i="0" u="none" strike="noStrike" baseline="0" dirty="0" smtClean="0">
                <a:latin typeface="Arial" panose="020B0604020202020204" pitchFamily="34" charset="0"/>
              </a:rPr>
              <a:t>Visual search has been researched extensively by psychologists and ergonomists and refers to our ability to locate particular items in a visual scene. </a:t>
            </a:r>
          </a:p>
          <a:p>
            <a:pPr marL="360363" indent="-360363"/>
            <a:r>
              <a:rPr lang="en-CA" b="0" i="0" u="none" strike="noStrike" baseline="0" dirty="0" smtClean="0">
                <a:latin typeface="Arial" panose="020B0604020202020204" pitchFamily="34" charset="0"/>
              </a:rPr>
              <a:t>Participants in a visual search study, for example, may be required to locate a single letter in a block of miscellaneous characters. </a:t>
            </a:r>
          </a:p>
          <a:p>
            <a:pPr marL="360363" indent="-360363"/>
            <a:r>
              <a:rPr lang="en-CA" b="0" i="0" u="none" strike="noStrike" baseline="0" dirty="0" smtClean="0">
                <a:latin typeface="Arial" panose="020B0604020202020204" pitchFamily="34" charset="0"/>
              </a:rPr>
              <a:t>Try to find the letter ‘F’ in the matrix in Figure 21.6.</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9304513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51303"/>
            <a:ext cx="7886700" cy="445848"/>
          </a:xfrm>
        </p:spPr>
        <p:txBody>
          <a:bodyPr/>
          <a:lstStyle/>
          <a:p>
            <a:r>
              <a:rPr lang="fr-FR" sz="3600" i="0" u="none" strike="noStrike" kern="1400" baseline="0" dirty="0">
                <a:latin typeface="Arial" panose="020B0604020202020204" pitchFamily="34" charset="0"/>
              </a:rPr>
              <a:t>Visual </a:t>
            </a:r>
            <a:r>
              <a:rPr lang="fr-FR" sz="3600" i="0" u="none" strike="noStrike" kern="1400" baseline="0" dirty="0" err="1" smtClean="0">
                <a:latin typeface="Arial" panose="020B0604020202020204" pitchFamily="34" charset="0"/>
              </a:rPr>
              <a:t>search</a:t>
            </a:r>
            <a:r>
              <a:rPr lang="fr-FR" sz="3600" i="0" u="none" strike="noStrike" kern="1400" baseline="0" dirty="0" smtClean="0">
                <a:latin typeface="Arial" panose="020B0604020202020204" pitchFamily="34" charset="0"/>
              </a:rPr>
              <a:t> (2 of</a:t>
            </a:r>
            <a:r>
              <a:rPr lang="fr-FR" sz="3600" i="0" u="none" strike="noStrike" kern="1400" dirty="0" smtClean="0">
                <a:latin typeface="Arial" panose="020B0604020202020204" pitchFamily="34" charset="0"/>
              </a:rPr>
              <a:t>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1636" y="1439040"/>
            <a:ext cx="8098617" cy="4792239"/>
          </a:xfrm>
        </p:spPr>
        <p:txBody>
          <a:bodyPr>
            <a:noAutofit/>
          </a:bodyPr>
          <a:lstStyle/>
          <a:p>
            <a:pPr marL="360363" indent="-360363">
              <a:lnSpc>
                <a:spcPts val="2000"/>
              </a:lnSpc>
            </a:pPr>
            <a:r>
              <a:rPr lang="en-CA" sz="1600" b="0" i="0" u="none" strike="noStrike" baseline="0" dirty="0" smtClean="0">
                <a:latin typeface="Arial" panose="020B0604020202020204" pitchFamily="34" charset="0"/>
              </a:rPr>
              <a:t>This is a good example of how perception and attention overlap and an understanding of the issues involved in visual search can help in avoiding interactive systems </a:t>
            </a:r>
          </a:p>
          <a:p>
            <a:pPr marL="360363" indent="-360363">
              <a:lnSpc>
                <a:spcPts val="2000"/>
              </a:lnSpc>
            </a:pPr>
            <a:r>
              <a:rPr lang="en-CA" sz="1600" b="0" i="0" u="none" strike="noStrike" baseline="0" dirty="0" smtClean="0">
                <a:latin typeface="Arial" panose="020B0604020202020204" pitchFamily="34" charset="0"/>
              </a:rPr>
              <a:t>Research has revealed that there is no consistent visual search pattern which can be predicted in advance. </a:t>
            </a:r>
          </a:p>
          <a:p>
            <a:pPr marL="360363" indent="-360363">
              <a:lnSpc>
                <a:spcPts val="2000"/>
              </a:lnSpc>
            </a:pPr>
            <a:r>
              <a:rPr lang="en-CA" sz="1600" b="0" i="0" u="none" strike="noStrike" baseline="0" dirty="0" smtClean="0">
                <a:latin typeface="Arial" panose="020B0604020202020204" pitchFamily="34" charset="0"/>
              </a:rPr>
              <a:t>Visual search cannot be presumed to be left to right, or clockwise rather than anti-clockwise, except to say that searching tends to be directed toward where the target is expected to be. </a:t>
            </a:r>
          </a:p>
          <a:p>
            <a:pPr marL="360363" indent="-360363">
              <a:lnSpc>
                <a:spcPts val="2000"/>
              </a:lnSpc>
            </a:pPr>
            <a:r>
              <a:rPr lang="en-CA" sz="1600" b="0" i="0" u="none" strike="noStrike" baseline="0" dirty="0" smtClean="0">
                <a:latin typeface="Arial" panose="020B0604020202020204" pitchFamily="34" charset="0"/>
              </a:rPr>
              <a:t>However, visual attention will be drawn toward features which are large and bright and changing (e.g., flashing, which may be used for warnings). </a:t>
            </a:r>
          </a:p>
          <a:p>
            <a:pPr marL="360363" indent="-360363">
              <a:lnSpc>
                <a:spcPts val="2000"/>
              </a:lnSpc>
            </a:pPr>
            <a:r>
              <a:rPr lang="en-CA" sz="1600" b="0" i="0" u="none" strike="noStrike" baseline="0" dirty="0" smtClean="0">
                <a:latin typeface="Arial" panose="020B0604020202020204" pitchFamily="34" charset="0"/>
              </a:rPr>
              <a:t>These visual features can be used to direct attention, particularly if they have a sudden onset (i.e., a light being switched on, or a car horn sounding). </a:t>
            </a:r>
          </a:p>
          <a:p>
            <a:pPr marL="360363" indent="-360363">
              <a:lnSpc>
                <a:spcPts val="2000"/>
              </a:lnSpc>
            </a:pPr>
            <a:r>
              <a:rPr lang="en-CA" sz="1600" b="0" i="0" u="none" strike="noStrike" baseline="0" dirty="0" err="1" smtClean="0">
                <a:latin typeface="Arial" panose="020B0604020202020204" pitchFamily="34" charset="0"/>
              </a:rPr>
              <a:t>Megaw</a:t>
            </a:r>
            <a:r>
              <a:rPr lang="en-CA" sz="1600" b="0" i="0" u="none" strike="noStrike" baseline="0" dirty="0" smtClean="0">
                <a:latin typeface="Arial" panose="020B0604020202020204" pitchFamily="34" charset="0"/>
              </a:rPr>
              <a:t> and Richardson (1979) found that physical organization can also have an effect on search patterns. </a:t>
            </a:r>
          </a:p>
          <a:p>
            <a:pPr marL="360363" indent="-360363">
              <a:lnSpc>
                <a:spcPts val="2000"/>
              </a:lnSpc>
            </a:pPr>
            <a:r>
              <a:rPr lang="en-CA" sz="1600" b="0" i="0" u="none" strike="noStrike" baseline="0" dirty="0" smtClean="0">
                <a:latin typeface="Arial" panose="020B0604020202020204" pitchFamily="34" charset="0"/>
              </a:rPr>
              <a:t>Displays or dials organized in rows tended to be scanned from left to right (just as in reading Western languages, but raising the question of cultural bias—would the same be true for those cultures who read from right to left or from top to bottom?). </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912060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2292"/>
            <a:ext cx="7886700" cy="566618"/>
          </a:xfrm>
        </p:spPr>
        <p:txBody>
          <a:bodyPr/>
          <a:lstStyle/>
          <a:p>
            <a:r>
              <a:rPr lang="fr-FR" sz="3600" i="0" u="none" strike="noStrike" kern="1400" baseline="0" dirty="0" smtClean="0">
                <a:latin typeface="Arial" panose="020B0604020202020204" pitchFamily="34" charset="0"/>
              </a:rPr>
              <a:t>Memory (1 of 5)</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03544"/>
            <a:ext cx="8097545" cy="4870865"/>
          </a:xfrm>
        </p:spPr>
        <p:txBody>
          <a:bodyPr/>
          <a:lstStyle/>
          <a:p>
            <a:pPr marL="360363" indent="-360363"/>
            <a:r>
              <a:rPr lang="en-CA" b="0" i="0" u="none" strike="noStrike" baseline="0" dirty="0" smtClean="0">
                <a:latin typeface="Arial" panose="020B0604020202020204" pitchFamily="34" charset="0"/>
              </a:rPr>
              <a:t>Memory is one of the main components of a psychological view of humans that aims to explain how we think and act. </a:t>
            </a:r>
          </a:p>
          <a:p>
            <a:pPr marL="360363" indent="-360363"/>
            <a:r>
              <a:rPr lang="en-CA" b="0" i="0" u="none" strike="noStrike" baseline="0" dirty="0" smtClean="0">
                <a:latin typeface="Arial" panose="020B0604020202020204" pitchFamily="34" charset="0"/>
              </a:rPr>
              <a:t>It is shown in Figure 21.1 along with awareness, motivation, affect and attention (and other unnamed functions). </a:t>
            </a:r>
          </a:p>
          <a:p>
            <a:pPr marL="360363" indent="-360363"/>
            <a:r>
              <a:rPr lang="en-CA" b="0" i="0" u="none" strike="noStrike" baseline="0" dirty="0" smtClean="0">
                <a:latin typeface="Arial" panose="020B0604020202020204" pitchFamily="34" charset="0"/>
              </a:rPr>
              <a:t>These subjects are covered in the next few chapters. </a:t>
            </a:r>
          </a:p>
          <a:p>
            <a:pPr marL="360363" indent="-360363"/>
            <a:r>
              <a:rPr lang="en-CA" b="0" i="0" u="none" strike="noStrike" baseline="0" dirty="0" smtClean="0">
                <a:latin typeface="Arial" panose="020B0604020202020204" pitchFamily="34" charset="0"/>
              </a:rPr>
              <a:t>In introducing memory we begin with a brief discussion of what memory is not and in doing so we hope to challenge a number of misconceptions.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0057532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7630"/>
            <a:ext cx="7886700" cy="635630"/>
          </a:xfrm>
        </p:spPr>
        <p:txBody>
          <a:bodyPr/>
          <a:lstStyle/>
          <a:p>
            <a:r>
              <a:rPr lang="fr-FR" sz="3600" i="0" u="none" strike="noStrike" kern="1400" baseline="0" dirty="0" err="1">
                <a:latin typeface="Arial" panose="020B0604020202020204" pitchFamily="34" charset="0"/>
              </a:rPr>
              <a:t>Edge</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effect</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0030"/>
            <a:ext cx="8107247" cy="4827737"/>
          </a:xfrm>
        </p:spPr>
        <p:txBody>
          <a:bodyPr>
            <a:normAutofit fontScale="85000" lnSpcReduction="20000"/>
          </a:bodyPr>
          <a:lstStyle/>
          <a:p>
            <a:pPr marL="360363" indent="-360363">
              <a:lnSpc>
                <a:spcPct val="120000"/>
              </a:lnSpc>
            </a:pPr>
            <a:r>
              <a:rPr lang="en-CA" b="0" i="0" u="none" strike="noStrike" baseline="0" dirty="0" err="1" smtClean="0">
                <a:latin typeface="Arial" panose="020B0604020202020204" pitchFamily="34" charset="0"/>
              </a:rPr>
              <a:t>Parasuraman</a:t>
            </a:r>
            <a:r>
              <a:rPr lang="en-CA" b="0" i="0" u="none" strike="noStrike" baseline="0" dirty="0" smtClean="0">
                <a:latin typeface="Arial" panose="020B0604020202020204" pitchFamily="34" charset="0"/>
              </a:rPr>
              <a:t> (1986) has reported evidence of an edge effect wherein during supervisory tasks (i.e., the routine scanning of dials and displays) operators tended to concentrate on the centre of the display panel and tended to ignore the periphery. </a:t>
            </a:r>
          </a:p>
          <a:p>
            <a:pPr marL="360363" indent="-360363">
              <a:lnSpc>
                <a:spcPct val="120000"/>
              </a:lnSpc>
            </a:pPr>
            <a:r>
              <a:rPr lang="en-CA" b="0" i="0" u="none" strike="noStrike" baseline="0" dirty="0" smtClean="0">
                <a:latin typeface="Arial" panose="020B0604020202020204" pitchFamily="34" charset="0"/>
              </a:rPr>
              <a:t>As </a:t>
            </a:r>
            <a:r>
              <a:rPr lang="en-CA" b="0" i="0" u="none" strike="noStrike" baseline="0" dirty="0" err="1" smtClean="0">
                <a:latin typeface="Arial" panose="020B0604020202020204" pitchFamily="34" charset="0"/>
              </a:rPr>
              <a:t>Wickens</a:t>
            </a:r>
            <a:r>
              <a:rPr lang="en-CA" b="0" i="0" u="none" strike="noStrike" baseline="0" dirty="0" smtClean="0">
                <a:latin typeface="Arial" panose="020B0604020202020204" pitchFamily="34" charset="0"/>
              </a:rPr>
              <a:t> and </a:t>
            </a:r>
            <a:r>
              <a:rPr lang="en-CA" b="0" i="0" u="none" strike="noStrike" baseline="0" dirty="0" err="1" smtClean="0">
                <a:latin typeface="Arial" panose="020B0604020202020204" pitchFamily="34" charset="0"/>
              </a:rPr>
              <a:t>Hollands</a:t>
            </a:r>
            <a:r>
              <a:rPr lang="en-CA" b="0" i="0" u="none" strike="noStrike" baseline="0" dirty="0" smtClean="0">
                <a:latin typeface="Arial" panose="020B0604020202020204" pitchFamily="34" charset="0"/>
              </a:rPr>
              <a:t> (2000) note, research into visual scanning behaviour has yielded two broad conclusions. </a:t>
            </a:r>
          </a:p>
          <a:p>
            <a:pPr marL="360363" indent="-360363">
              <a:lnSpc>
                <a:spcPct val="120000"/>
              </a:lnSpc>
            </a:pPr>
            <a:r>
              <a:rPr lang="en-CA" b="0" i="0" u="none" strike="noStrike" baseline="0" dirty="0" smtClean="0">
                <a:latin typeface="Arial" panose="020B0604020202020204" pitchFamily="34" charset="0"/>
              </a:rPr>
              <a:t>First, visual scanning reveals much about the internal expectancies that drive selective attention. </a:t>
            </a:r>
          </a:p>
          <a:p>
            <a:pPr marL="360363" indent="-360363">
              <a:lnSpc>
                <a:spcPct val="120000"/>
              </a:lnSpc>
            </a:pPr>
            <a:r>
              <a:rPr lang="en-CA" b="0" i="0" u="none" strike="noStrike" baseline="0" dirty="0" smtClean="0">
                <a:latin typeface="Arial" panose="020B0604020202020204" pitchFamily="34" charset="0"/>
              </a:rPr>
              <a:t>Second, these insights are probably most useful in the area of diagnostics. </a:t>
            </a:r>
          </a:p>
          <a:p>
            <a:pPr marL="360363" indent="-360363">
              <a:lnSpc>
                <a:spcPct val="120000"/>
              </a:lnSpc>
            </a:pPr>
            <a:r>
              <a:rPr lang="en-CA" b="0" i="0" u="none" strike="noStrike" baseline="0" dirty="0" smtClean="0">
                <a:latin typeface="Arial" panose="020B0604020202020204" pitchFamily="34" charset="0"/>
              </a:rPr>
              <a:t>Clearly those instruments which are most frequently watched are likely to be the most important to an operator’s task. </a:t>
            </a:r>
          </a:p>
          <a:p>
            <a:pPr marL="360363" indent="-360363">
              <a:lnSpc>
                <a:spcPct val="120000"/>
              </a:lnSpc>
            </a:pPr>
            <a:r>
              <a:rPr lang="en-CA" b="0" i="0" u="none" strike="noStrike" baseline="0" dirty="0" smtClean="0">
                <a:latin typeface="Arial" panose="020B0604020202020204" pitchFamily="34" charset="0"/>
              </a:rPr>
              <a:t>This should guide design decisions to place the instruments in prominent locations or to locate them adjacent to one another.</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579124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1155" y="391528"/>
            <a:ext cx="8781691" cy="566618"/>
          </a:xfrm>
        </p:spPr>
        <p:txBody>
          <a:bodyPr/>
          <a:lstStyle/>
          <a:p>
            <a:r>
              <a:rPr lang="fr-FR" sz="3600" i="0" u="none" strike="noStrike" kern="1400" baseline="0" dirty="0">
                <a:latin typeface="Arial" panose="020B0604020202020204" pitchFamily="34" charset="0"/>
              </a:rPr>
              <a:t>Just how long </a:t>
            </a:r>
            <a:r>
              <a:rPr lang="fr-FR" sz="3600" i="0" u="none" strike="noStrike" kern="1400" baseline="0" dirty="0" err="1">
                <a:latin typeface="Arial" panose="020B0604020202020204" pitchFamily="34" charset="0"/>
              </a:rPr>
              <a:t>is</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it</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reasonable</a:t>
            </a:r>
            <a:r>
              <a:rPr lang="fr-FR" sz="3600" i="0" u="none" strike="noStrike" kern="1400" baseline="0" dirty="0">
                <a:latin typeface="Arial" panose="020B0604020202020204" pitchFamily="34" charset="0"/>
              </a:rPr>
              <a:t> to </a:t>
            </a:r>
            <a:r>
              <a:rPr lang="fr-FR" sz="3600" i="0" u="none" strike="noStrike" kern="1400" baseline="0" dirty="0" err="1">
                <a:latin typeface="Arial" panose="020B0604020202020204" pitchFamily="34" charset="0"/>
              </a:rPr>
              <a:t>wait</a:t>
            </a:r>
            <a:r>
              <a:rPr lang="fr-FR" sz="3600" i="0" u="none" strike="noStrike" kern="1400" baseline="0" dirty="0">
                <a:latin typeface="Arial" panose="020B0604020202020204" pitchFamily="34" charset="0"/>
              </a:rPr>
              <a:t>?</a:t>
            </a:r>
          </a:p>
        </p:txBody>
      </p:sp>
      <p:sp>
        <p:nvSpPr>
          <p:cNvPr id="3" name="Text Placeholder 2"/>
          <p:cNvSpPr>
            <a:spLocks noGrp="1"/>
          </p:cNvSpPr>
          <p:nvPr>
            <p:ph type="body" idx="4294967295"/>
          </p:nvPr>
        </p:nvSpPr>
        <p:spPr>
          <a:xfrm>
            <a:off x="662400" y="1420796"/>
            <a:ext cx="8107245" cy="4836361"/>
          </a:xfrm>
        </p:spPr>
        <p:txBody>
          <a:bodyPr>
            <a:normAutofit fontScale="92500" lnSpcReduction="10000"/>
          </a:bodyPr>
          <a:lstStyle/>
          <a:p>
            <a:pPr marL="360363" indent="-360363">
              <a:lnSpc>
                <a:spcPct val="110000"/>
              </a:lnSpc>
            </a:pPr>
            <a:r>
              <a:rPr lang="en-CA" b="0" i="0" u="none" strike="noStrike" baseline="0" dirty="0" smtClean="0">
                <a:latin typeface="Arial" panose="020B0604020202020204" pitchFamily="34" charset="0"/>
              </a:rPr>
              <a:t>It is generally accepted that delays of less than 0.1 second are taken to be effectively instantaneous, but delays of a second or two may be perceived by the user of an interactive system as being an interruption in the free flow of his or her interaction. </a:t>
            </a:r>
          </a:p>
          <a:p>
            <a:pPr marL="360363" indent="-360363">
              <a:lnSpc>
                <a:spcPct val="110000"/>
              </a:lnSpc>
            </a:pPr>
            <a:r>
              <a:rPr lang="en-CA" b="0" i="0" u="none" strike="noStrike" baseline="0" dirty="0" smtClean="0">
                <a:latin typeface="Arial" panose="020B0604020202020204" pitchFamily="34" charset="0"/>
              </a:rPr>
              <a:t>Delays of more than 10 seconds present problems for people. </a:t>
            </a:r>
          </a:p>
          <a:p>
            <a:pPr marL="360363" indent="-360363">
              <a:lnSpc>
                <a:spcPct val="110000"/>
              </a:lnSpc>
            </a:pPr>
            <a:r>
              <a:rPr lang="en-CA" b="0" i="0" u="none" strike="noStrike" baseline="0" dirty="0" smtClean="0">
                <a:latin typeface="Arial" panose="020B0604020202020204" pitchFamily="34" charset="0"/>
              </a:rPr>
              <a:t>Minimizing delay is important in the design of websites for which numerous, often contradictory, guidelines have been published. </a:t>
            </a:r>
          </a:p>
          <a:p>
            <a:pPr marL="360363" indent="-360363">
              <a:lnSpc>
                <a:spcPct val="110000"/>
              </a:lnSpc>
            </a:pPr>
            <a:r>
              <a:rPr lang="en-CA" b="0" i="0" u="none" strike="noStrike" baseline="0" dirty="0" smtClean="0">
                <a:latin typeface="Arial" panose="020B0604020202020204" pitchFamily="34" charset="0"/>
              </a:rPr>
              <a:t>Here are two perfectly reasonable suggestions:</a:t>
            </a:r>
          </a:p>
          <a:p>
            <a:pPr marL="360363" indent="-360363">
              <a:lnSpc>
                <a:spcPct val="110000"/>
              </a:lnSpc>
            </a:pPr>
            <a:r>
              <a:rPr lang="en-CA" b="0" i="0" u="none" strike="noStrike" baseline="0" dirty="0" smtClean="0">
                <a:latin typeface="Arial" panose="020B0604020202020204" pitchFamily="34" charset="0"/>
              </a:rPr>
              <a:t>The top of your page should be meaningful and fast.</a:t>
            </a:r>
          </a:p>
          <a:p>
            <a:pPr marL="360363" indent="-360363">
              <a:lnSpc>
                <a:spcPct val="110000"/>
              </a:lnSpc>
            </a:pPr>
            <a:r>
              <a:rPr lang="en-CA" b="0" i="0" u="none" strike="noStrike" baseline="0" dirty="0" smtClean="0">
                <a:latin typeface="Arial" panose="020B0604020202020204" pitchFamily="34" charset="0"/>
              </a:rPr>
              <a:t>Simplify complex tables as they display more slowly.</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1130853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0308"/>
            <a:ext cx="7886700" cy="549366"/>
          </a:xfrm>
        </p:spPr>
        <p:txBody>
          <a:bodyPr/>
          <a:lstStyle/>
          <a:p>
            <a:r>
              <a:rPr lang="fr-FR" sz="3600" i="0" u="none" strike="noStrike" kern="1400" baseline="0" dirty="0">
                <a:latin typeface="Arial" panose="020B0604020202020204" pitchFamily="34" charset="0"/>
              </a:rPr>
              <a:t>Signal </a:t>
            </a:r>
            <a:r>
              <a:rPr lang="fr-FR" sz="3600" i="0" u="none" strike="noStrike" kern="1400" baseline="0" dirty="0" err="1">
                <a:latin typeface="Arial" panose="020B0604020202020204" pitchFamily="34" charset="0"/>
              </a:rPr>
              <a:t>detection</a:t>
            </a:r>
            <a:r>
              <a:rPr lang="fr-FR" sz="3600" i="0" u="none" strike="noStrike" kern="1400" baseline="0" dirty="0">
                <a:latin typeface="Arial" panose="020B0604020202020204" pitchFamily="34" charset="0"/>
              </a:rPr>
              <a:t> </a:t>
            </a:r>
            <a:r>
              <a:rPr lang="fr-FR" sz="3600" i="0" u="none" strike="noStrike" kern="1400" baseline="0" dirty="0" err="1" smtClean="0">
                <a:latin typeface="Arial" panose="020B0604020202020204" pitchFamily="34" charset="0"/>
              </a:rPr>
              <a:t>theory</a:t>
            </a:r>
            <a:r>
              <a:rPr lang="fr-FR" sz="3600" i="0" u="none" strike="noStrike" kern="1400" baseline="0" dirty="0" smtClean="0">
                <a:latin typeface="Arial" panose="020B0604020202020204" pitchFamily="34" charset="0"/>
              </a:rPr>
              <a:t> (1 of 3)</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45092"/>
            <a:ext cx="8107247" cy="4791764"/>
          </a:xfrm>
        </p:spPr>
        <p:txBody>
          <a:bodyPr>
            <a:noAutofit/>
          </a:bodyPr>
          <a:lstStyle/>
          <a:p>
            <a:pPr marL="360363" indent="-360363"/>
            <a:r>
              <a:rPr lang="en-CA" sz="1800" b="0" i="0" u="none" strike="noStrike" baseline="0" dirty="0" smtClean="0">
                <a:latin typeface="Arial" panose="020B0604020202020204" pitchFamily="34" charset="0"/>
              </a:rPr>
              <a:t>It is late at night. You are asleep alone in your apartment. You are awoken by a noise. What do you do? </a:t>
            </a:r>
          </a:p>
          <a:p>
            <a:pPr marL="360363" indent="-360363"/>
            <a:r>
              <a:rPr lang="en-CA" sz="1800" b="0" i="0" u="none" strike="noStrike" baseline="0" dirty="0" smtClean="0">
                <a:latin typeface="Arial" panose="020B0604020202020204" pitchFamily="34" charset="0"/>
              </a:rPr>
              <a:t>For many people the first thing to do is to wait and see (as it were) whether they hear the noise again. </a:t>
            </a:r>
          </a:p>
          <a:p>
            <a:pPr marL="360363" indent="-360363"/>
            <a:r>
              <a:rPr lang="en-CA" sz="1800" b="0" i="0" u="none" strike="noStrike" baseline="0" dirty="0" smtClean="0">
                <a:latin typeface="Arial" panose="020B0604020202020204" pitchFamily="34" charset="0"/>
              </a:rPr>
              <a:t>Here we are in the domain of signal detection ­theory—was there really a signal (e.g., the sound of breaking glass by the local ­axe-­murderer) and if so, are we to act on it—or was it just the wind or a cat in the ­dustbin? </a:t>
            </a:r>
          </a:p>
          <a:p>
            <a:pPr marL="360363" indent="-360363"/>
            <a:r>
              <a:rPr lang="en-CA" sz="1800" b="0" i="0" u="none" strike="noStrike" baseline="0" dirty="0" smtClean="0">
                <a:latin typeface="Arial" panose="020B0604020202020204" pitchFamily="34" charset="0"/>
              </a:rPr>
              <a:t>Signal detection theory (SDT) is applicable in any situation in which there are two different, non-overlapping states (i.e., signal and noise) that cannot be easily discriminated—that is, for example, did a signal appear on the radar screen, did it move, has it changed size or shape? </a:t>
            </a:r>
          </a:p>
          <a:p>
            <a:pPr marL="360363" indent="-360363"/>
            <a:r>
              <a:rPr lang="en-CA" sz="1800" b="0" i="0" u="none" strike="noStrike" baseline="0" dirty="0" smtClean="0">
                <a:latin typeface="Arial" panose="020B0604020202020204" pitchFamily="34" charset="0"/>
              </a:rPr>
              <a:t>In such situations we are concerned with signals which must be detected, and in the process one of two responses may be produced—for example, ‘I detected the presence of a signal, so I shall press the stop button,’ or ‘I failed to see anything, so I shall continue to watch.’ </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895058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663"/>
            <a:ext cx="7886700" cy="583872"/>
          </a:xfrm>
        </p:spPr>
        <p:txBody>
          <a:bodyPr/>
          <a:lstStyle/>
          <a:p>
            <a:r>
              <a:rPr lang="fr-FR" sz="3600" i="0" u="none" strike="noStrike" kern="1400" baseline="0" dirty="0">
                <a:latin typeface="Arial" panose="020B0604020202020204" pitchFamily="34" charset="0"/>
              </a:rPr>
              <a:t>Signal </a:t>
            </a:r>
            <a:r>
              <a:rPr lang="fr-FR" sz="3600" i="0" u="none" strike="noStrike" kern="1400" baseline="0" dirty="0" err="1">
                <a:latin typeface="Arial" panose="020B0604020202020204" pitchFamily="34" charset="0"/>
              </a:rPr>
              <a:t>detection</a:t>
            </a:r>
            <a:r>
              <a:rPr lang="fr-FR" sz="3600" i="0" u="none" strike="noStrike" kern="1400" baseline="0" dirty="0">
                <a:latin typeface="Arial" panose="020B0604020202020204" pitchFamily="34" charset="0"/>
              </a:rPr>
              <a:t> </a:t>
            </a:r>
            <a:r>
              <a:rPr lang="fr-FR" sz="3600" i="0" u="none" strike="noStrike" kern="1400" baseline="0" dirty="0" err="1" smtClean="0">
                <a:latin typeface="Arial" panose="020B0604020202020204" pitchFamily="34" charset="0"/>
              </a:rPr>
              <a:t>theory</a:t>
            </a:r>
            <a:r>
              <a:rPr lang="fr-FR" sz="3600" i="0" u="none" strike="noStrike" kern="1400" baseline="0" dirty="0" smtClean="0">
                <a:latin typeface="Arial" panose="020B0604020202020204" pitchFamily="34" charset="0"/>
              </a:rPr>
              <a:t> (2 of 3) </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43527"/>
            <a:ext cx="8090658" cy="4794399"/>
          </a:xfrm>
        </p:spPr>
        <p:txBody>
          <a:bodyPr>
            <a:noAutofit/>
          </a:bodyPr>
          <a:lstStyle/>
          <a:p>
            <a:pPr marL="360363" indent="-360363"/>
            <a:r>
              <a:rPr lang="en-CA" sz="1800" b="0" i="0" u="none" strike="noStrike" baseline="0" dirty="0" smtClean="0">
                <a:latin typeface="Arial" panose="020B0604020202020204" pitchFamily="34" charset="0"/>
              </a:rPr>
              <a:t>This may vary in importance from the trivial, for example,</a:t>
            </a:r>
            <a:r>
              <a:rPr lang="en-CA" sz="1800" b="0" i="0" u="none" strike="noStrike" dirty="0" smtClean="0">
                <a:latin typeface="Arial" panose="020B0604020202020204" pitchFamily="34" charset="0"/>
              </a:rPr>
              <a:t> </a:t>
            </a:r>
            <a:r>
              <a:rPr lang="en-CA" sz="1800" b="0" i="0" u="none" strike="noStrike" baseline="0" dirty="0" smtClean="0">
                <a:latin typeface="Arial" panose="020B0604020202020204" pitchFamily="34" charset="0"/>
              </a:rPr>
              <a:t>recognizing that a job has been printed (the printer icon has disappeared from the application’s status bar), through to the safety-critical, for example, a train driver spotting (or not) a stop light.</a:t>
            </a:r>
          </a:p>
          <a:p>
            <a:pPr marL="360363" indent="-360363"/>
            <a:r>
              <a:rPr lang="en-CA" sz="1800" b="0" i="0" u="none" strike="noStrike" baseline="0" dirty="0" smtClean="0">
                <a:latin typeface="Arial" panose="020B0604020202020204" pitchFamily="34" charset="0"/>
              </a:rPr>
              <a:t>The following compelling examples of the importance of SDT have been identified by </a:t>
            </a:r>
            <a:r>
              <a:rPr lang="en-CA" sz="1800" b="0" i="0" u="none" strike="noStrike" baseline="0" dirty="0" err="1" smtClean="0">
                <a:latin typeface="Arial" panose="020B0604020202020204" pitchFamily="34" charset="0"/>
              </a:rPr>
              <a:t>Wickens</a:t>
            </a:r>
            <a:r>
              <a:rPr lang="en-CA" sz="1800" b="0" i="0" u="none" strike="noStrike" baseline="0" dirty="0" smtClean="0">
                <a:latin typeface="Arial" panose="020B0604020202020204" pitchFamily="34" charset="0"/>
              </a:rPr>
              <a:t> and </a:t>
            </a:r>
            <a:r>
              <a:rPr lang="en-CA" sz="1800" b="0" i="0" u="none" strike="noStrike" baseline="0" dirty="0" err="1" smtClean="0">
                <a:latin typeface="Arial" panose="020B0604020202020204" pitchFamily="34" charset="0"/>
              </a:rPr>
              <a:t>Hollands</a:t>
            </a:r>
            <a:r>
              <a:rPr lang="en-CA" sz="1800" b="0" i="0" u="none" strike="noStrike" baseline="0" dirty="0" smtClean="0">
                <a:latin typeface="Arial" panose="020B0604020202020204" pitchFamily="34" charset="0"/>
              </a:rPr>
              <a:t> (2000): the detection of a concealed weapon by an airport security guard; the identification of a malignant tumour on an X-ray plate by a radiologist; and a system malfunction detected by a nuclear plant supervisor. </a:t>
            </a:r>
          </a:p>
          <a:p>
            <a:pPr marL="360363" indent="-360363"/>
            <a:r>
              <a:rPr lang="en-CA" sz="1800" b="0" i="0" u="none" strike="noStrike" baseline="0" dirty="0" smtClean="0">
                <a:latin typeface="Arial" panose="020B0604020202020204" pitchFamily="34" charset="0"/>
              </a:rPr>
              <a:t>Their list goes on to include identifying critical incidents in the context of air traffic control, proof-reading, detecting lies from a polygraph (lie detector) and spotting hairline cracks in aircraft wings, among other things. </a:t>
            </a:r>
          </a:p>
          <a:p>
            <a:pPr marL="360363" indent="-360363"/>
            <a:r>
              <a:rPr lang="en-CA" sz="1800" b="0" i="0" u="none" strike="noStrike" baseline="0" dirty="0" smtClean="0">
                <a:latin typeface="Arial" panose="020B0604020202020204" pitchFamily="34" charset="0"/>
              </a:rPr>
              <a:t>SDT recognizes that an individual faced with such a situation can respond in one of four ways: in the presence of a signal, the operator may detect it (hit) or fail to detect it (miss); in the absence of a signal, the operator may correctly reject it (correct rejection) or incorrectly identify it (false alarm).</a:t>
            </a:r>
            <a:endParaRPr lang="en-CA" sz="1800" b="0" i="0" u="none" strike="noStrike" baseline="0" dirty="0">
              <a:latin typeface="Arial" charset="0"/>
            </a:endParaRPr>
          </a:p>
        </p:txBody>
      </p:sp>
    </p:spTree>
    <p:extLst>
      <p:ext uri="{BB962C8B-B14F-4D97-AF65-F5344CB8AC3E}">
        <p14:creationId xmlns:p14="http://schemas.microsoft.com/office/powerpoint/2010/main" val="1282707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663"/>
            <a:ext cx="7886700" cy="583872"/>
          </a:xfrm>
        </p:spPr>
        <p:txBody>
          <a:bodyPr/>
          <a:lstStyle/>
          <a:p>
            <a:r>
              <a:rPr lang="fr-FR" sz="3600" i="0" u="none" strike="noStrike" kern="1400" baseline="0" dirty="0">
                <a:latin typeface="Arial" panose="020B0604020202020204" pitchFamily="34" charset="0"/>
              </a:rPr>
              <a:t>Signal </a:t>
            </a:r>
            <a:r>
              <a:rPr lang="fr-FR" sz="3600" i="0" u="none" strike="noStrike" kern="1400" baseline="0" dirty="0" err="1">
                <a:latin typeface="Arial" panose="020B0604020202020204" pitchFamily="34" charset="0"/>
              </a:rPr>
              <a:t>detection</a:t>
            </a:r>
            <a:r>
              <a:rPr lang="fr-FR" sz="3600" i="0" u="none" strike="noStrike" kern="1400" baseline="0" dirty="0">
                <a:latin typeface="Arial" panose="020B0604020202020204" pitchFamily="34" charset="0"/>
              </a:rPr>
              <a:t> </a:t>
            </a:r>
            <a:r>
              <a:rPr lang="fr-FR" sz="3600" i="0" u="none" strike="noStrike" kern="1400" baseline="0" dirty="0" err="1" smtClean="0">
                <a:latin typeface="Arial" panose="020B0604020202020204" pitchFamily="34" charset="0"/>
              </a:rPr>
              <a:t>theory</a:t>
            </a:r>
            <a:r>
              <a:rPr lang="fr-FR" sz="3600" i="0" u="none" strike="noStrike" kern="1400" baseline="0" dirty="0" smtClean="0">
                <a:latin typeface="Arial" panose="020B0604020202020204" pitchFamily="34" charset="0"/>
              </a:rPr>
              <a:t> (3 of 3) </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7491"/>
            <a:ext cx="8090658" cy="4794399"/>
          </a:xfrm>
        </p:spPr>
        <p:txBody>
          <a:bodyPr>
            <a:noAutofit/>
          </a:bodyPr>
          <a:lstStyle/>
          <a:p>
            <a:pPr marL="360363" indent="-360363"/>
            <a:r>
              <a:rPr lang="en-CA" sz="1800" b="0" i="0" u="none" strike="noStrike" baseline="0" dirty="0" smtClean="0">
                <a:latin typeface="Arial" charset="0"/>
              </a:rPr>
              <a:t>The probability of each response is typically calculated for a given situation and these figures are often quoted for both people and machines. </a:t>
            </a:r>
          </a:p>
          <a:p>
            <a:pPr marL="360363" indent="-360363"/>
            <a:r>
              <a:rPr lang="en-CA" sz="1800" b="0" i="0" u="none" strike="noStrike" baseline="0" dirty="0" smtClean="0">
                <a:latin typeface="Arial" charset="0"/>
              </a:rPr>
              <a:t>So, a navigational aid on board an aircraft (e.g., ground collision radar) might be quoted as producing false alarms (also called false positives) at a rate of less than 0.001—one in a thousand. </a:t>
            </a:r>
          </a:p>
          <a:p>
            <a:pPr marL="360363" indent="-360363"/>
            <a:r>
              <a:rPr lang="en-CA" sz="1800" b="0" i="0" u="none" strike="noStrike" baseline="0" dirty="0" smtClean="0">
                <a:latin typeface="Arial" charset="0"/>
              </a:rPr>
              <a:t>Similar figures are quoted as targets for medical screening operators (e.g., no more than 1 in 10,000 real instances of, say, breast cancer should be missed while 1 in 1000 false alarms are acceptable).</a:t>
            </a:r>
            <a:endParaRPr lang="en-CA" sz="1800" b="0" i="0" u="none" strike="noStrike" baseline="0" dirty="0">
              <a:latin typeface="Arial" charset="0"/>
            </a:endParaRPr>
          </a:p>
        </p:txBody>
      </p:sp>
    </p:spTree>
    <p:extLst>
      <p:ext uri="{BB962C8B-B14F-4D97-AF65-F5344CB8AC3E}">
        <p14:creationId xmlns:p14="http://schemas.microsoft.com/office/powerpoint/2010/main" val="16712515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75668"/>
            <a:ext cx="7886700" cy="1325563"/>
          </a:xfrm>
        </p:spPr>
        <p:txBody>
          <a:bodyPr/>
          <a:lstStyle/>
          <a:p>
            <a:r>
              <a:rPr lang="en-CA" sz="3600" i="0" u="none" strike="noStrike" kern="1400" baseline="0" dirty="0" smtClean="0">
                <a:latin typeface="Arial" panose="020B0604020202020204" pitchFamily="34" charset="0"/>
              </a:rPr>
              <a:t>Transcript from Apollo XIII: barber</a:t>
            </a:r>
            <a:r>
              <a:rPr lang="en-CA" sz="3600" i="0" u="none" strike="noStrike" kern="1400" dirty="0" smtClean="0">
                <a:latin typeface="Arial" panose="020B0604020202020204" pitchFamily="34" charset="0"/>
              </a:rPr>
              <a:t> </a:t>
            </a:r>
            <a:r>
              <a:rPr lang="en-CA" sz="3600" i="0" u="none" strike="noStrike" kern="1400" baseline="0" dirty="0" smtClean="0">
                <a:latin typeface="Arial" panose="020B0604020202020204" pitchFamily="34" charset="0"/>
              </a:rPr>
              <a:t>poles and the Moon</a:t>
            </a:r>
            <a:endParaRPr lang="en-CA"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1636" y="1526432"/>
            <a:ext cx="8101524" cy="4747368"/>
          </a:xfrm>
        </p:spPr>
        <p:txBody>
          <a:bodyPr>
            <a:noAutofit/>
          </a:bodyPr>
          <a:lstStyle/>
          <a:p>
            <a:pPr marL="350838" indent="-350838">
              <a:lnSpc>
                <a:spcPts val="1900"/>
              </a:lnSpc>
              <a:spcBef>
                <a:spcPts val="0"/>
              </a:spcBef>
            </a:pPr>
            <a:r>
              <a:rPr lang="en-CA" sz="1400" b="0" i="0" u="none" strike="noStrike" baseline="0" dirty="0" smtClean="0">
                <a:latin typeface="Arial" panose="020B0604020202020204" pitchFamily="34" charset="0"/>
              </a:rPr>
              <a:t>The Apollo flights to the Moon in the late 1960s and early 1970s are excellent examples of both user-centred design and brilliant and innovative ergonomic design. </a:t>
            </a:r>
          </a:p>
          <a:p>
            <a:pPr marL="350838" indent="-350838">
              <a:lnSpc>
                <a:spcPts val="1900"/>
              </a:lnSpc>
              <a:spcBef>
                <a:spcPts val="0"/>
              </a:spcBef>
            </a:pPr>
            <a:r>
              <a:rPr lang="en-CA" sz="1400" b="0" i="0" u="none" strike="noStrike" baseline="0" dirty="0" smtClean="0">
                <a:latin typeface="Arial" panose="020B0604020202020204" pitchFamily="34" charset="0"/>
              </a:rPr>
              <a:t>One of the innovations can be found in the design of the Apollo spacecraft which used barber</a:t>
            </a:r>
            <a:r>
              <a:rPr lang="en-CA" sz="1400" b="0" i="0" u="none" strike="noStrike" dirty="0" smtClean="0">
                <a:latin typeface="Arial" panose="020B0604020202020204" pitchFamily="34" charset="0"/>
              </a:rPr>
              <a:t> </a:t>
            </a:r>
            <a:r>
              <a:rPr lang="en-CA" sz="1400" b="0" i="0" u="none" strike="noStrike" baseline="0" dirty="0" smtClean="0">
                <a:latin typeface="Arial" panose="020B0604020202020204" pitchFamily="34" charset="0"/>
              </a:rPr>
              <a:t>poles to provide status information to the astronauts. </a:t>
            </a:r>
          </a:p>
          <a:p>
            <a:pPr marL="350838" indent="-350838">
              <a:lnSpc>
                <a:spcPts val="1900"/>
              </a:lnSpc>
              <a:spcBef>
                <a:spcPts val="0"/>
              </a:spcBef>
            </a:pPr>
            <a:r>
              <a:rPr lang="en-CA" sz="1400" b="0" i="0" u="none" strike="noStrike" baseline="0" dirty="0" smtClean="0">
                <a:latin typeface="Arial" panose="020B0604020202020204" pitchFamily="34" charset="0"/>
              </a:rPr>
              <a:t>A barber</a:t>
            </a:r>
            <a:r>
              <a:rPr lang="en-CA" sz="1400" b="0" i="0" u="none" strike="noStrike" dirty="0" smtClean="0">
                <a:latin typeface="Arial" panose="020B0604020202020204" pitchFamily="34" charset="0"/>
              </a:rPr>
              <a:t> </a:t>
            </a:r>
            <a:r>
              <a:rPr lang="en-CA" sz="1400" b="0" i="0" u="none" strike="noStrike" baseline="0" dirty="0" smtClean="0">
                <a:latin typeface="Arial" panose="020B0604020202020204" pitchFamily="34" charset="0"/>
              </a:rPr>
              <a:t>pole is a striped bar signalling that a particular circuit or function is active (e.g., the communication system—the talkback system), or, as can be seen in the transcript below, measures of liquid helium and the state of the electrical systems. In the transcript we see that Jim Lovell reports to Mission Control that main bus ‘B is barber poled and D is barber poled, helium 2, D is barber pole’:</a:t>
            </a:r>
          </a:p>
          <a:p>
            <a:pPr marL="350838" indent="-350838">
              <a:lnSpc>
                <a:spcPts val="1900"/>
              </a:lnSpc>
              <a:spcBef>
                <a:spcPts val="0"/>
              </a:spcBef>
            </a:pPr>
            <a:endParaRPr lang="en-CA" sz="1400" b="0" i="0" u="none" strike="noStrike" baseline="0" dirty="0" smtClean="0">
              <a:latin typeface="Arial" panose="020B0604020202020204" pitchFamily="34" charset="0"/>
            </a:endParaRPr>
          </a:p>
          <a:p>
            <a:pPr marL="350838" indent="-350838">
              <a:lnSpc>
                <a:spcPts val="1900"/>
              </a:lnSpc>
              <a:spcBef>
                <a:spcPts val="0"/>
              </a:spcBef>
            </a:pPr>
            <a:r>
              <a:rPr lang="en-CA" sz="1400" b="0" i="0" u="none" strike="noStrike" baseline="0" dirty="0" smtClean="0">
                <a:latin typeface="Arial" panose="020B0604020202020204" pitchFamily="34" charset="0"/>
              </a:rPr>
              <a:t>55:55:35—Lovell: ‘Houston, we’ve had a problem. We’ve had a main B bus </a:t>
            </a:r>
            <a:r>
              <a:rPr lang="en-CA" sz="1400" b="0" i="0" u="none" strike="noStrike" baseline="0" dirty="0" err="1" smtClean="0">
                <a:latin typeface="Arial" panose="020B0604020202020204" pitchFamily="34" charset="0"/>
              </a:rPr>
              <a:t>undervolt</a:t>
            </a:r>
            <a:r>
              <a:rPr lang="en-CA" sz="1400" b="0" i="0" u="none" strike="noStrike" baseline="0" dirty="0" smtClean="0">
                <a:latin typeface="Arial" panose="020B0604020202020204" pitchFamily="34" charset="0"/>
              </a:rPr>
              <a:t>.’</a:t>
            </a:r>
          </a:p>
          <a:p>
            <a:pPr marL="350838" lvl="0" indent="-350838">
              <a:lnSpc>
                <a:spcPts val="1900"/>
              </a:lnSpc>
              <a:spcBef>
                <a:spcPts val="0"/>
              </a:spcBef>
            </a:pPr>
            <a:r>
              <a:rPr lang="en-CA" sz="1400" dirty="0">
                <a:latin typeface="Arial" panose="020B0604020202020204" pitchFamily="34" charset="0"/>
              </a:rPr>
              <a:t>55:55:20—</a:t>
            </a:r>
            <a:r>
              <a:rPr lang="en-CA" sz="1400" dirty="0" err="1">
                <a:latin typeface="Arial" panose="020B0604020202020204" pitchFamily="34" charset="0"/>
              </a:rPr>
              <a:t>Swigert</a:t>
            </a:r>
            <a:r>
              <a:rPr lang="en-CA" sz="1400" b="0" i="0" u="none" strike="noStrike" baseline="0" dirty="0" smtClean="0">
                <a:latin typeface="Arial" panose="020B0604020202020204" pitchFamily="34" charset="0"/>
              </a:rPr>
              <a:t>: ‘Okay, Houston, we’ve had a problem here.’</a:t>
            </a:r>
          </a:p>
          <a:p>
            <a:pPr marL="350838" indent="-350838">
              <a:lnSpc>
                <a:spcPts val="1900"/>
              </a:lnSpc>
              <a:spcBef>
                <a:spcPts val="0"/>
              </a:spcBef>
            </a:pPr>
            <a:r>
              <a:rPr lang="en-CA" sz="1400" b="0" i="0" u="none" strike="noStrike" baseline="0" dirty="0" smtClean="0">
                <a:latin typeface="Arial" panose="020B0604020202020204" pitchFamily="34" charset="0"/>
              </a:rPr>
              <a:t>. . .</a:t>
            </a:r>
          </a:p>
          <a:p>
            <a:pPr marL="350838" lvl="0" indent="-350838">
              <a:lnSpc>
                <a:spcPts val="1900"/>
              </a:lnSpc>
              <a:spcBef>
                <a:spcPts val="0"/>
              </a:spcBef>
            </a:pPr>
            <a:r>
              <a:rPr lang="en-CA" sz="1400" dirty="0">
                <a:latin typeface="Arial" panose="020B0604020202020204" pitchFamily="34" charset="0"/>
              </a:rPr>
              <a:t>55:57:40—DC </a:t>
            </a:r>
            <a:r>
              <a:rPr lang="en-CA" sz="1400" b="0" i="0" u="none" strike="noStrike" baseline="0" dirty="0" smtClean="0">
                <a:latin typeface="Arial" panose="020B0604020202020204" pitchFamily="34" charset="0"/>
              </a:rPr>
              <a:t>main bus B drops below 26.25 volts and continues to fall rapidly.</a:t>
            </a:r>
          </a:p>
          <a:p>
            <a:pPr marL="350838" lvl="0" indent="-350838">
              <a:lnSpc>
                <a:spcPts val="1900"/>
              </a:lnSpc>
              <a:spcBef>
                <a:spcPts val="0"/>
              </a:spcBef>
            </a:pPr>
            <a:r>
              <a:rPr lang="en-CA" sz="1400" dirty="0">
                <a:latin typeface="Arial" panose="020B0604020202020204" pitchFamily="34" charset="0"/>
              </a:rPr>
              <a:t>55:57:44—Lovell</a:t>
            </a:r>
            <a:r>
              <a:rPr lang="en-CA" sz="1400" b="0" i="0" u="none" strike="noStrike" baseline="0" dirty="0" smtClean="0">
                <a:latin typeface="Arial" panose="020B0604020202020204" pitchFamily="34" charset="0"/>
              </a:rPr>
              <a:t>: ‘Okay. And we’re looking at our service module RCS helium 1. We </a:t>
            </a:r>
            <a:r>
              <a:rPr lang="en-CA" sz="1400" dirty="0">
                <a:latin typeface="Arial" panose="020B0604020202020204" pitchFamily="34" charset="0"/>
              </a:rPr>
              <a:t/>
            </a:r>
            <a:br>
              <a:rPr lang="en-CA" sz="1400" dirty="0">
                <a:latin typeface="Arial" panose="020B0604020202020204" pitchFamily="34" charset="0"/>
              </a:rPr>
            </a:br>
            <a:r>
              <a:rPr lang="en-CA" sz="1400" dirty="0">
                <a:latin typeface="Arial" panose="020B0604020202020204" pitchFamily="34" charset="0"/>
              </a:rPr>
              <a:t>have—B </a:t>
            </a:r>
            <a:r>
              <a:rPr lang="en-CA" sz="1400" b="0" i="0" u="none" strike="noStrike" baseline="0" dirty="0" smtClean="0">
                <a:latin typeface="Arial" panose="020B0604020202020204" pitchFamily="34" charset="0"/>
              </a:rPr>
              <a:t>is barber poled and D is barber poled, helium 2, D is barber pole, and secondary propellants, I have A and C barber pole.’ AC bus fails within two seconds.</a:t>
            </a:r>
          </a:p>
          <a:p>
            <a:pPr marL="350838" indent="-350838">
              <a:lnSpc>
                <a:spcPts val="1900"/>
              </a:lnSpc>
              <a:spcBef>
                <a:spcPts val="0"/>
              </a:spcBef>
            </a:pPr>
            <a:endParaRPr lang="en-CA" sz="1400" b="0" i="0" u="none" strike="noStrike" baseline="0" dirty="0" smtClean="0">
              <a:latin typeface="Arial" panose="020B0604020202020204" pitchFamily="34" charset="0"/>
            </a:endParaRPr>
          </a:p>
          <a:p>
            <a:pPr marL="350838" indent="-350838">
              <a:lnSpc>
                <a:spcPts val="1900"/>
              </a:lnSpc>
              <a:spcBef>
                <a:spcPts val="0"/>
              </a:spcBef>
            </a:pPr>
            <a:r>
              <a:rPr lang="en-CA" sz="1400" b="0" i="0" u="none" strike="noStrike" baseline="0" dirty="0" smtClean="0">
                <a:latin typeface="Arial" panose="020B0604020202020204" pitchFamily="34" charset="0"/>
              </a:rPr>
              <a:t>Interestingly, the use of a barber</a:t>
            </a:r>
            <a:r>
              <a:rPr lang="en-CA" sz="1400" b="0" i="0" u="none" strike="noStrike" dirty="0" smtClean="0">
                <a:latin typeface="Arial" panose="020B0604020202020204" pitchFamily="34" charset="0"/>
              </a:rPr>
              <a:t> </a:t>
            </a:r>
            <a:r>
              <a:rPr lang="en-CA" sz="1400" b="0" i="0" u="none" strike="noStrike" baseline="0" dirty="0" smtClean="0">
                <a:latin typeface="Arial" panose="020B0604020202020204" pitchFamily="34" charset="0"/>
              </a:rPr>
              <a:t>pole can be found in modern operating systems. For example, the OS X system uses barber</a:t>
            </a:r>
            <a:r>
              <a:rPr lang="en-CA" sz="1400" b="0" i="0" u="none" strike="noStrike" dirty="0" smtClean="0">
                <a:latin typeface="Arial" panose="020B0604020202020204" pitchFamily="34" charset="0"/>
              </a:rPr>
              <a:t> </a:t>
            </a:r>
            <a:r>
              <a:rPr lang="en-CA" sz="1400" b="0" i="0" u="none" strike="noStrike" baseline="0" dirty="0" smtClean="0">
                <a:latin typeface="Arial" panose="020B0604020202020204" pitchFamily="34" charset="0"/>
              </a:rPr>
              <a:t>poles (Figure 21.8).</a:t>
            </a:r>
            <a:endParaRPr lang="en-CA" sz="1400" b="0" i="0" u="none" strike="noStrike" baseline="0" dirty="0">
              <a:latin typeface="Arial" panose="020B0604020202020204" pitchFamily="34" charset="0"/>
            </a:endParaRPr>
          </a:p>
        </p:txBody>
      </p:sp>
    </p:spTree>
    <p:extLst>
      <p:ext uri="{BB962C8B-B14F-4D97-AF65-F5344CB8AC3E}">
        <p14:creationId xmlns:p14="http://schemas.microsoft.com/office/powerpoint/2010/main" val="19198594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9124"/>
            <a:ext cx="7886700" cy="592138"/>
          </a:xfrm>
        </p:spPr>
        <p:txBody>
          <a:bodyPr/>
          <a:lstStyle/>
          <a:p>
            <a:r>
              <a:rPr lang="fr-FR" sz="3600" i="0" u="none" strike="noStrike" kern="1400" baseline="0" dirty="0" err="1">
                <a:latin typeface="Arial" panose="020B0604020202020204" pitchFamily="34" charset="0"/>
              </a:rPr>
              <a:t>Human</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error</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6544"/>
            <a:ext cx="8104188" cy="4791075"/>
          </a:xfrm>
        </p:spPr>
        <p:txBody>
          <a:bodyPr>
            <a:normAutofit fontScale="85000" lnSpcReduction="10000"/>
          </a:bodyPr>
          <a:lstStyle/>
          <a:p>
            <a:pPr marL="350838" indent="-350838">
              <a:lnSpc>
                <a:spcPct val="110000"/>
              </a:lnSpc>
            </a:pPr>
            <a:r>
              <a:rPr lang="en-CA" b="0" i="0" u="none" strike="noStrike" baseline="0" dirty="0" smtClean="0">
                <a:latin typeface="Arial" panose="020B0604020202020204" pitchFamily="34" charset="0"/>
              </a:rPr>
              <a:t>Human error is studied in a wide variety of ways. </a:t>
            </a:r>
          </a:p>
          <a:p>
            <a:pPr marL="350838" indent="-350838">
              <a:lnSpc>
                <a:spcPct val="110000"/>
              </a:lnSpc>
            </a:pPr>
            <a:r>
              <a:rPr lang="en-CA" b="0" i="0" u="none" strike="noStrike" baseline="0" dirty="0" smtClean="0">
                <a:latin typeface="Arial" panose="020B0604020202020204" pitchFamily="34" charset="0"/>
              </a:rPr>
              <a:t>Some researchers conduct laboratory investigations while others investigate the causes of major accidents after the event. </a:t>
            </a:r>
          </a:p>
          <a:p>
            <a:pPr marL="350838" indent="-350838">
              <a:lnSpc>
                <a:spcPct val="110000"/>
              </a:lnSpc>
            </a:pPr>
            <a:r>
              <a:rPr lang="en-CA" b="0" i="0" u="none" strike="noStrike" baseline="0" dirty="0" smtClean="0">
                <a:latin typeface="Arial" panose="020B0604020202020204" pitchFamily="34" charset="0"/>
              </a:rPr>
              <a:t>A typical example of a laboratory study is that by Hull et al. (1988) who asked 24 ordinary men and women to wire an electric plug. </a:t>
            </a:r>
          </a:p>
          <a:p>
            <a:pPr marL="350838" indent="-350838">
              <a:lnSpc>
                <a:spcPct val="110000"/>
              </a:lnSpc>
            </a:pPr>
            <a:r>
              <a:rPr lang="en-CA" b="0" i="0" u="none" strike="noStrike" baseline="0" dirty="0" smtClean="0">
                <a:latin typeface="Arial" panose="020B0604020202020204" pitchFamily="34" charset="0"/>
              </a:rPr>
              <a:t>They found that only five succeeded in doing so safely, despite the fact that 23 of the 24 had wired a plug in the previous 12 months. </a:t>
            </a:r>
          </a:p>
          <a:p>
            <a:pPr marL="350838" indent="-350838">
              <a:lnSpc>
                <a:spcPct val="110000"/>
              </a:lnSpc>
            </a:pPr>
            <a:r>
              <a:rPr lang="en-CA" b="0" i="0" u="none" strike="noStrike" baseline="0" dirty="0" smtClean="0">
                <a:latin typeface="Arial" panose="020B0604020202020204" pitchFamily="34" charset="0"/>
              </a:rPr>
              <a:t>In analysing the results of this study it was found that a number of different factors contributed to these failures, including:</a:t>
            </a:r>
          </a:p>
          <a:p>
            <a:pPr marL="350838" indent="-350838">
              <a:lnSpc>
                <a:spcPct val="110000"/>
              </a:lnSpc>
            </a:pPr>
            <a:r>
              <a:rPr lang="en-CA" b="0" i="0" u="none" strike="noStrike" baseline="0" dirty="0" smtClean="0">
                <a:latin typeface="Arial" panose="020B0604020202020204" pitchFamily="34" charset="0"/>
              </a:rPr>
              <a:t>Failure to read the instructions</a:t>
            </a:r>
          </a:p>
          <a:p>
            <a:pPr marL="350838" indent="-350838">
              <a:lnSpc>
                <a:spcPct val="110000"/>
              </a:lnSpc>
            </a:pPr>
            <a:r>
              <a:rPr lang="en-CA" b="0" i="0" u="none" strike="noStrike" baseline="0" dirty="0" smtClean="0">
                <a:latin typeface="Arial" panose="020B0604020202020204" pitchFamily="34" charset="0"/>
              </a:rPr>
              <a:t>Inability to formulate an appropriate mental model</a:t>
            </a:r>
          </a:p>
          <a:p>
            <a:pPr marL="350838" indent="-350838">
              <a:lnSpc>
                <a:spcPct val="110000"/>
              </a:lnSpc>
            </a:pPr>
            <a:r>
              <a:rPr lang="en-CA" b="0" i="0" u="none" strike="noStrike" baseline="0" dirty="0" smtClean="0">
                <a:latin typeface="Arial" panose="020B0604020202020204" pitchFamily="34" charset="0"/>
              </a:rPr>
              <a:t>Failure of the plug designers to provide clear physical constraints on erroneous actions. This last point was regarded as the most significant.</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1365682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0549"/>
            <a:ext cx="7886700" cy="649288"/>
          </a:xfrm>
        </p:spPr>
        <p:txBody>
          <a:bodyPr/>
          <a:lstStyle/>
          <a:p>
            <a:r>
              <a:rPr lang="fr-FR" sz="3600" i="0" u="none" strike="noStrike" kern="1400" baseline="0" dirty="0" err="1">
                <a:latin typeface="Arial" panose="020B0604020202020204" pitchFamily="34" charset="0"/>
              </a:rPr>
              <a:t>Understanding</a:t>
            </a:r>
            <a:r>
              <a:rPr lang="fr-FR" sz="3600" i="0" u="none" strike="noStrike" kern="1400" baseline="0" dirty="0">
                <a:latin typeface="Arial" panose="020B0604020202020204" pitchFamily="34" charset="0"/>
              </a:rPr>
              <a:t> action slips</a:t>
            </a:r>
          </a:p>
        </p:txBody>
      </p:sp>
      <p:sp>
        <p:nvSpPr>
          <p:cNvPr id="3" name="Text Placeholder 2"/>
          <p:cNvSpPr>
            <a:spLocks noGrp="1"/>
          </p:cNvSpPr>
          <p:nvPr>
            <p:ph type="body" idx="4294967295"/>
          </p:nvPr>
        </p:nvSpPr>
        <p:spPr>
          <a:xfrm>
            <a:off x="662400" y="1426152"/>
            <a:ext cx="8104188" cy="4829175"/>
          </a:xfrm>
        </p:spPr>
        <p:txBody>
          <a:bodyPr>
            <a:normAutofit fontScale="92500"/>
          </a:bodyPr>
          <a:lstStyle/>
          <a:p>
            <a:pPr marL="350838" indent="-350838"/>
            <a:r>
              <a:rPr lang="en-CA" b="0" i="0" u="none" strike="noStrike" baseline="0" dirty="0" smtClean="0">
                <a:latin typeface="Arial" panose="020B0604020202020204" pitchFamily="34" charset="0"/>
              </a:rPr>
              <a:t>Unhappily, error is an inescapable fact of life. </a:t>
            </a:r>
          </a:p>
          <a:p>
            <a:pPr marL="350838" indent="-350838"/>
            <a:r>
              <a:rPr lang="en-CA" b="0" i="0" u="none" strike="noStrike" baseline="0" dirty="0" smtClean="0">
                <a:latin typeface="Arial" panose="020B0604020202020204" pitchFamily="34" charset="0"/>
              </a:rPr>
              <a:t>Analysis of the causes of major accidents has found that human error is primarily responsible in 60–90% of all major accidents (Rouse and Rouse, 1983; Reason, 1997). </a:t>
            </a:r>
          </a:p>
          <a:p>
            <a:pPr marL="350838" indent="-350838"/>
            <a:r>
              <a:rPr lang="en-CA" b="0" i="0" u="none" strike="noStrike" baseline="0" dirty="0" smtClean="0">
                <a:latin typeface="Arial" panose="020B0604020202020204" pitchFamily="34" charset="0"/>
              </a:rPr>
              <a:t>This figure is consistent with the findings of commercial organizations: for example, Boeing, the aircraft manufacturer, estimate that 70%  of all ‘commercial airplane hull-loss accidents’ are attributable to human error.</a:t>
            </a:r>
          </a:p>
          <a:p>
            <a:pPr marL="350838" indent="-350838"/>
            <a:r>
              <a:rPr lang="en-CA" b="0" i="0" u="none" strike="noStrike" baseline="0" dirty="0" smtClean="0">
                <a:latin typeface="Arial" panose="020B0604020202020204" pitchFamily="34" charset="0"/>
              </a:rPr>
              <a:t>Research conducted by Reason (1992) has given insight into everyday errors. </a:t>
            </a:r>
          </a:p>
          <a:p>
            <a:pPr marL="350838" indent="-350838"/>
            <a:r>
              <a:rPr lang="en-CA" b="0" i="0" u="none" strike="noStrike" baseline="0" dirty="0" smtClean="0">
                <a:latin typeface="Arial" panose="020B0604020202020204" pitchFamily="34" charset="0"/>
              </a:rPr>
              <a:t>In one study he asked 36 people to keep a diary of action slips (i.e., actions which have deviated from what they intended) for a period of four weeks.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4350334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0213"/>
            <a:ext cx="7886700" cy="1166236"/>
          </a:xfrm>
        </p:spPr>
        <p:txBody>
          <a:bodyPr/>
          <a:lstStyle/>
          <a:p>
            <a:pPr algn="l"/>
            <a:r>
              <a:rPr lang="fr-FR" sz="3600" i="0" u="none" strike="noStrike" kern="1400" baseline="0" dirty="0">
                <a:latin typeface="Arial" panose="020B0604020202020204" pitchFamily="34" charset="0"/>
              </a:rPr>
              <a:t>Table </a:t>
            </a:r>
            <a:r>
              <a:rPr lang="fr-FR" sz="3600" i="0" u="none" strike="noStrike" kern="1400" baseline="0" dirty="0" smtClean="0">
                <a:latin typeface="Arial" panose="020B0604020202020204" pitchFamily="34" charset="0"/>
              </a:rPr>
              <a:t>21.4</a:t>
            </a:r>
            <a:br>
              <a:rPr lang="fr-FR" sz="3600" i="0" u="none" strike="noStrike" kern="1400" baseline="0" dirty="0" smtClean="0">
                <a:latin typeface="Arial" panose="020B0604020202020204" pitchFamily="34" charset="0"/>
              </a:rPr>
            </a:br>
            <a:r>
              <a:rPr lang="fr-FR" sz="3600" i="0" u="none" strike="noStrike" kern="1400" baseline="0" dirty="0" smtClean="0">
                <a:latin typeface="Arial" panose="020B0604020202020204" pitchFamily="34" charset="0"/>
              </a:rPr>
              <a:t>Action </a:t>
            </a:r>
            <a:r>
              <a:rPr lang="fr-FR" sz="3600" i="0" u="none" strike="noStrike" kern="1400" baseline="0" dirty="0">
                <a:latin typeface="Arial" panose="020B0604020202020204" pitchFamily="34" charset="0"/>
              </a:rPr>
              <a:t>slips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51" y="2111028"/>
            <a:ext cx="8083550" cy="3287461"/>
          </a:xfrm>
          <a:prstGeom prst="rect">
            <a:avLst/>
          </a:prstGeom>
        </p:spPr>
      </p:pic>
    </p:spTree>
    <p:extLst>
      <p:ext uri="{BB962C8B-B14F-4D97-AF65-F5344CB8AC3E}">
        <p14:creationId xmlns:p14="http://schemas.microsoft.com/office/powerpoint/2010/main" val="15732799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2263"/>
            <a:ext cx="7886700" cy="706438"/>
          </a:xfrm>
        </p:spPr>
        <p:txBody>
          <a:bodyPr/>
          <a:lstStyle/>
          <a:p>
            <a:r>
              <a:rPr lang="fr-FR" sz="3600" i="0" u="none" strike="noStrike" kern="1400" baseline="0" dirty="0" err="1">
                <a:latin typeface="Arial" charset="0"/>
              </a:rPr>
              <a:t>Reducing</a:t>
            </a:r>
            <a:r>
              <a:rPr lang="fr-FR" sz="3600" i="0" u="none" strike="noStrike" kern="1400" baseline="0" dirty="0">
                <a:latin typeface="Arial" charset="0"/>
              </a:rPr>
              <a:t> action slips</a:t>
            </a:r>
          </a:p>
        </p:txBody>
      </p:sp>
      <p:sp>
        <p:nvSpPr>
          <p:cNvPr id="3" name="Text Placeholder 2"/>
          <p:cNvSpPr>
            <a:spLocks noGrp="1"/>
          </p:cNvSpPr>
          <p:nvPr>
            <p:ph type="body" idx="4294967295"/>
          </p:nvPr>
        </p:nvSpPr>
        <p:spPr>
          <a:xfrm>
            <a:off x="662400" y="1425286"/>
            <a:ext cx="8104188" cy="4857750"/>
          </a:xfrm>
        </p:spPr>
        <p:txBody>
          <a:bodyPr>
            <a:normAutofit/>
          </a:bodyPr>
          <a:lstStyle/>
          <a:p>
            <a:pPr marL="350838" indent="-350838">
              <a:spcBef>
                <a:spcPts val="0"/>
              </a:spcBef>
            </a:pPr>
            <a:r>
              <a:rPr lang="en-CA" b="0" i="0" u="none" strike="noStrike" baseline="0" dirty="0" smtClean="0">
                <a:latin typeface="Arial" panose="020B0604020202020204" pitchFamily="34" charset="0"/>
              </a:rPr>
              <a:t>Designers should design to minimize the chance of slips. </a:t>
            </a:r>
          </a:p>
          <a:p>
            <a:pPr marL="350838" indent="-350838">
              <a:spcBef>
                <a:spcPts val="0"/>
              </a:spcBef>
            </a:pPr>
            <a:r>
              <a:rPr lang="en-CA" b="0" i="0" u="none" strike="noStrike" baseline="0" dirty="0" smtClean="0">
                <a:latin typeface="Arial" panose="020B0604020202020204" pitchFamily="34" charset="0"/>
              </a:rPr>
              <a:t>For example, ‘wizards’ prompt people for, and help them recall, the steps which need to be undertaken to complete a task, such as installing a printer. </a:t>
            </a:r>
          </a:p>
          <a:p>
            <a:pPr marL="350838" indent="-350838">
              <a:spcBef>
                <a:spcPts val="0"/>
              </a:spcBef>
            </a:pPr>
            <a:r>
              <a:rPr lang="en-CA" b="0" i="0" u="none" strike="noStrike" baseline="0" dirty="0" smtClean="0">
                <a:latin typeface="Arial" panose="020B0604020202020204" pitchFamily="34" charset="0"/>
              </a:rPr>
              <a:t>In the image of the sequence in Figure 21.10 the system prompts to obtain information to allow the operating system to install a printer. </a:t>
            </a:r>
          </a:p>
          <a:p>
            <a:pPr marL="350838" indent="-350838">
              <a:spcBef>
                <a:spcPts val="0"/>
              </a:spcBef>
            </a:pPr>
            <a:r>
              <a:rPr lang="en-CA" b="0" i="0" u="none" strike="noStrike" baseline="0" dirty="0" smtClean="0">
                <a:latin typeface="Arial" panose="020B0604020202020204" pitchFamily="34" charset="0"/>
              </a:rPr>
              <a:t>The advantage of this approach is that only relatively small amounts of information are required at any one time. </a:t>
            </a:r>
          </a:p>
          <a:p>
            <a:pPr marL="350838" indent="-350838">
              <a:spcBef>
                <a:spcPts val="0"/>
              </a:spcBef>
            </a:pPr>
            <a:r>
              <a:rPr lang="en-CA" b="0" i="0" u="none" strike="noStrike" baseline="0" dirty="0" smtClean="0">
                <a:latin typeface="Arial" panose="020B0604020202020204" pitchFamily="34" charset="0"/>
              </a:rPr>
              <a:t>It also has the advantage of an error correction system (i.e., use of the Back and Next steps).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4975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2288"/>
            <a:ext cx="7886700" cy="566618"/>
          </a:xfrm>
        </p:spPr>
        <p:txBody>
          <a:bodyPr/>
          <a:lstStyle/>
          <a:p>
            <a:r>
              <a:rPr lang="fr-FR" sz="3600" i="0" u="none" strike="noStrike" kern="1400" baseline="0" dirty="0" smtClean="0">
                <a:latin typeface="Arial" panose="020B0604020202020204" pitchFamily="34" charset="0"/>
              </a:rPr>
              <a:t>Memory (2</a:t>
            </a:r>
            <a:r>
              <a:rPr lang="fr-FR" sz="3600" i="0" u="none" strike="noStrike" kern="1400" dirty="0" smtClean="0">
                <a:latin typeface="Arial" panose="020B0604020202020204" pitchFamily="34" charset="0"/>
              </a:rPr>
              <a:t> of 5)</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2174"/>
            <a:ext cx="8098620" cy="4836358"/>
          </a:xfrm>
        </p:spPr>
        <p:txBody>
          <a:bodyPr>
            <a:normAutofit/>
          </a:bodyPr>
          <a:lstStyle/>
          <a:p>
            <a:pPr marL="360363" indent="-360363"/>
            <a:r>
              <a:rPr lang="en-CA" b="0" i="0" u="none" strike="noStrike" baseline="0" dirty="0" smtClean="0">
                <a:latin typeface="Arial" panose="020B0604020202020204" pitchFamily="34" charset="0"/>
              </a:rPr>
              <a:t>There are several key issues about memory. </a:t>
            </a:r>
          </a:p>
          <a:p>
            <a:pPr marL="360363" indent="-360363"/>
            <a:r>
              <a:rPr lang="en-CA" b="0" i="0" u="none" strike="noStrike" baseline="0" dirty="0" smtClean="0">
                <a:latin typeface="Arial" panose="020B0604020202020204" pitchFamily="34" charset="0"/>
              </a:rPr>
              <a:t>First, it is not just a single, simple information store—it has a complex, and still argued over, structure. </a:t>
            </a:r>
          </a:p>
          <a:p>
            <a:pPr marL="360363" indent="-360363"/>
            <a:r>
              <a:rPr lang="en-CA" b="0" i="0" u="none" strike="noStrike" baseline="0" dirty="0" smtClean="0">
                <a:latin typeface="Arial" panose="020B0604020202020204" pitchFamily="34" charset="0"/>
              </a:rPr>
              <a:t>There are differences between short-term (or working) memory and long-term memory. </a:t>
            </a:r>
          </a:p>
          <a:p>
            <a:pPr marL="360363" indent="-360363"/>
            <a:r>
              <a:rPr lang="en-CA" b="0" i="0" u="none" strike="noStrike" baseline="0" dirty="0" smtClean="0">
                <a:latin typeface="Arial" panose="020B0604020202020204" pitchFamily="34" charset="0"/>
              </a:rPr>
              <a:t>Short-term memory is very limited but is useful for holding such things as telephone numbers while we are calling them. </a:t>
            </a:r>
          </a:p>
          <a:p>
            <a:pPr marL="360363" indent="-360363"/>
            <a:r>
              <a:rPr lang="en-CA" b="0" i="0" u="none" strike="noStrike" baseline="0" dirty="0" smtClean="0">
                <a:latin typeface="Arial" panose="020B0604020202020204" pitchFamily="34" charset="0"/>
              </a:rPr>
              <a:t>In contrast, long-term memory stores, fairly reliably, things such as our names and other biographical information, the word describing someone who has lost their memory and how to operate a cash dispenser.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6446372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9888"/>
            <a:ext cx="7886700" cy="611188"/>
          </a:xfrm>
        </p:spPr>
        <p:txBody>
          <a:bodyPr/>
          <a:lstStyle/>
          <a:p>
            <a:r>
              <a:rPr lang="fr-FR" sz="3600" i="0" u="none" strike="noStrike" kern="1400" baseline="0" dirty="0" err="1">
                <a:latin typeface="Arial" panose="020B0604020202020204" pitchFamily="34" charset="0"/>
              </a:rPr>
              <a:t>Avoiding</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mistakes</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when</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marking</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4811"/>
            <a:ext cx="8094663" cy="4781550"/>
          </a:xfrm>
        </p:spPr>
        <p:txBody>
          <a:bodyPr>
            <a:noAutofit/>
          </a:bodyPr>
          <a:lstStyle/>
          <a:p>
            <a:pPr marL="350838" indent="-350838"/>
            <a:r>
              <a:rPr lang="en-CA" sz="1900" b="0" i="0" u="none" strike="noStrike" baseline="0" dirty="0" smtClean="0">
                <a:latin typeface="Arial" panose="020B0604020202020204" pitchFamily="34" charset="0"/>
              </a:rPr>
              <a:t>One of the most demanding tasks in the work of an academic is marking coursework and examination scripts and tabulating the results without making mistakes. </a:t>
            </a:r>
          </a:p>
          <a:p>
            <a:pPr marL="350838" indent="-350838"/>
            <a:r>
              <a:rPr lang="en-CA" sz="1900" b="0" i="0" u="none" strike="noStrike" baseline="0" dirty="0" smtClean="0">
                <a:latin typeface="Arial" panose="020B0604020202020204" pitchFamily="34" charset="0"/>
              </a:rPr>
              <a:t>Figure 21.11 is a snapshot of a spreadsheet to help reduce errors in this process. </a:t>
            </a:r>
          </a:p>
          <a:p>
            <a:pPr marL="350838" indent="-350838"/>
            <a:r>
              <a:rPr lang="en-CA" sz="1900" b="0" i="0" u="none" strike="noStrike" baseline="0" dirty="0" smtClean="0">
                <a:latin typeface="Arial" panose="020B0604020202020204" pitchFamily="34" charset="0"/>
              </a:rPr>
              <a:t>It is an example of good practice in this kind of manual tabulation of data as it employs a number of semi-automated checks (with corresponding error messages): in the column labelled Checked is a note indicating that an error message will appear if ‘either the mark inserted for a question is more than the maximum mark obtainable for that question or ….’</a:t>
            </a:r>
          </a:p>
          <a:p>
            <a:pPr marL="350838" indent="-350838"/>
            <a:r>
              <a:rPr lang="en-CA" sz="1900" b="0" i="0" u="none" strike="noStrike" baseline="0" dirty="0" smtClean="0">
                <a:latin typeface="Arial" panose="020B0604020202020204" pitchFamily="34" charset="0"/>
              </a:rPr>
              <a:t>The author of the system has annotated the spreadsheet using comments and has used a series of if statements to check the inputted data. </a:t>
            </a:r>
          </a:p>
          <a:p>
            <a:pPr marL="350838" indent="-350838"/>
            <a:r>
              <a:rPr lang="en-CA" sz="1900" b="0" i="0" u="none" strike="noStrike" baseline="0" dirty="0" smtClean="0">
                <a:latin typeface="Arial" panose="020B0604020202020204" pitchFamily="34" charset="0"/>
              </a:rPr>
              <a:t>So, for example, marks should be entered for three questions only and an error is signalled if this number is exceeded.</a:t>
            </a:r>
            <a:endParaRPr lang="en-CA" sz="1900" b="0" i="0" u="none" strike="noStrike" baseline="0" dirty="0">
              <a:latin typeface="Arial" panose="020B0604020202020204" pitchFamily="34" charset="0"/>
            </a:endParaRPr>
          </a:p>
        </p:txBody>
      </p:sp>
    </p:spTree>
    <p:extLst>
      <p:ext uri="{BB962C8B-B14F-4D97-AF65-F5344CB8AC3E}">
        <p14:creationId xmlns:p14="http://schemas.microsoft.com/office/powerpoint/2010/main" val="923416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9888"/>
            <a:ext cx="7886700" cy="611188"/>
          </a:xfrm>
        </p:spPr>
        <p:txBody>
          <a:bodyPr/>
          <a:lstStyle/>
          <a:p>
            <a:r>
              <a:rPr lang="fr-FR" sz="3600" i="0" u="none" strike="noStrike" kern="1400" baseline="0" dirty="0">
                <a:latin typeface="Arial" panose="020B0604020202020204" pitchFamily="34" charset="0"/>
              </a:rPr>
              <a:t>Challenge</a:t>
            </a:r>
            <a:r>
              <a:rPr lang="fr-FR" b="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62400" y="1415761"/>
            <a:ext cx="7886700" cy="1470025"/>
          </a:xfrm>
        </p:spPr>
        <p:txBody>
          <a:bodyPr/>
          <a:lstStyle/>
          <a:p>
            <a:pPr marL="350838" indent="-350838"/>
            <a:r>
              <a:rPr lang="en-CA" b="0" i="0" u="none" strike="noStrike" baseline="0" dirty="0" smtClean="0">
                <a:latin typeface="Arial" panose="020B0604020202020204" pitchFamily="34" charset="0"/>
              </a:rPr>
              <a:t>What is wrong with the error message in Figure 21.12? How would you reword it?</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502952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0363"/>
            <a:ext cx="7886700" cy="611188"/>
          </a:xfrm>
        </p:spPr>
        <p:txBody>
          <a:bodyPr/>
          <a:lstStyle/>
          <a:p>
            <a:r>
              <a:rPr lang="fr-FR" sz="3600" i="0" u="none" strike="noStrike" kern="1400" baseline="0" dirty="0" err="1" smtClean="0">
                <a:latin typeface="Arial" panose="020B0604020202020204" pitchFamily="34" charset="0"/>
              </a:rPr>
              <a:t>Summary</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4016"/>
            <a:ext cx="8094663" cy="4791869"/>
          </a:xfrm>
        </p:spPr>
        <p:txBody>
          <a:bodyPr>
            <a:normAutofit fontScale="77500" lnSpcReduction="20000"/>
          </a:bodyPr>
          <a:lstStyle/>
          <a:p>
            <a:pPr marL="350838" indent="-350838">
              <a:lnSpc>
                <a:spcPct val="120000"/>
              </a:lnSpc>
            </a:pPr>
            <a:r>
              <a:rPr lang="en-CA" b="0" i="0" u="none" strike="noStrike" baseline="0" dirty="0" smtClean="0">
                <a:latin typeface="Arial" panose="020B0604020202020204" pitchFamily="34" charset="0"/>
              </a:rPr>
              <a:t>We have seen that memory is divided into a number of different stores, each of different size, make-up and purpose. </a:t>
            </a:r>
          </a:p>
          <a:p>
            <a:pPr marL="350838" indent="-350838">
              <a:lnSpc>
                <a:spcPct val="120000"/>
              </a:lnSpc>
            </a:pPr>
            <a:r>
              <a:rPr lang="en-CA" b="0" i="0" u="none" strike="noStrike" baseline="0" dirty="0" smtClean="0">
                <a:latin typeface="Arial" panose="020B0604020202020204" pitchFamily="34" charset="0"/>
              </a:rPr>
              <a:t>Information arriving at the senses is held very briefly in the sensory stores before moving on to working memory. </a:t>
            </a:r>
          </a:p>
          <a:p>
            <a:pPr marL="350838" indent="-350838">
              <a:lnSpc>
                <a:spcPct val="120000"/>
              </a:lnSpc>
            </a:pPr>
            <a:r>
              <a:rPr lang="en-CA" b="0" i="0" u="none" strike="noStrike" baseline="0" dirty="0" smtClean="0">
                <a:latin typeface="Arial" panose="020B0604020202020204" pitchFamily="34" charset="0"/>
              </a:rPr>
              <a:t>Working memory (the modern equivalent of short-term memory) holds three or four items for up to 30 seconds unless rehearsed. </a:t>
            </a:r>
          </a:p>
          <a:p>
            <a:pPr marL="350838" indent="-350838">
              <a:lnSpc>
                <a:spcPct val="120000"/>
              </a:lnSpc>
            </a:pPr>
            <a:r>
              <a:rPr lang="en-CA" b="0" i="0" u="none" strike="noStrike" baseline="0" dirty="0" smtClean="0">
                <a:latin typeface="Arial" panose="020B0604020202020204" pitchFamily="34" charset="0"/>
              </a:rPr>
              <a:t>Information may subsequently be stored in the long-term memory store with additional processing. </a:t>
            </a:r>
          </a:p>
          <a:p>
            <a:pPr marL="350838" indent="-350838">
              <a:lnSpc>
                <a:spcPct val="120000"/>
              </a:lnSpc>
            </a:pPr>
            <a:r>
              <a:rPr lang="en-CA" b="0" i="0" u="none" strike="noStrike" baseline="0" dirty="0" smtClean="0">
                <a:latin typeface="Arial" panose="020B0604020202020204" pitchFamily="34" charset="0"/>
              </a:rPr>
              <a:t>The contents of long-term memory last a long time (minutes, hours, days, even years) and are held in several different types of memory, including memory for skills (procedural memory), semantic memory which holds the meaning of words, facts and knowledge generally, autobiographical memory which holds our personal experiences, and finally </a:t>
            </a:r>
            <a:r>
              <a:rPr lang="en-CA" b="0" i="0" u="none" strike="noStrike" baseline="0" dirty="0" err="1" smtClean="0">
                <a:latin typeface="Arial" panose="020B0604020202020204" pitchFamily="34" charset="0"/>
              </a:rPr>
              <a:t>perma</a:t>
            </a:r>
            <a:r>
              <a:rPr lang="en-CA" b="0" i="0" u="none" strike="noStrike" baseline="0" dirty="0" smtClean="0">
                <a:latin typeface="Arial" panose="020B0604020202020204" pitchFamily="34" charset="0"/>
              </a:rPr>
              <a:t>-store which holds information that literally may last a lifetime.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4121121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7514"/>
            <a:ext cx="7886700" cy="515936"/>
          </a:xfrm>
        </p:spPr>
        <p:txBody>
          <a:bodyPr/>
          <a:lstStyle/>
          <a:p>
            <a:r>
              <a:rPr lang="fr-FR" sz="3600" i="0" u="none" strike="noStrike" kern="1400" baseline="0" dirty="0">
                <a:latin typeface="Arial" panose="020B0604020202020204" pitchFamily="34" charset="0"/>
              </a:rPr>
              <a:t>Key points</a:t>
            </a:r>
          </a:p>
        </p:txBody>
      </p:sp>
      <p:sp>
        <p:nvSpPr>
          <p:cNvPr id="3" name="Text Placeholder 2"/>
          <p:cNvSpPr>
            <a:spLocks noGrp="1"/>
          </p:cNvSpPr>
          <p:nvPr>
            <p:ph type="body" idx="4294967295"/>
          </p:nvPr>
        </p:nvSpPr>
        <p:spPr>
          <a:xfrm>
            <a:off x="671636" y="1435099"/>
            <a:ext cx="8104188" cy="4791075"/>
          </a:xfrm>
        </p:spPr>
        <p:txBody>
          <a:bodyPr>
            <a:noAutofit/>
          </a:bodyPr>
          <a:lstStyle/>
          <a:p>
            <a:pPr marL="350838" indent="-350838"/>
            <a:r>
              <a:rPr lang="en-CA" sz="1800" b="0" i="0" u="none" strike="noStrike" baseline="0" dirty="0" smtClean="0">
                <a:latin typeface="Arial" panose="020B0604020202020204" pitchFamily="34" charset="0"/>
              </a:rPr>
              <a:t>In terms of design these limitations and capabilities translate into two important principles: the need to chunk material to reduce the load on working memory; the importance of designing for recognition rather than recall.</a:t>
            </a:r>
          </a:p>
          <a:p>
            <a:pPr marL="350838" indent="-350838"/>
            <a:r>
              <a:rPr lang="en-CA" sz="1800" b="0" i="0" u="none" strike="noStrike" baseline="0" dirty="0" smtClean="0">
                <a:latin typeface="Arial" panose="020B0604020202020204" pitchFamily="34" charset="0"/>
              </a:rPr>
              <a:t>Attention can be thought of in terms of being divided or selective. </a:t>
            </a:r>
          </a:p>
          <a:p>
            <a:pPr marL="350838" indent="-350838"/>
            <a:r>
              <a:rPr lang="en-CA" sz="1800" b="0" i="0" u="none" strike="noStrike" baseline="0" dirty="0" smtClean="0">
                <a:latin typeface="Arial" panose="020B0604020202020204" pitchFamily="34" charset="0"/>
              </a:rPr>
              <a:t>Divided attention refers to our ability to carry out more than one task at a time, though our ability to carry out multiple tasks also depends upon our skill (expertise) and the difficulty of the task. </a:t>
            </a:r>
          </a:p>
          <a:p>
            <a:pPr marL="350838" indent="-350838"/>
            <a:r>
              <a:rPr lang="en-CA" sz="1800" b="0" i="0" u="none" strike="noStrike" baseline="0" dirty="0" smtClean="0">
                <a:latin typeface="Arial" panose="020B0604020202020204" pitchFamily="34" charset="0"/>
              </a:rPr>
              <a:t>In contrast, selective attention is more concerned with focusing on particular tasks or things in the environment. </a:t>
            </a:r>
          </a:p>
          <a:p>
            <a:pPr marL="350838" indent="-350838"/>
            <a:r>
              <a:rPr lang="en-CA" sz="1800" b="0" i="0" u="none" strike="noStrike" baseline="0" dirty="0" smtClean="0">
                <a:latin typeface="Arial" panose="020B0604020202020204" pitchFamily="34" charset="0"/>
              </a:rPr>
              <a:t>It should come as no surprise that we make errors while using interactive devices. </a:t>
            </a:r>
          </a:p>
          <a:p>
            <a:pPr marL="350838" indent="-350838"/>
            <a:r>
              <a:rPr lang="en-CA" sz="1800" b="0" i="0" u="none" strike="noStrike" baseline="0" dirty="0" smtClean="0">
                <a:latin typeface="Arial" panose="020B0604020202020204" pitchFamily="34" charset="0"/>
              </a:rPr>
              <a:t>These errors have been classified and described by a range of researchers, storage failures being the most common. </a:t>
            </a:r>
          </a:p>
          <a:p>
            <a:pPr marL="350838" indent="-350838"/>
            <a:r>
              <a:rPr lang="en-CA" sz="1800" b="0" i="0" u="none" strike="noStrike" baseline="0" dirty="0" smtClean="0">
                <a:latin typeface="Arial" panose="020B0604020202020204" pitchFamily="34" charset="0"/>
              </a:rPr>
              <a:t>While all errors cannot be prevented, measures can be taken to minimize them, using devices such as wizards and automated error checking.</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527895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7789"/>
            <a:ext cx="7886700" cy="635630"/>
          </a:xfrm>
        </p:spPr>
        <p:txBody>
          <a:bodyPr/>
          <a:lstStyle/>
          <a:p>
            <a:r>
              <a:rPr lang="fr-FR" sz="3600" i="0" u="none" strike="noStrike" kern="1400" baseline="0" dirty="0" smtClean="0">
                <a:latin typeface="Arial" panose="020B0604020202020204" pitchFamily="34" charset="0"/>
              </a:rPr>
              <a:t>Memory (3 of 5)</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8278"/>
            <a:ext cx="8098615" cy="4801017"/>
          </a:xfrm>
        </p:spPr>
        <p:txBody>
          <a:bodyPr>
            <a:noAutofit/>
          </a:bodyPr>
          <a:lstStyle/>
          <a:p>
            <a:pPr marL="360363" indent="-360363"/>
            <a:r>
              <a:rPr lang="en-CA" sz="1500" b="0" i="0" u="none" strike="noStrike" baseline="0" dirty="0" smtClean="0">
                <a:latin typeface="Arial" panose="020B0604020202020204" pitchFamily="34" charset="0"/>
              </a:rPr>
              <a:t>Second, memory is not a passive repository: it comprises a number of active processes. </a:t>
            </a:r>
          </a:p>
          <a:p>
            <a:pPr marL="360363" indent="-360363"/>
            <a:r>
              <a:rPr lang="en-CA" sz="1500" b="0" i="0" u="none" strike="noStrike" baseline="0" dirty="0" smtClean="0">
                <a:latin typeface="Arial" panose="020B0604020202020204" pitchFamily="34" charset="0"/>
              </a:rPr>
              <a:t>When we remember something we do not simply file it away to be retrieved whenever we wish. </a:t>
            </a:r>
          </a:p>
          <a:p>
            <a:pPr marL="360363" indent="-360363"/>
            <a:r>
              <a:rPr lang="en-CA" sz="1500" b="0" i="0" u="none" strike="noStrike" baseline="0" dirty="0" smtClean="0">
                <a:latin typeface="Arial" panose="020B0604020202020204" pitchFamily="34" charset="0"/>
              </a:rPr>
              <a:t>For example, we will see that memory is enhanced by deeper or richer processing of the material to be remembered.</a:t>
            </a:r>
          </a:p>
          <a:p>
            <a:pPr marL="360363" indent="-360363"/>
            <a:r>
              <a:rPr lang="en-CA" sz="1500" b="0" i="0" u="none" strike="noStrike" baseline="0" dirty="0" smtClean="0">
                <a:latin typeface="Arial" panose="020B0604020202020204" pitchFamily="34" charset="0"/>
              </a:rPr>
              <a:t>Third, memory is also affected by the very nature of the material to be remembered. </a:t>
            </a:r>
          </a:p>
          <a:p>
            <a:pPr marL="360363" indent="-360363"/>
            <a:r>
              <a:rPr lang="en-CA" sz="1500" b="0" i="0" u="none" strike="noStrike" baseline="0" dirty="0" smtClean="0">
                <a:latin typeface="Arial" panose="020B0604020202020204" pitchFamily="34" charset="0"/>
              </a:rPr>
              <a:t>Words, names, commands or images for that matter which are not particularly distinctive will tend to interfere with their subsequent recognition and recall. </a:t>
            </a:r>
          </a:p>
          <a:p>
            <a:pPr marL="360363" indent="-360363"/>
            <a:r>
              <a:rPr lang="en-CA" sz="1500" b="0" i="0" u="none" strike="noStrike" baseline="0" dirty="0" smtClean="0">
                <a:latin typeface="Arial" panose="020B0604020202020204" pitchFamily="34" charset="0"/>
              </a:rPr>
              <a:t>Game shows (and multiple-choice examination questions) rely on this lack of distinctiveness. A contestant may be asked:</a:t>
            </a:r>
          </a:p>
          <a:p>
            <a:pPr marL="360363" indent="-360363"/>
            <a:r>
              <a:rPr lang="en-CA" sz="1500" b="0" i="0" u="none" strike="noStrike" baseline="0" dirty="0" smtClean="0">
                <a:latin typeface="Arial" panose="020B0604020202020204" pitchFamily="34" charset="0"/>
              </a:rPr>
              <a:t>For £10,000 can you tell me . . . Bridgetown is the capital of which of the following?</a:t>
            </a:r>
          </a:p>
          <a:p>
            <a:pPr marL="793750" lvl="1" indent="-423863">
              <a:buNone/>
            </a:pPr>
            <a:r>
              <a:rPr lang="en-CA" sz="1500" b="0" i="0" u="none" strike="noStrike" baseline="0" dirty="0" smtClean="0">
                <a:solidFill>
                  <a:srgbClr val="007FA3"/>
                </a:solidFill>
                <a:latin typeface="Arial" panose="020B0604020202020204" pitchFamily="34" charset="0"/>
              </a:rPr>
              <a:t>(a)</a:t>
            </a:r>
            <a:r>
              <a:rPr lang="en-CA" sz="1500" b="0" i="0" u="none" strike="noStrike" baseline="0" dirty="0" smtClean="0">
                <a:latin typeface="Arial" panose="020B0604020202020204" pitchFamily="34" charset="0"/>
              </a:rPr>
              <a:t>	Antigua</a:t>
            </a:r>
          </a:p>
          <a:p>
            <a:pPr marL="793750" lvl="1" indent="-423863">
              <a:buNone/>
            </a:pPr>
            <a:r>
              <a:rPr lang="en-CA" sz="1500" dirty="0" smtClean="0">
                <a:solidFill>
                  <a:srgbClr val="007FA3"/>
                </a:solidFill>
                <a:latin typeface="Arial" panose="020B0604020202020204" pitchFamily="34" charset="0"/>
              </a:rPr>
              <a:t>(b)</a:t>
            </a:r>
            <a:r>
              <a:rPr lang="en-CA" sz="1500" dirty="0" smtClean="0">
                <a:latin typeface="Arial" panose="020B0604020202020204" pitchFamily="34" charset="0"/>
              </a:rPr>
              <a:t>	Barbados</a:t>
            </a:r>
            <a:endParaRPr lang="en-CA" sz="1500" b="0" i="0" u="none" strike="noStrike" baseline="0" dirty="0" smtClean="0">
              <a:latin typeface="Arial" panose="020B0604020202020204" pitchFamily="34" charset="0"/>
            </a:endParaRPr>
          </a:p>
          <a:p>
            <a:pPr marL="793750" lvl="1" indent="-423863">
              <a:buNone/>
            </a:pPr>
            <a:r>
              <a:rPr lang="en-CA" sz="1500" dirty="0" smtClean="0">
                <a:solidFill>
                  <a:srgbClr val="007FA3"/>
                </a:solidFill>
                <a:latin typeface="Arial" panose="020B0604020202020204" pitchFamily="34" charset="0"/>
              </a:rPr>
              <a:t>(c)</a:t>
            </a:r>
            <a:r>
              <a:rPr lang="en-CA" sz="1500" dirty="0" smtClean="0">
                <a:latin typeface="Arial" panose="020B0604020202020204" pitchFamily="34" charset="0"/>
              </a:rPr>
              <a:t>	Cuba</a:t>
            </a:r>
            <a:endParaRPr lang="en-CA" sz="1500" b="0" i="0" u="none" strike="noStrike" baseline="0" dirty="0" smtClean="0">
              <a:latin typeface="Arial" panose="020B0604020202020204" pitchFamily="34" charset="0"/>
            </a:endParaRPr>
          </a:p>
          <a:p>
            <a:pPr marL="793750" lvl="1" indent="-423863">
              <a:buNone/>
            </a:pPr>
            <a:r>
              <a:rPr lang="en-CA" sz="1500" dirty="0" smtClean="0">
                <a:solidFill>
                  <a:srgbClr val="007FA3"/>
                </a:solidFill>
                <a:latin typeface="Arial" panose="020B0604020202020204" pitchFamily="34" charset="0"/>
              </a:rPr>
              <a:t>(d)</a:t>
            </a:r>
            <a:r>
              <a:rPr lang="en-CA" sz="1500" dirty="0" smtClean="0">
                <a:latin typeface="Arial" panose="020B0604020202020204" pitchFamily="34" charset="0"/>
              </a:rPr>
              <a:t>	Dominica</a:t>
            </a:r>
            <a:endParaRPr lang="en-CA" sz="1500" b="0" i="0" u="none" strike="noStrike" baseline="0" dirty="0" smtClean="0">
              <a:latin typeface="Arial" panose="020B0604020202020204" pitchFamily="34" charset="0"/>
            </a:endParaRPr>
          </a:p>
          <a:p>
            <a:pPr marL="360363" indent="-360363"/>
            <a:r>
              <a:rPr lang="en-CA" sz="1500" b="0" i="0" u="none" strike="noStrike" baseline="0" dirty="0" smtClean="0">
                <a:latin typeface="Arial" panose="020B0604020202020204" pitchFamily="34" charset="0"/>
              </a:rPr>
              <a:t>As the islands are all located in the Caribbean they are not (for most contestants) particularly distinctive. However, this kind of problem can be overcome by means of elaboration (Anderson and </a:t>
            </a:r>
            <a:r>
              <a:rPr lang="en-CA" sz="1500" b="0" i="0" u="none" strike="noStrike" baseline="0" dirty="0" err="1" smtClean="0">
                <a:latin typeface="Arial" panose="020B0604020202020204" pitchFamily="34" charset="0"/>
              </a:rPr>
              <a:t>Reder</a:t>
            </a:r>
            <a:r>
              <a:rPr lang="en-CA" sz="1500" b="0" i="0" u="none" strike="noStrike" baseline="0" dirty="0" smtClean="0">
                <a:latin typeface="Arial" panose="020B0604020202020204" pitchFamily="34" charset="0"/>
              </a:rPr>
              <a:t>, 1979). Elaboration allows us to emphasize similarities and differences among the items.</a:t>
            </a:r>
            <a:endParaRPr lang="en-CA" sz="1500" b="0" i="0" u="none" strike="noStrike" baseline="0" dirty="0">
              <a:latin typeface="Arial" panose="020B0604020202020204" pitchFamily="34" charset="0"/>
            </a:endParaRPr>
          </a:p>
        </p:txBody>
      </p:sp>
    </p:spTree>
    <p:extLst>
      <p:ext uri="{BB962C8B-B14F-4D97-AF65-F5344CB8AC3E}">
        <p14:creationId xmlns:p14="http://schemas.microsoft.com/office/powerpoint/2010/main" val="115588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7559"/>
            <a:ext cx="7886700" cy="514860"/>
          </a:xfrm>
        </p:spPr>
        <p:txBody>
          <a:bodyPr/>
          <a:lstStyle/>
          <a:p>
            <a:r>
              <a:rPr lang="fr-FR" sz="3600" i="0" u="none" strike="noStrike" kern="1400" baseline="0" dirty="0" smtClean="0">
                <a:latin typeface="Arial" panose="020B0604020202020204" pitchFamily="34" charset="0"/>
              </a:rPr>
              <a:t>Memory (4 of 5)</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1410"/>
            <a:ext cx="8098617" cy="4827732"/>
          </a:xfrm>
        </p:spPr>
        <p:txBody>
          <a:bodyPr>
            <a:normAutofit fontScale="92500" lnSpcReduction="20000"/>
          </a:bodyPr>
          <a:lstStyle/>
          <a:p>
            <a:pPr marL="360363" indent="-360363">
              <a:lnSpc>
                <a:spcPct val="120000"/>
              </a:lnSpc>
              <a:spcBef>
                <a:spcPts val="0"/>
              </a:spcBef>
            </a:pPr>
            <a:r>
              <a:rPr lang="en-CA" b="0" i="0" u="none" strike="noStrike" baseline="0" dirty="0" smtClean="0">
                <a:latin typeface="Arial" panose="020B0604020202020204" pitchFamily="34" charset="0"/>
              </a:rPr>
              <a:t>Fourth, memory can also be seen as a constructive process. </a:t>
            </a:r>
          </a:p>
          <a:p>
            <a:pPr marL="360363" indent="-360363">
              <a:lnSpc>
                <a:spcPct val="120000"/>
              </a:lnSpc>
              <a:spcBef>
                <a:spcPts val="0"/>
              </a:spcBef>
            </a:pPr>
            <a:r>
              <a:rPr lang="en-CA" b="0" i="0" u="none" strike="noStrike" baseline="0" dirty="0" err="1" smtClean="0">
                <a:latin typeface="Arial" panose="020B0604020202020204" pitchFamily="34" charset="0"/>
              </a:rPr>
              <a:t>Bransford</a:t>
            </a:r>
            <a:r>
              <a:rPr lang="en-CA" b="0" i="0" u="none" strike="noStrike" baseline="0" dirty="0" smtClean="0">
                <a:latin typeface="Arial" panose="020B0604020202020204" pitchFamily="34" charset="0"/>
              </a:rPr>
              <a:t> et al. (1972) were able to show that we construct and integrate information from, for example, individual sentences. </a:t>
            </a:r>
          </a:p>
          <a:p>
            <a:pPr marL="360363" indent="-360363">
              <a:lnSpc>
                <a:spcPct val="120000"/>
              </a:lnSpc>
              <a:spcBef>
                <a:spcPts val="0"/>
              </a:spcBef>
            </a:pPr>
            <a:r>
              <a:rPr lang="en-CA" b="0" i="0" u="none" strike="noStrike" baseline="0" dirty="0" smtClean="0">
                <a:latin typeface="Arial" panose="020B0604020202020204" pitchFamily="34" charset="0"/>
              </a:rPr>
              <a:t>In an experiment they presented a group of people with a series of thematically related sentences and then presented them with a second set of sentences, asking ‘Have you seen this sentence before?’ </a:t>
            </a:r>
          </a:p>
          <a:p>
            <a:pPr marL="360363" indent="-360363">
              <a:lnSpc>
                <a:spcPct val="120000"/>
              </a:lnSpc>
              <a:spcBef>
                <a:spcPts val="0"/>
              </a:spcBef>
            </a:pPr>
            <a:r>
              <a:rPr lang="en-CA" b="0" i="0" u="none" strike="noStrike" baseline="0" dirty="0" smtClean="0">
                <a:latin typeface="Arial" panose="020B0604020202020204" pitchFamily="34" charset="0"/>
              </a:rPr>
              <a:t>They found that most people estimated that they had seen approximately 80% of these sentences before. </a:t>
            </a:r>
          </a:p>
          <a:p>
            <a:pPr marL="360363" indent="-360363">
              <a:lnSpc>
                <a:spcPct val="120000"/>
              </a:lnSpc>
              <a:spcBef>
                <a:spcPts val="0"/>
              </a:spcBef>
            </a:pPr>
            <a:r>
              <a:rPr lang="en-CA" b="0" i="0" u="none" strike="noStrike" baseline="0" dirty="0" smtClean="0">
                <a:latin typeface="Arial" panose="020B0604020202020204" pitchFamily="34" charset="0"/>
              </a:rPr>
              <a:t>In fact all of the sentences were new. </a:t>
            </a:r>
          </a:p>
          <a:p>
            <a:pPr marL="360363" indent="-360363">
              <a:lnSpc>
                <a:spcPct val="120000"/>
              </a:lnSpc>
              <a:spcBef>
                <a:spcPts val="0"/>
              </a:spcBef>
            </a:pPr>
            <a:r>
              <a:rPr lang="en-CA" b="0" i="0" u="none" strike="noStrike" baseline="0" dirty="0" err="1" smtClean="0">
                <a:latin typeface="Arial" panose="020B0604020202020204" pitchFamily="34" charset="0"/>
              </a:rPr>
              <a:t>Bransford</a:t>
            </a:r>
            <a:r>
              <a:rPr lang="en-CA" b="0" i="0" u="none" strike="noStrike" baseline="0" dirty="0" smtClean="0">
                <a:latin typeface="Arial" panose="020B0604020202020204" pitchFamily="34" charset="0"/>
              </a:rPr>
              <a:t> et al. concluded that people are happy to say that they recognized sentences they have not seen providing they are consistent with the theme of the other sentences.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86020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2296"/>
            <a:ext cx="7886700" cy="566618"/>
          </a:xfrm>
        </p:spPr>
        <p:txBody>
          <a:bodyPr/>
          <a:lstStyle/>
          <a:p>
            <a:r>
              <a:rPr lang="fr-FR" sz="3600" i="0" u="none" strike="noStrike" kern="1400" baseline="0" dirty="0" smtClean="0">
                <a:latin typeface="Arial" panose="020B0604020202020204" pitchFamily="34" charset="0"/>
              </a:rPr>
              <a:t>Memory (5 of 5)</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1291"/>
            <a:ext cx="8097542" cy="4791973"/>
          </a:xfrm>
        </p:spPr>
        <p:txBody>
          <a:bodyPr>
            <a:normAutofit fontScale="85000" lnSpcReduction="20000"/>
          </a:bodyPr>
          <a:lstStyle/>
          <a:p>
            <a:pPr marL="360363" indent="-360363">
              <a:lnSpc>
                <a:spcPct val="120000"/>
              </a:lnSpc>
            </a:pPr>
            <a:r>
              <a:rPr lang="en-CA" b="0" i="0" u="none" strike="noStrike" baseline="0" dirty="0" smtClean="0">
                <a:latin typeface="Arial" panose="020B0604020202020204" pitchFamily="34" charset="0"/>
              </a:rPr>
              <a:t>Finally, many researchers would now argue that memory cannot be meaningfully studied in isolation, as it necessarily underpins all other aspects of cognition (thinking). </a:t>
            </a:r>
          </a:p>
          <a:p>
            <a:pPr marL="360363" indent="-360363">
              <a:lnSpc>
                <a:spcPct val="120000"/>
              </a:lnSpc>
            </a:pPr>
            <a:r>
              <a:rPr lang="en-CA" b="0" i="0" u="none" strike="noStrike" baseline="0" dirty="0" smtClean="0">
                <a:latin typeface="Arial" panose="020B0604020202020204" pitchFamily="34" charset="0"/>
              </a:rPr>
              <a:t>For example, object recognition relies on memory; the production and understanding of language relies on some form of internal lexicon (or dictionary); finding our way about town relies on an internal representation of the environment, sometimes described as a cognitive map (</a:t>
            </a:r>
            <a:r>
              <a:rPr lang="en-CA" b="0" i="0" u="none" strike="noStrike" baseline="0" dirty="0" err="1" smtClean="0">
                <a:latin typeface="Arial" panose="020B0604020202020204" pitchFamily="34" charset="0"/>
              </a:rPr>
              <a:t>Tversky</a:t>
            </a:r>
            <a:r>
              <a:rPr lang="en-CA" b="0" i="0" u="none" strike="noStrike" baseline="0" dirty="0" smtClean="0">
                <a:latin typeface="Arial" panose="020B0604020202020204" pitchFamily="34" charset="0"/>
              </a:rPr>
              <a:t>, 2003); the acquisition of skills often begins with internalizing and remembering instructions.</a:t>
            </a:r>
          </a:p>
          <a:p>
            <a:pPr marL="360363" indent="-360363">
              <a:lnSpc>
                <a:spcPct val="120000"/>
              </a:lnSpc>
            </a:pPr>
            <a:r>
              <a:rPr lang="en-CA" b="0" i="0" u="none" strike="noStrike" baseline="0" dirty="0" smtClean="0">
                <a:latin typeface="Arial" panose="020B0604020202020204" pitchFamily="34" charset="0"/>
              </a:rPr>
              <a:t>Memory is related to attention and these two are related to making mistakes, having accidents or doing things unintentionally. </a:t>
            </a:r>
          </a:p>
          <a:p>
            <a:pPr marL="360363" indent="-360363">
              <a:lnSpc>
                <a:spcPct val="120000"/>
              </a:lnSpc>
            </a:pPr>
            <a:r>
              <a:rPr lang="en-CA" b="0" i="0" u="none" strike="noStrike" baseline="0" dirty="0" smtClean="0">
                <a:latin typeface="Arial" panose="020B0604020202020204" pitchFamily="34" charset="0"/>
              </a:rPr>
              <a:t>Memory, attention and error are also related to emotion. </a:t>
            </a:r>
          </a:p>
          <a:p>
            <a:pPr marL="360363" indent="-360363">
              <a:lnSpc>
                <a:spcPct val="120000"/>
              </a:lnSpc>
            </a:pPr>
            <a:r>
              <a:rPr lang="en-CA" b="0" i="0" u="none" strike="noStrike" baseline="0" dirty="0" smtClean="0">
                <a:latin typeface="Arial" panose="020B0604020202020204" pitchFamily="34" charset="0"/>
              </a:rPr>
              <a:t>In this chapter we discuss the first three of these, devoting Chapter 22 to looking at emotion, or ‘affect.’</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671070696"/>
      </p:ext>
    </p:extLst>
  </p:cSld>
  <p:clrMapOvr>
    <a:masterClrMapping/>
  </p:clrMapOvr>
</p:sld>
</file>

<file path=ppt/theme/theme1.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827</TotalTime>
  <Words>7674</Words>
  <Application>Microsoft Office PowerPoint</Application>
  <PresentationFormat>On-screen Show (4:3)</PresentationFormat>
  <Paragraphs>381</Paragraphs>
  <Slides>63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ＭＳ Ｐゴシック</vt:lpstr>
      <vt:lpstr>ＭＳ Ｐゴシック</vt:lpstr>
      <vt:lpstr>Arial</vt:lpstr>
      <vt:lpstr>Calibri</vt:lpstr>
      <vt:lpstr>Symbol</vt:lpstr>
      <vt:lpstr>Times</vt:lpstr>
      <vt:lpstr>Verdana</vt:lpstr>
      <vt:lpstr>4_Default Design</vt:lpstr>
      <vt:lpstr>PowerPoint Presentation</vt:lpstr>
      <vt:lpstr>Contents</vt:lpstr>
      <vt:lpstr>Aims</vt:lpstr>
      <vt:lpstr>Introduction</vt:lpstr>
      <vt:lpstr>Memory (1 of 5)</vt:lpstr>
      <vt:lpstr>Memory (2 of 5)</vt:lpstr>
      <vt:lpstr>Memory (3 of 5)</vt:lpstr>
      <vt:lpstr>Memory (4 of 5)</vt:lpstr>
      <vt:lpstr>Memory (5 of 5)</vt:lpstr>
      <vt:lpstr>Working memory</vt:lpstr>
      <vt:lpstr>The visuospatial sketchpad</vt:lpstr>
      <vt:lpstr>Table 21.1 A summary of the structure of memory</vt:lpstr>
      <vt:lpstr>Long-term memory (1 of 2)</vt:lpstr>
      <vt:lpstr>Long-term memory (2 of 2)</vt:lpstr>
      <vt:lpstr>Distinguishing between short-term and working memory</vt:lpstr>
      <vt:lpstr> Challenge </vt:lpstr>
      <vt:lpstr>How do we remember?</vt:lpstr>
      <vt:lpstr>Chunking</vt:lpstr>
      <vt:lpstr>Elaboration</vt:lpstr>
      <vt:lpstr>Recognition and recall</vt:lpstr>
      <vt:lpstr>How and why do we forget?</vt:lpstr>
      <vt:lpstr>Forgetting from working memory</vt:lpstr>
      <vt:lpstr>Forgetting from long-term memory (LTM) (1 of 3)</vt:lpstr>
      <vt:lpstr>Forgetting from long-term memory (LTM) (2 of 3)</vt:lpstr>
      <vt:lpstr>Forgetting from long-term memory (LTM) (3 of 3)</vt:lpstr>
      <vt:lpstr>The tip-of-the-tongue phenomenon</vt:lpstr>
      <vt:lpstr>Attention (1 of 2)</vt:lpstr>
      <vt:lpstr>Attention (2 of 2)</vt:lpstr>
      <vt:lpstr>The cocktail party effect</vt:lpstr>
      <vt:lpstr>Selective and divided attention</vt:lpstr>
      <vt:lpstr>Box 21.4 The Stroop effect</vt:lpstr>
      <vt:lpstr>How attention works</vt:lpstr>
      <vt:lpstr>‘Bottleneck’ theories of attention</vt:lpstr>
      <vt:lpstr>Attenuation (1 of 2)</vt:lpstr>
      <vt:lpstr>Attenuation (2 of 2)</vt:lpstr>
      <vt:lpstr>Attention as capacity allocation</vt:lpstr>
      <vt:lpstr>Enduring dispositions </vt:lpstr>
      <vt:lpstr>Figure 21.4 Kahneman’s capacity allocation model </vt:lpstr>
      <vt:lpstr>Automatic and controlled processing</vt:lpstr>
      <vt:lpstr>Schneider and Shiffrin</vt:lpstr>
      <vt:lpstr>Factors affecting attention</vt:lpstr>
      <vt:lpstr>Yerkes–Dodson law </vt:lpstr>
      <vt:lpstr>Vigilance</vt:lpstr>
      <vt:lpstr>Attention drivers!</vt:lpstr>
      <vt:lpstr>In-car systems</vt:lpstr>
      <vt:lpstr>Mental workload</vt:lpstr>
      <vt:lpstr>Table 21.2 Measuring workload</vt:lpstr>
      <vt:lpstr>Visual search (1 of 2)</vt:lpstr>
      <vt:lpstr>Visual search (2 of 2)</vt:lpstr>
      <vt:lpstr>Edge effect</vt:lpstr>
      <vt:lpstr>Just how long is it reasonable to wait?</vt:lpstr>
      <vt:lpstr>Signal detection theory (1 of 3)</vt:lpstr>
      <vt:lpstr>Signal detection theory (2 of 3) </vt:lpstr>
      <vt:lpstr>Signal detection theory (3 of 3) </vt:lpstr>
      <vt:lpstr>Transcript from Apollo XIII: barber poles and the Moon</vt:lpstr>
      <vt:lpstr>Human error</vt:lpstr>
      <vt:lpstr>Understanding action slips</vt:lpstr>
      <vt:lpstr>Table 21.4 Action slips</vt:lpstr>
      <vt:lpstr>Reducing action slips</vt:lpstr>
      <vt:lpstr>Avoiding mistakes when marking</vt:lpstr>
      <vt:lpstr>Challenge </vt:lpstr>
      <vt:lpstr>Summary</vt:lpstr>
      <vt:lpstr>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and attention</dc:title>
  <dc:creator>Benyon, David</dc:creator>
  <cp:lastModifiedBy>Anbuselvi, Chinnadurai</cp:lastModifiedBy>
  <cp:revision>245</cp:revision>
  <dcterms:created xsi:type="dcterms:W3CDTF">2017-11-30T12:14:22Z</dcterms:created>
  <dcterms:modified xsi:type="dcterms:W3CDTF">2019-01-21T14:33:12Z</dcterms:modified>
</cp:coreProperties>
</file>