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51"/>
  </p:notesMasterIdLst>
  <p:sldIdLst>
    <p:sldId id="30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6" userDrawn="1">
          <p15:clr>
            <a:srgbClr val="A4A3A4"/>
          </p15:clr>
        </p15:guide>
        <p15:guide id="3" pos="703" userDrawn="1">
          <p15:clr>
            <a:srgbClr val="A4A3A4"/>
          </p15:clr>
        </p15:guide>
        <p15:guide id="4" pos="975" userDrawn="1">
          <p15:clr>
            <a:srgbClr val="A4A3A4"/>
          </p15:clr>
        </p15:guide>
        <p15:guide id="5" pos="5579" userDrawn="1">
          <p15:clr>
            <a:srgbClr val="A4A3A4"/>
          </p15:clr>
        </p15:guide>
        <p15:guide id="6" orient="horz" pos="527" userDrawn="1">
          <p15:clr>
            <a:srgbClr val="A4A3A4"/>
          </p15:clr>
        </p15:guide>
        <p15:guide id="7" orient="horz" pos="958" userDrawn="1">
          <p15:clr>
            <a:srgbClr val="A4A3A4"/>
          </p15:clr>
        </p15:guide>
        <p15:guide id="8"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2" clrIdx="0">
    <p:extLst>
      <p:ext uri="{19B8F6BF-5375-455C-9EA6-DF929625EA0E}">
        <p15:presenceInfo xmlns:p15="http://schemas.microsoft.com/office/powerpoint/2012/main" userId="Menon, Bincy" providerId="None"/>
      </p:ext>
    </p:extLst>
  </p:cmAuthor>
  <p:cmAuthor id="2" name="Laser" initials="C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4674"/>
  </p:normalViewPr>
  <p:slideViewPr>
    <p:cSldViewPr snapToGrid="0" snapToObjects="1">
      <p:cViewPr varScale="1">
        <p:scale>
          <a:sx n="115" d="100"/>
          <a:sy n="115" d="100"/>
        </p:scale>
        <p:origin x="1656" y="108"/>
      </p:cViewPr>
      <p:guideLst>
        <p:guide orient="horz" pos="2160"/>
        <p:guide pos="476"/>
        <p:guide pos="703"/>
        <p:guide pos="975"/>
        <p:guide pos="5579"/>
        <p:guide orient="horz" pos="527"/>
        <p:guide orient="horz" pos="958"/>
        <p:guide orient="horz" pos="39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C4222-CB9C-495E-B810-AC618A661722}"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F8B39-9456-4459-B60F-FC85187EE535}" type="slidenum">
              <a:rPr lang="en-IN" smtClean="0"/>
              <a:t>‹#›</a:t>
            </a:fld>
            <a:endParaRPr lang="en-IN"/>
          </a:p>
        </p:txBody>
      </p:sp>
    </p:spTree>
    <p:extLst>
      <p:ext uri="{BB962C8B-B14F-4D97-AF65-F5344CB8AC3E}">
        <p14:creationId xmlns:p14="http://schemas.microsoft.com/office/powerpoint/2010/main" val="3969382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39985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213812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793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332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323685143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37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14761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770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295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625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8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96779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12802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9661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49" y="112713"/>
            <a:ext cx="8596313"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8"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2905919"/>
            <a:ext cx="4122737"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4572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22</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marL="0" lvl="0" indent="0">
              <a:spcBef>
                <a:spcPts val="1200"/>
              </a:spcBef>
              <a:buNone/>
              <a:defRPr/>
            </a:pPr>
            <a:r>
              <a:rPr lang="en-US" sz="2200" kern="0" dirty="0">
                <a:solidFill>
                  <a:srgbClr val="000000"/>
                </a:solidFill>
              </a:rPr>
              <a:t>Affect</a:t>
            </a: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0346073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40"/>
            <a:ext cx="7886700" cy="601124"/>
          </a:xfrm>
        </p:spPr>
        <p:txBody>
          <a:bodyPr/>
          <a:lstStyle/>
          <a:p>
            <a:r>
              <a:rPr lang="en-CA" sz="3600" i="0" u="none" strike="noStrike" kern="1400" baseline="0" dirty="0" smtClean="0">
                <a:latin typeface="Arial" panose="020B0604020202020204" pitchFamily="34" charset="0"/>
              </a:rPr>
              <a:t>Challenge</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2462"/>
            <a:ext cx="8194263" cy="2030376"/>
          </a:xfrm>
        </p:spPr>
        <p:txBody>
          <a:bodyPr/>
          <a:lstStyle/>
          <a:p>
            <a:pPr marL="354013" indent="-354013"/>
            <a:r>
              <a:rPr lang="en-CA" b="0" i="0" u="none" strike="noStrike" baseline="0" dirty="0" smtClean="0">
                <a:latin typeface="Arial" panose="020B0604020202020204" pitchFamily="34" charset="0"/>
              </a:rPr>
              <a:t>Is it ethical to attempt to manipulate people’s emotions through technology? Do new technologies differ from older media such as films in this respect?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0460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1494" y="390918"/>
            <a:ext cx="8101012" cy="566618"/>
          </a:xfrm>
        </p:spPr>
        <p:txBody>
          <a:bodyPr/>
          <a:lstStyle/>
          <a:p>
            <a:r>
              <a:rPr lang="en-US" sz="3600" i="0" u="none" strike="noStrike" kern="1400" baseline="0" dirty="0">
                <a:latin typeface="Arial" panose="020B0604020202020204" pitchFamily="34" charset="0"/>
              </a:rPr>
              <a:t>Psychological theories of emotion</a:t>
            </a:r>
          </a:p>
        </p:txBody>
      </p:sp>
      <p:sp>
        <p:nvSpPr>
          <p:cNvPr id="3" name="Text Placeholder 2"/>
          <p:cNvSpPr>
            <a:spLocks noGrp="1"/>
          </p:cNvSpPr>
          <p:nvPr>
            <p:ph type="body" idx="4294967295"/>
          </p:nvPr>
        </p:nvSpPr>
        <p:spPr>
          <a:xfrm>
            <a:off x="662400" y="1411560"/>
            <a:ext cx="8194263" cy="4836361"/>
          </a:xfrm>
        </p:spPr>
        <p:txBody>
          <a:bodyPr>
            <a:normAutofit fontScale="92500" lnSpcReduction="10000"/>
          </a:bodyPr>
          <a:lstStyle/>
          <a:p>
            <a:pPr marL="354013" indent="-354013">
              <a:lnSpc>
                <a:spcPct val="110000"/>
              </a:lnSpc>
            </a:pPr>
            <a:r>
              <a:rPr lang="en-CA" b="0" i="0" u="none" strike="noStrike" baseline="0" dirty="0" smtClean="0">
                <a:latin typeface="Arial" panose="020B0604020202020204" pitchFamily="34" charset="0"/>
              </a:rPr>
              <a:t>What are the basic human emotions? </a:t>
            </a:r>
          </a:p>
          <a:p>
            <a:pPr marL="354013" indent="-354013">
              <a:lnSpc>
                <a:spcPct val="110000"/>
              </a:lnSpc>
            </a:pPr>
            <a:r>
              <a:rPr lang="en-CA" b="0" i="0" u="none" strike="noStrike" baseline="0" dirty="0" smtClean="0">
                <a:latin typeface="Arial" panose="020B0604020202020204" pitchFamily="34" charset="0"/>
              </a:rPr>
              <a:t>Ekman et al. (1972) are widely quoted researchers who identified six basic emotions, namely, </a:t>
            </a:r>
          </a:p>
          <a:p>
            <a:pPr marL="354013" indent="-354013">
              <a:lnSpc>
                <a:spcPct val="110000"/>
              </a:lnSpc>
            </a:pPr>
            <a:r>
              <a:rPr lang="en-CA" b="0" i="0" u="none" strike="noStrike" baseline="0" dirty="0" smtClean="0">
                <a:latin typeface="Arial" panose="020B0604020202020204" pitchFamily="34" charset="0"/>
              </a:rPr>
              <a:t>fear, surprise, disgust, anger, happiness and sadness. </a:t>
            </a:r>
          </a:p>
          <a:p>
            <a:pPr marL="354013" indent="-354013">
              <a:lnSpc>
                <a:spcPct val="110000"/>
              </a:lnSpc>
            </a:pPr>
            <a:r>
              <a:rPr lang="en-CA" b="0" i="0" u="none" strike="noStrike" baseline="0" dirty="0" smtClean="0">
                <a:latin typeface="Arial" panose="020B0604020202020204" pitchFamily="34" charset="0"/>
              </a:rPr>
              <a:t>These are generally regarded as being universal—that is, recognized and expressed (facially at least) in the same way in all cultures. </a:t>
            </a:r>
          </a:p>
          <a:p>
            <a:pPr marL="354013" indent="-354013">
              <a:lnSpc>
                <a:spcPct val="110000"/>
              </a:lnSpc>
            </a:pPr>
            <a:r>
              <a:rPr lang="en-CA" b="0" i="0" u="none" strike="noStrike" baseline="0" dirty="0" smtClean="0">
                <a:latin typeface="Arial" panose="020B0604020202020204" pitchFamily="34" charset="0"/>
              </a:rPr>
              <a:t>Ekman and Friesen (1978) went on to develop the ‘facial action coding system’ (FACS) which uses facial muscle movements to quantify emotions; an automated version of FACS has also been produced (Bartlett et al., 1999). </a:t>
            </a:r>
          </a:p>
          <a:p>
            <a:pPr marL="354013" indent="-354013">
              <a:lnSpc>
                <a:spcPct val="110000"/>
              </a:lnSpc>
            </a:pPr>
            <a:r>
              <a:rPr lang="en-CA" b="0" i="0" u="none" strike="noStrike" baseline="0" dirty="0" smtClean="0">
                <a:latin typeface="Arial" panose="020B0604020202020204" pitchFamily="34" charset="0"/>
              </a:rPr>
              <a:t>FACS is still the most widely used method of detecting emotion from facial expression.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82158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6123"/>
            <a:ext cx="7886700" cy="443302"/>
          </a:xfrm>
        </p:spPr>
        <p:txBody>
          <a:bodyPr/>
          <a:lstStyle/>
          <a:p>
            <a:r>
              <a:rPr lang="en-US" sz="3600" i="0" u="none" strike="noStrike" kern="1400" baseline="0" dirty="0">
                <a:latin typeface="Arial" panose="020B0604020202020204" pitchFamily="34" charset="0"/>
              </a:rPr>
              <a:t>Basic </a:t>
            </a:r>
            <a:r>
              <a:rPr lang="en-US" sz="3600" i="0" u="none" strike="noStrike" kern="1400" baseline="0" dirty="0" smtClean="0">
                <a:latin typeface="Arial" panose="020B0604020202020204" pitchFamily="34" charset="0"/>
              </a:rPr>
              <a:t>emotions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44988"/>
            <a:ext cx="8194263" cy="4796106"/>
          </a:xfrm>
        </p:spPr>
        <p:txBody>
          <a:bodyPr>
            <a:normAutofit fontScale="70000" lnSpcReduction="20000"/>
          </a:bodyPr>
          <a:lstStyle/>
          <a:p>
            <a:pPr marL="354013" indent="-354013">
              <a:lnSpc>
                <a:spcPts val="2100"/>
              </a:lnSpc>
            </a:pPr>
            <a:r>
              <a:rPr lang="en-CA" b="0" i="0" u="none" strike="noStrike" baseline="0" dirty="0" smtClean="0">
                <a:latin typeface="Arial" panose="020B0604020202020204" pitchFamily="34" charset="0"/>
              </a:rPr>
              <a:t>Similar work has been undertaken by </a:t>
            </a:r>
            <a:r>
              <a:rPr lang="en-CA" b="0" i="0" u="none" strike="noStrike" baseline="0" dirty="0" err="1" smtClean="0">
                <a:latin typeface="Arial" panose="020B0604020202020204" pitchFamily="34" charset="0"/>
              </a:rPr>
              <a:t>Plutchik</a:t>
            </a:r>
            <a:r>
              <a:rPr lang="en-CA" b="0" i="0" u="none" strike="noStrike" baseline="0" dirty="0" smtClean="0">
                <a:latin typeface="Arial" panose="020B0604020202020204" pitchFamily="34" charset="0"/>
              </a:rPr>
              <a:t> (1980) who has argued for eight pairs of basic or primary emotions that can be combined to produce secondary emotions. </a:t>
            </a:r>
          </a:p>
          <a:p>
            <a:pPr marL="354013" indent="-354013">
              <a:lnSpc>
                <a:spcPts val="2100"/>
              </a:lnSpc>
            </a:pPr>
            <a:r>
              <a:rPr lang="en-CA" b="0" i="0" u="none" strike="noStrike" baseline="0" dirty="0" smtClean="0">
                <a:latin typeface="Arial" panose="020B0604020202020204" pitchFamily="34" charset="0"/>
              </a:rPr>
              <a:t>In Figure 22.4 we can see that disgust and sadness combine to give the experience of remorse.</a:t>
            </a:r>
          </a:p>
          <a:p>
            <a:pPr marL="354013" indent="-354013">
              <a:lnSpc>
                <a:spcPts val="2100"/>
              </a:lnSpc>
            </a:pPr>
            <a:r>
              <a:rPr lang="en-CA" b="0" i="0" u="none" strike="noStrike" baseline="0" dirty="0" smtClean="0">
                <a:latin typeface="Arial" panose="020B0604020202020204" pitchFamily="34" charset="0"/>
              </a:rPr>
              <a:t>But what do we mean by basic or primary emotions? </a:t>
            </a:r>
          </a:p>
          <a:p>
            <a:pPr marL="354013" indent="-354013">
              <a:lnSpc>
                <a:spcPts val="2100"/>
              </a:lnSpc>
            </a:pPr>
            <a:r>
              <a:rPr lang="en-CA" b="0" i="0" u="none" strike="noStrike" baseline="0" dirty="0" smtClean="0">
                <a:latin typeface="Arial" panose="020B0604020202020204" pitchFamily="34" charset="0"/>
              </a:rPr>
              <a:t>For Ekman this means that they have adaptive value (i.e.,</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they have evolved for some purpose), they are, as we have already said, common to everyone irrespective of culture and individual differences, and finally, they all have a quick onset—that is, they appear or start quickly. </a:t>
            </a:r>
          </a:p>
          <a:p>
            <a:pPr marL="354013" indent="-354013">
              <a:lnSpc>
                <a:spcPts val="2100"/>
              </a:lnSpc>
            </a:pPr>
            <a:r>
              <a:rPr lang="en-CA" b="0" i="0" u="none" strike="noStrike" baseline="0" dirty="0" smtClean="0">
                <a:latin typeface="Arial" panose="020B0604020202020204" pitchFamily="34" charset="0"/>
              </a:rPr>
              <a:t>There is indeed some evidence of different patterns of activity in the ANS (the autonomic nervous system, which links organs such as the heart and stomach to the central nervous system embodied in the brain and spinal cord) for some of the basic emotions. </a:t>
            </a:r>
          </a:p>
          <a:p>
            <a:pPr marL="354013" indent="-354013">
              <a:lnSpc>
                <a:spcPts val="2100"/>
              </a:lnSpc>
            </a:pPr>
            <a:r>
              <a:rPr lang="en-CA" b="0" i="0" u="none" strike="noStrike" baseline="0" dirty="0" smtClean="0">
                <a:latin typeface="Arial" panose="020B0604020202020204" pitchFamily="34" charset="0"/>
              </a:rPr>
              <a:t>Clearly it would be useful for the designers of affective systems if there is indeed a relatively small number of basic emotions to recognize or simulate.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87333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019"/>
            <a:ext cx="7886700" cy="549366"/>
          </a:xfrm>
        </p:spPr>
        <p:txBody>
          <a:bodyPr/>
          <a:lstStyle/>
          <a:p>
            <a:r>
              <a:rPr lang="en-US" sz="3600" i="0" u="none" strike="noStrike" kern="1400" baseline="0" dirty="0">
                <a:latin typeface="Arial" panose="020B0604020202020204" pitchFamily="34" charset="0"/>
              </a:rPr>
              <a:t>Basic </a:t>
            </a:r>
            <a:r>
              <a:rPr lang="en-US" sz="3600" i="0" u="none" strike="noStrike" kern="1400" baseline="0" dirty="0" smtClean="0">
                <a:latin typeface="Arial" panose="020B0604020202020204" pitchFamily="34" charset="0"/>
              </a:rPr>
              <a:t>emotions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0614"/>
            <a:ext cx="8194263" cy="4836357"/>
          </a:xfrm>
        </p:spPr>
        <p:txBody>
          <a:bodyPr>
            <a:normAutofit fontScale="85000" lnSpcReduction="20000"/>
          </a:bodyPr>
          <a:lstStyle/>
          <a:p>
            <a:pPr marL="354013" indent="-354013">
              <a:lnSpc>
                <a:spcPct val="120000"/>
              </a:lnSpc>
            </a:pPr>
            <a:r>
              <a:rPr lang="en-CA" b="0" i="0" u="none" strike="noStrike" baseline="0" dirty="0" smtClean="0">
                <a:latin typeface="Arial" panose="020B0604020202020204" pitchFamily="34" charset="0"/>
              </a:rPr>
              <a:t>However, the idea of basic emotions has been challenged, largely because of methodological issues. </a:t>
            </a:r>
          </a:p>
          <a:p>
            <a:pPr marL="354013" indent="-354013">
              <a:lnSpc>
                <a:spcPct val="120000"/>
              </a:lnSpc>
            </a:pPr>
            <a:r>
              <a:rPr lang="en-CA" b="0" i="0" u="none" strike="noStrike" baseline="0" dirty="0" smtClean="0">
                <a:latin typeface="Arial" panose="020B0604020202020204" pitchFamily="34" charset="0"/>
              </a:rPr>
              <a:t>The main flaw, it is argued, is that the experiments of Ekman and others required participants to make a ‘forced choice’ between the eight emotions when identifying facial expressions rather than having a completely free choice of emotion terms. </a:t>
            </a:r>
          </a:p>
          <a:p>
            <a:pPr marL="354013" indent="-354013">
              <a:lnSpc>
                <a:spcPct val="120000"/>
              </a:lnSpc>
            </a:pPr>
            <a:r>
              <a:rPr lang="en-CA" b="0" i="0" u="none" strike="noStrike" baseline="0" dirty="0" smtClean="0">
                <a:latin typeface="Arial" panose="020B0604020202020204" pitchFamily="34" charset="0"/>
              </a:rPr>
              <a:t>Instead of the eight emotions model, Russell and his colleagues propose</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variations in just two dimensions </a:t>
            </a:r>
          </a:p>
          <a:p>
            <a:pPr marL="0" indent="0" defTabSz="361950">
              <a:lnSpc>
                <a:spcPct val="120000"/>
              </a:lnSpc>
              <a:buNone/>
            </a:pPr>
            <a:r>
              <a:rPr lang="en-CA" b="0" i="0" u="none" strike="noStrike" baseline="0" dirty="0" smtClean="0">
                <a:latin typeface="Arial" panose="020B0604020202020204" pitchFamily="34" charset="0"/>
              </a:rPr>
              <a:t>	</a:t>
            </a:r>
            <a:r>
              <a:rPr lang="en-CA" b="0" i="0" u="none" strike="noStrike" baseline="0" dirty="0" smtClean="0">
                <a:solidFill>
                  <a:srgbClr val="007FA3"/>
                </a:solidFill>
                <a:latin typeface="Arial" panose="020B0604020202020204" pitchFamily="34" charset="0"/>
              </a:rPr>
              <a:t>–</a:t>
            </a:r>
            <a:r>
              <a:rPr lang="en-CA" b="0" i="0" u="none" strike="noStrike" baseline="0" dirty="0" smtClean="0">
                <a:latin typeface="Arial" panose="020B0604020202020204" pitchFamily="34" charset="0"/>
              </a:rPr>
              <a:t>  greater or lesser degrees of pleasure (or ‘valence’) and arousal </a:t>
            </a:r>
          </a:p>
          <a:p>
            <a:pPr marL="0" indent="0" defTabSz="630238">
              <a:lnSpc>
                <a:spcPct val="120000"/>
              </a:lnSpc>
              <a:buNone/>
              <a:tabLst>
                <a:tab pos="361950" algn="l"/>
              </a:tabLst>
            </a:pPr>
            <a:r>
              <a:rPr lang="en-CA" dirty="0" smtClean="0">
                <a:latin typeface="Arial" panose="020B0604020202020204" pitchFamily="34" charset="0"/>
              </a:rPr>
              <a:t>	</a:t>
            </a:r>
            <a:r>
              <a:rPr lang="en-CA" dirty="0" smtClean="0">
                <a:solidFill>
                  <a:srgbClr val="007FA3"/>
                </a:solidFill>
                <a:latin typeface="Arial" panose="020B0604020202020204" pitchFamily="34" charset="0"/>
              </a:rPr>
              <a:t>–</a:t>
            </a:r>
            <a:r>
              <a:rPr lang="en-CA" dirty="0" smtClean="0">
                <a:latin typeface="Arial" panose="020B0604020202020204" pitchFamily="34" charset="0"/>
              </a:rPr>
              <a:t>  </a:t>
            </a:r>
            <a:r>
              <a:rPr lang="en-CA" b="0" i="0" u="none" strike="noStrike" baseline="0" dirty="0" smtClean="0">
                <a:latin typeface="Arial" panose="020B0604020202020204" pitchFamily="34" charset="0"/>
              </a:rPr>
              <a:t>can describe the range of affective facial expressions (Russell   </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and Fernandez-</a:t>
            </a:r>
            <a:r>
              <a:rPr lang="en-CA" b="0" i="0" u="none" strike="noStrike" baseline="0" dirty="0" err="1" smtClean="0">
                <a:latin typeface="Arial" panose="020B0604020202020204" pitchFamily="34" charset="0"/>
              </a:rPr>
              <a:t>Dols</a:t>
            </a:r>
            <a:r>
              <a:rPr lang="en-CA" b="0" i="0" u="none" strike="noStrike" baseline="0" dirty="0" smtClean="0">
                <a:latin typeface="Arial" panose="020B0604020202020204" pitchFamily="34" charset="0"/>
              </a:rPr>
              <a:t>, 1997). </a:t>
            </a:r>
          </a:p>
          <a:p>
            <a:pPr marL="354013" indent="-354013">
              <a:lnSpc>
                <a:spcPct val="120000"/>
              </a:lnSpc>
            </a:pPr>
            <a:r>
              <a:rPr lang="en-CA" b="0" i="0" u="none" strike="noStrike" baseline="0" dirty="0" smtClean="0">
                <a:latin typeface="Arial" panose="020B0604020202020204" pitchFamily="34" charset="0"/>
              </a:rPr>
              <a:t>For example, ‘happy’ and ‘content’ lie at the pleasure end of the pleasure/displeasure dimension and entail slightly positive and slightly negative degrees of arousal respectively.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14460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5"/>
            <a:ext cx="7886700" cy="670136"/>
          </a:xfrm>
        </p:spPr>
        <p:txBody>
          <a:bodyPr/>
          <a:lstStyle/>
          <a:p>
            <a:r>
              <a:rPr lang="en-US" sz="3600" i="0" u="none" strike="noStrike" kern="1400" baseline="0" dirty="0">
                <a:latin typeface="Arial" panose="020B0604020202020204" pitchFamily="34" charset="0"/>
              </a:rPr>
              <a:t>Basic </a:t>
            </a:r>
            <a:r>
              <a:rPr lang="en-US" sz="3600" i="0" u="none" strike="noStrike" kern="1400" baseline="0" dirty="0" smtClean="0">
                <a:latin typeface="Arial" panose="020B0604020202020204" pitchFamily="34" charset="0"/>
              </a:rPr>
              <a:t>emotions (3</a:t>
            </a:r>
            <a:r>
              <a:rPr lang="en-US" sz="3600" i="0" u="none" strike="noStrike" kern="1400" dirty="0" smtClean="0">
                <a:latin typeface="Arial" panose="020B0604020202020204" pitchFamily="34" charset="0"/>
              </a:rPr>
              <a:t>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091"/>
            <a:ext cx="8228013" cy="4836356"/>
          </a:xfrm>
        </p:spPr>
        <p:txBody>
          <a:bodyPr>
            <a:normAutofit fontScale="92500"/>
          </a:bodyPr>
          <a:lstStyle/>
          <a:p>
            <a:pPr marL="354013" indent="-354013"/>
            <a:r>
              <a:rPr lang="en-CA" b="0" i="0" u="none" strike="noStrike" baseline="0" dirty="0" smtClean="0">
                <a:latin typeface="Arial" panose="020B0604020202020204" pitchFamily="34" charset="0"/>
              </a:rPr>
              <a:t>Both the Ekman and Russell approaches continue to be used in affective computing research and development. </a:t>
            </a:r>
          </a:p>
          <a:p>
            <a:pPr marL="354013" indent="-354013"/>
            <a:r>
              <a:rPr lang="en-CA" b="0" i="0" u="none" strike="noStrike" baseline="0" dirty="0" smtClean="0">
                <a:latin typeface="Arial" panose="020B0604020202020204" pitchFamily="34" charset="0"/>
              </a:rPr>
              <a:t>In particular, the Russell wheel lays out a large number of emotions in the two-dimensional space described by an </a:t>
            </a:r>
            <a:r>
              <a:rPr lang="en-CA" b="0" i="1" u="none" strike="noStrike" baseline="0" dirty="0" smtClean="0">
                <a:latin typeface="Arial" panose="020B0604020202020204" pitchFamily="34" charset="0"/>
              </a:rPr>
              <a:t>x</a:t>
            </a:r>
            <a:r>
              <a:rPr lang="en-CA" b="0" i="0" u="none" strike="noStrike" baseline="0" dirty="0" smtClean="0">
                <a:latin typeface="Arial" panose="020B0604020202020204" pitchFamily="34" charset="0"/>
              </a:rPr>
              <a:t>-axis of valence and a </a:t>
            </a:r>
            <a:r>
              <a:rPr lang="en-CA" b="0" i="1" u="none" strike="noStrike" baseline="0" dirty="0" smtClean="0">
                <a:latin typeface="Arial" panose="020B0604020202020204" pitchFamily="34" charset="0"/>
              </a:rPr>
              <a:t>y</a:t>
            </a:r>
            <a:r>
              <a:rPr lang="en-CA" b="0" i="0" u="none" strike="noStrike" baseline="0" dirty="0" smtClean="0">
                <a:latin typeface="Arial" panose="020B0604020202020204" pitchFamily="34" charset="0"/>
              </a:rPr>
              <a:t>-axis of arousal.</a:t>
            </a:r>
          </a:p>
          <a:p>
            <a:pPr marL="354013" indent="-354013"/>
            <a:r>
              <a:rPr lang="en-CA" b="0" i="0" u="none" strike="noStrike" baseline="0" dirty="0" smtClean="0">
                <a:latin typeface="Arial" panose="020B0604020202020204" pitchFamily="34" charset="0"/>
              </a:rPr>
              <a:t>It is generally agreed that emotions have three components:</a:t>
            </a:r>
          </a:p>
          <a:p>
            <a:pPr marL="354013" indent="-354013"/>
            <a:r>
              <a:rPr lang="en-CA" b="0" i="0" u="none" strike="noStrike" baseline="0" dirty="0" smtClean="0">
                <a:latin typeface="Arial" panose="020B0604020202020204" pitchFamily="34" charset="0"/>
              </a:rPr>
              <a:t>The subjective experience or feelings of fear and so on.</a:t>
            </a:r>
          </a:p>
          <a:p>
            <a:pPr marL="354013" indent="-354013"/>
            <a:r>
              <a:rPr lang="en-CA" b="0" i="0" u="none" strike="noStrike" baseline="0" dirty="0" smtClean="0">
                <a:latin typeface="Arial" panose="020B0604020202020204" pitchFamily="34" charset="0"/>
              </a:rPr>
              <a:t>The associated physiological changes in the ANS and the endocrine system (glands and the hormones released by them). We are aware of some but not all of these (e.g., trembling with fear) and have little or no conscious control of them.</a:t>
            </a:r>
          </a:p>
          <a:p>
            <a:pPr marL="354013" indent="-354013"/>
            <a:r>
              <a:rPr lang="en-CA" b="0" i="0" u="none" strike="noStrike" baseline="0" dirty="0" smtClean="0">
                <a:latin typeface="Arial" panose="020B0604020202020204" pitchFamily="34" charset="0"/>
              </a:rPr>
              <a:t>The behaviour evoked, such as running away.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50200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14"/>
            <a:ext cx="7886700" cy="566618"/>
          </a:xfrm>
        </p:spPr>
        <p:txBody>
          <a:bodyPr/>
          <a:lstStyle/>
          <a:p>
            <a:r>
              <a:rPr lang="en-US" sz="3600" i="0" u="none" strike="noStrike" kern="1400" baseline="0" dirty="0">
                <a:latin typeface="Arial" panose="020B0604020202020204" pitchFamily="34" charset="0"/>
              </a:rPr>
              <a:t>Virtual environments</a:t>
            </a:r>
          </a:p>
        </p:txBody>
      </p:sp>
      <p:sp>
        <p:nvSpPr>
          <p:cNvPr id="3" name="Text Placeholder 2"/>
          <p:cNvSpPr>
            <a:spLocks noGrp="1"/>
          </p:cNvSpPr>
          <p:nvPr>
            <p:ph type="body" idx="4294967295"/>
          </p:nvPr>
        </p:nvSpPr>
        <p:spPr>
          <a:xfrm>
            <a:off x="662399" y="1430606"/>
            <a:ext cx="8326326" cy="4793235"/>
          </a:xfrm>
        </p:spPr>
        <p:txBody>
          <a:bodyPr>
            <a:noAutofit/>
          </a:bodyPr>
          <a:lstStyle/>
          <a:p>
            <a:pPr marL="354013" indent="-354013">
              <a:lnSpc>
                <a:spcPts val="2600"/>
              </a:lnSpc>
            </a:pPr>
            <a:r>
              <a:rPr lang="en-CA" sz="2000" b="0" i="0" u="none" strike="noStrike" baseline="0" dirty="0" smtClean="0">
                <a:latin typeface="Arial" panose="020B0604020202020204" pitchFamily="34" charset="0"/>
              </a:rPr>
              <a:t>Consideration of these three aspects of emotions can be seen in the evaluation of virtual environments, as discussed in Chapter 10. </a:t>
            </a:r>
          </a:p>
          <a:p>
            <a:pPr marL="354013" indent="-354013">
              <a:lnSpc>
                <a:spcPts val="2600"/>
              </a:lnSpc>
            </a:pPr>
            <a:r>
              <a:rPr lang="en-CA" sz="2000" b="0" i="0" u="none" strike="noStrike" baseline="0" dirty="0" smtClean="0">
                <a:latin typeface="Arial" panose="020B0604020202020204" pitchFamily="34" charset="0"/>
              </a:rPr>
              <a:t>Researchers evaluating the impact of a ‘precipice’ in the virtual environment might capture data on people’s reported experience through questionnaires and interviews, their physiological changes through various sensors, and behaviour through observation. </a:t>
            </a:r>
          </a:p>
          <a:p>
            <a:pPr marL="354013" indent="-354013">
              <a:lnSpc>
                <a:spcPts val="2600"/>
              </a:lnSpc>
            </a:pPr>
            <a:r>
              <a:rPr lang="en-CA" sz="2000" b="0" i="0" u="none" strike="noStrike" baseline="0" dirty="0" smtClean="0">
                <a:latin typeface="Arial" panose="020B0604020202020204" pitchFamily="34" charset="0"/>
              </a:rPr>
              <a:t>In convincing virtual environments, reports of fear, increases in heart rate and retreat from the ‘precipice’ have all been found. </a:t>
            </a:r>
          </a:p>
          <a:p>
            <a:pPr marL="354013" indent="-354013">
              <a:lnSpc>
                <a:spcPts val="2600"/>
              </a:lnSpc>
            </a:pPr>
            <a:r>
              <a:rPr lang="en-CA" sz="2000" b="0" i="0" u="none" strike="noStrike" baseline="0" dirty="0" smtClean="0">
                <a:latin typeface="Arial" panose="020B0604020202020204" pitchFamily="34" charset="0"/>
              </a:rPr>
              <a:t>In this context the self-report measures are often termed ‘subjective,’ and behavioural and physiological measures ‘objective.’ </a:t>
            </a:r>
          </a:p>
          <a:p>
            <a:pPr marL="354013" indent="-354013">
              <a:lnSpc>
                <a:spcPts val="2600"/>
              </a:lnSpc>
            </a:pPr>
            <a:r>
              <a:rPr lang="en-CA" sz="2000" b="0" i="0" u="none" strike="noStrike" baseline="0" dirty="0" smtClean="0">
                <a:latin typeface="Arial" panose="020B0604020202020204" pitchFamily="34" charset="0"/>
              </a:rPr>
              <a:t>However, as we shall see from this chapter, the so-called objective measures require a degree of interpretation by researchers, thereby introducing a substantial degree of subjectivity.</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352996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73"/>
            <a:ext cx="7886700" cy="532112"/>
          </a:xfrm>
        </p:spPr>
        <p:txBody>
          <a:bodyPr/>
          <a:lstStyle/>
          <a:p>
            <a:r>
              <a:rPr lang="en-US" sz="3600" i="0" u="none" strike="noStrike" kern="1400" baseline="0" dirty="0">
                <a:latin typeface="Arial" panose="020B0604020202020204" pitchFamily="34" charset="0"/>
              </a:rPr>
              <a:t>Theories of affect</a:t>
            </a:r>
          </a:p>
        </p:txBody>
      </p:sp>
      <p:sp>
        <p:nvSpPr>
          <p:cNvPr id="3" name="Text Placeholder 2"/>
          <p:cNvSpPr>
            <a:spLocks noGrp="1"/>
          </p:cNvSpPr>
          <p:nvPr>
            <p:ph type="body" idx="4294967295"/>
          </p:nvPr>
        </p:nvSpPr>
        <p:spPr>
          <a:xfrm>
            <a:off x="662399" y="1430488"/>
            <a:ext cx="8334952" cy="4951262"/>
          </a:xfrm>
        </p:spPr>
        <p:txBody>
          <a:bodyPr>
            <a:noAutofit/>
          </a:bodyPr>
          <a:lstStyle/>
          <a:p>
            <a:pPr marL="354013" indent="-354013">
              <a:lnSpc>
                <a:spcPts val="2100"/>
              </a:lnSpc>
            </a:pPr>
            <a:r>
              <a:rPr lang="en-CA" sz="1800" b="0" i="0" u="none" strike="noStrike" baseline="0" dirty="0" smtClean="0">
                <a:latin typeface="Arial" panose="020B0604020202020204" pitchFamily="34" charset="0"/>
              </a:rPr>
              <a:t>Beyond the simple cataloguing of emotion and its components are the various attempts to account for them. This, until relatively recently, was the province of philosophers until the early psychologists decided to try their hands at it. Probably the first of these were James and Lange.</a:t>
            </a:r>
          </a:p>
          <a:p>
            <a:pPr marL="354013" indent="-354013">
              <a:lnSpc>
                <a:spcPts val="2100"/>
              </a:lnSpc>
            </a:pPr>
            <a:r>
              <a:rPr lang="en-CA" sz="1800" b="0" i="0" u="none" strike="noStrike" baseline="0" dirty="0" smtClean="0">
                <a:latin typeface="Arial" panose="020B0604020202020204" pitchFamily="34" charset="0"/>
              </a:rPr>
              <a:t>The James–Lange theory</a:t>
            </a:r>
          </a:p>
          <a:p>
            <a:pPr marL="354013" indent="-354013">
              <a:lnSpc>
                <a:spcPts val="2100"/>
              </a:lnSpc>
            </a:pPr>
            <a:r>
              <a:rPr lang="en-CA" sz="1800" b="0" i="0" u="none" strike="noStrike" baseline="0" dirty="0" smtClean="0">
                <a:latin typeface="Arial" panose="020B0604020202020204" pitchFamily="34" charset="0"/>
              </a:rPr>
              <a:t>This theory, which dates from the 1890s, argues that action precedes emotions and the brain interprets the observed action or actions as emotions. </a:t>
            </a:r>
          </a:p>
          <a:p>
            <a:pPr marL="354013" indent="-354013">
              <a:lnSpc>
                <a:spcPts val="2100"/>
              </a:lnSpc>
            </a:pPr>
            <a:r>
              <a:rPr lang="en-CA" sz="1800" b="0" i="0" u="none" strike="noStrike" baseline="0" dirty="0" smtClean="0">
                <a:latin typeface="Arial" panose="020B0604020202020204" pitchFamily="34" charset="0"/>
              </a:rPr>
              <a:t>So, for example, we see an axe-wielding maniac walking toward us: in response our pulse rate rises, we begin to sweat and we quicken our step—we run for our lives. </a:t>
            </a:r>
          </a:p>
          <a:p>
            <a:pPr marL="354013" indent="-354013">
              <a:lnSpc>
                <a:spcPts val="2100"/>
              </a:lnSpc>
            </a:pPr>
            <a:r>
              <a:rPr lang="en-CA" sz="1800" b="0" i="0" u="none" strike="noStrike" baseline="0" dirty="0" smtClean="0">
                <a:latin typeface="Arial" panose="020B0604020202020204" pitchFamily="34" charset="0"/>
              </a:rPr>
              <a:t>These changes in the state of our body (increased pulse, sweating and running) are then interpreted as fear. </a:t>
            </a:r>
          </a:p>
          <a:p>
            <a:pPr marL="354013" indent="-354013">
              <a:lnSpc>
                <a:spcPts val="2100"/>
              </a:lnSpc>
            </a:pPr>
            <a:r>
              <a:rPr lang="en-CA" sz="1800" b="0" i="0" u="none" strike="noStrike" baseline="0" dirty="0" smtClean="0">
                <a:latin typeface="Arial" panose="020B0604020202020204" pitchFamily="34" charset="0"/>
              </a:rPr>
              <a:t>Thus from interpreting the state of our bodies we conclude that we must be afraid.</a:t>
            </a:r>
          </a:p>
          <a:p>
            <a:pPr marL="354013" indent="-354013">
              <a:lnSpc>
                <a:spcPts val="2100"/>
              </a:lnSpc>
            </a:pPr>
            <a:r>
              <a:rPr lang="en-CA" sz="1800" b="0" i="0" u="none" strike="noStrike" baseline="0" dirty="0" smtClean="0">
                <a:latin typeface="Arial" panose="020B0604020202020204" pitchFamily="34" charset="0"/>
              </a:rPr>
              <a:t>What bodily state, for example, corresponds to the emotional state ‘mildly disappointed but amused’?</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458813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41"/>
            <a:ext cx="7886700" cy="618376"/>
          </a:xfrm>
        </p:spPr>
        <p:txBody>
          <a:bodyPr/>
          <a:lstStyle/>
          <a:p>
            <a:r>
              <a:rPr lang="en-US" sz="3600" i="0" u="none" strike="noStrike" kern="1400" baseline="0" dirty="0">
                <a:latin typeface="Arial" panose="020B0604020202020204" pitchFamily="34" charset="0"/>
              </a:rPr>
              <a:t>The Cannon–Bard theory</a:t>
            </a:r>
          </a:p>
        </p:txBody>
      </p:sp>
      <p:sp>
        <p:nvSpPr>
          <p:cNvPr id="3" name="Text Placeholder 2"/>
          <p:cNvSpPr>
            <a:spLocks noGrp="1"/>
          </p:cNvSpPr>
          <p:nvPr>
            <p:ph type="body" idx="4294967295"/>
          </p:nvPr>
        </p:nvSpPr>
        <p:spPr>
          <a:xfrm>
            <a:off x="662399" y="1413355"/>
            <a:ext cx="8194263" cy="4351338"/>
          </a:xfrm>
        </p:spPr>
        <p:txBody>
          <a:bodyPr>
            <a:normAutofit/>
          </a:bodyPr>
          <a:lstStyle/>
          <a:p>
            <a:pPr marL="354013" indent="-354013"/>
            <a:r>
              <a:rPr lang="en-CA" b="0" i="0" u="none" strike="noStrike" baseline="0" dirty="0" smtClean="0">
                <a:latin typeface="Arial" panose="020B0604020202020204" pitchFamily="34" charset="0"/>
              </a:rPr>
              <a:t>Two psychologists working in the 1920s, Cannon and Bard, disagreed with the James–Lange theory and argued that when an emotion-arousing stimulus is first perceived, actions follow from cognitive appraisal. </a:t>
            </a:r>
          </a:p>
          <a:p>
            <a:pPr marL="354013" indent="-354013"/>
            <a:r>
              <a:rPr lang="en-CA" b="0" i="0" u="none" strike="noStrike" baseline="0" dirty="0" smtClean="0">
                <a:latin typeface="Arial" panose="020B0604020202020204" pitchFamily="34" charset="0"/>
              </a:rPr>
              <a:t>They also noted that the same visceral changes occur in a range of different emotions. </a:t>
            </a:r>
          </a:p>
          <a:p>
            <a:pPr marL="354013" indent="-354013"/>
            <a:r>
              <a:rPr lang="en-CA" b="0" i="0" u="none" strike="noStrike" baseline="0" dirty="0" smtClean="0">
                <a:latin typeface="Arial" panose="020B0604020202020204" pitchFamily="34" charset="0"/>
              </a:rPr>
              <a:t>In their view, the thalamus (a complex structure in the brain) plays a central role by interpreting an emotional situation while simultaneously sending signals to the autonomic nervous system (ANS) and to the cortex that interprets the situation.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49562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79738"/>
            <a:ext cx="8856663" cy="1325563"/>
          </a:xfrm>
        </p:spPr>
        <p:txBody>
          <a:bodyPr>
            <a:noAutofit/>
          </a:bodyPr>
          <a:lstStyle/>
          <a:p>
            <a:r>
              <a:rPr lang="en-US" sz="3200" i="0" u="none" strike="noStrike" kern="1400" baseline="0" dirty="0">
                <a:latin typeface="Arial" panose="020B0604020202020204" pitchFamily="34" charset="0"/>
              </a:rPr>
              <a:t>Cognitive labelling and appraisal theories: </a:t>
            </a:r>
            <a:r>
              <a:rPr lang="en-US" sz="3200" i="0" u="none" strike="noStrike" kern="1400" baseline="0" dirty="0" err="1">
                <a:latin typeface="Arial" panose="020B0604020202020204" pitchFamily="34" charset="0"/>
              </a:rPr>
              <a:t>Schachter</a:t>
            </a:r>
            <a:r>
              <a:rPr lang="en-US" sz="3200" i="0" u="none" strike="noStrike" kern="1400" baseline="0" dirty="0">
                <a:latin typeface="Arial" panose="020B0604020202020204" pitchFamily="34" charset="0"/>
              </a:rPr>
              <a:t>–Singer and Lazarus</a:t>
            </a:r>
          </a:p>
        </p:txBody>
      </p:sp>
      <p:sp>
        <p:nvSpPr>
          <p:cNvPr id="3" name="Text Placeholder 2"/>
          <p:cNvSpPr>
            <a:spLocks noGrp="1"/>
          </p:cNvSpPr>
          <p:nvPr>
            <p:ph type="body" idx="4294967295"/>
          </p:nvPr>
        </p:nvSpPr>
        <p:spPr>
          <a:xfrm>
            <a:off x="662399" y="1523693"/>
            <a:ext cx="8194263" cy="4750107"/>
          </a:xfrm>
        </p:spPr>
        <p:txBody>
          <a:bodyPr>
            <a:normAutofit fontScale="92500"/>
          </a:bodyPr>
          <a:lstStyle/>
          <a:p>
            <a:pPr marL="354013" indent="-354013"/>
            <a:r>
              <a:rPr lang="en-CA" b="0" i="0" u="none" strike="noStrike" baseline="0" dirty="0" smtClean="0">
                <a:latin typeface="Arial" panose="020B0604020202020204" pitchFamily="34" charset="0"/>
              </a:rPr>
              <a:t>On a more contemporary note, Schachter and Singer conducted a series of experiments in the 1960s, basically working along the same lines as James and Lange. </a:t>
            </a:r>
          </a:p>
          <a:p>
            <a:pPr marL="354013" indent="-354013"/>
            <a:r>
              <a:rPr lang="en-CA" b="0" i="0" u="none" strike="noStrike" baseline="0" dirty="0" smtClean="0">
                <a:latin typeface="Arial" panose="020B0604020202020204" pitchFamily="34" charset="0"/>
              </a:rPr>
              <a:t>However, Schachter and Singer favoured the idea that the experience of emotions arises from the cognitive labelling of physiological sensation. </a:t>
            </a:r>
          </a:p>
          <a:p>
            <a:pPr marL="354013" indent="-354013"/>
            <a:r>
              <a:rPr lang="en-CA" b="0" i="0" u="none" strike="noStrike" baseline="0" dirty="0" smtClean="0">
                <a:latin typeface="Arial" panose="020B0604020202020204" pitchFamily="34" charset="0"/>
              </a:rPr>
              <a:t>However, they also believed that this was not enough to explain the more subtle differences in emotion self-perception, that is, the difference between anger and fear. </a:t>
            </a:r>
          </a:p>
          <a:p>
            <a:pPr marL="354013" indent="-354013"/>
            <a:r>
              <a:rPr lang="en-CA" b="0" i="0" u="none" strike="noStrike" baseline="0" dirty="0" smtClean="0">
                <a:latin typeface="Arial" panose="020B0604020202020204" pitchFamily="34" charset="0"/>
              </a:rPr>
              <a:t>Thus, they proposed that, once the physiological symptoms or arousal have been experienced, an individual will gather information from the immediate context and use it to modify the label they attach to the sensation.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42963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02691" y="373752"/>
            <a:ext cx="6938619" cy="575154"/>
          </a:xfrm>
        </p:spPr>
        <p:txBody>
          <a:bodyPr/>
          <a:lstStyle/>
          <a:p>
            <a:r>
              <a:rPr lang="en-US" sz="3600" u="none" strike="noStrike" kern="1400" baseline="0" dirty="0" err="1">
                <a:latin typeface="Arial" panose="020B0604020202020204" pitchFamily="34" charset="0"/>
              </a:rPr>
              <a:t>Schachter</a:t>
            </a:r>
            <a:r>
              <a:rPr lang="en-US" sz="3600" u="none" strike="noStrike" kern="1400" baseline="0" dirty="0">
                <a:latin typeface="Arial" panose="020B0604020202020204" pitchFamily="34" charset="0"/>
              </a:rPr>
              <a:t>–Singer</a:t>
            </a:r>
          </a:p>
        </p:txBody>
      </p:sp>
      <p:sp>
        <p:nvSpPr>
          <p:cNvPr id="3" name="Text Placeholder 2"/>
          <p:cNvSpPr>
            <a:spLocks noGrp="1"/>
          </p:cNvSpPr>
          <p:nvPr>
            <p:ph type="body" idx="4294967295"/>
          </p:nvPr>
        </p:nvSpPr>
        <p:spPr>
          <a:xfrm>
            <a:off x="662399" y="1434561"/>
            <a:ext cx="8194263" cy="4752975"/>
          </a:xfrm>
        </p:spPr>
        <p:txBody>
          <a:bodyPr>
            <a:normAutofit fontScale="85000" lnSpcReduction="10000"/>
          </a:bodyPr>
          <a:lstStyle/>
          <a:p>
            <a:pPr marL="354013" indent="-354013">
              <a:lnSpc>
                <a:spcPct val="110000"/>
              </a:lnSpc>
            </a:pPr>
            <a:r>
              <a:rPr lang="en-CA" b="0" i="0" u="none" strike="noStrike" baseline="0" dirty="0" smtClean="0">
                <a:latin typeface="Arial" panose="020B0604020202020204" pitchFamily="34" charset="0"/>
              </a:rPr>
              <a:t>In a series of classic experimental studies they tested these ideas. </a:t>
            </a:r>
          </a:p>
          <a:p>
            <a:pPr marL="354013" indent="-354013">
              <a:lnSpc>
                <a:spcPct val="110000"/>
              </a:lnSpc>
            </a:pPr>
            <a:r>
              <a:rPr lang="en-CA" b="0" i="0" u="none" strike="noStrike" baseline="0" dirty="0" smtClean="0">
                <a:latin typeface="Arial" panose="020B0604020202020204" pitchFamily="34" charset="0"/>
              </a:rPr>
              <a:t>The most famous of their studies was the adrenaline experiment (Schachter and Singer, 1962).</a:t>
            </a:r>
          </a:p>
          <a:p>
            <a:pPr marL="354013" indent="-354013">
              <a:lnSpc>
                <a:spcPct val="110000"/>
              </a:lnSpc>
            </a:pPr>
            <a:r>
              <a:rPr lang="en-CA" b="0" i="0" u="none" strike="noStrike" baseline="0" dirty="0" smtClean="0">
                <a:latin typeface="Arial" panose="020B0604020202020204" pitchFamily="34" charset="0"/>
              </a:rPr>
              <a:t>In this experiment they told the participants that they would receive an injection of a vitamin (adrenaline is not a vitamin) and then test to see whether it had affected their vision. They also divided the participants into four groups:</a:t>
            </a:r>
          </a:p>
          <a:p>
            <a:pPr marL="354013" indent="-354013">
              <a:lnSpc>
                <a:spcPct val="110000"/>
              </a:lnSpc>
            </a:pPr>
            <a:r>
              <a:rPr lang="en-CA" b="0" i="0" u="none" strike="noStrike" baseline="0" dirty="0" smtClean="0">
                <a:latin typeface="Arial" panose="020B0604020202020204" pitchFamily="34" charset="0"/>
              </a:rPr>
              <a:t>Group A These people were given accurate information as to the effect of the ‘vitamin,’ that is, sweating, tremor, feeling jittery.</a:t>
            </a:r>
          </a:p>
          <a:p>
            <a:pPr marL="354013" indent="-354013">
              <a:lnSpc>
                <a:spcPct val="110000"/>
              </a:lnSpc>
            </a:pPr>
            <a:r>
              <a:rPr lang="en-CA" b="0" i="0" u="none" strike="noStrike" baseline="0" dirty="0" smtClean="0">
                <a:latin typeface="Arial" panose="020B0604020202020204" pitchFamily="34" charset="0"/>
              </a:rPr>
              <a:t>Group B They were given false information as to the effect of the ‘vitamin,’ namely, itching and headaches.</a:t>
            </a:r>
          </a:p>
          <a:p>
            <a:pPr marL="354013" indent="-354013">
              <a:lnSpc>
                <a:spcPct val="110000"/>
              </a:lnSpc>
            </a:pPr>
            <a:r>
              <a:rPr lang="en-CA" b="0" i="0" u="none" strike="noStrike" baseline="0" dirty="0" smtClean="0">
                <a:latin typeface="Arial" panose="020B0604020202020204" pitchFamily="34" charset="0"/>
              </a:rPr>
              <a:t>Group C These people were told nothing.</a:t>
            </a:r>
          </a:p>
          <a:p>
            <a:pPr marL="354013" indent="-354013">
              <a:lnSpc>
                <a:spcPct val="110000"/>
              </a:lnSpc>
            </a:pPr>
            <a:r>
              <a:rPr lang="en-CA" b="0" i="0" u="none" strike="noStrike" baseline="0" dirty="0" smtClean="0">
                <a:latin typeface="Arial" panose="020B0604020202020204" pitchFamily="34" charset="0"/>
              </a:rPr>
              <a:t>Group D This group served as a control and were actually injected with saline (which has no side effects) and were also told nothing.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9806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90"/>
            <a:ext cx="7886700" cy="566618"/>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2399" y="1413795"/>
            <a:ext cx="8194263" cy="4351338"/>
          </a:xfrm>
        </p:spPr>
        <p:txBody>
          <a:bodyPr/>
          <a:lstStyle/>
          <a:p>
            <a:pPr marL="344488" indent="-344488">
              <a:tabLst>
                <a:tab pos="1057275" algn="l"/>
              </a:tabLst>
            </a:pPr>
            <a:r>
              <a:rPr lang="en-CA" b="0" i="0" u="none" strike="noStrike" baseline="0" dirty="0" smtClean="0">
                <a:latin typeface="Arial" panose="020B0604020202020204" pitchFamily="34" charset="0"/>
              </a:rPr>
              <a:t>22.1	 Introduction  </a:t>
            </a:r>
          </a:p>
          <a:p>
            <a:pPr marL="344488" indent="-344488">
              <a:tabLst>
                <a:tab pos="1057275" algn="l"/>
              </a:tabLst>
            </a:pPr>
            <a:r>
              <a:rPr lang="en-CA" b="0" i="0" u="none" strike="noStrike" baseline="0" dirty="0" smtClean="0">
                <a:latin typeface="Arial" panose="020B0604020202020204" pitchFamily="34" charset="0"/>
              </a:rPr>
              <a:t>22.2	 Psychological theories of emotion  </a:t>
            </a:r>
          </a:p>
          <a:p>
            <a:pPr marL="344488" indent="-344488">
              <a:tabLst>
                <a:tab pos="1057275" algn="l"/>
              </a:tabLst>
            </a:pPr>
            <a:r>
              <a:rPr lang="en-CA" b="0" i="0" u="none" strike="noStrike" baseline="0" dirty="0" smtClean="0">
                <a:latin typeface="Arial" panose="020B0604020202020204" pitchFamily="34" charset="0"/>
              </a:rPr>
              <a:t>22.3	 Detecting and recognizing emotions  </a:t>
            </a:r>
          </a:p>
          <a:p>
            <a:pPr marL="344488" indent="-344488">
              <a:tabLst>
                <a:tab pos="1057275" algn="l"/>
              </a:tabLst>
            </a:pPr>
            <a:r>
              <a:rPr lang="en-CA" b="0" i="0" u="none" strike="noStrike" baseline="0" dirty="0" smtClean="0">
                <a:latin typeface="Arial" panose="020B0604020202020204" pitchFamily="34" charset="0"/>
              </a:rPr>
              <a:t>22.4	 Expressing emotion  </a:t>
            </a:r>
          </a:p>
          <a:p>
            <a:pPr marL="344488" indent="-344488">
              <a:tabLst>
                <a:tab pos="1057275" algn="l"/>
              </a:tabLst>
            </a:pPr>
            <a:r>
              <a:rPr lang="en-CA" b="0" i="0" u="none" strike="noStrike" baseline="0" dirty="0" smtClean="0">
                <a:latin typeface="Arial" panose="020B0604020202020204" pitchFamily="34" charset="0"/>
              </a:rPr>
              <a:t>22.5	 Potential applications and key issues for further    	 research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12161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5518"/>
            <a:ext cx="7886700" cy="618376"/>
          </a:xfrm>
        </p:spPr>
        <p:txBody>
          <a:bodyPr/>
          <a:lstStyle/>
          <a:p>
            <a:r>
              <a:rPr lang="en-US" sz="3600" i="0" u="none" strike="noStrike" kern="1400" baseline="0" dirty="0">
                <a:latin typeface="Arial" panose="020B0604020202020204" pitchFamily="34" charset="0"/>
              </a:rPr>
              <a:t>The adrenalin </a:t>
            </a:r>
            <a:r>
              <a:rPr lang="en-US" sz="3600" i="0" u="none" strike="noStrike" kern="1400" baseline="0" dirty="0" err="1">
                <a:latin typeface="Arial" panose="020B0604020202020204" pitchFamily="34" charset="0"/>
              </a:rPr>
              <a:t>expereiment</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7735"/>
            <a:ext cx="8194263" cy="4865115"/>
          </a:xfrm>
        </p:spPr>
        <p:txBody>
          <a:bodyPr>
            <a:noAutofit/>
          </a:bodyPr>
          <a:lstStyle/>
          <a:p>
            <a:pPr marL="354013" indent="-354013"/>
            <a:r>
              <a:rPr lang="en-CA" sz="1600" b="0" i="0" u="none" strike="noStrike" baseline="0" dirty="0" smtClean="0">
                <a:latin typeface="Arial" panose="020B0604020202020204" pitchFamily="34" charset="0"/>
              </a:rPr>
              <a:t>Before the (fake) vision test, the experimenters exposed everyone to an emotion-arousing stimulus that in practice was invoked by a stooge—a laughing, happy individual who fooled around or an angry, bad-tempered person who was seen to rip up a questionnaire. </a:t>
            </a:r>
          </a:p>
          <a:p>
            <a:pPr marL="354013" indent="-354013"/>
            <a:r>
              <a:rPr lang="en-CA" sz="1600" b="0" i="0" u="none" strike="noStrike" baseline="0" dirty="0" smtClean="0">
                <a:latin typeface="Arial" panose="020B0604020202020204" pitchFamily="34" charset="0"/>
              </a:rPr>
              <a:t>The participants were then asked to rate to what degree they had joined in with the stooge’s behaviour and to report on how they felt. </a:t>
            </a:r>
          </a:p>
          <a:p>
            <a:pPr marL="354013" indent="-354013"/>
            <a:r>
              <a:rPr lang="en-CA" sz="1600" b="0" i="0" u="none" strike="noStrike" baseline="0" dirty="0" smtClean="0">
                <a:latin typeface="Arial" panose="020B0604020202020204" pitchFamily="34" charset="0"/>
              </a:rPr>
              <a:t>As expected, groups A and D said that they felt less likely to join in, while groups B and C said that they shared the stooge’s apparent emotional state.</a:t>
            </a:r>
          </a:p>
          <a:p>
            <a:pPr marL="354013" indent="-354013"/>
            <a:r>
              <a:rPr lang="en-CA" sz="1600" b="0" i="0" u="none" strike="noStrike" baseline="0" dirty="0" smtClean="0">
                <a:latin typeface="Arial" panose="020B0604020202020204" pitchFamily="34" charset="0"/>
              </a:rPr>
              <a:t>There have been several criticisms and qualifications of the theory arising from later research:</a:t>
            </a:r>
          </a:p>
          <a:p>
            <a:pPr marL="354013" indent="-354013"/>
            <a:r>
              <a:rPr lang="en-CA" sz="1600" b="0" i="0" u="none" strike="noStrike" baseline="0" dirty="0" smtClean="0">
                <a:latin typeface="Arial" panose="020B0604020202020204" pitchFamily="34" charset="0"/>
              </a:rPr>
              <a:t>The situation in the experiment is atypical, in that there is usually much less ambiguity about what is happening.</a:t>
            </a:r>
          </a:p>
          <a:p>
            <a:pPr marL="354013" indent="-354013"/>
            <a:r>
              <a:rPr lang="en-CA" sz="1600" b="0" i="0" u="none" strike="noStrike" baseline="0" dirty="0" smtClean="0">
                <a:latin typeface="Arial" panose="020B0604020202020204" pitchFamily="34" charset="0"/>
              </a:rPr>
              <a:t>We base our labelling of the emotion not just on the behaviour of others, but on our own past experiences and many other sources of information.</a:t>
            </a:r>
          </a:p>
          <a:p>
            <a:pPr marL="354013" indent="-354013"/>
            <a:r>
              <a:rPr lang="en-CA" sz="1600" b="0" i="0" u="none" strike="noStrike" baseline="0" dirty="0" smtClean="0">
                <a:latin typeface="Arial" panose="020B0604020202020204" pitchFamily="34" charset="0"/>
              </a:rPr>
              <a:t>Unexplained emotional arousal tends to be experienced as negative—for example, a vague sense of unease—thus indicating that the nature of emotional experience is not entirely determined by cognitive labelling.</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515492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199"/>
            <a:ext cx="7886700" cy="732804"/>
          </a:xfrm>
        </p:spPr>
        <p:txBody>
          <a:bodyPr/>
          <a:lstStyle/>
          <a:p>
            <a:r>
              <a:rPr lang="en-US" sz="3600" i="0" u="none" strike="noStrike" kern="1400" baseline="0" dirty="0">
                <a:latin typeface="Arial" panose="020B0604020202020204" pitchFamily="34" charset="0"/>
              </a:rPr>
              <a:t>Lazarus</a:t>
            </a:r>
          </a:p>
        </p:txBody>
      </p:sp>
      <p:sp>
        <p:nvSpPr>
          <p:cNvPr id="3" name="Text Placeholder 2"/>
          <p:cNvSpPr>
            <a:spLocks noGrp="1"/>
          </p:cNvSpPr>
          <p:nvPr>
            <p:ph type="body" idx="4294967295"/>
          </p:nvPr>
        </p:nvSpPr>
        <p:spPr>
          <a:xfrm>
            <a:off x="662400" y="1413358"/>
            <a:ext cx="8194263" cy="4879491"/>
          </a:xfrm>
        </p:spPr>
        <p:txBody>
          <a:bodyPr>
            <a:normAutofit/>
          </a:bodyPr>
          <a:lstStyle/>
          <a:p>
            <a:pPr marL="354013" indent="-354013"/>
            <a:r>
              <a:rPr lang="en-CA" b="0" i="0" u="none" strike="noStrike" baseline="0" dirty="0" smtClean="0">
                <a:latin typeface="Arial" panose="020B0604020202020204" pitchFamily="34" charset="0"/>
              </a:rPr>
              <a:t>Cognitive labelling theory has been developed further by Lazarus (1982), who proposed the notion of cognitive appraisal. </a:t>
            </a:r>
          </a:p>
          <a:p>
            <a:pPr marL="354013" indent="-354013"/>
            <a:r>
              <a:rPr lang="en-CA" b="0" i="0" u="none" strike="noStrike" baseline="0" dirty="0" smtClean="0">
                <a:latin typeface="Arial" panose="020B0604020202020204" pitchFamily="34" charset="0"/>
              </a:rPr>
              <a:t>According to cognitive appraisal theory, some degree of evaluation of the situation (appraising the situation) always precedes the affective reaction, although this can be unconscious and does not prevent the immediacy of the sensation. </a:t>
            </a:r>
          </a:p>
          <a:p>
            <a:pPr marL="354013" indent="-354013"/>
            <a:r>
              <a:rPr lang="en-CA" b="0" i="0" u="none" strike="noStrike" baseline="0" dirty="0" err="1" smtClean="0">
                <a:latin typeface="Arial" panose="020B0604020202020204" pitchFamily="34" charset="0"/>
              </a:rPr>
              <a:t>Zajonc</a:t>
            </a:r>
            <a:r>
              <a:rPr lang="en-CA" b="0" i="0" u="none" strike="noStrike" baseline="0" dirty="0" smtClean="0">
                <a:latin typeface="Arial" panose="020B0604020202020204" pitchFamily="34" charset="0"/>
              </a:rPr>
              <a:t> (1984), however, argues that some emotional responses do precede any cognitive processing.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34659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5481" y="247044"/>
            <a:ext cx="7793038" cy="841375"/>
          </a:xfrm>
        </p:spPr>
        <p:txBody>
          <a:bodyPr/>
          <a:lstStyle/>
          <a:p>
            <a:r>
              <a:rPr lang="en-US" sz="3600" i="0" u="none" strike="noStrike" kern="1400" baseline="0" dirty="0" smtClean="0">
                <a:latin typeface="Arial" panose="020B0604020202020204" pitchFamily="34" charset="0"/>
              </a:rPr>
              <a:t>Theories—conclusion</a:t>
            </a:r>
            <a:r>
              <a:rPr lang="en-US" sz="360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399" y="1431602"/>
            <a:ext cx="8194263" cy="4792239"/>
          </a:xfrm>
        </p:spPr>
        <p:txBody>
          <a:bodyPr>
            <a:noAutofit/>
          </a:bodyPr>
          <a:lstStyle/>
          <a:p>
            <a:pPr marL="354013" indent="-354013"/>
            <a:r>
              <a:rPr lang="en-CA" sz="1800" b="0" i="0" u="none" strike="noStrike" baseline="0" dirty="0" smtClean="0">
                <a:latin typeface="Arial" panose="020B0604020202020204" pitchFamily="34" charset="0"/>
              </a:rPr>
              <a:t>In conclusion, it is generally believed that some cognitive evaluation, or appraisal, occurs in the experience of emotion, but there is no overall agreement about the relative dominance and order of cognition and the affective reaction. </a:t>
            </a:r>
          </a:p>
          <a:p>
            <a:pPr marL="354013" indent="-354013"/>
            <a:r>
              <a:rPr lang="en-CA" sz="1800" b="0" i="0" u="none" strike="noStrike" baseline="0" dirty="0" smtClean="0">
                <a:latin typeface="Arial" panose="020B0604020202020204" pitchFamily="34" charset="0"/>
              </a:rPr>
              <a:t>Sherer (2005) proposes that appraisal consists of four checks that are carried out by people in assessing their environment. They consider:</a:t>
            </a:r>
          </a:p>
          <a:p>
            <a:pPr marL="354013" indent="-354013"/>
            <a:r>
              <a:rPr lang="en-CA" sz="1800" b="0" i="0" u="none" strike="noStrike" baseline="0" dirty="0" smtClean="0">
                <a:latin typeface="Arial" panose="020B0604020202020204" pitchFamily="34" charset="0"/>
              </a:rPr>
              <a:t>The relevance and implication of events for their well-being</a:t>
            </a:r>
          </a:p>
          <a:p>
            <a:pPr marL="354013" indent="-354013"/>
            <a:r>
              <a:rPr lang="en-CA" sz="1800" b="0" i="0" u="none" strike="noStrike" baseline="0" dirty="0" smtClean="0">
                <a:latin typeface="Arial" panose="020B0604020202020204" pitchFamily="34" charset="0"/>
              </a:rPr>
              <a:t>The relevance and implication of events for long-term goals</a:t>
            </a:r>
          </a:p>
          <a:p>
            <a:pPr marL="354013" indent="-354013"/>
            <a:r>
              <a:rPr lang="en-CA" sz="1800" b="0" i="0" u="none" strike="noStrike" baseline="0" dirty="0" smtClean="0">
                <a:latin typeface="Arial" panose="020B0604020202020204" pitchFamily="34" charset="0"/>
              </a:rPr>
              <a:t>How well they can cope with the situation</a:t>
            </a:r>
          </a:p>
          <a:p>
            <a:pPr marL="354013" indent="-354013"/>
            <a:r>
              <a:rPr lang="en-CA" sz="1800" b="0" i="0" u="none" strike="noStrike" baseline="0" dirty="0" smtClean="0">
                <a:latin typeface="Arial" panose="020B0604020202020204" pitchFamily="34" charset="0"/>
              </a:rPr>
              <a:t>The significance of the event for their self-concept and social norms.</a:t>
            </a:r>
          </a:p>
          <a:p>
            <a:pPr marL="354013" indent="-354013"/>
            <a:r>
              <a:rPr lang="en-CA" sz="1800" b="0" i="0" u="none" strike="noStrike" baseline="0" dirty="0" smtClean="0">
                <a:latin typeface="Arial" panose="020B0604020202020204" pitchFamily="34" charset="0"/>
              </a:rPr>
              <a:t>Emotion is defined as the changes in the ANS and other subsystems such as the central nervous system. </a:t>
            </a:r>
          </a:p>
          <a:p>
            <a:pPr marL="354013" indent="-354013"/>
            <a:r>
              <a:rPr lang="en-CA" sz="1800" b="0" i="0" u="none" strike="noStrike" baseline="0" dirty="0" smtClean="0">
                <a:latin typeface="Arial" panose="020B0604020202020204" pitchFamily="34" charset="0"/>
              </a:rPr>
              <a:t>For our work as designers, the ‘take-home message’ is that it is not enough to induce emotional arousal, but the context of the arousal must support the identification of the particular emotion that it is intended to evoke.</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122116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6"/>
            <a:ext cx="7886700" cy="635630"/>
          </a:xfrm>
        </p:spPr>
        <p:txBody>
          <a:bodyPr/>
          <a:lstStyle/>
          <a:p>
            <a:r>
              <a:rPr lang="en-US" sz="3600" i="0" u="none" strike="noStrike" kern="1400" baseline="0" dirty="0">
                <a:latin typeface="Arial" panose="020B0604020202020204" pitchFamily="34" charset="0"/>
              </a:rPr>
              <a:t>Example</a:t>
            </a:r>
          </a:p>
        </p:txBody>
      </p:sp>
      <p:sp>
        <p:nvSpPr>
          <p:cNvPr id="3" name="Text Placeholder 2"/>
          <p:cNvSpPr>
            <a:spLocks noGrp="1"/>
          </p:cNvSpPr>
          <p:nvPr>
            <p:ph type="body" idx="4294967295"/>
          </p:nvPr>
        </p:nvSpPr>
        <p:spPr>
          <a:xfrm>
            <a:off x="662399" y="1439712"/>
            <a:ext cx="8194263" cy="4908430"/>
          </a:xfrm>
        </p:spPr>
        <p:txBody>
          <a:bodyPr>
            <a:noAutofit/>
          </a:bodyPr>
          <a:lstStyle/>
          <a:p>
            <a:pPr marL="354013" indent="-354013"/>
            <a:r>
              <a:rPr lang="en-CA" sz="1800" b="0" i="0" u="none" strike="noStrike" baseline="0" dirty="0" smtClean="0">
                <a:latin typeface="Arial" panose="020B0604020202020204" pitchFamily="34" charset="0"/>
              </a:rPr>
              <a:t>As a concrete instance of this, we return to the design issues for virtual environments. </a:t>
            </a:r>
          </a:p>
          <a:p>
            <a:pPr marL="354013" indent="-354013"/>
            <a:r>
              <a:rPr lang="en-CA" sz="1800" b="0" i="0" u="none" strike="noStrike" baseline="0" dirty="0" smtClean="0">
                <a:latin typeface="Arial" panose="020B0604020202020204" pitchFamily="34" charset="0"/>
              </a:rPr>
              <a:t>Many experiments have shown that events or features in the environment can engender some sensation of anticipation, or fear or whatever. </a:t>
            </a:r>
          </a:p>
          <a:p>
            <a:pPr marL="354013" indent="-354013"/>
            <a:r>
              <a:rPr lang="en-CA" sz="1800" b="0" i="0" u="none" strike="noStrike" baseline="0" dirty="0" smtClean="0">
                <a:latin typeface="Arial" panose="020B0604020202020204" pitchFamily="34" charset="0"/>
              </a:rPr>
              <a:t>However, those feelings can be attenuated or labelled differently because of the knowledge that one is experiencing the world through an HMD (head-mounted display) within a laboratory. </a:t>
            </a:r>
          </a:p>
          <a:p>
            <a:pPr marL="354013" indent="-354013"/>
            <a:r>
              <a:rPr lang="en-CA" sz="1800" b="0" i="0" u="none" strike="noStrike" baseline="0" dirty="0" smtClean="0">
                <a:latin typeface="Arial" panose="020B0604020202020204" pitchFamily="34" charset="0"/>
              </a:rPr>
              <a:t>Moreover, it is (we hope) unlikely that one’s colleagues have created a situation that is genuinely dangerous. </a:t>
            </a:r>
          </a:p>
          <a:p>
            <a:pPr marL="354013" indent="-354013"/>
            <a:r>
              <a:rPr lang="en-CA" sz="1800" b="0" i="0" u="none" strike="noStrike" baseline="0" dirty="0" smtClean="0">
                <a:latin typeface="Arial" panose="020B0604020202020204" pitchFamily="34" charset="0"/>
              </a:rPr>
              <a:t>Computer games minimize this problem by creating a strong narrative (or story) and a good deal of interaction, both of which help to reduce the influence of the real world beyond the virtual one. </a:t>
            </a:r>
          </a:p>
          <a:p>
            <a:pPr marL="354013" indent="-354013"/>
            <a:r>
              <a:rPr lang="en-CA" sz="1800" b="0" i="0" u="none" strike="noStrike" baseline="0" dirty="0" smtClean="0">
                <a:latin typeface="Arial" panose="020B0604020202020204" pitchFamily="34" charset="0"/>
              </a:rPr>
              <a:t>It is necessary to use similar stratagems in the design of virtual worlds intended to evoke an emotional response, whether this is for entertainment, therapy, training or some other purpose.</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001622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1"/>
            <a:ext cx="7886700" cy="687388"/>
          </a:xfrm>
        </p:spPr>
        <p:txBody>
          <a:bodyPr/>
          <a:lstStyle/>
          <a:p>
            <a:r>
              <a:rPr lang="en-US" sz="3600" i="0" u="none" strike="noStrike" kern="1400" baseline="0" dirty="0">
                <a:latin typeface="Arial" panose="020B0604020202020204" pitchFamily="34" charset="0"/>
              </a:rPr>
              <a:t>The EMMA project</a:t>
            </a:r>
          </a:p>
        </p:txBody>
      </p:sp>
      <p:sp>
        <p:nvSpPr>
          <p:cNvPr id="3" name="Text Placeholder 2"/>
          <p:cNvSpPr>
            <a:spLocks noGrp="1"/>
          </p:cNvSpPr>
          <p:nvPr>
            <p:ph type="body" idx="4294967295"/>
          </p:nvPr>
        </p:nvSpPr>
        <p:spPr>
          <a:xfrm>
            <a:off x="662399" y="1412455"/>
            <a:ext cx="8194263" cy="4870869"/>
          </a:xfrm>
        </p:spPr>
        <p:txBody>
          <a:bodyPr>
            <a:normAutofit/>
          </a:bodyPr>
          <a:lstStyle/>
          <a:p>
            <a:pPr marL="354013" indent="-354013"/>
            <a:r>
              <a:rPr lang="en-CA" b="0" i="0" u="none" strike="noStrike" baseline="0" dirty="0" smtClean="0">
                <a:latin typeface="Arial" panose="020B0604020202020204" pitchFamily="34" charset="0"/>
              </a:rPr>
              <a:t>In the EU-funded EMMA project researchers were investigating the relationship between presence (the sense of ‘being there’) and emotions. </a:t>
            </a:r>
          </a:p>
          <a:p>
            <a:pPr marL="354013" indent="-354013"/>
            <a:r>
              <a:rPr lang="en-CA" b="0" i="0" u="none" strike="noStrike" baseline="0" dirty="0" smtClean="0">
                <a:latin typeface="Arial" panose="020B0604020202020204" pitchFamily="34" charset="0"/>
              </a:rPr>
              <a:t>EMMA uses tools such as virtual reality, intelligent agents, augmented reality and wireless devices to provide ways of coping with distressing emotions for users, including people with psychological problems. </a:t>
            </a:r>
          </a:p>
          <a:p>
            <a:pPr marL="354013" indent="-354013"/>
            <a:r>
              <a:rPr lang="en-CA" b="0" i="0" u="none" strike="noStrike" baseline="0" dirty="0" smtClean="0">
                <a:latin typeface="Arial" panose="020B0604020202020204" pitchFamily="34" charset="0"/>
              </a:rPr>
              <a:t>Emotions are stimulated through engagement with a virtual park, which changes in accordance with the emotion involved.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1737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6"/>
            <a:ext cx="7886700" cy="618376"/>
          </a:xfrm>
        </p:spPr>
        <p:txBody>
          <a:bodyPr/>
          <a:lstStyle/>
          <a:p>
            <a:r>
              <a:rPr lang="en-CA" sz="3600" i="0" u="none" strike="noStrike" kern="1400" baseline="0" dirty="0" smtClean="0">
                <a:latin typeface="Arial" panose="020B0604020202020204" pitchFamily="34" charset="0"/>
              </a:rPr>
              <a:t>Challenge</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2458"/>
            <a:ext cx="8194263" cy="1909610"/>
          </a:xfrm>
        </p:spPr>
        <p:txBody>
          <a:bodyPr/>
          <a:lstStyle/>
          <a:p>
            <a:pPr marL="354013" indent="-354013"/>
            <a:r>
              <a:rPr lang="en-CA" b="0" i="0" u="none" strike="noStrike" baseline="0" dirty="0" smtClean="0">
                <a:latin typeface="Arial" panose="020B0604020202020204" pitchFamily="34" charset="0"/>
              </a:rPr>
              <a:t>Use </a:t>
            </a:r>
            <a:r>
              <a:rPr lang="en-CA" b="0" i="0" u="none" strike="noStrike" baseline="0" dirty="0" err="1" smtClean="0">
                <a:latin typeface="Arial" panose="020B0604020202020204" pitchFamily="34" charset="0"/>
              </a:rPr>
              <a:t>Sherer’s</a:t>
            </a:r>
            <a:r>
              <a:rPr lang="en-CA" b="0" i="0" u="none" strike="noStrike" baseline="0" dirty="0" smtClean="0">
                <a:latin typeface="Arial" panose="020B0604020202020204" pitchFamily="34" charset="0"/>
              </a:rPr>
              <a:t> four checks to evaluate your response to someone leaping out at you and shouting ‘boo!’ very loudly.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95006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1494" y="355601"/>
            <a:ext cx="8101012" cy="609660"/>
          </a:xfrm>
        </p:spPr>
        <p:txBody>
          <a:bodyPr/>
          <a:lstStyle/>
          <a:p>
            <a:r>
              <a:rPr lang="en-US" sz="3600" i="0" u="none" strike="noStrike" kern="1400" baseline="0" dirty="0">
                <a:latin typeface="Arial" panose="020B0604020202020204" pitchFamily="34" charset="0"/>
              </a:rPr>
              <a:t>Detecting and recognizing emotions</a:t>
            </a:r>
          </a:p>
        </p:txBody>
      </p:sp>
      <p:sp>
        <p:nvSpPr>
          <p:cNvPr id="3" name="Text Placeholder 2"/>
          <p:cNvSpPr>
            <a:spLocks noGrp="1"/>
          </p:cNvSpPr>
          <p:nvPr>
            <p:ph type="body" idx="4294967295"/>
          </p:nvPr>
        </p:nvSpPr>
        <p:spPr>
          <a:xfrm>
            <a:off x="662399" y="1444089"/>
            <a:ext cx="8194263" cy="4985286"/>
          </a:xfrm>
        </p:spPr>
        <p:txBody>
          <a:bodyPr>
            <a:noAutofit/>
          </a:bodyPr>
          <a:lstStyle/>
          <a:p>
            <a:pPr marL="354013" indent="-354013">
              <a:spcBef>
                <a:spcPts val="0"/>
              </a:spcBef>
            </a:pPr>
            <a:r>
              <a:rPr lang="en-CA" sz="1700" b="0" i="0" u="none" strike="noStrike" baseline="0" dirty="0" smtClean="0">
                <a:latin typeface="Arial" panose="020B0604020202020204" pitchFamily="34" charset="0"/>
              </a:rPr>
              <a:t>If technologies are to act upon human emotions, the first step is to recognize different affective states. </a:t>
            </a:r>
          </a:p>
          <a:p>
            <a:pPr marL="354013" indent="-354013">
              <a:spcBef>
                <a:spcPts val="0"/>
              </a:spcBef>
            </a:pPr>
            <a:r>
              <a:rPr lang="en-CA" sz="1700" b="0" i="0" u="none" strike="noStrike" baseline="0" dirty="0" smtClean="0">
                <a:latin typeface="Arial" panose="020B0604020202020204" pitchFamily="34" charset="0"/>
              </a:rPr>
              <a:t>As we have already seen from the psychology of emotion, human emotional states have physiological, cognitive and behavioural components. </a:t>
            </a:r>
          </a:p>
          <a:p>
            <a:pPr marL="354013" indent="-354013">
              <a:spcBef>
                <a:spcPts val="0"/>
              </a:spcBef>
            </a:pPr>
            <a:r>
              <a:rPr lang="en-CA" sz="1700" b="0" i="0" u="none" strike="noStrike" baseline="0" dirty="0" smtClean="0">
                <a:latin typeface="Arial" panose="020B0604020202020204" pitchFamily="34" charset="0"/>
              </a:rPr>
              <a:t>Behavioural and (some) physiological changes are, of course, most apparent to the outside world, unless we deliberately choose to disguise our feelings. </a:t>
            </a:r>
          </a:p>
          <a:p>
            <a:pPr marL="354013" indent="-354013">
              <a:spcBef>
                <a:spcPts val="0"/>
              </a:spcBef>
            </a:pPr>
            <a:r>
              <a:rPr lang="en-CA" sz="1700" b="0" i="0" u="none" strike="noStrike" baseline="0" dirty="0" smtClean="0">
                <a:latin typeface="Arial" panose="020B0604020202020204" pitchFamily="34" charset="0"/>
              </a:rPr>
              <a:t>Some signs of our affective state are more easily detected than others, however. </a:t>
            </a:r>
          </a:p>
          <a:p>
            <a:pPr marL="354013" indent="-354013">
              <a:spcBef>
                <a:spcPts val="0"/>
              </a:spcBef>
            </a:pPr>
            <a:r>
              <a:rPr lang="en-CA" sz="1700" b="0" i="0" u="none" strike="noStrike" baseline="0" dirty="0" smtClean="0">
                <a:latin typeface="Arial" panose="020B0604020202020204" pitchFamily="34" charset="0"/>
              </a:rPr>
              <a:t>But while some of the physiological changes are obscure to other people, unless they are extremely physically close or have special monitoring equipment, they are virtually all accessible to a computer armed with the appropriate sensors.</a:t>
            </a:r>
          </a:p>
          <a:p>
            <a:pPr marL="354013" indent="-354013">
              <a:spcBef>
                <a:spcPts val="0"/>
              </a:spcBef>
            </a:pPr>
            <a:r>
              <a:rPr lang="en-CA" sz="1700" b="0" i="0" u="none" strike="noStrike" baseline="0" dirty="0" smtClean="0">
                <a:latin typeface="Arial" panose="020B0604020202020204" pitchFamily="34" charset="0"/>
              </a:rPr>
              <a:t>However, detecting changes and attributing them to the correct emotion are two radically different problems. </a:t>
            </a:r>
          </a:p>
          <a:p>
            <a:pPr marL="354013" indent="-354013">
              <a:spcBef>
                <a:spcPts val="0"/>
              </a:spcBef>
            </a:pPr>
            <a:r>
              <a:rPr lang="en-CA" sz="1700" b="0" i="0" u="none" strike="noStrike" baseline="0" dirty="0" smtClean="0">
                <a:latin typeface="Arial" panose="020B0604020202020204" pitchFamily="34" charset="0"/>
              </a:rPr>
              <a:t>The second is much more intractable than the first, and one which causes much misunderstanding between people as well as potentially between people and machines. </a:t>
            </a:r>
          </a:p>
          <a:p>
            <a:pPr marL="354013" indent="-354013">
              <a:spcBef>
                <a:spcPts val="0"/>
              </a:spcBef>
            </a:pPr>
            <a:r>
              <a:rPr lang="en-CA" sz="1700" b="0" i="0" u="none" strike="noStrike" baseline="0" dirty="0" smtClean="0">
                <a:latin typeface="Arial" panose="020B0604020202020204" pitchFamily="34" charset="0"/>
              </a:rPr>
              <a:t>This area is also known as social signal processing. A good source of material on this is at http://sspnet.eu.</a:t>
            </a:r>
            <a:endParaRPr lang="en-CA" sz="1700" b="0" i="0" u="none" strike="noStrike" baseline="0" dirty="0">
              <a:latin typeface="Arial" panose="020B0604020202020204" pitchFamily="34" charset="0"/>
            </a:endParaRPr>
          </a:p>
        </p:txBody>
      </p:sp>
    </p:spTree>
    <p:extLst>
      <p:ext uri="{BB962C8B-B14F-4D97-AF65-F5344CB8AC3E}">
        <p14:creationId xmlns:p14="http://schemas.microsoft.com/office/powerpoint/2010/main" val="1205195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6042" y="361950"/>
            <a:ext cx="8223482" cy="1157962"/>
          </a:xfrm>
        </p:spPr>
        <p:txBody>
          <a:bodyPr/>
          <a:lstStyle/>
          <a:p>
            <a:pPr algn="l"/>
            <a:r>
              <a:rPr lang="en-US" sz="3600" i="0" u="none" strike="noStrike" kern="1400" baseline="0" dirty="0">
                <a:latin typeface="Arial" panose="020B0604020202020204" pitchFamily="34" charset="0"/>
              </a:rPr>
              <a:t>Table </a:t>
            </a:r>
            <a:r>
              <a:rPr lang="en-US" sz="3600" i="0" u="none" strike="noStrike" kern="1400" baseline="0" dirty="0" smtClean="0">
                <a:latin typeface="Arial" panose="020B0604020202020204" pitchFamily="34" charset="0"/>
              </a:rPr>
              <a:t>22.1</a:t>
            </a:r>
            <a:r>
              <a:rPr lang="en-US" sz="3600" kern="1400" dirty="0">
                <a:latin typeface="Arial" panose="020B0604020202020204" pitchFamily="34" charset="0"/>
              </a:rPr>
              <a:t/>
            </a:r>
            <a:br>
              <a:rPr lang="en-US" sz="3600" kern="1400" dirty="0">
                <a:latin typeface="Arial" panose="020B0604020202020204" pitchFamily="34" charset="0"/>
              </a:rPr>
            </a:br>
            <a:r>
              <a:rPr lang="en-US" sz="3600" i="0" u="none" strike="noStrike" kern="1400" baseline="0" dirty="0" smtClean="0">
                <a:latin typeface="Arial" panose="020B0604020202020204" pitchFamily="34" charset="0"/>
              </a:rPr>
              <a:t>Forms </a:t>
            </a:r>
            <a:r>
              <a:rPr lang="en-US" sz="3600" i="0" u="none" strike="noStrike" kern="1400" baseline="0" dirty="0">
                <a:latin typeface="Arial" panose="020B0604020202020204" pitchFamily="34" charset="0"/>
              </a:rPr>
              <a:t>of </a:t>
            </a:r>
            <a:r>
              <a:rPr lang="en-US" sz="3600" i="0" u="none" strike="noStrike" kern="1400" baseline="0" dirty="0" err="1">
                <a:latin typeface="Arial" panose="020B0604020202020204" pitchFamily="34" charset="0"/>
              </a:rPr>
              <a:t>sentic</a:t>
            </a:r>
            <a:r>
              <a:rPr lang="en-US" sz="3600" i="0" u="none" strike="noStrike" kern="1400" baseline="0" dirty="0">
                <a:latin typeface="Arial" panose="020B0604020202020204" pitchFamily="34" charset="0"/>
              </a:rPr>
              <a:t> modulation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5" t="-4423" r="-115" b="13387"/>
          <a:stretch/>
        </p:blipFill>
        <p:spPr>
          <a:xfrm>
            <a:off x="762654" y="2171700"/>
            <a:ext cx="8028922" cy="2887198"/>
          </a:xfrm>
          <a:prstGeom prst="rect">
            <a:avLst/>
          </a:prstGeom>
        </p:spPr>
      </p:pic>
      <p:sp>
        <p:nvSpPr>
          <p:cNvPr id="5" name="TextBox 4"/>
          <p:cNvSpPr txBox="1"/>
          <p:nvPr/>
        </p:nvSpPr>
        <p:spPr>
          <a:xfrm>
            <a:off x="663884" y="5072573"/>
            <a:ext cx="8215640" cy="215444"/>
          </a:xfrm>
          <a:prstGeom prst="rect">
            <a:avLst/>
          </a:prstGeom>
          <a:noFill/>
        </p:spPr>
        <p:txBody>
          <a:bodyPr wrap="square" rtlCol="0">
            <a:spAutoFit/>
          </a:bodyPr>
          <a:lstStyle/>
          <a:p>
            <a:r>
              <a:rPr lang="en-US" sz="800" i="1" dirty="0"/>
              <a:t>Source</a:t>
            </a:r>
            <a:r>
              <a:rPr lang="en-US" sz="800" dirty="0"/>
              <a:t>: Adapted from Picard, R.W. (1997) </a:t>
            </a:r>
            <a:r>
              <a:rPr lang="en-US" sz="800" i="1" dirty="0"/>
              <a:t>Affective </a:t>
            </a:r>
            <a:r>
              <a:rPr lang="en-US" sz="800" i="1" dirty="0" smtClean="0"/>
              <a:t>Computing</a:t>
            </a:r>
            <a:r>
              <a:rPr lang="en-US" sz="800" dirty="0" smtClean="0"/>
              <a:t>, </a:t>
            </a:r>
            <a:r>
              <a:rPr lang="en-US" sz="800" dirty="0"/>
              <a:t>Table 1.1, © 1997 Massachusetts Institute </a:t>
            </a:r>
            <a:r>
              <a:rPr lang="en-US" sz="800" dirty="0" smtClean="0"/>
              <a:t>of Technology</a:t>
            </a:r>
            <a:r>
              <a:rPr lang="en-US" sz="800" dirty="0"/>
              <a:t>, by permission of The MIT Press</a:t>
            </a:r>
            <a:endParaRPr lang="en-IN" sz="800" dirty="0"/>
          </a:p>
        </p:txBody>
      </p:sp>
    </p:spTree>
    <p:extLst>
      <p:ext uri="{BB962C8B-B14F-4D97-AF65-F5344CB8AC3E}">
        <p14:creationId xmlns:p14="http://schemas.microsoft.com/office/powerpoint/2010/main" val="6555142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3"/>
            <a:ext cx="7886700" cy="649288"/>
          </a:xfrm>
        </p:spPr>
        <p:txBody>
          <a:bodyPr>
            <a:normAutofit/>
          </a:bodyPr>
          <a:lstStyle/>
          <a:p>
            <a:r>
              <a:rPr lang="en-US" sz="3600" i="0" u="none" strike="noStrike" kern="1400" baseline="0" dirty="0">
                <a:latin typeface="Arial" panose="020B0604020202020204" pitchFamily="34" charset="0"/>
              </a:rPr>
              <a:t>Recognizing emotions</a:t>
            </a:r>
          </a:p>
        </p:txBody>
      </p:sp>
      <p:sp>
        <p:nvSpPr>
          <p:cNvPr id="3" name="Text Placeholder 2"/>
          <p:cNvSpPr>
            <a:spLocks noGrp="1"/>
          </p:cNvSpPr>
          <p:nvPr>
            <p:ph type="body" idx="4294967295"/>
          </p:nvPr>
        </p:nvSpPr>
        <p:spPr>
          <a:xfrm>
            <a:off x="652874" y="1416049"/>
            <a:ext cx="8194263" cy="4829175"/>
          </a:xfrm>
        </p:spPr>
        <p:txBody>
          <a:bodyPr>
            <a:normAutofit fontScale="92500"/>
          </a:bodyPr>
          <a:lstStyle/>
          <a:p>
            <a:pPr marL="354013" indent="-354013"/>
            <a:r>
              <a:rPr lang="en-CA" b="0" i="0" u="none" strike="noStrike" baseline="0" dirty="0" smtClean="0">
                <a:latin typeface="Arial" panose="020B0604020202020204" pitchFamily="34" charset="0"/>
              </a:rPr>
              <a:t>We are, of course, capable of disguising the more overt symptoms of socially unacceptable emotions. </a:t>
            </a:r>
          </a:p>
          <a:p>
            <a:pPr marL="354013" indent="-354013"/>
            <a:r>
              <a:rPr lang="en-CA" b="0" i="0" u="none" strike="noStrike" baseline="0" dirty="0" smtClean="0">
                <a:latin typeface="Arial" panose="020B0604020202020204" pitchFamily="34" charset="0"/>
              </a:rPr>
              <a:t>Writing in the </a:t>
            </a:r>
            <a:r>
              <a:rPr lang="en-CA" b="0" i="1" u="none" strike="noStrike" baseline="0" dirty="0" smtClean="0">
                <a:latin typeface="Arial" panose="020B0604020202020204" pitchFamily="34" charset="0"/>
              </a:rPr>
              <a:t>Observer</a:t>
            </a:r>
            <a:r>
              <a:rPr lang="en-CA" b="0" i="0" u="none" strike="noStrike" baseline="0" dirty="0" smtClean="0">
                <a:latin typeface="Arial" panose="020B0604020202020204" pitchFamily="34" charset="0"/>
              </a:rPr>
              <a:t> newspaper of September 7, 2003, the columnist Victoria Coren speculates thus: ‘What if (just as you blush when you’re embarrassed or shiver when you’re cold) you automatically removed your trousers when you were bored?</a:t>
            </a:r>
          </a:p>
          <a:p>
            <a:pPr marL="354013" indent="-354013"/>
            <a:r>
              <a:rPr lang="en-CA" b="0" i="0" u="none" strike="noStrike" baseline="0" dirty="0" smtClean="0">
                <a:latin typeface="Arial" panose="020B0604020202020204" pitchFamily="34" charset="0"/>
              </a:rPr>
              <a:t>The world of polite feigned interest would be dead and gone. </a:t>
            </a:r>
          </a:p>
          <a:p>
            <a:pPr marL="354013" indent="-354013"/>
            <a:r>
              <a:rPr lang="en-CA" b="0" i="0" u="none" strike="noStrike" baseline="0" dirty="0" smtClean="0">
                <a:latin typeface="Arial" panose="020B0604020202020204" pitchFamily="34" charset="0"/>
              </a:rPr>
              <a:t>You could smile all you liked as the boss made small talk—but no use, the trousers would be off. </a:t>
            </a:r>
          </a:p>
          <a:p>
            <a:pPr marL="354013" indent="-354013"/>
            <a:r>
              <a:rPr lang="en-CA" b="0" i="0" u="none" strike="noStrike" baseline="0" dirty="0" smtClean="0">
                <a:latin typeface="Arial" panose="020B0604020202020204" pitchFamily="34" charset="0"/>
              </a:rPr>
              <a:t>Everyone would have to try harder and waffle less. </a:t>
            </a:r>
          </a:p>
          <a:p>
            <a:pPr marL="354013" indent="-354013"/>
            <a:r>
              <a:rPr lang="en-CA" b="0" i="0" u="none" strike="noStrike" baseline="0" dirty="0" smtClean="0">
                <a:latin typeface="Arial" panose="020B0604020202020204" pitchFamily="34" charset="0"/>
              </a:rPr>
              <a:t>As things stand, boredom is too easily disguised, but we have tamed our wilder instincts.’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36151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6238" y="79375"/>
            <a:ext cx="8391525" cy="1325563"/>
          </a:xfrm>
        </p:spPr>
        <p:txBody>
          <a:bodyPr/>
          <a:lstStyle/>
          <a:p>
            <a:r>
              <a:rPr lang="en-US" sz="3600" i="0" u="none" strike="noStrike" kern="1400" baseline="0" dirty="0">
                <a:latin typeface="Arial" panose="020B0604020202020204" pitchFamily="34" charset="0"/>
              </a:rPr>
              <a:t>Basic capabilities for recognizing </a:t>
            </a:r>
            <a:r>
              <a:rPr lang="en-US" sz="3600" i="0" u="none" strike="noStrike" kern="1400" baseline="0" dirty="0" smtClean="0">
                <a:latin typeface="Arial" panose="020B0604020202020204" pitchFamily="34" charset="0"/>
              </a:rPr>
              <a:t>emotion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530351"/>
            <a:ext cx="8214901" cy="4752974"/>
          </a:xfrm>
        </p:spPr>
        <p:txBody>
          <a:bodyPr>
            <a:noAutofit/>
          </a:bodyPr>
          <a:lstStyle/>
          <a:p>
            <a:pPr marL="354013" indent="-354013">
              <a:lnSpc>
                <a:spcPts val="1900"/>
              </a:lnSpc>
              <a:spcBef>
                <a:spcPts val="100"/>
              </a:spcBef>
            </a:pPr>
            <a:r>
              <a:rPr lang="en-CA" sz="1500" b="0" i="0" u="none" strike="noStrike" baseline="0" dirty="0" smtClean="0">
                <a:latin typeface="Arial" panose="020B0604020202020204" pitchFamily="34" charset="0"/>
              </a:rPr>
              <a:t>Technologies that successfully recognize emotion need to draw upon techniques such as pattern recognition and are likely to need to be trained to individual people—as for voice input technologies. The list below is reproduced from Picard (1997, p. 55) and sets out what capabilities a computer requires to be able to discriminate emotions.</a:t>
            </a:r>
          </a:p>
          <a:p>
            <a:pPr marL="354013" indent="-354013">
              <a:lnSpc>
                <a:spcPts val="1900"/>
              </a:lnSpc>
              <a:spcBef>
                <a:spcPts val="100"/>
              </a:spcBef>
            </a:pPr>
            <a:r>
              <a:rPr lang="en-CA" sz="1500" b="0" i="0" u="none" strike="noStrike" baseline="0" dirty="0" smtClean="0">
                <a:latin typeface="Arial" panose="020B0604020202020204" pitchFamily="34" charset="0"/>
              </a:rPr>
              <a:t>Input. Receiving a variety of input signals, for example face, hand gestures, posture and gait, respiration, </a:t>
            </a:r>
            <a:r>
              <a:rPr lang="en-CA" sz="1500" b="0" i="0" u="none" strike="noStrike" baseline="0" dirty="0" err="1" smtClean="0">
                <a:latin typeface="Arial" panose="020B0604020202020204" pitchFamily="34" charset="0"/>
              </a:rPr>
              <a:t>electrothermal</a:t>
            </a:r>
            <a:r>
              <a:rPr lang="en-CA" sz="1500" b="0" i="0" u="none" strike="noStrike" baseline="0" dirty="0" smtClean="0">
                <a:latin typeface="Arial" panose="020B0604020202020204" pitchFamily="34" charset="0"/>
              </a:rPr>
              <a:t> response, temperature, electrocardiogram, blood pressure, blood volume and electromyogram (a test that measures the activity of the muscles).</a:t>
            </a:r>
          </a:p>
          <a:p>
            <a:pPr marL="354013" indent="-354013">
              <a:lnSpc>
                <a:spcPts val="1900"/>
              </a:lnSpc>
              <a:spcBef>
                <a:spcPts val="100"/>
              </a:spcBef>
            </a:pPr>
            <a:r>
              <a:rPr lang="en-CA" sz="1500" b="0" i="0" u="none" strike="noStrike" baseline="0" dirty="0" smtClean="0">
                <a:latin typeface="Arial" panose="020B0604020202020204" pitchFamily="34" charset="0"/>
              </a:rPr>
              <a:t>Pattern recognition. Performs feature extraction and classification on these signals. For example, analyzes video motion features to discriminate a frown from a smile.</a:t>
            </a:r>
          </a:p>
          <a:p>
            <a:pPr marL="354013" indent="-354013">
              <a:lnSpc>
                <a:spcPts val="1900"/>
              </a:lnSpc>
              <a:spcBef>
                <a:spcPts val="100"/>
              </a:spcBef>
            </a:pPr>
            <a:r>
              <a:rPr lang="en-CA" sz="1500" b="0" i="0" u="none" strike="noStrike" baseline="0" dirty="0" smtClean="0">
                <a:latin typeface="Arial" panose="020B0604020202020204" pitchFamily="34" charset="0"/>
              </a:rPr>
              <a:t>Reasoning. Predicts underlying emotion based on knowledge about how emotions are generated and expressed. This reasoning would require the system to reason about the context of the emotion and a wide knowledge of social psychology.</a:t>
            </a:r>
          </a:p>
          <a:p>
            <a:pPr marL="354013" indent="-354013">
              <a:lnSpc>
                <a:spcPts val="1900"/>
              </a:lnSpc>
              <a:spcBef>
                <a:spcPts val="100"/>
              </a:spcBef>
            </a:pPr>
            <a:r>
              <a:rPr lang="en-CA" sz="1500" b="0" i="0" u="none" strike="noStrike" baseline="0" dirty="0" smtClean="0">
                <a:latin typeface="Arial" panose="020B0604020202020204" pitchFamily="34" charset="0"/>
              </a:rPr>
              <a:t>Learning. As the computer ‘gets to know’ someone, it learns which of the above factors are most important for that individual, and gets quicker and better at recognizing his or her emotions.</a:t>
            </a:r>
          </a:p>
          <a:p>
            <a:pPr marL="354013" indent="-354013">
              <a:lnSpc>
                <a:spcPts val="1900"/>
              </a:lnSpc>
              <a:spcBef>
                <a:spcPts val="100"/>
              </a:spcBef>
            </a:pPr>
            <a:r>
              <a:rPr lang="en-CA" sz="1500" b="0" i="0" u="none" strike="noStrike" baseline="0" dirty="0" smtClean="0">
                <a:latin typeface="Arial" panose="020B0604020202020204" pitchFamily="34" charset="0"/>
              </a:rPr>
              <a:t>Bias. The emotional state of the computer, if it has emotions, influences its recognition of ambiguous emotions.</a:t>
            </a:r>
          </a:p>
          <a:p>
            <a:pPr marL="354013" indent="-354013">
              <a:lnSpc>
                <a:spcPts val="1900"/>
              </a:lnSpc>
              <a:spcBef>
                <a:spcPts val="100"/>
              </a:spcBef>
            </a:pPr>
            <a:r>
              <a:rPr lang="en-CA" sz="1500" b="0" i="0" u="none" strike="noStrike" baseline="0" dirty="0" smtClean="0">
                <a:latin typeface="Arial" panose="020B0604020202020204" pitchFamily="34" charset="0"/>
              </a:rPr>
              <a:t>Output. The computer names (or describes) the recognized expressions and the likely underlying emotion.</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1618480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8"/>
            <a:ext cx="7886700" cy="566618"/>
          </a:xfrm>
        </p:spPr>
        <p:txBody>
          <a:bodyPr/>
          <a:lstStyle/>
          <a:p>
            <a:r>
              <a:rPr lang="en-US" sz="3600" i="0" u="none" strike="noStrike" kern="1400" baseline="0" dirty="0">
                <a:latin typeface="Arial" panose="020B0604020202020204" pitchFamily="34" charset="0"/>
              </a:rPr>
              <a:t>Aims</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8424"/>
            <a:ext cx="8194263" cy="4794994"/>
          </a:xfrm>
        </p:spPr>
        <p:txBody>
          <a:bodyPr>
            <a:noAutofit/>
          </a:bodyPr>
          <a:lstStyle/>
          <a:p>
            <a:pPr marL="344488" indent="-344488"/>
            <a:r>
              <a:rPr lang="en-CA" sz="1800" b="0" i="0" u="none" strike="noStrike" baseline="0" dirty="0" smtClean="0">
                <a:latin typeface="Arial" panose="020B0604020202020204" pitchFamily="34" charset="0"/>
              </a:rPr>
              <a:t>In a special issue of an academic journal devoted to affective computing, Rosalind Picard quotes a MORI survey that found three-quarters of people using computers admit to swearing at them (Picard, 2003). </a:t>
            </a:r>
          </a:p>
          <a:p>
            <a:pPr marL="344488" indent="-344488"/>
            <a:r>
              <a:rPr lang="en-CA" sz="1800" b="0" i="0" u="none" strike="noStrike" baseline="0" dirty="0" smtClean="0">
                <a:latin typeface="Arial" panose="020B0604020202020204" pitchFamily="34" charset="0"/>
              </a:rPr>
              <a:t>This chapter focuses on the role of emotions (often termed affect in this context) in interactive systems design. </a:t>
            </a:r>
          </a:p>
          <a:p>
            <a:pPr marL="344488" indent="-344488"/>
            <a:r>
              <a:rPr lang="en-CA" sz="1800" b="0" i="0" u="none" strike="noStrike" baseline="0" dirty="0" smtClean="0">
                <a:latin typeface="Arial" panose="020B0604020202020204" pitchFamily="34" charset="0"/>
              </a:rPr>
              <a:t>We first introduce theories of human emotion and demonstrate their application in technologies that respond to emotion, or can generate ‘emotions’ themselves.</a:t>
            </a:r>
          </a:p>
          <a:p>
            <a:pPr marL="344488" indent="-344488"/>
            <a:r>
              <a:rPr lang="en-CA" sz="1800" b="0" i="0" u="none" strike="noStrike" baseline="0" dirty="0" smtClean="0">
                <a:latin typeface="Arial" panose="020B0604020202020204" pitchFamily="34" charset="0"/>
              </a:rPr>
              <a:t>After studying this chapter you should be able to describe:</a:t>
            </a:r>
          </a:p>
          <a:p>
            <a:pPr marL="344488" indent="-344488"/>
            <a:r>
              <a:rPr lang="en-CA" sz="1800" b="0" i="0" u="none" strike="noStrike" baseline="0" dirty="0" smtClean="0">
                <a:latin typeface="Arial" panose="020B0604020202020204" pitchFamily="34" charset="0"/>
              </a:rPr>
              <a:t>The physical and cognitive accounts (models) of emotion</a:t>
            </a:r>
          </a:p>
          <a:p>
            <a:pPr marL="344488" indent="-344488"/>
            <a:r>
              <a:rPr lang="en-CA" sz="1800" b="0" i="0" u="none" strike="noStrike" baseline="0" dirty="0" smtClean="0">
                <a:latin typeface="Arial" panose="020B0604020202020204" pitchFamily="34" charset="0"/>
              </a:rPr>
              <a:t>The potential for affective computing in interactive systems design</a:t>
            </a:r>
          </a:p>
          <a:p>
            <a:pPr marL="344488" indent="-344488"/>
            <a:r>
              <a:rPr lang="en-CA" sz="1800" b="0" i="0" u="none" strike="noStrike" baseline="0" dirty="0" smtClean="0">
                <a:latin typeface="Arial" panose="020B0604020202020204" pitchFamily="34" charset="0"/>
              </a:rPr>
              <a:t>Applications of affective computing</a:t>
            </a:r>
          </a:p>
          <a:p>
            <a:pPr marL="344488" indent="-344488"/>
            <a:r>
              <a:rPr lang="en-CA" sz="1800" b="0" i="0" u="none" strike="noStrike" baseline="0" dirty="0" smtClean="0">
                <a:latin typeface="Arial" panose="020B0604020202020204" pitchFamily="34" charset="0"/>
              </a:rPr>
              <a:t>Sensing and recognizing human affective/emotional signals and understanding affective behaviour</a:t>
            </a:r>
          </a:p>
          <a:p>
            <a:pPr marL="344488" indent="-344488"/>
            <a:r>
              <a:rPr lang="en-CA" sz="1800" b="0" i="0" u="none" strike="noStrike" baseline="0" dirty="0" smtClean="0">
                <a:latin typeface="Arial" panose="020B0604020202020204" pitchFamily="34" charset="0"/>
              </a:rPr>
              <a:t>Synthesizing emotional responses in interactive devices.</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805475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9375"/>
            <a:ext cx="7886700" cy="1325563"/>
          </a:xfrm>
        </p:spPr>
        <p:txBody>
          <a:bodyPr/>
          <a:lstStyle/>
          <a:p>
            <a:r>
              <a:rPr lang="en-US" sz="3600" i="0" u="none" strike="noStrike" kern="1400" baseline="0" dirty="0">
                <a:latin typeface="Arial" panose="020B0604020202020204" pitchFamily="34" charset="0"/>
              </a:rPr>
              <a:t>Basic capabilities for recognizing </a:t>
            </a:r>
            <a:r>
              <a:rPr lang="en-US" sz="3600" i="0" u="none" strike="noStrike" kern="1400" baseline="0" dirty="0" smtClean="0">
                <a:latin typeface="Arial" panose="020B0604020202020204" pitchFamily="34" charset="0"/>
              </a:rPr>
              <a:t>emotion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530351"/>
            <a:ext cx="8194263" cy="4752974"/>
          </a:xfrm>
        </p:spPr>
        <p:txBody>
          <a:bodyPr>
            <a:normAutofit fontScale="77500" lnSpcReduction="20000"/>
          </a:bodyPr>
          <a:lstStyle/>
          <a:p>
            <a:pPr marL="354013" indent="-354013">
              <a:lnSpc>
                <a:spcPct val="120000"/>
              </a:lnSpc>
            </a:pPr>
            <a:r>
              <a:rPr lang="en-CA" b="0" i="0" u="none" strike="noStrike" baseline="0" dirty="0" smtClean="0">
                <a:latin typeface="Arial" panose="020B0604020202020204" pitchFamily="34" charset="0"/>
              </a:rPr>
              <a:t>Progress has been made on many of these dimensions. </a:t>
            </a:r>
          </a:p>
          <a:p>
            <a:pPr marL="354013" indent="-354013">
              <a:lnSpc>
                <a:spcPct val="120000"/>
              </a:lnSpc>
            </a:pPr>
            <a:r>
              <a:rPr lang="en-CA" b="0" i="0" u="none" strike="noStrike" baseline="0" dirty="0" smtClean="0">
                <a:latin typeface="Arial" panose="020B0604020202020204" pitchFamily="34" charset="0"/>
              </a:rPr>
              <a:t>Sensors and software that detect physiological changes such as heart rate, skin conductivity and so forth have long been available. </a:t>
            </a:r>
          </a:p>
          <a:p>
            <a:pPr marL="354013" indent="-354013">
              <a:lnSpc>
                <a:spcPct val="120000"/>
              </a:lnSpc>
            </a:pPr>
            <a:r>
              <a:rPr lang="en-CA" b="0" i="0" u="none" strike="noStrike" baseline="0" dirty="0" smtClean="0">
                <a:latin typeface="Arial" panose="020B0604020202020204" pitchFamily="34" charset="0"/>
              </a:rPr>
              <a:t>However, there are practical issues with relying on this sort of data alone. </a:t>
            </a:r>
          </a:p>
          <a:p>
            <a:pPr marL="354013" lvl="0" indent="-354013">
              <a:lnSpc>
                <a:spcPct val="120000"/>
              </a:lnSpc>
            </a:pPr>
            <a:r>
              <a:rPr lang="en-CA" b="0" i="0" u="none" strike="noStrike" baseline="0" dirty="0" smtClean="0">
                <a:latin typeface="Arial" panose="020B0604020202020204" pitchFamily="34" charset="0"/>
              </a:rPr>
              <a:t>The sensors themselves are too intrusive or awkward for most everyday uses, and the data requires expert analysis—or </a:t>
            </a:r>
            <a:r>
              <a:rPr lang="en-CA" dirty="0">
                <a:latin typeface="Arial" panose="020B0604020202020204" pitchFamily="34" charset="0"/>
              </a:rPr>
              <a:t>intelligent systems—to </a:t>
            </a:r>
            <a:r>
              <a:rPr lang="en-CA" b="0" i="0" u="none" strike="noStrike" baseline="0" dirty="0" smtClean="0">
                <a:latin typeface="Arial" panose="020B0604020202020204" pitchFamily="34" charset="0"/>
              </a:rPr>
              <a:t>interpret the significance of changes. </a:t>
            </a:r>
          </a:p>
          <a:p>
            <a:pPr marL="354013" lvl="0" indent="-354013">
              <a:lnSpc>
                <a:spcPct val="120000"/>
              </a:lnSpc>
            </a:pPr>
            <a:r>
              <a:rPr lang="en-CA" b="0" i="0" u="none" strike="noStrike" baseline="0" dirty="0" smtClean="0">
                <a:latin typeface="Arial" panose="020B0604020202020204" pitchFamily="34" charset="0"/>
              </a:rPr>
              <a:t>Also, individual physiological signs tend to indicate a general increase in arousal rather than specific emotions, and the same combinations of physiological signs can belong to </a:t>
            </a:r>
            <a:r>
              <a:rPr lang="en-CA" dirty="0">
                <a:latin typeface="Arial" panose="020B0604020202020204" pitchFamily="34" charset="0"/>
              </a:rPr>
              <a:t>different emotions—the </a:t>
            </a:r>
            <a:r>
              <a:rPr lang="en-CA" b="0" i="0" u="none" strike="noStrike" baseline="0" dirty="0" smtClean="0">
                <a:latin typeface="Arial" panose="020B0604020202020204" pitchFamily="34" charset="0"/>
              </a:rPr>
              <a:t>signs of disgust and amusement are very similar, for example. </a:t>
            </a:r>
          </a:p>
          <a:p>
            <a:pPr marL="354013" indent="-354013">
              <a:lnSpc>
                <a:spcPct val="120000"/>
              </a:lnSpc>
            </a:pPr>
            <a:r>
              <a:rPr lang="en-CA" b="0" i="0" u="none" strike="noStrike" baseline="0" dirty="0" smtClean="0">
                <a:latin typeface="Arial" panose="020B0604020202020204" pitchFamily="34" charset="0"/>
              </a:rPr>
              <a:t>Hence the need for the detection of other physical signs and/or pattern recognition to support computers in recognizing emotions.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78226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513"/>
            <a:ext cx="7886700" cy="496888"/>
          </a:xfrm>
        </p:spPr>
        <p:txBody>
          <a:bodyPr/>
          <a:lstStyle/>
          <a:p>
            <a:r>
              <a:rPr lang="en-US" sz="3600" i="0" u="none" strike="noStrike" kern="1400" baseline="0" dirty="0" err="1">
                <a:latin typeface="Arial" panose="020B0604020202020204" pitchFamily="34" charset="0"/>
              </a:rPr>
              <a:t>StartleCam</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63676"/>
            <a:ext cx="8194263" cy="4752974"/>
          </a:xfrm>
        </p:spPr>
        <p:txBody>
          <a:bodyPr>
            <a:noAutofit/>
          </a:bodyPr>
          <a:lstStyle/>
          <a:p>
            <a:pPr marL="354013" indent="-354013">
              <a:lnSpc>
                <a:spcPts val="1700"/>
              </a:lnSpc>
              <a:spcBef>
                <a:spcPts val="100"/>
              </a:spcBef>
            </a:pPr>
            <a:r>
              <a:rPr lang="en-CA" sz="1600" b="0" i="0" u="none" strike="noStrike" baseline="0" dirty="0" smtClean="0">
                <a:latin typeface="Arial" panose="020B0604020202020204" pitchFamily="34" charset="0"/>
              </a:rPr>
              <a:t>StartleCam is a wearable video camera, computer and sensing system, which enables the camera to be controlled via both conscious and preconscious events involving the wearer. </a:t>
            </a:r>
          </a:p>
          <a:p>
            <a:pPr marL="354013" indent="-354013">
              <a:lnSpc>
                <a:spcPts val="1700"/>
              </a:lnSpc>
              <a:spcBef>
                <a:spcPts val="100"/>
              </a:spcBef>
            </a:pPr>
            <a:r>
              <a:rPr lang="en-CA" sz="1600" b="0" i="0" u="none" strike="noStrike" baseline="0" dirty="0" smtClean="0">
                <a:latin typeface="Arial" panose="020B0604020202020204" pitchFamily="34" charset="0"/>
              </a:rPr>
              <a:t>Traditionally, a wearer consciously hits ‘record’ on the video camera, or runs a computer script to trigger the camera according to some </a:t>
            </a:r>
            <a:r>
              <a:rPr lang="en-CA" sz="1600" b="0" i="0" u="none" strike="noStrike" baseline="0" dirty="0" err="1" smtClean="0">
                <a:latin typeface="Arial" panose="020B0604020202020204" pitchFamily="34" charset="0"/>
              </a:rPr>
              <a:t>prespecified</a:t>
            </a:r>
            <a:r>
              <a:rPr lang="en-CA" sz="1600" b="0" i="0" u="none" strike="noStrike" baseline="0" dirty="0" smtClean="0">
                <a:latin typeface="Arial" panose="020B0604020202020204" pitchFamily="34" charset="0"/>
              </a:rPr>
              <a:t> frequency. </a:t>
            </a:r>
          </a:p>
          <a:p>
            <a:pPr marL="354013" indent="-354013">
              <a:lnSpc>
                <a:spcPts val="1700"/>
              </a:lnSpc>
              <a:spcBef>
                <a:spcPts val="100"/>
              </a:spcBef>
            </a:pPr>
            <a:r>
              <a:rPr lang="en-CA" sz="1600" b="0" i="0" u="none" strike="noStrike" baseline="0" dirty="0" smtClean="0">
                <a:latin typeface="Arial" panose="020B0604020202020204" pitchFamily="34" charset="0"/>
              </a:rPr>
              <a:t>The system described here offers an additional option: images are saved by the system when it detects certain events of supposed interest to the wearer. </a:t>
            </a:r>
          </a:p>
          <a:p>
            <a:pPr marL="354013" indent="-354013">
              <a:lnSpc>
                <a:spcPts val="1700"/>
              </a:lnSpc>
              <a:spcBef>
                <a:spcPts val="100"/>
              </a:spcBef>
            </a:pPr>
            <a:r>
              <a:rPr lang="en-CA" sz="1600" b="0" i="0" u="none" strike="noStrike" baseline="0" dirty="0" smtClean="0">
                <a:latin typeface="Arial" panose="020B0604020202020204" pitchFamily="34" charset="0"/>
              </a:rPr>
              <a:t>The implementation described here aims to capture events that are likely to get the user’s attention and to be remembered. </a:t>
            </a:r>
          </a:p>
          <a:p>
            <a:pPr marL="354013" indent="-354013">
              <a:lnSpc>
                <a:spcPts val="1700"/>
              </a:lnSpc>
              <a:spcBef>
                <a:spcPts val="100"/>
              </a:spcBef>
            </a:pPr>
            <a:r>
              <a:rPr lang="en-CA" sz="1600" b="0" i="0" u="none" strike="noStrike" baseline="0" dirty="0" smtClean="0">
                <a:latin typeface="Arial" panose="020B0604020202020204" pitchFamily="34" charset="0"/>
              </a:rPr>
              <a:t>Attention and memory are highly correlated with what psychologists call arousal level, and the latter is often signalled by skin conductivity changes; consequently, StartleCam monitors the wearer’s skin conductivity. </a:t>
            </a:r>
          </a:p>
          <a:p>
            <a:pPr marL="354013" indent="-354013">
              <a:lnSpc>
                <a:spcPts val="1700"/>
              </a:lnSpc>
              <a:spcBef>
                <a:spcPts val="100"/>
              </a:spcBef>
            </a:pPr>
            <a:r>
              <a:rPr lang="en-CA" sz="1600" b="0" i="0" u="none" strike="noStrike" baseline="0" dirty="0" smtClean="0">
                <a:latin typeface="Arial" panose="020B0604020202020204" pitchFamily="34" charset="0"/>
              </a:rPr>
              <a:t>StartleCam looks for patterns indicative of a ‘startle response’ in the skin conductivity signal. </a:t>
            </a:r>
          </a:p>
          <a:p>
            <a:pPr marL="354013" indent="-354013">
              <a:lnSpc>
                <a:spcPts val="1700"/>
              </a:lnSpc>
              <a:spcBef>
                <a:spcPts val="100"/>
              </a:spcBef>
            </a:pPr>
            <a:r>
              <a:rPr lang="en-CA" sz="1600" b="0" i="0" u="none" strike="noStrike" baseline="0" dirty="0" smtClean="0">
                <a:latin typeface="Arial" panose="020B0604020202020204" pitchFamily="34" charset="0"/>
              </a:rPr>
              <a:t>When this response is detected, a buffer of digital images, recently captured by the wearer’s digital camera, is downloaded and optionally transmitted wirelessly to a Web server. </a:t>
            </a:r>
          </a:p>
          <a:p>
            <a:pPr marL="354013" indent="-354013">
              <a:lnSpc>
                <a:spcPts val="1700"/>
              </a:lnSpc>
              <a:spcBef>
                <a:spcPts val="100"/>
              </a:spcBef>
            </a:pPr>
            <a:r>
              <a:rPr lang="en-CA" sz="1600" b="0" i="0" u="none" strike="noStrike" baseline="0" dirty="0" smtClean="0">
                <a:latin typeface="Arial" panose="020B0604020202020204" pitchFamily="34" charset="0"/>
              </a:rPr>
              <a:t>This selective storage of digital images creates a ‘flashbulb’ memory archive for the wearable which aims to mimic the wearer’s own selective memory response. </a:t>
            </a:r>
          </a:p>
          <a:p>
            <a:pPr marL="354013" indent="-354013">
              <a:lnSpc>
                <a:spcPts val="1700"/>
              </a:lnSpc>
              <a:spcBef>
                <a:spcPts val="100"/>
              </a:spcBef>
            </a:pPr>
            <a:r>
              <a:rPr lang="en-CA" sz="1600" b="0" i="0" u="none" strike="noStrike" baseline="0" dirty="0" smtClean="0">
                <a:latin typeface="Arial" panose="020B0604020202020204" pitchFamily="34" charset="0"/>
              </a:rPr>
              <a:t>Using a startle detection filter, the StartleCam system has been demonstrated to work on several wearers in both indoor and outdoor ambulatory environments.</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27979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9375"/>
            <a:ext cx="7886700" cy="1325563"/>
          </a:xfrm>
        </p:spPr>
        <p:txBody>
          <a:bodyPr/>
          <a:lstStyle/>
          <a:p>
            <a:r>
              <a:rPr lang="en-US" sz="3600" i="0" u="none" strike="noStrike" kern="1400" baseline="0" dirty="0">
                <a:latin typeface="Arial" panose="020B0604020202020204" pitchFamily="34" charset="0"/>
              </a:rPr>
              <a:t>Recognizing emotions in </a:t>
            </a:r>
            <a:r>
              <a:rPr lang="en-US" sz="3600" i="0" u="none" strike="noStrike" kern="1400" baseline="0" dirty="0" smtClean="0">
                <a:latin typeface="Arial" panose="020B0604020202020204" pitchFamily="34" charset="0"/>
              </a:rPr>
              <a:t>practice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530350"/>
            <a:ext cx="8194263" cy="4743450"/>
          </a:xfrm>
        </p:spPr>
        <p:txBody>
          <a:bodyPr>
            <a:normAutofit fontScale="77500" lnSpcReduction="20000"/>
          </a:bodyPr>
          <a:lstStyle/>
          <a:p>
            <a:pPr marL="354013" indent="-354013">
              <a:lnSpc>
                <a:spcPct val="120000"/>
              </a:lnSpc>
            </a:pPr>
            <a:r>
              <a:rPr lang="en-CA" b="0" i="0" u="none" strike="noStrike" baseline="0" dirty="0" smtClean="0">
                <a:latin typeface="Arial" panose="020B0604020202020204" pitchFamily="34" charset="0"/>
              </a:rPr>
              <a:t>Pattern recognition was exploited in work by Picard and her team which was designed to explore whether a wearable computer could recognize a person’s emotions over an extended period of time (Picard et al., 2001). Over a period of ‘many weeks,’ four sensors captured</a:t>
            </a:r>
          </a:p>
          <a:p>
            <a:pPr marL="354013" indent="-354013">
              <a:lnSpc>
                <a:spcPct val="120000"/>
              </a:lnSpc>
            </a:pPr>
            <a:r>
              <a:rPr lang="en-CA" b="0" i="0" u="none" strike="noStrike" baseline="0" dirty="0" smtClean="0">
                <a:latin typeface="Arial" panose="020B0604020202020204" pitchFamily="34" charset="0"/>
              </a:rPr>
              <a:t>an electromyogram (indicating muscle activity)</a:t>
            </a:r>
          </a:p>
          <a:p>
            <a:pPr marL="354013" indent="-354013">
              <a:lnSpc>
                <a:spcPct val="120000"/>
              </a:lnSpc>
            </a:pPr>
            <a:r>
              <a:rPr lang="en-CA" b="0" i="0" u="none" strike="noStrike" baseline="0" dirty="0" smtClean="0">
                <a:latin typeface="Arial" panose="020B0604020202020204" pitchFamily="34" charset="0"/>
              </a:rPr>
              <a:t>skin conductance</a:t>
            </a:r>
          </a:p>
          <a:p>
            <a:pPr marL="354013" indent="-354013">
              <a:lnSpc>
                <a:spcPct val="120000"/>
              </a:lnSpc>
            </a:pPr>
            <a:r>
              <a:rPr lang="en-CA" b="0" i="0" u="none" strike="noStrike" baseline="0" dirty="0" smtClean="0">
                <a:latin typeface="Arial" panose="020B0604020202020204" pitchFamily="34" charset="0"/>
              </a:rPr>
              <a:t>blood volume pulse (a measure of arousal)</a:t>
            </a:r>
          </a:p>
          <a:p>
            <a:pPr marL="354013" indent="-354013">
              <a:lnSpc>
                <a:spcPct val="120000"/>
              </a:lnSpc>
            </a:pPr>
            <a:r>
              <a:rPr lang="en-CA" b="0" i="0" u="none" strike="noStrike" baseline="0" dirty="0" smtClean="0">
                <a:latin typeface="Arial" panose="020B0604020202020204" pitchFamily="34" charset="0"/>
              </a:rPr>
              <a:t>respiration rate.</a:t>
            </a:r>
          </a:p>
          <a:p>
            <a:pPr marL="354013" indent="-354013">
              <a:lnSpc>
                <a:spcPct val="120000"/>
              </a:lnSpc>
            </a:pPr>
            <a:r>
              <a:rPr lang="en-CA" b="0" i="0" u="none" strike="noStrike" baseline="0" dirty="0" smtClean="0">
                <a:latin typeface="Arial" panose="020B0604020202020204" pitchFamily="34" charset="0"/>
              </a:rPr>
              <a:t>By using pattern recognition algorithms, eight emotions were distinguishable at levels significantly higher than chance. </a:t>
            </a:r>
          </a:p>
          <a:p>
            <a:pPr marL="354013" indent="-354013">
              <a:lnSpc>
                <a:spcPct val="120000"/>
              </a:lnSpc>
            </a:pPr>
            <a:r>
              <a:rPr lang="en-CA" b="0" i="0" u="none" strike="noStrike" baseline="0" dirty="0" smtClean="0">
                <a:latin typeface="Arial" panose="020B0604020202020204" pitchFamily="34" charset="0"/>
              </a:rPr>
              <a:t>This does not mean, however, that computers can recognize people’s emotions with reliable accuracy—the main reason being that the recognition software was constrained to a forced choice among the eight defined emotions.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20813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9375"/>
            <a:ext cx="7886700" cy="1325563"/>
          </a:xfrm>
        </p:spPr>
        <p:txBody>
          <a:bodyPr/>
          <a:lstStyle/>
          <a:p>
            <a:r>
              <a:rPr lang="en-US" sz="3600" i="0" u="none" strike="noStrike" kern="1400" baseline="0" dirty="0">
                <a:latin typeface="Arial" panose="020B0604020202020204" pitchFamily="34" charset="0"/>
              </a:rPr>
              <a:t>Recognizing emotions in </a:t>
            </a:r>
            <a:r>
              <a:rPr lang="en-US" sz="3600" i="0" u="none" strike="noStrike" kern="1400" baseline="0" dirty="0" smtClean="0">
                <a:latin typeface="Arial" panose="020B0604020202020204" pitchFamily="34" charset="0"/>
              </a:rPr>
              <a:t>practice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528764"/>
            <a:ext cx="8291101" cy="4668836"/>
          </a:xfrm>
        </p:spPr>
        <p:txBody>
          <a:bodyPr>
            <a:noAutofit/>
          </a:bodyPr>
          <a:lstStyle/>
          <a:p>
            <a:pPr marL="354013" indent="-354013">
              <a:lnSpc>
                <a:spcPts val="1800"/>
              </a:lnSpc>
              <a:spcBef>
                <a:spcPts val="0"/>
              </a:spcBef>
            </a:pPr>
            <a:r>
              <a:rPr lang="en-CA" sz="1600" b="0" i="0" u="none" strike="noStrike" baseline="0" dirty="0" smtClean="0">
                <a:latin typeface="Arial" panose="020B0604020202020204" pitchFamily="34" charset="0"/>
              </a:rPr>
              <a:t>But as Picard notes, even partial recognition can be helpful—provided that the wrong emotion is not positively identified. </a:t>
            </a:r>
          </a:p>
          <a:p>
            <a:pPr marL="354013" indent="-354013">
              <a:lnSpc>
                <a:spcPts val="1800"/>
              </a:lnSpc>
              <a:spcBef>
                <a:spcPts val="0"/>
              </a:spcBef>
            </a:pPr>
            <a:r>
              <a:rPr lang="en-CA" sz="1600" b="0" i="0" u="none" strike="noStrike" baseline="0" dirty="0" smtClean="0">
                <a:latin typeface="Arial" panose="020B0604020202020204" pitchFamily="34" charset="0"/>
              </a:rPr>
              <a:t>Elsewhere at MIT, work has been targeted at identifying rather more diffuse emotions such as ‘the state you are in when all is going well with the computer,’ as contrasted with ‘the state you are in when encountering annoying usability problems’ (Picard, 2003). </a:t>
            </a:r>
          </a:p>
          <a:p>
            <a:pPr marL="354013" indent="-354013">
              <a:lnSpc>
                <a:spcPts val="1800"/>
              </a:lnSpc>
              <a:spcBef>
                <a:spcPts val="0"/>
              </a:spcBef>
            </a:pPr>
            <a:r>
              <a:rPr lang="en-CA" sz="1600" b="0" i="0" u="none" strike="noStrike" baseline="0" dirty="0" smtClean="0">
                <a:latin typeface="Arial" panose="020B0604020202020204" pitchFamily="34" charset="0"/>
              </a:rPr>
              <a:t>There is clear value here for developing applications that mitigate user frustration.</a:t>
            </a:r>
          </a:p>
          <a:p>
            <a:pPr marL="354013" indent="-354013">
              <a:lnSpc>
                <a:spcPts val="1800"/>
              </a:lnSpc>
              <a:spcBef>
                <a:spcPts val="0"/>
              </a:spcBef>
            </a:pPr>
            <a:r>
              <a:rPr lang="en-CA" sz="1600" b="0" i="0" u="none" strike="noStrike" baseline="0" dirty="0" smtClean="0">
                <a:latin typeface="Arial" panose="020B0604020202020204" pitchFamily="34" charset="0"/>
              </a:rPr>
              <a:t>Tracking changes in facial expression offers another means of extending the data from physiology. </a:t>
            </a:r>
          </a:p>
          <a:p>
            <a:pPr marL="354013" indent="-354013">
              <a:lnSpc>
                <a:spcPts val="1800"/>
              </a:lnSpc>
              <a:spcBef>
                <a:spcPts val="0"/>
              </a:spcBef>
            </a:pPr>
            <a:r>
              <a:rPr lang="en-CA" sz="1600" b="0" i="0" u="none" strike="noStrike" baseline="0" dirty="0" smtClean="0">
                <a:latin typeface="Arial" panose="020B0604020202020204" pitchFamily="34" charset="0"/>
              </a:rPr>
              <a:t>In one experiment, for example, Ward et al. (2003) used a commercially available facial tracking package. </a:t>
            </a:r>
          </a:p>
          <a:p>
            <a:pPr marL="354013" indent="-354013">
              <a:lnSpc>
                <a:spcPts val="1800"/>
              </a:lnSpc>
              <a:spcBef>
                <a:spcPts val="0"/>
              </a:spcBef>
            </a:pPr>
            <a:r>
              <a:rPr lang="en-CA" sz="1600" b="0" i="0" u="none" strike="noStrike" baseline="0" dirty="0" smtClean="0">
                <a:latin typeface="Arial" panose="020B0604020202020204" pitchFamily="34" charset="0"/>
              </a:rPr>
              <a:t>The software works by tracking facial movements detected from a video of the face. The findings suggested the following:</a:t>
            </a:r>
          </a:p>
          <a:p>
            <a:pPr marL="354013" indent="-354013">
              <a:lnSpc>
                <a:spcPts val="1800"/>
              </a:lnSpc>
              <a:spcBef>
                <a:spcPts val="0"/>
              </a:spcBef>
            </a:pPr>
            <a:r>
              <a:rPr lang="en-CA" sz="1600" b="0" i="0" u="none" strike="noStrike" baseline="0" dirty="0" smtClean="0">
                <a:latin typeface="Arial" panose="020B0604020202020204" pitchFamily="34" charset="0"/>
              </a:rPr>
              <a:t>Facial expressions change in response to even relatively minor interaction events (in this case low-key surprising and amusing events, where the latter produced a weaker reaction).</a:t>
            </a:r>
          </a:p>
          <a:p>
            <a:pPr marL="354013" indent="-354013">
              <a:lnSpc>
                <a:spcPts val="1800"/>
              </a:lnSpc>
              <a:spcBef>
                <a:spcPts val="0"/>
              </a:spcBef>
            </a:pPr>
            <a:r>
              <a:rPr lang="en-CA" sz="1600" b="0" i="0" u="none" strike="noStrike" baseline="0" dirty="0" smtClean="0">
                <a:latin typeface="Arial" panose="020B0604020202020204" pitchFamily="34" charset="0"/>
              </a:rPr>
              <a:t>These changes were detected by the tracking software.</a:t>
            </a:r>
          </a:p>
          <a:p>
            <a:pPr marL="354013" indent="-354013">
              <a:lnSpc>
                <a:spcPts val="1800"/>
              </a:lnSpc>
              <a:spcBef>
                <a:spcPts val="0"/>
              </a:spcBef>
            </a:pPr>
            <a:r>
              <a:rPr lang="en-CA" sz="1600" b="0" i="0" u="none" strike="noStrike" baseline="0" dirty="0" smtClean="0">
                <a:latin typeface="Arial" panose="020B0604020202020204" pitchFamily="34" charset="0"/>
              </a:rPr>
              <a:t>The authors concluded that the approach has potential as a tool for detecting emotions evoked by interacting with computers, but best performance in recognizing emotions (rather than simply tracking physical changes) is likely to be more successful with a combination of data sources.</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369934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9375"/>
            <a:ext cx="7886700" cy="1325563"/>
          </a:xfrm>
        </p:spPr>
        <p:txBody>
          <a:bodyPr/>
          <a:lstStyle/>
          <a:p>
            <a:r>
              <a:rPr lang="en-US" sz="3600" i="0" u="none" strike="noStrike" kern="1400" baseline="0" dirty="0">
                <a:latin typeface="Arial" panose="020B0604020202020204" pitchFamily="34" charset="0"/>
              </a:rPr>
              <a:t>Recognizing emotions in </a:t>
            </a:r>
            <a:r>
              <a:rPr lang="en-US" sz="3600" i="0" u="none" strike="noStrike" kern="1400" baseline="0" dirty="0" smtClean="0">
                <a:latin typeface="Arial" panose="020B0604020202020204" pitchFamily="34" charset="0"/>
              </a:rPr>
              <a:t>practice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530351"/>
            <a:ext cx="8194263" cy="4752974"/>
          </a:xfrm>
        </p:spPr>
        <p:txBody>
          <a:bodyPr>
            <a:noAutofit/>
          </a:bodyPr>
          <a:lstStyle/>
          <a:p>
            <a:pPr marL="354013" indent="-354013">
              <a:lnSpc>
                <a:spcPts val="1750"/>
              </a:lnSpc>
              <a:spcBef>
                <a:spcPts val="0"/>
              </a:spcBef>
            </a:pPr>
            <a:r>
              <a:rPr lang="en-CA" sz="1600" b="0" i="0" u="none" strike="noStrike" baseline="0" dirty="0" smtClean="0">
                <a:latin typeface="Arial" panose="020B0604020202020204" pitchFamily="34" charset="0"/>
              </a:rPr>
              <a:t>Most applications of computer recognition of emotion lie in the development of systems that moderate their responses to respond to user frustration, stress or anxiety. </a:t>
            </a:r>
          </a:p>
          <a:p>
            <a:pPr marL="354013" indent="-354013">
              <a:lnSpc>
                <a:spcPts val="1750"/>
              </a:lnSpc>
              <a:spcBef>
                <a:spcPts val="0"/>
              </a:spcBef>
            </a:pPr>
            <a:r>
              <a:rPr lang="en-CA" sz="1600" b="0" i="0" u="none" strike="noStrike" baseline="0" dirty="0" smtClean="0">
                <a:latin typeface="Arial" panose="020B0604020202020204" pitchFamily="34" charset="0"/>
              </a:rPr>
              <a:t>However, there are worthwhile applications in domains beyond computing per se. </a:t>
            </a:r>
          </a:p>
          <a:p>
            <a:pPr marL="354013" indent="-354013">
              <a:lnSpc>
                <a:spcPts val="1750"/>
              </a:lnSpc>
              <a:spcBef>
                <a:spcPts val="0"/>
              </a:spcBef>
            </a:pPr>
            <a:r>
              <a:rPr lang="en-CA" sz="1600" b="0" i="0" u="none" strike="noStrike" baseline="0" dirty="0" smtClean="0">
                <a:latin typeface="Arial" panose="020B0604020202020204" pitchFamily="34" charset="0"/>
              </a:rPr>
              <a:t>One of the most significant of these is healthcare, where taking account of affective state is a vital element of patient care. </a:t>
            </a:r>
          </a:p>
          <a:p>
            <a:pPr marL="354013" indent="-354013">
              <a:lnSpc>
                <a:spcPts val="1750"/>
              </a:lnSpc>
              <a:spcBef>
                <a:spcPts val="0"/>
              </a:spcBef>
            </a:pPr>
            <a:r>
              <a:rPr lang="en-CA" sz="1600" b="0" i="0" u="none" strike="noStrike" baseline="0" dirty="0" smtClean="0">
                <a:latin typeface="Arial" panose="020B0604020202020204" pitchFamily="34" charset="0"/>
              </a:rPr>
              <a:t>In </a:t>
            </a:r>
            <a:r>
              <a:rPr lang="en-CA" sz="1600" b="0" i="0" u="none" strike="noStrike" baseline="0" dirty="0" err="1" smtClean="0">
                <a:latin typeface="Arial" panose="020B0604020202020204" pitchFamily="34" charset="0"/>
              </a:rPr>
              <a:t>telehealthcare</a:t>
            </a:r>
            <a:r>
              <a:rPr lang="en-CA" sz="1600" b="0" i="0" u="none" strike="noStrike" baseline="0" dirty="0" smtClean="0">
                <a:latin typeface="Arial" panose="020B0604020202020204" pitchFamily="34" charset="0"/>
              </a:rPr>
              <a:t>, however, the clinician’s scope for doing this is rather limited. </a:t>
            </a:r>
          </a:p>
          <a:p>
            <a:pPr marL="354013" indent="-354013">
              <a:lnSpc>
                <a:spcPts val="1750"/>
              </a:lnSpc>
              <a:spcBef>
                <a:spcPts val="0"/>
              </a:spcBef>
            </a:pPr>
            <a:r>
              <a:rPr lang="en-CA" sz="1600" b="0" i="0" u="none" strike="noStrike" baseline="0" dirty="0" err="1" smtClean="0">
                <a:latin typeface="Arial" panose="020B0604020202020204" pitchFamily="34" charset="0"/>
              </a:rPr>
              <a:t>Telehealthcare</a:t>
            </a:r>
            <a:r>
              <a:rPr lang="en-CA" sz="1600" b="0" i="0" u="none" strike="noStrike" baseline="0" dirty="0" smtClean="0">
                <a:latin typeface="Arial" panose="020B0604020202020204" pitchFamily="34" charset="0"/>
              </a:rPr>
              <a:t> is used for such applications as collecting ‘vital signs’ such as blood pressure, checking that medication has been taken or compliance with other medical directions. </a:t>
            </a:r>
          </a:p>
          <a:p>
            <a:pPr marL="354013" indent="-354013">
              <a:lnSpc>
                <a:spcPts val="1750"/>
              </a:lnSpc>
              <a:spcBef>
                <a:spcPts val="0"/>
              </a:spcBef>
            </a:pPr>
            <a:r>
              <a:rPr lang="en-CA" sz="1600" b="0" i="0" u="none" strike="noStrike" baseline="0" dirty="0" err="1" smtClean="0">
                <a:latin typeface="Arial" panose="020B0604020202020204" pitchFamily="34" charset="0"/>
              </a:rPr>
              <a:t>Lisetti</a:t>
            </a:r>
            <a:r>
              <a:rPr lang="en-CA" sz="1600" b="0" i="0" u="none" strike="noStrike" baseline="0" dirty="0" smtClean="0">
                <a:latin typeface="Arial" panose="020B0604020202020204" pitchFamily="34" charset="0"/>
              </a:rPr>
              <a:t> et al. (2003) report early work on an application designed to improve affective information in this context. </a:t>
            </a:r>
          </a:p>
          <a:p>
            <a:pPr marL="354013" indent="-354013">
              <a:lnSpc>
                <a:spcPts val="1750"/>
              </a:lnSpc>
              <a:spcBef>
                <a:spcPts val="0"/>
              </a:spcBef>
            </a:pPr>
            <a:r>
              <a:rPr lang="en-CA" sz="1600" b="0" i="0" u="none" strike="noStrike" baseline="0" dirty="0" smtClean="0">
                <a:latin typeface="Arial" panose="020B0604020202020204" pitchFamily="34" charset="0"/>
              </a:rPr>
              <a:t>The system models the patient’s affective state using multiple inputs from wearable sensors and other devices such as a camera. </a:t>
            </a:r>
          </a:p>
          <a:p>
            <a:pPr marL="354013" indent="-354013">
              <a:lnSpc>
                <a:spcPts val="1750"/>
              </a:lnSpc>
              <a:spcBef>
                <a:spcPts val="0"/>
              </a:spcBef>
            </a:pPr>
            <a:r>
              <a:rPr lang="en-CA" sz="1600" b="0" i="0" u="none" strike="noStrike" baseline="0" dirty="0" smtClean="0">
                <a:latin typeface="Arial" panose="020B0604020202020204" pitchFamily="34" charset="0"/>
              </a:rPr>
              <a:t>The identified emotions are then mapped on to intelligent agents which are embodied as avatars. </a:t>
            </a:r>
          </a:p>
          <a:p>
            <a:pPr marL="354013" indent="-354013">
              <a:lnSpc>
                <a:spcPts val="1750"/>
              </a:lnSpc>
              <a:spcBef>
                <a:spcPts val="0"/>
              </a:spcBef>
            </a:pPr>
            <a:r>
              <a:rPr lang="en-CA" sz="1600" b="0" i="0" u="none" strike="noStrike" baseline="0" dirty="0" smtClean="0">
                <a:latin typeface="Arial" panose="020B0604020202020204" pitchFamily="34" charset="0"/>
              </a:rPr>
              <a:t>The personal avatar is then able to ‘chat’ to the patient to confirm the emotions identified, and also to reflect this state in supplementing textual communication between patient and clinician</a:t>
            </a:r>
          </a:p>
          <a:p>
            <a:pPr marL="354013" indent="-354013">
              <a:lnSpc>
                <a:spcPts val="1750"/>
              </a:lnSpc>
              <a:spcBef>
                <a:spcPts val="0"/>
              </a:spcBef>
            </a:pPr>
            <a:r>
              <a:rPr lang="en-CA" sz="1600" b="0" i="0" u="none" strike="noStrike" baseline="0" dirty="0" smtClean="0">
                <a:latin typeface="Arial" panose="020B0604020202020204" pitchFamily="34" charset="0"/>
              </a:rPr>
              <a:t>Preliminary results showed 90%  success in recognizing sadness, 80% success for anger, 80% for fear and 70% for frustration.</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5248742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125"/>
            <a:ext cx="7886700" cy="625475"/>
          </a:xfrm>
        </p:spPr>
        <p:txBody>
          <a:bodyPr/>
          <a:lstStyle/>
          <a:p>
            <a:r>
              <a:rPr lang="en-US" sz="3600" i="0" u="none" strike="noStrike" kern="1400" baseline="0" dirty="0">
                <a:latin typeface="Arial" panose="020B0604020202020204" pitchFamily="34" charset="0"/>
              </a:rPr>
              <a:t>Affective </a:t>
            </a:r>
            <a:r>
              <a:rPr lang="en-US" sz="3600" i="0" u="none" strike="noStrike" kern="1400" baseline="0" dirty="0" smtClean="0">
                <a:latin typeface="Arial" panose="020B0604020202020204" pitchFamily="34" charset="0"/>
              </a:rPr>
              <a:t>wearables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5099"/>
            <a:ext cx="8194263" cy="4752975"/>
          </a:xfrm>
        </p:spPr>
        <p:txBody>
          <a:bodyPr>
            <a:noAutofit/>
          </a:bodyPr>
          <a:lstStyle/>
          <a:p>
            <a:pPr marL="354013" indent="-354013">
              <a:lnSpc>
                <a:spcPts val="2400"/>
              </a:lnSpc>
              <a:spcBef>
                <a:spcPts val="100"/>
              </a:spcBef>
            </a:pPr>
            <a:r>
              <a:rPr lang="en-CA" sz="1800" b="0" i="0" u="none" strike="noStrike" baseline="0" dirty="0" smtClean="0">
                <a:latin typeface="Arial" panose="020B0604020202020204" pitchFamily="34" charset="0"/>
              </a:rPr>
              <a:t>‘An affective wearable is a wearable system equipped with sensors and tools that enables recognition of its wearer’s affective patterns’ (Picard, 1997, p. 227). </a:t>
            </a:r>
          </a:p>
          <a:p>
            <a:pPr marL="354013" indent="-354013">
              <a:lnSpc>
                <a:spcPts val="2400"/>
              </a:lnSpc>
              <a:spcBef>
                <a:spcPts val="100"/>
              </a:spcBef>
            </a:pPr>
            <a:r>
              <a:rPr lang="en-CA" sz="1800" b="0" i="0" u="none" strike="noStrike" baseline="0" dirty="0" smtClean="0">
                <a:latin typeface="Arial" panose="020B0604020202020204" pitchFamily="34" charset="0"/>
              </a:rPr>
              <a:t>Wearable computers are not merely portable like a laptop or a Walkman but can be used whether we are walking, standing or travelling. </a:t>
            </a:r>
          </a:p>
          <a:p>
            <a:pPr marL="354013" indent="-354013">
              <a:lnSpc>
                <a:spcPts val="2400"/>
              </a:lnSpc>
              <a:spcBef>
                <a:spcPts val="100"/>
              </a:spcBef>
            </a:pPr>
            <a:r>
              <a:rPr lang="en-CA" sz="1800" b="0" i="0" u="none" strike="noStrike" baseline="0" dirty="0" smtClean="0">
                <a:latin typeface="Arial" panose="020B0604020202020204" pitchFamily="34" charset="0"/>
              </a:rPr>
              <a:t>Wearables are also always on (in every sense). </a:t>
            </a:r>
          </a:p>
          <a:p>
            <a:pPr marL="354013" indent="-354013">
              <a:lnSpc>
                <a:spcPts val="2400"/>
              </a:lnSpc>
              <a:spcBef>
                <a:spcPts val="100"/>
              </a:spcBef>
            </a:pPr>
            <a:r>
              <a:rPr lang="en-CA" sz="1800" b="0" i="0" u="none" strike="noStrike" baseline="0" dirty="0" smtClean="0">
                <a:latin typeface="Arial" panose="020B0604020202020204" pitchFamily="34" charset="0"/>
              </a:rPr>
              <a:t>At present, a wide range of prototypes of affective wearables already exists, though they are far from complete or polished and require regular attention/maintenance. </a:t>
            </a:r>
          </a:p>
          <a:p>
            <a:pPr marL="354013" indent="-354013">
              <a:lnSpc>
                <a:spcPts val="2400"/>
              </a:lnSpc>
              <a:spcBef>
                <a:spcPts val="100"/>
              </a:spcBef>
            </a:pPr>
            <a:r>
              <a:rPr lang="en-CA" sz="1800" b="0" i="0" u="none" strike="noStrike" baseline="0" dirty="0" smtClean="0">
                <a:latin typeface="Arial" panose="020B0604020202020204" pitchFamily="34" charset="0"/>
              </a:rPr>
              <a:t>One of the clear advantages to the design and use of affective wearables is that they can supply information on affect naturalistically. </a:t>
            </a:r>
          </a:p>
          <a:p>
            <a:pPr marL="354013" indent="-354013">
              <a:lnSpc>
                <a:spcPts val="2400"/>
              </a:lnSpc>
              <a:spcBef>
                <a:spcPts val="100"/>
              </a:spcBef>
            </a:pPr>
            <a:r>
              <a:rPr lang="en-CA" sz="1800" b="0" i="0" u="none" strike="noStrike" baseline="0" dirty="0" smtClean="0">
                <a:latin typeface="Arial" panose="020B0604020202020204" pitchFamily="34" charset="0"/>
              </a:rPr>
              <a:t>Affective wearables provide an opportunity to study and test theories of emotion. </a:t>
            </a:r>
          </a:p>
          <a:p>
            <a:pPr marL="354013" indent="-354013">
              <a:lnSpc>
                <a:spcPts val="2400"/>
              </a:lnSpc>
              <a:spcBef>
                <a:spcPts val="100"/>
              </a:spcBef>
            </a:pPr>
            <a:r>
              <a:rPr lang="en-CA" sz="1800" b="0" i="0" u="none" strike="noStrike" baseline="0" dirty="0" smtClean="0">
                <a:latin typeface="Arial" panose="020B0604020202020204" pitchFamily="34" charset="0"/>
              </a:rPr>
              <a:t>Currently, the most common examples of affective wearables are affective </a:t>
            </a:r>
            <a:r>
              <a:rPr lang="en-CA" sz="1800" b="0" i="0" u="none" strike="noStrike" baseline="0" dirty="0" err="1" smtClean="0">
                <a:latin typeface="Arial" panose="020B0604020202020204" pitchFamily="34" charset="0"/>
              </a:rPr>
              <a:t>jewellry</a:t>
            </a:r>
            <a:r>
              <a:rPr lang="en-CA" sz="1800" b="0" i="0" u="none" strike="noStrike" baseline="0" dirty="0" smtClean="0">
                <a:latin typeface="Arial" panose="020B0604020202020204" pitchFamily="34" charset="0"/>
              </a:rPr>
              <a:t>.</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845442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513"/>
            <a:ext cx="7886700" cy="515938"/>
          </a:xfrm>
        </p:spPr>
        <p:txBody>
          <a:bodyPr/>
          <a:lstStyle/>
          <a:p>
            <a:r>
              <a:rPr lang="en-US" sz="3600" i="0" u="none" strike="noStrike" kern="1400" baseline="0" dirty="0">
                <a:latin typeface="Arial" panose="020B0604020202020204" pitchFamily="34" charset="0"/>
              </a:rPr>
              <a:t>Affective </a:t>
            </a:r>
            <a:r>
              <a:rPr lang="en-US" sz="3600" i="0" u="none" strike="noStrike" kern="1400" baseline="0" dirty="0" smtClean="0">
                <a:latin typeface="Arial" panose="020B0604020202020204" pitchFamily="34" charset="0"/>
              </a:rPr>
              <a:t>wearables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44625"/>
            <a:ext cx="8194263" cy="4870450"/>
          </a:xfrm>
        </p:spPr>
        <p:txBody>
          <a:bodyPr>
            <a:normAutofit fontScale="85000" lnSpcReduction="10000"/>
          </a:bodyPr>
          <a:lstStyle/>
          <a:p>
            <a:pPr marL="354013" indent="-354013">
              <a:lnSpc>
                <a:spcPct val="120000"/>
              </a:lnSpc>
            </a:pPr>
            <a:r>
              <a:rPr lang="en-CA" b="0" i="0" u="none" strike="noStrike" baseline="0" dirty="0" smtClean="0">
                <a:latin typeface="Arial" panose="020B0604020202020204" pitchFamily="34" charset="0"/>
              </a:rPr>
              <a:t>Figure 22.9 is an illustration of a piece of affective jewellery, in this instance an earring that also serves to display the wearer’s blood volume pressure using </a:t>
            </a:r>
            <a:r>
              <a:rPr lang="en-CA" b="0" i="0" u="none" strike="noStrike" baseline="0" dirty="0" err="1" smtClean="0">
                <a:latin typeface="Arial" panose="020B0604020202020204" pitchFamily="34" charset="0"/>
              </a:rPr>
              <a:t>photoplethysmography</a:t>
            </a:r>
            <a:r>
              <a:rPr lang="en-CA" b="0" i="0" u="none" strike="noStrike" baseline="0" dirty="0" smtClean="0">
                <a:latin typeface="Arial" panose="020B0604020202020204" pitchFamily="34" charset="0"/>
              </a:rPr>
              <a:t>. </a:t>
            </a:r>
          </a:p>
          <a:p>
            <a:pPr marL="354013" indent="-354013">
              <a:lnSpc>
                <a:spcPct val="120000"/>
              </a:lnSpc>
            </a:pPr>
            <a:r>
              <a:rPr lang="en-CA" b="0" i="0" u="none" strike="noStrike" baseline="0" dirty="0" smtClean="0">
                <a:latin typeface="Arial" panose="020B0604020202020204" pitchFamily="34" charset="0"/>
              </a:rPr>
              <a:t>This involves using an LED to sense the amount of blood flow in the earlobe. </a:t>
            </a:r>
          </a:p>
          <a:p>
            <a:pPr marL="354013" indent="-354013">
              <a:lnSpc>
                <a:spcPct val="120000"/>
              </a:lnSpc>
            </a:pPr>
            <a:r>
              <a:rPr lang="en-CA" b="0" i="0" u="none" strike="noStrike" baseline="0" dirty="0" smtClean="0">
                <a:latin typeface="Arial" panose="020B0604020202020204" pitchFamily="34" charset="0"/>
              </a:rPr>
              <a:t>From this reading both the heart beat and constriction of the blood vessel can be determined. </a:t>
            </a:r>
          </a:p>
          <a:p>
            <a:pPr marL="354013" indent="-354013">
              <a:lnSpc>
                <a:spcPct val="120000"/>
              </a:lnSpc>
            </a:pPr>
            <a:r>
              <a:rPr lang="en-CA" b="0" i="0" u="none" strike="noStrike" baseline="0" dirty="0" smtClean="0">
                <a:latin typeface="Arial" panose="020B0604020202020204" pitchFamily="34" charset="0"/>
              </a:rPr>
              <a:t>In practice, the earring proved to be very sensitive to movement but future applications might include being able to gauge the wearer’s reaction to consumer products.</a:t>
            </a:r>
          </a:p>
          <a:p>
            <a:pPr marL="354013" indent="-354013">
              <a:lnSpc>
                <a:spcPct val="120000"/>
              </a:lnSpc>
            </a:pPr>
            <a:r>
              <a:rPr lang="en-CA" b="0" i="0" u="none" strike="noStrike" baseline="0" dirty="0" smtClean="0">
                <a:latin typeface="Arial" panose="020B0604020202020204" pitchFamily="34" charset="0"/>
              </a:rPr>
              <a:t>Figure 22.10 is a further example of a system that can sample and transmit biometric data to larger computers for analysis. </a:t>
            </a:r>
          </a:p>
          <a:p>
            <a:pPr marL="354013" indent="-354013">
              <a:lnSpc>
                <a:spcPct val="120000"/>
              </a:lnSpc>
            </a:pPr>
            <a:r>
              <a:rPr lang="en-CA" b="0" i="0" u="none" strike="noStrike" baseline="0" dirty="0" smtClean="0">
                <a:latin typeface="Arial" panose="020B0604020202020204" pitchFamily="34" charset="0"/>
              </a:rPr>
              <a:t>The data is sent by way of an infrared (IR) link.</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37598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9414"/>
            <a:ext cx="7886700" cy="573086"/>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399" y="1416050"/>
            <a:ext cx="8194263" cy="4656138"/>
          </a:xfrm>
        </p:spPr>
        <p:txBody>
          <a:bodyPr/>
          <a:lstStyle/>
          <a:p>
            <a:pPr marL="352425" indent="-352425"/>
            <a:r>
              <a:rPr lang="en-CA" b="0" i="0" u="none" strike="noStrike" baseline="0" dirty="0" smtClean="0">
                <a:latin typeface="Arial" panose="020B0604020202020204" pitchFamily="34" charset="0"/>
              </a:rPr>
              <a:t>We have established that affect stems partly from physiological sensations such as increases in pulse rate, perspiration and so on. Given that sensors exist to detect these changes, how could these phenomena be exploited in the design of interactive games? You should consider acceptability to gamers alongside technical feasibility.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52108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8463"/>
            <a:ext cx="7886700" cy="515938"/>
          </a:xfrm>
        </p:spPr>
        <p:txBody>
          <a:bodyPr/>
          <a:lstStyle/>
          <a:p>
            <a:r>
              <a:rPr lang="en-US" sz="3600" i="0" u="none" strike="noStrike" kern="1400" baseline="0" dirty="0">
                <a:latin typeface="Arial" panose="020B0604020202020204" pitchFamily="34" charset="0"/>
              </a:rPr>
              <a:t>Summary</a:t>
            </a:r>
          </a:p>
        </p:txBody>
      </p:sp>
      <p:sp>
        <p:nvSpPr>
          <p:cNvPr id="3" name="Text Placeholder 2"/>
          <p:cNvSpPr>
            <a:spLocks noGrp="1"/>
          </p:cNvSpPr>
          <p:nvPr>
            <p:ph type="body" idx="4294967295"/>
          </p:nvPr>
        </p:nvSpPr>
        <p:spPr>
          <a:xfrm>
            <a:off x="662399" y="1416049"/>
            <a:ext cx="8194263" cy="4857751"/>
          </a:xfrm>
        </p:spPr>
        <p:txBody>
          <a:bodyPr/>
          <a:lstStyle/>
          <a:p>
            <a:pPr marL="352425" indent="-352425"/>
            <a:r>
              <a:rPr lang="en-CA" b="0" i="0" u="none" strike="noStrike" baseline="0" dirty="0" smtClean="0">
                <a:latin typeface="Arial" panose="020B0604020202020204" pitchFamily="34" charset="0"/>
              </a:rPr>
              <a:t>Whether computers could ever be said to experience emotions has long been a matter for debate and is largely beyond the scope of this chapter, but in some ways this fascinating question does not fundamentally affect thinking on how to design for affect. </a:t>
            </a:r>
          </a:p>
          <a:p>
            <a:pPr marL="352425" indent="-352425"/>
            <a:r>
              <a:rPr lang="en-CA" b="0" i="0" u="none" strike="noStrike" baseline="0" dirty="0" smtClean="0">
                <a:latin typeface="Arial" panose="020B0604020202020204" pitchFamily="34" charset="0"/>
              </a:rPr>
              <a:t>We now move on to investigate what it means for a computer—or any other interactive system—to express emotion.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719224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839"/>
            <a:ext cx="7886700" cy="630236"/>
          </a:xfrm>
        </p:spPr>
        <p:txBody>
          <a:bodyPr/>
          <a:lstStyle/>
          <a:p>
            <a:r>
              <a:rPr lang="en-US" sz="3600" i="0" u="none" strike="noStrike" kern="1400" baseline="0" dirty="0">
                <a:latin typeface="Arial" panose="020B0604020202020204" pitchFamily="34" charset="0"/>
              </a:rPr>
              <a:t>Expressing emotion</a:t>
            </a:r>
          </a:p>
        </p:txBody>
      </p:sp>
      <p:sp>
        <p:nvSpPr>
          <p:cNvPr id="3" name="Text Placeholder 2"/>
          <p:cNvSpPr>
            <a:spLocks noGrp="1"/>
          </p:cNvSpPr>
          <p:nvPr>
            <p:ph type="body" idx="4294967295"/>
          </p:nvPr>
        </p:nvSpPr>
        <p:spPr>
          <a:xfrm>
            <a:off x="662399" y="1444624"/>
            <a:ext cx="8194263" cy="4810125"/>
          </a:xfrm>
        </p:spPr>
        <p:txBody>
          <a:bodyPr>
            <a:normAutofit fontScale="85000" lnSpcReduction="10000"/>
          </a:bodyPr>
          <a:lstStyle/>
          <a:p>
            <a:pPr marL="352425" indent="-352425">
              <a:lnSpc>
                <a:spcPct val="110000"/>
              </a:lnSpc>
            </a:pPr>
            <a:r>
              <a:rPr lang="en-CA" b="0" i="0" u="none" strike="noStrike" baseline="0" dirty="0" smtClean="0">
                <a:latin typeface="Arial" panose="020B0604020202020204" pitchFamily="34" charset="0"/>
              </a:rPr>
              <a:t>This is the other side of the affective computing equation. </a:t>
            </a:r>
          </a:p>
          <a:p>
            <a:pPr marL="352425" indent="-352425">
              <a:lnSpc>
                <a:spcPct val="110000"/>
              </a:lnSpc>
            </a:pPr>
            <a:r>
              <a:rPr lang="en-CA" b="0" i="0" u="none" strike="noStrike" baseline="0" dirty="0" smtClean="0">
                <a:latin typeface="Arial" panose="020B0604020202020204" pitchFamily="34" charset="0"/>
              </a:rPr>
              <a:t>As we have seen, humans express emotions through facial expressions, body movements and posture, smaller-scale physiological changes and changes in tone of voice—which can be extended to the tone and style of written communications. </a:t>
            </a:r>
          </a:p>
          <a:p>
            <a:pPr marL="352425" indent="-352425">
              <a:lnSpc>
                <a:spcPct val="110000"/>
              </a:lnSpc>
            </a:pPr>
            <a:r>
              <a:rPr lang="en-CA" b="0" i="0" u="none" strike="noStrike" baseline="0" dirty="0" smtClean="0">
                <a:latin typeface="Arial" panose="020B0604020202020204" pitchFamily="34" charset="0"/>
              </a:rPr>
              <a:t>With interactive systems, there are several aspects to consider:</a:t>
            </a:r>
          </a:p>
          <a:p>
            <a:pPr marL="352425" indent="-352425">
              <a:lnSpc>
                <a:spcPct val="110000"/>
              </a:lnSpc>
            </a:pPr>
            <a:r>
              <a:rPr lang="en-CA" b="0" i="0" u="none" strike="noStrike" baseline="0" dirty="0" smtClean="0">
                <a:latin typeface="Arial" panose="020B0604020202020204" pitchFamily="34" charset="0"/>
              </a:rPr>
              <a:t>How computers that apparently express emotion can improve the quality and effectiveness of communication between people and technologies.</a:t>
            </a:r>
          </a:p>
          <a:p>
            <a:pPr marL="352425" indent="-352425">
              <a:lnSpc>
                <a:spcPct val="110000"/>
              </a:lnSpc>
            </a:pPr>
            <a:r>
              <a:rPr lang="en-CA" b="0" i="0" u="none" strike="noStrike" baseline="0" dirty="0" smtClean="0">
                <a:latin typeface="Arial" panose="020B0604020202020204" pitchFamily="34" charset="0"/>
              </a:rPr>
              <a:t>How people can communicate with computers in ways that express their emotions.</a:t>
            </a:r>
          </a:p>
          <a:p>
            <a:pPr marL="352425" indent="-352425">
              <a:lnSpc>
                <a:spcPct val="110000"/>
              </a:lnSpc>
            </a:pPr>
            <a:r>
              <a:rPr lang="en-CA" b="0" i="0" u="none" strike="noStrike" baseline="0" dirty="0" smtClean="0">
                <a:latin typeface="Arial" panose="020B0604020202020204" pitchFamily="34" charset="0"/>
              </a:rPr>
              <a:t>How technology can stimulate and support new modes of affective communication between people.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45169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1322"/>
            <a:ext cx="7886700" cy="483080"/>
          </a:xfrm>
        </p:spPr>
        <p:txBody>
          <a:bodyPr/>
          <a:lstStyle/>
          <a:p>
            <a:r>
              <a:rPr lang="en-US" sz="3600" i="0" u="none" strike="noStrike" kern="1400" baseline="0" dirty="0">
                <a:latin typeface="Arial" panose="020B0604020202020204" pitchFamily="34" charset="0"/>
              </a:rPr>
              <a:t>Introduction</a:t>
            </a:r>
          </a:p>
        </p:txBody>
      </p:sp>
      <p:sp>
        <p:nvSpPr>
          <p:cNvPr id="3" name="Text Placeholder 2"/>
          <p:cNvSpPr>
            <a:spLocks noGrp="1"/>
          </p:cNvSpPr>
          <p:nvPr>
            <p:ph type="body" idx="4294967295"/>
          </p:nvPr>
        </p:nvSpPr>
        <p:spPr>
          <a:xfrm>
            <a:off x="662399" y="1454372"/>
            <a:ext cx="8317699" cy="4821226"/>
          </a:xfrm>
        </p:spPr>
        <p:txBody>
          <a:bodyPr>
            <a:noAutofit/>
          </a:bodyPr>
          <a:lstStyle/>
          <a:p>
            <a:pPr marL="344488" indent="-344488">
              <a:lnSpc>
                <a:spcPts val="2000"/>
              </a:lnSpc>
              <a:spcBef>
                <a:spcPts val="50"/>
              </a:spcBef>
            </a:pPr>
            <a:r>
              <a:rPr lang="en-CA" sz="1800" b="0" i="0" u="none" strike="noStrike" baseline="0" dirty="0" smtClean="0">
                <a:latin typeface="Arial" panose="020B0604020202020204" pitchFamily="34" charset="0"/>
              </a:rPr>
              <a:t>Affect is concerned with describing the whole range of emotions, feelings, moods, sentiment and other aspects of people that might be considered non-cognitive (not aiming to describe how we come to know and understand things) and non-conative (not aiming to describe intention and volition). </a:t>
            </a:r>
          </a:p>
          <a:p>
            <a:pPr marL="344488" indent="-344488">
              <a:lnSpc>
                <a:spcPts val="2000"/>
              </a:lnSpc>
              <a:spcBef>
                <a:spcPts val="50"/>
              </a:spcBef>
            </a:pPr>
            <a:r>
              <a:rPr lang="en-CA" sz="1800" b="0" i="0" u="none" strike="noStrike" baseline="0" dirty="0" smtClean="0">
                <a:latin typeface="Arial" panose="020B0604020202020204" pitchFamily="34" charset="0"/>
              </a:rPr>
              <a:t>Of course, affect interacts with the cognitive and conative in complex ways. </a:t>
            </a:r>
          </a:p>
          <a:p>
            <a:pPr marL="344488" indent="-344488">
              <a:lnSpc>
                <a:spcPts val="2000"/>
              </a:lnSpc>
              <a:spcBef>
                <a:spcPts val="50"/>
              </a:spcBef>
            </a:pPr>
            <a:r>
              <a:rPr lang="en-CA" sz="1800" b="0" i="0" u="none" strike="noStrike" baseline="0" dirty="0" smtClean="0">
                <a:latin typeface="Arial" panose="020B0604020202020204" pitchFamily="34" charset="0"/>
              </a:rPr>
              <a:t>In particular, a person’s level of arousal and stress impacts on what they know, what they can remember, what they are attending to, how good they are at doing something and what they want to do!</a:t>
            </a:r>
          </a:p>
          <a:p>
            <a:pPr marL="344488" indent="-344488">
              <a:lnSpc>
                <a:spcPts val="2000"/>
              </a:lnSpc>
              <a:spcBef>
                <a:spcPts val="50"/>
              </a:spcBef>
            </a:pPr>
            <a:r>
              <a:rPr lang="en-CA" sz="1800" b="0" i="0" u="none" strike="noStrike" baseline="0" dirty="0" smtClean="0">
                <a:latin typeface="Arial" panose="020B0604020202020204" pitchFamily="34" charset="0"/>
              </a:rPr>
              <a:t>There are basic emotions such as fear, anger and surprise (discussed further below) and there are longer-term emotions such as love or jealousy that may be built up over years. </a:t>
            </a:r>
          </a:p>
          <a:p>
            <a:pPr marL="344488" indent="-344488">
              <a:lnSpc>
                <a:spcPts val="2000"/>
              </a:lnSpc>
              <a:spcBef>
                <a:spcPts val="50"/>
              </a:spcBef>
            </a:pPr>
            <a:r>
              <a:rPr lang="en-CA" sz="1800" b="0" i="0" u="none" strike="noStrike" baseline="0" dirty="0" smtClean="0">
                <a:latin typeface="Arial" panose="020B0604020202020204" pitchFamily="34" charset="0"/>
              </a:rPr>
              <a:t>People can be in different moods at different times. </a:t>
            </a:r>
          </a:p>
          <a:p>
            <a:pPr marL="344488" indent="-344488">
              <a:lnSpc>
                <a:spcPts val="2000"/>
              </a:lnSpc>
              <a:spcBef>
                <a:spcPts val="50"/>
              </a:spcBef>
            </a:pPr>
            <a:r>
              <a:rPr lang="en-CA" sz="1800" b="0" i="0" u="none" strike="noStrike" baseline="0" dirty="0" smtClean="0">
                <a:latin typeface="Arial" panose="020B0604020202020204" pitchFamily="34" charset="0"/>
              </a:rPr>
              <a:t>Moods tend to be longer lasting and slower to develop than emotions. </a:t>
            </a:r>
          </a:p>
          <a:p>
            <a:pPr marL="344488" indent="-344488">
              <a:lnSpc>
                <a:spcPts val="2000"/>
              </a:lnSpc>
              <a:spcBef>
                <a:spcPts val="50"/>
              </a:spcBef>
            </a:pPr>
            <a:r>
              <a:rPr lang="en-CA" sz="1800" b="0" i="0" u="none" strike="noStrike" baseline="0" dirty="0" smtClean="0">
                <a:latin typeface="Arial" panose="020B0604020202020204" pitchFamily="34" charset="0"/>
              </a:rPr>
              <a:t>Affect interacts with both cognitive and conative aspects of people.</a:t>
            </a:r>
          </a:p>
          <a:p>
            <a:pPr marL="344488" indent="-344488">
              <a:lnSpc>
                <a:spcPts val="2000"/>
              </a:lnSpc>
              <a:spcBef>
                <a:spcPts val="50"/>
              </a:spcBef>
            </a:pPr>
            <a:r>
              <a:rPr lang="en-CA" sz="1800" b="0" i="0" u="none" strike="noStrike" baseline="0" dirty="0" smtClean="0">
                <a:latin typeface="Arial" panose="020B0604020202020204" pitchFamily="34" charset="0"/>
              </a:rPr>
              <a:t>For example, if you are afraid of something it will affect the attention you pay to it. If you are in a positive frame of mind, it might affect how you perceive some event. </a:t>
            </a:r>
          </a:p>
          <a:p>
            <a:pPr marL="344488" indent="-344488">
              <a:lnSpc>
                <a:spcPts val="2000"/>
              </a:lnSpc>
              <a:spcBef>
                <a:spcPts val="50"/>
              </a:spcBef>
            </a:pPr>
            <a:r>
              <a:rPr lang="en-CA" sz="1800" b="0" i="0" u="none" strike="noStrike" baseline="0" dirty="0" smtClean="0">
                <a:latin typeface="Arial" panose="020B0604020202020204" pitchFamily="34" charset="0"/>
              </a:rPr>
              <a:t>If an event has a strong emotional impact, you are more likely to remember it.</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0417721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4638"/>
            <a:ext cx="7886700" cy="782638"/>
          </a:xfrm>
        </p:spPr>
        <p:txBody>
          <a:bodyPr/>
          <a:lstStyle/>
          <a:p>
            <a:r>
              <a:rPr lang="en-US" sz="3600" i="0" u="none" strike="noStrike" kern="1400" baseline="0" dirty="0">
                <a:latin typeface="Arial" panose="020B0604020202020204" pitchFamily="34" charset="0"/>
              </a:rPr>
              <a:t>Can computers express emotion?</a:t>
            </a:r>
          </a:p>
        </p:txBody>
      </p:sp>
      <p:sp>
        <p:nvSpPr>
          <p:cNvPr id="3" name="Text Placeholder 2"/>
          <p:cNvSpPr>
            <a:spLocks noGrp="1"/>
          </p:cNvSpPr>
          <p:nvPr>
            <p:ph type="body" idx="4294967295"/>
          </p:nvPr>
        </p:nvSpPr>
        <p:spPr>
          <a:xfrm>
            <a:off x="662399" y="1462088"/>
            <a:ext cx="8194263" cy="4792662"/>
          </a:xfrm>
        </p:spPr>
        <p:txBody>
          <a:bodyPr>
            <a:noAutofit/>
          </a:bodyPr>
          <a:lstStyle/>
          <a:p>
            <a:pPr marL="352425" indent="-352425">
              <a:spcBef>
                <a:spcPts val="100"/>
              </a:spcBef>
            </a:pPr>
            <a:r>
              <a:rPr lang="en-CA" sz="1500" b="0" i="0" u="none" strike="noStrike" baseline="0" dirty="0" smtClean="0">
                <a:latin typeface="Arial" panose="020B0604020202020204" pitchFamily="34" charset="0"/>
              </a:rPr>
              <a:t>There is little argument that computers can appear to express emotion. </a:t>
            </a:r>
          </a:p>
          <a:p>
            <a:pPr marL="352425" indent="-352425">
              <a:spcBef>
                <a:spcPts val="100"/>
              </a:spcBef>
            </a:pPr>
            <a:r>
              <a:rPr lang="en-CA" sz="1500" b="0" i="0" u="none" strike="noStrike" baseline="0" dirty="0" smtClean="0">
                <a:latin typeface="Arial" panose="020B0604020202020204" pitchFamily="34" charset="0"/>
              </a:rPr>
              <a:t>Consider the expressions of the Microsoft Office Assistant —he is ‘sulking’ when ignored by the author. </a:t>
            </a:r>
          </a:p>
          <a:p>
            <a:pPr marL="352425" indent="-352425">
              <a:spcBef>
                <a:spcPts val="100"/>
              </a:spcBef>
            </a:pPr>
            <a:r>
              <a:rPr lang="en-CA" sz="1500" b="0" i="0" u="none" strike="noStrike" baseline="0" dirty="0" smtClean="0">
                <a:latin typeface="Arial" panose="020B0604020202020204" pitchFamily="34" charset="0"/>
              </a:rPr>
              <a:t>Whether such unsophisticated anthropomorphism enhances the interactive experience is debatable at best. </a:t>
            </a:r>
          </a:p>
          <a:p>
            <a:pPr marL="352425" indent="-352425">
              <a:spcBef>
                <a:spcPts val="100"/>
              </a:spcBef>
            </a:pPr>
            <a:r>
              <a:rPr lang="en-CA" sz="1500" b="0" i="0" u="none" strike="noStrike" baseline="0" dirty="0" smtClean="0">
                <a:latin typeface="Arial" panose="020B0604020202020204" pitchFamily="34" charset="0"/>
              </a:rPr>
              <a:t>As well as the irritation provoked in many users, there is a risk that people may expect much more than the system can provide.</a:t>
            </a:r>
          </a:p>
          <a:p>
            <a:pPr marL="352425" indent="-352425">
              <a:spcBef>
                <a:spcPts val="100"/>
              </a:spcBef>
            </a:pPr>
            <a:r>
              <a:rPr lang="en-CA" sz="1500" b="0" i="0" u="none" strike="noStrike" baseline="0" dirty="0" smtClean="0">
                <a:latin typeface="Arial" panose="020B0604020202020204" pitchFamily="34" charset="0"/>
              </a:rPr>
              <a:t>Many of the more visible outward expressions of emotion can be mimicked by computing applications. </a:t>
            </a:r>
          </a:p>
          <a:p>
            <a:pPr marL="352425" indent="-352425">
              <a:spcBef>
                <a:spcPts val="100"/>
              </a:spcBef>
            </a:pPr>
            <a:r>
              <a:rPr lang="en-CA" sz="1500" b="0" i="0" u="none" strike="noStrike" baseline="0" dirty="0" smtClean="0">
                <a:latin typeface="Arial" panose="020B0604020202020204" pitchFamily="34" charset="0"/>
              </a:rPr>
              <a:t>Even very simple facial models have been found capable of expressing recognizable emotions. </a:t>
            </a:r>
          </a:p>
          <a:p>
            <a:pPr marL="352425" indent="-352425">
              <a:spcBef>
                <a:spcPts val="100"/>
              </a:spcBef>
            </a:pPr>
            <a:r>
              <a:rPr lang="en-CA" sz="1500" b="0" i="0" u="none" strike="noStrike" baseline="0" dirty="0" smtClean="0">
                <a:latin typeface="Arial" panose="020B0604020202020204" pitchFamily="34" charset="0"/>
              </a:rPr>
              <a:t>A representative instance of this strand of research is reported by Schiano and her colleagues (Schiano et al., 2000). </a:t>
            </a:r>
          </a:p>
          <a:p>
            <a:pPr marL="352425" indent="-352425">
              <a:spcBef>
                <a:spcPts val="100"/>
              </a:spcBef>
            </a:pPr>
            <a:r>
              <a:rPr lang="en-CA" sz="1500" b="0" i="0" u="none" strike="noStrike" baseline="0" dirty="0" smtClean="0">
                <a:latin typeface="Arial" panose="020B0604020202020204" pitchFamily="34" charset="0"/>
              </a:rPr>
              <a:t>The experiment tested an early prototype of a simple robot with ‘a box-like face containing eyes with moveable lids, tilting eyebrows, and an upper and lower lip which could be independently raised or lowered from the center.’ </a:t>
            </a:r>
          </a:p>
          <a:p>
            <a:pPr marL="352425" indent="-352425">
              <a:spcBef>
                <a:spcPts val="100"/>
              </a:spcBef>
            </a:pPr>
            <a:r>
              <a:rPr lang="en-CA" sz="1500" b="0" i="0" u="none" strike="noStrike" baseline="0" dirty="0" smtClean="0">
                <a:latin typeface="Arial" panose="020B0604020202020204" pitchFamily="34" charset="0"/>
              </a:rPr>
              <a:t>The face was made of metal and had a generally cartoon-like appearance—most of the subtle changes in facial folds and lines that characterize human emotions were missing. Despite these limitations, human observers were able to identify the emotions communicated successfully.</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151102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8938"/>
            <a:ext cx="7886700" cy="554038"/>
          </a:xfrm>
        </p:spPr>
        <p:txBody>
          <a:bodyPr/>
          <a:lstStyle/>
          <a:p>
            <a:r>
              <a:rPr lang="en-US" sz="3600" i="0" u="none" strike="noStrike" kern="1400" baseline="0" dirty="0">
                <a:latin typeface="Arial" panose="020B0604020202020204" pitchFamily="34" charset="0"/>
              </a:rPr>
              <a:t>Emotional expression</a:t>
            </a:r>
          </a:p>
        </p:txBody>
      </p:sp>
      <p:sp>
        <p:nvSpPr>
          <p:cNvPr id="3" name="Text Placeholder 2"/>
          <p:cNvSpPr>
            <a:spLocks noGrp="1"/>
          </p:cNvSpPr>
          <p:nvPr>
            <p:ph type="body" idx="4294967295"/>
          </p:nvPr>
        </p:nvSpPr>
        <p:spPr>
          <a:xfrm>
            <a:off x="662399" y="1435099"/>
            <a:ext cx="8194263" cy="4752975"/>
          </a:xfrm>
        </p:spPr>
        <p:txBody>
          <a:bodyPr>
            <a:normAutofit fontScale="70000" lnSpcReduction="20000"/>
          </a:bodyPr>
          <a:lstStyle/>
          <a:p>
            <a:pPr marL="352425" indent="-352425">
              <a:lnSpc>
                <a:spcPct val="120000"/>
              </a:lnSpc>
            </a:pPr>
            <a:r>
              <a:rPr lang="en-CA" sz="2600" b="0" i="0" u="none" strike="noStrike" baseline="0" dirty="0" smtClean="0">
                <a:latin typeface="Arial" panose="020B0604020202020204" pitchFamily="34" charset="0"/>
              </a:rPr>
              <a:t>The impact of even limited emotional expression is illustrated again by an experimental application at MIT, the ‘relational agent’ (</a:t>
            </a:r>
            <a:r>
              <a:rPr lang="en-CA" sz="2600" b="0" i="0" u="none" strike="noStrike" baseline="0" dirty="0" err="1" smtClean="0">
                <a:latin typeface="Arial" panose="020B0604020202020204" pitchFamily="34" charset="0"/>
              </a:rPr>
              <a:t>Bickmore</a:t>
            </a:r>
            <a:r>
              <a:rPr lang="en-CA" sz="2600" b="0" i="0" u="none" strike="noStrike" baseline="0" dirty="0" smtClean="0">
                <a:latin typeface="Arial" panose="020B0604020202020204" pitchFamily="34" charset="0"/>
              </a:rPr>
              <a:t>, 2003). </a:t>
            </a:r>
          </a:p>
          <a:p>
            <a:pPr marL="352425" indent="-352425">
              <a:lnSpc>
                <a:spcPct val="120000"/>
              </a:lnSpc>
            </a:pPr>
            <a:r>
              <a:rPr lang="en-CA" sz="2600" b="0" i="0" u="none" strike="noStrike" baseline="0" dirty="0" smtClean="0">
                <a:latin typeface="Arial" panose="020B0604020202020204" pitchFamily="34" charset="0"/>
              </a:rPr>
              <a:t>This was designed to sustain a long-term relationship with people who were undertaking a programme to enhance exercise levels. </a:t>
            </a:r>
          </a:p>
          <a:p>
            <a:pPr marL="352425" indent="-352425">
              <a:lnSpc>
                <a:spcPct val="120000"/>
              </a:lnSpc>
            </a:pPr>
            <a:r>
              <a:rPr lang="en-CA" sz="2600" b="0" i="0" u="none" strike="noStrike" baseline="0" dirty="0" smtClean="0">
                <a:latin typeface="Arial" panose="020B0604020202020204" pitchFamily="34" charset="0"/>
              </a:rPr>
              <a:t>The agent asked about, and responded to, their emotions and expressed concern by modifying text and bodily expression where appropriate. </a:t>
            </a:r>
          </a:p>
          <a:p>
            <a:pPr marL="352425" indent="-352425">
              <a:lnSpc>
                <a:spcPct val="120000"/>
              </a:lnSpc>
            </a:pPr>
            <a:r>
              <a:rPr lang="en-CA" sz="2600" b="0" i="0" u="none" strike="noStrike" baseline="0" dirty="0" smtClean="0">
                <a:latin typeface="Arial" panose="020B0604020202020204" pitchFamily="34" charset="0"/>
              </a:rPr>
              <a:t>The computer did not disguise its limited empathetic skills, nor were people really convinced of the reality of the ‘feelings’ displayed, but nevertheless the agent was rated significantly higher for likeability, trust, respect and feelings that it cared for them than a standard interactive agent.</a:t>
            </a:r>
          </a:p>
          <a:p>
            <a:pPr marL="352425" indent="-352425">
              <a:lnSpc>
                <a:spcPct val="120000"/>
              </a:lnSpc>
            </a:pPr>
            <a:r>
              <a:rPr lang="en-CA" sz="2600" b="0" i="0" u="none" strike="noStrike" baseline="0" dirty="0" smtClean="0">
                <a:latin typeface="Arial" panose="020B0604020202020204" pitchFamily="34" charset="0"/>
              </a:rPr>
              <a:t>By contrast, ‘Kismet’ an expressive robot developed at MIT, provides a much more complex physical implementation. </a:t>
            </a:r>
          </a:p>
          <a:p>
            <a:pPr marL="352425" indent="-352425">
              <a:lnSpc>
                <a:spcPct val="120000"/>
              </a:lnSpc>
            </a:pPr>
            <a:r>
              <a:rPr lang="en-CA" sz="2600" b="0" i="0" u="none" strike="noStrike" baseline="0" dirty="0" smtClean="0">
                <a:latin typeface="Arial" panose="020B0604020202020204" pitchFamily="34" charset="0"/>
              </a:rPr>
              <a:t>It is equipped with visual, auditory and proprioceptive (touch) sensory inputs. Kismet can express apparent emotion through vocalization, facial expression and adjustment of gaze direction and head orientation</a:t>
            </a:r>
            <a:r>
              <a:rPr lang="en-CA" b="0" i="0" u="none" strike="noStrike" baseline="0" dirty="0" smtClean="0">
                <a:latin typeface="Arial" panose="020B0604020202020204" pitchFamily="34" charset="0"/>
              </a:rPr>
              <a: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50164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8" y="369888"/>
            <a:ext cx="8856664" cy="592138"/>
          </a:xfrm>
        </p:spPr>
        <p:txBody>
          <a:bodyPr/>
          <a:lstStyle/>
          <a:p>
            <a:r>
              <a:rPr lang="en-US" sz="3600" i="0" u="none" strike="noStrike" kern="1400" baseline="0" dirty="0">
                <a:latin typeface="Arial" panose="020B0604020202020204" pitchFamily="34" charset="0"/>
              </a:rPr>
              <a:t>Affective input to interactive systems</a:t>
            </a:r>
          </a:p>
        </p:txBody>
      </p:sp>
      <p:sp>
        <p:nvSpPr>
          <p:cNvPr id="3" name="Text Placeholder 2"/>
          <p:cNvSpPr>
            <a:spLocks noGrp="1"/>
          </p:cNvSpPr>
          <p:nvPr>
            <p:ph type="body" idx="4294967295"/>
          </p:nvPr>
        </p:nvSpPr>
        <p:spPr>
          <a:xfrm>
            <a:off x="662399" y="1463674"/>
            <a:ext cx="8194263" cy="4752975"/>
          </a:xfrm>
        </p:spPr>
        <p:txBody>
          <a:bodyPr>
            <a:noAutofit/>
          </a:bodyPr>
          <a:lstStyle/>
          <a:p>
            <a:pPr marL="352425" indent="-352425">
              <a:lnSpc>
                <a:spcPts val="2000"/>
              </a:lnSpc>
              <a:spcBef>
                <a:spcPts val="0"/>
              </a:spcBef>
            </a:pPr>
            <a:r>
              <a:rPr lang="en-CA" sz="1800" b="0" i="0" u="none" strike="noStrike" baseline="0" dirty="0" smtClean="0">
                <a:latin typeface="Arial" panose="020B0604020202020204" pitchFamily="34" charset="0"/>
              </a:rPr>
              <a:t>So, if computers can express apparent emotions to humans, how can humans express emotions to computers, aside from swearing or switching off the machine in a fit of pique? </a:t>
            </a:r>
          </a:p>
          <a:p>
            <a:pPr marL="352425" indent="-352425">
              <a:lnSpc>
                <a:spcPts val="2000"/>
              </a:lnSpc>
              <a:spcBef>
                <a:spcPts val="0"/>
              </a:spcBef>
            </a:pPr>
            <a:r>
              <a:rPr lang="en-CA" sz="1800" b="0" i="0" u="none" strike="noStrike" baseline="0" dirty="0" smtClean="0">
                <a:latin typeface="Arial" panose="020B0604020202020204" pitchFamily="34" charset="0"/>
              </a:rPr>
              <a:t>We have already seen in Section 22.3</a:t>
            </a:r>
            <a:r>
              <a:rPr lang="en-CA" sz="1800" b="0" i="0" u="none" strike="noStrike" baseline="0" dirty="0" smtClean="0">
                <a:solidFill>
                  <a:srgbClr val="FF0000"/>
                </a:solidFill>
                <a:latin typeface="Arial" panose="020B0604020202020204" pitchFamily="34" charset="0"/>
              </a:rPr>
              <a:t> </a:t>
            </a:r>
            <a:r>
              <a:rPr lang="en-CA" sz="1800" b="0" i="0" u="none" strike="noStrike" baseline="0" dirty="0" smtClean="0">
                <a:latin typeface="Arial" panose="020B0604020202020204" pitchFamily="34" charset="0"/>
              </a:rPr>
              <a:t>that computers can detect affective states. </a:t>
            </a:r>
          </a:p>
          <a:p>
            <a:pPr marL="352425" indent="-352425">
              <a:lnSpc>
                <a:spcPts val="2000"/>
              </a:lnSpc>
              <a:spcBef>
                <a:spcPts val="0"/>
              </a:spcBef>
            </a:pPr>
            <a:r>
              <a:rPr lang="en-CA" sz="1800" b="0" i="0" u="none" strike="noStrike" baseline="0" dirty="0" smtClean="0">
                <a:latin typeface="Arial" panose="020B0604020202020204" pitchFamily="34" charset="0"/>
              </a:rPr>
              <a:t>Interactive systems such as those described in that section generally aim to monitor human affective signs unobtrusively so as to identify current emotions. </a:t>
            </a:r>
          </a:p>
          <a:p>
            <a:pPr marL="352425" indent="-352425">
              <a:lnSpc>
                <a:spcPts val="2000"/>
              </a:lnSpc>
              <a:spcBef>
                <a:spcPts val="0"/>
              </a:spcBef>
            </a:pPr>
            <a:r>
              <a:rPr lang="en-CA" sz="1800" b="0" i="0" u="none" strike="noStrike" baseline="0" dirty="0" smtClean="0">
                <a:latin typeface="Arial" panose="020B0604020202020204" pitchFamily="34" charset="0"/>
              </a:rPr>
              <a:t>But what if the human wants to communicate an emotion more actively, perhaps to influence the actions of her character in a game?</a:t>
            </a:r>
          </a:p>
          <a:p>
            <a:pPr marL="352425" indent="-352425">
              <a:lnSpc>
                <a:spcPts val="2000"/>
              </a:lnSpc>
              <a:spcBef>
                <a:spcPts val="0"/>
              </a:spcBef>
            </a:pPr>
            <a:r>
              <a:rPr lang="en-CA" sz="1800" b="0" i="0" u="none" strike="noStrike" baseline="0" dirty="0" smtClean="0">
                <a:latin typeface="Arial" panose="020B0604020202020204" pitchFamily="34" charset="0"/>
              </a:rPr>
              <a:t>The affective, tangible user interface developed in the </a:t>
            </a:r>
            <a:r>
              <a:rPr lang="en-CA" sz="1800" b="0" i="0" u="none" strike="noStrike" baseline="0" dirty="0" err="1" smtClean="0">
                <a:latin typeface="Arial" panose="020B0604020202020204" pitchFamily="34" charset="0"/>
              </a:rPr>
              <a:t>SenToy</a:t>
            </a:r>
            <a:r>
              <a:rPr lang="en-CA" sz="1800" b="0" i="0" u="none" strike="noStrike" baseline="0" dirty="0" smtClean="0">
                <a:latin typeface="Arial" panose="020B0604020202020204" pitchFamily="34" charset="0"/>
              </a:rPr>
              <a:t> project (</a:t>
            </a:r>
            <a:r>
              <a:rPr lang="en-CA" sz="1800" b="0" i="0" u="none" strike="noStrike" baseline="0" dirty="0" err="1" smtClean="0">
                <a:latin typeface="Arial" panose="020B0604020202020204" pitchFamily="34" charset="0"/>
              </a:rPr>
              <a:t>Paiva</a:t>
            </a:r>
            <a:r>
              <a:rPr lang="en-CA" sz="1800" b="0" i="0" u="none" strike="noStrike" baseline="0" dirty="0" smtClean="0">
                <a:latin typeface="Arial" panose="020B0604020202020204" pitchFamily="34" charset="0"/>
              </a:rPr>
              <a:t> et al., 2003) affords an imaginative treatment of this type of input problem. </a:t>
            </a:r>
          </a:p>
          <a:p>
            <a:pPr marL="352425" indent="-352425">
              <a:lnSpc>
                <a:spcPts val="2000"/>
              </a:lnSpc>
              <a:spcBef>
                <a:spcPts val="0"/>
              </a:spcBef>
            </a:pPr>
            <a:r>
              <a:rPr lang="en-CA" sz="1800" b="0" i="0" u="none" strike="noStrike" baseline="0" dirty="0" smtClean="0">
                <a:latin typeface="Arial" panose="020B0604020202020204" pitchFamily="34" charset="0"/>
              </a:rPr>
              <a:t>Manipulating the </a:t>
            </a:r>
            <a:r>
              <a:rPr lang="en-CA" sz="1800" b="0" i="0" u="none" strike="noStrike" baseline="0" dirty="0" err="1" smtClean="0">
                <a:latin typeface="Arial" panose="020B0604020202020204" pitchFamily="34" charset="0"/>
              </a:rPr>
              <a:t>SenToy</a:t>
            </a:r>
            <a:r>
              <a:rPr lang="en-CA" sz="1800" b="0" i="0" u="none" strike="noStrike" baseline="0" dirty="0" smtClean="0">
                <a:latin typeface="Arial" panose="020B0604020202020204" pitchFamily="34" charset="0"/>
              </a:rPr>
              <a:t> doll so that it performs pre-specified gestures and movements allows people to modify the ‘emotions’ and behaviour of a character in a game. </a:t>
            </a:r>
          </a:p>
          <a:p>
            <a:pPr marL="352425" indent="-352425">
              <a:lnSpc>
                <a:spcPts val="2000"/>
              </a:lnSpc>
              <a:spcBef>
                <a:spcPts val="0"/>
              </a:spcBef>
            </a:pPr>
            <a:r>
              <a:rPr lang="en-CA" sz="1800" b="0" i="0" u="none" strike="noStrike" baseline="0" dirty="0" smtClean="0">
                <a:latin typeface="Arial" panose="020B0604020202020204" pitchFamily="34" charset="0"/>
              </a:rPr>
              <a:t>People can express anger, fear, surprise, sadness, gloating and happiness through gestures which are picked up by the doll’s internal sensors and transmitted to the game software. </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5318752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65138"/>
            <a:ext cx="7886700" cy="401638"/>
          </a:xfrm>
        </p:spPr>
        <p:txBody>
          <a:bodyPr/>
          <a:lstStyle/>
          <a:p>
            <a:r>
              <a:rPr lang="en-US" sz="3600" i="0" u="none" strike="noStrike" kern="1400" baseline="0" dirty="0" err="1">
                <a:latin typeface="Arial" panose="020B0604020202020204" pitchFamily="34" charset="0"/>
              </a:rPr>
              <a:t>SenToy</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6049"/>
            <a:ext cx="8194263" cy="4857751"/>
          </a:xfrm>
        </p:spPr>
        <p:txBody>
          <a:bodyPr>
            <a:normAutofit fontScale="92500"/>
          </a:bodyPr>
          <a:lstStyle/>
          <a:p>
            <a:pPr marL="352425" indent="-352425"/>
            <a:r>
              <a:rPr lang="en-CA" b="0" i="0" u="none" strike="noStrike" baseline="0" dirty="0" smtClean="0">
                <a:latin typeface="Arial" panose="020B0604020202020204" pitchFamily="34" charset="0"/>
              </a:rPr>
              <a:t>Sadness, for example, is expressed through bending the doll forward, while shaking it with its arms raised denotes anger. </a:t>
            </a:r>
          </a:p>
          <a:p>
            <a:pPr marL="352425" indent="-352425"/>
            <a:r>
              <a:rPr lang="en-CA" b="0" i="0" u="none" strike="noStrike" baseline="0" dirty="0" smtClean="0">
                <a:latin typeface="Arial" panose="020B0604020202020204" pitchFamily="34" charset="0"/>
              </a:rPr>
              <a:t>Actions carried out by the game character reflect the emotion detected.</a:t>
            </a:r>
          </a:p>
          <a:p>
            <a:pPr marL="352425" indent="-352425"/>
            <a:r>
              <a:rPr lang="en-CA" b="0" i="0" u="none" strike="noStrike" baseline="0" dirty="0" smtClean="0">
                <a:latin typeface="Arial" panose="020B0604020202020204" pitchFamily="34" charset="0"/>
              </a:rPr>
              <a:t>In preliminary trials with adults and children, sadness, anger and happiness were easily expressed without instruction, while gloating—requiring the doll to point and perform a little dance—was particularly difficult. </a:t>
            </a:r>
          </a:p>
          <a:p>
            <a:pPr marL="352425" indent="-352425"/>
            <a:r>
              <a:rPr lang="en-CA" b="0" i="0" u="none" strike="noStrike" baseline="0" dirty="0" smtClean="0">
                <a:latin typeface="Arial" panose="020B0604020202020204" pitchFamily="34" charset="0"/>
              </a:rPr>
              <a:t>In playing the game itself, this time with instructions for the gestures, all the emotions except surprise were expressed effectively. </a:t>
            </a:r>
          </a:p>
          <a:p>
            <a:pPr marL="352425" indent="-352425"/>
            <a:r>
              <a:rPr lang="en-CA" b="0" i="0" u="none" strike="noStrike" baseline="0" dirty="0" smtClean="0">
                <a:latin typeface="Arial" panose="020B0604020202020204" pitchFamily="34" charset="0"/>
              </a:rPr>
              <a:t>People became very involved with the game and the doll, and generally enjoyed the experience.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00471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258764"/>
            <a:ext cx="8856663" cy="985836"/>
          </a:xfrm>
        </p:spPr>
        <p:txBody>
          <a:bodyPr/>
          <a:lstStyle/>
          <a:p>
            <a:r>
              <a:rPr lang="en-US" sz="3600" i="0" u="none" strike="noStrike" kern="1400" baseline="0" dirty="0">
                <a:latin typeface="Arial" panose="020B0604020202020204" pitchFamily="34" charset="0"/>
              </a:rPr>
              <a:t>Enhancing human affective communication</a:t>
            </a:r>
          </a:p>
        </p:txBody>
      </p:sp>
      <p:sp>
        <p:nvSpPr>
          <p:cNvPr id="3" name="Text Placeholder 2"/>
          <p:cNvSpPr>
            <a:spLocks noGrp="1"/>
          </p:cNvSpPr>
          <p:nvPr>
            <p:ph type="body" idx="4294967295"/>
          </p:nvPr>
        </p:nvSpPr>
        <p:spPr>
          <a:xfrm>
            <a:off x="662399" y="1530349"/>
            <a:ext cx="8194263" cy="4752975"/>
          </a:xfrm>
        </p:spPr>
        <p:txBody>
          <a:bodyPr>
            <a:normAutofit/>
          </a:bodyPr>
          <a:lstStyle/>
          <a:p>
            <a:pPr marL="352425" indent="-352425"/>
            <a:r>
              <a:rPr lang="en-CA" b="0" i="0" u="none" strike="noStrike" baseline="0" dirty="0" smtClean="0">
                <a:latin typeface="Arial" panose="020B0604020202020204" pitchFamily="34" charset="0"/>
              </a:rPr>
              <a:t>Researchers have also turned their attention to enhancing emotionally toned communication between people. </a:t>
            </a:r>
          </a:p>
          <a:p>
            <a:pPr marL="352425" indent="-352425"/>
            <a:r>
              <a:rPr lang="en-CA" b="0" i="0" u="none" strike="noStrike" baseline="0" dirty="0" smtClean="0">
                <a:latin typeface="Arial" panose="020B0604020202020204" pitchFamily="34" charset="0"/>
              </a:rPr>
              <a:t>Developments fuse highly creative conceptual design with (sometimes very simple) technology. </a:t>
            </a:r>
          </a:p>
          <a:p>
            <a:pPr marL="352425" indent="-352425"/>
            <a:r>
              <a:rPr lang="en-CA" b="0" i="0" u="none" strike="noStrike" baseline="0" dirty="0" smtClean="0">
                <a:latin typeface="Arial" panose="020B0604020202020204" pitchFamily="34" charset="0"/>
              </a:rPr>
              <a:t>Sometimes the idea is to convey a particular emotion—generally a positive one—but more often the aim is to foster emotional bonds through feelings of connection. </a:t>
            </a:r>
          </a:p>
          <a:p>
            <a:pPr marL="352425" indent="-352425"/>
            <a:r>
              <a:rPr lang="en-CA" b="0" i="0" u="none" strike="noStrike" baseline="0" dirty="0" smtClean="0">
                <a:latin typeface="Arial" panose="020B0604020202020204" pitchFamily="34" charset="0"/>
              </a:rPr>
              <a:t>Like much else in the affective computing field, these innovations are very much in their infancy at the time of writing, with few realized in their final form.</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116454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4163"/>
            <a:ext cx="7886700" cy="763588"/>
          </a:xfrm>
        </p:spPr>
        <p:txBody>
          <a:bodyPr/>
          <a:lstStyle/>
          <a:p>
            <a:r>
              <a:rPr lang="en-US" sz="3600" i="0" u="none" strike="noStrike" kern="1400" baseline="0" dirty="0" err="1">
                <a:latin typeface="Arial" panose="020B0604020202020204" pitchFamily="34" charset="0"/>
              </a:rPr>
              <a:t>Tollmar</a:t>
            </a:r>
            <a:r>
              <a:rPr lang="en-US" sz="3600" i="0" u="none" strike="noStrike" kern="1400" baseline="0" dirty="0">
                <a:latin typeface="Arial" panose="020B0604020202020204" pitchFamily="34" charset="0"/>
              </a:rPr>
              <a:t> and </a:t>
            </a:r>
            <a:r>
              <a:rPr lang="en-US" sz="3600" i="0" u="none" strike="noStrike" kern="1400" baseline="0" dirty="0" err="1">
                <a:latin typeface="Arial" panose="020B0604020202020204" pitchFamily="34" charset="0"/>
              </a:rPr>
              <a:t>Persson</a:t>
            </a:r>
            <a:r>
              <a:rPr lang="en-US" sz="360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399" y="1425574"/>
            <a:ext cx="8194263" cy="4819651"/>
          </a:xfrm>
        </p:spPr>
        <p:txBody>
          <a:bodyPr>
            <a:normAutofit fontScale="92500" lnSpcReduction="20000"/>
          </a:bodyPr>
          <a:lstStyle/>
          <a:p>
            <a:pPr marL="352425" indent="-352425">
              <a:lnSpc>
                <a:spcPct val="120000"/>
              </a:lnSpc>
              <a:spcBef>
                <a:spcPts val="500"/>
              </a:spcBef>
            </a:pPr>
            <a:r>
              <a:rPr lang="en-CA" b="0" i="0" u="none" strike="noStrike" baseline="0" dirty="0" smtClean="0">
                <a:latin typeface="Arial" panose="020B0604020202020204" pitchFamily="34" charset="0"/>
              </a:rPr>
              <a:t>A representative set of examples, designed for ‘</a:t>
            </a:r>
            <a:r>
              <a:rPr lang="en-CA" b="0" i="0" u="none" strike="noStrike" baseline="0" dirty="0" err="1" smtClean="0">
                <a:latin typeface="Arial" panose="020B0604020202020204" pitchFamily="34" charset="0"/>
              </a:rPr>
              <a:t>telematic</a:t>
            </a:r>
            <a:r>
              <a:rPr lang="en-CA" b="0" i="0" u="none" strike="noStrike" baseline="0" dirty="0" smtClean="0">
                <a:latin typeface="Arial" panose="020B0604020202020204" pitchFamily="34" charset="0"/>
              </a:rPr>
              <a:t> emotional communication,’ is described by Tollmar and Persson (2002). </a:t>
            </a:r>
          </a:p>
          <a:p>
            <a:pPr marL="352425" indent="-352425">
              <a:lnSpc>
                <a:spcPct val="110000"/>
              </a:lnSpc>
              <a:spcBef>
                <a:spcPts val="500"/>
              </a:spcBef>
            </a:pPr>
            <a:r>
              <a:rPr lang="en-CA" b="0" i="0" u="none" strike="noStrike" baseline="0" dirty="0" smtClean="0">
                <a:latin typeface="Arial" panose="020B0604020202020204" pitchFamily="34" charset="0"/>
              </a:rPr>
              <a:t>Rather unusually in this domain, the inspiration behind the ideas comes not only from the designers or technologists, but also from ethnographic studies of households and their use of artefacts to support emotional closeness.</a:t>
            </a:r>
          </a:p>
          <a:p>
            <a:pPr marL="352425" indent="-352425">
              <a:lnSpc>
                <a:spcPct val="110000"/>
              </a:lnSpc>
              <a:spcBef>
                <a:spcPts val="500"/>
              </a:spcBef>
            </a:pPr>
            <a:r>
              <a:rPr lang="en-CA" b="0" i="0" u="none" strike="noStrike" baseline="0" dirty="0" smtClean="0">
                <a:latin typeface="Arial" panose="020B0604020202020204" pitchFamily="34" charset="0"/>
              </a:rPr>
              <a:t>They include ‘6th sense,’ a light sculpture which senses body movement in the vicinity. </a:t>
            </a:r>
          </a:p>
          <a:p>
            <a:pPr marL="352425" indent="-352425">
              <a:lnSpc>
                <a:spcPct val="110000"/>
              </a:lnSpc>
              <a:spcBef>
                <a:spcPts val="500"/>
              </a:spcBef>
            </a:pPr>
            <a:r>
              <a:rPr lang="en-CA" b="0" i="0" u="none" strike="noStrike" baseline="0" dirty="0" smtClean="0">
                <a:latin typeface="Arial" panose="020B0604020202020204" pitchFamily="34" charset="0"/>
              </a:rPr>
              <a:t>If there is continuous movement for a time, the lamp sends this information to its sister lamp in another household. </a:t>
            </a:r>
          </a:p>
          <a:p>
            <a:pPr marL="352425" indent="-352425">
              <a:lnSpc>
                <a:spcPct val="110000"/>
              </a:lnSpc>
              <a:spcBef>
                <a:spcPts val="500"/>
              </a:spcBef>
            </a:pPr>
            <a:r>
              <a:rPr lang="en-CA" b="0" i="0" u="none" strike="noStrike" baseline="0" dirty="0" smtClean="0">
                <a:latin typeface="Arial" panose="020B0604020202020204" pitchFamily="34" charset="0"/>
              </a:rPr>
              <a:t>This lights up, indicating someone’s presence in the first household—an unobtrusive way of staying in touch with the movements of a friend or family member.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0589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9375"/>
            <a:ext cx="7886700" cy="1325563"/>
          </a:xfrm>
        </p:spPr>
        <p:txBody>
          <a:bodyPr/>
          <a:lstStyle/>
          <a:p>
            <a:r>
              <a:rPr lang="en-US" sz="3600" i="0" u="none" strike="noStrike" kern="1400" baseline="0" dirty="0">
                <a:latin typeface="Arial" panose="020B0604020202020204" pitchFamily="34" charset="0"/>
              </a:rPr>
              <a:t>Potential applications and key issues for further research</a:t>
            </a:r>
          </a:p>
        </p:txBody>
      </p:sp>
      <p:sp>
        <p:nvSpPr>
          <p:cNvPr id="3" name="Text Placeholder 2"/>
          <p:cNvSpPr>
            <a:spLocks noGrp="1"/>
          </p:cNvSpPr>
          <p:nvPr>
            <p:ph type="body" idx="4294967295"/>
          </p:nvPr>
        </p:nvSpPr>
        <p:spPr>
          <a:xfrm>
            <a:off x="662399" y="1530349"/>
            <a:ext cx="8194263" cy="4752975"/>
          </a:xfrm>
        </p:spPr>
        <p:txBody>
          <a:bodyPr>
            <a:noAutofit/>
          </a:bodyPr>
          <a:lstStyle/>
          <a:p>
            <a:pPr marL="352425" indent="-352425">
              <a:lnSpc>
                <a:spcPts val="2160"/>
              </a:lnSpc>
              <a:spcBef>
                <a:spcPts val="0"/>
              </a:spcBef>
            </a:pPr>
            <a:r>
              <a:rPr lang="en-CA" sz="1800" b="0" i="0" u="none" strike="noStrike" baseline="0" dirty="0" smtClean="0">
                <a:latin typeface="Arial" panose="020B0604020202020204" pitchFamily="34" charset="0"/>
              </a:rPr>
              <a:t>Table 22.2 is a list of potential ‘areas of impact’ for affective computing. </a:t>
            </a:r>
          </a:p>
          <a:p>
            <a:pPr marL="352425" indent="-352425">
              <a:lnSpc>
                <a:spcPts val="2160"/>
              </a:lnSpc>
              <a:spcBef>
                <a:spcPts val="0"/>
              </a:spcBef>
            </a:pPr>
            <a:r>
              <a:rPr lang="en-CA" sz="1800" b="0" i="0" u="none" strike="noStrike" baseline="0" dirty="0" smtClean="0">
                <a:latin typeface="Arial" panose="020B0604020202020204" pitchFamily="34" charset="0"/>
              </a:rPr>
              <a:t>‘Foreground’ applications are those in which the computer takes an active, usually visible, role; in ‘background’ applications the computer is a more backstage presence.</a:t>
            </a:r>
          </a:p>
          <a:p>
            <a:pPr marL="352425" indent="-352425">
              <a:lnSpc>
                <a:spcPts val="2160"/>
              </a:lnSpc>
              <a:spcBef>
                <a:spcPts val="0"/>
              </a:spcBef>
            </a:pPr>
            <a:r>
              <a:rPr lang="en-CA" sz="1800" b="0" i="0" u="none" strike="noStrike" baseline="0" dirty="0" smtClean="0">
                <a:latin typeface="Arial" panose="020B0604020202020204" pitchFamily="34" charset="0"/>
              </a:rPr>
              <a:t>Despite lists such as that in Table 22.2 which identify a compelling range of potential applications, affective computing is still a developing area. </a:t>
            </a:r>
          </a:p>
          <a:p>
            <a:pPr marL="352425" indent="-352425">
              <a:lnSpc>
                <a:spcPts val="2160"/>
              </a:lnSpc>
              <a:spcBef>
                <a:spcPts val="0"/>
              </a:spcBef>
            </a:pPr>
            <a:r>
              <a:rPr lang="en-CA" sz="1800" b="0" i="0" u="none" strike="noStrike" baseline="0" dirty="0" smtClean="0">
                <a:latin typeface="Arial" panose="020B0604020202020204" pitchFamily="34" charset="0"/>
              </a:rPr>
              <a:t>There are fundamental issues which remain to be clarified. Perhaps the most salient for interactive systems designers are:</a:t>
            </a:r>
          </a:p>
          <a:p>
            <a:pPr marL="352425" indent="-352425">
              <a:lnSpc>
                <a:spcPts val="2160"/>
              </a:lnSpc>
              <a:spcBef>
                <a:spcPts val="0"/>
              </a:spcBef>
            </a:pPr>
            <a:r>
              <a:rPr lang="en-CA" sz="1800" b="0" i="0" u="none" strike="noStrike" baseline="0" dirty="0" smtClean="0">
                <a:latin typeface="Arial" panose="020B0604020202020204" pitchFamily="34" charset="0"/>
              </a:rPr>
              <a:t>In which domains does affective capability make a positive difference to human—computer interaction, and where is it irrelevant or even obstructive?</a:t>
            </a:r>
          </a:p>
          <a:p>
            <a:pPr marL="352425" indent="-352425">
              <a:lnSpc>
                <a:spcPts val="2160"/>
              </a:lnSpc>
              <a:spcBef>
                <a:spcPts val="0"/>
              </a:spcBef>
            </a:pPr>
            <a:r>
              <a:rPr lang="en-CA" sz="1800" b="0" i="0" u="none" strike="noStrike" baseline="0" dirty="0" smtClean="0">
                <a:latin typeface="Arial" panose="020B0604020202020204" pitchFamily="34" charset="0"/>
              </a:rPr>
              <a:t>How precise do we need to be in identifying human emotions—perhaps it is enough to identify a generally positive or negative feeling? What techniques best detect emotional states for this purpose?</a:t>
            </a:r>
          </a:p>
          <a:p>
            <a:pPr marL="352425" indent="-352425">
              <a:lnSpc>
                <a:spcPts val="2160"/>
              </a:lnSpc>
              <a:spcBef>
                <a:spcPts val="0"/>
              </a:spcBef>
            </a:pPr>
            <a:r>
              <a:rPr lang="en-CA" sz="1800" b="0" i="0" u="none" strike="noStrike" baseline="0" dirty="0" smtClean="0">
                <a:latin typeface="Arial" panose="020B0604020202020204" pitchFamily="34" charset="0"/>
              </a:rPr>
              <a:t>How do we evaluate the contribution of affect to the overall success of a design?</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873826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42875"/>
            <a:ext cx="7886700" cy="1579564"/>
          </a:xfrm>
        </p:spPr>
        <p:txBody>
          <a:bodyPr/>
          <a:lstStyle/>
          <a:p>
            <a:pPr algn="l"/>
            <a:r>
              <a:rPr lang="nb-NO" sz="3600" i="0" u="none" strike="noStrike" kern="1400" baseline="0" dirty="0">
                <a:latin typeface="Arial" panose="020B0604020202020204" pitchFamily="34" charset="0"/>
              </a:rPr>
              <a:t>Table </a:t>
            </a:r>
            <a:r>
              <a:rPr lang="nb-NO" sz="3600" i="0" u="none" strike="noStrike" kern="1400" baseline="0" dirty="0" smtClean="0">
                <a:latin typeface="Arial" panose="020B0604020202020204" pitchFamily="34" charset="0"/>
              </a:rPr>
              <a:t>22.2</a:t>
            </a:r>
            <a:r>
              <a:rPr lang="nb-NO" sz="3600" kern="1400" dirty="0">
                <a:latin typeface="Arial" panose="020B0604020202020204" pitchFamily="34" charset="0"/>
              </a:rPr>
              <a:t/>
            </a:r>
            <a:br>
              <a:rPr lang="nb-NO" sz="3600" kern="1400" dirty="0">
                <a:latin typeface="Arial" panose="020B0604020202020204" pitchFamily="34" charset="0"/>
              </a:rPr>
            </a:br>
            <a:r>
              <a:rPr lang="en-US" sz="3600" kern="1400" dirty="0">
                <a:latin typeface="Arial" panose="020B0604020202020204" pitchFamily="34" charset="0"/>
              </a:rPr>
              <a:t>Potential ‘areas of impact’ for affective computing</a:t>
            </a:r>
            <a:endParaRPr lang="nb-NO" sz="3600" i="0" u="none" strike="noStrike" kern="1400" baseline="0" dirty="0">
              <a:latin typeface="Arial" panose="020B0604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239"/>
          <a:stretch/>
        </p:blipFill>
        <p:spPr>
          <a:xfrm>
            <a:off x="1241750" y="1887088"/>
            <a:ext cx="6660500" cy="3964410"/>
          </a:xfrm>
          <a:prstGeom prst="rect">
            <a:avLst/>
          </a:prstGeom>
        </p:spPr>
      </p:pic>
      <p:sp>
        <p:nvSpPr>
          <p:cNvPr id="5" name="TextBox 4"/>
          <p:cNvSpPr txBox="1"/>
          <p:nvPr/>
        </p:nvSpPr>
        <p:spPr>
          <a:xfrm>
            <a:off x="1153323" y="5804683"/>
            <a:ext cx="6748927" cy="338554"/>
          </a:xfrm>
          <a:prstGeom prst="rect">
            <a:avLst/>
          </a:prstGeom>
          <a:noFill/>
        </p:spPr>
        <p:txBody>
          <a:bodyPr wrap="square" rtlCol="0">
            <a:spAutoFit/>
          </a:bodyPr>
          <a:lstStyle/>
          <a:p>
            <a:r>
              <a:rPr lang="en-US" sz="800" i="1" dirty="0"/>
              <a:t>Source</a:t>
            </a:r>
            <a:r>
              <a:rPr lang="en-US" sz="800" dirty="0"/>
              <a:t>: Reprinted from McNeese, M.D. (2003) New visions of human–computer interaction: making affect compute, </a:t>
            </a:r>
            <a:r>
              <a:rPr lang="en-US" sz="800" i="1" dirty="0" smtClean="0"/>
              <a:t>International Journal </a:t>
            </a:r>
            <a:r>
              <a:rPr lang="en-US" sz="800" i="1" dirty="0"/>
              <a:t>of Human–Computer Studies</a:t>
            </a:r>
            <a:r>
              <a:rPr lang="en-US" sz="800" dirty="0"/>
              <a:t>, 59 (1–2), © 2003, with permission from Elsevier.</a:t>
            </a:r>
            <a:endParaRPr lang="en-IN" sz="800" dirty="0"/>
          </a:p>
        </p:txBody>
      </p:sp>
    </p:spTree>
    <p:extLst>
      <p:ext uri="{BB962C8B-B14F-4D97-AF65-F5344CB8AC3E}">
        <p14:creationId xmlns:p14="http://schemas.microsoft.com/office/powerpoint/2010/main" val="5459827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305853"/>
            <a:ext cx="8856663" cy="985838"/>
          </a:xfrm>
        </p:spPr>
        <p:txBody>
          <a:bodyPr/>
          <a:lstStyle/>
          <a:p>
            <a:r>
              <a:rPr lang="nb-NO" sz="3600" i="0" u="none" strike="noStrike" kern="1400" baseline="0" dirty="0">
                <a:latin typeface="Arial" panose="020B0604020202020204" pitchFamily="34" charset="0"/>
              </a:rPr>
              <a:t>Is affective computing possible or desirable?</a:t>
            </a:r>
          </a:p>
        </p:txBody>
      </p:sp>
      <p:sp>
        <p:nvSpPr>
          <p:cNvPr id="3" name="Text Placeholder 2"/>
          <p:cNvSpPr>
            <a:spLocks noGrp="1"/>
          </p:cNvSpPr>
          <p:nvPr>
            <p:ph type="body" idx="4294967295"/>
          </p:nvPr>
        </p:nvSpPr>
        <p:spPr>
          <a:xfrm>
            <a:off x="662400" y="1535743"/>
            <a:ext cx="8194263" cy="4804731"/>
          </a:xfrm>
        </p:spPr>
        <p:txBody>
          <a:bodyPr>
            <a:normAutofit/>
          </a:bodyPr>
          <a:lstStyle/>
          <a:p>
            <a:pPr marL="352425" indent="-352425"/>
            <a:r>
              <a:rPr lang="en-CA" sz="2000" b="0" i="0" u="none" strike="noStrike" baseline="0" dirty="0" smtClean="0">
                <a:latin typeface="Arial" panose="020B0604020202020204" pitchFamily="34" charset="0"/>
              </a:rPr>
              <a:t>Writing in the 2003 Special Issue on Affective Computing of the </a:t>
            </a:r>
            <a:r>
              <a:rPr lang="en-CA" sz="2000" b="0" i="1" u="none" strike="noStrike" baseline="0" dirty="0" smtClean="0">
                <a:latin typeface="Arial" panose="020B0604020202020204" pitchFamily="34" charset="0"/>
              </a:rPr>
              <a:t>International Journal of Human–Computer Studies</a:t>
            </a:r>
            <a:r>
              <a:rPr lang="en-CA" sz="2000" b="0" i="0" u="none" strike="noStrike" baseline="0" dirty="0" smtClean="0">
                <a:latin typeface="Arial" panose="020B0604020202020204" pitchFamily="34" charset="0"/>
              </a:rPr>
              <a:t>, Eric Hollnagel argues thus:</a:t>
            </a:r>
          </a:p>
          <a:p>
            <a:pPr marL="352425" indent="-352425"/>
            <a:r>
              <a:rPr lang="en-CA" sz="2000" b="0" i="0" u="none" strike="noStrike" baseline="0" dirty="0" smtClean="0">
                <a:latin typeface="Arial" panose="020B0604020202020204" pitchFamily="34" charset="0"/>
              </a:rPr>
              <a:t>In conclusion, affective computing is neither a meaningful concept nor a reasonable goal. Rather than trying to make computers (or computing) affective, we should try to make communication effectual. Rather than trying to reproduce emotions we should try to imitate those aspects of emotions that are known to enhance the effectiveness of communication.</a:t>
            </a:r>
          </a:p>
          <a:p>
            <a:pPr marL="352425" indent="-352425"/>
            <a:r>
              <a:rPr lang="en-CA" sz="2000" b="0" i="0" u="none" strike="noStrike" baseline="0" dirty="0" smtClean="0">
                <a:latin typeface="Arial" panose="020B0604020202020204" pitchFamily="34" charset="0"/>
              </a:rPr>
              <a:t>Kristina </a:t>
            </a:r>
            <a:r>
              <a:rPr lang="en-CA" sz="2000" b="0" i="0" u="none" strike="noStrike" baseline="0" dirty="0" err="1" smtClean="0">
                <a:latin typeface="Arial" panose="020B0604020202020204" pitchFamily="34" charset="0"/>
              </a:rPr>
              <a:t>Höök</a:t>
            </a:r>
            <a:r>
              <a:rPr lang="en-CA" sz="2000" b="0" i="0" u="none" strike="noStrike" baseline="0" dirty="0" smtClean="0">
                <a:latin typeface="Arial" panose="020B0604020202020204" pitchFamily="34" charset="0"/>
              </a:rPr>
              <a:t> et al. (2008) express similar views in arguing for an interactionist view of emotion. </a:t>
            </a:r>
          </a:p>
          <a:p>
            <a:pPr marL="352425" indent="-352425"/>
            <a:r>
              <a:rPr lang="en-CA" sz="2000" b="0" i="0" u="none" strike="noStrike" baseline="0" dirty="0" smtClean="0">
                <a:latin typeface="Arial" panose="020B0604020202020204" pitchFamily="34" charset="0"/>
              </a:rPr>
              <a:t>We should not be trying to guess people’s emotions and adapting systems based on this guess; we should be designing systems that let people express emotion when and how they want to.</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34959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5506"/>
            <a:ext cx="7886700" cy="601124"/>
          </a:xfrm>
        </p:spPr>
        <p:txBody>
          <a:bodyPr/>
          <a:lstStyle/>
          <a:p>
            <a:r>
              <a:rPr lang="nb-NO" sz="3600"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62399" y="1421087"/>
            <a:ext cx="8194263" cy="4836359"/>
          </a:xfrm>
        </p:spPr>
        <p:txBody>
          <a:bodyPr>
            <a:normAutofit fontScale="92500"/>
          </a:bodyPr>
          <a:lstStyle/>
          <a:p>
            <a:pPr marL="352425" indent="-352425"/>
            <a:r>
              <a:rPr lang="en-CA" b="0" i="0" u="none" strike="noStrike" baseline="0" dirty="0" smtClean="0">
                <a:latin typeface="Arial" panose="020B0604020202020204" pitchFamily="34" charset="0"/>
              </a:rPr>
              <a:t>In this chapter we have explored the theory of emotions and seen how this has been applied to the developing field of affective computing. </a:t>
            </a:r>
          </a:p>
          <a:p>
            <a:pPr marL="352425" indent="-352425"/>
            <a:r>
              <a:rPr lang="en-CA" b="0" i="0" u="none" strike="noStrike" baseline="0" dirty="0" smtClean="0">
                <a:latin typeface="Arial" panose="020B0604020202020204" pitchFamily="34" charset="0"/>
              </a:rPr>
              <a:t>We have discussed what is required for technologies to display apparent emotion, to detect and respond to human emotions and to support human affective communication—potentially a very diverse and technically advanced set of capabilities—but we have suggested that an approximate identification and representation of emotion may suffice for many purposes. </a:t>
            </a:r>
          </a:p>
          <a:p>
            <a:pPr marL="352425" indent="-352425"/>
            <a:r>
              <a:rPr lang="en-CA" b="0" i="0" u="none" strike="noStrike" baseline="0" dirty="0" smtClean="0">
                <a:latin typeface="Arial" panose="020B0604020202020204" pitchFamily="34" charset="0"/>
              </a:rPr>
              <a:t>Applications have been identified which range from affective communication to supporting telemedicine to interacting with games.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27114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0"/>
            <a:ext cx="7886700" cy="635630"/>
          </a:xfrm>
        </p:spPr>
        <p:txBody>
          <a:bodyPr/>
          <a:lstStyle/>
          <a:p>
            <a:r>
              <a:rPr lang="en-US" sz="3600" i="0" u="none" strike="noStrike" kern="1400" baseline="0" dirty="0">
                <a:latin typeface="Arial" panose="020B0604020202020204" pitchFamily="34" charset="0"/>
              </a:rPr>
              <a:t>Affective </a:t>
            </a:r>
            <a:r>
              <a:rPr lang="en-US" sz="3600" i="0" u="none" strike="noStrike" kern="1400" baseline="0" dirty="0" smtClean="0">
                <a:latin typeface="Arial" panose="020B0604020202020204" pitchFamily="34" charset="0"/>
              </a:rPr>
              <a:t>computing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90"/>
            <a:ext cx="7886700" cy="4836359"/>
          </a:xfrm>
        </p:spPr>
        <p:txBody>
          <a:bodyPr>
            <a:normAutofit fontScale="92500" lnSpcReduction="10000"/>
          </a:bodyPr>
          <a:lstStyle/>
          <a:p>
            <a:pPr marL="344488" indent="-344488">
              <a:lnSpc>
                <a:spcPct val="110000"/>
              </a:lnSpc>
            </a:pPr>
            <a:r>
              <a:rPr lang="en-CA" b="0" i="0" u="none" strike="noStrike" baseline="0" dirty="0" smtClean="0">
                <a:latin typeface="Arial" panose="020B0604020202020204" pitchFamily="34" charset="0"/>
              </a:rPr>
              <a:t>Affective computing concerns how computing devices can deal with emotions. </a:t>
            </a:r>
          </a:p>
          <a:p>
            <a:pPr marL="344488" indent="-344488">
              <a:lnSpc>
                <a:spcPct val="110000"/>
              </a:lnSpc>
            </a:pPr>
            <a:r>
              <a:rPr lang="en-CA" b="0" i="0" u="none" strike="noStrike" baseline="0" dirty="0" smtClean="0">
                <a:latin typeface="Arial" panose="020B0604020202020204" pitchFamily="34" charset="0"/>
              </a:rPr>
              <a:t>There are three basic aspects to consider: </a:t>
            </a:r>
          </a:p>
          <a:p>
            <a:pPr marL="344488" indent="-344488">
              <a:lnSpc>
                <a:spcPct val="110000"/>
              </a:lnSpc>
            </a:pPr>
            <a:r>
              <a:rPr lang="en-CA" b="0" i="0" u="none" strike="noStrike" baseline="0" dirty="0" smtClean="0">
                <a:latin typeface="Arial" panose="020B0604020202020204" pitchFamily="34" charset="0"/>
              </a:rPr>
              <a:t>getting interactive systems to recognize human emotions and adapt accordingly; </a:t>
            </a:r>
          </a:p>
          <a:p>
            <a:pPr marL="344488" indent="-344488">
              <a:lnSpc>
                <a:spcPct val="110000"/>
              </a:lnSpc>
            </a:pPr>
            <a:r>
              <a:rPr lang="en-CA" b="0" i="0" u="none" strike="noStrike" baseline="0" dirty="0" smtClean="0">
                <a:latin typeface="Arial" panose="020B0604020202020204" pitchFamily="34" charset="0"/>
              </a:rPr>
              <a:t>getting interactive systems to synthesize emotions and hence to appear more engaging or desirable; </a:t>
            </a:r>
          </a:p>
          <a:p>
            <a:pPr marL="344488" indent="-344488">
              <a:lnSpc>
                <a:spcPct val="110000"/>
              </a:lnSpc>
            </a:pPr>
            <a:r>
              <a:rPr lang="en-CA" b="0" i="0" u="none" strike="noStrike" baseline="0" dirty="0" smtClean="0">
                <a:latin typeface="Arial" panose="020B0604020202020204" pitchFamily="34" charset="0"/>
              </a:rPr>
              <a:t>designing systems that elicit an emotional response from people or that allow people to express emotions.</a:t>
            </a:r>
          </a:p>
          <a:p>
            <a:pPr marL="344488" indent="-344488">
              <a:lnSpc>
                <a:spcPct val="110000"/>
              </a:lnSpc>
            </a:pPr>
            <a:r>
              <a:rPr lang="en-CA" b="0" i="0" u="none" strike="noStrike" baseline="0" dirty="0" smtClean="0">
                <a:latin typeface="Arial" panose="020B0604020202020204" pitchFamily="34" charset="0"/>
              </a:rPr>
              <a:t>A good example of getting computers to recognize human emotions and react accordingly might be the use of a sensor in a motor car to detect whether or not the driver is angry or stressed.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22842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77182"/>
            <a:ext cx="7886700" cy="394090"/>
          </a:xfrm>
        </p:spPr>
        <p:txBody>
          <a:bodyPr/>
          <a:lstStyle/>
          <a:p>
            <a:r>
              <a:rPr lang="en-US" sz="3600" i="0" u="none" strike="noStrike" kern="1400" baseline="0" dirty="0">
                <a:latin typeface="Arial" panose="020B0604020202020204" pitchFamily="34" charset="0"/>
              </a:rPr>
              <a:t>Affective </a:t>
            </a:r>
            <a:r>
              <a:rPr lang="en-US" sz="3600" i="0" u="none" strike="noStrike" kern="1400" baseline="0" dirty="0" smtClean="0">
                <a:latin typeface="Arial" panose="020B0604020202020204" pitchFamily="34" charset="0"/>
              </a:rPr>
              <a:t>computing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9232"/>
            <a:ext cx="8194264" cy="4853618"/>
          </a:xfrm>
        </p:spPr>
        <p:txBody>
          <a:bodyPr>
            <a:normAutofit fontScale="77500" lnSpcReduction="20000"/>
          </a:bodyPr>
          <a:lstStyle/>
          <a:p>
            <a:pPr marL="344488" indent="-344488">
              <a:lnSpc>
                <a:spcPct val="120000"/>
              </a:lnSpc>
            </a:pPr>
            <a:r>
              <a:rPr lang="en-CA" b="0" i="0" u="none" strike="noStrike" baseline="0" dirty="0" smtClean="0">
                <a:latin typeface="Arial" panose="020B0604020202020204" pitchFamily="34" charset="0"/>
              </a:rPr>
              <a:t>Sensors could be used to pick up on the fact that the driver is perspiring, is holding the steering wheel in a vice-like grip or has elevated blood pressure or heart rate. </a:t>
            </a:r>
          </a:p>
          <a:p>
            <a:pPr marL="344488" indent="-344488">
              <a:lnSpc>
                <a:spcPct val="120000"/>
              </a:lnSpc>
            </a:pPr>
            <a:r>
              <a:rPr lang="en-CA" b="0" i="0" u="none" strike="noStrike" baseline="0" dirty="0" smtClean="0">
                <a:latin typeface="Arial" panose="020B0604020202020204" pitchFamily="34" charset="0"/>
              </a:rPr>
              <a:t>These are physiological signs of arousal. </a:t>
            </a:r>
          </a:p>
          <a:p>
            <a:pPr marL="344488" indent="-344488">
              <a:lnSpc>
                <a:spcPct val="120000"/>
              </a:lnSpc>
            </a:pPr>
            <a:r>
              <a:rPr lang="en-CA" b="0" i="0" u="none" strike="noStrike" baseline="0" dirty="0" smtClean="0">
                <a:latin typeface="Arial" panose="020B0604020202020204" pitchFamily="34" charset="0"/>
              </a:rPr>
              <a:t>As statistics show that stress and anger are major contributory factors in road accidents, the car may then offer counselling, refuse to start (or something equally infuriating) or phone ahead to the emergency services. </a:t>
            </a:r>
          </a:p>
          <a:p>
            <a:pPr marL="344488" indent="-344488">
              <a:lnSpc>
                <a:spcPct val="120000"/>
              </a:lnSpc>
            </a:pPr>
            <a:r>
              <a:rPr lang="en-CA" b="0" i="0" u="none" strike="noStrike" baseline="0" dirty="0" smtClean="0">
                <a:latin typeface="Arial" panose="020B0604020202020204" pitchFamily="34" charset="0"/>
              </a:rPr>
              <a:t>Another couple of examples, suggested by Picard and Healey (1997), are </a:t>
            </a:r>
          </a:p>
          <a:p>
            <a:pPr marL="776288" lvl="1" indent="-414338">
              <a:lnSpc>
                <a:spcPct val="120000"/>
              </a:lnSpc>
              <a:buNone/>
            </a:pPr>
            <a:r>
              <a:rPr lang="en-CA" sz="2400" dirty="0">
                <a:solidFill>
                  <a:srgbClr val="007FA3"/>
                </a:solidFill>
                <a:latin typeface="Arial" panose="020B0604020202020204" pitchFamily="34" charset="0"/>
              </a:rPr>
              <a:t>(a) </a:t>
            </a:r>
            <a:r>
              <a:rPr lang="en-CA" sz="2400" dirty="0" smtClean="0">
                <a:solidFill>
                  <a:srgbClr val="007FA3"/>
                </a:solidFill>
                <a:latin typeface="Arial" panose="020B0604020202020204" pitchFamily="34" charset="0"/>
              </a:rPr>
              <a:t>	</a:t>
            </a:r>
            <a:r>
              <a:rPr lang="en-CA" b="0" i="0" u="none" strike="noStrike" baseline="0" dirty="0" smtClean="0">
                <a:latin typeface="Arial" panose="020B0604020202020204" pitchFamily="34" charset="0"/>
              </a:rPr>
              <a:t>the creation of an intelligent Web browser which responds to the wearer’s degree of interest in a topic that the wearer found interesting, until it detected the interest fading, and </a:t>
            </a:r>
          </a:p>
          <a:p>
            <a:pPr marL="776288" lvl="1" indent="-414338">
              <a:lnSpc>
                <a:spcPct val="120000"/>
              </a:lnSpc>
              <a:buNone/>
            </a:pPr>
            <a:r>
              <a:rPr lang="en-CA" sz="2400" dirty="0" smtClean="0">
                <a:solidFill>
                  <a:srgbClr val="007FA3"/>
                </a:solidFill>
                <a:latin typeface="Arial" panose="020B0604020202020204" pitchFamily="34" charset="0"/>
              </a:rPr>
              <a:t>(b) 	</a:t>
            </a:r>
            <a:r>
              <a:rPr lang="en-CA" b="0" i="0" u="none" strike="noStrike" baseline="0" dirty="0" smtClean="0">
                <a:latin typeface="Arial" panose="020B0604020202020204" pitchFamily="34" charset="0"/>
              </a:rPr>
              <a:t>an affective assistant agent that could intelligently filter your e-mail or schedule, taking into account your emotional state or degree of activity.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79017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4"/>
            <a:ext cx="7886700" cy="635630"/>
          </a:xfrm>
        </p:spPr>
        <p:txBody>
          <a:bodyPr/>
          <a:lstStyle/>
          <a:p>
            <a:r>
              <a:rPr lang="en-US" sz="3600" i="0" u="none" strike="noStrike" kern="1400" baseline="0" dirty="0">
                <a:latin typeface="Arial" panose="020B0604020202020204" pitchFamily="34" charset="0"/>
              </a:rPr>
              <a:t>Synthesizing emotion</a:t>
            </a:r>
          </a:p>
        </p:txBody>
      </p:sp>
      <p:sp>
        <p:nvSpPr>
          <p:cNvPr id="3" name="Text Placeholder 2"/>
          <p:cNvSpPr>
            <a:spLocks noGrp="1"/>
          </p:cNvSpPr>
          <p:nvPr>
            <p:ph type="body" idx="4294967295"/>
          </p:nvPr>
        </p:nvSpPr>
        <p:spPr>
          <a:xfrm>
            <a:off x="662399" y="1441399"/>
            <a:ext cx="8194263" cy="4798796"/>
          </a:xfrm>
        </p:spPr>
        <p:txBody>
          <a:bodyPr>
            <a:normAutofit fontScale="70000" lnSpcReduction="20000"/>
          </a:bodyPr>
          <a:lstStyle/>
          <a:p>
            <a:pPr marL="354013" indent="-354013">
              <a:lnSpc>
                <a:spcPct val="120000"/>
              </a:lnSpc>
            </a:pPr>
            <a:r>
              <a:rPr lang="en-CA" b="0" i="0" u="none" strike="noStrike" baseline="0" dirty="0" smtClean="0">
                <a:latin typeface="Arial" panose="020B0604020202020204" pitchFamily="34" charset="0"/>
              </a:rPr>
              <a:t>Synthesizing emotion is concerned with giving the impression of computers behaving or reacting with emotion. </a:t>
            </a:r>
          </a:p>
          <a:p>
            <a:pPr marL="354013" indent="-354013">
              <a:lnSpc>
                <a:spcPct val="120000"/>
              </a:lnSpc>
            </a:pPr>
            <a:r>
              <a:rPr lang="en-CA" b="0" i="0" u="none" strike="noStrike" baseline="0" dirty="0" smtClean="0">
                <a:latin typeface="Arial" panose="020B0604020202020204" pitchFamily="34" charset="0"/>
              </a:rPr>
              <a:t>Here an example might be a machine showing signs of distress when a system crash has just destroyed several hours’ work. </a:t>
            </a:r>
          </a:p>
          <a:p>
            <a:pPr marL="354013" indent="-354013">
              <a:lnSpc>
                <a:spcPct val="120000"/>
              </a:lnSpc>
            </a:pPr>
            <a:r>
              <a:rPr lang="en-CA" b="0" i="0" u="none" strike="noStrike" baseline="0" dirty="0" smtClean="0">
                <a:latin typeface="Arial" panose="020B0604020202020204" pitchFamily="34" charset="0"/>
              </a:rPr>
              <a:t>The notion permeates much science fiction. </a:t>
            </a:r>
          </a:p>
          <a:p>
            <a:pPr marL="354013" indent="-354013">
              <a:lnSpc>
                <a:spcPct val="120000"/>
              </a:lnSpc>
            </a:pPr>
            <a:r>
              <a:rPr lang="en-CA" b="0" i="0" u="none" strike="noStrike" baseline="0" dirty="0" smtClean="0">
                <a:latin typeface="Arial" panose="020B0604020202020204" pitchFamily="34" charset="0"/>
              </a:rPr>
              <a:t>A classic instance here is HAL, the onboard computer on the spaceship in Arthur C. Clarke’s novel </a:t>
            </a:r>
            <a:r>
              <a:rPr lang="en-CA" b="0" i="1" u="none" strike="noStrike" baseline="0" dirty="0" smtClean="0">
                <a:latin typeface="Arial" panose="020B0604020202020204" pitchFamily="34" charset="0"/>
              </a:rPr>
              <a:t>2001: A Space Odyssey </a:t>
            </a:r>
            <a:r>
              <a:rPr lang="en-CA" b="0" i="0" u="none" strike="noStrike" baseline="0" dirty="0" smtClean="0">
                <a:latin typeface="Arial" panose="020B0604020202020204" pitchFamily="34" charset="0"/>
              </a:rPr>
              <a:t>(Clarke, 1968). </a:t>
            </a:r>
          </a:p>
          <a:p>
            <a:pPr marL="354013" indent="-354013">
              <a:lnSpc>
                <a:spcPct val="120000"/>
              </a:lnSpc>
            </a:pPr>
            <a:r>
              <a:rPr lang="en-CA" b="0" i="0" u="none" strike="noStrike" baseline="0" dirty="0" smtClean="0">
                <a:latin typeface="Arial" panose="020B0604020202020204" pitchFamily="34" charset="0"/>
              </a:rPr>
              <a:t>In Stanley Kubrick’s film version HAL’s voice eloquently expresses fear as Dave, the astronaut, considers switching ‘him’ off. HAL’s ‘death’ is agonizingly slow and piteous:</a:t>
            </a:r>
          </a:p>
          <a:p>
            <a:pPr marL="354013" indent="-354013">
              <a:lnSpc>
                <a:spcPct val="120000"/>
              </a:lnSpc>
            </a:pPr>
            <a:r>
              <a:rPr lang="en-CA" b="0" i="0" u="none" strike="noStrike" baseline="0" dirty="0" smtClean="0">
                <a:latin typeface="Arial" panose="020B0604020202020204" pitchFamily="34" charset="0"/>
              </a:rPr>
              <a:t>‘Dave, stop. Stop, will you? Stop, Dave. Will you stop, Dave? Stop, Dave. I’m afraid. I’m afraid, Dave. Dave, my mind is going. I can feel it. I can feel it. My mind is going. There is no question about it. I can feel it. I can feel it. I can feel it. I’m afraid.’</a:t>
            </a:r>
          </a:p>
          <a:p>
            <a:pPr marL="354013" indent="-354013">
              <a:lnSpc>
                <a:spcPct val="120000"/>
              </a:lnSpc>
            </a:pPr>
            <a:r>
              <a:rPr lang="en-CA" b="0" i="0" u="none" strike="noStrike" baseline="0" dirty="0" smtClean="0">
                <a:latin typeface="Arial" panose="020B0604020202020204" pitchFamily="34" charset="0"/>
              </a:rPr>
              <a:t>In the film the dialogue is particularly poignant when contrasted with the unchanging expression of HAL’s ‘eye.’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23790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5"/>
            <a:ext cx="7886700" cy="549364"/>
          </a:xfrm>
        </p:spPr>
        <p:txBody>
          <a:bodyPr/>
          <a:lstStyle/>
          <a:p>
            <a:r>
              <a:rPr lang="en-US" sz="3600" i="0" u="none" strike="noStrike" kern="1400" baseline="0" dirty="0">
                <a:latin typeface="Arial" panose="020B0604020202020204" pitchFamily="34" charset="0"/>
              </a:rPr>
              <a:t>Affect</a:t>
            </a:r>
          </a:p>
        </p:txBody>
      </p:sp>
      <p:sp>
        <p:nvSpPr>
          <p:cNvPr id="3" name="Text Placeholder 2"/>
          <p:cNvSpPr>
            <a:spLocks noGrp="1"/>
          </p:cNvSpPr>
          <p:nvPr>
            <p:ph type="body" idx="4294967295"/>
          </p:nvPr>
        </p:nvSpPr>
        <p:spPr>
          <a:xfrm>
            <a:off x="662399" y="1439532"/>
            <a:ext cx="8194263" cy="4844692"/>
          </a:xfrm>
        </p:spPr>
        <p:txBody>
          <a:bodyPr>
            <a:noAutofit/>
          </a:bodyPr>
          <a:lstStyle/>
          <a:p>
            <a:pPr marL="354013" indent="-354013">
              <a:spcBef>
                <a:spcPts val="0"/>
              </a:spcBef>
            </a:pPr>
            <a:r>
              <a:rPr lang="en-CA" sz="1800" b="0" i="0" u="none" strike="noStrike" baseline="0" dirty="0" smtClean="0">
                <a:latin typeface="Arial" panose="020B0604020202020204" pitchFamily="34" charset="0"/>
              </a:rPr>
              <a:t>Designing interactive systems that communicate or evoke human emotions is another key aspect of affective computing. </a:t>
            </a:r>
          </a:p>
          <a:p>
            <a:pPr marL="354013" lvl="0" indent="-354013">
              <a:spcBef>
                <a:spcPts val="0"/>
              </a:spcBef>
            </a:pPr>
            <a:r>
              <a:rPr lang="en-CA" sz="1800" b="0" i="0" u="none" strike="noStrike" baseline="0" dirty="0" smtClean="0">
                <a:latin typeface="Arial" panose="020B0604020202020204" pitchFamily="34" charset="0"/>
              </a:rPr>
              <a:t>Designing for pleasure is one aspect of this—and commercially crucial for small consumer devices such </a:t>
            </a:r>
            <a:r>
              <a:rPr lang="en-CA" sz="1800" dirty="0">
                <a:latin typeface="Arial" panose="020B0604020202020204" pitchFamily="34" charset="0"/>
              </a:rPr>
              <a:t>as phones—but </a:t>
            </a:r>
            <a:r>
              <a:rPr lang="en-CA" sz="1800" b="0" i="0" u="none" strike="noStrike" baseline="0" dirty="0" smtClean="0">
                <a:latin typeface="Arial" panose="020B0604020202020204" pitchFamily="34" charset="0"/>
              </a:rPr>
              <a:t>others include devices which allow people to communicate affect at a distance, and the creation of virtual environments which support the treatment of phobias or attempt to evoke the feelings associated with particular places.</a:t>
            </a:r>
          </a:p>
          <a:p>
            <a:pPr marL="354013" indent="-354013">
              <a:spcBef>
                <a:spcPts val="0"/>
              </a:spcBef>
            </a:pPr>
            <a:r>
              <a:rPr lang="en-CA" sz="1800" b="0" i="0" u="none" strike="noStrike" baseline="0" dirty="0" smtClean="0">
                <a:latin typeface="Arial" panose="020B0604020202020204" pitchFamily="34" charset="0"/>
              </a:rPr>
              <a:t>Whether or not computers could ever actually feel emotion is beyond this discussion, but science fiction novels such as </a:t>
            </a:r>
            <a:r>
              <a:rPr lang="en-CA" sz="1800" b="0" i="1" u="none" strike="noStrike" baseline="0" dirty="0" smtClean="0">
                <a:latin typeface="Arial" panose="020B0604020202020204" pitchFamily="34" charset="0"/>
              </a:rPr>
              <a:t>Do Androids Dream of Electric Sheep?</a:t>
            </a:r>
            <a:r>
              <a:rPr lang="en-CA" sz="1800" b="0" i="0" u="none" strike="noStrike" baseline="0" dirty="0" smtClean="0">
                <a:latin typeface="Arial" panose="020B0604020202020204" pitchFamily="34" charset="0"/>
              </a:rPr>
              <a:t> by Philip K. Dick (1968) offer interesting discussions of such themes. </a:t>
            </a:r>
          </a:p>
          <a:p>
            <a:pPr marL="354013" indent="-354013">
              <a:spcBef>
                <a:spcPts val="0"/>
              </a:spcBef>
            </a:pPr>
            <a:r>
              <a:rPr lang="en-CA" sz="1800" b="0" i="0" u="none" strike="noStrike" baseline="0" dirty="0" smtClean="0">
                <a:latin typeface="Arial" panose="020B0604020202020204" pitchFamily="34" charset="0"/>
              </a:rPr>
              <a:t>At first sight, the idea of ‘giving’ computers emotion seems to be counter-intuitive. </a:t>
            </a:r>
          </a:p>
          <a:p>
            <a:pPr marL="354013" indent="-354013">
              <a:spcBef>
                <a:spcPts val="0"/>
              </a:spcBef>
            </a:pPr>
            <a:r>
              <a:rPr lang="en-CA" sz="1800" b="0" i="0" u="none" strike="noStrike" baseline="0" dirty="0" smtClean="0">
                <a:latin typeface="Arial" panose="020B0604020202020204" pitchFamily="34" charset="0"/>
              </a:rPr>
              <a:t>Computers are the epitome of logic and the idea of acting emotionally has strong negative connotations— just think of </a:t>
            </a:r>
            <a:r>
              <a:rPr lang="en-CA" sz="1800" b="0" i="1" u="none" strike="noStrike" baseline="0" dirty="0" smtClean="0">
                <a:latin typeface="Arial" panose="020B0604020202020204" pitchFamily="34" charset="0"/>
              </a:rPr>
              <a:t>Star Trek</a:t>
            </a:r>
            <a:r>
              <a:rPr lang="en-CA" sz="1800" b="0" i="0" u="none" strike="noStrike" baseline="0" dirty="0" smtClean="0">
                <a:latin typeface="Arial" panose="020B0604020202020204" pitchFamily="34" charset="0"/>
              </a:rPr>
              <a:t>’s Mr. Spock, or the android Data. </a:t>
            </a:r>
          </a:p>
          <a:p>
            <a:pPr marL="354013" indent="-354013">
              <a:spcBef>
                <a:spcPts val="0"/>
              </a:spcBef>
            </a:pPr>
            <a:r>
              <a:rPr lang="en-CA" sz="1800" b="0" i="0" u="none" strike="noStrike" baseline="0" dirty="0" smtClean="0">
                <a:latin typeface="Arial" panose="020B0604020202020204" pitchFamily="34" charset="0"/>
              </a:rPr>
              <a:t>There is no denying that emotion (affect) has traditionally had a bad press.</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405035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39"/>
            <a:ext cx="7886700" cy="601124"/>
          </a:xfrm>
        </p:spPr>
        <p:txBody>
          <a:bodyPr/>
          <a:lstStyle/>
          <a:p>
            <a:r>
              <a:rPr lang="en-US" sz="3600" i="0" u="none" strike="noStrike" kern="1400" baseline="0" dirty="0">
                <a:latin typeface="Arial" panose="020B0604020202020204" pitchFamily="34" charset="0"/>
              </a:rPr>
              <a:t>Recognizing emotions</a:t>
            </a:r>
          </a:p>
        </p:txBody>
      </p:sp>
      <p:sp>
        <p:nvSpPr>
          <p:cNvPr id="3" name="Text Placeholder 2"/>
          <p:cNvSpPr>
            <a:spLocks noGrp="1"/>
          </p:cNvSpPr>
          <p:nvPr>
            <p:ph type="body" idx="4294967295"/>
          </p:nvPr>
        </p:nvSpPr>
        <p:spPr>
          <a:xfrm>
            <a:off x="662399" y="1418424"/>
            <a:ext cx="8194263" cy="4803619"/>
          </a:xfrm>
        </p:spPr>
        <p:txBody>
          <a:bodyPr>
            <a:normAutofit fontScale="77500" lnSpcReduction="20000"/>
          </a:bodyPr>
          <a:lstStyle/>
          <a:p>
            <a:pPr marL="354013" indent="-354013">
              <a:lnSpc>
                <a:spcPct val="120000"/>
              </a:lnSpc>
            </a:pPr>
            <a:r>
              <a:rPr lang="en-CA" b="0" i="0" u="none" strike="noStrike" baseline="0" dirty="0" smtClean="0">
                <a:latin typeface="Arial" panose="020B0604020202020204" pitchFamily="34" charset="0"/>
              </a:rPr>
              <a:t>The other side of the argument is the recognition that emotions are part of day-to-day human functioning. </a:t>
            </a:r>
          </a:p>
          <a:p>
            <a:pPr marL="354013" indent="-354013">
              <a:lnSpc>
                <a:spcPct val="120000"/>
              </a:lnSpc>
            </a:pPr>
            <a:r>
              <a:rPr lang="en-CA" b="0" i="0" u="none" strike="noStrike" baseline="0" dirty="0" smtClean="0">
                <a:latin typeface="Arial" panose="020B0604020202020204" pitchFamily="34" charset="0"/>
              </a:rPr>
              <a:t>Emotion plays a significant part in decision making, social interaction and most aspects of what we would describe as cognition, such as problem solving, thinking and perception.</a:t>
            </a:r>
          </a:p>
          <a:p>
            <a:pPr marL="354013" indent="-354013">
              <a:lnSpc>
                <a:spcPct val="120000"/>
              </a:lnSpc>
            </a:pPr>
            <a:r>
              <a:rPr lang="en-CA" b="0" i="0" u="none" strike="noStrike" baseline="0" dirty="0" smtClean="0">
                <a:latin typeface="Arial" panose="020B0604020202020204" pitchFamily="34" charset="0"/>
              </a:rPr>
              <a:t>Increasingly, these human activities and functions are supported by interactive systems, so an understanding of how emotion works can help us design systems that recognize, synthesize or evoke emotions. </a:t>
            </a:r>
          </a:p>
          <a:p>
            <a:pPr marL="354013" indent="-354013">
              <a:lnSpc>
                <a:spcPct val="120000"/>
              </a:lnSpc>
            </a:pPr>
            <a:r>
              <a:rPr lang="en-CA" b="0" i="0" u="none" strike="noStrike" baseline="0" dirty="0" smtClean="0">
                <a:latin typeface="Arial" panose="020B0604020202020204" pitchFamily="34" charset="0"/>
              </a:rPr>
              <a:t>Or computers with affective capabilities might be more effective than conventional technology in making decisions with incomplete data—circumstances where affect helps human beings to respond quickly. </a:t>
            </a:r>
          </a:p>
          <a:p>
            <a:pPr marL="354013" indent="-354013">
              <a:lnSpc>
                <a:spcPct val="120000"/>
              </a:lnSpc>
            </a:pPr>
            <a:r>
              <a:rPr lang="en-CA" b="0" i="0" u="none" strike="noStrike" baseline="0" dirty="0" smtClean="0">
                <a:latin typeface="Arial" panose="020B0604020202020204" pitchFamily="34" charset="0"/>
              </a:rPr>
              <a:t>Needless to say, we must now turn to what psychologists have concluded over the years. </a:t>
            </a:r>
          </a:p>
          <a:p>
            <a:pPr marL="354013" indent="-354013">
              <a:lnSpc>
                <a:spcPct val="120000"/>
              </a:lnSpc>
            </a:pPr>
            <a:r>
              <a:rPr lang="en-CA" b="0" i="0" u="none" strike="noStrike" baseline="0" dirty="0" smtClean="0">
                <a:latin typeface="Arial" panose="020B0604020202020204" pitchFamily="34" charset="0"/>
              </a:rPr>
              <a:t>Be warned that the research findings are less well agreed than many other aspects of human behaviour.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09432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TotalTime>
  <Words>6467</Words>
  <Application>Microsoft Office PowerPoint</Application>
  <PresentationFormat>On-screen Show (4:3)</PresentationFormat>
  <Paragraphs>323</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ＭＳ Ｐゴシック</vt:lpstr>
      <vt:lpstr>ＭＳ Ｐゴシック</vt:lpstr>
      <vt:lpstr>Arial</vt:lpstr>
      <vt:lpstr>Calibri</vt:lpstr>
      <vt:lpstr>Times</vt:lpstr>
      <vt:lpstr>Verdana</vt:lpstr>
      <vt:lpstr>3_Default Design</vt:lpstr>
      <vt:lpstr>PowerPoint Presentation</vt:lpstr>
      <vt:lpstr>Contents</vt:lpstr>
      <vt:lpstr>Aims</vt:lpstr>
      <vt:lpstr>Introduction</vt:lpstr>
      <vt:lpstr>Affective computing (1 of 2)</vt:lpstr>
      <vt:lpstr>Affective computing (2 of 2)</vt:lpstr>
      <vt:lpstr>Synthesizing emotion</vt:lpstr>
      <vt:lpstr>Affect</vt:lpstr>
      <vt:lpstr>Recognizing emotions</vt:lpstr>
      <vt:lpstr>Challenge</vt:lpstr>
      <vt:lpstr>Psychological theories of emotion</vt:lpstr>
      <vt:lpstr>Basic emotions (1 of 3)</vt:lpstr>
      <vt:lpstr>Basic emotions (2 of 3)</vt:lpstr>
      <vt:lpstr>Basic emotions (3 of 3)</vt:lpstr>
      <vt:lpstr>Virtual environments</vt:lpstr>
      <vt:lpstr>Theories of affect</vt:lpstr>
      <vt:lpstr>The Cannon–Bard theory</vt:lpstr>
      <vt:lpstr>Cognitive labelling and appraisal theories: Schachter–Singer and Lazarus</vt:lpstr>
      <vt:lpstr>Schachter–Singer</vt:lpstr>
      <vt:lpstr>The adrenalin expereiment</vt:lpstr>
      <vt:lpstr>Lazarus</vt:lpstr>
      <vt:lpstr>Theories—conclusion </vt:lpstr>
      <vt:lpstr>Example</vt:lpstr>
      <vt:lpstr>The EMMA project</vt:lpstr>
      <vt:lpstr>Challenge</vt:lpstr>
      <vt:lpstr>Detecting and recognizing emotions</vt:lpstr>
      <vt:lpstr>Table 22.1 Forms of sentic modulation</vt:lpstr>
      <vt:lpstr>Recognizing emotions</vt:lpstr>
      <vt:lpstr>Basic capabilities for recognizing emotion (1 of 2)</vt:lpstr>
      <vt:lpstr>Basic capabilities for recognizing emotion (2 of 2)</vt:lpstr>
      <vt:lpstr>StartleCam</vt:lpstr>
      <vt:lpstr>Recognizing emotions in practice (1 of 3)</vt:lpstr>
      <vt:lpstr>Recognizing emotions in practice (2 of 3)</vt:lpstr>
      <vt:lpstr>Recognizing emotions in practice (1 of 3)</vt:lpstr>
      <vt:lpstr>Affective wearables (1 of 2)</vt:lpstr>
      <vt:lpstr>Affective wearables (2 of 2)</vt:lpstr>
      <vt:lpstr>Challenge </vt:lpstr>
      <vt:lpstr>Summary</vt:lpstr>
      <vt:lpstr>Expressing emotion</vt:lpstr>
      <vt:lpstr>Can computers express emotion?</vt:lpstr>
      <vt:lpstr>Emotional expression</vt:lpstr>
      <vt:lpstr>Affective input to interactive systems</vt:lpstr>
      <vt:lpstr>SenToy</vt:lpstr>
      <vt:lpstr>Enhancing human affective communication</vt:lpstr>
      <vt:lpstr>Tollmar and Persson </vt:lpstr>
      <vt:lpstr>Potential applications and key issues for further research</vt:lpstr>
      <vt:lpstr>Table 22.2 Potential ‘areas of impact’ for affective computing</vt:lpstr>
      <vt:lpstr>Is affective computing possible or desirable?</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dc:title>
  <dc:creator>Benyon, David</dc:creator>
  <cp:lastModifiedBy>Anbuselvi, Chinnadurai</cp:lastModifiedBy>
  <cp:revision>184</cp:revision>
  <dcterms:created xsi:type="dcterms:W3CDTF">2017-11-30T14:26:08Z</dcterms:created>
  <dcterms:modified xsi:type="dcterms:W3CDTF">2019-01-21T14:32:39Z</dcterms:modified>
</cp:coreProperties>
</file>