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60"/>
  </p:notesMasterIdLst>
  <p:sldIdLst>
    <p:sldId id="315"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31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17" r:id="rId50"/>
    <p:sldId id="305" r:id="rId51"/>
    <p:sldId id="306" r:id="rId52"/>
    <p:sldId id="307" r:id="rId53"/>
    <p:sldId id="308" r:id="rId54"/>
    <p:sldId id="309" r:id="rId55"/>
    <p:sldId id="310" r:id="rId56"/>
    <p:sldId id="311" r:id="rId57"/>
    <p:sldId id="312" r:id="rId58"/>
    <p:sldId id="313"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527" userDrawn="1">
          <p15:clr>
            <a:srgbClr val="A4A3A4"/>
          </p15:clr>
        </p15:guide>
        <p15:guide id="4" orient="horz" pos="958" userDrawn="1">
          <p15:clr>
            <a:srgbClr val="A4A3A4"/>
          </p15:clr>
        </p15:guide>
        <p15:guide id="5" orient="horz" pos="3952" userDrawn="1">
          <p15:clr>
            <a:srgbClr val="A4A3A4"/>
          </p15:clr>
        </p15:guide>
        <p15:guide id="6" pos="476" userDrawn="1">
          <p15:clr>
            <a:srgbClr val="A4A3A4"/>
          </p15:clr>
        </p15:guide>
        <p15:guide id="7" pos="703" userDrawn="1">
          <p15:clr>
            <a:srgbClr val="A4A3A4"/>
          </p15:clr>
        </p15:guide>
        <p15:guide id="8" pos="975" userDrawn="1">
          <p15:clr>
            <a:srgbClr val="A4A3A4"/>
          </p15:clr>
        </p15:guide>
        <p15:guide id="9" pos="557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non, Bincy" initials="MB" lastIdx="2" clrIdx="0">
    <p:extLst>
      <p:ext uri="{19B8F6BF-5375-455C-9EA6-DF929625EA0E}">
        <p15:presenceInfo xmlns:p15="http://schemas.microsoft.com/office/powerpoint/2012/main" userId="Menon, Bincy" providerId="None"/>
      </p:ext>
    </p:extLst>
  </p:cmAuthor>
  <p:cmAuthor id="2" name="Laser" initials="CE"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93488" autoAdjust="0"/>
  </p:normalViewPr>
  <p:slideViewPr>
    <p:cSldViewPr snapToGrid="0" snapToObjects="1">
      <p:cViewPr varScale="1">
        <p:scale>
          <a:sx n="108" d="100"/>
          <a:sy n="108" d="100"/>
        </p:scale>
        <p:origin x="1866" y="96"/>
      </p:cViewPr>
      <p:guideLst>
        <p:guide orient="horz" pos="2160"/>
        <p:guide pos="2880"/>
        <p:guide orient="horz" pos="527"/>
        <p:guide orient="horz" pos="958"/>
        <p:guide orient="horz" pos="3952"/>
        <p:guide pos="476"/>
        <p:guide pos="703"/>
        <p:guide pos="975"/>
        <p:guide pos="557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DC7884-F31A-4216-9FBC-FCDEC1E5A9CB}" type="datetimeFigureOut">
              <a:rPr lang="en-IN" smtClean="0"/>
              <a:t>21-01-2019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F27B57-87C2-46DD-B086-14E33CE2E9E5}" type="slidenum">
              <a:rPr lang="en-IN" smtClean="0"/>
              <a:t>‹#›</a:t>
            </a:fld>
            <a:endParaRPr lang="en-IN"/>
          </a:p>
        </p:txBody>
      </p:sp>
    </p:spTree>
    <p:extLst>
      <p:ext uri="{BB962C8B-B14F-4D97-AF65-F5344CB8AC3E}">
        <p14:creationId xmlns:p14="http://schemas.microsoft.com/office/powerpoint/2010/main" val="3564006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C07E3DFF-687C-4CF5-9849-A92F8D4F2927}"/>
              </a:ext>
            </a:extLst>
          </p:cNvPr>
          <p:cNvSpPr>
            <a:spLocks noGrp="1" noRot="1" noChangeAspect="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C6B76B4B-C18C-44F1-BB19-C0D2A42E25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09FB6AC2-2AD9-4AEB-9E72-C465C857B9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DA64A975-5D67-410A-801F-8BEDDF40DB8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auto" latinLnBrk="0" hangingPunct="1">
                <a:lnSpc>
                  <a:spcPct val="100000"/>
                </a:lnSpc>
                <a:spcBef>
                  <a:spcPct val="0"/>
                </a:spcBef>
                <a:spcAft>
                  <a:spcPts val="0"/>
                </a:spcAft>
                <a:buClrTx/>
                <a:buSzTx/>
                <a:buFontTx/>
                <a:buNone/>
                <a:tabLst/>
                <a:defRPr/>
              </a:pPr>
              <a:t>1</a:t>
            </a:fld>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2129928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Figure 23.1</a:t>
            </a:r>
          </a:p>
          <a:p>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The information-processing paradigm (in its simplest form)</a:t>
            </a:r>
            <a:endParaRPr lang="en-IN"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F1F27B57-87C2-46DD-B086-14E33CE2E9E5}" type="slidenum">
              <a:rPr lang="en-IN" smtClean="0"/>
              <a:t>6</a:t>
            </a:fld>
            <a:endParaRPr lang="en-IN"/>
          </a:p>
        </p:txBody>
      </p:sp>
    </p:spTree>
    <p:extLst>
      <p:ext uri="{BB962C8B-B14F-4D97-AF65-F5344CB8AC3E}">
        <p14:creationId xmlns:p14="http://schemas.microsoft.com/office/powerpoint/2010/main" val="1200148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Tree>
    <p:extLst>
      <p:ext uri="{BB962C8B-B14F-4D97-AF65-F5344CB8AC3E}">
        <p14:creationId xmlns:p14="http://schemas.microsoft.com/office/powerpoint/2010/main" val="4279885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3870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6881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a:prstGeom prst="rect">
            <a:avLst/>
          </a:prstGeom>
        </p:spPr>
        <p:txBody>
          <a:bodyPr anchor="t"/>
          <a:lstStyle/>
          <a:p>
            <a:r>
              <a:rPr lang="en-US" dirty="0"/>
              <a:t>Click to edit Master title style</a:t>
            </a:r>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1500">
                <a:solidFill>
                  <a:srgbClr val="007FA3"/>
                </a:solidFill>
              </a:defRPr>
            </a:lvl1pPr>
            <a:lvl2pPr marL="0" indent="0">
              <a:spcBef>
                <a:spcPts val="0"/>
              </a:spcBef>
              <a:buNone/>
              <a:defRPr sz="1800">
                <a:solidFill>
                  <a:schemeClr val="bg1"/>
                </a:solidFill>
              </a:defRPr>
            </a:lvl2pPr>
            <a:lvl3pPr marL="0" indent="0">
              <a:spcBef>
                <a:spcPts val="0"/>
              </a:spcBef>
              <a:buNone/>
              <a:defRPr sz="1800">
                <a:solidFill>
                  <a:schemeClr val="bg1"/>
                </a:solidFill>
              </a:defRPr>
            </a:lvl3pPr>
            <a:lvl4pPr marL="0" indent="0">
              <a:spcBef>
                <a:spcPts val="0"/>
              </a:spcBef>
              <a:buNone/>
              <a:defRPr sz="1800">
                <a:solidFill>
                  <a:schemeClr val="bg1"/>
                </a:solidFill>
              </a:defRPr>
            </a:lvl4pPr>
            <a:lvl5pPr marL="0" indent="0">
              <a:spcBef>
                <a:spcPts val="0"/>
              </a:spcBef>
              <a:buNone/>
              <a:defRPr sz="1800">
                <a:solidFill>
                  <a:schemeClr val="bg1"/>
                </a:solidFill>
              </a:defRPr>
            </a:lvl5pPr>
            <a:lvl6pPr marL="0" indent="0">
              <a:spcBef>
                <a:spcPts val="0"/>
              </a:spcBef>
              <a:buNone/>
              <a:defRPr sz="1800">
                <a:solidFill>
                  <a:schemeClr val="bg1"/>
                </a:solidFill>
              </a:defRPr>
            </a:lvl6pPr>
            <a:lvl7pPr marL="0" indent="0">
              <a:spcBef>
                <a:spcPts val="0"/>
              </a:spcBef>
              <a:buNone/>
              <a:defRPr sz="1800">
                <a:solidFill>
                  <a:schemeClr val="bg1"/>
                </a:solidFill>
              </a:defRPr>
            </a:lvl7pPr>
            <a:lvl8pPr marL="0" indent="0">
              <a:spcBef>
                <a:spcPts val="0"/>
              </a:spcBef>
              <a:buNone/>
              <a:defRPr sz="1800">
                <a:solidFill>
                  <a:schemeClr val="bg1"/>
                </a:solidFill>
              </a:defRPr>
            </a:lvl8pPr>
            <a:lvl9pPr marL="0" indent="0">
              <a:spcBef>
                <a:spcPts val="0"/>
              </a:spcBef>
              <a:buNone/>
              <a:defRPr sz="1800">
                <a:solidFill>
                  <a:schemeClr val="bg1"/>
                </a:solidFill>
              </a:defRPr>
            </a:lvl9pPr>
          </a:lstStyle>
          <a:p>
            <a:pPr lvl="0"/>
            <a:r>
              <a:rPr lang="en-US"/>
              <a:t>Click to edit Master text styles</a:t>
            </a:r>
          </a:p>
        </p:txBody>
      </p:sp>
      <p:sp>
        <p:nvSpPr>
          <p:cNvPr id="9" name="Text Placeholder 8"/>
          <p:cNvSpPr>
            <a:spLocks noGrp="1"/>
          </p:cNvSpPr>
          <p:nvPr>
            <p:ph type="body" sz="quarter" idx="14"/>
          </p:nvPr>
        </p:nvSpPr>
        <p:spPr>
          <a:xfrm>
            <a:off x="5029200" y="1600203"/>
            <a:ext cx="3657600" cy="1600199"/>
          </a:xfrm>
        </p:spPr>
        <p:txBody>
          <a:bodyPr anchor="b">
            <a:noAutofit/>
          </a:bodyPr>
          <a:lstStyle>
            <a:lvl1pPr marL="0" indent="0">
              <a:spcBef>
                <a:spcPts val="0"/>
              </a:spcBef>
              <a:buNone/>
              <a:defRPr sz="2250" baseline="0"/>
            </a:lvl1pPr>
            <a:lvl2pPr marL="0" indent="0">
              <a:spcBef>
                <a:spcPts val="0"/>
              </a:spcBef>
              <a:buNone/>
              <a:defRPr sz="3300"/>
            </a:lvl2pPr>
            <a:lvl3pPr marL="0" indent="0">
              <a:spcBef>
                <a:spcPts val="0"/>
              </a:spcBef>
              <a:buNone/>
              <a:defRPr sz="3300"/>
            </a:lvl3pPr>
            <a:lvl4pPr marL="0" indent="0">
              <a:spcBef>
                <a:spcPts val="0"/>
              </a:spcBef>
              <a:buNone/>
              <a:defRPr sz="3300"/>
            </a:lvl4pPr>
            <a:lvl5pPr marL="0" indent="0">
              <a:spcBef>
                <a:spcPts val="0"/>
              </a:spcBef>
              <a:buNone/>
              <a:defRPr sz="3300"/>
            </a:lvl5pPr>
            <a:lvl6pPr marL="0" indent="0">
              <a:spcBef>
                <a:spcPts val="0"/>
              </a:spcBef>
              <a:buNone/>
              <a:defRPr sz="3300"/>
            </a:lvl6pPr>
            <a:lvl7pPr marL="0" indent="0">
              <a:spcBef>
                <a:spcPts val="0"/>
              </a:spcBef>
              <a:buNone/>
              <a:defRPr sz="3300"/>
            </a:lvl7pPr>
            <a:lvl8pPr marL="0" indent="0">
              <a:spcBef>
                <a:spcPts val="0"/>
              </a:spcBef>
              <a:buNone/>
              <a:defRPr sz="3300"/>
            </a:lvl8pPr>
            <a:lvl9pPr marL="0" indent="0">
              <a:spcBef>
                <a:spcPts val="0"/>
              </a:spcBef>
              <a:buNone/>
              <a:defRPr sz="3300"/>
            </a:lvl9pPr>
          </a:lstStyle>
          <a:p>
            <a:pPr lvl="0"/>
            <a:r>
              <a:rPr lang="en-US"/>
              <a:t>Click to edit Master text styles</a:t>
            </a:r>
          </a:p>
        </p:txBody>
      </p:sp>
      <p:sp>
        <p:nvSpPr>
          <p:cNvPr id="10" name="Text Placeholder 8"/>
          <p:cNvSpPr>
            <a:spLocks noGrp="1"/>
          </p:cNvSpPr>
          <p:nvPr>
            <p:ph type="body" sz="quarter" idx="15"/>
          </p:nvPr>
        </p:nvSpPr>
        <p:spPr>
          <a:xfrm>
            <a:off x="5029200" y="3200402"/>
            <a:ext cx="3657600" cy="2925763"/>
          </a:xfrm>
        </p:spPr>
        <p:txBody>
          <a:bodyPr>
            <a:noAutofit/>
          </a:bodyPr>
          <a:lstStyle>
            <a:lvl1pPr marL="0" indent="0">
              <a:spcBef>
                <a:spcPts val="0"/>
              </a:spcBef>
              <a:buNone/>
              <a:defRPr sz="165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a:t>Click to edit Master text styles</a:t>
            </a:r>
          </a:p>
        </p:txBody>
      </p:sp>
      <p:sp>
        <p:nvSpPr>
          <p:cNvPr id="6" name="Footer Placeholder 2"/>
          <p:cNvSpPr>
            <a:spLocks noGrp="1"/>
          </p:cNvSpPr>
          <p:nvPr>
            <p:ph type="ftr" sz="quarter" idx="16"/>
          </p:nvPr>
        </p:nvSpPr>
        <p:spPr>
          <a:xfrm>
            <a:off x="93663" y="6165850"/>
            <a:ext cx="8596312" cy="234950"/>
          </a:xfrm>
          <a:prstGeom prst="rect">
            <a:avLst/>
          </a:prstGeom>
        </p:spPr>
        <p:txBody>
          <a:bodyPr/>
          <a:lstStyle>
            <a:lvl1pPr eaLnBrk="1" hangingPunct="1">
              <a:defRPr sz="1800">
                <a:solidFill>
                  <a:srgbClr val="000000"/>
                </a:solidFill>
                <a:latin typeface="Times" charset="0"/>
                <a:ea typeface="MS PGothic" pitchFamily="34" charset="-128"/>
                <a:cs typeface="+mn-cs"/>
              </a:defRPr>
            </a:lvl1pPr>
          </a:lstStyle>
          <a:p>
            <a:pPr>
              <a:defRPr/>
            </a:pPr>
            <a:endParaRPr lang="en-US"/>
          </a:p>
        </p:txBody>
      </p:sp>
      <p:sp>
        <p:nvSpPr>
          <p:cNvPr id="8" name="Date Placeholder 3"/>
          <p:cNvSpPr>
            <a:spLocks noGrp="1"/>
          </p:cNvSpPr>
          <p:nvPr>
            <p:ph type="dt" sz="half" idx="17"/>
          </p:nvPr>
        </p:nvSpPr>
        <p:spPr>
          <a:xfrm>
            <a:off x="6335713" y="112713"/>
            <a:ext cx="2133600" cy="182562"/>
          </a:xfrm>
          <a:prstGeom prst="rect">
            <a:avLst/>
          </a:prstGeom>
        </p:spPr>
        <p:txBody>
          <a:bodyPr/>
          <a:lstStyle>
            <a:lvl1pPr eaLnBrk="1" hangingPunct="1">
              <a:defRPr sz="1800">
                <a:solidFill>
                  <a:srgbClr val="000000"/>
                </a:solidFill>
                <a:latin typeface="Times" charset="0"/>
                <a:ea typeface="MS PGothic" pitchFamily="34" charset="-128"/>
                <a:cs typeface="+mn-cs"/>
              </a:defRPr>
            </a:lvl1pPr>
          </a:lstStyle>
          <a:p>
            <a:pPr>
              <a:defRPr/>
            </a:pPr>
            <a:fld id="{B8364359-B07E-4E2A-A5DC-C371B0C0F69F}" type="datetimeFigureOut">
              <a:rPr lang="en-US"/>
              <a:pPr>
                <a:defRPr/>
              </a:pPr>
              <a:t>1/21/2019</a:t>
            </a:fld>
            <a:endParaRPr lang="en-US" dirty="0"/>
          </a:p>
        </p:txBody>
      </p:sp>
      <p:sp>
        <p:nvSpPr>
          <p:cNvPr id="12" name="Slide Number Placeholder 4"/>
          <p:cNvSpPr>
            <a:spLocks noGrp="1"/>
          </p:cNvSpPr>
          <p:nvPr>
            <p:ph type="sldNum" sz="quarter" idx="18"/>
          </p:nvPr>
        </p:nvSpPr>
        <p:spPr>
          <a:xfrm>
            <a:off x="8469313" y="112713"/>
            <a:ext cx="552450" cy="182562"/>
          </a:xfrm>
          <a:prstGeom prst="rect">
            <a:avLst/>
          </a:prstGeom>
        </p:spPr>
        <p:txBody>
          <a:bodyPr vert="horz" wrap="square" lIns="91440" tIns="45720" rIns="91440" bIns="45720" numCol="1" anchor="t" anchorCtr="0" compatLnSpc="1">
            <a:prstTxWarp prst="textNoShape">
              <a:avLst/>
            </a:prstTxWarp>
          </a:bodyPr>
          <a:lstStyle>
            <a:lvl1pPr eaLnBrk="1" hangingPunct="1">
              <a:defRPr sz="1800">
                <a:solidFill>
                  <a:srgbClr val="000000"/>
                </a:solidFill>
                <a:latin typeface="Times" panose="02020603050405020304" pitchFamily="18" charset="0"/>
                <a:ea typeface="MS PGothic" panose="020B0600070205080204" pitchFamily="34" charset="-128"/>
              </a:defRPr>
            </a:lvl1pPr>
          </a:lstStyle>
          <a:p>
            <a:pPr>
              <a:defRPr/>
            </a:pPr>
            <a:fld id="{657E8C05-2277-4C00-AF98-D98487C905B4}" type="slidenum">
              <a:rPr lang="en-US" altLang="en-US"/>
              <a:pPr>
                <a:defRPr/>
              </a:pPr>
              <a:t>‹#›</a:t>
            </a:fld>
            <a:endParaRPr lang="en-US" altLang="en-US"/>
          </a:p>
        </p:txBody>
      </p:sp>
    </p:spTree>
    <p:extLst>
      <p:ext uri="{BB962C8B-B14F-4D97-AF65-F5344CB8AC3E}">
        <p14:creationId xmlns:p14="http://schemas.microsoft.com/office/powerpoint/2010/main" val="2866907009"/>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9675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2898443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5610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147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0231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1464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3804356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39838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2" name="Text Box 13"/>
          <p:cNvSpPr txBox="1">
            <a:spLocks noChangeArrowheads="1"/>
          </p:cNvSpPr>
          <p:nvPr userDrawn="1"/>
        </p:nvSpPr>
        <p:spPr bwMode="auto">
          <a:xfrm>
            <a:off x="185739" y="6416677"/>
            <a:ext cx="8642350" cy="188913"/>
          </a:xfrm>
          <a:prstGeom prst="rect">
            <a:avLst/>
          </a:prstGeom>
          <a:noFill/>
          <a:ln>
            <a:noFill/>
          </a:ln>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200" dirty="0">
                <a:solidFill>
                  <a:srgbClr val="000000"/>
                </a:solidFill>
                <a:latin typeface="Arial"/>
                <a:ea typeface="Verdana" panose="020B0604030504040204" pitchFamily="34" charset="0"/>
                <a:cs typeface="Verdana" panose="020B0604030504040204" pitchFamily="34" charset="0"/>
              </a:rPr>
              <a:t>Copyright © 2019, </a:t>
            </a:r>
            <a:r>
              <a:rPr lang="en-US" sz="1200" dirty="0" smtClean="0">
                <a:solidFill>
                  <a:srgbClr val="000000"/>
                </a:solidFill>
                <a:latin typeface="Arial"/>
                <a:ea typeface="Verdana" panose="020B0604030504040204" pitchFamily="34" charset="0"/>
                <a:cs typeface="Verdana" panose="020B0604030504040204" pitchFamily="34" charset="0"/>
              </a:rPr>
              <a:t>2014, 2010 </a:t>
            </a:r>
            <a:r>
              <a:rPr lang="en-US" sz="1200" dirty="0">
                <a:solidFill>
                  <a:srgbClr val="000000"/>
                </a:solidFill>
                <a:latin typeface="Arial"/>
                <a:ea typeface="Verdana" panose="020B0604030504040204" pitchFamily="34" charset="0"/>
                <a:cs typeface="Verdana" panose="020B0604030504040204" pitchFamily="34" charset="0"/>
              </a:rPr>
              <a:t>Pearson Education, Inc. All Rights Reserved</a:t>
            </a:r>
            <a:endParaRPr lang="en-GB" sz="1200" dirty="0">
              <a:solidFill>
                <a:srgbClr val="000000"/>
              </a:solidFill>
              <a:latin typeface="Arial"/>
              <a:ea typeface="Verdana" panose="020B0604030504040204" pitchFamily="34" charset="0"/>
              <a:cs typeface="Verdana" panose="020B0604030504040204" pitchFamily="34" charset="0"/>
            </a:endParaRPr>
          </a:p>
        </p:txBody>
      </p:sp>
      <p:pic>
        <p:nvPicPr>
          <p:cNvPr id="1029" name="Picture 8" descr="Pearson Logo"/>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57201"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414733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rtl="0" eaLnBrk="0" fontAlgn="base" hangingPunct="0">
        <a:spcBef>
          <a:spcPct val="0"/>
        </a:spcBef>
        <a:spcAft>
          <a:spcPct val="0"/>
        </a:spcAft>
        <a:defRPr sz="2700" b="1">
          <a:solidFill>
            <a:srgbClr val="007FA3"/>
          </a:solidFill>
          <a:latin typeface="+mj-lt"/>
          <a:ea typeface="+mj-ea"/>
          <a:cs typeface="+mj-cs"/>
        </a:defRPr>
      </a:lvl1pPr>
      <a:lvl2pPr algn="ctr" rtl="0" eaLnBrk="0" fontAlgn="base" hangingPunct="0">
        <a:spcBef>
          <a:spcPct val="0"/>
        </a:spcBef>
        <a:spcAft>
          <a:spcPct val="0"/>
        </a:spcAft>
        <a:defRPr sz="3000" b="1">
          <a:solidFill>
            <a:srgbClr val="007FA3"/>
          </a:solidFill>
          <a:latin typeface="Arial" pitchFamily="34" charset="0"/>
        </a:defRPr>
      </a:lvl2pPr>
      <a:lvl3pPr algn="ctr" rtl="0" eaLnBrk="0" fontAlgn="base" hangingPunct="0">
        <a:spcBef>
          <a:spcPct val="0"/>
        </a:spcBef>
        <a:spcAft>
          <a:spcPct val="0"/>
        </a:spcAft>
        <a:defRPr sz="3000" b="1">
          <a:solidFill>
            <a:srgbClr val="007FA3"/>
          </a:solidFill>
          <a:latin typeface="Arial" pitchFamily="34" charset="0"/>
        </a:defRPr>
      </a:lvl3pPr>
      <a:lvl4pPr algn="ctr" rtl="0" eaLnBrk="0" fontAlgn="base" hangingPunct="0">
        <a:spcBef>
          <a:spcPct val="0"/>
        </a:spcBef>
        <a:spcAft>
          <a:spcPct val="0"/>
        </a:spcAft>
        <a:defRPr sz="3000" b="1">
          <a:solidFill>
            <a:srgbClr val="007FA3"/>
          </a:solidFill>
          <a:latin typeface="Arial" pitchFamily="34" charset="0"/>
        </a:defRPr>
      </a:lvl4pPr>
      <a:lvl5pPr algn="ctr" rtl="0" eaLnBrk="0" fontAlgn="base" hangingPunct="0">
        <a:spcBef>
          <a:spcPct val="0"/>
        </a:spcBef>
        <a:spcAft>
          <a:spcPct val="0"/>
        </a:spcAft>
        <a:defRPr sz="3000" b="1">
          <a:solidFill>
            <a:srgbClr val="007FA3"/>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p:titleStyle>
    <p:bodyStyle>
      <a:lvl1pPr marL="257175" indent="-257175" algn="l" rtl="0" eaLnBrk="0" fontAlgn="base" hangingPunct="0">
        <a:spcBef>
          <a:spcPct val="20000"/>
        </a:spcBef>
        <a:spcAft>
          <a:spcPct val="0"/>
        </a:spcAft>
        <a:buClr>
          <a:srgbClr val="007FA3"/>
        </a:buClr>
        <a:buChar char="•"/>
        <a:defRPr sz="2400">
          <a:solidFill>
            <a:schemeClr val="tx1"/>
          </a:solidFill>
          <a:latin typeface="+mj-lt"/>
          <a:ea typeface="+mn-ea"/>
          <a:cs typeface="+mn-cs"/>
        </a:defRPr>
      </a:lvl1pPr>
      <a:lvl2pPr marL="557213" indent="-214313" algn="l" rtl="0" eaLnBrk="0" fontAlgn="base" hangingPunct="0">
        <a:spcBef>
          <a:spcPct val="20000"/>
        </a:spcBef>
        <a:spcAft>
          <a:spcPct val="0"/>
        </a:spcAft>
        <a:buClr>
          <a:srgbClr val="007FA3"/>
        </a:buClr>
        <a:buChar char="–"/>
        <a:defRPr sz="2100">
          <a:solidFill>
            <a:schemeClr val="tx1"/>
          </a:solidFill>
          <a:latin typeface="+mj-lt"/>
        </a:defRPr>
      </a:lvl2pPr>
      <a:lvl3pPr marL="857250" indent="-171450" algn="l" rtl="0" eaLnBrk="0" fontAlgn="base" hangingPunct="0">
        <a:spcBef>
          <a:spcPct val="20000"/>
        </a:spcBef>
        <a:spcAft>
          <a:spcPct val="0"/>
        </a:spcAft>
        <a:buClr>
          <a:srgbClr val="007FA3"/>
        </a:buClr>
        <a:buChar char="•"/>
        <a:defRPr sz="1800">
          <a:solidFill>
            <a:schemeClr val="tx1"/>
          </a:solidFill>
          <a:latin typeface="+mj-lt"/>
        </a:defRPr>
      </a:lvl3pPr>
      <a:lvl4pPr marL="1200150" indent="-171450" algn="l" rtl="0" eaLnBrk="0" fontAlgn="base" hangingPunct="0">
        <a:spcBef>
          <a:spcPct val="20000"/>
        </a:spcBef>
        <a:spcAft>
          <a:spcPct val="0"/>
        </a:spcAft>
        <a:buClr>
          <a:srgbClr val="007FA3"/>
        </a:buClr>
        <a:buChar char="–"/>
        <a:defRPr sz="1500">
          <a:solidFill>
            <a:schemeClr val="tx1"/>
          </a:solidFill>
          <a:latin typeface="+mj-lt"/>
        </a:defRPr>
      </a:lvl4pPr>
      <a:lvl5pPr marL="1543050" indent="-171450" algn="l" rtl="0" eaLnBrk="0" fontAlgn="base" hangingPunct="0">
        <a:spcBef>
          <a:spcPct val="20000"/>
        </a:spcBef>
        <a:spcAft>
          <a:spcPct val="0"/>
        </a:spcAft>
        <a:buChar char="»"/>
        <a:defRPr sz="1500">
          <a:solidFill>
            <a:schemeClr val="tx1"/>
          </a:solidFill>
          <a:latin typeface="+mj-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4EB52C-187A-4233-8479-BF53A6EC3191}"/>
              </a:ext>
            </a:extLst>
          </p:cNvPr>
          <p:cNvSpPr txBox="1">
            <a:spLocks/>
          </p:cNvSpPr>
          <p:nvPr/>
        </p:nvSpPr>
        <p:spPr bwMode="auto">
          <a:xfrm>
            <a:off x="260349" y="112713"/>
            <a:ext cx="8596313" cy="1660525"/>
          </a:xfrm>
          <a:prstGeom prst="rect">
            <a:avLst/>
          </a:prstGeom>
          <a:noFill/>
          <a:ln w="9525">
            <a:noFill/>
            <a:miter lim="800000"/>
            <a:headEnd/>
            <a:tailEnd/>
          </a:ln>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IN" sz="3600" b="1" i="0" u="none" strike="noStrike" kern="1200" cap="none" spc="0" normalizeH="0" baseline="0" noProof="0" dirty="0">
                <a:ln>
                  <a:noFill/>
                </a:ln>
                <a:solidFill>
                  <a:srgbClr val="007BA4"/>
                </a:solidFill>
                <a:effectLst/>
                <a:uLnTx/>
                <a:uFillTx/>
                <a:latin typeface="Arial"/>
                <a:ea typeface="+mj-ea"/>
                <a:cs typeface="+mj-cs"/>
              </a:rPr>
              <a:t>Designing User Experience</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8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A guide to HCI, UX and Interaction Design</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0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Fourth Edition</a:t>
            </a:r>
          </a:p>
        </p:txBody>
      </p:sp>
      <p:pic>
        <p:nvPicPr>
          <p:cNvPr id="6" name="Picture 5">
            <a:extLst>
              <a:ext uri="{FF2B5EF4-FFF2-40B4-BE49-F238E27FC236}">
                <a16:creationId xmlns:a16="http://schemas.microsoft.com/office/drawing/2014/main" id="{1613632F-15D7-468D-90F9-2EB3B877691E}"/>
              </a:ext>
            </a:extLst>
          </p:cNvPr>
          <p:cNvPicPr>
            <a:picLocks noChangeAspect="1"/>
          </p:cNvPicPr>
          <p:nvPr/>
        </p:nvPicPr>
        <p:blipFill>
          <a:blip r:embed="rId3"/>
          <a:stretch>
            <a:fillRect/>
          </a:stretch>
        </p:blipFill>
        <p:spPr>
          <a:xfrm>
            <a:off x="466725" y="1852613"/>
            <a:ext cx="3176588" cy="4316412"/>
          </a:xfrm>
          <a:prstGeom prst="rect">
            <a:avLst/>
          </a:prstGeom>
          <a:effectLst>
            <a:outerShdw blurRad="50800" dist="38100" dir="2700000" algn="tl" rotWithShape="0">
              <a:prstClr val="black">
                <a:alpha val="40000"/>
              </a:prstClr>
            </a:outerShdw>
          </a:effectLst>
        </p:spPr>
      </p:pic>
      <p:sp>
        <p:nvSpPr>
          <p:cNvPr id="8" name="Text Placeholder 4">
            <a:extLst>
              <a:ext uri="{FF2B5EF4-FFF2-40B4-BE49-F238E27FC236}">
                <a16:creationId xmlns:a16="http://schemas.microsoft.com/office/drawing/2014/main" id="{49BBEBAC-58E4-43D9-8404-6F18E4C00C89}"/>
              </a:ext>
            </a:extLst>
          </p:cNvPr>
          <p:cNvSpPr txBox="1">
            <a:spLocks/>
          </p:cNvSpPr>
          <p:nvPr/>
        </p:nvSpPr>
        <p:spPr bwMode="auto">
          <a:xfrm>
            <a:off x="4564063" y="2909627"/>
            <a:ext cx="4122737" cy="1038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457200" rtl="0" eaLnBrk="0" fontAlgn="base" latinLnBrk="0" hangingPunct="0">
              <a:lnSpc>
                <a:spcPct val="100000"/>
              </a:lnSpc>
              <a:spcBef>
                <a:spcPts val="1200"/>
              </a:spcBef>
              <a:spcAft>
                <a:spcPct val="0"/>
              </a:spcAft>
              <a:buClrTx/>
              <a:buSzTx/>
              <a:buFontTx/>
              <a:buNone/>
              <a:tabLst/>
              <a:defRPr/>
            </a:pPr>
            <a:r>
              <a:rPr kumimoji="0" lang="en-US" sz="3000" b="0" i="0" u="none" strike="noStrike" kern="0" cap="none" spc="0" normalizeH="0" baseline="0" noProof="0" dirty="0">
                <a:ln>
                  <a:noFill/>
                </a:ln>
                <a:solidFill>
                  <a:srgbClr val="000000"/>
                </a:solidFill>
                <a:effectLst/>
                <a:uLnTx/>
                <a:uFillTx/>
                <a:latin typeface="Arial"/>
                <a:ea typeface="+mn-ea"/>
                <a:cs typeface="+mn-cs"/>
              </a:rPr>
              <a:t>Chapter </a:t>
            </a:r>
            <a:r>
              <a:rPr kumimoji="0" lang="en-US" sz="3000" b="0" i="0" u="none" strike="noStrike" kern="0" cap="none" spc="0" normalizeH="0" baseline="0" noProof="0" dirty="0" smtClean="0">
                <a:ln>
                  <a:noFill/>
                </a:ln>
                <a:solidFill>
                  <a:srgbClr val="000000"/>
                </a:solidFill>
                <a:effectLst/>
                <a:uLnTx/>
                <a:uFillTx/>
                <a:latin typeface="Arial"/>
                <a:ea typeface="+mn-ea"/>
                <a:cs typeface="+mn-cs"/>
              </a:rPr>
              <a:t>23</a:t>
            </a:r>
            <a:endParaRPr kumimoji="0" lang="en-US" sz="3000" b="0" i="0" u="none" strike="noStrike" kern="0" cap="none" spc="0" normalizeH="0" baseline="0" noProof="0" dirty="0">
              <a:ln>
                <a:noFill/>
              </a:ln>
              <a:solidFill>
                <a:srgbClr val="000000"/>
              </a:solidFill>
              <a:effectLst/>
              <a:uLnTx/>
              <a:uFillTx/>
              <a:latin typeface="Arial"/>
              <a:ea typeface="+mn-ea"/>
              <a:cs typeface="+mn-cs"/>
            </a:endParaRPr>
          </a:p>
          <a:p>
            <a:pPr marL="0" indent="0" defTabSz="342900">
              <a:spcBef>
                <a:spcPts val="900"/>
              </a:spcBef>
              <a:buNone/>
              <a:defRPr/>
            </a:pPr>
            <a:r>
              <a:rPr lang="en-US" sz="2200" kern="0" dirty="0">
                <a:solidFill>
                  <a:srgbClr val="000000"/>
                </a:solidFill>
                <a:latin typeface="Arial" panose="020B0604020202020204" pitchFamily="34" charset="0"/>
                <a:cs typeface="Arial" panose="020B0604020202020204" pitchFamily="34" charset="0"/>
              </a:rPr>
              <a:t>Cognition and action</a:t>
            </a:r>
          </a:p>
        </p:txBody>
      </p:sp>
    </p:spTree>
    <p:extLst>
      <p:ext uri="{BB962C8B-B14F-4D97-AF65-F5344CB8AC3E}">
        <p14:creationId xmlns:p14="http://schemas.microsoft.com/office/powerpoint/2010/main" val="393069188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6325"/>
            <a:ext cx="7886700" cy="622734"/>
          </a:xfrm>
        </p:spPr>
        <p:txBody>
          <a:bodyPr/>
          <a:lstStyle/>
          <a:p>
            <a:r>
              <a:rPr lang="en-US" sz="3600" i="0" u="none" strike="noStrike" kern="1400" baseline="0" dirty="0">
                <a:latin typeface="Arial" panose="020B0604020202020204" pitchFamily="34" charset="0"/>
              </a:rPr>
              <a:t>Challenge</a:t>
            </a:r>
            <a:endParaRPr lang="en-US"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09998"/>
            <a:ext cx="8194263" cy="1536402"/>
          </a:xfrm>
        </p:spPr>
        <p:txBody>
          <a:bodyPr/>
          <a:lstStyle/>
          <a:p>
            <a:pPr marL="350838" indent="-350838"/>
            <a:r>
              <a:rPr lang="en-CA" b="0" i="0" u="none" strike="noStrike" baseline="0" dirty="0" smtClean="0">
                <a:latin typeface="Arial" panose="020B0604020202020204" pitchFamily="34" charset="0"/>
              </a:rPr>
              <a:t>Identify instances of the gulf of execution and the gulf of evaluation in devices or systems which you (or other people) have difficulty using.</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015686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20978"/>
            <a:ext cx="7886700" cy="493424"/>
          </a:xfrm>
        </p:spPr>
        <p:txBody>
          <a:bodyPr/>
          <a:lstStyle/>
          <a:p>
            <a:r>
              <a:rPr lang="en-US" sz="3600" i="0" u="none" strike="noStrike" kern="1400" baseline="0" dirty="0">
                <a:latin typeface="Arial" panose="020B0604020202020204" pitchFamily="34" charset="0"/>
              </a:rPr>
              <a:t>Why HIP is not enough</a:t>
            </a:r>
          </a:p>
        </p:txBody>
      </p:sp>
      <p:sp>
        <p:nvSpPr>
          <p:cNvPr id="3" name="Text Placeholder 2"/>
          <p:cNvSpPr>
            <a:spLocks noGrp="1"/>
          </p:cNvSpPr>
          <p:nvPr>
            <p:ph type="body" idx="4294967295"/>
          </p:nvPr>
        </p:nvSpPr>
        <p:spPr>
          <a:xfrm>
            <a:off x="662399" y="1446936"/>
            <a:ext cx="8194263" cy="4789920"/>
          </a:xfrm>
        </p:spPr>
        <p:txBody>
          <a:bodyPr>
            <a:noAutofit/>
          </a:bodyPr>
          <a:lstStyle/>
          <a:p>
            <a:pPr marL="350838" indent="-350838"/>
            <a:r>
              <a:rPr lang="en-CA" sz="1600" b="0" i="0" u="none" strike="noStrike" baseline="0" dirty="0" smtClean="0">
                <a:latin typeface="Arial" panose="020B0604020202020204" pitchFamily="34" charset="0"/>
              </a:rPr>
              <a:t>While the human information processing (HIP) account of cognition proved to be popular both within psychology and in the early years of HCI, this popularity has diminished dramatically in recent years, for the following reasons:</a:t>
            </a:r>
          </a:p>
          <a:p>
            <a:pPr marL="350838" indent="-350838"/>
            <a:r>
              <a:rPr lang="en-CA" sz="1600" b="0" i="0" u="none" strike="noStrike" baseline="0" dirty="0" smtClean="0">
                <a:latin typeface="Arial" panose="020B0604020202020204" pitchFamily="34" charset="0"/>
              </a:rPr>
              <a:t>It is too simple. We are much more complex and cannot be represented meaningfully as a series of boxes, clouds and arrows. Human memory is not a passive receptacle; it is not analogous to an SQL database. It is active, with multiple, concurrent and evolving goals, and is multimodal. Visual perception has very little in common with a pair of binocular cameras connected to a computer. Perception exists to guide purposive action.</a:t>
            </a:r>
          </a:p>
          <a:p>
            <a:pPr marL="350838" indent="-350838"/>
            <a:r>
              <a:rPr lang="en-CA" sz="1600" b="0" i="0" u="none" strike="noStrike" baseline="0" dirty="0" smtClean="0">
                <a:latin typeface="Arial" panose="020B0604020202020204" pitchFamily="34" charset="0"/>
              </a:rPr>
              <a:t>HIP arose from laboratory studies. The physical and social contexts of people are many and varied and conspicuous by their absence from these diagrams.</a:t>
            </a:r>
          </a:p>
          <a:p>
            <a:pPr marL="350838" indent="-350838"/>
            <a:r>
              <a:rPr lang="en-CA" sz="1600" b="0" i="0" u="none" strike="noStrike" baseline="0" dirty="0" smtClean="0">
                <a:latin typeface="Arial" panose="020B0604020202020204" pitchFamily="34" charset="0"/>
              </a:rPr>
              <a:t>HIP models assume that we are alone in the world. Human behaviour is primarily social and hardly ever solitary. Work is social, travel is usually social, playing games is often social, writing a document (e-mail, assignment, book, text message, graffiti) is social as it is intended to be read by someone else. Where are these people represented in the block and arrow models of cognition?</a:t>
            </a:r>
          </a:p>
          <a:p>
            <a:pPr marL="350838" indent="-350838"/>
            <a:r>
              <a:rPr lang="en-CA" sz="1600" b="0" i="0" u="none" strike="noStrike" baseline="0" dirty="0" smtClean="0">
                <a:latin typeface="Arial" panose="020B0604020202020204" pitchFamily="34" charset="0"/>
              </a:rPr>
              <a:t>These models are very clearly incomplete as they omit important aspects of human psychology such as affect (our emotional response); they also fail to notice that we have bodies.</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11826228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30219"/>
            <a:ext cx="7886700" cy="493424"/>
          </a:xfrm>
        </p:spPr>
        <p:txBody>
          <a:bodyPr/>
          <a:lstStyle/>
          <a:p>
            <a:r>
              <a:rPr lang="en-US" sz="3600" i="0" u="none" strike="noStrike" kern="1400" baseline="0" dirty="0">
                <a:latin typeface="Arial" panose="020B0604020202020204" pitchFamily="34" charset="0"/>
              </a:rPr>
              <a:t>Creativity and cognition</a:t>
            </a:r>
          </a:p>
        </p:txBody>
      </p:sp>
      <p:sp>
        <p:nvSpPr>
          <p:cNvPr id="3" name="Text Placeholder 2"/>
          <p:cNvSpPr>
            <a:spLocks noGrp="1"/>
          </p:cNvSpPr>
          <p:nvPr>
            <p:ph type="body" idx="4294967295"/>
          </p:nvPr>
        </p:nvSpPr>
        <p:spPr>
          <a:xfrm>
            <a:off x="662399" y="1419228"/>
            <a:ext cx="8194263" cy="4752975"/>
          </a:xfrm>
        </p:spPr>
        <p:txBody>
          <a:bodyPr>
            <a:noAutofit/>
          </a:bodyPr>
          <a:lstStyle/>
          <a:p>
            <a:pPr marL="350838" indent="-350838">
              <a:spcBef>
                <a:spcPts val="0"/>
              </a:spcBef>
            </a:pPr>
            <a:r>
              <a:rPr lang="en-CA" sz="2000" b="0" i="0" u="none" strike="noStrike" baseline="0" dirty="0" smtClean="0">
                <a:latin typeface="Arial" panose="020B0604020202020204" pitchFamily="34" charset="0"/>
              </a:rPr>
              <a:t>Human abilities of creativity offer something of a challenge to cognition. Where do new ideas come from? How do we make the jump in thinking that is characteristic of being creative? </a:t>
            </a:r>
          </a:p>
          <a:p>
            <a:pPr marL="350838" indent="-350838">
              <a:spcBef>
                <a:spcPts val="0"/>
              </a:spcBef>
            </a:pPr>
            <a:r>
              <a:rPr lang="en-CA" sz="2000" b="0" i="0" u="none" strike="noStrike" baseline="0" dirty="0" smtClean="0">
                <a:latin typeface="Arial" panose="020B0604020202020204" pitchFamily="34" charset="0"/>
              </a:rPr>
              <a:t>There are, of course, many views on this and it is most likely that emotion, social interaction, intention and volition all have a part to play. </a:t>
            </a:r>
          </a:p>
          <a:p>
            <a:pPr marL="350838" indent="-350838">
              <a:spcBef>
                <a:spcPts val="0"/>
              </a:spcBef>
            </a:pPr>
            <a:r>
              <a:rPr lang="en-CA" sz="2000" b="0" i="0" u="none" strike="noStrike" baseline="0" dirty="0" smtClean="0">
                <a:latin typeface="Arial" panose="020B0604020202020204" pitchFamily="34" charset="0"/>
              </a:rPr>
              <a:t>One distinction that has been made is between convergent and divergent thinking (Guilford, 1967). </a:t>
            </a:r>
          </a:p>
          <a:p>
            <a:pPr marL="350838" indent="-350838">
              <a:spcBef>
                <a:spcPts val="0"/>
              </a:spcBef>
            </a:pPr>
            <a:r>
              <a:rPr lang="en-CA" sz="2000" b="0" i="0" u="none" strike="noStrike" baseline="0" dirty="0" smtClean="0">
                <a:latin typeface="Arial" panose="020B0604020202020204" pitchFamily="34" charset="0"/>
              </a:rPr>
              <a:t>Convergent thinking is directed at finding the best solution to a problem whereas divergent thinking is concerned with bringing diverse ideas together and exploring many unusual ideas and possibilities. </a:t>
            </a:r>
          </a:p>
          <a:p>
            <a:pPr marL="350838" indent="-350838">
              <a:spcBef>
                <a:spcPts val="0"/>
              </a:spcBef>
            </a:pPr>
            <a:r>
              <a:rPr lang="en-CA" sz="2000" b="0" i="0" u="none" strike="noStrike" baseline="0" dirty="0" smtClean="0">
                <a:latin typeface="Arial" panose="020B0604020202020204" pitchFamily="34" charset="0"/>
              </a:rPr>
              <a:t>(Many design techniques for encouraging divergent thinking such as brainstorming are described in Chapters 7 and 9.). </a:t>
            </a:r>
          </a:p>
          <a:p>
            <a:pPr marL="350838" indent="-350838">
              <a:spcBef>
                <a:spcPts val="0"/>
              </a:spcBef>
            </a:pPr>
            <a:r>
              <a:rPr lang="en-CA" sz="2000" b="0" i="0" u="none" strike="noStrike" baseline="0" dirty="0" smtClean="0">
                <a:latin typeface="Arial" panose="020B0604020202020204" pitchFamily="34" charset="0"/>
              </a:rPr>
              <a:t>As we discuss below another opportunity for creativity comes from conceptual blending (Turner, 2014).</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1381002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2503"/>
            <a:ext cx="7886700" cy="530370"/>
          </a:xfrm>
        </p:spPr>
        <p:txBody>
          <a:bodyPr/>
          <a:lstStyle/>
          <a:p>
            <a:r>
              <a:rPr lang="en-US" sz="3600" i="0" u="none" strike="noStrike" kern="1400" baseline="0" dirty="0">
                <a:latin typeface="Arial" panose="020B0604020202020204" pitchFamily="34" charset="0"/>
              </a:rPr>
              <a:t>Situated action</a:t>
            </a:r>
          </a:p>
        </p:txBody>
      </p:sp>
      <p:sp>
        <p:nvSpPr>
          <p:cNvPr id="3" name="Text Placeholder 2"/>
          <p:cNvSpPr>
            <a:spLocks noGrp="1"/>
          </p:cNvSpPr>
          <p:nvPr>
            <p:ph type="body" idx="4294967295"/>
          </p:nvPr>
        </p:nvSpPr>
        <p:spPr>
          <a:xfrm>
            <a:off x="662399" y="1418650"/>
            <a:ext cx="8194263" cy="4845336"/>
          </a:xfrm>
        </p:spPr>
        <p:txBody>
          <a:bodyPr>
            <a:normAutofit fontScale="77500" lnSpcReduction="20000"/>
          </a:bodyPr>
          <a:lstStyle/>
          <a:p>
            <a:pPr marL="350838" indent="-350838">
              <a:lnSpc>
                <a:spcPct val="120000"/>
              </a:lnSpc>
            </a:pPr>
            <a:r>
              <a:rPr lang="en-CA" b="0" i="0" u="none" strike="noStrike" baseline="0" dirty="0" smtClean="0">
                <a:latin typeface="Arial" panose="020B0604020202020204" pitchFamily="34" charset="0"/>
              </a:rPr>
              <a:t>The late 1980s and 1990s saw the rise of criticisms of the classic cognitive psychological accounts such as HIP. </a:t>
            </a:r>
          </a:p>
          <a:p>
            <a:pPr marL="350838" indent="-350838">
              <a:lnSpc>
                <a:spcPct val="120000"/>
              </a:lnSpc>
            </a:pPr>
            <a:r>
              <a:rPr lang="en-CA" b="0" i="0" u="none" strike="noStrike" baseline="0" dirty="0" smtClean="0">
                <a:latin typeface="Arial" panose="020B0604020202020204" pitchFamily="34" charset="0"/>
              </a:rPr>
              <a:t>For example, Liam Bannon argued for studying people outside the confines of the psychology laboratory, while Lucy Suchman criticized the idea that people follow simple plans in her </a:t>
            </a:r>
            <a:r>
              <a:rPr lang="en-CA" b="0" i="0" u="none" strike="noStrike" baseline="0" dirty="0" err="1" smtClean="0">
                <a:latin typeface="Arial" panose="020B0604020202020204" pitchFamily="34" charset="0"/>
              </a:rPr>
              <a:t>groundbreaking</a:t>
            </a:r>
            <a:r>
              <a:rPr lang="en-CA" b="0" i="0" u="none" strike="noStrike" baseline="0" dirty="0" smtClean="0">
                <a:latin typeface="Arial" panose="020B0604020202020204" pitchFamily="34" charset="0"/>
              </a:rPr>
              <a:t> book </a:t>
            </a:r>
            <a:r>
              <a:rPr lang="en-CA" b="0" i="1" u="none" strike="noStrike" baseline="0" dirty="0" smtClean="0">
                <a:latin typeface="Arial" panose="020B0604020202020204" pitchFamily="34" charset="0"/>
              </a:rPr>
              <a:t>Plans and Situated Actions </a:t>
            </a:r>
            <a:r>
              <a:rPr lang="en-CA" b="0" i="0" u="none" strike="noStrike" baseline="0" dirty="0" smtClean="0">
                <a:latin typeface="Arial" panose="020B0604020202020204" pitchFamily="34" charset="0"/>
              </a:rPr>
              <a:t>in 1987 (second edition, 2007). </a:t>
            </a:r>
          </a:p>
          <a:p>
            <a:pPr marL="350838" indent="-350838">
              <a:lnSpc>
                <a:spcPct val="120000"/>
              </a:lnSpc>
            </a:pPr>
            <a:r>
              <a:rPr lang="en-CA" b="0" i="0" u="none" strike="noStrike" baseline="0" dirty="0" smtClean="0">
                <a:latin typeface="Arial" panose="020B0604020202020204" pitchFamily="34" charset="0"/>
              </a:rPr>
              <a:t>This showed that people respond constructively and perhaps unpredictably to real-world situations.</a:t>
            </a:r>
          </a:p>
          <a:p>
            <a:pPr marL="350838" indent="-350838">
              <a:lnSpc>
                <a:spcPct val="120000"/>
              </a:lnSpc>
            </a:pPr>
            <a:r>
              <a:rPr lang="en-CA" b="0" i="0" u="none" strike="noStrike" baseline="0" dirty="0" smtClean="0">
                <a:latin typeface="Arial" panose="020B0604020202020204" pitchFamily="34" charset="0"/>
              </a:rPr>
              <a:t>In 1991 Bannon published a paper entitled ‘From human factors to human actors’ (Bannon, 1991). The paper was a plea to understand the people using collaborative systems as empowered, problem-solving, value-laden, cooperative individuals rather than mere subjects in an applied psychology experiment. </a:t>
            </a:r>
          </a:p>
          <a:p>
            <a:pPr marL="350838" indent="-350838">
              <a:lnSpc>
                <a:spcPct val="120000"/>
              </a:lnSpc>
            </a:pPr>
            <a:r>
              <a:rPr lang="en-CA" b="0" i="0" u="none" strike="noStrike" baseline="0" dirty="0" smtClean="0">
                <a:latin typeface="Arial" panose="020B0604020202020204" pitchFamily="34" charset="0"/>
              </a:rPr>
              <a:t>In adopting this new perspective we necessarily move out of the laboratory and into complex real-world settings.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512987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48689"/>
            <a:ext cx="7886700" cy="456478"/>
          </a:xfrm>
        </p:spPr>
        <p:txBody>
          <a:bodyPr/>
          <a:lstStyle/>
          <a:p>
            <a:r>
              <a:rPr lang="en-US" sz="3600" i="0" u="none" strike="noStrike" kern="1400" baseline="0" dirty="0">
                <a:latin typeface="Arial" panose="020B0604020202020204" pitchFamily="34" charset="0"/>
              </a:rPr>
              <a:t>Human actors</a:t>
            </a:r>
          </a:p>
        </p:txBody>
      </p:sp>
      <p:sp>
        <p:nvSpPr>
          <p:cNvPr id="3" name="Text Placeholder 2"/>
          <p:cNvSpPr>
            <a:spLocks noGrp="1"/>
          </p:cNvSpPr>
          <p:nvPr>
            <p:ph type="body" idx="4294967295"/>
          </p:nvPr>
        </p:nvSpPr>
        <p:spPr>
          <a:xfrm>
            <a:off x="662399" y="1447226"/>
            <a:ext cx="8194263" cy="4752975"/>
          </a:xfrm>
        </p:spPr>
        <p:txBody>
          <a:bodyPr>
            <a:noAutofit/>
          </a:bodyPr>
          <a:lstStyle/>
          <a:p>
            <a:pPr marL="350838" indent="-350838"/>
            <a:r>
              <a:rPr lang="en-CA" sz="1700" b="0" i="0" u="none" strike="noStrike" baseline="0" dirty="0" smtClean="0">
                <a:latin typeface="Arial" panose="020B0604020202020204" pitchFamily="34" charset="0"/>
              </a:rPr>
              <a:t>The argument highlights the differences in perception between treating people as merely a set of cognitive systems and subsystems (which is implied by the term </a:t>
            </a:r>
            <a:r>
              <a:rPr lang="en-CA" sz="1700" b="0" i="1" u="none" strike="noStrike" baseline="0" dirty="0" smtClean="0">
                <a:latin typeface="Arial" panose="020B0604020202020204" pitchFamily="34" charset="0"/>
              </a:rPr>
              <a:t>human factors</a:t>
            </a:r>
            <a:r>
              <a:rPr lang="en-CA" sz="1700" b="0" i="0" u="none" strike="noStrike" baseline="0" dirty="0" smtClean="0">
                <a:latin typeface="Arial" panose="020B0604020202020204" pitchFamily="34" charset="0"/>
              </a:rPr>
              <a:t>) and respecting people as autonomous participants, actors, with the capacity to govern their own behaviour. </a:t>
            </a:r>
          </a:p>
          <a:p>
            <a:pPr marL="350838" indent="-350838"/>
            <a:r>
              <a:rPr lang="en-CA" sz="1700" b="0" i="0" u="none" strike="noStrike" baseline="0" dirty="0" smtClean="0">
                <a:latin typeface="Arial" panose="020B0604020202020204" pitchFamily="34" charset="0"/>
              </a:rPr>
              <a:t>From this point Bannon explores the consequences of this change in perspective. </a:t>
            </a:r>
          </a:p>
          <a:p>
            <a:pPr marL="350838" indent="-350838"/>
            <a:r>
              <a:rPr lang="en-CA" sz="1700" b="0" i="0" u="none" strike="noStrike" baseline="0" dirty="0" smtClean="0">
                <a:latin typeface="Arial" panose="020B0604020202020204" pitchFamily="34" charset="0"/>
              </a:rPr>
              <a:t>He argues that it involves moving from narrow experimental studies of individual people working on a computer system to the social setting of the workplace. </a:t>
            </a:r>
          </a:p>
          <a:p>
            <a:pPr marL="350838" indent="-350838"/>
            <a:r>
              <a:rPr lang="en-CA" sz="1700" b="0" i="0" u="none" strike="noStrike" baseline="0" dirty="0" smtClean="0">
                <a:latin typeface="Arial" panose="020B0604020202020204" pitchFamily="34" charset="0"/>
              </a:rPr>
              <a:t>This too would require changes in techniques, from a cognitive and experimental approach to less intrusive techniques with perhaps an emphasis on the observational. </a:t>
            </a:r>
          </a:p>
          <a:p>
            <a:pPr marL="350838" indent="-350838"/>
            <a:r>
              <a:rPr lang="en-CA" sz="1700" b="0" i="0" u="none" strike="noStrike" baseline="0" dirty="0" smtClean="0">
                <a:latin typeface="Arial" panose="020B0604020202020204" pitchFamily="34" charset="0"/>
              </a:rPr>
              <a:t>Once in the workplace we should study experts and the obstacles they face in improving their practice or competence. </a:t>
            </a:r>
          </a:p>
          <a:p>
            <a:pPr marL="350838" indent="-350838"/>
            <a:r>
              <a:rPr lang="en-CA" sz="1700" b="0" i="0" u="none" strike="noStrike" baseline="0" dirty="0" smtClean="0">
                <a:latin typeface="Arial" panose="020B0604020202020204" pitchFamily="34" charset="0"/>
              </a:rPr>
              <a:t>There is a need to shift from snapshot studies to extended longitudinal studies. </a:t>
            </a:r>
          </a:p>
          <a:p>
            <a:pPr marL="350838" indent="-350838"/>
            <a:r>
              <a:rPr lang="en-CA" sz="1700" b="0" i="0" u="none" strike="noStrike" baseline="0" dirty="0" smtClean="0">
                <a:latin typeface="Arial" panose="020B0604020202020204" pitchFamily="34" charset="0"/>
              </a:rPr>
              <a:t>Finally, Bannon argues that we should adopt a design approach that places people at the centre of the design process through participative design approaches.</a:t>
            </a:r>
            <a:endParaRPr lang="en-CA" sz="1700" b="0" i="0" u="none" strike="noStrike" baseline="0" dirty="0">
              <a:latin typeface="Arial" panose="020B0604020202020204" pitchFamily="34" charset="0"/>
            </a:endParaRPr>
          </a:p>
        </p:txBody>
      </p:sp>
    </p:spTree>
    <p:extLst>
      <p:ext uri="{BB962C8B-B14F-4D97-AF65-F5344CB8AC3E}">
        <p14:creationId xmlns:p14="http://schemas.microsoft.com/office/powerpoint/2010/main" val="17854862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2511"/>
            <a:ext cx="7886700" cy="548842"/>
          </a:xfrm>
        </p:spPr>
        <p:txBody>
          <a:bodyPr/>
          <a:lstStyle/>
          <a:p>
            <a:r>
              <a:rPr lang="en-US" sz="3600" i="0" u="none" strike="noStrike" kern="1400" baseline="0" dirty="0">
                <a:latin typeface="Arial" panose="020B0604020202020204" pitchFamily="34" charset="0"/>
              </a:rPr>
              <a:t>Lucy </a:t>
            </a:r>
            <a:r>
              <a:rPr lang="en-US" sz="3600" i="0" u="none" strike="noStrike" kern="1400" baseline="0" dirty="0" err="1">
                <a:latin typeface="Arial" panose="020B0604020202020204" pitchFamily="34" charset="0"/>
              </a:rPr>
              <a:t>Suchman</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27888"/>
            <a:ext cx="8194263" cy="4817625"/>
          </a:xfrm>
        </p:spPr>
        <p:txBody>
          <a:bodyPr>
            <a:noAutofit/>
          </a:bodyPr>
          <a:lstStyle/>
          <a:p>
            <a:pPr marL="350838" indent="-350838">
              <a:lnSpc>
                <a:spcPts val="2500"/>
              </a:lnSpc>
              <a:spcBef>
                <a:spcPts val="0"/>
              </a:spcBef>
            </a:pPr>
            <a:r>
              <a:rPr lang="en-CA" sz="2200" b="0" i="0" u="none" strike="noStrike" baseline="0" dirty="0" smtClean="0">
                <a:latin typeface="Arial" panose="020B0604020202020204" pitchFamily="34" charset="0"/>
              </a:rPr>
              <a:t>It is said that Lucy Suchman’s </a:t>
            </a:r>
            <a:r>
              <a:rPr lang="en-CA" sz="2200" b="0" i="1" u="none" strike="noStrike" baseline="0" dirty="0" smtClean="0">
                <a:latin typeface="Arial" panose="020B0604020202020204" pitchFamily="34" charset="0"/>
              </a:rPr>
              <a:t>Plans and Situated Actions </a:t>
            </a:r>
            <a:r>
              <a:rPr lang="en-CA" sz="2200" b="0" i="0" u="none" strike="noStrike" baseline="0" dirty="0" smtClean="0">
                <a:latin typeface="Arial" panose="020B0604020202020204" pitchFamily="34" charset="0"/>
              </a:rPr>
              <a:t>is the book most widely quoted by researchers of collaborative system design. </a:t>
            </a:r>
          </a:p>
          <a:p>
            <a:pPr marL="350838" indent="-350838">
              <a:lnSpc>
                <a:spcPts val="2500"/>
              </a:lnSpc>
              <a:spcBef>
                <a:spcPts val="0"/>
              </a:spcBef>
            </a:pPr>
            <a:r>
              <a:rPr lang="en-CA" sz="2200" b="0" i="0" u="none" strike="noStrike" baseline="0" dirty="0" smtClean="0">
                <a:latin typeface="Arial" panose="020B0604020202020204" pitchFamily="34" charset="0"/>
              </a:rPr>
              <a:t>The book is a critique of some of the core assumptions of artificial intelligence (AI) and cognitive science, specifically the role of plans in behaviour, but in doing so it opened the door to ethnomethodology and conversation analysis in HCI. </a:t>
            </a:r>
          </a:p>
          <a:p>
            <a:pPr marL="350838" indent="-350838">
              <a:lnSpc>
                <a:spcPts val="2500"/>
              </a:lnSpc>
              <a:spcBef>
                <a:spcPts val="0"/>
              </a:spcBef>
            </a:pPr>
            <a:r>
              <a:rPr lang="en-CA" sz="2200" b="0" i="0" u="none" strike="noStrike" baseline="0" dirty="0" smtClean="0">
                <a:latin typeface="Arial" panose="020B0604020202020204" pitchFamily="34" charset="0"/>
              </a:rPr>
              <a:t>Suchman’s starting point—before refuting the planning approach—is to identify the role of planning in AI and the belief of cognitive psychology that this is true of human behaviour too. </a:t>
            </a:r>
          </a:p>
          <a:p>
            <a:pPr marL="350838" indent="-350838">
              <a:lnSpc>
                <a:spcPts val="2500"/>
              </a:lnSpc>
              <a:spcBef>
                <a:spcPts val="0"/>
              </a:spcBef>
            </a:pPr>
            <a:r>
              <a:rPr lang="en-CA" sz="2200" b="0" i="0" u="none" strike="noStrike" baseline="0" dirty="0" smtClean="0">
                <a:latin typeface="Arial" panose="020B0604020202020204" pitchFamily="34" charset="0"/>
              </a:rPr>
              <a:t>Simply put, both human and artificially intelligent behaviour can be modelled in terms of the formulation and execution of plans. </a:t>
            </a:r>
          </a:p>
          <a:p>
            <a:pPr marL="350838" indent="-350838">
              <a:lnSpc>
                <a:spcPts val="2500"/>
              </a:lnSpc>
              <a:spcBef>
                <a:spcPts val="0"/>
              </a:spcBef>
            </a:pPr>
            <a:r>
              <a:rPr lang="en-CA" sz="2200" b="0" i="0" u="none" strike="noStrike" baseline="0" dirty="0" smtClean="0">
                <a:latin typeface="Arial" panose="020B0604020202020204" pitchFamily="34" charset="0"/>
              </a:rPr>
              <a:t>A plan is a script, a sequence of actions.</a:t>
            </a:r>
            <a:endParaRPr lang="en-CA" sz="2200" b="0" i="0" u="none" strike="noStrike" baseline="0" dirty="0">
              <a:latin typeface="Arial" panose="020B0604020202020204" pitchFamily="34" charset="0"/>
            </a:endParaRPr>
          </a:p>
        </p:txBody>
      </p:sp>
    </p:spTree>
    <p:extLst>
      <p:ext uri="{BB962C8B-B14F-4D97-AF65-F5344CB8AC3E}">
        <p14:creationId xmlns:p14="http://schemas.microsoft.com/office/powerpoint/2010/main" val="18789084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7855"/>
            <a:ext cx="7886700" cy="659678"/>
          </a:xfrm>
        </p:spPr>
        <p:txBody>
          <a:bodyPr/>
          <a:lstStyle/>
          <a:p>
            <a:r>
              <a:rPr lang="en-US" sz="3600" i="0" u="none" strike="noStrike" kern="1400" baseline="0" dirty="0">
                <a:latin typeface="Arial" panose="020B0604020202020204" pitchFamily="34" charset="0"/>
              </a:rPr>
              <a:t> ‘Going for a curry’ script</a:t>
            </a:r>
          </a:p>
        </p:txBody>
      </p:sp>
      <p:sp>
        <p:nvSpPr>
          <p:cNvPr id="3" name="Text Placeholder 2"/>
          <p:cNvSpPr>
            <a:spLocks noGrp="1"/>
          </p:cNvSpPr>
          <p:nvPr>
            <p:ph type="body" idx="4294967295"/>
          </p:nvPr>
        </p:nvSpPr>
        <p:spPr>
          <a:xfrm>
            <a:off x="662400" y="1427886"/>
            <a:ext cx="8228013" cy="4944628"/>
          </a:xfrm>
        </p:spPr>
        <p:txBody>
          <a:bodyPr>
            <a:noAutofit/>
          </a:bodyPr>
          <a:lstStyle/>
          <a:p>
            <a:pPr marL="350838" indent="-350838"/>
            <a:r>
              <a:rPr lang="en-CA" sz="1600" b="0" i="0" u="none" strike="noStrike" baseline="0" dirty="0" smtClean="0">
                <a:latin typeface="Arial" panose="020B0604020202020204" pitchFamily="34" charset="0"/>
              </a:rPr>
              <a:t>As the national dish of the United</a:t>
            </a:r>
            <a:r>
              <a:rPr lang="en-CA" sz="1600" b="0" i="0" u="none" strike="noStrike" dirty="0" smtClean="0">
                <a:latin typeface="Arial" panose="020B0604020202020204" pitchFamily="34" charset="0"/>
              </a:rPr>
              <a:t> </a:t>
            </a:r>
            <a:r>
              <a:rPr lang="en-CA" sz="1600" b="0" i="0" u="none" strike="noStrike" baseline="0" dirty="0" smtClean="0">
                <a:latin typeface="Arial" panose="020B0604020202020204" pitchFamily="34" charset="0"/>
              </a:rPr>
              <a:t>Kingdom is said to be chicken tikka masala (a kind of creamy curry), let us think about how the British enjoy this dish.</a:t>
            </a:r>
          </a:p>
          <a:p>
            <a:pPr marL="350838" indent="-350838"/>
            <a:r>
              <a:rPr lang="en-CA" sz="1600" b="0" i="0" u="none" strike="noStrike" baseline="0" dirty="0" smtClean="0">
                <a:latin typeface="Arial" panose="020B0604020202020204" pitchFamily="34" charset="0"/>
              </a:rPr>
              <a:t>The scene is a Saturday night in any city in the United</a:t>
            </a:r>
            <a:r>
              <a:rPr lang="en-CA" sz="1600" b="0" i="0" u="none" strike="noStrike" dirty="0" smtClean="0">
                <a:latin typeface="Arial" panose="020B0604020202020204" pitchFamily="34" charset="0"/>
              </a:rPr>
              <a:t> </a:t>
            </a:r>
            <a:r>
              <a:rPr lang="en-CA" sz="1600" b="0" i="0" u="none" strike="noStrike" baseline="0" dirty="0" smtClean="0">
                <a:latin typeface="Arial" panose="020B0604020202020204" pitchFamily="34" charset="0"/>
              </a:rPr>
              <a:t>Kingdom. </a:t>
            </a:r>
          </a:p>
          <a:p>
            <a:pPr marL="350838" indent="-350838"/>
            <a:r>
              <a:rPr lang="en-CA" sz="1600" b="0" i="0" u="none" strike="noStrike" baseline="0" dirty="0" smtClean="0">
                <a:latin typeface="Arial" panose="020B0604020202020204" pitchFamily="34" charset="0"/>
              </a:rPr>
              <a:t>Our potential curry enthusiasts (let’s call them students for the sake of argument) meet and then drink a great deal of lager which creates an irresistible desire for a curry. </a:t>
            </a:r>
          </a:p>
          <a:p>
            <a:pPr marL="350838" indent="-350838"/>
            <a:r>
              <a:rPr lang="en-CA" sz="1600" b="0" i="0" u="none" strike="noStrike" baseline="0" dirty="0" smtClean="0">
                <a:latin typeface="Arial" panose="020B0604020202020204" pitchFamily="34" charset="0"/>
              </a:rPr>
              <a:t>The second step is to locate an Indian restaurant. </a:t>
            </a:r>
          </a:p>
          <a:p>
            <a:pPr marL="350838" indent="-350838"/>
            <a:r>
              <a:rPr lang="en-CA" sz="1600" b="0" i="0" u="none" strike="noStrike" baseline="0" dirty="0" smtClean="0">
                <a:latin typeface="Arial" panose="020B0604020202020204" pitchFamily="34" charset="0"/>
              </a:rPr>
              <a:t>Having gained entry to the restaurant one of the students will ask a waiter for a table. </a:t>
            </a:r>
          </a:p>
          <a:p>
            <a:pPr marL="350838" indent="-350838"/>
            <a:r>
              <a:rPr lang="en-CA" sz="1600" b="0" i="0" u="none" strike="noStrike" baseline="0" dirty="0" smtClean="0">
                <a:latin typeface="Arial" panose="020B0604020202020204" pitchFamily="34" charset="0"/>
              </a:rPr>
              <a:t>The waiter will guide the party to a table, offering to take their coats as they go. </a:t>
            </a:r>
          </a:p>
          <a:p>
            <a:pPr marL="350838" indent="-350838"/>
            <a:r>
              <a:rPr lang="en-CA" sz="1600" b="0" i="0" u="none" strike="noStrike" baseline="0" dirty="0" smtClean="0">
                <a:latin typeface="Arial" panose="020B0604020202020204" pitchFamily="34" charset="0"/>
              </a:rPr>
              <a:t>Next the waiter will give each student a copy of the menu, suggesting that they might like to have a lager while choosing from the menu. </a:t>
            </a:r>
          </a:p>
          <a:p>
            <a:pPr marL="350838" indent="-350838"/>
            <a:r>
              <a:rPr lang="en-CA" sz="1600" b="0" i="0" u="none" strike="noStrike" baseline="0" dirty="0" smtClean="0">
                <a:latin typeface="Arial" panose="020B0604020202020204" pitchFamily="34" charset="0"/>
              </a:rPr>
              <a:t>The students then decide what they want to eat and order it from the waiter, stopping only to argue over how many </a:t>
            </a:r>
            <a:r>
              <a:rPr lang="en-CA" sz="1600" b="0" i="0" u="none" strike="noStrike" baseline="0" dirty="0" err="1" smtClean="0">
                <a:latin typeface="Arial" panose="020B0604020202020204" pitchFamily="34" charset="0"/>
              </a:rPr>
              <a:t>poppadums</a:t>
            </a:r>
            <a:r>
              <a:rPr lang="en-CA" sz="1600" b="0" i="0" u="none" strike="noStrike" baseline="0" dirty="0" smtClean="0">
                <a:latin typeface="Arial" panose="020B0604020202020204" pitchFamily="34" charset="0"/>
              </a:rPr>
              <a:t>, chapattis or </a:t>
            </a:r>
            <a:r>
              <a:rPr lang="en-CA" sz="1600" b="0" i="0" u="none" strike="noStrike" baseline="0" dirty="0" err="1" smtClean="0">
                <a:latin typeface="Arial" panose="020B0604020202020204" pitchFamily="34" charset="0"/>
              </a:rPr>
              <a:t>naan</a:t>
            </a:r>
            <a:r>
              <a:rPr lang="en-CA" sz="1600" b="0" i="0" u="none" strike="noStrike" baseline="0" dirty="0" smtClean="0">
                <a:latin typeface="Arial" panose="020B0604020202020204" pitchFamily="34" charset="0"/>
              </a:rPr>
              <a:t> breads they want (these are common forms of Indian breads eaten prior to or with a curry). </a:t>
            </a:r>
          </a:p>
          <a:p>
            <a:pPr marL="350838" indent="-350838"/>
            <a:r>
              <a:rPr lang="en-CA" sz="1600" b="0" i="0" u="none" strike="noStrike" baseline="0" dirty="0" smtClean="0">
                <a:latin typeface="Arial" panose="020B0604020202020204" pitchFamily="34" charset="0"/>
              </a:rPr>
              <a:t>The curry is then served and consumed. </a:t>
            </a:r>
          </a:p>
          <a:p>
            <a:pPr marL="350838" indent="-350838"/>
            <a:r>
              <a:rPr lang="en-CA" sz="1600" b="0" i="0" u="none" strike="noStrike" baseline="0" dirty="0" smtClean="0">
                <a:latin typeface="Arial" panose="020B0604020202020204" pitchFamily="34" charset="0"/>
              </a:rPr>
              <a:t>Everyone being sated, one of the students asks for the bill. </a:t>
            </a:r>
          </a:p>
          <a:p>
            <a:pPr marL="350838" indent="-350838"/>
            <a:r>
              <a:rPr lang="en-CA" sz="1600" b="0" i="0" u="none" strike="noStrike" baseline="0" dirty="0" smtClean="0">
                <a:latin typeface="Arial" panose="020B0604020202020204" pitchFamily="34" charset="0"/>
              </a:rPr>
              <a:t>After 20 minutes of heated argument about who had ordered what, the students finally settle the bill and hurry home to ensure that they have a good night’s sleep.</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669370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20983"/>
            <a:ext cx="7886700" cy="493424"/>
          </a:xfrm>
        </p:spPr>
        <p:txBody>
          <a:bodyPr/>
          <a:lstStyle/>
          <a:p>
            <a:r>
              <a:rPr lang="en-US" sz="3600" i="0" u="none" strike="noStrike" kern="1400" baseline="0" dirty="0" err="1">
                <a:latin typeface="Arial" panose="020B0604020202020204" pitchFamily="34" charset="0"/>
              </a:rPr>
              <a:t>Schank</a:t>
            </a:r>
            <a:r>
              <a:rPr lang="en-US" sz="3600" i="0" u="none" strike="noStrike" kern="1400" baseline="0" dirty="0">
                <a:latin typeface="Arial" panose="020B0604020202020204" pitchFamily="34" charset="0"/>
              </a:rPr>
              <a:t> and Abelson</a:t>
            </a:r>
          </a:p>
        </p:txBody>
      </p:sp>
      <p:sp>
        <p:nvSpPr>
          <p:cNvPr id="3" name="Text Placeholder 2"/>
          <p:cNvSpPr>
            <a:spLocks noGrp="1"/>
          </p:cNvSpPr>
          <p:nvPr>
            <p:ph type="body" idx="4294967295"/>
          </p:nvPr>
        </p:nvSpPr>
        <p:spPr>
          <a:xfrm>
            <a:off x="662400" y="1437124"/>
            <a:ext cx="8228013" cy="4836676"/>
          </a:xfrm>
        </p:spPr>
        <p:txBody>
          <a:bodyPr>
            <a:noAutofit/>
          </a:bodyPr>
          <a:lstStyle/>
          <a:p>
            <a:pPr marL="350838" indent="-350838"/>
            <a:r>
              <a:rPr lang="en-CA" sz="1600" b="0" i="0" u="none" strike="noStrike" baseline="0" dirty="0" smtClean="0">
                <a:latin typeface="Arial" panose="020B0604020202020204" pitchFamily="34" charset="0"/>
              </a:rPr>
              <a:t>Researchers Schank and Abelson (1977) were the first to identify scripts as being a credible means by which we organize our knowledge of the world and, more importantly, as a means of directing our behaviour (i.e., planning). </a:t>
            </a:r>
          </a:p>
          <a:p>
            <a:pPr marL="350838" indent="-350838"/>
            <a:r>
              <a:rPr lang="en-CA" sz="1600" b="0" i="0" u="none" strike="noStrike" baseline="0" dirty="0" smtClean="0">
                <a:latin typeface="Arial" panose="020B0604020202020204" pitchFamily="34" charset="0"/>
              </a:rPr>
              <a:t>The advantage of scripts is that they can be adapted to other situations. </a:t>
            </a:r>
          </a:p>
          <a:p>
            <a:pPr marL="350838" indent="-350838"/>
            <a:r>
              <a:rPr lang="en-CA" sz="1600" b="0" i="0" u="none" strike="noStrike" baseline="0" dirty="0" smtClean="0">
                <a:latin typeface="Arial" panose="020B0604020202020204" pitchFamily="34" charset="0"/>
              </a:rPr>
              <a:t>The above Indian restaurant script is readily adapted for use in a Thai, Chinese or Italian restaurant (i.e., find restaurant, get table, read menu, order food, eat food, pay for meal) and easily adapted to, for example, hamburger restaurants (the order of get table and order food is simply reversed).</a:t>
            </a:r>
          </a:p>
          <a:p>
            <a:pPr marL="350838" indent="-350838"/>
            <a:r>
              <a:rPr lang="en-CA" sz="1600" b="0" i="0" u="none" strike="noStrike" baseline="0" dirty="0" smtClean="0">
                <a:latin typeface="Arial" panose="020B0604020202020204" pitchFamily="34" charset="0"/>
              </a:rPr>
              <a:t>Plans are formulated through a set of procedures beginning with a goal, successive decomposition into </a:t>
            </a:r>
            <a:r>
              <a:rPr lang="en-CA" sz="1600" b="0" i="0" u="none" strike="noStrike" baseline="0" dirty="0" err="1" smtClean="0">
                <a:latin typeface="Arial" panose="020B0604020202020204" pitchFamily="34" charset="0"/>
              </a:rPr>
              <a:t>subgoals</a:t>
            </a:r>
            <a:r>
              <a:rPr lang="en-CA" sz="1600" b="0" i="0" u="none" strike="noStrike" baseline="0" dirty="0" smtClean="0">
                <a:latin typeface="Arial" panose="020B0604020202020204" pitchFamily="34" charset="0"/>
              </a:rPr>
              <a:t> and into primitive actions. The plan is then executed. A goal is the desired state of the system.</a:t>
            </a:r>
          </a:p>
          <a:p>
            <a:pPr marL="350838" indent="-350838"/>
            <a:r>
              <a:rPr lang="en-CA" sz="1600" b="0" i="0" u="none" strike="noStrike" baseline="0" dirty="0" smtClean="0">
                <a:latin typeface="Arial" panose="020B0604020202020204" pitchFamily="34" charset="0"/>
              </a:rPr>
              <a:t>The problems with the planning model as identified by Suchman included the observations that the world is not stable, immutable and objective. </a:t>
            </a:r>
          </a:p>
          <a:p>
            <a:pPr marL="350838" indent="-350838"/>
            <a:r>
              <a:rPr lang="en-CA" sz="1600" b="0" i="0" u="none" strike="noStrike" baseline="0" dirty="0" smtClean="0">
                <a:latin typeface="Arial" panose="020B0604020202020204" pitchFamily="34" charset="0"/>
              </a:rPr>
              <a:t>Instead it is dynamic and interpreted (by us) and the interpretation is contextual or ‘situated.’ </a:t>
            </a:r>
          </a:p>
          <a:p>
            <a:pPr marL="350838" indent="-350838"/>
            <a:r>
              <a:rPr lang="en-CA" sz="1600" b="0" i="0" u="none" strike="noStrike" baseline="0" dirty="0" smtClean="0">
                <a:latin typeface="Arial" panose="020B0604020202020204" pitchFamily="34" charset="0"/>
              </a:rPr>
              <a:t>Thus plans are not executed but rather they are just one resource which can shape an individual’s behaviour.</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1877354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6327"/>
            <a:ext cx="7886700" cy="622734"/>
          </a:xfrm>
        </p:spPr>
        <p:txBody>
          <a:bodyPr/>
          <a:lstStyle/>
          <a:p>
            <a:r>
              <a:rPr lang="en-US" sz="3600" i="0" u="none" strike="noStrike" kern="1400" baseline="0" dirty="0">
                <a:latin typeface="Arial" panose="020B0604020202020204" pitchFamily="34" charset="0"/>
              </a:rPr>
              <a:t>Challenge</a:t>
            </a:r>
          </a:p>
        </p:txBody>
      </p:sp>
      <p:sp>
        <p:nvSpPr>
          <p:cNvPr id="3" name="Text Placeholder 2"/>
          <p:cNvSpPr>
            <a:spLocks noGrp="1"/>
          </p:cNvSpPr>
          <p:nvPr>
            <p:ph type="body" idx="4294967295"/>
          </p:nvPr>
        </p:nvSpPr>
        <p:spPr>
          <a:xfrm>
            <a:off x="662399" y="1419524"/>
            <a:ext cx="8194263" cy="2019001"/>
          </a:xfrm>
        </p:spPr>
        <p:txBody>
          <a:bodyPr/>
          <a:lstStyle/>
          <a:p>
            <a:pPr marL="350838" indent="-350838"/>
            <a:r>
              <a:rPr lang="en-CA" b="0" i="0" u="none" strike="noStrike" baseline="0" dirty="0" smtClean="0">
                <a:latin typeface="Arial" panose="020B0604020202020204" pitchFamily="34" charset="0"/>
              </a:rPr>
              <a:t>How do the current generation of graphical user interfaces support behaviour that does not rely on planning?</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8672557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4036"/>
            <a:ext cx="7886700" cy="567316"/>
          </a:xfrm>
        </p:spPr>
        <p:txBody>
          <a:bodyPr/>
          <a:lstStyle/>
          <a:p>
            <a:r>
              <a:rPr lang="en-US" sz="3600" i="0" u="none" strike="noStrike" kern="1400" baseline="0" dirty="0">
                <a:latin typeface="Arial" panose="020B0604020202020204" pitchFamily="34" charset="0"/>
              </a:rPr>
              <a:t>Distributed </a:t>
            </a:r>
            <a:r>
              <a:rPr lang="en-US" sz="3600" i="0" u="none" strike="noStrike" kern="1400" baseline="0" dirty="0" smtClean="0">
                <a:latin typeface="Arial" panose="020B0604020202020204" pitchFamily="34" charset="0"/>
              </a:rPr>
              <a:t>cognition (1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31354"/>
            <a:ext cx="8269165" cy="4969446"/>
          </a:xfrm>
        </p:spPr>
        <p:txBody>
          <a:bodyPr>
            <a:noAutofit/>
          </a:bodyPr>
          <a:lstStyle/>
          <a:p>
            <a:pPr marL="360363" indent="-360363">
              <a:spcBef>
                <a:spcPts val="0"/>
              </a:spcBef>
            </a:pPr>
            <a:r>
              <a:rPr lang="en-CA" sz="1800" dirty="0">
                <a:latin typeface="Arial" panose="020B0604020202020204" pitchFamily="34" charset="0"/>
              </a:rPr>
              <a:t>On 20 July 1969, astronauts Neil Armstrong and Buzz Aldrin landed on the Moon. At Mission Control, Charlie Duke followed the process closely (along with 600,000,000 other people listening on radio and watching on TV). What follows is a transcript of the last few seconds of the landing of the Lunar Module (LM).</a:t>
            </a:r>
          </a:p>
          <a:p>
            <a:pPr marL="360363" indent="-360363">
              <a:spcBef>
                <a:spcPts val="0"/>
              </a:spcBef>
            </a:pPr>
            <a:r>
              <a:rPr lang="en-CA" sz="1800" dirty="0">
                <a:latin typeface="Arial" panose="020B0604020202020204" pitchFamily="34" charset="0"/>
              </a:rPr>
              <a:t>Aldrin: ‘4 forward. 4 forward. Drifting to the right a little. 20 feet, down a half.’</a:t>
            </a:r>
          </a:p>
          <a:p>
            <a:pPr marL="360363" indent="-360363">
              <a:spcBef>
                <a:spcPts val="0"/>
              </a:spcBef>
            </a:pPr>
            <a:r>
              <a:rPr lang="en-CA" sz="1800" dirty="0">
                <a:latin typeface="Arial" panose="020B0604020202020204" pitchFamily="34" charset="0"/>
              </a:rPr>
              <a:t>Duke: ‘30 seconds.’</a:t>
            </a:r>
          </a:p>
          <a:p>
            <a:pPr marL="360363" indent="-360363">
              <a:spcBef>
                <a:spcPts val="0"/>
              </a:spcBef>
            </a:pPr>
            <a:r>
              <a:rPr lang="en-CA" sz="1800" dirty="0">
                <a:latin typeface="Arial" panose="020B0604020202020204" pitchFamily="34" charset="0"/>
              </a:rPr>
              <a:t>Aldrin: ‘Drifting forward just a little bit; that’s good.’</a:t>
            </a:r>
          </a:p>
          <a:p>
            <a:pPr marL="360363" indent="-360363">
              <a:spcBef>
                <a:spcPts val="0"/>
              </a:spcBef>
            </a:pPr>
            <a:r>
              <a:rPr lang="en-CA" sz="1800" dirty="0">
                <a:latin typeface="Arial" panose="020B0604020202020204" pitchFamily="34" charset="0"/>
              </a:rPr>
              <a:t>Aldrin: ‘Contact Light.’</a:t>
            </a:r>
          </a:p>
          <a:p>
            <a:pPr marL="360363" indent="-360363">
              <a:spcBef>
                <a:spcPts val="0"/>
              </a:spcBef>
            </a:pPr>
            <a:r>
              <a:rPr lang="en-CA" sz="1800" dirty="0">
                <a:latin typeface="Arial" panose="020B0604020202020204" pitchFamily="34" charset="0"/>
              </a:rPr>
              <a:t>Armstrong: ‘Shutdown.’</a:t>
            </a:r>
          </a:p>
          <a:p>
            <a:pPr marL="360363" indent="-360363">
              <a:spcBef>
                <a:spcPts val="0"/>
              </a:spcBef>
            </a:pPr>
            <a:r>
              <a:rPr lang="en-CA" sz="1800" dirty="0">
                <a:latin typeface="Arial" panose="020B0604020202020204" pitchFamily="34" charset="0"/>
              </a:rPr>
              <a:t>Aldrin: ‘Okay. Engine Stop.’</a:t>
            </a:r>
          </a:p>
          <a:p>
            <a:pPr marL="360363" indent="-360363">
              <a:spcBef>
                <a:spcPts val="0"/>
              </a:spcBef>
            </a:pPr>
            <a:r>
              <a:rPr lang="en-CA" sz="1800" dirty="0">
                <a:latin typeface="Arial" panose="020B0604020202020204" pitchFamily="34" charset="0"/>
              </a:rPr>
              <a:t>Aldrin: ‘ACA out of detent’</a:t>
            </a:r>
          </a:p>
          <a:p>
            <a:pPr marL="360363" indent="-360363">
              <a:spcBef>
                <a:spcPts val="0"/>
              </a:spcBef>
            </a:pPr>
            <a:r>
              <a:rPr lang="en-CA" sz="1800" dirty="0">
                <a:latin typeface="Arial" panose="020B0604020202020204" pitchFamily="34" charset="0"/>
              </a:rPr>
              <a:t>Armstrong: ‘Out of detent. Auto.’</a:t>
            </a:r>
          </a:p>
          <a:p>
            <a:pPr marL="360363" indent="-360363">
              <a:spcBef>
                <a:spcPts val="0"/>
              </a:spcBef>
            </a:pPr>
            <a:r>
              <a:rPr lang="en-CA" sz="1800" dirty="0">
                <a:latin typeface="Arial" panose="020B0604020202020204" pitchFamily="34" charset="0"/>
              </a:rPr>
              <a:t>Duke: ‘We copy you down, Eagle.’</a:t>
            </a:r>
          </a:p>
          <a:p>
            <a:pPr marL="360363" indent="-360363">
              <a:spcBef>
                <a:spcPts val="0"/>
              </a:spcBef>
            </a:pPr>
            <a:r>
              <a:rPr lang="en-CA" sz="1800" dirty="0">
                <a:latin typeface="Arial" panose="020B0604020202020204" pitchFamily="34" charset="0"/>
              </a:rPr>
              <a:t>Armstrong: ‘Engine arm is off. Houston, Tranquillity Base here. The Eagle has landed</a:t>
            </a:r>
            <a:r>
              <a:rPr lang="en-CA" sz="1800" dirty="0" smtClean="0">
                <a:latin typeface="Arial" panose="020B0604020202020204" pitchFamily="34" charset="0"/>
              </a:rPr>
              <a:t>.’</a:t>
            </a:r>
            <a:endParaRPr lang="en-CA" sz="1800" dirty="0">
              <a:latin typeface="Arial" panose="020B0604020202020204" pitchFamily="34" charset="0"/>
            </a:endParaRPr>
          </a:p>
        </p:txBody>
      </p:sp>
    </p:spTree>
    <p:extLst>
      <p:ext uri="{BB962C8B-B14F-4D97-AF65-F5344CB8AC3E}">
        <p14:creationId xmlns:p14="http://schemas.microsoft.com/office/powerpoint/2010/main" val="1788705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0015"/>
            <a:ext cx="7886700" cy="549366"/>
          </a:xfrm>
        </p:spPr>
        <p:txBody>
          <a:bodyPr/>
          <a:lstStyle/>
          <a:p>
            <a:r>
              <a:rPr lang="en-US" sz="3600" i="0" u="none" strike="noStrike" kern="1400" baseline="0" dirty="0">
                <a:latin typeface="Arial" panose="020B0604020202020204" pitchFamily="34" charset="0"/>
              </a:rPr>
              <a:t>Contents</a:t>
            </a:r>
          </a:p>
        </p:txBody>
      </p:sp>
      <p:sp>
        <p:nvSpPr>
          <p:cNvPr id="3" name="Text Placeholder 2"/>
          <p:cNvSpPr>
            <a:spLocks noGrp="1"/>
          </p:cNvSpPr>
          <p:nvPr>
            <p:ph type="body" idx="4294967295"/>
          </p:nvPr>
        </p:nvSpPr>
        <p:spPr>
          <a:xfrm>
            <a:off x="662399" y="1413853"/>
            <a:ext cx="8194263" cy="3524250"/>
          </a:xfrm>
        </p:spPr>
        <p:txBody>
          <a:bodyPr/>
          <a:lstStyle/>
          <a:p>
            <a:pPr marL="360363" indent="-360363"/>
            <a:r>
              <a:rPr lang="en-CA" b="0" i="0" u="none" strike="noStrike" baseline="0" dirty="0" smtClean="0">
                <a:latin typeface="Arial" panose="020B0604020202020204" pitchFamily="34" charset="0"/>
              </a:rPr>
              <a:t>23.1  Human information processing  </a:t>
            </a:r>
          </a:p>
          <a:p>
            <a:pPr marL="360363" indent="-360363"/>
            <a:r>
              <a:rPr lang="en-CA" b="0" i="0" u="none" strike="noStrike" baseline="0" dirty="0" smtClean="0">
                <a:latin typeface="Arial" panose="020B0604020202020204" pitchFamily="34" charset="0"/>
              </a:rPr>
              <a:t>23.2  Situated action  </a:t>
            </a:r>
          </a:p>
          <a:p>
            <a:pPr marL="360363" indent="-360363"/>
            <a:r>
              <a:rPr lang="en-CA" b="0" i="0" u="none" strike="noStrike" baseline="0" dirty="0" smtClean="0">
                <a:latin typeface="Arial" panose="020B0604020202020204" pitchFamily="34" charset="0"/>
              </a:rPr>
              <a:t>23.3  Distributed cognition  </a:t>
            </a:r>
          </a:p>
          <a:p>
            <a:pPr marL="360363" indent="-360363"/>
            <a:r>
              <a:rPr lang="en-CA" b="0" i="0" u="none" strike="noStrike" baseline="0" dirty="0" smtClean="0">
                <a:latin typeface="Arial" panose="020B0604020202020204" pitchFamily="34" charset="0"/>
              </a:rPr>
              <a:t>23.4  Embodied cognition</a:t>
            </a:r>
          </a:p>
          <a:p>
            <a:pPr marL="360363" indent="-360363"/>
            <a:r>
              <a:rPr lang="en-CA" b="0" i="0" u="none" strike="noStrike" baseline="0" dirty="0" smtClean="0">
                <a:latin typeface="Arial" panose="020B0604020202020204" pitchFamily="34" charset="0"/>
              </a:rPr>
              <a:t>23.5  Activity theory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283415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4036"/>
            <a:ext cx="7886700" cy="567316"/>
          </a:xfrm>
        </p:spPr>
        <p:txBody>
          <a:bodyPr/>
          <a:lstStyle/>
          <a:p>
            <a:r>
              <a:rPr lang="en-US" sz="3600" i="0" u="none" strike="noStrike" kern="1400" baseline="0" dirty="0">
                <a:latin typeface="Arial" panose="020B0604020202020204" pitchFamily="34" charset="0"/>
              </a:rPr>
              <a:t>Distributed </a:t>
            </a:r>
            <a:r>
              <a:rPr lang="en-US" sz="3600" i="0" u="none" strike="noStrike" kern="1400" baseline="0" dirty="0" smtClean="0">
                <a:latin typeface="Arial" panose="020B0604020202020204" pitchFamily="34" charset="0"/>
              </a:rPr>
              <a:t>cognition (2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40879"/>
            <a:ext cx="8269165" cy="4969446"/>
          </a:xfrm>
        </p:spPr>
        <p:txBody>
          <a:bodyPr>
            <a:noAutofit/>
          </a:bodyPr>
          <a:lstStyle/>
          <a:p>
            <a:pPr marL="360363" indent="-360363">
              <a:spcBef>
                <a:spcPts val="0"/>
              </a:spcBef>
            </a:pPr>
            <a:r>
              <a:rPr lang="en-CA" sz="1800" dirty="0" smtClean="0">
                <a:latin typeface="Arial" panose="020B0604020202020204" pitchFamily="34" charset="0"/>
              </a:rPr>
              <a:t>Duke</a:t>
            </a:r>
            <a:r>
              <a:rPr lang="en-CA" sz="1800" dirty="0">
                <a:latin typeface="Arial" panose="020B0604020202020204" pitchFamily="34" charset="0"/>
              </a:rPr>
              <a:t>: Roger, Tranquillity. We copy you on the ground. You got a bunch of guys about to turn blue. We’re breathing again. Thanks a lot.’</a:t>
            </a:r>
          </a:p>
          <a:p>
            <a:pPr marL="360363" indent="-360363">
              <a:spcBef>
                <a:spcPts val="0"/>
              </a:spcBef>
            </a:pPr>
            <a:r>
              <a:rPr lang="en-CA" sz="1800" dirty="0">
                <a:latin typeface="Arial" panose="020B0604020202020204" pitchFamily="34" charset="0"/>
              </a:rPr>
              <a:t>The question is, who landed the spacecraft? </a:t>
            </a:r>
          </a:p>
          <a:p>
            <a:pPr marL="360363" indent="-360363">
              <a:spcBef>
                <a:spcPts val="0"/>
              </a:spcBef>
            </a:pPr>
            <a:r>
              <a:rPr lang="en-CA" sz="1800" dirty="0">
                <a:latin typeface="Arial" panose="020B0604020202020204" pitchFamily="34" charset="0"/>
              </a:rPr>
              <a:t>History records that Neil Armstrong was the mission commander while Buzz Aldrin was the LM pilot. While Armstrong operated the descent engine and control </a:t>
            </a:r>
            <a:r>
              <a:rPr lang="en-CA" sz="1800" dirty="0" err="1">
                <a:latin typeface="Arial" panose="020B0604020202020204" pitchFamily="34" charset="0"/>
              </a:rPr>
              <a:t>thrusters</a:t>
            </a:r>
            <a:r>
              <a:rPr lang="en-CA" sz="1800" dirty="0">
                <a:latin typeface="Arial" panose="020B0604020202020204" pitchFamily="34" charset="0"/>
              </a:rPr>
              <a:t>, Aldrin read aloud the speed and altitude of the LM (‘4 forward,’ that is, we are moving forward at 4 feet per second), while 250,000 miles away back on Earth, Duke confirms the quantity of fuel remaining (30 seconds). </a:t>
            </a:r>
          </a:p>
          <a:p>
            <a:pPr marL="360363" indent="-360363">
              <a:spcBef>
                <a:spcPts val="0"/>
              </a:spcBef>
            </a:pPr>
            <a:r>
              <a:rPr lang="en-CA" sz="1800" dirty="0">
                <a:latin typeface="Arial" panose="020B0604020202020204" pitchFamily="34" charset="0"/>
              </a:rPr>
              <a:t>So who landed the LM? In a very real sense they all did: it was a joint activity.</a:t>
            </a:r>
          </a:p>
        </p:txBody>
      </p:sp>
    </p:spTree>
    <p:extLst>
      <p:ext uri="{BB962C8B-B14F-4D97-AF65-F5344CB8AC3E}">
        <p14:creationId xmlns:p14="http://schemas.microsoft.com/office/powerpoint/2010/main" val="15572606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39450"/>
            <a:ext cx="7886700" cy="474952"/>
          </a:xfrm>
        </p:spPr>
        <p:txBody>
          <a:bodyPr/>
          <a:lstStyle/>
          <a:p>
            <a:r>
              <a:rPr lang="en-US" sz="3600" i="0" u="none" strike="noStrike" kern="1400" baseline="0" dirty="0">
                <a:latin typeface="Arial" panose="020B0604020202020204" pitchFamily="34" charset="0"/>
              </a:rPr>
              <a:t>Ed Hutchins</a:t>
            </a:r>
          </a:p>
        </p:txBody>
      </p:sp>
      <p:sp>
        <p:nvSpPr>
          <p:cNvPr id="3" name="Text Placeholder 2"/>
          <p:cNvSpPr>
            <a:spLocks noGrp="1"/>
          </p:cNvSpPr>
          <p:nvPr>
            <p:ph type="body" idx="4294967295"/>
          </p:nvPr>
        </p:nvSpPr>
        <p:spPr>
          <a:xfrm>
            <a:off x="662399" y="1419226"/>
            <a:ext cx="8194263" cy="4836102"/>
          </a:xfrm>
        </p:spPr>
        <p:txBody>
          <a:bodyPr>
            <a:normAutofit fontScale="92500"/>
          </a:bodyPr>
          <a:lstStyle/>
          <a:p>
            <a:pPr marL="350838" indent="-350838"/>
            <a:r>
              <a:rPr lang="en-CA" b="0" i="0" u="none" strike="noStrike" baseline="0" dirty="0" smtClean="0">
                <a:latin typeface="Arial" panose="020B0604020202020204" pitchFamily="34" charset="0"/>
              </a:rPr>
              <a:t>Ed Hutchins has developed the theory of distributed cognition to describe situations such as this (Hutchins, 1995). </a:t>
            </a:r>
          </a:p>
          <a:p>
            <a:pPr marL="350838" indent="-350838"/>
            <a:r>
              <a:rPr lang="en-CA" b="0" i="0" u="none" strike="noStrike" baseline="0" dirty="0" smtClean="0">
                <a:latin typeface="Arial" panose="020B0604020202020204" pitchFamily="34" charset="0"/>
              </a:rPr>
              <a:t>The theory argues that both the cognitive process itself and the knowledge used and generated are often distributed across multiple people, tools and representations. Everyday examples would include:</a:t>
            </a:r>
          </a:p>
          <a:p>
            <a:pPr marL="350838" indent="-350838"/>
            <a:r>
              <a:rPr lang="en-CA" b="0" i="0" u="none" strike="noStrike" baseline="0" dirty="0" smtClean="0">
                <a:latin typeface="Arial" panose="020B0604020202020204" pitchFamily="34" charset="0"/>
              </a:rPr>
              <a:t>A driver and passenger navigating a foreign city using maps and road signs</a:t>
            </a:r>
          </a:p>
          <a:p>
            <a:pPr marL="350838" indent="-350838"/>
            <a:r>
              <a:rPr lang="en-CA" b="0" i="0" u="none" strike="noStrike" baseline="0" dirty="0" smtClean="0">
                <a:latin typeface="Arial" panose="020B0604020202020204" pitchFamily="34" charset="0"/>
              </a:rPr>
              <a:t>The homely task of shopping with the aid of a list and the reminders presented by the supermarket shelves</a:t>
            </a:r>
          </a:p>
          <a:p>
            <a:pPr marL="350838" indent="-350838"/>
            <a:r>
              <a:rPr lang="en-CA" b="0" i="0" u="none" strike="noStrike" baseline="0" dirty="0" smtClean="0">
                <a:latin typeface="Arial" panose="020B0604020202020204" pitchFamily="34" charset="0"/>
              </a:rPr>
              <a:t>Colleagues rationalizing a project budget using an Excel spreadsheet and some unintelligible printouts from Finance.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47680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42890" y="342901"/>
            <a:ext cx="8058221" cy="649008"/>
          </a:xfrm>
        </p:spPr>
        <p:txBody>
          <a:bodyPr/>
          <a:lstStyle/>
          <a:p>
            <a:r>
              <a:rPr lang="en-US" sz="3600" i="0" u="none" strike="noStrike" kern="1400" baseline="0" dirty="0">
                <a:latin typeface="Arial" panose="020B0604020202020204" pitchFamily="34" charset="0"/>
              </a:rPr>
              <a:t>Internal and external representation</a:t>
            </a:r>
          </a:p>
        </p:txBody>
      </p:sp>
      <p:sp>
        <p:nvSpPr>
          <p:cNvPr id="3" name="Text Placeholder 2"/>
          <p:cNvSpPr>
            <a:spLocks noGrp="1"/>
          </p:cNvSpPr>
          <p:nvPr>
            <p:ph type="body" idx="4294967295"/>
          </p:nvPr>
        </p:nvSpPr>
        <p:spPr>
          <a:xfrm>
            <a:off x="662399" y="1429331"/>
            <a:ext cx="8194263" cy="4847644"/>
          </a:xfrm>
        </p:spPr>
        <p:txBody>
          <a:bodyPr>
            <a:noAutofit/>
          </a:bodyPr>
          <a:lstStyle/>
          <a:p>
            <a:pPr marL="350838" indent="-350838">
              <a:lnSpc>
                <a:spcPts val="2100"/>
              </a:lnSpc>
            </a:pPr>
            <a:r>
              <a:rPr lang="en-CA" sz="1600" b="0" i="0" u="none" strike="noStrike" baseline="0" dirty="0" smtClean="0">
                <a:latin typeface="Arial" panose="020B0604020202020204" pitchFamily="34" charset="0"/>
              </a:rPr>
              <a:t>In distributed cognition, resources include the internal representation of knowledge (human memory, sometimes called knowledge in the head) and external representations (knowledge in the world). </a:t>
            </a:r>
          </a:p>
          <a:p>
            <a:pPr marL="350838" indent="-350838">
              <a:lnSpc>
                <a:spcPts val="2100"/>
              </a:lnSpc>
            </a:pPr>
            <a:r>
              <a:rPr lang="en-CA" sz="1600" b="0" i="0" u="none" strike="noStrike" baseline="0" dirty="0" smtClean="0">
                <a:latin typeface="Arial" panose="020B0604020202020204" pitchFamily="34" charset="0"/>
              </a:rPr>
              <a:t>This is potentially anything that supports the cognitive activity, but instances would include gestures, the physical layout of objects, notes, diagrams, computer readings and so forth. </a:t>
            </a:r>
          </a:p>
          <a:p>
            <a:pPr marL="350838" indent="-350838">
              <a:lnSpc>
                <a:spcPts val="2100"/>
              </a:lnSpc>
            </a:pPr>
            <a:r>
              <a:rPr lang="en-CA" sz="1600" b="0" i="0" u="none" strike="noStrike" baseline="0" dirty="0" smtClean="0">
                <a:latin typeface="Arial" panose="020B0604020202020204" pitchFamily="34" charset="0"/>
              </a:rPr>
              <a:t>These are just as much part of the activity as cognitive processes, not just memory aids (Zhang and Norman, 1994). </a:t>
            </a:r>
          </a:p>
          <a:p>
            <a:pPr marL="350838" indent="-350838">
              <a:lnSpc>
                <a:spcPts val="2100"/>
              </a:lnSpc>
            </a:pPr>
            <a:r>
              <a:rPr lang="en-CA" sz="1600" b="0" i="0" u="none" strike="noStrike" baseline="0" dirty="0" smtClean="0">
                <a:latin typeface="Arial" panose="020B0604020202020204" pitchFamily="34" charset="0"/>
              </a:rPr>
              <a:t>Hutchins has studied distributed cognition in a range of team-working situations, from Pacific islanders </a:t>
            </a:r>
            <a:r>
              <a:rPr lang="en-CA" sz="1600" b="0" i="0" u="none" strike="noStrike" baseline="0" dirty="0" err="1" smtClean="0">
                <a:latin typeface="Arial" panose="020B0604020202020204" pitchFamily="34" charset="0"/>
              </a:rPr>
              <a:t>wayfinding</a:t>
            </a:r>
            <a:r>
              <a:rPr lang="en-CA" sz="1600" b="0" i="0" u="none" strike="noStrike" baseline="0" dirty="0" smtClean="0">
                <a:latin typeface="Arial" panose="020B0604020202020204" pitchFamily="34" charset="0"/>
              </a:rPr>
              <a:t> between far distant islands to the navigation of U.S. naval ships to aircraft cockpits. </a:t>
            </a:r>
          </a:p>
          <a:p>
            <a:pPr marL="350838" indent="-350838">
              <a:lnSpc>
                <a:spcPts val="2100"/>
              </a:lnSpc>
            </a:pPr>
            <a:r>
              <a:rPr lang="en-CA" sz="1600" b="0" i="0" u="none" strike="noStrike" baseline="0" dirty="0" smtClean="0">
                <a:latin typeface="Arial" panose="020B0604020202020204" pitchFamily="34" charset="0"/>
              </a:rPr>
              <a:t>In a study of how pilots control approach speeds (aircraft landing speeds), Hutchins (1995) suggests that the cockpit system as a whole in a sense ‘remembers’ its speed. </a:t>
            </a:r>
          </a:p>
          <a:p>
            <a:pPr marL="350838" indent="-350838">
              <a:lnSpc>
                <a:spcPts val="2100"/>
              </a:lnSpc>
            </a:pPr>
            <a:r>
              <a:rPr lang="en-CA" sz="1600" b="0" i="0" u="none" strike="noStrike" baseline="0" dirty="0" smtClean="0">
                <a:latin typeface="Arial" panose="020B0604020202020204" pitchFamily="34" charset="0"/>
              </a:rPr>
              <a:t>He argued that the various representations in the cockpit, their physical location and the way in which they are shared between pilots make up the cockpit system as a whole. </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17154754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7086"/>
            <a:ext cx="7886700" cy="659678"/>
          </a:xfrm>
        </p:spPr>
        <p:txBody>
          <a:bodyPr/>
          <a:lstStyle/>
          <a:p>
            <a:r>
              <a:rPr lang="en-US" sz="3600" i="0" u="none" strike="noStrike" kern="1400" baseline="0" dirty="0">
                <a:latin typeface="Arial" panose="020B0604020202020204" pitchFamily="34" charset="0"/>
              </a:rPr>
              <a:t>Representations</a:t>
            </a:r>
            <a:endParaRPr lang="en-US"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09990"/>
            <a:ext cx="8194263" cy="4854573"/>
          </a:xfrm>
        </p:spPr>
        <p:txBody>
          <a:bodyPr>
            <a:normAutofit fontScale="92500"/>
          </a:bodyPr>
          <a:lstStyle/>
          <a:p>
            <a:pPr marL="350838" indent="-350838">
              <a:lnSpc>
                <a:spcPct val="110000"/>
              </a:lnSpc>
            </a:pPr>
            <a:r>
              <a:rPr lang="en-CA" b="0" i="0" u="none" strike="noStrike" baseline="0" dirty="0" smtClean="0">
                <a:latin typeface="Arial" panose="020B0604020202020204" pitchFamily="34" charset="0"/>
              </a:rPr>
              <a:t>The representations employed by the pilots include what they say, charts and manuals, and the cockpit instruments themselves. </a:t>
            </a:r>
          </a:p>
          <a:p>
            <a:pPr marL="350838" indent="-350838">
              <a:lnSpc>
                <a:spcPct val="110000"/>
              </a:lnSpc>
            </a:pPr>
            <a:r>
              <a:rPr lang="en-CA" b="0" i="0" u="none" strike="noStrike" baseline="0" dirty="0" smtClean="0">
                <a:latin typeface="Arial" panose="020B0604020202020204" pitchFamily="34" charset="0"/>
              </a:rPr>
              <a:t>There is also a whole host of implicit information in aircraft cockpits, such as the relative positions of airspeed indicators and other dials. </a:t>
            </a:r>
          </a:p>
          <a:p>
            <a:pPr marL="350838" indent="-350838">
              <a:lnSpc>
                <a:spcPct val="110000"/>
              </a:lnSpc>
            </a:pPr>
            <a:r>
              <a:rPr lang="en-CA" b="0" i="0" u="none" strike="noStrike" baseline="0" dirty="0" smtClean="0">
                <a:latin typeface="Arial" panose="020B0604020202020204" pitchFamily="34" charset="0"/>
              </a:rPr>
              <a:t>Hutchins also notes that the various representational states change with time and may even transfer between media in the course of the system’s operation. </a:t>
            </a:r>
          </a:p>
          <a:p>
            <a:pPr marL="350838" indent="-350838">
              <a:lnSpc>
                <a:spcPct val="110000"/>
              </a:lnSpc>
            </a:pPr>
            <a:r>
              <a:rPr lang="en-CA" b="0" i="0" u="none" strike="noStrike" baseline="0" dirty="0" smtClean="0">
                <a:latin typeface="Arial" panose="020B0604020202020204" pitchFamily="34" charset="0"/>
              </a:rPr>
              <a:t>These transformations may be carried out by an individual using a tool (artefact) while at other times representational states are produced or transformed entirely by artefacts.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0282297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91212"/>
            <a:ext cx="7886700" cy="1325563"/>
          </a:xfrm>
        </p:spPr>
        <p:txBody>
          <a:bodyPr/>
          <a:lstStyle/>
          <a:p>
            <a:r>
              <a:rPr lang="en-US" sz="3600" i="0" u="none" strike="noStrike" kern="1400" baseline="0" dirty="0">
                <a:latin typeface="Arial" panose="020B0604020202020204" pitchFamily="34" charset="0"/>
              </a:rPr>
              <a:t>Different ways in which processes might be distributed</a:t>
            </a:r>
          </a:p>
        </p:txBody>
      </p:sp>
      <p:sp>
        <p:nvSpPr>
          <p:cNvPr id="3" name="Text Placeholder 2"/>
          <p:cNvSpPr>
            <a:spLocks noGrp="1"/>
          </p:cNvSpPr>
          <p:nvPr>
            <p:ph type="body" idx="4294967295"/>
          </p:nvPr>
        </p:nvSpPr>
        <p:spPr>
          <a:xfrm>
            <a:off x="662399" y="1529777"/>
            <a:ext cx="8194263" cy="4734498"/>
          </a:xfrm>
        </p:spPr>
        <p:txBody>
          <a:bodyPr>
            <a:noAutofit/>
          </a:bodyPr>
          <a:lstStyle/>
          <a:p>
            <a:pPr marL="350838" indent="-350838"/>
            <a:r>
              <a:rPr lang="en-CA" sz="1800" b="0" i="0" u="none" strike="noStrike" baseline="0" dirty="0" smtClean="0">
                <a:latin typeface="Arial" panose="020B0604020202020204" pitchFamily="34" charset="0"/>
              </a:rPr>
              <a:t>When these principles are applied in the wild, three different kinds of distribution emerge:</a:t>
            </a:r>
          </a:p>
          <a:p>
            <a:pPr marL="350838" indent="-350838"/>
            <a:r>
              <a:rPr lang="en-CA" sz="1800" b="0" i="0" u="none" strike="noStrike" baseline="0" dirty="0" smtClean="0">
                <a:latin typeface="Arial" panose="020B0604020202020204" pitchFamily="34" charset="0"/>
              </a:rPr>
              <a:t>Cognitive processes may be distributed across the members of a social group</a:t>
            </a:r>
          </a:p>
          <a:p>
            <a:pPr marL="350838" indent="-350838"/>
            <a:r>
              <a:rPr lang="en-CA" sz="1800" b="0" i="0" u="none" strike="noStrike" baseline="0" dirty="0" smtClean="0">
                <a:latin typeface="Arial" panose="020B0604020202020204" pitchFamily="34" charset="0"/>
              </a:rPr>
              <a:t>Cognitive processes may involve coordination between internal and external structures</a:t>
            </a:r>
          </a:p>
          <a:p>
            <a:pPr marL="350838" indent="-350838"/>
            <a:r>
              <a:rPr lang="en-CA" sz="1800" b="0" i="0" u="none" strike="noStrike" baseline="0" dirty="0" smtClean="0">
                <a:latin typeface="Arial" panose="020B0604020202020204" pitchFamily="34" charset="0"/>
              </a:rPr>
              <a:t>Processes may be distributed through time in such a way that the products of earlier events can transform the nature of later events.</a:t>
            </a:r>
          </a:p>
          <a:p>
            <a:pPr marL="350838" indent="-350838"/>
            <a:r>
              <a:rPr lang="en-CA" sz="1800" b="0" i="0" u="none" strike="noStrike" baseline="0" dirty="0" smtClean="0">
                <a:latin typeface="Arial" panose="020B0604020202020204" pitchFamily="34" charset="0"/>
              </a:rPr>
              <a:t>All in all, distributed cognition offers an excellent means of describing how complex systems operate which is well supported by empirical evidence. </a:t>
            </a:r>
          </a:p>
          <a:p>
            <a:pPr marL="350838" indent="-350838"/>
            <a:r>
              <a:rPr lang="en-CA" sz="1800" b="0" i="0" u="none" strike="noStrike" baseline="0" dirty="0" smtClean="0">
                <a:latin typeface="Arial" panose="020B0604020202020204" pitchFamily="34" charset="0"/>
              </a:rPr>
              <a:t>However, translating these descriptions into the design of interactive systems remains problematic. </a:t>
            </a:r>
          </a:p>
          <a:p>
            <a:pPr marL="350838" indent="-350838"/>
            <a:r>
              <a:rPr lang="en-CA" sz="1800" b="0" i="0" u="none" strike="noStrike" baseline="0" dirty="0" err="1" smtClean="0">
                <a:latin typeface="Arial" panose="020B0604020202020204" pitchFamily="34" charset="0"/>
              </a:rPr>
              <a:t>Hollan</a:t>
            </a:r>
            <a:r>
              <a:rPr lang="en-CA" sz="1800" b="0" i="0" u="none" strike="noStrike" baseline="0" dirty="0" smtClean="0">
                <a:latin typeface="Arial" panose="020B0604020202020204" pitchFamily="34" charset="0"/>
              </a:rPr>
              <a:t> et al. (2000) showed how insights from a distributed cognition perspective have guided the design of their PAD++ system, but such examples remain few.</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14486558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3271"/>
            <a:ext cx="7886700" cy="548842"/>
          </a:xfrm>
        </p:spPr>
        <p:txBody>
          <a:bodyPr/>
          <a:lstStyle/>
          <a:p>
            <a:r>
              <a:rPr lang="en-US" sz="3600" i="0" u="none" strike="noStrike" kern="1400" baseline="0" dirty="0">
                <a:latin typeface="Arial" panose="020B0604020202020204" pitchFamily="34" charset="0"/>
              </a:rPr>
              <a:t>Embodied cognition</a:t>
            </a:r>
          </a:p>
        </p:txBody>
      </p:sp>
      <p:sp>
        <p:nvSpPr>
          <p:cNvPr id="3" name="Text Placeholder 2"/>
          <p:cNvSpPr>
            <a:spLocks noGrp="1"/>
          </p:cNvSpPr>
          <p:nvPr>
            <p:ph type="body" idx="4294967295"/>
          </p:nvPr>
        </p:nvSpPr>
        <p:spPr>
          <a:xfrm>
            <a:off x="662399" y="1445640"/>
            <a:ext cx="8194263" cy="4828449"/>
          </a:xfrm>
        </p:spPr>
        <p:txBody>
          <a:bodyPr>
            <a:normAutofit fontScale="70000" lnSpcReduction="20000"/>
          </a:bodyPr>
          <a:lstStyle/>
          <a:p>
            <a:pPr marL="350838" indent="-350838">
              <a:lnSpc>
                <a:spcPct val="120000"/>
              </a:lnSpc>
            </a:pPr>
            <a:r>
              <a:rPr lang="en-CA" b="0" i="0" u="none" strike="noStrike" baseline="0" dirty="0" smtClean="0">
                <a:latin typeface="Arial" panose="020B0604020202020204" pitchFamily="34" charset="0"/>
              </a:rPr>
              <a:t>The ideas underlying embodied cognition stress the importance of having a body to human thought. </a:t>
            </a:r>
          </a:p>
          <a:p>
            <a:pPr marL="350838" indent="-350838">
              <a:lnSpc>
                <a:spcPct val="120000"/>
              </a:lnSpc>
            </a:pPr>
            <a:r>
              <a:rPr lang="en-CA" b="0" i="0" u="none" strike="noStrike" baseline="0" dirty="0" smtClean="0">
                <a:latin typeface="Arial" panose="020B0604020202020204" pitchFamily="34" charset="0"/>
              </a:rPr>
              <a:t>As opposed to the human information processer that focuses on a disembodied brain, embodied cognition argues that we think as we do because we have a body and that any attempt to understand the brain on its own is doomed to failure. </a:t>
            </a:r>
          </a:p>
          <a:p>
            <a:pPr marL="350838" indent="-350838">
              <a:lnSpc>
                <a:spcPct val="120000"/>
              </a:lnSpc>
            </a:pPr>
            <a:r>
              <a:rPr lang="en-CA" b="0" i="0" u="none" strike="noStrike" baseline="0" dirty="0" smtClean="0">
                <a:latin typeface="Arial" panose="020B0604020202020204" pitchFamily="34" charset="0"/>
              </a:rPr>
              <a:t>It will not explain how people think and act. </a:t>
            </a:r>
          </a:p>
          <a:p>
            <a:pPr marL="350838" indent="-350838">
              <a:lnSpc>
                <a:spcPct val="120000"/>
              </a:lnSpc>
            </a:pPr>
            <a:r>
              <a:rPr lang="en-CA" b="0" i="0" u="none" strike="noStrike" baseline="0" dirty="0" smtClean="0">
                <a:latin typeface="Arial" panose="020B0604020202020204" pitchFamily="34" charset="0"/>
              </a:rPr>
              <a:t>A number of key authors contribute to this area from different perspectives.</a:t>
            </a:r>
          </a:p>
          <a:p>
            <a:pPr marL="350838" indent="-350838">
              <a:lnSpc>
                <a:spcPct val="120000"/>
              </a:lnSpc>
            </a:pPr>
            <a:r>
              <a:rPr lang="en-CA" b="0" i="0" u="none" strike="noStrike" baseline="0" dirty="0" smtClean="0">
                <a:latin typeface="Arial" panose="020B0604020202020204" pitchFamily="34" charset="0"/>
              </a:rPr>
              <a:t>James Gibson</a:t>
            </a:r>
          </a:p>
          <a:p>
            <a:pPr marL="350838" indent="-350838">
              <a:lnSpc>
                <a:spcPct val="120000"/>
              </a:lnSpc>
            </a:pPr>
            <a:r>
              <a:rPr lang="en-CA" b="0" i="0" u="none" strike="noStrike" baseline="0" dirty="0" smtClean="0">
                <a:latin typeface="Arial" panose="020B0604020202020204" pitchFamily="34" charset="0"/>
              </a:rPr>
              <a:t>James Gibson is best known in HCI design circles as the man who gave us the concept of affordance. An affordance is a resource or support that the environment offers an animal; the animal in turn must possess the capabilities to perceive it and to use it.</a:t>
            </a:r>
          </a:p>
          <a:p>
            <a:pPr marL="350838" indent="-350838">
              <a:lnSpc>
                <a:spcPct val="120000"/>
              </a:lnSpc>
            </a:pPr>
            <a:r>
              <a:rPr lang="en-CA" b="0" i="0" u="none" strike="noStrike" baseline="0" dirty="0" smtClean="0">
                <a:latin typeface="Arial" panose="020B0604020202020204" pitchFamily="34" charset="0"/>
              </a:rPr>
              <a:t>The affordances of the environment are what it offers animals, what it provides or furnishes, for good or ill.</a:t>
            </a:r>
            <a:r>
              <a:rPr lang="en-CA" b="0" i="0" u="none" strike="noStrike" dirty="0" smtClean="0">
                <a:latin typeface="Arial" panose="020B0604020202020204" pitchFamily="34" charset="0"/>
              </a:rPr>
              <a:t> </a:t>
            </a:r>
            <a:r>
              <a:rPr lang="en-CA" b="0" i="0" u="none" strike="noStrike" baseline="0" dirty="0" smtClean="0">
                <a:latin typeface="Arial" panose="020B0604020202020204" pitchFamily="34" charset="0"/>
              </a:rPr>
              <a:t>(Gibson, 1977)</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5372018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6327"/>
            <a:ext cx="7886700" cy="622734"/>
          </a:xfrm>
        </p:spPr>
        <p:txBody>
          <a:bodyPr/>
          <a:lstStyle/>
          <a:p>
            <a:r>
              <a:rPr lang="en-US" sz="3600" i="0" u="none" strike="noStrike" kern="1400" baseline="0" dirty="0">
                <a:latin typeface="Arial" panose="020B0604020202020204" pitchFamily="34" charset="0"/>
              </a:rPr>
              <a:t>Examples of affordances</a:t>
            </a:r>
          </a:p>
        </p:txBody>
      </p:sp>
      <p:sp>
        <p:nvSpPr>
          <p:cNvPr id="3" name="Text Placeholder 2"/>
          <p:cNvSpPr>
            <a:spLocks noGrp="1"/>
          </p:cNvSpPr>
          <p:nvPr>
            <p:ph type="body" idx="4294967295"/>
          </p:nvPr>
        </p:nvSpPr>
        <p:spPr>
          <a:xfrm>
            <a:off x="662399" y="1444628"/>
            <a:ext cx="8194263" cy="4783281"/>
          </a:xfrm>
        </p:spPr>
        <p:txBody>
          <a:bodyPr>
            <a:noAutofit/>
          </a:bodyPr>
          <a:lstStyle/>
          <a:p>
            <a:pPr marL="350838" indent="-350838"/>
            <a:r>
              <a:rPr lang="en-CA" sz="1600" b="0" i="0" u="none" strike="noStrike" baseline="0" dirty="0" smtClean="0">
                <a:latin typeface="Arial" panose="020B0604020202020204" pitchFamily="34" charset="0"/>
              </a:rPr>
              <a:t>Examples of affordances include surfaces that provide support, objects that can be manipulated, substances that can be eaten and other animals that afford interactions of all kinds. </a:t>
            </a:r>
          </a:p>
          <a:p>
            <a:pPr marL="350838" indent="-350838"/>
            <a:r>
              <a:rPr lang="en-CA" sz="1600" b="0" i="0" u="none" strike="noStrike" baseline="0" dirty="0" smtClean="0">
                <a:latin typeface="Arial" panose="020B0604020202020204" pitchFamily="34" charset="0"/>
              </a:rPr>
              <a:t>This all seems quite remote from HCI, but if we were able to design interactive systems which immediately presented their affordances then many, if not all, usability issues would be banished: people would perceive the opportunities for action as simply as they recognize they can walk through a doorway.</a:t>
            </a:r>
          </a:p>
          <a:p>
            <a:pPr marL="350838" indent="-350838"/>
            <a:r>
              <a:rPr lang="en-CA" sz="1600" b="0" i="0" u="none" strike="noStrike" baseline="0" dirty="0" smtClean="0">
                <a:latin typeface="Arial" panose="020B0604020202020204" pitchFamily="34" charset="0"/>
              </a:rPr>
              <a:t>The properties of these affordances for animals are specified in stimulus information. </a:t>
            </a:r>
          </a:p>
          <a:p>
            <a:pPr marL="350838" indent="-350838"/>
            <a:r>
              <a:rPr lang="en-CA" sz="1600" b="0" i="0" u="none" strike="noStrike" baseline="0" dirty="0" smtClean="0">
                <a:latin typeface="Arial" panose="020B0604020202020204" pitchFamily="34" charset="0"/>
              </a:rPr>
              <a:t>Even if an animal possesses the appropriate attributes and equipment, it may need to learn to detect the information and to perfect the activities that make the affordance useful—or dangerous if ignored. </a:t>
            </a:r>
          </a:p>
          <a:p>
            <a:pPr marL="350838" indent="-350838"/>
            <a:r>
              <a:rPr lang="en-CA" sz="1600" b="0" i="0" u="none" strike="noStrike" baseline="0" dirty="0" smtClean="0">
                <a:latin typeface="Arial" panose="020B0604020202020204" pitchFamily="34" charset="0"/>
              </a:rPr>
              <a:t>An affordance, once detected, is meaningful and has value for the animal. </a:t>
            </a:r>
          </a:p>
          <a:p>
            <a:pPr marL="350838" indent="-350838"/>
            <a:r>
              <a:rPr lang="en-CA" sz="1600" b="0" i="0" u="none" strike="noStrike" baseline="0" dirty="0" smtClean="0">
                <a:latin typeface="Arial" panose="020B0604020202020204" pitchFamily="34" charset="0"/>
              </a:rPr>
              <a:t>It is nevertheless objective, inasmuch as it refers to physical properties of the animal’s niche (environmental constraints) and to its bodily dimensions and capacities. </a:t>
            </a:r>
          </a:p>
          <a:p>
            <a:pPr marL="350838" indent="-350838"/>
            <a:r>
              <a:rPr lang="en-CA" sz="1600" b="0" i="0" u="none" strike="noStrike" baseline="0" dirty="0" smtClean="0">
                <a:latin typeface="Arial" panose="020B0604020202020204" pitchFamily="34" charset="0"/>
              </a:rPr>
              <a:t>An affordance thus exists, whether it is perceived or used or not. </a:t>
            </a:r>
          </a:p>
          <a:p>
            <a:pPr marL="350838" indent="-350838"/>
            <a:r>
              <a:rPr lang="en-CA" sz="1600" b="0" i="0" u="none" strike="noStrike" baseline="0" dirty="0" smtClean="0">
                <a:latin typeface="Arial" panose="020B0604020202020204" pitchFamily="34" charset="0"/>
              </a:rPr>
              <a:t>It may be detected and used without explicit awareness of doing so. </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15239422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2509"/>
            <a:ext cx="7886700" cy="548842"/>
          </a:xfrm>
        </p:spPr>
        <p:txBody>
          <a:bodyPr/>
          <a:lstStyle/>
          <a:p>
            <a:r>
              <a:rPr lang="en-US" sz="3600" i="0" u="none" strike="noStrike" kern="1400" baseline="0" dirty="0">
                <a:latin typeface="Arial" panose="020B0604020202020204" pitchFamily="34" charset="0"/>
              </a:rPr>
              <a:t>Development of affordance idea</a:t>
            </a:r>
          </a:p>
        </p:txBody>
      </p:sp>
      <p:sp>
        <p:nvSpPr>
          <p:cNvPr id="3" name="Text Placeholder 2"/>
          <p:cNvSpPr>
            <a:spLocks noGrp="1"/>
          </p:cNvSpPr>
          <p:nvPr>
            <p:ph type="body" idx="4294967295"/>
          </p:nvPr>
        </p:nvSpPr>
        <p:spPr>
          <a:xfrm>
            <a:off x="662399" y="1428745"/>
            <a:ext cx="8194263" cy="4817635"/>
          </a:xfrm>
        </p:spPr>
        <p:txBody>
          <a:bodyPr>
            <a:normAutofit fontScale="85000" lnSpcReduction="20000"/>
          </a:bodyPr>
          <a:lstStyle/>
          <a:p>
            <a:pPr marL="350838" indent="-350838">
              <a:lnSpc>
                <a:spcPct val="120000"/>
              </a:lnSpc>
            </a:pPr>
            <a:r>
              <a:rPr lang="en-CA" b="0" i="0" u="none" strike="noStrike" baseline="0" dirty="0" smtClean="0">
                <a:latin typeface="Arial" panose="020B0604020202020204" pitchFamily="34" charset="0"/>
              </a:rPr>
              <a:t>This description was revised in 1986 when Gibson wrote</a:t>
            </a:r>
          </a:p>
          <a:p>
            <a:pPr marL="350838" indent="-350838">
              <a:lnSpc>
                <a:spcPct val="120000"/>
              </a:lnSpc>
            </a:pPr>
            <a:r>
              <a:rPr lang="en-CA" b="0" i="0" u="none" strike="noStrike" baseline="0" dirty="0" smtClean="0">
                <a:latin typeface="Arial" panose="020B0604020202020204" pitchFamily="34" charset="0"/>
              </a:rPr>
              <a:t>An affordance cuts across the dichotomy of subjective–objective and helps us to understand its inadequacy. It is equally a fact of the environment and a fact of behaviour. It is both physical and psychical, yet neither. An affordance points both ways, to the environment and to the observer.	(Gibson, 1986, p. 129)</a:t>
            </a:r>
          </a:p>
          <a:p>
            <a:pPr marL="350838" indent="-350838">
              <a:lnSpc>
                <a:spcPct val="120000"/>
              </a:lnSpc>
            </a:pPr>
            <a:r>
              <a:rPr lang="en-CA" b="0" i="0" u="none" strike="noStrike" baseline="0" dirty="0" smtClean="0">
                <a:latin typeface="Arial" panose="020B0604020202020204" pitchFamily="34" charset="0"/>
              </a:rPr>
              <a:t>So affordances are (confusingly) neither and both in the world and in the mind of the observer. </a:t>
            </a:r>
          </a:p>
          <a:p>
            <a:pPr marL="350838" indent="-350838">
              <a:lnSpc>
                <a:spcPct val="120000"/>
              </a:lnSpc>
            </a:pPr>
            <a:r>
              <a:rPr lang="en-CA" b="0" i="0" u="none" strike="noStrike" baseline="0" dirty="0" smtClean="0">
                <a:latin typeface="Arial" panose="020B0604020202020204" pitchFamily="34" charset="0"/>
              </a:rPr>
              <a:t>Opening a door is probably the most widely cited example of an affordance in action. </a:t>
            </a:r>
          </a:p>
          <a:p>
            <a:pPr marL="350838" indent="-350838">
              <a:lnSpc>
                <a:spcPct val="120000"/>
              </a:lnSpc>
            </a:pPr>
            <a:r>
              <a:rPr lang="en-CA" b="0" i="0" u="none" strike="noStrike" baseline="0" dirty="0" smtClean="0">
                <a:latin typeface="Arial" panose="020B0604020202020204" pitchFamily="34" charset="0"/>
              </a:rPr>
              <a:t>The argument is that we ‘see’ that we can either push or pull open the door from the affordances of the door itself. </a:t>
            </a:r>
          </a:p>
          <a:p>
            <a:pPr marL="350838" indent="-350838">
              <a:lnSpc>
                <a:spcPct val="120000"/>
              </a:lnSpc>
            </a:pPr>
            <a:r>
              <a:rPr lang="en-CA" b="0" i="0" u="none" strike="noStrike" baseline="0" dirty="0" smtClean="0">
                <a:latin typeface="Arial" panose="020B0604020202020204" pitchFamily="34" charset="0"/>
              </a:rPr>
              <a:t>This might work well for doors, but does it apply to the design of interactive systems?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0072703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20980"/>
            <a:ext cx="7886700" cy="493424"/>
          </a:xfrm>
        </p:spPr>
        <p:txBody>
          <a:bodyPr/>
          <a:lstStyle/>
          <a:p>
            <a:r>
              <a:rPr lang="en-US" sz="3600" i="0" u="none" strike="noStrike" kern="1400" baseline="0" dirty="0">
                <a:latin typeface="Arial" panose="020B0604020202020204" pitchFamily="34" charset="0"/>
              </a:rPr>
              <a:t>Donald Norman</a:t>
            </a:r>
          </a:p>
        </p:txBody>
      </p:sp>
      <p:sp>
        <p:nvSpPr>
          <p:cNvPr id="3" name="Text Placeholder 2"/>
          <p:cNvSpPr>
            <a:spLocks noGrp="1"/>
          </p:cNvSpPr>
          <p:nvPr>
            <p:ph type="body" idx="4294967295"/>
          </p:nvPr>
        </p:nvSpPr>
        <p:spPr>
          <a:xfrm>
            <a:off x="662399" y="1437122"/>
            <a:ext cx="8194263" cy="4790787"/>
          </a:xfrm>
        </p:spPr>
        <p:txBody>
          <a:bodyPr>
            <a:normAutofit fontScale="70000" lnSpcReduction="20000"/>
          </a:bodyPr>
          <a:lstStyle/>
          <a:p>
            <a:pPr marL="350838" indent="-350838">
              <a:lnSpc>
                <a:spcPct val="120000"/>
              </a:lnSpc>
            </a:pPr>
            <a:r>
              <a:rPr lang="en-CA" b="0" i="0" u="none" strike="noStrike" baseline="0" dirty="0" smtClean="0">
                <a:latin typeface="Arial" panose="020B0604020202020204" pitchFamily="34" charset="0"/>
              </a:rPr>
              <a:t>Donald Norman, who was instrumental in introducing the concept of affordance to HCI, recognized that Gibson’s formulation of the concept needs some revision. </a:t>
            </a:r>
          </a:p>
          <a:p>
            <a:pPr marL="350838" indent="-350838">
              <a:lnSpc>
                <a:spcPct val="120000"/>
              </a:lnSpc>
            </a:pPr>
            <a:r>
              <a:rPr lang="en-CA" b="0" i="0" u="none" strike="noStrike" baseline="0" dirty="0" smtClean="0">
                <a:latin typeface="Arial" panose="020B0604020202020204" pitchFamily="34" charset="0"/>
              </a:rPr>
              <a:t>He has argued that we need to replace the original biological–environmental formulation with a definition that is at one remove, namely perceived affordance (Norman, 1988). </a:t>
            </a:r>
          </a:p>
          <a:p>
            <a:pPr marL="350838" indent="-350838">
              <a:lnSpc>
                <a:spcPct val="120000"/>
              </a:lnSpc>
            </a:pPr>
            <a:r>
              <a:rPr lang="en-CA" b="0" i="0" u="none" strike="noStrike" baseline="0" dirty="0" smtClean="0">
                <a:latin typeface="Arial" panose="020B0604020202020204" pitchFamily="34" charset="0"/>
              </a:rPr>
              <a:t>He has suggested that the concept of affordances can be extended to a weaker formulation: people are said to perceive the intended behaviour of the interface widgets such as the knobs and dials of a range of software applications. </a:t>
            </a:r>
          </a:p>
          <a:p>
            <a:pPr marL="350838" indent="-350838">
              <a:lnSpc>
                <a:spcPct val="120000"/>
              </a:lnSpc>
            </a:pPr>
            <a:r>
              <a:rPr lang="en-CA" b="0" i="0" u="none" strike="noStrike" baseline="0" dirty="0" smtClean="0">
                <a:latin typeface="Arial" panose="020B0604020202020204" pitchFamily="34" charset="0"/>
              </a:rPr>
              <a:t>These intended and perceived behaviours are usually very simple, including sliding, pressing and rotating. He continues,</a:t>
            </a:r>
          </a:p>
          <a:p>
            <a:pPr marL="350838" indent="-350838">
              <a:lnSpc>
                <a:spcPct val="120000"/>
              </a:lnSpc>
            </a:pPr>
            <a:r>
              <a:rPr lang="en-CA" b="0" i="0" u="none" strike="noStrike" baseline="0" dirty="0" smtClean="0">
                <a:latin typeface="Arial" panose="020B0604020202020204" pitchFamily="34" charset="0"/>
              </a:rPr>
              <a:t>real affordances are not nearly as important as perceived affordances; it is perceived affordances that tell the user what actions can be performed on an object and, to some extent, how to do them. [Perceived affordances are] often more about conventions than about reality</a:t>
            </a:r>
            <a:r>
              <a:rPr lang="en-CA" dirty="0" smtClean="0">
                <a:latin typeface="Arial" panose="020B0604020202020204" pitchFamily="34" charset="0"/>
              </a:rPr>
              <a:t>. </a:t>
            </a:r>
            <a:r>
              <a:rPr lang="en-CA" b="0" i="0" u="none" strike="noStrike" baseline="0" dirty="0" smtClean="0">
                <a:latin typeface="Arial" panose="020B0604020202020204" pitchFamily="34" charset="0"/>
              </a:rPr>
              <a:t>(Norman, 1999, p. 123)</a:t>
            </a:r>
          </a:p>
          <a:p>
            <a:pPr marL="350838" indent="-350838">
              <a:lnSpc>
                <a:spcPct val="120000"/>
              </a:lnSpc>
            </a:pPr>
            <a:r>
              <a:rPr lang="en-CA" b="0" i="0" u="none" strike="noStrike" baseline="0" dirty="0" smtClean="0">
                <a:latin typeface="Arial" panose="020B0604020202020204" pitchFamily="34" charset="0"/>
              </a:rPr>
              <a:t>He gives a scrollbar as an example of such a convention.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3724138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1741"/>
            <a:ext cx="7886700" cy="530370"/>
          </a:xfrm>
        </p:spPr>
        <p:txBody>
          <a:bodyPr/>
          <a:lstStyle/>
          <a:p>
            <a:r>
              <a:rPr lang="en-US" sz="3600" i="0" u="none" strike="noStrike" kern="1400" baseline="0" dirty="0">
                <a:latin typeface="Arial" panose="020B0604020202020204" pitchFamily="34" charset="0"/>
              </a:rPr>
              <a:t>Perceived affordances</a:t>
            </a:r>
          </a:p>
        </p:txBody>
      </p:sp>
      <p:sp>
        <p:nvSpPr>
          <p:cNvPr id="3" name="Text Placeholder 2"/>
          <p:cNvSpPr>
            <a:spLocks noGrp="1"/>
          </p:cNvSpPr>
          <p:nvPr>
            <p:ph type="body" idx="4294967295"/>
          </p:nvPr>
        </p:nvSpPr>
        <p:spPr>
          <a:xfrm>
            <a:off x="662400" y="1419513"/>
            <a:ext cx="8194263" cy="4863812"/>
          </a:xfrm>
        </p:spPr>
        <p:txBody>
          <a:bodyPr/>
          <a:lstStyle/>
          <a:p>
            <a:pPr marL="350838" indent="-350838"/>
            <a:r>
              <a:rPr lang="en-CA" b="0" i="0" u="none" strike="noStrike" baseline="0" dirty="0" smtClean="0">
                <a:latin typeface="Arial" panose="020B0604020202020204" pitchFamily="34" charset="0"/>
              </a:rPr>
              <a:t>The slider labelled ‘Dock Size’ affords sliding; the radio buttons (‘Position on screen’) afford selecting; but does the checkbox ‘Animate opening applications’ really afford checking? What does ‘checking’ really mean? Are these really affordances or just conventions?</a:t>
            </a:r>
          </a:p>
          <a:p>
            <a:pPr marL="350838" indent="-350838"/>
            <a:r>
              <a:rPr lang="en-CA" b="0" i="0" u="none" strike="noStrike" baseline="0" dirty="0" smtClean="0">
                <a:latin typeface="Arial" panose="020B0604020202020204" pitchFamily="34" charset="0"/>
              </a:rPr>
              <a:t>Despite the difficulties in precisely stating what an affordance is, as a concept it is enormously popular among researchers.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37421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0916"/>
            <a:ext cx="7886700" cy="566618"/>
          </a:xfrm>
        </p:spPr>
        <p:txBody>
          <a:bodyPr/>
          <a:lstStyle/>
          <a:p>
            <a:r>
              <a:rPr lang="en-US" sz="3600" i="0" u="none" strike="noStrike" kern="1400" baseline="0" dirty="0">
                <a:latin typeface="Arial" panose="020B0604020202020204" pitchFamily="34" charset="0"/>
              </a:rPr>
              <a:t>Aims</a:t>
            </a:r>
          </a:p>
        </p:txBody>
      </p:sp>
      <p:sp>
        <p:nvSpPr>
          <p:cNvPr id="3" name="Text Placeholder 2"/>
          <p:cNvSpPr>
            <a:spLocks noGrp="1"/>
          </p:cNvSpPr>
          <p:nvPr>
            <p:ph type="body" idx="4294967295"/>
          </p:nvPr>
        </p:nvSpPr>
        <p:spPr>
          <a:xfrm>
            <a:off x="662399" y="1430418"/>
            <a:ext cx="8194263" cy="4792235"/>
          </a:xfrm>
        </p:spPr>
        <p:txBody>
          <a:bodyPr>
            <a:normAutofit fontScale="77500" lnSpcReduction="20000"/>
          </a:bodyPr>
          <a:lstStyle/>
          <a:p>
            <a:pPr>
              <a:lnSpc>
                <a:spcPct val="120000"/>
              </a:lnSpc>
            </a:pPr>
            <a:r>
              <a:rPr lang="en-CA" b="0" i="0" u="none" strike="noStrike" baseline="0" dirty="0" smtClean="0">
                <a:latin typeface="Arial" panose="020B0604020202020204" pitchFamily="34" charset="0"/>
              </a:rPr>
              <a:t>Perhaps surprisingly, there is no single theory about how people think and reason (cognition) and what relationships there are between thought and actions. </a:t>
            </a:r>
          </a:p>
          <a:p>
            <a:pPr>
              <a:lnSpc>
                <a:spcPct val="120000"/>
              </a:lnSpc>
            </a:pPr>
            <a:r>
              <a:rPr lang="en-CA" b="0" i="0" u="none" strike="noStrike" baseline="0" dirty="0" smtClean="0">
                <a:latin typeface="Arial" panose="020B0604020202020204" pitchFamily="34" charset="0"/>
              </a:rPr>
              <a:t>In this chapter we look at a number of different views. </a:t>
            </a:r>
          </a:p>
          <a:p>
            <a:pPr>
              <a:lnSpc>
                <a:spcPct val="120000"/>
              </a:lnSpc>
            </a:pPr>
            <a:r>
              <a:rPr lang="en-CA" b="0" i="0" u="none" strike="noStrike" baseline="0" dirty="0" smtClean="0">
                <a:latin typeface="Arial" panose="020B0604020202020204" pitchFamily="34" charset="0"/>
              </a:rPr>
              <a:t>Cognitive psychology tends to focus on a disembodied view of cognition: ‘I think therefore I am’ in the famous phrase of René Descartes. </a:t>
            </a:r>
          </a:p>
          <a:p>
            <a:pPr>
              <a:lnSpc>
                <a:spcPct val="120000"/>
              </a:lnSpc>
            </a:pPr>
            <a:r>
              <a:rPr lang="en-CA" b="0" i="0" u="none" strike="noStrike" baseline="0" dirty="0" smtClean="0">
                <a:latin typeface="Arial" panose="020B0604020202020204" pitchFamily="34" charset="0"/>
              </a:rPr>
              <a:t>Embodied cognition recognizes that we have physical bodies which have evolved and are adapted to a range of activities that take place in the world. This embodiment also manifests itself in how we classify and organize things. </a:t>
            </a:r>
          </a:p>
          <a:p>
            <a:pPr>
              <a:lnSpc>
                <a:spcPct val="120000"/>
              </a:lnSpc>
            </a:pPr>
            <a:r>
              <a:rPr lang="en-CA" b="0" i="0" u="none" strike="noStrike" baseline="0" dirty="0" smtClean="0">
                <a:latin typeface="Arial" panose="020B0604020202020204" pitchFamily="34" charset="0"/>
              </a:rPr>
              <a:t>Distributed cognition argues that thinking is spread across brains, artefacts and devices and is not simply processed in the brain. </a:t>
            </a:r>
          </a:p>
          <a:p>
            <a:pPr>
              <a:lnSpc>
                <a:spcPct val="120000"/>
              </a:lnSpc>
            </a:pPr>
            <a:r>
              <a:rPr lang="en-CA" b="0" i="0" u="none" strike="noStrike" baseline="0" dirty="0" smtClean="0">
                <a:latin typeface="Arial" panose="020B0604020202020204" pitchFamily="34" charset="0"/>
              </a:rPr>
              <a:t>Situated action points to the importance of context in deciding what we do and activity theory focuses on action in pursuit of objectives.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0441547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7851"/>
            <a:ext cx="7886700" cy="659678"/>
          </a:xfrm>
        </p:spPr>
        <p:txBody>
          <a:bodyPr/>
          <a:lstStyle/>
          <a:p>
            <a:r>
              <a:rPr lang="en-US" sz="3600" i="0" u="none" strike="noStrike" kern="1400" baseline="0" dirty="0">
                <a:latin typeface="Arial" panose="020B0604020202020204" pitchFamily="34" charset="0"/>
              </a:rPr>
              <a:t>Affordance in anthropology </a:t>
            </a:r>
          </a:p>
        </p:txBody>
      </p:sp>
      <p:sp>
        <p:nvSpPr>
          <p:cNvPr id="3" name="Text Placeholder 2"/>
          <p:cNvSpPr>
            <a:spLocks noGrp="1"/>
          </p:cNvSpPr>
          <p:nvPr>
            <p:ph type="body" idx="4294967295"/>
          </p:nvPr>
        </p:nvSpPr>
        <p:spPr>
          <a:xfrm>
            <a:off x="662400" y="1428753"/>
            <a:ext cx="8194264" cy="4854572"/>
          </a:xfrm>
        </p:spPr>
        <p:txBody>
          <a:bodyPr>
            <a:normAutofit fontScale="77500" lnSpcReduction="20000"/>
          </a:bodyPr>
          <a:lstStyle/>
          <a:p>
            <a:pPr marL="350838" indent="-350838">
              <a:lnSpc>
                <a:spcPct val="120000"/>
              </a:lnSpc>
            </a:pPr>
            <a:r>
              <a:rPr lang="en-CA" b="0" i="0" u="none" strike="noStrike" baseline="0" dirty="0" smtClean="0">
                <a:latin typeface="Arial" panose="020B0604020202020204" pitchFamily="34" charset="0"/>
              </a:rPr>
              <a:t>The use of the term affordance in anthropology is not unusual (Cole, 1996; Wenger, 1998; </a:t>
            </a:r>
            <a:r>
              <a:rPr lang="en-CA" b="0" i="0" u="none" strike="noStrike" baseline="0" dirty="0" err="1" smtClean="0">
                <a:latin typeface="Arial" panose="020B0604020202020204" pitchFamily="34" charset="0"/>
              </a:rPr>
              <a:t>Hollan</a:t>
            </a:r>
            <a:r>
              <a:rPr lang="en-CA" b="0" i="0" u="none" strike="noStrike" baseline="0" dirty="0" smtClean="0">
                <a:latin typeface="Arial" panose="020B0604020202020204" pitchFamily="34" charset="0"/>
              </a:rPr>
              <a:t> et al., 2000). </a:t>
            </a:r>
          </a:p>
          <a:p>
            <a:pPr marL="350838" indent="-350838">
              <a:lnSpc>
                <a:spcPct val="120000"/>
              </a:lnSpc>
            </a:pPr>
            <a:r>
              <a:rPr lang="en-CA" b="0" i="0" u="none" strike="noStrike" baseline="0" dirty="0" smtClean="0">
                <a:latin typeface="Arial" panose="020B0604020202020204" pitchFamily="34" charset="0"/>
              </a:rPr>
              <a:t>However, what may be surprising is the extravagant use of the term, going well beyond Gibson’s modest conceptualization. </a:t>
            </a:r>
          </a:p>
          <a:p>
            <a:pPr marL="350838" indent="-350838">
              <a:lnSpc>
                <a:spcPct val="120000"/>
              </a:lnSpc>
            </a:pPr>
            <a:r>
              <a:rPr lang="en-CA" b="0" i="0" u="none" strike="noStrike" baseline="0" dirty="0" smtClean="0">
                <a:latin typeface="Arial" panose="020B0604020202020204" pitchFamily="34" charset="0"/>
              </a:rPr>
              <a:t>Cole (1996), for example, identified a range of affordances offered by a variety of mediating artefacts including the life stories of recovering alcoholics in an AA meeting (affording rehabilitation), patients’ charts in a hospital setting (affording access to a patient’s medical history), poker chips (affording gambling) and ‘sexy’ clothes (affording gender stereotyping). </a:t>
            </a:r>
          </a:p>
          <a:p>
            <a:pPr marL="350838" indent="-350838">
              <a:lnSpc>
                <a:spcPct val="120000"/>
              </a:lnSpc>
            </a:pPr>
            <a:r>
              <a:rPr lang="en-CA" b="0" i="0" u="none" strike="noStrike" baseline="0" dirty="0" smtClean="0">
                <a:latin typeface="Arial" panose="020B0604020202020204" pitchFamily="34" charset="0"/>
              </a:rPr>
              <a:t>Cole notes that mediating artefacts embody their own ‘developmental histories’ that are a reflection of their use. </a:t>
            </a:r>
          </a:p>
          <a:p>
            <a:pPr marL="350838" indent="-350838">
              <a:lnSpc>
                <a:spcPct val="120000"/>
              </a:lnSpc>
            </a:pPr>
            <a:r>
              <a:rPr lang="en-CA" b="0" i="0" u="none" strike="noStrike" baseline="0" dirty="0" smtClean="0">
                <a:latin typeface="Arial" panose="020B0604020202020204" pitchFamily="34" charset="0"/>
              </a:rPr>
              <a:t>That is, these artefacts have been manufactured or produced and continue to be used as part of, and in relation to, intentional human actions.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8862786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0141"/>
            <a:ext cx="7886700" cy="715098"/>
          </a:xfrm>
        </p:spPr>
        <p:txBody>
          <a:bodyPr/>
          <a:lstStyle/>
          <a:p>
            <a:r>
              <a:rPr lang="en-US" sz="3600" i="0" u="none" strike="noStrike" kern="1400" baseline="0" dirty="0">
                <a:latin typeface="Arial" panose="020B0604020202020204" pitchFamily="34" charset="0"/>
              </a:rPr>
              <a:t>Paul </a:t>
            </a:r>
            <a:r>
              <a:rPr lang="en-US" sz="3600" i="0" u="none" strike="noStrike" kern="1400" baseline="0" dirty="0" err="1">
                <a:latin typeface="Arial" panose="020B0604020202020204" pitchFamily="34" charset="0"/>
              </a:rPr>
              <a:t>Dourish</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18361"/>
            <a:ext cx="8194263" cy="4826864"/>
          </a:xfrm>
        </p:spPr>
        <p:txBody>
          <a:bodyPr>
            <a:noAutofit/>
          </a:bodyPr>
          <a:lstStyle/>
          <a:p>
            <a:pPr marL="350838" indent="-350838">
              <a:lnSpc>
                <a:spcPct val="110000"/>
              </a:lnSpc>
            </a:pPr>
            <a:r>
              <a:rPr lang="en-CA" sz="2300" b="0" i="0" u="none" strike="noStrike" baseline="0" dirty="0" smtClean="0">
                <a:latin typeface="Arial" panose="020B0604020202020204" pitchFamily="34" charset="0"/>
              </a:rPr>
              <a:t>In </a:t>
            </a:r>
            <a:r>
              <a:rPr lang="en-CA" sz="2300" b="0" i="1" u="none" strike="noStrike" baseline="0" dirty="0" smtClean="0">
                <a:latin typeface="Arial" panose="020B0604020202020204" pitchFamily="34" charset="0"/>
              </a:rPr>
              <a:t>Where the Action Is </a:t>
            </a:r>
            <a:r>
              <a:rPr lang="en-CA" sz="2300" b="0" i="0" u="none" strike="noStrike" baseline="0" dirty="0" smtClean="0">
                <a:latin typeface="Arial" panose="020B0604020202020204" pitchFamily="34" charset="0"/>
              </a:rPr>
              <a:t>Paul Dourish develops his ideas on the foundations of embodied interaction (Dourish, 2001). </a:t>
            </a:r>
          </a:p>
          <a:p>
            <a:pPr marL="350838" indent="-350838">
              <a:lnSpc>
                <a:spcPct val="110000"/>
              </a:lnSpc>
            </a:pPr>
            <a:r>
              <a:rPr lang="en-CA" sz="2300" b="0" i="0" u="none" strike="noStrike" baseline="0" dirty="0" smtClean="0">
                <a:latin typeface="Arial" panose="020B0604020202020204" pitchFamily="34" charset="0"/>
              </a:rPr>
              <a:t>The embodied interaction perspective considers interaction ‘with the things themselves.’ </a:t>
            </a:r>
          </a:p>
          <a:p>
            <a:pPr marL="350838" indent="-350838">
              <a:lnSpc>
                <a:spcPct val="110000"/>
              </a:lnSpc>
            </a:pPr>
            <a:r>
              <a:rPr lang="en-CA" sz="2300" b="0" i="0" u="none" strike="noStrike" baseline="0" dirty="0" smtClean="0">
                <a:latin typeface="Arial" panose="020B0604020202020204" pitchFamily="34" charset="0"/>
              </a:rPr>
              <a:t>Dourish draws on phenomenology, the philosophy of looking at the world as consisting of complex whole phenomena, of such writers as Heidegger, Husserl and Merleau-Ponty and recent developments in tangible computing and social computing to develop a theory of embodied interaction. </a:t>
            </a:r>
          </a:p>
          <a:p>
            <a:pPr marL="350838" indent="-350838">
              <a:lnSpc>
                <a:spcPct val="110000"/>
              </a:lnSpc>
            </a:pPr>
            <a:r>
              <a:rPr lang="en-CA" sz="2300" b="0" i="0" u="none" strike="noStrike" baseline="0" dirty="0" smtClean="0">
                <a:latin typeface="Arial" panose="020B0604020202020204" pitchFamily="34" charset="0"/>
              </a:rPr>
              <a:t>For Dourish, phenomenology is about the tight coupling of action and meaning.</a:t>
            </a:r>
            <a:endParaRPr lang="en-CA" sz="2300" b="0" i="0" u="none" strike="noStrike" baseline="0" dirty="0">
              <a:latin typeface="Arial" panose="020B0604020202020204" pitchFamily="34" charset="0"/>
            </a:endParaRPr>
          </a:p>
        </p:txBody>
      </p:sp>
    </p:spTree>
    <p:extLst>
      <p:ext uri="{BB962C8B-B14F-4D97-AF65-F5344CB8AC3E}">
        <p14:creationId xmlns:p14="http://schemas.microsoft.com/office/powerpoint/2010/main" val="15317575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5559"/>
            <a:ext cx="7886700" cy="604260"/>
          </a:xfrm>
        </p:spPr>
        <p:txBody>
          <a:bodyPr/>
          <a:lstStyle/>
          <a:p>
            <a:r>
              <a:rPr lang="en-US" sz="3600" i="0" u="none" strike="noStrike" kern="1400" baseline="0" dirty="0">
                <a:latin typeface="Arial" panose="020B0604020202020204" pitchFamily="34" charset="0"/>
              </a:rPr>
              <a:t>Enactive </a:t>
            </a:r>
            <a:r>
              <a:rPr lang="en-US" sz="3600" i="0" u="none" strike="noStrike" kern="1400" baseline="0" dirty="0" smtClean="0">
                <a:latin typeface="Arial" panose="020B0604020202020204" pitchFamily="34" charset="0"/>
              </a:rPr>
              <a:t>interaction (1 of 4)</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37991"/>
            <a:ext cx="8194263" cy="4799154"/>
          </a:xfrm>
        </p:spPr>
        <p:txBody>
          <a:bodyPr>
            <a:noAutofit/>
          </a:bodyPr>
          <a:lstStyle/>
          <a:p>
            <a:pPr marL="350838" indent="-350838">
              <a:spcBef>
                <a:spcPts val="0"/>
              </a:spcBef>
            </a:pPr>
            <a:r>
              <a:rPr lang="en-CA" sz="1800" b="0" i="0" u="none" strike="noStrike" baseline="0" dirty="0" smtClean="0">
                <a:latin typeface="Arial" panose="020B0604020202020204" pitchFamily="34" charset="0"/>
              </a:rPr>
              <a:t>The close coupling of the perception–action loop is a key characteristic of enactive interfaces. </a:t>
            </a:r>
          </a:p>
          <a:p>
            <a:pPr marL="350838" indent="-350838">
              <a:spcBef>
                <a:spcPts val="0"/>
              </a:spcBef>
            </a:pPr>
            <a:r>
              <a:rPr lang="en-CA" sz="1800" b="0" i="0" u="none" strike="noStrike" baseline="0" dirty="0" smtClean="0">
                <a:latin typeface="Arial" panose="020B0604020202020204" pitchFamily="34" charset="0"/>
              </a:rPr>
              <a:t>Enactive interaction is direct, natural and intuitive, based on physical and social experiences with the world. </a:t>
            </a:r>
          </a:p>
          <a:p>
            <a:pPr marL="350838" indent="-350838">
              <a:spcBef>
                <a:spcPts val="0"/>
              </a:spcBef>
            </a:pPr>
            <a:r>
              <a:rPr lang="en-CA" sz="1800" b="0" i="0" u="none" strike="noStrike" baseline="0" dirty="0" smtClean="0">
                <a:latin typeface="Arial" panose="020B0604020202020204" pitchFamily="34" charset="0"/>
              </a:rPr>
              <a:t>Bruner describes three systems or ways of organizing knowledge and three corresponding forms of representation of the interaction with the world: enactive, iconic and symbolic (Bruner, 1966, 1968). </a:t>
            </a:r>
          </a:p>
          <a:p>
            <a:pPr marL="350838" indent="-350838">
              <a:spcBef>
                <a:spcPts val="0"/>
              </a:spcBef>
            </a:pPr>
            <a:r>
              <a:rPr lang="en-CA" sz="1800" b="0" i="0" u="none" strike="noStrike" baseline="0" dirty="0" smtClean="0">
                <a:latin typeface="Arial" panose="020B0604020202020204" pitchFamily="34" charset="0"/>
              </a:rPr>
              <a:t>Enactive knowledge is constructed on motor skills, enactive representations are acquired by doing, and doing is the means for learning in an enactive context. </a:t>
            </a:r>
          </a:p>
          <a:p>
            <a:pPr marL="350838" indent="-350838">
              <a:spcBef>
                <a:spcPts val="0"/>
              </a:spcBef>
            </a:pPr>
            <a:r>
              <a:rPr lang="en-CA" sz="1800" b="0" i="0" u="none" strike="noStrike" baseline="0" dirty="0" smtClean="0">
                <a:latin typeface="Arial" panose="020B0604020202020204" pitchFamily="34" charset="0"/>
              </a:rPr>
              <a:t>In order to give rise to believable experiences with enactive interfaces it is necessary to respect certain conditions of the interaction with the real world, such as the role played by action in the shaping of the perceptual content, the role of active exploration and the role of perception in the guidance of action. </a:t>
            </a:r>
          </a:p>
          <a:p>
            <a:pPr marL="350838" indent="-350838">
              <a:spcBef>
                <a:spcPts val="0"/>
              </a:spcBef>
            </a:pPr>
            <a:r>
              <a:rPr lang="en-CA" sz="1800" b="0" i="0" u="none" strike="noStrike" baseline="0" dirty="0" smtClean="0">
                <a:latin typeface="Arial" panose="020B0604020202020204" pitchFamily="34" charset="0"/>
              </a:rPr>
              <a:t>The close coupling of the perception–action loop is hence a key characteristic of enactive interfaces.</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2155355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4796"/>
            <a:ext cx="7886700" cy="585788"/>
          </a:xfrm>
        </p:spPr>
        <p:txBody>
          <a:bodyPr/>
          <a:lstStyle/>
          <a:p>
            <a:r>
              <a:rPr lang="en-US" sz="3600" i="0" u="none" strike="noStrike" kern="1400" baseline="0" dirty="0">
                <a:latin typeface="Arial" panose="020B0604020202020204" pitchFamily="34" charset="0"/>
              </a:rPr>
              <a:t>Embodied </a:t>
            </a:r>
            <a:r>
              <a:rPr lang="en-US" sz="3600" i="0" u="none" strike="noStrike" kern="1400" baseline="0" dirty="0" smtClean="0">
                <a:latin typeface="Arial" panose="020B0604020202020204" pitchFamily="34" charset="0"/>
              </a:rPr>
              <a:t>interaction (2 of 4)</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38278"/>
            <a:ext cx="8194263" cy="4752975"/>
          </a:xfrm>
        </p:spPr>
        <p:txBody>
          <a:bodyPr>
            <a:noAutofit/>
          </a:bodyPr>
          <a:lstStyle/>
          <a:p>
            <a:pPr marL="350838" indent="-350838">
              <a:lnSpc>
                <a:spcPts val="2500"/>
              </a:lnSpc>
              <a:spcBef>
                <a:spcPts val="0"/>
              </a:spcBef>
            </a:pPr>
            <a:r>
              <a:rPr lang="en-CA" sz="2200" b="0" i="0" u="none" strike="noStrike" baseline="0" dirty="0" smtClean="0">
                <a:latin typeface="Arial" panose="020B0604020202020204" pitchFamily="34" charset="0"/>
              </a:rPr>
              <a:t>Embodied interaction is concerned with two main features: meaning and coupling. </a:t>
            </a:r>
          </a:p>
          <a:p>
            <a:pPr marL="350838" indent="-350838">
              <a:lnSpc>
                <a:spcPts val="2500"/>
              </a:lnSpc>
              <a:spcBef>
                <a:spcPts val="0"/>
              </a:spcBef>
            </a:pPr>
            <a:r>
              <a:rPr lang="en-CA" sz="2200" b="0" i="0" u="none" strike="noStrike" baseline="0" dirty="0" smtClean="0">
                <a:latin typeface="Arial" panose="020B0604020202020204" pitchFamily="34" charset="0"/>
              </a:rPr>
              <a:t>Meaning may be about ontology, inter-subjectivity or intentionality. </a:t>
            </a:r>
          </a:p>
          <a:p>
            <a:pPr marL="350838" indent="-350838">
              <a:lnSpc>
                <a:spcPts val="2500"/>
              </a:lnSpc>
              <a:spcBef>
                <a:spcPts val="0"/>
              </a:spcBef>
            </a:pPr>
            <a:r>
              <a:rPr lang="en-CA" sz="2200" b="0" i="0" u="none" strike="noStrike" baseline="0" dirty="0" smtClean="0">
                <a:latin typeface="Arial" panose="020B0604020202020204" pitchFamily="34" charset="0"/>
              </a:rPr>
              <a:t>Ontology is concerned with how we describe the world, with the entities and relationships with which we interact. </a:t>
            </a:r>
          </a:p>
          <a:p>
            <a:pPr marL="350838" indent="-350838">
              <a:lnSpc>
                <a:spcPts val="2500"/>
              </a:lnSpc>
              <a:spcBef>
                <a:spcPts val="0"/>
              </a:spcBef>
            </a:pPr>
            <a:r>
              <a:rPr lang="en-CA" sz="2200" b="0" i="0" u="none" strike="noStrike" baseline="0" dirty="0" smtClean="0">
                <a:latin typeface="Arial" panose="020B0604020202020204" pitchFamily="34" charset="0"/>
              </a:rPr>
              <a:t>Inter-subjectivity is about how meaning can be shared with others. </a:t>
            </a:r>
          </a:p>
          <a:p>
            <a:pPr marL="350838" indent="-350838">
              <a:lnSpc>
                <a:spcPts val="2500"/>
              </a:lnSpc>
              <a:spcBef>
                <a:spcPts val="0"/>
              </a:spcBef>
            </a:pPr>
            <a:r>
              <a:rPr lang="en-CA" sz="2200" b="0" i="0" u="none" strike="noStrike" baseline="0" dirty="0" smtClean="0">
                <a:latin typeface="Arial" panose="020B0604020202020204" pitchFamily="34" charset="0"/>
              </a:rPr>
              <a:t>This involves both the communication of meaning from designers to other people, so that the system can reveal its purpose, and the communication between people through the system. </a:t>
            </a:r>
          </a:p>
          <a:p>
            <a:pPr marL="350838" indent="-350838">
              <a:lnSpc>
                <a:spcPts val="2500"/>
              </a:lnSpc>
              <a:spcBef>
                <a:spcPts val="0"/>
              </a:spcBef>
            </a:pPr>
            <a:r>
              <a:rPr lang="en-CA" sz="2200" b="0" i="0" u="none" strike="noStrike" baseline="0" dirty="0" smtClean="0">
                <a:latin typeface="Arial" panose="020B0604020202020204" pitchFamily="34" charset="0"/>
              </a:rPr>
              <a:t>The third aspect of meaning is intentionality. This is to do with the directedness of meaning and how it relates one thing to another.</a:t>
            </a:r>
            <a:endParaRPr lang="en-CA" sz="2200" b="0" i="0" u="none" strike="noStrike" baseline="0" dirty="0">
              <a:latin typeface="Arial" panose="020B0604020202020204" pitchFamily="34" charset="0"/>
            </a:endParaRPr>
          </a:p>
        </p:txBody>
      </p:sp>
    </p:spTree>
    <p:extLst>
      <p:ext uri="{BB962C8B-B14F-4D97-AF65-F5344CB8AC3E}">
        <p14:creationId xmlns:p14="http://schemas.microsoft.com/office/powerpoint/2010/main" val="18487448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3743"/>
            <a:ext cx="7886700" cy="567316"/>
          </a:xfrm>
        </p:spPr>
        <p:txBody>
          <a:bodyPr/>
          <a:lstStyle/>
          <a:p>
            <a:r>
              <a:rPr lang="en-US" sz="3600" i="0" u="none" strike="noStrike" kern="1400" baseline="0" dirty="0">
                <a:latin typeface="Arial" panose="020B0604020202020204" pitchFamily="34" charset="0"/>
              </a:rPr>
              <a:t>Embodied </a:t>
            </a:r>
            <a:r>
              <a:rPr lang="en-US" sz="3600" i="0" u="none" strike="noStrike" kern="1400" baseline="0" dirty="0" smtClean="0">
                <a:latin typeface="Arial" panose="020B0604020202020204" pitchFamily="34" charset="0"/>
              </a:rPr>
              <a:t>interaction (3 of 4)</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9806"/>
            <a:ext cx="8228013" cy="4826863"/>
          </a:xfrm>
        </p:spPr>
        <p:txBody>
          <a:bodyPr>
            <a:normAutofit/>
          </a:bodyPr>
          <a:lstStyle/>
          <a:p>
            <a:pPr marL="350838" indent="-350838"/>
            <a:r>
              <a:rPr lang="en-CA" b="0" i="0" u="none" strike="noStrike" baseline="0" dirty="0" smtClean="0">
                <a:latin typeface="Arial" panose="020B0604020202020204" pitchFamily="34" charset="0"/>
              </a:rPr>
              <a:t>Actions take on meaning for people. </a:t>
            </a:r>
          </a:p>
          <a:p>
            <a:pPr marL="350838" indent="-350838"/>
            <a:r>
              <a:rPr lang="en-CA" b="0" i="0" u="none" strike="noStrike" baseline="0" dirty="0" smtClean="0">
                <a:latin typeface="Arial" panose="020B0604020202020204" pitchFamily="34" charset="0"/>
              </a:rPr>
              <a:t>Coupling is concerned with making the relationship between actions and meaning effective. </a:t>
            </a:r>
          </a:p>
          <a:p>
            <a:pPr marL="350838" indent="-350838"/>
            <a:r>
              <a:rPr lang="en-CA" b="0" i="0" u="none" strike="noStrike" baseline="0" dirty="0" smtClean="0">
                <a:latin typeface="Arial" panose="020B0604020202020204" pitchFamily="34" charset="0"/>
              </a:rPr>
              <a:t>If objects and relationships are coupled then effects of actions can be passed through the system. </a:t>
            </a:r>
          </a:p>
          <a:p>
            <a:pPr marL="350838" indent="-350838"/>
            <a:r>
              <a:rPr lang="en-CA" b="0" i="0" u="none" strike="noStrike" baseline="0" dirty="0" err="1" smtClean="0">
                <a:latin typeface="Arial" panose="020B0604020202020204" pitchFamily="34" charset="0"/>
              </a:rPr>
              <a:t>Dourish</a:t>
            </a:r>
            <a:r>
              <a:rPr lang="en-CA" b="0" i="0" u="none" strike="noStrike" baseline="0" dirty="0" smtClean="0">
                <a:latin typeface="Arial" panose="020B0604020202020204" pitchFamily="34" charset="0"/>
              </a:rPr>
              <a:t> uses the familiar example of a hammer (also used by Heidegger) to illustrate coupling. </a:t>
            </a:r>
          </a:p>
          <a:p>
            <a:pPr marL="350838" indent="-350838"/>
            <a:r>
              <a:rPr lang="en-CA" b="0" i="0" u="none" strike="noStrike" baseline="0" dirty="0" smtClean="0">
                <a:latin typeface="Arial" panose="020B0604020202020204" pitchFamily="34" charset="0"/>
              </a:rPr>
              <a:t>When you use a hammer it becomes an extension to your arm (it is coupled) and you act through the hammer onto the nail. </a:t>
            </a:r>
          </a:p>
          <a:p>
            <a:pPr marL="350838" indent="-350838"/>
            <a:r>
              <a:rPr lang="en-CA" b="0" i="0" u="none" strike="noStrike" baseline="0" dirty="0" smtClean="0">
                <a:latin typeface="Arial" panose="020B0604020202020204" pitchFamily="34" charset="0"/>
              </a:rPr>
              <a:t>You are engaged in the activity of hammering.</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0618773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1741"/>
            <a:ext cx="7886700" cy="511898"/>
          </a:xfrm>
        </p:spPr>
        <p:txBody>
          <a:bodyPr/>
          <a:lstStyle/>
          <a:p>
            <a:r>
              <a:rPr lang="en-US" sz="3600" i="0" u="none" strike="noStrike" kern="1400" baseline="0" dirty="0">
                <a:latin typeface="Arial" panose="020B0604020202020204" pitchFamily="34" charset="0"/>
              </a:rPr>
              <a:t>Embodied </a:t>
            </a:r>
            <a:r>
              <a:rPr lang="en-US" sz="3600" i="0" u="none" strike="noStrike" kern="1400" baseline="0" dirty="0" smtClean="0">
                <a:latin typeface="Arial" panose="020B0604020202020204" pitchFamily="34" charset="0"/>
              </a:rPr>
              <a:t>interaction (4 of 4)</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10281"/>
            <a:ext cx="8194263" cy="4854572"/>
          </a:xfrm>
        </p:spPr>
        <p:txBody>
          <a:bodyPr>
            <a:normAutofit/>
          </a:bodyPr>
          <a:lstStyle/>
          <a:p>
            <a:pPr marL="350838" indent="-350838"/>
            <a:r>
              <a:rPr lang="en-CA" b="0" i="0" u="none" strike="noStrike" baseline="0" dirty="0" smtClean="0">
                <a:latin typeface="Arial" panose="020B0604020202020204" pitchFamily="34" charset="0"/>
              </a:rPr>
              <a:t>From this theory of embodied interaction—‘not just how we act on technology, but how we act through it’ (</a:t>
            </a:r>
            <a:r>
              <a:rPr lang="en-CA" b="0" i="0" u="none" strike="noStrike" baseline="0" dirty="0" err="1" smtClean="0">
                <a:latin typeface="Arial" panose="020B0604020202020204" pitchFamily="34" charset="0"/>
              </a:rPr>
              <a:t>Dourish</a:t>
            </a:r>
            <a:r>
              <a:rPr lang="en-CA" b="0" i="0" u="none" strike="noStrike" baseline="0" dirty="0" smtClean="0">
                <a:latin typeface="Arial" panose="020B0604020202020204" pitchFamily="34" charset="0"/>
              </a:rPr>
              <a:t>, 2001, p. 154)—</a:t>
            </a:r>
            <a:r>
              <a:rPr lang="en-CA" b="0" i="0" u="none" strike="noStrike" baseline="0" dirty="0" err="1" smtClean="0">
                <a:latin typeface="Arial" panose="020B0604020202020204" pitchFamily="34" charset="0"/>
              </a:rPr>
              <a:t>Dourish</a:t>
            </a:r>
            <a:r>
              <a:rPr lang="en-CA" b="0" i="0" u="none" strike="noStrike" baseline="0" dirty="0" smtClean="0">
                <a:latin typeface="Arial" panose="020B0604020202020204" pitchFamily="34" charset="0"/>
              </a:rPr>
              <a:t> goes on to develop some high-level design principles:</a:t>
            </a:r>
          </a:p>
          <a:p>
            <a:pPr marL="350838" indent="-350838"/>
            <a:r>
              <a:rPr lang="en-CA" b="0" i="0" u="none" strike="noStrike" baseline="0" dirty="0" smtClean="0">
                <a:latin typeface="Arial" panose="020B0604020202020204" pitchFamily="34" charset="0"/>
              </a:rPr>
              <a:t>Computation is a medium</a:t>
            </a:r>
          </a:p>
          <a:p>
            <a:pPr marL="350838" indent="-350838"/>
            <a:r>
              <a:rPr lang="en-CA" b="0" i="0" u="none" strike="noStrike" baseline="0" dirty="0" smtClean="0">
                <a:latin typeface="Arial" panose="020B0604020202020204" pitchFamily="34" charset="0"/>
              </a:rPr>
              <a:t>Meaning arises on multiple levels</a:t>
            </a:r>
          </a:p>
          <a:p>
            <a:pPr marL="350838" indent="-350838"/>
            <a:r>
              <a:rPr lang="en-CA" b="0" i="0" u="none" strike="noStrike" baseline="0" dirty="0" smtClean="0">
                <a:latin typeface="Arial" panose="020B0604020202020204" pitchFamily="34" charset="0"/>
              </a:rPr>
              <a:t>Users, not designers, create and communicate meaning</a:t>
            </a:r>
          </a:p>
          <a:p>
            <a:pPr marL="350838" indent="-350838"/>
            <a:r>
              <a:rPr lang="en-CA" b="0" i="0" u="none" strike="noStrike" baseline="0" dirty="0" smtClean="0">
                <a:latin typeface="Arial" panose="020B0604020202020204" pitchFamily="34" charset="0"/>
              </a:rPr>
              <a:t>Users, not designers, manage coupling</a:t>
            </a:r>
          </a:p>
          <a:p>
            <a:pPr marL="350838" indent="-350838"/>
            <a:r>
              <a:rPr lang="en-CA" b="0" i="0" u="none" strike="noStrike" baseline="0" dirty="0" smtClean="0">
                <a:latin typeface="Arial" panose="020B0604020202020204" pitchFamily="34" charset="0"/>
              </a:rPr>
              <a:t>Embodied technologies participate in the world they represent</a:t>
            </a:r>
          </a:p>
          <a:p>
            <a:pPr marL="350838" indent="-350838"/>
            <a:r>
              <a:rPr lang="en-CA" b="0" i="0" u="none" strike="noStrike" baseline="0" dirty="0" smtClean="0">
                <a:latin typeface="Arial" panose="020B0604020202020204" pitchFamily="34" charset="0"/>
              </a:rPr>
              <a:t>Embodied interaction turns action into meaning</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98333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101025"/>
            <a:ext cx="7886700" cy="1325563"/>
          </a:xfrm>
        </p:spPr>
        <p:txBody>
          <a:bodyPr/>
          <a:lstStyle/>
          <a:p>
            <a:r>
              <a:rPr lang="en-US" sz="3600" i="0" u="none" strike="noStrike" kern="1400" baseline="0" dirty="0">
                <a:latin typeface="Arial" panose="020B0604020202020204" pitchFamily="34" charset="0"/>
              </a:rPr>
              <a:t>George Lakoff and Mark </a:t>
            </a:r>
            <a:r>
              <a:rPr lang="en-US" sz="3600" i="0" u="none" strike="noStrike" kern="1400" baseline="0" dirty="0" smtClean="0">
                <a:latin typeface="Arial" panose="020B0604020202020204" pitchFamily="34" charset="0"/>
              </a:rPr>
              <a:t>Johnson (1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530349"/>
            <a:ext cx="8194263" cy="4752975"/>
          </a:xfrm>
        </p:spPr>
        <p:txBody>
          <a:bodyPr>
            <a:normAutofit fontScale="85000" lnSpcReduction="20000"/>
          </a:bodyPr>
          <a:lstStyle/>
          <a:p>
            <a:pPr marL="350838" indent="-350838">
              <a:lnSpc>
                <a:spcPct val="120000"/>
              </a:lnSpc>
            </a:pPr>
            <a:r>
              <a:rPr lang="en-CA" b="0" i="0" u="none" strike="noStrike" baseline="0" dirty="0" smtClean="0">
                <a:latin typeface="Arial" panose="020B0604020202020204" pitchFamily="34" charset="0"/>
              </a:rPr>
              <a:t>An embodied view of cognition is also central to the ideas of George Lakoff and Mark Johnson (Lakoff and Johnson, 1981, 1999). </a:t>
            </a:r>
          </a:p>
          <a:p>
            <a:pPr marL="350838" indent="-350838">
              <a:lnSpc>
                <a:spcPct val="120000"/>
              </a:lnSpc>
            </a:pPr>
            <a:r>
              <a:rPr lang="en-CA" b="0" i="0" u="none" strike="noStrike" baseline="0" dirty="0" smtClean="0">
                <a:latin typeface="Arial" panose="020B0604020202020204" pitchFamily="34" charset="0"/>
              </a:rPr>
              <a:t>They have argued that language and thought are based on a limited number of fundamental, conceptual metaphors. </a:t>
            </a:r>
          </a:p>
          <a:p>
            <a:pPr marL="350838" indent="-350838">
              <a:lnSpc>
                <a:spcPct val="120000"/>
              </a:lnSpc>
            </a:pPr>
            <a:r>
              <a:rPr lang="en-CA" b="0" i="0" u="none" strike="noStrike" baseline="0" dirty="0" smtClean="0">
                <a:latin typeface="Arial" panose="020B0604020202020204" pitchFamily="34" charset="0"/>
              </a:rPr>
              <a:t>Metaphor was much more than a literary trope, it was central to how humans thought. </a:t>
            </a:r>
          </a:p>
          <a:p>
            <a:pPr marL="350838" indent="-350838">
              <a:lnSpc>
                <a:spcPct val="120000"/>
              </a:lnSpc>
            </a:pPr>
            <a:r>
              <a:rPr lang="en-CA" b="0" i="0" u="none" strike="noStrike" baseline="0" dirty="0" smtClean="0">
                <a:latin typeface="Arial" panose="020B0604020202020204" pitchFamily="34" charset="0"/>
              </a:rPr>
              <a:t>Many metaphors were not recognized as metaphors because they had been so entrenched into our ways of thinking and talking that we no longer saw them at all. </a:t>
            </a:r>
          </a:p>
          <a:p>
            <a:pPr marL="350838" indent="-350838">
              <a:lnSpc>
                <a:spcPct val="120000"/>
              </a:lnSpc>
            </a:pPr>
            <a:r>
              <a:rPr lang="en-CA" b="0" i="0" u="none" strike="noStrike" baseline="0" dirty="0" smtClean="0">
                <a:latin typeface="Arial" panose="020B0604020202020204" pitchFamily="34" charset="0"/>
              </a:rPr>
              <a:t>They gave examples such as ‘knowing is seeing’ (e.g., I see what you mean), ‘up is good’ (e.g., he is climbing the ladder of success). </a:t>
            </a:r>
          </a:p>
          <a:p>
            <a:pPr marL="350838" indent="-350838">
              <a:lnSpc>
                <a:spcPct val="120000"/>
              </a:lnSpc>
            </a:pPr>
            <a:r>
              <a:rPr lang="en-CA" b="0" i="0" u="none" strike="noStrike" baseline="0" dirty="0" smtClean="0">
                <a:latin typeface="Arial" panose="020B0604020202020204" pitchFamily="34" charset="0"/>
              </a:rPr>
              <a:t>Computing examples such as ‘cut,’ ‘paste’ or ‘menu’ would not be recognized as metaphors by many; they are what we do with computers.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045490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4797"/>
            <a:ext cx="7886700" cy="604260"/>
          </a:xfrm>
        </p:spPr>
        <p:txBody>
          <a:bodyPr/>
          <a:lstStyle/>
          <a:p>
            <a:r>
              <a:rPr lang="en-US" sz="3600" i="0" u="none" strike="noStrike" kern="1400" baseline="0" dirty="0">
                <a:latin typeface="Arial" panose="020B0604020202020204" pitchFamily="34" charset="0"/>
              </a:rPr>
              <a:t>Lakoff and </a:t>
            </a:r>
            <a:r>
              <a:rPr lang="en-US" sz="3600" i="0" u="none" strike="noStrike" kern="1400" baseline="0" dirty="0" smtClean="0">
                <a:latin typeface="Arial" panose="020B0604020202020204" pitchFamily="34" charset="0"/>
              </a:rPr>
              <a:t>Johnson (2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52874" y="1429042"/>
            <a:ext cx="8194263" cy="4981283"/>
          </a:xfrm>
        </p:spPr>
        <p:txBody>
          <a:bodyPr>
            <a:noAutofit/>
          </a:bodyPr>
          <a:lstStyle/>
          <a:p>
            <a:pPr marL="350838" indent="-350838">
              <a:spcBef>
                <a:spcPts val="0"/>
              </a:spcBef>
            </a:pPr>
            <a:r>
              <a:rPr lang="en-CA" sz="2000" b="0" i="0" u="none" strike="noStrike" baseline="0" dirty="0" smtClean="0">
                <a:latin typeface="Arial" panose="020B0604020202020204" pitchFamily="34" charset="0"/>
              </a:rPr>
              <a:t>The discovery of the systematic embedding of metaphors was accompanied by another key insight. </a:t>
            </a:r>
          </a:p>
          <a:p>
            <a:pPr marL="350838" indent="-350838">
              <a:spcBef>
                <a:spcPts val="0"/>
              </a:spcBef>
            </a:pPr>
            <a:r>
              <a:rPr lang="en-CA" sz="2000" b="0" i="0" u="none" strike="noStrike" baseline="0" dirty="0" smtClean="0">
                <a:latin typeface="Arial" panose="020B0604020202020204" pitchFamily="34" charset="0"/>
              </a:rPr>
              <a:t>These metaphors were based on embodied experience. </a:t>
            </a:r>
          </a:p>
          <a:p>
            <a:pPr marL="350838" indent="-350838">
              <a:spcBef>
                <a:spcPts val="0"/>
              </a:spcBef>
            </a:pPr>
            <a:r>
              <a:rPr lang="en-CA" sz="2000" b="0" i="0" u="none" strike="noStrike" baseline="0" dirty="0" smtClean="0">
                <a:latin typeface="Arial" panose="020B0604020202020204" pitchFamily="34" charset="0"/>
              </a:rPr>
              <a:t>These fundamental, conceptual metaphors derive from the fact that we are people living in the world:</a:t>
            </a:r>
          </a:p>
          <a:p>
            <a:pPr marL="350838" indent="-350838">
              <a:spcBef>
                <a:spcPts val="0"/>
              </a:spcBef>
            </a:pPr>
            <a:r>
              <a:rPr lang="en-CA" sz="2000" b="0" i="0" u="none" strike="noStrike" baseline="0" dirty="0" smtClean="0">
                <a:latin typeface="Arial" panose="020B0604020202020204" pitchFamily="34" charset="0"/>
              </a:rPr>
              <a:t>three natural kinds of experience—experience of the body, of the physical environment and of the culture—are what constitute the basic source domains upon which metaphors draw.	(Rohrer, 2005, p. 14)</a:t>
            </a:r>
          </a:p>
          <a:p>
            <a:pPr marL="350838" indent="-350838">
              <a:spcBef>
                <a:spcPts val="0"/>
              </a:spcBef>
            </a:pPr>
            <a:r>
              <a:rPr lang="en-CA" sz="2000" b="0" i="0" u="none" strike="noStrike" baseline="0" dirty="0" smtClean="0">
                <a:latin typeface="Arial" panose="020B0604020202020204" pitchFamily="34" charset="0"/>
              </a:rPr>
              <a:t>In many ways this philosophical movement brings together distributed cognition and embodied cognition as it emphasizes that cognition is embodied and embedded in the world. </a:t>
            </a:r>
          </a:p>
          <a:p>
            <a:pPr marL="350838" indent="-350838">
              <a:spcBef>
                <a:spcPts val="0"/>
              </a:spcBef>
            </a:pPr>
            <a:r>
              <a:rPr lang="en-CA" sz="2000" b="0" i="0" u="none" strike="noStrike" baseline="0" dirty="0" smtClean="0">
                <a:latin typeface="Arial" panose="020B0604020202020204" pitchFamily="34" charset="0"/>
              </a:rPr>
              <a:t>We see people as thinking and acting in a physical and cultural medium. </a:t>
            </a:r>
          </a:p>
          <a:p>
            <a:pPr marL="350838" indent="-350838">
              <a:spcBef>
                <a:spcPts val="0"/>
              </a:spcBef>
            </a:pPr>
            <a:r>
              <a:rPr lang="en-CA" sz="2000" b="0" i="0" u="none" strike="noStrike" baseline="0" dirty="0" smtClean="0">
                <a:latin typeface="Arial" panose="020B0604020202020204" pitchFamily="34" charset="0"/>
              </a:rPr>
              <a:t>(These ideas of metaphors and blends were also discussed in Chapter 9.)</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8548103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2508"/>
            <a:ext cx="7886700" cy="548842"/>
          </a:xfrm>
        </p:spPr>
        <p:txBody>
          <a:bodyPr/>
          <a:lstStyle/>
          <a:p>
            <a:r>
              <a:rPr lang="en-US" sz="3600" i="0" u="none" strike="noStrike" kern="1400" baseline="0" dirty="0">
                <a:latin typeface="Arial" panose="020B0604020202020204" pitchFamily="34" charset="0"/>
              </a:rPr>
              <a:t>Lakoff and </a:t>
            </a:r>
            <a:r>
              <a:rPr lang="en-US" sz="3600" i="0" u="none" strike="noStrike" kern="1400" baseline="0" dirty="0" smtClean="0">
                <a:latin typeface="Arial" panose="020B0604020202020204" pitchFamily="34" charset="0"/>
              </a:rPr>
              <a:t>Johnson (3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37989"/>
            <a:ext cx="8194263" cy="4752974"/>
          </a:xfrm>
        </p:spPr>
        <p:txBody>
          <a:bodyPr>
            <a:noAutofit/>
          </a:bodyPr>
          <a:lstStyle/>
          <a:p>
            <a:pPr marL="350838" indent="-350838"/>
            <a:r>
              <a:rPr lang="en-CA" sz="1800" b="0" i="0" u="none" strike="noStrike" baseline="0" dirty="0" smtClean="0">
                <a:latin typeface="Arial" panose="020B0604020202020204" pitchFamily="34" charset="0"/>
              </a:rPr>
              <a:t>Their later work continues to explore the ideas further resulting in </a:t>
            </a:r>
            <a:r>
              <a:rPr lang="en-CA" sz="1800" b="0" i="1" u="none" strike="noStrike" baseline="0" dirty="0" smtClean="0">
                <a:latin typeface="Arial" panose="020B0604020202020204" pitchFamily="34" charset="0"/>
              </a:rPr>
              <a:t>The Philosophy of the Flesh. </a:t>
            </a:r>
            <a:r>
              <a:rPr lang="en-CA" sz="1800" b="0" i="0" u="none" strike="noStrike" baseline="0" dirty="0" smtClean="0">
                <a:latin typeface="Arial" panose="020B0604020202020204" pitchFamily="34" charset="0"/>
              </a:rPr>
              <a:t>(This book brings together all the philosophy and the physiological evidence to support this view that cognition is derived from the fact that we are embodied people.)</a:t>
            </a:r>
          </a:p>
          <a:p>
            <a:pPr marL="350838" indent="-350838"/>
            <a:r>
              <a:rPr lang="en-CA" sz="1800" b="0" i="0" u="none" strike="noStrike" baseline="0" dirty="0" smtClean="0">
                <a:latin typeface="Arial" panose="020B0604020202020204" pitchFamily="34" charset="0"/>
              </a:rPr>
              <a:t>Another central aspect of Lakoff and Johnson’s theories are image schemas; ‘embodied patterns of meaningfully organised experience, such as structures of bodily movements and perceptual interactions’( p. 19). Johnson says: </a:t>
            </a:r>
          </a:p>
          <a:p>
            <a:pPr marL="350838" indent="-350838"/>
            <a:r>
              <a:rPr lang="en-CA" sz="1800" b="0" i="0" u="none" strike="noStrike" baseline="0" dirty="0" smtClean="0">
                <a:latin typeface="Arial" panose="020B0604020202020204" pitchFamily="34" charset="0"/>
              </a:rPr>
              <a:t>… a schema is a recurrent pattern, shape, and regularity in, or of, these ongoing ordering activities. These patterns emerge as meaningful structures for us chiefly at the level of our bodily movements through space, our manipulation of objects, and our perceptual interactions ()</a:t>
            </a:r>
            <a:r>
              <a:rPr lang="en-CA" sz="1800" b="0" i="0" u="none" strike="noStrike" baseline="0" dirty="0" smtClean="0">
                <a:solidFill>
                  <a:srgbClr val="FF0000"/>
                </a:solidFill>
                <a:latin typeface="Arial" panose="020B0604020202020204" pitchFamily="34" charset="0"/>
              </a:rPr>
              <a:t>.</a:t>
            </a:r>
            <a:r>
              <a:rPr lang="en-CA" sz="1800" b="0" i="0" u="none" strike="noStrike" baseline="0" dirty="0" smtClean="0">
                <a:latin typeface="Arial" panose="020B0604020202020204" pitchFamily="34" charset="0"/>
              </a:rPr>
              <a:t> </a:t>
            </a:r>
          </a:p>
          <a:p>
            <a:pPr marL="350838" indent="-350838"/>
            <a:r>
              <a:rPr lang="en-CA" sz="1800" b="0" i="0" u="none" strike="noStrike" baseline="0" dirty="0" smtClean="0">
                <a:latin typeface="Arial" panose="020B0604020202020204" pitchFamily="34" charset="0"/>
              </a:rPr>
              <a:t>In other words, experience is structured in a significant way prior to, and independently of, any concepts. Image</a:t>
            </a:r>
            <a:r>
              <a:rPr lang="en-CA" sz="1800" b="0" i="0" u="none" strike="noStrike" dirty="0" smtClean="0">
                <a:latin typeface="Arial" panose="020B0604020202020204" pitchFamily="34" charset="0"/>
              </a:rPr>
              <a:t> </a:t>
            </a:r>
            <a:r>
              <a:rPr lang="en-CA" sz="1800" b="0" i="0" u="none" strike="noStrike" baseline="0" dirty="0" smtClean="0">
                <a:latin typeface="Arial" panose="020B0604020202020204" pitchFamily="34" charset="0"/>
              </a:rPr>
              <a:t>schemas are grounded in physical and social experiences that we experience as soon as we are born and these give the basic logic and concepts to the schema. </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1317019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4796"/>
            <a:ext cx="7886700" cy="604260"/>
          </a:xfrm>
        </p:spPr>
        <p:txBody>
          <a:bodyPr/>
          <a:lstStyle/>
          <a:p>
            <a:r>
              <a:rPr lang="en-US" sz="3600" i="0" u="none" strike="noStrike" kern="1400" baseline="0" dirty="0">
                <a:latin typeface="Arial" panose="020B0604020202020204" pitchFamily="34" charset="0"/>
              </a:rPr>
              <a:t>Image schemas</a:t>
            </a:r>
          </a:p>
        </p:txBody>
      </p:sp>
      <p:sp>
        <p:nvSpPr>
          <p:cNvPr id="3" name="Text Placeholder 2"/>
          <p:cNvSpPr>
            <a:spLocks noGrp="1"/>
          </p:cNvSpPr>
          <p:nvPr>
            <p:ph type="body" idx="4294967295"/>
          </p:nvPr>
        </p:nvSpPr>
        <p:spPr>
          <a:xfrm>
            <a:off x="662400" y="1447803"/>
            <a:ext cx="8228013" cy="4752975"/>
          </a:xfrm>
        </p:spPr>
        <p:txBody>
          <a:bodyPr>
            <a:normAutofit fontScale="70000" lnSpcReduction="20000"/>
          </a:bodyPr>
          <a:lstStyle/>
          <a:p>
            <a:pPr marL="350838" indent="-350838">
              <a:lnSpc>
                <a:spcPts val="2160"/>
              </a:lnSpc>
            </a:pPr>
            <a:r>
              <a:rPr lang="en-CA" b="0" i="0" u="none" strike="noStrike" baseline="0" dirty="0" smtClean="0">
                <a:latin typeface="Arial" panose="020B0604020202020204" pitchFamily="34" charset="0"/>
              </a:rPr>
              <a:t>There is a whole collection of image schemas that have been studied that reflect these embodied experiences. </a:t>
            </a:r>
          </a:p>
          <a:p>
            <a:pPr marL="350838" lvl="0" indent="-350838">
              <a:lnSpc>
                <a:spcPts val="2160"/>
              </a:lnSpc>
            </a:pPr>
            <a:r>
              <a:rPr lang="en-CA" b="0" i="0" u="none" strike="noStrike" baseline="0" dirty="0" smtClean="0">
                <a:latin typeface="Arial" panose="020B0604020202020204" pitchFamily="34" charset="0"/>
              </a:rPr>
              <a:t>They include part-whole (things are made up from components), centre-periphery (central to something or on the edge), link, cycle, iteration, contact, adjacency, pushing, pulling, propelling, support, balance, straight-curved, near-far, front-back, above-below (see </a:t>
            </a:r>
            <a:r>
              <a:rPr lang="en-US" dirty="0"/>
              <a:t>Johnson, 1990</a:t>
            </a:r>
            <a:r>
              <a:rPr lang="en-CA" b="0" i="0" u="none" strike="noStrike" baseline="0" dirty="0" smtClean="0">
                <a:latin typeface="Arial" panose="020B0604020202020204" pitchFamily="34" charset="0"/>
              </a:rPr>
              <a:t> ).  </a:t>
            </a:r>
          </a:p>
          <a:p>
            <a:pPr marL="350838" indent="-350838">
              <a:lnSpc>
                <a:spcPts val="2160"/>
              </a:lnSpc>
            </a:pPr>
            <a:r>
              <a:rPr lang="en-CA" b="0" i="0" u="none" strike="noStrike" baseline="0" dirty="0" smtClean="0">
                <a:latin typeface="Arial" panose="020B0604020202020204" pitchFamily="34" charset="0"/>
              </a:rPr>
              <a:t>Image schemas have a logic to them and it is this logic that is preserved when we apply the metaphor from a more embodied concept to a more abstract concept. </a:t>
            </a:r>
          </a:p>
          <a:p>
            <a:pPr marL="350838" indent="-350838">
              <a:lnSpc>
                <a:spcPts val="2160"/>
              </a:lnSpc>
            </a:pPr>
            <a:r>
              <a:rPr lang="en-CA" b="0" i="0" u="none" strike="noStrike" baseline="0" dirty="0" smtClean="0">
                <a:latin typeface="Arial" panose="020B0604020202020204" pitchFamily="34" charset="0"/>
              </a:rPr>
              <a:t>Abstract thought comes about by projecting the structure and functions of a physically grounded image schema through metaphor onto a more abstract domain. </a:t>
            </a:r>
          </a:p>
          <a:p>
            <a:pPr marL="350838" indent="-350838">
              <a:lnSpc>
                <a:spcPts val="2160"/>
              </a:lnSpc>
            </a:pPr>
            <a:r>
              <a:rPr lang="en-CA" b="0" i="0" u="none" strike="noStrike" baseline="0" dirty="0" smtClean="0">
                <a:latin typeface="Arial" panose="020B0604020202020204" pitchFamily="34" charset="0"/>
              </a:rPr>
              <a:t>Image schemas have been employed in interaction design (</a:t>
            </a:r>
            <a:r>
              <a:rPr lang="en-CA" b="0" i="0" u="none" strike="noStrike" baseline="0" dirty="0" err="1" smtClean="0">
                <a:latin typeface="Arial" panose="020B0604020202020204" pitchFamily="34" charset="0"/>
              </a:rPr>
              <a:t>Hurtienne</a:t>
            </a:r>
            <a:r>
              <a:rPr lang="en-CA" b="0" i="0" u="none" strike="noStrike" baseline="0" dirty="0" smtClean="0">
                <a:latin typeface="Arial" panose="020B0604020202020204" pitchFamily="34" charset="0"/>
              </a:rPr>
              <a:t>, </a:t>
            </a:r>
            <a:r>
              <a:rPr lang="en-CA" b="0" i="0" u="none" strike="noStrike" baseline="0" dirty="0" err="1" smtClean="0">
                <a:latin typeface="Arial" panose="020B0604020202020204" pitchFamily="34" charset="0"/>
              </a:rPr>
              <a:t>Stobel</a:t>
            </a:r>
            <a:r>
              <a:rPr lang="en-CA" b="0" i="0" u="none" strike="noStrike" baseline="0" dirty="0" smtClean="0">
                <a:latin typeface="Arial" panose="020B0604020202020204" pitchFamily="34" charset="0"/>
              </a:rPr>
              <a:t> and Weber, 2009) as a good way of helping people to understand features of interactive experiences.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605928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66430"/>
            <a:ext cx="7886700" cy="1325563"/>
          </a:xfrm>
        </p:spPr>
        <p:txBody>
          <a:bodyPr/>
          <a:lstStyle/>
          <a:p>
            <a:r>
              <a:rPr lang="en-US" sz="3600" i="0" u="none" strike="noStrike" kern="1400" baseline="0" dirty="0">
                <a:latin typeface="Arial" panose="020B0604020202020204" pitchFamily="34" charset="0"/>
              </a:rPr>
              <a:t>After studying this chapter you should be able to understand:</a:t>
            </a:r>
          </a:p>
        </p:txBody>
      </p:sp>
      <p:sp>
        <p:nvSpPr>
          <p:cNvPr id="3" name="Text Placeholder 2"/>
          <p:cNvSpPr>
            <a:spLocks noGrp="1"/>
          </p:cNvSpPr>
          <p:nvPr>
            <p:ph type="body" idx="4294967295"/>
          </p:nvPr>
        </p:nvSpPr>
        <p:spPr>
          <a:xfrm>
            <a:off x="662399" y="1532932"/>
            <a:ext cx="8194263" cy="4750103"/>
          </a:xfrm>
        </p:spPr>
        <p:txBody>
          <a:bodyPr/>
          <a:lstStyle/>
          <a:p>
            <a:r>
              <a:rPr lang="en-CA" b="0" i="0" u="none" strike="noStrike" baseline="0" dirty="0" smtClean="0">
                <a:latin typeface="Arial" panose="020B0604020202020204" pitchFamily="34" charset="0"/>
              </a:rPr>
              <a:t>Cognitive psychology and in particular the idea of humans as information processors</a:t>
            </a:r>
          </a:p>
          <a:p>
            <a:r>
              <a:rPr lang="en-CA" b="0" i="0" u="none" strike="noStrike" baseline="0" dirty="0" smtClean="0">
                <a:latin typeface="Arial" panose="020B0604020202020204" pitchFamily="34" charset="0"/>
              </a:rPr>
              <a:t>The importance of context in the design of interactive systems and as a major part of determining the range and type of actions we take</a:t>
            </a:r>
          </a:p>
          <a:p>
            <a:r>
              <a:rPr lang="en-CA" b="0" i="0" u="none" strike="noStrike" baseline="0" dirty="0" smtClean="0">
                <a:latin typeface="Arial" panose="020B0604020202020204" pitchFamily="34" charset="0"/>
              </a:rPr>
              <a:t>The importance of the body to thinking and taking action</a:t>
            </a:r>
          </a:p>
          <a:p>
            <a:r>
              <a:rPr lang="en-CA" b="0" i="0" u="none" strike="noStrike" baseline="0" dirty="0" smtClean="0">
                <a:latin typeface="Arial" panose="020B0604020202020204" pitchFamily="34" charset="0"/>
              </a:rPr>
              <a:t>Two more views of cognition and action—distributed cognition and activity theory.</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0202221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57925"/>
            <a:ext cx="7886700" cy="438006"/>
          </a:xfrm>
        </p:spPr>
        <p:txBody>
          <a:bodyPr/>
          <a:lstStyle/>
          <a:p>
            <a:r>
              <a:rPr lang="en-US" sz="3600" i="0" u="none" strike="noStrike" kern="1400" baseline="0" dirty="0">
                <a:latin typeface="Arial" panose="020B0604020202020204" pitchFamily="34" charset="0"/>
              </a:rPr>
              <a:t>Embodiment</a:t>
            </a:r>
            <a:endParaRPr lang="en-US"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56467"/>
            <a:ext cx="8194263" cy="4826858"/>
          </a:xfrm>
        </p:spPr>
        <p:txBody>
          <a:bodyPr>
            <a:normAutofit fontScale="92500" lnSpcReduction="20000"/>
          </a:bodyPr>
          <a:lstStyle/>
          <a:p>
            <a:pPr marL="369888" indent="-369888">
              <a:lnSpc>
                <a:spcPct val="110000"/>
              </a:lnSpc>
            </a:pPr>
            <a:r>
              <a:rPr lang="en-CA" b="0" i="0" u="none" strike="noStrike" baseline="0" dirty="0" smtClean="0">
                <a:latin typeface="Arial" panose="020B0604020202020204" pitchFamily="34" charset="0"/>
              </a:rPr>
              <a:t>Embodiment is also apparent at a socio-cultural level. </a:t>
            </a:r>
          </a:p>
          <a:p>
            <a:pPr marL="369888" indent="-369888">
              <a:lnSpc>
                <a:spcPct val="110000"/>
              </a:lnSpc>
            </a:pPr>
            <a:r>
              <a:rPr lang="en-CA" b="0" i="0" u="none" strike="noStrike" baseline="0" dirty="0" smtClean="0">
                <a:latin typeface="Arial" panose="020B0604020202020204" pitchFamily="34" charset="0"/>
              </a:rPr>
              <a:t>The first manifestation of this is the recognition that when people think they make use of resources that are in the external world. </a:t>
            </a:r>
          </a:p>
          <a:p>
            <a:pPr marL="369888" indent="-369888">
              <a:lnSpc>
                <a:spcPct val="110000"/>
              </a:lnSpc>
            </a:pPr>
            <a:r>
              <a:rPr lang="en-CA" b="0" i="0" u="none" strike="noStrike" baseline="0" dirty="0" smtClean="0">
                <a:latin typeface="Arial" panose="020B0604020202020204" pitchFamily="34" charset="0"/>
              </a:rPr>
              <a:t>A simple example that is often given here is the use of a shopping list. Rather than keeping everything in your head, when you go shopping, it makes sense to offload some of the cognitive effort of remembering to things that are in the environment. </a:t>
            </a:r>
          </a:p>
          <a:p>
            <a:pPr marL="369888" indent="-369888">
              <a:lnSpc>
                <a:spcPct val="110000"/>
              </a:lnSpc>
            </a:pPr>
            <a:r>
              <a:rPr lang="en-CA" b="0" i="0" u="none" strike="noStrike" baseline="0" dirty="0" smtClean="0">
                <a:latin typeface="Arial" panose="020B0604020202020204" pitchFamily="34" charset="0"/>
              </a:rPr>
              <a:t>In activities such as travelling, people would always make use of signposts in the environment to guide them to their destination. </a:t>
            </a:r>
          </a:p>
          <a:p>
            <a:pPr marL="369888" indent="-369888">
              <a:lnSpc>
                <a:spcPct val="110000"/>
              </a:lnSpc>
            </a:pPr>
            <a:r>
              <a:rPr lang="en-CA" b="0" i="0" u="none" strike="noStrike" baseline="0" dirty="0" smtClean="0">
                <a:latin typeface="Arial" panose="020B0604020202020204" pitchFamily="34" charset="0"/>
              </a:rPr>
              <a:t>(However, reflect on how this has changed with the invention of sat </a:t>
            </a:r>
            <a:r>
              <a:rPr lang="en-CA" b="0" i="0" u="none" strike="noStrike" baseline="0" dirty="0" err="1" smtClean="0">
                <a:latin typeface="Arial" panose="020B0604020202020204" pitchFamily="34" charset="0"/>
              </a:rPr>
              <a:t>nav</a:t>
            </a:r>
            <a:r>
              <a:rPr lang="en-CA" b="0" i="0" u="none" strike="noStrike" baseline="0" dirty="0" smtClean="0">
                <a:latin typeface="Arial" panose="020B0604020202020204" pitchFamily="34" charset="0"/>
              </a:rPr>
              <a:t> systems.)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2741434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20975"/>
            <a:ext cx="7886700" cy="511898"/>
          </a:xfrm>
        </p:spPr>
        <p:txBody>
          <a:bodyPr/>
          <a:lstStyle/>
          <a:p>
            <a:r>
              <a:rPr lang="en-US" sz="3600" i="0" u="none" strike="noStrike" kern="1400" baseline="0" dirty="0">
                <a:latin typeface="Arial" panose="020B0604020202020204" pitchFamily="34" charset="0"/>
              </a:rPr>
              <a:t>The extended mind</a:t>
            </a:r>
          </a:p>
        </p:txBody>
      </p:sp>
      <p:sp>
        <p:nvSpPr>
          <p:cNvPr id="3" name="Text Placeholder 2"/>
          <p:cNvSpPr>
            <a:spLocks noGrp="1"/>
          </p:cNvSpPr>
          <p:nvPr>
            <p:ph type="body" idx="4294967295"/>
          </p:nvPr>
        </p:nvSpPr>
        <p:spPr>
          <a:xfrm>
            <a:off x="662399" y="1457612"/>
            <a:ext cx="8194263" cy="4752975"/>
          </a:xfrm>
        </p:spPr>
        <p:txBody>
          <a:bodyPr>
            <a:normAutofit lnSpcReduction="10000"/>
          </a:bodyPr>
          <a:lstStyle/>
          <a:p>
            <a:pPr marL="369888" indent="-369888"/>
            <a:r>
              <a:rPr lang="en-CA" b="0" i="0" u="none" strike="noStrike" baseline="0" dirty="0" smtClean="0">
                <a:latin typeface="Arial" panose="020B0604020202020204" pitchFamily="34" charset="0"/>
              </a:rPr>
              <a:t>The second piece of evidence here is that the stuff that is in the world affects how we think. Andy Clark gives many examples of embedded cognition . </a:t>
            </a:r>
          </a:p>
          <a:p>
            <a:pPr marL="369888" indent="-369888"/>
            <a:r>
              <a:rPr lang="en-CA" b="0" i="0" u="none" strike="noStrike" baseline="0" dirty="0" smtClean="0">
                <a:latin typeface="Arial" panose="020B0604020202020204" pitchFamily="34" charset="0"/>
              </a:rPr>
              <a:t>He argues for the ‘extended mind’ theory of cognition and gives an example of one person who uses a notebook to record the address of a museum he wants to visit and one person who keeps this knowledge in her head. </a:t>
            </a:r>
          </a:p>
          <a:p>
            <a:pPr marL="369888" indent="-369888"/>
            <a:r>
              <a:rPr lang="en-CA" b="0" i="0" u="none" strike="noStrike" baseline="0" dirty="0" smtClean="0">
                <a:latin typeface="Arial" panose="020B0604020202020204" pitchFamily="34" charset="0"/>
              </a:rPr>
              <a:t>Clark argues that the cognition involved is essentially the same. </a:t>
            </a:r>
          </a:p>
          <a:p>
            <a:pPr marL="369888" indent="-369888"/>
            <a:r>
              <a:rPr lang="en-CA" b="0" i="0" u="none" strike="noStrike" baseline="0" dirty="0" smtClean="0">
                <a:latin typeface="Arial" panose="020B0604020202020204" pitchFamily="34" charset="0"/>
              </a:rPr>
              <a:t>So long as an external entity is ‘readily available,’ ‘trustworthy’ and ‘easily accessible’ it can be included as part of a cognitive system</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9698392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4030"/>
            <a:ext cx="7886700" cy="585788"/>
          </a:xfrm>
        </p:spPr>
        <p:txBody>
          <a:bodyPr/>
          <a:lstStyle/>
          <a:p>
            <a:r>
              <a:rPr lang="en-US" sz="3600" i="0" u="none" strike="noStrike" kern="1400" baseline="0" dirty="0">
                <a:latin typeface="Arial" panose="020B0604020202020204" pitchFamily="34" charset="0"/>
              </a:rPr>
              <a:t>Gilles </a:t>
            </a:r>
            <a:r>
              <a:rPr lang="en-US" sz="3600" i="0" u="none" strike="noStrike" kern="1400" baseline="0" dirty="0" err="1">
                <a:latin typeface="Arial" panose="020B0604020202020204" pitchFamily="34" charset="0"/>
              </a:rPr>
              <a:t>Fouconnier</a:t>
            </a:r>
            <a:r>
              <a:rPr lang="en-US" sz="3600" i="0" u="none" strike="noStrike" kern="1400" baseline="0" dirty="0">
                <a:latin typeface="Arial" panose="020B0604020202020204" pitchFamily="34" charset="0"/>
              </a:rPr>
              <a:t> and Mark Turner</a:t>
            </a:r>
          </a:p>
        </p:txBody>
      </p:sp>
      <p:sp>
        <p:nvSpPr>
          <p:cNvPr id="3" name="Text Placeholder 2"/>
          <p:cNvSpPr>
            <a:spLocks noGrp="1"/>
          </p:cNvSpPr>
          <p:nvPr>
            <p:ph type="body" idx="4294967295"/>
          </p:nvPr>
        </p:nvSpPr>
        <p:spPr>
          <a:xfrm>
            <a:off x="662399" y="1437700"/>
            <a:ext cx="8194263" cy="4836100"/>
          </a:xfrm>
        </p:spPr>
        <p:txBody>
          <a:bodyPr>
            <a:noAutofit/>
          </a:bodyPr>
          <a:lstStyle/>
          <a:p>
            <a:pPr marL="360363" indent="-360363"/>
            <a:r>
              <a:rPr lang="en-CA" sz="1600" b="0" i="0" u="none" strike="noStrike" baseline="0" dirty="0" smtClean="0">
                <a:latin typeface="Arial" panose="020B0604020202020204" pitchFamily="34" charset="0"/>
              </a:rPr>
              <a:t>Fauconnier and Turner’s contribution in the area is to introduce the notion of conceptual blending (Fauconnier and Turner, 2002). </a:t>
            </a:r>
          </a:p>
          <a:p>
            <a:pPr marL="360363" indent="-360363"/>
            <a:r>
              <a:rPr lang="en-CA" sz="1600" b="0" i="0" u="none" strike="noStrike" baseline="0" dirty="0" smtClean="0">
                <a:latin typeface="Arial" panose="020B0604020202020204" pitchFamily="34" charset="0"/>
              </a:rPr>
              <a:t>This builds on the ideas of metaphor developed by Lakoff and Johnson by arguing that instead of projecting knowledge from one domain into another, people blend the domains together. </a:t>
            </a:r>
          </a:p>
          <a:p>
            <a:pPr marL="360363" indent="-360363"/>
            <a:r>
              <a:rPr lang="en-CA" sz="1600" b="0" i="0" u="none" strike="noStrike" baseline="0" dirty="0" smtClean="0">
                <a:latin typeface="Arial" panose="020B0604020202020204" pitchFamily="34" charset="0"/>
              </a:rPr>
              <a:t>By doing this they come up with new concepts and create new blended domains what have their own logic and structure. </a:t>
            </a:r>
          </a:p>
          <a:p>
            <a:pPr marL="360363" indent="-360363"/>
            <a:r>
              <a:rPr lang="en-CA" sz="1600" b="0" i="0" u="none" strike="noStrike" baseline="0" dirty="0" smtClean="0">
                <a:latin typeface="Arial" panose="020B0604020202020204" pitchFamily="34" charset="0"/>
              </a:rPr>
              <a:t>Once again the importance of grounding blends in embodied experiences is emphasized. </a:t>
            </a:r>
          </a:p>
          <a:p>
            <a:pPr marL="360363" indent="-360363"/>
            <a:r>
              <a:rPr lang="en-CA" sz="1600" b="0" i="0" u="none" strike="noStrike" baseline="0" dirty="0" smtClean="0">
                <a:latin typeface="Arial" panose="020B0604020202020204" pitchFamily="34" charset="0"/>
              </a:rPr>
              <a:t>We have introduced the ideas of blending to HCI (</a:t>
            </a:r>
            <a:r>
              <a:rPr lang="en-CA" sz="1600" b="0" i="0" u="none" strike="noStrike" baseline="0" dirty="0" err="1" smtClean="0">
                <a:latin typeface="Arial" panose="020B0604020202020204" pitchFamily="34" charset="0"/>
              </a:rPr>
              <a:t>Imaz</a:t>
            </a:r>
            <a:r>
              <a:rPr lang="en-CA" sz="1600" b="0" i="0" u="none" strike="noStrike" baseline="0" dirty="0" smtClean="0">
                <a:latin typeface="Arial" panose="020B0604020202020204" pitchFamily="34" charset="0"/>
              </a:rPr>
              <a:t> and </a:t>
            </a:r>
            <a:r>
              <a:rPr lang="en-CA" sz="1600" b="0" i="0" u="none" strike="noStrike" baseline="0" dirty="0" err="1" smtClean="0">
                <a:latin typeface="Arial" panose="020B0604020202020204" pitchFamily="34" charset="0"/>
              </a:rPr>
              <a:t>Benyon</a:t>
            </a:r>
            <a:r>
              <a:rPr lang="en-CA" sz="1600" b="0" i="0" u="none" strike="noStrike" baseline="0" dirty="0" smtClean="0">
                <a:latin typeface="Arial" panose="020B0604020202020204" pitchFamily="34" charset="0"/>
              </a:rPr>
              <a:t>, 2005) and discussed how the ideas can be applied to designing blended spaces for interaction (Chapter 18). </a:t>
            </a:r>
          </a:p>
          <a:p>
            <a:pPr marL="360363" indent="-360363"/>
            <a:r>
              <a:rPr lang="en-CA" sz="1600" b="0" i="0" u="none" strike="noStrike" baseline="0" dirty="0" err="1" smtClean="0">
                <a:latin typeface="Arial" panose="020B0604020202020204" pitchFamily="34" charset="0"/>
              </a:rPr>
              <a:t>Bodker</a:t>
            </a:r>
            <a:r>
              <a:rPr lang="en-CA" sz="1600" b="0" i="0" u="none" strike="noStrike" baseline="0" dirty="0" smtClean="0">
                <a:latin typeface="Arial" panose="020B0604020202020204" pitchFamily="34" charset="0"/>
              </a:rPr>
              <a:t> and </a:t>
            </a:r>
            <a:r>
              <a:rPr lang="en-CA" sz="1600" b="0" i="0" u="none" strike="noStrike" baseline="0" dirty="0" err="1" smtClean="0">
                <a:latin typeface="Arial" panose="020B0604020202020204" pitchFamily="34" charset="0"/>
              </a:rPr>
              <a:t>Klokmose</a:t>
            </a:r>
            <a:r>
              <a:rPr lang="en-CA" sz="1600" b="0" i="0" u="none" strike="noStrike" baseline="0" dirty="0" smtClean="0">
                <a:latin typeface="Arial" panose="020B0604020202020204" pitchFamily="34" charset="0"/>
              </a:rPr>
              <a:t> (2016) develop some ideas of conceptual blending and its contribution to UX design in the context of Activity Theory (see below). They conclude that that designers need to establish the idea of blends in design, rather than assuming people will naturally understand certain blends. </a:t>
            </a:r>
          </a:p>
          <a:p>
            <a:pPr marL="360363" indent="-360363"/>
            <a:r>
              <a:rPr lang="en-CA" sz="1600" b="0" i="0" u="none" strike="noStrike" baseline="0" dirty="0" smtClean="0">
                <a:latin typeface="Arial" panose="020B0604020202020204" pitchFamily="34" charset="0"/>
              </a:rPr>
              <a:t>Our approach recommends applying the principles of blending to UX designs (see Chapter 9).</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14803053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5563"/>
            <a:ext cx="7886700" cy="622734"/>
          </a:xfrm>
        </p:spPr>
        <p:txBody>
          <a:bodyPr/>
          <a:lstStyle/>
          <a:p>
            <a:r>
              <a:rPr lang="en-US" sz="3600" i="0" u="none" strike="noStrike" kern="1400" baseline="0" dirty="0">
                <a:latin typeface="Arial" panose="020B0604020202020204" pitchFamily="34" charset="0"/>
              </a:rPr>
              <a:t>Activity theory</a:t>
            </a:r>
          </a:p>
        </p:txBody>
      </p:sp>
      <p:sp>
        <p:nvSpPr>
          <p:cNvPr id="3" name="Text Placeholder 2"/>
          <p:cNvSpPr>
            <a:spLocks noGrp="1"/>
          </p:cNvSpPr>
          <p:nvPr>
            <p:ph type="body" idx="4294967295"/>
          </p:nvPr>
        </p:nvSpPr>
        <p:spPr>
          <a:xfrm>
            <a:off x="662399" y="1447805"/>
            <a:ext cx="8194263" cy="4924420"/>
          </a:xfrm>
        </p:spPr>
        <p:txBody>
          <a:bodyPr>
            <a:noAutofit/>
          </a:bodyPr>
          <a:lstStyle/>
          <a:p>
            <a:pPr marL="360363" indent="-360363"/>
            <a:r>
              <a:rPr lang="en-CA" sz="1700" b="0" i="0" u="none" strike="noStrike" baseline="0" dirty="0" smtClean="0">
                <a:latin typeface="Arial" panose="020B0604020202020204" pitchFamily="34" charset="0"/>
              </a:rPr>
              <a:t>Activity theory is a body of work that stems from the work developed from the ideas of the Soviet psychologist LevVygotsky (1896–1934), Vygotsky (1978) and his students Luria and Leont’ev. </a:t>
            </a:r>
          </a:p>
          <a:p>
            <a:pPr marL="360363" indent="-360363"/>
            <a:r>
              <a:rPr lang="en-CA" sz="1700" b="0" i="0" u="none" strike="noStrike" baseline="0" dirty="0" smtClean="0">
                <a:latin typeface="Arial" panose="020B0604020202020204" pitchFamily="34" charset="0"/>
              </a:rPr>
              <a:t>From its origins in psychology and education, activity theory has recently gained ground in many other domains, including the study of work (Engeström, 1995, 1999), information systems and CSCW (Christiansen, 1996; </a:t>
            </a:r>
            <a:r>
              <a:rPr lang="en-CA" sz="1700" b="0" i="0" u="none" strike="noStrike" baseline="0" dirty="0" err="1" smtClean="0">
                <a:latin typeface="Arial" panose="020B0604020202020204" pitchFamily="34" charset="0"/>
              </a:rPr>
              <a:t>Heeren</a:t>
            </a:r>
            <a:r>
              <a:rPr lang="en-CA" sz="1700" b="0" i="0" u="none" strike="noStrike" baseline="0" dirty="0" smtClean="0">
                <a:latin typeface="Arial" panose="020B0604020202020204" pitchFamily="34" charset="0"/>
              </a:rPr>
              <a:t> and Lewis, 1997; </a:t>
            </a:r>
            <a:r>
              <a:rPr lang="en-CA" sz="1700" b="0" i="0" u="none" strike="noStrike" baseline="0" dirty="0" err="1" smtClean="0">
                <a:latin typeface="Arial" panose="020B0604020202020204" pitchFamily="34" charset="0"/>
              </a:rPr>
              <a:t>Hasan</a:t>
            </a:r>
            <a:r>
              <a:rPr lang="en-CA" sz="1700" b="0" i="0" u="none" strike="noStrike" baseline="0" dirty="0" smtClean="0">
                <a:latin typeface="Arial" panose="020B0604020202020204" pitchFamily="34" charset="0"/>
              </a:rPr>
              <a:t> et al., 1998; Turner and Turner, 2001, 2002) and organizational theory (</a:t>
            </a:r>
            <a:r>
              <a:rPr lang="en-CA" sz="1700" b="0" i="0" u="none" strike="noStrike" baseline="0" dirty="0" err="1" smtClean="0">
                <a:latin typeface="Arial" panose="020B0604020202020204" pitchFamily="34" charset="0"/>
              </a:rPr>
              <a:t>Blackler</a:t>
            </a:r>
            <a:r>
              <a:rPr lang="en-CA" sz="1700" b="0" i="0" u="none" strike="noStrike" baseline="0" dirty="0" smtClean="0">
                <a:latin typeface="Arial" panose="020B0604020202020204" pitchFamily="34" charset="0"/>
              </a:rPr>
              <a:t>, 1993, 1995).</a:t>
            </a:r>
          </a:p>
          <a:p>
            <a:pPr marL="360363" indent="-360363"/>
            <a:r>
              <a:rPr lang="en-CA" sz="1700" b="0" i="0" u="none" strike="noStrike" baseline="0" dirty="0" smtClean="0">
                <a:latin typeface="Arial" panose="020B0604020202020204" pitchFamily="34" charset="0"/>
              </a:rPr>
              <a:t>Engeström and others have extended the original philosophy and ideas to include a model of human activity and methods for analysing activity and bringing about change. </a:t>
            </a:r>
          </a:p>
          <a:p>
            <a:pPr marL="360363" indent="-360363"/>
            <a:r>
              <a:rPr lang="en-CA" sz="1700" b="0" i="0" u="none" strike="noStrike" baseline="0" dirty="0" smtClean="0">
                <a:latin typeface="Arial" panose="020B0604020202020204" pitchFamily="34" charset="0"/>
              </a:rPr>
              <a:t>Most authors would agree that the core features of activity theory, more fully described as CHAT—Cultural Historical Activity Theory—comprise a recognition of the role and importance of culture, history and activity in understanding human behaviour. </a:t>
            </a:r>
          </a:p>
          <a:p>
            <a:pPr marL="360363" indent="-360363"/>
            <a:r>
              <a:rPr lang="en-CA" sz="1700" b="0" i="0" u="none" strike="noStrike" baseline="0" dirty="0" smtClean="0">
                <a:latin typeface="Arial" panose="020B0604020202020204" pitchFamily="34" charset="0"/>
              </a:rPr>
              <a:t>Other authors do, of course, emphasize different aspects of activity theory, variously reflecting their individual research needs and the dynamic, evolving nature of activity theory.</a:t>
            </a:r>
            <a:endParaRPr lang="en-CA" sz="1700" b="0" i="0" u="none" strike="noStrike" baseline="0" dirty="0">
              <a:latin typeface="Arial" panose="020B0604020202020204" pitchFamily="34" charset="0"/>
            </a:endParaRPr>
          </a:p>
        </p:txBody>
      </p:sp>
    </p:spTree>
    <p:extLst>
      <p:ext uri="{BB962C8B-B14F-4D97-AF65-F5344CB8AC3E}">
        <p14:creationId xmlns:p14="http://schemas.microsoft.com/office/powerpoint/2010/main" val="8943030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49" y="282001"/>
            <a:ext cx="8228013" cy="1325563"/>
          </a:xfrm>
        </p:spPr>
        <p:txBody>
          <a:bodyPr/>
          <a:lstStyle/>
          <a:p>
            <a:r>
              <a:rPr lang="en-US" sz="3600" i="0" u="none" strike="noStrike" kern="1400" baseline="0" dirty="0" smtClean="0">
                <a:latin typeface="Arial" panose="020B0604020202020204" pitchFamily="34" charset="0"/>
              </a:rPr>
              <a:t>CHAT—a </a:t>
            </a:r>
            <a:r>
              <a:rPr lang="en-US" sz="3600" i="0" u="none" strike="noStrike" kern="1400" baseline="0" dirty="0">
                <a:latin typeface="Arial" panose="020B0604020202020204" pitchFamily="34" charset="0"/>
              </a:rPr>
              <a:t>modern formulation of activity theory</a:t>
            </a:r>
          </a:p>
        </p:txBody>
      </p:sp>
      <p:sp>
        <p:nvSpPr>
          <p:cNvPr id="3" name="Text Placeholder 2"/>
          <p:cNvSpPr>
            <a:spLocks noGrp="1"/>
          </p:cNvSpPr>
          <p:nvPr>
            <p:ph type="body" idx="4294967295"/>
          </p:nvPr>
        </p:nvSpPr>
        <p:spPr>
          <a:xfrm>
            <a:off x="662400" y="1530349"/>
            <a:ext cx="8194262" cy="4860926"/>
          </a:xfrm>
        </p:spPr>
        <p:txBody>
          <a:bodyPr>
            <a:noAutofit/>
          </a:bodyPr>
          <a:lstStyle/>
          <a:p>
            <a:pPr marL="360363" indent="-360363">
              <a:lnSpc>
                <a:spcPts val="2100"/>
              </a:lnSpc>
              <a:spcBef>
                <a:spcPts val="0"/>
              </a:spcBef>
            </a:pPr>
            <a:r>
              <a:rPr lang="en-CA" sz="1800" b="0" i="0" u="none" strike="noStrike" baseline="0" dirty="0" smtClean="0">
                <a:latin typeface="Arial" panose="020B0604020202020204" pitchFamily="34" charset="0"/>
              </a:rPr>
              <a:t>The flavour of activity theory employed here draws primarily upon the contemporary work of Engeström which has been adopted and elaborated by many Scandinavian (</a:t>
            </a:r>
            <a:r>
              <a:rPr lang="en-CA" sz="1800" b="0" i="0" u="none" strike="noStrike" baseline="0" dirty="0" err="1" smtClean="0">
                <a:latin typeface="Arial" panose="020B0604020202020204" pitchFamily="34" charset="0"/>
              </a:rPr>
              <a:t>Bødker</a:t>
            </a:r>
            <a:r>
              <a:rPr lang="en-CA" sz="1800" b="0" i="0" u="none" strike="noStrike" baseline="0" dirty="0" smtClean="0">
                <a:latin typeface="Arial" panose="020B0604020202020204" pitchFamily="34" charset="0"/>
              </a:rPr>
              <a:t> and Christiansen, 1997; </a:t>
            </a:r>
            <a:r>
              <a:rPr lang="en-CA" sz="1800" b="0" i="0" u="none" strike="noStrike" baseline="0" dirty="0" err="1" smtClean="0">
                <a:latin typeface="Arial" panose="020B0604020202020204" pitchFamily="34" charset="0"/>
              </a:rPr>
              <a:t>Bardram</a:t>
            </a:r>
            <a:r>
              <a:rPr lang="en-CA" sz="1800" b="0" i="0" u="none" strike="noStrike" baseline="0" dirty="0" smtClean="0">
                <a:latin typeface="Arial" panose="020B0604020202020204" pitchFamily="34" charset="0"/>
              </a:rPr>
              <a:t>, 1998), American (</a:t>
            </a:r>
            <a:r>
              <a:rPr lang="en-CA" sz="1800" b="0" i="0" u="none" strike="noStrike" baseline="0" dirty="0" err="1" smtClean="0">
                <a:latin typeface="Arial" panose="020B0604020202020204" pitchFamily="34" charset="0"/>
              </a:rPr>
              <a:t>Nardi</a:t>
            </a:r>
            <a:r>
              <a:rPr lang="en-CA" sz="1800" b="0" i="0" u="none" strike="noStrike" baseline="0" dirty="0" smtClean="0">
                <a:latin typeface="Arial" panose="020B0604020202020204" pitchFamily="34" charset="0"/>
              </a:rPr>
              <a:t>, 1996), Australian (</a:t>
            </a:r>
            <a:r>
              <a:rPr lang="en-CA" sz="1800" b="0" i="0" u="none" strike="noStrike" baseline="0" dirty="0" err="1" smtClean="0">
                <a:latin typeface="Arial" panose="020B0604020202020204" pitchFamily="34" charset="0"/>
              </a:rPr>
              <a:t>Hasan</a:t>
            </a:r>
            <a:r>
              <a:rPr lang="en-CA" sz="1800" b="0" i="0" u="none" strike="noStrike" baseline="0" dirty="0" smtClean="0">
                <a:latin typeface="Arial" panose="020B0604020202020204" pitchFamily="34" charset="0"/>
              </a:rPr>
              <a:t> et al., 1998) and British researchers (</a:t>
            </a:r>
            <a:r>
              <a:rPr lang="en-CA" sz="1800" b="0" i="0" u="none" strike="noStrike" baseline="0" dirty="0" err="1" smtClean="0">
                <a:latin typeface="Arial" panose="020B0604020202020204" pitchFamily="34" charset="0"/>
              </a:rPr>
              <a:t>Blackler</a:t>
            </a:r>
            <a:r>
              <a:rPr lang="en-CA" sz="1800" b="0" i="0" u="none" strike="noStrike" baseline="0" dirty="0" smtClean="0">
                <a:latin typeface="Arial" panose="020B0604020202020204" pitchFamily="34" charset="0"/>
              </a:rPr>
              <a:t>, 1993, 1995). </a:t>
            </a:r>
          </a:p>
          <a:p>
            <a:pPr marL="360363" indent="-360363">
              <a:lnSpc>
                <a:spcPts val="2100"/>
              </a:lnSpc>
              <a:spcBef>
                <a:spcPts val="0"/>
              </a:spcBef>
            </a:pPr>
            <a:r>
              <a:rPr lang="en-CA" sz="1800" b="0" i="0" u="none" strike="noStrike" baseline="0" dirty="0" err="1" smtClean="0">
                <a:latin typeface="Arial" panose="020B0604020202020204" pitchFamily="34" charset="0"/>
              </a:rPr>
              <a:t>Engeström’s</a:t>
            </a:r>
            <a:r>
              <a:rPr lang="en-CA" sz="1800" b="0" i="0" u="none" strike="noStrike" baseline="0" dirty="0" smtClean="0">
                <a:latin typeface="Arial" panose="020B0604020202020204" pitchFamily="34" charset="0"/>
              </a:rPr>
              <a:t> account of activity theory is probably the dominant formulation in use in the study of information systems, HCI and CSCW research. </a:t>
            </a:r>
          </a:p>
          <a:p>
            <a:pPr marL="360363" indent="-360363">
              <a:lnSpc>
                <a:spcPts val="2100"/>
              </a:lnSpc>
              <a:spcBef>
                <a:spcPts val="0"/>
              </a:spcBef>
            </a:pPr>
            <a:r>
              <a:rPr lang="en-CA" sz="1800" b="0" i="0" u="none" strike="noStrike" baseline="0" dirty="0" smtClean="0">
                <a:latin typeface="Arial" panose="020B0604020202020204" pitchFamily="34" charset="0"/>
              </a:rPr>
              <a:t>In such research there is perhaps a greater focus on the role of activity per se rather than history and culture. </a:t>
            </a:r>
          </a:p>
          <a:p>
            <a:pPr marL="360363" indent="-360363">
              <a:lnSpc>
                <a:spcPts val="2100"/>
              </a:lnSpc>
              <a:spcBef>
                <a:spcPts val="0"/>
              </a:spcBef>
            </a:pPr>
            <a:r>
              <a:rPr lang="en-CA" sz="1800" b="0" i="0" u="none" strike="noStrike" baseline="0" dirty="0" smtClean="0">
                <a:latin typeface="Arial" panose="020B0604020202020204" pitchFamily="34" charset="0"/>
              </a:rPr>
              <a:t>Reflecting this, Engeström has formulated three basic principles, building on the work of earlier activity theorists, which are widely used and cited within the activity theory community:</a:t>
            </a:r>
          </a:p>
          <a:p>
            <a:pPr marL="785813" lvl="1" indent="-485775">
              <a:lnSpc>
                <a:spcPts val="2100"/>
              </a:lnSpc>
              <a:spcBef>
                <a:spcPts val="0"/>
              </a:spcBef>
              <a:buNone/>
            </a:pPr>
            <a:r>
              <a:rPr lang="en-CA" sz="1800" dirty="0">
                <a:solidFill>
                  <a:srgbClr val="007FA3"/>
                </a:solidFill>
                <a:latin typeface="Arial" panose="020B0604020202020204" pitchFamily="34" charset="0"/>
              </a:rPr>
              <a:t>(</a:t>
            </a:r>
            <a:r>
              <a:rPr lang="en-CA" sz="1800" dirty="0" smtClean="0">
                <a:solidFill>
                  <a:srgbClr val="007FA3"/>
                </a:solidFill>
                <a:latin typeface="Arial" panose="020B0604020202020204" pitchFamily="34" charset="0"/>
              </a:rPr>
              <a:t>a)	</a:t>
            </a:r>
            <a:r>
              <a:rPr lang="en-CA" sz="1800" b="0" i="0" u="none" strike="noStrike" baseline="0" dirty="0" smtClean="0">
                <a:latin typeface="Arial" panose="020B0604020202020204" pitchFamily="34" charset="0"/>
              </a:rPr>
              <a:t>activities as the smallest meaningful unit of analysis (originally identified by Leont’ev);</a:t>
            </a:r>
          </a:p>
          <a:p>
            <a:pPr marL="785813" lvl="1" indent="-485775">
              <a:lnSpc>
                <a:spcPts val="2100"/>
              </a:lnSpc>
              <a:spcBef>
                <a:spcPts val="0"/>
              </a:spcBef>
              <a:buNone/>
            </a:pPr>
            <a:r>
              <a:rPr lang="en-CA" sz="1800" dirty="0" smtClean="0">
                <a:solidFill>
                  <a:srgbClr val="007FA3"/>
                </a:solidFill>
                <a:latin typeface="Arial" panose="020B0604020202020204" pitchFamily="34" charset="0"/>
              </a:rPr>
              <a:t>(b)	</a:t>
            </a:r>
            <a:r>
              <a:rPr lang="en-CA" sz="1800" b="0" i="0" u="none" strike="noStrike" baseline="0" dirty="0" smtClean="0">
                <a:latin typeface="Arial" panose="020B0604020202020204" pitchFamily="34" charset="0"/>
              </a:rPr>
              <a:t>the principle of self-organizing activity systems driven by contradictions; and</a:t>
            </a:r>
          </a:p>
          <a:p>
            <a:pPr marL="785813" lvl="1" indent="-485775">
              <a:lnSpc>
                <a:spcPts val="2100"/>
              </a:lnSpc>
              <a:spcBef>
                <a:spcPts val="0"/>
              </a:spcBef>
              <a:buNone/>
            </a:pPr>
            <a:r>
              <a:rPr lang="en-CA" sz="1800" dirty="0" smtClean="0">
                <a:solidFill>
                  <a:srgbClr val="007FA3"/>
                </a:solidFill>
                <a:latin typeface="Arial" panose="020B0604020202020204" pitchFamily="34" charset="0"/>
              </a:rPr>
              <a:t>(c)	</a:t>
            </a:r>
            <a:r>
              <a:rPr lang="en-CA" sz="1800" b="0" i="0" u="none" strike="noStrike" baseline="0" dirty="0" smtClean="0">
                <a:latin typeface="Arial" panose="020B0604020202020204" pitchFamily="34" charset="0"/>
              </a:rPr>
              <a:t>changes in activities (and by extension the organization hosting them) as instantiations of cycles of expansive learning.</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3140723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2508"/>
            <a:ext cx="7886700" cy="530370"/>
          </a:xfrm>
        </p:spPr>
        <p:txBody>
          <a:bodyPr/>
          <a:lstStyle/>
          <a:p>
            <a:r>
              <a:rPr lang="en-US" sz="3600" i="0" u="none" strike="noStrike" kern="1400" baseline="0" dirty="0">
                <a:latin typeface="Arial" panose="020B0604020202020204" pitchFamily="34" charset="0"/>
              </a:rPr>
              <a:t>The structure of an </a:t>
            </a:r>
            <a:r>
              <a:rPr lang="en-US" sz="3600" i="0" u="none" strike="noStrike" kern="1400" baseline="0" dirty="0" smtClean="0">
                <a:latin typeface="Arial" panose="020B0604020202020204" pitchFamily="34" charset="0"/>
              </a:rPr>
              <a:t>activity (1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37991"/>
            <a:ext cx="8194263" cy="4845334"/>
          </a:xfrm>
        </p:spPr>
        <p:txBody>
          <a:bodyPr>
            <a:normAutofit fontScale="70000" lnSpcReduction="20000"/>
          </a:bodyPr>
          <a:lstStyle/>
          <a:p>
            <a:pPr marL="360363" indent="-360363">
              <a:lnSpc>
                <a:spcPct val="120000"/>
              </a:lnSpc>
            </a:pPr>
            <a:r>
              <a:rPr lang="en-CA" b="0" i="0" u="none" strike="noStrike" baseline="0" dirty="0" smtClean="0">
                <a:latin typeface="Arial" panose="020B0604020202020204" pitchFamily="34" charset="0"/>
              </a:rPr>
              <a:t>Central to activity theory is the concept that all purposive human activity can be characterized by a triadic interaction between a subject (one or more people) and the group’s object (or purpose) mediated by artefacts or tools. </a:t>
            </a:r>
          </a:p>
          <a:p>
            <a:pPr marL="360363" indent="-360363">
              <a:lnSpc>
                <a:spcPct val="120000"/>
              </a:lnSpc>
            </a:pPr>
            <a:r>
              <a:rPr lang="en-CA" b="0" i="0" u="none" strike="noStrike" baseline="0" dirty="0" smtClean="0">
                <a:latin typeface="Arial" panose="020B0604020202020204" pitchFamily="34" charset="0"/>
              </a:rPr>
              <a:t>In activity theory terms, the subject is the individual or individuals carrying out the activity, the artefact is any tool or representation used in that activity, whether external or internal to the subject, and the object encompasses both the purpose of the activity and its product or output. </a:t>
            </a:r>
          </a:p>
          <a:p>
            <a:pPr marL="360363" indent="-360363">
              <a:lnSpc>
                <a:spcPct val="120000"/>
              </a:lnSpc>
            </a:pPr>
            <a:r>
              <a:rPr lang="en-CA" b="0" i="0" u="none" strike="noStrike" baseline="0" dirty="0" smtClean="0">
                <a:latin typeface="Arial" panose="020B0604020202020204" pitchFamily="34" charset="0"/>
              </a:rPr>
              <a:t>Subsequent developments of activity theory by Engeström and others have added more elements to the original formulation: </a:t>
            </a:r>
          </a:p>
          <a:p>
            <a:pPr marL="360363" indent="-360363">
              <a:lnSpc>
                <a:spcPct val="120000"/>
              </a:lnSpc>
            </a:pPr>
            <a:r>
              <a:rPr lang="en-CA" b="0" i="0" u="none" strike="noStrike" baseline="0" dirty="0" smtClean="0">
                <a:latin typeface="Arial" panose="020B0604020202020204" pitchFamily="34" charset="0"/>
              </a:rPr>
              <a:t>community (all other groups with a stake in the activity), </a:t>
            </a:r>
          </a:p>
          <a:p>
            <a:pPr marL="360363" indent="-360363">
              <a:lnSpc>
                <a:spcPct val="120000"/>
              </a:lnSpc>
            </a:pPr>
            <a:r>
              <a:rPr lang="en-CA" b="0" i="0" u="none" strike="noStrike" baseline="0" dirty="0" smtClean="0">
                <a:latin typeface="Arial" panose="020B0604020202020204" pitchFamily="34" charset="0"/>
              </a:rPr>
              <a:t>the division of labour (the horizontal and vertical divisions of responsibilities and power within the activity) and </a:t>
            </a:r>
          </a:p>
          <a:p>
            <a:pPr marL="360363" indent="-360363">
              <a:lnSpc>
                <a:spcPct val="120000"/>
              </a:lnSpc>
            </a:pPr>
            <a:r>
              <a:rPr lang="en-CA" b="0" i="0" u="none" strike="noStrike" baseline="0" dirty="0" smtClean="0">
                <a:latin typeface="Arial" panose="020B0604020202020204" pitchFamily="34" charset="0"/>
              </a:rPr>
              <a:t>praxis (the formal and informal rules and norms governing the relations between the subjects and the wider community for the activity). </a:t>
            </a:r>
          </a:p>
          <a:p>
            <a:pPr marL="360363" indent="-360363">
              <a:lnSpc>
                <a:spcPct val="120000"/>
              </a:lnSpc>
            </a:pPr>
            <a:r>
              <a:rPr lang="en-CA" b="0" i="0" u="none" strike="noStrike" baseline="0" dirty="0" smtClean="0">
                <a:latin typeface="Arial" panose="020B0604020202020204" pitchFamily="34" charset="0"/>
              </a:rPr>
              <a:t>These relationships are often represented by an activity triangle. </a:t>
            </a:r>
          </a:p>
          <a:p>
            <a:pPr marL="360363" indent="-360363">
              <a:lnSpc>
                <a:spcPct val="120000"/>
              </a:lnSpc>
            </a:pPr>
            <a:r>
              <a:rPr lang="en-CA" b="0" i="0" u="none" strike="noStrike" baseline="0" dirty="0" smtClean="0">
                <a:latin typeface="Arial" panose="020B0604020202020204" pitchFamily="34" charset="0"/>
              </a:rPr>
              <a:t>Thus activities are social and collective in nature.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985434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4507"/>
            <a:ext cx="7886700" cy="585788"/>
          </a:xfrm>
        </p:spPr>
        <p:txBody>
          <a:bodyPr/>
          <a:lstStyle/>
          <a:p>
            <a:r>
              <a:rPr lang="en-US" sz="3600" i="0" u="none" strike="noStrike" kern="1400" baseline="0" dirty="0">
                <a:latin typeface="Arial" panose="020B0604020202020204" pitchFamily="34" charset="0"/>
              </a:rPr>
              <a:t>The structure of an </a:t>
            </a:r>
            <a:r>
              <a:rPr lang="en-US" sz="3600" i="0" u="none" strike="noStrike" kern="1400" baseline="0" dirty="0" smtClean="0">
                <a:latin typeface="Arial" panose="020B0604020202020204" pitchFamily="34" charset="0"/>
              </a:rPr>
              <a:t>activity (2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8752"/>
            <a:ext cx="8228013" cy="4752975"/>
          </a:xfrm>
        </p:spPr>
        <p:txBody>
          <a:bodyPr>
            <a:normAutofit fontScale="85000" lnSpcReduction="20000"/>
          </a:bodyPr>
          <a:lstStyle/>
          <a:p>
            <a:pPr marL="360363" indent="-360363">
              <a:lnSpc>
                <a:spcPct val="120000"/>
              </a:lnSpc>
            </a:pPr>
            <a:r>
              <a:rPr lang="en-CA" b="0" i="0" u="none" strike="noStrike" baseline="0" dirty="0" smtClean="0">
                <a:latin typeface="Arial" panose="020B0604020202020204" pitchFamily="34" charset="0"/>
              </a:rPr>
              <a:t>The use of activity triangles is widespread in the activity theory literature but it must be remembered that this is only a partial representation of an activity. </a:t>
            </a:r>
          </a:p>
          <a:p>
            <a:pPr marL="360363" indent="-360363">
              <a:lnSpc>
                <a:spcPct val="120000"/>
              </a:lnSpc>
            </a:pPr>
            <a:r>
              <a:rPr lang="en-CA" b="0" i="0" u="none" strike="noStrike" baseline="0" dirty="0" smtClean="0">
                <a:latin typeface="Arial" panose="020B0604020202020204" pitchFamily="34" charset="0"/>
              </a:rPr>
              <a:t>The triangle should be regarded as a nexus, existing as it does in a continuum of development and learning and in turn masking its internal structure.</a:t>
            </a:r>
          </a:p>
          <a:p>
            <a:pPr marL="360363" indent="-360363">
              <a:lnSpc>
                <a:spcPct val="120000"/>
              </a:lnSpc>
            </a:pPr>
            <a:r>
              <a:rPr lang="en-CA" b="0" i="0" u="none" strike="noStrike" baseline="0" dirty="0" smtClean="0">
                <a:latin typeface="Arial" panose="020B0604020202020204" pitchFamily="34" charset="0"/>
              </a:rPr>
              <a:t>Within the activity are the individual actions by which it is carried out. </a:t>
            </a:r>
          </a:p>
          <a:p>
            <a:pPr marL="360363" indent="-360363">
              <a:lnSpc>
                <a:spcPct val="120000"/>
              </a:lnSpc>
            </a:pPr>
            <a:r>
              <a:rPr lang="en-CA" b="0" i="0" u="none" strike="noStrike" baseline="0" dirty="0" smtClean="0">
                <a:latin typeface="Arial" panose="020B0604020202020204" pitchFamily="34" charset="0"/>
              </a:rPr>
              <a:t>These are each directed at achieving a particular goal mediated by the use of an artefact. </a:t>
            </a:r>
          </a:p>
          <a:p>
            <a:pPr marL="360363" indent="-360363">
              <a:lnSpc>
                <a:spcPct val="120000"/>
              </a:lnSpc>
            </a:pPr>
            <a:r>
              <a:rPr lang="en-CA" b="0" i="0" u="none" strike="noStrike" baseline="0" dirty="0" smtClean="0">
                <a:latin typeface="Arial" panose="020B0604020202020204" pitchFamily="34" charset="0"/>
              </a:rPr>
              <a:t>Actions, in turn, are executed by means of operations: lower-level steps that do not require conscious attention. </a:t>
            </a:r>
          </a:p>
          <a:p>
            <a:pPr marL="360363" indent="-360363">
              <a:lnSpc>
                <a:spcPct val="120000"/>
              </a:lnSpc>
            </a:pPr>
            <a:r>
              <a:rPr lang="en-CA" b="0" i="0" u="none" strike="noStrike" baseline="0" dirty="0" smtClean="0">
                <a:latin typeface="Arial" panose="020B0604020202020204" pitchFamily="34" charset="0"/>
              </a:rPr>
              <a:t>Thus activities are social and collective in nature (see Figure 23.6).</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5100067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3201"/>
            <a:ext cx="7886700" cy="807460"/>
          </a:xfrm>
        </p:spPr>
        <p:txBody>
          <a:bodyPr/>
          <a:lstStyle/>
          <a:p>
            <a:r>
              <a:rPr lang="en-US" sz="3600" i="0" u="none" strike="noStrike" kern="1400" baseline="0" dirty="0">
                <a:latin typeface="Arial" panose="020B0604020202020204" pitchFamily="34" charset="0"/>
              </a:rPr>
              <a:t>The internal structure of an activity</a:t>
            </a:r>
          </a:p>
        </p:txBody>
      </p:sp>
      <p:sp>
        <p:nvSpPr>
          <p:cNvPr id="3" name="Text Placeholder 2"/>
          <p:cNvSpPr>
            <a:spLocks noGrp="1"/>
          </p:cNvSpPr>
          <p:nvPr>
            <p:ph type="body" idx="4294967295"/>
          </p:nvPr>
        </p:nvSpPr>
        <p:spPr>
          <a:xfrm>
            <a:off x="662399" y="1419516"/>
            <a:ext cx="8194263" cy="3623830"/>
          </a:xfrm>
        </p:spPr>
        <p:txBody>
          <a:bodyPr/>
          <a:lstStyle/>
          <a:p>
            <a:pPr marL="360363" indent="-360363"/>
            <a:r>
              <a:rPr lang="en-CA" b="0" i="0" u="none" strike="noStrike" baseline="0" dirty="0" smtClean="0">
                <a:latin typeface="Arial" panose="020B0604020202020204" pitchFamily="34" charset="0"/>
              </a:rPr>
              <a:t>Activities are realized by way of an aggregation of mediated actions, which, in turn, are achieved by a series of low-level operations. </a:t>
            </a:r>
          </a:p>
          <a:p>
            <a:pPr marL="360363" indent="-360363"/>
            <a:r>
              <a:rPr lang="en-CA" b="0" i="0" u="none" strike="noStrike" baseline="0" dirty="0" smtClean="0">
                <a:latin typeface="Arial" panose="020B0604020202020204" pitchFamily="34" charset="0"/>
              </a:rPr>
              <a:t>This structure, however, is flexible and may change as a consequence of learning, context or both (Figure 23.7).</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0765314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9857"/>
            <a:ext cx="7886700" cy="715098"/>
          </a:xfrm>
        </p:spPr>
        <p:txBody>
          <a:bodyPr/>
          <a:lstStyle/>
          <a:p>
            <a:r>
              <a:rPr lang="en-CA" sz="3600" i="0" u="none" strike="noStrike" kern="1400" baseline="0" dirty="0" smtClean="0">
                <a:latin typeface="Arial" panose="020B0604020202020204" pitchFamily="34" charset="0"/>
              </a:rPr>
              <a:t>Example (1 of 2)</a:t>
            </a:r>
            <a:endParaRPr lang="en-CA"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37991"/>
            <a:ext cx="8194263" cy="4752974"/>
          </a:xfrm>
        </p:spPr>
        <p:txBody>
          <a:bodyPr>
            <a:noAutofit/>
          </a:bodyPr>
          <a:lstStyle/>
          <a:p>
            <a:pPr marL="360363" indent="-360363">
              <a:spcBef>
                <a:spcPts val="300"/>
              </a:spcBef>
            </a:pPr>
            <a:r>
              <a:rPr lang="en-CA" sz="1800" dirty="0">
                <a:latin typeface="Arial" panose="020B0604020202020204" pitchFamily="34" charset="0"/>
              </a:rPr>
              <a:t>By way of example, consider the process of learning to use a complex interactive device such as a motor car. </a:t>
            </a:r>
          </a:p>
          <a:p>
            <a:pPr marL="360363" indent="-360363">
              <a:spcBef>
                <a:spcPts val="300"/>
              </a:spcBef>
            </a:pPr>
            <a:r>
              <a:rPr lang="en-CA" sz="1800" dirty="0">
                <a:latin typeface="Arial" panose="020B0604020202020204" pitchFamily="34" charset="0"/>
              </a:rPr>
              <a:t>The object of the activity is probably quite complex, ranging from and probably including the need to be able to drive because of work commitments, the need to attract the opposite sex, because of peer pressure, because an indulgent parent has given you a car or the need to participate in a robbery. </a:t>
            </a:r>
          </a:p>
          <a:p>
            <a:pPr marL="360363" indent="-360363">
              <a:spcBef>
                <a:spcPts val="300"/>
              </a:spcBef>
            </a:pPr>
            <a:r>
              <a:rPr lang="en-CA" sz="1800" dirty="0">
                <a:latin typeface="Arial" panose="020B0604020202020204" pitchFamily="34" charset="0"/>
              </a:rPr>
              <a:t>The activity is realized by means of an aggregation of actions (i.e., obtain driving licence; insure car; take driving lessons; learn the Highway Code; get a job to pay for the petrol and so on). </a:t>
            </a:r>
          </a:p>
          <a:p>
            <a:pPr marL="360363" indent="-360363">
              <a:spcBef>
                <a:spcPts val="300"/>
              </a:spcBef>
            </a:pPr>
            <a:r>
              <a:rPr lang="en-CA" sz="1800" dirty="0">
                <a:latin typeface="Arial" panose="020B0604020202020204" pitchFamily="34" charset="0"/>
              </a:rPr>
              <a:t>These individual actions in their turn are realized by a set of operations (i.e., get driving licence application form, complete form, write out cheque for the licence, send off licence,  etc</a:t>
            </a:r>
            <a:r>
              <a:rPr lang="en-CA" sz="1800" dirty="0" smtClean="0">
                <a:latin typeface="Arial" panose="020B0604020202020204" pitchFamily="34" charset="0"/>
              </a:rPr>
              <a:t>.).</a:t>
            </a:r>
            <a:endParaRPr lang="en-CA" sz="1800" dirty="0">
              <a:latin typeface="Arial" panose="020B0604020202020204" pitchFamily="34" charset="0"/>
            </a:endParaRPr>
          </a:p>
        </p:txBody>
      </p:sp>
    </p:spTree>
    <p:extLst>
      <p:ext uri="{BB962C8B-B14F-4D97-AF65-F5344CB8AC3E}">
        <p14:creationId xmlns:p14="http://schemas.microsoft.com/office/powerpoint/2010/main" val="7136146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9857"/>
            <a:ext cx="7886700" cy="715098"/>
          </a:xfrm>
        </p:spPr>
        <p:txBody>
          <a:bodyPr/>
          <a:lstStyle/>
          <a:p>
            <a:r>
              <a:rPr lang="en-CA" sz="3600" i="0" u="none" strike="noStrike" kern="1400" baseline="0" dirty="0" smtClean="0">
                <a:latin typeface="Arial" panose="020B0604020202020204" pitchFamily="34" charset="0"/>
              </a:rPr>
              <a:t>Example (2 of 2)</a:t>
            </a:r>
            <a:endParaRPr lang="en-CA"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37991"/>
            <a:ext cx="8194263" cy="4752974"/>
          </a:xfrm>
        </p:spPr>
        <p:txBody>
          <a:bodyPr>
            <a:noAutofit/>
          </a:bodyPr>
          <a:lstStyle/>
          <a:p>
            <a:pPr marL="360363" indent="-360363">
              <a:spcBef>
                <a:spcPts val="300"/>
              </a:spcBef>
            </a:pPr>
            <a:r>
              <a:rPr lang="en-CA" sz="1800" dirty="0" smtClean="0">
                <a:latin typeface="Arial" panose="020B0604020202020204" pitchFamily="34" charset="0"/>
              </a:rPr>
              <a:t>This</a:t>
            </a:r>
            <a:r>
              <a:rPr lang="en-CA" sz="1800" dirty="0">
                <a:latin typeface="Arial" panose="020B0604020202020204" pitchFamily="34" charset="0"/>
              </a:rPr>
              <a:t>, of course, is an incomplete, static description of the activity whereas humans are constantly learning with practice, so when first presented with the intricacies of the gear lever (manual gear shift) it is likely that the process of disengaging the engine, shifting gear and reengaging the engine are under conscious control (thus the action of changing gear is realized by the following operations: depress clutch, shift to the top left, release clutch). </a:t>
            </a:r>
          </a:p>
          <a:p>
            <a:pPr marL="360363" indent="-360363">
              <a:spcBef>
                <a:spcPts val="300"/>
              </a:spcBef>
            </a:pPr>
            <a:r>
              <a:rPr lang="en-CA" sz="1800" dirty="0">
                <a:latin typeface="Arial" panose="020B0604020202020204" pitchFamily="34" charset="0"/>
              </a:rPr>
              <a:t>Thus the focus of attention is at the operations level but with practice attention will tend to slide down the hierarchy as the action becomes automatic. </a:t>
            </a:r>
          </a:p>
          <a:p>
            <a:pPr marL="360363" indent="-360363">
              <a:spcBef>
                <a:spcPts val="300"/>
              </a:spcBef>
            </a:pPr>
            <a:r>
              <a:rPr lang="en-CA" sz="1800" dirty="0">
                <a:latin typeface="Arial" panose="020B0604020202020204" pitchFamily="34" charset="0"/>
              </a:rPr>
              <a:t>Over time, actions become automatic and the activity itself is effectively demoted to that of an action – unless circumstances change. </a:t>
            </a:r>
          </a:p>
          <a:p>
            <a:pPr marL="360363" indent="-360363">
              <a:spcBef>
                <a:spcPts val="300"/>
              </a:spcBef>
            </a:pPr>
            <a:r>
              <a:rPr lang="en-CA" sz="1800" dirty="0">
                <a:latin typeface="Arial" panose="020B0604020202020204" pitchFamily="34" charset="0"/>
              </a:rPr>
              <a:t>Such changes might include driving on the right (the British drive on the left), changing the make of motor car or driving a lorry, or being faced with the possibility of a collision. </a:t>
            </a:r>
          </a:p>
          <a:p>
            <a:pPr marL="360363" indent="-360363">
              <a:spcBef>
                <a:spcPts val="300"/>
              </a:spcBef>
            </a:pPr>
            <a:r>
              <a:rPr lang="en-CA" sz="1800" dirty="0">
                <a:latin typeface="Arial" panose="020B0604020202020204" pitchFamily="34" charset="0"/>
              </a:rPr>
              <a:t>In such circumstances consciousness becomes refocused at the level demanded by the context.</a:t>
            </a:r>
          </a:p>
        </p:txBody>
      </p:sp>
    </p:spTree>
    <p:extLst>
      <p:ext uri="{BB962C8B-B14F-4D97-AF65-F5344CB8AC3E}">
        <p14:creationId xmlns:p14="http://schemas.microsoft.com/office/powerpoint/2010/main" val="3234204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1732" y="331145"/>
            <a:ext cx="8600536" cy="687388"/>
          </a:xfrm>
        </p:spPr>
        <p:txBody>
          <a:bodyPr/>
          <a:lstStyle/>
          <a:p>
            <a:r>
              <a:rPr lang="en-US" sz="3600" i="0" u="none" strike="noStrike" kern="1400" baseline="0" dirty="0">
                <a:latin typeface="Arial" panose="020B0604020202020204" pitchFamily="34" charset="0"/>
              </a:rPr>
              <a:t>Human information </a:t>
            </a:r>
            <a:r>
              <a:rPr lang="en-US" sz="3600" i="0" u="none" strike="noStrike" kern="1400" baseline="0" dirty="0" smtClean="0">
                <a:latin typeface="Arial" panose="020B0604020202020204" pitchFamily="34" charset="0"/>
              </a:rPr>
              <a:t>processing (1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38664"/>
            <a:ext cx="8194263" cy="4793225"/>
          </a:xfrm>
        </p:spPr>
        <p:txBody>
          <a:bodyPr>
            <a:normAutofit fontScale="77500" lnSpcReduction="20000"/>
          </a:bodyPr>
          <a:lstStyle/>
          <a:p>
            <a:pPr marL="360363" indent="-360363">
              <a:lnSpc>
                <a:spcPct val="120000"/>
              </a:lnSpc>
            </a:pPr>
            <a:r>
              <a:rPr lang="en-CA" b="0" i="0" u="none" strike="noStrike" baseline="0" dirty="0" smtClean="0">
                <a:latin typeface="Arial" panose="020B0604020202020204" pitchFamily="34" charset="0"/>
              </a:rPr>
              <a:t>In 1983, Card et al. published </a:t>
            </a:r>
            <a:r>
              <a:rPr lang="en-CA" b="0" i="1" u="none" strike="noStrike" baseline="0" dirty="0" smtClean="0">
                <a:latin typeface="Arial" panose="020B0604020202020204" pitchFamily="34" charset="0"/>
              </a:rPr>
              <a:t>The Psychology of Human–Computer Interaction</a:t>
            </a:r>
            <a:r>
              <a:rPr lang="en-CA" b="0" i="0" u="none" strike="noStrike" baseline="0" dirty="0" smtClean="0">
                <a:latin typeface="Arial" panose="020B0604020202020204" pitchFamily="34" charset="0"/>
              </a:rPr>
              <a:t>. </a:t>
            </a:r>
          </a:p>
          <a:p>
            <a:pPr marL="360363" indent="-360363">
              <a:lnSpc>
                <a:spcPct val="120000"/>
              </a:lnSpc>
            </a:pPr>
            <a:r>
              <a:rPr lang="en-CA" b="0" i="0" u="none" strike="noStrike" baseline="0" dirty="0" smtClean="0">
                <a:latin typeface="Arial" panose="020B0604020202020204" pitchFamily="34" charset="0"/>
              </a:rPr>
              <a:t>In the preface to this, one of the first and certainly the most celebrated book on psychology and HCI, we find this earnest hope expressed:</a:t>
            </a:r>
          </a:p>
          <a:p>
            <a:pPr marL="360363" indent="-360363">
              <a:lnSpc>
                <a:spcPct val="120000"/>
              </a:lnSpc>
            </a:pPr>
            <a:r>
              <a:rPr lang="en-CA" b="0" i="0" u="none" strike="noStrike" baseline="0" dirty="0" smtClean="0">
                <a:latin typeface="Arial" panose="020B0604020202020204" pitchFamily="34" charset="0"/>
              </a:rPr>
              <a:t>The domain of concern to us, and the subject of this book, is how humans interact with computers. A scientific psychology should help us in arranging the interface so it is easy, efficient and error free—even enjoyable.	(Card et al., (1983), p. vii)</a:t>
            </a:r>
          </a:p>
          <a:p>
            <a:pPr marL="360363" indent="-360363">
              <a:lnSpc>
                <a:spcPct val="120000"/>
              </a:lnSpc>
            </a:pPr>
            <a:r>
              <a:rPr lang="en-CA" b="0" i="0" u="none" strike="noStrike" baseline="0" dirty="0" smtClean="0">
                <a:latin typeface="Arial" panose="020B0604020202020204" pitchFamily="34" charset="0"/>
              </a:rPr>
              <a:t>The book has at its core the Model Human Processor which is a simplified model of human information processing from the perspective of </a:t>
            </a:r>
          </a:p>
          <a:p>
            <a:pPr marL="0" indent="0">
              <a:lnSpc>
                <a:spcPct val="120000"/>
              </a:lnSpc>
              <a:buNone/>
            </a:pPr>
            <a:r>
              <a:rPr lang="en-CA" b="0" i="0" u="none" strike="noStrike" baseline="0" dirty="0" smtClean="0">
                <a:latin typeface="Arial" panose="020B0604020202020204" pitchFamily="34" charset="0"/>
              </a:rPr>
              <a:t>     </a:t>
            </a:r>
            <a:r>
              <a:rPr lang="en-CA" b="0" i="0" u="none" strike="noStrike" baseline="0" dirty="0" smtClean="0">
                <a:solidFill>
                  <a:srgbClr val="007FA3"/>
                </a:solidFill>
                <a:latin typeface="Arial" panose="020B0604020202020204" pitchFamily="34" charset="0"/>
              </a:rPr>
              <a:t>(a)</a:t>
            </a:r>
            <a:r>
              <a:rPr lang="en-CA" b="0" i="0" u="none" strike="noStrike" baseline="0" dirty="0" smtClean="0">
                <a:latin typeface="Arial" panose="020B0604020202020204" pitchFamily="34" charset="0"/>
              </a:rPr>
              <a:t> the psychological knowledge at that time and </a:t>
            </a:r>
          </a:p>
          <a:p>
            <a:pPr marL="0" indent="0">
              <a:lnSpc>
                <a:spcPct val="120000"/>
              </a:lnSpc>
              <a:buNone/>
            </a:pPr>
            <a:r>
              <a:rPr lang="en-CA" b="0" i="0" u="none" strike="noStrike" baseline="0" dirty="0" smtClean="0">
                <a:latin typeface="Arial" panose="020B0604020202020204" pitchFamily="34" charset="0"/>
              </a:rPr>
              <a:t>     </a:t>
            </a:r>
            <a:r>
              <a:rPr lang="en-CA" b="0" i="0" u="none" strike="noStrike" baseline="0" dirty="0" smtClean="0">
                <a:solidFill>
                  <a:srgbClr val="007FA3"/>
                </a:solidFill>
                <a:latin typeface="Arial" panose="020B0604020202020204" pitchFamily="34" charset="0"/>
              </a:rPr>
              <a:t>(b) </a:t>
            </a:r>
            <a:r>
              <a:rPr lang="en-CA" b="0" i="0" u="none" strike="noStrike" baseline="0" dirty="0" smtClean="0">
                <a:latin typeface="Arial" panose="020B0604020202020204" pitchFamily="34" charset="0"/>
              </a:rPr>
              <a:t>a task-based approach to human–computer interaction. </a:t>
            </a:r>
          </a:p>
          <a:p>
            <a:pPr marL="360363" indent="-360363">
              <a:lnSpc>
                <a:spcPct val="120000"/>
              </a:lnSpc>
            </a:pPr>
            <a:r>
              <a:rPr lang="en-CA" b="0" i="0" u="none" strike="noStrike" baseline="0" dirty="0" smtClean="0">
                <a:latin typeface="Arial" panose="020B0604020202020204" pitchFamily="34" charset="0"/>
              </a:rPr>
              <a:t>Task-based approaches to HCI are concerned with looking at people trying to achieve a specific goal (they are discussed in Chapter 11).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89592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2509"/>
            <a:ext cx="7886700" cy="530370"/>
          </a:xfrm>
        </p:spPr>
        <p:txBody>
          <a:bodyPr/>
          <a:lstStyle/>
          <a:p>
            <a:r>
              <a:rPr lang="en-US" sz="3600" i="0" u="none" strike="noStrike" kern="1400" baseline="0" dirty="0">
                <a:latin typeface="Arial" panose="020B0604020202020204" pitchFamily="34" charset="0"/>
              </a:rPr>
              <a:t>Activities</a:t>
            </a:r>
          </a:p>
        </p:txBody>
      </p:sp>
      <p:sp>
        <p:nvSpPr>
          <p:cNvPr id="3" name="Text Placeholder 2"/>
          <p:cNvSpPr>
            <a:spLocks noGrp="1"/>
          </p:cNvSpPr>
          <p:nvPr>
            <p:ph type="body" idx="4294967295"/>
          </p:nvPr>
        </p:nvSpPr>
        <p:spPr>
          <a:xfrm>
            <a:off x="662400" y="1463102"/>
            <a:ext cx="8191069" cy="4792804"/>
          </a:xfrm>
        </p:spPr>
        <p:txBody>
          <a:bodyPr>
            <a:normAutofit fontScale="62500" lnSpcReduction="20000"/>
          </a:bodyPr>
          <a:lstStyle/>
          <a:p>
            <a:pPr marL="360363" indent="-360363">
              <a:lnSpc>
                <a:spcPct val="120000"/>
              </a:lnSpc>
            </a:pPr>
            <a:r>
              <a:rPr lang="en-CA" b="0" i="0" u="none" strike="noStrike" baseline="0" dirty="0" smtClean="0">
                <a:latin typeface="Arial" panose="020B0604020202020204" pitchFamily="34" charset="0"/>
              </a:rPr>
              <a:t>Thus, this alternative formulation of the nature and structure of an activity is of interest for a number of reasons. </a:t>
            </a:r>
          </a:p>
          <a:p>
            <a:pPr marL="360363" indent="-360363">
              <a:lnSpc>
                <a:spcPct val="120000"/>
              </a:lnSpc>
            </a:pPr>
            <a:r>
              <a:rPr lang="en-CA" b="0" i="0" u="none" strike="noStrike" baseline="0" dirty="0" smtClean="0">
                <a:latin typeface="Arial" panose="020B0604020202020204" pitchFamily="34" charset="0"/>
              </a:rPr>
              <a:t>First, this theory of activity has, at its heart, a hierarchical task-like structure. </a:t>
            </a:r>
          </a:p>
          <a:p>
            <a:pPr marL="360363" indent="-360363">
              <a:lnSpc>
                <a:spcPct val="120000"/>
              </a:lnSpc>
            </a:pPr>
            <a:r>
              <a:rPr lang="en-CA" b="0" i="0" u="none" strike="noStrike" baseline="0" dirty="0" smtClean="0">
                <a:latin typeface="Arial" panose="020B0604020202020204" pitchFamily="34" charset="0"/>
              </a:rPr>
              <a:t>Second, it introduces the ideas of consciousness and motivation at the heart of the activity. Leont’ev (2009) offers a mechanism by which the focus (and locus) of consciousness moves between these various levels of abstraction—up and down the hierarchy depending on the demands of the context.</a:t>
            </a:r>
          </a:p>
          <a:p>
            <a:pPr marL="360363" indent="-360363">
              <a:lnSpc>
                <a:spcPct val="120000"/>
              </a:lnSpc>
            </a:pPr>
            <a:r>
              <a:rPr lang="en-CA" b="0" i="0" u="none" strike="noStrike" baseline="0" dirty="0" smtClean="0">
                <a:latin typeface="Arial" panose="020B0604020202020204" pitchFamily="34" charset="0"/>
              </a:rPr>
              <a:t>Activity theory is perhaps unique among accounts of work in placing such a strong emphasis on the role of individual and group or collective learning. </a:t>
            </a:r>
          </a:p>
          <a:p>
            <a:pPr marL="360363" indent="-360363">
              <a:lnSpc>
                <a:spcPct val="120000"/>
              </a:lnSpc>
            </a:pPr>
            <a:r>
              <a:rPr lang="en-CA" b="0" i="0" u="none" strike="noStrike" baseline="0" dirty="0" smtClean="0">
                <a:latin typeface="Arial" panose="020B0604020202020204" pitchFamily="34" charset="0"/>
              </a:rPr>
              <a:t>Vygotsky’s work on developmental learning has been a major influence on the thinking of Engeström, who extended the idea to encompass collective learning which he termed expansive learning (Engeström, 1987). </a:t>
            </a:r>
          </a:p>
          <a:p>
            <a:pPr marL="360363" indent="-360363">
              <a:lnSpc>
                <a:spcPct val="120000"/>
              </a:lnSpc>
            </a:pPr>
            <a:r>
              <a:rPr lang="en-CA" b="0" i="0" u="none" strike="noStrike" baseline="0" dirty="0" smtClean="0">
                <a:latin typeface="Arial" panose="020B0604020202020204" pitchFamily="34" charset="0"/>
              </a:rPr>
              <a:t>Engeström has demonstrated the usefulness of expansive learning with its cycles of internalization, questioning, reflection and externalization in the development of activities in a variety of domains (see</a:t>
            </a:r>
            <a:r>
              <a:rPr lang="en-CA" b="0" i="0" u="none" strike="noStrike" dirty="0" smtClean="0">
                <a:latin typeface="Arial" panose="020B0604020202020204" pitchFamily="34" charset="0"/>
              </a:rPr>
              <a:t> </a:t>
            </a:r>
            <a:r>
              <a:rPr lang="en-CA" b="0" i="0" u="none" strike="noStrike" baseline="0" dirty="0" smtClean="0">
                <a:latin typeface="Arial" panose="020B0604020202020204" pitchFamily="34" charset="0"/>
              </a:rPr>
              <a:t>Engeström, 1999). </a:t>
            </a:r>
          </a:p>
          <a:p>
            <a:pPr marL="360363" indent="-360363">
              <a:lnSpc>
                <a:spcPct val="120000"/>
              </a:lnSpc>
            </a:pPr>
            <a:r>
              <a:rPr lang="en-CA" b="0" i="0" u="none" strike="noStrike" baseline="0" dirty="0" smtClean="0">
                <a:latin typeface="Arial" panose="020B0604020202020204" pitchFamily="34" charset="0"/>
              </a:rPr>
              <a:t>The drivers for these expansive cycles of learning and development are contradictions within and between activities. </a:t>
            </a:r>
          </a:p>
          <a:p>
            <a:pPr marL="360363" indent="-360363">
              <a:lnSpc>
                <a:spcPct val="120000"/>
              </a:lnSpc>
            </a:pPr>
            <a:r>
              <a:rPr lang="en-CA" b="0" i="0" u="none" strike="noStrike" baseline="0" dirty="0" smtClean="0">
                <a:latin typeface="Arial" panose="020B0604020202020204" pitchFamily="34" charset="0"/>
              </a:rPr>
              <a:t>While this is something of a departure from Vygotsky, it has proved particularly valuable to HCI and CSCW researchers.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55397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578" y="81687"/>
            <a:ext cx="7886844" cy="1325563"/>
          </a:xfrm>
        </p:spPr>
        <p:txBody>
          <a:bodyPr/>
          <a:lstStyle/>
          <a:p>
            <a:r>
              <a:rPr lang="en-US" sz="3600" i="0" u="none" strike="noStrike" kern="1400" baseline="0" dirty="0" err="1">
                <a:latin typeface="Arial" panose="020B0604020202020204" pitchFamily="34" charset="0"/>
              </a:rPr>
              <a:t>Engeström’s</a:t>
            </a:r>
            <a:r>
              <a:rPr lang="en-US" sz="3600" i="0" u="none" strike="noStrike" kern="1400" baseline="0" dirty="0">
                <a:latin typeface="Arial" panose="020B0604020202020204" pitchFamily="34" charset="0"/>
              </a:rPr>
              <a:t> description of </a:t>
            </a:r>
            <a:r>
              <a:rPr lang="en-US" sz="3600" i="0" u="none" strike="noStrike" kern="1400" baseline="0" dirty="0" smtClean="0">
                <a:latin typeface="Arial" panose="020B0604020202020204" pitchFamily="34" charset="0"/>
              </a:rPr>
              <a:t>contradictions (1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530062"/>
            <a:ext cx="8194263" cy="4752974"/>
          </a:xfrm>
        </p:spPr>
        <p:txBody>
          <a:bodyPr>
            <a:noAutofit/>
          </a:bodyPr>
          <a:lstStyle/>
          <a:p>
            <a:pPr marL="360363" indent="-360363">
              <a:spcBef>
                <a:spcPts val="0"/>
              </a:spcBef>
            </a:pPr>
            <a:r>
              <a:rPr lang="en-CA" sz="1800" b="0" i="0" u="none" strike="noStrike" baseline="0" dirty="0" smtClean="0">
                <a:latin typeface="Arial" panose="020B0604020202020204" pitchFamily="34" charset="0"/>
              </a:rPr>
              <a:t>Activities are dynamic entities, having their roots in earlier activities and bearing the seeds of their own successors. They are subject to transformation in the light of contradictions. </a:t>
            </a:r>
          </a:p>
          <a:p>
            <a:pPr marL="360363" indent="-360363">
              <a:spcBef>
                <a:spcPts val="0"/>
              </a:spcBef>
            </a:pPr>
            <a:r>
              <a:rPr lang="en-CA" sz="1800" b="0" i="0" u="none" strike="noStrike" baseline="0" dirty="0" smtClean="0">
                <a:latin typeface="Arial" panose="020B0604020202020204" pitchFamily="34" charset="0"/>
              </a:rPr>
              <a:t>Those contradictions found within a single node of an activity are described as primary contradictions. </a:t>
            </a:r>
          </a:p>
          <a:p>
            <a:pPr marL="360363" indent="-360363">
              <a:spcBef>
                <a:spcPts val="0"/>
              </a:spcBef>
            </a:pPr>
            <a:r>
              <a:rPr lang="en-CA" sz="1800" b="0" i="0" u="none" strike="noStrike" baseline="0" dirty="0" smtClean="0">
                <a:latin typeface="Arial" panose="020B0604020202020204" pitchFamily="34" charset="0"/>
              </a:rPr>
              <a:t>In practice, this kind of contradiction can be understood in terms of breakdowns between actions or sets of actions that realize the activity. </a:t>
            </a:r>
          </a:p>
          <a:p>
            <a:pPr marL="360363" indent="-360363">
              <a:spcBef>
                <a:spcPts val="0"/>
              </a:spcBef>
            </a:pPr>
            <a:r>
              <a:rPr lang="en-CA" sz="1800" b="0" i="0" u="none" strike="noStrike" baseline="0" dirty="0" smtClean="0">
                <a:latin typeface="Arial" panose="020B0604020202020204" pitchFamily="34" charset="0"/>
              </a:rPr>
              <a:t>These actions are typically poly-motivated, that is, the same action is executed by different people for different reasons, or by the same person as a part of two separate activities, and it is this poly-motivation that may be at the root of subsequent contradictions. </a:t>
            </a:r>
          </a:p>
          <a:p>
            <a:pPr marL="360363" indent="-360363">
              <a:spcBef>
                <a:spcPts val="0"/>
              </a:spcBef>
            </a:pPr>
            <a:r>
              <a:rPr lang="en-CA" sz="1800" b="0" i="0" u="none" strike="noStrike" baseline="0" dirty="0" smtClean="0">
                <a:latin typeface="Arial" panose="020B0604020202020204" pitchFamily="34" charset="0"/>
              </a:rPr>
              <a:t>The next category of contradictions is those that occur between nodes and are described as secondary contradictions. </a:t>
            </a:r>
          </a:p>
          <a:p>
            <a:pPr marL="360363" indent="-360363">
              <a:spcBef>
                <a:spcPts val="0"/>
              </a:spcBef>
            </a:pPr>
            <a:r>
              <a:rPr lang="en-CA" sz="1800" b="0" i="0" u="none" strike="noStrike" baseline="0" dirty="0" smtClean="0">
                <a:latin typeface="Arial" panose="020B0604020202020204" pitchFamily="34" charset="0"/>
              </a:rPr>
              <a:t>Tertiary contradictions may be found when an activity is remodelled to take account of new motives or ways of working. Thus they occur between an existing activity and what is described as a ‘culturally more advanced form’ of that activity. </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18977358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2618" y="81976"/>
            <a:ext cx="8118764" cy="1325563"/>
          </a:xfrm>
        </p:spPr>
        <p:txBody>
          <a:bodyPr/>
          <a:lstStyle/>
          <a:p>
            <a:r>
              <a:rPr lang="en-US" sz="3600" i="0" u="none" strike="noStrike" kern="1400" baseline="0" dirty="0" err="1">
                <a:latin typeface="Arial" panose="020B0604020202020204" pitchFamily="34" charset="0"/>
              </a:rPr>
              <a:t>Engeström’s</a:t>
            </a:r>
            <a:r>
              <a:rPr lang="en-US" sz="3600" i="0" u="none" strike="noStrike" kern="1400" baseline="0" dirty="0">
                <a:latin typeface="Arial" panose="020B0604020202020204" pitchFamily="34" charset="0"/>
              </a:rPr>
              <a:t> description of </a:t>
            </a:r>
            <a:r>
              <a:rPr lang="en-US" sz="3600" i="0" u="none" strike="noStrike" kern="1400" baseline="0" dirty="0" smtClean="0">
                <a:latin typeface="Arial" panose="020B0604020202020204" pitchFamily="34" charset="0"/>
              </a:rPr>
              <a:t>contradictions (2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530351"/>
            <a:ext cx="8228013" cy="4752974"/>
          </a:xfrm>
        </p:spPr>
        <p:txBody>
          <a:bodyPr>
            <a:noAutofit/>
          </a:bodyPr>
          <a:lstStyle/>
          <a:p>
            <a:pPr marL="360363" indent="-360363"/>
            <a:r>
              <a:rPr lang="en-CA" sz="2100" b="0" i="0" u="none" strike="noStrike" baseline="0" dirty="0" smtClean="0">
                <a:latin typeface="Arial" panose="020B0604020202020204" pitchFamily="34" charset="0"/>
              </a:rPr>
              <a:t>A culturally more advanced activity is one that has arisen from the resolution of contradictions within an existing activity and may involve the creation of new working practices (praxis) or artefacts or division of responsibilities. </a:t>
            </a:r>
          </a:p>
          <a:p>
            <a:pPr marL="360363" indent="-360363"/>
            <a:r>
              <a:rPr lang="en-CA" sz="2100" b="0" i="0" u="none" strike="noStrike" baseline="0" dirty="0" smtClean="0">
                <a:latin typeface="Arial" panose="020B0604020202020204" pitchFamily="34" charset="0"/>
              </a:rPr>
              <a:t>Finally, those occurring between different coexisting or concurrent activities are described as quaternary contradictions. </a:t>
            </a:r>
          </a:p>
          <a:p>
            <a:pPr marL="360363" indent="-360363"/>
            <a:r>
              <a:rPr lang="en-CA" sz="2100" b="0" i="0" u="none" strike="noStrike" baseline="0" dirty="0" smtClean="0">
                <a:latin typeface="Arial" panose="020B0604020202020204" pitchFamily="34" charset="0"/>
              </a:rPr>
              <a:t>From this, it can be seen that a complex and continuing evolving web of contradictions may emerge. </a:t>
            </a:r>
          </a:p>
          <a:p>
            <a:pPr marL="360363" indent="-360363"/>
            <a:r>
              <a:rPr lang="en-CA" sz="2100" b="0" i="0" u="none" strike="noStrike" baseline="0" dirty="0" smtClean="0">
                <a:latin typeface="Arial" panose="020B0604020202020204" pitchFamily="34" charset="0"/>
              </a:rPr>
              <a:t>Primary and secondary contradictions in an activity may give rise to a new activity which in turn spawns a set of tertiary contradictions between it and the original activity, and this may be compounded by quaternary contradictions with coexisting activities.</a:t>
            </a:r>
            <a:endParaRPr lang="en-CA" sz="2100" b="0" i="0" u="none" strike="noStrike" baseline="0" dirty="0">
              <a:latin typeface="Arial" panose="020B0604020202020204" pitchFamily="34" charset="0"/>
            </a:endParaRPr>
          </a:p>
        </p:txBody>
      </p:sp>
    </p:spTree>
    <p:extLst>
      <p:ext uri="{BB962C8B-B14F-4D97-AF65-F5344CB8AC3E}">
        <p14:creationId xmlns:p14="http://schemas.microsoft.com/office/powerpoint/2010/main" val="8195578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994" y="356034"/>
            <a:ext cx="8228013" cy="622734"/>
          </a:xfrm>
        </p:spPr>
        <p:txBody>
          <a:bodyPr/>
          <a:lstStyle/>
          <a:p>
            <a:r>
              <a:rPr lang="en-US" sz="3600" i="0" u="none" strike="noStrike" kern="1400" baseline="0" dirty="0">
                <a:latin typeface="Arial" panose="020B0604020202020204" pitchFamily="34" charset="0"/>
              </a:rPr>
              <a:t>Concrete examples of contradictions</a:t>
            </a:r>
          </a:p>
        </p:txBody>
      </p:sp>
      <p:sp>
        <p:nvSpPr>
          <p:cNvPr id="3" name="Text Placeholder 2"/>
          <p:cNvSpPr>
            <a:spLocks noGrp="1"/>
          </p:cNvSpPr>
          <p:nvPr>
            <p:ph type="body" idx="4294967295"/>
          </p:nvPr>
        </p:nvSpPr>
        <p:spPr>
          <a:xfrm>
            <a:off x="662399" y="1410281"/>
            <a:ext cx="8194263" cy="4752975"/>
          </a:xfrm>
        </p:spPr>
        <p:txBody>
          <a:bodyPr>
            <a:normAutofit/>
          </a:bodyPr>
          <a:lstStyle/>
          <a:p>
            <a:pPr marL="360363" indent="-360363"/>
            <a:r>
              <a:rPr lang="en-CA" b="0" i="0" u="none" strike="noStrike" baseline="0" dirty="0" smtClean="0">
                <a:latin typeface="Arial" panose="020B0604020202020204" pitchFamily="34" charset="0"/>
              </a:rPr>
              <a:t>A university can be thought of as an activity system, that is, a university can be thought of as the sum of its activities. </a:t>
            </a:r>
          </a:p>
          <a:p>
            <a:pPr marL="360363" indent="-360363"/>
            <a:r>
              <a:rPr lang="en-CA" b="0" i="0" u="none" strike="noStrike" baseline="0" dirty="0" smtClean="0">
                <a:latin typeface="Arial" panose="020B0604020202020204" pitchFamily="34" charset="0"/>
              </a:rPr>
              <a:t>Put very simply, a university comprises teaching, research and (by far the biggest) administration activities.</a:t>
            </a:r>
          </a:p>
          <a:p>
            <a:pPr marL="360363" indent="-360363"/>
            <a:r>
              <a:rPr lang="en-CA" b="0" i="0" u="none" strike="noStrike" baseline="0" dirty="0" smtClean="0">
                <a:latin typeface="Arial" panose="020B0604020202020204" pitchFamily="34" charset="0"/>
              </a:rPr>
              <a:t>A contradictions analysis such as the one above can be used to direct the evaluation of new interactive systems. </a:t>
            </a:r>
          </a:p>
          <a:p>
            <a:pPr marL="360363" indent="-360363"/>
            <a:r>
              <a:rPr lang="en-CA" b="0" i="0" u="none" strike="noStrike" baseline="0" dirty="0" smtClean="0">
                <a:latin typeface="Arial" panose="020B0604020202020204" pitchFamily="34" charset="0"/>
              </a:rPr>
              <a:t>(It should also be noted that a contradictions analysis also closely resembles the creation of a rich picture—see Chapter 3 and </a:t>
            </a:r>
            <a:r>
              <a:rPr lang="en-CA" b="0" i="0" u="none" strike="noStrike" baseline="0" dirty="0" err="1" smtClean="0">
                <a:latin typeface="Arial" panose="020B0604020202020204" pitchFamily="34" charset="0"/>
              </a:rPr>
              <a:t>Checkland</a:t>
            </a:r>
            <a:r>
              <a:rPr lang="en-CA" b="0" i="0" u="none" strike="noStrike" baseline="0" dirty="0" smtClean="0">
                <a:latin typeface="Arial" panose="020B0604020202020204" pitchFamily="34" charset="0"/>
              </a:rPr>
              <a:t> and Scholes, 1999.)</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3480176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2982"/>
            <a:ext cx="7886700" cy="548842"/>
          </a:xfrm>
        </p:spPr>
        <p:txBody>
          <a:bodyPr/>
          <a:lstStyle/>
          <a:p>
            <a:r>
              <a:rPr lang="en-US" sz="3600" i="0" u="none" strike="noStrike" kern="1400" baseline="0" dirty="0">
                <a:latin typeface="Arial" panose="020B0604020202020204" pitchFamily="34" charset="0"/>
              </a:rPr>
              <a:t>Activity theory in </a:t>
            </a:r>
            <a:r>
              <a:rPr lang="en-US" sz="3600" i="0" u="none" strike="noStrike" kern="1400" baseline="0" dirty="0" smtClean="0">
                <a:latin typeface="Arial" panose="020B0604020202020204" pitchFamily="34" charset="0"/>
              </a:rPr>
              <a:t>practice (1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38274"/>
            <a:ext cx="8194263" cy="4752974"/>
          </a:xfrm>
        </p:spPr>
        <p:txBody>
          <a:bodyPr>
            <a:normAutofit fontScale="85000" lnSpcReduction="20000"/>
          </a:bodyPr>
          <a:lstStyle/>
          <a:p>
            <a:pPr marL="360363" indent="-360363">
              <a:lnSpc>
                <a:spcPct val="120000"/>
              </a:lnSpc>
            </a:pPr>
            <a:r>
              <a:rPr lang="en-CA" b="0" i="0" u="none" strike="noStrike" baseline="0" dirty="0" smtClean="0">
                <a:latin typeface="Arial" panose="020B0604020202020204" pitchFamily="34" charset="0"/>
              </a:rPr>
              <a:t>In a study between the School of Computing at Edinburgh Napier University and the Gastrointestinal (GI) Unit at the Western General Hospital Trust in Edinburgh a wireless network of personal digital assistants (PDAs) has been created. </a:t>
            </a:r>
          </a:p>
          <a:p>
            <a:pPr marL="360363" indent="-360363">
              <a:lnSpc>
                <a:spcPct val="120000"/>
              </a:lnSpc>
            </a:pPr>
            <a:r>
              <a:rPr lang="en-CA" b="0" i="0" u="none" strike="noStrike" baseline="0" dirty="0" smtClean="0">
                <a:latin typeface="Arial" panose="020B0604020202020204" pitchFamily="34" charset="0"/>
              </a:rPr>
              <a:t>The specific benefits of using such a wireless network of PDAs in the GI unit are expected to be:</a:t>
            </a:r>
          </a:p>
          <a:p>
            <a:pPr marL="360363" indent="-360363">
              <a:lnSpc>
                <a:spcPct val="120000"/>
              </a:lnSpc>
            </a:pPr>
            <a:r>
              <a:rPr lang="en-CA" b="0" i="0" u="none" strike="noStrike" baseline="0" dirty="0" smtClean="0">
                <a:latin typeface="Arial" panose="020B0604020202020204" pitchFamily="34" charset="0"/>
              </a:rPr>
              <a:t>Delivering patients’ records, key test results and clinical histories directly into the hands of the clinician and enabling direct data entry at the point of care</a:t>
            </a:r>
          </a:p>
          <a:p>
            <a:pPr marL="360363" indent="-360363">
              <a:lnSpc>
                <a:spcPct val="120000"/>
              </a:lnSpc>
            </a:pPr>
            <a:r>
              <a:rPr lang="en-CA" b="0" i="0" u="none" strike="noStrike" baseline="0" dirty="0" smtClean="0">
                <a:latin typeface="Arial" panose="020B0604020202020204" pitchFamily="34" charset="0"/>
              </a:rPr>
              <a:t>Requesting medical tests</a:t>
            </a:r>
          </a:p>
          <a:p>
            <a:pPr marL="360363" indent="-360363">
              <a:lnSpc>
                <a:spcPct val="120000"/>
              </a:lnSpc>
            </a:pPr>
            <a:r>
              <a:rPr lang="en-CA" b="0" i="0" u="none" strike="noStrike" baseline="0" dirty="0" smtClean="0">
                <a:latin typeface="Arial" panose="020B0604020202020204" pitchFamily="34" charset="0"/>
              </a:rPr>
              <a:t>Access to the GI unit online guidelines and drug manuals</a:t>
            </a:r>
          </a:p>
          <a:p>
            <a:pPr marL="360363" indent="-360363">
              <a:lnSpc>
                <a:spcPct val="120000"/>
              </a:lnSpc>
            </a:pPr>
            <a:r>
              <a:rPr lang="en-CA" b="0" i="0" u="none" strike="noStrike" baseline="0" dirty="0" smtClean="0">
                <a:latin typeface="Arial" panose="020B0604020202020204" pitchFamily="34" charset="0"/>
              </a:rPr>
              <a:t>Synchronization with other computers, that is, being able to mutually update files and other materials which the clinician has on his or her desktop</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5341517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29489"/>
            <a:ext cx="7886700" cy="471488"/>
          </a:xfrm>
        </p:spPr>
        <p:txBody>
          <a:bodyPr/>
          <a:lstStyle/>
          <a:p>
            <a:r>
              <a:rPr lang="en-US" sz="3600" i="0" u="none" strike="noStrike" kern="1400" baseline="0" dirty="0">
                <a:latin typeface="Arial" panose="020B0604020202020204" pitchFamily="34" charset="0"/>
              </a:rPr>
              <a:t>Activity theory in </a:t>
            </a:r>
            <a:r>
              <a:rPr lang="en-US" sz="3600" i="0" u="none" strike="noStrike" kern="1400" baseline="0" dirty="0" smtClean="0">
                <a:latin typeface="Arial" panose="020B0604020202020204" pitchFamily="34" charset="0"/>
              </a:rPr>
              <a:t>practice (2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28753"/>
            <a:ext cx="8194263" cy="4845336"/>
          </a:xfrm>
        </p:spPr>
        <p:txBody>
          <a:bodyPr>
            <a:noAutofit/>
          </a:bodyPr>
          <a:lstStyle/>
          <a:p>
            <a:pPr marL="360363" indent="-360363"/>
            <a:r>
              <a:rPr lang="en-CA" sz="2000" b="0" i="0" u="none" strike="noStrike" baseline="0" dirty="0" smtClean="0">
                <a:latin typeface="Arial" panose="020B0604020202020204" pitchFamily="34" charset="0"/>
              </a:rPr>
              <a:t>Portable e-mail, allowing clinicians to read their e-mail on their PDAs off-line at home</a:t>
            </a:r>
          </a:p>
          <a:p>
            <a:pPr marL="360363" indent="-360363"/>
            <a:r>
              <a:rPr lang="en-CA" sz="2000" b="0" i="0" u="none" strike="noStrike" baseline="0" dirty="0" smtClean="0">
                <a:latin typeface="Arial" panose="020B0604020202020204" pitchFamily="34" charset="0"/>
              </a:rPr>
              <a:t>An enhanced means of managing patients both within the hospital context and between general practitioners and hospitals. This work has been partially supported by the Electronic Clinical Communications Implementation (ECCI) project which itself is looking at improving communications between general practitioners and the hospitals.</a:t>
            </a:r>
          </a:p>
          <a:p>
            <a:pPr marL="360363" indent="-360363"/>
            <a:r>
              <a:rPr lang="en-CA" sz="2000" b="0" i="0" u="none" strike="noStrike" baseline="0" dirty="0" smtClean="0">
                <a:latin typeface="Arial" panose="020B0604020202020204" pitchFamily="34" charset="0"/>
              </a:rPr>
              <a:t>In order to determine whether or not these benefits are achieved, it is important to evaluate the usefulness and usability of the network. Activity theory allows us to organize this evaluation effort. Figure 23.9 is a hierarchically organized evaluation framework created for this task.</a:t>
            </a:r>
          </a:p>
          <a:p>
            <a:pPr marL="360363" indent="-360363"/>
            <a:r>
              <a:rPr lang="en-CA" sz="2000" b="0" i="0" u="none" strike="noStrike" baseline="0" dirty="0" smtClean="0">
                <a:latin typeface="Arial" panose="020B0604020202020204" pitchFamily="34" charset="0"/>
              </a:rPr>
              <a:t>A fuller account of the evaluation of the PDAs in this clinical setting may be found in Turner et al. (2003).</a:t>
            </a:r>
          </a:p>
          <a:p>
            <a:pPr marL="360363" indent="-360363"/>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179982998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7225" y="334685"/>
            <a:ext cx="7886700" cy="1217890"/>
          </a:xfrm>
        </p:spPr>
        <p:txBody>
          <a:bodyPr/>
          <a:lstStyle/>
          <a:p>
            <a:pPr algn="l"/>
            <a:r>
              <a:rPr lang="en-US" sz="3600" i="0" u="none" strike="noStrike" kern="1400" baseline="0" dirty="0">
                <a:latin typeface="Arial" panose="020B0604020202020204" pitchFamily="34" charset="0"/>
              </a:rPr>
              <a:t>Table </a:t>
            </a:r>
            <a:r>
              <a:rPr lang="en-US" sz="3600" i="0" u="none" strike="noStrike" kern="1400" baseline="0" dirty="0" smtClean="0">
                <a:latin typeface="Arial" panose="020B0604020202020204" pitchFamily="34" charset="0"/>
              </a:rPr>
              <a:t>23.1</a:t>
            </a:r>
            <a:r>
              <a:rPr lang="en-US" sz="3600" kern="1400" dirty="0">
                <a:latin typeface="Arial" panose="020B0604020202020204" pitchFamily="34" charset="0"/>
              </a:rPr>
              <a:t/>
            </a:r>
            <a:br>
              <a:rPr lang="en-US" sz="3600" kern="1400" dirty="0">
                <a:latin typeface="Arial" panose="020B0604020202020204" pitchFamily="34" charset="0"/>
              </a:rPr>
            </a:br>
            <a:r>
              <a:rPr lang="en-US" sz="3600" i="0" u="none" strike="noStrike" kern="1400" baseline="0" dirty="0" smtClean="0">
                <a:latin typeface="Arial" panose="020B0604020202020204" pitchFamily="34" charset="0"/>
              </a:rPr>
              <a:t>Sample </a:t>
            </a:r>
            <a:r>
              <a:rPr lang="en-US" sz="3600" i="0" u="none" strike="noStrike" kern="1400" baseline="0" dirty="0">
                <a:latin typeface="Arial" panose="020B0604020202020204" pitchFamily="34" charset="0"/>
              </a:rPr>
              <a:t>contradictions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259" y="2018716"/>
            <a:ext cx="8072582" cy="3487318"/>
          </a:xfrm>
          <a:prstGeom prst="rect">
            <a:avLst/>
          </a:prstGeom>
        </p:spPr>
      </p:pic>
    </p:spTree>
    <p:extLst>
      <p:ext uri="{BB962C8B-B14F-4D97-AF65-F5344CB8AC3E}">
        <p14:creationId xmlns:p14="http://schemas.microsoft.com/office/powerpoint/2010/main" val="2878558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8821"/>
            <a:ext cx="7886700" cy="646331"/>
          </a:xfrm>
        </p:spPr>
        <p:txBody>
          <a:bodyPr>
            <a:spAutoFit/>
          </a:bodyPr>
          <a:lstStyle/>
          <a:p>
            <a:r>
              <a:rPr lang="en-US" sz="3600" i="0" u="none" strike="noStrike" kern="1400" dirty="0" smtClean="0">
                <a:latin typeface="Arial" panose="020B0604020202020204" pitchFamily="34" charset="0"/>
              </a:rPr>
              <a:t>Summary</a:t>
            </a:r>
            <a:r>
              <a:rPr lang="en-US" sz="3600" b="0" i="0" u="none" strike="noStrike" kern="1400" dirty="0" smtClean="0">
                <a:latin typeface="Arial" panose="020B0604020202020204" pitchFamily="34" charset="0"/>
              </a:rPr>
              <a:t> </a:t>
            </a:r>
            <a:endParaRPr lang="en-US" sz="3600" b="0" i="0" u="none" strike="noStrike" kern="1400" dirty="0">
              <a:latin typeface="Arial" panose="020B0604020202020204" pitchFamily="34" charset="0"/>
            </a:endParaRPr>
          </a:p>
        </p:txBody>
      </p:sp>
      <p:sp>
        <p:nvSpPr>
          <p:cNvPr id="4" name="Text Placeholder 3"/>
          <p:cNvSpPr>
            <a:spLocks noGrp="1"/>
          </p:cNvSpPr>
          <p:nvPr>
            <p:ph type="body" idx="4294967295"/>
          </p:nvPr>
        </p:nvSpPr>
        <p:spPr>
          <a:xfrm>
            <a:off x="662400" y="1419230"/>
            <a:ext cx="8228013" cy="4863806"/>
          </a:xfrm>
        </p:spPr>
        <p:txBody>
          <a:bodyPr>
            <a:normAutofit/>
          </a:bodyPr>
          <a:lstStyle/>
          <a:p>
            <a:pPr marL="360363" indent="-360363"/>
            <a:r>
              <a:rPr lang="en-CA" dirty="0" smtClean="0"/>
              <a:t>Early views of cognition and action concentrated on the human as an ‘information processor’ with people engaged in simple goal-focused tasks where people followed a plan to achieve their objective. </a:t>
            </a:r>
            <a:endParaRPr lang="en-CA" b="1" i="1" dirty="0" smtClean="0"/>
          </a:p>
          <a:p>
            <a:pPr marL="360363" indent="-360363"/>
            <a:r>
              <a:rPr lang="en-CA" dirty="0" smtClean="0"/>
              <a:t>This view was challenged in the 1980s both in respect of planning and in respect of the over-simplified view of cognition. </a:t>
            </a:r>
            <a:endParaRPr lang="en-CA" b="1" i="1" dirty="0" smtClean="0"/>
          </a:p>
          <a:p>
            <a:pPr marL="360363" indent="-360363"/>
            <a:r>
              <a:rPr lang="en-CA" dirty="0" smtClean="0"/>
              <a:t>Embodied interaction recognizes the role and importance of the body in understanding and in determining actions. In particular, the idea of affordances arises from bodies.</a:t>
            </a:r>
            <a:endParaRPr lang="en-CA" b="1" i="1" dirty="0" smtClean="0"/>
          </a:p>
          <a:p>
            <a:pPr marL="360363" indent="-360363"/>
            <a:endParaRPr lang="en-CA" dirty="0"/>
          </a:p>
        </p:txBody>
      </p:sp>
    </p:spTree>
    <p:extLst>
      <p:ext uri="{BB962C8B-B14F-4D97-AF65-F5344CB8AC3E}">
        <p14:creationId xmlns:p14="http://schemas.microsoft.com/office/powerpoint/2010/main" val="18597953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4796"/>
            <a:ext cx="7886700" cy="604260"/>
          </a:xfrm>
        </p:spPr>
        <p:txBody>
          <a:bodyPr/>
          <a:lstStyle/>
          <a:p>
            <a:r>
              <a:rPr lang="en-US" sz="3600" i="0" u="none" strike="noStrike" kern="1400" baseline="0" dirty="0">
                <a:latin typeface="Arial" panose="020B0604020202020204" pitchFamily="34" charset="0"/>
              </a:rPr>
              <a:t>Key points</a:t>
            </a:r>
          </a:p>
        </p:txBody>
      </p:sp>
      <p:sp>
        <p:nvSpPr>
          <p:cNvPr id="3" name="Text Placeholder 2"/>
          <p:cNvSpPr>
            <a:spLocks noGrp="1"/>
          </p:cNvSpPr>
          <p:nvPr>
            <p:ph type="body" idx="4294967295"/>
          </p:nvPr>
        </p:nvSpPr>
        <p:spPr>
          <a:xfrm>
            <a:off x="662400" y="1419806"/>
            <a:ext cx="8228013" cy="5000049"/>
          </a:xfrm>
        </p:spPr>
        <p:txBody>
          <a:bodyPr>
            <a:normAutofit lnSpcReduction="10000"/>
          </a:bodyPr>
          <a:lstStyle/>
          <a:p>
            <a:pPr marL="360363" indent="-360363">
              <a:lnSpc>
                <a:spcPct val="120000"/>
              </a:lnSpc>
            </a:pPr>
            <a:r>
              <a:rPr lang="en-CA" sz="1800" b="0" i="0" u="none" strike="noStrike" baseline="0" dirty="0" smtClean="0">
                <a:latin typeface="Arial" panose="020B0604020202020204" pitchFamily="34" charset="0"/>
              </a:rPr>
              <a:t>Distributed cognition argues that cognitive processing is not confined to the individual mind, but is distributed between mind and external artefacts. </a:t>
            </a:r>
          </a:p>
          <a:p>
            <a:pPr marL="360363" indent="-360363">
              <a:lnSpc>
                <a:spcPct val="120000"/>
              </a:lnSpc>
            </a:pPr>
            <a:r>
              <a:rPr lang="en-CA" sz="1800" b="0" i="0" u="none" strike="noStrike" baseline="0" dirty="0" smtClean="0">
                <a:latin typeface="Arial" panose="020B0604020202020204" pitchFamily="34" charset="0"/>
              </a:rPr>
              <a:t>Distributed cognition exists between the minds of cooperating human actors and artefacts, which is best understood as a unified cognitive system with a particular goal, for example, using a calculator, a shopping list, or navigating and driving in a foreign city. </a:t>
            </a:r>
          </a:p>
          <a:p>
            <a:pPr marL="360363" indent="-360363">
              <a:lnSpc>
                <a:spcPct val="120000"/>
              </a:lnSpc>
            </a:pPr>
            <a:r>
              <a:rPr lang="en-CA" sz="1800" b="0" i="0" u="none" strike="noStrike" baseline="0" dirty="0" smtClean="0">
                <a:latin typeface="Arial" panose="020B0604020202020204" pitchFamily="34" charset="0"/>
              </a:rPr>
              <a:t>Embodied cognition emphasizes the importance of embodiment—people are physical and social beings—in cognition and how information is embedded in the world</a:t>
            </a:r>
          </a:p>
          <a:p>
            <a:pPr marL="360363" indent="-360363">
              <a:lnSpc>
                <a:spcPct val="120000"/>
              </a:lnSpc>
            </a:pPr>
            <a:r>
              <a:rPr lang="en-CA" sz="1800" b="0" i="0" u="none" strike="noStrike" baseline="0" dirty="0" smtClean="0">
                <a:latin typeface="Arial" panose="020B0604020202020204" pitchFamily="34" charset="0"/>
              </a:rPr>
              <a:t>Conceptual Blending focuses on thought as an active creative process that creates new domains by bringing together concepts from other domains.</a:t>
            </a:r>
          </a:p>
          <a:p>
            <a:pPr marL="360363" indent="-360363">
              <a:lnSpc>
                <a:spcPct val="120000"/>
              </a:lnSpc>
            </a:pPr>
            <a:r>
              <a:rPr lang="en-CA" sz="1800" b="0" i="0" u="none" strike="noStrike" baseline="0" dirty="0" smtClean="0">
                <a:latin typeface="Arial" panose="020B0604020202020204" pitchFamily="34" charset="0"/>
              </a:rPr>
              <a:t>Activity theory has its origins in Soviet psychology and places emphasis on society and community, not the isolated individual. It also asserts that human activity itself is the context as people pursue the object of the activity.</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956469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9974" y="261524"/>
            <a:ext cx="8704053" cy="825410"/>
          </a:xfrm>
        </p:spPr>
        <p:txBody>
          <a:bodyPr/>
          <a:lstStyle/>
          <a:p>
            <a:r>
              <a:rPr lang="en-US" sz="3600" i="0" u="none" strike="noStrike" kern="1400" baseline="0" dirty="0">
                <a:latin typeface="Arial" panose="020B0604020202020204" pitchFamily="34" charset="0"/>
              </a:rPr>
              <a:t>Human information </a:t>
            </a:r>
            <a:r>
              <a:rPr lang="en-US" sz="3600" i="0" u="none" strike="noStrike" kern="1400" baseline="0" dirty="0" smtClean="0">
                <a:latin typeface="Arial" panose="020B0604020202020204" pitchFamily="34" charset="0"/>
              </a:rPr>
              <a:t>processing (2 of 3) </a:t>
            </a:r>
            <a:endParaRPr lang="en-US" sz="3600" i="0" u="none" strike="noStrike" kern="1400" baseline="0" dirty="0">
              <a:latin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177" y="1195146"/>
            <a:ext cx="3961646" cy="5078653"/>
          </a:xfrm>
          <a:prstGeom prst="rect">
            <a:avLst/>
          </a:prstGeom>
        </p:spPr>
      </p:pic>
    </p:spTree>
    <p:extLst>
      <p:ext uri="{BB962C8B-B14F-4D97-AF65-F5344CB8AC3E}">
        <p14:creationId xmlns:p14="http://schemas.microsoft.com/office/powerpoint/2010/main" val="253603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1257" y="397028"/>
            <a:ext cx="8621486" cy="556756"/>
          </a:xfrm>
        </p:spPr>
        <p:txBody>
          <a:bodyPr/>
          <a:lstStyle/>
          <a:p>
            <a:r>
              <a:rPr lang="en-US" sz="3600" i="0" u="none" strike="noStrike" kern="1400" baseline="0" dirty="0">
                <a:latin typeface="Arial" panose="020B0604020202020204" pitchFamily="34" charset="0"/>
              </a:rPr>
              <a:t>Human information processing </a:t>
            </a:r>
            <a:r>
              <a:rPr lang="en-US" sz="3600" i="0" u="none" strike="noStrike" kern="1400" baseline="0" dirty="0" smtClean="0">
                <a:latin typeface="Arial" panose="020B0604020202020204" pitchFamily="34" charset="0"/>
              </a:rPr>
              <a:t>(3</a:t>
            </a:r>
            <a:r>
              <a:rPr lang="en-US" sz="3600" i="0" u="none" strike="noStrike" kern="1400" dirty="0" smtClean="0">
                <a:latin typeface="Arial" panose="020B0604020202020204" pitchFamily="34" charset="0"/>
              </a:rPr>
              <a:t>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34452"/>
            <a:ext cx="8194264" cy="4966349"/>
          </a:xfrm>
        </p:spPr>
        <p:txBody>
          <a:bodyPr>
            <a:noAutofit/>
          </a:bodyPr>
          <a:lstStyle/>
          <a:p>
            <a:pPr marL="350838" indent="-350838">
              <a:spcBef>
                <a:spcPts val="0"/>
              </a:spcBef>
            </a:pPr>
            <a:r>
              <a:rPr lang="en-CA" sz="1800" b="0" i="0" u="none" strike="noStrike" baseline="0" dirty="0" smtClean="0">
                <a:latin typeface="Arial" panose="020B0604020202020204" pitchFamily="34" charset="0"/>
              </a:rPr>
              <a:t>In this model, all of our cognitive abilities have been grouped into a box labelled ‘Human Information Processing’ which is a great oversimplification. </a:t>
            </a:r>
          </a:p>
          <a:p>
            <a:pPr marL="350838" indent="-350838"/>
            <a:r>
              <a:rPr lang="en-CA" sz="1800" b="0" i="0" u="none" strike="noStrike" baseline="0" dirty="0" smtClean="0">
                <a:latin typeface="Arial" panose="020B0604020202020204" pitchFamily="34" charset="0"/>
              </a:rPr>
              <a:t>For example in previous chapters we have discussed the role of memory, attention and affect in understanding how people think and act. </a:t>
            </a:r>
          </a:p>
          <a:p>
            <a:pPr marL="350838" indent="-350838"/>
            <a:r>
              <a:rPr lang="en-CA" sz="1800" b="0" i="0" u="none" strike="noStrike" baseline="0" dirty="0" smtClean="0">
                <a:latin typeface="Arial" panose="020B0604020202020204" pitchFamily="34" charset="0"/>
              </a:rPr>
              <a:t>In this representation of humans and computers the outside world is reduced to stimuli, which can be detected by the senses, so the model effectively decontextualizes human beings. </a:t>
            </a:r>
          </a:p>
          <a:p>
            <a:pPr marL="350838" indent="-350838"/>
            <a:r>
              <a:rPr lang="en-CA" sz="1800" b="0" i="0" u="none" strike="noStrike" baseline="0" dirty="0" smtClean="0">
                <a:latin typeface="Arial" panose="020B0604020202020204" pitchFamily="34" charset="0"/>
              </a:rPr>
              <a:t>There are more complex and empirically tested models of humans and there are many accounts at the neurological level of how the brain is organized and how it processes signals. </a:t>
            </a:r>
          </a:p>
          <a:p>
            <a:pPr marL="350838" indent="-350838"/>
            <a:r>
              <a:rPr lang="en-CA" sz="1800" b="0" i="0" u="none" strike="noStrike" baseline="0" dirty="0" smtClean="0">
                <a:latin typeface="Arial" panose="020B0604020202020204" pitchFamily="34" charset="0"/>
              </a:rPr>
              <a:t>As researchers, academics and designers we are interested in understanding and predicting the use of interactive systems and, for many of us, this is best done using an underlying theory such as cognitive psychology. </a:t>
            </a:r>
          </a:p>
          <a:p>
            <a:pPr marL="350838" indent="-350838"/>
            <a:r>
              <a:rPr lang="en-CA" sz="1800" b="0" i="0" u="none" strike="noStrike" baseline="0" dirty="0" smtClean="0">
                <a:latin typeface="Arial" panose="020B0604020202020204" pitchFamily="34" charset="0"/>
              </a:rPr>
              <a:t>But human beings are very complex, so we have to simplify our view of human cognitive abilities in order to make them manageable.</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1714653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7889"/>
            <a:ext cx="7886700" cy="536662"/>
          </a:xfrm>
        </p:spPr>
        <p:txBody>
          <a:bodyPr/>
          <a:lstStyle/>
          <a:p>
            <a:r>
              <a:rPr lang="en-US" sz="3600" i="0" u="none" strike="noStrike" kern="1400" baseline="0" dirty="0">
                <a:latin typeface="Arial" panose="020B0604020202020204" pitchFamily="34" charset="0"/>
              </a:rPr>
              <a:t>Cognitive models</a:t>
            </a:r>
          </a:p>
        </p:txBody>
      </p:sp>
      <p:sp>
        <p:nvSpPr>
          <p:cNvPr id="3" name="Text Placeholder 2"/>
          <p:cNvSpPr>
            <a:spLocks noGrp="1"/>
          </p:cNvSpPr>
          <p:nvPr>
            <p:ph type="body" idx="4294967295"/>
          </p:nvPr>
        </p:nvSpPr>
        <p:spPr>
          <a:xfrm>
            <a:off x="671635" y="1461639"/>
            <a:ext cx="8194263" cy="4752974"/>
          </a:xfrm>
        </p:spPr>
        <p:txBody>
          <a:bodyPr>
            <a:normAutofit fontScale="62500" lnSpcReduction="20000"/>
          </a:bodyPr>
          <a:lstStyle/>
          <a:p>
            <a:pPr marL="350838" indent="-350838">
              <a:lnSpc>
                <a:spcPct val="120000"/>
              </a:lnSpc>
            </a:pPr>
            <a:r>
              <a:rPr lang="en-CA" b="0" i="0" u="none" strike="noStrike" baseline="0" dirty="0" smtClean="0">
                <a:latin typeface="Arial" panose="020B0604020202020204" pitchFamily="34" charset="0"/>
              </a:rPr>
              <a:t>Cognitive models or cognitive architectures were once the flagships of both cognitive psychology and HCI. </a:t>
            </a:r>
          </a:p>
          <a:p>
            <a:pPr marL="350838" indent="-350838">
              <a:lnSpc>
                <a:spcPct val="120000"/>
              </a:lnSpc>
            </a:pPr>
            <a:r>
              <a:rPr lang="en-CA" b="0" i="0" u="none" strike="noStrike" baseline="0" dirty="0" smtClean="0">
                <a:latin typeface="Arial" panose="020B0604020202020204" pitchFamily="34" charset="0"/>
              </a:rPr>
              <a:t>Cognitive models (or architectures) such as SOAR and ACT–R have been developed by research teams to accommodate a range of what Newell has called micro-theories of cognition. </a:t>
            </a:r>
          </a:p>
          <a:p>
            <a:pPr marL="350838" indent="-350838">
              <a:lnSpc>
                <a:spcPct val="120000"/>
              </a:lnSpc>
            </a:pPr>
            <a:r>
              <a:rPr lang="en-CA" b="0" i="0" u="none" strike="noStrike" baseline="0" dirty="0" smtClean="0">
                <a:latin typeface="Arial" panose="020B0604020202020204" pitchFamily="34" charset="0"/>
              </a:rPr>
              <a:t>ACT–R (http://act-r.psy.cmu.edu/about/) stands for ‘The Adaptive Control of Thought—Rational’ and is strictly speaking a cognitive architecture. </a:t>
            </a:r>
          </a:p>
          <a:p>
            <a:pPr marL="350838" indent="-350838">
              <a:lnSpc>
                <a:spcPct val="120000"/>
              </a:lnSpc>
            </a:pPr>
            <a:r>
              <a:rPr lang="en-CA" b="0" i="0" u="none" strike="noStrike" baseline="0" dirty="0" smtClean="0">
                <a:latin typeface="Arial" panose="020B0604020202020204" pitchFamily="34" charset="0"/>
              </a:rPr>
              <a:t>ACT–R is broader than any particular theory and can even accommodate multiple theories within its framework. </a:t>
            </a:r>
          </a:p>
          <a:p>
            <a:pPr marL="350838" indent="-350838">
              <a:lnSpc>
                <a:spcPct val="120000"/>
              </a:lnSpc>
            </a:pPr>
            <a:r>
              <a:rPr lang="en-CA" b="0" i="0" u="none" strike="noStrike" baseline="0" dirty="0" smtClean="0">
                <a:latin typeface="Arial" panose="020B0604020202020204" pitchFamily="34" charset="0"/>
              </a:rPr>
              <a:t>It has been developed to model problem solving, learning and memory. </a:t>
            </a:r>
          </a:p>
          <a:p>
            <a:pPr marL="350838" indent="-350838">
              <a:lnSpc>
                <a:spcPct val="120000"/>
              </a:lnSpc>
            </a:pPr>
            <a:r>
              <a:rPr lang="en-CA" b="0" i="0" u="none" strike="noStrike" baseline="0" dirty="0" smtClean="0">
                <a:latin typeface="Arial" panose="020B0604020202020204" pitchFamily="34" charset="0"/>
              </a:rPr>
              <a:t>ACT–R looks and behaves like a programming language except that it is based on constructs based on human cognition (or what its creators believe to be the elements of human cognition). </a:t>
            </a:r>
          </a:p>
          <a:p>
            <a:pPr marL="350838" indent="-350838">
              <a:lnSpc>
                <a:spcPct val="120000"/>
              </a:lnSpc>
            </a:pPr>
            <a:r>
              <a:rPr lang="en-CA" b="0" i="0" u="none" strike="noStrike" baseline="0" dirty="0" smtClean="0">
                <a:latin typeface="Arial" panose="020B0604020202020204" pitchFamily="34" charset="0"/>
              </a:rPr>
              <a:t>Using ACT–R the programmer/psychologist or cognitive scientist can solve or model problems such as logic puzzles, or control an aircraft and then study the results. </a:t>
            </a:r>
          </a:p>
          <a:p>
            <a:pPr marL="350838" indent="-350838">
              <a:lnSpc>
                <a:spcPct val="120000"/>
              </a:lnSpc>
            </a:pPr>
            <a:r>
              <a:rPr lang="en-CA" b="0" i="0" u="none" strike="noStrike" baseline="0" dirty="0" smtClean="0">
                <a:latin typeface="Arial" panose="020B0604020202020204" pitchFamily="34" charset="0"/>
              </a:rPr>
              <a:t>These results might give insights into the time to perform tasks and the kinds of errors which people might make in doing so. </a:t>
            </a:r>
          </a:p>
          <a:p>
            <a:pPr marL="350838" indent="-350838">
              <a:lnSpc>
                <a:spcPct val="120000"/>
              </a:lnSpc>
            </a:pPr>
            <a:r>
              <a:rPr lang="en-CA" b="0" i="0" u="none" strike="noStrike" baseline="0" dirty="0" smtClean="0">
                <a:latin typeface="Arial" panose="020B0604020202020204" pitchFamily="34" charset="0"/>
              </a:rPr>
              <a:t>Other cognitive architectures work in similar ways.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1043827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9379"/>
            <a:ext cx="7886700" cy="715098"/>
          </a:xfrm>
        </p:spPr>
        <p:txBody>
          <a:bodyPr/>
          <a:lstStyle/>
          <a:p>
            <a:r>
              <a:rPr lang="en-US" sz="3600" i="0" u="none" strike="noStrike" kern="1400" baseline="0" dirty="0">
                <a:latin typeface="Arial" panose="020B0604020202020204" pitchFamily="34" charset="0"/>
              </a:rPr>
              <a:t>A seven-stage model of activity</a:t>
            </a:r>
          </a:p>
        </p:txBody>
      </p:sp>
      <p:sp>
        <p:nvSpPr>
          <p:cNvPr id="3" name="Text Placeholder 2"/>
          <p:cNvSpPr>
            <a:spLocks noGrp="1"/>
          </p:cNvSpPr>
          <p:nvPr>
            <p:ph type="body" idx="4294967295"/>
          </p:nvPr>
        </p:nvSpPr>
        <p:spPr>
          <a:xfrm>
            <a:off x="662399" y="1437853"/>
            <a:ext cx="8194263" cy="4789767"/>
          </a:xfrm>
        </p:spPr>
        <p:txBody>
          <a:bodyPr>
            <a:noAutofit/>
          </a:bodyPr>
          <a:lstStyle/>
          <a:p>
            <a:pPr marL="350838" indent="-350838">
              <a:lnSpc>
                <a:spcPts val="2000"/>
              </a:lnSpc>
              <a:spcBef>
                <a:spcPts val="0"/>
              </a:spcBef>
            </a:pPr>
            <a:r>
              <a:rPr lang="en-CA" sz="1600" b="0" i="0" u="none" strike="noStrike" baseline="0" dirty="0" smtClean="0">
                <a:latin typeface="Arial" panose="020B0604020202020204" pitchFamily="34" charset="0"/>
              </a:rPr>
              <a:t>One celebrated psychologist who has been involved in psychology and HCI since the 1970s is Donald Norman. Figure 23.2 is a representation of Norman’s seven-stage model of how an individual completes an activity (Norman, 1988). </a:t>
            </a:r>
          </a:p>
          <a:p>
            <a:pPr marL="350838" indent="-350838">
              <a:lnSpc>
                <a:spcPts val="2000"/>
              </a:lnSpc>
              <a:spcBef>
                <a:spcPts val="0"/>
              </a:spcBef>
            </a:pPr>
            <a:r>
              <a:rPr lang="en-CA" sz="1600" b="0" i="0" u="none" strike="noStrike" baseline="0" dirty="0" smtClean="0">
                <a:latin typeface="Arial" panose="020B0604020202020204" pitchFamily="34" charset="0"/>
              </a:rPr>
              <a:t>Norman argues that we begin with a goal, for example, checking sports results on the Web, or phoning a friend. </a:t>
            </a:r>
          </a:p>
          <a:p>
            <a:pPr marL="350838" indent="-350838">
              <a:lnSpc>
                <a:spcPts val="2000"/>
              </a:lnSpc>
              <a:spcBef>
                <a:spcPts val="0"/>
              </a:spcBef>
            </a:pPr>
            <a:r>
              <a:rPr lang="en-CA" sz="1600" b="0" i="0" u="none" strike="noStrike" baseline="0" dirty="0" smtClean="0">
                <a:latin typeface="Arial" panose="020B0604020202020204" pitchFamily="34" charset="0"/>
              </a:rPr>
              <a:t>Our next step is to form a set of intentions to achieve this goal, for example,  finding a computer with a browser, or trying to remember which jacket we were wearing when we last used our mobile phone. </a:t>
            </a:r>
          </a:p>
          <a:p>
            <a:pPr marL="350838" indent="-350838">
              <a:lnSpc>
                <a:spcPts val="2000"/>
              </a:lnSpc>
              <a:spcBef>
                <a:spcPts val="0"/>
              </a:spcBef>
            </a:pPr>
            <a:r>
              <a:rPr lang="en-CA" sz="1600" b="0" i="0" u="none" strike="noStrike" baseline="0" dirty="0" smtClean="0">
                <a:latin typeface="Arial" panose="020B0604020202020204" pitchFamily="34" charset="0"/>
              </a:rPr>
              <a:t>This is then translated into a sequence of actions which we then execute, for example, go to a computer lab or Internet café</a:t>
            </a:r>
            <a:r>
              <a:rPr lang="en-CA" sz="1600" b="0" i="0" u="none" strike="noStrike" baseline="0" dirty="0" smtClean="0">
                <a:solidFill>
                  <a:srgbClr val="FF0000"/>
                </a:solidFill>
                <a:latin typeface="Arial" panose="020B0604020202020204" pitchFamily="34" charset="0"/>
              </a:rPr>
              <a:t>, </a:t>
            </a:r>
            <a:r>
              <a:rPr lang="en-CA" sz="1600" b="0" i="0" u="none" strike="noStrike" baseline="0" dirty="0" smtClean="0">
                <a:latin typeface="Arial" panose="020B0604020202020204" pitchFamily="34" charset="0"/>
              </a:rPr>
              <a:t>then log on to a PC, double-click on a Web browser, type in the URL, hit return, read sports results. </a:t>
            </a:r>
          </a:p>
          <a:p>
            <a:pPr marL="350838" indent="-350838">
              <a:lnSpc>
                <a:spcPts val="2000"/>
              </a:lnSpc>
              <a:spcBef>
                <a:spcPts val="0"/>
              </a:spcBef>
            </a:pPr>
            <a:r>
              <a:rPr lang="en-CA" sz="1600" b="0" i="0" u="none" strike="noStrike" baseline="0" dirty="0" smtClean="0">
                <a:latin typeface="Arial" panose="020B0604020202020204" pitchFamily="34" charset="0"/>
              </a:rPr>
              <a:t>At each step on the way we perceive the new state of the world, interpret what we see, and compare it against what we intended to change. </a:t>
            </a:r>
          </a:p>
          <a:p>
            <a:pPr marL="350838" indent="-350838">
              <a:lnSpc>
                <a:spcPts val="2000"/>
              </a:lnSpc>
              <a:spcBef>
                <a:spcPts val="0"/>
              </a:spcBef>
            </a:pPr>
            <a:r>
              <a:rPr lang="en-CA" sz="1600" b="0" i="0" u="none" strike="noStrike" baseline="0" dirty="0" smtClean="0">
                <a:latin typeface="Arial" panose="020B0604020202020204" pitchFamily="34" charset="0"/>
              </a:rPr>
              <a:t>We may have to repeat these actions if our goals were not met.</a:t>
            </a:r>
          </a:p>
          <a:p>
            <a:pPr marL="350838" indent="-350838">
              <a:lnSpc>
                <a:spcPts val="2000"/>
              </a:lnSpc>
              <a:spcBef>
                <a:spcPts val="0"/>
              </a:spcBef>
            </a:pPr>
            <a:r>
              <a:rPr lang="en-CA" sz="1600" b="0" i="0" u="none" strike="noStrike" baseline="0" dirty="0" smtClean="0">
                <a:latin typeface="Arial" panose="020B0604020202020204" pitchFamily="34" charset="0"/>
              </a:rPr>
              <a:t>The gulf of execution refers to the problem of how an individual translates intentions into action. </a:t>
            </a:r>
          </a:p>
          <a:p>
            <a:pPr marL="350838" indent="-350838">
              <a:lnSpc>
                <a:spcPts val="2000"/>
              </a:lnSpc>
              <a:spcBef>
                <a:spcPts val="0"/>
              </a:spcBef>
            </a:pPr>
            <a:r>
              <a:rPr lang="en-CA" sz="1600" b="0" i="0" u="none" strike="noStrike" baseline="0" dirty="0" smtClean="0">
                <a:latin typeface="Arial" panose="020B0604020202020204" pitchFamily="34" charset="0"/>
              </a:rPr>
              <a:t>The gulf of evaluation is the converse and refers to how an individual understands, or evaluates, the effects of actions and knows when his or her goals are satisfied.</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659449317"/>
      </p:ext>
    </p:extLst>
  </p:cSld>
  <p:clrMapOvr>
    <a:masterClrMapping/>
  </p:clrMapOvr>
  <p:timing>
    <p:tnLst>
      <p:par>
        <p:cTn id="1" dur="indefinite" restart="never" nodeType="tmRoot"/>
      </p:par>
    </p:tnLst>
  </p:timing>
</p:sld>
</file>

<file path=ppt/theme/theme1.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667</TotalTime>
  <Words>7508</Words>
  <Application>Microsoft Office PowerPoint</Application>
  <PresentationFormat>On-screen Show (4:3)</PresentationFormat>
  <Paragraphs>374</Paragraphs>
  <Slides>58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ＭＳ Ｐゴシック</vt:lpstr>
      <vt:lpstr>ＭＳ Ｐゴシック</vt:lpstr>
      <vt:lpstr>Arial</vt:lpstr>
      <vt:lpstr>Calibri</vt:lpstr>
      <vt:lpstr>Times</vt:lpstr>
      <vt:lpstr>Verdana</vt:lpstr>
      <vt:lpstr>4_Default Design</vt:lpstr>
      <vt:lpstr>PowerPoint Presentation</vt:lpstr>
      <vt:lpstr>Contents</vt:lpstr>
      <vt:lpstr>Aims</vt:lpstr>
      <vt:lpstr>After studying this chapter you should be able to understand:</vt:lpstr>
      <vt:lpstr>Human information processing (1 of 3)</vt:lpstr>
      <vt:lpstr>Human information processing (2 of 3) </vt:lpstr>
      <vt:lpstr>Human information processing (3 of 3)</vt:lpstr>
      <vt:lpstr>Cognitive models</vt:lpstr>
      <vt:lpstr>A seven-stage model of activity</vt:lpstr>
      <vt:lpstr>Challenge</vt:lpstr>
      <vt:lpstr>Why HIP is not enough</vt:lpstr>
      <vt:lpstr>Creativity and cognition</vt:lpstr>
      <vt:lpstr>Situated action</vt:lpstr>
      <vt:lpstr>Human actors</vt:lpstr>
      <vt:lpstr>Lucy Suchman</vt:lpstr>
      <vt:lpstr> ‘Going for a curry’ script</vt:lpstr>
      <vt:lpstr>Schank and Abelson</vt:lpstr>
      <vt:lpstr>Challenge</vt:lpstr>
      <vt:lpstr>Distributed cognition (1 of 2)</vt:lpstr>
      <vt:lpstr>Distributed cognition (2 of 2)</vt:lpstr>
      <vt:lpstr>Ed Hutchins</vt:lpstr>
      <vt:lpstr>Internal and external representation</vt:lpstr>
      <vt:lpstr>Representations</vt:lpstr>
      <vt:lpstr>Different ways in which processes might be distributed</vt:lpstr>
      <vt:lpstr>Embodied cognition</vt:lpstr>
      <vt:lpstr>Examples of affordances</vt:lpstr>
      <vt:lpstr>Development of affordance idea</vt:lpstr>
      <vt:lpstr>Donald Norman</vt:lpstr>
      <vt:lpstr>Perceived affordances</vt:lpstr>
      <vt:lpstr>Affordance in anthropology </vt:lpstr>
      <vt:lpstr>Paul Dourish</vt:lpstr>
      <vt:lpstr>Enactive interaction (1 of 4)</vt:lpstr>
      <vt:lpstr>Embodied interaction (2 of 4)</vt:lpstr>
      <vt:lpstr>Embodied interaction (3 of 4)</vt:lpstr>
      <vt:lpstr>Embodied interaction (4 of 4)</vt:lpstr>
      <vt:lpstr>George Lakoff and Mark Johnson (1 of 3)</vt:lpstr>
      <vt:lpstr>Lakoff and Johnson (2 of 3)</vt:lpstr>
      <vt:lpstr>Lakoff and Johnson (3 of 3)</vt:lpstr>
      <vt:lpstr>Image schemas</vt:lpstr>
      <vt:lpstr>Embodiment</vt:lpstr>
      <vt:lpstr>The extended mind</vt:lpstr>
      <vt:lpstr>Gilles Fouconnier and Mark Turner</vt:lpstr>
      <vt:lpstr>Activity theory</vt:lpstr>
      <vt:lpstr>CHAT—a modern formulation of activity theory</vt:lpstr>
      <vt:lpstr>The structure of an activity (1 of 2)</vt:lpstr>
      <vt:lpstr>The structure of an activity (2 of 2)</vt:lpstr>
      <vt:lpstr>The internal structure of an activity</vt:lpstr>
      <vt:lpstr>Example (1 of 2)</vt:lpstr>
      <vt:lpstr>Example (2 of 2)</vt:lpstr>
      <vt:lpstr>Activities</vt:lpstr>
      <vt:lpstr>Engeström’s description of contradictions (1 of 2)</vt:lpstr>
      <vt:lpstr>Engeström’s description of contradictions (2 of 2)</vt:lpstr>
      <vt:lpstr>Concrete examples of contradictions</vt:lpstr>
      <vt:lpstr>Activity theory in practice (1 of 2)</vt:lpstr>
      <vt:lpstr>Activity theory in practice (2 of 2)</vt:lpstr>
      <vt:lpstr>Table 23.1 Sample contradictions</vt:lpstr>
      <vt:lpstr>Summary </vt:lpstr>
      <vt:lpstr>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Cognition and action</dc:title>
  <dc:creator>Benyon, David</dc:creator>
  <cp:lastModifiedBy>Anbuselvi, Chinnadurai</cp:lastModifiedBy>
  <cp:revision>193</cp:revision>
  <dcterms:created xsi:type="dcterms:W3CDTF">2017-11-30T16:03:09Z</dcterms:created>
  <dcterms:modified xsi:type="dcterms:W3CDTF">2019-01-21T14:32:15Z</dcterms:modified>
</cp:coreProperties>
</file>