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9"/>
  </p:notesMasterIdLst>
  <p:sldIdLst>
    <p:sldId id="31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2880" userDrawn="1">
          <p15:clr>
            <a:srgbClr val="A4A3A4"/>
          </p15:clr>
        </p15:guide>
        <p15:guide id="6" pos="5579" userDrawn="1">
          <p15:clr>
            <a:srgbClr val="A4A3A4"/>
          </p15:clr>
        </p15:guide>
        <p15:guide id="7" orient="horz" pos="527" userDrawn="1">
          <p15:clr>
            <a:srgbClr val="A4A3A4"/>
          </p15:clr>
        </p15:guide>
        <p15:guide id="8" orient="horz" pos="958" userDrawn="1">
          <p15:clr>
            <a:srgbClr val="A4A3A4"/>
          </p15:clr>
        </p15:guide>
        <p15:guide id="9"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2" clrIdx="0">
    <p:extLst>
      <p:ext uri="{19B8F6BF-5375-455C-9EA6-DF929625EA0E}">
        <p15:presenceInfo xmlns:p15="http://schemas.microsoft.com/office/powerpoint/2012/main" userId="Menon, Bincy" providerId="None"/>
      </p:ext>
    </p:extLst>
  </p:cmAuthor>
  <p:cmAuthor id="2" name="Laser" initials="C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953" autoAdjust="0"/>
  </p:normalViewPr>
  <p:slideViewPr>
    <p:cSldViewPr snapToGrid="0" snapToObjects="1">
      <p:cViewPr varScale="1">
        <p:scale>
          <a:sx n="108" d="100"/>
          <a:sy n="108" d="100"/>
        </p:scale>
        <p:origin x="1932" y="108"/>
      </p:cViewPr>
      <p:guideLst>
        <p:guide orient="horz" pos="2160"/>
        <p:guide pos="476"/>
        <p:guide pos="703"/>
        <p:guide pos="975"/>
        <p:guide pos="2880"/>
        <p:guide pos="5579"/>
        <p:guide orient="horz" pos="527"/>
        <p:guide orient="horz" pos="958"/>
        <p:guide orient="horz"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DAE06-F36C-4EC5-AF3E-102FE5AB7AB9}"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54F66-412C-4CF5-BC29-E23375F7A067}" type="slidenum">
              <a:rPr lang="en-IN" smtClean="0"/>
              <a:t>‹#›</a:t>
            </a:fld>
            <a:endParaRPr lang="en-IN"/>
          </a:p>
        </p:txBody>
      </p:sp>
    </p:spTree>
    <p:extLst>
      <p:ext uri="{BB962C8B-B14F-4D97-AF65-F5344CB8AC3E}">
        <p14:creationId xmlns:p14="http://schemas.microsoft.com/office/powerpoint/2010/main" val="4383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76128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154F66-412C-4CF5-BC29-E23375F7A067}" type="slidenum">
              <a:rPr lang="en-IN" smtClean="0"/>
              <a:t>35</a:t>
            </a:fld>
            <a:endParaRPr lang="en-IN"/>
          </a:p>
        </p:txBody>
      </p:sp>
    </p:spTree>
    <p:extLst>
      <p:ext uri="{BB962C8B-B14F-4D97-AF65-F5344CB8AC3E}">
        <p14:creationId xmlns:p14="http://schemas.microsoft.com/office/powerpoint/2010/main" val="184857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78962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158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0240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175579318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14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9710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38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145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0114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448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7587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1155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909627"/>
            <a:ext cx="412273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25</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lvl="0" indent="0" defTabSz="342900">
              <a:spcBef>
                <a:spcPts val="900"/>
              </a:spcBef>
              <a:buNone/>
              <a:defRPr/>
            </a:pPr>
            <a:r>
              <a:rPr lang="en-US" sz="2200" kern="0" dirty="0">
                <a:solidFill>
                  <a:srgbClr val="000000"/>
                </a:solidFill>
              </a:rPr>
              <a:t>Perception and navigation</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92210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20"/>
            <a:ext cx="7886700" cy="549366"/>
          </a:xfrm>
        </p:spPr>
        <p:txBody>
          <a:bodyPr/>
          <a:lstStyle/>
          <a:p>
            <a:r>
              <a:rPr lang="en-US" sz="3600" i="0" u="none" strike="noStrike" kern="1400" baseline="0" dirty="0">
                <a:latin typeface="Arial" panose="020B0604020202020204" pitchFamily="34" charset="0"/>
              </a:rPr>
              <a:t>Perceptual </a:t>
            </a:r>
            <a:r>
              <a:rPr lang="en-US" sz="3600" i="0" u="none" strike="noStrike" kern="1400" baseline="0" dirty="0" smtClean="0">
                <a:latin typeface="Arial" panose="020B0604020202020204" pitchFamily="34" charset="0"/>
              </a:rPr>
              <a:t>illusions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7542"/>
            <a:ext cx="8228013" cy="4839234"/>
          </a:xfrm>
        </p:spPr>
        <p:txBody>
          <a:bodyPr>
            <a:normAutofit/>
          </a:bodyPr>
          <a:lstStyle/>
          <a:p>
            <a:pPr marL="349250" indent="-349250">
              <a:lnSpc>
                <a:spcPct val="110000"/>
              </a:lnSpc>
              <a:spcBef>
                <a:spcPts val="0"/>
              </a:spcBef>
            </a:pPr>
            <a:r>
              <a:rPr lang="en-CA" sz="2000" b="0" i="0" u="none" strike="noStrike" baseline="0" dirty="0" smtClean="0">
                <a:latin typeface="Arial" panose="020B0604020202020204" pitchFamily="34" charset="0"/>
              </a:rPr>
              <a:t>Visual (perceptual) illusions are studied because they are thought to be very revealing of how perception works by understanding what happens when perception does not work! </a:t>
            </a:r>
          </a:p>
          <a:p>
            <a:pPr marL="349250" indent="-349250">
              <a:lnSpc>
                <a:spcPct val="110000"/>
              </a:lnSpc>
              <a:spcBef>
                <a:spcPts val="0"/>
              </a:spcBef>
            </a:pPr>
            <a:r>
              <a:rPr lang="en-CA" sz="2000" b="0" i="0" u="none" strike="noStrike" baseline="0" dirty="0" smtClean="0">
                <a:latin typeface="Arial" panose="020B0604020202020204" pitchFamily="34" charset="0"/>
              </a:rPr>
              <a:t>The argument goes like this. </a:t>
            </a:r>
          </a:p>
          <a:p>
            <a:pPr marL="349250" indent="-349250">
              <a:lnSpc>
                <a:spcPct val="110000"/>
              </a:lnSpc>
              <a:spcBef>
                <a:spcPts val="0"/>
              </a:spcBef>
            </a:pPr>
            <a:r>
              <a:rPr lang="en-CA" sz="2000" b="0" i="0" u="none" strike="noStrike" baseline="0" dirty="0" smtClean="0">
                <a:latin typeface="Arial" panose="020B0604020202020204" pitchFamily="34" charset="0"/>
              </a:rPr>
              <a:t>Perception is seamless and, as it works very well, it is almost impossible to find a way into the process unless we study it when it does not work. When perception is faulty we can, so to speak, lift a corner and peek underneath and see how it works. </a:t>
            </a:r>
          </a:p>
          <a:p>
            <a:pPr marL="349250" indent="-349250">
              <a:lnSpc>
                <a:spcPct val="110000"/>
              </a:lnSpc>
              <a:spcBef>
                <a:spcPts val="0"/>
              </a:spcBef>
            </a:pPr>
            <a:r>
              <a:rPr lang="en-CA" sz="2000" b="0" i="0" u="none" strike="noStrike" baseline="0" dirty="0" smtClean="0">
                <a:latin typeface="Arial" panose="020B0604020202020204" pitchFamily="34" charset="0"/>
              </a:rPr>
              <a:t>Figure 25.1 is an illustration of the Müller–</a:t>
            </a:r>
            <a:r>
              <a:rPr lang="en-CA" sz="2000" b="0" i="0" u="none" strike="noStrike" baseline="0" dirty="0" err="1" smtClean="0">
                <a:latin typeface="Arial" panose="020B0604020202020204" pitchFamily="34" charset="0"/>
              </a:rPr>
              <a:t>Lyer</a:t>
            </a:r>
            <a:r>
              <a:rPr lang="en-CA" sz="2000" b="0" i="0" u="none" strike="noStrike" baseline="0" dirty="0" smtClean="0">
                <a:latin typeface="Arial" panose="020B0604020202020204" pitchFamily="34" charset="0"/>
              </a:rPr>
              <a:t> illusion. </a:t>
            </a:r>
          </a:p>
          <a:p>
            <a:pPr marL="349250" indent="-349250">
              <a:lnSpc>
                <a:spcPct val="110000"/>
              </a:lnSpc>
              <a:spcBef>
                <a:spcPts val="0"/>
              </a:spcBef>
            </a:pPr>
            <a:r>
              <a:rPr lang="en-CA" sz="2000" b="0" i="0" u="none" strike="noStrike" baseline="0" dirty="0" smtClean="0">
                <a:latin typeface="Arial" panose="020B0604020202020204" pitchFamily="34" charset="0"/>
              </a:rPr>
              <a:t>The central shaft of the upper figure looks longer despite being exactly the same length as the one below. Gregory explains this illusion by suggesting that our knowledge of the real world causes us to infer (incorrectly) that the upper figure must have a longer shaft. </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62414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0"/>
            <a:ext cx="7886700" cy="549366"/>
          </a:xfrm>
        </p:spPr>
        <p:txBody>
          <a:bodyPr/>
          <a:lstStyle/>
          <a:p>
            <a:r>
              <a:rPr lang="en-US" sz="3600" i="0" u="none" strike="noStrike" kern="1400" baseline="0" dirty="0">
                <a:latin typeface="Arial" panose="020B0604020202020204" pitchFamily="34" charset="0"/>
              </a:rPr>
              <a:t>Perceptual </a:t>
            </a:r>
            <a:r>
              <a:rPr lang="en-US" sz="3600" i="0" u="none" strike="noStrike" kern="1400" baseline="0" dirty="0" smtClean="0">
                <a:latin typeface="Arial" panose="020B0604020202020204" pitchFamily="34" charset="0"/>
              </a:rPr>
              <a:t>illusions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58"/>
            <a:ext cx="8194263" cy="2884398"/>
          </a:xfrm>
        </p:spPr>
        <p:txBody>
          <a:bodyPr/>
          <a:lstStyle/>
          <a:p>
            <a:pPr marL="349250" indent="-349250"/>
            <a:r>
              <a:rPr lang="en-CA" b="0" i="0" u="none" strike="noStrike" baseline="0" dirty="0" smtClean="0">
                <a:latin typeface="Arial" panose="020B0604020202020204" pitchFamily="34" charset="0"/>
              </a:rPr>
              <a:t>Figure 25.2 is an image of the corner of a door in a corridor. </a:t>
            </a:r>
          </a:p>
          <a:p>
            <a:pPr marL="349250" indent="-349250"/>
            <a:r>
              <a:rPr lang="en-CA" b="0" i="0" u="none" strike="noStrike" baseline="0" dirty="0" smtClean="0">
                <a:latin typeface="Arial" panose="020B0604020202020204" pitchFamily="34" charset="0"/>
              </a:rPr>
              <a:t>A vertical Müller–</a:t>
            </a:r>
            <a:r>
              <a:rPr lang="en-CA" b="0" i="0" u="none" strike="noStrike" baseline="0" dirty="0" err="1" smtClean="0">
                <a:latin typeface="Arial" panose="020B0604020202020204" pitchFamily="34" charset="0"/>
              </a:rPr>
              <a:t>Lyer</a:t>
            </a:r>
            <a:r>
              <a:rPr lang="en-CA" b="0" i="0" u="none" strike="noStrike" baseline="0" dirty="0" smtClean="0">
                <a:latin typeface="Arial" panose="020B0604020202020204" pitchFamily="34" charset="0"/>
              </a:rPr>
              <a:t> ‘arrow’ can be seen, made up from the door frame and the wall. </a:t>
            </a:r>
          </a:p>
          <a:p>
            <a:pPr marL="349250" indent="-349250"/>
            <a:r>
              <a:rPr lang="en-CA" b="0" i="0" u="none" strike="noStrike" baseline="0" dirty="0" smtClean="0">
                <a:latin typeface="Arial" panose="020B0604020202020204" pitchFamily="34" charset="0"/>
              </a:rPr>
              <a:t>A vertical Müller–</a:t>
            </a:r>
            <a:r>
              <a:rPr lang="en-CA" b="0" i="0" u="none" strike="noStrike" baseline="0" dirty="0" err="1" smtClean="0">
                <a:latin typeface="Arial" panose="020B0604020202020204" pitchFamily="34" charset="0"/>
              </a:rPr>
              <a:t>Lyer</a:t>
            </a:r>
            <a:r>
              <a:rPr lang="en-CA" b="0" i="0" u="none" strike="noStrike" baseline="0" dirty="0" smtClean="0">
                <a:latin typeface="Arial" panose="020B0604020202020204" pitchFamily="34" charset="0"/>
              </a:rPr>
              <a:t> ‘arrow’ points away from the viewer and thus appears to be longer than an equivalent ‘arrow’ pointing toward the viewer.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2217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6570"/>
            <a:ext cx="7886700" cy="532112"/>
          </a:xfrm>
        </p:spPr>
        <p:txBody>
          <a:bodyPr/>
          <a:lstStyle/>
          <a:p>
            <a:r>
              <a:rPr lang="en-US" sz="3600" i="0" u="none" strike="noStrike" kern="1400" baseline="0" dirty="0">
                <a:latin typeface="Arial" panose="020B0604020202020204" pitchFamily="34" charset="0"/>
              </a:rPr>
              <a:t>Perceptual </a:t>
            </a:r>
            <a:r>
              <a:rPr lang="en-US" sz="3600" i="0" u="none" strike="noStrike" kern="1400" baseline="0" dirty="0" smtClean="0">
                <a:latin typeface="Arial" panose="020B0604020202020204" pitchFamily="34" charset="0"/>
              </a:rPr>
              <a:t>illusions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5535"/>
            <a:ext cx="8194263" cy="4824562"/>
          </a:xfrm>
        </p:spPr>
        <p:txBody>
          <a:bodyPr>
            <a:normAutofit/>
          </a:bodyPr>
          <a:lstStyle/>
          <a:p>
            <a:pPr marL="349250" indent="-349250"/>
            <a:r>
              <a:rPr lang="en-CA" b="0" i="0" u="none" strike="noStrike" baseline="0" dirty="0" smtClean="0">
                <a:latin typeface="Arial" panose="020B0604020202020204" pitchFamily="34" charset="0"/>
              </a:rPr>
              <a:t>Figure 25.3 illustrates a pair of Necker cubes. </a:t>
            </a:r>
          </a:p>
          <a:p>
            <a:pPr marL="349250" indent="-349250"/>
            <a:r>
              <a:rPr lang="en-CA" b="0" i="0" u="none" strike="noStrike" baseline="0" dirty="0" smtClean="0">
                <a:latin typeface="Arial" panose="020B0604020202020204" pitchFamily="34" charset="0"/>
              </a:rPr>
              <a:t>The Necker cube illustrates hypothesis testing very effectively. </a:t>
            </a:r>
          </a:p>
          <a:p>
            <a:pPr marL="349250" indent="-349250"/>
            <a:r>
              <a:rPr lang="en-CA" b="0" i="0" u="none" strike="noStrike" baseline="0" dirty="0" smtClean="0">
                <a:latin typeface="Arial" panose="020B0604020202020204" pitchFamily="34" charset="0"/>
              </a:rPr>
              <a:t>Gregory has argued that when we are faced with an ambiguous figure such as a Necker cube we unconsciously form a hypothesis that the cube is, say, facing to the right or left. </a:t>
            </a:r>
          </a:p>
          <a:p>
            <a:pPr marL="349250" indent="-349250"/>
            <a:r>
              <a:rPr lang="en-CA" b="0" i="0" u="none" strike="noStrike" baseline="0" dirty="0" smtClean="0">
                <a:latin typeface="Arial" panose="020B0604020202020204" pitchFamily="34" charset="0"/>
              </a:rPr>
              <a:t>But if we gaze for a few more seconds at the figure it appears to turn inside-out and back again as we try to make sense of the figure. </a:t>
            </a:r>
          </a:p>
          <a:p>
            <a:pPr marL="349250" indent="-349250"/>
            <a:r>
              <a:rPr lang="en-CA" b="0" i="0" u="none" strike="noStrike" baseline="0" dirty="0" smtClean="0">
                <a:latin typeface="Arial" panose="020B0604020202020204" pitchFamily="34" charset="0"/>
              </a:rPr>
              <a:t>We make unconscious inferences.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5382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3"/>
            <a:ext cx="7886700" cy="635628"/>
          </a:xfrm>
        </p:spPr>
        <p:txBody>
          <a:bodyPr/>
          <a:lstStyle/>
          <a:p>
            <a:r>
              <a:rPr lang="en-US" sz="3600" i="0" u="none" strike="noStrike" kern="1400" baseline="0" dirty="0">
                <a:latin typeface="Arial" panose="020B0604020202020204" pitchFamily="34" charset="0"/>
              </a:rPr>
              <a:t>Summary</a:t>
            </a:r>
          </a:p>
        </p:txBody>
      </p:sp>
      <p:sp>
        <p:nvSpPr>
          <p:cNvPr id="3" name="Text Placeholder 2"/>
          <p:cNvSpPr>
            <a:spLocks noGrp="1"/>
          </p:cNvSpPr>
          <p:nvPr>
            <p:ph type="body" idx="4294967295"/>
          </p:nvPr>
        </p:nvSpPr>
        <p:spPr>
          <a:xfrm>
            <a:off x="662400" y="1402928"/>
            <a:ext cx="8202135" cy="4931254"/>
          </a:xfrm>
        </p:spPr>
        <p:txBody>
          <a:bodyPr/>
          <a:lstStyle/>
          <a:p>
            <a:pPr marL="349250" indent="-349250"/>
            <a:r>
              <a:rPr lang="en-CA" b="0" i="0" u="none" strike="noStrike" baseline="0" dirty="0" smtClean="0">
                <a:latin typeface="Arial" panose="020B0604020202020204" pitchFamily="34" charset="0"/>
              </a:rPr>
              <a:t>Gregory has produced an interesting and engaging account of visual perception that is supported by numerous examples. </a:t>
            </a:r>
          </a:p>
          <a:p>
            <a:pPr marL="349250" indent="-349250"/>
            <a:r>
              <a:rPr lang="en-CA" b="0" i="0" u="none" strike="noStrike" baseline="0" dirty="0" smtClean="0">
                <a:latin typeface="Arial" panose="020B0604020202020204" pitchFamily="34" charset="0"/>
              </a:rPr>
              <a:t>However, the central weakness of his argument lies with the question—how do we get started? </a:t>
            </a:r>
          </a:p>
          <a:p>
            <a:pPr marL="349250" indent="-349250"/>
            <a:r>
              <a:rPr lang="en-CA" b="0" i="0" u="none" strike="noStrike" baseline="0" dirty="0" smtClean="0">
                <a:latin typeface="Arial" panose="020B0604020202020204" pitchFamily="34" charset="0"/>
              </a:rPr>
              <a:t>If visual perception relies on knowledge of the world, how do we bootstrap the process? </a:t>
            </a:r>
          </a:p>
          <a:p>
            <a:pPr marL="349250" indent="-349250"/>
            <a:r>
              <a:rPr lang="en-CA" b="0" i="0" u="none" strike="noStrike" baseline="0" dirty="0" smtClean="0">
                <a:latin typeface="Arial" panose="020B0604020202020204" pitchFamily="34" charset="0"/>
              </a:rPr>
              <a:t>We can only acquire (visual) knowledge of the world from visual perception, which relies on knowledge of the world.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7586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9"/>
            <a:ext cx="7886700" cy="652882"/>
          </a:xfrm>
        </p:spPr>
        <p:txBody>
          <a:bodyPr/>
          <a:lstStyle/>
          <a:p>
            <a:r>
              <a:rPr lang="en-US" sz="3600" i="0" u="none" strike="noStrike" kern="1400" baseline="0" dirty="0">
                <a:latin typeface="Arial" panose="020B0604020202020204" pitchFamily="34" charset="0"/>
              </a:rPr>
              <a:t>Direct perception</a:t>
            </a:r>
          </a:p>
        </p:txBody>
      </p:sp>
      <p:sp>
        <p:nvSpPr>
          <p:cNvPr id="3" name="Text Placeholder 2"/>
          <p:cNvSpPr>
            <a:spLocks noGrp="1"/>
          </p:cNvSpPr>
          <p:nvPr>
            <p:ph type="body" idx="4294967295"/>
          </p:nvPr>
        </p:nvSpPr>
        <p:spPr>
          <a:xfrm>
            <a:off x="656930" y="1420989"/>
            <a:ext cx="8228013" cy="4836359"/>
          </a:xfrm>
        </p:spPr>
        <p:txBody>
          <a:bodyPr>
            <a:normAutofit fontScale="85000" lnSpcReduction="10000"/>
          </a:bodyPr>
          <a:lstStyle/>
          <a:p>
            <a:pPr marL="349250" indent="-349250">
              <a:lnSpc>
                <a:spcPct val="120000"/>
              </a:lnSpc>
            </a:pPr>
            <a:r>
              <a:rPr lang="en-CA" dirty="0" smtClean="0"/>
              <a:t>In sharp contrast to Gregory’s work is that of J.J. Gibson. Gibson’s work on visual perception dates back to the Second World War (Gibson, 1950) and his work for the U.S. military in improving the training of aircraft pilots, particularly during taking off and landing. </a:t>
            </a:r>
            <a:endParaRPr lang="en-CA" b="1" i="1" dirty="0" smtClean="0"/>
          </a:p>
          <a:p>
            <a:pPr marL="349250" indent="-349250">
              <a:lnSpc>
                <a:spcPct val="120000"/>
              </a:lnSpc>
            </a:pPr>
            <a:r>
              <a:rPr lang="en-CA" dirty="0" smtClean="0"/>
              <a:t>He observed that a pilot sitting in the fixed point (the pilot’s seat at the front of the aircraft) experiences the world apparently flowing past him. </a:t>
            </a:r>
            <a:endParaRPr lang="en-CA" b="1" i="1" dirty="0" smtClean="0"/>
          </a:p>
          <a:p>
            <a:pPr marL="349250" indent="-349250">
              <a:lnSpc>
                <a:spcPct val="120000"/>
              </a:lnSpc>
            </a:pPr>
            <a:r>
              <a:rPr lang="en-CA" dirty="0" smtClean="0"/>
              <a:t>Gibson called this flow of information the optic array. </a:t>
            </a:r>
            <a:endParaRPr lang="en-CA" b="1" i="1" dirty="0" smtClean="0"/>
          </a:p>
          <a:p>
            <a:pPr marL="349250" indent="-349250">
              <a:lnSpc>
                <a:spcPct val="120000"/>
              </a:lnSpc>
            </a:pPr>
            <a:r>
              <a:rPr lang="en-CA" dirty="0" smtClean="0"/>
              <a:t>This optic flow supplies unambiguously all information relevant to the position, speed and altitude of the aircraft to the pilot. </a:t>
            </a:r>
            <a:endParaRPr lang="en-CA" b="1" i="1" dirty="0" smtClean="0"/>
          </a:p>
          <a:p>
            <a:pPr marL="349250" indent="-349250">
              <a:lnSpc>
                <a:spcPct val="120000"/>
              </a:lnSpc>
            </a:pPr>
            <a:r>
              <a:rPr lang="en-CA" dirty="0" smtClean="0"/>
              <a:t>So there is no need for unconscious inference or hypothesis testing. </a:t>
            </a:r>
            <a:endParaRPr lang="en-CA" b="1" i="1" dirty="0" smtClean="0"/>
          </a:p>
          <a:p>
            <a:pPr marL="349250" indent="-349250">
              <a:lnSpc>
                <a:spcPct val="120000"/>
              </a:lnSpc>
            </a:pPr>
            <a:r>
              <a:rPr lang="en-CA" dirty="0" smtClean="0"/>
              <a:t>Figure 25.4 is an illustration of the flow of the optic array. </a:t>
            </a:r>
            <a:endParaRPr lang="en-CA" b="1" i="1" dirty="0" smtClean="0"/>
          </a:p>
          <a:p>
            <a:pPr marL="349250" indent="-349250"/>
            <a:endParaRPr lang="en-CA" dirty="0"/>
          </a:p>
        </p:txBody>
      </p:sp>
    </p:spTree>
    <p:extLst>
      <p:ext uri="{BB962C8B-B14F-4D97-AF65-F5344CB8AC3E}">
        <p14:creationId xmlns:p14="http://schemas.microsoft.com/office/powerpoint/2010/main" val="1638535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6"/>
            <a:ext cx="7886700" cy="601124"/>
          </a:xfrm>
        </p:spPr>
        <p:txBody>
          <a:bodyPr/>
          <a:lstStyle/>
          <a:p>
            <a:r>
              <a:rPr lang="en-US" sz="3600" i="0" u="none" strike="noStrike" kern="1400" baseline="0" dirty="0">
                <a:latin typeface="Arial" panose="020B0604020202020204" pitchFamily="34" charset="0"/>
              </a:rPr>
              <a:t>Texture gradient</a:t>
            </a:r>
          </a:p>
        </p:txBody>
      </p:sp>
      <p:sp>
        <p:nvSpPr>
          <p:cNvPr id="3" name="Text Placeholder 2"/>
          <p:cNvSpPr>
            <a:spLocks noGrp="1"/>
          </p:cNvSpPr>
          <p:nvPr>
            <p:ph type="body" idx="4294967295"/>
          </p:nvPr>
        </p:nvSpPr>
        <p:spPr>
          <a:xfrm>
            <a:off x="656930" y="1420190"/>
            <a:ext cx="8228013" cy="4844984"/>
          </a:xfrm>
        </p:spPr>
        <p:txBody>
          <a:bodyPr>
            <a:normAutofit fontScale="92500"/>
          </a:bodyPr>
          <a:lstStyle/>
          <a:p>
            <a:pPr marL="349250" indent="-349250">
              <a:lnSpc>
                <a:spcPct val="110000"/>
              </a:lnSpc>
            </a:pPr>
            <a:r>
              <a:rPr lang="en-CA" dirty="0" smtClean="0"/>
              <a:t>As we drive down a road the environment appears to flow out and past us as we move. What is actually happening is that the texture of the environment is expanding.</a:t>
            </a:r>
            <a:endParaRPr lang="en-CA" b="1" i="1" dirty="0" smtClean="0"/>
          </a:p>
          <a:p>
            <a:pPr marL="349250" indent="-349250">
              <a:lnSpc>
                <a:spcPct val="110000"/>
              </a:lnSpc>
            </a:pPr>
            <a:r>
              <a:rPr lang="en-CA" dirty="0" smtClean="0"/>
              <a:t>Texture gradients provide important depth information. </a:t>
            </a:r>
            <a:endParaRPr lang="en-CA" b="1" i="1" dirty="0" smtClean="0"/>
          </a:p>
          <a:p>
            <a:pPr marL="349250" indent="-349250">
              <a:lnSpc>
                <a:spcPct val="110000"/>
              </a:lnSpc>
            </a:pPr>
            <a:r>
              <a:rPr lang="en-CA" dirty="0" smtClean="0"/>
              <a:t>Examples of texture gradients include such things as pebbles on a beach or trees in a wood. </a:t>
            </a:r>
            <a:endParaRPr lang="en-CA" b="1" i="1" dirty="0" smtClean="0"/>
          </a:p>
          <a:p>
            <a:pPr marL="349250" indent="-349250">
              <a:lnSpc>
                <a:spcPct val="110000"/>
              </a:lnSpc>
            </a:pPr>
            <a:r>
              <a:rPr lang="en-CA" dirty="0" smtClean="0"/>
              <a:t>As we approach a beach or a forest the texture gradient expands as individual pebbles or trees reveal themselves against the higher density of pebbles and trees of the beach or forest. </a:t>
            </a:r>
            <a:endParaRPr lang="en-CA" b="1" i="1" dirty="0" smtClean="0"/>
          </a:p>
          <a:p>
            <a:pPr marL="349250" indent="-349250">
              <a:lnSpc>
                <a:spcPct val="110000"/>
              </a:lnSpc>
            </a:pPr>
            <a:r>
              <a:rPr lang="en-CA" dirty="0" smtClean="0"/>
              <a:t>Equally, as we retreat from a scene the texture gradient is seen to condense. </a:t>
            </a:r>
            <a:endParaRPr lang="en-CA" b="1" i="1" dirty="0" smtClean="0"/>
          </a:p>
          <a:p>
            <a:pPr marL="349250" indent="-349250">
              <a:lnSpc>
                <a:spcPct val="110000"/>
              </a:lnSpc>
            </a:pPr>
            <a:endParaRPr lang="en-CA" dirty="0"/>
          </a:p>
        </p:txBody>
      </p:sp>
    </p:spTree>
    <p:extLst>
      <p:ext uri="{BB962C8B-B14F-4D97-AF65-F5344CB8AC3E}">
        <p14:creationId xmlns:p14="http://schemas.microsoft.com/office/powerpoint/2010/main" val="168562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7"/>
            <a:ext cx="7886700" cy="514860"/>
          </a:xfrm>
        </p:spPr>
        <p:txBody>
          <a:bodyPr/>
          <a:lstStyle/>
          <a:p>
            <a:r>
              <a:rPr lang="en-US" sz="3600" i="0" u="none" strike="noStrike" kern="1400" baseline="0" dirty="0">
                <a:latin typeface="Arial" panose="020B0604020202020204" pitchFamily="34" charset="0"/>
              </a:rPr>
              <a:t>Affordance</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2357"/>
            <a:ext cx="8194263" cy="4870869"/>
          </a:xfrm>
        </p:spPr>
        <p:txBody>
          <a:bodyPr/>
          <a:lstStyle/>
          <a:p>
            <a:pPr marL="349250" indent="-349250"/>
            <a:r>
              <a:rPr lang="en-CA" b="0" i="0" u="none" strike="noStrike" baseline="0" dirty="0" smtClean="0">
                <a:latin typeface="Arial" panose="020B0604020202020204" pitchFamily="34" charset="0"/>
              </a:rPr>
              <a:t>Thus Gibson argued (Gibson, 1966, 1979) that the environment provides all of the information we require to experience it. </a:t>
            </a:r>
          </a:p>
          <a:p>
            <a:pPr marL="349250" indent="-349250"/>
            <a:r>
              <a:rPr lang="en-CA" b="0" i="0" u="none" strike="noStrike" baseline="0" dirty="0" smtClean="0">
                <a:latin typeface="Arial" panose="020B0604020202020204" pitchFamily="34" charset="0"/>
              </a:rPr>
              <a:t>Gibson also introduced the idea of affordance (Gibson, 1977), which has been a recurring concept in HCI design for many years.</a:t>
            </a:r>
          </a:p>
          <a:p>
            <a:pPr marL="349250" indent="-349250"/>
            <a:r>
              <a:rPr lang="en-CA" b="0" i="0" u="none" strike="noStrike" baseline="0" dirty="0" smtClean="0">
                <a:latin typeface="Arial" panose="020B0604020202020204" pitchFamily="34" charset="0"/>
              </a:rPr>
              <a:t>In practice, many psychologists believe that there is merit in both theories: Gibson offers an account for optimal viewing conditions, Gregory for suboptimal (or restricted) conditions.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5848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0"/>
            <a:ext cx="7886700" cy="652882"/>
          </a:xfrm>
        </p:spPr>
        <p:txBody>
          <a:bodyPr/>
          <a:lstStyle/>
          <a:p>
            <a:r>
              <a:rPr lang="en-US" sz="3600" i="0" u="none" strike="noStrike" kern="1400" baseline="0" dirty="0">
                <a:latin typeface="Arial" panose="020B0604020202020204" pitchFamily="34" charset="0"/>
              </a:rPr>
              <a:t>Depth perception</a:t>
            </a:r>
          </a:p>
        </p:txBody>
      </p:sp>
      <p:sp>
        <p:nvSpPr>
          <p:cNvPr id="3" name="Text Placeholder 2"/>
          <p:cNvSpPr>
            <a:spLocks noGrp="1"/>
          </p:cNvSpPr>
          <p:nvPr>
            <p:ph type="body" idx="4294967295"/>
          </p:nvPr>
        </p:nvSpPr>
        <p:spPr>
          <a:xfrm>
            <a:off x="662399" y="1421790"/>
            <a:ext cx="8194263" cy="4801855"/>
          </a:xfrm>
        </p:spPr>
        <p:txBody>
          <a:bodyPr>
            <a:normAutofit fontScale="85000" lnSpcReduction="10000"/>
          </a:bodyPr>
          <a:lstStyle/>
          <a:p>
            <a:pPr marL="349250" indent="-349250">
              <a:lnSpc>
                <a:spcPct val="120000"/>
              </a:lnSpc>
            </a:pPr>
            <a:r>
              <a:rPr lang="en-CA" b="0" i="0" u="none" strike="noStrike" baseline="0" dirty="0" smtClean="0">
                <a:latin typeface="Arial" panose="020B0604020202020204" pitchFamily="34" charset="0"/>
              </a:rPr>
              <a:t>While understanding how we perceive depth is not particularly relevant to everyday office applications, it is often essential to the effective design of games, multimedia applications and virtual reality systems. </a:t>
            </a:r>
          </a:p>
          <a:p>
            <a:pPr marL="349250" indent="-349250">
              <a:lnSpc>
                <a:spcPct val="120000"/>
              </a:lnSpc>
            </a:pPr>
            <a:r>
              <a:rPr lang="en-CA" b="0" i="0" u="none" strike="noStrike" baseline="0" dirty="0" smtClean="0">
                <a:latin typeface="Arial" panose="020B0604020202020204" pitchFamily="34" charset="0"/>
              </a:rPr>
              <a:t>When designing to give the impression of three-dimensionality (a sense of depth and height) we need to understand how we pick up information from the environment which we interpret as height and depth. </a:t>
            </a:r>
          </a:p>
          <a:p>
            <a:pPr marL="349250" indent="-349250">
              <a:lnSpc>
                <a:spcPct val="120000"/>
              </a:lnSpc>
            </a:pPr>
            <a:r>
              <a:rPr lang="en-CA" b="0" i="0" u="none" strike="noStrike" baseline="0" dirty="0" smtClean="0">
                <a:latin typeface="Arial" panose="020B0604020202020204" pitchFamily="34" charset="0"/>
              </a:rPr>
              <a:t>Depth perception is usually divided into the role of primary (relevant to immersive virtual reality systems) and secondary depth cues (more important to non-immersive applications such as games). </a:t>
            </a:r>
          </a:p>
          <a:p>
            <a:pPr marL="349250" indent="-349250">
              <a:lnSpc>
                <a:spcPct val="120000"/>
              </a:lnSpc>
            </a:pPr>
            <a:r>
              <a:rPr lang="en-CA" b="0" i="0" u="none" strike="noStrike" baseline="0" dirty="0" smtClean="0">
                <a:latin typeface="Arial" panose="020B0604020202020204" pitchFamily="34" charset="0"/>
              </a:rPr>
              <a:t>We begin with the primary depth cues and their key application in virtual reality systems.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6039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6"/>
            <a:ext cx="7886700" cy="652882"/>
          </a:xfrm>
        </p:spPr>
        <p:txBody>
          <a:bodyPr/>
          <a:lstStyle/>
          <a:p>
            <a:r>
              <a:rPr lang="en-US" sz="3600" i="0" u="none" strike="noStrike" kern="1400" baseline="0" dirty="0">
                <a:latin typeface="Arial" panose="020B0604020202020204" pitchFamily="34" charset="0"/>
              </a:rPr>
              <a:t>Primary depth cues</a:t>
            </a:r>
          </a:p>
        </p:txBody>
      </p:sp>
      <p:sp>
        <p:nvSpPr>
          <p:cNvPr id="3" name="Text Placeholder 2"/>
          <p:cNvSpPr>
            <a:spLocks noGrp="1"/>
          </p:cNvSpPr>
          <p:nvPr>
            <p:ph type="body" idx="4294967295"/>
          </p:nvPr>
        </p:nvSpPr>
        <p:spPr>
          <a:xfrm>
            <a:off x="662400" y="1439044"/>
            <a:ext cx="8228013" cy="4793228"/>
          </a:xfrm>
        </p:spPr>
        <p:txBody>
          <a:bodyPr>
            <a:normAutofit fontScale="70000" lnSpcReduction="20000"/>
          </a:bodyPr>
          <a:lstStyle/>
          <a:p>
            <a:pPr marL="349250" indent="-349250">
              <a:lnSpc>
                <a:spcPct val="120000"/>
              </a:lnSpc>
            </a:pPr>
            <a:r>
              <a:rPr lang="en-CA" b="0" i="0" u="none" strike="noStrike" baseline="0" dirty="0" smtClean="0">
                <a:latin typeface="Arial" panose="020B0604020202020204" pitchFamily="34" charset="0"/>
              </a:rPr>
              <a:t>The four key primary depth cues are retinal disparity, stereopsis, accommodation and convergence. A cue is a means or mechanism that allows us to pick up information about the environment. Two of these four cues make use of the two different retinal images we have of the world; the other two rely on the muscles that control the movement and focusing of our eyes.</a:t>
            </a:r>
          </a:p>
          <a:p>
            <a:pPr marL="349250" indent="-349250">
              <a:lnSpc>
                <a:spcPct val="120000"/>
              </a:lnSpc>
            </a:pPr>
            <a:r>
              <a:rPr lang="en-CA" b="0" i="0" u="none" strike="noStrike" baseline="0" dirty="0" smtClean="0">
                <a:latin typeface="Arial" panose="020B0604020202020204" pitchFamily="34" charset="0"/>
              </a:rPr>
              <a:t>Retinal disparity. As our eyes are approximately 7 cm apart (less if you are a child, more if you have a big head), each retina receives a slightly different image of the world. This difference (the retinal disparity) is processed by the brain and interpreted as distance information.</a:t>
            </a:r>
          </a:p>
          <a:p>
            <a:pPr marL="349250" indent="-349250">
              <a:lnSpc>
                <a:spcPct val="120000"/>
              </a:lnSpc>
            </a:pPr>
            <a:r>
              <a:rPr lang="en-CA" b="0" i="1" u="none" strike="noStrike" baseline="0" dirty="0" smtClean="0">
                <a:latin typeface="Arial" panose="020B0604020202020204" pitchFamily="34" charset="0"/>
              </a:rPr>
              <a:t>Stereopsis</a:t>
            </a:r>
            <a:r>
              <a:rPr lang="en-CA" b="0" i="0" u="none" strike="noStrike" baseline="0" dirty="0" smtClean="0">
                <a:latin typeface="Arial" panose="020B0604020202020204" pitchFamily="34" charset="0"/>
              </a:rPr>
              <a:t> is the process by which the different images of the world received by each eye are combined to produce a single three-dimensional experience.</a:t>
            </a:r>
          </a:p>
          <a:p>
            <a:pPr marL="349250" indent="-349250">
              <a:lnSpc>
                <a:spcPct val="120000"/>
              </a:lnSpc>
            </a:pPr>
            <a:r>
              <a:rPr lang="en-CA" b="0" i="0" u="none" strike="noStrike" baseline="0" dirty="0" smtClean="0">
                <a:latin typeface="Arial" panose="020B0604020202020204" pitchFamily="34" charset="0"/>
              </a:rPr>
              <a:t>Accommodation. This is a muscular process by which we change the shape of the lens in our eyes in order to create a sharply focused image. We unconsciously use information from these muscles to provide depth information.</a:t>
            </a:r>
          </a:p>
          <a:p>
            <a:pPr marL="349250" indent="-349250">
              <a:lnSpc>
                <a:spcPct val="120000"/>
              </a:lnSpc>
            </a:pPr>
            <a:r>
              <a:rPr lang="en-CA" b="0" i="0" u="none" strike="noStrike" baseline="0" dirty="0" smtClean="0">
                <a:latin typeface="Arial" panose="020B0604020202020204" pitchFamily="34" charset="0"/>
              </a:rPr>
              <a:t>Convergence. Over distances of 2–7 metres we move our eyes more and more inward to focus on an object at these distances. This process of convergence is used to help provide additional distance information.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1570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2"/>
            <a:ext cx="7886700" cy="549366"/>
          </a:xfrm>
        </p:spPr>
        <p:txBody>
          <a:bodyPr/>
          <a:lstStyle/>
          <a:p>
            <a:r>
              <a:rPr lang="en-US" sz="3600" i="0" u="none" strike="noStrike" kern="1400" baseline="0" dirty="0">
                <a:latin typeface="Arial" panose="020B0604020202020204" pitchFamily="34" charset="0"/>
              </a:rPr>
              <a:t>Secondary depth cues</a:t>
            </a:r>
          </a:p>
        </p:txBody>
      </p:sp>
      <p:sp>
        <p:nvSpPr>
          <p:cNvPr id="3" name="Text Placeholder 2"/>
          <p:cNvSpPr>
            <a:spLocks noGrp="1"/>
          </p:cNvSpPr>
          <p:nvPr>
            <p:ph type="body" idx="4294967295"/>
          </p:nvPr>
        </p:nvSpPr>
        <p:spPr>
          <a:xfrm>
            <a:off x="662400" y="1437440"/>
            <a:ext cx="8228013" cy="4793229"/>
          </a:xfrm>
        </p:spPr>
        <p:txBody>
          <a:bodyPr>
            <a:noAutofit/>
          </a:bodyPr>
          <a:lstStyle/>
          <a:p>
            <a:pPr marL="349250" indent="-349250">
              <a:lnSpc>
                <a:spcPts val="2100"/>
              </a:lnSpc>
              <a:spcBef>
                <a:spcPts val="0"/>
              </a:spcBef>
            </a:pPr>
            <a:r>
              <a:rPr lang="en-CA" sz="1600" b="0" i="0" u="none" strike="noStrike" baseline="0" dirty="0" smtClean="0">
                <a:latin typeface="Arial" panose="020B0604020202020204" pitchFamily="34" charset="0"/>
              </a:rPr>
              <a:t>Light and shade. An object with its attendant shadow (Figure 25.5) improves the sense of depth.</a:t>
            </a:r>
          </a:p>
          <a:p>
            <a:pPr marL="349250" indent="-349250">
              <a:lnSpc>
                <a:spcPts val="2100"/>
              </a:lnSpc>
              <a:spcBef>
                <a:spcPts val="0"/>
              </a:spcBef>
            </a:pPr>
            <a:r>
              <a:rPr lang="en-CA" sz="1600" b="0" i="0" u="none" strike="noStrike" baseline="0" dirty="0" smtClean="0">
                <a:latin typeface="Arial" panose="020B0604020202020204" pitchFamily="34" charset="0"/>
              </a:rPr>
              <a:t>Linear perspective. Figure 25.6 illustrates some examples of the use of linear perspective to give an impression of depth.</a:t>
            </a:r>
          </a:p>
          <a:p>
            <a:pPr marL="349250" indent="-349250">
              <a:lnSpc>
                <a:spcPts val="2100"/>
              </a:lnSpc>
              <a:spcBef>
                <a:spcPts val="0"/>
              </a:spcBef>
            </a:pPr>
            <a:r>
              <a:rPr lang="en-CA" sz="1600" b="0" i="0" u="none" strike="noStrike" baseline="0" dirty="0" smtClean="0">
                <a:latin typeface="Arial" panose="020B0604020202020204" pitchFamily="34" charset="0"/>
              </a:rPr>
              <a:t>Height in horizontal plane. Distant objects appear higher (above the horizon) than nearby objects. Figure 25.7 is a screenshot of a chessboard which uses height in the horizontal plane to give the impression of the black pieces being further away than the white.</a:t>
            </a:r>
          </a:p>
          <a:p>
            <a:pPr marL="349250" indent="-349250">
              <a:lnSpc>
                <a:spcPts val="2100"/>
              </a:lnSpc>
              <a:spcBef>
                <a:spcPts val="0"/>
              </a:spcBef>
            </a:pPr>
            <a:r>
              <a:rPr lang="en-CA" sz="1600" b="0" i="0" u="none" strike="noStrike" baseline="0" dirty="0" smtClean="0">
                <a:latin typeface="Arial" panose="020B0604020202020204" pitchFamily="34" charset="0"/>
              </a:rPr>
              <a:t>Motion parallax. This cannot be demonstrated in a static image as it depends upon movement. It is perhaps best seen when looking out through a window in a fast-moving train or car. Objects such as telegraph poles that are nearby are seen to flash past very quickly while, in contrast, a distant building moves much more slowly.</a:t>
            </a:r>
          </a:p>
          <a:p>
            <a:pPr marL="349250" indent="-349250">
              <a:lnSpc>
                <a:spcPts val="2100"/>
              </a:lnSpc>
              <a:spcBef>
                <a:spcPts val="0"/>
              </a:spcBef>
            </a:pPr>
            <a:r>
              <a:rPr lang="en-CA" sz="1600" b="0" i="0" u="none" strike="noStrike" baseline="0" dirty="0" smtClean="0">
                <a:latin typeface="Arial" panose="020B0604020202020204" pitchFamily="34" charset="0"/>
              </a:rPr>
              <a:t>Overlap. An object which obscures the sight of another is understood to be nearer. Figure 25.8 illustrates this point with an image of three overlapping windows.</a:t>
            </a:r>
          </a:p>
          <a:p>
            <a:pPr marL="349250" indent="-349250">
              <a:lnSpc>
                <a:spcPts val="2100"/>
              </a:lnSpc>
              <a:spcBef>
                <a:spcPts val="0"/>
              </a:spcBef>
            </a:pPr>
            <a:r>
              <a:rPr lang="en-CA" sz="1600" b="0" i="0" u="none" strike="noStrike" baseline="0" dirty="0" smtClean="0">
                <a:latin typeface="Arial" panose="020B0604020202020204" pitchFamily="34" charset="0"/>
              </a:rPr>
              <a:t>Relative size. Smaller objects are usually seen as being further away, particularly if the objects in the scene are of approximately the same size (Figure 25.9).</a:t>
            </a:r>
          </a:p>
          <a:p>
            <a:pPr marL="349250" indent="-349250">
              <a:lnSpc>
                <a:spcPts val="2100"/>
              </a:lnSpc>
              <a:spcBef>
                <a:spcPts val="0"/>
              </a:spcBef>
            </a:pPr>
            <a:r>
              <a:rPr lang="en-CA" sz="1600" b="0" i="0" u="none" strike="noStrike" baseline="0" dirty="0" smtClean="0">
                <a:latin typeface="Arial" panose="020B0604020202020204" pitchFamily="34" charset="0"/>
              </a:rPr>
              <a:t>Texture gradient. Textured surfaces appear closer; irregularities tend to be smoothed out over distance (Figure 25.10).</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41470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68559"/>
            <a:ext cx="7886700" cy="411340"/>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399" y="1402938"/>
            <a:ext cx="8194263" cy="4351338"/>
          </a:xfrm>
        </p:spPr>
        <p:txBody>
          <a:bodyPr/>
          <a:lstStyle/>
          <a:p>
            <a:pPr marL="349250" indent="-349250"/>
            <a:r>
              <a:rPr lang="en-CA" b="0" i="0" u="none" strike="noStrike" baseline="0" dirty="0" smtClean="0">
                <a:latin typeface="Arial" panose="020B0604020202020204" pitchFamily="34" charset="0"/>
              </a:rPr>
              <a:t>25.1  Introduction  </a:t>
            </a:r>
          </a:p>
          <a:p>
            <a:pPr marL="349250" indent="-349250"/>
            <a:r>
              <a:rPr lang="en-CA" b="0" i="0" u="none" strike="noStrike" baseline="0" dirty="0" smtClean="0">
                <a:latin typeface="Arial" panose="020B0604020202020204" pitchFamily="34" charset="0"/>
              </a:rPr>
              <a:t>25.2  Visual perception  </a:t>
            </a:r>
          </a:p>
          <a:p>
            <a:pPr marL="349250" indent="-349250"/>
            <a:r>
              <a:rPr lang="en-CA" b="0" i="0" u="none" strike="noStrike" baseline="0" dirty="0" smtClean="0">
                <a:latin typeface="Arial" panose="020B0604020202020204" pitchFamily="34" charset="0"/>
              </a:rPr>
              <a:t>25.3  Non-visual perception  </a:t>
            </a:r>
          </a:p>
          <a:p>
            <a:pPr marL="349250" indent="-349250"/>
            <a:r>
              <a:rPr lang="en-CA" b="0" i="0" u="none" strike="noStrike" baseline="0" dirty="0" smtClean="0">
                <a:latin typeface="Arial" panose="020B0604020202020204" pitchFamily="34" charset="0"/>
              </a:rPr>
              <a:t>25.4  Navigation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46077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0"/>
            <a:ext cx="7886700" cy="635630"/>
          </a:xfrm>
        </p:spPr>
        <p:txBody>
          <a:bodyPr/>
          <a:lstStyle/>
          <a:p>
            <a:r>
              <a:rPr lang="en-US" sz="3600" i="0" u="none" strike="noStrike" kern="1400" baseline="0" dirty="0">
                <a:latin typeface="Arial" panose="020B0604020202020204" pitchFamily="34" charset="0"/>
              </a:rPr>
              <a:t>Factors affecting perception</a:t>
            </a:r>
          </a:p>
        </p:txBody>
      </p:sp>
      <p:sp>
        <p:nvSpPr>
          <p:cNvPr id="3" name="Text Placeholder 2"/>
          <p:cNvSpPr>
            <a:spLocks noGrp="1"/>
          </p:cNvSpPr>
          <p:nvPr>
            <p:ph type="body" idx="4294967295"/>
          </p:nvPr>
        </p:nvSpPr>
        <p:spPr>
          <a:xfrm>
            <a:off x="662400" y="1456300"/>
            <a:ext cx="8228013" cy="4801850"/>
          </a:xfrm>
        </p:spPr>
        <p:txBody>
          <a:bodyPr>
            <a:normAutofit fontScale="70000" lnSpcReduction="20000"/>
          </a:bodyPr>
          <a:lstStyle/>
          <a:p>
            <a:pPr marL="349250" indent="-349250">
              <a:lnSpc>
                <a:spcPct val="120000"/>
              </a:lnSpc>
            </a:pPr>
            <a:r>
              <a:rPr lang="en-CA" b="0" i="0" u="none" strike="noStrike" baseline="0" dirty="0" smtClean="0">
                <a:latin typeface="Arial" panose="020B0604020202020204" pitchFamily="34" charset="0"/>
              </a:rPr>
              <a:t>Perceptual set refers to the effect of such things as our expectations of a situation, our state of arousal and our past experiences on how we perceive others, objects and situations. </a:t>
            </a:r>
          </a:p>
          <a:p>
            <a:pPr marL="349250" indent="-349250">
              <a:lnSpc>
                <a:spcPct val="120000"/>
              </a:lnSpc>
            </a:pPr>
            <a:r>
              <a:rPr lang="en-CA" b="0" i="0" u="none" strike="noStrike" baseline="0" dirty="0" smtClean="0">
                <a:latin typeface="Arial" panose="020B0604020202020204" pitchFamily="34" charset="0"/>
              </a:rPr>
              <a:t>For example, as children we all interpreted every sound on our birthdays as the delivery of birthday cards and presents; to nervous fliers, every noise is the sound of engine failure or the wings falling off. </a:t>
            </a:r>
          </a:p>
          <a:p>
            <a:pPr marL="349250" indent="-349250">
              <a:lnSpc>
                <a:spcPct val="120000"/>
              </a:lnSpc>
            </a:pPr>
            <a:r>
              <a:rPr lang="en-CA" b="0" i="0" u="none" strike="noStrike" baseline="0" dirty="0" smtClean="0">
                <a:latin typeface="Arial" panose="020B0604020202020204" pitchFamily="34" charset="0"/>
              </a:rPr>
              <a:t>More than 50 years ago, Bruner and Postman (1949) demonstrated a link between expectation and perception. </a:t>
            </a:r>
          </a:p>
          <a:p>
            <a:pPr marL="349250" indent="-349250">
              <a:lnSpc>
                <a:spcPct val="120000"/>
              </a:lnSpc>
            </a:pPr>
            <a:r>
              <a:rPr lang="en-CA" b="0" i="0" u="none" strike="noStrike" baseline="0" dirty="0" smtClean="0">
                <a:latin typeface="Arial" panose="020B0604020202020204" pitchFamily="34" charset="0"/>
              </a:rPr>
              <a:t>They briefly presented the sentences in Box 25.1 and asked a number of people to write down what they had seen. </a:t>
            </a:r>
          </a:p>
          <a:p>
            <a:pPr marL="349250" indent="-349250">
              <a:lnSpc>
                <a:spcPct val="120000"/>
              </a:lnSpc>
            </a:pPr>
            <a:r>
              <a:rPr lang="en-CA" b="0" i="0" u="none" strike="noStrike" baseline="0" dirty="0" smtClean="0">
                <a:latin typeface="Arial" panose="020B0604020202020204" pitchFamily="34" charset="0"/>
              </a:rPr>
              <a:t>People reliably wrote down what they had </a:t>
            </a:r>
            <a:r>
              <a:rPr lang="en-CA" b="0" i="1" u="none" strike="noStrike" baseline="0" dirty="0" smtClean="0">
                <a:latin typeface="Arial" panose="020B0604020202020204" pitchFamily="34" charset="0"/>
              </a:rPr>
              <a:t>expected</a:t>
            </a:r>
            <a:r>
              <a:rPr lang="en-CA" b="0" i="0" u="none" strike="noStrike" baseline="0" dirty="0" smtClean="0">
                <a:latin typeface="Arial" panose="020B0604020202020204" pitchFamily="34" charset="0"/>
              </a:rPr>
              <a:t> they had seen, for example, Paris in the spring, rather than Paris in </a:t>
            </a:r>
            <a:r>
              <a:rPr lang="en-CA" b="0" i="1" u="none" strike="noStrike" baseline="0" dirty="0" smtClean="0">
                <a:latin typeface="Arial" panose="020B0604020202020204" pitchFamily="34" charset="0"/>
              </a:rPr>
              <a:t>the </a:t>
            </a:r>
            <a:r>
              <a:rPr lang="en-CA" b="0" i="1" u="none" strike="noStrike" baseline="0" dirty="0" err="1" smtClean="0">
                <a:latin typeface="Arial" panose="020B0604020202020204" pitchFamily="34" charset="0"/>
              </a:rPr>
              <a:t>the</a:t>
            </a:r>
            <a:r>
              <a:rPr lang="en-CA" b="0" i="1" u="none" strike="noStrike" baseline="0" dirty="0" smtClean="0">
                <a:latin typeface="Arial" panose="020B0604020202020204" pitchFamily="34" charset="0"/>
              </a:rPr>
              <a:t> </a:t>
            </a:r>
            <a:r>
              <a:rPr lang="en-CA" b="0" i="0" u="none" strike="noStrike" baseline="0" dirty="0" smtClean="0">
                <a:latin typeface="Arial" panose="020B0604020202020204" pitchFamily="34" charset="0"/>
              </a:rPr>
              <a:t>spring which is what they had seen. </a:t>
            </a:r>
          </a:p>
          <a:p>
            <a:pPr marL="349250" indent="-349250">
              <a:lnSpc>
                <a:spcPct val="120000"/>
              </a:lnSpc>
            </a:pPr>
            <a:r>
              <a:rPr lang="en-CA" b="0" i="0" u="none" strike="noStrike" baseline="0" dirty="0" smtClean="0">
                <a:latin typeface="Arial" panose="020B0604020202020204" pitchFamily="34" charset="0"/>
              </a:rPr>
              <a:t>A similar demonstration appears in Box 25.1 where, if we follow the findings of Bruner and Postman’s demonstration, we would expect people to write down ‘patience is a virtue’ rather than ‘patience is </a:t>
            </a:r>
            <a:r>
              <a:rPr lang="en-CA" b="0" i="1" u="none" strike="noStrike" baseline="0" dirty="0" smtClean="0">
                <a:latin typeface="Arial" panose="020B0604020202020204" pitchFamily="34" charset="0"/>
              </a:rPr>
              <a:t>a </a:t>
            </a:r>
            <a:r>
              <a:rPr lang="en-CA" b="0" i="1" u="none" strike="noStrike" baseline="0" dirty="0" err="1" smtClean="0">
                <a:latin typeface="Arial" panose="020B0604020202020204" pitchFamily="34" charset="0"/>
              </a:rPr>
              <a:t>a</a:t>
            </a:r>
            <a:r>
              <a:rPr lang="en-CA" b="0" i="1" u="none" strike="noStrike" baseline="0" dirty="0" smtClean="0">
                <a:latin typeface="Arial" panose="020B0604020202020204" pitchFamily="34" charset="0"/>
              </a:rPr>
              <a:t> </a:t>
            </a:r>
            <a:r>
              <a:rPr lang="en-CA" b="0" i="0" u="none" strike="noStrike" baseline="0" dirty="0" smtClean="0">
                <a:latin typeface="Arial" panose="020B0604020202020204" pitchFamily="34" charset="0"/>
              </a:rPr>
              <a:t>virtue.’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48920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337" y="282805"/>
            <a:ext cx="8569326" cy="773772"/>
          </a:xfrm>
        </p:spPr>
        <p:txBody>
          <a:bodyPr/>
          <a:lstStyle/>
          <a:p>
            <a:r>
              <a:rPr lang="en-US" sz="3600" i="0" u="none" strike="noStrike" kern="1400" baseline="0" dirty="0">
                <a:latin typeface="Arial" panose="020B0604020202020204" pitchFamily="34" charset="0"/>
              </a:rPr>
              <a:t>Effects of expectation of perception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2304484"/>
            <a:ext cx="8030131" cy="2388992"/>
          </a:xfrm>
          <a:prstGeom prst="rect">
            <a:avLst/>
          </a:prstGeom>
        </p:spPr>
      </p:pic>
    </p:spTree>
    <p:extLst>
      <p:ext uri="{BB962C8B-B14F-4D97-AF65-F5344CB8AC3E}">
        <p14:creationId xmlns:p14="http://schemas.microsoft.com/office/powerpoint/2010/main" val="320788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27838"/>
            <a:ext cx="7886700" cy="886888"/>
          </a:xfrm>
        </p:spPr>
        <p:txBody>
          <a:bodyPr/>
          <a:lstStyle/>
          <a:p>
            <a:r>
              <a:rPr lang="en-US" i="0" u="none" strike="noStrike" kern="1400" baseline="0" dirty="0">
                <a:latin typeface="Arial" panose="020B0604020202020204" pitchFamily="34" charset="0"/>
              </a:rPr>
              <a:t>The Gestalt laws of perception</a:t>
            </a:r>
          </a:p>
        </p:txBody>
      </p:sp>
      <p:sp>
        <p:nvSpPr>
          <p:cNvPr id="3" name="Text Placeholder 2"/>
          <p:cNvSpPr>
            <a:spLocks noGrp="1"/>
          </p:cNvSpPr>
          <p:nvPr>
            <p:ph type="body" idx="4294967295"/>
          </p:nvPr>
        </p:nvSpPr>
        <p:spPr>
          <a:xfrm>
            <a:off x="662400" y="1410843"/>
            <a:ext cx="7886700" cy="4351338"/>
          </a:xfrm>
        </p:spPr>
        <p:txBody>
          <a:bodyPr>
            <a:normAutofit/>
          </a:bodyPr>
          <a:lstStyle/>
          <a:p>
            <a:pPr marL="349250" indent="-349250"/>
            <a:r>
              <a:rPr lang="en-CA" b="0" i="0" u="none" strike="noStrike" baseline="0" dirty="0" smtClean="0">
                <a:latin typeface="Arial" panose="020B0604020202020204" pitchFamily="34" charset="0"/>
              </a:rPr>
              <a:t>The </a:t>
            </a:r>
            <a:r>
              <a:rPr lang="en-CA" b="0" i="0" u="none" strike="noStrike" baseline="0" dirty="0" err="1" smtClean="0">
                <a:latin typeface="Arial" panose="020B0604020202020204" pitchFamily="34" charset="0"/>
              </a:rPr>
              <a:t>Gestaltists</a:t>
            </a:r>
            <a:r>
              <a:rPr lang="en-CA" b="0" i="0" u="none" strike="noStrike" baseline="0" dirty="0" smtClean="0">
                <a:latin typeface="Arial" panose="020B0604020202020204" pitchFamily="34" charset="0"/>
              </a:rPr>
              <a:t> were a group of psychologists working in the early years of the twentieth century who identified a number of ‘laws’ of perception that they regarded as being innate (i.e., we are born with them). </a:t>
            </a:r>
          </a:p>
          <a:p>
            <a:pPr marL="349250" indent="-349250"/>
            <a:r>
              <a:rPr lang="en-CA" b="0" i="0" u="none" strike="noStrike" baseline="0" dirty="0" smtClean="0">
                <a:latin typeface="Arial" panose="020B0604020202020204" pitchFamily="34" charset="0"/>
              </a:rPr>
              <a:t>While they did not create a theory of visual perception as such, their influence is still widely regarded as important. </a:t>
            </a:r>
          </a:p>
          <a:p>
            <a:pPr marL="349250" indent="-349250"/>
            <a:r>
              <a:rPr lang="en-CA" b="0" i="0" u="none" strike="noStrike" baseline="0" dirty="0" smtClean="0">
                <a:latin typeface="Arial" panose="020B0604020202020204" pitchFamily="34" charset="0"/>
              </a:rPr>
              <a:t>Indeed, despite their age, these laws map remarkably well onto a number of modern interface design features, as described in Chapter 12.</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13810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6"/>
            <a:ext cx="7886700" cy="1325563"/>
          </a:xfrm>
        </p:spPr>
        <p:txBody>
          <a:bodyPr/>
          <a:lstStyle/>
          <a:p>
            <a:r>
              <a:rPr lang="en-US" i="0" u="none" strike="noStrike" kern="1400" baseline="0" dirty="0">
                <a:latin typeface="Arial" panose="020B0604020202020204" pitchFamily="34" charset="0"/>
              </a:rPr>
              <a:t>Proximity</a:t>
            </a:r>
          </a:p>
        </p:txBody>
      </p:sp>
      <p:sp>
        <p:nvSpPr>
          <p:cNvPr id="3" name="Text Placeholder 2"/>
          <p:cNvSpPr>
            <a:spLocks noGrp="1"/>
          </p:cNvSpPr>
          <p:nvPr>
            <p:ph type="body" idx="4294967295"/>
          </p:nvPr>
        </p:nvSpPr>
        <p:spPr>
          <a:xfrm>
            <a:off x="662400" y="1410843"/>
            <a:ext cx="7886700" cy="4351338"/>
          </a:xfrm>
        </p:spPr>
        <p:txBody>
          <a:bodyPr/>
          <a:lstStyle/>
          <a:p>
            <a:pPr marL="349250" indent="-349250"/>
            <a:r>
              <a:rPr lang="en-CA" b="0" i="0" u="none" strike="noStrike" baseline="0" dirty="0" smtClean="0">
                <a:latin typeface="Arial" panose="020B0604020202020204" pitchFamily="34" charset="0"/>
              </a:rPr>
              <a:t>The law of proximity refers to the observation that objects appearing close together in space or time tend to be perceived together. For example, by the careful spacing of objects they will be perceived as being organized into either columns or rows (Figure 25.12).</a:t>
            </a:r>
          </a:p>
          <a:p>
            <a:pPr marL="349250" indent="-349250"/>
            <a:r>
              <a:rPr lang="en-CA" b="0" i="0" u="none" strike="noStrike" baseline="0" dirty="0" smtClean="0">
                <a:latin typeface="Arial" panose="020B0604020202020204" pitchFamily="34" charset="0"/>
              </a:rPr>
              <a:t>This law also applies to auditory perception, where the proximity of auditory ‘objects’ is perceived as a song or a tune.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94584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Continuity</a:t>
            </a:r>
          </a:p>
        </p:txBody>
      </p:sp>
      <p:sp>
        <p:nvSpPr>
          <p:cNvPr id="3" name="Text Placeholder 2"/>
          <p:cNvSpPr>
            <a:spLocks noGrp="1"/>
          </p:cNvSpPr>
          <p:nvPr>
            <p:ph type="body" idx="4294967295"/>
          </p:nvPr>
        </p:nvSpPr>
        <p:spPr>
          <a:xfrm>
            <a:off x="662400" y="1401418"/>
            <a:ext cx="7886700" cy="4351338"/>
          </a:xfrm>
        </p:spPr>
        <p:txBody>
          <a:bodyPr/>
          <a:lstStyle/>
          <a:p>
            <a:pPr marL="349250" indent="-349250"/>
            <a:r>
              <a:rPr lang="en-CA" b="0" i="0" u="none" strike="noStrike" baseline="0" dirty="0" smtClean="0">
                <a:latin typeface="Arial" panose="020B0604020202020204" pitchFamily="34" charset="0"/>
              </a:rPr>
              <a:t>We tend to perceive smooth, continuous patterns rather than disjoint, interrupted ones. Figure 25.13 will tend to be seen as a continuous curve rather than the five semi-circles from which it was actually constructed.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35635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Part–whole relationships</a:t>
            </a:r>
          </a:p>
        </p:txBody>
      </p:sp>
      <p:sp>
        <p:nvSpPr>
          <p:cNvPr id="3" name="Text Placeholder 2"/>
          <p:cNvSpPr>
            <a:spLocks noGrp="1"/>
          </p:cNvSpPr>
          <p:nvPr>
            <p:ph type="body" idx="4294967295"/>
          </p:nvPr>
        </p:nvSpPr>
        <p:spPr>
          <a:xfrm>
            <a:off x="662399" y="1401417"/>
            <a:ext cx="8194263" cy="4351338"/>
          </a:xfrm>
        </p:spPr>
        <p:txBody>
          <a:bodyPr/>
          <a:lstStyle/>
          <a:p>
            <a:pPr marL="349250" indent="-349250"/>
            <a:r>
              <a:rPr lang="en-CA" b="0" i="0" u="none" strike="noStrike" baseline="0" dirty="0" smtClean="0">
                <a:latin typeface="Arial" panose="020B0604020202020204" pitchFamily="34" charset="0"/>
              </a:rPr>
              <a:t>This is an example of the classic ‘law’—the whole is greater than the sum of its parts. Figure 25.14(a) is made up from the same number of H’s as</a:t>
            </a:r>
            <a:br>
              <a:rPr lang="en-CA" b="0" i="0" u="none" strike="noStrike" baseline="0" dirty="0" smtClean="0">
                <a:latin typeface="Arial" panose="020B0604020202020204" pitchFamily="34" charset="0"/>
              </a:rPr>
            </a:br>
            <a:r>
              <a:rPr lang="en-CA" b="0" i="0" u="none" strike="noStrike" baseline="0" dirty="0" smtClean="0">
                <a:latin typeface="Arial" panose="020B0604020202020204" pitchFamily="34" charset="0"/>
              </a:rPr>
              <a:t>Figure 25.14 (b): same parts—different whole(s).</a:t>
            </a:r>
          </a:p>
          <a:p>
            <a:pPr marL="349250" indent="-349250"/>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60286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Similarity</a:t>
            </a:r>
          </a:p>
        </p:txBody>
      </p:sp>
      <p:sp>
        <p:nvSpPr>
          <p:cNvPr id="3" name="Text Placeholder 2"/>
          <p:cNvSpPr>
            <a:spLocks noGrp="1"/>
          </p:cNvSpPr>
          <p:nvPr>
            <p:ph type="body" idx="4294967295"/>
          </p:nvPr>
        </p:nvSpPr>
        <p:spPr>
          <a:xfrm>
            <a:off x="662400" y="1401416"/>
            <a:ext cx="7886700" cy="4351338"/>
          </a:xfrm>
        </p:spPr>
        <p:txBody>
          <a:bodyPr/>
          <a:lstStyle/>
          <a:p>
            <a:pPr marL="349250" indent="-349250"/>
            <a:r>
              <a:rPr lang="en-CA" b="0" i="0" u="none" strike="noStrike" baseline="0" dirty="0" smtClean="0">
                <a:latin typeface="Arial" panose="020B0604020202020204" pitchFamily="34" charset="0"/>
              </a:rPr>
              <a:t>Similar figures tend to be grouped together. </a:t>
            </a:r>
            <a:br>
              <a:rPr lang="en-CA" b="0" i="0" u="none" strike="noStrike" baseline="0" dirty="0" smtClean="0">
                <a:latin typeface="Arial" panose="020B0604020202020204" pitchFamily="34" charset="0"/>
              </a:rPr>
            </a:br>
            <a:r>
              <a:rPr lang="en-CA" b="0" i="0" u="none" strike="noStrike" baseline="0" dirty="0" smtClean="0">
                <a:latin typeface="Arial" panose="020B0604020202020204" pitchFamily="34" charset="0"/>
              </a:rPr>
              <a:t>Figure 25.15 is seen as two rows of circles with a single row of diamonds sandwiched between them.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92236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6"/>
            <a:ext cx="7886700" cy="1325563"/>
          </a:xfrm>
        </p:spPr>
        <p:txBody>
          <a:bodyPr/>
          <a:lstStyle/>
          <a:p>
            <a:r>
              <a:rPr lang="en-US" i="0" u="none" strike="noStrike" kern="1400" baseline="0" dirty="0">
                <a:latin typeface="Arial" panose="020B0604020202020204" pitchFamily="34" charset="0"/>
              </a:rPr>
              <a:t>Closure</a:t>
            </a:r>
          </a:p>
        </p:txBody>
      </p:sp>
      <p:sp>
        <p:nvSpPr>
          <p:cNvPr id="3" name="Text Placeholder 2"/>
          <p:cNvSpPr>
            <a:spLocks noGrp="1"/>
          </p:cNvSpPr>
          <p:nvPr>
            <p:ph type="body" idx="4294967295"/>
          </p:nvPr>
        </p:nvSpPr>
        <p:spPr>
          <a:xfrm>
            <a:off x="662400" y="1401419"/>
            <a:ext cx="7886700" cy="4351338"/>
          </a:xfrm>
        </p:spPr>
        <p:txBody>
          <a:bodyPr/>
          <a:lstStyle/>
          <a:p>
            <a:pPr marL="349250" indent="-349250"/>
            <a:r>
              <a:rPr lang="en-CA" b="0" i="0" u="none" strike="noStrike" baseline="0" dirty="0" smtClean="0">
                <a:latin typeface="Arial" panose="020B0604020202020204" pitchFamily="34" charset="0"/>
              </a:rPr>
              <a:t>Closed figures are perceived more easily than incomplete (or open) figures. This feature of perception is so strong that we even supply missing information ourselves to make a figure easier to perceive. Figure 25.16 is either four triangles or a Maltese cross.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03067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err="1">
                <a:latin typeface="Arial" panose="020B0604020202020204" pitchFamily="34" charset="0"/>
              </a:rPr>
              <a:t>Colour</a:t>
            </a:r>
            <a:r>
              <a:rPr lang="en-US" i="0" u="none" strike="noStrike" kern="1400" baseline="0" dirty="0">
                <a:latin typeface="Arial" panose="020B0604020202020204" pitchFamily="34" charset="0"/>
              </a:rPr>
              <a:t> perception</a:t>
            </a:r>
          </a:p>
        </p:txBody>
      </p:sp>
      <p:sp>
        <p:nvSpPr>
          <p:cNvPr id="3" name="Text Placeholder 2"/>
          <p:cNvSpPr>
            <a:spLocks noGrp="1"/>
          </p:cNvSpPr>
          <p:nvPr>
            <p:ph type="body" idx="4294967295"/>
          </p:nvPr>
        </p:nvSpPr>
        <p:spPr>
          <a:xfrm>
            <a:off x="662399" y="1439126"/>
            <a:ext cx="8194263" cy="4834674"/>
          </a:xfrm>
        </p:spPr>
        <p:txBody>
          <a:bodyPr>
            <a:noAutofit/>
          </a:bodyPr>
          <a:lstStyle/>
          <a:p>
            <a:pPr marL="349250" indent="-349250">
              <a:lnSpc>
                <a:spcPts val="2200"/>
              </a:lnSpc>
            </a:pPr>
            <a:r>
              <a:rPr lang="en-CA" sz="2000" b="0" i="0" u="none" strike="noStrike" baseline="0" dirty="0" smtClean="0">
                <a:latin typeface="Arial" panose="020B0604020202020204" pitchFamily="34" charset="0"/>
              </a:rPr>
              <a:t>At the back of each eye is the retina, which contains two types of light-sensitive cells called rods and cones. </a:t>
            </a:r>
          </a:p>
          <a:p>
            <a:pPr marL="349250" indent="-349250">
              <a:lnSpc>
                <a:spcPts val="2200"/>
              </a:lnSpc>
            </a:pPr>
            <a:r>
              <a:rPr lang="en-CA" sz="2000" b="0" i="0" u="none" strike="noStrike" baseline="0" dirty="0" smtClean="0">
                <a:latin typeface="Arial" panose="020B0604020202020204" pitchFamily="34" charset="0"/>
              </a:rPr>
              <a:t>The rods (which are rod-shaped) number approximately 120 million and are more sensitive than the cones (which are cone-shaped). </a:t>
            </a:r>
          </a:p>
          <a:p>
            <a:pPr marL="349250" indent="-349250">
              <a:lnSpc>
                <a:spcPts val="2200"/>
              </a:lnSpc>
            </a:pPr>
            <a:r>
              <a:rPr lang="en-CA" sz="2000" b="0" i="0" u="none" strike="noStrike" baseline="0" dirty="0" smtClean="0">
                <a:latin typeface="Arial" panose="020B0604020202020204" pitchFamily="34" charset="0"/>
              </a:rPr>
              <a:t>However, they are not sensitive to colour. </a:t>
            </a:r>
          </a:p>
          <a:p>
            <a:pPr marL="349250" indent="-349250">
              <a:lnSpc>
                <a:spcPts val="2200"/>
              </a:lnSpc>
            </a:pPr>
            <a:r>
              <a:rPr lang="en-CA" sz="2000" b="0" i="0" u="none" strike="noStrike" baseline="0" dirty="0" smtClean="0">
                <a:latin typeface="Arial" panose="020B0604020202020204" pitchFamily="34" charset="0"/>
              </a:rPr>
              <a:t>The 6 or 7 million cones provide the eye’s sensitivity to colour. </a:t>
            </a:r>
          </a:p>
          <a:p>
            <a:pPr marL="349250" indent="-349250">
              <a:lnSpc>
                <a:spcPts val="2200"/>
              </a:lnSpc>
            </a:pPr>
            <a:r>
              <a:rPr lang="en-CA" sz="2000" b="0" i="0" u="none" strike="noStrike" baseline="0" dirty="0" smtClean="0">
                <a:latin typeface="Arial" panose="020B0604020202020204" pitchFamily="34" charset="0"/>
              </a:rPr>
              <a:t>The cones are concentrated in the part of the retina called the fovea which is approximately 0.3 mm in diameter. </a:t>
            </a:r>
          </a:p>
          <a:p>
            <a:pPr marL="349250" indent="-349250">
              <a:lnSpc>
                <a:spcPts val="2200"/>
              </a:lnSpc>
            </a:pPr>
            <a:r>
              <a:rPr lang="en-CA" sz="2000" b="0" i="0" u="none" strike="noStrike" baseline="0" dirty="0" smtClean="0">
                <a:latin typeface="Arial" panose="020B0604020202020204" pitchFamily="34" charset="0"/>
              </a:rPr>
              <a:t>The colour-sensitive cones are divided into ‘red’ cones (64%), ‘green’ cones (32%) and ‘blue’ cones (2 %). </a:t>
            </a:r>
          </a:p>
          <a:p>
            <a:pPr marL="349250" indent="-349250">
              <a:lnSpc>
                <a:spcPts val="2200"/>
              </a:lnSpc>
            </a:pPr>
            <a:r>
              <a:rPr lang="en-CA" sz="2000" b="0" i="0" u="none" strike="noStrike" baseline="0" dirty="0" smtClean="0">
                <a:latin typeface="Arial" panose="020B0604020202020204" pitchFamily="34" charset="0"/>
              </a:rPr>
              <a:t>The ‘colour’ of these cones reflects their particular sensitivity. </a:t>
            </a:r>
          </a:p>
          <a:p>
            <a:pPr marL="349250" indent="-349250">
              <a:lnSpc>
                <a:spcPts val="2200"/>
              </a:lnSpc>
            </a:pPr>
            <a:r>
              <a:rPr lang="en-CA" sz="2000" b="0" i="0" u="none" strike="noStrike" baseline="0" dirty="0" smtClean="0">
                <a:latin typeface="Arial" panose="020B0604020202020204" pitchFamily="34" charset="0"/>
              </a:rPr>
              <a:t>The cones are also responsible for all high-resolution vision (as used in such things as reading), which is why the eye moves continually to keep the light from the object of interest falling on the fovea.</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238319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Non-visual perception</a:t>
            </a:r>
          </a:p>
        </p:txBody>
      </p:sp>
      <p:sp>
        <p:nvSpPr>
          <p:cNvPr id="3" name="Text Placeholder 2"/>
          <p:cNvSpPr>
            <a:spLocks noGrp="1"/>
          </p:cNvSpPr>
          <p:nvPr>
            <p:ph type="body" idx="4294967295"/>
          </p:nvPr>
        </p:nvSpPr>
        <p:spPr>
          <a:xfrm>
            <a:off x="662400" y="1410842"/>
            <a:ext cx="7886700" cy="4862957"/>
          </a:xfrm>
        </p:spPr>
        <p:txBody>
          <a:bodyPr>
            <a:noAutofit/>
          </a:bodyPr>
          <a:lstStyle/>
          <a:p>
            <a:pPr marL="349250" indent="-349250"/>
            <a:r>
              <a:rPr lang="en-CA" sz="1800" b="0" i="0" u="none" strike="noStrike" baseline="0" dirty="0" smtClean="0">
                <a:latin typeface="Arial" panose="020B0604020202020204" pitchFamily="34" charset="0"/>
              </a:rPr>
              <a:t>In addition to visual perception, people are endowed with other ways of sensing the external environment. </a:t>
            </a:r>
          </a:p>
          <a:p>
            <a:pPr marL="349250" indent="-349250"/>
            <a:r>
              <a:rPr lang="en-CA" sz="1800" b="0" i="0" u="none" strike="noStrike" baseline="0" dirty="0" smtClean="0">
                <a:latin typeface="Arial" panose="020B0604020202020204" pitchFamily="34" charset="0"/>
              </a:rPr>
              <a:t>These are usually identified as our other four senses: taste, smell, touch and hearing. </a:t>
            </a:r>
          </a:p>
          <a:p>
            <a:pPr marL="349250" indent="-349250"/>
            <a:r>
              <a:rPr lang="en-CA" sz="1800" b="0" i="0" u="none" strike="noStrike" baseline="0" dirty="0" smtClean="0">
                <a:latin typeface="Arial" panose="020B0604020202020204" pitchFamily="34" charset="0"/>
              </a:rPr>
              <a:t>However, this classification disguises a number of subtleties that exist within each of these senses. </a:t>
            </a:r>
          </a:p>
          <a:p>
            <a:pPr marL="349250" indent="-349250"/>
            <a:r>
              <a:rPr lang="en-CA" sz="1800" b="0" i="0" u="none" strike="noStrike" baseline="0" dirty="0" smtClean="0">
                <a:latin typeface="Arial" panose="020B0604020202020204" pitchFamily="34" charset="0"/>
              </a:rPr>
              <a:t>As technology continues to advance, we can expect our abilities to sense things to be improved and enhanced through the use of implants that can sense additional phenomena in the environment. </a:t>
            </a:r>
          </a:p>
          <a:p>
            <a:pPr marL="349250" indent="-349250"/>
            <a:r>
              <a:rPr lang="en-CA" sz="1800" b="0" i="0" u="none" strike="noStrike" baseline="0" dirty="0" smtClean="0">
                <a:latin typeface="Arial" panose="020B0604020202020204" pitchFamily="34" charset="0"/>
              </a:rPr>
              <a:t>For example, we could imagine a scenario in the future when the ability to sense radiation might become important. </a:t>
            </a:r>
          </a:p>
          <a:p>
            <a:pPr marL="349250" indent="-349250"/>
            <a:r>
              <a:rPr lang="en-CA" sz="1800" b="0" i="0" u="none" strike="noStrike" baseline="0" dirty="0" smtClean="0">
                <a:latin typeface="Arial" panose="020B0604020202020204" pitchFamily="34" charset="0"/>
              </a:rPr>
              <a:t>At present, we sense radiation only after it has done us damage (e.g., through a change in skin colour). </a:t>
            </a:r>
          </a:p>
          <a:p>
            <a:pPr marL="349250" indent="-349250"/>
            <a:r>
              <a:rPr lang="en-CA" sz="1800" b="0" i="0" u="none" strike="noStrike" baseline="0" dirty="0" smtClean="0">
                <a:latin typeface="Arial" panose="020B0604020202020204" pitchFamily="34" charset="0"/>
              </a:rPr>
              <a:t>With a suitable sensor implanted in our body and connected directly to the brain we could sense it at a distance.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8500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7"/>
            <a:ext cx="7886700" cy="514860"/>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2400" y="1418915"/>
            <a:ext cx="8228013" cy="4865114"/>
          </a:xfrm>
        </p:spPr>
        <p:txBody>
          <a:bodyPr>
            <a:normAutofit fontScale="85000" lnSpcReduction="10000"/>
          </a:bodyPr>
          <a:lstStyle/>
          <a:p>
            <a:pPr marL="349250" indent="-349250">
              <a:lnSpc>
                <a:spcPct val="120000"/>
              </a:lnSpc>
            </a:pPr>
            <a:r>
              <a:rPr lang="en-CA" b="0" i="0" u="none" strike="noStrike" baseline="0" dirty="0" smtClean="0">
                <a:latin typeface="Arial" panose="020B0604020202020204" pitchFamily="34" charset="0"/>
              </a:rPr>
              <a:t>Perception and navigation are two important abilities that people have. </a:t>
            </a:r>
          </a:p>
          <a:p>
            <a:pPr marL="349250" indent="-349250">
              <a:lnSpc>
                <a:spcPct val="120000"/>
              </a:lnSpc>
            </a:pPr>
            <a:r>
              <a:rPr lang="en-CA" b="0" i="0" u="none" strike="noStrike" baseline="0" dirty="0" smtClean="0">
                <a:latin typeface="Arial" panose="020B0604020202020204" pitchFamily="34" charset="0"/>
              </a:rPr>
              <a:t>Perception is concerned with how we come to know an environment through our senses. </a:t>
            </a:r>
          </a:p>
          <a:p>
            <a:pPr marL="349250" indent="-349250">
              <a:lnSpc>
                <a:spcPct val="120000"/>
              </a:lnSpc>
            </a:pPr>
            <a:r>
              <a:rPr lang="en-CA" b="0" i="0" u="none" strike="noStrike" baseline="0" dirty="0" smtClean="0">
                <a:latin typeface="Arial" panose="020B0604020202020204" pitchFamily="34" charset="0"/>
              </a:rPr>
              <a:t>Navigation is concerned with how we move through environments. </a:t>
            </a:r>
          </a:p>
          <a:p>
            <a:pPr marL="349250" indent="-349250">
              <a:lnSpc>
                <a:spcPct val="120000"/>
              </a:lnSpc>
            </a:pPr>
            <a:r>
              <a:rPr lang="en-CA" b="0" i="0" u="none" strike="noStrike" baseline="0" dirty="0" smtClean="0">
                <a:latin typeface="Arial" panose="020B0604020202020204" pitchFamily="34" charset="0"/>
              </a:rPr>
              <a:t>Until now the study of perception and navigation concentrated primarily on the physical world. </a:t>
            </a:r>
          </a:p>
          <a:p>
            <a:pPr marL="349250" indent="-349250">
              <a:lnSpc>
                <a:spcPct val="120000"/>
              </a:lnSpc>
            </a:pPr>
            <a:r>
              <a:rPr lang="en-CA" b="0" i="0" u="none" strike="noStrike" baseline="0" dirty="0" smtClean="0">
                <a:latin typeface="Arial" panose="020B0604020202020204" pitchFamily="34" charset="0"/>
              </a:rPr>
              <a:t>Now that we are introducing interaction in information spaces and interaction through novel devices the world is becoming a more complex and media-rich place.</a:t>
            </a:r>
          </a:p>
          <a:p>
            <a:pPr marL="349250" indent="-349250">
              <a:lnSpc>
                <a:spcPct val="120000"/>
              </a:lnSpc>
            </a:pPr>
            <a:r>
              <a:rPr lang="en-CA" b="0" i="0" u="none" strike="noStrike" baseline="0" dirty="0" smtClean="0">
                <a:latin typeface="Arial" panose="020B0604020202020204" pitchFamily="34" charset="0"/>
              </a:rPr>
              <a:t>In this chapter we look at issues of perception—how we can sense what is going on—and navigation—how we move through environments.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66161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6"/>
            <a:ext cx="7886700" cy="1325563"/>
          </a:xfrm>
        </p:spPr>
        <p:txBody>
          <a:bodyPr/>
          <a:lstStyle/>
          <a:p>
            <a:r>
              <a:rPr lang="en-US" i="0" u="none" strike="noStrike" kern="1400" baseline="0" dirty="0">
                <a:latin typeface="Arial" panose="020B0604020202020204" pitchFamily="34" charset="0"/>
              </a:rPr>
              <a:t>Auditory </a:t>
            </a:r>
            <a:r>
              <a:rPr lang="en-US" i="0" u="none" strike="noStrike" kern="1400" baseline="0" dirty="0" smtClean="0">
                <a:latin typeface="Arial" panose="020B0604020202020204" pitchFamily="34" charset="0"/>
              </a:rPr>
              <a:t>perception (1 of 2)</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698"/>
            <a:ext cx="7886700" cy="4952247"/>
          </a:xfrm>
        </p:spPr>
        <p:txBody>
          <a:bodyPr>
            <a:noAutofit/>
          </a:bodyPr>
          <a:lstStyle/>
          <a:p>
            <a:pPr marL="349250" indent="-349250"/>
            <a:r>
              <a:rPr lang="en-CA" sz="2000" b="0" i="0" u="none" strike="noStrike" baseline="0" dirty="0" smtClean="0">
                <a:latin typeface="Arial" panose="020B0604020202020204" pitchFamily="34" charset="0"/>
              </a:rPr>
              <a:t>The first distinction to be made is between hearing and audition (auditory perception). </a:t>
            </a:r>
          </a:p>
          <a:p>
            <a:pPr marL="349250" indent="-349250"/>
            <a:r>
              <a:rPr lang="en-CA" sz="2000" b="0" i="0" u="none" strike="noStrike" baseline="0" dirty="0" smtClean="0">
                <a:latin typeface="Arial" panose="020B0604020202020204" pitchFamily="34" charset="0"/>
              </a:rPr>
              <a:t>Just as vision is concerned with the physiological and neurological processing of light (with visual perception being the extraction of meaning from the patterns of light), hearing is the processing of variations in air pressure (sound) and auditory perception is the extraction of meaning from the patterns of sound, for example recognizing a fire alarm or holding a conversation.</a:t>
            </a:r>
          </a:p>
          <a:p>
            <a:pPr marL="349250" indent="-349250"/>
            <a:r>
              <a:rPr lang="en-CA" sz="2000" b="0" i="0" u="none" strike="noStrike" baseline="0" dirty="0" smtClean="0">
                <a:latin typeface="Arial" panose="020B0604020202020204" pitchFamily="34" charset="0"/>
              </a:rPr>
              <a:t>Sound comes from the motion (or vibration) of an object. </a:t>
            </a:r>
          </a:p>
          <a:p>
            <a:pPr marL="349250" indent="-349250"/>
            <a:r>
              <a:rPr lang="en-CA" sz="2000" b="0" i="0" u="none" strike="noStrike" baseline="0" dirty="0" smtClean="0">
                <a:latin typeface="Arial" panose="020B0604020202020204" pitchFamily="34" charset="0"/>
              </a:rPr>
              <a:t>This motion is transmitted through a medium (such as air or water) as a series of changes in pressure. </a:t>
            </a:r>
          </a:p>
          <a:p>
            <a:pPr marL="349250" indent="-349250"/>
            <a:r>
              <a:rPr lang="en-CA" sz="2000" b="0" i="0" u="none" strike="noStrike" baseline="0" dirty="0" smtClean="0">
                <a:latin typeface="Arial" panose="020B0604020202020204" pitchFamily="34" charset="0"/>
              </a:rPr>
              <a:t>Figure 25.17 is an illustration of a single (pure) sound wave. </a:t>
            </a:r>
          </a:p>
          <a:p>
            <a:pPr marL="349250" indent="-349250"/>
            <a:r>
              <a:rPr lang="en-CA" sz="2000" b="0" i="0" u="none" strike="noStrike" baseline="0" dirty="0" smtClean="0">
                <a:latin typeface="Arial" panose="020B0604020202020204" pitchFamily="34" charset="0"/>
              </a:rPr>
              <a:t>The height of the wave is a measure of the sound’s loudness: the time from peak to peak is its frequency (or pitch).</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377427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Auditory </a:t>
            </a:r>
            <a:r>
              <a:rPr lang="en-US" i="0" u="none" strike="noStrike" kern="1400" baseline="0" dirty="0" smtClean="0">
                <a:latin typeface="Arial" panose="020B0604020202020204" pitchFamily="34" charset="0"/>
              </a:rPr>
              <a:t>perception (2 of 2)</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1418"/>
            <a:ext cx="7886700" cy="4351338"/>
          </a:xfrm>
        </p:spPr>
        <p:txBody>
          <a:bodyPr/>
          <a:lstStyle/>
          <a:p>
            <a:pPr marL="349250" indent="-349250"/>
            <a:r>
              <a:rPr lang="en-CA" b="0" i="0" u="none" strike="noStrike" baseline="0" dirty="0" smtClean="0">
                <a:latin typeface="Arial" panose="020B0604020202020204" pitchFamily="34" charset="0"/>
              </a:rPr>
              <a:t>Loudness</a:t>
            </a:r>
          </a:p>
          <a:p>
            <a:pPr marL="349250" indent="-349250"/>
            <a:r>
              <a:rPr lang="en-CA" b="0" i="0" u="none" strike="noStrike" baseline="0" dirty="0" smtClean="0">
                <a:latin typeface="Arial" panose="020B0604020202020204" pitchFamily="34" charset="0"/>
              </a:rPr>
              <a:t>The heights of the peaks (and the depths of the troughs) indicate how loud the sound is. Loudness is measured in decibels (dB). On the decibel scale, the smallest audible sound (near total silence) is 0 </a:t>
            </a:r>
            <a:r>
              <a:rPr lang="en-CA" b="0" i="0" u="none" strike="noStrike" baseline="0" dirty="0" err="1" smtClean="0">
                <a:latin typeface="Arial" panose="020B0604020202020204" pitchFamily="34" charset="0"/>
              </a:rPr>
              <a:t>dB.</a:t>
            </a:r>
            <a:r>
              <a:rPr lang="en-CA" b="0" i="0" u="none" strike="noStrike" baseline="0" dirty="0" smtClean="0">
                <a:latin typeface="Arial" panose="020B0604020202020204" pitchFamily="34" charset="0"/>
              </a:rPr>
              <a:t> The decibel scale is logarithmic, which means that a sound of 40 dB is 10 times louder than the same sound at 30 Db.</a:t>
            </a:r>
          </a:p>
          <a:p>
            <a:pPr marL="349250" indent="-349250"/>
            <a:r>
              <a:rPr lang="en-CA" b="0" i="0" u="none" strike="noStrike" baseline="0" dirty="0" smtClean="0">
                <a:latin typeface="Arial" panose="020B0604020202020204" pitchFamily="34" charset="0"/>
              </a:rPr>
              <a:t>It should be noted that prolonged exposure to any sound above 85 dB will cause hearing loss.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11287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normAutofit/>
          </a:bodyPr>
          <a:lstStyle/>
          <a:p>
            <a:r>
              <a:rPr lang="en-US" i="0" u="none" strike="noStrike" kern="1400" baseline="0" dirty="0">
                <a:latin typeface="Arial" panose="020B0604020202020204" pitchFamily="34" charset="0"/>
              </a:rPr>
              <a:t>Frequency</a:t>
            </a:r>
          </a:p>
        </p:txBody>
      </p:sp>
      <p:sp>
        <p:nvSpPr>
          <p:cNvPr id="3" name="Text Placeholder 2"/>
          <p:cNvSpPr>
            <a:spLocks noGrp="1"/>
          </p:cNvSpPr>
          <p:nvPr>
            <p:ph type="body" idx="4294967295"/>
          </p:nvPr>
        </p:nvSpPr>
        <p:spPr>
          <a:xfrm>
            <a:off x="662399" y="1420270"/>
            <a:ext cx="8194263" cy="4853530"/>
          </a:xfrm>
        </p:spPr>
        <p:txBody>
          <a:bodyPr>
            <a:noAutofit/>
          </a:bodyPr>
          <a:lstStyle/>
          <a:p>
            <a:pPr marL="349250" indent="-349250"/>
            <a:r>
              <a:rPr lang="en-CA" sz="2000" b="0" i="0" u="none" strike="noStrike" baseline="0" dirty="0" smtClean="0">
                <a:latin typeface="Arial" panose="020B0604020202020204" pitchFamily="34" charset="0"/>
              </a:rPr>
              <a:t>The frequency of the sound wave is the pitch of the sound – low-frequency sounds like the rumble of an earthquake have a very</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low pitch, while high-frequency sounds like those of screaming children have a high pitch. </a:t>
            </a:r>
          </a:p>
          <a:p>
            <a:pPr marL="349250" indent="-349250"/>
            <a:r>
              <a:rPr lang="en-CA" sz="2000" b="0" i="0" u="none" strike="noStrike" baseline="0" dirty="0" smtClean="0">
                <a:latin typeface="Arial" panose="020B0604020202020204" pitchFamily="34" charset="0"/>
              </a:rPr>
              <a:t>Human hearing is quite limited in terms of the range of</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frequencies we can detect, and as we get older we tend to lose</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the ability to hear higher-pitched sounds. </a:t>
            </a:r>
          </a:p>
          <a:p>
            <a:pPr marL="349250" indent="-349250"/>
            <a:r>
              <a:rPr lang="en-CA" sz="2000" b="0" i="0" u="none" strike="noStrike" baseline="0" dirty="0" smtClean="0">
                <a:latin typeface="Arial" panose="020B0604020202020204" pitchFamily="34" charset="0"/>
              </a:rPr>
              <a:t>So while children may be able to hear a dog whistle or the sound</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of a bat’s echo location, adults usually cannot. </a:t>
            </a:r>
          </a:p>
          <a:p>
            <a:pPr marL="349250" indent="-349250"/>
            <a:r>
              <a:rPr lang="en-CA" sz="2000" b="0" i="0" u="none" strike="noStrike" baseline="0" dirty="0" smtClean="0">
                <a:latin typeface="Arial" panose="020B0604020202020204" pitchFamily="34" charset="0"/>
              </a:rPr>
              <a:t>(The pipistrelle bat emits its echolocation signals at about </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45 kHz, whereas the </a:t>
            </a:r>
            <a:r>
              <a:rPr lang="en-CA" sz="2000" b="0" i="0" u="none" strike="noStrike" baseline="0" dirty="0" err="1" smtClean="0">
                <a:latin typeface="Arial" panose="020B0604020202020204" pitchFamily="34" charset="0"/>
              </a:rPr>
              <a:t>noctule</a:t>
            </a:r>
            <a:r>
              <a:rPr lang="en-CA" sz="2000" b="0" i="0" u="none" strike="noStrike" baseline="0" dirty="0" smtClean="0">
                <a:latin typeface="Arial" panose="020B0604020202020204" pitchFamily="34" charset="0"/>
              </a:rPr>
              <a:t> bat uses a lower frequency of about</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25 kHz or so.) </a:t>
            </a:r>
          </a:p>
          <a:p>
            <a:pPr marL="349250" indent="-349250"/>
            <a:r>
              <a:rPr lang="en-CA" sz="2000" b="0" i="0" u="none" strike="noStrike" baseline="0" dirty="0" smtClean="0">
                <a:latin typeface="Arial" panose="020B0604020202020204" pitchFamily="34" charset="0"/>
              </a:rPr>
              <a:t>The range of hearing for a typical young person is 20 to</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20,000 hertz.</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943881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How do we hear?</a:t>
            </a:r>
          </a:p>
        </p:txBody>
      </p:sp>
      <p:sp>
        <p:nvSpPr>
          <p:cNvPr id="3" name="Text Placeholder 2"/>
          <p:cNvSpPr>
            <a:spLocks noGrp="1"/>
          </p:cNvSpPr>
          <p:nvPr>
            <p:ph type="body" idx="4294967295"/>
          </p:nvPr>
        </p:nvSpPr>
        <p:spPr>
          <a:xfrm>
            <a:off x="662400" y="1448552"/>
            <a:ext cx="8184836" cy="4825247"/>
          </a:xfrm>
        </p:spPr>
        <p:txBody>
          <a:bodyPr>
            <a:noAutofit/>
          </a:bodyPr>
          <a:lstStyle/>
          <a:p>
            <a:pPr marL="349250" indent="-349250">
              <a:lnSpc>
                <a:spcPts val="1900"/>
              </a:lnSpc>
            </a:pPr>
            <a:r>
              <a:rPr lang="en-CA" sz="1700" b="0" i="0" u="none" strike="noStrike" baseline="0" dirty="0" smtClean="0">
                <a:latin typeface="Arial" panose="020B0604020202020204" pitchFamily="34" charset="0"/>
              </a:rPr>
              <a:t>The outer part of the ear (or pinna) is shaped to capture sound waves. </a:t>
            </a:r>
          </a:p>
          <a:p>
            <a:pPr marL="349250" indent="-349250">
              <a:lnSpc>
                <a:spcPts val="1900"/>
              </a:lnSpc>
            </a:pPr>
            <a:r>
              <a:rPr lang="en-CA" sz="1700" b="0" i="0" u="none" strike="noStrike" baseline="0" dirty="0" smtClean="0">
                <a:latin typeface="Arial" panose="020B0604020202020204" pitchFamily="34" charset="0"/>
              </a:rPr>
              <a:t>If a sound is coming from behind or above the listener, it will reflect off the pinna in a different way from if it is coming from in front of or below the listener. </a:t>
            </a:r>
          </a:p>
          <a:p>
            <a:pPr marL="349250" indent="-349250">
              <a:lnSpc>
                <a:spcPts val="1900"/>
              </a:lnSpc>
            </a:pPr>
            <a:r>
              <a:rPr lang="en-CA" sz="1700" b="0" i="0" u="none" strike="noStrike" baseline="0" dirty="0" smtClean="0">
                <a:latin typeface="Arial" panose="020B0604020202020204" pitchFamily="34" charset="0"/>
              </a:rPr>
              <a:t>The sound reflection changes the pattern of the sound wave that is recognized by the brain and helps determine where the sound has come from. </a:t>
            </a:r>
          </a:p>
          <a:p>
            <a:pPr marL="349250" indent="-349250">
              <a:lnSpc>
                <a:spcPts val="1900"/>
              </a:lnSpc>
            </a:pPr>
            <a:r>
              <a:rPr lang="en-CA" sz="1700" b="0" i="0" u="none" strike="noStrike" baseline="0" dirty="0" smtClean="0">
                <a:latin typeface="Arial" panose="020B0604020202020204" pitchFamily="34" charset="0"/>
              </a:rPr>
              <a:t>From the pinna, the sound waves travel along the ear canal to the tympanic membrane (the eardrum). </a:t>
            </a:r>
          </a:p>
          <a:p>
            <a:pPr marL="349250" indent="-349250">
              <a:lnSpc>
                <a:spcPts val="1900"/>
              </a:lnSpc>
            </a:pPr>
            <a:r>
              <a:rPr lang="en-CA" sz="1700" b="0" i="0" u="none" strike="noStrike" baseline="0" dirty="0" smtClean="0">
                <a:latin typeface="Arial" panose="020B0604020202020204" pitchFamily="34" charset="0"/>
              </a:rPr>
              <a:t>The eardrum is a thin, cone-shaped piece of skin about 10 mm wide. </a:t>
            </a:r>
          </a:p>
          <a:p>
            <a:pPr marL="349250" indent="-349250">
              <a:lnSpc>
                <a:spcPts val="1900"/>
              </a:lnSpc>
            </a:pPr>
            <a:r>
              <a:rPr lang="en-CA" sz="1700" b="0" i="0" u="none" strike="noStrike" baseline="0" dirty="0" smtClean="0">
                <a:latin typeface="Arial" panose="020B0604020202020204" pitchFamily="34" charset="0"/>
              </a:rPr>
              <a:t>The movement of the eardrum is then amplified by way of ossicles (a small group of tiny bones). </a:t>
            </a:r>
          </a:p>
          <a:p>
            <a:pPr marL="349250" indent="-349250">
              <a:lnSpc>
                <a:spcPts val="1900"/>
              </a:lnSpc>
            </a:pPr>
            <a:r>
              <a:rPr lang="en-CA" sz="1700" b="0" i="0" u="none" strike="noStrike" baseline="0" dirty="0" smtClean="0">
                <a:latin typeface="Arial" panose="020B0604020202020204" pitchFamily="34" charset="0"/>
              </a:rPr>
              <a:t>The ossicles include the malleus (hammer), the incus (anvil) and the stapes (stirrup). </a:t>
            </a:r>
          </a:p>
          <a:p>
            <a:pPr marL="349250" indent="-349250">
              <a:lnSpc>
                <a:spcPts val="1900"/>
              </a:lnSpc>
            </a:pPr>
            <a:r>
              <a:rPr lang="en-CA" sz="1700" b="0" i="0" u="none" strike="noStrike" baseline="0" dirty="0" smtClean="0">
                <a:latin typeface="Arial" panose="020B0604020202020204" pitchFamily="34" charset="0"/>
              </a:rPr>
              <a:t>This amplified signal (approximately 22*) is then passed on to the cochlea. </a:t>
            </a:r>
          </a:p>
          <a:p>
            <a:pPr marL="349250" indent="-349250">
              <a:lnSpc>
                <a:spcPts val="1900"/>
              </a:lnSpc>
            </a:pPr>
            <a:r>
              <a:rPr lang="en-CA" sz="1700" b="0" i="0" u="none" strike="noStrike" baseline="0" dirty="0" smtClean="0">
                <a:latin typeface="Arial" panose="020B0604020202020204" pitchFamily="34" charset="0"/>
              </a:rPr>
              <a:t>The cochlea transforms the physical vibrations into electrical signals.</a:t>
            </a:r>
          </a:p>
          <a:p>
            <a:pPr marL="349250" indent="-349250">
              <a:lnSpc>
                <a:spcPts val="1900"/>
              </a:lnSpc>
            </a:pPr>
            <a:r>
              <a:rPr lang="en-CA" sz="1700" b="0" i="0" u="none" strike="noStrike" baseline="0" dirty="0" smtClean="0">
                <a:latin typeface="Arial" panose="020B0604020202020204" pitchFamily="34" charset="0"/>
              </a:rPr>
              <a:t>The cochlea is a snail shell–shaped structure, and is made up from a number of structures including the </a:t>
            </a:r>
            <a:r>
              <a:rPr lang="en-CA" sz="1700" b="0" i="0" u="none" strike="noStrike" baseline="0" dirty="0" err="1" smtClean="0">
                <a:latin typeface="Arial" panose="020B0604020202020204" pitchFamily="34" charset="0"/>
              </a:rPr>
              <a:t>scala</a:t>
            </a:r>
            <a:r>
              <a:rPr lang="en-CA" sz="1700" b="0" i="0" u="none" strike="noStrike" baseline="0" dirty="0" smtClean="0">
                <a:latin typeface="Arial" panose="020B0604020202020204" pitchFamily="34" charset="0"/>
              </a:rPr>
              <a:t> </a:t>
            </a:r>
            <a:r>
              <a:rPr lang="en-CA" sz="1700" b="0" i="0" u="none" strike="noStrike" baseline="0" dirty="0" err="1" smtClean="0">
                <a:latin typeface="Arial" panose="020B0604020202020204" pitchFamily="34" charset="0"/>
              </a:rPr>
              <a:t>vestibuli</a:t>
            </a:r>
            <a:r>
              <a:rPr lang="en-CA" sz="1700" b="0" i="0" u="none" strike="noStrike" baseline="0" dirty="0" smtClean="0">
                <a:latin typeface="Arial" panose="020B0604020202020204" pitchFamily="34" charset="0"/>
              </a:rPr>
              <a:t>, the </a:t>
            </a:r>
            <a:r>
              <a:rPr lang="en-CA" sz="1700" b="0" i="0" u="none" strike="noStrike" baseline="0" dirty="0" err="1" smtClean="0">
                <a:latin typeface="Arial" panose="020B0604020202020204" pitchFamily="34" charset="0"/>
              </a:rPr>
              <a:t>scala</a:t>
            </a:r>
            <a:r>
              <a:rPr lang="en-CA" sz="1700" b="0" i="0" u="none" strike="noStrike" baseline="0" dirty="0" smtClean="0">
                <a:latin typeface="Arial" panose="020B0604020202020204" pitchFamily="34" charset="0"/>
              </a:rPr>
              <a:t> media, the basilar membrane and the organ of </a:t>
            </a:r>
            <a:r>
              <a:rPr lang="en-CA" sz="1700" b="0" i="0" u="none" strike="noStrike" baseline="0" dirty="0" err="1" smtClean="0">
                <a:latin typeface="Arial" panose="020B0604020202020204" pitchFamily="34" charset="0"/>
              </a:rPr>
              <a:t>Corti</a:t>
            </a:r>
            <a:r>
              <a:rPr lang="en-CA" sz="1700" b="0" i="0" u="none" strike="noStrike" baseline="0" dirty="0" smtClean="0">
                <a:latin typeface="Arial" panose="020B0604020202020204" pitchFamily="34" charset="0"/>
              </a:rPr>
              <a:t>.</a:t>
            </a:r>
            <a:endParaRPr lang="en-CA"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347947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Haptic perception</a:t>
            </a:r>
          </a:p>
        </p:txBody>
      </p:sp>
      <p:sp>
        <p:nvSpPr>
          <p:cNvPr id="3" name="Text Placeholder 2"/>
          <p:cNvSpPr>
            <a:spLocks noGrp="1"/>
          </p:cNvSpPr>
          <p:nvPr>
            <p:ph type="body" idx="4294967295"/>
          </p:nvPr>
        </p:nvSpPr>
        <p:spPr>
          <a:xfrm>
            <a:off x="662399" y="1420265"/>
            <a:ext cx="8194264" cy="4862961"/>
          </a:xfrm>
        </p:spPr>
        <p:txBody>
          <a:bodyPr>
            <a:noAutofit/>
          </a:bodyPr>
          <a:lstStyle/>
          <a:p>
            <a:pPr marL="349250" indent="-349250"/>
            <a:r>
              <a:rPr lang="en-CA" sz="2000" b="0" i="0" u="none" strike="noStrike" baseline="0" dirty="0" smtClean="0">
                <a:latin typeface="Arial" panose="020B0604020202020204" pitchFamily="34" charset="0"/>
              </a:rPr>
              <a:t>Haptic perception has become in recent years an area of</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significant research. </a:t>
            </a:r>
          </a:p>
          <a:p>
            <a:pPr marL="349250" indent="-349250"/>
            <a:r>
              <a:rPr lang="en-CA" sz="2000" b="0" i="0" u="none" strike="noStrike" baseline="0" dirty="0" smtClean="0">
                <a:latin typeface="Arial" panose="020B0604020202020204" pitchFamily="34" charset="0"/>
              </a:rPr>
              <a:t>Again we distinguish between the sense of touch and haptic perception, which is the interpretation of this sense (see </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Figure 25.19). </a:t>
            </a:r>
          </a:p>
          <a:p>
            <a:pPr marL="349250" indent="-349250"/>
            <a:r>
              <a:rPr lang="en-CA" sz="2000" b="0" i="0" u="none" strike="noStrike" baseline="0" dirty="0" smtClean="0">
                <a:latin typeface="Arial" panose="020B0604020202020204" pitchFamily="34" charset="0"/>
              </a:rPr>
              <a:t>Haptic perception starts with touch, which is sensed by receptors lying both beneath the skin surface (cutaneous receptors) and in</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the muscles and joints (kinaesthetic receptors). </a:t>
            </a:r>
          </a:p>
          <a:p>
            <a:pPr marL="349250" indent="-349250"/>
            <a:r>
              <a:rPr lang="en-CA" sz="2000" b="0" i="0" u="none" strike="noStrike" baseline="0" dirty="0" smtClean="0">
                <a:latin typeface="Arial" panose="020B0604020202020204" pitchFamily="34" charset="0"/>
              </a:rPr>
              <a:t>This sense provides the data about objects and surfaces in</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contact with the individual. It should also be remembered that</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heat and vibration can also be sensed from a source with which</a:t>
            </a:r>
            <a:br>
              <a:rPr lang="en-CA" sz="2000" b="0" i="0" u="none" strike="noStrike" baseline="0" dirty="0" smtClean="0">
                <a:latin typeface="Arial" panose="020B0604020202020204" pitchFamily="34" charset="0"/>
              </a:rPr>
            </a:br>
            <a:r>
              <a:rPr lang="en-CA" sz="2000" b="0" i="0" u="none" strike="noStrike" baseline="0" dirty="0" smtClean="0">
                <a:latin typeface="Arial" panose="020B0604020202020204" pitchFamily="34" charset="0"/>
              </a:rPr>
              <a:t>we are not in direct contact. </a:t>
            </a:r>
          </a:p>
          <a:p>
            <a:pPr marL="349250" indent="-349250"/>
            <a:r>
              <a:rPr lang="en-CA" sz="2000" b="0" i="0" u="none" strike="noStrike" baseline="0" dirty="0" smtClean="0">
                <a:latin typeface="Arial" panose="020B0604020202020204" pitchFamily="34" charset="0"/>
              </a:rPr>
              <a:t>Haptic perception provides a rich ‘picture’ of an individual’s immediate surroundings and is essential to manipulating objects.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352485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6"/>
            <a:ext cx="7886700" cy="1325563"/>
          </a:xfrm>
        </p:spPr>
        <p:txBody>
          <a:bodyPr/>
          <a:lstStyle/>
          <a:p>
            <a:r>
              <a:rPr lang="en-US" i="0" u="none" strike="noStrike" kern="1400" baseline="0" dirty="0">
                <a:latin typeface="Arial" panose="020B0604020202020204" pitchFamily="34" charset="0"/>
              </a:rPr>
              <a:t>Haptics</a:t>
            </a:r>
          </a:p>
        </p:txBody>
      </p:sp>
      <p:sp>
        <p:nvSpPr>
          <p:cNvPr id="3" name="Text Placeholder 2"/>
          <p:cNvSpPr>
            <a:spLocks noGrp="1"/>
          </p:cNvSpPr>
          <p:nvPr>
            <p:ph type="body" idx="4294967295"/>
          </p:nvPr>
        </p:nvSpPr>
        <p:spPr>
          <a:xfrm>
            <a:off x="662399" y="1439127"/>
            <a:ext cx="8194263" cy="4862954"/>
          </a:xfrm>
        </p:spPr>
        <p:txBody>
          <a:bodyPr>
            <a:noAutofit/>
          </a:bodyPr>
          <a:lstStyle/>
          <a:p>
            <a:pPr marL="349250" indent="-349250">
              <a:lnSpc>
                <a:spcPts val="2000"/>
              </a:lnSpc>
            </a:pPr>
            <a:r>
              <a:rPr lang="en-CA" sz="1800" b="0" i="0" u="none" strike="noStrike" baseline="0" dirty="0" smtClean="0">
                <a:latin typeface="Arial" panose="020B0604020202020204" pitchFamily="34" charset="0"/>
              </a:rPr>
              <a:t>In HCI, the term </a:t>
            </a:r>
            <a:r>
              <a:rPr lang="en-CA" sz="1800" b="0" i="1" u="none" strike="noStrike" baseline="0" dirty="0" smtClean="0">
                <a:latin typeface="Arial" panose="020B0604020202020204" pitchFamily="34" charset="0"/>
              </a:rPr>
              <a:t>haptics</a:t>
            </a:r>
            <a:r>
              <a:rPr lang="en-CA" sz="1800" b="0" i="0" u="none" strike="noStrike" baseline="0" dirty="0" smtClean="0">
                <a:latin typeface="Arial" panose="020B0604020202020204" pitchFamily="34" charset="0"/>
              </a:rPr>
              <a:t> refers to both sensing and manipulating through the sense of touch (Tan, 2000). </a:t>
            </a:r>
          </a:p>
          <a:p>
            <a:pPr marL="349250" indent="-349250">
              <a:lnSpc>
                <a:spcPts val="2000"/>
              </a:lnSpc>
            </a:pPr>
            <a:r>
              <a:rPr lang="en-CA" sz="1800" b="0" i="0" u="none" strike="noStrike" baseline="0" dirty="0" smtClean="0">
                <a:latin typeface="Arial" panose="020B0604020202020204" pitchFamily="34" charset="0"/>
              </a:rPr>
              <a:t>The keyboard and mouse are haptic input devices. </a:t>
            </a:r>
          </a:p>
          <a:p>
            <a:pPr marL="349250" indent="-349250">
              <a:lnSpc>
                <a:spcPts val="2000"/>
              </a:lnSpc>
            </a:pPr>
            <a:r>
              <a:rPr lang="en-CA" sz="1800" b="0" i="0" u="none" strike="noStrike" baseline="0" dirty="0" smtClean="0">
                <a:latin typeface="Arial" panose="020B0604020202020204" pitchFamily="34" charset="0"/>
              </a:rPr>
              <a:t>Tan divides haptics into two components—tactile sensing, that is, sensing via the outsides of our bodies (skin, nails and hair), and </a:t>
            </a:r>
          </a:p>
          <a:p>
            <a:pPr marL="349250" indent="-349250">
              <a:lnSpc>
                <a:spcPts val="2000"/>
              </a:lnSpc>
            </a:pPr>
            <a:r>
              <a:rPr lang="en-CA" sz="1800" b="0" i="0" u="none" strike="noStrike" baseline="0" dirty="0" smtClean="0">
                <a:latin typeface="Arial" panose="020B0604020202020204" pitchFamily="34" charset="0"/>
              </a:rPr>
              <a:t>kinaesthetic sensing, which concerns the knowledge we have of our body’s position. </a:t>
            </a:r>
          </a:p>
          <a:p>
            <a:pPr marL="349250" indent="-349250">
              <a:lnSpc>
                <a:spcPts val="2000"/>
              </a:lnSpc>
            </a:pPr>
            <a:r>
              <a:rPr lang="en-CA" sz="1800" b="0" i="0" u="none" strike="noStrike" baseline="0" dirty="0" smtClean="0">
                <a:latin typeface="Arial" panose="020B0604020202020204" pitchFamily="34" charset="0"/>
              </a:rPr>
              <a:t>As I type, I am aware of my forearms resting on the table, the crick in my neck and the looseness of my shoes on my feet—this information is provided by the </a:t>
            </a:r>
            <a:r>
              <a:rPr lang="en-CA" sz="1800" b="0" i="0" u="none" strike="noStrike" baseline="0" dirty="0" err="1" smtClean="0">
                <a:latin typeface="Arial" panose="020B0604020202020204" pitchFamily="34" charset="0"/>
              </a:rPr>
              <a:t>proprioceptic</a:t>
            </a:r>
            <a:r>
              <a:rPr lang="en-CA" sz="1800" b="0" i="0" u="none" strike="noStrike" baseline="0" dirty="0" smtClean="0">
                <a:latin typeface="Arial" panose="020B0604020202020204" pitchFamily="34" charset="0"/>
              </a:rPr>
              <a:t> nerves. </a:t>
            </a:r>
          </a:p>
          <a:p>
            <a:pPr marL="349250" indent="-349250">
              <a:lnSpc>
                <a:spcPts val="2000"/>
              </a:lnSpc>
            </a:pPr>
            <a:r>
              <a:rPr lang="en-CA" sz="1800" b="0" i="0" u="none" strike="noStrike" baseline="0" dirty="0" smtClean="0">
                <a:latin typeface="Arial" panose="020B0604020202020204" pitchFamily="34" charset="0"/>
              </a:rPr>
              <a:t>Unlike visual perception and audition which can be thought of as input systems, the haptic system is bidirectional. </a:t>
            </a:r>
          </a:p>
          <a:p>
            <a:pPr marL="349250" indent="-349250">
              <a:lnSpc>
                <a:spcPts val="2000"/>
              </a:lnSpc>
            </a:pPr>
            <a:r>
              <a:rPr lang="en-CA" sz="1800" b="0" i="0" u="none" strike="noStrike" baseline="0" dirty="0" smtClean="0">
                <a:latin typeface="Arial" panose="020B0604020202020204" pitchFamily="34" charset="0"/>
              </a:rPr>
              <a:t>Activities such as the reading of Braille text by blind people require the use of both the sensing and manipulation aspects of the haptic system.</a:t>
            </a:r>
          </a:p>
          <a:p>
            <a:pPr marL="349250" indent="-349250">
              <a:lnSpc>
                <a:spcPts val="2000"/>
              </a:lnSpc>
            </a:pPr>
            <a:r>
              <a:rPr lang="en-CA" sz="1800" b="0" i="0" u="none" strike="noStrike" baseline="0" dirty="0" smtClean="0">
                <a:latin typeface="Arial" panose="020B0604020202020204" pitchFamily="34" charset="0"/>
              </a:rPr>
              <a:t>Tan notes that, historically, work on haptic systems display has been driven by the need to develop ‘sensory-substitution systems for the visually or hearing impaired.’</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58790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Key terms for haptics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01" y="1299915"/>
            <a:ext cx="7648950" cy="4736834"/>
          </a:xfrm>
          <a:prstGeom prst="rect">
            <a:avLst/>
          </a:prstGeom>
        </p:spPr>
      </p:pic>
    </p:spTree>
    <p:extLst>
      <p:ext uri="{BB962C8B-B14F-4D97-AF65-F5344CB8AC3E}">
        <p14:creationId xmlns:p14="http://schemas.microsoft.com/office/powerpoint/2010/main" val="75270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9"/>
            <a:ext cx="7886700" cy="1325563"/>
          </a:xfrm>
        </p:spPr>
        <p:txBody>
          <a:bodyPr>
            <a:normAutofit/>
          </a:bodyPr>
          <a:lstStyle/>
          <a:p>
            <a:r>
              <a:rPr lang="en-US" i="0" u="none" strike="noStrike" baseline="0" dirty="0">
                <a:latin typeface="Arial" panose="020B0604020202020204" pitchFamily="34" charset="0"/>
              </a:rPr>
              <a:t>Taste and smell	</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827" y="1420272"/>
            <a:ext cx="8184836" cy="4796966"/>
          </a:xfrm>
        </p:spPr>
        <p:txBody>
          <a:bodyPr>
            <a:noAutofit/>
          </a:bodyPr>
          <a:lstStyle/>
          <a:p>
            <a:pPr marL="349250" indent="-349250">
              <a:lnSpc>
                <a:spcPct val="120000"/>
              </a:lnSpc>
            </a:pPr>
            <a:r>
              <a:rPr lang="en-CA" sz="1600" b="0" i="0" u="none" strike="noStrike" baseline="0" dirty="0" smtClean="0">
                <a:latin typeface="Arial" panose="020B0604020202020204" pitchFamily="34" charset="0"/>
              </a:rPr>
              <a:t>Taste, or gustation, and smell, or olfaction, are two senses that have not been used much in interactive systems, primarily because they have not been digitized. </a:t>
            </a:r>
          </a:p>
          <a:p>
            <a:pPr marL="349250" indent="-349250">
              <a:lnSpc>
                <a:spcPct val="120000"/>
              </a:lnSpc>
            </a:pPr>
            <a:r>
              <a:rPr lang="en-CA" sz="1600" b="0" i="0" u="none" strike="noStrike" baseline="0" dirty="0" smtClean="0">
                <a:latin typeface="Arial" panose="020B0604020202020204" pitchFamily="34" charset="0"/>
              </a:rPr>
              <a:t>The systems that are available for making smells rely on releasing chemicals into the air, or on enclosing smells in some container that can be scratched or otherwise disturbed to release the smell. </a:t>
            </a:r>
          </a:p>
          <a:p>
            <a:pPr marL="349250" indent="-349250">
              <a:lnSpc>
                <a:spcPct val="120000"/>
              </a:lnSpc>
            </a:pPr>
            <a:r>
              <a:rPr lang="en-CA" sz="1600" b="0" i="0" u="none" strike="noStrike" baseline="0" dirty="0" smtClean="0">
                <a:latin typeface="Arial" panose="020B0604020202020204" pitchFamily="34" charset="0"/>
              </a:rPr>
              <a:t>A secondary problem with smell is that it is difficult to disperse. </a:t>
            </a:r>
          </a:p>
          <a:p>
            <a:pPr marL="349250" indent="-349250">
              <a:lnSpc>
                <a:spcPct val="120000"/>
              </a:lnSpc>
            </a:pPr>
            <a:r>
              <a:rPr lang="en-CA" sz="1600" b="0" i="0" u="none" strike="noStrike" baseline="0" dirty="0" smtClean="0">
                <a:latin typeface="Arial" panose="020B0604020202020204" pitchFamily="34" charset="0"/>
              </a:rPr>
              <a:t>So, for highly interactive experiences it is difficult to provide one smell at one moment and another at the next moment. </a:t>
            </a:r>
          </a:p>
          <a:p>
            <a:pPr marL="349250" indent="-349250">
              <a:lnSpc>
                <a:spcPct val="120000"/>
              </a:lnSpc>
            </a:pPr>
            <a:r>
              <a:rPr lang="en-CA" sz="1600" b="0" i="0" u="none" strike="noStrike" baseline="0" dirty="0" smtClean="0">
                <a:latin typeface="Arial" panose="020B0604020202020204" pitchFamily="34" charset="0"/>
              </a:rPr>
              <a:t>Smell has been used in the cinema, but without any great success, and was a part of the all-round sensory experience in the 1950s, the </a:t>
            </a:r>
            <a:r>
              <a:rPr lang="en-CA" sz="1600" b="0" i="0" u="none" strike="noStrike" baseline="0" dirty="0" err="1" smtClean="0">
                <a:latin typeface="Arial" panose="020B0604020202020204" pitchFamily="34" charset="0"/>
              </a:rPr>
              <a:t>Sensorama</a:t>
            </a:r>
            <a:r>
              <a:rPr lang="en-CA" sz="1600" b="0" i="0" u="none" strike="noStrike" baseline="0" dirty="0" smtClean="0">
                <a:latin typeface="Arial" panose="020B0604020202020204" pitchFamily="34" charset="0"/>
              </a:rPr>
              <a:t> (Figure 25.20).</a:t>
            </a:r>
          </a:p>
          <a:p>
            <a:pPr marL="349250" indent="-349250">
              <a:lnSpc>
                <a:spcPct val="120000"/>
              </a:lnSpc>
            </a:pPr>
            <a:r>
              <a:rPr lang="en-CA" sz="1600" b="0" i="0" u="none" strike="noStrike" baseline="0" dirty="0" smtClean="0">
                <a:latin typeface="Arial" panose="020B0604020202020204" pitchFamily="34" charset="0"/>
              </a:rPr>
              <a:t>Taste is experienced through the taste buds in the mouth and in Western views was originally considered to have four states—sweet, salty, sour and bitter—but Eastern traditions have included a fifth, umami, which translates roughly as savoury, or </a:t>
            </a:r>
            <a:r>
              <a:rPr lang="en-CA" sz="1600" b="0" i="0" u="none" strike="noStrike" baseline="0" dirty="0" err="1" smtClean="0">
                <a:latin typeface="Arial" panose="020B0604020202020204" pitchFamily="34" charset="0"/>
              </a:rPr>
              <a:t>brothy</a:t>
            </a:r>
            <a:r>
              <a:rPr lang="en-CA" sz="1600" b="0" i="0" u="none" strike="noStrike" baseline="0" dirty="0" smtClean="0">
                <a:latin typeface="Arial" panose="020B0604020202020204" pitchFamily="34" charset="0"/>
              </a:rPr>
              <a:t>.</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98769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 Challenge </a:t>
            </a:r>
          </a:p>
        </p:txBody>
      </p:sp>
      <p:sp>
        <p:nvSpPr>
          <p:cNvPr id="3" name="Text Placeholder 2"/>
          <p:cNvSpPr>
            <a:spLocks noGrp="1"/>
          </p:cNvSpPr>
          <p:nvPr>
            <p:ph type="body" idx="4294967295"/>
          </p:nvPr>
        </p:nvSpPr>
        <p:spPr>
          <a:xfrm>
            <a:off x="662400" y="1401417"/>
            <a:ext cx="7886700" cy="4351338"/>
          </a:xfrm>
        </p:spPr>
        <p:txBody>
          <a:bodyPr/>
          <a:lstStyle/>
          <a:p>
            <a:pPr marL="349250" indent="-349250"/>
            <a:r>
              <a:rPr lang="en-CA" b="0" i="0" u="none" strike="noStrike" baseline="0" dirty="0" smtClean="0">
                <a:latin typeface="Arial" panose="020B0604020202020204" pitchFamily="34" charset="0"/>
              </a:rPr>
              <a:t>We developed a visual virtual environment for a botanical garden. When people tried it, what do you think they missed from the real experience?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88268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9"/>
            <a:ext cx="7886700" cy="1325563"/>
          </a:xfrm>
        </p:spPr>
        <p:txBody>
          <a:bodyPr/>
          <a:lstStyle/>
          <a:p>
            <a:r>
              <a:rPr lang="en-US" i="0" u="none" strike="noStrike" kern="1400" baseline="0" dirty="0" smtClean="0">
                <a:latin typeface="Arial" panose="020B0604020202020204" pitchFamily="34" charset="0"/>
              </a:rPr>
              <a:t>Navigation (1 of 2)</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2973" y="1420271"/>
            <a:ext cx="7886700" cy="4351338"/>
          </a:xfrm>
        </p:spPr>
        <p:txBody>
          <a:bodyPr>
            <a:noAutofit/>
          </a:bodyPr>
          <a:lstStyle/>
          <a:p>
            <a:pPr marL="349250" indent="-349250"/>
            <a:r>
              <a:rPr lang="en-CA" sz="2000" b="0" i="0" u="none" strike="noStrike" baseline="0" dirty="0" smtClean="0">
                <a:latin typeface="Arial" panose="020B0604020202020204" pitchFamily="34" charset="0"/>
              </a:rPr>
              <a:t>Perception is how we sense the environment; navigation is concerned with finding out about, and moving through, the environment.</a:t>
            </a:r>
          </a:p>
          <a:p>
            <a:pPr marL="349250" indent="-349250"/>
            <a:r>
              <a:rPr lang="en-CA" sz="2000" b="0" i="0" u="none" strike="noStrike" baseline="0" dirty="0" smtClean="0">
                <a:latin typeface="Arial" panose="020B0604020202020204" pitchFamily="34" charset="0"/>
              </a:rPr>
              <a:t>Navigation includes three different but related activities:</a:t>
            </a:r>
          </a:p>
          <a:p>
            <a:pPr marL="349250" indent="-349250"/>
            <a:r>
              <a:rPr lang="en-CA" sz="2000" b="0" i="0" u="none" strike="noStrike" baseline="0" dirty="0" smtClean="0">
                <a:latin typeface="Arial" panose="020B0604020202020204" pitchFamily="34" charset="0"/>
              </a:rPr>
              <a:t>Object identification, which is concerned with understanding and classifying the objects in an environment.</a:t>
            </a:r>
          </a:p>
          <a:p>
            <a:pPr marL="349250" indent="-349250"/>
            <a:r>
              <a:rPr lang="en-CA" sz="2000" b="0" i="0" u="none" strike="noStrike" baseline="0" dirty="0" smtClean="0">
                <a:latin typeface="Arial" panose="020B0604020202020204" pitchFamily="34" charset="0"/>
              </a:rPr>
              <a:t>Exploration, which is concerned with finding out about a local environment and how that environment relates to other environments.</a:t>
            </a:r>
          </a:p>
          <a:p>
            <a:pPr marL="349250" indent="-349250"/>
            <a:r>
              <a:rPr lang="en-CA" sz="2000" b="0" i="0" u="none" strike="noStrike" baseline="0" dirty="0" smtClean="0">
                <a:latin typeface="Arial" panose="020B0604020202020204" pitchFamily="34" charset="0"/>
              </a:rPr>
              <a:t>Wayfinding, which is concerned with navigating toward a known destination.</a:t>
            </a:r>
          </a:p>
          <a:p>
            <a:pPr marL="349250" indent="-349250"/>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21819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381" y="71473"/>
            <a:ext cx="8307238" cy="1325563"/>
          </a:xfrm>
        </p:spPr>
        <p:txBody>
          <a:bodyPr/>
          <a:lstStyle/>
          <a:p>
            <a:r>
              <a:rPr lang="en-CA" sz="3600" i="0" u="none" strike="noStrike" kern="1400" baseline="0" dirty="0" smtClean="0">
                <a:latin typeface="Arial" panose="020B0604020202020204" pitchFamily="34" charset="0"/>
              </a:rPr>
              <a:t>After studying this chapter you should be able to:</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23701"/>
            <a:ext cx="8194263" cy="2246043"/>
          </a:xfrm>
        </p:spPr>
        <p:txBody>
          <a:bodyPr/>
          <a:lstStyle/>
          <a:p>
            <a:pPr marL="349250" indent="-349250"/>
            <a:r>
              <a:rPr lang="en-CA" b="0" i="0" u="none" strike="noStrike" baseline="0" dirty="0" smtClean="0">
                <a:latin typeface="Arial" panose="020B0604020202020204" pitchFamily="34" charset="0"/>
              </a:rPr>
              <a:t>Understand various theories of visual perception</a:t>
            </a:r>
          </a:p>
          <a:p>
            <a:pPr marL="349250" indent="-349250"/>
            <a:r>
              <a:rPr lang="en-CA" b="0" i="0" u="none" strike="noStrike" baseline="0" dirty="0" smtClean="0">
                <a:latin typeface="Arial" panose="020B0604020202020204" pitchFamily="34" charset="0"/>
              </a:rPr>
              <a:t>Understand other forms of perception</a:t>
            </a:r>
          </a:p>
          <a:p>
            <a:pPr marL="349250" indent="-349250"/>
            <a:r>
              <a:rPr lang="en-CA" b="0" i="0" u="none" strike="noStrike" baseline="0" dirty="0" smtClean="0">
                <a:latin typeface="Arial" panose="020B0604020202020204" pitchFamily="34" charset="0"/>
              </a:rPr>
              <a:t>Understand how we navigate in physical environments</a:t>
            </a:r>
          </a:p>
          <a:p>
            <a:pPr marL="349250" indent="-349250"/>
            <a:r>
              <a:rPr lang="en-CA" b="0" i="0" u="none" strike="noStrike" baseline="0" dirty="0" smtClean="0">
                <a:latin typeface="Arial" panose="020B0604020202020204" pitchFamily="34" charset="0"/>
              </a:rPr>
              <a:t>Understand navigation in information spaces.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37295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5"/>
            <a:ext cx="7886700" cy="1325563"/>
          </a:xfrm>
        </p:spPr>
        <p:txBody>
          <a:bodyPr/>
          <a:lstStyle/>
          <a:p>
            <a:r>
              <a:rPr lang="en-US" i="0" u="none" strike="noStrike" kern="1400" baseline="0" dirty="0" smtClean="0">
                <a:latin typeface="Arial" panose="020B0604020202020204" pitchFamily="34" charset="0"/>
              </a:rPr>
              <a:t>Navigation (2 of 2)</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9695"/>
            <a:ext cx="8194263" cy="4895689"/>
          </a:xfrm>
        </p:spPr>
        <p:txBody>
          <a:bodyPr>
            <a:noAutofit/>
          </a:bodyPr>
          <a:lstStyle/>
          <a:p>
            <a:pPr marL="358775" indent="-358775"/>
            <a:r>
              <a:rPr lang="en-CA" sz="2000" b="0" i="0" u="none" strike="noStrike" baseline="0" dirty="0" smtClean="0">
                <a:latin typeface="Arial" panose="020B0604020202020204" pitchFamily="34" charset="0"/>
              </a:rPr>
              <a:t>Although object identification is somewhat akin to exploration, its purpose is different. </a:t>
            </a:r>
          </a:p>
          <a:p>
            <a:pPr marL="358775" indent="-358775"/>
            <a:r>
              <a:rPr lang="en-CA" sz="2000" b="0" i="0" u="none" strike="noStrike" baseline="0" dirty="0" smtClean="0">
                <a:latin typeface="Arial" panose="020B0604020202020204" pitchFamily="34" charset="0"/>
              </a:rPr>
              <a:t>Exploration focuses on understanding what exists in an environment and how the things are related. </a:t>
            </a:r>
          </a:p>
          <a:p>
            <a:pPr marL="358775" indent="-358775"/>
            <a:r>
              <a:rPr lang="en-CA" sz="2000" b="0" i="0" u="none" strike="noStrike" baseline="0" dirty="0" smtClean="0">
                <a:latin typeface="Arial" panose="020B0604020202020204" pitchFamily="34" charset="0"/>
              </a:rPr>
              <a:t>Object identification is concerned with finding categories and clusters of objects spread across environments, with finding interesting configurations of objects and with finding out information about the objects.</a:t>
            </a:r>
          </a:p>
          <a:p>
            <a:pPr marL="358775" indent="-358775"/>
            <a:r>
              <a:rPr lang="en-CA" sz="2000" b="0" i="0" u="none" strike="noStrike" baseline="0" dirty="0" smtClean="0">
                <a:latin typeface="Arial" panose="020B0604020202020204" pitchFamily="34" charset="0"/>
              </a:rPr>
              <a:t>Navigation is concerned both with the location of things and with what those things mean for an individual. How many times have you been told something like ‘turn left at the grocer’s shop, you can’t miss it,’ only to drive straight past the supposed obvious landmark? </a:t>
            </a:r>
          </a:p>
          <a:p>
            <a:pPr marL="358775" indent="-358775"/>
            <a:r>
              <a:rPr lang="en-CA" sz="2000" b="0" i="0" u="none" strike="noStrike" baseline="0" dirty="0" smtClean="0">
                <a:latin typeface="Arial" panose="020B0604020202020204" pitchFamily="34" charset="0"/>
              </a:rPr>
              <a:t>Objects in an environment have different meanings for different people.</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522259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Cognitive maps</a:t>
            </a:r>
          </a:p>
        </p:txBody>
      </p:sp>
      <p:sp>
        <p:nvSpPr>
          <p:cNvPr id="3" name="Text Placeholder 2"/>
          <p:cNvSpPr>
            <a:spLocks noGrp="1"/>
          </p:cNvSpPr>
          <p:nvPr>
            <p:ph type="body" idx="4294967295"/>
          </p:nvPr>
        </p:nvSpPr>
        <p:spPr>
          <a:xfrm>
            <a:off x="662399" y="1429697"/>
            <a:ext cx="8194263" cy="4876834"/>
          </a:xfrm>
        </p:spPr>
        <p:txBody>
          <a:bodyPr>
            <a:noAutofit/>
          </a:bodyPr>
          <a:lstStyle/>
          <a:p>
            <a:pPr marL="358775" indent="-358775"/>
            <a:r>
              <a:rPr lang="en-CA" sz="1600" b="0" i="0" u="none" strike="noStrike" baseline="0" dirty="0" smtClean="0">
                <a:latin typeface="Arial" panose="020B0604020202020204" pitchFamily="34" charset="0"/>
              </a:rPr>
              <a:t>A lot of work in psychology has been done on how people learn about environments and with the development of ‘cognitive maps,’ the mental representations that people are assumed to have of their environment (Tversky, 2003). </a:t>
            </a:r>
          </a:p>
          <a:p>
            <a:pPr marL="358775" indent="-358775"/>
            <a:r>
              <a:rPr lang="en-CA" sz="1600" b="0" i="0" u="none" strike="noStrike" baseline="0" dirty="0" smtClean="0">
                <a:latin typeface="Arial" panose="020B0604020202020204" pitchFamily="34" charset="0"/>
              </a:rPr>
              <a:t>Barbara Tversky points out that people’s cognitive maps are often inaccurate because they are distorted by other factors. </a:t>
            </a:r>
          </a:p>
          <a:p>
            <a:pPr marL="358775" indent="-358775"/>
            <a:r>
              <a:rPr lang="en-CA" sz="1600" b="0" i="0" u="none" strike="noStrike" baseline="0" dirty="0" smtClean="0">
                <a:latin typeface="Arial" panose="020B0604020202020204" pitchFamily="34" charset="0"/>
              </a:rPr>
              <a:t>The city of Edinburgh is actually further west than the city of Bristol, but people distort this because they assume that the United Kingdom lies north–south. </a:t>
            </a:r>
          </a:p>
          <a:p>
            <a:pPr marL="358775" indent="-358775"/>
            <a:r>
              <a:rPr lang="en-CA" sz="1600" b="0" i="0" u="none" strike="noStrike" baseline="0" dirty="0" smtClean="0">
                <a:latin typeface="Arial" panose="020B0604020202020204" pitchFamily="34" charset="0"/>
              </a:rPr>
              <a:t>In a similar way people think Berkeley is east of Stanford.</a:t>
            </a:r>
          </a:p>
          <a:p>
            <a:pPr marL="358775" indent="-358775"/>
            <a:r>
              <a:rPr lang="en-CA" sz="1600" b="0" i="0" u="none" strike="noStrike" baseline="0" dirty="0" smtClean="0">
                <a:latin typeface="Arial" panose="020B0604020202020204" pitchFamily="34" charset="0"/>
              </a:rPr>
              <a:t>Mental map representations are rarely wholly complete or static. </a:t>
            </a:r>
          </a:p>
          <a:p>
            <a:pPr marL="358775" indent="-358775"/>
            <a:r>
              <a:rPr lang="en-CA" sz="1600" b="0" i="0" u="none" strike="noStrike" baseline="0" dirty="0" smtClean="0">
                <a:latin typeface="Arial" panose="020B0604020202020204" pitchFamily="34" charset="0"/>
              </a:rPr>
              <a:t>Ecological considerations are concerned with the cues that people draw from the immediate environment as they interact with it. </a:t>
            </a:r>
          </a:p>
          <a:p>
            <a:pPr marL="358775" indent="-358775"/>
            <a:r>
              <a:rPr lang="en-CA" sz="1600" b="0" i="0" u="none" strike="noStrike" baseline="0" dirty="0" smtClean="0">
                <a:latin typeface="Arial" panose="020B0604020202020204" pitchFamily="34" charset="0"/>
              </a:rPr>
              <a:t>People develop knowledge of the space over time and through the experience of interacting with and within a space. </a:t>
            </a:r>
          </a:p>
          <a:p>
            <a:pPr marL="358775" indent="-358775"/>
            <a:r>
              <a:rPr lang="en-CA" sz="1600" b="0" i="0" u="none" strike="noStrike" baseline="0" dirty="0" smtClean="0">
                <a:latin typeface="Arial" panose="020B0604020202020204" pitchFamily="34" charset="0"/>
              </a:rPr>
              <a:t>There is still much debate about how much knowledge is ‘in the head’ and how much is ‘in the world.’ </a:t>
            </a:r>
          </a:p>
          <a:p>
            <a:pPr marL="358775" indent="-358775"/>
            <a:r>
              <a:rPr lang="en-CA" sz="1600" b="0" i="0" u="none" strike="noStrike" baseline="0" dirty="0" smtClean="0">
                <a:latin typeface="Arial" panose="020B0604020202020204" pitchFamily="34" charset="0"/>
              </a:rPr>
              <a:t>Hutchins (1995) considered the different forms of mental ‘maps’ in developing his ideas on distributed cognition when he looked at Polynesian navigators and the different perceptions and methods that they appear to have for navigation.</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647351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9"/>
            <a:ext cx="7886700" cy="1325563"/>
          </a:xfrm>
        </p:spPr>
        <p:txBody>
          <a:bodyPr/>
          <a:lstStyle/>
          <a:p>
            <a:r>
              <a:rPr lang="en-US" i="0" u="none" strike="noStrike" kern="1400" baseline="0" dirty="0">
                <a:latin typeface="Arial" panose="020B0604020202020204" pitchFamily="34" charset="0"/>
              </a:rPr>
              <a:t>Wayfinding</a:t>
            </a:r>
          </a:p>
        </p:txBody>
      </p:sp>
      <p:sp>
        <p:nvSpPr>
          <p:cNvPr id="3" name="Text Placeholder 2"/>
          <p:cNvSpPr>
            <a:spLocks noGrp="1"/>
          </p:cNvSpPr>
          <p:nvPr>
            <p:ph type="body" idx="4294967295"/>
          </p:nvPr>
        </p:nvSpPr>
        <p:spPr>
          <a:xfrm>
            <a:off x="662399" y="1410844"/>
            <a:ext cx="8194263" cy="4862956"/>
          </a:xfrm>
        </p:spPr>
        <p:txBody>
          <a:bodyPr>
            <a:noAutofit/>
          </a:bodyPr>
          <a:lstStyle/>
          <a:p>
            <a:pPr marL="358775" indent="-358775"/>
            <a:r>
              <a:rPr lang="en-CA" sz="1800" b="0" i="0" u="none" strike="noStrike" baseline="0" dirty="0" smtClean="0">
                <a:latin typeface="Arial" panose="020B0604020202020204" pitchFamily="34" charset="0"/>
              </a:rPr>
              <a:t>Wayfinding is concerned with how people work out how to reach their destination. </a:t>
            </a:r>
          </a:p>
          <a:p>
            <a:pPr marL="358775" indent="-358775"/>
            <a:r>
              <a:rPr lang="en-CA" sz="1800" b="0" i="0" u="none" strike="noStrike" baseline="0" dirty="0" smtClean="0">
                <a:latin typeface="Arial" panose="020B0604020202020204" pitchFamily="34" charset="0"/>
              </a:rPr>
              <a:t>For Downs and </a:t>
            </a:r>
            <a:r>
              <a:rPr lang="en-CA" sz="1800" b="0" i="0" u="none" strike="noStrike" baseline="0" dirty="0" err="1" smtClean="0">
                <a:latin typeface="Arial" panose="020B0604020202020204" pitchFamily="34" charset="0"/>
              </a:rPr>
              <a:t>Stea</a:t>
            </a:r>
            <a:r>
              <a:rPr lang="en-CA" sz="1800" b="0" i="0" u="none" strike="noStrike" baseline="0" dirty="0" smtClean="0">
                <a:latin typeface="Arial" panose="020B0604020202020204" pitchFamily="34" charset="0"/>
              </a:rPr>
              <a:t> (1973) and </a:t>
            </a:r>
            <a:r>
              <a:rPr lang="en-CA" sz="1800" b="0" i="0" u="none" strike="noStrike" baseline="0" dirty="0" err="1" smtClean="0">
                <a:latin typeface="Arial" panose="020B0604020202020204" pitchFamily="34" charset="0"/>
              </a:rPr>
              <a:t>Passini</a:t>
            </a:r>
            <a:r>
              <a:rPr lang="en-CA" sz="1800" b="0" i="0" u="none" strike="noStrike" baseline="0" dirty="0" smtClean="0">
                <a:latin typeface="Arial" panose="020B0604020202020204" pitchFamily="34" charset="0"/>
              </a:rPr>
              <a:t> (1994) the process involves four steps: </a:t>
            </a:r>
          </a:p>
          <a:p>
            <a:pPr marL="358775" indent="-358775"/>
            <a:r>
              <a:rPr lang="en-CA" sz="1800" b="0" i="0" u="none" strike="noStrike" baseline="0" dirty="0" smtClean="0">
                <a:latin typeface="Arial" panose="020B0604020202020204" pitchFamily="34" charset="0"/>
              </a:rPr>
              <a:t>orienting oneself in the environment, choosing the correct route, monitoring this route, and recognizing that the destination has been reached. </a:t>
            </a:r>
          </a:p>
          <a:p>
            <a:pPr marL="358775" indent="-358775"/>
            <a:r>
              <a:rPr lang="en-CA" sz="1800" b="0" i="0" u="none" strike="noStrike" baseline="0" dirty="0" smtClean="0">
                <a:latin typeface="Arial" panose="020B0604020202020204" pitchFamily="34" charset="0"/>
              </a:rPr>
              <a:t>To do this people use a variety of aids, such as signposts, maps and guides. </a:t>
            </a:r>
          </a:p>
          <a:p>
            <a:pPr marL="358775" indent="-358775"/>
            <a:r>
              <a:rPr lang="en-CA" sz="1800" b="0" i="0" u="none" strike="noStrike" baseline="0" dirty="0" smtClean="0">
                <a:latin typeface="Arial" panose="020B0604020202020204" pitchFamily="34" charset="0"/>
              </a:rPr>
              <a:t>They exploit landmarks in order to have something to aim for. </a:t>
            </a:r>
          </a:p>
          <a:p>
            <a:pPr marL="358775" indent="-358775"/>
            <a:r>
              <a:rPr lang="en-CA" sz="1800" b="0" i="0" u="none" strike="noStrike" baseline="0" dirty="0" smtClean="0">
                <a:latin typeface="Arial" panose="020B0604020202020204" pitchFamily="34" charset="0"/>
              </a:rPr>
              <a:t>They use ‘dead reckoning’ at sea or elsewhere when there are no landmarks. </a:t>
            </a:r>
          </a:p>
          <a:p>
            <a:pPr marL="358775" indent="-358775"/>
            <a:r>
              <a:rPr lang="en-CA" sz="1800" b="0" i="0" u="none" strike="noStrike" baseline="0" dirty="0" smtClean="0">
                <a:latin typeface="Arial" panose="020B0604020202020204" pitchFamily="34" charset="0"/>
              </a:rPr>
              <a:t>With dead reckoning you calculate your position by noting the direction you have headed in, the speed of travel and the time that has passed. </a:t>
            </a:r>
          </a:p>
          <a:p>
            <a:pPr marL="358775" indent="-358775"/>
            <a:r>
              <a:rPr lang="en-CA" sz="1800" b="0" i="0" u="none" strike="noStrike" baseline="0" dirty="0" smtClean="0">
                <a:latin typeface="Arial" panose="020B0604020202020204" pitchFamily="34" charset="0"/>
              </a:rPr>
              <a:t>This is usually correlated with a landmark whenever possible.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681080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Finding one’s way</a:t>
            </a:r>
          </a:p>
        </p:txBody>
      </p:sp>
      <p:sp>
        <p:nvSpPr>
          <p:cNvPr id="3" name="Text Placeholder 2"/>
          <p:cNvSpPr>
            <a:spLocks noGrp="1"/>
          </p:cNvSpPr>
          <p:nvPr>
            <p:ph type="body" idx="4294967295"/>
          </p:nvPr>
        </p:nvSpPr>
        <p:spPr>
          <a:xfrm>
            <a:off x="662399" y="1420270"/>
            <a:ext cx="8194263" cy="4853529"/>
          </a:xfrm>
        </p:spPr>
        <p:txBody>
          <a:bodyPr>
            <a:noAutofit/>
          </a:bodyPr>
          <a:lstStyle/>
          <a:p>
            <a:pPr marL="358775" indent="-358775"/>
            <a:r>
              <a:rPr lang="en-CA" sz="2000" b="0" i="0" u="none" strike="noStrike" baseline="0" dirty="0" smtClean="0">
                <a:latin typeface="Arial" panose="020B0604020202020204" pitchFamily="34" charset="0"/>
              </a:rPr>
              <a:t>Learning to find one’s way in a new space is another aspect of navigation considered by psychologists (</a:t>
            </a:r>
            <a:r>
              <a:rPr lang="en-CA" sz="2000" b="0" i="0" u="none" strike="noStrike" baseline="0" dirty="0" err="1" smtClean="0">
                <a:latin typeface="Arial" panose="020B0604020202020204" pitchFamily="34" charset="0"/>
              </a:rPr>
              <a:t>Kuipers</a:t>
            </a:r>
            <a:r>
              <a:rPr lang="en-CA" sz="2000" b="0" i="0" u="none" strike="noStrike" baseline="0" dirty="0" smtClean="0">
                <a:latin typeface="Arial" panose="020B0604020202020204" pitchFamily="34" charset="0"/>
              </a:rPr>
              <a:t>, 1982; </a:t>
            </a:r>
            <a:r>
              <a:rPr lang="en-CA" sz="2000" b="0" i="0" u="none" strike="noStrike" baseline="0" dirty="0" err="1" smtClean="0">
                <a:latin typeface="Arial" panose="020B0604020202020204" pitchFamily="34" charset="0"/>
              </a:rPr>
              <a:t>Gärling</a:t>
            </a:r>
            <a:r>
              <a:rPr lang="en-CA" sz="2000" dirty="0">
                <a:latin typeface="Arial" panose="020B0604020202020204" pitchFamily="34" charset="0"/>
              </a:rPr>
              <a:t/>
            </a:r>
            <a:br>
              <a:rPr lang="en-CA" sz="2000" dirty="0">
                <a:latin typeface="Arial" panose="020B0604020202020204" pitchFamily="34" charset="0"/>
              </a:rPr>
            </a:br>
            <a:r>
              <a:rPr lang="en-CA" sz="2000" b="0" i="0" u="none" strike="noStrike" baseline="0" dirty="0" smtClean="0">
                <a:latin typeface="Arial" panose="020B0604020202020204" pitchFamily="34" charset="0"/>
              </a:rPr>
              <a:t>et al., 1982). </a:t>
            </a:r>
          </a:p>
          <a:p>
            <a:pPr marL="358775" indent="-358775"/>
            <a:r>
              <a:rPr lang="en-CA" sz="2000" b="0" i="0" u="none" strike="noStrike" baseline="0" dirty="0" smtClean="0">
                <a:latin typeface="Arial" panose="020B0604020202020204" pitchFamily="34" charset="0"/>
              </a:rPr>
              <a:t>First, we learn a linked list of items. </a:t>
            </a:r>
          </a:p>
          <a:p>
            <a:pPr marL="358775" indent="-358775"/>
            <a:r>
              <a:rPr lang="en-CA" sz="2000" b="0" i="0" u="none" strike="noStrike" baseline="0" dirty="0" smtClean="0">
                <a:latin typeface="Arial" panose="020B0604020202020204" pitchFamily="34" charset="0"/>
              </a:rPr>
              <a:t>Then we get to know some landmarks and can start relating our position with regard to these landmarks. </a:t>
            </a:r>
          </a:p>
          <a:p>
            <a:pPr marL="358775" indent="-358775"/>
            <a:r>
              <a:rPr lang="en-CA" sz="2000" b="0" i="0" u="none" strike="noStrike" baseline="0" dirty="0" smtClean="0">
                <a:latin typeface="Arial" panose="020B0604020202020204" pitchFamily="34" charset="0"/>
              </a:rPr>
              <a:t>We learn the relative position of landmarks and start building mental maps of parts of the space between these landmarks. </a:t>
            </a:r>
          </a:p>
          <a:p>
            <a:pPr marL="358775" indent="-358775"/>
            <a:r>
              <a:rPr lang="en-CA" sz="2000" b="0" i="0" u="none" strike="noStrike" baseline="0" dirty="0" smtClean="0">
                <a:latin typeface="Arial" panose="020B0604020202020204" pitchFamily="34" charset="0"/>
              </a:rPr>
              <a:t>These maps are not all complete. </a:t>
            </a:r>
          </a:p>
          <a:p>
            <a:pPr marL="358775" indent="-358775"/>
            <a:r>
              <a:rPr lang="en-CA" sz="2000" b="0" i="0" u="none" strike="noStrike" baseline="0" dirty="0" smtClean="0">
                <a:latin typeface="Arial" panose="020B0604020202020204" pitchFamily="34" charset="0"/>
              </a:rPr>
              <a:t>Some of the ‘pages’ are detailed, others are not, and more importantly, the relations between the pages are not perfect. Some may be distorted with respect to one another.</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617943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Kevin Lynch</a:t>
            </a:r>
          </a:p>
        </p:txBody>
      </p:sp>
      <p:sp>
        <p:nvSpPr>
          <p:cNvPr id="3" name="Text Placeholder 2"/>
          <p:cNvSpPr>
            <a:spLocks noGrp="1"/>
          </p:cNvSpPr>
          <p:nvPr>
            <p:ph type="body" idx="4294967295"/>
          </p:nvPr>
        </p:nvSpPr>
        <p:spPr>
          <a:xfrm>
            <a:off x="662400" y="1439126"/>
            <a:ext cx="8104528" cy="4834674"/>
          </a:xfrm>
        </p:spPr>
        <p:txBody>
          <a:bodyPr>
            <a:noAutofit/>
          </a:bodyPr>
          <a:lstStyle/>
          <a:p>
            <a:pPr marL="358775" indent="-358775">
              <a:lnSpc>
                <a:spcPts val="2200"/>
              </a:lnSpc>
            </a:pPr>
            <a:r>
              <a:rPr lang="en-CA" sz="2000" b="0" i="0" u="none" strike="noStrike" baseline="0" dirty="0" smtClean="0">
                <a:latin typeface="Arial" panose="020B0604020202020204" pitchFamily="34" charset="0"/>
              </a:rPr>
              <a:t>In the 1960s the psychologist Kevin Lynch identified five key aspects of the environment: nodes, landmarks, paths, districts and edges (Lynch, 1961). </a:t>
            </a:r>
          </a:p>
          <a:p>
            <a:pPr marL="358775" indent="-358775">
              <a:lnSpc>
                <a:spcPts val="2200"/>
              </a:lnSpc>
            </a:pPr>
            <a:r>
              <a:rPr lang="en-CA" sz="2000" b="0" i="0" u="none" strike="noStrike" baseline="0" dirty="0" smtClean="0">
                <a:latin typeface="Arial" panose="020B0604020202020204" pitchFamily="34" charset="0"/>
              </a:rPr>
              <a:t>Districts are identifiable parts of an environment that are defined by their edges. </a:t>
            </a:r>
          </a:p>
          <a:p>
            <a:pPr marL="358775" indent="-358775">
              <a:lnSpc>
                <a:spcPts val="2200"/>
              </a:lnSpc>
            </a:pPr>
            <a:r>
              <a:rPr lang="en-CA" sz="2000" b="0" i="0" u="none" strike="noStrike" baseline="0" dirty="0" smtClean="0">
                <a:latin typeface="Arial" panose="020B0604020202020204" pitchFamily="34" charset="0"/>
              </a:rPr>
              <a:t>Nodes are smaller points within the environment; those with particular significance may be seen as landmarks. </a:t>
            </a:r>
          </a:p>
          <a:p>
            <a:pPr marL="358775" indent="-358775">
              <a:lnSpc>
                <a:spcPts val="2200"/>
              </a:lnSpc>
            </a:pPr>
            <a:r>
              <a:rPr lang="en-CA" sz="2000" b="0" i="0" u="none" strike="noStrike" baseline="0" dirty="0" smtClean="0">
                <a:latin typeface="Arial" panose="020B0604020202020204" pitchFamily="34" charset="0"/>
              </a:rPr>
              <a:t>Paths connect nodes. </a:t>
            </a:r>
          </a:p>
          <a:p>
            <a:pPr marL="358775" indent="-358775">
              <a:lnSpc>
                <a:spcPts val="2200"/>
              </a:lnSpc>
            </a:pPr>
            <a:r>
              <a:rPr lang="en-CA" sz="2000" b="0" i="0" u="none" strike="noStrike" baseline="0" dirty="0" smtClean="0">
                <a:latin typeface="Arial" panose="020B0604020202020204" pitchFamily="34" charset="0"/>
              </a:rPr>
              <a:t>These concepts have endured, though not without criticism. </a:t>
            </a:r>
          </a:p>
          <a:p>
            <a:pPr marL="358775" indent="-358775">
              <a:lnSpc>
                <a:spcPts val="2200"/>
              </a:lnSpc>
            </a:pPr>
            <a:r>
              <a:rPr lang="en-CA" sz="2000" b="0" i="0" u="none" strike="noStrike" baseline="0" dirty="0" smtClean="0">
                <a:latin typeface="Arial" panose="020B0604020202020204" pitchFamily="34" charset="0"/>
              </a:rPr>
              <a:t>The main issue is to what extent are features of the environment objectively identified. </a:t>
            </a:r>
          </a:p>
          <a:p>
            <a:pPr marL="358775" indent="-358775">
              <a:lnSpc>
                <a:spcPts val="2200"/>
              </a:lnSpc>
            </a:pPr>
            <a:r>
              <a:rPr lang="en-CA" sz="2000" b="0" i="0" u="none" strike="noStrike" baseline="0" dirty="0" smtClean="0">
                <a:latin typeface="Arial" panose="020B0604020202020204" pitchFamily="34" charset="0"/>
              </a:rPr>
              <a:t>Other writers (Barthes, 1986) have pointed out that the identification of these features is much more subjective. </a:t>
            </a:r>
          </a:p>
          <a:p>
            <a:pPr marL="358775" indent="-358775">
              <a:lnSpc>
                <a:spcPts val="2200"/>
              </a:lnSpc>
            </a:pPr>
            <a:r>
              <a:rPr lang="en-CA" sz="2000" b="0" i="0" u="none" strike="noStrike" baseline="0" dirty="0" smtClean="0">
                <a:latin typeface="Arial" panose="020B0604020202020204" pitchFamily="34" charset="0"/>
              </a:rPr>
              <a:t>It is also important to consider the significance and meanings that are attached to spaces by people. </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343272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6"/>
            <a:ext cx="7886700" cy="1325563"/>
          </a:xfrm>
        </p:spPr>
        <p:txBody>
          <a:bodyPr/>
          <a:lstStyle/>
          <a:p>
            <a:r>
              <a:rPr lang="en-US" i="0" u="none" strike="noStrike" kern="1400" baseline="0" dirty="0">
                <a:latin typeface="Arial" panose="020B0604020202020204" pitchFamily="34" charset="0"/>
              </a:rPr>
              <a:t>Different people </a:t>
            </a:r>
          </a:p>
        </p:txBody>
      </p:sp>
      <p:sp>
        <p:nvSpPr>
          <p:cNvPr id="3" name="Text Placeholder 2"/>
          <p:cNvSpPr>
            <a:spLocks noGrp="1"/>
          </p:cNvSpPr>
          <p:nvPr>
            <p:ph type="body" idx="4294967295"/>
          </p:nvPr>
        </p:nvSpPr>
        <p:spPr>
          <a:xfrm>
            <a:off x="662400" y="1429696"/>
            <a:ext cx="7886700" cy="4844103"/>
          </a:xfrm>
        </p:spPr>
        <p:txBody>
          <a:bodyPr>
            <a:noAutofit/>
          </a:bodyPr>
          <a:lstStyle/>
          <a:p>
            <a:pPr marL="358775" indent="-358775"/>
            <a:r>
              <a:rPr lang="en-CA" sz="2000" b="0" i="0" u="none" strike="noStrike" baseline="0" dirty="0" smtClean="0">
                <a:latin typeface="Arial" panose="020B0604020202020204" pitchFamily="34" charset="0"/>
              </a:rPr>
              <a:t>Different people see things differently at different times. </a:t>
            </a:r>
          </a:p>
          <a:p>
            <a:pPr marL="358775" indent="-358775"/>
            <a:r>
              <a:rPr lang="en-CA" sz="2000" b="0" i="0" u="none" strike="noStrike" baseline="0" dirty="0" smtClean="0">
                <a:latin typeface="Arial" panose="020B0604020202020204" pitchFamily="34" charset="0"/>
              </a:rPr>
              <a:t>Shoppers see shopping malls in a different way from skateboarders. </a:t>
            </a:r>
          </a:p>
          <a:p>
            <a:pPr marL="358775" indent="-358775"/>
            <a:r>
              <a:rPr lang="en-CA" sz="2000" b="0" i="0" u="none" strike="noStrike" baseline="0" dirty="0" smtClean="0">
                <a:latin typeface="Arial" panose="020B0604020202020204" pitchFamily="34" charset="0"/>
              </a:rPr>
              <a:t>A street corner might feel very different in the middle of the day from how it does at night. </a:t>
            </a:r>
          </a:p>
          <a:p>
            <a:pPr marL="358775" indent="-358775"/>
            <a:r>
              <a:rPr lang="en-CA" sz="2000" b="0" i="0" u="none" strike="noStrike" baseline="0" dirty="0" smtClean="0">
                <a:latin typeface="Arial" panose="020B0604020202020204" pitchFamily="34" charset="0"/>
              </a:rPr>
              <a:t>There are different conceptions of landmarks, districts, etc., depending on cultural differences such as race, gender or social group. </a:t>
            </a:r>
          </a:p>
          <a:p>
            <a:pPr marL="358775" indent="-358775"/>
            <a:r>
              <a:rPr lang="en-CA" sz="2000" b="0" i="0" u="none" strike="noStrike" baseline="0" dirty="0" smtClean="0">
                <a:latin typeface="Arial" panose="020B0604020202020204" pitchFamily="34" charset="0"/>
              </a:rPr>
              <a:t>The ship’s captain can see many more different landmarks in the ebb and flow of a river than the novice. </a:t>
            </a:r>
          </a:p>
          <a:p>
            <a:pPr marL="358775" indent="-358775"/>
            <a:r>
              <a:rPr lang="en-CA" sz="2000" b="0" i="0" u="none" strike="noStrike" baseline="0" dirty="0" smtClean="0">
                <a:latin typeface="Arial" panose="020B0604020202020204" pitchFamily="34" charset="0"/>
              </a:rPr>
              <a:t>Navigation in a wilderness is a wholly different activity from navigation in a museum.</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2041012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6"/>
            <a:ext cx="7886700" cy="1325563"/>
          </a:xfrm>
        </p:spPr>
        <p:txBody>
          <a:bodyPr/>
          <a:lstStyle/>
          <a:p>
            <a:r>
              <a:rPr lang="en-US" i="0" u="none" strike="noStrike" kern="1400" baseline="0" dirty="0">
                <a:latin typeface="Arial" panose="020B0604020202020204" pitchFamily="34" charset="0"/>
              </a:rPr>
              <a:t>Space syntax</a:t>
            </a:r>
          </a:p>
        </p:txBody>
      </p:sp>
      <p:sp>
        <p:nvSpPr>
          <p:cNvPr id="3" name="Text Placeholder 2"/>
          <p:cNvSpPr>
            <a:spLocks noGrp="1"/>
          </p:cNvSpPr>
          <p:nvPr>
            <p:ph type="body" idx="4294967295"/>
          </p:nvPr>
        </p:nvSpPr>
        <p:spPr>
          <a:xfrm>
            <a:off x="662400" y="1429698"/>
            <a:ext cx="7886700" cy="4844101"/>
          </a:xfrm>
        </p:spPr>
        <p:txBody>
          <a:bodyPr>
            <a:noAutofit/>
          </a:bodyPr>
          <a:lstStyle/>
          <a:p>
            <a:pPr marL="358775" indent="-358775"/>
            <a:r>
              <a:rPr lang="en-CA" sz="2000" b="0" i="0" u="none" strike="noStrike" baseline="0" dirty="0" smtClean="0">
                <a:latin typeface="Arial" panose="020B0604020202020204" pitchFamily="34" charset="0"/>
              </a:rPr>
              <a:t>An interesting approach to architectural understanding is provided by the space syntax theory of Hillier (1996). </a:t>
            </a:r>
          </a:p>
          <a:p>
            <a:pPr marL="358775" indent="-358775"/>
            <a:r>
              <a:rPr lang="en-CA" sz="2000" b="0" i="0" u="none" strike="noStrike" baseline="0" dirty="0" smtClean="0">
                <a:latin typeface="Arial" panose="020B0604020202020204" pitchFamily="34" charset="0"/>
              </a:rPr>
              <a:t>This theory looks at the connectivity of nodes in a space: how closely connected one node is to another through the paths that link them. </a:t>
            </a:r>
          </a:p>
          <a:p>
            <a:pPr marL="358775" indent="-358775"/>
            <a:r>
              <a:rPr lang="en-CA" sz="2000" b="0" i="0" u="none" strike="noStrike" baseline="0" dirty="0" smtClean="0">
                <a:latin typeface="Arial" panose="020B0604020202020204" pitchFamily="34" charset="0"/>
              </a:rPr>
              <a:t>Hillier uses the theory to explore issues of legibility of a space—how easy it is to understand the connections and how visible different connections are. </a:t>
            </a:r>
          </a:p>
          <a:p>
            <a:pPr marL="358775" indent="-358775"/>
            <a:r>
              <a:rPr lang="en-CA" sz="2000" b="0" i="0" u="none" strike="noStrike" baseline="0" dirty="0" smtClean="0">
                <a:latin typeface="Arial" panose="020B0604020202020204" pitchFamily="34" charset="0"/>
              </a:rPr>
              <a:t>By concentrating on people’s movement through space, many of the features of the space are revealed. </a:t>
            </a:r>
          </a:p>
          <a:p>
            <a:pPr marL="358775" indent="-358775"/>
            <a:r>
              <a:rPr lang="en-CA" sz="2000" b="0" i="0" u="none" strike="noStrike" baseline="0" dirty="0" smtClean="0">
                <a:latin typeface="Arial" panose="020B0604020202020204" pitchFamily="34" charset="0"/>
              </a:rPr>
              <a:t>Using the theory, social phenomena such as burglary rates and house prices can be predicted. </a:t>
            </a:r>
          </a:p>
          <a:p>
            <a:pPr marL="358775" indent="-358775"/>
            <a:r>
              <a:rPr lang="en-CA" sz="2000" b="0" i="0" u="none" strike="noStrike" baseline="0" dirty="0" smtClean="0">
                <a:latin typeface="Arial" panose="020B0604020202020204" pitchFamily="34" charset="0"/>
              </a:rPr>
              <a:t>Chalmers (2003) adapts and applies the theory to the design of information spaces.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533264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Environmental knowledge</a:t>
            </a:r>
          </a:p>
        </p:txBody>
      </p:sp>
      <p:sp>
        <p:nvSpPr>
          <p:cNvPr id="3" name="Text Placeholder 2"/>
          <p:cNvSpPr>
            <a:spLocks noGrp="1"/>
          </p:cNvSpPr>
          <p:nvPr>
            <p:ph type="body" idx="4294967295"/>
          </p:nvPr>
        </p:nvSpPr>
        <p:spPr>
          <a:xfrm>
            <a:off x="662400" y="1410845"/>
            <a:ext cx="7886700" cy="4351338"/>
          </a:xfrm>
        </p:spPr>
        <p:txBody>
          <a:bodyPr>
            <a:normAutofit fontScale="92500"/>
          </a:bodyPr>
          <a:lstStyle/>
          <a:p>
            <a:pPr marL="358775" indent="-358775"/>
            <a:r>
              <a:rPr lang="en-CA" b="0" i="0" u="none" strike="noStrike" baseline="0" dirty="0" smtClean="0">
                <a:latin typeface="Arial" panose="020B0604020202020204" pitchFamily="34" charset="0"/>
              </a:rPr>
              <a:t>In addition to the five features identified by Lynch, it is generally assumed that there are three different types of knowledge that people have of an environment: landmark, route and survey knowledge (Downs and </a:t>
            </a:r>
            <a:r>
              <a:rPr lang="en-CA" b="0" i="0" u="none" strike="noStrike" baseline="0" dirty="0" err="1" smtClean="0">
                <a:latin typeface="Arial" panose="020B0604020202020204" pitchFamily="34" charset="0"/>
              </a:rPr>
              <a:t>Stea</a:t>
            </a:r>
            <a:r>
              <a:rPr lang="en-CA" b="0" i="0" u="none" strike="noStrike" baseline="0" dirty="0" smtClean="0">
                <a:latin typeface="Arial" panose="020B0604020202020204" pitchFamily="34" charset="0"/>
              </a:rPr>
              <a:t>, 1973). </a:t>
            </a:r>
          </a:p>
          <a:p>
            <a:pPr marL="358775" indent="-358775"/>
            <a:r>
              <a:rPr lang="en-CA" b="0" i="0" u="none" strike="noStrike" baseline="0" dirty="0" smtClean="0">
                <a:latin typeface="Arial" panose="020B0604020202020204" pitchFamily="34" charset="0"/>
              </a:rPr>
              <a:t>Landmark knowledge is the simplest sort of spatial knowledge in which people just recognize important features of the environment. </a:t>
            </a:r>
          </a:p>
          <a:p>
            <a:pPr marL="358775" indent="-358775"/>
            <a:r>
              <a:rPr lang="en-CA" b="0" i="0" u="none" strike="noStrike" baseline="0" dirty="0" smtClean="0">
                <a:latin typeface="Arial" panose="020B0604020202020204" pitchFamily="34" charset="0"/>
              </a:rPr>
              <a:t>Gradually they will fill in the details between landmarks and form route knowledge. </a:t>
            </a:r>
          </a:p>
          <a:p>
            <a:pPr marL="358775" indent="-358775"/>
            <a:r>
              <a:rPr lang="en-CA" b="0" i="0" u="none" strike="noStrike" baseline="0" dirty="0" smtClean="0">
                <a:latin typeface="Arial" panose="020B0604020202020204" pitchFamily="34" charset="0"/>
              </a:rPr>
              <a:t>As they become more familiar with the environment they will develop survey knowledge, the ‘cognitive map’ of the environment.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19045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9"/>
            <a:ext cx="7886700" cy="1325563"/>
          </a:xfrm>
        </p:spPr>
        <p:txBody>
          <a:bodyPr/>
          <a:lstStyle/>
          <a:p>
            <a:r>
              <a:rPr lang="en-US"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400" y="1410847"/>
            <a:ext cx="7886700" cy="4351338"/>
          </a:xfrm>
        </p:spPr>
        <p:txBody>
          <a:bodyPr>
            <a:normAutofit/>
          </a:bodyPr>
          <a:lstStyle/>
          <a:p>
            <a:pPr marL="358775" indent="-358775"/>
            <a:r>
              <a:rPr lang="en-CA" b="0" i="0" u="none" strike="noStrike" baseline="0" dirty="0" smtClean="0">
                <a:latin typeface="Arial" panose="020B0604020202020204" pitchFamily="34" charset="0"/>
              </a:rPr>
              <a:t>Write down your journey from home to work or college. Identify where you have a clear and detailed cognitive map and where you have only sketchy knowledge. Identify the main landmarks on your route and distinguish where you have just route knowledge against where you have survey knowledge. Give examples of where ecological decisions are made (i.e., where you rely on knowledge in the world). </a:t>
            </a:r>
          </a:p>
          <a:p>
            <a:pPr marL="358775" indent="-358775"/>
            <a:r>
              <a:rPr lang="en-CA" b="0" i="0" u="none" strike="noStrike" baseline="0" dirty="0" smtClean="0">
                <a:latin typeface="Arial" panose="020B0604020202020204" pitchFamily="34" charset="0"/>
              </a:rPr>
              <a:t>List the nodes, paths, edges and districts on your route. Discuss this with a colleague and identify areas of agreement/disagreement.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33731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9"/>
            <a:ext cx="7886700" cy="1325563"/>
          </a:xfrm>
        </p:spPr>
        <p:txBody>
          <a:bodyPr/>
          <a:lstStyle/>
          <a:p>
            <a:r>
              <a:rPr lang="en-US" i="0" u="none" strike="noStrike" kern="1400" baseline="0" dirty="0">
                <a:latin typeface="Arial" panose="020B0604020202020204" pitchFamily="34" charset="0"/>
              </a:rPr>
              <a:t>Designing for navigation</a:t>
            </a:r>
          </a:p>
        </p:txBody>
      </p:sp>
      <p:sp>
        <p:nvSpPr>
          <p:cNvPr id="3" name="Text Placeholder 2"/>
          <p:cNvSpPr>
            <a:spLocks noGrp="1"/>
          </p:cNvSpPr>
          <p:nvPr>
            <p:ph type="body" idx="4294967295"/>
          </p:nvPr>
        </p:nvSpPr>
        <p:spPr>
          <a:xfrm>
            <a:off x="662400" y="1420268"/>
            <a:ext cx="8184836" cy="4952251"/>
          </a:xfrm>
        </p:spPr>
        <p:txBody>
          <a:bodyPr>
            <a:noAutofit/>
          </a:bodyPr>
          <a:lstStyle/>
          <a:p>
            <a:pPr marL="358775" indent="-358775">
              <a:spcBef>
                <a:spcPts val="600"/>
              </a:spcBef>
            </a:pPr>
            <a:r>
              <a:rPr lang="en-CA" sz="2000" b="0" i="0" u="none" strike="noStrike" baseline="0" dirty="0" smtClean="0">
                <a:latin typeface="Arial" panose="020B0604020202020204" pitchFamily="34" charset="0"/>
              </a:rPr>
              <a:t>The essential thing about designing for navigation is to keep in mind the different activities that people undertake in a space—object identification, </a:t>
            </a:r>
            <a:r>
              <a:rPr lang="en-CA" sz="2000" b="0" i="0" u="none" strike="noStrike" baseline="0" dirty="0" err="1" smtClean="0">
                <a:latin typeface="Arial" panose="020B0604020202020204" pitchFamily="34" charset="0"/>
              </a:rPr>
              <a:t>wayfinding</a:t>
            </a:r>
            <a:r>
              <a:rPr lang="en-CA" sz="2000" b="0" i="0" u="none" strike="noStrike" baseline="0" dirty="0" smtClean="0">
                <a:latin typeface="Arial" panose="020B0604020202020204" pitchFamily="34" charset="0"/>
              </a:rPr>
              <a:t> and exploration—and the different purposes and meanings that people will bring to the space. </a:t>
            </a:r>
          </a:p>
          <a:p>
            <a:pPr marL="358775" indent="-358775">
              <a:spcBef>
                <a:spcPts val="600"/>
              </a:spcBef>
            </a:pPr>
            <a:r>
              <a:rPr lang="en-CA" sz="2000" b="0" i="0" u="none" strike="noStrike" baseline="0" dirty="0" smtClean="0">
                <a:latin typeface="Arial" panose="020B0604020202020204" pitchFamily="34" charset="0"/>
              </a:rPr>
              <a:t>Of course, designing for navigation has been the concern of architecture, interior design and urban planning for years and many useful principles have been developed that can be applied to the design of information spaces.</a:t>
            </a:r>
          </a:p>
          <a:p>
            <a:pPr marL="358775" indent="-358775">
              <a:spcBef>
                <a:spcPts val="600"/>
              </a:spcBef>
            </a:pPr>
            <a:r>
              <a:rPr lang="en-CA" sz="2000" b="0" i="0" u="none" strike="noStrike" baseline="0" dirty="0" smtClean="0">
                <a:latin typeface="Arial" panose="020B0604020202020204" pitchFamily="34" charset="0"/>
              </a:rPr>
              <a:t>The practical aim of navigation design is to encourage people to develop a good understanding of the space in terms of landmark, route and survey knowledge. </a:t>
            </a:r>
          </a:p>
          <a:p>
            <a:pPr marL="358775" indent="-358775">
              <a:spcBef>
                <a:spcPts val="600"/>
              </a:spcBef>
            </a:pPr>
            <a:r>
              <a:rPr lang="en-CA" sz="2000" b="0" i="0" u="none" strike="noStrike" baseline="0" dirty="0" smtClean="0">
                <a:latin typeface="Arial" panose="020B0604020202020204" pitchFamily="34" charset="0"/>
              </a:rPr>
              <a:t>However, another aim is to create spaces that are enjoyable and engaging. </a:t>
            </a:r>
          </a:p>
          <a:p>
            <a:pPr marL="358775" indent="-358775">
              <a:spcBef>
                <a:spcPts val="600"/>
              </a:spcBef>
            </a:pPr>
            <a:r>
              <a:rPr lang="en-CA" sz="2000" b="0" i="0" u="none" strike="noStrike" baseline="0" dirty="0" smtClean="0">
                <a:latin typeface="Arial" panose="020B0604020202020204" pitchFamily="34" charset="0"/>
              </a:rPr>
              <a:t>Design (as ever) is about form and function and how these can be harmoniously united.</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94808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3"/>
            <a:ext cx="7886700" cy="652882"/>
          </a:xfrm>
        </p:spPr>
        <p:txBody>
          <a:bodyPr/>
          <a:lstStyle/>
          <a:p>
            <a:r>
              <a:rPr lang="en-US" sz="3600" i="0" u="none" strike="noStrike" kern="1400" baseline="0" dirty="0" smtClean="0">
                <a:latin typeface="Arial" panose="020B0604020202020204" pitchFamily="34" charset="0"/>
              </a:rPr>
              <a:t>Introduction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1330"/>
            <a:ext cx="8194263" cy="4793233"/>
          </a:xfrm>
        </p:spPr>
        <p:txBody>
          <a:bodyPr>
            <a:noAutofit/>
          </a:bodyPr>
          <a:lstStyle/>
          <a:p>
            <a:pPr marL="349250" indent="-349250">
              <a:spcBef>
                <a:spcPts val="0"/>
              </a:spcBef>
            </a:pPr>
            <a:r>
              <a:rPr lang="en-CA" sz="1800" b="0" i="0" u="none" strike="noStrike" baseline="0" dirty="0" smtClean="0">
                <a:latin typeface="Arial" panose="020B0604020202020204" pitchFamily="34" charset="0"/>
              </a:rPr>
              <a:t>How we perceive, understand and make our way through the world is critical to our existence as people. </a:t>
            </a:r>
          </a:p>
          <a:p>
            <a:pPr marL="349250" indent="-349250">
              <a:spcBef>
                <a:spcPts val="0"/>
              </a:spcBef>
            </a:pPr>
            <a:r>
              <a:rPr lang="en-CA" sz="1800" b="0" i="0" u="none" strike="noStrike" baseline="0" dirty="0" smtClean="0">
                <a:latin typeface="Arial" panose="020B0604020202020204" pitchFamily="34" charset="0"/>
              </a:rPr>
              <a:t>The physical environment has to be sensed for us to know it is there, what is there and how we can move from location to location. </a:t>
            </a:r>
          </a:p>
          <a:p>
            <a:pPr marL="349250" indent="-349250">
              <a:spcBef>
                <a:spcPts val="0"/>
              </a:spcBef>
            </a:pPr>
            <a:r>
              <a:rPr lang="en-CA" sz="1800" b="0" i="0" u="none" strike="noStrike" baseline="0" dirty="0" smtClean="0">
                <a:latin typeface="Arial" panose="020B0604020202020204" pitchFamily="34" charset="0"/>
              </a:rPr>
              <a:t>Nowadays the physical world is often computationally enabled (see </a:t>
            </a:r>
            <a:br>
              <a:rPr lang="en-CA" sz="1800" b="0" i="0" u="none" strike="noStrike" baseline="0" dirty="0" smtClean="0">
                <a:latin typeface="Arial" panose="020B0604020202020204" pitchFamily="34" charset="0"/>
              </a:rPr>
            </a:br>
            <a:r>
              <a:rPr lang="en-CA" sz="1800" b="0" i="0" u="none" strike="noStrike" baseline="0" dirty="0" smtClean="0">
                <a:latin typeface="Arial" panose="020B0604020202020204" pitchFamily="34" charset="0"/>
              </a:rPr>
              <a:t>Chapter 18). </a:t>
            </a:r>
          </a:p>
          <a:p>
            <a:pPr marL="349250" indent="-349250">
              <a:spcBef>
                <a:spcPts val="0"/>
              </a:spcBef>
            </a:pPr>
            <a:r>
              <a:rPr lang="en-CA" sz="1800" b="0" i="0" u="none" strike="noStrike" baseline="0" dirty="0" smtClean="0">
                <a:latin typeface="Arial" panose="020B0604020202020204" pitchFamily="34" charset="0"/>
              </a:rPr>
              <a:t>Thus we need to know not just what things there are in the environment, but what those things can do and what information content they may provide for us.</a:t>
            </a:r>
          </a:p>
          <a:p>
            <a:pPr marL="349250" indent="-349250">
              <a:spcBef>
                <a:spcPts val="0"/>
              </a:spcBef>
            </a:pPr>
            <a:r>
              <a:rPr lang="en-CA" sz="1800" b="0" i="0" u="none" strike="noStrike" baseline="0" dirty="0" smtClean="0">
                <a:latin typeface="Arial" panose="020B0604020202020204" pitchFamily="34" charset="0"/>
              </a:rPr>
              <a:t>Moreover, this mixed reality world is highly dynamic. </a:t>
            </a:r>
          </a:p>
          <a:p>
            <a:pPr marL="349250" indent="-349250">
              <a:spcBef>
                <a:spcPts val="0"/>
              </a:spcBef>
            </a:pPr>
            <a:r>
              <a:rPr lang="en-CA" sz="1800" b="0" i="0" u="none" strike="noStrike" baseline="0" dirty="0" smtClean="0">
                <a:latin typeface="Arial" panose="020B0604020202020204" pitchFamily="34" charset="0"/>
              </a:rPr>
              <a:t>Whilst many aspects of the physical world are relatively static (such as roads, buildings and other geographic features), the world of information content is not. </a:t>
            </a:r>
          </a:p>
          <a:p>
            <a:pPr marL="349250" indent="-349250">
              <a:spcBef>
                <a:spcPts val="0"/>
              </a:spcBef>
            </a:pPr>
            <a:r>
              <a:rPr lang="en-CA" sz="1800" b="0" i="0" u="none" strike="noStrike" baseline="0" dirty="0" smtClean="0">
                <a:latin typeface="Arial" panose="020B0604020202020204" pitchFamily="34" charset="0"/>
              </a:rPr>
              <a:t>The movement of people and traffic through streets and public spaces is also highly dynamic. </a:t>
            </a:r>
          </a:p>
          <a:p>
            <a:pPr marL="349250" indent="-349250">
              <a:spcBef>
                <a:spcPts val="0"/>
              </a:spcBef>
            </a:pPr>
            <a:r>
              <a:rPr lang="en-CA" sz="1800" b="0" i="0" u="none" strike="noStrike" baseline="0" dirty="0" smtClean="0">
                <a:latin typeface="Arial" panose="020B0604020202020204" pitchFamily="34" charset="0"/>
              </a:rPr>
              <a:t>Sensing and navigating, adjusting to changes and evaluating the changing world are essential skills for a human living in an environment.</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946635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2890"/>
            <a:ext cx="7886700" cy="1325563"/>
          </a:xfrm>
        </p:spPr>
        <p:txBody>
          <a:bodyPr/>
          <a:lstStyle/>
          <a:p>
            <a:r>
              <a:rPr lang="en-US" i="0" u="none" strike="noStrike" kern="1400" baseline="0" dirty="0">
                <a:latin typeface="Arial" panose="020B0604020202020204" pitchFamily="34" charset="0"/>
              </a:rPr>
              <a:t>Characteristics of the </a:t>
            </a:r>
            <a:r>
              <a:rPr lang="en-US" i="0" u="none" strike="noStrike" kern="1400" baseline="0" dirty="0" smtClean="0">
                <a:latin typeface="Arial" panose="020B0604020202020204" pitchFamily="34" charset="0"/>
              </a:rPr>
              <a:t>environment (1 of 2)</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23964"/>
            <a:ext cx="7886700" cy="4749835"/>
          </a:xfrm>
        </p:spPr>
        <p:txBody>
          <a:bodyPr>
            <a:noAutofit/>
          </a:bodyPr>
          <a:lstStyle/>
          <a:p>
            <a:pPr marL="358775" indent="-358775"/>
            <a:r>
              <a:rPr lang="en-CA" sz="2000" b="0" i="0" u="none" strike="noStrike" baseline="0" dirty="0" smtClean="0">
                <a:latin typeface="Arial" panose="020B0604020202020204" pitchFamily="34" charset="0"/>
              </a:rPr>
              <a:t>One commentator on the aesthetics of space is </a:t>
            </a:r>
            <a:r>
              <a:rPr lang="en-CA" sz="2000" b="0" i="0" u="none" strike="noStrike" baseline="0" dirty="0" err="1" smtClean="0">
                <a:latin typeface="Arial" panose="020B0604020202020204" pitchFamily="34" charset="0"/>
              </a:rPr>
              <a:t>Norberg</a:t>
            </a:r>
            <a:r>
              <a:rPr lang="en-CA" sz="2000" b="0" i="0" u="none" strike="noStrike" baseline="0" dirty="0" smtClean="0">
                <a:latin typeface="Arial" panose="020B0604020202020204" pitchFamily="34" charset="0"/>
              </a:rPr>
              <a:t>-Schulz (1971), another is Bacon (1974). </a:t>
            </a:r>
          </a:p>
          <a:p>
            <a:pPr marL="358775" indent="-358775"/>
            <a:r>
              <a:rPr lang="en-CA" sz="2000" b="0" i="0" u="none" strike="noStrike" baseline="0" dirty="0" smtClean="0">
                <a:latin typeface="Arial" panose="020B0604020202020204" pitchFamily="34" charset="0"/>
              </a:rPr>
              <a:t>Bacon suggests that any experience we have of space depends on a number of issues. These include:</a:t>
            </a:r>
          </a:p>
          <a:p>
            <a:pPr marL="358775" indent="-358775"/>
            <a:r>
              <a:rPr lang="en-CA" sz="2000" b="0" i="0" u="none" strike="noStrike" baseline="0" dirty="0" smtClean="0">
                <a:latin typeface="Arial" panose="020B0604020202020204" pitchFamily="34" charset="0"/>
              </a:rPr>
              <a:t>Impact of shape, colour, location and other properties on the environment</a:t>
            </a:r>
          </a:p>
          <a:p>
            <a:pPr marL="358775" indent="-358775"/>
            <a:r>
              <a:rPr lang="en-CA" sz="2000" b="0" i="0" u="none" strike="noStrike" baseline="0" dirty="0" smtClean="0">
                <a:latin typeface="Arial" panose="020B0604020202020204" pitchFamily="34" charset="0"/>
              </a:rPr>
              <a:t>Features that infuse character</a:t>
            </a:r>
          </a:p>
          <a:p>
            <a:pPr marL="358775" indent="-358775"/>
            <a:r>
              <a:rPr lang="en-CA" sz="2000" b="0" i="0" u="none" strike="noStrike" baseline="0" dirty="0" smtClean="0">
                <a:latin typeface="Arial" panose="020B0604020202020204" pitchFamily="34" charset="0"/>
              </a:rPr>
              <a:t>Relationships between space and time—each experience is based partly on those preceding it</a:t>
            </a:r>
          </a:p>
          <a:p>
            <a:pPr marL="358775" indent="-358775"/>
            <a:r>
              <a:rPr lang="en-CA" sz="2000" b="0" i="0" u="none" strike="noStrike" baseline="0" dirty="0" smtClean="0">
                <a:latin typeface="Arial" panose="020B0604020202020204" pitchFamily="34" charset="0"/>
              </a:rPr>
              <a:t>Involvement.</a:t>
            </a:r>
          </a:p>
          <a:p>
            <a:pPr marL="358775" indent="-358775"/>
            <a:r>
              <a:rPr lang="en-CA" sz="2000" b="0" i="0" u="none" strike="noStrike" baseline="0" dirty="0" smtClean="0">
                <a:latin typeface="Arial" panose="020B0604020202020204" pitchFamily="34" charset="0"/>
              </a:rPr>
              <a:t>These all have an impact on navigation. </a:t>
            </a:r>
          </a:p>
          <a:p>
            <a:pPr marL="358775" indent="-358775"/>
            <a:r>
              <a:rPr lang="en-CA" sz="2000" b="0" i="0" u="none" strike="noStrike" baseline="0" dirty="0" smtClean="0">
                <a:latin typeface="Arial" panose="020B0604020202020204" pitchFamily="34" charset="0"/>
              </a:rPr>
              <a:t>Too much similarity between different areas of an environment can cause confusion. </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007132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2896"/>
            <a:ext cx="7886700" cy="1325563"/>
          </a:xfrm>
        </p:spPr>
        <p:txBody>
          <a:bodyPr/>
          <a:lstStyle/>
          <a:p>
            <a:r>
              <a:rPr lang="en-US" i="0" u="none" strike="noStrike" kern="1400" baseline="0" dirty="0">
                <a:latin typeface="Arial" panose="020B0604020202020204" pitchFamily="34" charset="0"/>
              </a:rPr>
              <a:t>Characteristics of the environment </a:t>
            </a:r>
            <a:r>
              <a:rPr lang="en-US" i="0" u="none" strike="noStrike" kern="1400" baseline="0" dirty="0" smtClean="0">
                <a:latin typeface="Arial" panose="020B0604020202020204" pitchFamily="34" charset="0"/>
              </a:rPr>
              <a:t>(2 of 2)</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23964"/>
            <a:ext cx="7886700" cy="4749836"/>
          </a:xfrm>
        </p:spPr>
        <p:txBody>
          <a:bodyPr>
            <a:noAutofit/>
          </a:bodyPr>
          <a:lstStyle/>
          <a:p>
            <a:pPr marL="358775" indent="-358775"/>
            <a:r>
              <a:rPr lang="en-CA" sz="2000" b="0" i="0" u="none" strike="noStrike" baseline="0" dirty="0" smtClean="0">
                <a:latin typeface="Arial" panose="020B0604020202020204" pitchFamily="34" charset="0"/>
              </a:rPr>
              <a:t>The design should encourage people to recognize and recall an environment, to understand the context and use of the environment and to map the functional to the physical form of the space. </a:t>
            </a:r>
          </a:p>
          <a:p>
            <a:pPr marL="358775" indent="-358775"/>
            <a:r>
              <a:rPr lang="en-CA" sz="2000" b="0" i="0" u="none" strike="noStrike" baseline="0" dirty="0" smtClean="0">
                <a:latin typeface="Arial" panose="020B0604020202020204" pitchFamily="34" charset="0"/>
              </a:rPr>
              <a:t>Another important design principle from architecture is the idea of gaining gradual knowledge of the space through use. </a:t>
            </a:r>
          </a:p>
          <a:p>
            <a:pPr marL="358775" indent="-358775"/>
            <a:r>
              <a:rPr lang="en-CA" sz="2000" b="0" i="0" u="none" strike="noStrike" baseline="0" dirty="0" smtClean="0">
                <a:latin typeface="Arial" panose="020B0604020202020204" pitchFamily="34" charset="0"/>
              </a:rPr>
              <a:t>Designers should aim for a ‘responsive environment,’ ensuring the availability of alternative routes, the legibility of landmarks, paths and districts and the ability to undertake a range of activities.</a:t>
            </a:r>
          </a:p>
          <a:p>
            <a:pPr marL="358775" indent="-358775"/>
            <a:r>
              <a:rPr lang="en-CA" sz="2000" b="0" i="0" u="none" strike="noStrike" baseline="0" dirty="0" smtClean="0">
                <a:latin typeface="Arial" panose="020B0604020202020204" pitchFamily="34" charset="0"/>
              </a:rPr>
              <a:t>Gordon Cullen developed a number of urban design principles known as ‘serial vision.’ </a:t>
            </a:r>
          </a:p>
          <a:p>
            <a:pPr marL="358775" indent="-358775"/>
            <a:r>
              <a:rPr lang="en-CA" sz="2000" b="0" i="0" u="none" strike="noStrike" baseline="0" dirty="0" err="1" smtClean="0">
                <a:latin typeface="Arial" panose="020B0604020202020204" pitchFamily="34" charset="0"/>
              </a:rPr>
              <a:t>Benyon</a:t>
            </a:r>
            <a:r>
              <a:rPr lang="en-CA" sz="2000" b="0" i="0" u="none" strike="noStrike" baseline="0" dirty="0" smtClean="0">
                <a:latin typeface="Arial" panose="020B0604020202020204" pitchFamily="34" charset="0"/>
              </a:rPr>
              <a:t> and </a:t>
            </a:r>
            <a:r>
              <a:rPr lang="en-CA" sz="2000" b="0" i="0" u="none" strike="noStrike" baseline="0" dirty="0" err="1" smtClean="0">
                <a:latin typeface="Arial" panose="020B0604020202020204" pitchFamily="34" charset="0"/>
              </a:rPr>
              <a:t>Wilmes</a:t>
            </a:r>
            <a:r>
              <a:rPr lang="en-CA" sz="2000" b="0" i="0" u="none" strike="noStrike" baseline="0" dirty="0" smtClean="0">
                <a:latin typeface="Arial" panose="020B0604020202020204" pitchFamily="34" charset="0"/>
              </a:rPr>
              <a:t> (2003) applied this theory to the design of a website.</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411771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19"/>
            <a:ext cx="7886700" cy="1325563"/>
          </a:xfrm>
        </p:spPr>
        <p:txBody>
          <a:bodyPr/>
          <a:lstStyle/>
          <a:p>
            <a:r>
              <a:rPr lang="en-US" i="0" u="none" strike="noStrike" kern="1400" baseline="0" dirty="0">
                <a:latin typeface="Arial" panose="020B0604020202020204" pitchFamily="34" charset="0"/>
              </a:rPr>
              <a:t>Signage</a:t>
            </a:r>
          </a:p>
        </p:txBody>
      </p:sp>
      <p:sp>
        <p:nvSpPr>
          <p:cNvPr id="3" name="Text Placeholder 2"/>
          <p:cNvSpPr>
            <a:spLocks noGrp="1"/>
          </p:cNvSpPr>
          <p:nvPr>
            <p:ph type="body" idx="4294967295"/>
          </p:nvPr>
        </p:nvSpPr>
        <p:spPr>
          <a:xfrm>
            <a:off x="662400" y="1410846"/>
            <a:ext cx="7886700" cy="4862954"/>
          </a:xfrm>
        </p:spPr>
        <p:txBody>
          <a:bodyPr>
            <a:noAutofit/>
          </a:bodyPr>
          <a:lstStyle/>
          <a:p>
            <a:pPr marL="358775" indent="-358775"/>
            <a:r>
              <a:rPr lang="en-CA" sz="1800" b="0" i="0" u="none" strike="noStrike" baseline="0" dirty="0" smtClean="0">
                <a:latin typeface="Arial" panose="020B0604020202020204" pitchFamily="34" charset="0"/>
              </a:rPr>
              <a:t>Good, clear signposting of spaces is critical in the design of spaces. There are three primary types of sign that designers can use:</a:t>
            </a:r>
          </a:p>
          <a:p>
            <a:pPr marL="358775" indent="-358775"/>
            <a:r>
              <a:rPr lang="en-CA" sz="1800" b="0" i="0" u="none" strike="noStrike" baseline="0" dirty="0" smtClean="0">
                <a:latin typeface="Arial" panose="020B0604020202020204" pitchFamily="34" charset="0"/>
              </a:rPr>
              <a:t>Informational signs provide information on objects, people and activities and hence aid object identification and classification.</a:t>
            </a:r>
          </a:p>
          <a:p>
            <a:pPr marL="358775" indent="-358775"/>
            <a:r>
              <a:rPr lang="en-CA" sz="1800" b="0" i="0" u="none" strike="noStrike" baseline="0" dirty="0" smtClean="0">
                <a:latin typeface="Arial" panose="020B0604020202020204" pitchFamily="34" charset="0"/>
              </a:rPr>
              <a:t>Directional signs provide route and survey information. They do this often through sign hierarchies, with one type of sign providing general directions being followed by another that provides local directions.</a:t>
            </a:r>
          </a:p>
          <a:p>
            <a:pPr marL="358775" indent="-358775"/>
            <a:r>
              <a:rPr lang="en-CA" sz="1800" b="0" i="0" u="none" strike="noStrike" baseline="0" dirty="0" smtClean="0">
                <a:latin typeface="Arial" panose="020B0604020202020204" pitchFamily="34" charset="0"/>
              </a:rPr>
              <a:t>Warning and reassurance signs provide feedback or information on actual or potential actions within the environment.</a:t>
            </a:r>
          </a:p>
          <a:p>
            <a:pPr marL="358775" indent="-358775"/>
            <a:r>
              <a:rPr lang="en-CA" sz="1800" b="0" i="0" u="none" strike="noStrike" baseline="0" dirty="0" smtClean="0">
                <a:latin typeface="Arial" panose="020B0604020202020204" pitchFamily="34" charset="0"/>
              </a:rPr>
              <a:t>Of course, any particular sign may serve more than one purpose, and an effective signage system will not only help people in getting to their desired destination but also make them aware of alternative options. </a:t>
            </a:r>
          </a:p>
          <a:p>
            <a:pPr marL="358775" indent="-358775"/>
            <a:r>
              <a:rPr lang="en-CA" sz="1800" b="0" i="0" u="none" strike="noStrike" baseline="0" dirty="0" smtClean="0">
                <a:latin typeface="Arial" panose="020B0604020202020204" pitchFamily="34" charset="0"/>
              </a:rPr>
              <a:t>Signage needs to integrate aesthetically with the environment in which it is situated, so that it will help both good and poor navigators. </a:t>
            </a:r>
          </a:p>
          <a:p>
            <a:pPr marL="358775" indent="-358775"/>
            <a:r>
              <a:rPr lang="en-CA" sz="1800" b="0" i="0" u="none" strike="noStrike" baseline="0" dirty="0" smtClean="0">
                <a:latin typeface="Arial" panose="020B0604020202020204" pitchFamily="34" charset="0"/>
              </a:rPr>
              <a:t>Consistency of signage is important, but so is being able to distinguish different types of sign (Figure 25.23).</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50583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5"/>
            <a:ext cx="7886700" cy="1325563"/>
          </a:xfrm>
        </p:spPr>
        <p:txBody>
          <a:bodyPr/>
          <a:lstStyle/>
          <a:p>
            <a:r>
              <a:rPr lang="en-US" i="0" u="none" strike="noStrike" kern="1400" baseline="0" dirty="0">
                <a:latin typeface="Arial" panose="020B0604020202020204" pitchFamily="34" charset="0"/>
              </a:rPr>
              <a:t>Maps and guides</a:t>
            </a:r>
          </a:p>
        </p:txBody>
      </p:sp>
      <p:sp>
        <p:nvSpPr>
          <p:cNvPr id="3" name="Text Placeholder 2"/>
          <p:cNvSpPr>
            <a:spLocks noGrp="1"/>
          </p:cNvSpPr>
          <p:nvPr>
            <p:ph type="body" idx="4294967295"/>
          </p:nvPr>
        </p:nvSpPr>
        <p:spPr>
          <a:xfrm>
            <a:off x="662399" y="1420272"/>
            <a:ext cx="8194263" cy="4853528"/>
          </a:xfrm>
        </p:spPr>
        <p:txBody>
          <a:bodyPr>
            <a:noAutofit/>
          </a:bodyPr>
          <a:lstStyle/>
          <a:p>
            <a:pPr marL="358775" indent="-358775"/>
            <a:r>
              <a:rPr lang="en-CA" sz="2000" b="0" i="0" u="none" strike="noStrike" baseline="0" dirty="0" smtClean="0">
                <a:latin typeface="Arial" panose="020B0604020202020204" pitchFamily="34" charset="0"/>
              </a:rPr>
              <a:t>Maps can be used to provide navigational information. </a:t>
            </a:r>
          </a:p>
          <a:p>
            <a:pPr marL="358775" indent="-358775"/>
            <a:r>
              <a:rPr lang="en-CA" sz="2000" b="0" i="0" u="none" strike="noStrike" baseline="0" dirty="0" smtClean="0">
                <a:latin typeface="Arial" panose="020B0604020202020204" pitchFamily="34" charset="0"/>
              </a:rPr>
              <a:t>Supplemented with additional detail about the objects in the environment, they become guides. </a:t>
            </a:r>
          </a:p>
          <a:p>
            <a:pPr marL="358775" indent="-358775"/>
            <a:r>
              <a:rPr lang="en-CA" sz="2000" b="0" i="0" u="none" strike="noStrike" baseline="0" dirty="0" smtClean="0">
                <a:latin typeface="Arial" panose="020B0604020202020204" pitchFamily="34" charset="0"/>
              </a:rPr>
              <a:t>There are many different sorts of map, from the very detailed and realistic to the highly abstract schematic. </a:t>
            </a:r>
          </a:p>
          <a:p>
            <a:pPr marL="358775" indent="-358775"/>
            <a:r>
              <a:rPr lang="en-CA" sz="2000" b="0" i="0" u="none" strike="noStrike" baseline="0" dirty="0" smtClean="0">
                <a:latin typeface="Arial" panose="020B0604020202020204" pitchFamily="34" charset="0"/>
              </a:rPr>
              <a:t>We have already seen examples of schematic maps such as the map of the London Underground (Chapter 12). </a:t>
            </a:r>
          </a:p>
          <a:p>
            <a:pPr marL="358775" indent="-358775"/>
            <a:r>
              <a:rPr lang="en-CA" sz="2000" b="0" i="0" u="none" strike="noStrike" baseline="0" dirty="0" smtClean="0">
                <a:latin typeface="Arial" panose="020B0604020202020204" pitchFamily="34" charset="0"/>
              </a:rPr>
              <a:t>We have also seen site maps in websites that show the structure of the information and how it is classified and categorized.</a:t>
            </a:r>
          </a:p>
          <a:p>
            <a:pPr marL="358775" indent="-358775"/>
            <a:r>
              <a:rPr lang="en-CA" sz="2000" b="0" i="0" u="none" strike="noStrike" baseline="0" dirty="0" smtClean="0">
                <a:latin typeface="Arial" panose="020B0604020202020204" pitchFamily="34" charset="0"/>
              </a:rPr>
              <a:t>Maps are social things—they are there to give information and help people explore, understand and find their way through spaces. </a:t>
            </a:r>
          </a:p>
          <a:p>
            <a:pPr marL="358775" indent="-358775"/>
            <a:r>
              <a:rPr lang="en-CA" sz="2000" b="0" i="0" u="none" strike="noStrike" baseline="0" dirty="0" smtClean="0">
                <a:latin typeface="Arial" panose="020B0604020202020204" pitchFamily="34" charset="0"/>
              </a:rPr>
              <a:t>They should be designed to fit in with the signage system. </a:t>
            </a:r>
          </a:p>
          <a:p>
            <a:pPr marL="358775" indent="-358775"/>
            <a:r>
              <a:rPr lang="en-CA" sz="2000" b="0" i="0" u="none" strike="noStrike" baseline="0" dirty="0" smtClean="0">
                <a:latin typeface="Arial" panose="020B0604020202020204" pitchFamily="34" charset="0"/>
              </a:rPr>
              <a:t>Like signs, there will often be a need for maps at different levels of abstraction. </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730456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5"/>
            <a:ext cx="7886700" cy="1325563"/>
          </a:xfrm>
        </p:spPr>
        <p:txBody>
          <a:bodyPr/>
          <a:lstStyle/>
          <a:p>
            <a:r>
              <a:rPr lang="en-US"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399" y="1401416"/>
            <a:ext cx="8194263" cy="4351338"/>
          </a:xfrm>
        </p:spPr>
        <p:txBody>
          <a:bodyPr/>
          <a:lstStyle/>
          <a:p>
            <a:pPr marL="358775" indent="-358775"/>
            <a:r>
              <a:rPr lang="en-CA" b="0" i="0" u="none" strike="noStrike" baseline="0" dirty="0" smtClean="0">
                <a:latin typeface="Arial" panose="020B0604020202020204" pitchFamily="34" charset="0"/>
              </a:rPr>
              <a:t>How can we adapt these ideas to the design of information spaces such as websites?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14053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Social navigation</a:t>
            </a:r>
          </a:p>
        </p:txBody>
      </p:sp>
      <p:sp>
        <p:nvSpPr>
          <p:cNvPr id="3" name="Text Placeholder 2"/>
          <p:cNvSpPr>
            <a:spLocks noGrp="1"/>
          </p:cNvSpPr>
          <p:nvPr>
            <p:ph type="body" idx="4294967295"/>
          </p:nvPr>
        </p:nvSpPr>
        <p:spPr>
          <a:xfrm>
            <a:off x="662399" y="1439124"/>
            <a:ext cx="8194263" cy="4942821"/>
          </a:xfrm>
        </p:spPr>
        <p:txBody>
          <a:bodyPr>
            <a:noAutofit/>
          </a:bodyPr>
          <a:lstStyle/>
          <a:p>
            <a:pPr marL="358775" indent="-358775">
              <a:lnSpc>
                <a:spcPts val="2000"/>
              </a:lnSpc>
            </a:pPr>
            <a:r>
              <a:rPr lang="en-CA" sz="1800" b="0" i="0" u="none" strike="noStrike" baseline="0" smtClean="0">
                <a:latin typeface="Arial" panose="020B0604020202020204" pitchFamily="34" charset="0"/>
              </a:rPr>
              <a:t>A well-designed environment with good signage and well-designed navigational aids such as maps will be conducive to good navigation, but even in the best-designed environment people will often turn to other people for information on navigation rather than use more formalized information artefacts.</a:t>
            </a:r>
          </a:p>
          <a:p>
            <a:pPr marL="358775" indent="-358775">
              <a:lnSpc>
                <a:spcPts val="2000"/>
              </a:lnSpc>
            </a:pPr>
            <a:r>
              <a:rPr lang="en-CA" sz="1800" b="0" i="0" u="none" strike="noStrike" baseline="0" smtClean="0">
                <a:latin typeface="Arial" panose="020B0604020202020204" pitchFamily="34" charset="0"/>
              </a:rPr>
              <a:t>When navigating cities people tend to ask other people for advice rather than study maps. Information from other people is usually personalized and adapted to suit the individual’s needs. </a:t>
            </a:r>
          </a:p>
          <a:p>
            <a:pPr marL="358775" indent="-358775">
              <a:lnSpc>
                <a:spcPts val="2000"/>
              </a:lnSpc>
            </a:pPr>
            <a:r>
              <a:rPr lang="en-CA" sz="1800" b="0" i="0" u="none" strike="noStrike" baseline="0" smtClean="0">
                <a:latin typeface="Arial" panose="020B0604020202020204" pitchFamily="34" charset="0"/>
              </a:rPr>
              <a:t>Even when we are not directly looking for information we use a wide range of cues, both from features of the environment and from the behaviour of other people, to manage our activities. </a:t>
            </a:r>
          </a:p>
          <a:p>
            <a:pPr marL="358775" indent="-358775">
              <a:lnSpc>
                <a:spcPts val="2000"/>
              </a:lnSpc>
            </a:pPr>
            <a:r>
              <a:rPr lang="en-CA" sz="1800" b="0" i="0" u="none" strike="noStrike" baseline="0" smtClean="0">
                <a:latin typeface="Arial" panose="020B0604020202020204" pitchFamily="34" charset="0"/>
              </a:rPr>
              <a:t>We might be influenced to pick up a book because it appears well thumbed, we walk into a sunny courtyard because it looks attractive, or we might decide to see a film because our friends enjoyed it. </a:t>
            </a:r>
          </a:p>
          <a:p>
            <a:pPr marL="358775" indent="-358775">
              <a:lnSpc>
                <a:spcPts val="2000"/>
              </a:lnSpc>
            </a:pPr>
            <a:r>
              <a:rPr lang="en-CA" sz="1800" b="0" i="0" u="none" strike="noStrike" baseline="0" smtClean="0">
                <a:latin typeface="Arial" panose="020B0604020202020204" pitchFamily="34" charset="0"/>
              </a:rPr>
              <a:t>We find our way through spaces by talking to or following the trails of others. </a:t>
            </a:r>
          </a:p>
          <a:p>
            <a:pPr marL="358775" indent="-358775">
              <a:lnSpc>
                <a:spcPts val="2000"/>
              </a:lnSpc>
            </a:pPr>
            <a:r>
              <a:rPr lang="en-CA" sz="1800" b="0" i="0" u="none" strike="noStrike" baseline="0" smtClean="0">
                <a:latin typeface="Arial" panose="020B0604020202020204" pitchFamily="34" charset="0"/>
              </a:rPr>
              <a:t>The whole myriad of uses that people make of other people, whether directly or indirectly, is called social navigation.</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146780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7"/>
            <a:ext cx="7886700" cy="1325563"/>
          </a:xfrm>
        </p:spPr>
        <p:txBody>
          <a:bodyPr/>
          <a:lstStyle/>
          <a:p>
            <a:r>
              <a:rPr lang="en-US" i="0" u="none" strike="noStrike" kern="1400" baseline="0" dirty="0">
                <a:latin typeface="Arial" panose="020B0604020202020204" pitchFamily="34" charset="0"/>
              </a:rPr>
              <a:t>Summary</a:t>
            </a:r>
          </a:p>
        </p:txBody>
      </p:sp>
      <p:sp>
        <p:nvSpPr>
          <p:cNvPr id="3" name="Text Placeholder 2"/>
          <p:cNvSpPr>
            <a:spLocks noGrp="1"/>
          </p:cNvSpPr>
          <p:nvPr>
            <p:ph type="body" idx="4294967295"/>
          </p:nvPr>
        </p:nvSpPr>
        <p:spPr>
          <a:xfrm>
            <a:off x="662400" y="1401420"/>
            <a:ext cx="7886700" cy="4351338"/>
          </a:xfrm>
        </p:spPr>
        <p:txBody>
          <a:bodyPr>
            <a:normAutofit/>
          </a:bodyPr>
          <a:lstStyle/>
          <a:p>
            <a:pPr marL="358775" indent="-358775"/>
            <a:r>
              <a:rPr lang="en-CA" b="0" i="0" u="none" strike="noStrike" baseline="0" dirty="0" smtClean="0">
                <a:latin typeface="Arial" panose="020B0604020202020204" pitchFamily="34" charset="0"/>
              </a:rPr>
              <a:t>Navigation is an important, and very general, activity for people to undertake. </a:t>
            </a:r>
          </a:p>
          <a:p>
            <a:pPr marL="358775" indent="-358775"/>
            <a:r>
              <a:rPr lang="en-CA" b="0" i="0" u="none" strike="noStrike" baseline="0" dirty="0" smtClean="0">
                <a:latin typeface="Arial" panose="020B0604020202020204" pitchFamily="34" charset="0"/>
              </a:rPr>
              <a:t>Navigation requires people to explore, wayfind and identify objects in an environment. </a:t>
            </a:r>
          </a:p>
          <a:p>
            <a:pPr marL="358775" indent="-358775"/>
            <a:r>
              <a:rPr lang="en-CA" b="0" i="0" u="none" strike="noStrike" baseline="0" dirty="0" smtClean="0">
                <a:latin typeface="Arial" panose="020B0604020202020204" pitchFamily="34" charset="0"/>
              </a:rPr>
              <a:t>In Chapter 18 this general model was applied to ubiquitous computing environments where a more functional description of ‘overview, wayfind, interpret’ was adopted. </a:t>
            </a:r>
          </a:p>
          <a:p>
            <a:pPr marL="358775" indent="-358775"/>
            <a:r>
              <a:rPr lang="en-CA" b="0" i="0" u="none" strike="noStrike" baseline="0" dirty="0" smtClean="0">
                <a:latin typeface="Arial" panose="020B0604020202020204" pitchFamily="34" charset="0"/>
              </a:rPr>
              <a:t>Elsewhere we see similarities with </a:t>
            </a:r>
            <a:r>
              <a:rPr lang="en-CA" b="0" i="0" u="none" strike="noStrike" baseline="0" dirty="0" err="1" smtClean="0">
                <a:latin typeface="Arial" panose="020B0604020202020204" pitchFamily="34" charset="0"/>
              </a:rPr>
              <a:t>Shneiderman’s</a:t>
            </a:r>
            <a:r>
              <a:rPr lang="en-CA" b="0" i="0" u="none" strike="noStrike" baseline="0" dirty="0" smtClean="0">
                <a:latin typeface="Arial" panose="020B0604020202020204" pitchFamily="34" charset="0"/>
              </a:rPr>
              <a:t> mantra for visualization: ‘overview first, zoom and filter, and details on demand.’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65946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908"/>
            <a:ext cx="7886700" cy="1325563"/>
          </a:xfrm>
        </p:spPr>
        <p:txBody>
          <a:bodyPr/>
          <a:lstStyle/>
          <a:p>
            <a:r>
              <a:rPr lang="en-US"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2399" y="1410844"/>
            <a:ext cx="8194263" cy="4862955"/>
          </a:xfrm>
        </p:spPr>
        <p:txBody>
          <a:bodyPr>
            <a:noAutofit/>
          </a:bodyPr>
          <a:lstStyle/>
          <a:p>
            <a:pPr marL="358775" indent="-358775"/>
            <a:r>
              <a:rPr lang="en-CA" sz="1800" b="0" i="0" u="none" strike="noStrike" baseline="0" dirty="0" smtClean="0">
                <a:latin typeface="Arial" panose="020B0604020202020204" pitchFamily="34" charset="0"/>
              </a:rPr>
              <a:t>Perception relies on our five senses and how we interpret the signals we receive. </a:t>
            </a:r>
          </a:p>
          <a:p>
            <a:pPr marL="358775" indent="-358775"/>
            <a:r>
              <a:rPr lang="en-CA" sz="1800" b="0" i="0" u="none" strike="noStrike" baseline="0" dirty="0" smtClean="0">
                <a:latin typeface="Arial" panose="020B0604020202020204" pitchFamily="34" charset="0"/>
              </a:rPr>
              <a:t>It is a constructed process that involves us making inferences from these sometimes ambiguous signals. </a:t>
            </a:r>
          </a:p>
          <a:p>
            <a:pPr marL="358775" indent="-358775"/>
            <a:r>
              <a:rPr lang="en-CA" sz="1800" b="0" i="0" u="none" strike="noStrike" baseline="0" dirty="0" smtClean="0">
                <a:latin typeface="Arial" panose="020B0604020202020204" pitchFamily="34" charset="0"/>
              </a:rPr>
              <a:t>Navigation concerns how we move through environments and make sense of the objects that are in the environment. </a:t>
            </a:r>
          </a:p>
          <a:p>
            <a:pPr marL="358775" indent="-358775"/>
            <a:r>
              <a:rPr lang="en-CA" sz="1800" b="0" i="0" u="none" strike="noStrike" baseline="0" dirty="0" smtClean="0">
                <a:latin typeface="Arial" panose="020B0604020202020204" pitchFamily="34" charset="0"/>
              </a:rPr>
              <a:t>We can learn much from studying navigation in geographical spaces and indeed apply design principles from urban planning and architecture to the design of information spaces.</a:t>
            </a:r>
          </a:p>
          <a:p>
            <a:pPr marL="358775" indent="-358775"/>
            <a:r>
              <a:rPr lang="en-CA" sz="1800" b="0" i="0" u="none" strike="noStrike" baseline="0" dirty="0" smtClean="0">
                <a:latin typeface="Arial" panose="020B0604020202020204" pitchFamily="34" charset="0"/>
              </a:rPr>
              <a:t>Perception is concerned with how we get to know about an environment and how we monitor our interaction with an environment.</a:t>
            </a:r>
          </a:p>
          <a:p>
            <a:pPr marL="358775" indent="-358775"/>
            <a:r>
              <a:rPr lang="en-CA" sz="1800" b="0" i="0" u="none" strike="noStrike" baseline="0" dirty="0" smtClean="0">
                <a:latin typeface="Arial" panose="020B0604020202020204" pitchFamily="34" charset="0"/>
              </a:rPr>
              <a:t>Good design will help people obtain a survey knowledge of the environment.</a:t>
            </a:r>
          </a:p>
          <a:p>
            <a:pPr marL="358775" indent="-358775"/>
            <a:r>
              <a:rPr lang="en-CA" sz="1800" b="0" i="0" u="none" strike="noStrike" baseline="0" dirty="0" smtClean="0">
                <a:latin typeface="Arial" panose="020B0604020202020204" pitchFamily="34" charset="0"/>
              </a:rPr>
              <a:t>Navigation is concerned with the three key activities of </a:t>
            </a:r>
            <a:r>
              <a:rPr lang="en-CA" sz="1800" b="0" i="0" u="none" strike="noStrike" baseline="0" dirty="0" err="1" smtClean="0">
                <a:latin typeface="Arial" panose="020B0604020202020204" pitchFamily="34" charset="0"/>
              </a:rPr>
              <a:t>wayfinding</a:t>
            </a:r>
            <a:r>
              <a:rPr lang="en-CA" sz="1800" b="0" i="0" u="none" strike="noStrike" baseline="0" dirty="0" smtClean="0">
                <a:latin typeface="Arial" panose="020B0604020202020204" pitchFamily="34" charset="0"/>
              </a:rPr>
              <a:t>, exploration and object identification.</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85214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1"/>
            <a:ext cx="7886700" cy="532112"/>
          </a:xfrm>
        </p:spPr>
        <p:txBody>
          <a:bodyPr/>
          <a:lstStyle/>
          <a:p>
            <a:r>
              <a:rPr lang="en-US" sz="3600" i="0" u="none" strike="noStrike" kern="1400" baseline="0" dirty="0" smtClean="0">
                <a:latin typeface="Arial" panose="020B0604020202020204" pitchFamily="34" charset="0"/>
              </a:rPr>
              <a:t>Introduction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02936"/>
            <a:ext cx="8194263" cy="4870863"/>
          </a:xfrm>
        </p:spPr>
        <p:txBody>
          <a:bodyPr>
            <a:normAutofit/>
          </a:bodyPr>
          <a:lstStyle/>
          <a:p>
            <a:pPr marL="349250" indent="-349250"/>
            <a:r>
              <a:rPr lang="en-CA" b="0" i="0" u="none" strike="noStrike" baseline="0" dirty="0" smtClean="0">
                <a:latin typeface="Arial" panose="020B0604020202020204" pitchFamily="34" charset="0"/>
              </a:rPr>
              <a:t>In terms of interactive systems design, understanding human perceptual abilities is important background for the design of visual experiences and provides background for some of the advice on design discussed in Chapter 12 and the guidelines in Chapter 4. </a:t>
            </a:r>
          </a:p>
          <a:p>
            <a:pPr marL="349250" indent="-349250"/>
            <a:r>
              <a:rPr lang="en-CA" b="0" i="0" u="none" strike="noStrike" baseline="0" dirty="0" smtClean="0">
                <a:latin typeface="Arial" panose="020B0604020202020204" pitchFamily="34" charset="0"/>
              </a:rPr>
              <a:t>Hearing and haptics are important background for the design of multimodal and mixed reality systems provided in Chapter 13. </a:t>
            </a:r>
          </a:p>
          <a:p>
            <a:pPr marL="349250" indent="-349250"/>
            <a:r>
              <a:rPr lang="en-CA" b="0" i="0" u="none" strike="noStrike" baseline="0" dirty="0" smtClean="0">
                <a:latin typeface="Arial" panose="020B0604020202020204" pitchFamily="34" charset="0"/>
              </a:rPr>
              <a:t>Navigation is central to the development of any information space, including mobile and ubiquitous environments, websites and collaborative environments.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4839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7"/>
            <a:ext cx="7886700" cy="618376"/>
          </a:xfrm>
        </p:spPr>
        <p:txBody>
          <a:bodyPr/>
          <a:lstStyle/>
          <a:p>
            <a:r>
              <a:rPr lang="en-US" sz="3600" i="0" u="none" strike="noStrike" kern="1400" baseline="0" dirty="0">
                <a:latin typeface="Arial" panose="020B0604020202020204" pitchFamily="34" charset="0"/>
              </a:rPr>
              <a:t>Visual perception</a:t>
            </a:r>
          </a:p>
        </p:txBody>
      </p:sp>
      <p:sp>
        <p:nvSpPr>
          <p:cNvPr id="3" name="Text Placeholder 2"/>
          <p:cNvSpPr>
            <a:spLocks noGrp="1"/>
          </p:cNvSpPr>
          <p:nvPr>
            <p:ph type="body" idx="4294967295"/>
          </p:nvPr>
        </p:nvSpPr>
        <p:spPr>
          <a:xfrm>
            <a:off x="662399" y="1446062"/>
            <a:ext cx="8194263" cy="4793233"/>
          </a:xfrm>
        </p:spPr>
        <p:txBody>
          <a:bodyPr>
            <a:noAutofit/>
          </a:bodyPr>
          <a:lstStyle/>
          <a:p>
            <a:pPr marL="349250" indent="-349250"/>
            <a:r>
              <a:rPr lang="en-CA" sz="1600" b="0" i="0" u="none" strike="noStrike" baseline="0" dirty="0" smtClean="0">
                <a:latin typeface="Arial" panose="020B0604020202020204" pitchFamily="34" charset="0"/>
              </a:rPr>
              <a:t>Visual perception is concerned with extracting meaning (and hence recognition and understanding) from the light falling on our eyes. </a:t>
            </a:r>
          </a:p>
          <a:p>
            <a:pPr marL="349250" indent="-349250"/>
            <a:r>
              <a:rPr lang="en-CA" sz="1600" b="0" i="0" u="none" strike="noStrike" baseline="0" dirty="0" smtClean="0">
                <a:latin typeface="Arial" panose="020B0604020202020204" pitchFamily="34" charset="0"/>
              </a:rPr>
              <a:t>Visual perception allows us to recognize a room and the people and furniture therein, or to recognize the Windows XP ‘start’ button, or the meaning of an alert. </a:t>
            </a:r>
          </a:p>
          <a:p>
            <a:pPr marL="349250" indent="-349250"/>
            <a:r>
              <a:rPr lang="en-CA" sz="1600" b="0" i="0" u="none" strike="noStrike" baseline="0" dirty="0" smtClean="0">
                <a:latin typeface="Arial" panose="020B0604020202020204" pitchFamily="34" charset="0"/>
              </a:rPr>
              <a:t>In contrast, vision is a series of computationally simpler processes. </a:t>
            </a:r>
          </a:p>
          <a:p>
            <a:pPr marL="349250" indent="-349250"/>
            <a:r>
              <a:rPr lang="en-CA" sz="1600" b="0" i="0" u="none" strike="noStrike" baseline="0" dirty="0" smtClean="0">
                <a:latin typeface="Arial" panose="020B0604020202020204" pitchFamily="34" charset="0"/>
              </a:rPr>
              <a:t>Vision is concerned with such things as detecting colour, shapes and the edges of objects.</a:t>
            </a:r>
          </a:p>
          <a:p>
            <a:pPr marL="349250" indent="-349250"/>
            <a:r>
              <a:rPr lang="en-CA" sz="1600" b="0" i="0" u="none" strike="noStrike" baseline="0" dirty="0" smtClean="0">
                <a:latin typeface="Arial" panose="020B0604020202020204" pitchFamily="34" charset="0"/>
              </a:rPr>
              <a:t>Normally sighted people perceive a stable, three-dimensional, full-colour world filled with objects. </a:t>
            </a:r>
          </a:p>
          <a:p>
            <a:pPr marL="349250" indent="-349250"/>
            <a:r>
              <a:rPr lang="en-CA" sz="1600" b="0" i="0" u="none" strike="noStrike" baseline="0" dirty="0" smtClean="0">
                <a:latin typeface="Arial" panose="020B0604020202020204" pitchFamily="34" charset="0"/>
              </a:rPr>
              <a:t>This is achieved by the brain extracting and making sense of the sensory data picked up by our eyes. </a:t>
            </a:r>
          </a:p>
          <a:p>
            <a:pPr marL="349250" indent="-349250"/>
            <a:r>
              <a:rPr lang="en-CA" sz="1600" b="0" i="0" u="none" strike="noStrike" baseline="0" dirty="0" smtClean="0">
                <a:latin typeface="Arial" panose="020B0604020202020204" pitchFamily="34" charset="0"/>
              </a:rPr>
              <a:t>The study of visual perception is often divided into a number of interwoven threads, namely </a:t>
            </a:r>
          </a:p>
          <a:p>
            <a:pPr marL="349250" indent="-349250"/>
            <a:r>
              <a:rPr lang="en-CA" sz="1600" b="0" i="0" u="none" strike="noStrike" baseline="0" dirty="0" smtClean="0">
                <a:latin typeface="Arial" panose="020B0604020202020204" pitchFamily="34" charset="0"/>
              </a:rPr>
              <a:t>theories of visual perception (accounts of how we perceive the world and how these can be explained), including depth perception, pattern recognition (including such things as how we recognize each other) and </a:t>
            </a:r>
          </a:p>
          <a:p>
            <a:pPr marL="349250" indent="-349250"/>
            <a:r>
              <a:rPr lang="en-CA" sz="1600" b="0" i="0" u="none" strike="noStrike" baseline="0" dirty="0" smtClean="0">
                <a:latin typeface="Arial" panose="020B0604020202020204" pitchFamily="34" charset="0"/>
              </a:rPr>
              <a:t>developmental aspects (how we learn to perceive, or how our perceptual abilities develop).</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66722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40"/>
            <a:ext cx="7886700" cy="601124"/>
          </a:xfrm>
        </p:spPr>
        <p:txBody>
          <a:bodyPr/>
          <a:lstStyle/>
          <a:p>
            <a:r>
              <a:rPr lang="en-US" sz="3600" i="0" u="none" strike="noStrike" kern="1400" baseline="0" dirty="0">
                <a:latin typeface="Arial" panose="020B0604020202020204" pitchFamily="34" charset="0"/>
              </a:rPr>
              <a:t>Richard Gregory</a:t>
            </a:r>
          </a:p>
        </p:txBody>
      </p:sp>
      <p:sp>
        <p:nvSpPr>
          <p:cNvPr id="3" name="Text Placeholder 2"/>
          <p:cNvSpPr>
            <a:spLocks noGrp="1"/>
          </p:cNvSpPr>
          <p:nvPr>
            <p:ph type="body" idx="4294967295"/>
          </p:nvPr>
        </p:nvSpPr>
        <p:spPr>
          <a:xfrm>
            <a:off x="662400" y="1411566"/>
            <a:ext cx="8228013" cy="4836355"/>
          </a:xfrm>
        </p:spPr>
        <p:txBody>
          <a:bodyPr>
            <a:normAutofit fontScale="92500"/>
          </a:bodyPr>
          <a:lstStyle/>
          <a:p>
            <a:pPr marL="349250" indent="-349250"/>
            <a:r>
              <a:rPr lang="en-CA" b="0" i="0" u="none" strike="noStrike" baseline="0" dirty="0" smtClean="0">
                <a:latin typeface="Arial" panose="020B0604020202020204" pitchFamily="34" charset="0"/>
              </a:rPr>
              <a:t>Richard Gregory has presented (Gregory, 1973, among many related works) a good example of a constructivist account of visual perception. </a:t>
            </a:r>
          </a:p>
          <a:p>
            <a:pPr marL="349250" indent="-349250"/>
            <a:r>
              <a:rPr lang="en-CA" b="0" i="0" u="none" strike="noStrike" baseline="0" dirty="0" smtClean="0">
                <a:latin typeface="Arial" panose="020B0604020202020204" pitchFamily="34" charset="0"/>
              </a:rPr>
              <a:t>He has argued that we construct our perception of the world from some of the sensory data falling on our senses. </a:t>
            </a:r>
          </a:p>
          <a:p>
            <a:pPr marL="349250" indent="-349250"/>
            <a:r>
              <a:rPr lang="en-CA" b="0" i="0" u="none" strike="noStrike" baseline="0" dirty="0" smtClean="0">
                <a:latin typeface="Arial" panose="020B0604020202020204" pitchFamily="34" charset="0"/>
              </a:rPr>
              <a:t>His theory is based on the nineteenth-century thinking of Helmholtz who had concluded that we perceive the world by means of a series of unconscious inferences. </a:t>
            </a:r>
          </a:p>
          <a:p>
            <a:pPr marL="349250" indent="-349250"/>
            <a:r>
              <a:rPr lang="en-CA" b="0" i="0" u="none" strike="noStrike" baseline="0" dirty="0" smtClean="0">
                <a:latin typeface="Arial" panose="020B0604020202020204" pitchFamily="34" charset="0"/>
              </a:rPr>
              <a:t>Gregory has drawn on numerous practical examples of the constructive/interpretative processes to support his theory. </a:t>
            </a:r>
          </a:p>
          <a:p>
            <a:pPr marL="349250" indent="-349250"/>
            <a:r>
              <a:rPr lang="en-CA" b="0" i="0" u="none" strike="noStrike" baseline="0" dirty="0" smtClean="0">
                <a:latin typeface="Arial" panose="020B0604020202020204" pitchFamily="34" charset="0"/>
              </a:rPr>
              <a:t>Of this supporting evidence we shall consider perceptual constancies and so-called visual illusions (actually better described as perceptual illusions).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3442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68557"/>
            <a:ext cx="7886700" cy="411340"/>
          </a:xfrm>
        </p:spPr>
        <p:txBody>
          <a:bodyPr/>
          <a:lstStyle/>
          <a:p>
            <a:r>
              <a:rPr lang="en-US" sz="3600" i="0" u="none" strike="noStrike" kern="1400" baseline="0" dirty="0">
                <a:latin typeface="Arial" panose="020B0604020202020204" pitchFamily="34" charset="0"/>
              </a:rPr>
              <a:t>Perceptual constancy </a:t>
            </a:r>
          </a:p>
        </p:txBody>
      </p:sp>
      <p:sp>
        <p:nvSpPr>
          <p:cNvPr id="3" name="Text Placeholder 2"/>
          <p:cNvSpPr>
            <a:spLocks noGrp="1"/>
          </p:cNvSpPr>
          <p:nvPr>
            <p:ph type="body" idx="4294967295"/>
          </p:nvPr>
        </p:nvSpPr>
        <p:spPr>
          <a:xfrm>
            <a:off x="662400" y="1428011"/>
            <a:ext cx="8228013" cy="4836362"/>
          </a:xfrm>
        </p:spPr>
        <p:txBody>
          <a:bodyPr>
            <a:normAutofit fontScale="85000" lnSpcReduction="10000"/>
          </a:bodyPr>
          <a:lstStyle/>
          <a:p>
            <a:pPr marL="349250" indent="-349250">
              <a:lnSpc>
                <a:spcPct val="120000"/>
              </a:lnSpc>
            </a:pPr>
            <a:r>
              <a:rPr lang="en-CA" b="0" i="0" u="none" strike="noStrike" baseline="0" dirty="0" smtClean="0">
                <a:latin typeface="Arial" panose="020B0604020202020204" pitchFamily="34" charset="0"/>
              </a:rPr>
              <a:t>A red car appears red in normal daylight because it reflects the red elements of (white) light. </a:t>
            </a:r>
          </a:p>
          <a:p>
            <a:pPr marL="349250" indent="-349250">
              <a:lnSpc>
                <a:spcPct val="120000"/>
              </a:lnSpc>
            </a:pPr>
            <a:r>
              <a:rPr lang="en-CA" b="0" i="0" u="none" strike="noStrike" baseline="0" dirty="0" smtClean="0">
                <a:latin typeface="Arial" panose="020B0604020202020204" pitchFamily="34" charset="0"/>
              </a:rPr>
              <a:t>Yet the same car will appear red at night or parked under a yellow street light. </a:t>
            </a:r>
          </a:p>
          <a:p>
            <a:pPr marL="349250" indent="-349250">
              <a:lnSpc>
                <a:spcPct val="120000"/>
              </a:lnSpc>
            </a:pPr>
            <a:r>
              <a:rPr lang="en-CA" b="0" i="0" u="none" strike="noStrike" baseline="0" dirty="0" smtClean="0">
                <a:latin typeface="Arial" panose="020B0604020202020204" pitchFamily="34" charset="0"/>
              </a:rPr>
              <a:t>This is an example of a perceptual constancy—in this instance, colour constancy. </a:t>
            </a:r>
          </a:p>
          <a:p>
            <a:pPr marL="349250" indent="-349250">
              <a:lnSpc>
                <a:spcPct val="120000"/>
              </a:lnSpc>
            </a:pPr>
            <a:r>
              <a:rPr lang="en-CA" b="0" i="0" u="none" strike="noStrike" baseline="0" dirty="0" smtClean="0">
                <a:latin typeface="Arial" panose="020B0604020202020204" pitchFamily="34" charset="0"/>
              </a:rPr>
              <a:t>Similarly, a coin always appears coin-shaped (i.e., disc-shaped) no matter how it is held in one’s hand. </a:t>
            </a:r>
          </a:p>
          <a:p>
            <a:pPr marL="349250" indent="-349250">
              <a:lnSpc>
                <a:spcPct val="120000"/>
              </a:lnSpc>
            </a:pPr>
            <a:r>
              <a:rPr lang="en-CA" b="0" i="0" u="none" strike="noStrike" baseline="0" dirty="0" smtClean="0">
                <a:latin typeface="Arial" panose="020B0604020202020204" pitchFamily="34" charset="0"/>
              </a:rPr>
              <a:t>This too is an example of another constancy—shape constancy. </a:t>
            </a:r>
          </a:p>
          <a:p>
            <a:pPr marL="349250" indent="-349250">
              <a:lnSpc>
                <a:spcPct val="120000"/>
              </a:lnSpc>
            </a:pPr>
            <a:r>
              <a:rPr lang="en-CA" b="0" i="0" u="none" strike="noStrike" baseline="0" dirty="0" smtClean="0">
                <a:latin typeface="Arial" panose="020B0604020202020204" pitchFamily="34" charset="0"/>
              </a:rPr>
              <a:t>This ability to perceive an object or a scene in an unchanged fashion, despite changing illumination, viewpoint and so forth affecting the information arriving at our senses, is described as perceptual constancy.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67909197"/>
      </p:ext>
    </p:extLst>
  </p:cSld>
  <p:clrMapOvr>
    <a:masterClrMapping/>
  </p:clrMapOvr>
</p:sld>
</file>

<file path=ppt/theme/theme1.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TotalTime>
  <Words>5995</Words>
  <Application>Microsoft Office PowerPoint</Application>
  <PresentationFormat>On-screen Show (4:3)</PresentationFormat>
  <Paragraphs>339</Paragraphs>
  <Slides>57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ＭＳ Ｐゴシック</vt:lpstr>
      <vt:lpstr>ＭＳ Ｐゴシック</vt:lpstr>
      <vt:lpstr>Arial</vt:lpstr>
      <vt:lpstr>Calibri</vt:lpstr>
      <vt:lpstr>Times</vt:lpstr>
      <vt:lpstr>Verdana</vt:lpstr>
      <vt:lpstr>4_Default Design</vt:lpstr>
      <vt:lpstr>PowerPoint Presentation</vt:lpstr>
      <vt:lpstr>Contents</vt:lpstr>
      <vt:lpstr>Aims</vt:lpstr>
      <vt:lpstr>After studying this chapter you should be able to:</vt:lpstr>
      <vt:lpstr>Introduction (1 of 2)</vt:lpstr>
      <vt:lpstr>Introduction (2 of 2)</vt:lpstr>
      <vt:lpstr>Visual perception</vt:lpstr>
      <vt:lpstr>Richard Gregory</vt:lpstr>
      <vt:lpstr>Perceptual constancy </vt:lpstr>
      <vt:lpstr>Perceptual illusions (1 of 3)</vt:lpstr>
      <vt:lpstr>Perceptual illusions (2 of 3)</vt:lpstr>
      <vt:lpstr>Perceptual illusions (3 of 3)</vt:lpstr>
      <vt:lpstr>Summary</vt:lpstr>
      <vt:lpstr>Direct perception</vt:lpstr>
      <vt:lpstr>Texture gradient</vt:lpstr>
      <vt:lpstr>Affordance</vt:lpstr>
      <vt:lpstr>Depth perception</vt:lpstr>
      <vt:lpstr>Primary depth cues</vt:lpstr>
      <vt:lpstr>Secondary depth cues</vt:lpstr>
      <vt:lpstr>Factors affecting perception</vt:lpstr>
      <vt:lpstr>Effects of expectation of perception</vt:lpstr>
      <vt:lpstr>The Gestalt laws of perception</vt:lpstr>
      <vt:lpstr>Proximity</vt:lpstr>
      <vt:lpstr>Continuity</vt:lpstr>
      <vt:lpstr>Part–whole relationships</vt:lpstr>
      <vt:lpstr>Similarity</vt:lpstr>
      <vt:lpstr>Closure</vt:lpstr>
      <vt:lpstr>Colour perception</vt:lpstr>
      <vt:lpstr>Non-visual perception</vt:lpstr>
      <vt:lpstr>Auditory perception (1 of 2)</vt:lpstr>
      <vt:lpstr>Auditory perception (2 of 2)</vt:lpstr>
      <vt:lpstr>Frequency</vt:lpstr>
      <vt:lpstr>How do we hear?</vt:lpstr>
      <vt:lpstr>Haptic perception</vt:lpstr>
      <vt:lpstr>Haptics</vt:lpstr>
      <vt:lpstr>Key terms for haptics</vt:lpstr>
      <vt:lpstr>Taste and smell </vt:lpstr>
      <vt:lpstr> Challenge </vt:lpstr>
      <vt:lpstr>Navigation (1 of 2)</vt:lpstr>
      <vt:lpstr>Navigation (2 of 2)</vt:lpstr>
      <vt:lpstr>Cognitive maps</vt:lpstr>
      <vt:lpstr>Wayfinding</vt:lpstr>
      <vt:lpstr>Finding one’s way</vt:lpstr>
      <vt:lpstr>Kevin Lynch</vt:lpstr>
      <vt:lpstr>Different people </vt:lpstr>
      <vt:lpstr>Space syntax</vt:lpstr>
      <vt:lpstr>Environmental knowledge</vt:lpstr>
      <vt:lpstr>Challenge </vt:lpstr>
      <vt:lpstr>Designing for navigation</vt:lpstr>
      <vt:lpstr>Characteristics of the environment (1 of 2)</vt:lpstr>
      <vt:lpstr>Characteristics of the environment (2 of 2)</vt:lpstr>
      <vt:lpstr>Signage</vt:lpstr>
      <vt:lpstr>Maps and guides</vt:lpstr>
      <vt:lpstr>Challenge </vt:lpstr>
      <vt:lpstr>Social navigation</vt:lpstr>
      <vt:lpstr>Summary</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 and navigation</dc:title>
  <dc:creator>Benyon, David</dc:creator>
  <cp:lastModifiedBy>Anbuselvi, Chinnadurai</cp:lastModifiedBy>
  <cp:revision>143</cp:revision>
  <dcterms:created xsi:type="dcterms:W3CDTF">2017-12-01T16:29:20Z</dcterms:created>
  <dcterms:modified xsi:type="dcterms:W3CDTF">2019-01-21T14:31:00Z</dcterms:modified>
</cp:coreProperties>
</file>