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6"/>
  </p:notesMasterIdLst>
  <p:handoutMasterIdLst>
    <p:handoutMasterId r:id="rId47"/>
  </p:handoutMasterIdLst>
  <p:sldIdLst>
    <p:sldId id="258" r:id="rId2"/>
    <p:sldId id="581" r:id="rId3"/>
    <p:sldId id="582" r:id="rId4"/>
    <p:sldId id="487" r:id="rId5"/>
    <p:sldId id="515" r:id="rId6"/>
    <p:sldId id="516" r:id="rId7"/>
    <p:sldId id="517" r:id="rId8"/>
    <p:sldId id="537" r:id="rId9"/>
    <p:sldId id="545" r:id="rId10"/>
    <p:sldId id="548" r:id="rId11"/>
    <p:sldId id="546" r:id="rId12"/>
    <p:sldId id="547" r:id="rId13"/>
    <p:sldId id="541" r:id="rId14"/>
    <p:sldId id="550" r:id="rId15"/>
    <p:sldId id="549" r:id="rId16"/>
    <p:sldId id="551" r:id="rId17"/>
    <p:sldId id="544" r:id="rId18"/>
    <p:sldId id="552" r:id="rId19"/>
    <p:sldId id="523" r:id="rId20"/>
    <p:sldId id="554" r:id="rId21"/>
    <p:sldId id="525" r:id="rId22"/>
    <p:sldId id="558" r:id="rId23"/>
    <p:sldId id="524" r:id="rId24"/>
    <p:sldId id="557" r:id="rId25"/>
    <p:sldId id="522" r:id="rId26"/>
    <p:sldId id="555" r:id="rId27"/>
    <p:sldId id="556" r:id="rId28"/>
    <p:sldId id="559" r:id="rId29"/>
    <p:sldId id="560" r:id="rId30"/>
    <p:sldId id="561" r:id="rId31"/>
    <p:sldId id="562" r:id="rId32"/>
    <p:sldId id="563" r:id="rId33"/>
    <p:sldId id="564" r:id="rId34"/>
    <p:sldId id="565" r:id="rId35"/>
    <p:sldId id="530" r:id="rId36"/>
    <p:sldId id="531" r:id="rId37"/>
    <p:sldId id="566" r:id="rId38"/>
    <p:sldId id="535" r:id="rId39"/>
    <p:sldId id="567" r:id="rId40"/>
    <p:sldId id="572" r:id="rId41"/>
    <p:sldId id="568" r:id="rId42"/>
    <p:sldId id="570" r:id="rId43"/>
    <p:sldId id="571" r:id="rId44"/>
    <p:sldId id="512" r:id="rId45"/>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5"/>
    <p:restoredTop sz="96197"/>
  </p:normalViewPr>
  <p:slideViewPr>
    <p:cSldViewPr>
      <p:cViewPr varScale="1">
        <p:scale>
          <a:sx n="119" d="100"/>
          <a:sy n="119" d="100"/>
        </p:scale>
        <p:origin x="15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13</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15</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17</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18</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19</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20</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21</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23</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24</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4</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25</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26</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31</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32</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33</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35</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36</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38</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39</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40</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22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5</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41</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42</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43</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6</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7</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8</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11</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12</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April 3, 2024</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19</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April 3, 2024</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19</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image" Target="../media/image25.wmf"/><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26.wmf"/><Relationship Id="rId15" Type="http://schemas.openxmlformats.org/officeDocument/2006/relationships/image" Target="../media/image22.png"/><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34.png"/><Relationship Id="rId2" Type="http://schemas.openxmlformats.org/officeDocument/2006/relationships/notesSlide" Target="../notesSlides/notesSlide31.xml"/><Relationship Id="rId16"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 Id="rId1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6.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7.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2024</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62157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11</a:t>
            </a:fld>
            <a:endParaRPr lang="en-US"/>
          </a:p>
        </p:txBody>
      </p:sp>
      <p:sp>
        <p:nvSpPr>
          <p:cNvPr id="3" name="Footer Placeholder 2">
            <a:extLst>
              <a:ext uri="{FF2B5EF4-FFF2-40B4-BE49-F238E27FC236}">
                <a16:creationId xmlns:a16="http://schemas.microsoft.com/office/drawing/2014/main" id="{367DED08-328C-1F40-9325-293194D138D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2974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12</a:t>
            </a:fld>
            <a:endParaRPr lang="en-US"/>
          </a:p>
        </p:txBody>
      </p:sp>
      <p:sp>
        <p:nvSpPr>
          <p:cNvPr id="3" name="Footer Placeholder 2">
            <a:extLst>
              <a:ext uri="{FF2B5EF4-FFF2-40B4-BE49-F238E27FC236}">
                <a16:creationId xmlns:a16="http://schemas.microsoft.com/office/drawing/2014/main" id="{C3F13ABB-B005-DB49-A161-3FA3BBF2C96E}"/>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4694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45">
            <a:extLst>
              <a:ext uri="{FF2B5EF4-FFF2-40B4-BE49-F238E27FC236}">
                <a16:creationId xmlns:a16="http://schemas.microsoft.com/office/drawing/2014/main" id="{481A8CDD-CF4B-F741-8A5D-CE5E3848BF54}"/>
              </a:ext>
            </a:extLst>
          </p:cNvPr>
          <p:cNvSpPr>
            <a:spLocks noChangeArrowheads="1"/>
          </p:cNvSpPr>
          <p:nvPr/>
        </p:nvSpPr>
        <p:spPr bwMode="auto">
          <a:xfrm>
            <a:off x="1322872" y="1456477"/>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4" name="TextBox 43">
            <a:extLst>
              <a:ext uri="{FF2B5EF4-FFF2-40B4-BE49-F238E27FC236}">
                <a16:creationId xmlns:a16="http://schemas.microsoft.com/office/drawing/2014/main" id="{32023BE9-1054-974E-8481-2362B6E79277}"/>
              </a:ext>
            </a:extLst>
          </p:cNvPr>
          <p:cNvSpPr txBox="1"/>
          <p:nvPr/>
        </p:nvSpPr>
        <p:spPr>
          <a:xfrm>
            <a:off x="1597343" y="1460625"/>
            <a:ext cx="973469" cy="307777"/>
          </a:xfrm>
          <a:prstGeom prst="rect">
            <a:avLst/>
          </a:prstGeom>
          <a:noFill/>
        </p:spPr>
        <p:txBody>
          <a:bodyPr wrap="none" rtlCol="0">
            <a:spAutoFit/>
          </a:bodyPr>
          <a:lstStyle/>
          <a:p>
            <a:r>
              <a:rPr lang="en-US" sz="1400" b="1" dirty="0"/>
              <a:t>802.11 ax</a:t>
            </a:r>
          </a:p>
        </p:txBody>
      </p:sp>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13</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a:t>EECS 489 – Lecture 19</a:t>
            </a:r>
            <a:endParaRPr lang="en-US" sz="1050" b="0" dirty="0">
              <a:latin typeface="Times New Roman" charset="0"/>
            </a:endParaRPr>
          </a:p>
        </p:txBody>
      </p:sp>
      <p:sp>
        <p:nvSpPr>
          <p:cNvPr id="5" name="Oval 4"/>
          <p:cNvSpPr/>
          <p:nvPr/>
        </p:nvSpPr>
        <p:spPr bwMode="auto">
          <a:xfrm>
            <a:off x="1357313" y="1295400"/>
            <a:ext cx="1746249" cy="24897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spTree>
    <p:extLst>
      <p:ext uri="{BB962C8B-B14F-4D97-AF65-F5344CB8AC3E}">
        <p14:creationId xmlns:p14="http://schemas.microsoft.com/office/powerpoint/2010/main" val="8880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15</a:t>
            </a:fld>
            <a:endParaRPr lang="en-US"/>
          </a:p>
        </p:txBody>
      </p:sp>
      <p:sp>
        <p:nvSpPr>
          <p:cNvPr id="3" name="Footer Placeholder 2">
            <a:extLst>
              <a:ext uri="{FF2B5EF4-FFF2-40B4-BE49-F238E27FC236}">
                <a16:creationId xmlns:a16="http://schemas.microsoft.com/office/drawing/2014/main" id="{E25C1924-C365-D84A-BBEF-5DE79376802F}"/>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84427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16</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2" imgW="826829" imgH="840406" progId="MS_ClipArt_Gallery.2">
                      <p:embed/>
                    </p:oleObj>
                  </mc:Choice>
                  <mc:Fallback>
                    <p:oleObj name="Clip" r:id="rId2"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4" imgW="1268295" imgH="1199426" progId="MS_ClipArt_Gallery.2">
                      <p:embed/>
                    </p:oleObj>
                  </mc:Choice>
                  <mc:Fallback>
                    <p:oleObj name="Clip" r:id="rId4"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6" imgW="826829" imgH="840406" progId="MS_ClipArt_Gallery.2">
                      <p:embed/>
                    </p:oleObj>
                  </mc:Choice>
                  <mc:Fallback>
                    <p:oleObj name="Clip" r:id="rId6"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7" imgW="1268295" imgH="1199426" progId="MS_ClipArt_Gallery.2">
                      <p:embed/>
                    </p:oleObj>
                  </mc:Choice>
                  <mc:Fallback>
                    <p:oleObj name="Clip" r:id="rId7"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8" imgW="826829" imgH="840406" progId="MS_ClipArt_Gallery.2">
                      <p:embed/>
                    </p:oleObj>
                  </mc:Choice>
                  <mc:Fallback>
                    <p:oleObj name="Clip" r:id="rId8"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9" imgW="1268295" imgH="1199426" progId="MS_ClipArt_Gallery.2">
                      <p:embed/>
                    </p:oleObj>
                  </mc:Choice>
                  <mc:Fallback>
                    <p:oleObj name="Clip" r:id="rId9"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0" imgW="826829" imgH="840406" progId="MS_ClipArt_Gallery.2">
                      <p:embed/>
                    </p:oleObj>
                  </mc:Choice>
                  <mc:Fallback>
                    <p:oleObj name="Clip" r:id="rId10"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1" imgW="1268295" imgH="1199426" progId="MS_ClipArt_Gallery.2">
                      <p:embed/>
                    </p:oleObj>
                  </mc:Choice>
                  <mc:Fallback>
                    <p:oleObj name="Clip" r:id="rId11"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2" imgW="826829" imgH="840406" progId="MS_ClipArt_Gallery.2">
                      <p:embed/>
                    </p:oleObj>
                  </mc:Choice>
                  <mc:Fallback>
                    <p:oleObj name="Clip" r:id="rId12"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3" imgW="1268295" imgH="1199426" progId="MS_ClipArt_Gallery.2">
                      <p:embed/>
                    </p:oleObj>
                  </mc:Choice>
                  <mc:Fallback>
                    <p:oleObj name="Clip" r:id="rId13"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17</a:t>
            </a:fld>
            <a:endParaRPr lang="en-US"/>
          </a:p>
        </p:txBody>
      </p:sp>
    </p:spTree>
    <p:extLst>
      <p:ext uri="{BB962C8B-B14F-4D97-AF65-F5344CB8AC3E}">
        <p14:creationId xmlns:p14="http://schemas.microsoft.com/office/powerpoint/2010/main" val="127394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April 3, 2024</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9FE1-A717-EE46-8503-66467BA72B0F}"/>
              </a:ext>
            </a:extLst>
          </p:cNvPr>
          <p:cNvSpPr>
            <a:spLocks noGrp="1"/>
          </p:cNvSpPr>
          <p:nvPr>
            <p:ph type="title"/>
          </p:nvPr>
        </p:nvSpPr>
        <p:spPr/>
        <p:txBody>
          <a:bodyPr/>
          <a:lstStyle/>
          <a:p>
            <a:r>
              <a:rPr lang="en-US" dirty="0"/>
              <a:t>Network Address Translation (NAT)</a:t>
            </a:r>
          </a:p>
        </p:txBody>
      </p:sp>
      <p:sp>
        <p:nvSpPr>
          <p:cNvPr id="4" name="Date Placeholder 3">
            <a:extLst>
              <a:ext uri="{FF2B5EF4-FFF2-40B4-BE49-F238E27FC236}">
                <a16:creationId xmlns:a16="http://schemas.microsoft.com/office/drawing/2014/main" id="{46457510-D4BE-1E4F-8048-1B6BE0DA88FC}"/>
              </a:ext>
            </a:extLst>
          </p:cNvPr>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a:extLst>
              <a:ext uri="{FF2B5EF4-FFF2-40B4-BE49-F238E27FC236}">
                <a16:creationId xmlns:a16="http://schemas.microsoft.com/office/drawing/2014/main" id="{380E909D-1635-4246-87B6-DDF2FA1B532A}"/>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a:extLst>
              <a:ext uri="{FF2B5EF4-FFF2-40B4-BE49-F238E27FC236}">
                <a16:creationId xmlns:a16="http://schemas.microsoft.com/office/drawing/2014/main" id="{19541374-1067-DA4B-AF88-FFA1AA3A7393}"/>
              </a:ext>
            </a:extLst>
          </p:cNvPr>
          <p:cNvSpPr>
            <a:spLocks noGrp="1"/>
          </p:cNvSpPr>
          <p:nvPr>
            <p:ph type="sldNum" sz="quarter" idx="12"/>
          </p:nvPr>
        </p:nvSpPr>
        <p:spPr/>
        <p:txBody>
          <a:bodyPr/>
          <a:lstStyle/>
          <a:p>
            <a:fld id="{A190D881-957A-7944-A8D0-1584E528B88F}" type="slidenum">
              <a:rPr lang="en-US" smtClean="0"/>
              <a:pPr/>
              <a:t>2</a:t>
            </a:fld>
            <a:endParaRPr lang="en-US"/>
          </a:p>
        </p:txBody>
      </p:sp>
      <p:sp>
        <p:nvSpPr>
          <p:cNvPr id="7" name="Freeform 80">
            <a:extLst>
              <a:ext uri="{FF2B5EF4-FFF2-40B4-BE49-F238E27FC236}">
                <a16:creationId xmlns:a16="http://schemas.microsoft.com/office/drawing/2014/main" id="{24FC6443-2933-044A-8B75-A1EBF5F12E50}"/>
              </a:ext>
            </a:extLst>
          </p:cNvPr>
          <p:cNvSpPr>
            <a:spLocks/>
          </p:cNvSpPr>
          <p:nvPr/>
        </p:nvSpPr>
        <p:spPr bwMode="auto">
          <a:xfrm>
            <a:off x="4152900"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FFCB05"/>
          </a:solidFill>
          <a:ln>
            <a:noFill/>
          </a:ln>
        </p:spPr>
        <p:txBody>
          <a:bodyPr wrap="none" anchor="ctr"/>
          <a:lstStyle/>
          <a:p>
            <a:endParaRPr lang="en-US"/>
          </a:p>
        </p:txBody>
      </p:sp>
      <p:sp>
        <p:nvSpPr>
          <p:cNvPr id="8" name="Freeform 4">
            <a:extLst>
              <a:ext uri="{FF2B5EF4-FFF2-40B4-BE49-F238E27FC236}">
                <a16:creationId xmlns:a16="http://schemas.microsoft.com/office/drawing/2014/main" id="{62294FC3-86F0-2849-8DEB-F6D021850652}"/>
              </a:ext>
            </a:extLst>
          </p:cNvPr>
          <p:cNvSpPr>
            <a:spLocks/>
          </p:cNvSpPr>
          <p:nvPr/>
        </p:nvSpPr>
        <p:spPr bwMode="auto">
          <a:xfrm>
            <a:off x="0" y="2579688"/>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Line 8">
            <a:extLst>
              <a:ext uri="{FF2B5EF4-FFF2-40B4-BE49-F238E27FC236}">
                <a16:creationId xmlns:a16="http://schemas.microsoft.com/office/drawing/2014/main" id="{BA24ED4A-0CF7-5444-AA73-00649D4FA7A5}"/>
              </a:ext>
            </a:extLst>
          </p:cNvPr>
          <p:cNvSpPr>
            <a:spLocks noChangeShapeType="1"/>
          </p:cNvSpPr>
          <p:nvPr/>
        </p:nvSpPr>
        <p:spPr bwMode="auto">
          <a:xfrm flipV="1">
            <a:off x="4267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 name="Line 9">
            <a:extLst>
              <a:ext uri="{FF2B5EF4-FFF2-40B4-BE49-F238E27FC236}">
                <a16:creationId xmlns:a16="http://schemas.microsoft.com/office/drawing/2014/main" id="{3DA38E9F-9523-BB40-81C9-60EA9A521E6D}"/>
              </a:ext>
            </a:extLst>
          </p:cNvPr>
          <p:cNvSpPr>
            <a:spLocks noChangeShapeType="1"/>
          </p:cNvSpPr>
          <p:nvPr/>
        </p:nvSpPr>
        <p:spPr bwMode="auto">
          <a:xfrm flipH="1">
            <a:off x="7010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 name="Line 10">
            <a:extLst>
              <a:ext uri="{FF2B5EF4-FFF2-40B4-BE49-F238E27FC236}">
                <a16:creationId xmlns:a16="http://schemas.microsoft.com/office/drawing/2014/main" id="{69C94B46-02C4-5D4A-B107-77E9060ECE7E}"/>
              </a:ext>
            </a:extLst>
          </p:cNvPr>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 name="Line 11">
            <a:extLst>
              <a:ext uri="{FF2B5EF4-FFF2-40B4-BE49-F238E27FC236}">
                <a16:creationId xmlns:a16="http://schemas.microsoft.com/office/drawing/2014/main" id="{EC5EA779-8D82-A343-B9AD-DE9DC871201D}"/>
              </a:ext>
            </a:extLst>
          </p:cNvPr>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 name="Text Box 12">
            <a:extLst>
              <a:ext uri="{FF2B5EF4-FFF2-40B4-BE49-F238E27FC236}">
                <a16:creationId xmlns:a16="http://schemas.microsoft.com/office/drawing/2014/main" id="{BD43830B-AEF6-7D4E-B1F8-C595CD63B6C5}"/>
              </a:ext>
            </a:extLst>
          </p:cNvPr>
          <p:cNvSpPr txBox="1">
            <a:spLocks noChangeArrowheads="1"/>
          </p:cNvSpPr>
          <p:nvPr/>
        </p:nvSpPr>
        <p:spPr bwMode="auto">
          <a:xfrm>
            <a:off x="7859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10.0.0.1</a:t>
            </a:r>
          </a:p>
        </p:txBody>
      </p:sp>
      <p:sp>
        <p:nvSpPr>
          <p:cNvPr id="14" name="Text Box 13">
            <a:extLst>
              <a:ext uri="{FF2B5EF4-FFF2-40B4-BE49-F238E27FC236}">
                <a16:creationId xmlns:a16="http://schemas.microsoft.com/office/drawing/2014/main" id="{25A93900-3325-964B-95E9-9412CE5818B1}"/>
              </a:ext>
            </a:extLst>
          </p:cNvPr>
          <p:cNvSpPr txBox="1">
            <a:spLocks noChangeArrowheads="1"/>
          </p:cNvSpPr>
          <p:nvPr/>
        </p:nvSpPr>
        <p:spPr bwMode="auto">
          <a:xfrm>
            <a:off x="7859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10.0.0.2</a:t>
            </a:r>
          </a:p>
        </p:txBody>
      </p:sp>
      <p:sp>
        <p:nvSpPr>
          <p:cNvPr id="15" name="Text Box 14">
            <a:extLst>
              <a:ext uri="{FF2B5EF4-FFF2-40B4-BE49-F238E27FC236}">
                <a16:creationId xmlns:a16="http://schemas.microsoft.com/office/drawing/2014/main" id="{311D58D2-9B6C-3547-B154-63B415FB006A}"/>
              </a:ext>
            </a:extLst>
          </p:cNvPr>
          <p:cNvSpPr txBox="1">
            <a:spLocks noChangeArrowheads="1"/>
          </p:cNvSpPr>
          <p:nvPr/>
        </p:nvSpPr>
        <p:spPr bwMode="auto">
          <a:xfrm>
            <a:off x="7859712"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10.0.0.3</a:t>
            </a:r>
          </a:p>
        </p:txBody>
      </p:sp>
      <p:sp>
        <p:nvSpPr>
          <p:cNvPr id="16" name="Text Box 15">
            <a:extLst>
              <a:ext uri="{FF2B5EF4-FFF2-40B4-BE49-F238E27FC236}">
                <a16:creationId xmlns:a16="http://schemas.microsoft.com/office/drawing/2014/main" id="{FD582FC9-05E6-E844-9D70-3517202D4D7B}"/>
              </a:ext>
            </a:extLst>
          </p:cNvPr>
          <p:cNvSpPr txBox="1">
            <a:spLocks noChangeArrowheads="1"/>
          </p:cNvSpPr>
          <p:nvPr/>
        </p:nvSpPr>
        <p:spPr bwMode="auto">
          <a:xfrm>
            <a:off x="4217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10.0.0.4</a:t>
            </a:r>
          </a:p>
        </p:txBody>
      </p:sp>
      <p:sp>
        <p:nvSpPr>
          <p:cNvPr id="17" name="Line 16">
            <a:extLst>
              <a:ext uri="{FF2B5EF4-FFF2-40B4-BE49-F238E27FC236}">
                <a16:creationId xmlns:a16="http://schemas.microsoft.com/office/drawing/2014/main" id="{4C786196-807A-DA47-BA73-93F064BC9AE5}"/>
              </a:ext>
            </a:extLst>
          </p:cNvPr>
          <p:cNvSpPr>
            <a:spLocks noChangeShapeType="1"/>
          </p:cNvSpPr>
          <p:nvPr/>
        </p:nvSpPr>
        <p:spPr bwMode="auto">
          <a:xfrm flipH="1">
            <a:off x="4341813" y="2944813"/>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 name="Text Box 17">
            <a:extLst>
              <a:ext uri="{FF2B5EF4-FFF2-40B4-BE49-F238E27FC236}">
                <a16:creationId xmlns:a16="http://schemas.microsoft.com/office/drawing/2014/main" id="{7CEB553A-99F4-6C44-ABE6-9B30B0955B61}"/>
              </a:ext>
            </a:extLst>
          </p:cNvPr>
          <p:cNvSpPr txBox="1">
            <a:spLocks noChangeArrowheads="1"/>
          </p:cNvSpPr>
          <p:nvPr/>
        </p:nvSpPr>
        <p:spPr bwMode="auto">
          <a:xfrm>
            <a:off x="2324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138.76.29.7</a:t>
            </a:r>
          </a:p>
        </p:txBody>
      </p:sp>
      <p:sp>
        <p:nvSpPr>
          <p:cNvPr id="19" name="Line 18">
            <a:extLst>
              <a:ext uri="{FF2B5EF4-FFF2-40B4-BE49-F238E27FC236}">
                <a16:creationId xmlns:a16="http://schemas.microsoft.com/office/drawing/2014/main" id="{1B028D83-D3E8-2B45-B90C-BFA22001F0BE}"/>
              </a:ext>
            </a:extLst>
          </p:cNvPr>
          <p:cNvSpPr>
            <a:spLocks noChangeShapeType="1"/>
          </p:cNvSpPr>
          <p:nvPr/>
        </p:nvSpPr>
        <p:spPr bwMode="auto">
          <a:xfrm flipH="1">
            <a:off x="3502025" y="3271838"/>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0" name="Line 79">
            <a:extLst>
              <a:ext uri="{FF2B5EF4-FFF2-40B4-BE49-F238E27FC236}">
                <a16:creationId xmlns:a16="http://schemas.microsoft.com/office/drawing/2014/main" id="{D60281AC-6B19-8149-A441-58291AE0A37F}"/>
              </a:ext>
            </a:extLst>
          </p:cNvPr>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Text Box 81">
            <a:extLst>
              <a:ext uri="{FF2B5EF4-FFF2-40B4-BE49-F238E27FC236}">
                <a16:creationId xmlns:a16="http://schemas.microsoft.com/office/drawing/2014/main" id="{5335D8D1-D9FA-4948-805B-B3FC36103D4A}"/>
              </a:ext>
            </a:extLst>
          </p:cNvPr>
          <p:cNvSpPr txBox="1">
            <a:spLocks noChangeArrowheads="1"/>
          </p:cNvSpPr>
          <p:nvPr/>
        </p:nvSpPr>
        <p:spPr bwMode="auto">
          <a:xfrm>
            <a:off x="4716463" y="1674813"/>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t>local network</a:t>
            </a:r>
          </a:p>
          <a:p>
            <a:pPr algn="ctr"/>
            <a:r>
              <a:rPr lang="en-US" altLang="en-US" sz="1800" dirty="0"/>
              <a:t>(e.g., home network)</a:t>
            </a:r>
          </a:p>
          <a:p>
            <a:pPr algn="ctr"/>
            <a:r>
              <a:rPr lang="en-US" altLang="en-US" sz="1800" dirty="0"/>
              <a:t>10.0.0/24</a:t>
            </a:r>
          </a:p>
        </p:txBody>
      </p:sp>
      <p:sp>
        <p:nvSpPr>
          <p:cNvPr id="22" name="Line 82">
            <a:extLst>
              <a:ext uri="{FF2B5EF4-FFF2-40B4-BE49-F238E27FC236}">
                <a16:creationId xmlns:a16="http://schemas.microsoft.com/office/drawing/2014/main" id="{8AD4C68B-60FC-B344-8236-0FFA293FC532}"/>
              </a:ext>
            </a:extLst>
          </p:cNvPr>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 name="Line 83">
            <a:extLst>
              <a:ext uri="{FF2B5EF4-FFF2-40B4-BE49-F238E27FC236}">
                <a16:creationId xmlns:a16="http://schemas.microsoft.com/office/drawing/2014/main" id="{2542CA56-2AA3-674F-838A-33E26BD639D0}"/>
              </a:ext>
            </a:extLst>
          </p:cNvPr>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84">
            <a:extLst>
              <a:ext uri="{FF2B5EF4-FFF2-40B4-BE49-F238E27FC236}">
                <a16:creationId xmlns:a16="http://schemas.microsoft.com/office/drawing/2014/main" id="{39E5E53F-E25B-B14A-8465-51B78084E167}"/>
              </a:ext>
            </a:extLst>
          </p:cNvPr>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 name="Line 86">
            <a:extLst>
              <a:ext uri="{FF2B5EF4-FFF2-40B4-BE49-F238E27FC236}">
                <a16:creationId xmlns:a16="http://schemas.microsoft.com/office/drawing/2014/main" id="{147D78EA-7B1E-F34B-893A-46EC5C58D632}"/>
              </a:ext>
            </a:extLst>
          </p:cNvPr>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 name="Line 87">
            <a:extLst>
              <a:ext uri="{FF2B5EF4-FFF2-40B4-BE49-F238E27FC236}">
                <a16:creationId xmlns:a16="http://schemas.microsoft.com/office/drawing/2014/main" id="{78A0BE2F-8156-8C48-948D-548A5A679844}"/>
              </a:ext>
            </a:extLst>
          </p:cNvPr>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 name="Text Box 88">
            <a:extLst>
              <a:ext uri="{FF2B5EF4-FFF2-40B4-BE49-F238E27FC236}">
                <a16:creationId xmlns:a16="http://schemas.microsoft.com/office/drawing/2014/main" id="{9057C80B-D88F-4744-AAC6-549EC8E7E3DD}"/>
              </a:ext>
            </a:extLst>
          </p:cNvPr>
          <p:cNvSpPr txBox="1">
            <a:spLocks noChangeArrowheads="1"/>
          </p:cNvSpPr>
          <p:nvPr/>
        </p:nvSpPr>
        <p:spPr bwMode="auto">
          <a:xfrm>
            <a:off x="1654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t>rest of</a:t>
            </a:r>
          </a:p>
          <a:p>
            <a:pPr algn="ctr"/>
            <a:r>
              <a:rPr lang="en-US" altLang="en-US" sz="1800" dirty="0"/>
              <a:t>Internet</a:t>
            </a:r>
          </a:p>
        </p:txBody>
      </p:sp>
      <p:sp>
        <p:nvSpPr>
          <p:cNvPr id="28" name="Text Box 90">
            <a:extLst>
              <a:ext uri="{FF2B5EF4-FFF2-40B4-BE49-F238E27FC236}">
                <a16:creationId xmlns:a16="http://schemas.microsoft.com/office/drawing/2014/main" id="{573FE924-429D-994F-902F-37844822645E}"/>
              </a:ext>
            </a:extLst>
          </p:cNvPr>
          <p:cNvSpPr txBox="1">
            <a:spLocks noChangeArrowheads="1"/>
          </p:cNvSpPr>
          <p:nvPr/>
        </p:nvSpPr>
        <p:spPr bwMode="auto">
          <a:xfrm>
            <a:off x="4260850" y="4741863"/>
            <a:ext cx="353173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b="0" dirty="0">
                <a:solidFill>
                  <a:schemeClr val="accent2"/>
                </a:solidFill>
                <a:cs typeface="Arial" panose="020B0604020202020204" pitchFamily="34" charset="0"/>
              </a:rPr>
              <a:t>packets with source or </a:t>
            </a:r>
          </a:p>
          <a:p>
            <a:pPr>
              <a:lnSpc>
                <a:spcPct val="85000"/>
              </a:lnSpc>
            </a:pPr>
            <a:r>
              <a:rPr lang="en-US" altLang="en-US" sz="2000" b="0" dirty="0">
                <a:solidFill>
                  <a:schemeClr val="accent2"/>
                </a:solidFill>
                <a:cs typeface="Arial" panose="020B0604020202020204" pitchFamily="34" charset="0"/>
              </a:rPr>
              <a:t>destination in this network</a:t>
            </a:r>
          </a:p>
          <a:p>
            <a:pPr>
              <a:lnSpc>
                <a:spcPct val="85000"/>
              </a:lnSpc>
            </a:pPr>
            <a:r>
              <a:rPr lang="en-US" altLang="en-US" sz="2000" b="0" dirty="0">
                <a:solidFill>
                  <a:schemeClr val="accent2"/>
                </a:solidFill>
                <a:cs typeface="Arial" panose="020B0604020202020204" pitchFamily="34" charset="0"/>
              </a:rPr>
              <a:t>have 10.0.0/24 address for </a:t>
            </a:r>
          </a:p>
          <a:p>
            <a:pPr>
              <a:lnSpc>
                <a:spcPct val="85000"/>
              </a:lnSpc>
            </a:pPr>
            <a:r>
              <a:rPr lang="en-US" altLang="en-US" sz="2000" b="0" dirty="0">
                <a:solidFill>
                  <a:schemeClr val="accent2"/>
                </a:solidFill>
                <a:cs typeface="Arial" panose="020B0604020202020204" pitchFamily="34" charset="0"/>
              </a:rPr>
              <a:t>source, destination (as usual)</a:t>
            </a:r>
          </a:p>
        </p:txBody>
      </p:sp>
      <p:sp>
        <p:nvSpPr>
          <p:cNvPr id="29" name="Text Box 92">
            <a:extLst>
              <a:ext uri="{FF2B5EF4-FFF2-40B4-BE49-F238E27FC236}">
                <a16:creationId xmlns:a16="http://schemas.microsoft.com/office/drawing/2014/main" id="{1A2092D4-6BBB-7D4E-9A3E-EB9A7EE8229C}"/>
              </a:ext>
            </a:extLst>
          </p:cNvPr>
          <p:cNvSpPr txBox="1">
            <a:spLocks noChangeArrowheads="1"/>
          </p:cNvSpPr>
          <p:nvPr/>
        </p:nvSpPr>
        <p:spPr bwMode="auto">
          <a:xfrm>
            <a:off x="269875" y="4746625"/>
            <a:ext cx="3684588"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lnSpc>
                <a:spcPct val="85000"/>
              </a:lnSpc>
            </a:pPr>
            <a:r>
              <a:rPr lang="en-US" altLang="en-US" sz="2000" b="0" i="1" dirty="0">
                <a:solidFill>
                  <a:srgbClr val="0000FF"/>
                </a:solidFill>
                <a:cs typeface="Arial" panose="020B0604020202020204" pitchFamily="34" charset="0"/>
              </a:rPr>
              <a:t>all</a:t>
            </a:r>
            <a:r>
              <a:rPr lang="en-US" altLang="en-US" sz="2000" b="0" dirty="0">
                <a:solidFill>
                  <a:schemeClr val="accent2"/>
                </a:solidFill>
                <a:cs typeface="Arial" panose="020B0604020202020204" pitchFamily="34" charset="0"/>
              </a:rPr>
              <a:t> packets </a:t>
            </a:r>
            <a:r>
              <a:rPr lang="en-US" altLang="en-US" sz="2000" b="0" i="1" dirty="0">
                <a:solidFill>
                  <a:srgbClr val="0000FF"/>
                </a:solidFill>
                <a:cs typeface="Arial" panose="020B0604020202020204" pitchFamily="34" charset="0"/>
              </a:rPr>
              <a:t>leaving</a:t>
            </a:r>
            <a:r>
              <a:rPr lang="en-US" altLang="en-US" sz="2000" b="0" dirty="0">
                <a:solidFill>
                  <a:schemeClr val="accent2"/>
                </a:solidFill>
                <a:cs typeface="Arial" panose="020B0604020202020204" pitchFamily="34" charset="0"/>
              </a:rPr>
              <a:t> local</a:t>
            </a:r>
          </a:p>
          <a:p>
            <a:pPr algn="r">
              <a:lnSpc>
                <a:spcPct val="85000"/>
              </a:lnSpc>
            </a:pPr>
            <a:r>
              <a:rPr lang="en-US" altLang="en-US" sz="2000" b="0" dirty="0">
                <a:solidFill>
                  <a:schemeClr val="accent2"/>
                </a:solidFill>
                <a:cs typeface="Arial" panose="020B0604020202020204" pitchFamily="34" charset="0"/>
              </a:rPr>
              <a:t>network have </a:t>
            </a:r>
            <a:r>
              <a:rPr lang="en-US" altLang="en-US" sz="2000" b="0" i="1" dirty="0">
                <a:solidFill>
                  <a:schemeClr val="accent2"/>
                </a:solidFill>
                <a:cs typeface="Arial" panose="020B0604020202020204" pitchFamily="34" charset="0"/>
              </a:rPr>
              <a:t>same</a:t>
            </a:r>
            <a:r>
              <a:rPr lang="en-US" altLang="en-US" sz="2000" b="0" dirty="0">
                <a:solidFill>
                  <a:schemeClr val="accent2"/>
                </a:solidFill>
                <a:cs typeface="Arial" panose="020B0604020202020204" pitchFamily="34" charset="0"/>
              </a:rPr>
              <a:t> single source NAT IP address: 138.76.29.7,</a:t>
            </a:r>
            <a:r>
              <a:rPr lang="en-US" altLang="en-US" sz="2000" b="0" i="1" dirty="0">
                <a:solidFill>
                  <a:srgbClr val="0000FF"/>
                </a:solidFill>
                <a:cs typeface="Arial" panose="020B0604020202020204" pitchFamily="34" charset="0"/>
              </a:rPr>
              <a:t>different</a:t>
            </a:r>
            <a:r>
              <a:rPr lang="en-US" altLang="en-US" sz="2000" b="0" dirty="0">
                <a:solidFill>
                  <a:schemeClr val="accent2"/>
                </a:solidFill>
                <a:cs typeface="Arial" panose="020B0604020202020204" pitchFamily="34" charset="0"/>
              </a:rPr>
              <a:t> source port numbers</a:t>
            </a:r>
          </a:p>
        </p:txBody>
      </p:sp>
      <p:sp>
        <p:nvSpPr>
          <p:cNvPr id="30" name="Line 96">
            <a:extLst>
              <a:ext uri="{FF2B5EF4-FFF2-40B4-BE49-F238E27FC236}">
                <a16:creationId xmlns:a16="http://schemas.microsoft.com/office/drawing/2014/main" id="{21266BBF-607B-994B-A1D3-842BE539B7EA}"/>
              </a:ext>
            </a:extLst>
          </p:cNvPr>
          <p:cNvSpPr>
            <a:spLocks noChangeShapeType="1"/>
          </p:cNvSpPr>
          <p:nvPr/>
        </p:nvSpPr>
        <p:spPr bwMode="auto">
          <a:xfrm flipV="1">
            <a:off x="4818063"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 name="Line 97">
            <a:extLst>
              <a:ext uri="{FF2B5EF4-FFF2-40B4-BE49-F238E27FC236}">
                <a16:creationId xmlns:a16="http://schemas.microsoft.com/office/drawing/2014/main" id="{8DA389C8-4EF0-4A49-A61B-0A7220195400}"/>
              </a:ext>
            </a:extLst>
          </p:cNvPr>
          <p:cNvSpPr>
            <a:spLocks noChangeShapeType="1"/>
          </p:cNvSpPr>
          <p:nvPr/>
        </p:nvSpPr>
        <p:spPr bwMode="auto">
          <a:xfrm flipV="1">
            <a:off x="2706688" y="33083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2" name="Group 98">
            <a:extLst>
              <a:ext uri="{FF2B5EF4-FFF2-40B4-BE49-F238E27FC236}">
                <a16:creationId xmlns:a16="http://schemas.microsoft.com/office/drawing/2014/main" id="{F656E344-AFCA-F147-8818-BD3A92D69624}"/>
              </a:ext>
            </a:extLst>
          </p:cNvPr>
          <p:cNvGrpSpPr>
            <a:grpSpLocks/>
          </p:cNvGrpSpPr>
          <p:nvPr/>
        </p:nvGrpSpPr>
        <p:grpSpPr bwMode="auto">
          <a:xfrm>
            <a:off x="3633788" y="3059113"/>
            <a:ext cx="900112" cy="347662"/>
            <a:chOff x="4396" y="1245"/>
            <a:chExt cx="672" cy="248"/>
          </a:xfrm>
        </p:grpSpPr>
        <p:sp>
          <p:nvSpPr>
            <p:cNvPr id="33" name="Oval 407">
              <a:extLst>
                <a:ext uri="{FF2B5EF4-FFF2-40B4-BE49-F238E27FC236}">
                  <a16:creationId xmlns:a16="http://schemas.microsoft.com/office/drawing/2014/main" id="{E7F35E4C-E761-3443-AB94-3E6D38E431A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4" name="Rectangle 410">
              <a:extLst>
                <a:ext uri="{FF2B5EF4-FFF2-40B4-BE49-F238E27FC236}">
                  <a16:creationId xmlns:a16="http://schemas.microsoft.com/office/drawing/2014/main" id="{33F1BB3A-EF78-CF46-A105-8AA750C3488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5" name="Oval 411">
              <a:extLst>
                <a:ext uri="{FF2B5EF4-FFF2-40B4-BE49-F238E27FC236}">
                  <a16:creationId xmlns:a16="http://schemas.microsoft.com/office/drawing/2014/main" id="{6CD2F540-25A7-B142-AEE2-C89B67ED678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6" name="Group 102">
              <a:extLst>
                <a:ext uri="{FF2B5EF4-FFF2-40B4-BE49-F238E27FC236}">
                  <a16:creationId xmlns:a16="http://schemas.microsoft.com/office/drawing/2014/main" id="{6067B3F3-56F7-D742-A586-6BF7336F49E8}"/>
                </a:ext>
              </a:extLst>
            </p:cNvPr>
            <p:cNvGrpSpPr>
              <a:grpSpLocks/>
            </p:cNvGrpSpPr>
            <p:nvPr/>
          </p:nvGrpSpPr>
          <p:grpSpPr bwMode="auto">
            <a:xfrm>
              <a:off x="4530" y="1287"/>
              <a:ext cx="377" cy="75"/>
              <a:chOff x="2468" y="1332"/>
              <a:chExt cx="310" cy="60"/>
            </a:xfrm>
          </p:grpSpPr>
          <p:sp>
            <p:nvSpPr>
              <p:cNvPr id="39" name="Freeform 103">
                <a:extLst>
                  <a:ext uri="{FF2B5EF4-FFF2-40B4-BE49-F238E27FC236}">
                    <a16:creationId xmlns:a16="http://schemas.microsoft.com/office/drawing/2014/main" id="{ED4334B2-7B56-9947-84BA-0084C468E5F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104">
                <a:extLst>
                  <a:ext uri="{FF2B5EF4-FFF2-40B4-BE49-F238E27FC236}">
                    <a16:creationId xmlns:a16="http://schemas.microsoft.com/office/drawing/2014/main" id="{06647A71-16E2-DD42-AB63-FC55653E772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 name="Line 105">
              <a:extLst>
                <a:ext uri="{FF2B5EF4-FFF2-40B4-BE49-F238E27FC236}">
                  <a16:creationId xmlns:a16="http://schemas.microsoft.com/office/drawing/2014/main" id="{714CA624-E0DF-394C-9E53-F19A1559CB58}"/>
                </a:ext>
              </a:extLst>
            </p:cNvPr>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06">
              <a:extLst>
                <a:ext uri="{FF2B5EF4-FFF2-40B4-BE49-F238E27FC236}">
                  <a16:creationId xmlns:a16="http://schemas.microsoft.com/office/drawing/2014/main" id="{BECF10EF-2633-8B4E-9AD5-C40423DE66BA}"/>
                </a:ext>
              </a:extLst>
            </p:cNvPr>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 name="Group 107">
            <a:extLst>
              <a:ext uri="{FF2B5EF4-FFF2-40B4-BE49-F238E27FC236}">
                <a16:creationId xmlns:a16="http://schemas.microsoft.com/office/drawing/2014/main" id="{08E1BBD1-9B3D-5C47-A049-F7A04CF6829D}"/>
              </a:ext>
            </a:extLst>
          </p:cNvPr>
          <p:cNvGrpSpPr>
            <a:grpSpLocks/>
          </p:cNvGrpSpPr>
          <p:nvPr/>
        </p:nvGrpSpPr>
        <p:grpSpPr bwMode="auto">
          <a:xfrm flipH="1">
            <a:off x="7207250" y="2239963"/>
            <a:ext cx="641350" cy="558800"/>
            <a:chOff x="-44" y="1473"/>
            <a:chExt cx="981" cy="1105"/>
          </a:xfrm>
        </p:grpSpPr>
        <p:pic>
          <p:nvPicPr>
            <p:cNvPr id="42" name="Picture 108" descr="desktop_computer_stylized_medium">
              <a:extLst>
                <a:ext uri="{FF2B5EF4-FFF2-40B4-BE49-F238E27FC236}">
                  <a16:creationId xmlns:a16="http://schemas.microsoft.com/office/drawing/2014/main" id="{06217CA9-3939-D24C-9BE3-65337A598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109">
              <a:extLst>
                <a:ext uri="{FF2B5EF4-FFF2-40B4-BE49-F238E27FC236}">
                  <a16:creationId xmlns:a16="http://schemas.microsoft.com/office/drawing/2014/main" id="{5AE51AAA-7640-3E47-BF44-CFE029C42D1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 name="Group 110">
            <a:extLst>
              <a:ext uri="{FF2B5EF4-FFF2-40B4-BE49-F238E27FC236}">
                <a16:creationId xmlns:a16="http://schemas.microsoft.com/office/drawing/2014/main" id="{235A20DC-F090-4D40-A06F-80C263E405A1}"/>
              </a:ext>
            </a:extLst>
          </p:cNvPr>
          <p:cNvGrpSpPr>
            <a:grpSpLocks/>
          </p:cNvGrpSpPr>
          <p:nvPr/>
        </p:nvGrpSpPr>
        <p:grpSpPr bwMode="auto">
          <a:xfrm flipH="1">
            <a:off x="7246938" y="2916238"/>
            <a:ext cx="641350" cy="558800"/>
            <a:chOff x="-44" y="1473"/>
            <a:chExt cx="981" cy="1105"/>
          </a:xfrm>
        </p:grpSpPr>
        <p:pic>
          <p:nvPicPr>
            <p:cNvPr id="45" name="Picture 111" descr="desktop_computer_stylized_medium">
              <a:extLst>
                <a:ext uri="{FF2B5EF4-FFF2-40B4-BE49-F238E27FC236}">
                  <a16:creationId xmlns:a16="http://schemas.microsoft.com/office/drawing/2014/main" id="{E3D5922C-EF4D-0B49-B10A-341A23F28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112">
              <a:extLst>
                <a:ext uri="{FF2B5EF4-FFF2-40B4-BE49-F238E27FC236}">
                  <a16:creationId xmlns:a16="http://schemas.microsoft.com/office/drawing/2014/main" id="{4CD4DA90-9C6C-7847-9567-A3C9D2DC65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7" name="Group 113">
            <a:extLst>
              <a:ext uri="{FF2B5EF4-FFF2-40B4-BE49-F238E27FC236}">
                <a16:creationId xmlns:a16="http://schemas.microsoft.com/office/drawing/2014/main" id="{2B3E9826-C5D4-8B4F-8B52-C552F9D60BD8}"/>
              </a:ext>
            </a:extLst>
          </p:cNvPr>
          <p:cNvGrpSpPr>
            <a:grpSpLocks/>
          </p:cNvGrpSpPr>
          <p:nvPr/>
        </p:nvGrpSpPr>
        <p:grpSpPr bwMode="auto">
          <a:xfrm flipH="1">
            <a:off x="7254875" y="3670300"/>
            <a:ext cx="641350" cy="558800"/>
            <a:chOff x="-44" y="1473"/>
            <a:chExt cx="981" cy="1105"/>
          </a:xfrm>
        </p:grpSpPr>
        <p:pic>
          <p:nvPicPr>
            <p:cNvPr id="48" name="Picture 114" descr="desktop_computer_stylized_medium">
              <a:extLst>
                <a:ext uri="{FF2B5EF4-FFF2-40B4-BE49-F238E27FC236}">
                  <a16:creationId xmlns:a16="http://schemas.microsoft.com/office/drawing/2014/main" id="{CD08601D-58E2-4944-A946-B926693F0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reeform 115">
              <a:extLst>
                <a:ext uri="{FF2B5EF4-FFF2-40B4-BE49-F238E27FC236}">
                  <a16:creationId xmlns:a16="http://schemas.microsoft.com/office/drawing/2014/main" id="{31CF552C-D6D8-C940-976B-84290B4DE08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356747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20</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
        <p:nvSpPr>
          <p:cNvPr id="4" name="Slide Number Placeholder 3">
            <a:extLst>
              <a:ext uri="{FF2B5EF4-FFF2-40B4-BE49-F238E27FC236}">
                <a16:creationId xmlns:a16="http://schemas.microsoft.com/office/drawing/2014/main" id="{894BF742-3ECD-964E-9961-C84BFAB7B683}"/>
              </a:ext>
            </a:extLst>
          </p:cNvPr>
          <p:cNvSpPr>
            <a:spLocks noGrp="1"/>
          </p:cNvSpPr>
          <p:nvPr>
            <p:ph type="sldNum" sz="quarter" idx="12"/>
          </p:nvPr>
        </p:nvSpPr>
        <p:spPr/>
        <p:txBody>
          <a:bodyPr/>
          <a:lstStyle/>
          <a:p>
            <a:fld id="{A190D881-957A-7944-A8D0-1584E528B88F}" type="slidenum">
              <a:rPr lang="en-US" smtClean="0"/>
              <a:pPr/>
              <a:t>21</a:t>
            </a:fld>
            <a:endParaRPr lang="en-US"/>
          </a:p>
        </p:txBody>
      </p:sp>
      <p:sp>
        <p:nvSpPr>
          <p:cNvPr id="2" name="Date Placeholder 1">
            <a:extLst>
              <a:ext uri="{FF2B5EF4-FFF2-40B4-BE49-F238E27FC236}">
                <a16:creationId xmlns:a16="http://schemas.microsoft.com/office/drawing/2014/main" id="{BB9E298B-D05B-3F39-7DE2-3204269C81F2}"/>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1357142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a:extLst>
              <a:ext uri="{FF2B5EF4-FFF2-40B4-BE49-F238E27FC236}">
                <a16:creationId xmlns:a16="http://schemas.microsoft.com/office/drawing/2014/main" id="{451696B8-1BF8-B148-925F-4B4ECDCC6A99}"/>
              </a:ext>
            </a:extLst>
          </p:cNvPr>
          <p:cNvSpPr>
            <a:spLocks noGrp="1"/>
          </p:cNvSpPr>
          <p:nvPr>
            <p:ph type="sldNum" sz="quarter" idx="12"/>
          </p:nvPr>
        </p:nvSpPr>
        <p:spPr/>
        <p:txBody>
          <a:bodyPr/>
          <a:lstStyle/>
          <a:p>
            <a:fld id="{A190D881-957A-7944-A8D0-1584E528B88F}" type="slidenum">
              <a:rPr lang="en-US" smtClean="0"/>
              <a:pPr/>
              <a:t>24</a:t>
            </a:fld>
            <a:endParaRPr lang="en-US"/>
          </a:p>
        </p:txBody>
      </p:sp>
      <p:sp>
        <p:nvSpPr>
          <p:cNvPr id="2" name="Date Placeholder 1">
            <a:extLst>
              <a:ext uri="{FF2B5EF4-FFF2-40B4-BE49-F238E27FC236}">
                <a16:creationId xmlns:a16="http://schemas.microsoft.com/office/drawing/2014/main" id="{844327DA-EA32-6ACE-D82A-A10F618D9C7E}"/>
              </a:ext>
            </a:extLst>
          </p:cNvPr>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a:extLst>
              <a:ext uri="{FF2B5EF4-FFF2-40B4-BE49-F238E27FC236}">
                <a16:creationId xmlns:a16="http://schemas.microsoft.com/office/drawing/2014/main" id="{E9B396DA-E921-4C13-01BE-328BFCFCC556}"/>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is possible</a:t>
            </a:r>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8279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27</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59892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Teaching evaluations</a:t>
            </a:r>
          </a:p>
          <a:p>
            <a:pPr lvl="1"/>
            <a:r>
              <a:rPr lang="en-US" dirty="0"/>
              <a:t>75% or higher completion rate will result in </a:t>
            </a:r>
            <a:r>
              <a:rPr lang="en-US" dirty="0">
                <a:solidFill>
                  <a:srgbClr val="0000FF"/>
                </a:solidFill>
              </a:rPr>
              <a:t>+1 on the final grade for everyone</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29</a:t>
            </a:fld>
            <a:endParaRPr lang="en-US"/>
          </a:p>
        </p:txBody>
      </p:sp>
    </p:spTree>
    <p:extLst>
      <p:ext uri="{BB962C8B-B14F-4D97-AF65-F5344CB8AC3E}">
        <p14:creationId xmlns:p14="http://schemas.microsoft.com/office/powerpoint/2010/main" val="158619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9098-83B6-1C45-B0B9-EE9B1888A75E}"/>
              </a:ext>
            </a:extLst>
          </p:cNvPr>
          <p:cNvSpPr>
            <a:spLocks noGrp="1"/>
          </p:cNvSpPr>
          <p:nvPr>
            <p:ph type="title"/>
          </p:nvPr>
        </p:nvSpPr>
        <p:spPr/>
        <p:txBody>
          <a:bodyPr/>
          <a:lstStyle/>
          <a:p>
            <a:r>
              <a:rPr lang="en-US" dirty="0"/>
              <a:t>NAT-enabled device must</a:t>
            </a:r>
          </a:p>
        </p:txBody>
      </p:sp>
      <p:sp>
        <p:nvSpPr>
          <p:cNvPr id="3" name="Content Placeholder 2">
            <a:extLst>
              <a:ext uri="{FF2B5EF4-FFF2-40B4-BE49-F238E27FC236}">
                <a16:creationId xmlns:a16="http://schemas.microsoft.com/office/drawing/2014/main" id="{BEA41877-E643-6D45-B49E-1AF53BED2C53}"/>
              </a:ext>
            </a:extLst>
          </p:cNvPr>
          <p:cNvSpPr>
            <a:spLocks noGrp="1"/>
          </p:cNvSpPr>
          <p:nvPr>
            <p:ph idx="1"/>
          </p:nvPr>
        </p:nvSpPr>
        <p:spPr/>
        <p:txBody>
          <a:bodyPr/>
          <a:lstStyle/>
          <a:p>
            <a:r>
              <a:rPr lang="en-US" sz="2400" dirty="0"/>
              <a:t>Outgoing: </a:t>
            </a:r>
            <a:r>
              <a:rPr lang="en-US" sz="2400" dirty="0">
                <a:solidFill>
                  <a:srgbClr val="0000FF"/>
                </a:solidFill>
              </a:rPr>
              <a:t>replace</a:t>
            </a:r>
            <a:r>
              <a:rPr lang="en-US" sz="2400" dirty="0"/>
              <a:t> (source IP address, port #) of every outgoing packet to (NAT IP address, new port #)</a:t>
            </a:r>
          </a:p>
          <a:p>
            <a:pPr lvl="1"/>
            <a:r>
              <a:rPr lang="en-US" sz="2000" dirty="0"/>
              <a:t>remote clients/servers will respond using (NAT IP address, new port #) as destination </a:t>
            </a:r>
            <a:r>
              <a:rPr lang="en-US" sz="2000" dirty="0" err="1"/>
              <a:t>addr</a:t>
            </a:r>
            <a:br>
              <a:rPr lang="en-US" sz="2000" dirty="0"/>
            </a:br>
            <a:endParaRPr lang="en-US" sz="2000" dirty="0"/>
          </a:p>
          <a:p>
            <a:r>
              <a:rPr lang="en-US" sz="2400" dirty="0">
                <a:solidFill>
                  <a:srgbClr val="0000FF"/>
                </a:solidFill>
              </a:rPr>
              <a:t>Remember</a:t>
            </a:r>
            <a:r>
              <a:rPr lang="en-US" sz="2400" dirty="0"/>
              <a:t> (in NAT translation table) every (source IP address, port #)  to (NAT IP address, new port #) translation pair</a:t>
            </a:r>
            <a:br>
              <a:rPr lang="en-US" sz="2400" dirty="0"/>
            </a:br>
            <a:endParaRPr lang="en-US" sz="2400" dirty="0"/>
          </a:p>
          <a:p>
            <a:r>
              <a:rPr lang="en-US" sz="2400" dirty="0"/>
              <a:t>Incoming: </a:t>
            </a:r>
            <a:r>
              <a:rPr lang="en-US" sz="2400" dirty="0">
                <a:solidFill>
                  <a:srgbClr val="0000FF"/>
                </a:solidFill>
              </a:rPr>
              <a:t>replace</a:t>
            </a:r>
            <a:r>
              <a:rPr lang="en-US" sz="2400" dirty="0"/>
              <a:t> (NAT IP address, new port #) in </a:t>
            </a:r>
            <a:r>
              <a:rPr lang="en-US" sz="2400" dirty="0" err="1"/>
              <a:t>dest</a:t>
            </a:r>
            <a:r>
              <a:rPr lang="en-US" sz="2400" dirty="0"/>
              <a:t> fields of every incoming packet with corresponding (source IP address, port #) stored in NAT table</a:t>
            </a:r>
          </a:p>
        </p:txBody>
      </p:sp>
      <p:sp>
        <p:nvSpPr>
          <p:cNvPr id="4" name="Date Placeholder 3">
            <a:extLst>
              <a:ext uri="{FF2B5EF4-FFF2-40B4-BE49-F238E27FC236}">
                <a16:creationId xmlns:a16="http://schemas.microsoft.com/office/drawing/2014/main" id="{1AF39BE2-359B-FF49-AF4F-8F3E71EBB2BA}"/>
              </a:ext>
            </a:extLst>
          </p:cNvPr>
          <p:cNvSpPr>
            <a:spLocks noGrp="1"/>
          </p:cNvSpPr>
          <p:nvPr>
            <p:ph type="dt" sz="half" idx="10"/>
          </p:nvPr>
        </p:nvSpPr>
        <p:spPr/>
        <p:txBody>
          <a:bodyPr/>
          <a:lstStyle/>
          <a:p>
            <a:r>
              <a:rPr lang="en-US"/>
              <a:t>April 3, 2024</a:t>
            </a:r>
            <a:endParaRPr lang="en-US" sz="1050" b="0" dirty="0">
              <a:latin typeface="Times New Roman" charset="0"/>
            </a:endParaRPr>
          </a:p>
        </p:txBody>
      </p:sp>
      <p:sp>
        <p:nvSpPr>
          <p:cNvPr id="5" name="Footer Placeholder 4">
            <a:extLst>
              <a:ext uri="{FF2B5EF4-FFF2-40B4-BE49-F238E27FC236}">
                <a16:creationId xmlns:a16="http://schemas.microsoft.com/office/drawing/2014/main" id="{A38429AC-F012-9749-9627-2A5E29CFF914}"/>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a:extLst>
              <a:ext uri="{FF2B5EF4-FFF2-40B4-BE49-F238E27FC236}">
                <a16:creationId xmlns:a16="http://schemas.microsoft.com/office/drawing/2014/main" id="{6203379F-D972-F948-8EA1-AF559458D7A4}"/>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64452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 802.11a*</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965455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April 3, 2024</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31</a:t>
            </a:fld>
            <a:endParaRPr lang="en-US"/>
          </a:p>
        </p:txBody>
      </p:sp>
    </p:spTree>
    <p:extLst>
      <p:ext uri="{BB962C8B-B14F-4D97-AF65-F5344CB8AC3E}">
        <p14:creationId xmlns:p14="http://schemas.microsoft.com/office/powerpoint/2010/main" val="626775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32</a:t>
            </a:fld>
            <a:endParaRPr lang="en-US"/>
          </a:p>
        </p:txBody>
      </p:sp>
    </p:spTree>
    <p:extLst>
      <p:ext uri="{BB962C8B-B14F-4D97-AF65-F5344CB8AC3E}">
        <p14:creationId xmlns:p14="http://schemas.microsoft.com/office/powerpoint/2010/main" val="1848378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39</a:t>
            </a:fld>
            <a:endParaRPr lang="en-US"/>
          </a:p>
        </p:txBody>
      </p:sp>
    </p:spTree>
    <p:extLst>
      <p:ext uri="{BB962C8B-B14F-4D97-AF65-F5344CB8AC3E}">
        <p14:creationId xmlns:p14="http://schemas.microsoft.com/office/powerpoint/2010/main" val="75550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631649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714626"/>
            <a:ext cx="5356225" cy="3871913"/>
            <a:chOff x="268" y="1113"/>
            <a:chExt cx="3374" cy="2439"/>
          </a:xfrm>
        </p:grpSpPr>
        <p:sp>
          <p:nvSpPr>
            <p:cNvPr id="29747" name="Line 94"/>
            <p:cNvSpPr>
              <a:spLocks noChangeShapeType="1"/>
            </p:cNvSpPr>
            <p:nvPr/>
          </p:nvSpPr>
          <p:spPr bwMode="auto">
            <a:xfrm flipH="1" flipV="1">
              <a:off x="1587" y="1113"/>
              <a:ext cx="493" cy="254"/>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25"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AP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44926" y="3238501"/>
            <a:ext cx="4110038" cy="2125663"/>
            <a:chOff x="2422" y="1770"/>
            <a:chExt cx="2589" cy="1339"/>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flipH="1">
              <a:off x="2422" y="1770"/>
              <a:ext cx="597"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R1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40</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534173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11808"/>
                                        </p:tgtEl>
                                        <p:attrNameLst>
                                          <p:attrName>style.visibility</p:attrName>
                                        </p:attrNameLst>
                                      </p:cBhvr>
                                      <p:to>
                                        <p:strVal val="visible"/>
                                      </p:to>
                                    </p:set>
                                    <p:animEffect transition="in" filter="wipe(right)">
                                      <p:cBhvr>
                                        <p:cTn id="7" dur="1000"/>
                                        <p:tgtEl>
                                          <p:spTgt spid="4118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11805"/>
                                        </p:tgtEl>
                                        <p:attrNameLst>
                                          <p:attrName>style.visibility</p:attrName>
                                        </p:attrNameLst>
                                      </p:cBhvr>
                                      <p:to>
                                        <p:strVal val="visible"/>
                                      </p:to>
                                    </p:set>
                                    <p:animEffect transition="in" filter="wipe(right)">
                                      <p:cBhvr>
                                        <p:cTn id="12" dur="1000"/>
                                        <p:tgtEl>
                                          <p:spTgt spid="411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41</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42</a:t>
            </a:fld>
            <a:endParaRPr lang="en-US"/>
          </a:p>
        </p:txBody>
      </p:sp>
    </p:spTree>
    <p:extLst>
      <p:ext uri="{BB962C8B-B14F-4D97-AF65-F5344CB8AC3E}">
        <p14:creationId xmlns:p14="http://schemas.microsoft.com/office/powerpoint/2010/main" val="1608765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 (PAN)</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April 3, 2024</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43</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
        <p:nvSpPr>
          <p:cNvPr id="2" name="Footer Placeholder 1">
            <a:extLst>
              <a:ext uri="{FF2B5EF4-FFF2-40B4-BE49-F238E27FC236}">
                <a16:creationId xmlns:a16="http://schemas.microsoft.com/office/drawing/2014/main" id="{BD627A9E-08D2-2C41-B1AA-90BEA49767B5}"/>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7715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
        <p:nvSpPr>
          <p:cNvPr id="3" name="Footer Placeholder 2">
            <a:extLst>
              <a:ext uri="{FF2B5EF4-FFF2-40B4-BE49-F238E27FC236}">
                <a16:creationId xmlns:a16="http://schemas.microsoft.com/office/drawing/2014/main" id="{D37C5A16-1BD3-194C-902F-DC17987FF158}"/>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1490454475</TotalTime>
  <Pages>7</Pages>
  <Words>2744</Words>
  <Application>Microsoft Macintosh PowerPoint</Application>
  <PresentationFormat>On-screen Show (4:3)</PresentationFormat>
  <Paragraphs>631</Paragraphs>
  <Slides>44</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ＭＳ Ｐゴシック</vt:lpstr>
      <vt:lpstr>Arial</vt:lpstr>
      <vt:lpstr>Arial Black</vt:lpstr>
      <vt:lpstr>Gill Sans</vt:lpstr>
      <vt:lpstr>Monotype Sorts</vt:lpstr>
      <vt:lpstr>Symbol</vt:lpstr>
      <vt:lpstr>Times New Roman</vt:lpstr>
      <vt:lpstr>Wingdings</vt:lpstr>
      <vt:lpstr>dbllineb</vt:lpstr>
      <vt:lpstr>Clip</vt:lpstr>
      <vt:lpstr>EECS 489 Computer Networks  Winter 2024</vt:lpstr>
      <vt:lpstr>Network Address Translation (NAT)</vt:lpstr>
      <vt:lpstr>NAT-enabled device must</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Why do we need Address 3?</vt:lpstr>
      <vt:lpstr>802.11: Mobility within same subnet</vt:lpstr>
      <vt:lpstr>802.15: Personal Area Network (PAN)</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Mosharaf  Chowdhury</cp:lastModifiedBy>
  <cp:revision>1292</cp:revision>
  <cp:lastPrinted>1999-09-08T17:25:07Z</cp:lastPrinted>
  <dcterms:created xsi:type="dcterms:W3CDTF">2014-01-14T18:15:50Z</dcterms:created>
  <dcterms:modified xsi:type="dcterms:W3CDTF">2024-04-03T14:14:27Z</dcterms:modified>
  <cp:category/>
</cp:coreProperties>
</file>