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42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27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7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5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7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39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05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70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7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4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6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8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Isaac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Here is my cut at the ‘Actions’. It is very close to our discussion on Thursday</a:t>
            </a:r>
          </a:p>
          <a:p>
            <a:r>
              <a:rPr lang="en-CA" dirty="0" smtClean="0"/>
              <a:t>Three things to note:</a:t>
            </a:r>
          </a:p>
          <a:p>
            <a:pPr lvl="1"/>
            <a:r>
              <a:rPr lang="en-CA" dirty="0" smtClean="0"/>
              <a:t>Actions are bundled by Business </a:t>
            </a:r>
            <a:r>
              <a:rPr lang="en-CA" dirty="0" smtClean="0"/>
              <a:t>Function (leadership, marketing, sales, etc.) </a:t>
            </a:r>
            <a:r>
              <a:rPr lang="en-CA" dirty="0" smtClean="0"/>
              <a:t>Any c</a:t>
            </a:r>
            <a:r>
              <a:rPr lang="en-CA" dirty="0" smtClean="0"/>
              <a:t>osts </a:t>
            </a:r>
            <a:r>
              <a:rPr lang="en-CA" dirty="0" smtClean="0"/>
              <a:t>and effects apply to that function.</a:t>
            </a:r>
          </a:p>
          <a:p>
            <a:pPr lvl="1"/>
            <a:r>
              <a:rPr lang="en-CA" dirty="0" smtClean="0"/>
              <a:t>Some but by no means all </a:t>
            </a:r>
            <a:r>
              <a:rPr lang="en-CA" dirty="0" smtClean="0"/>
              <a:t>Actions have costs </a:t>
            </a:r>
            <a:r>
              <a:rPr lang="en-CA" dirty="0" smtClean="0"/>
              <a:t>. Most effects are on  the indexes. The </a:t>
            </a:r>
            <a:r>
              <a:rPr lang="en-CA" dirty="0" smtClean="0"/>
              <a:t>lists are contained in the two excel files attached</a:t>
            </a:r>
          </a:p>
          <a:p>
            <a:pPr lvl="1"/>
            <a:r>
              <a:rPr lang="en-CA" dirty="0" smtClean="0"/>
              <a:t>Different lists of Actions apply in different periods. </a:t>
            </a:r>
            <a:endParaRPr lang="en-CA" dirty="0" smtClean="0"/>
          </a:p>
          <a:p>
            <a:pPr lvl="2"/>
            <a:r>
              <a:rPr lang="en-CA" dirty="0" smtClean="0"/>
              <a:t>Legacy </a:t>
            </a:r>
            <a:r>
              <a:rPr lang="en-CA" dirty="0" smtClean="0"/>
              <a:t>p1-p3; </a:t>
            </a:r>
            <a:r>
              <a:rPr lang="en-CA" dirty="0" smtClean="0"/>
              <a:t>(all functions)</a:t>
            </a:r>
          </a:p>
          <a:p>
            <a:pPr lvl="2"/>
            <a:r>
              <a:rPr lang="en-CA" dirty="0" smtClean="0"/>
              <a:t>Legacy p4-7 </a:t>
            </a:r>
            <a:r>
              <a:rPr lang="en-CA" dirty="0" smtClean="0"/>
              <a:t>(leadership only); </a:t>
            </a:r>
            <a:endParaRPr lang="en-CA" dirty="0" smtClean="0"/>
          </a:p>
          <a:p>
            <a:pPr lvl="2"/>
            <a:r>
              <a:rPr lang="en-CA" dirty="0" smtClean="0"/>
              <a:t>Legacy p5-p8</a:t>
            </a:r>
            <a:r>
              <a:rPr lang="en-CA" dirty="0"/>
              <a:t> </a:t>
            </a:r>
            <a:r>
              <a:rPr lang="en-CA" dirty="0" smtClean="0"/>
              <a:t>(other functions only)</a:t>
            </a:r>
            <a:endParaRPr lang="en-CA" dirty="0" smtClean="0"/>
          </a:p>
          <a:p>
            <a:pPr lvl="2"/>
            <a:r>
              <a:rPr lang="en-CA" dirty="0" smtClean="0"/>
              <a:t>NewCo p4-7 (Leadership only)</a:t>
            </a:r>
          </a:p>
          <a:p>
            <a:pPr lvl="2"/>
            <a:r>
              <a:rPr lang="en-CA" dirty="0" smtClean="0"/>
              <a:t>NewCo </a:t>
            </a:r>
            <a:r>
              <a:rPr lang="en-CA" dirty="0" smtClean="0"/>
              <a:t>p4-p8. </a:t>
            </a:r>
            <a:r>
              <a:rPr lang="en-CA" dirty="0" smtClean="0"/>
              <a:t>(other functions only)</a:t>
            </a:r>
          </a:p>
          <a:p>
            <a:pPr lvl="1"/>
            <a:r>
              <a:rPr lang="en-CA" dirty="0"/>
              <a:t>T</a:t>
            </a:r>
            <a:r>
              <a:rPr lang="en-CA" dirty="0" smtClean="0"/>
              <a:t>hese </a:t>
            </a:r>
            <a:r>
              <a:rPr lang="en-CA" dirty="0" smtClean="0"/>
              <a:t>changes reflect the shifting strategy required in the real world.</a:t>
            </a:r>
          </a:p>
          <a:p>
            <a:pPr lvl="1"/>
            <a:r>
              <a:rPr lang="en-CA" dirty="0" smtClean="0"/>
              <a:t>We will, eventually, put restrictions on the number of actions that can be selected in any period – but do not worry about this yet. 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840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838200"/>
            <a:ext cx="1219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Leadership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Marketing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Sales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Support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8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Logistics &amp; IT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07345" y="1295400"/>
            <a:ext cx="810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90600" y="190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√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286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2667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3048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600" y="3429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3810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4191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600" y="4572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0600" y="4953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0600" y="5334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0600" y="571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2" name="Action Button: Help 21">
            <a:hlinkClick r:id="" action="ppaction://noaction" highlightClick="1"/>
          </p:cNvPr>
          <p:cNvSpPr/>
          <p:nvPr/>
        </p:nvSpPr>
        <p:spPr>
          <a:xfrm>
            <a:off x="4724400" y="1828800"/>
            <a:ext cx="304800" cy="304800"/>
          </a:xfrm>
          <a:prstGeom prst="actionButtonHelp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0" y="1828800"/>
            <a:ext cx="319068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This is an example of an Action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0" y="2221468"/>
            <a:ext cx="307526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This is an example of an Action</a:t>
            </a:r>
            <a:endParaRPr lang="en-CA" dirty="0"/>
          </a:p>
        </p:txBody>
      </p:sp>
      <p:sp>
        <p:nvSpPr>
          <p:cNvPr id="25" name="Rectangle 24"/>
          <p:cNvSpPr/>
          <p:nvPr/>
        </p:nvSpPr>
        <p:spPr>
          <a:xfrm>
            <a:off x="73914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Prodt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Devel</a:t>
            </a:r>
            <a:r>
              <a:rPr lang="en-CA" dirty="0" smtClean="0">
                <a:solidFill>
                  <a:schemeClr val="tx1"/>
                </a:solidFill>
              </a:rPr>
              <a:t>.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3685" y="1371600"/>
            <a:ext cx="837088" cy="50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900" dirty="0" smtClean="0"/>
              <a:t>Click</a:t>
            </a:r>
          </a:p>
          <a:p>
            <a:pPr algn="ctr"/>
            <a:r>
              <a:rPr lang="en-CA" sz="900" dirty="0" smtClean="0"/>
              <a:t>To Activate </a:t>
            </a:r>
            <a:br>
              <a:rPr lang="en-CA" sz="900" dirty="0" smtClean="0"/>
            </a:br>
            <a:r>
              <a:rPr lang="en-CA" sz="900" dirty="0" smtClean="0"/>
              <a:t>or de-activate</a:t>
            </a:r>
            <a:endParaRPr lang="en-CA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6172200" y="1600200"/>
            <a:ext cx="242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Committed Expenditure</a:t>
            </a:r>
            <a:endParaRPr lang="en-CA" dirty="0"/>
          </a:p>
        </p:txBody>
      </p:sp>
      <p:sp>
        <p:nvSpPr>
          <p:cNvPr id="31" name="Rectangle 30"/>
          <p:cNvSpPr/>
          <p:nvPr/>
        </p:nvSpPr>
        <p:spPr>
          <a:xfrm>
            <a:off x="6172200" y="2133600"/>
            <a:ext cx="237359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Sum of selected Action costs this period</a:t>
            </a:r>
            <a:endParaRPr lang="en-CA" dirty="0"/>
          </a:p>
        </p:txBody>
      </p:sp>
      <p:sp>
        <p:nvSpPr>
          <p:cNvPr id="32" name="Rectangle 31"/>
          <p:cNvSpPr/>
          <p:nvPr/>
        </p:nvSpPr>
        <p:spPr>
          <a:xfrm>
            <a:off x="6172200" y="4572000"/>
            <a:ext cx="242649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Cancel</a:t>
            </a:r>
            <a:endParaRPr lang="en-CA" dirty="0"/>
          </a:p>
        </p:txBody>
      </p:sp>
      <p:sp>
        <p:nvSpPr>
          <p:cNvPr id="33" name="Rectangle 32"/>
          <p:cNvSpPr/>
          <p:nvPr/>
        </p:nvSpPr>
        <p:spPr>
          <a:xfrm>
            <a:off x="6172200" y="5334000"/>
            <a:ext cx="242649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Submit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3048000" y="152400"/>
            <a:ext cx="3339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Tactical Actions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0800" y="2748341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The total costs associated with any selected </a:t>
            </a:r>
            <a:r>
              <a:rPr lang="en-CA" sz="1200" dirty="0" smtClean="0">
                <a:solidFill>
                  <a:srgbClr val="FF0000"/>
                </a:solidFill>
              </a:rPr>
              <a:t>Action. Once submitted the amount goes to the accounts for </a:t>
            </a:r>
            <a:r>
              <a:rPr lang="en-CA" sz="1200" dirty="0" err="1" smtClean="0">
                <a:solidFill>
                  <a:srgbClr val="FF0000"/>
                </a:solidFill>
              </a:rPr>
              <a:t>thie</a:t>
            </a:r>
            <a:r>
              <a:rPr lang="en-CA" sz="1200" dirty="0" smtClean="0">
                <a:solidFill>
                  <a:srgbClr val="FF0000"/>
                </a:solidFill>
              </a:rPr>
              <a:t> function.  Not all actions have costs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3590835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This interface applies to both the LegacyCo and NewCo.</a:t>
            </a:r>
          </a:p>
          <a:p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52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235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Isaac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24</cp:revision>
  <dcterms:created xsi:type="dcterms:W3CDTF">2015-12-11T15:47:28Z</dcterms:created>
  <dcterms:modified xsi:type="dcterms:W3CDTF">2015-12-12T17:35:38Z</dcterms:modified>
</cp:coreProperties>
</file>