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4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7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D5E-66BF-4F34-83D9-3C527CB4250C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ISAAC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Attached is a diagram of the process for calculating market share</a:t>
            </a:r>
          </a:p>
          <a:p>
            <a:r>
              <a:rPr lang="en-CA" dirty="0" smtClean="0"/>
              <a:t>I created the diagrams as they seem to fit in with a remark you made when we last met</a:t>
            </a:r>
          </a:p>
          <a:p>
            <a:r>
              <a:rPr lang="en-CA" dirty="0" smtClean="0"/>
              <a:t>Hope all is well</a:t>
            </a:r>
          </a:p>
          <a:p>
            <a:r>
              <a:rPr lang="en-CA" dirty="0" smtClean="0"/>
              <a:t>Michael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90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6200" y="905470"/>
            <a:ext cx="8922305" cy="5952530"/>
            <a:chOff x="76200" y="905470"/>
            <a:chExt cx="8922305" cy="5952530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1768282"/>
              <a:ext cx="5458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$</a:t>
              </a:r>
              <a:r>
                <a:rPr lang="en-CA" dirty="0" err="1" smtClean="0"/>
                <a:t>Ldshp</a:t>
              </a:r>
              <a:r>
                <a:rPr lang="en-CA" dirty="0" smtClean="0"/>
                <a:t>        X         100+/-         X         10%          =      #####</a:t>
              </a:r>
              <a:endParaRPr lang="en-CA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00200" y="905470"/>
              <a:ext cx="11203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 smtClean="0"/>
                <a:t>Accounts</a:t>
              </a:r>
              <a:br>
                <a:rPr lang="en-CA" b="1" dirty="0" smtClean="0"/>
              </a:br>
              <a:r>
                <a:rPr lang="en-CA" b="1" dirty="0" smtClean="0"/>
                <a:t>Overhead</a:t>
              </a:r>
            </a:p>
            <a:p>
              <a:pPr algn="ctr"/>
              <a:r>
                <a:rPr lang="en-CA" b="1" dirty="0" smtClean="0"/>
                <a:t>Lines</a:t>
              </a:r>
              <a:endParaRPr lang="en-CA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24200" y="905470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smtClean="0"/>
                <a:t>Functional</a:t>
              </a:r>
              <a:br>
                <a:rPr lang="en-CA" b="1" dirty="0" smtClean="0"/>
              </a:br>
              <a:r>
                <a:rPr lang="en-CA" b="1" dirty="0" smtClean="0"/>
                <a:t>Competence</a:t>
              </a:r>
              <a:br>
                <a:rPr lang="en-CA" b="1" dirty="0" smtClean="0"/>
              </a:br>
              <a:r>
                <a:rPr lang="en-CA" b="1" dirty="0" smtClean="0"/>
                <a:t>Index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29200" y="905470"/>
              <a:ext cx="959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 smtClean="0"/>
                <a:t>Weights</a:t>
              </a:r>
            </a:p>
            <a:p>
              <a:pPr algn="ctr"/>
              <a:r>
                <a:rPr lang="en-CA" b="1" dirty="0" smtClean="0"/>
                <a:t>(Given)</a:t>
              </a:r>
              <a:endParaRPr lang="en-CA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905470"/>
              <a:ext cx="649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 smtClean="0"/>
                <a:t>Total</a:t>
              </a:r>
              <a:endParaRPr lang="en-CA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7" y="905470"/>
              <a:ext cx="6862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dirty="0" smtClean="0"/>
                <a:t>Tasks</a:t>
              </a:r>
            </a:p>
            <a:p>
              <a:pPr algn="ctr"/>
              <a:r>
                <a:rPr lang="en-CA" b="1" dirty="0"/>
                <a:t>$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" y="2512874"/>
              <a:ext cx="116378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Workforce</a:t>
              </a:r>
              <a:endParaRPr lang="en-CA" dirty="0"/>
            </a:p>
            <a:p>
              <a:r>
                <a:rPr lang="en-CA" dirty="0" smtClean="0"/>
                <a:t>Hires</a:t>
              </a:r>
              <a:endParaRPr lang="en-CA" dirty="0"/>
            </a:p>
            <a:p>
              <a:r>
                <a:rPr lang="en-CA" dirty="0" smtClean="0"/>
                <a:t>Disc. </a:t>
              </a:r>
              <a:r>
                <a:rPr lang="en-CA" dirty="0" err="1" smtClean="0"/>
                <a:t>Exp</a:t>
              </a:r>
              <a:endParaRPr lang="en-CA" dirty="0"/>
            </a:p>
            <a:p>
              <a:r>
                <a:rPr lang="en-CA" dirty="0" smtClean="0"/>
                <a:t>Actions</a:t>
              </a:r>
            </a:p>
            <a:p>
              <a:r>
                <a:rPr lang="en-CA" dirty="0" smtClean="0"/>
                <a:t>Etc..</a:t>
              </a:r>
            </a:p>
            <a:p>
              <a:endParaRPr lang="en-CA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2373868"/>
              <a:ext cx="5497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$</a:t>
              </a:r>
              <a:r>
                <a:rPr lang="en-CA" dirty="0" err="1" smtClean="0"/>
                <a:t>Mktg</a:t>
              </a:r>
              <a:r>
                <a:rPr lang="en-CA" dirty="0" smtClean="0"/>
                <a:t>         X         100+/-         X         20%          =      #####</a:t>
              </a:r>
              <a:endParaRPr lang="en-CA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2979454"/>
              <a:ext cx="5485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$Sales         X         100+/-         X         10%          =      #####</a:t>
              </a:r>
              <a:endParaRPr lang="en-CA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8800" y="3585040"/>
              <a:ext cx="5452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$</a:t>
              </a:r>
              <a:r>
                <a:rPr lang="en-CA" dirty="0" err="1" smtClean="0"/>
                <a:t>Suppt</a:t>
              </a:r>
              <a:r>
                <a:rPr lang="en-CA" dirty="0" smtClean="0"/>
                <a:t>        X         100+/-         X         20%          =      #####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8800" y="4202668"/>
              <a:ext cx="5455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$Log &amp; IT    X         100+/-         X         30%          =      #####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4820296"/>
              <a:ext cx="5531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$</a:t>
              </a:r>
              <a:r>
                <a:rPr lang="en-CA" dirty="0" err="1" smtClean="0"/>
                <a:t>Prd</a:t>
              </a:r>
              <a:r>
                <a:rPr lang="en-CA" dirty="0" smtClean="0"/>
                <a:t> Dev     X         100+/-         X         10%          =      #####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22406" y="5657671"/>
              <a:ext cx="96924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Hires</a:t>
              </a:r>
            </a:p>
            <a:p>
              <a:r>
                <a:rPr lang="en-CA" dirty="0" smtClean="0"/>
                <a:t>Actions</a:t>
              </a:r>
            </a:p>
            <a:p>
              <a:r>
                <a:rPr lang="en-CA" dirty="0" smtClean="0"/>
                <a:t>Partners</a:t>
              </a:r>
            </a:p>
            <a:p>
              <a:r>
                <a:rPr lang="en-CA" dirty="0" err="1" smtClean="0"/>
                <a:t>Etc</a:t>
              </a:r>
              <a:endParaRPr lang="en-CA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143000" y="3001779"/>
              <a:ext cx="685800" cy="6055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3522406" y="5189628"/>
              <a:ext cx="668594" cy="4680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31748" y="5257800"/>
              <a:ext cx="260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MARKET STRENGTH: SUM</a:t>
              </a:r>
              <a:endParaRPr lang="en-CA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7000" y="5189628"/>
              <a:ext cx="80451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477000" y="5652195"/>
              <a:ext cx="80451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772400" y="5100483"/>
              <a:ext cx="1226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Mkt Share</a:t>
              </a:r>
            </a:p>
            <a:p>
              <a:r>
                <a:rPr lang="en-CA" dirty="0" smtClean="0"/>
                <a:t>Calculation</a:t>
              </a:r>
              <a:endParaRPr lang="en-CA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7359994" y="5257800"/>
              <a:ext cx="412406" cy="3998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8001000" y="5746814"/>
              <a:ext cx="997505" cy="9587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29581" y="205232"/>
            <a:ext cx="437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STANDARD MARKET STRENGTH CALCUATOR</a:t>
            </a:r>
            <a:endParaRPr lang="en-CA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772400" y="2519034"/>
            <a:ext cx="114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APPLIES TO B2B AND B2C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52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>
            <a:off x="457200" y="228600"/>
            <a:ext cx="14478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181100" y="2209800"/>
            <a:ext cx="14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Competitor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260" y="2763487"/>
            <a:ext cx="14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Competitor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9420" y="3317174"/>
            <a:ext cx="14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Competitor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8580" y="3870861"/>
            <a:ext cx="14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Competitor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740" y="4424548"/>
            <a:ext cx="14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Competitor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2411" y="22098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r>
              <a:rPr lang="en-CA" dirty="0" smtClean="0"/>
              <a:t> ######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2411" y="275486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r>
              <a:rPr lang="en-CA" dirty="0" smtClean="0"/>
              <a:t> ######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32411" y="329993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r>
              <a:rPr lang="en-CA" dirty="0" smtClean="0"/>
              <a:t> ######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2411" y="384500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r>
              <a:rPr lang="en-CA" dirty="0" smtClean="0"/>
              <a:t> ######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32411" y="439007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r>
              <a:rPr lang="en-CA" dirty="0" smtClean="0"/>
              <a:t> ######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7111" y="5257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SUM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32411" y="5189628"/>
            <a:ext cx="8045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32411" y="5652195"/>
            <a:ext cx="8045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89203" y="2209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%%%</a:t>
            </a:r>
            <a:endParaRPr lang="en-CA" dirty="0"/>
          </a:p>
        </p:txBody>
      </p:sp>
      <p:sp>
        <p:nvSpPr>
          <p:cNvPr id="18" name="Up Arrow 17"/>
          <p:cNvSpPr/>
          <p:nvPr/>
        </p:nvSpPr>
        <p:spPr>
          <a:xfrm>
            <a:off x="10668000" y="12192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4689203" y="27548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%%%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4689203" y="32882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%%%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4689203" y="38216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%%%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4689203" y="43550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%%%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4766589" y="524977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100%</a:t>
            </a:r>
            <a:endParaRPr lang="en-CA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681889" y="5181600"/>
            <a:ext cx="8045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81889" y="5644167"/>
            <a:ext cx="8045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24600" y="3288268"/>
            <a:ext cx="86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Market</a:t>
            </a:r>
          </a:p>
          <a:p>
            <a:r>
              <a:rPr lang="en-CA" dirty="0" smtClean="0"/>
              <a:t>Share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606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6400" y="1195629"/>
            <a:ext cx="4062618" cy="3463559"/>
            <a:chOff x="76200" y="457200"/>
            <a:chExt cx="10132098" cy="6256856"/>
          </a:xfrm>
        </p:grpSpPr>
        <p:sp>
          <p:nvSpPr>
            <p:cNvPr id="3" name="TextBox 2"/>
            <p:cNvSpPr txBox="1"/>
            <p:nvPr/>
          </p:nvSpPr>
          <p:spPr>
            <a:xfrm>
              <a:off x="1828801" y="1768281"/>
              <a:ext cx="6221473" cy="3891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800" dirty="0" smtClean="0"/>
                <a:t>$</a:t>
              </a:r>
              <a:r>
                <a:rPr lang="en-CA" sz="800" dirty="0" err="1" smtClean="0"/>
                <a:t>Ldshp</a:t>
              </a:r>
              <a:r>
                <a:rPr lang="en-CA" sz="800" dirty="0" smtClean="0"/>
                <a:t>        X         100+/-         X         10%          =      #####</a:t>
              </a:r>
              <a:endParaRPr lang="en-CA" sz="8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10353" y="457200"/>
              <a:ext cx="1499998" cy="833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800" b="1" dirty="0" smtClean="0"/>
                <a:t>Accounts</a:t>
              </a:r>
              <a:br>
                <a:rPr lang="en-CA" sz="800" b="1" dirty="0" smtClean="0"/>
              </a:br>
              <a:r>
                <a:rPr lang="en-CA" sz="800" b="1" dirty="0" smtClean="0"/>
                <a:t>Overhead</a:t>
              </a:r>
            </a:p>
            <a:p>
              <a:pPr algn="ctr"/>
              <a:r>
                <a:rPr lang="en-CA" sz="800" b="1" dirty="0" smtClean="0"/>
                <a:t>Lines</a:t>
              </a:r>
              <a:endParaRPr lang="en-CA" sz="8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4200" y="457200"/>
              <a:ext cx="1447799" cy="12787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800" b="1" dirty="0" smtClean="0"/>
                <a:t>Functional</a:t>
              </a:r>
              <a:br>
                <a:rPr lang="en-CA" sz="800" b="1" dirty="0" smtClean="0"/>
              </a:br>
              <a:r>
                <a:rPr lang="en-CA" sz="800" b="1" dirty="0" smtClean="0"/>
                <a:t>Competence</a:t>
              </a:r>
              <a:br>
                <a:rPr lang="en-CA" sz="800" b="1" dirty="0" smtClean="0"/>
              </a:br>
              <a:r>
                <a:rPr lang="en-CA" sz="800" b="1" dirty="0" smtClean="0"/>
                <a:t>Index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43063" y="457200"/>
              <a:ext cx="1332091" cy="6115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800" b="1" dirty="0" smtClean="0"/>
                <a:t>Weights</a:t>
              </a:r>
            </a:p>
            <a:p>
              <a:pPr algn="ctr"/>
              <a:r>
                <a:rPr lang="en-CA" sz="800" b="1" dirty="0" smtClean="0"/>
                <a:t>(Given)</a:t>
              </a:r>
              <a:endParaRPr lang="en-CA" sz="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99763" y="457200"/>
              <a:ext cx="1004264" cy="3891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800" b="1" dirty="0" smtClean="0"/>
                <a:t>Total</a:t>
              </a:r>
              <a:endParaRPr lang="en-CA" sz="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225" y="457200"/>
              <a:ext cx="1048241" cy="6115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800" b="1" dirty="0" smtClean="0"/>
                <a:t>Tasks</a:t>
              </a:r>
            </a:p>
            <a:p>
              <a:pPr algn="ctr"/>
              <a:r>
                <a:rPr lang="en-CA" sz="800" b="1" dirty="0"/>
                <a:t>$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" y="2512873"/>
              <a:ext cx="1567962" cy="150118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800" dirty="0" smtClean="0"/>
                <a:t>Workforce</a:t>
              </a:r>
              <a:endParaRPr lang="en-CA" sz="800" dirty="0"/>
            </a:p>
            <a:p>
              <a:r>
                <a:rPr lang="en-CA" sz="800" dirty="0" smtClean="0"/>
                <a:t>Hires</a:t>
              </a:r>
              <a:endParaRPr lang="en-CA" sz="800" dirty="0"/>
            </a:p>
            <a:p>
              <a:r>
                <a:rPr lang="en-CA" sz="800" dirty="0" smtClean="0"/>
                <a:t>Disc. </a:t>
              </a:r>
              <a:r>
                <a:rPr lang="en-CA" sz="800" dirty="0" err="1" smtClean="0"/>
                <a:t>Exp</a:t>
              </a:r>
              <a:endParaRPr lang="en-CA" sz="800" dirty="0"/>
            </a:p>
            <a:p>
              <a:r>
                <a:rPr lang="en-CA" sz="800" dirty="0" smtClean="0"/>
                <a:t>Actions</a:t>
              </a:r>
            </a:p>
            <a:p>
              <a:r>
                <a:rPr lang="en-CA" sz="800" dirty="0" smtClean="0"/>
                <a:t>Etc..</a:t>
              </a:r>
            </a:p>
            <a:p>
              <a:endParaRPr lang="en-CA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1" y="2373868"/>
              <a:ext cx="6201481" cy="3891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800" dirty="0" smtClean="0"/>
                <a:t>$</a:t>
              </a:r>
              <a:r>
                <a:rPr lang="en-CA" sz="800" dirty="0" err="1" smtClean="0"/>
                <a:t>Mktg</a:t>
              </a:r>
              <a:r>
                <a:rPr lang="en-CA" sz="800" dirty="0" smtClean="0"/>
                <a:t>         X         100+/-         X         20%          =      #####</a:t>
              </a:r>
              <a:endParaRPr lang="en-CA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8801" y="2979453"/>
              <a:ext cx="6189490" cy="3891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800" dirty="0" smtClean="0"/>
                <a:t>$Sales         X         100+/-         X         10%          =      #####</a:t>
              </a:r>
              <a:endParaRPr lang="en-CA" sz="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801" y="3585042"/>
              <a:ext cx="6213477" cy="3891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800" dirty="0" smtClean="0"/>
                <a:t>$</a:t>
              </a:r>
              <a:r>
                <a:rPr lang="en-CA" sz="800" dirty="0" err="1" smtClean="0"/>
                <a:t>Suppt</a:t>
              </a:r>
              <a:r>
                <a:rPr lang="en-CA" sz="800" dirty="0" smtClean="0"/>
                <a:t>        X         100+/-         X         20%          =      #####</a:t>
              </a:r>
              <a:endParaRPr lang="en-CA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1" y="4202667"/>
              <a:ext cx="6221473" cy="3891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800" dirty="0" smtClean="0"/>
                <a:t>$Log &amp; IT    X         100+/-         X         30%          =      #####</a:t>
              </a:r>
              <a:endParaRPr lang="en-CA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8801" y="4820296"/>
              <a:ext cx="6249456" cy="3891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800" dirty="0" smtClean="0"/>
                <a:t>$</a:t>
              </a:r>
              <a:r>
                <a:rPr lang="en-CA" sz="800" dirty="0" err="1" smtClean="0"/>
                <a:t>Prd</a:t>
              </a:r>
              <a:r>
                <a:rPr lang="en-CA" sz="800" dirty="0" smtClean="0"/>
                <a:t> Dev     X         100+/-         X         10%          =      #####</a:t>
              </a:r>
              <a:endParaRPr lang="en-CA" sz="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22407" y="5657671"/>
              <a:ext cx="1340084" cy="105638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800" dirty="0" smtClean="0"/>
                <a:t>Hires</a:t>
              </a:r>
            </a:p>
            <a:p>
              <a:r>
                <a:rPr lang="en-CA" sz="800" dirty="0" smtClean="0"/>
                <a:t>Actions</a:t>
              </a:r>
            </a:p>
            <a:p>
              <a:r>
                <a:rPr lang="en-CA" sz="800" dirty="0" smtClean="0"/>
                <a:t>Partners</a:t>
              </a:r>
            </a:p>
            <a:p>
              <a:r>
                <a:rPr lang="en-CA" sz="800" dirty="0" err="1" smtClean="0"/>
                <a:t>Etc</a:t>
              </a:r>
              <a:endParaRPr lang="en-CA" sz="80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143000" y="3001779"/>
              <a:ext cx="685800" cy="605586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3522406" y="5189628"/>
              <a:ext cx="668594" cy="468043"/>
            </a:xfrm>
            <a:prstGeom prst="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97653" y="5257801"/>
              <a:ext cx="960288" cy="3891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800" dirty="0" smtClean="0"/>
                <a:t>SUM</a:t>
              </a:r>
              <a:endParaRPr lang="en-CA" sz="8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063389" y="5189628"/>
              <a:ext cx="80451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63389" y="5652195"/>
              <a:ext cx="80451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584366" y="5100483"/>
              <a:ext cx="1623932" cy="6115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800" dirty="0" smtClean="0"/>
                <a:t>Mkt Share</a:t>
              </a:r>
            </a:p>
            <a:p>
              <a:r>
                <a:rPr lang="en-CA" sz="800" dirty="0" smtClean="0"/>
                <a:t>Calculation</a:t>
              </a:r>
              <a:endParaRPr lang="en-CA" sz="800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8025619" y="5257801"/>
              <a:ext cx="412405" cy="399870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8998505" y="5755269"/>
              <a:ext cx="997506" cy="958787"/>
            </a:xfrm>
            <a:prstGeom prst="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921394"/>
            <a:ext cx="1219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SELECTED NICHES FOR THAT PERIOD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1613387" y="183421"/>
            <a:ext cx="4283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STANDARD MARKET STRENGTH CALCUATOR</a:t>
            </a:r>
          </a:p>
          <a:p>
            <a:r>
              <a:rPr lang="en-CA" dirty="0" smtClean="0"/>
              <a:t>HERE APPLIED TO EACH NICHE EQUALLY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4989068" y="4700975"/>
            <a:ext cx="1329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TIMES</a:t>
            </a:r>
          </a:p>
          <a:p>
            <a:r>
              <a:rPr lang="en-CA" dirty="0" smtClean="0"/>
              <a:t>NICHE</a:t>
            </a:r>
          </a:p>
          <a:p>
            <a:r>
              <a:rPr lang="en-CA" dirty="0" smtClean="0"/>
              <a:t>LEGITIMACY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0" y="4659188"/>
            <a:ext cx="1188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NICHE </a:t>
            </a:r>
            <a:br>
              <a:rPr lang="en-CA" dirty="0" smtClean="0"/>
            </a:br>
            <a:r>
              <a:rPr lang="en-CA" dirty="0" smtClean="0"/>
              <a:t>MARKET </a:t>
            </a:r>
            <a:br>
              <a:rPr lang="en-CA" dirty="0" smtClean="0"/>
            </a:br>
            <a:r>
              <a:rPr lang="en-CA" dirty="0" smtClean="0"/>
              <a:t>STRENGTH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6318727" y="4977974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EQUALS</a:t>
            </a:r>
            <a:endParaRPr lang="en-CA" dirty="0"/>
          </a:p>
        </p:txBody>
      </p:sp>
      <p:sp>
        <p:nvSpPr>
          <p:cNvPr id="29" name="Down Arrow 28"/>
          <p:cNvSpPr/>
          <p:nvPr/>
        </p:nvSpPr>
        <p:spPr>
          <a:xfrm>
            <a:off x="7848600" y="5624305"/>
            <a:ext cx="838200" cy="700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6004301" y="6422611"/>
            <a:ext cx="280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NICHE SHARE CALCULATION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739018" y="1921394"/>
            <a:ext cx="3286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EXTREMELY IMPORTANT NOTE:</a:t>
            </a:r>
          </a:p>
          <a:p>
            <a:r>
              <a:rPr lang="en-CA" dirty="0" smtClean="0"/>
              <a:t>WEIGHTS VARY BY PERIOD.</a:t>
            </a:r>
          </a:p>
          <a:p>
            <a:r>
              <a:rPr lang="en-CA" dirty="0" smtClean="0"/>
              <a:t>NUMBERS ARE IN THE EXCEL 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0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292</Words>
  <Application>Microsoft Office PowerPoint</Application>
  <PresentationFormat>On-screen Show (4:3)</PresentationFormat>
  <Paragraphs>90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ISAAC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23</cp:revision>
  <dcterms:created xsi:type="dcterms:W3CDTF">2015-12-11T15:47:28Z</dcterms:created>
  <dcterms:modified xsi:type="dcterms:W3CDTF">2016-03-13T19:00:04Z</dcterms:modified>
</cp:coreProperties>
</file>