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Here is my cut at an interface of ‘Discretionary Spending’. This is the function called “Budget”. It’s purpose is the allow players to input advertising, digital media, and product developmen</a:t>
            </a:r>
            <a:r>
              <a:rPr lang="en-CA" dirty="0" smtClean="0"/>
              <a:t>t expenditures. </a:t>
            </a:r>
          </a:p>
          <a:p>
            <a:r>
              <a:rPr lang="en-CA" dirty="0" smtClean="0"/>
              <a:t>It applies to LegacyCo throughout and NewCo periods 4 onward in different ways</a:t>
            </a:r>
          </a:p>
          <a:p>
            <a:pPr lvl="1"/>
            <a:r>
              <a:rPr lang="en-CA" dirty="0" smtClean="0"/>
              <a:t>Legacy Offerings tab refers to the first 4 periods of the LegacyC</a:t>
            </a:r>
            <a:r>
              <a:rPr lang="en-CA" dirty="0" smtClean="0"/>
              <a:t>o when only the existing products are on offer. Note: in periods 5 to end for LegacyCo players may elect to stay in the old offerings. In which case the Legacy Offerings tab is used</a:t>
            </a:r>
          </a:p>
          <a:p>
            <a:pPr lvl="1"/>
            <a:r>
              <a:rPr lang="en-CA" dirty="0" smtClean="0"/>
              <a:t>New offerings tab refers to the NewCo from period 4 onward and LegacyCo from period 5 onward</a:t>
            </a:r>
          </a:p>
          <a:p>
            <a:r>
              <a:rPr lang="en-CA" dirty="0" smtClean="0"/>
              <a:t>This tool is simply a data input device. The expenditures go to the accounts under marketing and product development and also are part of the market shar</a:t>
            </a:r>
            <a:r>
              <a:rPr lang="en-CA" dirty="0" smtClean="0"/>
              <a:t>e calculation.</a:t>
            </a:r>
            <a:endParaRPr lang="en-CA" dirty="0" smtClean="0"/>
          </a:p>
          <a:p>
            <a:r>
              <a:rPr lang="en-CA" dirty="0" smtClean="0">
                <a:solidFill>
                  <a:srgbClr val="FF0000"/>
                </a:solidFill>
              </a:rPr>
              <a:t>Ther</a:t>
            </a:r>
            <a:r>
              <a:rPr lang="en-CA" dirty="0" smtClean="0">
                <a:solidFill>
                  <a:srgbClr val="FF0000"/>
                </a:solidFill>
              </a:rPr>
              <a:t>e is no data so no excel file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 know you like using slides, but my design has the advantage of being compact and allows the player to see all their inputs together..</a:t>
            </a:r>
            <a:endParaRPr lang="en-CA" dirty="0" smtClean="0">
              <a:solidFill>
                <a:srgbClr val="FF0000"/>
              </a:solidFill>
            </a:endParaRP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4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811" y="914400"/>
            <a:ext cx="2960189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Legacy Offerings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1610" y="762000"/>
            <a:ext cx="2960189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New Offering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7184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50082"/>
            <a:ext cx="504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Discretionary Expenditure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2458" y="1629386"/>
            <a:ext cx="31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DISCRETIONARY EXPENDITURE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5061" y="3048000"/>
            <a:ext cx="276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Advertising w/Agency uplift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061" y="4267200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Product Development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654340" y="209427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B2B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5135288" y="209427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B2C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55061" y="3657600"/>
            <a:ext cx="14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Digital Media 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3395852" y="28956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4919852" y="29072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3395852" y="35814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4919852" y="3593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3395852" y="42672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4919852" y="42788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43236" y="5846801"/>
            <a:ext cx="263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This page applies to LegacyCo throughout the game or as long as the players hold on to the old products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4503" y="59391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The amounts go to the Accounts under the appropriate function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4836" y="2094272"/>
            <a:ext cx="7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Totals</a:t>
            </a:r>
            <a:endParaRPr lang="en-CA" dirty="0"/>
          </a:p>
        </p:txBody>
      </p:sp>
      <p:sp>
        <p:nvSpPr>
          <p:cNvPr id="37" name="Rectangle 36"/>
          <p:cNvSpPr/>
          <p:nvPr/>
        </p:nvSpPr>
        <p:spPr>
          <a:xfrm>
            <a:off x="6629400" y="29072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8" name="Rectangle 37"/>
          <p:cNvSpPr/>
          <p:nvPr/>
        </p:nvSpPr>
        <p:spPr>
          <a:xfrm>
            <a:off x="6629400" y="3593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>
          <a:xfrm>
            <a:off x="6629400" y="42788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5193268"/>
            <a:ext cx="7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Totals</a:t>
            </a:r>
            <a:endParaRPr lang="en-CA" dirty="0"/>
          </a:p>
        </p:txBody>
      </p:sp>
      <p:sp>
        <p:nvSpPr>
          <p:cNvPr id="41" name="Rectangle 40"/>
          <p:cNvSpPr/>
          <p:nvPr/>
        </p:nvSpPr>
        <p:spPr>
          <a:xfrm>
            <a:off x="3395852" y="50408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43" name="Rectangle 42"/>
          <p:cNvSpPr/>
          <p:nvPr/>
        </p:nvSpPr>
        <p:spPr>
          <a:xfrm>
            <a:off x="4919852" y="50292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44" name="Rectangle 43"/>
          <p:cNvSpPr/>
          <p:nvPr/>
        </p:nvSpPr>
        <p:spPr>
          <a:xfrm>
            <a:off x="6629400" y="5017532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44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811" y="762000"/>
            <a:ext cx="296018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Legacy Offerings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1610" y="914400"/>
            <a:ext cx="2960189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New Offering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7184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150082"/>
            <a:ext cx="504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Discretionary Expenditure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048000"/>
            <a:ext cx="276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Advertising w/Agency uplift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267200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Product Development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385948" y="20942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Niche 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866896" y="20942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Niche 2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657600"/>
            <a:ext cx="30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Digital Media w/Agency uplift 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3200400" y="28956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4724400" y="29072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3200400" y="35814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4724400" y="3593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3200400" y="42672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4724400" y="42788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390896" y="20942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Niche 3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6281548" y="29072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6281548" y="3593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6281548" y="42788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 $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096802" y="6019800"/>
            <a:ext cx="323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This page applies to NewCo from Period 4 to end</a:t>
            </a:r>
          </a:p>
          <a:p>
            <a:r>
              <a:rPr lang="en-CA" sz="1200" dirty="0" smtClean="0">
                <a:solidFill>
                  <a:srgbClr val="FF0000"/>
                </a:solidFill>
              </a:rPr>
              <a:t>And LegacyCo from Period 5 to end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3448" y="610178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The amounts go to the Accounts under the appropriate function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5548" y="2094272"/>
            <a:ext cx="7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Totals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7696200" y="29072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4" name="Rectangle 33"/>
          <p:cNvSpPr/>
          <p:nvPr/>
        </p:nvSpPr>
        <p:spPr>
          <a:xfrm>
            <a:off x="7696200" y="3593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7696200" y="42788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193268"/>
            <a:ext cx="7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Totals</a:t>
            </a:r>
            <a:endParaRPr lang="en-CA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117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7" name="Rectangle 36"/>
          <p:cNvSpPr/>
          <p:nvPr/>
        </p:nvSpPr>
        <p:spPr>
          <a:xfrm>
            <a:off x="4724400" y="5117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8" name="Rectangle 37"/>
          <p:cNvSpPr/>
          <p:nvPr/>
        </p:nvSpPr>
        <p:spPr>
          <a:xfrm>
            <a:off x="6248400" y="5117068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>
          <a:xfrm>
            <a:off x="7696200" y="5105400"/>
            <a:ext cx="1176148" cy="52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Sum$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71944" y="1741437"/>
            <a:ext cx="209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The % agency uplift will vary depending on the agency they select – is this worth the effort in the beta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7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359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Isaac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65</cp:revision>
  <dcterms:created xsi:type="dcterms:W3CDTF">2015-12-11T15:47:28Z</dcterms:created>
  <dcterms:modified xsi:type="dcterms:W3CDTF">2015-12-17T14:25:13Z</dcterms:modified>
</cp:coreProperties>
</file>