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2016-07-07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42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2016-07-07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27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2016-07-07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97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2016-07-07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52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2016-07-07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75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2016-07-07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39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2016-07-07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05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2016-07-07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70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2016-07-07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177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2016-07-07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54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2D5E-66BF-4F34-83D9-3C527CB4250C}" type="datetimeFigureOut">
              <a:rPr lang="en-CA" smtClean="0"/>
              <a:t>2016-07-07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67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2D5E-66BF-4F34-83D9-3C527CB4250C}" type="datetimeFigureOut">
              <a:rPr lang="en-CA" smtClean="0"/>
              <a:t>2016-07-07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E62E7-4AA8-44E0-B284-C5C1A6CB8E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08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914400"/>
            <a:ext cx="2057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Technology Acquisition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762000"/>
            <a:ext cx="2057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Industry Consolidation</a:t>
            </a:r>
            <a:endParaRPr lang="en-CA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07345" y="1371600"/>
            <a:ext cx="810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33600" y="152400"/>
            <a:ext cx="4801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Corporate Acquisitions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0" y="137160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Minimum Bid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866900" y="33782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Cash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3998281" y="3375798"/>
            <a:ext cx="121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# of Shares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6629400" y="3378256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Offer Value</a:t>
            </a:r>
            <a:endParaRPr lang="en-CA" dirty="0"/>
          </a:p>
        </p:txBody>
      </p:sp>
      <p:sp>
        <p:nvSpPr>
          <p:cNvPr id="13" name="Rectangle 12"/>
          <p:cNvSpPr/>
          <p:nvPr/>
        </p:nvSpPr>
        <p:spPr>
          <a:xfrm>
            <a:off x="1289822" y="3726990"/>
            <a:ext cx="17581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Input$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3804422" y="3726990"/>
            <a:ext cx="17581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Input#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6319022" y="3726990"/>
            <a:ext cx="17581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Calculate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4362285"/>
            <a:ext cx="200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Current Share Price</a:t>
            </a:r>
            <a:endParaRPr lang="en-CA" dirty="0"/>
          </a:p>
        </p:txBody>
      </p:sp>
      <p:sp>
        <p:nvSpPr>
          <p:cNvPr id="18" name="Rectangle 17"/>
          <p:cNvSpPr/>
          <p:nvPr/>
        </p:nvSpPr>
        <p:spPr>
          <a:xfrm>
            <a:off x="1295400" y="4793790"/>
            <a:ext cx="17581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$</a:t>
            </a:r>
            <a:endParaRPr lang="en-CA" dirty="0"/>
          </a:p>
        </p:txBody>
      </p:sp>
      <p:sp>
        <p:nvSpPr>
          <p:cNvPr id="19" name="Rectangle 18"/>
          <p:cNvSpPr/>
          <p:nvPr/>
        </p:nvSpPr>
        <p:spPr>
          <a:xfrm>
            <a:off x="4337987" y="5791200"/>
            <a:ext cx="17581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SUBMIT</a:t>
            </a:r>
            <a:endParaRPr lang="en-CA" dirty="0"/>
          </a:p>
        </p:txBody>
      </p:sp>
      <p:sp>
        <p:nvSpPr>
          <p:cNvPr id="20" name="Rectangle 19"/>
          <p:cNvSpPr/>
          <p:nvPr/>
        </p:nvSpPr>
        <p:spPr>
          <a:xfrm>
            <a:off x="6669166" y="5791200"/>
            <a:ext cx="17581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CANCEL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6852422" y="426039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Offer Value = cash + (# shares x share price)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87697" y="1740932"/>
            <a:ext cx="17581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$</a:t>
            </a:r>
            <a:r>
              <a:rPr lang="en-CA" dirty="0"/>
              <a:t>8</a:t>
            </a:r>
            <a:r>
              <a:rPr lang="en-CA" dirty="0" smtClean="0"/>
              <a:t>,000,000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3643698" y="4362285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Treasury Shares in Hand</a:t>
            </a:r>
            <a:endParaRPr lang="en-CA" dirty="0"/>
          </a:p>
        </p:txBody>
      </p:sp>
      <p:sp>
        <p:nvSpPr>
          <p:cNvPr id="29" name="Rectangle 28"/>
          <p:cNvSpPr/>
          <p:nvPr/>
        </p:nvSpPr>
        <p:spPr>
          <a:xfrm>
            <a:off x="3880622" y="4793790"/>
            <a:ext cx="17581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#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940204" y="5481935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Opportunity 1 of 2</a:t>
            </a:r>
            <a:endParaRPr lang="en-C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552810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→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3804422" y="5528101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Next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2843628" y="1547336"/>
            <a:ext cx="11976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Techno Ltd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892113" y="157960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Name</a:t>
            </a:r>
            <a:endParaRPr lang="en-CA" dirty="0"/>
          </a:p>
        </p:txBody>
      </p:sp>
      <p:sp>
        <p:nvSpPr>
          <p:cNvPr id="36" name="TextBox 35"/>
          <p:cNvSpPr txBox="1"/>
          <p:nvPr/>
        </p:nvSpPr>
        <p:spPr>
          <a:xfrm>
            <a:off x="914400" y="2297668"/>
            <a:ext cx="191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Development Cost</a:t>
            </a:r>
            <a:endParaRPr lang="en-CA" dirty="0"/>
          </a:p>
        </p:txBody>
      </p:sp>
      <p:sp>
        <p:nvSpPr>
          <p:cNvPr id="37" name="TextBox 36"/>
          <p:cNvSpPr txBox="1"/>
          <p:nvPr/>
        </p:nvSpPr>
        <p:spPr>
          <a:xfrm>
            <a:off x="2895600" y="2286000"/>
            <a:ext cx="12362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$1,500,000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4454590" y="1732002"/>
            <a:ext cx="8135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>
                <a:solidFill>
                  <a:srgbClr val="FF0000"/>
                </a:solidFill>
              </a:rPr>
              <a:t>These data are in the excel file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16190" y="2255259"/>
            <a:ext cx="884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In excel file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14453" y="5250990"/>
            <a:ext cx="1381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Internal calculation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05253" y="5257800"/>
            <a:ext cx="1381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Internal calculation</a:t>
            </a:r>
            <a:endParaRPr lang="en-CA" sz="12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://www.studyzone.org/testprep/math4/e/timehr3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747294"/>
            <a:ext cx="1035885" cy="53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6514810" y="2438400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Bids Close GMT</a:t>
            </a:r>
            <a:endParaRPr lang="en-CA" dirty="0"/>
          </a:p>
        </p:txBody>
      </p:sp>
      <p:sp>
        <p:nvSpPr>
          <p:cNvPr id="43" name="Rectangle 42"/>
          <p:cNvSpPr/>
          <p:nvPr/>
        </p:nvSpPr>
        <p:spPr>
          <a:xfrm>
            <a:off x="7924800" y="3008542"/>
            <a:ext cx="457200" cy="268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AM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23787" y="2638126"/>
            <a:ext cx="1453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Time: here a clock could be a timer</a:t>
            </a:r>
            <a:endParaRPr lang="en-CA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24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914400"/>
            <a:ext cx="2057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Technology Acquisition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762000"/>
            <a:ext cx="2057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Industry Consolidation</a:t>
            </a:r>
            <a:endParaRPr lang="en-CA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07345" y="1371600"/>
            <a:ext cx="810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43628" y="1547336"/>
            <a:ext cx="1331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Research Co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137160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Minimum Bid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866900" y="327212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Cash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3998281" y="3269666"/>
            <a:ext cx="121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# of Shares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6629400" y="3272124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Offer Value</a:t>
            </a:r>
            <a:endParaRPr lang="en-CA" dirty="0"/>
          </a:p>
        </p:txBody>
      </p:sp>
      <p:sp>
        <p:nvSpPr>
          <p:cNvPr id="13" name="Rectangle 12"/>
          <p:cNvSpPr/>
          <p:nvPr/>
        </p:nvSpPr>
        <p:spPr>
          <a:xfrm>
            <a:off x="1289822" y="3620858"/>
            <a:ext cx="17581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Insert $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3804422" y="3620858"/>
            <a:ext cx="17581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Insert #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6319022" y="3620858"/>
            <a:ext cx="17581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Calculate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4256153"/>
            <a:ext cx="200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Current Share Price</a:t>
            </a:r>
            <a:endParaRPr lang="en-CA" dirty="0"/>
          </a:p>
        </p:txBody>
      </p:sp>
      <p:sp>
        <p:nvSpPr>
          <p:cNvPr id="18" name="Rectangle 17"/>
          <p:cNvSpPr/>
          <p:nvPr/>
        </p:nvSpPr>
        <p:spPr>
          <a:xfrm>
            <a:off x="1295400" y="4687658"/>
            <a:ext cx="17581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$</a:t>
            </a:r>
            <a:endParaRPr lang="en-CA" dirty="0"/>
          </a:p>
        </p:txBody>
      </p:sp>
      <p:sp>
        <p:nvSpPr>
          <p:cNvPr id="19" name="Rectangle 18"/>
          <p:cNvSpPr/>
          <p:nvPr/>
        </p:nvSpPr>
        <p:spPr>
          <a:xfrm>
            <a:off x="4337987" y="5791200"/>
            <a:ext cx="17581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SUBMIT</a:t>
            </a:r>
            <a:endParaRPr lang="en-CA" dirty="0"/>
          </a:p>
        </p:txBody>
      </p:sp>
      <p:sp>
        <p:nvSpPr>
          <p:cNvPr id="20" name="Rectangle 19"/>
          <p:cNvSpPr/>
          <p:nvPr/>
        </p:nvSpPr>
        <p:spPr>
          <a:xfrm>
            <a:off x="6669166" y="5791200"/>
            <a:ext cx="17581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CANCEL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6852422" y="4154258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Offer Value = cash + (# shares x share price)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87697" y="1740932"/>
            <a:ext cx="17581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$56,250,000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892113" y="157960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Name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3643698" y="4256153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Treasury Shares in Hand</a:t>
            </a:r>
            <a:endParaRPr lang="en-CA" dirty="0"/>
          </a:p>
        </p:txBody>
      </p:sp>
      <p:sp>
        <p:nvSpPr>
          <p:cNvPr id="29" name="Rectangle 28"/>
          <p:cNvSpPr/>
          <p:nvPr/>
        </p:nvSpPr>
        <p:spPr>
          <a:xfrm>
            <a:off x="3880622" y="4687658"/>
            <a:ext cx="17581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#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940204" y="5368993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Opportunity 2 of 2</a:t>
            </a:r>
            <a:endParaRPr lang="en-CA" sz="2400" dirty="0"/>
          </a:p>
        </p:txBody>
      </p:sp>
      <p:sp>
        <p:nvSpPr>
          <p:cNvPr id="8" name="TextBox 7"/>
          <p:cNvSpPr txBox="1"/>
          <p:nvPr/>
        </p:nvSpPr>
        <p:spPr>
          <a:xfrm rot="10800000">
            <a:off x="3429000" y="5415159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→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914400" y="2297668"/>
            <a:ext cx="191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Development Cost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2895600" y="2286000"/>
            <a:ext cx="777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$2.5m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3810000" y="5415159"/>
            <a:ext cx="98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Previous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2133600" y="152400"/>
            <a:ext cx="4801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Corporate Acquisitions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2" descr="http://www.studyzone.org/testprep/math4/e/timehr3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671094"/>
            <a:ext cx="1035885" cy="53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514810" y="2362200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Bids Close GMT</a:t>
            </a:r>
            <a:endParaRPr lang="en-CA" dirty="0"/>
          </a:p>
        </p:txBody>
      </p:sp>
      <p:sp>
        <p:nvSpPr>
          <p:cNvPr id="33" name="Rectangle 32"/>
          <p:cNvSpPr/>
          <p:nvPr/>
        </p:nvSpPr>
        <p:spPr>
          <a:xfrm>
            <a:off x="7924800" y="2743200"/>
            <a:ext cx="457200" cy="268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AM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23787" y="2638126"/>
            <a:ext cx="1453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Time: here a clock could be a timer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54590" y="1732002"/>
            <a:ext cx="8135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>
                <a:solidFill>
                  <a:srgbClr val="FF0000"/>
                </a:solidFill>
              </a:rPr>
              <a:t>These data are in the excel file</a:t>
            </a:r>
            <a:endParaRPr lang="en-CA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9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762000"/>
            <a:ext cx="2057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Technology Acquisition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914400"/>
            <a:ext cx="2057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Industry Consolidation</a:t>
            </a:r>
            <a:endParaRPr lang="en-CA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07345" y="1371600"/>
            <a:ext cx="810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13944" y="1676400"/>
            <a:ext cx="16455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VR Services Inc.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137160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Minimum Bid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3350567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Cash Offer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3651974" y="3348109"/>
            <a:ext cx="19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# of Shares Offered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6629400" y="335056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Offer Value</a:t>
            </a:r>
            <a:endParaRPr lang="en-CA" dirty="0"/>
          </a:p>
        </p:txBody>
      </p:sp>
      <p:sp>
        <p:nvSpPr>
          <p:cNvPr id="13" name="Rectangle 12"/>
          <p:cNvSpPr/>
          <p:nvPr/>
        </p:nvSpPr>
        <p:spPr>
          <a:xfrm>
            <a:off x="1289822" y="3699301"/>
            <a:ext cx="17581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Insert $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3804422" y="3699301"/>
            <a:ext cx="17581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Insert #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6319022" y="3699301"/>
            <a:ext cx="17581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Calculate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4334596"/>
            <a:ext cx="200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Current Share Price</a:t>
            </a:r>
            <a:endParaRPr lang="en-CA" dirty="0"/>
          </a:p>
        </p:txBody>
      </p:sp>
      <p:sp>
        <p:nvSpPr>
          <p:cNvPr id="18" name="Rectangle 17"/>
          <p:cNvSpPr/>
          <p:nvPr/>
        </p:nvSpPr>
        <p:spPr>
          <a:xfrm>
            <a:off x="1295400" y="4766101"/>
            <a:ext cx="17581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$</a:t>
            </a:r>
            <a:endParaRPr lang="en-CA" dirty="0"/>
          </a:p>
        </p:txBody>
      </p:sp>
      <p:sp>
        <p:nvSpPr>
          <p:cNvPr id="19" name="Rectangle 18"/>
          <p:cNvSpPr/>
          <p:nvPr/>
        </p:nvSpPr>
        <p:spPr>
          <a:xfrm>
            <a:off x="4337987" y="6019800"/>
            <a:ext cx="17581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SUBMIT</a:t>
            </a:r>
            <a:endParaRPr lang="en-CA" dirty="0"/>
          </a:p>
        </p:txBody>
      </p:sp>
      <p:sp>
        <p:nvSpPr>
          <p:cNvPr id="20" name="Rectangle 19"/>
          <p:cNvSpPr/>
          <p:nvPr/>
        </p:nvSpPr>
        <p:spPr>
          <a:xfrm>
            <a:off x="6669166" y="6019800"/>
            <a:ext cx="17581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CANCEL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6852422" y="4232701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Offer Value = cash + (# shares x share price)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87697" y="1740932"/>
            <a:ext cx="1758178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$56,250,000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200" y="2221468"/>
            <a:ext cx="117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Customers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838200" y="1708666"/>
            <a:ext cx="168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Company Name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2813944" y="2200870"/>
            <a:ext cx="944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250,000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3643698" y="4334596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Treasury Shares in Hand</a:t>
            </a:r>
            <a:endParaRPr lang="en-CA" dirty="0"/>
          </a:p>
        </p:txBody>
      </p:sp>
      <p:sp>
        <p:nvSpPr>
          <p:cNvPr id="29" name="Rectangle 28"/>
          <p:cNvSpPr/>
          <p:nvPr/>
        </p:nvSpPr>
        <p:spPr>
          <a:xfrm>
            <a:off x="3880622" y="4766101"/>
            <a:ext cx="17581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#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940204" y="5405735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Opportunity 2 of 2</a:t>
            </a:r>
            <a:endParaRPr lang="en-C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545190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→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838200" y="2678668"/>
            <a:ext cx="168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Integration Cost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2813944" y="2667000"/>
            <a:ext cx="11192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$3,000,00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3933160" y="5451901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Next</a:t>
            </a:r>
            <a:endParaRPr lang="en-CA" dirty="0"/>
          </a:p>
        </p:txBody>
      </p:sp>
      <p:sp>
        <p:nvSpPr>
          <p:cNvPr id="35" name="TextBox 34"/>
          <p:cNvSpPr txBox="1"/>
          <p:nvPr/>
        </p:nvSpPr>
        <p:spPr>
          <a:xfrm>
            <a:off x="2133600" y="152400"/>
            <a:ext cx="4801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Corporate Acquisitions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2" descr="http://www.studyzone.org/testprep/math4/e/timehr3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594894"/>
            <a:ext cx="1035885" cy="53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6514810" y="2286000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Bids Close GMT</a:t>
            </a:r>
            <a:endParaRPr lang="en-CA" dirty="0"/>
          </a:p>
        </p:txBody>
      </p:sp>
      <p:sp>
        <p:nvSpPr>
          <p:cNvPr id="25" name="Rectangle 24"/>
          <p:cNvSpPr/>
          <p:nvPr/>
        </p:nvSpPr>
        <p:spPr>
          <a:xfrm>
            <a:off x="7924800" y="2826210"/>
            <a:ext cx="457200" cy="268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AM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23787" y="2638126"/>
            <a:ext cx="1453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Time: here a clock could be a timer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54590" y="1600200"/>
            <a:ext cx="8135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>
                <a:solidFill>
                  <a:srgbClr val="FF0000"/>
                </a:solidFill>
              </a:rPr>
              <a:t>These data are in the excel file</a:t>
            </a:r>
            <a:endParaRPr lang="en-CA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9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762000"/>
            <a:ext cx="2057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Technology Acquisition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914400"/>
            <a:ext cx="2057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Industry Consolidation</a:t>
            </a:r>
            <a:endParaRPr lang="en-CA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07345" y="1371600"/>
            <a:ext cx="810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13944" y="1852136"/>
            <a:ext cx="11565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Service Co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137160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Minimum Bid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3350567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Cash Offer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3733800" y="3348109"/>
            <a:ext cx="19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# of Shares Offered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6629400" y="335056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Offer Value</a:t>
            </a:r>
            <a:endParaRPr lang="en-CA" dirty="0"/>
          </a:p>
        </p:txBody>
      </p:sp>
      <p:sp>
        <p:nvSpPr>
          <p:cNvPr id="13" name="Rectangle 12"/>
          <p:cNvSpPr/>
          <p:nvPr/>
        </p:nvSpPr>
        <p:spPr>
          <a:xfrm>
            <a:off x="1289822" y="3699301"/>
            <a:ext cx="17581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Insert $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3804422" y="3699301"/>
            <a:ext cx="17581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Insert #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6319022" y="3699301"/>
            <a:ext cx="17581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Calculate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4334596"/>
            <a:ext cx="200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Current Share Price</a:t>
            </a:r>
            <a:endParaRPr lang="en-CA" dirty="0"/>
          </a:p>
        </p:txBody>
      </p:sp>
      <p:sp>
        <p:nvSpPr>
          <p:cNvPr id="18" name="Rectangle 17"/>
          <p:cNvSpPr/>
          <p:nvPr/>
        </p:nvSpPr>
        <p:spPr>
          <a:xfrm>
            <a:off x="1295400" y="4766101"/>
            <a:ext cx="17581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$</a:t>
            </a:r>
            <a:endParaRPr lang="en-CA" dirty="0"/>
          </a:p>
        </p:txBody>
      </p:sp>
      <p:sp>
        <p:nvSpPr>
          <p:cNvPr id="19" name="Rectangle 18"/>
          <p:cNvSpPr/>
          <p:nvPr/>
        </p:nvSpPr>
        <p:spPr>
          <a:xfrm>
            <a:off x="4337987" y="6019800"/>
            <a:ext cx="17581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SUBMIT</a:t>
            </a:r>
            <a:endParaRPr lang="en-CA" dirty="0"/>
          </a:p>
        </p:txBody>
      </p:sp>
      <p:sp>
        <p:nvSpPr>
          <p:cNvPr id="20" name="Rectangle 19"/>
          <p:cNvSpPr/>
          <p:nvPr/>
        </p:nvSpPr>
        <p:spPr>
          <a:xfrm>
            <a:off x="6669166" y="6019800"/>
            <a:ext cx="17581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CANCEL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6852422" y="4232701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Offer Value = cash + (# shares x share price)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87697" y="1740932"/>
            <a:ext cx="1758178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$95,625,000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200" y="2221468"/>
            <a:ext cx="16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Customer Share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838200" y="1884402"/>
            <a:ext cx="168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Company Name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2813944" y="2200870"/>
            <a:ext cx="9444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425,000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3643698" y="4334596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Treasury Shares in Hand</a:t>
            </a:r>
            <a:endParaRPr lang="en-CA" dirty="0"/>
          </a:p>
        </p:txBody>
      </p:sp>
      <p:sp>
        <p:nvSpPr>
          <p:cNvPr id="29" name="Rectangle 28"/>
          <p:cNvSpPr/>
          <p:nvPr/>
        </p:nvSpPr>
        <p:spPr>
          <a:xfrm>
            <a:off x="3880622" y="4766101"/>
            <a:ext cx="17581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#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940204" y="5334000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Opportunity 2 of 2</a:t>
            </a:r>
            <a:endParaRPr lang="en-CA" sz="2400" dirty="0"/>
          </a:p>
        </p:txBody>
      </p:sp>
      <p:sp>
        <p:nvSpPr>
          <p:cNvPr id="8" name="TextBox 7"/>
          <p:cNvSpPr txBox="1"/>
          <p:nvPr/>
        </p:nvSpPr>
        <p:spPr>
          <a:xfrm rot="10800000">
            <a:off x="3429000" y="538016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→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838200" y="2602468"/>
            <a:ext cx="168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Integration Cost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2813944" y="2590800"/>
            <a:ext cx="11192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$1,500,00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3733800" y="5380166"/>
            <a:ext cx="98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Previous</a:t>
            </a:r>
            <a:endParaRPr lang="en-CA" dirty="0"/>
          </a:p>
        </p:txBody>
      </p:sp>
      <p:sp>
        <p:nvSpPr>
          <p:cNvPr id="35" name="TextBox 34"/>
          <p:cNvSpPr txBox="1"/>
          <p:nvPr/>
        </p:nvSpPr>
        <p:spPr>
          <a:xfrm>
            <a:off x="2133600" y="152400"/>
            <a:ext cx="4801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Corporate Acquisitions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2" descr="http://www.studyzone.org/testprep/math4/e/timehr3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594894"/>
            <a:ext cx="1035885" cy="53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6514810" y="2286000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Bids Close GMT</a:t>
            </a:r>
            <a:endParaRPr lang="en-CA" dirty="0"/>
          </a:p>
        </p:txBody>
      </p:sp>
      <p:sp>
        <p:nvSpPr>
          <p:cNvPr id="38" name="Rectangle 37"/>
          <p:cNvSpPr/>
          <p:nvPr/>
        </p:nvSpPr>
        <p:spPr>
          <a:xfrm>
            <a:off x="7924800" y="2826210"/>
            <a:ext cx="457200" cy="268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P</a:t>
            </a:r>
            <a:r>
              <a:rPr lang="en-CA" sz="1400" dirty="0" smtClean="0">
                <a:solidFill>
                  <a:schemeClr val="tx1"/>
                </a:solidFill>
              </a:rPr>
              <a:t>M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23787" y="2638126"/>
            <a:ext cx="1453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Time: here a clock could be a timer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38600" y="1732002"/>
            <a:ext cx="8135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>
                <a:solidFill>
                  <a:srgbClr val="FF0000"/>
                </a:solidFill>
              </a:rPr>
              <a:t>These data are in the excel file</a:t>
            </a:r>
            <a:endParaRPr lang="en-CA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8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324</Words>
  <Application>Microsoft Office PowerPoint</Application>
  <PresentationFormat>On-screen Show (4:3)</PresentationFormat>
  <Paragraphs>123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32</cp:revision>
  <dcterms:created xsi:type="dcterms:W3CDTF">2015-12-11T15:47:28Z</dcterms:created>
  <dcterms:modified xsi:type="dcterms:W3CDTF">2016-07-07T21:01:23Z</dcterms:modified>
</cp:coreProperties>
</file>