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6EBAD03-CE3C-4BAD-BA64-CFF75E38723E}" type="datetimeFigureOut">
              <a:rPr lang="en-CA" smtClean="0"/>
              <a:t>2016-01-10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129738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EBAD03-CE3C-4BAD-BA64-CFF75E38723E}" type="datetimeFigureOut">
              <a:rPr lang="en-CA" smtClean="0"/>
              <a:t>2016-01-10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205219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EBAD03-CE3C-4BAD-BA64-CFF75E38723E}" type="datetimeFigureOut">
              <a:rPr lang="en-CA" smtClean="0"/>
              <a:t>2016-01-10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239469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EBAD03-CE3C-4BAD-BA64-CFF75E38723E}" type="datetimeFigureOut">
              <a:rPr lang="en-CA" smtClean="0"/>
              <a:t>2016-01-10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342115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EBAD03-CE3C-4BAD-BA64-CFF75E38723E}" type="datetimeFigureOut">
              <a:rPr lang="en-CA" smtClean="0"/>
              <a:t>2016-01-10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41127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6EBAD03-CE3C-4BAD-BA64-CFF75E38723E}" type="datetimeFigureOut">
              <a:rPr lang="en-CA" smtClean="0"/>
              <a:t>2016-01-10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135611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6EBAD03-CE3C-4BAD-BA64-CFF75E38723E}" type="datetimeFigureOut">
              <a:rPr lang="en-CA" smtClean="0"/>
              <a:t>2016-01-10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7627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6EBAD03-CE3C-4BAD-BA64-CFF75E38723E}" type="datetimeFigureOut">
              <a:rPr lang="en-CA" smtClean="0"/>
              <a:t>2016-01-10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180714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BAD03-CE3C-4BAD-BA64-CFF75E38723E}" type="datetimeFigureOut">
              <a:rPr lang="en-CA" smtClean="0"/>
              <a:t>2016-01-10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103582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BAD03-CE3C-4BAD-BA64-CFF75E38723E}" type="datetimeFigureOut">
              <a:rPr lang="en-CA" smtClean="0"/>
              <a:t>2016-01-10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286743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BAD03-CE3C-4BAD-BA64-CFF75E38723E}" type="datetimeFigureOut">
              <a:rPr lang="en-CA" smtClean="0"/>
              <a:t>2016-01-10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1A4752-20C4-4713-AE27-1DFCF2C20F10}" type="slidenum">
              <a:rPr lang="en-CA" smtClean="0"/>
              <a:t>‹#›</a:t>
            </a:fld>
            <a:endParaRPr lang="en-CA"/>
          </a:p>
        </p:txBody>
      </p:sp>
    </p:spTree>
    <p:extLst>
      <p:ext uri="{BB962C8B-B14F-4D97-AF65-F5344CB8AC3E}">
        <p14:creationId xmlns:p14="http://schemas.microsoft.com/office/powerpoint/2010/main" val="45029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BAD03-CE3C-4BAD-BA64-CFF75E38723E}" type="datetimeFigureOut">
              <a:rPr lang="en-CA" smtClean="0"/>
              <a:t>2016-01-10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A4752-20C4-4713-AE27-1DFCF2C20F10}" type="slidenum">
              <a:rPr lang="en-CA" smtClean="0"/>
              <a:t>‹#›</a:t>
            </a:fld>
            <a:endParaRPr lang="en-CA"/>
          </a:p>
        </p:txBody>
      </p:sp>
    </p:spTree>
    <p:extLst>
      <p:ext uri="{BB962C8B-B14F-4D97-AF65-F5344CB8AC3E}">
        <p14:creationId xmlns:p14="http://schemas.microsoft.com/office/powerpoint/2010/main" val="2549105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Calculating value</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0351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Notes</a:t>
            </a:r>
            <a:endParaRPr lang="en-CA"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CA" dirty="0" smtClean="0"/>
              <a:t>This document shows how to calculate the value of a business</a:t>
            </a:r>
          </a:p>
          <a:p>
            <a:r>
              <a:rPr lang="en-CA" dirty="0" smtClean="0"/>
              <a:t>There are initial measures grouped under market, market, and managerial effectiveness</a:t>
            </a:r>
          </a:p>
          <a:p>
            <a:r>
              <a:rPr lang="en-CA" dirty="0" smtClean="0"/>
              <a:t>Each competitor is ranked on each measure with the worst ranked 1 and the best ranked the top. If there are 5 competitors the top ranking is 5.</a:t>
            </a:r>
          </a:p>
          <a:p>
            <a:r>
              <a:rPr lang="en-CA" dirty="0" smtClean="0"/>
              <a:t>Add up the rankings</a:t>
            </a:r>
          </a:p>
          <a:p>
            <a:r>
              <a:rPr lang="en-CA" dirty="0" smtClean="0"/>
              <a:t>Express the ranking total of each competitor as a percent of the best. The best is ranked as 100%</a:t>
            </a:r>
          </a:p>
          <a:p>
            <a:r>
              <a:rPr lang="en-CA" dirty="0" smtClean="0"/>
              <a:t>Take the given price earnings (P/E) ratios for that company (legacy or new) in that period.</a:t>
            </a:r>
          </a:p>
          <a:p>
            <a:r>
              <a:rPr lang="en-CA" dirty="0" smtClean="0"/>
              <a:t>Apply the percentages to the P/E ratio. The best gets 100% of the ratio. If the ratio is 50 the best gets 50. if the second is 80% of the best it gets 50x80% or 40.</a:t>
            </a:r>
          </a:p>
          <a:p>
            <a:r>
              <a:rPr lang="en-CA" dirty="0" smtClean="0"/>
              <a:t>Multiply the competitor's Earnings before interest, taxes, depreciation and amortization by the resultant multiplier to find the firm value.</a:t>
            </a:r>
          </a:p>
          <a:p>
            <a:pPr marL="0" indent="0">
              <a:buNone/>
            </a:pPr>
            <a:endParaRPr lang="en-CA" dirty="0"/>
          </a:p>
        </p:txBody>
      </p:sp>
    </p:spTree>
    <p:extLst>
      <p:ext uri="{BB962C8B-B14F-4D97-AF65-F5344CB8AC3E}">
        <p14:creationId xmlns:p14="http://schemas.microsoft.com/office/powerpoint/2010/main" val="176720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14478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CA" sz="1400" dirty="0" smtClean="0">
                <a:solidFill>
                  <a:schemeClr val="tx1"/>
                </a:solidFill>
              </a:rPr>
              <a:t>Market share</a:t>
            </a:r>
          </a:p>
          <a:p>
            <a:pPr marL="171450" indent="-171450" algn="ctr">
              <a:buFont typeface="Arial" panose="020B0604020202020204" pitchFamily="34" charset="0"/>
              <a:buChar char="•"/>
            </a:pPr>
            <a:r>
              <a:rPr lang="en-CA" sz="1400" dirty="0" smtClean="0">
                <a:solidFill>
                  <a:schemeClr val="tx1"/>
                </a:solidFill>
              </a:rPr>
              <a:t>Customer share</a:t>
            </a:r>
            <a:endParaRPr lang="en-CA" sz="1400" dirty="0">
              <a:solidFill>
                <a:schemeClr val="tx1"/>
              </a:solidFill>
            </a:endParaRPr>
          </a:p>
        </p:txBody>
      </p:sp>
      <p:sp>
        <p:nvSpPr>
          <p:cNvPr id="5" name="Rectangle 4"/>
          <p:cNvSpPr/>
          <p:nvPr/>
        </p:nvSpPr>
        <p:spPr>
          <a:xfrm>
            <a:off x="304800" y="2545326"/>
            <a:ext cx="14478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CA" sz="1400" dirty="0">
                <a:solidFill>
                  <a:schemeClr val="tx1"/>
                </a:solidFill>
              </a:rPr>
              <a:t>Competence index by business function</a:t>
            </a:r>
          </a:p>
          <a:p>
            <a:pPr marL="171450" indent="-171450">
              <a:buFont typeface="Arial" panose="020B0604020202020204" pitchFamily="34" charset="0"/>
              <a:buChar char="•"/>
            </a:pPr>
            <a:r>
              <a:rPr lang="en-CA" sz="1400" dirty="0">
                <a:solidFill>
                  <a:schemeClr val="tx1"/>
                </a:solidFill>
              </a:rPr>
              <a:t>Stress index by function</a:t>
            </a:r>
          </a:p>
          <a:p>
            <a:pPr marL="171450" indent="-171450">
              <a:buFont typeface="Arial" panose="020B0604020202020204" pitchFamily="34" charset="0"/>
              <a:buChar char="•"/>
            </a:pPr>
            <a:r>
              <a:rPr lang="en-CA" sz="1400" dirty="0">
                <a:solidFill>
                  <a:schemeClr val="tx1"/>
                </a:solidFill>
              </a:rPr>
              <a:t>Adaptability function</a:t>
            </a:r>
          </a:p>
        </p:txBody>
      </p:sp>
      <p:sp>
        <p:nvSpPr>
          <p:cNvPr id="6" name="Rectangle 5"/>
          <p:cNvSpPr/>
          <p:nvPr/>
        </p:nvSpPr>
        <p:spPr>
          <a:xfrm>
            <a:off x="304800" y="4648200"/>
            <a:ext cx="14478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CA" sz="1400" dirty="0" smtClean="0">
                <a:solidFill>
                  <a:schemeClr val="tx1"/>
                </a:solidFill>
              </a:rPr>
              <a:t>Return on sales</a:t>
            </a:r>
          </a:p>
          <a:p>
            <a:pPr marL="171450" indent="-171450" algn="ctr">
              <a:buFont typeface="Arial" panose="020B0604020202020204" pitchFamily="34" charset="0"/>
              <a:buChar char="•"/>
            </a:pPr>
            <a:r>
              <a:rPr lang="en-CA" sz="1400" dirty="0" smtClean="0">
                <a:solidFill>
                  <a:schemeClr val="tx1"/>
                </a:solidFill>
              </a:rPr>
              <a:t>Return on assets</a:t>
            </a:r>
          </a:p>
          <a:p>
            <a:pPr marL="171450" indent="-171450" algn="ctr">
              <a:buFont typeface="Arial" panose="020B0604020202020204" pitchFamily="34" charset="0"/>
              <a:buChar char="•"/>
            </a:pPr>
            <a:r>
              <a:rPr lang="en-CA" sz="1400" dirty="0" smtClean="0">
                <a:solidFill>
                  <a:schemeClr val="tx1"/>
                </a:solidFill>
              </a:rPr>
              <a:t>Net cash generated</a:t>
            </a:r>
            <a:endParaRPr lang="en-CA" sz="1400" dirty="0">
              <a:solidFill>
                <a:schemeClr val="tx1"/>
              </a:solidFill>
            </a:endParaRPr>
          </a:p>
        </p:txBody>
      </p:sp>
      <p:sp>
        <p:nvSpPr>
          <p:cNvPr id="9" name="TextBox 8"/>
          <p:cNvSpPr txBox="1"/>
          <p:nvPr/>
        </p:nvSpPr>
        <p:spPr>
          <a:xfrm>
            <a:off x="1918153" y="2897662"/>
            <a:ext cx="1410929" cy="1477328"/>
          </a:xfrm>
          <a:prstGeom prst="rect">
            <a:avLst/>
          </a:prstGeom>
          <a:noFill/>
          <a:ln w="3175">
            <a:solidFill>
              <a:schemeClr val="tx1"/>
            </a:solidFill>
          </a:ln>
        </p:spPr>
        <p:txBody>
          <a:bodyPr wrap="square" rtlCol="0">
            <a:spAutoFit/>
          </a:bodyPr>
          <a:lstStyle/>
          <a:p>
            <a:r>
              <a:rPr lang="en-CA" dirty="0" smtClean="0"/>
              <a:t>Rank each </a:t>
            </a:r>
            <a:r>
              <a:rPr lang="en-CA" dirty="0" smtClean="0"/>
              <a:t>individually vs</a:t>
            </a:r>
            <a:r>
              <a:rPr lang="en-CA" dirty="0" smtClean="0"/>
              <a:t>. competitors. Worst = 1</a:t>
            </a:r>
            <a:endParaRPr lang="en-CA" dirty="0"/>
          </a:p>
        </p:txBody>
      </p:sp>
      <p:sp>
        <p:nvSpPr>
          <p:cNvPr id="11" name="TextBox 10"/>
          <p:cNvSpPr txBox="1"/>
          <p:nvPr/>
        </p:nvSpPr>
        <p:spPr>
          <a:xfrm>
            <a:off x="3365953" y="2590800"/>
            <a:ext cx="1295400" cy="1754326"/>
          </a:xfrm>
          <a:prstGeom prst="rect">
            <a:avLst/>
          </a:prstGeom>
          <a:noFill/>
          <a:ln w="3175">
            <a:solidFill>
              <a:schemeClr val="tx1"/>
            </a:solidFill>
          </a:ln>
        </p:spPr>
        <p:txBody>
          <a:bodyPr wrap="square" rtlCol="0">
            <a:spAutoFit/>
          </a:bodyPr>
          <a:lstStyle/>
          <a:p>
            <a:r>
              <a:rPr lang="en-CA" dirty="0" smtClean="0"/>
              <a:t>Sum rankings: best will have highest number </a:t>
            </a:r>
            <a:endParaRPr lang="en-CA" dirty="0"/>
          </a:p>
        </p:txBody>
      </p:sp>
      <p:sp>
        <p:nvSpPr>
          <p:cNvPr id="12" name="TextBox 11"/>
          <p:cNvSpPr txBox="1"/>
          <p:nvPr/>
        </p:nvSpPr>
        <p:spPr>
          <a:xfrm>
            <a:off x="6365137" y="2759162"/>
            <a:ext cx="881925" cy="1477328"/>
          </a:xfrm>
          <a:prstGeom prst="rect">
            <a:avLst/>
          </a:prstGeom>
          <a:noFill/>
          <a:ln w="3175">
            <a:solidFill>
              <a:schemeClr val="tx1"/>
            </a:solidFill>
          </a:ln>
        </p:spPr>
        <p:txBody>
          <a:bodyPr wrap="square" rtlCol="0">
            <a:spAutoFit/>
          </a:bodyPr>
          <a:lstStyle/>
          <a:p>
            <a:r>
              <a:rPr lang="en-CA" dirty="0" smtClean="0"/>
              <a:t>Apply % to given P/E ratio</a:t>
            </a:r>
            <a:endParaRPr lang="en-CA" dirty="0"/>
          </a:p>
        </p:txBody>
      </p:sp>
      <p:sp>
        <p:nvSpPr>
          <p:cNvPr id="13" name="TextBox 12"/>
          <p:cNvSpPr txBox="1"/>
          <p:nvPr/>
        </p:nvSpPr>
        <p:spPr>
          <a:xfrm>
            <a:off x="4755835" y="2590800"/>
            <a:ext cx="1416365" cy="1754326"/>
          </a:xfrm>
          <a:prstGeom prst="rect">
            <a:avLst/>
          </a:prstGeom>
          <a:noFill/>
          <a:ln w="3175">
            <a:solidFill>
              <a:schemeClr val="tx1"/>
            </a:solidFill>
          </a:ln>
        </p:spPr>
        <p:txBody>
          <a:bodyPr wrap="square" rtlCol="0">
            <a:spAutoFit/>
          </a:bodyPr>
          <a:lstStyle/>
          <a:p>
            <a:r>
              <a:rPr lang="en-CA" dirty="0" smtClean="0"/>
              <a:t>Express each competitor as % of highest player. Top equals 100%</a:t>
            </a:r>
            <a:endParaRPr lang="en-CA" dirty="0"/>
          </a:p>
        </p:txBody>
      </p:sp>
      <p:sp>
        <p:nvSpPr>
          <p:cNvPr id="14" name="TextBox 13"/>
          <p:cNvSpPr txBox="1"/>
          <p:nvPr/>
        </p:nvSpPr>
        <p:spPr>
          <a:xfrm>
            <a:off x="7613920" y="3036161"/>
            <a:ext cx="977447" cy="923330"/>
          </a:xfrm>
          <a:prstGeom prst="rect">
            <a:avLst/>
          </a:prstGeom>
          <a:noFill/>
          <a:ln w="3175">
            <a:solidFill>
              <a:schemeClr val="tx1"/>
            </a:solidFill>
          </a:ln>
        </p:spPr>
        <p:txBody>
          <a:bodyPr wrap="square" rtlCol="0">
            <a:spAutoFit/>
          </a:bodyPr>
          <a:lstStyle/>
          <a:p>
            <a:r>
              <a:rPr lang="en-CA" dirty="0" smtClean="0"/>
              <a:t>Multiply by EBITCA</a:t>
            </a:r>
            <a:endParaRPr lang="en-CA" dirty="0"/>
          </a:p>
        </p:txBody>
      </p:sp>
      <p:sp>
        <p:nvSpPr>
          <p:cNvPr id="15" name="TextBox 14"/>
          <p:cNvSpPr txBox="1"/>
          <p:nvPr/>
        </p:nvSpPr>
        <p:spPr>
          <a:xfrm>
            <a:off x="3932903" y="307880"/>
            <a:ext cx="2500685" cy="369332"/>
          </a:xfrm>
          <a:prstGeom prst="rect">
            <a:avLst/>
          </a:prstGeom>
          <a:noFill/>
        </p:spPr>
        <p:txBody>
          <a:bodyPr wrap="none" rtlCol="0">
            <a:spAutoFit/>
          </a:bodyPr>
          <a:lstStyle/>
          <a:p>
            <a:r>
              <a:rPr lang="en-CA" b="1" dirty="0" smtClean="0">
                <a:solidFill>
                  <a:srgbClr val="FF0000"/>
                </a:solidFill>
              </a:rPr>
              <a:t>CALCULATION </a:t>
            </a:r>
            <a:r>
              <a:rPr lang="en-CA" b="1" dirty="0" smtClean="0">
                <a:solidFill>
                  <a:srgbClr val="FF0000"/>
                </a:solidFill>
              </a:rPr>
              <a:t>OF VALUE</a:t>
            </a:r>
            <a:endParaRPr lang="en-CA" b="1" dirty="0">
              <a:solidFill>
                <a:srgbClr val="FF0000"/>
              </a:solidFill>
            </a:endParaRPr>
          </a:p>
        </p:txBody>
      </p:sp>
      <p:sp>
        <p:nvSpPr>
          <p:cNvPr id="3" name="Rectangle 2"/>
          <p:cNvSpPr/>
          <p:nvPr/>
        </p:nvSpPr>
        <p:spPr>
          <a:xfrm>
            <a:off x="152400" y="304800"/>
            <a:ext cx="1765753"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120299" y="1162734"/>
            <a:ext cx="1371600" cy="923330"/>
          </a:xfrm>
          <a:prstGeom prst="rect">
            <a:avLst/>
          </a:prstGeom>
          <a:noFill/>
          <a:ln>
            <a:solidFill>
              <a:schemeClr val="tx1"/>
            </a:solidFill>
          </a:ln>
        </p:spPr>
        <p:txBody>
          <a:bodyPr wrap="square" rtlCol="0">
            <a:spAutoFit/>
          </a:bodyPr>
          <a:lstStyle/>
          <a:p>
            <a:r>
              <a:rPr lang="en-CA" dirty="0" smtClean="0"/>
              <a:t>Given P/E ratio of period</a:t>
            </a:r>
            <a:endParaRPr lang="en-CA" dirty="0"/>
          </a:p>
        </p:txBody>
      </p:sp>
      <p:sp>
        <p:nvSpPr>
          <p:cNvPr id="16" name="TextBox 15"/>
          <p:cNvSpPr txBox="1"/>
          <p:nvPr/>
        </p:nvSpPr>
        <p:spPr>
          <a:xfrm>
            <a:off x="7416843" y="4446312"/>
            <a:ext cx="1371600" cy="2031325"/>
          </a:xfrm>
          <a:prstGeom prst="rect">
            <a:avLst/>
          </a:prstGeom>
          <a:noFill/>
          <a:ln>
            <a:solidFill>
              <a:schemeClr val="tx1"/>
            </a:solidFill>
          </a:ln>
        </p:spPr>
        <p:txBody>
          <a:bodyPr wrap="square" rtlCol="0">
            <a:spAutoFit/>
          </a:bodyPr>
          <a:lstStyle/>
          <a:p>
            <a:r>
              <a:rPr lang="en-CA" dirty="0" smtClean="0"/>
              <a:t>Company earnings before interest, taxes, </a:t>
            </a:r>
            <a:r>
              <a:rPr lang="en-CA" dirty="0" err="1" smtClean="0"/>
              <a:t>depn</a:t>
            </a:r>
            <a:r>
              <a:rPr lang="en-CA" dirty="0" smtClean="0"/>
              <a:t> and amortization</a:t>
            </a:r>
            <a:endParaRPr lang="en-CA" dirty="0"/>
          </a:p>
        </p:txBody>
      </p:sp>
      <p:cxnSp>
        <p:nvCxnSpPr>
          <p:cNvPr id="18" name="Straight Arrow Connector 17"/>
          <p:cNvCxnSpPr>
            <a:stCxn id="16" idx="0"/>
            <a:endCxn id="14" idx="2"/>
          </p:cNvCxnSpPr>
          <p:nvPr/>
        </p:nvCxnSpPr>
        <p:spPr>
          <a:xfrm flipV="1">
            <a:off x="8102643" y="3959491"/>
            <a:ext cx="1" cy="486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06099" y="2086064"/>
            <a:ext cx="1" cy="6730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10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Worked Example</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Say for simplicity, Team A has the best rankings on each of </a:t>
            </a:r>
            <a:r>
              <a:rPr lang="en-CA" dirty="0" smtClean="0"/>
              <a:t>6 </a:t>
            </a:r>
            <a:r>
              <a:rPr lang="en-CA" dirty="0" smtClean="0"/>
              <a:t>measures out of 5 competitors. Gets top marks of 6x5=30. A similar calculation for Team B yields 20. Assume this is the same for both LegacyCo and </a:t>
            </a:r>
            <a:r>
              <a:rPr lang="en-CA" dirty="0" smtClean="0"/>
              <a:t>NewCo in each case.</a:t>
            </a:r>
            <a:endParaRPr lang="en-CA" dirty="0" smtClean="0"/>
          </a:p>
          <a:p>
            <a:r>
              <a:rPr lang="en-CA" dirty="0" smtClean="0"/>
              <a:t>Team B is 66% ((20/30)*100) of Team A. </a:t>
            </a:r>
          </a:p>
          <a:p>
            <a:r>
              <a:rPr lang="en-CA" dirty="0"/>
              <a:t>T</a:t>
            </a:r>
            <a:r>
              <a:rPr lang="en-CA" dirty="0" smtClean="0"/>
              <a:t>he given P/E ratio for LegacyCo is 20 and for NewCo is 50</a:t>
            </a:r>
            <a:r>
              <a:rPr lang="en-CA" dirty="0" smtClean="0"/>
              <a:t>.</a:t>
            </a:r>
          </a:p>
          <a:p>
            <a:pPr lvl="1"/>
            <a:r>
              <a:rPr lang="en-CA" dirty="0" smtClean="0"/>
              <a:t>Team A gets 20X100%=20 (LegacyCo) and 50 for NewCo. </a:t>
            </a:r>
          </a:p>
          <a:p>
            <a:pPr lvl="1"/>
            <a:r>
              <a:rPr lang="en-CA" dirty="0" smtClean="0"/>
              <a:t>Team B gets LegacyCo 66% of 20=~12 and NewCo 66% of 50~30.</a:t>
            </a:r>
            <a:endParaRPr lang="en-CA" dirty="0" smtClean="0"/>
          </a:p>
          <a:p>
            <a:r>
              <a:rPr lang="en-CA" dirty="0" smtClean="0"/>
              <a:t>Thus $ value is:</a:t>
            </a:r>
          </a:p>
          <a:p>
            <a:pPr lvl="1"/>
            <a:r>
              <a:rPr lang="en-CA" dirty="0" smtClean="0"/>
              <a:t>Team </a:t>
            </a:r>
            <a:r>
              <a:rPr lang="en-CA" dirty="0" smtClean="0"/>
              <a:t>A </a:t>
            </a:r>
            <a:r>
              <a:rPr lang="en-CA" dirty="0" smtClean="0"/>
              <a:t>LegacyCo $ value </a:t>
            </a:r>
            <a:r>
              <a:rPr lang="en-CA" dirty="0" smtClean="0"/>
              <a:t>is </a:t>
            </a:r>
            <a:r>
              <a:rPr lang="en-CA" dirty="0" smtClean="0"/>
              <a:t>20xEBITDA</a:t>
            </a:r>
            <a:r>
              <a:rPr lang="en-CA" dirty="0"/>
              <a:t> </a:t>
            </a:r>
            <a:r>
              <a:rPr lang="en-CA" dirty="0" smtClean="0"/>
              <a:t>and</a:t>
            </a:r>
            <a:r>
              <a:rPr lang="en-CA" dirty="0" smtClean="0"/>
              <a:t> NewCo value is 50xEBITDA. </a:t>
            </a:r>
          </a:p>
          <a:p>
            <a:pPr lvl="1"/>
            <a:r>
              <a:rPr lang="en-CA" dirty="0" smtClean="0"/>
              <a:t>Team </a:t>
            </a:r>
            <a:r>
              <a:rPr lang="en-CA" dirty="0" smtClean="0"/>
              <a:t>B </a:t>
            </a:r>
            <a:r>
              <a:rPr lang="en-CA" dirty="0" smtClean="0"/>
              <a:t>LegacyCo value </a:t>
            </a:r>
            <a:r>
              <a:rPr lang="en-CA" dirty="0" smtClean="0"/>
              <a:t>is </a:t>
            </a:r>
            <a:r>
              <a:rPr lang="en-CA" dirty="0"/>
              <a:t>3</a:t>
            </a:r>
            <a:r>
              <a:rPr lang="en-CA" dirty="0" smtClean="0"/>
              <a:t>0 </a:t>
            </a:r>
            <a:r>
              <a:rPr lang="en-CA" dirty="0" smtClean="0"/>
              <a:t>times </a:t>
            </a:r>
            <a:r>
              <a:rPr lang="en-CA" dirty="0" smtClean="0"/>
              <a:t>EBITDA and NewCo value is 30 times EBITDA</a:t>
            </a:r>
            <a:endParaRPr lang="en-CA" dirty="0" smtClean="0"/>
          </a:p>
          <a:p>
            <a:endParaRPr lang="en-CA" dirty="0"/>
          </a:p>
        </p:txBody>
      </p:sp>
    </p:spTree>
    <p:extLst>
      <p:ext uri="{BB962C8B-B14F-4D97-AF65-F5344CB8AC3E}">
        <p14:creationId xmlns:p14="http://schemas.microsoft.com/office/powerpoint/2010/main" val="176412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 RATIOS</a:t>
            </a:r>
            <a:endParaRPr lang="en-CA" dirty="0"/>
          </a:p>
        </p:txBody>
      </p:sp>
      <p:sp>
        <p:nvSpPr>
          <p:cNvPr id="3" name="Content Placeholder 2"/>
          <p:cNvSpPr>
            <a:spLocks noGrp="1"/>
          </p:cNvSpPr>
          <p:nvPr>
            <p:ph idx="1"/>
          </p:nvPr>
        </p:nvSpPr>
        <p:spPr/>
        <p:txBody>
          <a:bodyPr/>
          <a:lstStyle/>
          <a:p>
            <a:r>
              <a:rPr lang="en-CA" dirty="0" smtClean="0"/>
              <a:t>LegacyCo </a:t>
            </a:r>
          </a:p>
          <a:p>
            <a:pPr lvl="1"/>
            <a:r>
              <a:rPr lang="en-CA" dirty="0" smtClean="0"/>
              <a:t>Period 1-4 is 20</a:t>
            </a:r>
          </a:p>
          <a:p>
            <a:pPr lvl="1"/>
            <a:r>
              <a:rPr lang="en-CA" dirty="0" smtClean="0"/>
              <a:t>Period 4-5 is 10</a:t>
            </a:r>
          </a:p>
          <a:p>
            <a:pPr lvl="1"/>
            <a:r>
              <a:rPr lang="en-CA" dirty="0" smtClean="0"/>
              <a:t>Period 5-6 is 30</a:t>
            </a:r>
          </a:p>
          <a:p>
            <a:pPr lvl="1"/>
            <a:r>
              <a:rPr lang="en-CA" dirty="0" smtClean="0"/>
              <a:t>Period 7-8 is 50</a:t>
            </a:r>
          </a:p>
          <a:p>
            <a:r>
              <a:rPr lang="en-CA" dirty="0" smtClean="0"/>
              <a:t>NewCo</a:t>
            </a:r>
          </a:p>
          <a:p>
            <a:pPr lvl="1"/>
            <a:r>
              <a:rPr lang="en-CA" dirty="0" smtClean="0"/>
              <a:t>All periods is 50.</a:t>
            </a:r>
          </a:p>
        </p:txBody>
      </p:sp>
    </p:spTree>
    <p:extLst>
      <p:ext uri="{BB962C8B-B14F-4D97-AF65-F5344CB8AC3E}">
        <p14:creationId xmlns:p14="http://schemas.microsoft.com/office/powerpoint/2010/main" val="114992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Share </a:t>
            </a:r>
            <a:r>
              <a:rPr lang="en-CA" dirty="0" smtClean="0"/>
              <a:t>Price</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Take the calculated company value and divided by the number of issued or outstanding shared</a:t>
            </a:r>
          </a:p>
          <a:p>
            <a:r>
              <a:rPr lang="en-CA" dirty="0" smtClean="0"/>
              <a:t>Shares are as follows</a:t>
            </a:r>
          </a:p>
          <a:p>
            <a:pPr lvl="1"/>
            <a:r>
              <a:rPr lang="en-CA" dirty="0" smtClean="0"/>
              <a:t>Any </a:t>
            </a:r>
            <a:r>
              <a:rPr lang="en-CA" b="1" dirty="0" smtClean="0"/>
              <a:t>authorized</a:t>
            </a:r>
            <a:r>
              <a:rPr lang="en-CA" dirty="0" smtClean="0"/>
              <a:t> shares that are held by or sold to a corporation’s shareholders, exclusive of </a:t>
            </a:r>
            <a:r>
              <a:rPr lang="en-CA" b="1" dirty="0" smtClean="0"/>
              <a:t>treasury</a:t>
            </a:r>
            <a:r>
              <a:rPr lang="en-CA" dirty="0" smtClean="0"/>
              <a:t> stock which is held by the company itself, are known as the </a:t>
            </a:r>
            <a:r>
              <a:rPr lang="en-CA" b="1" dirty="0" smtClean="0"/>
              <a:t>outstanding or issued shares</a:t>
            </a:r>
            <a:r>
              <a:rPr lang="en-CA" dirty="0" smtClean="0"/>
              <a:t>. In other words, the number of shares outstanding represents the amount of stock on the open market, including shares held by institutional investors and restricted shares held by insiders and company officers.</a:t>
            </a:r>
          </a:p>
          <a:p>
            <a:r>
              <a:rPr lang="en-CA" dirty="0" smtClean="0"/>
              <a:t>In the game the two companies are deemed to be owned by the same parent. </a:t>
            </a:r>
            <a:r>
              <a:rPr lang="en-CA" dirty="0" smtClean="0"/>
              <a:t>Each contributes to the total parent value and benefits from the same funding.</a:t>
            </a:r>
          </a:p>
          <a:p>
            <a:r>
              <a:rPr lang="en-CA" dirty="0" smtClean="0"/>
              <a:t>The </a:t>
            </a:r>
            <a:r>
              <a:rPr lang="en-CA" dirty="0" smtClean="0"/>
              <a:t>parent authorized shares are 1,000,000. </a:t>
            </a:r>
            <a:r>
              <a:rPr lang="en-CA" dirty="0" smtClean="0"/>
              <a:t>It </a:t>
            </a:r>
            <a:r>
              <a:rPr lang="en-CA" dirty="0" smtClean="0"/>
              <a:t>holds 800,000 shares in its Treasury so there are 200,000 outstanding or issued shares. </a:t>
            </a:r>
            <a:endParaRPr lang="en-CA" dirty="0"/>
          </a:p>
          <a:p>
            <a:r>
              <a:rPr lang="en-CA" dirty="0" smtClean="0"/>
              <a:t>If LegacyCo has </a:t>
            </a:r>
            <a:r>
              <a:rPr lang="en-CA" dirty="0" smtClean="0"/>
              <a:t>$20,000,000 </a:t>
            </a:r>
            <a:r>
              <a:rPr lang="en-CA" dirty="0" smtClean="0"/>
              <a:t>value its share price is </a:t>
            </a:r>
            <a:r>
              <a:rPr lang="en-CA" dirty="0" smtClean="0"/>
              <a:t>$20,000,000/200,000 </a:t>
            </a:r>
            <a:r>
              <a:rPr lang="en-CA" dirty="0" smtClean="0"/>
              <a:t>or $10 per share. If NewCo is valued </a:t>
            </a:r>
            <a:r>
              <a:rPr lang="en-CA" smtClean="0"/>
              <a:t>at </a:t>
            </a:r>
            <a:r>
              <a:rPr lang="en-CA" smtClean="0"/>
              <a:t>$30,000,000 </a:t>
            </a:r>
            <a:r>
              <a:rPr lang="en-CA" dirty="0" smtClean="0"/>
              <a:t>its contribution to the share price </a:t>
            </a:r>
            <a:r>
              <a:rPr lang="en-CA" smtClean="0"/>
              <a:t>is </a:t>
            </a:r>
            <a:r>
              <a:rPr lang="en-CA" smtClean="0"/>
              <a:t>$30,000,000/200,000 </a:t>
            </a:r>
            <a:r>
              <a:rPr lang="en-CA" dirty="0" smtClean="0"/>
              <a:t>or $15. The total value is $10 plus $15 or $25</a:t>
            </a:r>
          </a:p>
          <a:p>
            <a:pPr lvl="1"/>
            <a:endParaRPr lang="en-CA" dirty="0" smtClean="0"/>
          </a:p>
        </p:txBody>
      </p:sp>
    </p:spTree>
    <p:extLst>
      <p:ext uri="{BB962C8B-B14F-4D97-AF65-F5344CB8AC3E}">
        <p14:creationId xmlns:p14="http://schemas.microsoft.com/office/powerpoint/2010/main" val="243627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613</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Calculating value</vt:lpstr>
      <vt:lpstr>Notes</vt:lpstr>
      <vt:lpstr>PowerPoint Presentation</vt:lpstr>
      <vt:lpstr>Worked Example</vt:lpstr>
      <vt:lpstr>P/E RATIOS</vt:lpstr>
      <vt:lpstr>Calculating Share Price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7</cp:revision>
  <dcterms:created xsi:type="dcterms:W3CDTF">2016-01-10T20:21:43Z</dcterms:created>
  <dcterms:modified xsi:type="dcterms:W3CDTF">2016-01-10T21:18:39Z</dcterms:modified>
</cp:coreProperties>
</file>