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77" r:id="rId4"/>
    <p:sldId id="279" r:id="rId5"/>
    <p:sldId id="273" r:id="rId6"/>
    <p:sldId id="278" r:id="rId7"/>
    <p:sldId id="270" r:id="rId8"/>
    <p:sldId id="272" r:id="rId9"/>
    <p:sldId id="275" r:id="rId10"/>
    <p:sldId id="283" r:id="rId11"/>
    <p:sldId id="284"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2016-02-17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53142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2016-02-17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59227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2016-02-17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19897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2016-02-17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121252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B2D5E-66BF-4F34-83D9-3C527CB4250C}" type="datetimeFigureOut">
              <a:rPr lang="en-CA" smtClean="0"/>
              <a:t>2016-02-17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73975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6CB2D5E-66BF-4F34-83D9-3C527CB4250C}" type="datetimeFigureOut">
              <a:rPr lang="en-CA" smtClean="0"/>
              <a:t>2016-02-17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77739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6CB2D5E-66BF-4F34-83D9-3C527CB4250C}" type="datetimeFigureOut">
              <a:rPr lang="en-CA" smtClean="0"/>
              <a:t>2016-02-17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314505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6CB2D5E-66BF-4F34-83D9-3C527CB4250C}" type="datetimeFigureOut">
              <a:rPr lang="en-CA" smtClean="0"/>
              <a:t>2016-02-17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33070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B2D5E-66BF-4F34-83D9-3C527CB4250C}" type="datetimeFigureOut">
              <a:rPr lang="en-CA" smtClean="0"/>
              <a:t>2016-02-17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12177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B2D5E-66BF-4F34-83D9-3C527CB4250C}" type="datetimeFigureOut">
              <a:rPr lang="en-CA" smtClean="0"/>
              <a:t>2016-02-17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90054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B2D5E-66BF-4F34-83D9-3C527CB4250C}" type="datetimeFigureOut">
              <a:rPr lang="en-CA" smtClean="0"/>
              <a:t>2016-02-17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417967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B2D5E-66BF-4F34-83D9-3C527CB4250C}" type="datetimeFigureOut">
              <a:rPr lang="en-CA" smtClean="0"/>
              <a:t>2016-02-17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E62E7-4AA8-44E0-B284-C5C1A6CB8E04}" type="slidenum">
              <a:rPr lang="en-CA" smtClean="0"/>
              <a:t>‹#›</a:t>
            </a:fld>
            <a:endParaRPr lang="en-CA"/>
          </a:p>
        </p:txBody>
      </p:sp>
    </p:spTree>
    <p:extLst>
      <p:ext uri="{BB962C8B-B14F-4D97-AF65-F5344CB8AC3E}">
        <p14:creationId xmlns:p14="http://schemas.microsoft.com/office/powerpoint/2010/main" val="67108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Isaac</a:t>
            </a:r>
            <a:endParaRPr lang="en-CA" dirty="0"/>
          </a:p>
        </p:txBody>
      </p:sp>
      <p:sp>
        <p:nvSpPr>
          <p:cNvPr id="3" name="Content Placeholder 2"/>
          <p:cNvSpPr>
            <a:spLocks noGrp="1"/>
          </p:cNvSpPr>
          <p:nvPr>
            <p:ph idx="1"/>
          </p:nvPr>
        </p:nvSpPr>
        <p:spPr>
          <a:xfrm>
            <a:off x="457200" y="1219200"/>
            <a:ext cx="8229600" cy="5562600"/>
          </a:xfrm>
        </p:spPr>
        <p:txBody>
          <a:bodyPr>
            <a:normAutofit fontScale="85000" lnSpcReduction="10000"/>
          </a:bodyPr>
          <a:lstStyle/>
          <a:p>
            <a:r>
              <a:rPr lang="en-CA" dirty="0" smtClean="0"/>
              <a:t>Attached is the proposed Negotiation Tool for </a:t>
            </a:r>
            <a:r>
              <a:rPr lang="en-CA" b="1" dirty="0" smtClean="0">
                <a:solidFill>
                  <a:srgbClr val="FF0000"/>
                </a:solidFill>
              </a:rPr>
              <a:t>NewCo</a:t>
            </a:r>
            <a:r>
              <a:rPr lang="en-CA" dirty="0" smtClean="0"/>
              <a:t> periods 1 (start-up funding) and 3 (growth funding).</a:t>
            </a:r>
          </a:p>
          <a:p>
            <a:r>
              <a:rPr lang="en-CA" dirty="0" smtClean="0"/>
              <a:t>Again I have used the ‘tab’ system with sub-pages as per the Corporate Acquisitions.</a:t>
            </a:r>
          </a:p>
          <a:p>
            <a:r>
              <a:rPr lang="en-CA" dirty="0" smtClean="0"/>
              <a:t>NewCo can use the tool to develop a funding request then ‘send’ it to LegacyCo by pressing “Negotiate”. LegacyCo will agree or not and send it back. After discussion they will both press Agree and the funding and people are transferred. We can discuss the transfer mechanics when we get to the Accounts.</a:t>
            </a:r>
          </a:p>
          <a:p>
            <a:r>
              <a:rPr lang="en-CA" dirty="0" smtClean="0"/>
              <a:t>The detailed numbers are in the attached excel file. I have included a lot of underlying calculation in this tool. I want them to focus on the key issues rather than spending time calculating numbers</a:t>
            </a:r>
          </a:p>
          <a:p>
            <a:endParaRPr lang="en-CA" dirty="0" smtClean="0">
              <a:solidFill>
                <a:srgbClr val="FF0000"/>
              </a:solidFill>
            </a:endParaRPr>
          </a:p>
          <a:p>
            <a:endParaRPr lang="en-CA" dirty="0" smtClean="0"/>
          </a:p>
          <a:p>
            <a:endParaRPr lang="en-CA" dirty="0" smtClean="0"/>
          </a:p>
          <a:p>
            <a:endParaRPr lang="en-CA" dirty="0"/>
          </a:p>
        </p:txBody>
      </p:sp>
    </p:spTree>
    <p:extLst>
      <p:ext uri="{BB962C8B-B14F-4D97-AF65-F5344CB8AC3E}">
        <p14:creationId xmlns:p14="http://schemas.microsoft.com/office/powerpoint/2010/main" val="313840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(1): Growth funding</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The slider on the niche sizes is set with a MINIMUM and a MAXIMUM in each period. As of now I have not calculated the numbers – I will do that when I get into the market and let you know. For now just use test numbers</a:t>
            </a:r>
          </a:p>
          <a:p>
            <a:r>
              <a:rPr lang="en-CA" dirty="0" smtClean="0"/>
              <a:t>The revenue is calculated a follows in both periods:</a:t>
            </a:r>
          </a:p>
          <a:p>
            <a:pPr lvl="1"/>
            <a:r>
              <a:rPr lang="en-CA" dirty="0" smtClean="0"/>
              <a:t>Est. customers*share*revenue per customer</a:t>
            </a:r>
          </a:p>
          <a:p>
            <a:pPr lvl="2"/>
            <a:r>
              <a:rPr lang="en-CA" dirty="0" smtClean="0"/>
              <a:t>Education: $90,000</a:t>
            </a:r>
          </a:p>
          <a:p>
            <a:pPr lvl="2"/>
            <a:r>
              <a:rPr lang="en-CA" dirty="0" smtClean="0"/>
              <a:t>Government $100,000</a:t>
            </a:r>
          </a:p>
          <a:p>
            <a:pPr lvl="2"/>
            <a:r>
              <a:rPr lang="en-CA" dirty="0" smtClean="0"/>
              <a:t>Entertainment: $120,000</a:t>
            </a:r>
          </a:p>
          <a:p>
            <a:r>
              <a:rPr lang="en-CA" dirty="0" smtClean="0"/>
              <a:t>The gross margin % is 75% of revenue for budget purposes in both periods</a:t>
            </a:r>
          </a:p>
          <a:p>
            <a:r>
              <a:rPr lang="en-CA" dirty="0" smtClean="0"/>
              <a:t>The ‘risk factor’ allows for uncertainty by uplifting the budget estimate.</a:t>
            </a:r>
            <a:endParaRPr lang="en-CA" dirty="0"/>
          </a:p>
        </p:txBody>
      </p:sp>
    </p:spTree>
    <p:extLst>
      <p:ext uri="{BB962C8B-B14F-4D97-AF65-F5344CB8AC3E}">
        <p14:creationId xmlns:p14="http://schemas.microsoft.com/office/powerpoint/2010/main" val="182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(2): Growth funding</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Calculating people needs and costs</a:t>
            </a:r>
          </a:p>
          <a:p>
            <a:pPr lvl="1"/>
            <a:r>
              <a:rPr lang="en-CA" dirty="0" smtClean="0"/>
              <a:t>Like the workforce interface we provide the current numbers (really marketing and development) and the in the * box we provide a recommended number. This number in the same box can be adjusted up or down.</a:t>
            </a:r>
          </a:p>
          <a:p>
            <a:pPr lvl="1"/>
            <a:r>
              <a:rPr lang="en-CA" dirty="0" smtClean="0"/>
              <a:t>The ‘recommended number uses the following ratios:</a:t>
            </a:r>
          </a:p>
          <a:p>
            <a:pPr lvl="1"/>
            <a:r>
              <a:rPr lang="en-CA" dirty="0" smtClean="0"/>
              <a:t>Periods 4 &amp; 5:</a:t>
            </a:r>
          </a:p>
          <a:p>
            <a:pPr lvl="2"/>
            <a:r>
              <a:rPr lang="en-CA" sz="1100" dirty="0">
                <a:latin typeface="Arial" panose="020B0604020202020204" pitchFamily="34" charset="0"/>
                <a:cs typeface="Arial" panose="020B0604020202020204" pitchFamily="34" charset="0"/>
              </a:rPr>
              <a:t>Marketing = 1 person per $ </a:t>
            </a:r>
            <a:r>
              <a:rPr lang="en-CA" sz="1100" dirty="0" smtClean="0">
                <a:latin typeface="Arial" panose="020B0604020202020204" pitchFamily="34" charset="0"/>
                <a:cs typeface="Arial" panose="020B0604020202020204" pitchFamily="34" charset="0"/>
              </a:rPr>
              <a:t>500,000of </a:t>
            </a:r>
            <a:r>
              <a:rPr lang="en-CA" sz="1100" dirty="0">
                <a:latin typeface="Arial" panose="020B0604020202020204" pitchFamily="34" charset="0"/>
                <a:cs typeface="Arial" panose="020B0604020202020204" pitchFamily="34" charset="0"/>
              </a:rPr>
              <a:t>sales</a:t>
            </a:r>
          </a:p>
          <a:p>
            <a:pPr lvl="2"/>
            <a:r>
              <a:rPr lang="en-CA" sz="1100" dirty="0">
                <a:latin typeface="Arial" panose="020B0604020202020204" pitchFamily="34" charset="0"/>
                <a:cs typeface="Arial" panose="020B0604020202020204" pitchFamily="34" charset="0"/>
              </a:rPr>
              <a:t>Sales = 1 person per </a:t>
            </a:r>
            <a:r>
              <a:rPr lang="en-CA" sz="1100" dirty="0" smtClean="0">
                <a:latin typeface="Arial" panose="020B0604020202020204" pitchFamily="34" charset="0"/>
                <a:cs typeface="Arial" panose="020B0604020202020204" pitchFamily="34" charset="0"/>
              </a:rPr>
              <a:t>$500,000 </a:t>
            </a:r>
            <a:r>
              <a:rPr lang="en-CA" sz="1100" dirty="0">
                <a:latin typeface="Arial" panose="020B0604020202020204" pitchFamily="34" charset="0"/>
                <a:cs typeface="Arial" panose="020B0604020202020204" pitchFamily="34" charset="0"/>
              </a:rPr>
              <a:t>of sales</a:t>
            </a:r>
          </a:p>
          <a:p>
            <a:pPr lvl="2"/>
            <a:r>
              <a:rPr lang="en-CA" sz="1100" dirty="0">
                <a:latin typeface="Arial" panose="020B0604020202020204" pitchFamily="34" charset="0"/>
                <a:cs typeface="Arial" panose="020B0604020202020204" pitchFamily="34" charset="0"/>
              </a:rPr>
              <a:t>Support = 1 person per </a:t>
            </a:r>
            <a:r>
              <a:rPr lang="en-CA" sz="1100" dirty="0" smtClean="0">
                <a:latin typeface="Arial" panose="020B0604020202020204" pitchFamily="34" charset="0"/>
                <a:cs typeface="Arial" panose="020B0604020202020204" pitchFamily="34" charset="0"/>
              </a:rPr>
              <a:t>$1,000,000 </a:t>
            </a:r>
            <a:r>
              <a:rPr lang="en-CA" sz="1100" dirty="0">
                <a:latin typeface="Arial" panose="020B0604020202020204" pitchFamily="34" charset="0"/>
                <a:cs typeface="Arial" panose="020B0604020202020204" pitchFamily="34" charset="0"/>
              </a:rPr>
              <a:t>of sales</a:t>
            </a:r>
          </a:p>
          <a:p>
            <a:pPr lvl="2"/>
            <a:r>
              <a:rPr lang="en-CA" sz="1100" dirty="0">
                <a:latin typeface="Arial" panose="020B0604020202020204" pitchFamily="34" charset="0"/>
                <a:cs typeface="Arial" panose="020B0604020202020204" pitchFamily="34" charset="0"/>
              </a:rPr>
              <a:t>Logistics &amp; IT = 1 person per </a:t>
            </a:r>
            <a:r>
              <a:rPr lang="en-CA" sz="1100" dirty="0" smtClean="0">
                <a:latin typeface="Arial" panose="020B0604020202020204" pitchFamily="34" charset="0"/>
                <a:cs typeface="Arial" panose="020B0604020202020204" pitchFamily="34" charset="0"/>
              </a:rPr>
              <a:t>$3,000,000 </a:t>
            </a:r>
            <a:r>
              <a:rPr lang="en-CA" sz="1100" dirty="0">
                <a:latin typeface="Arial" panose="020B0604020202020204" pitchFamily="34" charset="0"/>
                <a:cs typeface="Arial" panose="020B0604020202020204" pitchFamily="34" charset="0"/>
              </a:rPr>
              <a:t>of sales</a:t>
            </a:r>
          </a:p>
          <a:p>
            <a:pPr lvl="2"/>
            <a:r>
              <a:rPr lang="en-CA" sz="1100" dirty="0" smtClean="0">
                <a:latin typeface="Arial" panose="020B0604020202020204" pitchFamily="34" charset="0"/>
                <a:cs typeface="Arial" panose="020B0604020202020204" pitchFamily="34" charset="0"/>
              </a:rPr>
              <a:t>Product development </a:t>
            </a:r>
            <a:r>
              <a:rPr lang="en-CA" sz="1100" dirty="0">
                <a:latin typeface="Arial" panose="020B0604020202020204" pitchFamily="34" charset="0"/>
                <a:cs typeface="Arial" panose="020B0604020202020204" pitchFamily="34" charset="0"/>
              </a:rPr>
              <a:t>= 1 person per </a:t>
            </a:r>
            <a:r>
              <a:rPr lang="en-CA" sz="1100" dirty="0" smtClean="0">
                <a:latin typeface="Arial" panose="020B0604020202020204" pitchFamily="34" charset="0"/>
                <a:cs typeface="Arial" panose="020B0604020202020204" pitchFamily="34" charset="0"/>
              </a:rPr>
              <a:t>$500,000 </a:t>
            </a:r>
            <a:r>
              <a:rPr lang="en-CA" sz="1100" dirty="0">
                <a:latin typeface="Arial" panose="020B0604020202020204" pitchFamily="34" charset="0"/>
                <a:cs typeface="Arial" panose="020B0604020202020204" pitchFamily="34" charset="0"/>
              </a:rPr>
              <a:t>of </a:t>
            </a:r>
            <a:r>
              <a:rPr lang="en-CA" sz="1100" dirty="0" smtClean="0">
                <a:latin typeface="Arial" panose="020B0604020202020204" pitchFamily="34" charset="0"/>
                <a:cs typeface="Arial" panose="020B0604020202020204" pitchFamily="34" charset="0"/>
              </a:rPr>
              <a:t>sales</a:t>
            </a:r>
          </a:p>
          <a:p>
            <a:r>
              <a:rPr lang="en-CA" sz="2300" dirty="0" smtClean="0">
                <a:latin typeface="Arial" panose="020B0604020202020204" pitchFamily="34" charset="0"/>
                <a:cs typeface="Arial" panose="020B0604020202020204" pitchFamily="34" charset="0"/>
              </a:rPr>
              <a:t>Calculating people costs: Period 4: </a:t>
            </a:r>
          </a:p>
          <a:p>
            <a:pPr lvl="1"/>
            <a:r>
              <a:rPr lang="en-CA" sz="1800" dirty="0"/>
              <a:t>Marketing = average wage $90,000; average expense per head $60,000.</a:t>
            </a:r>
          </a:p>
          <a:p>
            <a:pPr lvl="1"/>
            <a:r>
              <a:rPr lang="en-CA" sz="1800" dirty="0"/>
              <a:t>Sales = average wage $100,000; average expense per head $80,000</a:t>
            </a:r>
          </a:p>
          <a:p>
            <a:pPr lvl="1"/>
            <a:r>
              <a:rPr lang="en-CA" sz="1800" dirty="0"/>
              <a:t>Support = average wage $60,000; average expense per head $100,000</a:t>
            </a:r>
          </a:p>
          <a:p>
            <a:pPr lvl="1"/>
            <a:r>
              <a:rPr lang="en-CA" sz="1800" dirty="0"/>
              <a:t>Logistics &amp; IT average wage $90,000; average expense per head $80,000</a:t>
            </a:r>
          </a:p>
          <a:p>
            <a:pPr lvl="1"/>
            <a:r>
              <a:rPr lang="en-CA" sz="1800" dirty="0"/>
              <a:t>Product development = average wage $80,000; average expense per head $90,000</a:t>
            </a:r>
          </a:p>
          <a:p>
            <a:r>
              <a:rPr lang="en-CA" sz="2300" dirty="0" smtClean="0">
                <a:latin typeface="Arial" panose="020B0604020202020204" pitchFamily="34" charset="0"/>
                <a:cs typeface="Arial" panose="020B0604020202020204" pitchFamily="34" charset="0"/>
              </a:rPr>
              <a:t>Calculating people costs Period 5:</a:t>
            </a:r>
          </a:p>
          <a:p>
            <a:pPr lvl="1"/>
            <a:r>
              <a:rPr lang="en-CA" sz="1900" dirty="0" smtClean="0">
                <a:latin typeface="Arial" panose="020B0604020202020204" pitchFamily="34" charset="0"/>
                <a:cs typeface="Arial" panose="020B0604020202020204" pitchFamily="34" charset="0"/>
              </a:rPr>
              <a:t>All the same except SALES: AVERAGE WAGE INCL BONUSES $120,000 PLUS EXPENSES $90,000 PER HEAD</a:t>
            </a:r>
          </a:p>
          <a:p>
            <a:pPr lvl="1"/>
            <a:endParaRPr lang="en-CA"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84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to from here?</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Once the funding is agreed the following happens:</a:t>
            </a:r>
          </a:p>
          <a:p>
            <a:pPr lvl="1"/>
            <a:r>
              <a:rPr lang="en-CA" dirty="0" smtClean="0"/>
              <a:t>The intracompany loan is made from LegacyCo to NewCo </a:t>
            </a:r>
          </a:p>
          <a:p>
            <a:pPr lvl="1"/>
            <a:r>
              <a:rPr lang="en-CA" dirty="0" smtClean="0"/>
              <a:t>The headcount table is updated for the start of the next period</a:t>
            </a:r>
          </a:p>
          <a:p>
            <a:pPr lvl="1"/>
            <a:r>
              <a:rPr lang="en-CA" dirty="0" smtClean="0"/>
              <a:t>The competence etc. indexes automatically update – or should – for the start of the next period</a:t>
            </a:r>
          </a:p>
          <a:p>
            <a:pPr lvl="1"/>
            <a:r>
              <a:rPr lang="en-CA" dirty="0" smtClean="0"/>
              <a:t>The BV ‘legitimacy’ table by niche is created or updated for the next period based on the BVs landed in period 3 – the data is in the excel file </a:t>
            </a:r>
          </a:p>
          <a:p>
            <a:pPr lvl="1"/>
            <a:endParaRPr lang="en-CA" dirty="0" smtClean="0"/>
          </a:p>
          <a:p>
            <a:pPr lvl="1"/>
            <a:endParaRPr lang="en-CA" dirty="0" smtClean="0"/>
          </a:p>
          <a:p>
            <a:pPr lvl="1"/>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28061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90" name="Rectangle 89"/>
          <p:cNvSpPr/>
          <p:nvPr/>
        </p:nvSpPr>
        <p:spPr>
          <a:xfrm>
            <a:off x="2175638" y="2353595"/>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a:t>
            </a:r>
            <a:endParaRPr lang="en-CA" sz="1600" dirty="0">
              <a:solidFill>
                <a:schemeClr val="tx1"/>
              </a:solidFill>
            </a:endParaRPr>
          </a:p>
        </p:txBody>
      </p:sp>
      <p:sp>
        <p:nvSpPr>
          <p:cNvPr id="91" name="Rectangle 90"/>
          <p:cNvSpPr/>
          <p:nvPr/>
        </p:nvSpPr>
        <p:spPr>
          <a:xfrm>
            <a:off x="2175638" y="2668105"/>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2" name="Rectangle 91"/>
          <p:cNvSpPr/>
          <p:nvPr/>
        </p:nvSpPr>
        <p:spPr>
          <a:xfrm>
            <a:off x="2175638" y="29612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3" name="Rectangle 92"/>
          <p:cNvSpPr/>
          <p:nvPr/>
        </p:nvSpPr>
        <p:spPr>
          <a:xfrm>
            <a:off x="2175638" y="32660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4" name="Rectangle 93"/>
          <p:cNvSpPr/>
          <p:nvPr/>
        </p:nvSpPr>
        <p:spPr>
          <a:xfrm>
            <a:off x="2175638" y="35708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5" name="Rectangle 94"/>
          <p:cNvSpPr/>
          <p:nvPr/>
        </p:nvSpPr>
        <p:spPr>
          <a:xfrm>
            <a:off x="2925618" y="2353595"/>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6" name="Rectangle 95"/>
          <p:cNvSpPr/>
          <p:nvPr/>
        </p:nvSpPr>
        <p:spPr>
          <a:xfrm>
            <a:off x="2925618" y="2668105"/>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7" name="Rectangle 96"/>
          <p:cNvSpPr/>
          <p:nvPr/>
        </p:nvSpPr>
        <p:spPr>
          <a:xfrm>
            <a:off x="2925618" y="29612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8" name="Rectangle 97"/>
          <p:cNvSpPr/>
          <p:nvPr/>
        </p:nvSpPr>
        <p:spPr>
          <a:xfrm>
            <a:off x="2925618" y="32660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99" name="Rectangle 98"/>
          <p:cNvSpPr/>
          <p:nvPr/>
        </p:nvSpPr>
        <p:spPr>
          <a:xfrm>
            <a:off x="2925618" y="3570837"/>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28" name="TextBox 27"/>
          <p:cNvSpPr txBox="1"/>
          <p:nvPr/>
        </p:nvSpPr>
        <p:spPr>
          <a:xfrm>
            <a:off x="304800" y="1828800"/>
            <a:ext cx="1555106" cy="338554"/>
          </a:xfrm>
          <a:prstGeom prst="rect">
            <a:avLst/>
          </a:prstGeom>
          <a:noFill/>
        </p:spPr>
        <p:txBody>
          <a:bodyPr wrap="none" rtlCol="0">
            <a:spAutoFit/>
          </a:bodyPr>
          <a:lstStyle/>
          <a:p>
            <a:r>
              <a:rPr lang="en-CA" sz="1600" b="1" dirty="0" smtClean="0"/>
              <a:t>Top Salespeople</a:t>
            </a:r>
            <a:endParaRPr lang="en-CA" sz="1600" b="1" dirty="0"/>
          </a:p>
        </p:txBody>
      </p:sp>
      <p:sp>
        <p:nvSpPr>
          <p:cNvPr id="124" name="TextBox 123"/>
          <p:cNvSpPr txBox="1"/>
          <p:nvPr/>
        </p:nvSpPr>
        <p:spPr>
          <a:xfrm>
            <a:off x="304800" y="3886200"/>
            <a:ext cx="2207592" cy="338554"/>
          </a:xfrm>
          <a:prstGeom prst="rect">
            <a:avLst/>
          </a:prstGeom>
          <a:noFill/>
        </p:spPr>
        <p:txBody>
          <a:bodyPr wrap="none" rtlCol="0">
            <a:spAutoFit/>
          </a:bodyPr>
          <a:lstStyle/>
          <a:p>
            <a:r>
              <a:rPr lang="en-CA" sz="1600" b="1" dirty="0" smtClean="0"/>
              <a:t>Top Product Developers</a:t>
            </a:r>
            <a:endParaRPr lang="en-CA" sz="1600" b="1" dirty="0"/>
          </a:p>
        </p:txBody>
      </p:sp>
      <p:sp>
        <p:nvSpPr>
          <p:cNvPr id="29" name="TextBox 28"/>
          <p:cNvSpPr txBox="1"/>
          <p:nvPr/>
        </p:nvSpPr>
        <p:spPr>
          <a:xfrm>
            <a:off x="1905000" y="1905000"/>
            <a:ext cx="784767" cy="338554"/>
          </a:xfrm>
          <a:prstGeom prst="rect">
            <a:avLst/>
          </a:prstGeom>
          <a:noFill/>
        </p:spPr>
        <p:txBody>
          <a:bodyPr wrap="none" rtlCol="0">
            <a:spAutoFit/>
          </a:bodyPr>
          <a:lstStyle/>
          <a:p>
            <a:r>
              <a:rPr lang="en-CA" sz="1600" dirty="0" smtClean="0"/>
              <a:t>NewCo</a:t>
            </a:r>
            <a:endParaRPr lang="en-CA" sz="1600" dirty="0"/>
          </a:p>
        </p:txBody>
      </p:sp>
      <p:sp>
        <p:nvSpPr>
          <p:cNvPr id="30" name="TextBox 29"/>
          <p:cNvSpPr txBox="1"/>
          <p:nvPr/>
        </p:nvSpPr>
        <p:spPr>
          <a:xfrm>
            <a:off x="2514600" y="1905000"/>
            <a:ext cx="1008033" cy="338554"/>
          </a:xfrm>
          <a:prstGeom prst="rect">
            <a:avLst/>
          </a:prstGeom>
          <a:noFill/>
        </p:spPr>
        <p:txBody>
          <a:bodyPr wrap="none" rtlCol="0">
            <a:spAutoFit/>
          </a:bodyPr>
          <a:lstStyle/>
          <a:p>
            <a:r>
              <a:rPr lang="en-CA" sz="1600" dirty="0" smtClean="0"/>
              <a:t>LegacyCo </a:t>
            </a:r>
            <a:endParaRPr lang="en-CA" sz="1600" dirty="0"/>
          </a:p>
        </p:txBody>
      </p:sp>
      <p:sp>
        <p:nvSpPr>
          <p:cNvPr id="31" name="TextBox 30"/>
          <p:cNvSpPr txBox="1"/>
          <p:nvPr/>
        </p:nvSpPr>
        <p:spPr>
          <a:xfrm>
            <a:off x="533400" y="1524000"/>
            <a:ext cx="3085268" cy="338554"/>
          </a:xfrm>
          <a:prstGeom prst="rect">
            <a:avLst/>
          </a:prstGeom>
          <a:noFill/>
        </p:spPr>
        <p:txBody>
          <a:bodyPr wrap="none" rtlCol="0">
            <a:spAutoFit/>
          </a:bodyPr>
          <a:lstStyle/>
          <a:p>
            <a:r>
              <a:rPr lang="en-CA" sz="1600" b="1" dirty="0" smtClean="0"/>
              <a:t>INFLUENTIAL HUMAN RESOURCES</a:t>
            </a:r>
            <a:endParaRPr lang="en-CA" sz="1600" b="1" dirty="0"/>
          </a:p>
        </p:txBody>
      </p:sp>
      <p:grpSp>
        <p:nvGrpSpPr>
          <p:cNvPr id="15" name="Group 14"/>
          <p:cNvGrpSpPr/>
          <p:nvPr/>
        </p:nvGrpSpPr>
        <p:grpSpPr>
          <a:xfrm>
            <a:off x="294181" y="2298773"/>
            <a:ext cx="1325876" cy="1544981"/>
            <a:chOff x="294181" y="2298773"/>
            <a:chExt cx="1325876" cy="1544981"/>
          </a:xfrm>
        </p:grpSpPr>
        <p:sp>
          <p:nvSpPr>
            <p:cNvPr id="134" name="TextBox 133"/>
            <p:cNvSpPr txBox="1"/>
            <p:nvPr/>
          </p:nvSpPr>
          <p:spPr>
            <a:xfrm>
              <a:off x="294181" y="2298773"/>
              <a:ext cx="1124795" cy="338554"/>
            </a:xfrm>
            <a:prstGeom prst="rect">
              <a:avLst/>
            </a:prstGeom>
            <a:noFill/>
          </p:spPr>
          <p:txBody>
            <a:bodyPr wrap="none" rtlCol="0">
              <a:spAutoFit/>
            </a:bodyPr>
            <a:lstStyle/>
            <a:p>
              <a:r>
                <a:rPr lang="en-CA" sz="1600" dirty="0" smtClean="0"/>
                <a:t>  Jack Patch</a:t>
              </a:r>
              <a:endParaRPr lang="en-CA" sz="1600" dirty="0"/>
            </a:p>
          </p:txBody>
        </p:sp>
        <p:sp>
          <p:nvSpPr>
            <p:cNvPr id="135" name="TextBox 134"/>
            <p:cNvSpPr txBox="1"/>
            <p:nvPr/>
          </p:nvSpPr>
          <p:spPr>
            <a:xfrm>
              <a:off x="381000" y="2602468"/>
              <a:ext cx="1239057" cy="338554"/>
            </a:xfrm>
            <a:prstGeom prst="rect">
              <a:avLst/>
            </a:prstGeom>
            <a:noFill/>
          </p:spPr>
          <p:txBody>
            <a:bodyPr wrap="none" rtlCol="0">
              <a:spAutoFit/>
            </a:bodyPr>
            <a:lstStyle/>
            <a:p>
              <a:r>
                <a:rPr lang="en-CA" sz="1600" dirty="0" smtClean="0"/>
                <a:t>Mary Fugger</a:t>
              </a:r>
              <a:endParaRPr lang="en-CA" sz="1600" dirty="0"/>
            </a:p>
          </p:txBody>
        </p:sp>
        <p:sp>
          <p:nvSpPr>
            <p:cNvPr id="136" name="TextBox 135"/>
            <p:cNvSpPr txBox="1"/>
            <p:nvPr/>
          </p:nvSpPr>
          <p:spPr>
            <a:xfrm>
              <a:off x="381000" y="2895600"/>
              <a:ext cx="1012650" cy="338554"/>
            </a:xfrm>
            <a:prstGeom prst="rect">
              <a:avLst/>
            </a:prstGeom>
            <a:noFill/>
          </p:spPr>
          <p:txBody>
            <a:bodyPr wrap="none" rtlCol="0">
              <a:spAutoFit/>
            </a:bodyPr>
            <a:lstStyle/>
            <a:p>
              <a:r>
                <a:rPr lang="en-CA" sz="1600" dirty="0" smtClean="0"/>
                <a:t>David Day</a:t>
              </a:r>
              <a:endParaRPr lang="en-CA" sz="1600" dirty="0"/>
            </a:p>
          </p:txBody>
        </p:sp>
        <p:sp>
          <p:nvSpPr>
            <p:cNvPr id="137" name="TextBox 136"/>
            <p:cNvSpPr txBox="1"/>
            <p:nvPr/>
          </p:nvSpPr>
          <p:spPr>
            <a:xfrm>
              <a:off x="381000" y="3200400"/>
              <a:ext cx="1054006" cy="338554"/>
            </a:xfrm>
            <a:prstGeom prst="rect">
              <a:avLst/>
            </a:prstGeom>
            <a:noFill/>
          </p:spPr>
          <p:txBody>
            <a:bodyPr wrap="none" rtlCol="0">
              <a:spAutoFit/>
            </a:bodyPr>
            <a:lstStyle/>
            <a:p>
              <a:r>
                <a:rPr lang="en-CA" sz="1600" dirty="0" smtClean="0"/>
                <a:t>Wendy Ho</a:t>
              </a:r>
              <a:endParaRPr lang="en-CA" sz="1600" dirty="0"/>
            </a:p>
          </p:txBody>
        </p:sp>
        <p:sp>
          <p:nvSpPr>
            <p:cNvPr id="138" name="TextBox 137"/>
            <p:cNvSpPr txBox="1"/>
            <p:nvPr/>
          </p:nvSpPr>
          <p:spPr>
            <a:xfrm>
              <a:off x="381000" y="3505200"/>
              <a:ext cx="1177182" cy="338554"/>
            </a:xfrm>
            <a:prstGeom prst="rect">
              <a:avLst/>
            </a:prstGeom>
            <a:noFill/>
          </p:spPr>
          <p:txBody>
            <a:bodyPr wrap="none" rtlCol="0">
              <a:spAutoFit/>
            </a:bodyPr>
            <a:lstStyle/>
            <a:p>
              <a:r>
                <a:rPr lang="en-CA" sz="1600" dirty="0" smtClean="0"/>
                <a:t>Fred Trotter</a:t>
              </a:r>
              <a:endParaRPr lang="en-CA" sz="1600" dirty="0"/>
            </a:p>
          </p:txBody>
        </p:sp>
      </p:grpSp>
      <p:sp>
        <p:nvSpPr>
          <p:cNvPr id="139" name="TextBox 138"/>
          <p:cNvSpPr txBox="1"/>
          <p:nvPr/>
        </p:nvSpPr>
        <p:spPr>
          <a:xfrm>
            <a:off x="381000" y="4236422"/>
            <a:ext cx="1058303" cy="338554"/>
          </a:xfrm>
          <a:prstGeom prst="rect">
            <a:avLst/>
          </a:prstGeom>
          <a:noFill/>
        </p:spPr>
        <p:txBody>
          <a:bodyPr wrap="none" rtlCol="0">
            <a:spAutoFit/>
          </a:bodyPr>
          <a:lstStyle/>
          <a:p>
            <a:r>
              <a:rPr lang="en-CA" sz="1600" dirty="0" smtClean="0"/>
              <a:t>Isaac Jiang</a:t>
            </a:r>
            <a:endParaRPr lang="en-CA" sz="1600" dirty="0"/>
          </a:p>
        </p:txBody>
      </p:sp>
      <p:sp>
        <p:nvSpPr>
          <p:cNvPr id="140" name="TextBox 139"/>
          <p:cNvSpPr txBox="1"/>
          <p:nvPr/>
        </p:nvSpPr>
        <p:spPr>
          <a:xfrm>
            <a:off x="381000" y="4529554"/>
            <a:ext cx="1074910" cy="338554"/>
          </a:xfrm>
          <a:prstGeom prst="rect">
            <a:avLst/>
          </a:prstGeom>
          <a:noFill/>
        </p:spPr>
        <p:txBody>
          <a:bodyPr wrap="none" rtlCol="0">
            <a:spAutoFit/>
          </a:bodyPr>
          <a:lstStyle/>
          <a:p>
            <a:r>
              <a:rPr lang="en-CA" sz="1600" dirty="0" smtClean="0"/>
              <a:t>Hugh Pratt</a:t>
            </a:r>
            <a:endParaRPr lang="en-CA" sz="1600" dirty="0"/>
          </a:p>
        </p:txBody>
      </p:sp>
      <p:sp>
        <p:nvSpPr>
          <p:cNvPr id="141" name="TextBox 140"/>
          <p:cNvSpPr txBox="1"/>
          <p:nvPr/>
        </p:nvSpPr>
        <p:spPr>
          <a:xfrm>
            <a:off x="381000" y="4834354"/>
            <a:ext cx="922047" cy="338554"/>
          </a:xfrm>
          <a:prstGeom prst="rect">
            <a:avLst/>
          </a:prstGeom>
          <a:noFill/>
        </p:spPr>
        <p:txBody>
          <a:bodyPr wrap="none" rtlCol="0">
            <a:spAutoFit/>
          </a:bodyPr>
          <a:lstStyle/>
          <a:p>
            <a:r>
              <a:rPr lang="en-CA" sz="1600" dirty="0" smtClean="0"/>
              <a:t>Ann Klug</a:t>
            </a:r>
            <a:endParaRPr lang="en-CA" sz="1600" dirty="0"/>
          </a:p>
        </p:txBody>
      </p:sp>
      <p:sp>
        <p:nvSpPr>
          <p:cNvPr id="142" name="TextBox 141"/>
          <p:cNvSpPr txBox="1"/>
          <p:nvPr/>
        </p:nvSpPr>
        <p:spPr>
          <a:xfrm>
            <a:off x="381000" y="5142736"/>
            <a:ext cx="1218219" cy="338554"/>
          </a:xfrm>
          <a:prstGeom prst="rect">
            <a:avLst/>
          </a:prstGeom>
          <a:noFill/>
        </p:spPr>
        <p:txBody>
          <a:bodyPr wrap="none" rtlCol="0">
            <a:spAutoFit/>
          </a:bodyPr>
          <a:lstStyle/>
          <a:p>
            <a:r>
              <a:rPr lang="en-CA" sz="1600" dirty="0" smtClean="0"/>
              <a:t>Geoff Riddle</a:t>
            </a:r>
            <a:endParaRPr lang="en-CA" sz="1600" dirty="0"/>
          </a:p>
        </p:txBody>
      </p:sp>
      <p:sp>
        <p:nvSpPr>
          <p:cNvPr id="143" name="TextBox 142"/>
          <p:cNvSpPr txBox="1"/>
          <p:nvPr/>
        </p:nvSpPr>
        <p:spPr>
          <a:xfrm>
            <a:off x="381000" y="5443954"/>
            <a:ext cx="929485" cy="338554"/>
          </a:xfrm>
          <a:prstGeom prst="rect">
            <a:avLst/>
          </a:prstGeom>
          <a:noFill/>
        </p:spPr>
        <p:txBody>
          <a:bodyPr wrap="none" rtlCol="0">
            <a:spAutoFit/>
          </a:bodyPr>
          <a:lstStyle/>
          <a:p>
            <a:r>
              <a:rPr lang="en-CA" sz="1600" dirty="0" smtClean="0"/>
              <a:t>Henry Lu</a:t>
            </a:r>
            <a:endParaRPr lang="en-CA" sz="1600" dirty="0"/>
          </a:p>
        </p:txBody>
      </p:sp>
      <p:sp>
        <p:nvSpPr>
          <p:cNvPr id="144" name="Rectangle 143"/>
          <p:cNvSpPr/>
          <p:nvPr/>
        </p:nvSpPr>
        <p:spPr>
          <a:xfrm>
            <a:off x="2175638" y="4302059"/>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a:t>
            </a:r>
            <a:endParaRPr lang="en-CA" sz="1600" dirty="0">
              <a:solidFill>
                <a:schemeClr val="tx1"/>
              </a:solidFill>
            </a:endParaRPr>
          </a:p>
        </p:txBody>
      </p:sp>
      <p:sp>
        <p:nvSpPr>
          <p:cNvPr id="145" name="Rectangle 144"/>
          <p:cNvSpPr/>
          <p:nvPr/>
        </p:nvSpPr>
        <p:spPr>
          <a:xfrm>
            <a:off x="2175638" y="45951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46" name="Rectangle 145"/>
          <p:cNvSpPr/>
          <p:nvPr/>
        </p:nvSpPr>
        <p:spPr>
          <a:xfrm>
            <a:off x="2175638" y="48999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47" name="Rectangle 146"/>
          <p:cNvSpPr/>
          <p:nvPr/>
        </p:nvSpPr>
        <p:spPr>
          <a:xfrm>
            <a:off x="2175638" y="5208373"/>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48" name="Rectangle 147"/>
          <p:cNvSpPr/>
          <p:nvPr/>
        </p:nvSpPr>
        <p:spPr>
          <a:xfrm>
            <a:off x="2175638" y="55095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49" name="Rectangle 148"/>
          <p:cNvSpPr/>
          <p:nvPr/>
        </p:nvSpPr>
        <p:spPr>
          <a:xfrm>
            <a:off x="2925618" y="4302059"/>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50" name="Rectangle 149"/>
          <p:cNvSpPr/>
          <p:nvPr/>
        </p:nvSpPr>
        <p:spPr>
          <a:xfrm>
            <a:off x="2925618" y="45951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51" name="Rectangle 150"/>
          <p:cNvSpPr/>
          <p:nvPr/>
        </p:nvSpPr>
        <p:spPr>
          <a:xfrm>
            <a:off x="2925618" y="48999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52" name="Rectangle 151"/>
          <p:cNvSpPr/>
          <p:nvPr/>
        </p:nvSpPr>
        <p:spPr>
          <a:xfrm>
            <a:off x="2925618" y="5208373"/>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153" name="Rectangle 152"/>
          <p:cNvSpPr/>
          <p:nvPr/>
        </p:nvSpPr>
        <p:spPr>
          <a:xfrm>
            <a:off x="2925618" y="5509591"/>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54" name="TextBox 53"/>
          <p:cNvSpPr txBox="1"/>
          <p:nvPr/>
        </p:nvSpPr>
        <p:spPr>
          <a:xfrm>
            <a:off x="4114800" y="5054985"/>
            <a:ext cx="3329629" cy="307777"/>
          </a:xfrm>
          <a:prstGeom prst="rect">
            <a:avLst/>
          </a:prstGeom>
          <a:noFill/>
        </p:spPr>
        <p:txBody>
          <a:bodyPr wrap="none" rtlCol="0">
            <a:spAutoFit/>
          </a:bodyPr>
          <a:lstStyle/>
          <a:p>
            <a:r>
              <a:rPr lang="en-CA" sz="1400" dirty="0" smtClean="0"/>
              <a:t>LegacyCo % Loss of Marketing Competence</a:t>
            </a:r>
            <a:endParaRPr lang="en-CA" sz="1400" dirty="0"/>
          </a:p>
        </p:txBody>
      </p:sp>
      <p:sp>
        <p:nvSpPr>
          <p:cNvPr id="155" name="Rectangle 154"/>
          <p:cNvSpPr/>
          <p:nvPr/>
        </p:nvSpPr>
        <p:spPr>
          <a:xfrm>
            <a:off x="7792573" y="5107271"/>
            <a:ext cx="492400" cy="251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solidFill>
                  <a:schemeClr val="tx1"/>
                </a:solidFill>
              </a:rPr>
              <a:t>%</a:t>
            </a:r>
            <a:endParaRPr lang="en-CA" sz="1400" dirty="0">
              <a:solidFill>
                <a:schemeClr val="tx1"/>
              </a:solidFill>
            </a:endParaRPr>
          </a:p>
        </p:txBody>
      </p:sp>
      <p:sp>
        <p:nvSpPr>
          <p:cNvPr id="156" name="TextBox 155"/>
          <p:cNvSpPr txBox="1"/>
          <p:nvPr/>
        </p:nvSpPr>
        <p:spPr>
          <a:xfrm>
            <a:off x="4114800" y="5609838"/>
            <a:ext cx="3566104" cy="307777"/>
          </a:xfrm>
          <a:prstGeom prst="rect">
            <a:avLst/>
          </a:prstGeom>
          <a:noFill/>
        </p:spPr>
        <p:txBody>
          <a:bodyPr wrap="none" rtlCol="0">
            <a:spAutoFit/>
          </a:bodyPr>
          <a:lstStyle/>
          <a:p>
            <a:r>
              <a:rPr lang="en-CA" sz="1400" dirty="0" smtClean="0"/>
              <a:t>LegacyCo % Loss of Development Competence</a:t>
            </a:r>
            <a:endParaRPr lang="en-CA" sz="1400" dirty="0"/>
          </a:p>
        </p:txBody>
      </p:sp>
      <p:sp>
        <p:nvSpPr>
          <p:cNvPr id="158" name="Rectangle 157"/>
          <p:cNvSpPr/>
          <p:nvPr/>
        </p:nvSpPr>
        <p:spPr>
          <a:xfrm>
            <a:off x="7848600" y="5664585"/>
            <a:ext cx="492400" cy="251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solidFill>
                  <a:schemeClr val="tx1"/>
                </a:solidFill>
              </a:rPr>
              <a:t>%</a:t>
            </a:r>
            <a:endParaRPr lang="en-CA" sz="1400" dirty="0">
              <a:solidFill>
                <a:schemeClr val="tx1"/>
              </a:solidFill>
            </a:endParaRPr>
          </a:p>
        </p:txBody>
      </p:sp>
      <p:sp>
        <p:nvSpPr>
          <p:cNvPr id="66" name="TextBox 65"/>
          <p:cNvSpPr txBox="1"/>
          <p:nvPr/>
        </p:nvSpPr>
        <p:spPr>
          <a:xfrm>
            <a:off x="4931474" y="6096000"/>
            <a:ext cx="2788520" cy="400110"/>
          </a:xfrm>
          <a:prstGeom prst="rect">
            <a:avLst/>
          </a:prstGeom>
          <a:noFill/>
        </p:spPr>
        <p:txBody>
          <a:bodyPr wrap="none" rtlCol="0">
            <a:spAutoFit/>
          </a:bodyPr>
          <a:lstStyle/>
          <a:p>
            <a:r>
              <a:rPr lang="en-CA" sz="2000" dirty="0" smtClean="0"/>
              <a:t>Continue to $ Request </a:t>
            </a:r>
            <a:r>
              <a:rPr lang="en-CA" sz="2000" dirty="0"/>
              <a:t>→</a:t>
            </a:r>
          </a:p>
        </p:txBody>
      </p:sp>
      <p:sp>
        <p:nvSpPr>
          <p:cNvPr id="2" name="TextBox 1"/>
          <p:cNvSpPr txBox="1"/>
          <p:nvPr/>
        </p:nvSpPr>
        <p:spPr>
          <a:xfrm>
            <a:off x="6934200" y="1493222"/>
            <a:ext cx="1637243" cy="369332"/>
          </a:xfrm>
          <a:prstGeom prst="rect">
            <a:avLst/>
          </a:prstGeom>
          <a:noFill/>
        </p:spPr>
        <p:txBody>
          <a:bodyPr wrap="none" rtlCol="0">
            <a:spAutoFit/>
          </a:bodyPr>
          <a:lstStyle/>
          <a:p>
            <a:r>
              <a:rPr lang="en-CA" dirty="0" smtClean="0"/>
              <a:t>Influence units:</a:t>
            </a:r>
          </a:p>
        </p:txBody>
      </p:sp>
      <p:sp>
        <p:nvSpPr>
          <p:cNvPr id="7" name="Rectangle 6"/>
          <p:cNvSpPr/>
          <p:nvPr/>
        </p:nvSpPr>
        <p:spPr>
          <a:xfrm>
            <a:off x="1206675" y="5970393"/>
            <a:ext cx="1993725" cy="525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 Button</a:t>
            </a:r>
            <a:endParaRPr lang="en-CA" dirty="0"/>
          </a:p>
        </p:txBody>
      </p:sp>
      <p:sp>
        <p:nvSpPr>
          <p:cNvPr id="79" name="Rectangle 78"/>
          <p:cNvSpPr/>
          <p:nvPr/>
        </p:nvSpPr>
        <p:spPr>
          <a:xfrm>
            <a:off x="7154854" y="2451556"/>
            <a:ext cx="114299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grpSp>
        <p:nvGrpSpPr>
          <p:cNvPr id="17" name="Group 16"/>
          <p:cNvGrpSpPr/>
          <p:nvPr/>
        </p:nvGrpSpPr>
        <p:grpSpPr>
          <a:xfrm>
            <a:off x="6011854" y="1981200"/>
            <a:ext cx="1058431" cy="2671469"/>
            <a:chOff x="6011854" y="1981200"/>
            <a:chExt cx="1058431" cy="2671469"/>
          </a:xfrm>
        </p:grpSpPr>
        <p:sp>
          <p:nvSpPr>
            <p:cNvPr id="5" name="TextBox 4"/>
            <p:cNvSpPr txBox="1"/>
            <p:nvPr/>
          </p:nvSpPr>
          <p:spPr>
            <a:xfrm>
              <a:off x="6011854" y="1981200"/>
              <a:ext cx="880562" cy="338554"/>
            </a:xfrm>
            <a:prstGeom prst="rect">
              <a:avLst/>
            </a:prstGeom>
            <a:noFill/>
          </p:spPr>
          <p:txBody>
            <a:bodyPr wrap="none" rtlCol="0">
              <a:spAutoFit/>
            </a:bodyPr>
            <a:lstStyle/>
            <a:p>
              <a:r>
                <a:rPr lang="en-CA" sz="1600" dirty="0" err="1" smtClean="0"/>
                <a:t>VRKidEd</a:t>
              </a:r>
              <a:endParaRPr lang="en-CA" sz="1600" dirty="0"/>
            </a:p>
          </p:txBody>
        </p:sp>
        <p:sp>
          <p:nvSpPr>
            <p:cNvPr id="69" name="TextBox 68"/>
            <p:cNvSpPr txBox="1"/>
            <p:nvPr/>
          </p:nvSpPr>
          <p:spPr>
            <a:xfrm>
              <a:off x="6011854" y="3862621"/>
              <a:ext cx="845296" cy="338554"/>
            </a:xfrm>
            <a:prstGeom prst="rect">
              <a:avLst/>
            </a:prstGeom>
            <a:noFill/>
          </p:spPr>
          <p:txBody>
            <a:bodyPr wrap="none" rtlCol="0">
              <a:spAutoFit/>
            </a:bodyPr>
            <a:lstStyle/>
            <a:p>
              <a:r>
                <a:rPr lang="en-CA" sz="1600" dirty="0" err="1" smtClean="0"/>
                <a:t>AdEdVR</a:t>
              </a:r>
              <a:endParaRPr lang="en-CA" sz="1600" dirty="0"/>
            </a:p>
          </p:txBody>
        </p:sp>
        <p:sp>
          <p:nvSpPr>
            <p:cNvPr id="70" name="TextBox 69"/>
            <p:cNvSpPr txBox="1"/>
            <p:nvPr/>
          </p:nvSpPr>
          <p:spPr>
            <a:xfrm>
              <a:off x="6011854" y="2451556"/>
              <a:ext cx="744819" cy="338554"/>
            </a:xfrm>
            <a:prstGeom prst="rect">
              <a:avLst/>
            </a:prstGeom>
            <a:noFill/>
          </p:spPr>
          <p:txBody>
            <a:bodyPr wrap="none" rtlCol="0">
              <a:spAutoFit/>
            </a:bodyPr>
            <a:lstStyle/>
            <a:p>
              <a:r>
                <a:rPr lang="en-CA" sz="1600" dirty="0" err="1" smtClean="0"/>
                <a:t>GovVR</a:t>
              </a:r>
              <a:endParaRPr lang="en-CA" sz="1600" dirty="0"/>
            </a:p>
          </p:txBody>
        </p:sp>
        <p:sp>
          <p:nvSpPr>
            <p:cNvPr id="71" name="TextBox 70"/>
            <p:cNvSpPr txBox="1"/>
            <p:nvPr/>
          </p:nvSpPr>
          <p:spPr>
            <a:xfrm>
              <a:off x="6011854" y="3352800"/>
              <a:ext cx="1058431" cy="338554"/>
            </a:xfrm>
            <a:prstGeom prst="rect">
              <a:avLst/>
            </a:prstGeom>
            <a:noFill/>
          </p:spPr>
          <p:txBody>
            <a:bodyPr wrap="none" rtlCol="0">
              <a:spAutoFit/>
            </a:bodyPr>
            <a:lstStyle/>
            <a:p>
              <a:r>
                <a:rPr lang="en-CA" sz="1600" dirty="0" err="1" smtClean="0"/>
                <a:t>MilitaryVR</a:t>
              </a:r>
              <a:endParaRPr lang="en-CA" sz="1600" dirty="0"/>
            </a:p>
          </p:txBody>
        </p:sp>
        <p:sp>
          <p:nvSpPr>
            <p:cNvPr id="72" name="TextBox 71"/>
            <p:cNvSpPr txBox="1"/>
            <p:nvPr/>
          </p:nvSpPr>
          <p:spPr>
            <a:xfrm>
              <a:off x="6011854" y="2921911"/>
              <a:ext cx="985847" cy="338554"/>
            </a:xfrm>
            <a:prstGeom prst="rect">
              <a:avLst/>
            </a:prstGeom>
            <a:noFill/>
          </p:spPr>
          <p:txBody>
            <a:bodyPr wrap="none" rtlCol="0">
              <a:spAutoFit/>
            </a:bodyPr>
            <a:lstStyle/>
            <a:p>
              <a:r>
                <a:rPr lang="en-CA" sz="1600" dirty="0" err="1" smtClean="0"/>
                <a:t>VRGames</a:t>
              </a:r>
              <a:endParaRPr lang="en-CA" sz="1600" dirty="0"/>
            </a:p>
          </p:txBody>
        </p:sp>
        <p:sp>
          <p:nvSpPr>
            <p:cNvPr id="60" name="TextBox 59"/>
            <p:cNvSpPr txBox="1"/>
            <p:nvPr/>
          </p:nvSpPr>
          <p:spPr>
            <a:xfrm>
              <a:off x="6011854" y="4314115"/>
              <a:ext cx="1038874" cy="338554"/>
            </a:xfrm>
            <a:prstGeom prst="rect">
              <a:avLst/>
            </a:prstGeom>
            <a:noFill/>
          </p:spPr>
          <p:txBody>
            <a:bodyPr wrap="none" rtlCol="0">
              <a:spAutoFit/>
            </a:bodyPr>
            <a:lstStyle/>
            <a:p>
              <a:r>
                <a:rPr lang="en-CA" sz="1600" dirty="0" err="1" smtClean="0"/>
                <a:t>VRCinema</a:t>
              </a:r>
              <a:endParaRPr lang="en-CA" sz="1600" dirty="0"/>
            </a:p>
          </p:txBody>
        </p:sp>
      </p:grpSp>
      <p:grpSp>
        <p:nvGrpSpPr>
          <p:cNvPr id="11" name="Group 10"/>
          <p:cNvGrpSpPr/>
          <p:nvPr/>
        </p:nvGrpSpPr>
        <p:grpSpPr>
          <a:xfrm>
            <a:off x="7154854" y="1981201"/>
            <a:ext cx="1142999" cy="2743199"/>
            <a:chOff x="5638800" y="1981201"/>
            <a:chExt cx="1737981" cy="2743199"/>
          </a:xfrm>
        </p:grpSpPr>
        <p:sp>
          <p:nvSpPr>
            <p:cNvPr id="6" name="Rectangle 5"/>
            <p:cNvSpPr/>
            <p:nvPr/>
          </p:nvSpPr>
          <p:spPr>
            <a:xfrm>
              <a:off x="5638800" y="1981201"/>
              <a:ext cx="17379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sp>
          <p:nvSpPr>
            <p:cNvPr id="80" name="Rectangle 79"/>
            <p:cNvSpPr/>
            <p:nvPr/>
          </p:nvSpPr>
          <p:spPr>
            <a:xfrm>
              <a:off x="5638800" y="2921911"/>
              <a:ext cx="17379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sp>
          <p:nvSpPr>
            <p:cNvPr id="81" name="Rectangle 80"/>
            <p:cNvSpPr/>
            <p:nvPr/>
          </p:nvSpPr>
          <p:spPr>
            <a:xfrm>
              <a:off x="5638800" y="3392266"/>
              <a:ext cx="17379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sp>
          <p:nvSpPr>
            <p:cNvPr id="82" name="Rectangle 81"/>
            <p:cNvSpPr/>
            <p:nvPr/>
          </p:nvSpPr>
          <p:spPr>
            <a:xfrm>
              <a:off x="5638800" y="3862621"/>
              <a:ext cx="17379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sp>
          <p:nvSpPr>
            <p:cNvPr id="61" name="Rectangle 60"/>
            <p:cNvSpPr/>
            <p:nvPr/>
          </p:nvSpPr>
          <p:spPr>
            <a:xfrm>
              <a:off x="5638800" y="4355068"/>
              <a:ext cx="17379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Result of calculation</a:t>
              </a:r>
              <a:endParaRPr lang="en-CA" sz="1200" dirty="0"/>
            </a:p>
          </p:txBody>
        </p:sp>
      </p:grpSp>
      <p:sp>
        <p:nvSpPr>
          <p:cNvPr id="8" name="TextBox 7"/>
          <p:cNvSpPr txBox="1"/>
          <p:nvPr/>
        </p:nvSpPr>
        <p:spPr>
          <a:xfrm>
            <a:off x="8416134" y="2025640"/>
            <a:ext cx="1455731" cy="2677656"/>
          </a:xfrm>
          <a:prstGeom prst="rect">
            <a:avLst/>
          </a:prstGeom>
          <a:noFill/>
        </p:spPr>
        <p:txBody>
          <a:bodyPr wrap="square" rtlCol="0">
            <a:spAutoFit/>
          </a:bodyPr>
          <a:lstStyle/>
          <a:p>
            <a:r>
              <a:rPr lang="en-CA" sz="1200" dirty="0" smtClean="0">
                <a:solidFill>
                  <a:srgbClr val="FF0000"/>
                </a:solidFill>
              </a:rPr>
              <a:t>All the player does is select people. The machine calculates and then spits out a number for the </a:t>
            </a:r>
          </a:p>
          <a:p>
            <a:r>
              <a:rPr lang="en-CA" sz="1200" dirty="0" smtClean="0">
                <a:solidFill>
                  <a:srgbClr val="FF0000"/>
                </a:solidFill>
              </a:rPr>
              <a:t>Influence the player can bring to bear on different possible business visionaries. The player with the highest number has an advantage in the competition in period 2</a:t>
            </a:r>
            <a:endParaRPr lang="en-CA" sz="1200" dirty="0">
              <a:solidFill>
                <a:srgbClr val="FF0000"/>
              </a:solidFill>
            </a:endParaRPr>
          </a:p>
        </p:txBody>
      </p:sp>
      <p:grpSp>
        <p:nvGrpSpPr>
          <p:cNvPr id="18" name="Group 17"/>
          <p:cNvGrpSpPr/>
          <p:nvPr/>
        </p:nvGrpSpPr>
        <p:grpSpPr>
          <a:xfrm>
            <a:off x="3657600" y="2480846"/>
            <a:ext cx="1838857" cy="1889994"/>
            <a:chOff x="3657600" y="2480846"/>
            <a:chExt cx="1838857" cy="1889994"/>
          </a:xfrm>
        </p:grpSpPr>
        <p:sp>
          <p:nvSpPr>
            <p:cNvPr id="12" name="TextBox 11"/>
            <p:cNvSpPr txBox="1"/>
            <p:nvPr/>
          </p:nvSpPr>
          <p:spPr>
            <a:xfrm>
              <a:off x="3657600" y="2480846"/>
              <a:ext cx="1828800" cy="338554"/>
            </a:xfrm>
            <a:prstGeom prst="rect">
              <a:avLst/>
            </a:prstGeom>
            <a:noFill/>
          </p:spPr>
          <p:txBody>
            <a:bodyPr wrap="square" rtlCol="0">
              <a:spAutoFit/>
            </a:bodyPr>
            <a:lstStyle/>
            <a:p>
              <a:pPr algn="ctr"/>
              <a:r>
                <a:rPr lang="en-CA" sz="1600" b="1" dirty="0" smtClean="0"/>
                <a:t>Technical Expert</a:t>
              </a:r>
              <a:endParaRPr lang="en-CA" sz="1600" b="1" dirty="0"/>
            </a:p>
          </p:txBody>
        </p:sp>
        <p:sp>
          <p:nvSpPr>
            <p:cNvPr id="65" name="Rectangle 64"/>
            <p:cNvSpPr/>
            <p:nvPr/>
          </p:nvSpPr>
          <p:spPr>
            <a:xfrm>
              <a:off x="5252967" y="2842678"/>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a:t>
              </a:r>
              <a:endParaRPr lang="en-CA" sz="1600" dirty="0">
                <a:solidFill>
                  <a:schemeClr val="tx1"/>
                </a:solidFill>
              </a:endParaRPr>
            </a:p>
          </p:txBody>
        </p:sp>
        <p:sp>
          <p:nvSpPr>
            <p:cNvPr id="67" name="Rectangle 66"/>
            <p:cNvSpPr/>
            <p:nvPr/>
          </p:nvSpPr>
          <p:spPr>
            <a:xfrm>
              <a:off x="5252967" y="3157188"/>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68" name="Rectangle 67"/>
            <p:cNvSpPr/>
            <p:nvPr/>
          </p:nvSpPr>
          <p:spPr>
            <a:xfrm>
              <a:off x="5252967" y="3450320"/>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73" name="Rectangle 72"/>
            <p:cNvSpPr/>
            <p:nvPr/>
          </p:nvSpPr>
          <p:spPr>
            <a:xfrm>
              <a:off x="5252967" y="3755120"/>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74" name="Rectangle 73"/>
            <p:cNvSpPr/>
            <p:nvPr/>
          </p:nvSpPr>
          <p:spPr>
            <a:xfrm>
              <a:off x="5252967" y="4059920"/>
              <a:ext cx="243490" cy="20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76" name="TextBox 75"/>
            <p:cNvSpPr txBox="1"/>
            <p:nvPr/>
          </p:nvSpPr>
          <p:spPr>
            <a:xfrm>
              <a:off x="3886200" y="2819400"/>
              <a:ext cx="1219821" cy="338554"/>
            </a:xfrm>
            <a:prstGeom prst="rect">
              <a:avLst/>
            </a:prstGeom>
            <a:noFill/>
          </p:spPr>
          <p:txBody>
            <a:bodyPr wrap="none" rtlCol="0">
              <a:spAutoFit/>
            </a:bodyPr>
            <a:lstStyle/>
            <a:p>
              <a:r>
                <a:rPr lang="en-CA" sz="1600" dirty="0" smtClean="0"/>
                <a:t>John Barclay</a:t>
              </a:r>
              <a:endParaRPr lang="en-CA" sz="1600" dirty="0"/>
            </a:p>
          </p:txBody>
        </p:sp>
        <p:sp>
          <p:nvSpPr>
            <p:cNvPr id="77" name="TextBox 76"/>
            <p:cNvSpPr txBox="1"/>
            <p:nvPr/>
          </p:nvSpPr>
          <p:spPr>
            <a:xfrm>
              <a:off x="3886200" y="3129554"/>
              <a:ext cx="1319913" cy="338554"/>
            </a:xfrm>
            <a:prstGeom prst="rect">
              <a:avLst/>
            </a:prstGeom>
            <a:noFill/>
          </p:spPr>
          <p:txBody>
            <a:bodyPr wrap="none" rtlCol="0">
              <a:spAutoFit/>
            </a:bodyPr>
            <a:lstStyle/>
            <a:p>
              <a:r>
                <a:rPr lang="en-CA" sz="1600" dirty="0" smtClean="0"/>
                <a:t>Hans Waverly</a:t>
              </a:r>
              <a:endParaRPr lang="en-CA" sz="1600" dirty="0"/>
            </a:p>
          </p:txBody>
        </p:sp>
        <p:sp>
          <p:nvSpPr>
            <p:cNvPr id="78" name="TextBox 77"/>
            <p:cNvSpPr txBox="1"/>
            <p:nvPr/>
          </p:nvSpPr>
          <p:spPr>
            <a:xfrm>
              <a:off x="3886200" y="3422686"/>
              <a:ext cx="1060931" cy="338554"/>
            </a:xfrm>
            <a:prstGeom prst="rect">
              <a:avLst/>
            </a:prstGeom>
            <a:noFill/>
          </p:spPr>
          <p:txBody>
            <a:bodyPr wrap="none" rtlCol="0">
              <a:spAutoFit/>
            </a:bodyPr>
            <a:lstStyle/>
            <a:p>
              <a:r>
                <a:rPr lang="en-CA" sz="1600" dirty="0" smtClean="0"/>
                <a:t>Henry Cho</a:t>
              </a:r>
              <a:endParaRPr lang="en-CA" sz="1600" dirty="0"/>
            </a:p>
          </p:txBody>
        </p:sp>
        <p:sp>
          <p:nvSpPr>
            <p:cNvPr id="83" name="TextBox 82"/>
            <p:cNvSpPr txBox="1"/>
            <p:nvPr/>
          </p:nvSpPr>
          <p:spPr>
            <a:xfrm>
              <a:off x="3886200" y="3727486"/>
              <a:ext cx="1260089" cy="338554"/>
            </a:xfrm>
            <a:prstGeom prst="rect">
              <a:avLst/>
            </a:prstGeom>
            <a:noFill/>
          </p:spPr>
          <p:txBody>
            <a:bodyPr wrap="none" rtlCol="0">
              <a:spAutoFit/>
            </a:bodyPr>
            <a:lstStyle/>
            <a:p>
              <a:r>
                <a:rPr lang="en-CA" sz="1600" dirty="0" smtClean="0"/>
                <a:t>David Jansen</a:t>
              </a:r>
              <a:endParaRPr lang="en-CA" sz="1600" dirty="0"/>
            </a:p>
          </p:txBody>
        </p:sp>
        <p:sp>
          <p:nvSpPr>
            <p:cNvPr id="84" name="TextBox 83"/>
            <p:cNvSpPr txBox="1"/>
            <p:nvPr/>
          </p:nvSpPr>
          <p:spPr>
            <a:xfrm>
              <a:off x="3886200" y="4032286"/>
              <a:ext cx="1153393" cy="338554"/>
            </a:xfrm>
            <a:prstGeom prst="rect">
              <a:avLst/>
            </a:prstGeom>
            <a:noFill/>
          </p:spPr>
          <p:txBody>
            <a:bodyPr wrap="none" rtlCol="0">
              <a:spAutoFit/>
            </a:bodyPr>
            <a:lstStyle/>
            <a:p>
              <a:r>
                <a:rPr lang="en-CA" sz="1600" dirty="0" smtClean="0"/>
                <a:t>Freda Miles</a:t>
              </a:r>
              <a:endParaRPr lang="en-CA" sz="1600" dirty="0"/>
            </a:p>
          </p:txBody>
        </p:sp>
      </p:grpSp>
    </p:spTree>
    <p:extLst>
      <p:ext uri="{BB962C8B-B14F-4D97-AF65-F5344CB8AC3E}">
        <p14:creationId xmlns:p14="http://schemas.microsoft.com/office/powerpoint/2010/main" val="373370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35" name="TextBox 34"/>
          <p:cNvSpPr txBox="1"/>
          <p:nvPr/>
        </p:nvSpPr>
        <p:spPr>
          <a:xfrm>
            <a:off x="1267874" y="1524000"/>
            <a:ext cx="1728358" cy="338554"/>
          </a:xfrm>
          <a:prstGeom prst="rect">
            <a:avLst/>
          </a:prstGeom>
          <a:noFill/>
        </p:spPr>
        <p:txBody>
          <a:bodyPr wrap="none" rtlCol="0">
            <a:spAutoFit/>
          </a:bodyPr>
          <a:lstStyle/>
          <a:p>
            <a:r>
              <a:rPr lang="en-CA" sz="1600" b="1" dirty="0" smtClean="0"/>
              <a:t>DOLLAR FUNDING</a:t>
            </a:r>
            <a:endParaRPr lang="en-CA" sz="1600" b="1" dirty="0"/>
          </a:p>
        </p:txBody>
      </p:sp>
      <p:sp>
        <p:nvSpPr>
          <p:cNvPr id="36" name="TextBox 35"/>
          <p:cNvSpPr txBox="1"/>
          <p:nvPr/>
        </p:nvSpPr>
        <p:spPr>
          <a:xfrm>
            <a:off x="685800" y="1905000"/>
            <a:ext cx="3772443" cy="338554"/>
          </a:xfrm>
          <a:prstGeom prst="rect">
            <a:avLst/>
          </a:prstGeom>
          <a:noFill/>
        </p:spPr>
        <p:txBody>
          <a:bodyPr wrap="none" rtlCol="0">
            <a:spAutoFit/>
          </a:bodyPr>
          <a:lstStyle/>
          <a:p>
            <a:r>
              <a:rPr lang="en-CA" sz="1600" dirty="0" smtClean="0"/>
              <a:t>Desired # of Additional Product Developers</a:t>
            </a:r>
            <a:endParaRPr lang="en-CA" sz="1600" dirty="0"/>
          </a:p>
        </p:txBody>
      </p:sp>
      <p:sp>
        <p:nvSpPr>
          <p:cNvPr id="37" name="Rectangle 36"/>
          <p:cNvSpPr/>
          <p:nvPr/>
        </p:nvSpPr>
        <p:spPr>
          <a:xfrm>
            <a:off x="838199" y="2319631"/>
            <a:ext cx="775763" cy="417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Input#</a:t>
            </a:r>
            <a:endParaRPr lang="en-CA" sz="1600" dirty="0"/>
          </a:p>
        </p:txBody>
      </p:sp>
      <p:sp>
        <p:nvSpPr>
          <p:cNvPr id="125" name="Rectangle 124"/>
          <p:cNvSpPr/>
          <p:nvPr/>
        </p:nvSpPr>
        <p:spPr>
          <a:xfrm>
            <a:off x="2272237" y="2319631"/>
            <a:ext cx="1260489" cy="417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Calculated</a:t>
            </a:r>
            <a:br>
              <a:rPr lang="en-CA" sz="1400" dirty="0" smtClean="0"/>
            </a:br>
            <a:r>
              <a:rPr lang="en-CA" sz="1400" dirty="0" smtClean="0"/>
              <a:t>Time in days</a:t>
            </a:r>
            <a:endParaRPr lang="en-CA" sz="1400" dirty="0"/>
          </a:p>
        </p:txBody>
      </p:sp>
      <p:sp>
        <p:nvSpPr>
          <p:cNvPr id="38" name="TextBox 37"/>
          <p:cNvSpPr txBox="1"/>
          <p:nvPr/>
        </p:nvSpPr>
        <p:spPr>
          <a:xfrm>
            <a:off x="3505200" y="2358861"/>
            <a:ext cx="576504" cy="338554"/>
          </a:xfrm>
          <a:prstGeom prst="rect">
            <a:avLst/>
          </a:prstGeom>
          <a:noFill/>
        </p:spPr>
        <p:txBody>
          <a:bodyPr wrap="none" rtlCol="0">
            <a:spAutoFit/>
          </a:bodyPr>
          <a:lstStyle/>
          <a:p>
            <a:r>
              <a:rPr lang="en-CA" sz="1600" dirty="0" smtClean="0"/>
              <a:t>Days</a:t>
            </a:r>
            <a:endParaRPr lang="en-CA" sz="1600" dirty="0"/>
          </a:p>
        </p:txBody>
      </p:sp>
      <p:sp>
        <p:nvSpPr>
          <p:cNvPr id="39" name="TextBox 38"/>
          <p:cNvSpPr txBox="1"/>
          <p:nvPr/>
        </p:nvSpPr>
        <p:spPr>
          <a:xfrm>
            <a:off x="533400" y="3036380"/>
            <a:ext cx="2612895" cy="369332"/>
          </a:xfrm>
          <a:prstGeom prst="rect">
            <a:avLst/>
          </a:prstGeom>
          <a:noFill/>
        </p:spPr>
        <p:txBody>
          <a:bodyPr wrap="none" rtlCol="0">
            <a:spAutoFit/>
          </a:bodyPr>
          <a:lstStyle/>
          <a:p>
            <a:r>
              <a:rPr lang="en-CA" b="1" dirty="0" smtClean="0"/>
              <a:t>Est. Total Wage/Expenses</a:t>
            </a:r>
            <a:endParaRPr lang="en-CA" b="1" dirty="0"/>
          </a:p>
        </p:txBody>
      </p:sp>
      <p:sp>
        <p:nvSpPr>
          <p:cNvPr id="126" name="Rectangle 125"/>
          <p:cNvSpPr/>
          <p:nvPr/>
        </p:nvSpPr>
        <p:spPr>
          <a:xfrm>
            <a:off x="3352800" y="2971800"/>
            <a:ext cx="1447800" cy="417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$Calculation</a:t>
            </a:r>
            <a:endParaRPr lang="en-CA" sz="1600" dirty="0"/>
          </a:p>
        </p:txBody>
      </p:sp>
      <p:sp>
        <p:nvSpPr>
          <p:cNvPr id="127" name="TextBox 126"/>
          <p:cNvSpPr txBox="1"/>
          <p:nvPr/>
        </p:nvSpPr>
        <p:spPr>
          <a:xfrm>
            <a:off x="3095248" y="3718915"/>
            <a:ext cx="1972912" cy="338554"/>
          </a:xfrm>
          <a:prstGeom prst="rect">
            <a:avLst/>
          </a:prstGeom>
          <a:noFill/>
        </p:spPr>
        <p:txBody>
          <a:bodyPr wrap="none" rtlCol="0">
            <a:spAutoFit/>
          </a:bodyPr>
          <a:lstStyle/>
          <a:p>
            <a:r>
              <a:rPr lang="en-CA" sz="1600" dirty="0" smtClean="0"/>
              <a:t>Desired Sales Budget </a:t>
            </a:r>
            <a:endParaRPr lang="en-CA" sz="1600" dirty="0"/>
          </a:p>
        </p:txBody>
      </p:sp>
      <p:sp>
        <p:nvSpPr>
          <p:cNvPr id="40" name="Rectangle 39"/>
          <p:cNvSpPr/>
          <p:nvPr/>
        </p:nvSpPr>
        <p:spPr>
          <a:xfrm>
            <a:off x="3314824" y="4299466"/>
            <a:ext cx="1447800" cy="39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Calculate$</a:t>
            </a:r>
            <a:endParaRPr lang="en-CA" sz="1600" dirty="0"/>
          </a:p>
        </p:txBody>
      </p:sp>
      <p:sp>
        <p:nvSpPr>
          <p:cNvPr id="41" name="TextBox 40"/>
          <p:cNvSpPr txBox="1"/>
          <p:nvPr/>
        </p:nvSpPr>
        <p:spPr>
          <a:xfrm>
            <a:off x="1600200" y="5638800"/>
            <a:ext cx="3243067" cy="400110"/>
          </a:xfrm>
          <a:prstGeom prst="rect">
            <a:avLst/>
          </a:prstGeom>
          <a:noFill/>
        </p:spPr>
        <p:txBody>
          <a:bodyPr wrap="none" rtlCol="0">
            <a:spAutoFit/>
          </a:bodyPr>
          <a:lstStyle/>
          <a:p>
            <a:r>
              <a:rPr lang="en-CA" sz="2000" b="1" dirty="0" smtClean="0"/>
              <a:t>Grand Total Funding Request</a:t>
            </a:r>
            <a:endParaRPr lang="en-CA" sz="2000" b="1" dirty="0"/>
          </a:p>
        </p:txBody>
      </p:sp>
      <p:sp>
        <p:nvSpPr>
          <p:cNvPr id="130" name="Rectangle 129"/>
          <p:cNvSpPr/>
          <p:nvPr/>
        </p:nvSpPr>
        <p:spPr>
          <a:xfrm>
            <a:off x="4875461" y="5651734"/>
            <a:ext cx="1449139" cy="39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Calculated  $</a:t>
            </a:r>
            <a:endParaRPr lang="en-CA" sz="1600" dirty="0"/>
          </a:p>
        </p:txBody>
      </p:sp>
      <p:sp>
        <p:nvSpPr>
          <p:cNvPr id="42" name="Rectangle 41"/>
          <p:cNvSpPr/>
          <p:nvPr/>
        </p:nvSpPr>
        <p:spPr>
          <a:xfrm>
            <a:off x="6367652" y="3331829"/>
            <a:ext cx="1633348" cy="6515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NEGOTIATE</a:t>
            </a:r>
            <a:endParaRPr lang="en-CA" sz="1600" dirty="0">
              <a:solidFill>
                <a:schemeClr val="tx1"/>
              </a:solidFill>
            </a:endParaRPr>
          </a:p>
        </p:txBody>
      </p:sp>
      <p:sp>
        <p:nvSpPr>
          <p:cNvPr id="131" name="Rectangle 130"/>
          <p:cNvSpPr/>
          <p:nvPr/>
        </p:nvSpPr>
        <p:spPr>
          <a:xfrm>
            <a:off x="6367652" y="4301458"/>
            <a:ext cx="1633348" cy="6515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AGREE</a:t>
            </a:r>
            <a:endParaRPr lang="en-CA" sz="1600" dirty="0">
              <a:solidFill>
                <a:schemeClr val="tx1"/>
              </a:solidFill>
            </a:endParaRPr>
          </a:p>
        </p:txBody>
      </p:sp>
      <p:sp>
        <p:nvSpPr>
          <p:cNvPr id="66" name="TextBox 65"/>
          <p:cNvSpPr txBox="1"/>
          <p:nvPr/>
        </p:nvSpPr>
        <p:spPr>
          <a:xfrm>
            <a:off x="5108577" y="6181080"/>
            <a:ext cx="4032964" cy="400110"/>
          </a:xfrm>
          <a:prstGeom prst="rect">
            <a:avLst/>
          </a:prstGeom>
          <a:noFill/>
        </p:spPr>
        <p:txBody>
          <a:bodyPr wrap="none" rtlCol="0">
            <a:spAutoFit/>
          </a:bodyPr>
          <a:lstStyle/>
          <a:p>
            <a:r>
              <a:rPr lang="en-CA" sz="2000" dirty="0" smtClean="0"/>
              <a:t>Go back to Human Resource Request</a:t>
            </a:r>
            <a:endParaRPr lang="en-CA" sz="2000" dirty="0"/>
          </a:p>
        </p:txBody>
      </p:sp>
      <p:sp>
        <p:nvSpPr>
          <p:cNvPr id="2" name="TextBox 1"/>
          <p:cNvSpPr txBox="1"/>
          <p:nvPr/>
        </p:nvSpPr>
        <p:spPr>
          <a:xfrm>
            <a:off x="533400" y="3657600"/>
            <a:ext cx="2183290" cy="369332"/>
          </a:xfrm>
          <a:prstGeom prst="rect">
            <a:avLst/>
          </a:prstGeom>
          <a:noFill/>
        </p:spPr>
        <p:txBody>
          <a:bodyPr wrap="none" rtlCol="0">
            <a:spAutoFit/>
          </a:bodyPr>
          <a:lstStyle/>
          <a:p>
            <a:r>
              <a:rPr lang="en-CA" dirty="0" smtClean="0"/>
              <a:t>I intend approaching:</a:t>
            </a:r>
            <a:endParaRPr lang="en-CA" dirty="0"/>
          </a:p>
        </p:txBody>
      </p:sp>
      <p:sp>
        <p:nvSpPr>
          <p:cNvPr id="5" name="Rectangle 4"/>
          <p:cNvSpPr/>
          <p:nvPr/>
        </p:nvSpPr>
        <p:spPr>
          <a:xfrm rot="10800000">
            <a:off x="4712344" y="6260067"/>
            <a:ext cx="393056" cy="369332"/>
          </a:xfrm>
          <a:prstGeom prst="rect">
            <a:avLst/>
          </a:prstGeom>
        </p:spPr>
        <p:txBody>
          <a:bodyPr wrap="none">
            <a:spAutoFit/>
          </a:bodyPr>
          <a:lstStyle/>
          <a:p>
            <a:r>
              <a:rPr lang="en-CA" dirty="0"/>
              <a:t>→</a:t>
            </a:r>
          </a:p>
        </p:txBody>
      </p:sp>
      <p:sp>
        <p:nvSpPr>
          <p:cNvPr id="6" name="TextBox 5"/>
          <p:cNvSpPr txBox="1"/>
          <p:nvPr/>
        </p:nvSpPr>
        <p:spPr>
          <a:xfrm>
            <a:off x="5000698" y="1501485"/>
            <a:ext cx="3757656" cy="1384995"/>
          </a:xfrm>
          <a:prstGeom prst="rect">
            <a:avLst/>
          </a:prstGeom>
          <a:noFill/>
        </p:spPr>
        <p:txBody>
          <a:bodyPr wrap="square" rtlCol="0">
            <a:spAutoFit/>
          </a:bodyPr>
          <a:lstStyle/>
          <a:p>
            <a:r>
              <a:rPr lang="en-CA" sz="1200" dirty="0" smtClean="0">
                <a:solidFill>
                  <a:srgbClr val="FF0000"/>
                </a:solidFill>
              </a:rPr>
              <a:t>Players need staff in Development so that they can show commitment to the client by offering development resources. To do this they Input the number of staff Developers they want to hire from outside. The machine calculates the cost and if agreed the number goes into the workforce table. Note once hired NewCo needs to fund the staff for periods 2 and 3.</a:t>
            </a:r>
            <a:endParaRPr lang="en-CA" sz="1200" dirty="0">
              <a:solidFill>
                <a:srgbClr val="FF0000"/>
              </a:solidFill>
            </a:endParaRPr>
          </a:p>
        </p:txBody>
      </p:sp>
      <p:sp>
        <p:nvSpPr>
          <p:cNvPr id="7" name="TextBox 6"/>
          <p:cNvSpPr txBox="1"/>
          <p:nvPr/>
        </p:nvSpPr>
        <p:spPr>
          <a:xfrm>
            <a:off x="3166750" y="4627229"/>
            <a:ext cx="2362200" cy="1015663"/>
          </a:xfrm>
          <a:prstGeom prst="rect">
            <a:avLst/>
          </a:prstGeom>
          <a:noFill/>
        </p:spPr>
        <p:txBody>
          <a:bodyPr wrap="square" rtlCol="0">
            <a:spAutoFit/>
          </a:bodyPr>
          <a:lstStyle/>
          <a:p>
            <a:r>
              <a:rPr lang="en-CA" sz="1200" dirty="0" smtClean="0">
                <a:solidFill>
                  <a:srgbClr val="FF0000"/>
                </a:solidFill>
              </a:rPr>
              <a:t>Selling involves cost. By selecting who you intend approaching the machine calculates the budget needed and adds it to the funding request</a:t>
            </a:r>
            <a:endParaRPr lang="en-CA" sz="1200" dirty="0">
              <a:solidFill>
                <a:srgbClr val="FF0000"/>
              </a:solidFill>
            </a:endParaRPr>
          </a:p>
        </p:txBody>
      </p:sp>
      <p:sp>
        <p:nvSpPr>
          <p:cNvPr id="8" name="Rectangle 7"/>
          <p:cNvSpPr/>
          <p:nvPr/>
        </p:nvSpPr>
        <p:spPr>
          <a:xfrm>
            <a:off x="609600" y="4301458"/>
            <a:ext cx="1066800" cy="39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t>
            </a:r>
            <a:endParaRPr lang="en-CA" dirty="0"/>
          </a:p>
        </p:txBody>
      </p:sp>
      <p:sp>
        <p:nvSpPr>
          <p:cNvPr id="11" name="TextBox 10"/>
          <p:cNvSpPr txBox="1"/>
          <p:nvPr/>
        </p:nvSpPr>
        <p:spPr>
          <a:xfrm>
            <a:off x="1600200" y="4323892"/>
            <a:ext cx="1651414" cy="307777"/>
          </a:xfrm>
          <a:prstGeom prst="rect">
            <a:avLst/>
          </a:prstGeom>
          <a:noFill/>
        </p:spPr>
        <p:txBody>
          <a:bodyPr wrap="none" rtlCol="0">
            <a:spAutoFit/>
          </a:bodyPr>
          <a:lstStyle/>
          <a:p>
            <a:r>
              <a:rPr lang="en-CA" sz="1400" dirty="0" smtClean="0"/>
              <a:t>Business Visionaries</a:t>
            </a:r>
            <a:endParaRPr lang="en-CA" sz="1400" dirty="0"/>
          </a:p>
        </p:txBody>
      </p:sp>
      <p:sp>
        <p:nvSpPr>
          <p:cNvPr id="12" name="TextBox 11"/>
          <p:cNvSpPr txBox="1"/>
          <p:nvPr/>
        </p:nvSpPr>
        <p:spPr>
          <a:xfrm>
            <a:off x="6591190" y="5651734"/>
            <a:ext cx="2388346" cy="276999"/>
          </a:xfrm>
          <a:prstGeom prst="rect">
            <a:avLst/>
          </a:prstGeom>
          <a:noFill/>
        </p:spPr>
        <p:txBody>
          <a:bodyPr wrap="none" rtlCol="0">
            <a:spAutoFit/>
          </a:bodyPr>
          <a:lstStyle/>
          <a:p>
            <a:r>
              <a:rPr lang="en-CA" sz="1200" dirty="0" smtClean="0">
                <a:solidFill>
                  <a:srgbClr val="FF0000"/>
                </a:solidFill>
              </a:rPr>
              <a:t>Equals wages etc. plus sales budget</a:t>
            </a:r>
            <a:endParaRPr lang="en-CA" sz="1200" dirty="0">
              <a:solidFill>
                <a:srgbClr val="FF0000"/>
              </a:solidFill>
            </a:endParaRPr>
          </a:p>
        </p:txBody>
      </p:sp>
    </p:spTree>
    <p:extLst>
      <p:ext uri="{BB962C8B-B14F-4D97-AF65-F5344CB8AC3E}">
        <p14:creationId xmlns:p14="http://schemas.microsoft.com/office/powerpoint/2010/main" val="37290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start up </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Once the funding is agreed the intracompany transfer occurs – we will talk about this when we get to the accounts</a:t>
            </a:r>
          </a:p>
          <a:p>
            <a:r>
              <a:rPr lang="en-CA" dirty="0" smtClean="0"/>
              <a:t>Also critically</a:t>
            </a:r>
          </a:p>
          <a:p>
            <a:pPr lvl="1"/>
            <a:r>
              <a:rPr lang="en-CA" dirty="0" smtClean="0"/>
              <a:t>The people numbers are put into the NewCo workforce calculator and the competence index updated</a:t>
            </a:r>
          </a:p>
          <a:p>
            <a:pPr lvl="1"/>
            <a:r>
              <a:rPr lang="en-CA" dirty="0" smtClean="0"/>
              <a:t>The people numbers are subtracted from the LegacyCo and the competence indexes updated</a:t>
            </a:r>
          </a:p>
          <a:p>
            <a:pPr lvl="1"/>
            <a:r>
              <a:rPr lang="en-CA" dirty="0"/>
              <a:t> </a:t>
            </a:r>
            <a:r>
              <a:rPr lang="en-CA" dirty="0" smtClean="0"/>
              <a:t>in the next period LegacyCo can replenish their headcount if they chose</a:t>
            </a:r>
          </a:p>
          <a:p>
            <a:r>
              <a:rPr lang="en-CA" dirty="0" smtClean="0"/>
              <a:t>Even more important: </a:t>
            </a:r>
          </a:p>
          <a:p>
            <a:pPr lvl="1"/>
            <a:r>
              <a:rPr lang="en-CA" dirty="0" smtClean="0"/>
              <a:t>The influence over the BV numbers are transferred to the BV competition in period 2 of the NewCo game</a:t>
            </a:r>
          </a:p>
          <a:p>
            <a:pPr lvl="1"/>
            <a:r>
              <a:rPr lang="en-CA" dirty="0" smtClean="0"/>
              <a:t>The development time available is captured for use in period 2 competition. It will be diminished as it is used up in the competition</a:t>
            </a:r>
          </a:p>
          <a:p>
            <a:pPr lvl="1"/>
            <a:r>
              <a:rPr lang="en-CA" dirty="0" smtClean="0"/>
              <a:t>The Sales budget for funding sales pitches is retained. Pitch costs will be placed against it during the competition</a:t>
            </a:r>
          </a:p>
          <a:p>
            <a:pPr lvl="1"/>
            <a:endParaRPr lang="en-CA" dirty="0"/>
          </a:p>
        </p:txBody>
      </p:sp>
    </p:spTree>
    <p:extLst>
      <p:ext uri="{BB962C8B-B14F-4D97-AF65-F5344CB8AC3E}">
        <p14:creationId xmlns:p14="http://schemas.microsoft.com/office/powerpoint/2010/main" val="233148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5" name="TextBox 4"/>
          <p:cNvSpPr txBox="1"/>
          <p:nvPr/>
        </p:nvSpPr>
        <p:spPr>
          <a:xfrm>
            <a:off x="685800" y="1600200"/>
            <a:ext cx="3142079" cy="369332"/>
          </a:xfrm>
          <a:prstGeom prst="rect">
            <a:avLst/>
          </a:prstGeom>
          <a:noFill/>
        </p:spPr>
        <p:txBody>
          <a:bodyPr wrap="none" rtlCol="0">
            <a:spAutoFit/>
          </a:bodyPr>
          <a:lstStyle/>
          <a:p>
            <a:r>
              <a:rPr lang="en-CA" b="1" dirty="0" smtClean="0"/>
              <a:t>ESTIMATED INCOME: PERIOD 4</a:t>
            </a:r>
            <a:endParaRPr lang="en-CA" b="1" dirty="0"/>
          </a:p>
        </p:txBody>
      </p:sp>
      <p:sp>
        <p:nvSpPr>
          <p:cNvPr id="6" name="TextBox 5"/>
          <p:cNvSpPr txBox="1"/>
          <p:nvPr/>
        </p:nvSpPr>
        <p:spPr>
          <a:xfrm>
            <a:off x="446560" y="4355068"/>
            <a:ext cx="2487091" cy="369332"/>
          </a:xfrm>
          <a:prstGeom prst="rect">
            <a:avLst/>
          </a:prstGeom>
          <a:noFill/>
        </p:spPr>
        <p:txBody>
          <a:bodyPr wrap="none" rtlCol="0">
            <a:spAutoFit/>
          </a:bodyPr>
          <a:lstStyle/>
          <a:p>
            <a:r>
              <a:rPr lang="en-CA" dirty="0" smtClean="0"/>
              <a:t>Total Estimated Revenue</a:t>
            </a:r>
          </a:p>
        </p:txBody>
      </p:sp>
      <p:sp>
        <p:nvSpPr>
          <p:cNvPr id="2" name="TextBox 1"/>
          <p:cNvSpPr txBox="1"/>
          <p:nvPr/>
        </p:nvSpPr>
        <p:spPr>
          <a:xfrm>
            <a:off x="499418" y="5117068"/>
            <a:ext cx="2416431" cy="369332"/>
          </a:xfrm>
          <a:prstGeom prst="rect">
            <a:avLst/>
          </a:prstGeom>
          <a:noFill/>
        </p:spPr>
        <p:txBody>
          <a:bodyPr wrap="none" rtlCol="0">
            <a:spAutoFit/>
          </a:bodyPr>
          <a:lstStyle/>
          <a:p>
            <a:r>
              <a:rPr lang="en-CA" dirty="0" smtClean="0"/>
              <a:t>Estimated Gross Margin</a:t>
            </a:r>
            <a:endParaRPr lang="en-CA" dirty="0"/>
          </a:p>
        </p:txBody>
      </p:sp>
      <p:sp>
        <p:nvSpPr>
          <p:cNvPr id="13" name="TextBox 12"/>
          <p:cNvSpPr txBox="1"/>
          <p:nvPr/>
        </p:nvSpPr>
        <p:spPr>
          <a:xfrm>
            <a:off x="7106983" y="2057400"/>
            <a:ext cx="1383327" cy="369332"/>
          </a:xfrm>
          <a:prstGeom prst="rect">
            <a:avLst/>
          </a:prstGeom>
          <a:noFill/>
        </p:spPr>
        <p:txBody>
          <a:bodyPr wrap="none" rtlCol="0">
            <a:spAutoFit/>
          </a:bodyPr>
          <a:lstStyle/>
          <a:p>
            <a:r>
              <a:rPr lang="en-CA" dirty="0" smtClean="0"/>
              <a:t>Est. Revenue</a:t>
            </a:r>
            <a:endParaRPr lang="en-CA" dirty="0"/>
          </a:p>
        </p:txBody>
      </p:sp>
      <p:sp>
        <p:nvSpPr>
          <p:cNvPr id="20" name="TextBox 19"/>
          <p:cNvSpPr txBox="1"/>
          <p:nvPr/>
        </p:nvSpPr>
        <p:spPr>
          <a:xfrm>
            <a:off x="3200400" y="2064774"/>
            <a:ext cx="1566326" cy="369332"/>
          </a:xfrm>
          <a:prstGeom prst="rect">
            <a:avLst/>
          </a:prstGeom>
          <a:noFill/>
        </p:spPr>
        <p:txBody>
          <a:bodyPr wrap="none" rtlCol="0">
            <a:spAutoFit/>
          </a:bodyPr>
          <a:lstStyle/>
          <a:p>
            <a:r>
              <a:rPr lang="en-CA" dirty="0" smtClean="0"/>
              <a:t>Est. Customers</a:t>
            </a:r>
            <a:endParaRPr lang="en-CA" dirty="0"/>
          </a:p>
        </p:txBody>
      </p:sp>
      <p:sp>
        <p:nvSpPr>
          <p:cNvPr id="16" name="TextBox 15"/>
          <p:cNvSpPr txBox="1"/>
          <p:nvPr/>
        </p:nvSpPr>
        <p:spPr>
          <a:xfrm>
            <a:off x="5252944" y="2074606"/>
            <a:ext cx="1102418" cy="369332"/>
          </a:xfrm>
          <a:prstGeom prst="rect">
            <a:avLst/>
          </a:prstGeom>
          <a:noFill/>
        </p:spPr>
        <p:txBody>
          <a:bodyPr wrap="none" rtlCol="0">
            <a:spAutoFit/>
          </a:bodyPr>
          <a:lstStyle/>
          <a:p>
            <a:r>
              <a:rPr lang="en-CA" dirty="0" smtClean="0"/>
              <a:t>Est. Share</a:t>
            </a:r>
            <a:endParaRPr lang="en-CA" dirty="0"/>
          </a:p>
        </p:txBody>
      </p:sp>
      <p:grpSp>
        <p:nvGrpSpPr>
          <p:cNvPr id="21" name="Group 20"/>
          <p:cNvGrpSpPr/>
          <p:nvPr/>
        </p:nvGrpSpPr>
        <p:grpSpPr>
          <a:xfrm>
            <a:off x="3337373" y="2667000"/>
            <a:ext cx="5025632" cy="2895600"/>
            <a:chOff x="3337373" y="2667000"/>
            <a:chExt cx="5025632" cy="2895600"/>
          </a:xfrm>
        </p:grpSpPr>
        <p:sp>
          <p:nvSpPr>
            <p:cNvPr id="24" name="Rectangle 23"/>
            <p:cNvSpPr/>
            <p:nvPr/>
          </p:nvSpPr>
          <p:spPr>
            <a:xfrm>
              <a:off x="3368227"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From range</a:t>
              </a:r>
              <a:endParaRPr lang="en-CA" sz="1200" dirty="0"/>
            </a:p>
          </p:txBody>
        </p:sp>
        <p:sp>
          <p:nvSpPr>
            <p:cNvPr id="25" name="Rectangle 24"/>
            <p:cNvSpPr/>
            <p:nvPr/>
          </p:nvSpPr>
          <p:spPr>
            <a:xfrm>
              <a:off x="3352800"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From range</a:t>
              </a:r>
              <a:endParaRPr lang="en-CA" sz="1200" dirty="0"/>
            </a:p>
          </p:txBody>
        </p:sp>
        <p:sp>
          <p:nvSpPr>
            <p:cNvPr id="26" name="Rectangle 25"/>
            <p:cNvSpPr/>
            <p:nvPr/>
          </p:nvSpPr>
          <p:spPr>
            <a:xfrm>
              <a:off x="3337373"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From range</a:t>
              </a:r>
              <a:endParaRPr lang="en-CA" sz="1200" dirty="0"/>
            </a:p>
          </p:txBody>
        </p:sp>
        <p:sp>
          <p:nvSpPr>
            <p:cNvPr id="27" name="Rectangle 26"/>
            <p:cNvSpPr/>
            <p:nvPr/>
          </p:nvSpPr>
          <p:spPr>
            <a:xfrm>
              <a:off x="5254232"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28" name="Rectangle 27"/>
            <p:cNvSpPr/>
            <p:nvPr/>
          </p:nvSpPr>
          <p:spPr>
            <a:xfrm>
              <a:off x="5238805"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29" name="Rectangle 28"/>
            <p:cNvSpPr/>
            <p:nvPr/>
          </p:nvSpPr>
          <p:spPr>
            <a:xfrm>
              <a:off x="5223378"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30" name="Rectangle 29"/>
            <p:cNvSpPr/>
            <p:nvPr/>
          </p:nvSpPr>
          <p:spPr>
            <a:xfrm>
              <a:off x="7140237"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31" name="Rectangle 30"/>
            <p:cNvSpPr/>
            <p:nvPr/>
          </p:nvSpPr>
          <p:spPr>
            <a:xfrm>
              <a:off x="7124810"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32" name="Rectangle 31"/>
            <p:cNvSpPr/>
            <p:nvPr/>
          </p:nvSpPr>
          <p:spPr>
            <a:xfrm>
              <a:off x="7109383"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19" name="Rectangle 18"/>
            <p:cNvSpPr/>
            <p:nvPr/>
          </p:nvSpPr>
          <p:spPr>
            <a:xfrm>
              <a:off x="4431211" y="4355068"/>
              <a:ext cx="1740989"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 $</a:t>
              </a:r>
              <a:endParaRPr lang="en-CA" dirty="0"/>
            </a:p>
          </p:txBody>
        </p:sp>
        <p:sp>
          <p:nvSpPr>
            <p:cNvPr id="34" name="Rectangle 33"/>
            <p:cNvSpPr/>
            <p:nvPr/>
          </p:nvSpPr>
          <p:spPr>
            <a:xfrm>
              <a:off x="4431211" y="5040868"/>
              <a:ext cx="1740989"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 $</a:t>
              </a:r>
              <a:endParaRPr lang="en-CA" dirty="0"/>
            </a:p>
          </p:txBody>
        </p:sp>
      </p:grpSp>
      <p:grpSp>
        <p:nvGrpSpPr>
          <p:cNvPr id="36" name="Group 35"/>
          <p:cNvGrpSpPr/>
          <p:nvPr/>
        </p:nvGrpSpPr>
        <p:grpSpPr>
          <a:xfrm>
            <a:off x="304800" y="2718308"/>
            <a:ext cx="1491023" cy="1294394"/>
            <a:chOff x="880405" y="2718308"/>
            <a:chExt cx="1491023" cy="1294394"/>
          </a:xfrm>
        </p:grpSpPr>
        <p:sp>
          <p:nvSpPr>
            <p:cNvPr id="37" name="TextBox 36"/>
            <p:cNvSpPr txBox="1"/>
            <p:nvPr/>
          </p:nvSpPr>
          <p:spPr>
            <a:xfrm>
              <a:off x="880405" y="2718308"/>
              <a:ext cx="1110240" cy="307777"/>
            </a:xfrm>
            <a:prstGeom prst="rect">
              <a:avLst/>
            </a:prstGeom>
            <a:noFill/>
          </p:spPr>
          <p:txBody>
            <a:bodyPr wrap="none" rtlCol="0">
              <a:spAutoFit/>
            </a:bodyPr>
            <a:lstStyle/>
            <a:p>
              <a:r>
                <a:rPr lang="en-CA" sz="1400" dirty="0" err="1" smtClean="0"/>
                <a:t>VREducation</a:t>
              </a:r>
              <a:endParaRPr lang="en-CA" sz="1400" dirty="0"/>
            </a:p>
          </p:txBody>
        </p:sp>
        <p:sp>
          <p:nvSpPr>
            <p:cNvPr id="38" name="TextBox 37"/>
            <p:cNvSpPr txBox="1"/>
            <p:nvPr/>
          </p:nvSpPr>
          <p:spPr>
            <a:xfrm>
              <a:off x="900786" y="3180425"/>
              <a:ext cx="1304140" cy="307777"/>
            </a:xfrm>
            <a:prstGeom prst="rect">
              <a:avLst/>
            </a:prstGeom>
            <a:noFill/>
          </p:spPr>
          <p:txBody>
            <a:bodyPr wrap="none" rtlCol="0">
              <a:spAutoFit/>
            </a:bodyPr>
            <a:lstStyle/>
            <a:p>
              <a:r>
                <a:rPr lang="en-CA" sz="1400" dirty="0" err="1" smtClean="0"/>
                <a:t>VRGovernment</a:t>
              </a:r>
              <a:endParaRPr lang="en-CA" sz="1400" dirty="0"/>
            </a:p>
          </p:txBody>
        </p:sp>
        <p:sp>
          <p:nvSpPr>
            <p:cNvPr id="39" name="TextBox 38"/>
            <p:cNvSpPr txBox="1"/>
            <p:nvPr/>
          </p:nvSpPr>
          <p:spPr>
            <a:xfrm>
              <a:off x="926224" y="3704925"/>
              <a:ext cx="1445204" cy="307777"/>
            </a:xfrm>
            <a:prstGeom prst="rect">
              <a:avLst/>
            </a:prstGeom>
            <a:noFill/>
          </p:spPr>
          <p:txBody>
            <a:bodyPr wrap="none" rtlCol="0">
              <a:spAutoFit/>
            </a:bodyPr>
            <a:lstStyle/>
            <a:p>
              <a:r>
                <a:rPr lang="en-CA" sz="1400" dirty="0" err="1" smtClean="0"/>
                <a:t>VREntertainment</a:t>
              </a:r>
              <a:endParaRPr lang="en-CA" sz="1400" dirty="0"/>
            </a:p>
          </p:txBody>
        </p:sp>
      </p:grpSp>
      <p:sp>
        <p:nvSpPr>
          <p:cNvPr id="33" name="TextBox 32"/>
          <p:cNvSpPr txBox="1"/>
          <p:nvPr/>
        </p:nvSpPr>
        <p:spPr>
          <a:xfrm>
            <a:off x="685800" y="5606482"/>
            <a:ext cx="2877519" cy="584775"/>
          </a:xfrm>
          <a:prstGeom prst="rect">
            <a:avLst/>
          </a:prstGeom>
          <a:noFill/>
        </p:spPr>
        <p:txBody>
          <a:bodyPr wrap="none" rtlCol="0">
            <a:spAutoFit/>
          </a:bodyPr>
          <a:lstStyle/>
          <a:p>
            <a:r>
              <a:rPr lang="en-CA" sz="1600" dirty="0" smtClean="0">
                <a:solidFill>
                  <a:srgbClr val="FF0000"/>
                </a:solidFill>
              </a:rPr>
              <a:t>Have to select niche then</a:t>
            </a:r>
            <a:br>
              <a:rPr lang="en-CA" sz="1600" dirty="0" smtClean="0">
                <a:solidFill>
                  <a:srgbClr val="FF0000"/>
                </a:solidFill>
              </a:rPr>
            </a:br>
            <a:r>
              <a:rPr lang="en-CA" sz="1600" dirty="0" smtClean="0">
                <a:solidFill>
                  <a:srgbClr val="FF0000"/>
                </a:solidFill>
              </a:rPr>
              <a:t>huddle with data to find the rest</a:t>
            </a:r>
            <a:endParaRPr lang="en-CA" sz="1600" dirty="0">
              <a:solidFill>
                <a:srgbClr val="FF0000"/>
              </a:solidFill>
            </a:endParaRPr>
          </a:p>
        </p:txBody>
      </p:sp>
      <p:grpSp>
        <p:nvGrpSpPr>
          <p:cNvPr id="43" name="Group 42"/>
          <p:cNvGrpSpPr/>
          <p:nvPr/>
        </p:nvGrpSpPr>
        <p:grpSpPr>
          <a:xfrm>
            <a:off x="4931474" y="6052758"/>
            <a:ext cx="3688390" cy="455020"/>
            <a:chOff x="4931474" y="6052758"/>
            <a:chExt cx="3688390" cy="455020"/>
          </a:xfrm>
        </p:grpSpPr>
        <p:sp>
          <p:nvSpPr>
            <p:cNvPr id="35" name="TextBox 34"/>
            <p:cNvSpPr txBox="1"/>
            <p:nvPr/>
          </p:nvSpPr>
          <p:spPr>
            <a:xfrm>
              <a:off x="4931474" y="6096000"/>
              <a:ext cx="2327497" cy="400110"/>
            </a:xfrm>
            <a:prstGeom prst="rect">
              <a:avLst/>
            </a:prstGeom>
            <a:noFill/>
          </p:spPr>
          <p:txBody>
            <a:bodyPr wrap="none" rtlCol="0">
              <a:spAutoFit/>
            </a:bodyPr>
            <a:lstStyle/>
            <a:p>
              <a:r>
                <a:rPr lang="en-CA" sz="2000" dirty="0" smtClean="0"/>
                <a:t>Continue to Period 5</a:t>
              </a:r>
              <a:endParaRPr lang="en-CA" sz="2000" dirty="0"/>
            </a:p>
          </p:txBody>
        </p:sp>
        <p:sp>
          <p:nvSpPr>
            <p:cNvPr id="40" name="TextBox 39"/>
            <p:cNvSpPr txBox="1"/>
            <p:nvPr/>
          </p:nvSpPr>
          <p:spPr>
            <a:xfrm>
              <a:off x="7086600" y="6107668"/>
              <a:ext cx="280233" cy="400110"/>
            </a:xfrm>
            <a:prstGeom prst="rect">
              <a:avLst/>
            </a:prstGeom>
            <a:noFill/>
          </p:spPr>
          <p:txBody>
            <a:bodyPr wrap="square" rtlCol="0">
              <a:spAutoFit/>
            </a:bodyPr>
            <a:lstStyle/>
            <a:p>
              <a:r>
                <a:rPr lang="en-CA" sz="2000" dirty="0" smtClean="0"/>
                <a:t>→</a:t>
              </a:r>
              <a:endParaRPr lang="en-CA" sz="2000" dirty="0"/>
            </a:p>
          </p:txBody>
        </p:sp>
        <p:sp>
          <p:nvSpPr>
            <p:cNvPr id="41" name="TextBox 40"/>
            <p:cNvSpPr txBox="1"/>
            <p:nvPr/>
          </p:nvSpPr>
          <p:spPr>
            <a:xfrm>
              <a:off x="7543800" y="6052758"/>
              <a:ext cx="1076064" cy="400110"/>
            </a:xfrm>
            <a:prstGeom prst="rect">
              <a:avLst/>
            </a:prstGeom>
            <a:noFill/>
          </p:spPr>
          <p:txBody>
            <a:bodyPr wrap="none" rtlCol="0">
              <a:spAutoFit/>
            </a:bodyPr>
            <a:lstStyle/>
            <a:p>
              <a:r>
                <a:rPr lang="en-CA" sz="2000" dirty="0" smtClean="0"/>
                <a:t>Previous</a:t>
              </a:r>
              <a:endParaRPr lang="en-CA" sz="2000" dirty="0"/>
            </a:p>
          </p:txBody>
        </p:sp>
      </p:grpSp>
      <p:sp>
        <p:nvSpPr>
          <p:cNvPr id="45" name="TextBox 44"/>
          <p:cNvSpPr txBox="1"/>
          <p:nvPr/>
        </p:nvSpPr>
        <p:spPr>
          <a:xfrm>
            <a:off x="832458" y="6252813"/>
            <a:ext cx="1393395" cy="369332"/>
          </a:xfrm>
          <a:prstGeom prst="rect">
            <a:avLst/>
          </a:prstGeom>
          <a:noFill/>
        </p:spPr>
        <p:txBody>
          <a:bodyPr wrap="none" rtlCol="0">
            <a:spAutoFit/>
          </a:bodyPr>
          <a:lstStyle/>
          <a:p>
            <a:r>
              <a:rPr lang="en-CA" dirty="0" smtClean="0"/>
              <a:t>Refresh Page</a:t>
            </a:r>
            <a:endParaRPr lang="en-CA" dirty="0"/>
          </a:p>
        </p:txBody>
      </p:sp>
      <p:grpSp>
        <p:nvGrpSpPr>
          <p:cNvPr id="14" name="Group 13"/>
          <p:cNvGrpSpPr/>
          <p:nvPr/>
        </p:nvGrpSpPr>
        <p:grpSpPr>
          <a:xfrm>
            <a:off x="1707633" y="2851666"/>
            <a:ext cx="1340367" cy="184666"/>
            <a:chOff x="1707633" y="2851666"/>
            <a:chExt cx="1340367" cy="184666"/>
          </a:xfrm>
        </p:grpSpPr>
        <p:cxnSp>
          <p:nvCxnSpPr>
            <p:cNvPr id="8" name="Straight Connector 7"/>
            <p:cNvCxnSpPr/>
            <p:nvPr/>
          </p:nvCxnSpPr>
          <p:spPr>
            <a:xfrm>
              <a:off x="1707633" y="2902974"/>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8" name="Group 47"/>
          <p:cNvGrpSpPr/>
          <p:nvPr/>
        </p:nvGrpSpPr>
        <p:grpSpPr>
          <a:xfrm>
            <a:off x="1707633" y="3320534"/>
            <a:ext cx="1340367" cy="184666"/>
            <a:chOff x="1707633" y="2851666"/>
            <a:chExt cx="1340367" cy="184666"/>
          </a:xfrm>
        </p:grpSpPr>
        <p:cxnSp>
          <p:nvCxnSpPr>
            <p:cNvPr id="49" name="Straight Connector 48"/>
            <p:cNvCxnSpPr/>
            <p:nvPr/>
          </p:nvCxnSpPr>
          <p:spPr>
            <a:xfrm>
              <a:off x="1707633" y="2902974"/>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1" name="Group 50"/>
          <p:cNvGrpSpPr/>
          <p:nvPr/>
        </p:nvGrpSpPr>
        <p:grpSpPr>
          <a:xfrm>
            <a:off x="1707633" y="3733800"/>
            <a:ext cx="1340367" cy="184666"/>
            <a:chOff x="1707633" y="2851666"/>
            <a:chExt cx="1340367" cy="184666"/>
          </a:xfrm>
        </p:grpSpPr>
        <p:cxnSp>
          <p:nvCxnSpPr>
            <p:cNvPr id="52" name="Straight Connector 51"/>
            <p:cNvCxnSpPr/>
            <p:nvPr/>
          </p:nvCxnSpPr>
          <p:spPr>
            <a:xfrm>
              <a:off x="1707633" y="2971800"/>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TextBox 14"/>
          <p:cNvSpPr txBox="1"/>
          <p:nvPr/>
        </p:nvSpPr>
        <p:spPr>
          <a:xfrm>
            <a:off x="499418" y="1981200"/>
            <a:ext cx="2700982" cy="830997"/>
          </a:xfrm>
          <a:prstGeom prst="rect">
            <a:avLst/>
          </a:prstGeom>
          <a:noFill/>
        </p:spPr>
        <p:txBody>
          <a:bodyPr wrap="square" rtlCol="0">
            <a:spAutoFit/>
          </a:bodyPr>
          <a:lstStyle/>
          <a:p>
            <a:r>
              <a:rPr lang="en-CA" sz="1200" dirty="0" smtClean="0">
                <a:solidFill>
                  <a:srgbClr val="FF0000"/>
                </a:solidFill>
              </a:rPr>
              <a:t>The slider has a minimum and maximum that represents the range of guesses of customer size for the niche. Same with the box</a:t>
            </a:r>
            <a:endParaRPr lang="en-CA" sz="1200" dirty="0">
              <a:solidFill>
                <a:srgbClr val="FF0000"/>
              </a:solidFill>
            </a:endParaRPr>
          </a:p>
        </p:txBody>
      </p:sp>
      <p:sp>
        <p:nvSpPr>
          <p:cNvPr id="17" name="TextBox 16"/>
          <p:cNvSpPr txBox="1"/>
          <p:nvPr/>
        </p:nvSpPr>
        <p:spPr>
          <a:xfrm>
            <a:off x="6560710" y="4338042"/>
            <a:ext cx="2045175" cy="1569660"/>
          </a:xfrm>
          <a:prstGeom prst="rect">
            <a:avLst/>
          </a:prstGeom>
          <a:noFill/>
        </p:spPr>
        <p:txBody>
          <a:bodyPr wrap="square" rtlCol="0">
            <a:spAutoFit/>
          </a:bodyPr>
          <a:lstStyle/>
          <a:p>
            <a:r>
              <a:rPr lang="en-CA" sz="1200" dirty="0" smtClean="0">
                <a:solidFill>
                  <a:srgbClr val="FF0000"/>
                </a:solidFill>
              </a:rPr>
              <a:t>Calculated Revenue goes into a calculation of recommended</a:t>
            </a:r>
            <a:br>
              <a:rPr lang="en-CA" sz="1200" dirty="0" smtClean="0">
                <a:solidFill>
                  <a:srgbClr val="FF0000"/>
                </a:solidFill>
              </a:rPr>
            </a:br>
            <a:r>
              <a:rPr lang="en-CA" sz="1200" dirty="0" smtClean="0">
                <a:solidFill>
                  <a:srgbClr val="FF0000"/>
                </a:solidFill>
              </a:rPr>
              <a:t>workforce as in the Workforce interface</a:t>
            </a:r>
          </a:p>
          <a:p>
            <a:r>
              <a:rPr lang="en-CA" sz="1200" dirty="0" smtClean="0">
                <a:solidFill>
                  <a:srgbClr val="FF0000"/>
                </a:solidFill>
              </a:rPr>
              <a:t>The resultant number goes into the people  and cost estimator</a:t>
            </a:r>
            <a:endParaRPr lang="en-CA" sz="1200" dirty="0">
              <a:solidFill>
                <a:srgbClr val="FF0000"/>
              </a:solidFill>
            </a:endParaRPr>
          </a:p>
        </p:txBody>
      </p:sp>
    </p:spTree>
    <p:extLst>
      <p:ext uri="{BB962C8B-B14F-4D97-AF65-F5344CB8AC3E}">
        <p14:creationId xmlns:p14="http://schemas.microsoft.com/office/powerpoint/2010/main" val="422476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5" name="TextBox 4"/>
          <p:cNvSpPr txBox="1"/>
          <p:nvPr/>
        </p:nvSpPr>
        <p:spPr>
          <a:xfrm>
            <a:off x="685800" y="1600200"/>
            <a:ext cx="3142079" cy="369332"/>
          </a:xfrm>
          <a:prstGeom prst="rect">
            <a:avLst/>
          </a:prstGeom>
          <a:noFill/>
        </p:spPr>
        <p:txBody>
          <a:bodyPr wrap="none" rtlCol="0">
            <a:spAutoFit/>
          </a:bodyPr>
          <a:lstStyle/>
          <a:p>
            <a:r>
              <a:rPr lang="en-CA" b="1" dirty="0" smtClean="0"/>
              <a:t>ESTIMATED INCOME: PERIOD 5</a:t>
            </a:r>
            <a:endParaRPr lang="en-CA" b="1" dirty="0"/>
          </a:p>
        </p:txBody>
      </p:sp>
      <p:sp>
        <p:nvSpPr>
          <p:cNvPr id="6" name="TextBox 5"/>
          <p:cNvSpPr txBox="1"/>
          <p:nvPr/>
        </p:nvSpPr>
        <p:spPr>
          <a:xfrm>
            <a:off x="446560" y="4355068"/>
            <a:ext cx="1983043" cy="369332"/>
          </a:xfrm>
          <a:prstGeom prst="rect">
            <a:avLst/>
          </a:prstGeom>
          <a:noFill/>
        </p:spPr>
        <p:txBody>
          <a:bodyPr wrap="none" rtlCol="0">
            <a:spAutoFit/>
          </a:bodyPr>
          <a:lstStyle/>
          <a:p>
            <a:r>
              <a:rPr lang="en-CA" dirty="0" smtClean="0"/>
              <a:t>Estimated Revenue</a:t>
            </a:r>
          </a:p>
        </p:txBody>
      </p:sp>
      <p:sp>
        <p:nvSpPr>
          <p:cNvPr id="2" name="TextBox 1"/>
          <p:cNvSpPr txBox="1"/>
          <p:nvPr/>
        </p:nvSpPr>
        <p:spPr>
          <a:xfrm>
            <a:off x="499418" y="5117068"/>
            <a:ext cx="3009542" cy="369332"/>
          </a:xfrm>
          <a:prstGeom prst="rect">
            <a:avLst/>
          </a:prstGeom>
          <a:noFill/>
        </p:spPr>
        <p:txBody>
          <a:bodyPr wrap="none" rtlCol="0">
            <a:spAutoFit/>
          </a:bodyPr>
          <a:lstStyle/>
          <a:p>
            <a:r>
              <a:rPr lang="en-CA" dirty="0" smtClean="0"/>
              <a:t>Estimated Gross Margin (75%)</a:t>
            </a:r>
            <a:endParaRPr lang="en-CA" dirty="0"/>
          </a:p>
        </p:txBody>
      </p:sp>
      <p:sp>
        <p:nvSpPr>
          <p:cNvPr id="13" name="TextBox 12"/>
          <p:cNvSpPr txBox="1"/>
          <p:nvPr/>
        </p:nvSpPr>
        <p:spPr>
          <a:xfrm>
            <a:off x="6858000" y="2081392"/>
            <a:ext cx="1694182" cy="338554"/>
          </a:xfrm>
          <a:prstGeom prst="rect">
            <a:avLst/>
          </a:prstGeom>
          <a:noFill/>
        </p:spPr>
        <p:txBody>
          <a:bodyPr wrap="none" rtlCol="0">
            <a:spAutoFit/>
          </a:bodyPr>
          <a:lstStyle/>
          <a:p>
            <a:r>
              <a:rPr lang="en-CA" sz="1600" dirty="0" smtClean="0"/>
              <a:t>Est. Rev/customer</a:t>
            </a:r>
            <a:endParaRPr lang="en-CA" sz="1600" dirty="0"/>
          </a:p>
        </p:txBody>
      </p:sp>
      <p:sp>
        <p:nvSpPr>
          <p:cNvPr id="20" name="TextBox 19"/>
          <p:cNvSpPr txBox="1"/>
          <p:nvPr/>
        </p:nvSpPr>
        <p:spPr>
          <a:xfrm>
            <a:off x="3200400" y="2081392"/>
            <a:ext cx="1862626" cy="338554"/>
          </a:xfrm>
          <a:prstGeom prst="rect">
            <a:avLst/>
          </a:prstGeom>
          <a:noFill/>
        </p:spPr>
        <p:txBody>
          <a:bodyPr wrap="none" rtlCol="0">
            <a:spAutoFit/>
          </a:bodyPr>
          <a:lstStyle/>
          <a:p>
            <a:r>
              <a:rPr lang="en-CA" sz="1600" dirty="0" smtClean="0"/>
              <a:t>Est. Total Customers</a:t>
            </a:r>
            <a:endParaRPr lang="en-CA" sz="1600" dirty="0"/>
          </a:p>
        </p:txBody>
      </p:sp>
      <p:sp>
        <p:nvSpPr>
          <p:cNvPr id="16" name="TextBox 15"/>
          <p:cNvSpPr txBox="1"/>
          <p:nvPr/>
        </p:nvSpPr>
        <p:spPr>
          <a:xfrm>
            <a:off x="5252944" y="2066003"/>
            <a:ext cx="1102418" cy="369332"/>
          </a:xfrm>
          <a:prstGeom prst="rect">
            <a:avLst/>
          </a:prstGeom>
          <a:noFill/>
        </p:spPr>
        <p:txBody>
          <a:bodyPr wrap="none" rtlCol="0">
            <a:spAutoFit/>
          </a:bodyPr>
          <a:lstStyle/>
          <a:p>
            <a:r>
              <a:rPr lang="en-CA" dirty="0" smtClean="0"/>
              <a:t>Est. Share</a:t>
            </a:r>
            <a:endParaRPr lang="en-CA" dirty="0"/>
          </a:p>
        </p:txBody>
      </p:sp>
      <p:sp>
        <p:nvSpPr>
          <p:cNvPr id="33" name="TextBox 32"/>
          <p:cNvSpPr txBox="1"/>
          <p:nvPr/>
        </p:nvSpPr>
        <p:spPr>
          <a:xfrm>
            <a:off x="421795" y="5754366"/>
            <a:ext cx="5464637" cy="338554"/>
          </a:xfrm>
          <a:prstGeom prst="rect">
            <a:avLst/>
          </a:prstGeom>
          <a:noFill/>
        </p:spPr>
        <p:txBody>
          <a:bodyPr wrap="none" rtlCol="0">
            <a:spAutoFit/>
          </a:bodyPr>
          <a:lstStyle/>
          <a:p>
            <a:r>
              <a:rPr lang="en-CA" sz="1600" dirty="0" smtClean="0">
                <a:solidFill>
                  <a:srgbClr val="FF0000"/>
                </a:solidFill>
              </a:rPr>
              <a:t>Est. gross margin is the income earned that partly funds NewCo</a:t>
            </a:r>
            <a:endParaRPr lang="en-CA" sz="1600" dirty="0">
              <a:solidFill>
                <a:srgbClr val="FF0000"/>
              </a:solidFill>
            </a:endParaRPr>
          </a:p>
        </p:txBody>
      </p:sp>
      <p:sp>
        <p:nvSpPr>
          <p:cNvPr id="45" name="TextBox 44"/>
          <p:cNvSpPr txBox="1"/>
          <p:nvPr/>
        </p:nvSpPr>
        <p:spPr>
          <a:xfrm>
            <a:off x="832458" y="6252813"/>
            <a:ext cx="1393395" cy="369332"/>
          </a:xfrm>
          <a:prstGeom prst="rect">
            <a:avLst/>
          </a:prstGeom>
          <a:noFill/>
        </p:spPr>
        <p:txBody>
          <a:bodyPr wrap="none" rtlCol="0">
            <a:spAutoFit/>
          </a:bodyPr>
          <a:lstStyle/>
          <a:p>
            <a:r>
              <a:rPr lang="en-CA" dirty="0" smtClean="0"/>
              <a:t>Refresh Page</a:t>
            </a:r>
            <a:endParaRPr lang="en-CA" dirty="0"/>
          </a:p>
        </p:txBody>
      </p:sp>
      <p:grpSp>
        <p:nvGrpSpPr>
          <p:cNvPr id="14" name="Group 13"/>
          <p:cNvGrpSpPr/>
          <p:nvPr/>
        </p:nvGrpSpPr>
        <p:grpSpPr>
          <a:xfrm>
            <a:off x="1707633" y="2851666"/>
            <a:ext cx="1340367" cy="184666"/>
            <a:chOff x="1707633" y="2851666"/>
            <a:chExt cx="1340367" cy="184666"/>
          </a:xfrm>
        </p:grpSpPr>
        <p:cxnSp>
          <p:nvCxnSpPr>
            <p:cNvPr id="8" name="Straight Connector 7"/>
            <p:cNvCxnSpPr/>
            <p:nvPr/>
          </p:nvCxnSpPr>
          <p:spPr>
            <a:xfrm>
              <a:off x="1707633" y="2902974"/>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8" name="Group 47"/>
          <p:cNvGrpSpPr/>
          <p:nvPr/>
        </p:nvGrpSpPr>
        <p:grpSpPr>
          <a:xfrm>
            <a:off x="1707633" y="3320534"/>
            <a:ext cx="1340367" cy="184666"/>
            <a:chOff x="1707633" y="2851666"/>
            <a:chExt cx="1340367" cy="184666"/>
          </a:xfrm>
        </p:grpSpPr>
        <p:cxnSp>
          <p:nvCxnSpPr>
            <p:cNvPr id="49" name="Straight Connector 48"/>
            <p:cNvCxnSpPr/>
            <p:nvPr/>
          </p:nvCxnSpPr>
          <p:spPr>
            <a:xfrm>
              <a:off x="1707633" y="2902974"/>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1" name="Group 50"/>
          <p:cNvGrpSpPr/>
          <p:nvPr/>
        </p:nvGrpSpPr>
        <p:grpSpPr>
          <a:xfrm>
            <a:off x="1707633" y="3733800"/>
            <a:ext cx="1340367" cy="184666"/>
            <a:chOff x="1707633" y="2851666"/>
            <a:chExt cx="1340367" cy="184666"/>
          </a:xfrm>
        </p:grpSpPr>
        <p:cxnSp>
          <p:nvCxnSpPr>
            <p:cNvPr id="52" name="Straight Connector 51"/>
            <p:cNvCxnSpPr/>
            <p:nvPr/>
          </p:nvCxnSpPr>
          <p:spPr>
            <a:xfrm>
              <a:off x="1707633" y="2971800"/>
              <a:ext cx="1340367"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256839" y="2851666"/>
              <a:ext cx="17276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TextBox 14"/>
          <p:cNvSpPr txBox="1"/>
          <p:nvPr/>
        </p:nvSpPr>
        <p:spPr>
          <a:xfrm>
            <a:off x="499418" y="2057400"/>
            <a:ext cx="2700982" cy="646331"/>
          </a:xfrm>
          <a:prstGeom prst="rect">
            <a:avLst/>
          </a:prstGeom>
          <a:noFill/>
        </p:spPr>
        <p:txBody>
          <a:bodyPr wrap="square" rtlCol="0">
            <a:spAutoFit/>
          </a:bodyPr>
          <a:lstStyle/>
          <a:p>
            <a:r>
              <a:rPr lang="en-CA" sz="1200" dirty="0" smtClean="0">
                <a:solidFill>
                  <a:srgbClr val="FF0000"/>
                </a:solidFill>
              </a:rPr>
              <a:t>The slider has a minimum and maximum that represents the rang of guesses of size for the niche. Same with the box</a:t>
            </a:r>
            <a:endParaRPr lang="en-CA" sz="1200" dirty="0">
              <a:solidFill>
                <a:srgbClr val="FF0000"/>
              </a:solidFill>
            </a:endParaRPr>
          </a:p>
        </p:txBody>
      </p:sp>
      <p:sp>
        <p:nvSpPr>
          <p:cNvPr id="17" name="TextBox 16"/>
          <p:cNvSpPr txBox="1"/>
          <p:nvPr/>
        </p:nvSpPr>
        <p:spPr>
          <a:xfrm>
            <a:off x="6560710" y="4338042"/>
            <a:ext cx="2045175" cy="1569660"/>
          </a:xfrm>
          <a:prstGeom prst="rect">
            <a:avLst/>
          </a:prstGeom>
          <a:noFill/>
        </p:spPr>
        <p:txBody>
          <a:bodyPr wrap="square" rtlCol="0">
            <a:spAutoFit/>
          </a:bodyPr>
          <a:lstStyle/>
          <a:p>
            <a:r>
              <a:rPr lang="en-CA" sz="1200" dirty="0" smtClean="0">
                <a:solidFill>
                  <a:srgbClr val="FF0000"/>
                </a:solidFill>
              </a:rPr>
              <a:t>Calculated Revenue goes into a calculation of recommended</a:t>
            </a:r>
            <a:br>
              <a:rPr lang="en-CA" sz="1200" dirty="0" smtClean="0">
                <a:solidFill>
                  <a:srgbClr val="FF0000"/>
                </a:solidFill>
              </a:rPr>
            </a:br>
            <a:r>
              <a:rPr lang="en-CA" sz="1200" dirty="0" smtClean="0">
                <a:solidFill>
                  <a:srgbClr val="FF0000"/>
                </a:solidFill>
              </a:rPr>
              <a:t>workforce as in the Workforce interface</a:t>
            </a:r>
          </a:p>
          <a:p>
            <a:r>
              <a:rPr lang="en-CA" sz="1200" dirty="0" smtClean="0">
                <a:solidFill>
                  <a:srgbClr val="FF0000"/>
                </a:solidFill>
              </a:rPr>
              <a:t>The resultant number goes into the people  and cost estimator</a:t>
            </a:r>
            <a:endParaRPr lang="en-CA" sz="1200" dirty="0">
              <a:solidFill>
                <a:srgbClr val="FF0000"/>
              </a:solidFill>
            </a:endParaRPr>
          </a:p>
        </p:txBody>
      </p:sp>
      <p:grpSp>
        <p:nvGrpSpPr>
          <p:cNvPr id="47" name="Group 46"/>
          <p:cNvGrpSpPr/>
          <p:nvPr/>
        </p:nvGrpSpPr>
        <p:grpSpPr>
          <a:xfrm>
            <a:off x="5434767" y="6081252"/>
            <a:ext cx="2841670" cy="414858"/>
            <a:chOff x="4525163" y="6096000"/>
            <a:chExt cx="2841670" cy="414858"/>
          </a:xfrm>
        </p:grpSpPr>
        <p:sp>
          <p:nvSpPr>
            <p:cNvPr id="54" name="TextBox 53"/>
            <p:cNvSpPr txBox="1"/>
            <p:nvPr/>
          </p:nvSpPr>
          <p:spPr>
            <a:xfrm>
              <a:off x="5960124" y="6096000"/>
              <a:ext cx="1131272" cy="400110"/>
            </a:xfrm>
            <a:prstGeom prst="rect">
              <a:avLst/>
            </a:prstGeom>
            <a:noFill/>
          </p:spPr>
          <p:txBody>
            <a:bodyPr wrap="none" rtlCol="0">
              <a:spAutoFit/>
            </a:bodyPr>
            <a:lstStyle/>
            <a:p>
              <a:r>
                <a:rPr lang="en-CA" sz="2000" dirty="0" smtClean="0"/>
                <a:t>Continue</a:t>
              </a:r>
              <a:endParaRPr lang="en-CA" sz="2000" dirty="0"/>
            </a:p>
          </p:txBody>
        </p:sp>
        <p:sp>
          <p:nvSpPr>
            <p:cNvPr id="55" name="TextBox 54"/>
            <p:cNvSpPr txBox="1"/>
            <p:nvPr/>
          </p:nvSpPr>
          <p:spPr>
            <a:xfrm>
              <a:off x="7086600" y="6107668"/>
              <a:ext cx="280233" cy="400110"/>
            </a:xfrm>
            <a:prstGeom prst="rect">
              <a:avLst/>
            </a:prstGeom>
            <a:noFill/>
          </p:spPr>
          <p:txBody>
            <a:bodyPr wrap="square" rtlCol="0">
              <a:spAutoFit/>
            </a:bodyPr>
            <a:lstStyle/>
            <a:p>
              <a:r>
                <a:rPr lang="en-CA" sz="2000" dirty="0" smtClean="0"/>
                <a:t>→</a:t>
              </a:r>
              <a:endParaRPr lang="en-CA" sz="2000" dirty="0"/>
            </a:p>
          </p:txBody>
        </p:sp>
        <p:sp>
          <p:nvSpPr>
            <p:cNvPr id="56" name="TextBox 55"/>
            <p:cNvSpPr txBox="1"/>
            <p:nvPr/>
          </p:nvSpPr>
          <p:spPr>
            <a:xfrm>
              <a:off x="4911991" y="6096000"/>
              <a:ext cx="1076064" cy="400110"/>
            </a:xfrm>
            <a:prstGeom prst="rect">
              <a:avLst/>
            </a:prstGeom>
            <a:noFill/>
          </p:spPr>
          <p:txBody>
            <a:bodyPr wrap="none" rtlCol="0">
              <a:spAutoFit/>
            </a:bodyPr>
            <a:lstStyle/>
            <a:p>
              <a:r>
                <a:rPr lang="en-CA" sz="2000" dirty="0" smtClean="0"/>
                <a:t>Previous</a:t>
              </a:r>
              <a:endParaRPr lang="en-CA" sz="2000" dirty="0"/>
            </a:p>
          </p:txBody>
        </p:sp>
        <p:sp>
          <p:nvSpPr>
            <p:cNvPr id="57" name="TextBox 56"/>
            <p:cNvSpPr txBox="1"/>
            <p:nvPr/>
          </p:nvSpPr>
          <p:spPr>
            <a:xfrm flipV="1">
              <a:off x="4525163" y="6110748"/>
              <a:ext cx="280233" cy="400110"/>
            </a:xfrm>
            <a:prstGeom prst="rect">
              <a:avLst/>
            </a:prstGeom>
            <a:noFill/>
          </p:spPr>
          <p:txBody>
            <a:bodyPr wrap="square" rtlCol="0">
              <a:spAutoFit/>
            </a:bodyPr>
            <a:lstStyle/>
            <a:p>
              <a:r>
                <a:rPr lang="en-CA" sz="2000" dirty="0" smtClean="0"/>
                <a:t>→</a:t>
              </a:r>
              <a:endParaRPr lang="en-CA" sz="2000" dirty="0"/>
            </a:p>
          </p:txBody>
        </p:sp>
      </p:grpSp>
      <p:grpSp>
        <p:nvGrpSpPr>
          <p:cNvPr id="58" name="Group 57"/>
          <p:cNvGrpSpPr/>
          <p:nvPr/>
        </p:nvGrpSpPr>
        <p:grpSpPr>
          <a:xfrm>
            <a:off x="3308779" y="2718308"/>
            <a:ext cx="5025632" cy="2895600"/>
            <a:chOff x="3337373" y="2667000"/>
            <a:chExt cx="5025632" cy="2895600"/>
          </a:xfrm>
        </p:grpSpPr>
        <p:sp>
          <p:nvSpPr>
            <p:cNvPr id="59" name="Rectangle 58"/>
            <p:cNvSpPr/>
            <p:nvPr/>
          </p:nvSpPr>
          <p:spPr>
            <a:xfrm>
              <a:off x="3368227"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Input From range</a:t>
              </a:r>
              <a:endParaRPr lang="en-CA" sz="1200" dirty="0"/>
            </a:p>
          </p:txBody>
        </p:sp>
        <p:sp>
          <p:nvSpPr>
            <p:cNvPr id="60" name="Rectangle 59"/>
            <p:cNvSpPr/>
            <p:nvPr/>
          </p:nvSpPr>
          <p:spPr>
            <a:xfrm>
              <a:off x="3352800"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Input from range</a:t>
              </a:r>
              <a:endParaRPr lang="en-CA" sz="1200" dirty="0"/>
            </a:p>
          </p:txBody>
        </p:sp>
        <p:sp>
          <p:nvSpPr>
            <p:cNvPr id="61" name="Rectangle 60"/>
            <p:cNvSpPr/>
            <p:nvPr/>
          </p:nvSpPr>
          <p:spPr>
            <a:xfrm>
              <a:off x="3337373"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Input from range</a:t>
              </a:r>
              <a:endParaRPr lang="en-CA" sz="1200" dirty="0"/>
            </a:p>
          </p:txBody>
        </p:sp>
        <p:sp>
          <p:nvSpPr>
            <p:cNvPr id="62" name="Rectangle 61"/>
            <p:cNvSpPr/>
            <p:nvPr/>
          </p:nvSpPr>
          <p:spPr>
            <a:xfrm>
              <a:off x="5254232"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63" name="Rectangle 62"/>
            <p:cNvSpPr/>
            <p:nvPr/>
          </p:nvSpPr>
          <p:spPr>
            <a:xfrm>
              <a:off x="5238805"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64" name="Rectangle 63"/>
            <p:cNvSpPr/>
            <p:nvPr/>
          </p:nvSpPr>
          <p:spPr>
            <a:xfrm>
              <a:off x="5223378"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a:t>
              </a:r>
              <a:endParaRPr lang="en-CA" dirty="0"/>
            </a:p>
          </p:txBody>
        </p:sp>
        <p:sp>
          <p:nvSpPr>
            <p:cNvPr id="65" name="Rectangle 64"/>
            <p:cNvSpPr/>
            <p:nvPr/>
          </p:nvSpPr>
          <p:spPr>
            <a:xfrm>
              <a:off x="7140237" y="266700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66" name="Rectangle 65"/>
            <p:cNvSpPr/>
            <p:nvPr/>
          </p:nvSpPr>
          <p:spPr>
            <a:xfrm>
              <a:off x="7124810" y="316076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67" name="Rectangle 66"/>
            <p:cNvSpPr/>
            <p:nvPr/>
          </p:nvSpPr>
          <p:spPr>
            <a:xfrm>
              <a:off x="7109383" y="3654520"/>
              <a:ext cx="12227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68" name="Rectangle 67"/>
            <p:cNvSpPr/>
            <p:nvPr/>
          </p:nvSpPr>
          <p:spPr>
            <a:xfrm>
              <a:off x="4431211" y="4355068"/>
              <a:ext cx="1740989"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 $</a:t>
              </a:r>
              <a:endParaRPr lang="en-CA" dirty="0"/>
            </a:p>
          </p:txBody>
        </p:sp>
        <p:sp>
          <p:nvSpPr>
            <p:cNvPr id="69" name="Rectangle 68"/>
            <p:cNvSpPr/>
            <p:nvPr/>
          </p:nvSpPr>
          <p:spPr>
            <a:xfrm>
              <a:off x="4431211" y="5040868"/>
              <a:ext cx="1740989"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 $</a:t>
              </a:r>
              <a:endParaRPr lang="en-CA" dirty="0"/>
            </a:p>
          </p:txBody>
        </p:sp>
      </p:grpSp>
      <p:grpSp>
        <p:nvGrpSpPr>
          <p:cNvPr id="70" name="Group 69"/>
          <p:cNvGrpSpPr/>
          <p:nvPr/>
        </p:nvGrpSpPr>
        <p:grpSpPr>
          <a:xfrm>
            <a:off x="152400" y="2718308"/>
            <a:ext cx="1491023" cy="1294394"/>
            <a:chOff x="880405" y="2718308"/>
            <a:chExt cx="1491023" cy="1294394"/>
          </a:xfrm>
        </p:grpSpPr>
        <p:sp>
          <p:nvSpPr>
            <p:cNvPr id="71" name="TextBox 70"/>
            <p:cNvSpPr txBox="1"/>
            <p:nvPr/>
          </p:nvSpPr>
          <p:spPr>
            <a:xfrm>
              <a:off x="880405" y="2718308"/>
              <a:ext cx="1110240" cy="307777"/>
            </a:xfrm>
            <a:prstGeom prst="rect">
              <a:avLst/>
            </a:prstGeom>
            <a:noFill/>
          </p:spPr>
          <p:txBody>
            <a:bodyPr wrap="none" rtlCol="0">
              <a:spAutoFit/>
            </a:bodyPr>
            <a:lstStyle/>
            <a:p>
              <a:r>
                <a:rPr lang="en-CA" sz="1400" dirty="0" err="1" smtClean="0"/>
                <a:t>VREducation</a:t>
              </a:r>
              <a:endParaRPr lang="en-CA" sz="1400" dirty="0"/>
            </a:p>
          </p:txBody>
        </p:sp>
        <p:sp>
          <p:nvSpPr>
            <p:cNvPr id="72" name="TextBox 71"/>
            <p:cNvSpPr txBox="1"/>
            <p:nvPr/>
          </p:nvSpPr>
          <p:spPr>
            <a:xfrm>
              <a:off x="900786" y="3180425"/>
              <a:ext cx="1304140" cy="307777"/>
            </a:xfrm>
            <a:prstGeom prst="rect">
              <a:avLst/>
            </a:prstGeom>
            <a:noFill/>
          </p:spPr>
          <p:txBody>
            <a:bodyPr wrap="none" rtlCol="0">
              <a:spAutoFit/>
            </a:bodyPr>
            <a:lstStyle/>
            <a:p>
              <a:r>
                <a:rPr lang="en-CA" sz="1400" dirty="0" err="1" smtClean="0"/>
                <a:t>VRGovernment</a:t>
              </a:r>
              <a:endParaRPr lang="en-CA" sz="1400" dirty="0"/>
            </a:p>
          </p:txBody>
        </p:sp>
        <p:sp>
          <p:nvSpPr>
            <p:cNvPr id="73" name="TextBox 72"/>
            <p:cNvSpPr txBox="1"/>
            <p:nvPr/>
          </p:nvSpPr>
          <p:spPr>
            <a:xfrm>
              <a:off x="926224" y="3704925"/>
              <a:ext cx="1445204" cy="307777"/>
            </a:xfrm>
            <a:prstGeom prst="rect">
              <a:avLst/>
            </a:prstGeom>
            <a:noFill/>
          </p:spPr>
          <p:txBody>
            <a:bodyPr wrap="none" rtlCol="0">
              <a:spAutoFit/>
            </a:bodyPr>
            <a:lstStyle/>
            <a:p>
              <a:r>
                <a:rPr lang="en-CA" sz="1400" dirty="0" err="1" smtClean="0"/>
                <a:t>VREntertainment</a:t>
              </a:r>
              <a:endParaRPr lang="en-CA" sz="1400" dirty="0"/>
            </a:p>
          </p:txBody>
        </p:sp>
      </p:grpSp>
    </p:spTree>
    <p:extLst>
      <p:ext uri="{BB962C8B-B14F-4D97-AF65-F5344CB8AC3E}">
        <p14:creationId xmlns:p14="http://schemas.microsoft.com/office/powerpoint/2010/main" val="293778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5" name="TextBox 4"/>
          <p:cNvSpPr txBox="1"/>
          <p:nvPr/>
        </p:nvSpPr>
        <p:spPr>
          <a:xfrm>
            <a:off x="832458" y="1629386"/>
            <a:ext cx="3294684" cy="369332"/>
          </a:xfrm>
          <a:prstGeom prst="rect">
            <a:avLst/>
          </a:prstGeom>
          <a:noFill/>
        </p:spPr>
        <p:txBody>
          <a:bodyPr wrap="none" rtlCol="0">
            <a:spAutoFit/>
          </a:bodyPr>
          <a:lstStyle/>
          <a:p>
            <a:r>
              <a:rPr lang="en-CA" b="1" dirty="0" smtClean="0"/>
              <a:t>PEOPLE AND ASSOCIATED COSTS</a:t>
            </a:r>
            <a:endParaRPr lang="en-CA" b="1" dirty="0"/>
          </a:p>
        </p:txBody>
      </p:sp>
      <p:sp>
        <p:nvSpPr>
          <p:cNvPr id="6" name="TextBox 5"/>
          <p:cNvSpPr txBox="1"/>
          <p:nvPr/>
        </p:nvSpPr>
        <p:spPr>
          <a:xfrm>
            <a:off x="381000" y="2667000"/>
            <a:ext cx="1169038" cy="369332"/>
          </a:xfrm>
          <a:prstGeom prst="rect">
            <a:avLst/>
          </a:prstGeom>
          <a:noFill/>
        </p:spPr>
        <p:txBody>
          <a:bodyPr wrap="none" rtlCol="0">
            <a:spAutoFit/>
          </a:bodyPr>
          <a:lstStyle/>
          <a:p>
            <a:r>
              <a:rPr lang="en-CA" b="1" dirty="0" smtClean="0"/>
              <a:t>Marketing</a:t>
            </a:r>
          </a:p>
        </p:txBody>
      </p:sp>
      <p:sp>
        <p:nvSpPr>
          <p:cNvPr id="7" name="TextBox 6"/>
          <p:cNvSpPr txBox="1"/>
          <p:nvPr/>
        </p:nvSpPr>
        <p:spPr>
          <a:xfrm>
            <a:off x="381000" y="3200400"/>
            <a:ext cx="670376" cy="369332"/>
          </a:xfrm>
          <a:prstGeom prst="rect">
            <a:avLst/>
          </a:prstGeom>
          <a:noFill/>
        </p:spPr>
        <p:txBody>
          <a:bodyPr wrap="none" rtlCol="0">
            <a:spAutoFit/>
          </a:bodyPr>
          <a:lstStyle/>
          <a:p>
            <a:r>
              <a:rPr lang="en-CA" b="1" dirty="0" smtClean="0"/>
              <a:t>Sales</a:t>
            </a:r>
            <a:endParaRPr lang="en-CA" b="1" dirty="0"/>
          </a:p>
        </p:txBody>
      </p:sp>
      <p:sp>
        <p:nvSpPr>
          <p:cNvPr id="8" name="TextBox 7"/>
          <p:cNvSpPr txBox="1"/>
          <p:nvPr/>
        </p:nvSpPr>
        <p:spPr>
          <a:xfrm>
            <a:off x="381000" y="3733800"/>
            <a:ext cx="949299" cy="369332"/>
          </a:xfrm>
          <a:prstGeom prst="rect">
            <a:avLst/>
          </a:prstGeom>
          <a:noFill/>
        </p:spPr>
        <p:txBody>
          <a:bodyPr wrap="none" rtlCol="0">
            <a:spAutoFit/>
          </a:bodyPr>
          <a:lstStyle/>
          <a:p>
            <a:r>
              <a:rPr lang="en-CA" b="1" dirty="0" smtClean="0"/>
              <a:t>Support</a:t>
            </a:r>
            <a:endParaRPr lang="en-CA" b="1" dirty="0"/>
          </a:p>
        </p:txBody>
      </p:sp>
      <p:sp>
        <p:nvSpPr>
          <p:cNvPr id="11" name="TextBox 10"/>
          <p:cNvSpPr txBox="1"/>
          <p:nvPr/>
        </p:nvSpPr>
        <p:spPr>
          <a:xfrm>
            <a:off x="381000" y="4355068"/>
            <a:ext cx="1426031" cy="369332"/>
          </a:xfrm>
          <a:prstGeom prst="rect">
            <a:avLst/>
          </a:prstGeom>
          <a:noFill/>
        </p:spPr>
        <p:txBody>
          <a:bodyPr wrap="none" rtlCol="0">
            <a:spAutoFit/>
          </a:bodyPr>
          <a:lstStyle/>
          <a:p>
            <a:r>
              <a:rPr lang="en-CA" b="1" dirty="0" smtClean="0"/>
              <a:t>Logistics &amp; IT</a:t>
            </a:r>
            <a:endParaRPr lang="en-CA" b="1" dirty="0"/>
          </a:p>
        </p:txBody>
      </p:sp>
      <p:sp>
        <p:nvSpPr>
          <p:cNvPr id="12" name="TextBox 11"/>
          <p:cNvSpPr txBox="1"/>
          <p:nvPr/>
        </p:nvSpPr>
        <p:spPr>
          <a:xfrm>
            <a:off x="381000" y="4888468"/>
            <a:ext cx="1474506" cy="369332"/>
          </a:xfrm>
          <a:prstGeom prst="rect">
            <a:avLst/>
          </a:prstGeom>
          <a:noFill/>
        </p:spPr>
        <p:txBody>
          <a:bodyPr wrap="none" rtlCol="0">
            <a:spAutoFit/>
          </a:bodyPr>
          <a:lstStyle/>
          <a:p>
            <a:r>
              <a:rPr lang="en-CA" b="1" dirty="0" smtClean="0"/>
              <a:t>Development</a:t>
            </a:r>
            <a:endParaRPr lang="en-CA" b="1" dirty="0"/>
          </a:p>
        </p:txBody>
      </p:sp>
      <p:grpSp>
        <p:nvGrpSpPr>
          <p:cNvPr id="21" name="Group 20"/>
          <p:cNvGrpSpPr/>
          <p:nvPr/>
        </p:nvGrpSpPr>
        <p:grpSpPr>
          <a:xfrm>
            <a:off x="1828800" y="2057400"/>
            <a:ext cx="3431829" cy="369332"/>
            <a:chOff x="1828800" y="2057400"/>
            <a:chExt cx="3431829" cy="369332"/>
          </a:xfrm>
        </p:grpSpPr>
        <p:sp>
          <p:nvSpPr>
            <p:cNvPr id="13" name="TextBox 12"/>
            <p:cNvSpPr txBox="1"/>
            <p:nvPr/>
          </p:nvSpPr>
          <p:spPr>
            <a:xfrm>
              <a:off x="1828800" y="2057400"/>
              <a:ext cx="899285" cy="369332"/>
            </a:xfrm>
            <a:prstGeom prst="rect">
              <a:avLst/>
            </a:prstGeom>
            <a:noFill/>
          </p:spPr>
          <p:txBody>
            <a:bodyPr wrap="none" rtlCol="0">
              <a:spAutoFit/>
            </a:bodyPr>
            <a:lstStyle/>
            <a:p>
              <a:r>
                <a:rPr lang="en-CA" b="1" dirty="0" smtClean="0"/>
                <a:t>Current</a:t>
              </a:r>
              <a:endParaRPr lang="en-CA" b="1" dirty="0"/>
            </a:p>
          </p:txBody>
        </p:sp>
        <p:sp>
          <p:nvSpPr>
            <p:cNvPr id="14" name="TextBox 13"/>
            <p:cNvSpPr txBox="1"/>
            <p:nvPr/>
          </p:nvSpPr>
          <p:spPr>
            <a:xfrm>
              <a:off x="2967628" y="2057400"/>
              <a:ext cx="974434" cy="369332"/>
            </a:xfrm>
            <a:prstGeom prst="rect">
              <a:avLst/>
            </a:prstGeom>
            <a:noFill/>
          </p:spPr>
          <p:txBody>
            <a:bodyPr wrap="none" rtlCol="0">
              <a:spAutoFit/>
            </a:bodyPr>
            <a:lstStyle/>
            <a:p>
              <a:r>
                <a:rPr lang="en-CA" b="1" dirty="0" smtClean="0"/>
                <a:t>Period 4</a:t>
              </a:r>
              <a:endParaRPr lang="en-CA" b="1" dirty="0"/>
            </a:p>
          </p:txBody>
        </p:sp>
        <p:sp>
          <p:nvSpPr>
            <p:cNvPr id="15" name="TextBox 14"/>
            <p:cNvSpPr txBox="1"/>
            <p:nvPr/>
          </p:nvSpPr>
          <p:spPr>
            <a:xfrm>
              <a:off x="4286195" y="2057400"/>
              <a:ext cx="974434" cy="369332"/>
            </a:xfrm>
            <a:prstGeom prst="rect">
              <a:avLst/>
            </a:prstGeom>
            <a:noFill/>
          </p:spPr>
          <p:txBody>
            <a:bodyPr wrap="none" rtlCol="0">
              <a:spAutoFit/>
            </a:bodyPr>
            <a:lstStyle/>
            <a:p>
              <a:r>
                <a:rPr lang="en-CA" b="1" dirty="0" smtClean="0"/>
                <a:t>Period 5</a:t>
              </a:r>
              <a:endParaRPr lang="en-CA" b="1" dirty="0"/>
            </a:p>
          </p:txBody>
        </p:sp>
      </p:grpSp>
      <p:sp>
        <p:nvSpPr>
          <p:cNvPr id="16" name="TextBox 15"/>
          <p:cNvSpPr txBox="1"/>
          <p:nvPr/>
        </p:nvSpPr>
        <p:spPr>
          <a:xfrm>
            <a:off x="5574393" y="3038790"/>
            <a:ext cx="1331455" cy="369332"/>
          </a:xfrm>
          <a:prstGeom prst="rect">
            <a:avLst/>
          </a:prstGeom>
          <a:noFill/>
        </p:spPr>
        <p:txBody>
          <a:bodyPr wrap="none" rtlCol="0">
            <a:spAutoFit/>
          </a:bodyPr>
          <a:lstStyle/>
          <a:p>
            <a:r>
              <a:rPr lang="en-CA" b="1" dirty="0" smtClean="0"/>
              <a:t>Total Wages</a:t>
            </a:r>
            <a:endParaRPr lang="en-CA" b="1" dirty="0"/>
          </a:p>
        </p:txBody>
      </p:sp>
      <p:sp>
        <p:nvSpPr>
          <p:cNvPr id="17" name="TextBox 16"/>
          <p:cNvSpPr txBox="1"/>
          <p:nvPr/>
        </p:nvSpPr>
        <p:spPr>
          <a:xfrm>
            <a:off x="5574393" y="3773269"/>
            <a:ext cx="1210460" cy="646331"/>
          </a:xfrm>
          <a:prstGeom prst="rect">
            <a:avLst/>
          </a:prstGeom>
          <a:noFill/>
        </p:spPr>
        <p:txBody>
          <a:bodyPr wrap="none" rtlCol="0">
            <a:spAutoFit/>
          </a:bodyPr>
          <a:lstStyle/>
          <a:p>
            <a:r>
              <a:rPr lang="en-CA" b="1" dirty="0" smtClean="0"/>
              <a:t>Associated</a:t>
            </a:r>
            <a:br>
              <a:rPr lang="en-CA" b="1" dirty="0" smtClean="0"/>
            </a:br>
            <a:r>
              <a:rPr lang="en-CA" b="1" dirty="0" smtClean="0"/>
              <a:t>Expenses</a:t>
            </a:r>
            <a:endParaRPr lang="en-CA" b="1" dirty="0"/>
          </a:p>
        </p:txBody>
      </p:sp>
      <p:sp>
        <p:nvSpPr>
          <p:cNvPr id="18" name="TextBox 17"/>
          <p:cNvSpPr txBox="1"/>
          <p:nvPr/>
        </p:nvSpPr>
        <p:spPr>
          <a:xfrm>
            <a:off x="5574393" y="4763869"/>
            <a:ext cx="1409104" cy="646331"/>
          </a:xfrm>
          <a:prstGeom prst="rect">
            <a:avLst/>
          </a:prstGeom>
          <a:noFill/>
        </p:spPr>
        <p:txBody>
          <a:bodyPr wrap="none" rtlCol="0">
            <a:spAutoFit/>
          </a:bodyPr>
          <a:lstStyle/>
          <a:p>
            <a:r>
              <a:rPr lang="en-CA" b="1" dirty="0" smtClean="0"/>
              <a:t>Total People </a:t>
            </a:r>
            <a:br>
              <a:rPr lang="en-CA" b="1" dirty="0" smtClean="0"/>
            </a:br>
            <a:r>
              <a:rPr lang="en-CA" b="1" dirty="0" smtClean="0"/>
              <a:t>Costs</a:t>
            </a:r>
            <a:endParaRPr lang="en-CA" b="1" dirty="0"/>
          </a:p>
        </p:txBody>
      </p:sp>
      <p:sp>
        <p:nvSpPr>
          <p:cNvPr id="19" name="TextBox 18"/>
          <p:cNvSpPr txBox="1"/>
          <p:nvPr/>
        </p:nvSpPr>
        <p:spPr>
          <a:xfrm>
            <a:off x="5486400" y="1629386"/>
            <a:ext cx="3227422" cy="369332"/>
          </a:xfrm>
          <a:prstGeom prst="rect">
            <a:avLst/>
          </a:prstGeom>
          <a:noFill/>
        </p:spPr>
        <p:txBody>
          <a:bodyPr wrap="none" rtlCol="0">
            <a:spAutoFit/>
          </a:bodyPr>
          <a:lstStyle/>
          <a:p>
            <a:r>
              <a:rPr lang="en-CA" b="1" dirty="0" smtClean="0"/>
              <a:t>TOTAL FUNDING REQUIREMENT</a:t>
            </a:r>
            <a:endParaRPr lang="en-CA" b="1" dirty="0"/>
          </a:p>
        </p:txBody>
      </p:sp>
      <p:sp>
        <p:nvSpPr>
          <p:cNvPr id="113" name="TextBox 112"/>
          <p:cNvSpPr txBox="1"/>
          <p:nvPr/>
        </p:nvSpPr>
        <p:spPr>
          <a:xfrm>
            <a:off x="5574393" y="2242066"/>
            <a:ext cx="1315425" cy="369332"/>
          </a:xfrm>
          <a:prstGeom prst="rect">
            <a:avLst/>
          </a:prstGeom>
          <a:noFill/>
        </p:spPr>
        <p:txBody>
          <a:bodyPr wrap="none" rtlCol="0">
            <a:spAutoFit/>
          </a:bodyPr>
          <a:lstStyle/>
          <a:p>
            <a:r>
              <a:rPr lang="en-CA" b="1" dirty="0" smtClean="0"/>
              <a:t>Hiring Costs</a:t>
            </a:r>
            <a:endParaRPr lang="en-CA" b="1" dirty="0"/>
          </a:p>
        </p:txBody>
      </p:sp>
      <p:sp>
        <p:nvSpPr>
          <p:cNvPr id="20" name="Rectangle 19"/>
          <p:cNvSpPr/>
          <p:nvPr/>
        </p:nvSpPr>
        <p:spPr>
          <a:xfrm>
            <a:off x="7391400" y="2242066"/>
            <a:ext cx="1371600" cy="424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114" name="Rectangle 113"/>
          <p:cNvSpPr/>
          <p:nvPr/>
        </p:nvSpPr>
        <p:spPr>
          <a:xfrm>
            <a:off x="7391400" y="3080266"/>
            <a:ext cx="1371600" cy="424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115" name="Rectangle 114"/>
          <p:cNvSpPr/>
          <p:nvPr/>
        </p:nvSpPr>
        <p:spPr>
          <a:xfrm>
            <a:off x="7391400" y="3886200"/>
            <a:ext cx="1371600" cy="424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132" name="Rectangle 131"/>
          <p:cNvSpPr/>
          <p:nvPr/>
        </p:nvSpPr>
        <p:spPr>
          <a:xfrm>
            <a:off x="7391400" y="4832866"/>
            <a:ext cx="1371600" cy="424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22" name="Rectangle 21"/>
          <p:cNvSpPr/>
          <p:nvPr/>
        </p:nvSpPr>
        <p:spPr>
          <a:xfrm>
            <a:off x="1888132" y="2667000"/>
            <a:ext cx="8399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Given</a:t>
            </a:r>
            <a:endParaRPr lang="en-CA" dirty="0"/>
          </a:p>
        </p:txBody>
      </p:sp>
      <p:sp>
        <p:nvSpPr>
          <p:cNvPr id="133" name="Rectangle 132"/>
          <p:cNvSpPr/>
          <p:nvPr/>
        </p:nvSpPr>
        <p:spPr>
          <a:xfrm>
            <a:off x="1888132" y="3200400"/>
            <a:ext cx="8399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Given</a:t>
            </a:r>
            <a:endParaRPr lang="en-CA" dirty="0"/>
          </a:p>
        </p:txBody>
      </p:sp>
      <p:sp>
        <p:nvSpPr>
          <p:cNvPr id="134" name="Rectangle 133"/>
          <p:cNvSpPr/>
          <p:nvPr/>
        </p:nvSpPr>
        <p:spPr>
          <a:xfrm>
            <a:off x="1888132" y="3733800"/>
            <a:ext cx="8399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Given</a:t>
            </a:r>
            <a:endParaRPr lang="en-CA" dirty="0"/>
          </a:p>
        </p:txBody>
      </p:sp>
      <p:sp>
        <p:nvSpPr>
          <p:cNvPr id="135" name="Rectangle 134"/>
          <p:cNvSpPr/>
          <p:nvPr/>
        </p:nvSpPr>
        <p:spPr>
          <a:xfrm>
            <a:off x="1888132" y="4355068"/>
            <a:ext cx="8399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Given</a:t>
            </a:r>
            <a:endParaRPr lang="en-CA" dirty="0"/>
          </a:p>
        </p:txBody>
      </p:sp>
      <p:sp>
        <p:nvSpPr>
          <p:cNvPr id="136" name="Rectangle 135"/>
          <p:cNvSpPr/>
          <p:nvPr/>
        </p:nvSpPr>
        <p:spPr>
          <a:xfrm>
            <a:off x="1888132" y="4888468"/>
            <a:ext cx="8399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Given</a:t>
            </a:r>
            <a:endParaRPr lang="en-CA" dirty="0"/>
          </a:p>
        </p:txBody>
      </p:sp>
      <p:sp>
        <p:nvSpPr>
          <p:cNvPr id="23" name="Rectangle 22"/>
          <p:cNvSpPr/>
          <p:nvPr/>
        </p:nvSpPr>
        <p:spPr>
          <a:xfrm>
            <a:off x="3124200" y="2667000"/>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46" name="Rectangle 145"/>
          <p:cNvSpPr/>
          <p:nvPr/>
        </p:nvSpPr>
        <p:spPr>
          <a:xfrm>
            <a:off x="4363738" y="2667000"/>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47" name="Rectangle 146"/>
          <p:cNvSpPr/>
          <p:nvPr/>
        </p:nvSpPr>
        <p:spPr>
          <a:xfrm>
            <a:off x="3124200" y="3212068"/>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48" name="Rectangle 147"/>
          <p:cNvSpPr/>
          <p:nvPr/>
        </p:nvSpPr>
        <p:spPr>
          <a:xfrm>
            <a:off x="4363738" y="3212068"/>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49" name="Rectangle 148"/>
          <p:cNvSpPr/>
          <p:nvPr/>
        </p:nvSpPr>
        <p:spPr>
          <a:xfrm>
            <a:off x="3124200" y="3757136"/>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50" name="Rectangle 149"/>
          <p:cNvSpPr/>
          <p:nvPr/>
        </p:nvSpPr>
        <p:spPr>
          <a:xfrm>
            <a:off x="4363738" y="3757136"/>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51" name="Rectangle 150"/>
          <p:cNvSpPr/>
          <p:nvPr/>
        </p:nvSpPr>
        <p:spPr>
          <a:xfrm>
            <a:off x="3124200" y="4302204"/>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52" name="Rectangle 151"/>
          <p:cNvSpPr/>
          <p:nvPr/>
        </p:nvSpPr>
        <p:spPr>
          <a:xfrm>
            <a:off x="4363738" y="4302204"/>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53" name="Rectangle 152"/>
          <p:cNvSpPr/>
          <p:nvPr/>
        </p:nvSpPr>
        <p:spPr>
          <a:xfrm>
            <a:off x="3124200" y="4847272"/>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154" name="Rectangle 153"/>
          <p:cNvSpPr/>
          <p:nvPr/>
        </p:nvSpPr>
        <p:spPr>
          <a:xfrm>
            <a:off x="4363738" y="4847272"/>
            <a:ext cx="81786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a:t>
            </a:r>
            <a:endParaRPr lang="en-CA" sz="3600" dirty="0"/>
          </a:p>
        </p:txBody>
      </p:sp>
      <p:sp>
        <p:nvSpPr>
          <p:cNvPr id="24" name="TextBox 23"/>
          <p:cNvSpPr txBox="1"/>
          <p:nvPr/>
        </p:nvSpPr>
        <p:spPr>
          <a:xfrm>
            <a:off x="295603" y="5389089"/>
            <a:ext cx="4294189" cy="307777"/>
          </a:xfrm>
          <a:prstGeom prst="rect">
            <a:avLst/>
          </a:prstGeom>
          <a:noFill/>
        </p:spPr>
        <p:txBody>
          <a:bodyPr wrap="none" rtlCol="0">
            <a:spAutoFit/>
          </a:bodyPr>
          <a:lstStyle/>
          <a:p>
            <a:r>
              <a:rPr lang="en-CA" sz="1400" dirty="0" smtClean="0">
                <a:solidFill>
                  <a:srgbClr val="FF0000"/>
                </a:solidFill>
              </a:rPr>
              <a:t>*Proposed staffing level. Start with HR guide then adjust</a:t>
            </a:r>
            <a:endParaRPr lang="en-CA" sz="1400" dirty="0">
              <a:solidFill>
                <a:srgbClr val="FF0000"/>
              </a:solidFill>
            </a:endParaRPr>
          </a:p>
        </p:txBody>
      </p:sp>
      <p:grpSp>
        <p:nvGrpSpPr>
          <p:cNvPr id="155" name="Group 154"/>
          <p:cNvGrpSpPr/>
          <p:nvPr/>
        </p:nvGrpSpPr>
        <p:grpSpPr>
          <a:xfrm>
            <a:off x="5434767" y="6081252"/>
            <a:ext cx="2841670" cy="414858"/>
            <a:chOff x="4525163" y="6096000"/>
            <a:chExt cx="2841670" cy="414858"/>
          </a:xfrm>
        </p:grpSpPr>
        <p:sp>
          <p:nvSpPr>
            <p:cNvPr id="156" name="TextBox 155"/>
            <p:cNvSpPr txBox="1"/>
            <p:nvPr/>
          </p:nvSpPr>
          <p:spPr>
            <a:xfrm>
              <a:off x="5960124" y="6096000"/>
              <a:ext cx="1131272" cy="400110"/>
            </a:xfrm>
            <a:prstGeom prst="rect">
              <a:avLst/>
            </a:prstGeom>
            <a:noFill/>
          </p:spPr>
          <p:txBody>
            <a:bodyPr wrap="none" rtlCol="0">
              <a:spAutoFit/>
            </a:bodyPr>
            <a:lstStyle/>
            <a:p>
              <a:r>
                <a:rPr lang="en-CA" sz="2000" dirty="0" smtClean="0"/>
                <a:t>Continue</a:t>
              </a:r>
              <a:endParaRPr lang="en-CA" sz="2000" dirty="0"/>
            </a:p>
          </p:txBody>
        </p:sp>
        <p:sp>
          <p:nvSpPr>
            <p:cNvPr id="157" name="TextBox 156"/>
            <p:cNvSpPr txBox="1"/>
            <p:nvPr/>
          </p:nvSpPr>
          <p:spPr>
            <a:xfrm>
              <a:off x="7086600" y="6107668"/>
              <a:ext cx="280233" cy="400110"/>
            </a:xfrm>
            <a:prstGeom prst="rect">
              <a:avLst/>
            </a:prstGeom>
            <a:noFill/>
          </p:spPr>
          <p:txBody>
            <a:bodyPr wrap="square" rtlCol="0">
              <a:spAutoFit/>
            </a:bodyPr>
            <a:lstStyle/>
            <a:p>
              <a:r>
                <a:rPr lang="en-CA" sz="2000" dirty="0" smtClean="0"/>
                <a:t>→</a:t>
              </a:r>
              <a:endParaRPr lang="en-CA" sz="2000" dirty="0"/>
            </a:p>
          </p:txBody>
        </p:sp>
        <p:sp>
          <p:nvSpPr>
            <p:cNvPr id="158" name="TextBox 157"/>
            <p:cNvSpPr txBox="1"/>
            <p:nvPr/>
          </p:nvSpPr>
          <p:spPr>
            <a:xfrm>
              <a:off x="4911991" y="6096000"/>
              <a:ext cx="1076064" cy="400110"/>
            </a:xfrm>
            <a:prstGeom prst="rect">
              <a:avLst/>
            </a:prstGeom>
            <a:noFill/>
          </p:spPr>
          <p:txBody>
            <a:bodyPr wrap="none" rtlCol="0">
              <a:spAutoFit/>
            </a:bodyPr>
            <a:lstStyle/>
            <a:p>
              <a:r>
                <a:rPr lang="en-CA" sz="2000" dirty="0" smtClean="0"/>
                <a:t>Previous</a:t>
              </a:r>
              <a:endParaRPr lang="en-CA" sz="2000" dirty="0"/>
            </a:p>
          </p:txBody>
        </p:sp>
        <p:sp>
          <p:nvSpPr>
            <p:cNvPr id="49" name="TextBox 48"/>
            <p:cNvSpPr txBox="1"/>
            <p:nvPr/>
          </p:nvSpPr>
          <p:spPr>
            <a:xfrm flipV="1">
              <a:off x="4525163" y="6110748"/>
              <a:ext cx="280233" cy="400110"/>
            </a:xfrm>
            <a:prstGeom prst="rect">
              <a:avLst/>
            </a:prstGeom>
            <a:noFill/>
          </p:spPr>
          <p:txBody>
            <a:bodyPr wrap="square" rtlCol="0">
              <a:spAutoFit/>
            </a:bodyPr>
            <a:lstStyle/>
            <a:p>
              <a:r>
                <a:rPr lang="en-CA" sz="2000" dirty="0" smtClean="0"/>
                <a:t>→</a:t>
              </a:r>
              <a:endParaRPr lang="en-CA" sz="2000" dirty="0"/>
            </a:p>
          </p:txBody>
        </p:sp>
      </p:grpSp>
      <p:sp>
        <p:nvSpPr>
          <p:cNvPr id="26" name="TextBox 25"/>
          <p:cNvSpPr txBox="1"/>
          <p:nvPr/>
        </p:nvSpPr>
        <p:spPr>
          <a:xfrm>
            <a:off x="832458" y="6252813"/>
            <a:ext cx="1393395" cy="369332"/>
          </a:xfrm>
          <a:prstGeom prst="rect">
            <a:avLst/>
          </a:prstGeom>
          <a:noFill/>
        </p:spPr>
        <p:txBody>
          <a:bodyPr wrap="none" rtlCol="0">
            <a:spAutoFit/>
          </a:bodyPr>
          <a:lstStyle/>
          <a:p>
            <a:r>
              <a:rPr lang="en-CA" dirty="0" smtClean="0"/>
              <a:t>Refresh Page</a:t>
            </a:r>
            <a:endParaRPr lang="en-CA" dirty="0"/>
          </a:p>
        </p:txBody>
      </p:sp>
      <p:sp>
        <p:nvSpPr>
          <p:cNvPr id="32" name="TextBox 31"/>
          <p:cNvSpPr txBox="1"/>
          <p:nvPr/>
        </p:nvSpPr>
        <p:spPr>
          <a:xfrm>
            <a:off x="2209800" y="2286000"/>
            <a:ext cx="300082" cy="369332"/>
          </a:xfrm>
          <a:prstGeom prst="rect">
            <a:avLst/>
          </a:prstGeom>
          <a:noFill/>
        </p:spPr>
        <p:txBody>
          <a:bodyPr wrap="none" rtlCol="0">
            <a:spAutoFit/>
          </a:bodyPr>
          <a:lstStyle/>
          <a:p>
            <a:r>
              <a:rPr lang="en-CA" dirty="0" smtClean="0"/>
              <a:t>#</a:t>
            </a:r>
            <a:endParaRPr lang="en-CA" dirty="0"/>
          </a:p>
        </p:txBody>
      </p:sp>
      <p:sp>
        <p:nvSpPr>
          <p:cNvPr id="159" name="TextBox 158"/>
          <p:cNvSpPr txBox="1"/>
          <p:nvPr/>
        </p:nvSpPr>
        <p:spPr>
          <a:xfrm>
            <a:off x="3433718" y="2286000"/>
            <a:ext cx="300082" cy="369332"/>
          </a:xfrm>
          <a:prstGeom prst="rect">
            <a:avLst/>
          </a:prstGeom>
          <a:noFill/>
        </p:spPr>
        <p:txBody>
          <a:bodyPr wrap="none" rtlCol="0">
            <a:spAutoFit/>
          </a:bodyPr>
          <a:lstStyle/>
          <a:p>
            <a:r>
              <a:rPr lang="en-CA" dirty="0" smtClean="0"/>
              <a:t>#</a:t>
            </a:r>
            <a:endParaRPr lang="en-CA" dirty="0"/>
          </a:p>
        </p:txBody>
      </p:sp>
      <p:sp>
        <p:nvSpPr>
          <p:cNvPr id="160" name="TextBox 159"/>
          <p:cNvSpPr txBox="1"/>
          <p:nvPr/>
        </p:nvSpPr>
        <p:spPr>
          <a:xfrm>
            <a:off x="4657636" y="2286000"/>
            <a:ext cx="300082" cy="369332"/>
          </a:xfrm>
          <a:prstGeom prst="rect">
            <a:avLst/>
          </a:prstGeom>
          <a:noFill/>
        </p:spPr>
        <p:txBody>
          <a:bodyPr wrap="none" rtlCol="0">
            <a:spAutoFit/>
          </a:bodyPr>
          <a:lstStyle/>
          <a:p>
            <a:r>
              <a:rPr lang="en-CA" dirty="0" smtClean="0"/>
              <a:t>#</a:t>
            </a:r>
            <a:endParaRPr lang="en-CA" dirty="0"/>
          </a:p>
        </p:txBody>
      </p:sp>
    </p:spTree>
    <p:extLst>
      <p:ext uri="{BB962C8B-B14F-4D97-AF65-F5344CB8AC3E}">
        <p14:creationId xmlns:p14="http://schemas.microsoft.com/office/powerpoint/2010/main" val="11952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sp>
        <p:nvSpPr>
          <p:cNvPr id="5" name="TextBox 4"/>
          <p:cNvSpPr txBox="1"/>
          <p:nvPr/>
        </p:nvSpPr>
        <p:spPr>
          <a:xfrm>
            <a:off x="832458" y="1629386"/>
            <a:ext cx="3125086" cy="369332"/>
          </a:xfrm>
          <a:prstGeom prst="rect">
            <a:avLst/>
          </a:prstGeom>
          <a:noFill/>
        </p:spPr>
        <p:txBody>
          <a:bodyPr wrap="none" rtlCol="0">
            <a:spAutoFit/>
          </a:bodyPr>
          <a:lstStyle/>
          <a:p>
            <a:r>
              <a:rPr lang="en-CA" b="1" dirty="0" smtClean="0"/>
              <a:t>DISCRETIONARY EXPENDITURE</a:t>
            </a:r>
            <a:endParaRPr lang="en-CA" b="1" dirty="0"/>
          </a:p>
        </p:txBody>
      </p:sp>
      <p:sp>
        <p:nvSpPr>
          <p:cNvPr id="6" name="TextBox 5"/>
          <p:cNvSpPr txBox="1"/>
          <p:nvPr/>
        </p:nvSpPr>
        <p:spPr>
          <a:xfrm>
            <a:off x="355061" y="3048000"/>
            <a:ext cx="2769348" cy="369332"/>
          </a:xfrm>
          <a:prstGeom prst="rect">
            <a:avLst/>
          </a:prstGeom>
          <a:noFill/>
        </p:spPr>
        <p:txBody>
          <a:bodyPr wrap="none" rtlCol="0">
            <a:spAutoFit/>
          </a:bodyPr>
          <a:lstStyle/>
          <a:p>
            <a:r>
              <a:rPr lang="en-CA" dirty="0" smtClean="0"/>
              <a:t>Advertising w/Agency uplift</a:t>
            </a:r>
          </a:p>
        </p:txBody>
      </p:sp>
      <p:sp>
        <p:nvSpPr>
          <p:cNvPr id="12" name="TextBox 11"/>
          <p:cNvSpPr txBox="1"/>
          <p:nvPr/>
        </p:nvSpPr>
        <p:spPr>
          <a:xfrm>
            <a:off x="355061" y="4267200"/>
            <a:ext cx="2240100" cy="369332"/>
          </a:xfrm>
          <a:prstGeom prst="rect">
            <a:avLst/>
          </a:prstGeom>
          <a:noFill/>
        </p:spPr>
        <p:txBody>
          <a:bodyPr wrap="none" rtlCol="0">
            <a:spAutoFit/>
          </a:bodyPr>
          <a:lstStyle/>
          <a:p>
            <a:r>
              <a:rPr lang="en-CA" dirty="0" smtClean="0"/>
              <a:t>Product Development</a:t>
            </a:r>
            <a:endParaRPr lang="en-CA" dirty="0"/>
          </a:p>
        </p:txBody>
      </p:sp>
      <p:sp>
        <p:nvSpPr>
          <p:cNvPr id="14" name="TextBox 13"/>
          <p:cNvSpPr txBox="1"/>
          <p:nvPr/>
        </p:nvSpPr>
        <p:spPr>
          <a:xfrm>
            <a:off x="4525688" y="2094272"/>
            <a:ext cx="960712" cy="369332"/>
          </a:xfrm>
          <a:prstGeom prst="rect">
            <a:avLst/>
          </a:prstGeom>
          <a:noFill/>
        </p:spPr>
        <p:txBody>
          <a:bodyPr wrap="none" rtlCol="0">
            <a:spAutoFit/>
          </a:bodyPr>
          <a:lstStyle/>
          <a:p>
            <a:r>
              <a:rPr lang="en-CA" dirty="0" smtClean="0"/>
              <a:t>Period 4</a:t>
            </a:r>
            <a:endParaRPr lang="en-CA" dirty="0"/>
          </a:p>
        </p:txBody>
      </p:sp>
      <p:sp>
        <p:nvSpPr>
          <p:cNvPr id="15" name="TextBox 14"/>
          <p:cNvSpPr txBox="1"/>
          <p:nvPr/>
        </p:nvSpPr>
        <p:spPr>
          <a:xfrm>
            <a:off x="6506888" y="2094272"/>
            <a:ext cx="960712" cy="369332"/>
          </a:xfrm>
          <a:prstGeom prst="rect">
            <a:avLst/>
          </a:prstGeom>
          <a:noFill/>
        </p:spPr>
        <p:txBody>
          <a:bodyPr wrap="none" rtlCol="0">
            <a:spAutoFit/>
          </a:bodyPr>
          <a:lstStyle/>
          <a:p>
            <a:r>
              <a:rPr lang="en-CA" dirty="0" smtClean="0"/>
              <a:t>Period 5</a:t>
            </a:r>
            <a:endParaRPr lang="en-CA" dirty="0"/>
          </a:p>
        </p:txBody>
      </p:sp>
      <p:sp>
        <p:nvSpPr>
          <p:cNvPr id="2" name="TextBox 1"/>
          <p:cNvSpPr txBox="1"/>
          <p:nvPr/>
        </p:nvSpPr>
        <p:spPr>
          <a:xfrm>
            <a:off x="355061" y="3657600"/>
            <a:ext cx="1483483" cy="369332"/>
          </a:xfrm>
          <a:prstGeom prst="rect">
            <a:avLst/>
          </a:prstGeom>
          <a:noFill/>
        </p:spPr>
        <p:txBody>
          <a:bodyPr wrap="none" rtlCol="0">
            <a:spAutoFit/>
          </a:bodyPr>
          <a:lstStyle/>
          <a:p>
            <a:r>
              <a:rPr lang="en-CA" dirty="0" smtClean="0"/>
              <a:t>Digital Media </a:t>
            </a:r>
            <a:endParaRPr lang="en-CA" dirty="0"/>
          </a:p>
        </p:txBody>
      </p:sp>
      <p:sp>
        <p:nvSpPr>
          <p:cNvPr id="19" name="Rectangle 18"/>
          <p:cNvSpPr/>
          <p:nvPr/>
        </p:nvSpPr>
        <p:spPr>
          <a:xfrm>
            <a:off x="4267200" y="2895600"/>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2" name="Rectangle 21"/>
          <p:cNvSpPr/>
          <p:nvPr/>
        </p:nvSpPr>
        <p:spPr>
          <a:xfrm>
            <a:off x="6291452" y="2907268"/>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3" name="Rectangle 22"/>
          <p:cNvSpPr/>
          <p:nvPr/>
        </p:nvSpPr>
        <p:spPr>
          <a:xfrm>
            <a:off x="4267200" y="3581400"/>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4" name="Rectangle 23"/>
          <p:cNvSpPr/>
          <p:nvPr/>
        </p:nvSpPr>
        <p:spPr>
          <a:xfrm>
            <a:off x="6291452" y="3593068"/>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5" name="Rectangle 24"/>
          <p:cNvSpPr/>
          <p:nvPr/>
        </p:nvSpPr>
        <p:spPr>
          <a:xfrm>
            <a:off x="4267200" y="4267200"/>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6" name="Rectangle 25"/>
          <p:cNvSpPr/>
          <p:nvPr/>
        </p:nvSpPr>
        <p:spPr>
          <a:xfrm>
            <a:off x="6291452" y="4278868"/>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Input $</a:t>
            </a:r>
            <a:endParaRPr lang="en-CA" dirty="0"/>
          </a:p>
        </p:txBody>
      </p:sp>
      <p:sp>
        <p:nvSpPr>
          <p:cNvPr id="20" name="Rectangle 19"/>
          <p:cNvSpPr/>
          <p:nvPr/>
        </p:nvSpPr>
        <p:spPr>
          <a:xfrm>
            <a:off x="5083874" y="5029200"/>
            <a:ext cx="16979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21" name="TextBox 20"/>
          <p:cNvSpPr txBox="1"/>
          <p:nvPr/>
        </p:nvSpPr>
        <p:spPr>
          <a:xfrm>
            <a:off x="1284237" y="5149334"/>
            <a:ext cx="3122393" cy="369332"/>
          </a:xfrm>
          <a:prstGeom prst="rect">
            <a:avLst/>
          </a:prstGeom>
          <a:noFill/>
        </p:spPr>
        <p:txBody>
          <a:bodyPr wrap="none" rtlCol="0">
            <a:spAutoFit/>
          </a:bodyPr>
          <a:lstStyle/>
          <a:p>
            <a:r>
              <a:rPr lang="en-CA" dirty="0" smtClean="0"/>
              <a:t>Total Discretionary Expenditure</a:t>
            </a:r>
            <a:endParaRPr lang="en-CA" dirty="0"/>
          </a:p>
        </p:txBody>
      </p:sp>
      <p:sp>
        <p:nvSpPr>
          <p:cNvPr id="29" name="TextBox 28"/>
          <p:cNvSpPr txBox="1"/>
          <p:nvPr/>
        </p:nvSpPr>
        <p:spPr>
          <a:xfrm>
            <a:off x="832458" y="6252813"/>
            <a:ext cx="1393395" cy="369332"/>
          </a:xfrm>
          <a:prstGeom prst="rect">
            <a:avLst/>
          </a:prstGeom>
          <a:noFill/>
        </p:spPr>
        <p:txBody>
          <a:bodyPr wrap="none" rtlCol="0">
            <a:spAutoFit/>
          </a:bodyPr>
          <a:lstStyle/>
          <a:p>
            <a:r>
              <a:rPr lang="en-CA" dirty="0" smtClean="0"/>
              <a:t>Refresh Page</a:t>
            </a:r>
            <a:endParaRPr lang="en-CA" dirty="0"/>
          </a:p>
        </p:txBody>
      </p:sp>
      <p:grpSp>
        <p:nvGrpSpPr>
          <p:cNvPr id="27" name="Group 26"/>
          <p:cNvGrpSpPr/>
          <p:nvPr/>
        </p:nvGrpSpPr>
        <p:grpSpPr>
          <a:xfrm>
            <a:off x="5434767" y="6081252"/>
            <a:ext cx="2841670" cy="414858"/>
            <a:chOff x="4525163" y="6096000"/>
            <a:chExt cx="2841670" cy="414858"/>
          </a:xfrm>
        </p:grpSpPr>
        <p:sp>
          <p:nvSpPr>
            <p:cNvPr id="28" name="TextBox 27"/>
            <p:cNvSpPr txBox="1"/>
            <p:nvPr/>
          </p:nvSpPr>
          <p:spPr>
            <a:xfrm>
              <a:off x="5960124" y="6096000"/>
              <a:ext cx="1131272" cy="400110"/>
            </a:xfrm>
            <a:prstGeom prst="rect">
              <a:avLst/>
            </a:prstGeom>
            <a:noFill/>
          </p:spPr>
          <p:txBody>
            <a:bodyPr wrap="none" rtlCol="0">
              <a:spAutoFit/>
            </a:bodyPr>
            <a:lstStyle/>
            <a:p>
              <a:r>
                <a:rPr lang="en-CA" sz="2000" dirty="0" smtClean="0"/>
                <a:t>Continue</a:t>
              </a:r>
              <a:endParaRPr lang="en-CA" sz="2000" dirty="0"/>
            </a:p>
          </p:txBody>
        </p:sp>
        <p:sp>
          <p:nvSpPr>
            <p:cNvPr id="30" name="TextBox 29"/>
            <p:cNvSpPr txBox="1"/>
            <p:nvPr/>
          </p:nvSpPr>
          <p:spPr>
            <a:xfrm>
              <a:off x="7086600" y="6107668"/>
              <a:ext cx="280233" cy="400110"/>
            </a:xfrm>
            <a:prstGeom prst="rect">
              <a:avLst/>
            </a:prstGeom>
            <a:noFill/>
          </p:spPr>
          <p:txBody>
            <a:bodyPr wrap="square" rtlCol="0">
              <a:spAutoFit/>
            </a:bodyPr>
            <a:lstStyle/>
            <a:p>
              <a:r>
                <a:rPr lang="en-CA" sz="2000" dirty="0" smtClean="0"/>
                <a:t>→</a:t>
              </a:r>
              <a:endParaRPr lang="en-CA" sz="2000" dirty="0"/>
            </a:p>
          </p:txBody>
        </p:sp>
        <p:sp>
          <p:nvSpPr>
            <p:cNvPr id="31" name="TextBox 30"/>
            <p:cNvSpPr txBox="1"/>
            <p:nvPr/>
          </p:nvSpPr>
          <p:spPr>
            <a:xfrm>
              <a:off x="4911991" y="6096000"/>
              <a:ext cx="1076064" cy="400110"/>
            </a:xfrm>
            <a:prstGeom prst="rect">
              <a:avLst/>
            </a:prstGeom>
            <a:noFill/>
          </p:spPr>
          <p:txBody>
            <a:bodyPr wrap="none" rtlCol="0">
              <a:spAutoFit/>
            </a:bodyPr>
            <a:lstStyle/>
            <a:p>
              <a:r>
                <a:rPr lang="en-CA" sz="2000" dirty="0" smtClean="0"/>
                <a:t>Previous</a:t>
              </a:r>
              <a:endParaRPr lang="en-CA" sz="2000" dirty="0"/>
            </a:p>
          </p:txBody>
        </p:sp>
        <p:sp>
          <p:nvSpPr>
            <p:cNvPr id="32" name="TextBox 31"/>
            <p:cNvSpPr txBox="1"/>
            <p:nvPr/>
          </p:nvSpPr>
          <p:spPr>
            <a:xfrm flipV="1">
              <a:off x="4525163" y="6110748"/>
              <a:ext cx="280233" cy="400110"/>
            </a:xfrm>
            <a:prstGeom prst="rect">
              <a:avLst/>
            </a:prstGeom>
            <a:noFill/>
          </p:spPr>
          <p:txBody>
            <a:bodyPr wrap="square" rtlCol="0">
              <a:spAutoFit/>
            </a:bodyPr>
            <a:lstStyle/>
            <a:p>
              <a:r>
                <a:rPr lang="en-CA" sz="2000" dirty="0" smtClean="0"/>
                <a:t>→</a:t>
              </a:r>
              <a:endParaRPr lang="en-CA" sz="2000" dirty="0"/>
            </a:p>
          </p:txBody>
        </p:sp>
      </p:grpSp>
    </p:spTree>
    <p:extLst>
      <p:ext uri="{BB962C8B-B14F-4D97-AF65-F5344CB8AC3E}">
        <p14:creationId xmlns:p14="http://schemas.microsoft.com/office/powerpoint/2010/main" val="30244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038" y="762000"/>
            <a:ext cx="2960189"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Start-up Funding</a:t>
            </a:r>
            <a:endParaRPr lang="en-CA" sz="1600" dirty="0">
              <a:solidFill>
                <a:schemeClr val="tx1"/>
              </a:solidFill>
            </a:endParaRPr>
          </a:p>
        </p:txBody>
      </p:sp>
      <p:sp>
        <p:nvSpPr>
          <p:cNvPr id="4" name="Rectangle 3"/>
          <p:cNvSpPr/>
          <p:nvPr/>
        </p:nvSpPr>
        <p:spPr>
          <a:xfrm>
            <a:off x="3821610" y="914400"/>
            <a:ext cx="2960189"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Growth Funding</a:t>
            </a:r>
            <a:endParaRPr lang="en-CA" sz="1600" dirty="0">
              <a:solidFill>
                <a:schemeClr val="tx1"/>
              </a:solidFill>
            </a:endParaRPr>
          </a:p>
        </p:txBody>
      </p:sp>
      <p:cxnSp>
        <p:nvCxnSpPr>
          <p:cNvPr id="10" name="Straight Connector 9"/>
          <p:cNvCxnSpPr/>
          <p:nvPr/>
        </p:nvCxnSpPr>
        <p:spPr>
          <a:xfrm>
            <a:off x="377184" y="1371600"/>
            <a:ext cx="81080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150082"/>
            <a:ext cx="4000390" cy="646331"/>
          </a:xfrm>
          <a:prstGeom prst="rect">
            <a:avLst/>
          </a:prstGeom>
          <a:noFill/>
        </p:spPr>
        <p:txBody>
          <a:bodyPr wrap="none" rtlCol="0">
            <a:spAutoFit/>
          </a:bodyPr>
          <a:lstStyle/>
          <a:p>
            <a:r>
              <a:rPr lang="en-CA" sz="3600" dirty="0" smtClean="0"/>
              <a:t>Funding Negotiation</a:t>
            </a:r>
            <a:endParaRPr lang="en-CA" sz="3600" dirty="0"/>
          </a:p>
        </p:txBody>
      </p:sp>
      <p:grpSp>
        <p:nvGrpSpPr>
          <p:cNvPr id="15" name="Group 14"/>
          <p:cNvGrpSpPr/>
          <p:nvPr/>
        </p:nvGrpSpPr>
        <p:grpSpPr>
          <a:xfrm>
            <a:off x="408038" y="1629386"/>
            <a:ext cx="8246172" cy="4542814"/>
            <a:chOff x="408038" y="1629386"/>
            <a:chExt cx="8246172" cy="4542814"/>
          </a:xfrm>
        </p:grpSpPr>
        <p:sp>
          <p:nvSpPr>
            <p:cNvPr id="5" name="TextBox 4"/>
            <p:cNvSpPr txBox="1"/>
            <p:nvPr/>
          </p:nvSpPr>
          <p:spPr>
            <a:xfrm>
              <a:off x="832458" y="1629386"/>
              <a:ext cx="3132652" cy="369332"/>
            </a:xfrm>
            <a:prstGeom prst="rect">
              <a:avLst/>
            </a:prstGeom>
            <a:noFill/>
          </p:spPr>
          <p:txBody>
            <a:bodyPr wrap="none" rtlCol="0">
              <a:spAutoFit/>
            </a:bodyPr>
            <a:lstStyle/>
            <a:p>
              <a:r>
                <a:rPr lang="en-CA" b="1" dirty="0" smtClean="0"/>
                <a:t>SUMMARY FUNDING REQUEST</a:t>
              </a:r>
              <a:endParaRPr lang="en-CA" b="1" dirty="0"/>
            </a:p>
          </p:txBody>
        </p:sp>
        <p:sp>
          <p:nvSpPr>
            <p:cNvPr id="6" name="TextBox 5"/>
            <p:cNvSpPr txBox="1"/>
            <p:nvPr/>
          </p:nvSpPr>
          <p:spPr>
            <a:xfrm>
              <a:off x="810655" y="2602468"/>
              <a:ext cx="1453539" cy="369332"/>
            </a:xfrm>
            <a:prstGeom prst="rect">
              <a:avLst/>
            </a:prstGeom>
            <a:noFill/>
          </p:spPr>
          <p:txBody>
            <a:bodyPr wrap="none" rtlCol="0">
              <a:spAutoFit/>
            </a:bodyPr>
            <a:lstStyle/>
            <a:p>
              <a:r>
                <a:rPr lang="en-CA" b="1" dirty="0" smtClean="0"/>
                <a:t>Gross Margin</a:t>
              </a:r>
            </a:p>
          </p:txBody>
        </p:sp>
        <p:sp>
          <p:nvSpPr>
            <p:cNvPr id="12" name="TextBox 11"/>
            <p:cNvSpPr txBox="1"/>
            <p:nvPr/>
          </p:nvSpPr>
          <p:spPr>
            <a:xfrm>
              <a:off x="810655" y="3810000"/>
              <a:ext cx="2666820" cy="369332"/>
            </a:xfrm>
            <a:prstGeom prst="rect">
              <a:avLst/>
            </a:prstGeom>
            <a:noFill/>
          </p:spPr>
          <p:txBody>
            <a:bodyPr wrap="none" rtlCol="0">
              <a:spAutoFit/>
            </a:bodyPr>
            <a:lstStyle/>
            <a:p>
              <a:r>
                <a:rPr lang="en-CA" b="1" dirty="0" smtClean="0"/>
                <a:t>Discretionary Expenditure</a:t>
              </a:r>
              <a:endParaRPr lang="en-CA" b="1" dirty="0"/>
            </a:p>
          </p:txBody>
        </p:sp>
        <p:sp>
          <p:nvSpPr>
            <p:cNvPr id="2" name="TextBox 1"/>
            <p:cNvSpPr txBox="1"/>
            <p:nvPr/>
          </p:nvSpPr>
          <p:spPr>
            <a:xfrm>
              <a:off x="810655" y="3200400"/>
              <a:ext cx="1396664" cy="369332"/>
            </a:xfrm>
            <a:prstGeom prst="rect">
              <a:avLst/>
            </a:prstGeom>
            <a:noFill/>
          </p:spPr>
          <p:txBody>
            <a:bodyPr wrap="none" rtlCol="0">
              <a:spAutoFit/>
            </a:bodyPr>
            <a:lstStyle/>
            <a:p>
              <a:r>
                <a:rPr lang="en-CA" b="1" dirty="0" smtClean="0"/>
                <a:t>People Costs</a:t>
              </a:r>
              <a:endParaRPr lang="en-CA" b="1" dirty="0"/>
            </a:p>
          </p:txBody>
        </p:sp>
        <p:sp>
          <p:nvSpPr>
            <p:cNvPr id="22" name="Rectangle 21"/>
            <p:cNvSpPr/>
            <p:nvPr/>
          </p:nvSpPr>
          <p:spPr>
            <a:xfrm>
              <a:off x="4495800" y="2424864"/>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Transfer$</a:t>
              </a:r>
              <a:endParaRPr lang="en-CA" dirty="0"/>
            </a:p>
          </p:txBody>
        </p:sp>
        <p:sp>
          <p:nvSpPr>
            <p:cNvPr id="24" name="Rectangle 23"/>
            <p:cNvSpPr/>
            <p:nvPr/>
          </p:nvSpPr>
          <p:spPr>
            <a:xfrm>
              <a:off x="4495800" y="3110664"/>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Transfer$</a:t>
              </a:r>
              <a:endParaRPr lang="en-CA" dirty="0"/>
            </a:p>
          </p:txBody>
        </p:sp>
        <p:sp>
          <p:nvSpPr>
            <p:cNvPr id="26" name="Rectangle 25"/>
            <p:cNvSpPr/>
            <p:nvPr/>
          </p:nvSpPr>
          <p:spPr>
            <a:xfrm>
              <a:off x="4495800" y="3796464"/>
              <a:ext cx="1633348" cy="521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Transfer$</a:t>
              </a:r>
              <a:endParaRPr lang="en-CA" dirty="0"/>
            </a:p>
          </p:txBody>
        </p:sp>
        <p:sp>
          <p:nvSpPr>
            <p:cNvPr id="20" name="Rectangle 19"/>
            <p:cNvSpPr/>
            <p:nvPr/>
          </p:nvSpPr>
          <p:spPr>
            <a:xfrm>
              <a:off x="4495800" y="4614376"/>
              <a:ext cx="16979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Sum of Above</a:t>
              </a:r>
              <a:endParaRPr lang="en-CA" dirty="0"/>
            </a:p>
          </p:txBody>
        </p:sp>
        <p:sp>
          <p:nvSpPr>
            <p:cNvPr id="21" name="TextBox 20"/>
            <p:cNvSpPr txBox="1"/>
            <p:nvPr/>
          </p:nvSpPr>
          <p:spPr>
            <a:xfrm>
              <a:off x="810655" y="4736068"/>
              <a:ext cx="2293320" cy="369332"/>
            </a:xfrm>
            <a:prstGeom prst="rect">
              <a:avLst/>
            </a:prstGeom>
            <a:noFill/>
          </p:spPr>
          <p:txBody>
            <a:bodyPr wrap="none" rtlCol="0">
              <a:spAutoFit/>
            </a:bodyPr>
            <a:lstStyle/>
            <a:p>
              <a:r>
                <a:rPr lang="en-CA" b="1" dirty="0" smtClean="0"/>
                <a:t>Total Funding Request</a:t>
              </a:r>
              <a:endParaRPr lang="en-CA" b="1" dirty="0"/>
            </a:p>
          </p:txBody>
        </p:sp>
        <p:sp>
          <p:nvSpPr>
            <p:cNvPr id="7" name="TextBox 6"/>
            <p:cNvSpPr txBox="1"/>
            <p:nvPr/>
          </p:nvSpPr>
          <p:spPr>
            <a:xfrm>
              <a:off x="408038" y="2133600"/>
              <a:ext cx="1321965" cy="369332"/>
            </a:xfrm>
            <a:prstGeom prst="rect">
              <a:avLst/>
            </a:prstGeom>
            <a:noFill/>
          </p:spPr>
          <p:txBody>
            <a:bodyPr wrap="none" rtlCol="0">
              <a:spAutoFit/>
            </a:bodyPr>
            <a:lstStyle/>
            <a:p>
              <a:r>
                <a:rPr lang="en-CA" b="1" dirty="0" smtClean="0"/>
                <a:t>Projected….</a:t>
              </a:r>
              <a:endParaRPr lang="en-CA" b="1" dirty="0"/>
            </a:p>
          </p:txBody>
        </p:sp>
        <p:sp>
          <p:nvSpPr>
            <p:cNvPr id="8" name="TextBox 7"/>
            <p:cNvSpPr txBox="1"/>
            <p:nvPr/>
          </p:nvSpPr>
          <p:spPr>
            <a:xfrm>
              <a:off x="6705600" y="2133600"/>
              <a:ext cx="1948610" cy="369332"/>
            </a:xfrm>
            <a:prstGeom prst="rect">
              <a:avLst/>
            </a:prstGeom>
            <a:noFill/>
          </p:spPr>
          <p:txBody>
            <a:bodyPr wrap="none" rtlCol="0">
              <a:spAutoFit/>
            </a:bodyPr>
            <a:lstStyle/>
            <a:p>
              <a:r>
                <a:rPr lang="en-CA" b="1" dirty="0" smtClean="0"/>
                <a:t>Margin for Error %</a:t>
              </a:r>
              <a:endParaRPr lang="en-CA" b="1" dirty="0"/>
            </a:p>
          </p:txBody>
        </p:sp>
        <p:sp>
          <p:nvSpPr>
            <p:cNvPr id="11" name="Rectangle 10"/>
            <p:cNvSpPr/>
            <p:nvPr/>
          </p:nvSpPr>
          <p:spPr>
            <a:xfrm>
              <a:off x="7186556" y="2737038"/>
              <a:ext cx="10025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100+-</a:t>
              </a:r>
              <a:endParaRPr lang="en-CA" dirty="0"/>
            </a:p>
          </p:txBody>
        </p:sp>
        <p:sp>
          <p:nvSpPr>
            <p:cNvPr id="27" name="Rectangle 26"/>
            <p:cNvSpPr/>
            <p:nvPr/>
          </p:nvSpPr>
          <p:spPr>
            <a:xfrm>
              <a:off x="4495800" y="5562600"/>
              <a:ext cx="16979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Calculated</a:t>
              </a:r>
              <a:endParaRPr lang="en-CA" dirty="0"/>
            </a:p>
          </p:txBody>
        </p:sp>
        <p:sp>
          <p:nvSpPr>
            <p:cNvPr id="13" name="TextBox 12"/>
            <p:cNvSpPr txBox="1"/>
            <p:nvPr/>
          </p:nvSpPr>
          <p:spPr>
            <a:xfrm>
              <a:off x="810655" y="5650468"/>
              <a:ext cx="3119637" cy="369332"/>
            </a:xfrm>
            <a:prstGeom prst="rect">
              <a:avLst/>
            </a:prstGeom>
            <a:noFill/>
          </p:spPr>
          <p:txBody>
            <a:bodyPr wrap="none" rtlCol="0">
              <a:spAutoFit/>
            </a:bodyPr>
            <a:lstStyle/>
            <a:p>
              <a:r>
                <a:rPr lang="en-CA" b="1" dirty="0" smtClean="0"/>
                <a:t>Risk Adjusted Funding Request</a:t>
              </a:r>
              <a:endParaRPr lang="en-CA" b="1" dirty="0"/>
            </a:p>
          </p:txBody>
        </p:sp>
        <p:sp>
          <p:nvSpPr>
            <p:cNvPr id="28" name="Rectangle 27"/>
            <p:cNvSpPr/>
            <p:nvPr/>
          </p:nvSpPr>
          <p:spPr>
            <a:xfrm>
              <a:off x="6940767" y="3671136"/>
              <a:ext cx="1633348" cy="6515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NEGOTIATE</a:t>
              </a:r>
              <a:endParaRPr lang="en-CA" sz="1600" dirty="0">
                <a:solidFill>
                  <a:schemeClr val="tx1"/>
                </a:solidFill>
              </a:endParaRPr>
            </a:p>
          </p:txBody>
        </p:sp>
        <p:sp>
          <p:nvSpPr>
            <p:cNvPr id="29" name="Rectangle 28"/>
            <p:cNvSpPr/>
            <p:nvPr/>
          </p:nvSpPr>
          <p:spPr>
            <a:xfrm>
              <a:off x="6940767" y="4760465"/>
              <a:ext cx="1633348" cy="6515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AGREE</a:t>
              </a:r>
              <a:endParaRPr lang="en-CA" dirty="0">
                <a:solidFill>
                  <a:schemeClr val="tx1"/>
                </a:solidFill>
              </a:endParaRPr>
            </a:p>
          </p:txBody>
        </p:sp>
      </p:grpSp>
      <p:sp>
        <p:nvSpPr>
          <p:cNvPr id="30" name="TextBox 29"/>
          <p:cNvSpPr txBox="1"/>
          <p:nvPr/>
        </p:nvSpPr>
        <p:spPr>
          <a:xfrm>
            <a:off x="832458" y="6252813"/>
            <a:ext cx="1415580" cy="369332"/>
          </a:xfrm>
          <a:prstGeom prst="rect">
            <a:avLst/>
          </a:prstGeom>
          <a:noFill/>
        </p:spPr>
        <p:txBody>
          <a:bodyPr wrap="none" rtlCol="0">
            <a:spAutoFit/>
          </a:bodyPr>
          <a:lstStyle/>
          <a:p>
            <a:r>
              <a:rPr lang="en-CA" b="1" dirty="0" smtClean="0"/>
              <a:t>Refresh Page</a:t>
            </a:r>
            <a:endParaRPr lang="en-CA" b="1" dirty="0"/>
          </a:p>
        </p:txBody>
      </p:sp>
      <p:grpSp>
        <p:nvGrpSpPr>
          <p:cNvPr id="23" name="Group 22"/>
          <p:cNvGrpSpPr/>
          <p:nvPr/>
        </p:nvGrpSpPr>
        <p:grpSpPr>
          <a:xfrm>
            <a:off x="6004708" y="6290742"/>
            <a:ext cx="1462892" cy="414858"/>
            <a:chOff x="4525163" y="6096000"/>
            <a:chExt cx="1462892" cy="414858"/>
          </a:xfrm>
        </p:grpSpPr>
        <p:sp>
          <p:nvSpPr>
            <p:cNvPr id="32" name="TextBox 31"/>
            <p:cNvSpPr txBox="1"/>
            <p:nvPr/>
          </p:nvSpPr>
          <p:spPr>
            <a:xfrm>
              <a:off x="4911991" y="6096000"/>
              <a:ext cx="1076064" cy="400110"/>
            </a:xfrm>
            <a:prstGeom prst="rect">
              <a:avLst/>
            </a:prstGeom>
            <a:noFill/>
          </p:spPr>
          <p:txBody>
            <a:bodyPr wrap="none" rtlCol="0">
              <a:spAutoFit/>
            </a:bodyPr>
            <a:lstStyle/>
            <a:p>
              <a:r>
                <a:rPr lang="en-CA" sz="2000" dirty="0" smtClean="0"/>
                <a:t>Previous</a:t>
              </a:r>
              <a:endParaRPr lang="en-CA" sz="2000" dirty="0"/>
            </a:p>
          </p:txBody>
        </p:sp>
        <p:sp>
          <p:nvSpPr>
            <p:cNvPr id="33" name="TextBox 32"/>
            <p:cNvSpPr txBox="1"/>
            <p:nvPr/>
          </p:nvSpPr>
          <p:spPr>
            <a:xfrm flipV="1">
              <a:off x="4525163" y="6110748"/>
              <a:ext cx="280233" cy="400110"/>
            </a:xfrm>
            <a:prstGeom prst="rect">
              <a:avLst/>
            </a:prstGeom>
            <a:noFill/>
          </p:spPr>
          <p:txBody>
            <a:bodyPr wrap="square" rtlCol="0">
              <a:spAutoFit/>
            </a:bodyPr>
            <a:lstStyle/>
            <a:p>
              <a:r>
                <a:rPr lang="en-CA" sz="2000" dirty="0" smtClean="0"/>
                <a:t>→</a:t>
              </a:r>
              <a:endParaRPr lang="en-CA" sz="2000" dirty="0"/>
            </a:p>
          </p:txBody>
        </p:sp>
      </p:grpSp>
      <p:sp>
        <p:nvSpPr>
          <p:cNvPr id="14" name="TextBox 13"/>
          <p:cNvSpPr txBox="1"/>
          <p:nvPr/>
        </p:nvSpPr>
        <p:spPr>
          <a:xfrm>
            <a:off x="3821610" y="1537053"/>
            <a:ext cx="4210333" cy="523220"/>
          </a:xfrm>
          <a:prstGeom prst="rect">
            <a:avLst/>
          </a:prstGeom>
          <a:noFill/>
        </p:spPr>
        <p:txBody>
          <a:bodyPr wrap="square" rtlCol="0">
            <a:spAutoFit/>
          </a:bodyPr>
          <a:lstStyle/>
          <a:p>
            <a:r>
              <a:rPr lang="en-CA" sz="1400" dirty="0" smtClean="0">
                <a:solidFill>
                  <a:srgbClr val="FF0000"/>
                </a:solidFill>
              </a:rPr>
              <a:t>We really need this summary otherwise the firms have no data to support the negotiation</a:t>
            </a:r>
            <a:endParaRPr lang="en-CA" sz="1400" dirty="0">
              <a:solidFill>
                <a:srgbClr val="FF0000"/>
              </a:solidFill>
            </a:endParaRPr>
          </a:p>
        </p:txBody>
      </p:sp>
    </p:spTree>
    <p:extLst>
      <p:ext uri="{BB962C8B-B14F-4D97-AF65-F5344CB8AC3E}">
        <p14:creationId xmlns:p14="http://schemas.microsoft.com/office/powerpoint/2010/main" val="205457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4852</TotalTime>
  <Words>1334</Words>
  <Application>Microsoft Office PowerPoint</Application>
  <PresentationFormat>On-screen Show (4:3)</PresentationFormat>
  <Paragraphs>278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Isaac</vt:lpstr>
      <vt:lpstr>PowerPoint Presentation</vt:lpstr>
      <vt:lpstr>PowerPoint Presentation</vt:lpstr>
      <vt:lpstr>The start up </vt:lpstr>
      <vt:lpstr>PowerPoint Presentation</vt:lpstr>
      <vt:lpstr>PowerPoint Presentation</vt:lpstr>
      <vt:lpstr>PowerPoint Presentation</vt:lpstr>
      <vt:lpstr>PowerPoint Presentation</vt:lpstr>
      <vt:lpstr>PowerPoint Presentation</vt:lpstr>
      <vt:lpstr>Notes (1): Growth funding</vt:lpstr>
      <vt:lpstr>Notes (2): Growth funding</vt:lpstr>
      <vt:lpstr>Where to from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88</cp:revision>
  <dcterms:created xsi:type="dcterms:W3CDTF">2015-12-11T15:47:28Z</dcterms:created>
  <dcterms:modified xsi:type="dcterms:W3CDTF">2016-02-18T19:26:47Z</dcterms:modified>
</cp:coreProperties>
</file>