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85" r:id="rId3"/>
    <p:sldId id="286" r:id="rId4"/>
    <p:sldId id="290" r:id="rId5"/>
    <p:sldId id="287" r:id="rId6"/>
    <p:sldId id="288" r:id="rId7"/>
    <p:sldId id="289"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2268"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CA"/>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2015-12-30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53142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2015-12-30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59227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2015-12-30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19897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6CB2D5E-66BF-4F34-83D9-3C527CB4250C}" type="datetimeFigureOut">
              <a:rPr lang="en-CA" smtClean="0"/>
              <a:t>2015-12-30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121252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B2D5E-66BF-4F34-83D9-3C527CB4250C}" type="datetimeFigureOut">
              <a:rPr lang="en-CA" smtClean="0"/>
              <a:t>2015-12-30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73975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6CB2D5E-66BF-4F34-83D9-3C527CB4250C}" type="datetimeFigureOut">
              <a:rPr lang="en-CA" smtClean="0"/>
              <a:t>2015-12-30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77739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6CB2D5E-66BF-4F34-83D9-3C527CB4250C}" type="datetimeFigureOut">
              <a:rPr lang="en-CA" smtClean="0"/>
              <a:t>2015-12-30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314505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6CB2D5E-66BF-4F34-83D9-3C527CB4250C}" type="datetimeFigureOut">
              <a:rPr lang="en-CA" smtClean="0"/>
              <a:t>2015-12-30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33070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B2D5E-66BF-4F34-83D9-3C527CB4250C}" type="datetimeFigureOut">
              <a:rPr lang="en-CA" smtClean="0"/>
              <a:t>2015-12-30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212177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B2D5E-66BF-4F34-83D9-3C527CB4250C}" type="datetimeFigureOut">
              <a:rPr lang="en-CA" smtClean="0"/>
              <a:t>2015-12-30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90054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B2D5E-66BF-4F34-83D9-3C527CB4250C}" type="datetimeFigureOut">
              <a:rPr lang="en-CA" smtClean="0"/>
              <a:t>2015-12-30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E62E7-4AA8-44E0-B284-C5C1A6CB8E04}" type="slidenum">
              <a:rPr lang="en-CA" smtClean="0"/>
              <a:t>‹#›</a:t>
            </a:fld>
            <a:endParaRPr lang="en-CA"/>
          </a:p>
        </p:txBody>
      </p:sp>
    </p:spTree>
    <p:extLst>
      <p:ext uri="{BB962C8B-B14F-4D97-AF65-F5344CB8AC3E}">
        <p14:creationId xmlns:p14="http://schemas.microsoft.com/office/powerpoint/2010/main" val="417967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6CB2D5E-66BF-4F34-83D9-3C527CB4250C}" type="datetimeFigureOut">
              <a:rPr lang="en-CA" smtClean="0"/>
              <a:t>2015-12-30</a:t>
            </a:fld>
            <a:endParaRPr lang="en-CA"/>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57E62E7-4AA8-44E0-B284-C5C1A6CB8E04}" type="slidenum">
              <a:rPr lang="en-CA" smtClean="0"/>
              <a:t>‹#›</a:t>
            </a:fld>
            <a:endParaRPr lang="en-CA"/>
          </a:p>
        </p:txBody>
      </p:sp>
    </p:spTree>
    <p:extLst>
      <p:ext uri="{BB962C8B-B14F-4D97-AF65-F5344CB8AC3E}">
        <p14:creationId xmlns:p14="http://schemas.microsoft.com/office/powerpoint/2010/main" val="67108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Isaac</a:t>
            </a:r>
            <a:endParaRPr lang="en-CA" dirty="0"/>
          </a:p>
        </p:txBody>
      </p:sp>
      <p:sp>
        <p:nvSpPr>
          <p:cNvPr id="3" name="Content Placeholder 2"/>
          <p:cNvSpPr>
            <a:spLocks noGrp="1"/>
          </p:cNvSpPr>
          <p:nvPr>
            <p:ph idx="1"/>
          </p:nvPr>
        </p:nvSpPr>
        <p:spPr>
          <a:xfrm>
            <a:off x="342900" y="1625600"/>
            <a:ext cx="6172200" cy="7416800"/>
          </a:xfrm>
        </p:spPr>
        <p:txBody>
          <a:bodyPr>
            <a:normAutofit lnSpcReduction="10000"/>
          </a:bodyPr>
          <a:lstStyle/>
          <a:p>
            <a:r>
              <a:rPr lang="en-CA" dirty="0" smtClean="0"/>
              <a:t>Here are my comments on the Negotiation tool</a:t>
            </a:r>
          </a:p>
          <a:p>
            <a:r>
              <a:rPr lang="en-CA" dirty="0" smtClean="0"/>
              <a:t>I am thrilled with the data part. I worked through your logic and it works beautifully.</a:t>
            </a:r>
          </a:p>
          <a:p>
            <a:r>
              <a:rPr lang="en-CA" dirty="0" smtClean="0"/>
              <a:t>I think you should do no more on coding of the influence calculations , it is great.</a:t>
            </a:r>
          </a:p>
          <a:p>
            <a:r>
              <a:rPr lang="en-CA" dirty="0" smtClean="0"/>
              <a:t>I noticed that you left place holders for pictures. I will try to supply them. However, I used up most of my supply!!</a:t>
            </a:r>
          </a:p>
          <a:p>
            <a:r>
              <a:rPr lang="en-CA" dirty="0" smtClean="0"/>
              <a:t>Below is a block graphic. </a:t>
            </a:r>
            <a:r>
              <a:rPr lang="en-CA" dirty="0" smtClean="0"/>
              <a:t>The rest of my notes apply to the various boxes.</a:t>
            </a:r>
            <a:endParaRPr lang="en-CA" dirty="0" smtClean="0"/>
          </a:p>
          <a:p>
            <a:endParaRPr lang="en-CA" dirty="0" smtClean="0">
              <a:solidFill>
                <a:srgbClr val="FF0000"/>
              </a:solidFill>
            </a:endParaRPr>
          </a:p>
          <a:p>
            <a:endParaRPr lang="en-CA" dirty="0" smtClean="0"/>
          </a:p>
          <a:p>
            <a:endParaRPr lang="en-CA" dirty="0" smtClean="0"/>
          </a:p>
          <a:p>
            <a:endParaRPr lang="en-CA" dirty="0"/>
          </a:p>
        </p:txBody>
      </p:sp>
    </p:spTree>
    <p:extLst>
      <p:ext uri="{BB962C8B-B14F-4D97-AF65-F5344CB8AC3E}">
        <p14:creationId xmlns:p14="http://schemas.microsoft.com/office/powerpoint/2010/main" val="313840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2057400" cy="754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LIST OF PEOPLE</a:t>
            </a:r>
          </a:p>
          <a:p>
            <a:pPr algn="ctr"/>
            <a:r>
              <a:rPr lang="en-CA" dirty="0" smtClean="0"/>
              <a:t>SEE NOTES</a:t>
            </a:r>
          </a:p>
        </p:txBody>
      </p:sp>
      <p:sp>
        <p:nvSpPr>
          <p:cNvPr id="3" name="Rectangle 2"/>
          <p:cNvSpPr/>
          <p:nvPr/>
        </p:nvSpPr>
        <p:spPr>
          <a:xfrm>
            <a:off x="3810000" y="1295400"/>
            <a:ext cx="2057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INFLUENCE UNITS</a:t>
            </a:r>
          </a:p>
          <a:p>
            <a:pPr algn="ctr"/>
            <a:r>
              <a:rPr lang="en-CA" dirty="0" smtClean="0"/>
              <a:t>KEEP AS IS</a:t>
            </a:r>
            <a:endParaRPr lang="en-CA" dirty="0"/>
          </a:p>
        </p:txBody>
      </p:sp>
      <p:sp>
        <p:nvSpPr>
          <p:cNvPr id="4" name="Rectangle 3"/>
          <p:cNvSpPr/>
          <p:nvPr/>
        </p:nvSpPr>
        <p:spPr>
          <a:xfrm>
            <a:off x="3786809" y="3886200"/>
            <a:ext cx="2057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IMPACT ON COMPETENCE</a:t>
            </a:r>
          </a:p>
          <a:p>
            <a:pPr algn="ctr"/>
            <a:r>
              <a:rPr lang="en-CA" dirty="0" smtClean="0"/>
              <a:t>SEE MY NOTES</a:t>
            </a:r>
            <a:endParaRPr lang="en-CA" dirty="0"/>
          </a:p>
        </p:txBody>
      </p:sp>
      <p:sp>
        <p:nvSpPr>
          <p:cNvPr id="5" name="Rectangle 4"/>
          <p:cNvSpPr/>
          <p:nvPr/>
        </p:nvSpPr>
        <p:spPr>
          <a:xfrm>
            <a:off x="3786809" y="5943600"/>
            <a:ext cx="2080591"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FUNDING  </a:t>
            </a:r>
          </a:p>
          <a:p>
            <a:pPr algn="ctr"/>
            <a:r>
              <a:rPr lang="en-CA" dirty="0" smtClean="0"/>
              <a:t>REQUEST</a:t>
            </a:r>
          </a:p>
          <a:p>
            <a:pPr algn="ctr"/>
            <a:r>
              <a:rPr lang="en-CA" dirty="0" smtClean="0"/>
              <a:t>SEE MY NOTES</a:t>
            </a:r>
            <a:endParaRPr lang="en-CA" dirty="0"/>
          </a:p>
        </p:txBody>
      </p:sp>
      <p:sp>
        <p:nvSpPr>
          <p:cNvPr id="6" name="TextBox 5"/>
          <p:cNvSpPr txBox="1"/>
          <p:nvPr/>
        </p:nvSpPr>
        <p:spPr>
          <a:xfrm>
            <a:off x="3856478" y="914400"/>
            <a:ext cx="1858522" cy="369332"/>
          </a:xfrm>
          <a:prstGeom prst="rect">
            <a:avLst/>
          </a:prstGeom>
          <a:noFill/>
        </p:spPr>
        <p:txBody>
          <a:bodyPr wrap="none" rtlCol="0">
            <a:spAutoFit/>
          </a:bodyPr>
          <a:lstStyle/>
          <a:p>
            <a:r>
              <a:rPr lang="en-CA" dirty="0" smtClean="0"/>
              <a:t>INFLUENCE UNITS</a:t>
            </a:r>
            <a:endParaRPr lang="en-CA" dirty="0"/>
          </a:p>
        </p:txBody>
      </p:sp>
      <p:sp>
        <p:nvSpPr>
          <p:cNvPr id="7" name="TextBox 6"/>
          <p:cNvSpPr txBox="1"/>
          <p:nvPr/>
        </p:nvSpPr>
        <p:spPr>
          <a:xfrm>
            <a:off x="3733800" y="3505200"/>
            <a:ext cx="2192844" cy="369332"/>
          </a:xfrm>
          <a:prstGeom prst="rect">
            <a:avLst/>
          </a:prstGeom>
          <a:noFill/>
        </p:spPr>
        <p:txBody>
          <a:bodyPr wrap="none" rtlCol="0">
            <a:spAutoFit/>
          </a:bodyPr>
          <a:lstStyle/>
          <a:p>
            <a:r>
              <a:rPr lang="en-CA" dirty="0" smtClean="0"/>
              <a:t>COMPETITIVE EFFECT</a:t>
            </a:r>
            <a:endParaRPr lang="en-CA" dirty="0"/>
          </a:p>
        </p:txBody>
      </p:sp>
      <p:sp>
        <p:nvSpPr>
          <p:cNvPr id="8" name="TextBox 7"/>
          <p:cNvSpPr txBox="1"/>
          <p:nvPr/>
        </p:nvSpPr>
        <p:spPr>
          <a:xfrm>
            <a:off x="3810000" y="5539409"/>
            <a:ext cx="2286000" cy="369332"/>
          </a:xfrm>
          <a:prstGeom prst="rect">
            <a:avLst/>
          </a:prstGeom>
          <a:noFill/>
        </p:spPr>
        <p:txBody>
          <a:bodyPr wrap="square" rtlCol="0">
            <a:spAutoFit/>
          </a:bodyPr>
          <a:lstStyle/>
          <a:p>
            <a:r>
              <a:rPr lang="en-CA" dirty="0" smtClean="0"/>
              <a:t>FUNDING REQUEST</a:t>
            </a:r>
            <a:endParaRPr lang="en-CA" dirty="0"/>
          </a:p>
        </p:txBody>
      </p:sp>
    </p:spTree>
    <p:extLst>
      <p:ext uri="{BB962C8B-B14F-4D97-AF65-F5344CB8AC3E}">
        <p14:creationId xmlns:p14="http://schemas.microsoft.com/office/powerpoint/2010/main" val="252533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on people </a:t>
            </a:r>
            <a:endParaRPr lang="en-CA" dirty="0"/>
          </a:p>
        </p:txBody>
      </p:sp>
      <p:sp>
        <p:nvSpPr>
          <p:cNvPr id="4" name="Content Placeholder 3"/>
          <p:cNvSpPr>
            <a:spLocks noGrp="1"/>
          </p:cNvSpPr>
          <p:nvPr>
            <p:ph idx="1"/>
          </p:nvPr>
        </p:nvSpPr>
        <p:spPr/>
        <p:txBody>
          <a:bodyPr>
            <a:normAutofit fontScale="77500" lnSpcReduction="20000"/>
          </a:bodyPr>
          <a:lstStyle/>
          <a:p>
            <a:pPr marL="514350" indent="-514350">
              <a:buFont typeface="+mj-lt"/>
              <a:buAutoNum type="arabicPeriod"/>
            </a:pPr>
            <a:r>
              <a:rPr lang="en-CA" dirty="0" smtClean="0"/>
              <a:t>In the listing of people, you have included the competence impact under each person. I suggest, for this version, that we delete this. It will make the design smoother and they can discover the same data by simply clicking. </a:t>
            </a:r>
          </a:p>
          <a:p>
            <a:pPr marL="514350" indent="-514350">
              <a:buFont typeface="+mj-lt"/>
              <a:buAutoNum type="arabicPeriod"/>
            </a:pPr>
            <a:r>
              <a:rPr lang="en-CA" dirty="0" smtClean="0"/>
              <a:t>In the list of people they fall into three groups. You could use sub-titles: </a:t>
            </a:r>
            <a:r>
              <a:rPr lang="en-CA" b="1" dirty="0" smtClean="0"/>
              <a:t>Top Sales People</a:t>
            </a:r>
            <a:r>
              <a:rPr lang="en-CA" dirty="0" smtClean="0"/>
              <a:t>; Top Product Developers; Technical Experts. This would compact the listing</a:t>
            </a:r>
          </a:p>
          <a:p>
            <a:pPr marL="514350" indent="-514350">
              <a:buFont typeface="+mj-lt"/>
              <a:buAutoNum type="arabicPeriod"/>
            </a:pPr>
            <a:r>
              <a:rPr lang="en-CA" dirty="0" smtClean="0"/>
              <a:t>In my original design I included a column for NewCo and LegacyCo to indicate who they wanted or were prepared to release. This was to facilitate the negotiation.  Your solution implies some other means of communicating and negotiating – what is it? </a:t>
            </a:r>
            <a:endParaRPr lang="en-CA" dirty="0"/>
          </a:p>
        </p:txBody>
      </p:sp>
    </p:spTree>
    <p:extLst>
      <p:ext uri="{BB962C8B-B14F-4D97-AF65-F5344CB8AC3E}">
        <p14:creationId xmlns:p14="http://schemas.microsoft.com/office/powerpoint/2010/main" val="93060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Note on Tech Experts</a:t>
            </a:r>
            <a:endParaRPr lang="en-CA" dirty="0"/>
          </a:p>
        </p:txBody>
      </p:sp>
      <p:sp>
        <p:nvSpPr>
          <p:cNvPr id="5" name="Content Placeholder 4"/>
          <p:cNvSpPr>
            <a:spLocks noGrp="1"/>
          </p:cNvSpPr>
          <p:nvPr>
            <p:ph idx="1"/>
          </p:nvPr>
        </p:nvSpPr>
        <p:spPr/>
        <p:txBody>
          <a:bodyPr>
            <a:normAutofit lnSpcReduction="10000"/>
          </a:bodyPr>
          <a:lstStyle/>
          <a:p>
            <a:r>
              <a:rPr lang="en-CA" dirty="0" smtClean="0"/>
              <a:t>As I went through the logic I realized that players would select all the Tech Experts as their was no constraint.</a:t>
            </a:r>
          </a:p>
          <a:p>
            <a:r>
              <a:rPr lang="en-CA" dirty="0" smtClean="0"/>
              <a:t>Could you include a constraint: The players can only select a </a:t>
            </a:r>
            <a:r>
              <a:rPr lang="en-CA" b="1" dirty="0" smtClean="0"/>
              <a:t>maximum of 3 out off the 5 tech experts. </a:t>
            </a:r>
            <a:r>
              <a:rPr lang="en-CA" dirty="0" smtClean="0"/>
              <a:t>This is logical as tech experts are generally journalists and they seek restricted information not what is openly available.</a:t>
            </a:r>
            <a:endParaRPr lang="en-CA" dirty="0"/>
          </a:p>
        </p:txBody>
      </p:sp>
    </p:spTree>
    <p:extLst>
      <p:ext uri="{BB962C8B-B14F-4D97-AF65-F5344CB8AC3E}">
        <p14:creationId xmlns:p14="http://schemas.microsoft.com/office/powerpoint/2010/main" val="242236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on Influence Units</a:t>
            </a:r>
            <a:endParaRPr lang="en-CA" dirty="0"/>
          </a:p>
        </p:txBody>
      </p:sp>
      <p:sp>
        <p:nvSpPr>
          <p:cNvPr id="3" name="Content Placeholder 2"/>
          <p:cNvSpPr>
            <a:spLocks noGrp="1"/>
          </p:cNvSpPr>
          <p:nvPr>
            <p:ph idx="1"/>
          </p:nvPr>
        </p:nvSpPr>
        <p:spPr/>
        <p:txBody>
          <a:bodyPr/>
          <a:lstStyle/>
          <a:p>
            <a:r>
              <a:rPr lang="en-CA" dirty="0" smtClean="0"/>
              <a:t>The top tile on the right column is </a:t>
            </a:r>
            <a:r>
              <a:rPr lang="en-CA" b="1" dirty="0"/>
              <a:t>INFLUENTIAL </a:t>
            </a:r>
            <a:r>
              <a:rPr lang="en-CA" b="1" dirty="0" smtClean="0"/>
              <a:t>HUMAN RESOURCES </a:t>
            </a:r>
            <a:r>
              <a:rPr lang="en-CA" dirty="0" smtClean="0"/>
              <a:t>could you change this to</a:t>
            </a:r>
            <a:r>
              <a:rPr lang="en-CA" b="1" dirty="0" smtClean="0"/>
              <a:t> INFLUENCE UNITS</a:t>
            </a:r>
          </a:p>
          <a:p>
            <a:r>
              <a:rPr lang="en-CA" dirty="0" smtClean="0"/>
              <a:t>Otherwise this block is fine</a:t>
            </a:r>
            <a:endParaRPr lang="en-CA" dirty="0"/>
          </a:p>
          <a:p>
            <a:endParaRPr lang="en-CA" dirty="0"/>
          </a:p>
        </p:txBody>
      </p:sp>
    </p:spTree>
    <p:extLst>
      <p:ext uri="{BB962C8B-B14F-4D97-AF65-F5344CB8AC3E}">
        <p14:creationId xmlns:p14="http://schemas.microsoft.com/office/powerpoint/2010/main" val="297790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on Competence Gains and Losses</a:t>
            </a:r>
            <a:endParaRPr lang="en-CA" dirty="0"/>
          </a:p>
        </p:txBody>
      </p:sp>
      <p:sp>
        <p:nvSpPr>
          <p:cNvPr id="3" name="Content Placeholder 2"/>
          <p:cNvSpPr>
            <a:spLocks noGrp="1"/>
          </p:cNvSpPr>
          <p:nvPr>
            <p:ph idx="1"/>
          </p:nvPr>
        </p:nvSpPr>
        <p:spPr/>
        <p:txBody>
          <a:bodyPr/>
          <a:lstStyle/>
          <a:p>
            <a:r>
              <a:rPr lang="en-CA" dirty="0" smtClean="0"/>
              <a:t>It is not absolutely clear which company is affected.  NewCo gains and LegacyCo losses</a:t>
            </a:r>
          </a:p>
          <a:p>
            <a:r>
              <a:rPr lang="en-CA" dirty="0" smtClean="0"/>
              <a:t>I think we need sub-tiles – NewCo and LegacyCo </a:t>
            </a:r>
          </a:p>
          <a:p>
            <a:r>
              <a:rPr lang="en-CA" dirty="0" smtClean="0"/>
              <a:t>A title for this block would be useful: I suggest COMPETITIVE EFFECT</a:t>
            </a:r>
          </a:p>
          <a:p>
            <a:endParaRPr lang="en-CA" dirty="0" smtClean="0"/>
          </a:p>
        </p:txBody>
      </p:sp>
    </p:spTree>
    <p:extLst>
      <p:ext uri="{BB962C8B-B14F-4D97-AF65-F5344CB8AC3E}">
        <p14:creationId xmlns:p14="http://schemas.microsoft.com/office/powerpoint/2010/main" val="41810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Notes on Funding</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The title </a:t>
            </a:r>
            <a:r>
              <a:rPr lang="en-CA" b="1" dirty="0" smtClean="0"/>
              <a:t>Additional Product Developer Number </a:t>
            </a:r>
            <a:r>
              <a:rPr lang="en-CA" dirty="0" smtClean="0"/>
              <a:t>should be </a:t>
            </a:r>
            <a:r>
              <a:rPr lang="en-CA" b="1" dirty="0" smtClean="0"/>
              <a:t>Additional Product Developers</a:t>
            </a:r>
            <a:endParaRPr lang="en-CA" b="1" dirty="0"/>
          </a:p>
          <a:p>
            <a:r>
              <a:rPr lang="en-CA" dirty="0" smtClean="0"/>
              <a:t>The title </a:t>
            </a:r>
            <a:r>
              <a:rPr lang="en-CA" b="1" dirty="0" smtClean="0"/>
              <a:t>Business Visionaries </a:t>
            </a:r>
            <a:r>
              <a:rPr lang="en-CA" dirty="0" smtClean="0"/>
              <a:t>should be </a:t>
            </a:r>
            <a:r>
              <a:rPr lang="en-CA" b="1" dirty="0" smtClean="0"/>
              <a:t>Proposed Number of Sales Pitches. </a:t>
            </a:r>
            <a:r>
              <a:rPr lang="en-CA" dirty="0" smtClean="0"/>
              <a:t>Players insert a number to say how many people they will bid for in Period 2, This drives the calculation of the Sales Budget</a:t>
            </a:r>
          </a:p>
          <a:p>
            <a:r>
              <a:rPr lang="en-CA" dirty="0" smtClean="0"/>
              <a:t>It would be nice to have a sub-total that shows the number of proposed sales pitches times $30,000 for each pitch. These would be the</a:t>
            </a:r>
            <a:r>
              <a:rPr lang="en-CA" b="1" dirty="0" smtClean="0"/>
              <a:t> Sales Budget</a:t>
            </a:r>
          </a:p>
          <a:p>
            <a:r>
              <a:rPr lang="en-CA" dirty="0" smtClean="0"/>
              <a:t>The title </a:t>
            </a:r>
            <a:r>
              <a:rPr lang="en-CA" b="1" dirty="0"/>
              <a:t>Desired # of Additional Product Developers: </a:t>
            </a:r>
            <a:r>
              <a:rPr lang="en-CA" b="1" dirty="0" err="1" smtClean="0"/>
              <a:t>NaN</a:t>
            </a:r>
            <a:r>
              <a:rPr lang="en-CA" b="1" dirty="0"/>
              <a:t> </a:t>
            </a:r>
            <a:r>
              <a:rPr lang="en-CA" dirty="0" smtClean="0"/>
              <a:t> has no meaning as it is already covered above. </a:t>
            </a:r>
          </a:p>
          <a:p>
            <a:r>
              <a:rPr lang="en-CA" dirty="0" smtClean="0"/>
              <a:t>What we need here is a calculation of the headcount costs called </a:t>
            </a:r>
            <a:r>
              <a:rPr lang="en-CA" b="1" dirty="0" smtClean="0"/>
              <a:t>Headcount Costs</a:t>
            </a:r>
            <a:r>
              <a:rPr lang="en-CA" dirty="0" smtClean="0"/>
              <a:t>. The formula is on a new sheet in the excel files</a:t>
            </a:r>
          </a:p>
          <a:p>
            <a:r>
              <a:rPr lang="en-CA" dirty="0" smtClean="0"/>
              <a:t>The last bit is a summation of the Sales Budget and the Headcount Cost. The title of this calculation is </a:t>
            </a:r>
            <a:r>
              <a:rPr lang="en-CA" b="1" dirty="0" smtClean="0"/>
              <a:t>Total Funding Request</a:t>
            </a:r>
          </a:p>
          <a:p>
            <a:endParaRPr lang="en-CA" dirty="0"/>
          </a:p>
        </p:txBody>
      </p:sp>
    </p:spTree>
    <p:extLst>
      <p:ext uri="{BB962C8B-B14F-4D97-AF65-F5344CB8AC3E}">
        <p14:creationId xmlns:p14="http://schemas.microsoft.com/office/powerpoint/2010/main" val="70119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TotalTime>
  <Words>529</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Isaac</vt:lpstr>
      <vt:lpstr>PowerPoint Presentation</vt:lpstr>
      <vt:lpstr>NOTES on people </vt:lpstr>
      <vt:lpstr>Note on Tech Experts</vt:lpstr>
      <vt:lpstr>Notes on Influence Units</vt:lpstr>
      <vt:lpstr>Notes on Competence Gains and Losses</vt:lpstr>
      <vt:lpstr>Notes on Funding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92</cp:revision>
  <dcterms:created xsi:type="dcterms:W3CDTF">2015-12-11T15:47:28Z</dcterms:created>
  <dcterms:modified xsi:type="dcterms:W3CDTF">2015-12-30T21:09:13Z</dcterms:modified>
</cp:coreProperties>
</file>