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4" r:id="rId5"/>
    <p:sldId id="269" r:id="rId6"/>
    <p:sldId id="265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2015-12-13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Here is my solution to Resource </a:t>
            </a:r>
            <a:r>
              <a:rPr lang="en-CA" dirty="0"/>
              <a:t>A</a:t>
            </a:r>
            <a:r>
              <a:rPr lang="en-CA" dirty="0" smtClean="0"/>
              <a:t>cquisition</a:t>
            </a:r>
            <a:r>
              <a:rPr lang="en-CA" dirty="0" smtClean="0"/>
              <a:t>. It collapses many interfaces into one standard format. I have shown each resource variant just for clarity. </a:t>
            </a:r>
          </a:p>
          <a:p>
            <a:r>
              <a:rPr lang="en-CA" dirty="0" smtClean="0"/>
              <a:t>It is the same structurally for both LegacyCo and NewCo</a:t>
            </a:r>
          </a:p>
          <a:p>
            <a:r>
              <a:rPr lang="en-CA" dirty="0" smtClean="0"/>
              <a:t>I have arbitrarily chosen 10 sources of resources – the actual number will vary. In some cases, I have inserted names and numbers as illustration. The actual names and numbers are in the excel file</a:t>
            </a:r>
          </a:p>
          <a:p>
            <a:r>
              <a:rPr lang="en-CA" dirty="0" smtClean="0"/>
              <a:t>The attached excel data file covers both LegacyCo and NewCo. It specifies where </a:t>
            </a:r>
            <a:r>
              <a:rPr lang="en-CA" dirty="0"/>
              <a:t>o</a:t>
            </a:r>
            <a:r>
              <a:rPr lang="en-CA" dirty="0" smtClean="0"/>
              <a:t>r if the resource appears in the game.  </a:t>
            </a:r>
            <a:r>
              <a:rPr lang="en-CA" dirty="0" smtClean="0">
                <a:solidFill>
                  <a:srgbClr val="FF0000"/>
                </a:solidFill>
              </a:rPr>
              <a:t>In fact the exact same resources are available to both. So there is no duplication in data sets</a:t>
            </a:r>
          </a:p>
          <a:p>
            <a:r>
              <a:rPr lang="en-CA" dirty="0" smtClean="0"/>
              <a:t>Again I have simplified and reduced the numbers and decision criteria in this version.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You can now ignore any prior data on these items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4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Leadership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Marketing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3570" y="217103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3570" y="256370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3570" y="296307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3570" y="331699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570" y="37015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3570" y="407803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570" y="44518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3570" y="484218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53570" y="522456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3570" y="559739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Product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600" y="15240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Select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46051" y="21387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/>
          </a:p>
        </p:txBody>
      </p:sp>
      <p:sp>
        <p:nvSpPr>
          <p:cNvPr id="44" name="Rectangle 43"/>
          <p:cNvSpPr/>
          <p:nvPr/>
        </p:nvSpPr>
        <p:spPr>
          <a:xfrm>
            <a:off x="1646051" y="253144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6051" y="3284729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46051" y="404576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6051" y="36692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46051" y="2930805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46051" y="480991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46051" y="519230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46051" y="441960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46051" y="556512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3214" y="1553997"/>
            <a:ext cx="3866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Government Lobbyist </a:t>
            </a:r>
            <a:endParaRPr lang="en-CA" sz="3200" dirty="0"/>
          </a:p>
        </p:txBody>
      </p:sp>
      <p:sp>
        <p:nvSpPr>
          <p:cNvPr id="62" name="Rectangle 61"/>
          <p:cNvSpPr/>
          <p:nvPr/>
        </p:nvSpPr>
        <p:spPr>
          <a:xfrm>
            <a:off x="4114800" y="2209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4800" y="26024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14800" y="30018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14800" y="33557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14800" y="37402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14800" y="41167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14800" y="44906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4800" y="48809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14800" y="52633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14800" y="56361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239497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Players can only select 3 lobbyists to approach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6002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880713" y="2133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2880713" y="2526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2880713" y="2907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77" name="TextBox 76"/>
          <p:cNvSpPr txBox="1"/>
          <p:nvPr/>
        </p:nvSpPr>
        <p:spPr>
          <a:xfrm>
            <a:off x="2880713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8" name="TextBox 77"/>
          <p:cNvSpPr txBox="1"/>
          <p:nvPr/>
        </p:nvSpPr>
        <p:spPr>
          <a:xfrm>
            <a:off x="2880713" y="3745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2939223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80" name="TextBox 79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5943600" y="349627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The ? Is an optional thought for later in version 2. Do we do it here or as one for the page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Leadership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Marketing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Sales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Support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Logistics &amp; IT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9770" y="217103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9770" y="256370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9770" y="296307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29770" y="331699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9770" y="37015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9770" y="407803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9770" y="44518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9770" y="484218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29770" y="522456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9770" y="559739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 smtClean="0">
                <a:solidFill>
                  <a:schemeClr val="tx1"/>
                </a:solidFill>
              </a:rPr>
              <a:t>Prodt</a:t>
            </a:r>
            <a:endParaRPr lang="en-CA" sz="1400" dirty="0" smtClean="0">
              <a:solidFill>
                <a:schemeClr val="tx1"/>
              </a:solidFill>
            </a:endParaRPr>
          </a:p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Development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15240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Select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22251" y="21387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722251" y="253144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22251" y="3284729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22251" y="404576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22251" y="36692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22251" y="2930805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22251" y="480991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22251" y="519230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22251" y="441960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22251" y="556512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5458" y="149106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Advertising &amp; Digital Marketing Agency</a:t>
            </a:r>
            <a:endParaRPr lang="en-CA" sz="3200" dirty="0"/>
          </a:p>
        </p:txBody>
      </p:sp>
      <p:sp>
        <p:nvSpPr>
          <p:cNvPr id="67" name="Rectangle 66"/>
          <p:cNvSpPr/>
          <p:nvPr/>
        </p:nvSpPr>
        <p:spPr>
          <a:xfrm>
            <a:off x="4038600" y="2133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38600" y="25262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8600" y="29256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38600" y="32795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36640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38600" y="40405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38600" y="44144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38600" y="48047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38600" y="51871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38600" y="55599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46615" y="3272135"/>
            <a:ext cx="223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Players can only select 3 AGENCIES TO APPROACH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0800" y="16002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880713" y="2133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2880713" y="2526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82" name="TextBox 81"/>
          <p:cNvSpPr txBox="1"/>
          <p:nvPr/>
        </p:nvSpPr>
        <p:spPr>
          <a:xfrm>
            <a:off x="2880713" y="2907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83" name="TextBox 82"/>
          <p:cNvSpPr txBox="1"/>
          <p:nvPr/>
        </p:nvSpPr>
        <p:spPr>
          <a:xfrm>
            <a:off x="2880713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4" name="TextBox 83"/>
          <p:cNvSpPr txBox="1"/>
          <p:nvPr/>
        </p:nvSpPr>
        <p:spPr>
          <a:xfrm>
            <a:off x="2880713" y="3745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2939223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75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Leadership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Marketing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85834" y="217103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5834" y="256370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834" y="296307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5834" y="331699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34" y="37015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5834" y="407803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5834" y="44518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5834" y="484218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5834" y="522456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5834" y="559739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ction Button: Help 21">
            <a:hlinkClick r:id="" action="ppaction://noaction" highlightClick="1"/>
          </p:cNvPr>
          <p:cNvSpPr/>
          <p:nvPr/>
        </p:nvSpPr>
        <p:spPr>
          <a:xfrm>
            <a:off x="7995049" y="1866238"/>
            <a:ext cx="304800" cy="304800"/>
          </a:xfrm>
          <a:prstGeom prst="actionButtonHelp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Product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70814" y="2133600"/>
            <a:ext cx="30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Sales &amp; Distribution </a:t>
            </a:r>
            <a:r>
              <a:rPr lang="en-CA" sz="3200" dirty="0" smtClean="0"/>
              <a:t>Partners</a:t>
            </a:r>
            <a:endParaRPr lang="en-CA" sz="3200" dirty="0"/>
          </a:p>
        </p:txBody>
      </p:sp>
      <p:sp>
        <p:nvSpPr>
          <p:cNvPr id="43" name="Rectangle 42"/>
          <p:cNvSpPr/>
          <p:nvPr/>
        </p:nvSpPr>
        <p:spPr>
          <a:xfrm>
            <a:off x="1678315" y="213877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>
                <a:solidFill>
                  <a:prstClr val="black"/>
                </a:solidFill>
              </a:rPr>
              <a:t>Eng</a:t>
            </a:r>
            <a:r>
              <a:rPr lang="en-CA" dirty="0">
                <a:solidFill>
                  <a:prstClr val="black"/>
                </a:solidFill>
              </a:rPr>
              <a:t> Consulting </a:t>
            </a:r>
            <a:r>
              <a:rPr lang="en-CA" dirty="0" err="1" smtClean="0">
                <a:solidFill>
                  <a:prstClr val="black"/>
                </a:solidFill>
              </a:rPr>
              <a:t>Inc</a:t>
            </a:r>
            <a:endParaRPr lang="en-CA" dirty="0"/>
          </a:p>
        </p:txBody>
      </p:sp>
      <p:sp>
        <p:nvSpPr>
          <p:cNvPr id="44" name="Rectangle 43"/>
          <p:cNvSpPr/>
          <p:nvPr/>
        </p:nvSpPr>
        <p:spPr>
          <a:xfrm>
            <a:off x="1678315" y="2531440"/>
            <a:ext cx="900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DRF Ltd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78315" y="3284729"/>
            <a:ext cx="131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SERVICO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78315" y="4045764"/>
            <a:ext cx="85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FTY Ltd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78315" y="3669268"/>
            <a:ext cx="117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SRT GmbH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78315" y="2930805"/>
            <a:ext cx="98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WCG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78315" y="480991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DIP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78315" y="5192301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GR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78315" y="441960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MHY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8315" y="5565127"/>
            <a:ext cx="91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BUP Ltd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2864" y="15240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Select</a:t>
            </a:r>
            <a:endParaRPr lang="en-CA" sz="1400" dirty="0"/>
          </a:p>
        </p:txBody>
      </p:sp>
      <p:sp>
        <p:nvSpPr>
          <p:cNvPr id="56" name="Rectangle 55"/>
          <p:cNvSpPr/>
          <p:nvPr/>
        </p:nvSpPr>
        <p:spPr>
          <a:xfrm>
            <a:off x="4724400" y="2133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24400" y="25262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4400" y="29256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24400" y="32795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400" y="36640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24400" y="40405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24400" y="44144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24400" y="48047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4400" y="51871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4400" y="55599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70814" y="3768765"/>
            <a:ext cx="370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Players can only select 4 sales partners to approach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0400" y="15240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90313" y="205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0" name="TextBox 69"/>
          <p:cNvSpPr txBox="1"/>
          <p:nvPr/>
        </p:nvSpPr>
        <p:spPr>
          <a:xfrm>
            <a:off x="3490313" y="2450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3490313" y="2831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72" name="TextBox 71"/>
          <p:cNvSpPr txBox="1"/>
          <p:nvPr/>
        </p:nvSpPr>
        <p:spPr>
          <a:xfrm>
            <a:off x="3490313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3490313" y="3669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3548823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95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Leadership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Marketing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3570" y="217103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3570" y="256370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3570" y="296307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3570" y="331699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570" y="37015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3570" y="407803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570" y="44518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3570" y="484218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53570" y="522456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3570" y="559739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Product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600" y="15240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Select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9366" y="1709916"/>
            <a:ext cx="3324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Inbound Call </a:t>
            </a:r>
            <a:r>
              <a:rPr lang="en-CA" sz="3200" dirty="0" smtClean="0"/>
              <a:t>Centre Supplier</a:t>
            </a:r>
            <a:endParaRPr lang="en-CA" sz="3200" dirty="0"/>
          </a:p>
        </p:txBody>
      </p:sp>
      <p:sp>
        <p:nvSpPr>
          <p:cNvPr id="55" name="Rectangle 54"/>
          <p:cNvSpPr/>
          <p:nvPr/>
        </p:nvSpPr>
        <p:spPr>
          <a:xfrm>
            <a:off x="1646051" y="2138772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646051" y="253144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46051" y="3284729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6051" y="404576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46051" y="36692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46051" y="2930805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6051" y="480991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46051" y="519230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6051" y="441960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6051" y="556512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Name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14800" y="2133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14800" y="25262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4800" y="29256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14800" y="32795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14800" y="36640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114800" y="40405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114800" y="44144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14800" y="48047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14800" y="51871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14800" y="55599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37436" y="3360003"/>
            <a:ext cx="412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Players can only select 3 call centres to approach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67000" y="15240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956913" y="2209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2956913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82" name="TextBox 81"/>
          <p:cNvSpPr txBox="1"/>
          <p:nvPr/>
        </p:nvSpPr>
        <p:spPr>
          <a:xfrm>
            <a:off x="2956913" y="2983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83" name="TextBox 82"/>
          <p:cNvSpPr txBox="1"/>
          <p:nvPr/>
        </p:nvSpPr>
        <p:spPr>
          <a:xfrm>
            <a:off x="2956913" y="3364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4" name="TextBox 83"/>
          <p:cNvSpPr txBox="1"/>
          <p:nvPr/>
        </p:nvSpPr>
        <p:spPr>
          <a:xfrm>
            <a:off x="2956913" y="3821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3015423" y="412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Leadership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Marketing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0350" y="217103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0350" y="256370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0350" y="296307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0350" y="331699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0350" y="37015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0350" y="407803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00350" y="44518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00350" y="484218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00350" y="522456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00350" y="559739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7620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Product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7380" y="16002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Select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7150" y="1638888"/>
            <a:ext cx="3301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Production </a:t>
            </a:r>
            <a:r>
              <a:rPr lang="en-CA" sz="3200" dirty="0" smtClean="0"/>
              <a:t>Outsourcer</a:t>
            </a:r>
            <a:endParaRPr lang="en-CA" sz="3200" dirty="0"/>
          </a:p>
        </p:txBody>
      </p:sp>
      <p:sp>
        <p:nvSpPr>
          <p:cNvPr id="43" name="Rectangle 42"/>
          <p:cNvSpPr/>
          <p:nvPr/>
        </p:nvSpPr>
        <p:spPr>
          <a:xfrm>
            <a:off x="1692831" y="2138772"/>
            <a:ext cx="1964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XYZ Manufacturing</a:t>
            </a:r>
            <a:endParaRPr lang="en-CA" dirty="0"/>
          </a:p>
        </p:txBody>
      </p:sp>
      <p:sp>
        <p:nvSpPr>
          <p:cNvPr id="44" name="Rectangle 43"/>
          <p:cNvSpPr/>
          <p:nvPr/>
        </p:nvSpPr>
        <p:spPr>
          <a:xfrm>
            <a:off x="1692831" y="2531440"/>
            <a:ext cx="140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Wei Fong Ltd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92831" y="3284729"/>
            <a:ext cx="132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Sourcing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92831" y="4045764"/>
            <a:ext cx="11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err="1" smtClean="0">
                <a:solidFill>
                  <a:prstClr val="black"/>
                </a:solidFill>
              </a:rPr>
              <a:t>Franto</a:t>
            </a:r>
            <a:r>
              <a:rPr lang="en-CA" dirty="0" smtClean="0">
                <a:solidFill>
                  <a:prstClr val="black"/>
                </a:solidFill>
              </a:rPr>
              <a:t> </a:t>
            </a:r>
            <a:r>
              <a:rPr lang="en-CA" dirty="0">
                <a:solidFill>
                  <a:prstClr val="black"/>
                </a:solidFill>
              </a:rPr>
              <a:t>Ltd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92831" y="3669268"/>
            <a:ext cx="188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Westphalia </a:t>
            </a:r>
            <a:r>
              <a:rPr lang="en-CA" dirty="0">
                <a:solidFill>
                  <a:prstClr val="black"/>
                </a:solidFill>
              </a:rPr>
              <a:t>GmbH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92831" y="2930805"/>
            <a:ext cx="10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Vixen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2831" y="480991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err="1" smtClean="0">
                <a:solidFill>
                  <a:prstClr val="black"/>
                </a:solidFill>
              </a:rPr>
              <a:t>KLPInc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92831" y="5192301"/>
            <a:ext cx="89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QRS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2831" y="4419600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WHT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92831" y="5565127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Shatner </a:t>
            </a:r>
            <a:r>
              <a:rPr lang="en-CA" dirty="0">
                <a:solidFill>
                  <a:prstClr val="black"/>
                </a:solidFill>
              </a:rPr>
              <a:t>Ltd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76800" y="2133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76800" y="25262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29256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76800" y="32795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76800" y="36640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76800" y="40405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76800" y="44144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76800" y="48047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6800" y="51871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76800" y="55599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7793" y="3091934"/>
            <a:ext cx="208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Players can only select 3 outsourcers to approach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12425" y="16002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702338" y="2133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0" name="TextBox 69"/>
          <p:cNvSpPr txBox="1"/>
          <p:nvPr/>
        </p:nvSpPr>
        <p:spPr>
          <a:xfrm>
            <a:off x="3702338" y="2526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3702338" y="2907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72" name="TextBox 71"/>
          <p:cNvSpPr txBox="1"/>
          <p:nvPr/>
        </p:nvSpPr>
        <p:spPr>
          <a:xfrm>
            <a:off x="3702338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3702338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3760848" y="4050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8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Leadership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Marketing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Sales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Support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Logistics &amp; IT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40733" y="21013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√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0733" y="248233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0733" y="2847201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0733" y="323562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0733" y="365892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0733" y="4045764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40733" y="4432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0733" y="480756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0733" y="519133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40733" y="555598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91400" y="914400"/>
            <a:ext cx="1219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Product </a:t>
            </a:r>
            <a:r>
              <a:rPr lang="en-CA" dirty="0" err="1" smtClean="0">
                <a:solidFill>
                  <a:schemeClr val="tx1"/>
                </a:solidFill>
              </a:rPr>
              <a:t>Devel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1524000"/>
            <a:ext cx="83074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Click</a:t>
            </a:r>
          </a:p>
          <a:p>
            <a:pPr algn="ctr"/>
            <a:r>
              <a:rPr lang="en-CA" sz="1400" dirty="0" smtClean="0"/>
              <a:t>To </a:t>
            </a:r>
            <a:r>
              <a:rPr lang="en-CA" sz="1400" dirty="0" smtClean="0"/>
              <a:t>Select</a:t>
            </a:r>
            <a:endParaRPr lang="en-CA" sz="1400" dirty="0"/>
          </a:p>
        </p:txBody>
      </p:sp>
      <p:sp>
        <p:nvSpPr>
          <p:cNvPr id="32" name="Rectangle 31"/>
          <p:cNvSpPr/>
          <p:nvPr/>
        </p:nvSpPr>
        <p:spPr>
          <a:xfrm>
            <a:off x="5574502" y="4959966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568551" y="5885367"/>
            <a:ext cx="242649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159829" y="152401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Acquisition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7933" y="2069068"/>
            <a:ext cx="115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Tech </a:t>
            </a:r>
            <a:r>
              <a:rPr lang="en-CA" dirty="0" err="1" smtClean="0"/>
              <a:t>Inc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797933" y="2450068"/>
            <a:ext cx="1155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 smtClean="0">
                <a:solidFill>
                  <a:prstClr val="black"/>
                </a:solidFill>
              </a:rPr>
              <a:t>BGA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7933" y="2814935"/>
            <a:ext cx="89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BRC Ltd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97933" y="3626658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BRNM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7933" y="5159069"/>
            <a:ext cx="100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CAST Ltd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97933" y="4013498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JOHN GmbH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97933" y="3203357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TRUFO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97933" y="4400134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GREN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97933" y="477530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LP </a:t>
            </a:r>
            <a:r>
              <a:rPr lang="en-CA" dirty="0" err="1">
                <a:solidFill>
                  <a:prstClr val="black"/>
                </a:solidFill>
              </a:rPr>
              <a:t>Inc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97933" y="5523720"/>
            <a:ext cx="89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dirty="0">
                <a:solidFill>
                  <a:prstClr val="black"/>
                </a:solidFill>
              </a:rPr>
              <a:t>PRB Ltd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5395" y="150117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Product Development </a:t>
            </a:r>
            <a:r>
              <a:rPr lang="en-CA" sz="3200" dirty="0" smtClean="0"/>
              <a:t>Partners</a:t>
            </a:r>
            <a:endParaRPr lang="en-CA" sz="3200" dirty="0"/>
          </a:p>
        </p:txBody>
      </p:sp>
      <p:sp>
        <p:nvSpPr>
          <p:cNvPr id="43" name="Rectangle 42"/>
          <p:cNvSpPr/>
          <p:nvPr/>
        </p:nvSpPr>
        <p:spPr>
          <a:xfrm>
            <a:off x="4419600" y="2133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252626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19600" y="2925633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19600" y="3279557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3664096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19600" y="4040592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9600" y="4414428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9600" y="480474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51871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19600" y="5559955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9903" y="3398353"/>
            <a:ext cx="23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Players can only select 4 development partners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0400" y="1524000"/>
            <a:ext cx="108337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Market</a:t>
            </a:r>
          </a:p>
          <a:p>
            <a:pPr algn="ctr"/>
            <a:r>
              <a:rPr lang="en-CA" sz="1400" dirty="0" smtClean="0"/>
              <a:t>Reputation*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490313" y="205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490313" y="2450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120</a:t>
            </a:r>
            <a:endParaRPr lang="en-CA" dirty="0"/>
          </a:p>
        </p:txBody>
      </p:sp>
      <p:sp>
        <p:nvSpPr>
          <p:cNvPr id="59" name="TextBox 58"/>
          <p:cNvSpPr txBox="1"/>
          <p:nvPr/>
        </p:nvSpPr>
        <p:spPr>
          <a:xfrm>
            <a:off x="3490313" y="2831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110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3490313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61" name="TextBox 60"/>
          <p:cNvSpPr txBox="1"/>
          <p:nvPr/>
        </p:nvSpPr>
        <p:spPr>
          <a:xfrm>
            <a:off x="3490313" y="3669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105</a:t>
            </a:r>
            <a:endParaRPr lang="en-CA" dirty="0"/>
          </a:p>
        </p:txBody>
      </p:sp>
      <p:sp>
        <p:nvSpPr>
          <p:cNvPr id="62" name="TextBox 61"/>
          <p:cNvSpPr txBox="1"/>
          <p:nvPr/>
        </p:nvSpPr>
        <p:spPr>
          <a:xfrm>
            <a:off x="3548823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99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807345" y="6190167"/>
            <a:ext cx="411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*Market Research Inc. Median value =100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5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565</Words>
  <Application>Microsoft Office PowerPoint</Application>
  <PresentationFormat>On-screen Show (4:3)</PresentationFormat>
  <Paragraphs>232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Isaac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34</cp:revision>
  <dcterms:created xsi:type="dcterms:W3CDTF">2015-12-11T15:47:28Z</dcterms:created>
  <dcterms:modified xsi:type="dcterms:W3CDTF">2015-12-13T20:18:12Z</dcterms:modified>
</cp:coreProperties>
</file>