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7" r:id="rId4"/>
    <p:sldId id="261" r:id="rId5"/>
    <p:sldId id="262" r:id="rId6"/>
    <p:sldId id="263" r:id="rId7"/>
    <p:sldId id="268" r:id="rId8"/>
    <p:sldId id="258" r:id="rId9"/>
    <p:sldId id="259" r:id="rId10"/>
    <p:sldId id="257" r:id="rId11"/>
    <p:sldId id="264" r:id="rId12"/>
    <p:sldId id="26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1EDBF188-99A6-4777-8385-D108E3A07200}" type="datetimeFigureOut">
              <a:rPr lang="en-CA" smtClean="0"/>
              <a:t>2016-02-27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36E9F30-41E9-4516-BBA7-7DAE47FEB92C}" type="slidenum">
              <a:rPr lang="en-CA" smtClean="0"/>
              <a:t>‹#›</a:t>
            </a:fld>
            <a:endParaRPr lang="en-CA"/>
          </a:p>
        </p:txBody>
      </p:sp>
    </p:spTree>
    <p:extLst>
      <p:ext uri="{BB962C8B-B14F-4D97-AF65-F5344CB8AC3E}">
        <p14:creationId xmlns:p14="http://schemas.microsoft.com/office/powerpoint/2010/main" val="2127436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EDBF188-99A6-4777-8385-D108E3A07200}" type="datetimeFigureOut">
              <a:rPr lang="en-CA" smtClean="0"/>
              <a:t>2016-02-27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36E9F30-41E9-4516-BBA7-7DAE47FEB92C}" type="slidenum">
              <a:rPr lang="en-CA" smtClean="0"/>
              <a:t>‹#›</a:t>
            </a:fld>
            <a:endParaRPr lang="en-CA"/>
          </a:p>
        </p:txBody>
      </p:sp>
    </p:spTree>
    <p:extLst>
      <p:ext uri="{BB962C8B-B14F-4D97-AF65-F5344CB8AC3E}">
        <p14:creationId xmlns:p14="http://schemas.microsoft.com/office/powerpoint/2010/main" val="3056211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EDBF188-99A6-4777-8385-D108E3A07200}" type="datetimeFigureOut">
              <a:rPr lang="en-CA" smtClean="0"/>
              <a:t>2016-02-27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36E9F30-41E9-4516-BBA7-7DAE47FEB92C}" type="slidenum">
              <a:rPr lang="en-CA" smtClean="0"/>
              <a:t>‹#›</a:t>
            </a:fld>
            <a:endParaRPr lang="en-CA"/>
          </a:p>
        </p:txBody>
      </p:sp>
    </p:spTree>
    <p:extLst>
      <p:ext uri="{BB962C8B-B14F-4D97-AF65-F5344CB8AC3E}">
        <p14:creationId xmlns:p14="http://schemas.microsoft.com/office/powerpoint/2010/main" val="1520853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EDBF188-99A6-4777-8385-D108E3A07200}" type="datetimeFigureOut">
              <a:rPr lang="en-CA" smtClean="0"/>
              <a:t>2016-02-27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36E9F30-41E9-4516-BBA7-7DAE47FEB92C}" type="slidenum">
              <a:rPr lang="en-CA" smtClean="0"/>
              <a:t>‹#›</a:t>
            </a:fld>
            <a:endParaRPr lang="en-CA"/>
          </a:p>
        </p:txBody>
      </p:sp>
    </p:spTree>
    <p:extLst>
      <p:ext uri="{BB962C8B-B14F-4D97-AF65-F5344CB8AC3E}">
        <p14:creationId xmlns:p14="http://schemas.microsoft.com/office/powerpoint/2010/main" val="1130374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DBF188-99A6-4777-8385-D108E3A07200}" type="datetimeFigureOut">
              <a:rPr lang="en-CA" smtClean="0"/>
              <a:t>2016-02-27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36E9F30-41E9-4516-BBA7-7DAE47FEB92C}" type="slidenum">
              <a:rPr lang="en-CA" smtClean="0"/>
              <a:t>‹#›</a:t>
            </a:fld>
            <a:endParaRPr lang="en-CA"/>
          </a:p>
        </p:txBody>
      </p:sp>
    </p:spTree>
    <p:extLst>
      <p:ext uri="{BB962C8B-B14F-4D97-AF65-F5344CB8AC3E}">
        <p14:creationId xmlns:p14="http://schemas.microsoft.com/office/powerpoint/2010/main" val="3129973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1EDBF188-99A6-4777-8385-D108E3A07200}" type="datetimeFigureOut">
              <a:rPr lang="en-CA" smtClean="0"/>
              <a:t>2016-02-27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36E9F30-41E9-4516-BBA7-7DAE47FEB92C}" type="slidenum">
              <a:rPr lang="en-CA" smtClean="0"/>
              <a:t>‹#›</a:t>
            </a:fld>
            <a:endParaRPr lang="en-CA"/>
          </a:p>
        </p:txBody>
      </p:sp>
    </p:spTree>
    <p:extLst>
      <p:ext uri="{BB962C8B-B14F-4D97-AF65-F5344CB8AC3E}">
        <p14:creationId xmlns:p14="http://schemas.microsoft.com/office/powerpoint/2010/main" val="4180716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1EDBF188-99A6-4777-8385-D108E3A07200}" type="datetimeFigureOut">
              <a:rPr lang="en-CA" smtClean="0"/>
              <a:t>2016-02-27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36E9F30-41E9-4516-BBA7-7DAE47FEB92C}" type="slidenum">
              <a:rPr lang="en-CA" smtClean="0"/>
              <a:t>‹#›</a:t>
            </a:fld>
            <a:endParaRPr lang="en-CA"/>
          </a:p>
        </p:txBody>
      </p:sp>
    </p:spTree>
    <p:extLst>
      <p:ext uri="{BB962C8B-B14F-4D97-AF65-F5344CB8AC3E}">
        <p14:creationId xmlns:p14="http://schemas.microsoft.com/office/powerpoint/2010/main" val="2976974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1EDBF188-99A6-4777-8385-D108E3A07200}" type="datetimeFigureOut">
              <a:rPr lang="en-CA" smtClean="0"/>
              <a:t>2016-02-27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36E9F30-41E9-4516-BBA7-7DAE47FEB92C}" type="slidenum">
              <a:rPr lang="en-CA" smtClean="0"/>
              <a:t>‹#›</a:t>
            </a:fld>
            <a:endParaRPr lang="en-CA"/>
          </a:p>
        </p:txBody>
      </p:sp>
    </p:spTree>
    <p:extLst>
      <p:ext uri="{BB962C8B-B14F-4D97-AF65-F5344CB8AC3E}">
        <p14:creationId xmlns:p14="http://schemas.microsoft.com/office/powerpoint/2010/main" val="177249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DBF188-99A6-4777-8385-D108E3A07200}" type="datetimeFigureOut">
              <a:rPr lang="en-CA" smtClean="0"/>
              <a:t>2016-02-27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36E9F30-41E9-4516-BBA7-7DAE47FEB92C}" type="slidenum">
              <a:rPr lang="en-CA" smtClean="0"/>
              <a:t>‹#›</a:t>
            </a:fld>
            <a:endParaRPr lang="en-CA"/>
          </a:p>
        </p:txBody>
      </p:sp>
    </p:spTree>
    <p:extLst>
      <p:ext uri="{BB962C8B-B14F-4D97-AF65-F5344CB8AC3E}">
        <p14:creationId xmlns:p14="http://schemas.microsoft.com/office/powerpoint/2010/main" val="3464737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DBF188-99A6-4777-8385-D108E3A07200}" type="datetimeFigureOut">
              <a:rPr lang="en-CA" smtClean="0"/>
              <a:t>2016-02-27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36E9F30-41E9-4516-BBA7-7DAE47FEB92C}" type="slidenum">
              <a:rPr lang="en-CA" smtClean="0"/>
              <a:t>‹#›</a:t>
            </a:fld>
            <a:endParaRPr lang="en-CA"/>
          </a:p>
        </p:txBody>
      </p:sp>
    </p:spTree>
    <p:extLst>
      <p:ext uri="{BB962C8B-B14F-4D97-AF65-F5344CB8AC3E}">
        <p14:creationId xmlns:p14="http://schemas.microsoft.com/office/powerpoint/2010/main" val="413989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DBF188-99A6-4777-8385-D108E3A07200}" type="datetimeFigureOut">
              <a:rPr lang="en-CA" smtClean="0"/>
              <a:t>2016-02-27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36E9F30-41E9-4516-BBA7-7DAE47FEB92C}" type="slidenum">
              <a:rPr lang="en-CA" smtClean="0"/>
              <a:t>‹#›</a:t>
            </a:fld>
            <a:endParaRPr lang="en-CA"/>
          </a:p>
        </p:txBody>
      </p:sp>
    </p:spTree>
    <p:extLst>
      <p:ext uri="{BB962C8B-B14F-4D97-AF65-F5344CB8AC3E}">
        <p14:creationId xmlns:p14="http://schemas.microsoft.com/office/powerpoint/2010/main" val="2007463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BF188-99A6-4777-8385-D108E3A07200}" type="datetimeFigureOut">
              <a:rPr lang="en-CA" smtClean="0"/>
              <a:t>2016-02-27</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E9F30-41E9-4516-BBA7-7DAE47FEB92C}" type="slidenum">
              <a:rPr lang="en-CA" smtClean="0"/>
              <a:t>‹#›</a:t>
            </a:fld>
            <a:endParaRPr lang="en-CA"/>
          </a:p>
        </p:txBody>
      </p:sp>
    </p:spTree>
    <p:extLst>
      <p:ext uri="{BB962C8B-B14F-4D97-AF65-F5344CB8AC3E}">
        <p14:creationId xmlns:p14="http://schemas.microsoft.com/office/powerpoint/2010/main" val="1263912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The story that ties it all together</a:t>
            </a:r>
            <a:endParaRPr lang="en-CA" dirty="0"/>
          </a:p>
        </p:txBody>
      </p:sp>
      <p:sp>
        <p:nvSpPr>
          <p:cNvPr id="3" name="Subtitle 2"/>
          <p:cNvSpPr>
            <a:spLocks noGrp="1"/>
          </p:cNvSpPr>
          <p:nvPr>
            <p:ph type="subTitle" idx="1"/>
          </p:nvPr>
        </p:nvSpPr>
        <p:spPr/>
        <p:txBody>
          <a:bodyPr/>
          <a:lstStyle/>
          <a:p>
            <a:r>
              <a:rPr lang="en-CA" dirty="0" smtClean="0"/>
              <a:t>This applies to the NICHES files that I sent you but </a:t>
            </a:r>
            <a:r>
              <a:rPr lang="en-CA" dirty="0" err="1" smtClean="0"/>
              <a:t>uyu</a:t>
            </a:r>
            <a:r>
              <a:rPr lang="en-CA" dirty="0" smtClean="0"/>
              <a:t> should read this first…</a:t>
            </a:r>
            <a:endParaRPr lang="en-CA" dirty="0"/>
          </a:p>
        </p:txBody>
      </p:sp>
    </p:spTree>
    <p:extLst>
      <p:ext uri="{BB962C8B-B14F-4D97-AF65-F5344CB8AC3E}">
        <p14:creationId xmlns:p14="http://schemas.microsoft.com/office/powerpoint/2010/main" val="2173082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609600"/>
            <a:ext cx="8305800" cy="556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p:cNvSpPr txBox="1"/>
          <p:nvPr/>
        </p:nvSpPr>
        <p:spPr>
          <a:xfrm>
            <a:off x="1143000" y="1371600"/>
            <a:ext cx="1716688" cy="369332"/>
          </a:xfrm>
          <a:prstGeom prst="rect">
            <a:avLst/>
          </a:prstGeom>
          <a:noFill/>
        </p:spPr>
        <p:txBody>
          <a:bodyPr wrap="none" rtlCol="0">
            <a:spAutoFit/>
          </a:bodyPr>
          <a:lstStyle/>
          <a:p>
            <a:r>
              <a:rPr lang="en-CA" dirty="0" smtClean="0"/>
              <a:t>Visionary Name </a:t>
            </a:r>
            <a:endParaRPr lang="en-CA" dirty="0"/>
          </a:p>
        </p:txBody>
      </p:sp>
      <p:sp>
        <p:nvSpPr>
          <p:cNvPr id="18" name="Rectangle 17"/>
          <p:cNvSpPr/>
          <p:nvPr/>
        </p:nvSpPr>
        <p:spPr>
          <a:xfrm>
            <a:off x="3200400" y="1371600"/>
            <a:ext cx="12954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smtClean="0"/>
              <a:t>Input: Time bid</a:t>
            </a:r>
            <a:endParaRPr lang="en-CA" sz="1400" dirty="0"/>
          </a:p>
        </p:txBody>
      </p:sp>
      <p:sp>
        <p:nvSpPr>
          <p:cNvPr id="19" name="TextBox 18"/>
          <p:cNvSpPr txBox="1"/>
          <p:nvPr/>
        </p:nvSpPr>
        <p:spPr>
          <a:xfrm>
            <a:off x="5334000" y="838200"/>
            <a:ext cx="3156954" cy="369332"/>
          </a:xfrm>
          <a:prstGeom prst="rect">
            <a:avLst/>
          </a:prstGeom>
          <a:noFill/>
        </p:spPr>
        <p:txBody>
          <a:bodyPr wrap="none" rtlCol="0">
            <a:spAutoFit/>
          </a:bodyPr>
          <a:lstStyle/>
          <a:p>
            <a:r>
              <a:rPr lang="en-CA" dirty="0" smtClean="0"/>
              <a:t>Influence created from Period 1</a:t>
            </a:r>
            <a:endParaRPr lang="en-CA" dirty="0"/>
          </a:p>
        </p:txBody>
      </p:sp>
      <p:sp>
        <p:nvSpPr>
          <p:cNvPr id="20" name="TextBox 19"/>
          <p:cNvSpPr txBox="1"/>
          <p:nvPr/>
        </p:nvSpPr>
        <p:spPr>
          <a:xfrm>
            <a:off x="5638800" y="1371600"/>
            <a:ext cx="2460866" cy="369332"/>
          </a:xfrm>
          <a:prstGeom prst="rect">
            <a:avLst/>
          </a:prstGeom>
          <a:noFill/>
          <a:ln>
            <a:solidFill>
              <a:schemeClr val="tx1"/>
            </a:solidFill>
          </a:ln>
        </p:spPr>
        <p:txBody>
          <a:bodyPr wrap="none" rtlCol="0">
            <a:spAutoFit/>
          </a:bodyPr>
          <a:lstStyle/>
          <a:p>
            <a:r>
              <a:rPr lang="en-CA" dirty="0" smtClean="0"/>
              <a:t>Number carried forward</a:t>
            </a:r>
            <a:endParaRPr lang="en-CA" dirty="0"/>
          </a:p>
        </p:txBody>
      </p:sp>
      <p:sp>
        <p:nvSpPr>
          <p:cNvPr id="21" name="TextBox 20"/>
          <p:cNvSpPr txBox="1"/>
          <p:nvPr/>
        </p:nvSpPr>
        <p:spPr>
          <a:xfrm>
            <a:off x="5638800" y="2069068"/>
            <a:ext cx="2460866" cy="369332"/>
          </a:xfrm>
          <a:prstGeom prst="rect">
            <a:avLst/>
          </a:prstGeom>
          <a:noFill/>
          <a:ln>
            <a:solidFill>
              <a:schemeClr val="tx1"/>
            </a:solidFill>
          </a:ln>
        </p:spPr>
        <p:txBody>
          <a:bodyPr wrap="none" rtlCol="0">
            <a:spAutoFit/>
          </a:bodyPr>
          <a:lstStyle/>
          <a:p>
            <a:r>
              <a:rPr lang="en-CA" dirty="0" smtClean="0"/>
              <a:t>Number carried forward</a:t>
            </a:r>
            <a:endParaRPr lang="en-CA" dirty="0"/>
          </a:p>
        </p:txBody>
      </p:sp>
      <p:sp>
        <p:nvSpPr>
          <p:cNvPr id="25" name="TextBox 24"/>
          <p:cNvSpPr txBox="1"/>
          <p:nvPr/>
        </p:nvSpPr>
        <p:spPr>
          <a:xfrm>
            <a:off x="5638800" y="4964668"/>
            <a:ext cx="2460866" cy="369332"/>
          </a:xfrm>
          <a:prstGeom prst="rect">
            <a:avLst/>
          </a:prstGeom>
          <a:noFill/>
          <a:ln>
            <a:solidFill>
              <a:schemeClr val="tx1"/>
            </a:solidFill>
          </a:ln>
        </p:spPr>
        <p:txBody>
          <a:bodyPr wrap="none" rtlCol="0">
            <a:spAutoFit/>
          </a:bodyPr>
          <a:lstStyle/>
          <a:p>
            <a:r>
              <a:rPr lang="en-CA" dirty="0" smtClean="0"/>
              <a:t>Number carried forward</a:t>
            </a:r>
            <a:endParaRPr lang="en-CA" dirty="0"/>
          </a:p>
        </p:txBody>
      </p:sp>
      <p:sp>
        <p:nvSpPr>
          <p:cNvPr id="27" name="TextBox 26"/>
          <p:cNvSpPr txBox="1"/>
          <p:nvPr/>
        </p:nvSpPr>
        <p:spPr>
          <a:xfrm>
            <a:off x="5638800" y="4278868"/>
            <a:ext cx="2460866" cy="369332"/>
          </a:xfrm>
          <a:prstGeom prst="rect">
            <a:avLst/>
          </a:prstGeom>
          <a:noFill/>
          <a:ln>
            <a:solidFill>
              <a:schemeClr val="tx1"/>
            </a:solidFill>
          </a:ln>
        </p:spPr>
        <p:txBody>
          <a:bodyPr wrap="none" rtlCol="0">
            <a:spAutoFit/>
          </a:bodyPr>
          <a:lstStyle/>
          <a:p>
            <a:r>
              <a:rPr lang="en-CA" dirty="0" smtClean="0"/>
              <a:t>Number carried forward</a:t>
            </a:r>
            <a:endParaRPr lang="en-CA" dirty="0"/>
          </a:p>
        </p:txBody>
      </p:sp>
      <p:sp>
        <p:nvSpPr>
          <p:cNvPr id="29" name="TextBox 28"/>
          <p:cNvSpPr txBox="1"/>
          <p:nvPr/>
        </p:nvSpPr>
        <p:spPr>
          <a:xfrm>
            <a:off x="5638800" y="3593068"/>
            <a:ext cx="2460866" cy="369332"/>
          </a:xfrm>
          <a:prstGeom prst="rect">
            <a:avLst/>
          </a:prstGeom>
          <a:noFill/>
          <a:ln>
            <a:solidFill>
              <a:schemeClr val="tx1"/>
            </a:solidFill>
          </a:ln>
        </p:spPr>
        <p:txBody>
          <a:bodyPr wrap="none" rtlCol="0">
            <a:spAutoFit/>
          </a:bodyPr>
          <a:lstStyle/>
          <a:p>
            <a:r>
              <a:rPr lang="en-CA" dirty="0" smtClean="0"/>
              <a:t>Number carried forward</a:t>
            </a:r>
            <a:endParaRPr lang="en-CA" dirty="0"/>
          </a:p>
        </p:txBody>
      </p:sp>
      <p:sp>
        <p:nvSpPr>
          <p:cNvPr id="31" name="TextBox 30"/>
          <p:cNvSpPr txBox="1"/>
          <p:nvPr/>
        </p:nvSpPr>
        <p:spPr>
          <a:xfrm>
            <a:off x="5638800" y="2819400"/>
            <a:ext cx="2460866" cy="369332"/>
          </a:xfrm>
          <a:prstGeom prst="rect">
            <a:avLst/>
          </a:prstGeom>
          <a:noFill/>
          <a:ln>
            <a:solidFill>
              <a:schemeClr val="tx1"/>
            </a:solidFill>
          </a:ln>
        </p:spPr>
        <p:txBody>
          <a:bodyPr wrap="none" rtlCol="0">
            <a:spAutoFit/>
          </a:bodyPr>
          <a:lstStyle/>
          <a:p>
            <a:r>
              <a:rPr lang="en-CA" dirty="0" smtClean="0"/>
              <a:t>Number carried forward</a:t>
            </a:r>
            <a:endParaRPr lang="en-CA" dirty="0"/>
          </a:p>
        </p:txBody>
      </p:sp>
      <p:sp>
        <p:nvSpPr>
          <p:cNvPr id="37" name="TextBox 36"/>
          <p:cNvSpPr txBox="1"/>
          <p:nvPr/>
        </p:nvSpPr>
        <p:spPr>
          <a:xfrm>
            <a:off x="685800" y="5672902"/>
            <a:ext cx="4941866" cy="369332"/>
          </a:xfrm>
          <a:prstGeom prst="rect">
            <a:avLst/>
          </a:prstGeom>
          <a:noFill/>
        </p:spPr>
        <p:txBody>
          <a:bodyPr wrap="none" rtlCol="0">
            <a:spAutoFit/>
          </a:bodyPr>
          <a:lstStyle/>
          <a:p>
            <a:r>
              <a:rPr lang="en-CA" dirty="0" smtClean="0"/>
              <a:t>Time available from Period 1 (cannot be exceeded)</a:t>
            </a:r>
            <a:endParaRPr lang="en-CA" dirty="0"/>
          </a:p>
        </p:txBody>
      </p:sp>
      <p:sp>
        <p:nvSpPr>
          <p:cNvPr id="38" name="Rectangle 37"/>
          <p:cNvSpPr/>
          <p:nvPr/>
        </p:nvSpPr>
        <p:spPr>
          <a:xfrm>
            <a:off x="6057900" y="5562600"/>
            <a:ext cx="2019300" cy="4992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Number of days carried forward</a:t>
            </a:r>
            <a:endParaRPr lang="en-CA" dirty="0">
              <a:solidFill>
                <a:schemeClr val="tx1"/>
              </a:solidFill>
            </a:endParaRPr>
          </a:p>
        </p:txBody>
      </p:sp>
      <p:sp>
        <p:nvSpPr>
          <p:cNvPr id="39" name="TextBox 38"/>
          <p:cNvSpPr txBox="1"/>
          <p:nvPr/>
        </p:nvSpPr>
        <p:spPr>
          <a:xfrm>
            <a:off x="1143000" y="2069068"/>
            <a:ext cx="1716688" cy="369332"/>
          </a:xfrm>
          <a:prstGeom prst="rect">
            <a:avLst/>
          </a:prstGeom>
          <a:noFill/>
        </p:spPr>
        <p:txBody>
          <a:bodyPr wrap="none" rtlCol="0">
            <a:spAutoFit/>
          </a:bodyPr>
          <a:lstStyle/>
          <a:p>
            <a:r>
              <a:rPr lang="en-CA" dirty="0" smtClean="0"/>
              <a:t>Visionary Name </a:t>
            </a:r>
            <a:endParaRPr lang="en-CA" dirty="0"/>
          </a:p>
        </p:txBody>
      </p:sp>
      <p:sp>
        <p:nvSpPr>
          <p:cNvPr id="40" name="TextBox 39"/>
          <p:cNvSpPr txBox="1"/>
          <p:nvPr/>
        </p:nvSpPr>
        <p:spPr>
          <a:xfrm>
            <a:off x="1143000" y="2831068"/>
            <a:ext cx="1716688" cy="369332"/>
          </a:xfrm>
          <a:prstGeom prst="rect">
            <a:avLst/>
          </a:prstGeom>
          <a:noFill/>
        </p:spPr>
        <p:txBody>
          <a:bodyPr wrap="none" rtlCol="0">
            <a:spAutoFit/>
          </a:bodyPr>
          <a:lstStyle/>
          <a:p>
            <a:r>
              <a:rPr lang="en-CA" dirty="0" smtClean="0"/>
              <a:t>Visionary Name </a:t>
            </a:r>
            <a:endParaRPr lang="en-CA" dirty="0"/>
          </a:p>
        </p:txBody>
      </p:sp>
      <p:sp>
        <p:nvSpPr>
          <p:cNvPr id="41" name="TextBox 40"/>
          <p:cNvSpPr txBox="1"/>
          <p:nvPr/>
        </p:nvSpPr>
        <p:spPr>
          <a:xfrm>
            <a:off x="1143000" y="3581400"/>
            <a:ext cx="1716688" cy="369332"/>
          </a:xfrm>
          <a:prstGeom prst="rect">
            <a:avLst/>
          </a:prstGeom>
          <a:noFill/>
        </p:spPr>
        <p:txBody>
          <a:bodyPr wrap="none" rtlCol="0">
            <a:spAutoFit/>
          </a:bodyPr>
          <a:lstStyle/>
          <a:p>
            <a:r>
              <a:rPr lang="en-CA" dirty="0" smtClean="0"/>
              <a:t>Visionary Name </a:t>
            </a:r>
            <a:endParaRPr lang="en-CA" dirty="0"/>
          </a:p>
        </p:txBody>
      </p:sp>
      <p:sp>
        <p:nvSpPr>
          <p:cNvPr id="42" name="TextBox 41"/>
          <p:cNvSpPr txBox="1"/>
          <p:nvPr/>
        </p:nvSpPr>
        <p:spPr>
          <a:xfrm>
            <a:off x="1143000" y="4343400"/>
            <a:ext cx="1716688" cy="369332"/>
          </a:xfrm>
          <a:prstGeom prst="rect">
            <a:avLst/>
          </a:prstGeom>
          <a:noFill/>
        </p:spPr>
        <p:txBody>
          <a:bodyPr wrap="none" rtlCol="0">
            <a:spAutoFit/>
          </a:bodyPr>
          <a:lstStyle/>
          <a:p>
            <a:r>
              <a:rPr lang="en-CA" dirty="0" smtClean="0"/>
              <a:t>Visionary Name </a:t>
            </a:r>
            <a:endParaRPr lang="en-CA" dirty="0"/>
          </a:p>
        </p:txBody>
      </p:sp>
      <p:sp>
        <p:nvSpPr>
          <p:cNvPr id="43" name="TextBox 42"/>
          <p:cNvSpPr txBox="1"/>
          <p:nvPr/>
        </p:nvSpPr>
        <p:spPr>
          <a:xfrm>
            <a:off x="1143000" y="5040868"/>
            <a:ext cx="1716688" cy="369332"/>
          </a:xfrm>
          <a:prstGeom prst="rect">
            <a:avLst/>
          </a:prstGeom>
          <a:noFill/>
        </p:spPr>
        <p:txBody>
          <a:bodyPr wrap="none" rtlCol="0">
            <a:spAutoFit/>
          </a:bodyPr>
          <a:lstStyle/>
          <a:p>
            <a:r>
              <a:rPr lang="en-CA" dirty="0" smtClean="0"/>
              <a:t>Visionary Name </a:t>
            </a:r>
            <a:endParaRPr lang="en-CA" dirty="0"/>
          </a:p>
        </p:txBody>
      </p:sp>
      <p:sp>
        <p:nvSpPr>
          <p:cNvPr id="44" name="TextBox 43"/>
          <p:cNvSpPr txBox="1"/>
          <p:nvPr/>
        </p:nvSpPr>
        <p:spPr>
          <a:xfrm>
            <a:off x="762000" y="6336268"/>
            <a:ext cx="7700441" cy="369332"/>
          </a:xfrm>
          <a:prstGeom prst="rect">
            <a:avLst/>
          </a:prstGeom>
          <a:noFill/>
        </p:spPr>
        <p:txBody>
          <a:bodyPr wrap="none" rtlCol="0">
            <a:spAutoFit/>
          </a:bodyPr>
          <a:lstStyle/>
          <a:p>
            <a:r>
              <a:rPr lang="en-CA" dirty="0" smtClean="0"/>
              <a:t>In the background $50,000 is charged to sales in the accounts for each bid made</a:t>
            </a:r>
            <a:endParaRPr lang="en-CA" dirty="0"/>
          </a:p>
        </p:txBody>
      </p:sp>
      <p:sp>
        <p:nvSpPr>
          <p:cNvPr id="45" name="TextBox 44"/>
          <p:cNvSpPr txBox="1"/>
          <p:nvPr/>
        </p:nvSpPr>
        <p:spPr>
          <a:xfrm>
            <a:off x="2819400" y="152400"/>
            <a:ext cx="4441344" cy="369332"/>
          </a:xfrm>
          <a:prstGeom prst="rect">
            <a:avLst/>
          </a:prstGeom>
          <a:noFill/>
        </p:spPr>
        <p:txBody>
          <a:bodyPr wrap="none" rtlCol="0">
            <a:spAutoFit/>
          </a:bodyPr>
          <a:lstStyle/>
          <a:p>
            <a:r>
              <a:rPr lang="en-CA" b="1" dirty="0" smtClean="0">
                <a:solidFill>
                  <a:srgbClr val="FF0000"/>
                </a:solidFill>
              </a:rPr>
              <a:t>DRAFT INTERFACE VISIONARY COMPETITION</a:t>
            </a:r>
            <a:endParaRPr lang="en-CA" b="1" dirty="0">
              <a:solidFill>
                <a:srgbClr val="FF0000"/>
              </a:solidFill>
            </a:endParaRPr>
          </a:p>
        </p:txBody>
      </p:sp>
      <p:sp>
        <p:nvSpPr>
          <p:cNvPr id="46" name="TextBox 45"/>
          <p:cNvSpPr txBox="1"/>
          <p:nvPr/>
        </p:nvSpPr>
        <p:spPr>
          <a:xfrm>
            <a:off x="2859688" y="838200"/>
            <a:ext cx="2057999" cy="369332"/>
          </a:xfrm>
          <a:prstGeom prst="rect">
            <a:avLst/>
          </a:prstGeom>
          <a:noFill/>
        </p:spPr>
        <p:txBody>
          <a:bodyPr wrap="none" rtlCol="0">
            <a:spAutoFit/>
          </a:bodyPr>
          <a:lstStyle/>
          <a:p>
            <a:r>
              <a:rPr lang="en-CA" dirty="0" smtClean="0"/>
              <a:t>INSERT DAYS TO BID</a:t>
            </a:r>
            <a:endParaRPr lang="en-CA" dirty="0"/>
          </a:p>
        </p:txBody>
      </p:sp>
      <p:sp>
        <p:nvSpPr>
          <p:cNvPr id="48" name="Rectangle 47"/>
          <p:cNvSpPr/>
          <p:nvPr/>
        </p:nvSpPr>
        <p:spPr>
          <a:xfrm>
            <a:off x="3200400" y="2069068"/>
            <a:ext cx="12954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smtClean="0"/>
              <a:t>Input: Time bid</a:t>
            </a:r>
            <a:endParaRPr lang="en-CA" sz="1400" dirty="0"/>
          </a:p>
        </p:txBody>
      </p:sp>
      <p:sp>
        <p:nvSpPr>
          <p:cNvPr id="49" name="Rectangle 48"/>
          <p:cNvSpPr/>
          <p:nvPr/>
        </p:nvSpPr>
        <p:spPr>
          <a:xfrm>
            <a:off x="3200400" y="2831068"/>
            <a:ext cx="12954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smtClean="0"/>
              <a:t>Input: Time bid</a:t>
            </a:r>
            <a:endParaRPr lang="en-CA" sz="1400" dirty="0"/>
          </a:p>
        </p:txBody>
      </p:sp>
      <p:sp>
        <p:nvSpPr>
          <p:cNvPr id="50" name="Rectangle 49"/>
          <p:cNvSpPr/>
          <p:nvPr/>
        </p:nvSpPr>
        <p:spPr>
          <a:xfrm>
            <a:off x="3200400" y="3581400"/>
            <a:ext cx="12954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smtClean="0"/>
              <a:t>Input: Time bid</a:t>
            </a:r>
            <a:endParaRPr lang="en-CA" sz="1400" dirty="0"/>
          </a:p>
        </p:txBody>
      </p:sp>
      <p:sp>
        <p:nvSpPr>
          <p:cNvPr id="51" name="Rectangle 50"/>
          <p:cNvSpPr/>
          <p:nvPr/>
        </p:nvSpPr>
        <p:spPr>
          <a:xfrm>
            <a:off x="3200400" y="4343400"/>
            <a:ext cx="12954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smtClean="0"/>
              <a:t>Input: Time bid</a:t>
            </a:r>
            <a:endParaRPr lang="en-CA" sz="1400" dirty="0"/>
          </a:p>
        </p:txBody>
      </p:sp>
      <p:sp>
        <p:nvSpPr>
          <p:cNvPr id="52" name="Rectangle 51"/>
          <p:cNvSpPr/>
          <p:nvPr/>
        </p:nvSpPr>
        <p:spPr>
          <a:xfrm>
            <a:off x="3200400" y="5029200"/>
            <a:ext cx="12954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smtClean="0"/>
              <a:t>Input: Time bid</a:t>
            </a:r>
            <a:endParaRPr lang="en-CA" sz="1400" dirty="0"/>
          </a:p>
        </p:txBody>
      </p:sp>
      <p:sp>
        <p:nvSpPr>
          <p:cNvPr id="53" name="TextBox 52"/>
          <p:cNvSpPr txBox="1"/>
          <p:nvPr/>
        </p:nvSpPr>
        <p:spPr>
          <a:xfrm>
            <a:off x="9296400" y="1740932"/>
            <a:ext cx="2868702" cy="2677656"/>
          </a:xfrm>
          <a:prstGeom prst="rect">
            <a:avLst/>
          </a:prstGeom>
          <a:noFill/>
        </p:spPr>
        <p:txBody>
          <a:bodyPr wrap="square" rtlCol="0">
            <a:spAutoFit/>
          </a:bodyPr>
          <a:lstStyle/>
          <a:p>
            <a:r>
              <a:rPr lang="en-CA" sz="2800" b="1" dirty="0" smtClean="0"/>
              <a:t>THESE CARRY FORWARD NUMBERS ARE NEEDED TO MAKE A GOOD DECISION</a:t>
            </a:r>
            <a:endParaRPr lang="en-CA" sz="2800" b="1" dirty="0"/>
          </a:p>
        </p:txBody>
      </p:sp>
    </p:spTree>
    <p:extLst>
      <p:ext uri="{BB962C8B-B14F-4D97-AF65-F5344CB8AC3E}">
        <p14:creationId xmlns:p14="http://schemas.microsoft.com/office/powerpoint/2010/main" val="2906972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 may as well continue…</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In Period 4, the players must decide which niches they want to compete in – you have done that interface</a:t>
            </a:r>
          </a:p>
          <a:p>
            <a:r>
              <a:rPr lang="en-CA" dirty="0" smtClean="0"/>
              <a:t>For each niche they select there may or may not be competitors who have also selected it.</a:t>
            </a:r>
          </a:p>
          <a:p>
            <a:r>
              <a:rPr lang="en-CA" dirty="0" smtClean="0"/>
              <a:t>Each niche competitor is seeking a share of the customers allocated to that niche (these numbers are in the NICHES excel file in TABS: new product logic and NewCo P4 on. </a:t>
            </a:r>
          </a:p>
          <a:p>
            <a:r>
              <a:rPr lang="en-CA" dirty="0" smtClean="0"/>
              <a:t>This competition happens as follows</a:t>
            </a:r>
          </a:p>
          <a:p>
            <a:pPr lvl="1"/>
            <a:r>
              <a:rPr lang="en-CA" dirty="0" smtClean="0"/>
              <a:t>See over…</a:t>
            </a:r>
            <a:endParaRPr lang="en-CA" dirty="0"/>
          </a:p>
        </p:txBody>
      </p:sp>
    </p:spTree>
    <p:extLst>
      <p:ext uri="{BB962C8B-B14F-4D97-AF65-F5344CB8AC3E}">
        <p14:creationId xmlns:p14="http://schemas.microsoft.com/office/powerpoint/2010/main" val="1052540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Continuation 2</a:t>
            </a:r>
            <a:endParaRPr lang="en-CA" dirty="0"/>
          </a:p>
        </p:txBody>
      </p:sp>
      <p:sp>
        <p:nvSpPr>
          <p:cNvPr id="3" name="Content Placeholder 2"/>
          <p:cNvSpPr>
            <a:spLocks noGrp="1"/>
          </p:cNvSpPr>
          <p:nvPr>
            <p:ph idx="1"/>
          </p:nvPr>
        </p:nvSpPr>
        <p:spPr/>
        <p:txBody>
          <a:bodyPr>
            <a:normAutofit fontScale="70000" lnSpcReduction="20000"/>
          </a:bodyPr>
          <a:lstStyle/>
          <a:p>
            <a:r>
              <a:rPr lang="en-CA" dirty="0" smtClean="0"/>
              <a:t>Each competitor builds strength in the niche by taking actions, committing discretionary expenditure, hiring people, etc. that build their competence index by function and dollars committed to each function (see table in NICHES excel file under </a:t>
            </a:r>
            <a:r>
              <a:rPr lang="en-CA" dirty="0" smtClean="0"/>
              <a:t>new product logic and NewCo P4 on</a:t>
            </a:r>
            <a:r>
              <a:rPr lang="en-CA" dirty="0" smtClean="0"/>
              <a:t>). You have built all these interfaces already</a:t>
            </a:r>
          </a:p>
          <a:p>
            <a:r>
              <a:rPr lang="en-CA" dirty="0" smtClean="0"/>
              <a:t>These numbers are combined and weighted differently in each period</a:t>
            </a:r>
          </a:p>
          <a:p>
            <a:r>
              <a:rPr lang="en-CA" dirty="0" smtClean="0"/>
              <a:t>To see this go to the NICHES excel file tabs:  </a:t>
            </a:r>
            <a:r>
              <a:rPr lang="en-CA" dirty="0" smtClean="0"/>
              <a:t>new product logic and NewCo P4 on. There is extensive explanation there </a:t>
            </a:r>
            <a:r>
              <a:rPr lang="en-CA" dirty="0" smtClean="0"/>
              <a:t>also.</a:t>
            </a:r>
          </a:p>
          <a:p>
            <a:r>
              <a:rPr lang="en-CA" b="1" dirty="0" smtClean="0">
                <a:solidFill>
                  <a:srgbClr val="FF0000"/>
                </a:solidFill>
              </a:rPr>
              <a:t>Finally, the player’s total in each niche is amplified by the level of LEGITIMACY  the player has in that niche (see sources of legitimacy earlier)</a:t>
            </a:r>
          </a:p>
          <a:p>
            <a:r>
              <a:rPr lang="en-CA" dirty="0" smtClean="0"/>
              <a:t>The Grand Total strength in each niche for each competitor is compared and share in that niche allocated by proportion.</a:t>
            </a:r>
          </a:p>
        </p:txBody>
      </p:sp>
    </p:spTree>
    <p:extLst>
      <p:ext uri="{BB962C8B-B14F-4D97-AF65-F5344CB8AC3E}">
        <p14:creationId xmlns:p14="http://schemas.microsoft.com/office/powerpoint/2010/main" val="1969131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Finally…</a:t>
            </a:r>
            <a:endParaRPr lang="en-CA" dirty="0"/>
          </a:p>
        </p:txBody>
      </p:sp>
      <p:sp>
        <p:nvSpPr>
          <p:cNvPr id="3" name="Content Placeholder 2"/>
          <p:cNvSpPr>
            <a:spLocks noGrp="1"/>
          </p:cNvSpPr>
          <p:nvPr>
            <p:ph idx="1"/>
          </p:nvPr>
        </p:nvSpPr>
        <p:spPr/>
        <p:txBody>
          <a:bodyPr/>
          <a:lstStyle/>
          <a:p>
            <a:r>
              <a:rPr lang="en-CA" dirty="0" smtClean="0"/>
              <a:t>I have focused here on the NewCo</a:t>
            </a:r>
          </a:p>
          <a:p>
            <a:r>
              <a:rPr lang="en-CA" dirty="0" smtClean="0"/>
              <a:t>But the </a:t>
            </a:r>
            <a:r>
              <a:rPr lang="en-CA" b="1" dirty="0" smtClean="0">
                <a:solidFill>
                  <a:srgbClr val="FF0000"/>
                </a:solidFill>
              </a:rPr>
              <a:t>EXACT</a:t>
            </a:r>
            <a:r>
              <a:rPr lang="en-CA" dirty="0" smtClean="0">
                <a:solidFill>
                  <a:srgbClr val="FF0000"/>
                </a:solidFill>
              </a:rPr>
              <a:t> </a:t>
            </a:r>
            <a:r>
              <a:rPr lang="en-CA" dirty="0" smtClean="0"/>
              <a:t>same basic logic for the growth period applies to Periods 5 to end of the LegacyCo</a:t>
            </a:r>
          </a:p>
          <a:p>
            <a:r>
              <a:rPr lang="en-CA" dirty="0" smtClean="0"/>
              <a:t>The only difference is the starting legitimacy. This is a given number that is specified in the NICHES excel files under the Legacy tabs</a:t>
            </a:r>
            <a:endParaRPr lang="en-CA" dirty="0"/>
          </a:p>
        </p:txBody>
      </p:sp>
    </p:spTree>
    <p:extLst>
      <p:ext uri="{BB962C8B-B14F-4D97-AF65-F5344CB8AC3E}">
        <p14:creationId xmlns:p14="http://schemas.microsoft.com/office/powerpoint/2010/main" val="810729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Underlying Game Logic (1)</a:t>
            </a:r>
            <a:endParaRPr lang="en-CA" dirty="0"/>
          </a:p>
        </p:txBody>
      </p:sp>
      <p:sp>
        <p:nvSpPr>
          <p:cNvPr id="3" name="Content Placeholder 2"/>
          <p:cNvSpPr>
            <a:spLocks noGrp="1"/>
          </p:cNvSpPr>
          <p:nvPr>
            <p:ph idx="1"/>
          </p:nvPr>
        </p:nvSpPr>
        <p:spPr>
          <a:xfrm>
            <a:off x="457200" y="1371600"/>
            <a:ext cx="8229600" cy="5257800"/>
          </a:xfrm>
        </p:spPr>
        <p:txBody>
          <a:bodyPr>
            <a:normAutofit lnSpcReduction="10000"/>
          </a:bodyPr>
          <a:lstStyle/>
          <a:p>
            <a:r>
              <a:rPr lang="en-CA" dirty="0" smtClean="0"/>
              <a:t>The underlying theory in the NewCo game is that developing a product and taking it to market is a SOCIAL PROCESS around the idea of LEGITIMACY. </a:t>
            </a:r>
          </a:p>
          <a:p>
            <a:r>
              <a:rPr lang="en-CA" dirty="0" smtClean="0"/>
              <a:t>It is about a version of ‘word of mouth’ recommendation that influences key purchase decisions</a:t>
            </a:r>
            <a:endParaRPr lang="en-CA" dirty="0"/>
          </a:p>
          <a:p>
            <a:r>
              <a:rPr lang="en-CA" dirty="0" smtClean="0"/>
              <a:t>This process pervades the whole game from start to finish. However, the LEGITIMACY construct manifests differently in different periods</a:t>
            </a:r>
          </a:p>
          <a:p>
            <a:endParaRPr lang="en-CA" dirty="0"/>
          </a:p>
        </p:txBody>
      </p:sp>
    </p:spTree>
    <p:extLst>
      <p:ext uri="{BB962C8B-B14F-4D97-AF65-F5344CB8AC3E}">
        <p14:creationId xmlns:p14="http://schemas.microsoft.com/office/powerpoint/2010/main" val="889612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underlying game logic 1a</a:t>
            </a:r>
            <a:endParaRPr lang="en-CA" dirty="0"/>
          </a:p>
        </p:txBody>
      </p:sp>
      <p:sp>
        <p:nvSpPr>
          <p:cNvPr id="3" name="Content Placeholder 2"/>
          <p:cNvSpPr>
            <a:spLocks noGrp="1"/>
          </p:cNvSpPr>
          <p:nvPr>
            <p:ph idx="1"/>
          </p:nvPr>
        </p:nvSpPr>
        <p:spPr>
          <a:xfrm>
            <a:off x="457200" y="1219200"/>
            <a:ext cx="8229600" cy="5334000"/>
          </a:xfrm>
        </p:spPr>
        <p:txBody>
          <a:bodyPr>
            <a:normAutofit fontScale="62500" lnSpcReduction="20000"/>
          </a:bodyPr>
          <a:lstStyle/>
          <a:p>
            <a:pPr marL="0" indent="0">
              <a:buNone/>
            </a:pPr>
            <a:r>
              <a:rPr lang="en-CA" dirty="0" smtClean="0"/>
              <a:t>In the early periods</a:t>
            </a:r>
          </a:p>
          <a:p>
            <a:r>
              <a:rPr lang="en-CA" dirty="0" smtClean="0"/>
              <a:t>The development company seeks to appear a ‘LEGITIMATE’ player in the market so that it can attract business visionaries to work with it to create the product.  This it does by putting together a team of salespeople and developers who are recognized as competent by particular visionaries. Outside experts vouching for the technology amplify the visionary’s belief in the developing company adding to the perceived LEGITIMACY of NewCo and so the influence NewCo wields in the sales process.</a:t>
            </a:r>
          </a:p>
          <a:p>
            <a:r>
              <a:rPr lang="en-CA" dirty="0" smtClean="0"/>
              <a:t>All this is captured in the NEGOTIATION by seeking to transfer particular individuals from LegacyCo. Each individual contributes differently to building influence with different visionaries.</a:t>
            </a:r>
          </a:p>
          <a:p>
            <a:r>
              <a:rPr lang="en-CA" dirty="0" smtClean="0"/>
              <a:t>It is also part of the theory underlying the game that visionaries DEMAND dedicated development time to mould the product to their specific needs. A player’s willingness to offer that time </a:t>
            </a:r>
            <a:r>
              <a:rPr lang="en-CA" dirty="0" smtClean="0"/>
              <a:t>manifests commitment to the visionary and so amplifies his/her LEGITIMACY in the eyes of the visionary.</a:t>
            </a:r>
          </a:p>
          <a:p>
            <a:r>
              <a:rPr lang="en-CA" dirty="0" smtClean="0"/>
              <a:t>Hence, in the Period 1 negotiation players seek to fund a development team of individuals that can dedicate 100days each to specified visionaries. This is a BANK OF TIME that can be drawn on in the Period 2 visionary competition</a:t>
            </a:r>
          </a:p>
        </p:txBody>
      </p:sp>
    </p:spTree>
    <p:extLst>
      <p:ext uri="{BB962C8B-B14F-4D97-AF65-F5344CB8AC3E}">
        <p14:creationId xmlns:p14="http://schemas.microsoft.com/office/powerpoint/2010/main" val="1090596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Logic (2)</a:t>
            </a:r>
            <a:endParaRPr lang="en-CA" dirty="0"/>
          </a:p>
        </p:txBody>
      </p:sp>
      <p:sp>
        <p:nvSpPr>
          <p:cNvPr id="3" name="Content Placeholder 2"/>
          <p:cNvSpPr>
            <a:spLocks noGrp="1"/>
          </p:cNvSpPr>
          <p:nvPr>
            <p:ph idx="1"/>
          </p:nvPr>
        </p:nvSpPr>
        <p:spPr/>
        <p:txBody>
          <a:bodyPr>
            <a:normAutofit fontScale="70000" lnSpcReduction="20000"/>
          </a:bodyPr>
          <a:lstStyle/>
          <a:p>
            <a:r>
              <a:rPr lang="en-CA" dirty="0" smtClean="0"/>
              <a:t>In period 2, the players try to form relationships with particular visionaries</a:t>
            </a:r>
          </a:p>
          <a:p>
            <a:r>
              <a:rPr lang="en-CA" dirty="0" smtClean="0"/>
              <a:t>The decision criterion is the influence a player has developed over a particular visionary in Period 1 (perceived LEGITIMACY) multiplied by the number of days the player bids for that particular visionary.</a:t>
            </a:r>
          </a:p>
          <a:p>
            <a:r>
              <a:rPr lang="en-CA" dirty="0" smtClean="0"/>
              <a:t>Once a visionary is ‘won’, the LEGITIMACY logic proceeds as follows:</a:t>
            </a:r>
          </a:p>
          <a:p>
            <a:pPr lvl="1"/>
            <a:r>
              <a:rPr lang="en-CA" dirty="0" smtClean="0"/>
              <a:t>Each visionary has a different degree of perceived LEGITIMACY in each of the 3 niches in the market – these appear in period 4</a:t>
            </a:r>
          </a:p>
          <a:p>
            <a:pPr lvl="1"/>
            <a:r>
              <a:rPr lang="en-CA" dirty="0" smtClean="0"/>
              <a:t>This is embedded in the game as a table of nominal numbers (these numbers are in the NICHES excel file under the Newco tabs</a:t>
            </a:r>
          </a:p>
          <a:p>
            <a:pPr lvl="1"/>
            <a:r>
              <a:rPr lang="en-CA" dirty="0" smtClean="0"/>
              <a:t>If by chance a player lands more than one visionary with influence over a particular niche their legitimacy numbers are combined</a:t>
            </a:r>
          </a:p>
          <a:p>
            <a:pPr lvl="1"/>
            <a:r>
              <a:rPr lang="en-CA" dirty="0" smtClean="0"/>
              <a:t>These numbers are carried forward to Period 4 where they are used to influence the market share calculation.</a:t>
            </a:r>
          </a:p>
          <a:p>
            <a:pPr lvl="1"/>
            <a:endParaRPr lang="en-CA" dirty="0" smtClean="0"/>
          </a:p>
          <a:p>
            <a:endParaRPr lang="en-CA" dirty="0"/>
          </a:p>
        </p:txBody>
      </p:sp>
    </p:spTree>
    <p:extLst>
      <p:ext uri="{BB962C8B-B14F-4D97-AF65-F5344CB8AC3E}">
        <p14:creationId xmlns:p14="http://schemas.microsoft.com/office/powerpoint/2010/main" val="1583418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Logic (3)</a:t>
            </a:r>
            <a:endParaRPr lang="en-CA" dirty="0"/>
          </a:p>
        </p:txBody>
      </p:sp>
      <p:sp>
        <p:nvSpPr>
          <p:cNvPr id="3" name="Content Placeholder 2"/>
          <p:cNvSpPr>
            <a:spLocks noGrp="1"/>
          </p:cNvSpPr>
          <p:nvPr>
            <p:ph idx="1"/>
          </p:nvPr>
        </p:nvSpPr>
        <p:spPr/>
        <p:txBody>
          <a:bodyPr>
            <a:normAutofit fontScale="77500" lnSpcReduction="20000"/>
          </a:bodyPr>
          <a:lstStyle/>
          <a:p>
            <a:r>
              <a:rPr lang="en-CA" dirty="0" smtClean="0"/>
              <a:t>So in Period 4, the players are trying to compete at the start of the secular growth curve</a:t>
            </a:r>
          </a:p>
          <a:p>
            <a:r>
              <a:rPr lang="en-CA" dirty="0" smtClean="0"/>
              <a:t>The players can take specific actions, spend discretionary dollars etc. to build their position in their selected niches</a:t>
            </a:r>
          </a:p>
          <a:p>
            <a:r>
              <a:rPr lang="en-CA" dirty="0" smtClean="0"/>
              <a:t>When calculating market share the computer uses a method specified in the excel files for Niches. </a:t>
            </a:r>
            <a:endParaRPr lang="en-CA" dirty="0"/>
          </a:p>
          <a:p>
            <a:r>
              <a:rPr lang="en-CA" dirty="0" smtClean="0"/>
              <a:t>The LEGITIMACY construct is captured by multiplying the market share strength by the LEGITIMACY gained from the visionaries in that niche.</a:t>
            </a:r>
          </a:p>
          <a:p>
            <a:r>
              <a:rPr lang="en-CA" dirty="0" smtClean="0">
                <a:solidFill>
                  <a:srgbClr val="FF0000"/>
                </a:solidFill>
              </a:rPr>
              <a:t>In all subsequent periods the LEGITIMACY FACTOR is based on the number of customers the player won in that niche in the prior period</a:t>
            </a:r>
            <a:r>
              <a:rPr lang="en-CA" dirty="0" smtClean="0"/>
              <a:t>.</a:t>
            </a:r>
            <a:endParaRPr lang="en-CA" dirty="0"/>
          </a:p>
        </p:txBody>
      </p:sp>
    </p:spTree>
    <p:extLst>
      <p:ext uri="{BB962C8B-B14F-4D97-AF65-F5344CB8AC3E}">
        <p14:creationId xmlns:p14="http://schemas.microsoft.com/office/powerpoint/2010/main" val="565775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Summary of Sources of LEGITIMACY</a:t>
            </a:r>
            <a:endParaRPr lang="en-CA" dirty="0"/>
          </a:p>
        </p:txBody>
      </p:sp>
      <p:sp>
        <p:nvSpPr>
          <p:cNvPr id="5" name="Content Placeholder 4"/>
          <p:cNvSpPr>
            <a:spLocks noGrp="1"/>
          </p:cNvSpPr>
          <p:nvPr>
            <p:ph idx="1"/>
          </p:nvPr>
        </p:nvSpPr>
        <p:spPr/>
        <p:txBody>
          <a:bodyPr>
            <a:normAutofit fontScale="62500" lnSpcReduction="20000"/>
          </a:bodyPr>
          <a:lstStyle/>
          <a:p>
            <a:r>
              <a:rPr lang="en-CA" dirty="0" smtClean="0"/>
              <a:t>Period 1</a:t>
            </a:r>
          </a:p>
          <a:p>
            <a:pPr lvl="1"/>
            <a:r>
              <a:rPr lang="en-CA" dirty="0" smtClean="0"/>
              <a:t>LEGITIMACY IN THE MARKET: represented by the influence sales and developers from LegacyCo have over different visionaries. This is carried forward into the competition in period 2</a:t>
            </a:r>
          </a:p>
          <a:p>
            <a:r>
              <a:rPr lang="en-CA" dirty="0" smtClean="0"/>
              <a:t>Period 2</a:t>
            </a:r>
          </a:p>
          <a:p>
            <a:pPr lvl="1"/>
            <a:r>
              <a:rPr lang="en-CA" dirty="0" smtClean="0"/>
              <a:t>LEGITIMACY WITH VISIONARIES: is represented by the influence gathered in Period 1 multiplied by the time the payer is willing to commit</a:t>
            </a:r>
          </a:p>
          <a:p>
            <a:r>
              <a:rPr lang="en-CA" dirty="0" smtClean="0"/>
              <a:t>Period 4</a:t>
            </a:r>
          </a:p>
          <a:p>
            <a:pPr lvl="1"/>
            <a:r>
              <a:rPr lang="en-CA" dirty="0" smtClean="0"/>
              <a:t>LEGITIMACY IN THE MARKET: is represented by the nominal numbers the game allocates to particular visionaries. This number is used to amplify the player’s market strength in the market share calculation for each niche</a:t>
            </a:r>
          </a:p>
          <a:p>
            <a:r>
              <a:rPr lang="en-CA" dirty="0" smtClean="0"/>
              <a:t>Period 5 and onward to the end</a:t>
            </a:r>
          </a:p>
          <a:p>
            <a:pPr lvl="1"/>
            <a:r>
              <a:rPr lang="en-CA" dirty="0" smtClean="0"/>
              <a:t>LEGITIMACY IN EACH NICHE: is represented by the number of customers a player has landed on the prior period in each niche</a:t>
            </a:r>
            <a:endParaRPr lang="en-CA" dirty="0"/>
          </a:p>
        </p:txBody>
      </p:sp>
    </p:spTree>
    <p:extLst>
      <p:ext uri="{BB962C8B-B14F-4D97-AF65-F5344CB8AC3E}">
        <p14:creationId xmlns:p14="http://schemas.microsoft.com/office/powerpoint/2010/main" val="3758431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IN EACH PERIOD…</a:t>
            </a:r>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577468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Period 1: The Negotiation</a:t>
            </a:r>
            <a:endParaRPr lang="en-CA" dirty="0"/>
          </a:p>
        </p:txBody>
      </p:sp>
      <p:sp>
        <p:nvSpPr>
          <p:cNvPr id="3" name="Content Placeholder 2"/>
          <p:cNvSpPr>
            <a:spLocks noGrp="1"/>
          </p:cNvSpPr>
          <p:nvPr>
            <p:ph idx="1"/>
          </p:nvPr>
        </p:nvSpPr>
        <p:spPr>
          <a:xfrm>
            <a:off x="457200" y="1600200"/>
            <a:ext cx="8229600" cy="5105400"/>
          </a:xfrm>
        </p:spPr>
        <p:txBody>
          <a:bodyPr>
            <a:normAutofit fontScale="62500" lnSpcReduction="20000"/>
          </a:bodyPr>
          <a:lstStyle/>
          <a:p>
            <a:pPr marL="514350" indent="-514350">
              <a:buFont typeface="+mj-lt"/>
              <a:buAutoNum type="arabicPeriod"/>
            </a:pPr>
            <a:r>
              <a:rPr lang="en-CA" dirty="0" smtClean="0"/>
              <a:t>Each combination of sales/developers/outside expert creates a different number that represents the influence that combination has over each of the 6 potential visionaries (PERCEIVED LEGITIMACY). Each of these total/final influence numbers must be captured and carried forward to period 2</a:t>
            </a:r>
          </a:p>
          <a:p>
            <a:pPr marL="514350" indent="-514350">
              <a:buFont typeface="+mj-lt"/>
              <a:buAutoNum type="arabicPeriod"/>
            </a:pPr>
            <a:r>
              <a:rPr lang="en-CA" dirty="0" smtClean="0"/>
              <a:t>The players need product development time they can commit to entice a visionary to work with them.</a:t>
            </a:r>
          </a:p>
          <a:p>
            <a:pPr marL="914400" lvl="1" indent="-514350">
              <a:buFont typeface="+mj-lt"/>
              <a:buAutoNum type="arabicPeriod"/>
            </a:pPr>
            <a:r>
              <a:rPr lang="en-CA" b="1" dirty="0" smtClean="0">
                <a:solidFill>
                  <a:srgbClr val="FF0000"/>
                </a:solidFill>
              </a:rPr>
              <a:t>This is done by specifying a number of development people each worth a nominal 100 days of available development time. This number (team size times 100) must be captured and carried forward to period 2</a:t>
            </a:r>
          </a:p>
          <a:p>
            <a:pPr marL="914400" lvl="1" indent="-514350">
              <a:buFont typeface="+mj-lt"/>
              <a:buAutoNum type="arabicPeriod"/>
            </a:pPr>
            <a:r>
              <a:rPr lang="en-CA" b="1" dirty="0" smtClean="0">
                <a:solidFill>
                  <a:srgbClr val="FF0000"/>
                </a:solidFill>
              </a:rPr>
              <a:t>The number specified becomes the size of the workforce in product development (workforce function). There the workforce function costs it and the cost is transferred to the accounts under product development. this workforce persists in the workforce function for the following periods unless changed by a player in the normal way the workforce function works</a:t>
            </a:r>
          </a:p>
          <a:p>
            <a:pPr marL="914400" lvl="1" indent="-514350">
              <a:buFont typeface="+mj-lt"/>
              <a:buAutoNum type="arabicPeriod"/>
            </a:pPr>
            <a:r>
              <a:rPr lang="en-CA" b="1" dirty="0" smtClean="0">
                <a:solidFill>
                  <a:srgbClr val="FF0000"/>
                </a:solidFill>
              </a:rPr>
              <a:t>In addition, the cost of these people is captured in the negotiation.</a:t>
            </a:r>
          </a:p>
          <a:p>
            <a:pPr marL="514350" indent="-514350">
              <a:buFont typeface="+mj-lt"/>
              <a:buAutoNum type="arabicPeriod"/>
            </a:pPr>
            <a:r>
              <a:rPr lang="en-CA" dirty="0" smtClean="0"/>
              <a:t>Finally, in the negotiation, NewCo requests money to support the cost of sales pitches in period 2. </a:t>
            </a:r>
            <a:endParaRPr lang="en-CA" dirty="0"/>
          </a:p>
        </p:txBody>
      </p:sp>
    </p:spTree>
    <p:extLst>
      <p:ext uri="{BB962C8B-B14F-4D97-AF65-F5344CB8AC3E}">
        <p14:creationId xmlns:p14="http://schemas.microsoft.com/office/powerpoint/2010/main" val="1907109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Period 2: The Competition</a:t>
            </a:r>
            <a:endParaRPr lang="en-CA" dirty="0"/>
          </a:p>
        </p:txBody>
      </p:sp>
      <p:sp>
        <p:nvSpPr>
          <p:cNvPr id="3" name="Content Placeholder 2"/>
          <p:cNvSpPr>
            <a:spLocks noGrp="1"/>
          </p:cNvSpPr>
          <p:nvPr>
            <p:ph idx="1"/>
          </p:nvPr>
        </p:nvSpPr>
        <p:spPr/>
        <p:txBody>
          <a:bodyPr>
            <a:normAutofit fontScale="55000" lnSpcReduction="20000"/>
          </a:bodyPr>
          <a:lstStyle/>
          <a:p>
            <a:r>
              <a:rPr lang="en-CA" dirty="0" smtClean="0"/>
              <a:t>The list of visionaries comes up. Each player/competitor decides which visionaries they would like to try to work with. </a:t>
            </a:r>
          </a:p>
          <a:p>
            <a:r>
              <a:rPr lang="en-CA" dirty="0" smtClean="0"/>
              <a:t>They capture their ‘bid’ in the interface by specifying the amount of development time they are willing to dedicate. Each time they commit development time it is taken from the amount created in period 1. This means in Period 2 the players need to know how much time they created. They must not be able to bid more time than they created.</a:t>
            </a:r>
          </a:p>
          <a:p>
            <a:r>
              <a:rPr lang="en-CA" dirty="0" smtClean="0"/>
              <a:t>To support their bid decision it would be nice if the influence number they created for each visionary in Period 1 could be carried forward and recorded on the interface.</a:t>
            </a:r>
          </a:p>
          <a:p>
            <a:r>
              <a:rPr lang="en-CA" dirty="0" smtClean="0"/>
              <a:t>Each time the player makes a bid (inserts time) the sales line in the accounts is charged a fee of $50,000.</a:t>
            </a:r>
          </a:p>
          <a:p>
            <a:r>
              <a:rPr lang="en-CA" dirty="0" smtClean="0"/>
              <a:t>Once all the bids made and submitted for all competitors, the computer allocated the visionaries based on the following number – influence multiplied by time. Any ties are broken by the first to submit.</a:t>
            </a:r>
          </a:p>
          <a:p>
            <a:r>
              <a:rPr lang="en-CA" dirty="0" smtClean="0"/>
              <a:t>Note: each visionary has a specified LEGITIMACY with each market niche. The legitimacy number for the visionary a player captures is carried forward to period 4 where it will influence the market share they gain</a:t>
            </a:r>
          </a:p>
          <a:p>
            <a:endParaRPr lang="en-CA" dirty="0"/>
          </a:p>
        </p:txBody>
      </p:sp>
    </p:spTree>
    <p:extLst>
      <p:ext uri="{BB962C8B-B14F-4D97-AF65-F5344CB8AC3E}">
        <p14:creationId xmlns:p14="http://schemas.microsoft.com/office/powerpoint/2010/main" val="1367700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1513</Words>
  <Application>Microsoft Office PowerPoint</Application>
  <PresentationFormat>On-screen Show (4:3)</PresentationFormat>
  <Paragraphs>91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The story that ties it all together</vt:lpstr>
      <vt:lpstr>The Underlying Game Logic (1)</vt:lpstr>
      <vt:lpstr>The underlying game logic 1a</vt:lpstr>
      <vt:lpstr>Logic (2)</vt:lpstr>
      <vt:lpstr>Logic (3)</vt:lpstr>
      <vt:lpstr>Summary of Sources of LEGITIMACY</vt:lpstr>
      <vt:lpstr>SO IN EACH PERIOD…</vt:lpstr>
      <vt:lpstr>Period 1: The Negotiation</vt:lpstr>
      <vt:lpstr>Period 2: The Competition</vt:lpstr>
      <vt:lpstr>PowerPoint Presentation</vt:lpstr>
      <vt:lpstr>I may as well continue…</vt:lpstr>
      <vt:lpstr>Continuation 2</vt:lpstr>
      <vt:lpstr>Finally…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dc:creator>
  <cp:lastModifiedBy>Michael</cp:lastModifiedBy>
  <cp:revision>14</cp:revision>
  <dcterms:created xsi:type="dcterms:W3CDTF">2016-02-27T16:04:46Z</dcterms:created>
  <dcterms:modified xsi:type="dcterms:W3CDTF">2016-02-27T18:01:12Z</dcterms:modified>
</cp:coreProperties>
</file>