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2016-02-15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42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2016-02-15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227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2016-02-15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975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2016-02-15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252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2016-02-15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75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2016-02-15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739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2016-02-15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05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2016-02-15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70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2016-02-15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177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2016-02-15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54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2016-02-15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67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2D5E-66BF-4F34-83D9-3C527CB4250C}" type="datetimeFigureOut">
              <a:rPr lang="en-CA" smtClean="0"/>
              <a:t>2016-02-15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08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Notes on Legacy Workforce Function (1)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47" y="1524000"/>
            <a:ext cx="8229600" cy="4114800"/>
          </a:xfrm>
        </p:spPr>
        <p:txBody>
          <a:bodyPr>
            <a:noAutofit/>
          </a:bodyPr>
          <a:lstStyle/>
          <a:p>
            <a:r>
              <a:rPr lang="en-CA" sz="1500" dirty="0" smtClean="0"/>
              <a:t>LegacyCo is given a starting workforce in period 1 (assumed to be the ending workforce from prior period. . Players then use the interface to generate a workforce for the period and onward.</a:t>
            </a:r>
          </a:p>
          <a:p>
            <a:r>
              <a:rPr lang="en-CA" sz="1500" dirty="0" smtClean="0"/>
              <a:t>HR recommended workforce = f(total expected sales in the coming period)</a:t>
            </a:r>
          </a:p>
          <a:p>
            <a:pPr lvl="1"/>
            <a:r>
              <a:rPr lang="en-CA" sz="1500" dirty="0">
                <a:latin typeface="Arial" panose="020B0604020202020204" pitchFamily="34" charset="0"/>
                <a:cs typeface="Arial" panose="020B0604020202020204" pitchFamily="34" charset="0"/>
              </a:rPr>
              <a:t>Marketing = 1 person per $ </a:t>
            </a:r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1,000,000 of sales*</a:t>
            </a:r>
            <a:endParaRPr lang="en-CA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sz="1500" dirty="0">
                <a:latin typeface="Arial" panose="020B0604020202020204" pitchFamily="34" charset="0"/>
                <a:cs typeface="Arial" panose="020B0604020202020204" pitchFamily="34" charset="0"/>
              </a:rPr>
              <a:t>Sales = 1 person per $1,000,000 of </a:t>
            </a:r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sales*</a:t>
            </a:r>
            <a:endParaRPr lang="en-CA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sz="1500" dirty="0">
                <a:latin typeface="Arial" panose="020B0604020202020204" pitchFamily="34" charset="0"/>
                <a:cs typeface="Arial" panose="020B0604020202020204" pitchFamily="34" charset="0"/>
              </a:rPr>
              <a:t>Support = 1 person per $2,000,000 of </a:t>
            </a:r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sales*</a:t>
            </a:r>
            <a:endParaRPr lang="en-CA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sz="1500" dirty="0">
                <a:latin typeface="Arial" panose="020B0604020202020204" pitchFamily="34" charset="0"/>
                <a:cs typeface="Arial" panose="020B0604020202020204" pitchFamily="34" charset="0"/>
              </a:rPr>
              <a:t>Logistics &amp; IT = 1 person per $5,000,000 of </a:t>
            </a:r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sales*</a:t>
            </a:r>
          </a:p>
          <a:p>
            <a:pPr lvl="1"/>
            <a:r>
              <a:rPr lang="en-CA" sz="1500" dirty="0">
                <a:latin typeface="Arial" panose="020B0604020202020204" pitchFamily="34" charset="0"/>
                <a:cs typeface="Arial" panose="020B0604020202020204" pitchFamily="34" charset="0"/>
              </a:rPr>
              <a:t>Product development = 1 person per $750,000 of </a:t>
            </a:r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en-CA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500" dirty="0" smtClean="0"/>
              <a:t>The HR recommended workforce size numbers can and should be adjusted by the players. </a:t>
            </a:r>
          </a:p>
          <a:p>
            <a:r>
              <a:rPr lang="en-CA" sz="1500" dirty="0" smtClean="0"/>
              <a:t>The wages and expenses of employment are in a table below and are the same as NewCo</a:t>
            </a:r>
          </a:p>
          <a:p>
            <a:r>
              <a:rPr lang="en-CA" sz="1500" b="1" dirty="0" smtClean="0"/>
              <a:t>The competence index </a:t>
            </a:r>
            <a:r>
              <a:rPr lang="en-CA" sz="1500" dirty="0" smtClean="0"/>
              <a:t>is also impacted by the size of the workforce. Each added person increases the index by a multiple of 1.01. Each deleted person reduces the competence index by a multiple of .98. So a competence index in say Marketing that has reached 110 would be increased to 110 times 1.01 if you add a marketing person or decreased by 110 times .98 if a person is deleted.</a:t>
            </a:r>
          </a:p>
          <a:p>
            <a:r>
              <a:rPr lang="en-CA" sz="1500" dirty="0" smtClean="0"/>
              <a:t>The stress index is affected when firing ONLY. Stress increases by a multiple of 1.02 per person fired (negative adjustment).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5943600"/>
            <a:ext cx="8179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*</a:t>
            </a:r>
            <a:r>
              <a:rPr lang="en-CA" dirty="0" smtClean="0">
                <a:solidFill>
                  <a:srgbClr val="FF0000"/>
                </a:solidFill>
              </a:rPr>
              <a:t>These formulae will be adjusted in later versions to make them more sophisticated!!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239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Notes on NewCo Workforce Function (1)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NewCo gets people in period 1 these are automatically included in the workforce in periods 2 and 3 so generating the costs in the accounts. </a:t>
            </a:r>
          </a:p>
          <a:p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In period 4 they get the task of setting up the NewCo workforce almost from scratch. This they do by projecting their sales and following the interfaces.</a:t>
            </a:r>
          </a:p>
          <a:p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HR recommended workforce = f(total expected sales in the coming period)</a:t>
            </a:r>
          </a:p>
          <a:p>
            <a:pPr lvl="1"/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 = 1 person per $ 1,000,000of sales</a:t>
            </a:r>
          </a:p>
          <a:p>
            <a:pPr lvl="1"/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Sales = 1 person per $1,000,000 of sales</a:t>
            </a:r>
          </a:p>
          <a:p>
            <a:pPr lvl="1"/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 = 1 person per $2,000,000 of sales</a:t>
            </a:r>
          </a:p>
          <a:p>
            <a:pPr lvl="1"/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Logistics &amp; IT = 1 person per $5,000,000 of sales</a:t>
            </a:r>
          </a:p>
          <a:p>
            <a:pPr lvl="1"/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 development = 1 person per $750,000 of sales</a:t>
            </a:r>
          </a:p>
          <a:p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The recommended workforce size numbers can and should be adjusted by the players**</a:t>
            </a:r>
          </a:p>
          <a:p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The wages and expenses of employment are in a table below and are the same as LegacyCo </a:t>
            </a:r>
          </a:p>
          <a:p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CA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competence index </a:t>
            </a:r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is also impacted by changes in the size of the workforce. Each added person increases the index by a multiple of 1.01. Each deleted person reduces the competence index by a multiple of .98. So a competence index in say Marketing that has reached 110 would be increased to 110 times 1.01 if you add a marketing person or decreased by 110 times .98 if a person is deleted.</a:t>
            </a:r>
          </a:p>
          <a:p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no stress index currently in NewCo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1800" y="2590800"/>
            <a:ext cx="2133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rgbClr val="FF0000"/>
                </a:solidFill>
              </a:rPr>
              <a:t>These ratios will be adjusted as we tune the game. The se ratios are for development only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6167735"/>
            <a:ext cx="7086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 In later versions, there will be constraints inserted that impact the effect of increasing or decreasing the workforce versus the recommended. But not in this beta version</a:t>
            </a:r>
          </a:p>
        </p:txBody>
      </p:sp>
    </p:spTree>
    <p:extLst>
      <p:ext uri="{BB962C8B-B14F-4D97-AF65-F5344CB8AC3E}">
        <p14:creationId xmlns:p14="http://schemas.microsoft.com/office/powerpoint/2010/main" val="10130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Notes on Legacy &amp;NewCo Workforce Function 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Average wages and expenses per head</a:t>
            </a:r>
          </a:p>
          <a:p>
            <a:pPr lvl="1"/>
            <a:r>
              <a:rPr lang="en-CA" sz="2000" dirty="0" smtClean="0"/>
              <a:t>Marketing = average wage $90,000; average expense per head $60,000.</a:t>
            </a:r>
          </a:p>
          <a:p>
            <a:pPr lvl="1"/>
            <a:r>
              <a:rPr lang="en-CA" sz="2000" dirty="0" smtClean="0"/>
              <a:t>Sales = average wage $100,000; average expense per head $80,000</a:t>
            </a:r>
          </a:p>
          <a:p>
            <a:pPr lvl="1"/>
            <a:r>
              <a:rPr lang="en-CA" sz="2000" dirty="0" smtClean="0"/>
              <a:t>Support = average wage $60,000; average expense per head $100,000</a:t>
            </a:r>
          </a:p>
          <a:p>
            <a:pPr lvl="1"/>
            <a:r>
              <a:rPr lang="en-CA" sz="2000" dirty="0" smtClean="0"/>
              <a:t>Logistics &amp; IT average wage $90,000; average expense per head $80,000</a:t>
            </a:r>
          </a:p>
          <a:p>
            <a:pPr lvl="1"/>
            <a:r>
              <a:rPr lang="en-CA" sz="2000" dirty="0" smtClean="0"/>
              <a:t>Product development = average wage $80,000; average expense per head $90,000</a:t>
            </a:r>
          </a:p>
          <a:p>
            <a:r>
              <a:rPr lang="en-CA" sz="2400" dirty="0" smtClean="0"/>
              <a:t>Cost of hiring a person is the same as the average wage in each function. Cost of firing is 1.2 times the average wage.</a:t>
            </a:r>
          </a:p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187140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651</Words>
  <Application>Microsoft Office PowerPoint</Application>
  <PresentationFormat>On-screen Show (4:3)</PresentationFormat>
  <Paragraphs>36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Notes on Legacy Workforce Function (1)</vt:lpstr>
      <vt:lpstr>Notes on NewCo Workforce Function (1)</vt:lpstr>
      <vt:lpstr>Notes on Legacy &amp;NewCo Workforce Function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25</cp:revision>
  <dcterms:created xsi:type="dcterms:W3CDTF">2015-12-11T15:47:28Z</dcterms:created>
  <dcterms:modified xsi:type="dcterms:W3CDTF">2016-02-15T19:58:00Z</dcterms:modified>
</cp:coreProperties>
</file>