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64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42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227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975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252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75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739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05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70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177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54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67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2D5E-66BF-4F34-83D9-3C527CB4250C}" type="datetimeFigureOut">
              <a:rPr lang="en-CA" smtClean="0"/>
              <a:t>2015-12-11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08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Isaac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CA" dirty="0" smtClean="0"/>
              <a:t>After we chatted, I started to work on the interfaces. </a:t>
            </a:r>
          </a:p>
          <a:p>
            <a:r>
              <a:rPr lang="en-CA" dirty="0" smtClean="0"/>
              <a:t>This document supersedes all prior documents on the issue of the </a:t>
            </a:r>
            <a:r>
              <a:rPr lang="en-CA" dirty="0" smtClean="0"/>
              <a:t>WORKFORCE function. I think it is simpler</a:t>
            </a:r>
            <a:endParaRPr lang="en-CA" dirty="0" smtClean="0"/>
          </a:p>
          <a:p>
            <a:r>
              <a:rPr lang="en-CA" dirty="0" smtClean="0"/>
              <a:t>It is based on the multi-tab design we discussed</a:t>
            </a:r>
          </a:p>
          <a:p>
            <a:r>
              <a:rPr lang="en-CA" dirty="0" smtClean="0"/>
              <a:t>The approach </a:t>
            </a:r>
            <a:r>
              <a:rPr lang="en-CA" dirty="0" smtClean="0"/>
              <a:t>to calculating the workforce in each period is</a:t>
            </a:r>
            <a:r>
              <a:rPr lang="en-CA" dirty="0" smtClean="0"/>
              <a:t>: </a:t>
            </a:r>
          </a:p>
          <a:p>
            <a:pPr lvl="1"/>
            <a:r>
              <a:rPr lang="en-CA" dirty="0" smtClean="0"/>
              <a:t>players must decide on the size of the workforce in each business function in each period.</a:t>
            </a:r>
          </a:p>
          <a:p>
            <a:pPr lvl="1"/>
            <a:r>
              <a:rPr lang="en-CA" dirty="0" smtClean="0"/>
              <a:t>They do it by first forecasting sales</a:t>
            </a:r>
          </a:p>
          <a:p>
            <a:pPr lvl="1"/>
            <a:r>
              <a:rPr lang="en-CA" dirty="0" smtClean="0"/>
              <a:t>The machine uses </a:t>
            </a:r>
            <a:r>
              <a:rPr lang="en-CA" dirty="0" smtClean="0"/>
              <a:t>inbuilt sales-related </a:t>
            </a:r>
            <a:r>
              <a:rPr lang="en-CA" dirty="0" smtClean="0"/>
              <a:t>formulae to </a:t>
            </a:r>
            <a:r>
              <a:rPr lang="en-CA" b="1" dirty="0" smtClean="0"/>
              <a:t>recommend</a:t>
            </a:r>
            <a:r>
              <a:rPr lang="en-CA" dirty="0" smtClean="0"/>
              <a:t> a workforce for each business function</a:t>
            </a:r>
          </a:p>
          <a:p>
            <a:pPr lvl="1"/>
            <a:r>
              <a:rPr lang="en-CA" dirty="0" smtClean="0"/>
              <a:t>The players can adjust the recommendation</a:t>
            </a:r>
          </a:p>
          <a:p>
            <a:pPr lvl="1"/>
            <a:r>
              <a:rPr lang="en-CA" dirty="0" smtClean="0"/>
              <a:t>The machine uses a set of costs to calculate wages and expenses by business function</a:t>
            </a:r>
          </a:p>
          <a:p>
            <a:pPr lvl="1"/>
            <a:r>
              <a:rPr lang="en-CA" dirty="0" smtClean="0"/>
              <a:t>Once submitted those costs go to the Accounts</a:t>
            </a:r>
          </a:p>
          <a:p>
            <a:pPr lvl="1"/>
            <a:r>
              <a:rPr lang="en-CA" dirty="0" smtClean="0"/>
              <a:t>The process is essentially the same for LegacyCo and </a:t>
            </a:r>
            <a:r>
              <a:rPr lang="en-CA" dirty="0" smtClean="0"/>
              <a:t>NewCo allowing for NewCo starting later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Let me know if there is any confusion</a:t>
            </a:r>
            <a:r>
              <a:rPr lang="en-CA" dirty="0" smtClean="0"/>
              <a:t>. Words in red are explanations</a:t>
            </a:r>
            <a:endParaRPr lang="en-CA" dirty="0" smtClean="0"/>
          </a:p>
          <a:p>
            <a:r>
              <a:rPr lang="en-CA" dirty="0" smtClean="0"/>
              <a:t>Others to </a:t>
            </a:r>
            <a:r>
              <a:rPr lang="en-CA" dirty="0" smtClean="0"/>
              <a:t>follow…am working now on the Actions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840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8751" y="888831"/>
            <a:ext cx="12192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Projected Sales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33600" y="7620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Marketing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7620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Sales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7620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Support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7620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Logistics &amp; IT</a:t>
            </a:r>
            <a:endParaRPr lang="en-CA" sz="12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997951" y="1325433"/>
            <a:ext cx="6693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391400" y="7620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Product Development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19188" y="115669"/>
            <a:ext cx="5152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Workforce for LegacyCo</a:t>
            </a:r>
            <a:endParaRPr lang="en-C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7800" y="1868892"/>
            <a:ext cx="508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Insert Projected Gross Sales Revenue for this period: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2547995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B2B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352800" y="2579114"/>
            <a:ext cx="2667000" cy="408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$ forecast input by players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352800" y="3194772"/>
            <a:ext cx="2667000" cy="408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$ forecast input by players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52800" y="3804372"/>
            <a:ext cx="2667000" cy="408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$ forecast input by players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47800" y="322212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B2C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1447800" y="3843395"/>
            <a:ext cx="143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New Offering</a:t>
            </a:r>
            <a:endParaRPr lang="en-CA" dirty="0"/>
          </a:p>
        </p:txBody>
      </p:sp>
      <p:sp>
        <p:nvSpPr>
          <p:cNvPr id="37" name="Action Button: Help 36">
            <a:hlinkClick r:id="" action="ppaction://noaction" highlightClick="1"/>
          </p:cNvPr>
          <p:cNvSpPr/>
          <p:nvPr/>
        </p:nvSpPr>
        <p:spPr>
          <a:xfrm>
            <a:off x="7699080" y="1447800"/>
            <a:ext cx="387530" cy="369332"/>
          </a:xfrm>
          <a:prstGeom prst="actionButtonHelp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/>
          <p:cNvSpPr txBox="1"/>
          <p:nvPr/>
        </p:nvSpPr>
        <p:spPr>
          <a:xfrm>
            <a:off x="1447800" y="4605395"/>
            <a:ext cx="150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Total Revenue</a:t>
            </a:r>
            <a:endParaRPr lang="en-CA" dirty="0"/>
          </a:p>
        </p:txBody>
      </p:sp>
      <p:sp>
        <p:nvSpPr>
          <p:cNvPr id="39" name="Rectangle 38"/>
          <p:cNvSpPr/>
          <p:nvPr/>
        </p:nvSpPr>
        <p:spPr>
          <a:xfrm>
            <a:off x="3352800" y="4566372"/>
            <a:ext cx="2667000" cy="408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Machine Calculates Total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5838" y="5097363"/>
            <a:ext cx="835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Note: the total revenue is applied to a set of </a:t>
            </a:r>
            <a:r>
              <a:rPr lang="en-CA" dirty="0" smtClean="0">
                <a:solidFill>
                  <a:srgbClr val="FF0000"/>
                </a:solidFill>
              </a:rPr>
              <a:t>formulae. Using the formulae the machine</a:t>
            </a:r>
            <a:br>
              <a:rPr lang="en-CA" dirty="0" smtClean="0">
                <a:solidFill>
                  <a:srgbClr val="FF0000"/>
                </a:solidFill>
              </a:rPr>
            </a:br>
            <a:r>
              <a:rPr lang="en-CA" dirty="0" smtClean="0">
                <a:solidFill>
                  <a:srgbClr val="FF0000"/>
                </a:solidFill>
              </a:rPr>
              <a:t>calculates a </a:t>
            </a:r>
            <a:r>
              <a:rPr lang="en-CA" dirty="0" smtClean="0">
                <a:solidFill>
                  <a:srgbClr val="FF0000"/>
                </a:solidFill>
              </a:rPr>
              <a:t>‘</a:t>
            </a:r>
            <a:r>
              <a:rPr lang="en-CA" dirty="0" smtClean="0">
                <a:solidFill>
                  <a:srgbClr val="FF0000"/>
                </a:solidFill>
              </a:rPr>
              <a:t>recommended’ workforce </a:t>
            </a:r>
            <a:r>
              <a:rPr lang="en-CA" dirty="0" smtClean="0">
                <a:solidFill>
                  <a:srgbClr val="FF0000"/>
                </a:solidFill>
              </a:rPr>
              <a:t>size for each business </a:t>
            </a:r>
            <a:r>
              <a:rPr lang="en-CA" dirty="0" smtClean="0">
                <a:solidFill>
                  <a:srgbClr val="FF0000"/>
                </a:solidFill>
              </a:rPr>
              <a:t>Function. See next screen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36244" y="3158041"/>
            <a:ext cx="2471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The players must</a:t>
            </a:r>
            <a:br>
              <a:rPr lang="en-CA" dirty="0" smtClean="0">
                <a:solidFill>
                  <a:srgbClr val="FF0000"/>
                </a:solidFill>
              </a:rPr>
            </a:br>
            <a:r>
              <a:rPr lang="en-CA" dirty="0" smtClean="0">
                <a:solidFill>
                  <a:srgbClr val="FF0000"/>
                </a:solidFill>
              </a:rPr>
              <a:t>calculate these numbers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2450" y="5965411"/>
            <a:ext cx="661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The ‘New Offering’ only appears in this screen from period 5 onward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05600" y="4028061"/>
            <a:ext cx="1752600" cy="577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SUBMIT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057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8751" y="888831"/>
            <a:ext cx="12192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Projected Sales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33600" y="7620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Marketing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7620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Sales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7620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Support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7620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Logistics &amp; IT</a:t>
            </a:r>
            <a:endParaRPr lang="en-CA" sz="12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997951" y="1325433"/>
            <a:ext cx="6693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391400" y="7620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Product Development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19188" y="115669"/>
            <a:ext cx="4587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Workforce for NewCo</a:t>
            </a:r>
            <a:endParaRPr lang="en-C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7800" y="2304365"/>
            <a:ext cx="508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Insert Projected Gross Sales Revenue for this period:</a:t>
            </a:r>
            <a:endParaRPr lang="en-CA" dirty="0"/>
          </a:p>
        </p:txBody>
      </p:sp>
      <p:sp>
        <p:nvSpPr>
          <p:cNvPr id="36" name="Rectangle 35"/>
          <p:cNvSpPr/>
          <p:nvPr/>
        </p:nvSpPr>
        <p:spPr>
          <a:xfrm>
            <a:off x="3352800" y="3124200"/>
            <a:ext cx="2667000" cy="408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Players input total $ forecast for this period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37" name="Action Button: Help 36">
            <a:hlinkClick r:id="" action="ppaction://noaction" highlightClick="1"/>
          </p:cNvPr>
          <p:cNvSpPr/>
          <p:nvPr/>
        </p:nvSpPr>
        <p:spPr>
          <a:xfrm>
            <a:off x="7699080" y="1883273"/>
            <a:ext cx="387530" cy="369332"/>
          </a:xfrm>
          <a:prstGeom prst="actionButtonHelp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/>
          <p:cNvSpPr txBox="1"/>
          <p:nvPr/>
        </p:nvSpPr>
        <p:spPr>
          <a:xfrm>
            <a:off x="1295400" y="3124200"/>
            <a:ext cx="190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Expected Revenue</a:t>
            </a:r>
            <a:endParaRPr lang="en-CA" dirty="0"/>
          </a:p>
        </p:txBody>
      </p:sp>
      <p:sp>
        <p:nvSpPr>
          <p:cNvPr id="40" name="TextBox 39"/>
          <p:cNvSpPr txBox="1"/>
          <p:nvPr/>
        </p:nvSpPr>
        <p:spPr>
          <a:xfrm>
            <a:off x="307439" y="4038600"/>
            <a:ext cx="87577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Note: </a:t>
            </a:r>
            <a:r>
              <a:rPr lang="en-CA" dirty="0" smtClean="0">
                <a:solidFill>
                  <a:srgbClr val="FF0000"/>
                </a:solidFill>
              </a:rPr>
              <a:t>This projected sales tab/screen appears in period 4. Prior to that there are no sales to project.</a:t>
            </a:r>
            <a:br>
              <a:rPr lang="en-CA" dirty="0" smtClean="0">
                <a:solidFill>
                  <a:srgbClr val="FF0000"/>
                </a:solidFill>
              </a:rPr>
            </a:br>
            <a:r>
              <a:rPr lang="en-CA" dirty="0" smtClean="0">
                <a:solidFill>
                  <a:srgbClr val="FF0000"/>
                </a:solidFill>
              </a:rPr>
              <a:t>In periods 1, 2, 3 the workforce is the people negotiated and hired from outside.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 smtClean="0">
                <a:solidFill>
                  <a:srgbClr val="FF0000"/>
                </a:solidFill>
              </a:rPr>
              <a:t>They are </a:t>
            </a:r>
            <a:br>
              <a:rPr lang="en-CA" dirty="0" smtClean="0">
                <a:solidFill>
                  <a:srgbClr val="FF0000"/>
                </a:solidFill>
              </a:rPr>
            </a:br>
            <a:r>
              <a:rPr lang="en-CA" dirty="0" smtClean="0">
                <a:solidFill>
                  <a:srgbClr val="FF0000"/>
                </a:solidFill>
              </a:rPr>
              <a:t>into the workforce calculator simply to get the cost into the accounts. Or we could simply charge them to the NewCo accounts in 2, 3 without bothering about a workforce screen…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38401" y="2955221"/>
            <a:ext cx="1752600" cy="577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SUBMIT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522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8751" y="7620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Projected Sales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33600" y="838200"/>
            <a:ext cx="12192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Marketing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7620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Sales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7620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Support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7620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Logistics &amp; IT</a:t>
            </a:r>
            <a:endParaRPr lang="en-CA" sz="12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81000" y="1295400"/>
            <a:ext cx="83100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147677" y="2837765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>
              <a:solidFill>
                <a:schemeClr val="tx1"/>
              </a:solidFill>
            </a:endParaRPr>
          </a:p>
        </p:txBody>
      </p:sp>
      <p:sp>
        <p:nvSpPr>
          <p:cNvPr id="22" name="Action Button: Help 21">
            <a:hlinkClick r:id="" action="ppaction://noaction" highlightClick="1"/>
          </p:cNvPr>
          <p:cNvSpPr/>
          <p:nvPr/>
        </p:nvSpPr>
        <p:spPr>
          <a:xfrm>
            <a:off x="6797040" y="2818953"/>
            <a:ext cx="304800" cy="304800"/>
          </a:xfrm>
          <a:prstGeom prst="actionButtonHelp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91400" y="7620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Product Development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66082" y="115669"/>
            <a:ext cx="5972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Workforce Legacy &amp; NewCo</a:t>
            </a:r>
            <a:endParaRPr lang="en-C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27194" y="1580688"/>
            <a:ext cx="2667000" cy="408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Carry over from prior period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38600" y="4692134"/>
            <a:ext cx="2667000" cy="408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Calculated from average compensation per head </a:t>
            </a:r>
            <a:r>
              <a:rPr lang="en-CA" sz="1200" dirty="0" smtClean="0">
                <a:solidFill>
                  <a:schemeClr val="tx1"/>
                </a:solidFill>
              </a:rPr>
              <a:t>list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27194" y="2151965"/>
            <a:ext cx="2667000" cy="408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Calculated: as function of total revenue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0673" y="1600200"/>
            <a:ext cx="278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Workforce at start of Period</a:t>
            </a:r>
            <a:endParaRPr lang="en-CA" dirty="0"/>
          </a:p>
        </p:txBody>
      </p:sp>
      <p:sp>
        <p:nvSpPr>
          <p:cNvPr id="42" name="TextBox 41"/>
          <p:cNvSpPr txBox="1"/>
          <p:nvPr/>
        </p:nvSpPr>
        <p:spPr>
          <a:xfrm>
            <a:off x="640673" y="2215634"/>
            <a:ext cx="257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Size recommended by HR</a:t>
            </a:r>
            <a:endParaRPr lang="en-CA" dirty="0"/>
          </a:p>
        </p:txBody>
      </p:sp>
      <p:sp>
        <p:nvSpPr>
          <p:cNvPr id="43" name="TextBox 42"/>
          <p:cNvSpPr txBox="1"/>
          <p:nvPr/>
        </p:nvSpPr>
        <p:spPr>
          <a:xfrm>
            <a:off x="640673" y="2837765"/>
            <a:ext cx="319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Adjustment to recommendation</a:t>
            </a:r>
            <a:endParaRPr lang="en-CA" dirty="0"/>
          </a:p>
        </p:txBody>
      </p:sp>
      <p:sp>
        <p:nvSpPr>
          <p:cNvPr id="44" name="TextBox 43"/>
          <p:cNvSpPr txBox="1"/>
          <p:nvPr/>
        </p:nvSpPr>
        <p:spPr>
          <a:xfrm>
            <a:off x="916774" y="4009459"/>
            <a:ext cx="301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Cost of Workforce Adjustment</a:t>
            </a:r>
            <a:endParaRPr lang="en-CA" dirty="0"/>
          </a:p>
        </p:txBody>
      </p:sp>
      <p:sp>
        <p:nvSpPr>
          <p:cNvPr id="45" name="TextBox 44"/>
          <p:cNvSpPr txBox="1"/>
          <p:nvPr/>
        </p:nvSpPr>
        <p:spPr>
          <a:xfrm>
            <a:off x="916774" y="4644628"/>
            <a:ext cx="253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Business Function Wages</a:t>
            </a:r>
            <a:endParaRPr lang="en-CA" dirty="0"/>
          </a:p>
        </p:txBody>
      </p:sp>
      <p:sp>
        <p:nvSpPr>
          <p:cNvPr id="46" name="TextBox 45"/>
          <p:cNvSpPr txBox="1"/>
          <p:nvPr/>
        </p:nvSpPr>
        <p:spPr>
          <a:xfrm>
            <a:off x="916774" y="5345668"/>
            <a:ext cx="208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Calculated Expenses</a:t>
            </a:r>
            <a:endParaRPr lang="en-CA" dirty="0"/>
          </a:p>
        </p:txBody>
      </p:sp>
      <p:sp>
        <p:nvSpPr>
          <p:cNvPr id="47" name="TextBox 46"/>
          <p:cNvSpPr txBox="1"/>
          <p:nvPr/>
        </p:nvSpPr>
        <p:spPr>
          <a:xfrm>
            <a:off x="640673" y="3440668"/>
            <a:ext cx="2046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Adjusted Workforce</a:t>
            </a:r>
            <a:endParaRPr lang="en-CA" dirty="0"/>
          </a:p>
        </p:txBody>
      </p:sp>
      <p:sp>
        <p:nvSpPr>
          <p:cNvPr id="48" name="TextBox 47"/>
          <p:cNvSpPr txBox="1"/>
          <p:nvPr/>
        </p:nvSpPr>
        <p:spPr>
          <a:xfrm>
            <a:off x="4536000" y="2667000"/>
            <a:ext cx="178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Add to or subtract from Recommended</a:t>
            </a:r>
          </a:p>
          <a:p>
            <a:r>
              <a:rPr lang="en-CA" sz="1200" dirty="0" smtClean="0"/>
              <a:t>Use -100 to +100</a:t>
            </a:r>
            <a:endParaRPr lang="en-CA" sz="1200" dirty="0"/>
          </a:p>
        </p:txBody>
      </p:sp>
      <p:sp>
        <p:nvSpPr>
          <p:cNvPr id="49" name="Rectangle 48"/>
          <p:cNvSpPr/>
          <p:nvPr/>
        </p:nvSpPr>
        <p:spPr>
          <a:xfrm>
            <a:off x="4114800" y="3401645"/>
            <a:ext cx="2667000" cy="408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 smtClean="0">
                <a:solidFill>
                  <a:schemeClr val="tx1"/>
                </a:solidFill>
              </a:rPr>
              <a:t>Calculated: simple add or subtract of </a:t>
            </a:r>
            <a:r>
              <a:rPr lang="en-CA" sz="900" dirty="0" smtClean="0">
                <a:solidFill>
                  <a:schemeClr val="tx1"/>
                </a:solidFill>
              </a:rPr>
              <a:t>adjustment. This becomes the carry over in the next period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102406" y="4011245"/>
            <a:ext cx="2667000" cy="408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Calculated : Adjustment times cost of firing or hiring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038600" y="5382845"/>
            <a:ext cx="2667000" cy="408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Calculated from average expense per head table (cost of space, travel etc.)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52" name="Right Bracket 51"/>
          <p:cNvSpPr/>
          <p:nvPr/>
        </p:nvSpPr>
        <p:spPr>
          <a:xfrm>
            <a:off x="7010400" y="3980765"/>
            <a:ext cx="152400" cy="1658035"/>
          </a:xfrm>
          <a:prstGeom prst="rightBracket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 rot="10800000" flipV="1">
            <a:off x="7391398" y="4085272"/>
            <a:ext cx="1299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These </a:t>
            </a:r>
            <a:r>
              <a:rPr lang="en-CA" sz="1200" dirty="0" smtClean="0"/>
              <a:t>costs are reported here and </a:t>
            </a:r>
            <a:r>
              <a:rPr lang="en-CA" sz="1200" dirty="0" smtClean="0"/>
              <a:t>go to the appropriate business function in the Accounts</a:t>
            </a:r>
            <a:endParaRPr lang="en-CA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7218239" y="2225338"/>
            <a:ext cx="1650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See list of formulae</a:t>
            </a:r>
            <a:endParaRPr lang="en-CA" sz="1400" dirty="0"/>
          </a:p>
        </p:txBody>
      </p:sp>
      <p:cxnSp>
        <p:nvCxnSpPr>
          <p:cNvPr id="56" name="Straight Arrow Connector 55"/>
          <p:cNvCxnSpPr>
            <a:stCxn id="39" idx="3"/>
          </p:cNvCxnSpPr>
          <p:nvPr/>
        </p:nvCxnSpPr>
        <p:spPr>
          <a:xfrm flipV="1">
            <a:off x="6794194" y="2356142"/>
            <a:ext cx="368606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72614" y="6421728"/>
            <a:ext cx="591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All </a:t>
            </a:r>
            <a:r>
              <a:rPr lang="en-CA" dirty="0" smtClean="0">
                <a:solidFill>
                  <a:srgbClr val="FF0000"/>
                </a:solidFill>
              </a:rPr>
              <a:t>the other business </a:t>
            </a:r>
            <a:r>
              <a:rPr lang="en-CA" dirty="0" smtClean="0">
                <a:solidFill>
                  <a:srgbClr val="FF0000"/>
                </a:solidFill>
              </a:rPr>
              <a:t>functions are the </a:t>
            </a:r>
            <a:r>
              <a:rPr lang="en-CA" dirty="0" smtClean="0">
                <a:solidFill>
                  <a:srgbClr val="FF0000"/>
                </a:solidFill>
              </a:rPr>
              <a:t>same as this example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218239" y="5834241"/>
            <a:ext cx="1752600" cy="577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SUBMIT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228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Notes on Legacy Workforce Function (1)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47" y="1524000"/>
            <a:ext cx="8229600" cy="4114800"/>
          </a:xfrm>
        </p:spPr>
        <p:txBody>
          <a:bodyPr>
            <a:noAutofit/>
          </a:bodyPr>
          <a:lstStyle/>
          <a:p>
            <a:r>
              <a:rPr lang="en-CA" sz="1500" dirty="0" smtClean="0"/>
              <a:t>LegacyCo is given a starting workforce in period 1 (assumed to be the ending workforce from prior period. . Players then use the interface to generate a workforce for the period and onward.</a:t>
            </a:r>
          </a:p>
          <a:p>
            <a:r>
              <a:rPr lang="en-CA" sz="1500" dirty="0" smtClean="0"/>
              <a:t>HR recommended workforce = f(total expected sales in the coming period)</a:t>
            </a:r>
          </a:p>
          <a:p>
            <a:pPr lvl="1"/>
            <a:r>
              <a:rPr lang="en-CA" sz="1500" dirty="0">
                <a:latin typeface="Arial" panose="020B0604020202020204" pitchFamily="34" charset="0"/>
                <a:cs typeface="Arial" panose="020B0604020202020204" pitchFamily="34" charset="0"/>
              </a:rPr>
              <a:t>Marketing = 1 person per $ </a:t>
            </a:r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1,000,000 of sales*</a:t>
            </a:r>
            <a:endParaRPr lang="en-CA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sz="1500" dirty="0">
                <a:latin typeface="Arial" panose="020B0604020202020204" pitchFamily="34" charset="0"/>
                <a:cs typeface="Arial" panose="020B0604020202020204" pitchFamily="34" charset="0"/>
              </a:rPr>
              <a:t>Sales = 1 person per $1,000,000 of </a:t>
            </a:r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sales*</a:t>
            </a:r>
            <a:endParaRPr lang="en-CA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sz="1500" dirty="0">
                <a:latin typeface="Arial" panose="020B0604020202020204" pitchFamily="34" charset="0"/>
                <a:cs typeface="Arial" panose="020B0604020202020204" pitchFamily="34" charset="0"/>
              </a:rPr>
              <a:t>Support = 1 person per $2,000,000 of </a:t>
            </a:r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sales*</a:t>
            </a:r>
            <a:endParaRPr lang="en-CA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sz="1500" dirty="0">
                <a:latin typeface="Arial" panose="020B0604020202020204" pitchFamily="34" charset="0"/>
                <a:cs typeface="Arial" panose="020B0604020202020204" pitchFamily="34" charset="0"/>
              </a:rPr>
              <a:t>Logistics &amp; IT = 1 person per $5,000,000 of </a:t>
            </a:r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sales*</a:t>
            </a:r>
          </a:p>
          <a:p>
            <a:pPr lvl="1"/>
            <a:r>
              <a:rPr lang="en-CA" sz="1500" dirty="0">
                <a:latin typeface="Arial" panose="020B0604020202020204" pitchFamily="34" charset="0"/>
                <a:cs typeface="Arial" panose="020B0604020202020204" pitchFamily="34" charset="0"/>
              </a:rPr>
              <a:t>Product development = 1 person per $750,000 of </a:t>
            </a:r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en-CA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500" dirty="0" smtClean="0"/>
              <a:t>The </a:t>
            </a:r>
            <a:r>
              <a:rPr lang="en-CA" sz="1500" dirty="0" smtClean="0"/>
              <a:t>HR recommended workforce size numbers can and should be adjusted by the players. </a:t>
            </a:r>
          </a:p>
          <a:p>
            <a:r>
              <a:rPr lang="en-CA" sz="1500" dirty="0" smtClean="0"/>
              <a:t>The wages and expenses of employment are in a table below and are the same as NewCo</a:t>
            </a:r>
          </a:p>
          <a:p>
            <a:r>
              <a:rPr lang="en-CA" sz="1500" b="1" dirty="0" smtClean="0"/>
              <a:t>The competence index </a:t>
            </a:r>
            <a:r>
              <a:rPr lang="en-CA" sz="1500" dirty="0" smtClean="0"/>
              <a:t>is also impacted by the size of the workforce. Each added person increases the index by a multiple of 1.01. Each deleted person reduces the competence index by a multiple of .98. So a competence index in say Marketing that has reached 110 would be increased to 110 times 1.01 if you add a marketing person or decreased by 110 times .98 if a person is deleted.</a:t>
            </a:r>
          </a:p>
          <a:p>
            <a:r>
              <a:rPr lang="en-CA" sz="1500" dirty="0" smtClean="0"/>
              <a:t>The stress index is affected when firing ONLY. Stress increases by a multiple of 1.02 per person fired (negative adjustment).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5943600"/>
            <a:ext cx="8179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*</a:t>
            </a:r>
            <a:r>
              <a:rPr lang="en-CA" dirty="0" smtClean="0">
                <a:solidFill>
                  <a:srgbClr val="FF0000"/>
                </a:solidFill>
              </a:rPr>
              <a:t>These formulae will be adjusted in later versions to make them more sophisticated!!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239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Notes on NewCo Workforce Function (1)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NewCo gets people in period 1 these are automatically included in the workforce in periods 2 and 3 so generating the costs in the accounts. </a:t>
            </a:r>
          </a:p>
          <a:p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In period 4 they get the task of setting up the NewCo workforce almost from scratch. This they do by projecting their sales and following the interfaces.</a:t>
            </a:r>
          </a:p>
          <a:p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HR recommended workforce = f(total expected sales in the coming period)</a:t>
            </a:r>
          </a:p>
          <a:p>
            <a:pPr lvl="1"/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 = 1 person per $ 1,000,000of sales</a:t>
            </a:r>
          </a:p>
          <a:p>
            <a:pPr lvl="1"/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Sales = 1 person per $1,000,000 of sales</a:t>
            </a:r>
          </a:p>
          <a:p>
            <a:pPr lvl="1"/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 = 1 person per $2,000,000 of sales</a:t>
            </a:r>
          </a:p>
          <a:p>
            <a:pPr lvl="1"/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Logistics &amp; IT = 1 person per $5,000,000 of sales</a:t>
            </a:r>
          </a:p>
          <a:p>
            <a:pPr lvl="1"/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 development = 1 person per $750,000 of sales</a:t>
            </a:r>
          </a:p>
          <a:p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The recommended workforce size numbers can and should be adjusted by the players**</a:t>
            </a:r>
          </a:p>
          <a:p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The wages and expenses of employment are in a table below and are the same as LegacyCo </a:t>
            </a:r>
          </a:p>
          <a:p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CA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competence index </a:t>
            </a:r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is also impacted by changes in the size of the workforce. Each added person increases the index by a multiple of 1.01. Each deleted person reduces the competence index by a multiple of .98. So a competence index in say Marketing that has reached 110 would be increased to 110 times 1.01 if you add a marketing person or decreased by 110 times .98 if a person is deleted.</a:t>
            </a:r>
          </a:p>
          <a:p>
            <a:r>
              <a:rPr lang="en-CA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no stress index currently in NewCo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1800" y="2590800"/>
            <a:ext cx="2133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rgbClr val="FF0000"/>
                </a:solidFill>
              </a:rPr>
              <a:t>These ratios will be adjusted as we tune the game. The se ratios are for development only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6167735"/>
            <a:ext cx="7086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 In later versions, there will be constraints inserted that impact the effect of increasing or decreasing the workforce versus the recommended. But not in this beta version</a:t>
            </a:r>
          </a:p>
        </p:txBody>
      </p:sp>
    </p:spTree>
    <p:extLst>
      <p:ext uri="{BB962C8B-B14F-4D97-AF65-F5344CB8AC3E}">
        <p14:creationId xmlns:p14="http://schemas.microsoft.com/office/powerpoint/2010/main" val="10130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Notes on Legacy &amp;NewCo Workforce </a:t>
            </a:r>
            <a:r>
              <a:rPr lang="en-CA" dirty="0" smtClean="0"/>
              <a:t>Function </a:t>
            </a:r>
            <a:r>
              <a:rPr lang="en-CA" dirty="0" smtClean="0"/>
              <a:t>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Average wages and expenses per head</a:t>
            </a:r>
          </a:p>
          <a:p>
            <a:pPr lvl="1"/>
            <a:r>
              <a:rPr lang="en-CA" sz="2000" dirty="0" smtClean="0"/>
              <a:t>Marketing = average wage $90,000; average expense per head $60,000.</a:t>
            </a:r>
          </a:p>
          <a:p>
            <a:pPr lvl="1"/>
            <a:r>
              <a:rPr lang="en-CA" sz="2000" dirty="0" smtClean="0"/>
              <a:t>Sales = average wage $100,000; average expense per head $80,000</a:t>
            </a:r>
          </a:p>
          <a:p>
            <a:pPr lvl="1"/>
            <a:r>
              <a:rPr lang="en-CA" sz="2000" dirty="0" smtClean="0"/>
              <a:t>Support = average wage $60,000; average expense per head $100,000</a:t>
            </a:r>
          </a:p>
          <a:p>
            <a:pPr lvl="1"/>
            <a:r>
              <a:rPr lang="en-CA" sz="2000" dirty="0" smtClean="0"/>
              <a:t>Logistics &amp; IT average wage $90,000; average expense per head $80,000</a:t>
            </a:r>
          </a:p>
          <a:p>
            <a:pPr lvl="1"/>
            <a:r>
              <a:rPr lang="en-CA" sz="2000" dirty="0" smtClean="0"/>
              <a:t>Product development = average wage $80,000; average expense per head $90,000</a:t>
            </a:r>
          </a:p>
          <a:p>
            <a:r>
              <a:rPr lang="en-CA" sz="2400" dirty="0" smtClean="0"/>
              <a:t>Cost of hiring a person is the same as the average wage in each function. Cost of firing is 1.2 times the average wage.</a:t>
            </a:r>
          </a:p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187140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1084</Words>
  <Application>Microsoft Office PowerPoint</Application>
  <PresentationFormat>On-screen Show (4:3)</PresentationFormat>
  <Paragraphs>109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Isaac</vt:lpstr>
      <vt:lpstr>PowerPoint Presentation</vt:lpstr>
      <vt:lpstr>PowerPoint Presentation</vt:lpstr>
      <vt:lpstr>PowerPoint Presentation</vt:lpstr>
      <vt:lpstr>Notes on Legacy Workforce Function (1)</vt:lpstr>
      <vt:lpstr>Notes on NewCo Workforce Function (1)</vt:lpstr>
      <vt:lpstr>Notes on Legacy &amp;NewCo Workforce Function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24</cp:revision>
  <dcterms:created xsi:type="dcterms:W3CDTF">2015-12-11T15:47:28Z</dcterms:created>
  <dcterms:modified xsi:type="dcterms:W3CDTF">2015-12-11T23:28:18Z</dcterms:modified>
</cp:coreProperties>
</file>