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7772400" cy="100584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977840" y="1873080"/>
            <a:ext cx="5148000" cy="13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1977840" y="3454920"/>
            <a:ext cx="5148000" cy="472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977840" y="1873080"/>
            <a:ext cx="5148000" cy="13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1977840" y="3454920"/>
            <a:ext cx="5148000" cy="472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977840" y="1873080"/>
            <a:ext cx="5148000" cy="13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977840" y="3454920"/>
            <a:ext cx="5148000" cy="472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977840" y="1873080"/>
            <a:ext cx="5148000" cy="13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1977840" y="3454920"/>
            <a:ext cx="5148000" cy="472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977840" y="1873080"/>
            <a:ext cx="5148000" cy="13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977840" y="3454920"/>
            <a:ext cx="5148000" cy="472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977840" y="1873080"/>
            <a:ext cx="5148000" cy="1360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1977840" y="3454920"/>
            <a:ext cx="5148000" cy="472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 txBox="1"/>
          <p:nvPr/>
        </p:nvSpPr>
        <p:spPr>
          <a:xfrm>
            <a:off x="1712160" y="1996920"/>
            <a:ext cx="2117520" cy="308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720" spc="-1" strike="noStrike">
                <a:solidFill>
                  <a:srgbClr val="000000"/>
                </a:solidFill>
                <a:latin typeface="LMRoman17"/>
                <a:ea typeface="LMRoman17"/>
              </a:rPr>
              <a:t>The Geography of Bliss:</a:t>
            </a:r>
            <a:endParaRPr b="0" lang="en-US" sz="17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3919680" y="1996920"/>
            <a:ext cx="2126880" cy="308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720" spc="-1" strike="noStrike">
                <a:solidFill>
                  <a:srgbClr val="000000"/>
                </a:solidFill>
                <a:latin typeface="LMRoman17"/>
                <a:ea typeface="LMRoman17"/>
              </a:rPr>
              <a:t>One Grump's Search for</a:t>
            </a:r>
            <a:endParaRPr b="0" lang="en-US" sz="17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2426040" y="2275200"/>
            <a:ext cx="2919240" cy="3085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720" spc="-1" strike="noStrike">
                <a:solidFill>
                  <a:srgbClr val="000000"/>
                </a:solidFill>
                <a:latin typeface="LMRoman17"/>
                <a:ea typeface="LMRoman17"/>
              </a:rPr>
              <a:t>the Happiest Places in the World</a:t>
            </a:r>
            <a:endParaRPr b="0" lang="en-US" sz="172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3496320" y="2792880"/>
            <a:ext cx="785520" cy="21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LMRoman12"/>
                <a:ea typeface="LMRoman12"/>
              </a:rPr>
              <a:t>Eric Weiner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2989440" y="3165840"/>
            <a:ext cx="1791360" cy="21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LMRoman12"/>
                <a:ea typeface="LMRoman12"/>
              </a:rPr>
              <a:t>2008-01-03T00:00:00+00:00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3849840" y="8780760"/>
            <a:ext cx="126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1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"/>
          <p:cNvSpPr txBox="1"/>
          <p:nvPr/>
        </p:nvSpPr>
        <p:spPr>
          <a:xfrm>
            <a:off x="1698840" y="1568880"/>
            <a:ext cx="1395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opinions about happiness.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6" name=""/>
          <p:cNvSpPr txBox="1"/>
          <p:nvPr/>
        </p:nvSpPr>
        <p:spPr>
          <a:xfrm>
            <a:off x="3155760" y="1568880"/>
            <a:ext cx="2919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Learned opinions, no doubt, but opinions nonetheless,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7" name=""/>
          <p:cNvSpPr txBox="1"/>
          <p:nvPr/>
        </p:nvSpPr>
        <p:spPr>
          <a:xfrm>
            <a:off x="1698840" y="1720800"/>
            <a:ext cx="4374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and in today’s world we have little regard for opinions, except possibly our own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8" name=""/>
          <p:cNvSpPr txBox="1"/>
          <p:nvPr/>
        </p:nvSpPr>
        <p:spPr>
          <a:xfrm>
            <a:off x="1698840" y="1872720"/>
            <a:ext cx="1192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and then not always.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9" name=""/>
          <p:cNvSpPr txBox="1"/>
          <p:nvPr/>
        </p:nvSpPr>
        <p:spPr>
          <a:xfrm>
            <a:off x="2995560" y="1872720"/>
            <a:ext cx="197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No,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0" name=""/>
          <p:cNvSpPr txBox="1"/>
          <p:nvPr/>
        </p:nvSpPr>
        <p:spPr>
          <a:xfrm>
            <a:off x="3247920" y="1872720"/>
            <a:ext cx="950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what we respect,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1" name=""/>
          <p:cNvSpPr txBox="1"/>
          <p:nvPr/>
        </p:nvSpPr>
        <p:spPr>
          <a:xfrm>
            <a:off x="4269600" y="1872720"/>
            <a:ext cx="701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pay heed to,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2" name=""/>
          <p:cNvSpPr txBox="1"/>
          <p:nvPr/>
        </p:nvSpPr>
        <p:spPr>
          <a:xfrm>
            <a:off x="5039640" y="1872720"/>
            <a:ext cx="1017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is hard science or,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3" name=""/>
          <p:cNvSpPr txBox="1"/>
          <p:nvPr/>
        </p:nvSpPr>
        <p:spPr>
          <a:xfrm>
            <a:off x="1698840" y="2024280"/>
            <a:ext cx="1366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failing that, soft science.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4" name=""/>
          <p:cNvSpPr txBox="1"/>
          <p:nvPr/>
        </p:nvSpPr>
        <p:spPr>
          <a:xfrm>
            <a:off x="3120840" y="2024280"/>
            <a:ext cx="1899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Most of all, we love a good study.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5" name=""/>
          <p:cNvSpPr txBox="1"/>
          <p:nvPr/>
        </p:nvSpPr>
        <p:spPr>
          <a:xfrm>
            <a:off x="5060160" y="2024280"/>
            <a:ext cx="1012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Newscasters know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6" name=""/>
          <p:cNvSpPr txBox="1"/>
          <p:nvPr/>
        </p:nvSpPr>
        <p:spPr>
          <a:xfrm>
            <a:off x="1698840" y="2176200"/>
            <a:ext cx="4400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instinctively that the best way to get people’s ears to perk up is with these five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7" name=""/>
          <p:cNvSpPr txBox="1"/>
          <p:nvPr/>
        </p:nvSpPr>
        <p:spPr>
          <a:xfrm>
            <a:off x="1694160" y="2328120"/>
            <a:ext cx="367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words: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8" name=""/>
          <p:cNvSpPr txBox="1"/>
          <p:nvPr/>
        </p:nvSpPr>
        <p:spPr>
          <a:xfrm>
            <a:off x="2126520" y="2328120"/>
            <a:ext cx="3478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“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 new study has found.” It matters little what follows next.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9" name=""/>
          <p:cNvSpPr txBox="1"/>
          <p:nvPr/>
        </p:nvSpPr>
        <p:spPr>
          <a:xfrm>
            <a:off x="5700960" y="2328120"/>
            <a:ext cx="363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 new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0" name=""/>
          <p:cNvSpPr txBox="1"/>
          <p:nvPr/>
        </p:nvSpPr>
        <p:spPr>
          <a:xfrm>
            <a:off x="1698840" y="2480040"/>
            <a:ext cx="3109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study has found that red wine is good for you / kills you.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1" name=""/>
          <p:cNvSpPr txBox="1"/>
          <p:nvPr/>
        </p:nvSpPr>
        <p:spPr>
          <a:xfrm>
            <a:off x="4823280" y="2480040"/>
            <a:ext cx="1253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 new study has found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2" name=""/>
          <p:cNvSpPr txBox="1"/>
          <p:nvPr/>
        </p:nvSpPr>
        <p:spPr>
          <a:xfrm>
            <a:off x="1698840" y="2631600"/>
            <a:ext cx="2385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that homework dulls the brain / enlarges it.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3" name=""/>
          <p:cNvSpPr txBox="1"/>
          <p:nvPr/>
        </p:nvSpPr>
        <p:spPr>
          <a:xfrm>
            <a:off x="4151160" y="2631600"/>
            <a:ext cx="1911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We especially like studies that lend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4" name=""/>
          <p:cNvSpPr txBox="1"/>
          <p:nvPr/>
        </p:nvSpPr>
        <p:spPr>
          <a:xfrm>
            <a:off x="1698840" y="2783520"/>
            <a:ext cx="4372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credibility to our own idiosyncrasies, as in, “A new study has found that people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5" name=""/>
          <p:cNvSpPr txBox="1"/>
          <p:nvPr/>
        </p:nvSpPr>
        <p:spPr>
          <a:xfrm>
            <a:off x="1694160" y="2935440"/>
            <a:ext cx="4370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with messy desks are smarter” or “A new study has found that moderate daily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6" name=""/>
          <p:cNvSpPr txBox="1"/>
          <p:nvPr/>
        </p:nvSpPr>
        <p:spPr>
          <a:xfrm>
            <a:off x="1698840" y="3087360"/>
            <a:ext cx="1709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flatulence improves longevity.”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7" name=""/>
          <p:cNvSpPr txBox="1"/>
          <p:nvPr/>
        </p:nvSpPr>
        <p:spPr>
          <a:xfrm>
            <a:off x="1694160" y="3314880"/>
            <a:ext cx="4371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Yes, if this new science of happiness was to be taken seriously, it needed studies.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8" name=""/>
          <p:cNvSpPr txBox="1"/>
          <p:nvPr/>
        </p:nvSpPr>
        <p:spPr>
          <a:xfrm>
            <a:off x="1698840" y="3466800"/>
            <a:ext cx="2721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But first, it needed a vocabulary, a serious jargon.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9" name=""/>
          <p:cNvSpPr txBox="1"/>
          <p:nvPr/>
        </p:nvSpPr>
        <p:spPr>
          <a:xfrm>
            <a:off x="4385520" y="3466800"/>
            <a:ext cx="1716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word “happiness” wouldn’t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0" name=""/>
          <p:cNvSpPr txBox="1"/>
          <p:nvPr/>
        </p:nvSpPr>
        <p:spPr>
          <a:xfrm>
            <a:off x="1698840" y="3618720"/>
            <a:ext cx="172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do.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1" name=""/>
          <p:cNvSpPr txBox="1"/>
          <p:nvPr/>
        </p:nvSpPr>
        <p:spPr>
          <a:xfrm>
            <a:off x="1939680" y="3618720"/>
            <a:ext cx="1387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It sounded too frivolous,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2" name=""/>
          <p:cNvSpPr txBox="1"/>
          <p:nvPr/>
        </p:nvSpPr>
        <p:spPr>
          <a:xfrm>
            <a:off x="3378960" y="3618720"/>
            <a:ext cx="1242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too easily understood.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3" name=""/>
          <p:cNvSpPr txBox="1"/>
          <p:nvPr/>
        </p:nvSpPr>
        <p:spPr>
          <a:xfrm>
            <a:off x="4703400" y="3618720"/>
            <a:ext cx="1152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This was a problem.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4" name=""/>
          <p:cNvSpPr txBox="1"/>
          <p:nvPr/>
        </p:nvSpPr>
        <p:spPr>
          <a:xfrm>
            <a:off x="5927760" y="3618720"/>
            <a:ext cx="136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So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5" name=""/>
          <p:cNvSpPr txBox="1"/>
          <p:nvPr/>
        </p:nvSpPr>
        <p:spPr>
          <a:xfrm>
            <a:off x="1698840" y="3770640"/>
            <a:ext cx="2303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social scientists came up with a doozy: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6" name=""/>
          <p:cNvSpPr txBox="1"/>
          <p:nvPr/>
        </p:nvSpPr>
        <p:spPr>
          <a:xfrm>
            <a:off x="4085640" y="3770640"/>
            <a:ext cx="1727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“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subjective well-being.” Perfect.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7" name=""/>
          <p:cNvSpPr txBox="1"/>
          <p:nvPr/>
        </p:nvSpPr>
        <p:spPr>
          <a:xfrm>
            <a:off x="5863680" y="3770640"/>
            <a:ext cx="201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Not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8" name=""/>
          <p:cNvSpPr txBox="1"/>
          <p:nvPr/>
        </p:nvSpPr>
        <p:spPr>
          <a:xfrm>
            <a:off x="1698840" y="3922200"/>
            <a:ext cx="4342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only was it multisyllabic and virtually impenetrable to laypeople, it also could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9" name=""/>
          <p:cNvSpPr txBox="1"/>
          <p:nvPr/>
        </p:nvSpPr>
        <p:spPr>
          <a:xfrm>
            <a:off x="1698840" y="4074120"/>
            <a:ext cx="2852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be condensed into an even more obscure acronym: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0" name=""/>
          <p:cNvSpPr txBox="1"/>
          <p:nvPr/>
        </p:nvSpPr>
        <p:spPr>
          <a:xfrm>
            <a:off x="4634280" y="4074120"/>
            <a:ext cx="333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SWB.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1" name=""/>
          <p:cNvSpPr txBox="1"/>
          <p:nvPr/>
        </p:nvSpPr>
        <p:spPr>
          <a:xfrm>
            <a:off x="5013360" y="4074120"/>
            <a:ext cx="695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To this day,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2" name=""/>
          <p:cNvSpPr txBox="1"/>
          <p:nvPr/>
        </p:nvSpPr>
        <p:spPr>
          <a:xfrm>
            <a:off x="5740200" y="4074120"/>
            <a:ext cx="323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if you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3" name=""/>
          <p:cNvSpPr txBox="1"/>
          <p:nvPr/>
        </p:nvSpPr>
        <p:spPr>
          <a:xfrm>
            <a:off x="1694160" y="4226040"/>
            <a:ext cx="3130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want to find the latest scholarly research on happiness,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4" name=""/>
          <p:cNvSpPr txBox="1"/>
          <p:nvPr/>
        </p:nvSpPr>
        <p:spPr>
          <a:xfrm>
            <a:off x="4938840" y="4226040"/>
            <a:ext cx="1098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you need to Google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5" name=""/>
          <p:cNvSpPr txBox="1"/>
          <p:nvPr/>
        </p:nvSpPr>
        <p:spPr>
          <a:xfrm>
            <a:off x="1680840" y="4377960"/>
            <a:ext cx="3856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“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SWB,” not “happiness.” Next came other pieces of the jargon puzzle.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6" name=""/>
          <p:cNvSpPr txBox="1"/>
          <p:nvPr/>
        </p:nvSpPr>
        <p:spPr>
          <a:xfrm>
            <a:off x="5576400" y="4377960"/>
            <a:ext cx="494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“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Positive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7" name=""/>
          <p:cNvSpPr txBox="1"/>
          <p:nvPr/>
        </p:nvSpPr>
        <p:spPr>
          <a:xfrm>
            <a:off x="1698840" y="4529520"/>
            <a:ext cx="4344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affect” is when something feels good; “negative affect” is—you guessed it—when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8" name=""/>
          <p:cNvSpPr txBox="1"/>
          <p:nvPr/>
        </p:nvSpPr>
        <p:spPr>
          <a:xfrm>
            <a:off x="1698840" y="4681440"/>
            <a:ext cx="1122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something feels bad.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9" name=""/>
          <p:cNvSpPr txBox="1"/>
          <p:nvPr/>
        </p:nvSpPr>
        <p:spPr>
          <a:xfrm>
            <a:off x="1698840" y="4909320"/>
            <a:ext cx="2669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Next, the new science of happiness needed data.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0" name=""/>
          <p:cNvSpPr txBox="1"/>
          <p:nvPr/>
        </p:nvSpPr>
        <p:spPr>
          <a:xfrm>
            <a:off x="4425120" y="4909320"/>
            <a:ext cx="531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Numbers.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1" name=""/>
          <p:cNvSpPr txBox="1"/>
          <p:nvPr/>
        </p:nvSpPr>
        <p:spPr>
          <a:xfrm>
            <a:off x="5013000" y="4909320"/>
            <a:ext cx="1061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For what is science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2" name=""/>
          <p:cNvSpPr txBox="1"/>
          <p:nvPr/>
        </p:nvSpPr>
        <p:spPr>
          <a:xfrm>
            <a:off x="1698840" y="5060880"/>
            <a:ext cx="3630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if not numbers, preferably large ones with lots of decimal points.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3" name=""/>
          <p:cNvSpPr txBox="1"/>
          <p:nvPr/>
        </p:nvSpPr>
        <p:spPr>
          <a:xfrm>
            <a:off x="5381640" y="5060880"/>
            <a:ext cx="686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And how do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4" name=""/>
          <p:cNvSpPr txBox="1"/>
          <p:nvPr/>
        </p:nvSpPr>
        <p:spPr>
          <a:xfrm>
            <a:off x="1698840" y="5212800"/>
            <a:ext cx="2844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scientists get these numbers? They measure things.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5" name=""/>
          <p:cNvSpPr txBox="1"/>
          <p:nvPr/>
        </p:nvSpPr>
        <p:spPr>
          <a:xfrm>
            <a:off x="1698840" y="5440680"/>
            <a:ext cx="209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Oh,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6" name=""/>
          <p:cNvSpPr txBox="1"/>
          <p:nvPr/>
        </p:nvSpPr>
        <p:spPr>
          <a:xfrm>
            <a:off x="1957680" y="5440680"/>
            <a:ext cx="172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no.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7" name=""/>
          <p:cNvSpPr txBox="1"/>
          <p:nvPr/>
        </p:nvSpPr>
        <p:spPr>
          <a:xfrm>
            <a:off x="2206440" y="5440680"/>
            <a:ext cx="968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Major roadblock.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8" name=""/>
          <p:cNvSpPr txBox="1"/>
          <p:nvPr/>
        </p:nvSpPr>
        <p:spPr>
          <a:xfrm>
            <a:off x="3257640" y="5440680"/>
            <a:ext cx="2752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How can you measure happiness? Happiness is a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9" name=""/>
          <p:cNvSpPr txBox="1"/>
          <p:nvPr/>
        </p:nvSpPr>
        <p:spPr>
          <a:xfrm>
            <a:off x="1698840" y="5592600"/>
            <a:ext cx="1922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feeling, a mood, an outlook on life.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0" name=""/>
          <p:cNvSpPr txBox="1"/>
          <p:nvPr/>
        </p:nvSpPr>
        <p:spPr>
          <a:xfrm>
            <a:off x="3688200" y="5592600"/>
            <a:ext cx="1643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Happiness can’t be measured.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1" name=""/>
          <p:cNvSpPr txBox="1"/>
          <p:nvPr/>
        </p:nvSpPr>
        <p:spPr>
          <a:xfrm>
            <a:off x="1698840" y="5820120"/>
            <a:ext cx="4382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Or can it? Neuroscientists at the University of Iowa have identified the regions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2" name=""/>
          <p:cNvSpPr txBox="1"/>
          <p:nvPr/>
        </p:nvSpPr>
        <p:spPr>
          <a:xfrm>
            <a:off x="1698840" y="5972040"/>
            <a:ext cx="2827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of the brain associated with good and bad moods.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3" name=""/>
          <p:cNvSpPr txBox="1"/>
          <p:nvPr/>
        </p:nvSpPr>
        <p:spPr>
          <a:xfrm>
            <a:off x="4653360" y="5972040"/>
            <a:ext cx="1393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They do this by hooking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4" name=""/>
          <p:cNvSpPr txBox="1"/>
          <p:nvPr/>
        </p:nvSpPr>
        <p:spPr>
          <a:xfrm>
            <a:off x="1698840" y="6123960"/>
            <a:ext cx="4388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up research subjects (college students in need of quick cash) to MRI machines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5" name=""/>
          <p:cNvSpPr txBox="1"/>
          <p:nvPr/>
        </p:nvSpPr>
        <p:spPr>
          <a:xfrm>
            <a:off x="1698840" y="6275520"/>
            <a:ext cx="2460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and then showing them a series of pictures.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6" name=""/>
          <p:cNvSpPr txBox="1"/>
          <p:nvPr/>
        </p:nvSpPr>
        <p:spPr>
          <a:xfrm>
            <a:off x="4210560" y="6275520"/>
            <a:ext cx="1866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When they show people pleasant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7" name=""/>
          <p:cNvSpPr txBox="1"/>
          <p:nvPr/>
        </p:nvSpPr>
        <p:spPr>
          <a:xfrm>
            <a:off x="1698840" y="6427440"/>
            <a:ext cx="4336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pictures—-bucolic landscapes, dolphins playing—parts of the prefrontal lobe are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8" name=""/>
          <p:cNvSpPr txBox="1"/>
          <p:nvPr/>
        </p:nvSpPr>
        <p:spPr>
          <a:xfrm>
            <a:off x="1698840" y="6579360"/>
            <a:ext cx="558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activated.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9" name=""/>
          <p:cNvSpPr txBox="1"/>
          <p:nvPr/>
        </p:nvSpPr>
        <p:spPr>
          <a:xfrm>
            <a:off x="2313000" y="6579360"/>
            <a:ext cx="37558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When they show unpleasant images—a bird covered in oil, a dead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0" name=""/>
          <p:cNvSpPr txBox="1"/>
          <p:nvPr/>
        </p:nvSpPr>
        <p:spPr>
          <a:xfrm>
            <a:off x="1698840" y="6731280"/>
            <a:ext cx="4388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soldier with parts of his face missing—the more primitive parts of the brain light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1" name=""/>
          <p:cNvSpPr txBox="1"/>
          <p:nvPr/>
        </p:nvSpPr>
        <p:spPr>
          <a:xfrm>
            <a:off x="1698840" y="6882840"/>
            <a:ext cx="171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up.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2" name=""/>
          <p:cNvSpPr txBox="1"/>
          <p:nvPr/>
        </p:nvSpPr>
        <p:spPr>
          <a:xfrm>
            <a:off x="1926720" y="6882840"/>
            <a:ext cx="4136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Happy feelings, in other words, register in the regions of the brain that have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3" name=""/>
          <p:cNvSpPr txBox="1"/>
          <p:nvPr/>
        </p:nvSpPr>
        <p:spPr>
          <a:xfrm>
            <a:off x="1698840" y="7034760"/>
            <a:ext cx="1241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evolved most recently.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4" name=""/>
          <p:cNvSpPr txBox="1"/>
          <p:nvPr/>
        </p:nvSpPr>
        <p:spPr>
          <a:xfrm>
            <a:off x="2976840" y="7034760"/>
            <a:ext cx="1738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It raises an intriguing question: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5" name=""/>
          <p:cNvSpPr txBox="1"/>
          <p:nvPr/>
        </p:nvSpPr>
        <p:spPr>
          <a:xfrm>
            <a:off x="4770000" y="7034760"/>
            <a:ext cx="1303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Are we, in evolutionary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6" name=""/>
          <p:cNvSpPr txBox="1"/>
          <p:nvPr/>
        </p:nvSpPr>
        <p:spPr>
          <a:xfrm>
            <a:off x="1698840" y="7186680"/>
            <a:ext cx="2808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if not personal terms, slouching toward happiness?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7" name=""/>
          <p:cNvSpPr txBox="1"/>
          <p:nvPr/>
        </p:nvSpPr>
        <p:spPr>
          <a:xfrm>
            <a:off x="1698840" y="7414560"/>
            <a:ext cx="3504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Researchers have toyed with other ways of measuring happiness: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8" name=""/>
          <p:cNvSpPr txBox="1"/>
          <p:nvPr/>
        </p:nvSpPr>
        <p:spPr>
          <a:xfrm>
            <a:off x="5195880" y="7414560"/>
            <a:ext cx="887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stress hormones,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9" name=""/>
          <p:cNvSpPr txBox="1"/>
          <p:nvPr/>
        </p:nvSpPr>
        <p:spPr>
          <a:xfrm>
            <a:off x="1698840" y="7566120"/>
            <a:ext cx="4404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cardiac activity, and something called “facial coding”—counting how many times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0" name=""/>
          <p:cNvSpPr txBox="1"/>
          <p:nvPr/>
        </p:nvSpPr>
        <p:spPr>
          <a:xfrm>
            <a:off x="1694160" y="7718040"/>
            <a:ext cx="1258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we smile, for instance.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1" name=""/>
          <p:cNvSpPr txBox="1"/>
          <p:nvPr/>
        </p:nvSpPr>
        <p:spPr>
          <a:xfrm>
            <a:off x="2991600" y="7718040"/>
            <a:ext cx="3108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All of these techniques are promising, and, indeed, one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2" name=""/>
          <p:cNvSpPr txBox="1"/>
          <p:nvPr/>
        </p:nvSpPr>
        <p:spPr>
          <a:xfrm>
            <a:off x="1698840" y="7869960"/>
            <a:ext cx="4315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day scientists may be able to “take your happiness” the way a doctor today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3" name=""/>
          <p:cNvSpPr txBox="1"/>
          <p:nvPr/>
        </p:nvSpPr>
        <p:spPr>
          <a:xfrm>
            <a:off x="1698840" y="8021880"/>
            <a:ext cx="1329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takes your temperature.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4" name=""/>
          <p:cNvSpPr txBox="1"/>
          <p:nvPr/>
        </p:nvSpPr>
        <p:spPr>
          <a:xfrm>
            <a:off x="1698840" y="8249400"/>
            <a:ext cx="4377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Now, though, the main way researchers measure happiness is through a far more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5" name=""/>
          <p:cNvSpPr txBox="1"/>
          <p:nvPr/>
        </p:nvSpPr>
        <p:spPr>
          <a:xfrm>
            <a:off x="1698840" y="8401320"/>
            <a:ext cx="3474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low-tech and, when you think about it, quite obvious technique.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6" name=""/>
          <p:cNvSpPr txBox="1"/>
          <p:nvPr/>
        </p:nvSpPr>
        <p:spPr>
          <a:xfrm>
            <a:off x="5187600" y="8401320"/>
            <a:ext cx="878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They ask people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7" name=""/>
          <p:cNvSpPr txBox="1"/>
          <p:nvPr/>
        </p:nvSpPr>
        <p:spPr>
          <a:xfrm>
            <a:off x="3818160" y="8780760"/>
            <a:ext cx="127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10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"/>
          <p:cNvSpPr txBox="1"/>
          <p:nvPr/>
        </p:nvSpPr>
        <p:spPr>
          <a:xfrm>
            <a:off x="1698840" y="1568880"/>
            <a:ext cx="1139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how happy they are.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9" name=""/>
          <p:cNvSpPr txBox="1"/>
          <p:nvPr/>
        </p:nvSpPr>
        <p:spPr>
          <a:xfrm>
            <a:off x="2892600" y="1568880"/>
            <a:ext cx="384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Really.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0" name=""/>
          <p:cNvSpPr txBox="1"/>
          <p:nvPr/>
        </p:nvSpPr>
        <p:spPr>
          <a:xfrm>
            <a:off x="3325320" y="1568880"/>
            <a:ext cx="2746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“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All things considered, how happy would you say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1" name=""/>
          <p:cNvSpPr txBox="1"/>
          <p:nvPr/>
        </p:nvSpPr>
        <p:spPr>
          <a:xfrm>
            <a:off x="1695600" y="1720800"/>
            <a:ext cx="2402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you are these days?” That is the question,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2" name=""/>
          <p:cNvSpPr txBox="1"/>
          <p:nvPr/>
        </p:nvSpPr>
        <p:spPr>
          <a:xfrm>
            <a:off x="4174920" y="1720800"/>
            <a:ext cx="7138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more or less,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3" name=""/>
          <p:cNvSpPr txBox="1"/>
          <p:nvPr/>
        </p:nvSpPr>
        <p:spPr>
          <a:xfrm>
            <a:off x="4949280" y="1720800"/>
            <a:ext cx="1121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that surveyors have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4" name=""/>
          <p:cNvSpPr txBox="1"/>
          <p:nvPr/>
        </p:nvSpPr>
        <p:spPr>
          <a:xfrm>
            <a:off x="1698840" y="1872720"/>
            <a:ext cx="3367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asked people around the world for the past forty or so years.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5" name=""/>
          <p:cNvSpPr txBox="1"/>
          <p:nvPr/>
        </p:nvSpPr>
        <p:spPr>
          <a:xfrm>
            <a:off x="1698840" y="2100240"/>
            <a:ext cx="4245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Ruut Veenhoven and his colleagues claim that the answers are remarkably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6" name=""/>
          <p:cNvSpPr txBox="1"/>
          <p:nvPr/>
        </p:nvSpPr>
        <p:spPr>
          <a:xfrm>
            <a:off x="1698840" y="2252160"/>
            <a:ext cx="498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accurate.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7" name=""/>
          <p:cNvSpPr txBox="1"/>
          <p:nvPr/>
        </p:nvSpPr>
        <p:spPr>
          <a:xfrm>
            <a:off x="2259000" y="2252160"/>
            <a:ext cx="3816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“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You can have a disease and not know it,” Veenhoven tells me, “but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8" name=""/>
          <p:cNvSpPr txBox="1"/>
          <p:nvPr/>
        </p:nvSpPr>
        <p:spPr>
          <a:xfrm>
            <a:off x="1695600" y="2404080"/>
            <a:ext cx="2035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you can’t be happy and not know it.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9" name=""/>
          <p:cNvSpPr txBox="1"/>
          <p:nvPr/>
        </p:nvSpPr>
        <p:spPr>
          <a:xfrm>
            <a:off x="3777480" y="2404080"/>
            <a:ext cx="2318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By definition, if you are happy, you know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0" name=""/>
          <p:cNvSpPr txBox="1"/>
          <p:nvPr/>
        </p:nvSpPr>
        <p:spPr>
          <a:xfrm>
            <a:off x="1698840" y="2555640"/>
            <a:ext cx="178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it.”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1" name=""/>
          <p:cNvSpPr txBox="1"/>
          <p:nvPr/>
        </p:nvSpPr>
        <p:spPr>
          <a:xfrm>
            <a:off x="1698840" y="2783520"/>
            <a:ext cx="4120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Perhaps, but man’s capacity for self-deception is not to be underestimated.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2" name=""/>
          <p:cNvSpPr txBox="1"/>
          <p:nvPr/>
        </p:nvSpPr>
        <p:spPr>
          <a:xfrm>
            <a:off x="5866200" y="2783520"/>
            <a:ext cx="198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Are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3" name=""/>
          <p:cNvSpPr txBox="1"/>
          <p:nvPr/>
        </p:nvSpPr>
        <p:spPr>
          <a:xfrm>
            <a:off x="1694160" y="2935440"/>
            <a:ext cx="4380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we indeed capable of gauging our own happiness? There was this moment, for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4" name=""/>
          <p:cNvSpPr txBox="1"/>
          <p:nvPr/>
        </p:nvSpPr>
        <p:spPr>
          <a:xfrm>
            <a:off x="1698840" y="3087360"/>
            <a:ext cx="4428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instance, when I was seventeen years old that I thought I was very happy indeed,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5" name=""/>
          <p:cNvSpPr txBox="1"/>
          <p:nvPr/>
        </p:nvSpPr>
        <p:spPr>
          <a:xfrm>
            <a:off x="1698840" y="3238920"/>
            <a:ext cx="2746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completely content, without a care in the world.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6" name=""/>
          <p:cNvSpPr txBox="1"/>
          <p:nvPr/>
        </p:nvSpPr>
        <p:spPr>
          <a:xfrm>
            <a:off x="4505040" y="3238920"/>
            <a:ext cx="1549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 retrospect, it turns out I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7" name=""/>
          <p:cNvSpPr txBox="1"/>
          <p:nvPr/>
        </p:nvSpPr>
        <p:spPr>
          <a:xfrm>
            <a:off x="1694160" y="3390840"/>
            <a:ext cx="2134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was just extremely stoned at the time.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8" name=""/>
          <p:cNvSpPr txBox="1"/>
          <p:nvPr/>
        </p:nvSpPr>
        <p:spPr>
          <a:xfrm>
            <a:off x="3882960" y="3390840"/>
            <a:ext cx="1338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Plus, beer was involved.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9" name=""/>
          <p:cNvSpPr txBox="1"/>
          <p:nvPr/>
        </p:nvSpPr>
        <p:spPr>
          <a:xfrm>
            <a:off x="5267520" y="3390840"/>
            <a:ext cx="415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think.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0" name=""/>
          <p:cNvSpPr txBox="1"/>
          <p:nvPr/>
        </p:nvSpPr>
        <p:spPr>
          <a:xfrm>
            <a:off x="1694160" y="3618720"/>
            <a:ext cx="2544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Another speed bump on the road to happiness: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1" name=""/>
          <p:cNvSpPr txBox="1"/>
          <p:nvPr/>
        </p:nvSpPr>
        <p:spPr>
          <a:xfrm>
            <a:off x="4285440" y="3618720"/>
            <a:ext cx="1779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Different people define happiness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2" name=""/>
          <p:cNvSpPr txBox="1"/>
          <p:nvPr/>
        </p:nvSpPr>
        <p:spPr>
          <a:xfrm>
            <a:off x="1698840" y="3770640"/>
            <a:ext cx="612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differently.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3" name=""/>
          <p:cNvSpPr txBox="1"/>
          <p:nvPr/>
        </p:nvSpPr>
        <p:spPr>
          <a:xfrm>
            <a:off x="2349720" y="3770640"/>
            <a:ext cx="3044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Your idea of happiness may not be the same as mine.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4" name=""/>
          <p:cNvSpPr txBox="1"/>
          <p:nvPr/>
        </p:nvSpPr>
        <p:spPr>
          <a:xfrm>
            <a:off x="5413320" y="3770640"/>
            <a:ext cx="662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My favorite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5" name=""/>
          <p:cNvSpPr txBox="1"/>
          <p:nvPr/>
        </p:nvSpPr>
        <p:spPr>
          <a:xfrm>
            <a:off x="1698840" y="3922200"/>
            <a:ext cx="4356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definition of happiness sprang from the mind of an unhappy man named Noah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6" name=""/>
          <p:cNvSpPr txBox="1"/>
          <p:nvPr/>
        </p:nvSpPr>
        <p:spPr>
          <a:xfrm>
            <a:off x="1692360" y="4074120"/>
            <a:ext cx="508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Webster.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7" name=""/>
          <p:cNvSpPr txBox="1"/>
          <p:nvPr/>
        </p:nvSpPr>
        <p:spPr>
          <a:xfrm>
            <a:off x="2257560" y="4074120"/>
            <a:ext cx="2683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When he penned the first American dictionary,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8" name=""/>
          <p:cNvSpPr txBox="1"/>
          <p:nvPr/>
        </p:nvSpPr>
        <p:spPr>
          <a:xfrm>
            <a:off x="4991400" y="4074120"/>
            <a:ext cx="445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 1825,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9" name=""/>
          <p:cNvSpPr txBox="1"/>
          <p:nvPr/>
        </p:nvSpPr>
        <p:spPr>
          <a:xfrm>
            <a:off x="5486760" y="4074120"/>
            <a:ext cx="575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he defined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0" name=""/>
          <p:cNvSpPr txBox="1"/>
          <p:nvPr/>
        </p:nvSpPr>
        <p:spPr>
          <a:xfrm>
            <a:off x="1698840" y="4226040"/>
            <a:ext cx="4435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happiness as “the agreeable sensations which spring from the enjoyment of good.”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1" name=""/>
          <p:cNvSpPr txBox="1"/>
          <p:nvPr/>
        </p:nvSpPr>
        <p:spPr>
          <a:xfrm>
            <a:off x="1694160" y="4377960"/>
            <a:ext cx="904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That says it all.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2" name=""/>
          <p:cNvSpPr txBox="1"/>
          <p:nvPr/>
        </p:nvSpPr>
        <p:spPr>
          <a:xfrm>
            <a:off x="2658960" y="4377960"/>
            <a:ext cx="3405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It has “agreeable sensations,” the notion that happiness is a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3" name=""/>
          <p:cNvSpPr txBox="1"/>
          <p:nvPr/>
        </p:nvSpPr>
        <p:spPr>
          <a:xfrm>
            <a:off x="1698840" y="4529520"/>
            <a:ext cx="380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feeling.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4" name=""/>
          <p:cNvSpPr txBox="1"/>
          <p:nvPr/>
        </p:nvSpPr>
        <p:spPr>
          <a:xfrm>
            <a:off x="2137680" y="4529520"/>
            <a:ext cx="1972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hedonists would get off on that.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5" name=""/>
          <p:cNvSpPr txBox="1"/>
          <p:nvPr/>
        </p:nvSpPr>
        <p:spPr>
          <a:xfrm>
            <a:off x="4177800" y="4529520"/>
            <a:ext cx="1884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It has “enjoyment,” which signifies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6" name=""/>
          <p:cNvSpPr txBox="1"/>
          <p:nvPr/>
        </p:nvSpPr>
        <p:spPr>
          <a:xfrm>
            <a:off x="1698840" y="4681440"/>
            <a:ext cx="2780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that happiness is more than pure animal pleasure.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7" name=""/>
          <p:cNvSpPr txBox="1"/>
          <p:nvPr/>
        </p:nvSpPr>
        <p:spPr>
          <a:xfrm>
            <a:off x="4514760" y="4681440"/>
            <a:ext cx="1553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And enjoyment of what? Of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8" name=""/>
          <p:cNvSpPr txBox="1"/>
          <p:nvPr/>
        </p:nvSpPr>
        <p:spPr>
          <a:xfrm>
            <a:off x="1698840" y="4833360"/>
            <a:ext cx="3780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“good,” a word that, I think, Webster should have capitalized.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9" name=""/>
          <p:cNvSpPr txBox="1"/>
          <p:nvPr/>
        </p:nvSpPr>
        <p:spPr>
          <a:xfrm>
            <a:off x="5482080" y="4833360"/>
            <a:ext cx="6058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Good.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0" name=""/>
          <p:cNvSpPr txBox="1"/>
          <p:nvPr/>
        </p:nvSpPr>
        <p:spPr>
          <a:xfrm>
            <a:off x="1692360" y="4985280"/>
            <a:ext cx="2620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We want to feel good but for the right reasons.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1" name=""/>
          <p:cNvSpPr txBox="1"/>
          <p:nvPr/>
        </p:nvSpPr>
        <p:spPr>
          <a:xfrm>
            <a:off x="4367520" y="4985280"/>
            <a:ext cx="1706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Aristotle would have approved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2" name=""/>
          <p:cNvSpPr txBox="1"/>
          <p:nvPr/>
        </p:nvSpPr>
        <p:spPr>
          <a:xfrm>
            <a:off x="1698840" y="5136840"/>
            <a:ext cx="410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of that.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3" name=""/>
          <p:cNvSpPr txBox="1"/>
          <p:nvPr/>
        </p:nvSpPr>
        <p:spPr>
          <a:xfrm>
            <a:off x="2169360" y="5136840"/>
            <a:ext cx="2993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“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Happiness is a virtuous activity of the soul,” he said.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4" name=""/>
          <p:cNvSpPr txBox="1"/>
          <p:nvPr/>
        </p:nvSpPr>
        <p:spPr>
          <a:xfrm>
            <a:off x="5240880" y="5136840"/>
            <a:ext cx="834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 virtuous life,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5" name=""/>
          <p:cNvSpPr txBox="1"/>
          <p:nvPr/>
        </p:nvSpPr>
        <p:spPr>
          <a:xfrm>
            <a:off x="1698840" y="5288760"/>
            <a:ext cx="1695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 other words, is a happy life.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6" name=""/>
          <p:cNvSpPr txBox="1"/>
          <p:nvPr/>
        </p:nvSpPr>
        <p:spPr>
          <a:xfrm>
            <a:off x="1692360" y="5516640"/>
            <a:ext cx="2695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We humans are creatures of the last five minutes.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7" name=""/>
          <p:cNvSpPr txBox="1"/>
          <p:nvPr/>
        </p:nvSpPr>
        <p:spPr>
          <a:xfrm>
            <a:off x="4386240" y="5516640"/>
            <a:ext cx="1704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 one study, people who found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8" name=""/>
          <p:cNvSpPr txBox="1"/>
          <p:nvPr/>
        </p:nvSpPr>
        <p:spPr>
          <a:xfrm>
            <a:off x="1698840" y="5668200"/>
            <a:ext cx="4392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 dime on the pavement a few minutes before being queried on the happiness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9" name=""/>
          <p:cNvSpPr txBox="1"/>
          <p:nvPr/>
        </p:nvSpPr>
        <p:spPr>
          <a:xfrm>
            <a:off x="1698840" y="5820120"/>
            <a:ext cx="4365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question reported higher levels of satisfaction with their overall lives than those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0" name=""/>
          <p:cNvSpPr txBox="1"/>
          <p:nvPr/>
        </p:nvSpPr>
        <p:spPr>
          <a:xfrm>
            <a:off x="1694160" y="5972040"/>
            <a:ext cx="1402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who did not find a dime.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1" name=""/>
          <p:cNvSpPr txBox="1"/>
          <p:nvPr/>
        </p:nvSpPr>
        <p:spPr>
          <a:xfrm>
            <a:off x="3201120" y="5972040"/>
            <a:ext cx="2833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Researchers have tried to get around this quirk of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2" name=""/>
          <p:cNvSpPr txBox="1"/>
          <p:nvPr/>
        </p:nvSpPr>
        <p:spPr>
          <a:xfrm>
            <a:off x="1698840" y="6123960"/>
            <a:ext cx="4414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human psyche through something called the experience-sampling method.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3" name=""/>
          <p:cNvSpPr txBox="1"/>
          <p:nvPr/>
        </p:nvSpPr>
        <p:spPr>
          <a:xfrm>
            <a:off x="1694160" y="6275520"/>
            <a:ext cx="4290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They strap little Palm Pilot–like devices to research subjects and then ping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4" name=""/>
          <p:cNvSpPr txBox="1"/>
          <p:nvPr/>
        </p:nvSpPr>
        <p:spPr>
          <a:xfrm>
            <a:off x="1698840" y="6427440"/>
            <a:ext cx="1914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them maybe a dozen times a day.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5" name=""/>
          <p:cNvSpPr txBox="1"/>
          <p:nvPr/>
        </p:nvSpPr>
        <p:spPr>
          <a:xfrm>
            <a:off x="3747600" y="6427440"/>
            <a:ext cx="1180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Are you happy now?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6" name=""/>
          <p:cNvSpPr txBox="1"/>
          <p:nvPr/>
        </p:nvSpPr>
        <p:spPr>
          <a:xfrm>
            <a:off x="5036400" y="6427440"/>
            <a:ext cx="1021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What about now?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7" name=""/>
          <p:cNvSpPr txBox="1"/>
          <p:nvPr/>
        </p:nvSpPr>
        <p:spPr>
          <a:xfrm>
            <a:off x="1698840" y="6579360"/>
            <a:ext cx="28918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Here, though, the Heisenberg principle rears its head.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8" name=""/>
          <p:cNvSpPr txBox="1"/>
          <p:nvPr/>
        </p:nvSpPr>
        <p:spPr>
          <a:xfrm>
            <a:off x="4649400" y="6579360"/>
            <a:ext cx="1413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mere act of observing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9" name=""/>
          <p:cNvSpPr txBox="1"/>
          <p:nvPr/>
        </p:nvSpPr>
        <p:spPr>
          <a:xfrm>
            <a:off x="1698840" y="6731280"/>
            <a:ext cx="1044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something alters it.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0" name=""/>
          <p:cNvSpPr txBox="1"/>
          <p:nvPr/>
        </p:nvSpPr>
        <p:spPr>
          <a:xfrm>
            <a:off x="2796120" y="6731280"/>
            <a:ext cx="3307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All of that pinging, in other words, might affect the subjects’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1" name=""/>
          <p:cNvSpPr txBox="1"/>
          <p:nvPr/>
        </p:nvSpPr>
        <p:spPr>
          <a:xfrm>
            <a:off x="1698840" y="6882840"/>
            <a:ext cx="570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happiness.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2" name=""/>
          <p:cNvSpPr txBox="1"/>
          <p:nvPr/>
        </p:nvSpPr>
        <p:spPr>
          <a:xfrm>
            <a:off x="1694160" y="7110720"/>
            <a:ext cx="285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Also,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3" name=""/>
          <p:cNvSpPr txBox="1"/>
          <p:nvPr/>
        </p:nvSpPr>
        <p:spPr>
          <a:xfrm>
            <a:off x="2027520" y="7110720"/>
            <a:ext cx="3153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most people want to present a happy face to the world.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4" name=""/>
          <p:cNvSpPr txBox="1"/>
          <p:nvPr/>
        </p:nvSpPr>
        <p:spPr>
          <a:xfrm>
            <a:off x="5280480" y="7110720"/>
            <a:ext cx="780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That explains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5" name=""/>
          <p:cNvSpPr txBox="1"/>
          <p:nvPr/>
        </p:nvSpPr>
        <p:spPr>
          <a:xfrm>
            <a:off x="1694160" y="7262640"/>
            <a:ext cx="4376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why people consistently report higher happiness levels when they are asked in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6" name=""/>
          <p:cNvSpPr txBox="1"/>
          <p:nvPr/>
        </p:nvSpPr>
        <p:spPr>
          <a:xfrm>
            <a:off x="1698840" y="7414560"/>
            <a:ext cx="2893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face-to-face interviews rather than in mail-in surveys.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7" name=""/>
          <p:cNvSpPr txBox="1"/>
          <p:nvPr/>
        </p:nvSpPr>
        <p:spPr>
          <a:xfrm>
            <a:off x="4630680" y="7414560"/>
            <a:ext cx="1448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And we report even higher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8" name=""/>
          <p:cNvSpPr txBox="1"/>
          <p:nvPr/>
        </p:nvSpPr>
        <p:spPr>
          <a:xfrm>
            <a:off x="1698840" y="7566120"/>
            <a:ext cx="3607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happiness levels if the interviewer is a member of the opposite sex.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9" name=""/>
          <p:cNvSpPr txBox="1"/>
          <p:nvPr/>
        </p:nvSpPr>
        <p:spPr>
          <a:xfrm>
            <a:off x="5387400" y="7566120"/>
            <a:ext cx="703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Instinctively,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0" name=""/>
          <p:cNvSpPr txBox="1"/>
          <p:nvPr/>
        </p:nvSpPr>
        <p:spPr>
          <a:xfrm>
            <a:off x="1694160" y="7718040"/>
            <a:ext cx="1582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we know that happy is sexy.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1" name=""/>
          <p:cNvSpPr txBox="1"/>
          <p:nvPr/>
        </p:nvSpPr>
        <p:spPr>
          <a:xfrm>
            <a:off x="1698840" y="7945920"/>
            <a:ext cx="3533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Happiness researchers, however, are quick to defend their work.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2" name=""/>
          <p:cNvSpPr txBox="1"/>
          <p:nvPr/>
        </p:nvSpPr>
        <p:spPr>
          <a:xfrm>
            <a:off x="5293440" y="7945920"/>
            <a:ext cx="793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For one thing,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3" name=""/>
          <p:cNvSpPr txBox="1"/>
          <p:nvPr/>
        </p:nvSpPr>
        <p:spPr>
          <a:xfrm>
            <a:off x="1698840" y="8097480"/>
            <a:ext cx="2256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people’s answers are consistent over time.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4" name=""/>
          <p:cNvSpPr txBox="1"/>
          <p:nvPr/>
        </p:nvSpPr>
        <p:spPr>
          <a:xfrm>
            <a:off x="4017240" y="8097480"/>
            <a:ext cx="2030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Also, researchers corroborate people’s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5" name=""/>
          <p:cNvSpPr txBox="1"/>
          <p:nvPr/>
        </p:nvSpPr>
        <p:spPr>
          <a:xfrm>
            <a:off x="1698840" y="8249400"/>
            <a:ext cx="37558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responses by, for instance, checking with their friends and relatives.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6" name=""/>
          <p:cNvSpPr txBox="1"/>
          <p:nvPr/>
        </p:nvSpPr>
        <p:spPr>
          <a:xfrm>
            <a:off x="5502600" y="8249400"/>
            <a:ext cx="552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“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Does Joe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7" name=""/>
          <p:cNvSpPr txBox="1"/>
          <p:nvPr/>
        </p:nvSpPr>
        <p:spPr>
          <a:xfrm>
            <a:off x="1698840" y="8401320"/>
            <a:ext cx="4380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seem like a happy person to you?” It turns out that these outside assessments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8" name=""/>
          <p:cNvSpPr txBox="1"/>
          <p:nvPr/>
        </p:nvSpPr>
        <p:spPr>
          <a:xfrm>
            <a:off x="3818160" y="8780760"/>
            <a:ext cx="127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11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"/>
          <p:cNvSpPr txBox="1"/>
          <p:nvPr/>
        </p:nvSpPr>
        <p:spPr>
          <a:xfrm>
            <a:off x="1698840" y="1568880"/>
            <a:ext cx="3208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tend to jibe with our own degree of perceived happiness.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0" name=""/>
          <p:cNvSpPr txBox="1"/>
          <p:nvPr/>
        </p:nvSpPr>
        <p:spPr>
          <a:xfrm>
            <a:off x="5051520" y="1568880"/>
            <a:ext cx="453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Besides,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1" name=""/>
          <p:cNvSpPr txBox="1"/>
          <p:nvPr/>
        </p:nvSpPr>
        <p:spPr>
          <a:xfrm>
            <a:off x="5556240" y="1568880"/>
            <a:ext cx="512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scientists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2" name=""/>
          <p:cNvSpPr txBox="1"/>
          <p:nvPr/>
        </p:nvSpPr>
        <p:spPr>
          <a:xfrm>
            <a:off x="1698840" y="1720800"/>
            <a:ext cx="4432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measure IQ and attitudes toward issues like racism, which are also subjective.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3" name=""/>
          <p:cNvSpPr txBox="1"/>
          <p:nvPr/>
        </p:nvSpPr>
        <p:spPr>
          <a:xfrm>
            <a:off x="1692360" y="1872720"/>
            <a:ext cx="4400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Why not happiness as well? Or as Mihály Csíkszentmihalyi, a giant in the field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4" name=""/>
          <p:cNvSpPr txBox="1"/>
          <p:nvPr/>
        </p:nvSpPr>
        <p:spPr>
          <a:xfrm>
            <a:off x="1698840" y="2024280"/>
            <a:ext cx="1530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of happiness studies, put it: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5" name=""/>
          <p:cNvSpPr txBox="1"/>
          <p:nvPr/>
        </p:nvSpPr>
        <p:spPr>
          <a:xfrm>
            <a:off x="3296880" y="2024280"/>
            <a:ext cx="2754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“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When a person says he is ‘pretty happy’ one has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6" name=""/>
          <p:cNvSpPr txBox="1"/>
          <p:nvPr/>
        </p:nvSpPr>
        <p:spPr>
          <a:xfrm>
            <a:off x="1698840" y="2176200"/>
            <a:ext cx="3914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no right to ignore his statement, or interpret it to mean the opposite.”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7" name=""/>
          <p:cNvSpPr txBox="1"/>
          <p:nvPr/>
        </p:nvSpPr>
        <p:spPr>
          <a:xfrm>
            <a:off x="1698840" y="2404080"/>
            <a:ext cx="4382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So assuming that these happiness studies are reasonably accurate, what have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8" name=""/>
          <p:cNvSpPr txBox="1"/>
          <p:nvPr/>
        </p:nvSpPr>
        <p:spPr>
          <a:xfrm>
            <a:off x="1698840" y="2555640"/>
            <a:ext cx="672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they found?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9" name=""/>
          <p:cNvSpPr txBox="1"/>
          <p:nvPr/>
        </p:nvSpPr>
        <p:spPr>
          <a:xfrm>
            <a:off x="2462040" y="2555640"/>
            <a:ext cx="854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Who is happy?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0" name=""/>
          <p:cNvSpPr txBox="1"/>
          <p:nvPr/>
        </p:nvSpPr>
        <p:spPr>
          <a:xfrm>
            <a:off x="3409560" y="2555640"/>
            <a:ext cx="1431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And how do I join them?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1" name=""/>
          <p:cNvSpPr txBox="1"/>
          <p:nvPr/>
        </p:nvSpPr>
        <p:spPr>
          <a:xfrm>
            <a:off x="4959360" y="2555640"/>
            <a:ext cx="1090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This is where Ruut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2" name=""/>
          <p:cNvSpPr txBox="1"/>
          <p:nvPr/>
        </p:nvSpPr>
        <p:spPr>
          <a:xfrm>
            <a:off x="1694160" y="2707560"/>
            <a:ext cx="2471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Veenhoven and his database come into play.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3" name=""/>
          <p:cNvSpPr txBox="1"/>
          <p:nvPr/>
        </p:nvSpPr>
        <p:spPr>
          <a:xfrm>
            <a:off x="1694160" y="2935440"/>
            <a:ext cx="4327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Veenhoven leads me to a room as nondescript and soulless as the rest of the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4" name=""/>
          <p:cNvSpPr txBox="1"/>
          <p:nvPr/>
        </p:nvSpPr>
        <p:spPr>
          <a:xfrm>
            <a:off x="1698840" y="3087360"/>
            <a:ext cx="460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campus.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5" name=""/>
          <p:cNvSpPr txBox="1"/>
          <p:nvPr/>
        </p:nvSpPr>
        <p:spPr>
          <a:xfrm>
            <a:off x="2212560" y="3087360"/>
            <a:ext cx="2434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Inside is a bank of a half-dozen computers.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6" name=""/>
          <p:cNvSpPr txBox="1"/>
          <p:nvPr/>
        </p:nvSpPr>
        <p:spPr>
          <a:xfrm>
            <a:off x="4678560" y="3087360"/>
            <a:ext cx="1404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They are manned by the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7" name=""/>
          <p:cNvSpPr txBox="1"/>
          <p:nvPr/>
        </p:nvSpPr>
        <p:spPr>
          <a:xfrm>
            <a:off x="1698840" y="3238920"/>
            <a:ext cx="4403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small, mostly volunteer staff of the WDH, none of whom looks especially happy.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8" name=""/>
          <p:cNvSpPr txBox="1"/>
          <p:nvPr/>
        </p:nvSpPr>
        <p:spPr>
          <a:xfrm>
            <a:off x="1698840" y="3390840"/>
            <a:ext cx="1506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let this incongruity slide;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9" name=""/>
          <p:cNvSpPr txBox="1"/>
          <p:nvPr/>
        </p:nvSpPr>
        <p:spPr>
          <a:xfrm>
            <a:off x="3257280" y="3390840"/>
            <a:ext cx="28108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even an overweight doctor might have some good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0" name=""/>
          <p:cNvSpPr txBox="1"/>
          <p:nvPr/>
        </p:nvSpPr>
        <p:spPr>
          <a:xfrm>
            <a:off x="1698840" y="3542760"/>
            <a:ext cx="1709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advice about exercise and diet.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1" name=""/>
          <p:cNvSpPr txBox="1"/>
          <p:nvPr/>
        </p:nvSpPr>
        <p:spPr>
          <a:xfrm>
            <a:off x="1698840" y="3770640"/>
            <a:ext cx="1764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pause to take in the moment.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2" name=""/>
          <p:cNvSpPr txBox="1"/>
          <p:nvPr/>
        </p:nvSpPr>
        <p:spPr>
          <a:xfrm>
            <a:off x="3555720" y="3770640"/>
            <a:ext cx="1168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On these computers,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3" name=""/>
          <p:cNvSpPr txBox="1"/>
          <p:nvPr/>
        </p:nvSpPr>
        <p:spPr>
          <a:xfrm>
            <a:off x="4779360" y="3770640"/>
            <a:ext cx="1137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right in front of me,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4" name=""/>
          <p:cNvSpPr txBox="1"/>
          <p:nvPr/>
        </p:nvSpPr>
        <p:spPr>
          <a:xfrm>
            <a:off x="5977080" y="3770640"/>
            <a:ext cx="128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5" name=""/>
          <p:cNvSpPr txBox="1"/>
          <p:nvPr/>
        </p:nvSpPr>
        <p:spPr>
          <a:xfrm>
            <a:off x="1698840" y="3922200"/>
            <a:ext cx="2791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humanity’s accumulated knowledge of happiness.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6" name=""/>
          <p:cNvSpPr txBox="1"/>
          <p:nvPr/>
        </p:nvSpPr>
        <p:spPr>
          <a:xfrm>
            <a:off x="4522320" y="3922200"/>
            <a:ext cx="1549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After virtually ignoring the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7" name=""/>
          <p:cNvSpPr txBox="1"/>
          <p:nvPr/>
        </p:nvSpPr>
        <p:spPr>
          <a:xfrm>
            <a:off x="1698840" y="4074120"/>
            <a:ext cx="4362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subject for decades, social scientists are now making up for lost time, churning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8" name=""/>
          <p:cNvSpPr txBox="1"/>
          <p:nvPr/>
        </p:nvSpPr>
        <p:spPr>
          <a:xfrm>
            <a:off x="1698840" y="4226040"/>
            <a:ext cx="2245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out research papers at a prodigious rate.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9" name=""/>
          <p:cNvSpPr txBox="1"/>
          <p:nvPr/>
        </p:nvSpPr>
        <p:spPr>
          <a:xfrm>
            <a:off x="3998160" y="4226040"/>
            <a:ext cx="2131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Happy, you might say, is the new sad.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0" name=""/>
          <p:cNvSpPr txBox="1"/>
          <p:nvPr/>
        </p:nvSpPr>
        <p:spPr>
          <a:xfrm>
            <a:off x="1694160" y="4453560"/>
            <a:ext cx="4363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research findings are alternatively obvious and counter-intuitive, expected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1" name=""/>
          <p:cNvSpPr txBox="1"/>
          <p:nvPr/>
        </p:nvSpPr>
        <p:spPr>
          <a:xfrm>
            <a:off x="1698840" y="4605480"/>
            <a:ext cx="805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and surprising.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2" name=""/>
          <p:cNvSpPr txBox="1"/>
          <p:nvPr/>
        </p:nvSpPr>
        <p:spPr>
          <a:xfrm>
            <a:off x="2550240" y="4605480"/>
            <a:ext cx="3607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 many cases, the findings validate the great thinkers of centuries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3" name=""/>
          <p:cNvSpPr txBox="1"/>
          <p:nvPr/>
        </p:nvSpPr>
        <p:spPr>
          <a:xfrm>
            <a:off x="1698840" y="4757400"/>
            <a:ext cx="2530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past—as if the ancient Greeks need validation.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4" name=""/>
          <p:cNvSpPr txBox="1"/>
          <p:nvPr/>
        </p:nvSpPr>
        <p:spPr>
          <a:xfrm>
            <a:off x="4284000" y="4757400"/>
            <a:ext cx="1774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Here are a few of the findings, in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5" name=""/>
          <p:cNvSpPr txBox="1"/>
          <p:nvPr/>
        </p:nvSpPr>
        <p:spPr>
          <a:xfrm>
            <a:off x="1698840" y="4909320"/>
            <a:ext cx="1084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no particular order.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6" name=""/>
          <p:cNvSpPr txBox="1"/>
          <p:nvPr/>
        </p:nvSpPr>
        <p:spPr>
          <a:xfrm>
            <a:off x="1698840" y="5136840"/>
            <a:ext cx="4411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Extroverts are happier than introverts; optimists are happier than pessimists;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7" name=""/>
          <p:cNvSpPr txBox="1"/>
          <p:nvPr/>
        </p:nvSpPr>
        <p:spPr>
          <a:xfrm>
            <a:off x="1698840" y="5288760"/>
            <a:ext cx="2277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married people are happier than singles,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8" name=""/>
          <p:cNvSpPr txBox="1"/>
          <p:nvPr/>
        </p:nvSpPr>
        <p:spPr>
          <a:xfrm>
            <a:off x="4053240" y="5288760"/>
            <a:ext cx="1986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though people with children are no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9" name=""/>
          <p:cNvSpPr txBox="1"/>
          <p:nvPr/>
        </p:nvSpPr>
        <p:spPr>
          <a:xfrm>
            <a:off x="1698840" y="5440680"/>
            <a:ext cx="4318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happier than childless couples; Republicans are happier than Democrats; people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0" name=""/>
          <p:cNvSpPr txBox="1"/>
          <p:nvPr/>
        </p:nvSpPr>
        <p:spPr>
          <a:xfrm>
            <a:off x="1694160" y="5592600"/>
            <a:ext cx="4368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who attend religious services are happier than those who do not; people with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1" name=""/>
          <p:cNvSpPr txBox="1"/>
          <p:nvPr/>
        </p:nvSpPr>
        <p:spPr>
          <a:xfrm>
            <a:off x="1698840" y="5744160"/>
            <a:ext cx="4382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college degrees are happier than those without, though people with advanced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2" name=""/>
          <p:cNvSpPr txBox="1"/>
          <p:nvPr/>
        </p:nvSpPr>
        <p:spPr>
          <a:xfrm>
            <a:off x="1698840" y="5896080"/>
            <a:ext cx="2826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degrees are less happy than those with just a BA;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3" name=""/>
          <p:cNvSpPr txBox="1"/>
          <p:nvPr/>
        </p:nvSpPr>
        <p:spPr>
          <a:xfrm>
            <a:off x="4615560" y="5896080"/>
            <a:ext cx="1433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people with an active sex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4" name=""/>
          <p:cNvSpPr txBox="1"/>
          <p:nvPr/>
        </p:nvSpPr>
        <p:spPr>
          <a:xfrm>
            <a:off x="1698840" y="6048000"/>
            <a:ext cx="4408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life are happier than those without; women and men are equally happy, though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5" name=""/>
          <p:cNvSpPr txBox="1"/>
          <p:nvPr/>
        </p:nvSpPr>
        <p:spPr>
          <a:xfrm>
            <a:off x="1694160" y="6199920"/>
            <a:ext cx="1759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women have a wider emotional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6" name=""/>
          <p:cNvSpPr txBox="1"/>
          <p:nvPr/>
        </p:nvSpPr>
        <p:spPr>
          <a:xfrm>
            <a:off x="3521160" y="6199920"/>
            <a:ext cx="345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range;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7" name=""/>
          <p:cNvSpPr txBox="1"/>
          <p:nvPr/>
        </p:nvSpPr>
        <p:spPr>
          <a:xfrm>
            <a:off x="3921480" y="6199920"/>
            <a:ext cx="1137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having an affair will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8" name=""/>
          <p:cNvSpPr txBox="1"/>
          <p:nvPr/>
        </p:nvSpPr>
        <p:spPr>
          <a:xfrm>
            <a:off x="5127120" y="6199920"/>
            <a:ext cx="939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make you happy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9" name=""/>
          <p:cNvSpPr txBox="1"/>
          <p:nvPr/>
        </p:nvSpPr>
        <p:spPr>
          <a:xfrm>
            <a:off x="1698840" y="6351480"/>
            <a:ext cx="4359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but will not compensate for the massive loss of happiness that you will incur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0" name=""/>
          <p:cNvSpPr txBox="1"/>
          <p:nvPr/>
        </p:nvSpPr>
        <p:spPr>
          <a:xfrm>
            <a:off x="1694160" y="6503400"/>
            <a:ext cx="4335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when your spouse finds out and leaves you; people are least happy when they’re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1" name=""/>
          <p:cNvSpPr txBox="1"/>
          <p:nvPr/>
        </p:nvSpPr>
        <p:spPr>
          <a:xfrm>
            <a:off x="1698840" y="6655320"/>
            <a:ext cx="4385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commuting to work; busy people are happier than those with too little to do;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2" name=""/>
          <p:cNvSpPr txBox="1"/>
          <p:nvPr/>
        </p:nvSpPr>
        <p:spPr>
          <a:xfrm>
            <a:off x="1694160" y="6807240"/>
            <a:ext cx="33868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wealthy people are happier than poor ones, but only slightly.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3" name=""/>
          <p:cNvSpPr txBox="1"/>
          <p:nvPr/>
        </p:nvSpPr>
        <p:spPr>
          <a:xfrm>
            <a:off x="1698840" y="7034760"/>
            <a:ext cx="4365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So what should we do with these findings? Get married but don’t have kids?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4" name=""/>
          <p:cNvSpPr txBox="1"/>
          <p:nvPr/>
        </p:nvSpPr>
        <p:spPr>
          <a:xfrm>
            <a:off x="1698840" y="7186680"/>
            <a:ext cx="4392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Start going to church regularly? Drop out of that PhD program? Not so fast.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5" name=""/>
          <p:cNvSpPr txBox="1"/>
          <p:nvPr/>
        </p:nvSpPr>
        <p:spPr>
          <a:xfrm>
            <a:off x="1698840" y="7338600"/>
            <a:ext cx="4386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Social scientists have a hard time unraveling what they call “reverse causality”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6" name=""/>
          <p:cNvSpPr txBox="1"/>
          <p:nvPr/>
        </p:nvSpPr>
        <p:spPr>
          <a:xfrm>
            <a:off x="1698840" y="7490160"/>
            <a:ext cx="3192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and what the rest of us call the chicken-and-egg problem.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7" name=""/>
          <p:cNvSpPr txBox="1"/>
          <p:nvPr/>
        </p:nvSpPr>
        <p:spPr>
          <a:xfrm>
            <a:off x="4914720" y="7490160"/>
            <a:ext cx="1175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For instance, healthy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8" name=""/>
          <p:cNvSpPr txBox="1"/>
          <p:nvPr/>
        </p:nvSpPr>
        <p:spPr>
          <a:xfrm>
            <a:off x="1698840" y="7642080"/>
            <a:ext cx="4400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people are happier than unhealthy ones; or is it that happy people tend to be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9" name=""/>
          <p:cNvSpPr txBox="1"/>
          <p:nvPr/>
        </p:nvSpPr>
        <p:spPr>
          <a:xfrm>
            <a:off x="1698840" y="7794000"/>
            <a:ext cx="4351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healthier? Married people are happy; or maybe happy people are more likely to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0" name=""/>
          <p:cNvSpPr txBox="1"/>
          <p:nvPr/>
        </p:nvSpPr>
        <p:spPr>
          <a:xfrm>
            <a:off x="1698840" y="7945920"/>
            <a:ext cx="1733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get married? It’s tough to say.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1" name=""/>
          <p:cNvSpPr txBox="1"/>
          <p:nvPr/>
        </p:nvSpPr>
        <p:spPr>
          <a:xfrm>
            <a:off x="3480840" y="7945920"/>
            <a:ext cx="2606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Reverse causality is the hobgoblin that makes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2" name=""/>
          <p:cNvSpPr txBox="1"/>
          <p:nvPr/>
        </p:nvSpPr>
        <p:spPr>
          <a:xfrm>
            <a:off x="1698840" y="8097480"/>
            <a:ext cx="2001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mischief in many a research project.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3" name=""/>
          <p:cNvSpPr txBox="1"/>
          <p:nvPr/>
        </p:nvSpPr>
        <p:spPr>
          <a:xfrm>
            <a:off x="1692360" y="8325360"/>
            <a:ext cx="4377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What I really want to know, though, is not who is happy but where they are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4" name=""/>
          <p:cNvSpPr txBox="1"/>
          <p:nvPr/>
        </p:nvSpPr>
        <p:spPr>
          <a:xfrm>
            <a:off x="3818160" y="8780760"/>
            <a:ext cx="127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12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"/>
          <p:cNvSpPr txBox="1"/>
          <p:nvPr/>
        </p:nvSpPr>
        <p:spPr>
          <a:xfrm>
            <a:off x="1698840" y="1568880"/>
            <a:ext cx="953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happy—and why.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6" name=""/>
          <p:cNvSpPr txBox="1"/>
          <p:nvPr/>
        </p:nvSpPr>
        <p:spPr>
          <a:xfrm>
            <a:off x="2693880" y="1568880"/>
            <a:ext cx="3371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Veenhoven sighs when I ask about this and pours another cup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7" name=""/>
          <p:cNvSpPr txBox="1"/>
          <p:nvPr/>
        </p:nvSpPr>
        <p:spPr>
          <a:xfrm>
            <a:off x="1698840" y="1720800"/>
            <a:ext cx="355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of tea.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8" name=""/>
          <p:cNvSpPr txBox="1"/>
          <p:nvPr/>
        </p:nvSpPr>
        <p:spPr>
          <a:xfrm>
            <a:off x="2121840" y="1720800"/>
            <a:ext cx="1929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Here, the calculations get trickier.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9" name=""/>
          <p:cNvSpPr txBox="1"/>
          <p:nvPr/>
        </p:nvSpPr>
        <p:spPr>
          <a:xfrm>
            <a:off x="4117320" y="1720800"/>
            <a:ext cx="1974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Can we really say which countries,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0" name=""/>
          <p:cNvSpPr txBox="1"/>
          <p:nvPr/>
        </p:nvSpPr>
        <p:spPr>
          <a:xfrm>
            <a:off x="1694160" y="1872720"/>
            <a:ext cx="4359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which peoples, are happier than others? Has my search for the world’s happiest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1" name=""/>
          <p:cNvSpPr txBox="1"/>
          <p:nvPr/>
        </p:nvSpPr>
        <p:spPr>
          <a:xfrm>
            <a:off x="1698840" y="2024280"/>
            <a:ext cx="1646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places ended before it begins?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2" name=""/>
          <p:cNvSpPr txBox="1"/>
          <p:nvPr/>
        </p:nvSpPr>
        <p:spPr>
          <a:xfrm>
            <a:off x="1694160" y="2252160"/>
            <a:ext cx="3690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All cultures have a word for happiness, and some have many words.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3" name=""/>
          <p:cNvSpPr txBox="1"/>
          <p:nvPr/>
        </p:nvSpPr>
        <p:spPr>
          <a:xfrm>
            <a:off x="5375880" y="2252160"/>
            <a:ext cx="691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But does the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4" name=""/>
          <p:cNvSpPr txBox="1"/>
          <p:nvPr/>
        </p:nvSpPr>
        <p:spPr>
          <a:xfrm>
            <a:off x="1698840" y="2404080"/>
            <a:ext cx="4370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English word “happiness” mean the same as the French</a:t>
            </a:r>
            <a:r>
              <a:rPr b="0" i="1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 bonheur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 or the Spanish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5" name=""/>
          <p:cNvSpPr txBox="1"/>
          <p:nvPr/>
        </p:nvSpPr>
        <p:spPr>
          <a:xfrm>
            <a:off x="1698840" y="2555640"/>
            <a:ext cx="1829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felicidad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 or the Arabic</a:t>
            </a:r>
            <a:r>
              <a:rPr b="0" i="1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 sahaada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?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6" name=""/>
          <p:cNvSpPr txBox="1"/>
          <p:nvPr/>
        </p:nvSpPr>
        <p:spPr>
          <a:xfrm>
            <a:off x="3673440" y="2555640"/>
            <a:ext cx="869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 other words,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7" name=""/>
          <p:cNvSpPr txBox="1"/>
          <p:nvPr/>
        </p:nvSpPr>
        <p:spPr>
          <a:xfrm>
            <a:off x="4615920" y="2555640"/>
            <a:ext cx="1439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does happiness translate?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8" name=""/>
          <p:cNvSpPr txBox="1"/>
          <p:nvPr/>
        </p:nvSpPr>
        <p:spPr>
          <a:xfrm>
            <a:off x="1694160" y="2707560"/>
            <a:ext cx="2556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There’s some evidence that the answer is yes.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9" name=""/>
          <p:cNvSpPr txBox="1"/>
          <p:nvPr/>
        </p:nvSpPr>
        <p:spPr>
          <a:xfrm>
            <a:off x="4292640" y="2707560"/>
            <a:ext cx="1777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Swiss report equal levels of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0" name=""/>
          <p:cNvSpPr txBox="1"/>
          <p:nvPr/>
        </p:nvSpPr>
        <p:spPr>
          <a:xfrm>
            <a:off x="1698840" y="2859480"/>
            <a:ext cx="584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happiness,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1" name=""/>
          <p:cNvSpPr txBox="1"/>
          <p:nvPr/>
        </p:nvSpPr>
        <p:spPr>
          <a:xfrm>
            <a:off x="2331360" y="2859480"/>
            <a:ext cx="2340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whether they take the surveys in French,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2" name=""/>
          <p:cNvSpPr txBox="1"/>
          <p:nvPr/>
        </p:nvSpPr>
        <p:spPr>
          <a:xfrm>
            <a:off x="4726080" y="2859480"/>
            <a:ext cx="489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German,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3" name=""/>
          <p:cNvSpPr txBox="1"/>
          <p:nvPr/>
        </p:nvSpPr>
        <p:spPr>
          <a:xfrm>
            <a:off x="5265360" y="2859480"/>
            <a:ext cx="566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or Italian,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4" name=""/>
          <p:cNvSpPr txBox="1"/>
          <p:nvPr/>
        </p:nvSpPr>
        <p:spPr>
          <a:xfrm>
            <a:off x="5884920" y="2859480"/>
            <a:ext cx="180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5" name=""/>
          <p:cNvSpPr txBox="1"/>
          <p:nvPr/>
        </p:nvSpPr>
        <p:spPr>
          <a:xfrm>
            <a:off x="1698840" y="3011400"/>
            <a:ext cx="1762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country’s three main languages.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6" name=""/>
          <p:cNvSpPr txBox="1"/>
          <p:nvPr/>
        </p:nvSpPr>
        <p:spPr>
          <a:xfrm>
            <a:off x="1694160" y="3238920"/>
            <a:ext cx="3166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All cultures value happiness, but not to the same degree.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7" name=""/>
          <p:cNvSpPr txBox="1"/>
          <p:nvPr/>
        </p:nvSpPr>
        <p:spPr>
          <a:xfrm>
            <a:off x="4917960" y="3238920"/>
            <a:ext cx="1146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East Asian countries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8" name=""/>
          <p:cNvSpPr txBox="1"/>
          <p:nvPr/>
        </p:nvSpPr>
        <p:spPr>
          <a:xfrm>
            <a:off x="1698840" y="3390840"/>
            <a:ext cx="2794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tend to emphasize harmony and fulfilling societal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9" name=""/>
          <p:cNvSpPr txBox="1"/>
          <p:nvPr/>
        </p:nvSpPr>
        <p:spPr>
          <a:xfrm>
            <a:off x="4572360" y="3390840"/>
            <a:ext cx="1498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obligations rather than in-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0" name=""/>
          <p:cNvSpPr txBox="1"/>
          <p:nvPr/>
        </p:nvSpPr>
        <p:spPr>
          <a:xfrm>
            <a:off x="1698840" y="3542760"/>
            <a:ext cx="457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dividual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1" name=""/>
          <p:cNvSpPr txBox="1"/>
          <p:nvPr/>
        </p:nvSpPr>
        <p:spPr>
          <a:xfrm>
            <a:off x="2202480" y="3542760"/>
            <a:ext cx="749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contentment;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2" name=""/>
          <p:cNvSpPr txBox="1"/>
          <p:nvPr/>
        </p:nvSpPr>
        <p:spPr>
          <a:xfrm>
            <a:off x="2989080" y="3542760"/>
            <a:ext cx="1530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perhaps not coincidentally,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3" name=""/>
          <p:cNvSpPr txBox="1"/>
          <p:nvPr/>
        </p:nvSpPr>
        <p:spPr>
          <a:xfrm>
            <a:off x="4563720" y="3542760"/>
            <a:ext cx="1492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these countries also report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4" name=""/>
          <p:cNvSpPr txBox="1"/>
          <p:nvPr/>
        </p:nvSpPr>
        <p:spPr>
          <a:xfrm>
            <a:off x="1698840" y="3694680"/>
            <a:ext cx="1427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lower levels of happiness,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5" name=""/>
          <p:cNvSpPr txBox="1"/>
          <p:nvPr/>
        </p:nvSpPr>
        <p:spPr>
          <a:xfrm>
            <a:off x="3183480" y="3694680"/>
            <a:ext cx="2856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what’s been called the East Asian Happiness Gap,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6" name=""/>
          <p:cNvSpPr txBox="1"/>
          <p:nvPr/>
        </p:nvSpPr>
        <p:spPr>
          <a:xfrm>
            <a:off x="1694160" y="3846240"/>
            <a:ext cx="3375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which sounds to me like some sort of Chinese Grand Canyon.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7" name=""/>
          <p:cNvSpPr txBox="1"/>
          <p:nvPr/>
        </p:nvSpPr>
        <p:spPr>
          <a:xfrm>
            <a:off x="5117040" y="3846240"/>
            <a:ext cx="945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Then there is the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8" name=""/>
          <p:cNvSpPr txBox="1"/>
          <p:nvPr/>
        </p:nvSpPr>
        <p:spPr>
          <a:xfrm>
            <a:off x="1680840" y="3998160"/>
            <a:ext cx="4386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“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social desirability bias.” The concern here is that people answer the happiness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9" name=""/>
          <p:cNvSpPr txBox="1"/>
          <p:nvPr/>
        </p:nvSpPr>
        <p:spPr>
          <a:xfrm>
            <a:off x="1698840" y="4150080"/>
            <a:ext cx="4391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surveys not from their heart but in ways that their society would approve of.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0" name=""/>
          <p:cNvSpPr txBox="1"/>
          <p:nvPr/>
        </p:nvSpPr>
        <p:spPr>
          <a:xfrm>
            <a:off x="1694160" y="4302000"/>
            <a:ext cx="4371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Japanese, for instance, are famously self-effacing, afraid to be the proverbial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1" name=""/>
          <p:cNvSpPr txBox="1"/>
          <p:nvPr/>
        </p:nvSpPr>
        <p:spPr>
          <a:xfrm>
            <a:off x="1698840" y="4453560"/>
            <a:ext cx="1113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nail that sticks out;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2" name=""/>
          <p:cNvSpPr txBox="1"/>
          <p:nvPr/>
        </p:nvSpPr>
        <p:spPr>
          <a:xfrm>
            <a:off x="2862000" y="4453560"/>
            <a:ext cx="759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they are also,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3" name=""/>
          <p:cNvSpPr txBox="1"/>
          <p:nvPr/>
        </p:nvSpPr>
        <p:spPr>
          <a:xfrm>
            <a:off x="3673080" y="4453560"/>
            <a:ext cx="1343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relative to their wealth,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4" name=""/>
          <p:cNvSpPr txBox="1"/>
          <p:nvPr/>
        </p:nvSpPr>
        <p:spPr>
          <a:xfrm>
            <a:off x="5060520" y="4453560"/>
            <a:ext cx="904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not very happy.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5" name=""/>
          <p:cNvSpPr txBox="1"/>
          <p:nvPr/>
        </p:nvSpPr>
        <p:spPr>
          <a:xfrm>
            <a:off x="6017400" y="4453560"/>
            <a:ext cx="128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6" name=""/>
          <p:cNvSpPr txBox="1"/>
          <p:nvPr/>
        </p:nvSpPr>
        <p:spPr>
          <a:xfrm>
            <a:off x="1698840" y="4605480"/>
            <a:ext cx="4292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lived in Japan for years and never got used to the sight of Japanese women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7" name=""/>
          <p:cNvSpPr txBox="1"/>
          <p:nvPr/>
        </p:nvSpPr>
        <p:spPr>
          <a:xfrm>
            <a:off x="1698840" y="4757400"/>
            <a:ext cx="4409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covering their mouths when they laughed or smiled, as if ashamed of their glee.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8" name=""/>
          <p:cNvSpPr txBox="1"/>
          <p:nvPr/>
        </p:nvSpPr>
        <p:spPr>
          <a:xfrm>
            <a:off x="1692360" y="4985280"/>
            <a:ext cx="864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We Americans,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9" name=""/>
          <p:cNvSpPr txBox="1"/>
          <p:nvPr/>
        </p:nvSpPr>
        <p:spPr>
          <a:xfrm>
            <a:off x="2597400" y="4985280"/>
            <a:ext cx="1058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on the other hand,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0" name=""/>
          <p:cNvSpPr txBox="1"/>
          <p:nvPr/>
        </p:nvSpPr>
        <p:spPr>
          <a:xfrm>
            <a:off x="3715560" y="4985280"/>
            <a:ext cx="2208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wear our happiness on our sleeves and,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1" name=""/>
          <p:cNvSpPr txBox="1"/>
          <p:nvPr/>
        </p:nvSpPr>
        <p:spPr>
          <a:xfrm>
            <a:off x="5988600" y="4985280"/>
            <a:ext cx="128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if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2" name=""/>
          <p:cNvSpPr txBox="1"/>
          <p:nvPr/>
        </p:nvSpPr>
        <p:spPr>
          <a:xfrm>
            <a:off x="1698840" y="5136840"/>
            <a:ext cx="3921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anything, are guilty of inflating our contentment in order to impress.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3" name=""/>
          <p:cNvSpPr txBox="1"/>
          <p:nvPr/>
        </p:nvSpPr>
        <p:spPr>
          <a:xfrm>
            <a:off x="5670360" y="5136840"/>
            <a:ext cx="392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Here is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4" name=""/>
          <p:cNvSpPr txBox="1"/>
          <p:nvPr/>
        </p:nvSpPr>
        <p:spPr>
          <a:xfrm>
            <a:off x="1694160" y="5288760"/>
            <a:ext cx="4281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what a Polish citizen living in the United States told the writer Laura Klos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5" name=""/>
          <p:cNvSpPr txBox="1"/>
          <p:nvPr/>
        </p:nvSpPr>
        <p:spPr>
          <a:xfrm>
            <a:off x="1698840" y="5440680"/>
            <a:ext cx="1283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Sokol about Americans: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6" name=""/>
          <p:cNvSpPr txBox="1"/>
          <p:nvPr/>
        </p:nvSpPr>
        <p:spPr>
          <a:xfrm>
            <a:off x="3048120" y="5440680"/>
            <a:ext cx="3019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“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When Americans say it was great, I know it was good.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7" name=""/>
          <p:cNvSpPr txBox="1"/>
          <p:nvPr/>
        </p:nvSpPr>
        <p:spPr>
          <a:xfrm>
            <a:off x="1692360" y="5592600"/>
            <a:ext cx="2707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When they say it was good, I know it was okay.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8" name=""/>
          <p:cNvSpPr txBox="1"/>
          <p:nvPr/>
        </p:nvSpPr>
        <p:spPr>
          <a:xfrm>
            <a:off x="4434480" y="5592600"/>
            <a:ext cx="1651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When they say it was okay, I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9" name=""/>
          <p:cNvSpPr txBox="1"/>
          <p:nvPr/>
        </p:nvSpPr>
        <p:spPr>
          <a:xfrm>
            <a:off x="1698840" y="5744160"/>
            <a:ext cx="1005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know it was bad.”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0" name=""/>
          <p:cNvSpPr txBox="1"/>
          <p:nvPr/>
        </p:nvSpPr>
        <p:spPr>
          <a:xfrm>
            <a:off x="1694160" y="5972040"/>
            <a:ext cx="1462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This is going to be tough.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1" name=""/>
          <p:cNvSpPr txBox="1"/>
          <p:nvPr/>
        </p:nvSpPr>
        <p:spPr>
          <a:xfrm>
            <a:off x="3269160" y="5972040"/>
            <a:ext cx="1006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atlas of bliss,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2" name=""/>
          <p:cNvSpPr txBox="1"/>
          <p:nvPr/>
        </p:nvSpPr>
        <p:spPr>
          <a:xfrm>
            <a:off x="4344120" y="5972040"/>
            <a:ext cx="706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if one exists,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3" name=""/>
          <p:cNvSpPr txBox="1"/>
          <p:nvPr/>
        </p:nvSpPr>
        <p:spPr>
          <a:xfrm>
            <a:off x="5113800" y="5972040"/>
            <a:ext cx="932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won’t be easy to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4" name=""/>
          <p:cNvSpPr txBox="1"/>
          <p:nvPr/>
        </p:nvSpPr>
        <p:spPr>
          <a:xfrm>
            <a:off x="1698840" y="6123960"/>
            <a:ext cx="281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read.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5" name=""/>
          <p:cNvSpPr txBox="1"/>
          <p:nvPr/>
        </p:nvSpPr>
        <p:spPr>
          <a:xfrm>
            <a:off x="2058120" y="6123960"/>
            <a:ext cx="3586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It’s like that crumpled map sitting in your glove compartment.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6" name=""/>
          <p:cNvSpPr txBox="1"/>
          <p:nvPr/>
        </p:nvSpPr>
        <p:spPr>
          <a:xfrm>
            <a:off x="5754240" y="6123960"/>
            <a:ext cx="303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But I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7" name=""/>
          <p:cNvSpPr txBox="1"/>
          <p:nvPr/>
        </p:nvSpPr>
        <p:spPr>
          <a:xfrm>
            <a:off x="1694160" y="6275520"/>
            <a:ext cx="1764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was determined to plow ahead,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8" name=""/>
          <p:cNvSpPr txBox="1"/>
          <p:nvPr/>
        </p:nvSpPr>
        <p:spPr>
          <a:xfrm>
            <a:off x="3528720" y="6275520"/>
            <a:ext cx="2489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convinced that while we may not be able to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9" name=""/>
          <p:cNvSpPr txBox="1"/>
          <p:nvPr/>
        </p:nvSpPr>
        <p:spPr>
          <a:xfrm>
            <a:off x="1698840" y="6427440"/>
            <a:ext cx="4403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differentiate fine shades of happiness among countries, surely we can say that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0" name=""/>
          <p:cNvSpPr txBox="1"/>
          <p:nvPr/>
        </p:nvSpPr>
        <p:spPr>
          <a:xfrm>
            <a:off x="1698840" y="6579360"/>
            <a:ext cx="2195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some countries are happier than others.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1" name=""/>
          <p:cNvSpPr txBox="1"/>
          <p:nvPr/>
        </p:nvSpPr>
        <p:spPr>
          <a:xfrm>
            <a:off x="1694160" y="6807240"/>
            <a:ext cx="4394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Veenhoven gives me complete access to his database and wishes me luck, but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2" name=""/>
          <p:cNvSpPr txBox="1"/>
          <p:nvPr/>
        </p:nvSpPr>
        <p:spPr>
          <a:xfrm>
            <a:off x="1698840" y="6958800"/>
            <a:ext cx="9928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first he warns me: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3" name=""/>
          <p:cNvSpPr txBox="1"/>
          <p:nvPr/>
        </p:nvSpPr>
        <p:spPr>
          <a:xfrm>
            <a:off x="2744640" y="6958800"/>
            <a:ext cx="1931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“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You may not like what you find.”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4" name=""/>
          <p:cNvSpPr txBox="1"/>
          <p:nvPr/>
        </p:nvSpPr>
        <p:spPr>
          <a:xfrm>
            <a:off x="1680840" y="7186680"/>
            <a:ext cx="1247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“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What do you mean?”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5" name=""/>
          <p:cNvSpPr txBox="1"/>
          <p:nvPr/>
        </p:nvSpPr>
        <p:spPr>
          <a:xfrm>
            <a:off x="1694160" y="7414560"/>
            <a:ext cx="4400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happiest places, he explains, don’t necessarily fit our preconceived notions.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6" name=""/>
          <p:cNvSpPr txBox="1"/>
          <p:nvPr/>
        </p:nvSpPr>
        <p:spPr>
          <a:xfrm>
            <a:off x="1698840" y="7566120"/>
            <a:ext cx="450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Some of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7" name=""/>
          <p:cNvSpPr txBox="1"/>
          <p:nvPr/>
        </p:nvSpPr>
        <p:spPr>
          <a:xfrm>
            <a:off x="2216160" y="7566120"/>
            <a:ext cx="3376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happiest countries in the world—Iceland and Denmark,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8" name=""/>
          <p:cNvSpPr txBox="1"/>
          <p:nvPr/>
        </p:nvSpPr>
        <p:spPr>
          <a:xfrm>
            <a:off x="5724000" y="7566120"/>
            <a:ext cx="349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for in-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9" name=""/>
          <p:cNvSpPr txBox="1"/>
          <p:nvPr/>
        </p:nvSpPr>
        <p:spPr>
          <a:xfrm>
            <a:off x="1698840" y="7718040"/>
            <a:ext cx="4379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stance—are homogeneous, shattering the American belief that there is strength,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0" name=""/>
          <p:cNvSpPr txBox="1"/>
          <p:nvPr/>
        </p:nvSpPr>
        <p:spPr>
          <a:xfrm>
            <a:off x="1698840" y="7869960"/>
            <a:ext cx="1520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and happiness, in diversity.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1" name=""/>
          <p:cNvSpPr txBox="1"/>
          <p:nvPr/>
        </p:nvSpPr>
        <p:spPr>
          <a:xfrm>
            <a:off x="3268080" y="7869960"/>
            <a:ext cx="2806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One finding, which Veenhoven just uncovered, has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2" name=""/>
          <p:cNvSpPr txBox="1"/>
          <p:nvPr/>
        </p:nvSpPr>
        <p:spPr>
          <a:xfrm>
            <a:off x="1698840" y="8021880"/>
            <a:ext cx="3044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made him very unpopular with his fellow sociologists.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3" name=""/>
          <p:cNvSpPr txBox="1"/>
          <p:nvPr/>
        </p:nvSpPr>
        <p:spPr>
          <a:xfrm>
            <a:off x="4821480" y="8021880"/>
            <a:ext cx="1238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He found that income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4" name=""/>
          <p:cNvSpPr txBox="1"/>
          <p:nvPr/>
        </p:nvSpPr>
        <p:spPr>
          <a:xfrm>
            <a:off x="1698840" y="8173440"/>
            <a:ext cx="2196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distribution does not predict happiness.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5" name=""/>
          <p:cNvSpPr txBox="1"/>
          <p:nvPr/>
        </p:nvSpPr>
        <p:spPr>
          <a:xfrm>
            <a:off x="3954240" y="8173440"/>
            <a:ext cx="2117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Countries with wide gaps between the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6" name=""/>
          <p:cNvSpPr txBox="1"/>
          <p:nvPr/>
        </p:nvSpPr>
        <p:spPr>
          <a:xfrm>
            <a:off x="1698840" y="8325360"/>
            <a:ext cx="4351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rich and poor are no less happy than countries where the wealth is distributed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7" name=""/>
          <p:cNvSpPr txBox="1"/>
          <p:nvPr/>
        </p:nvSpPr>
        <p:spPr>
          <a:xfrm>
            <a:off x="3818160" y="8780760"/>
            <a:ext cx="127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13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"/>
          <p:cNvSpPr txBox="1"/>
          <p:nvPr/>
        </p:nvSpPr>
        <p:spPr>
          <a:xfrm>
            <a:off x="1698840" y="1568880"/>
            <a:ext cx="745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more equally.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9" name=""/>
          <p:cNvSpPr txBox="1"/>
          <p:nvPr/>
        </p:nvSpPr>
        <p:spPr>
          <a:xfrm>
            <a:off x="2490120" y="1568880"/>
            <a:ext cx="1614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Sometimes, they are happier.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0" name=""/>
          <p:cNvSpPr txBox="1"/>
          <p:nvPr/>
        </p:nvSpPr>
        <p:spPr>
          <a:xfrm>
            <a:off x="1680840" y="1796760"/>
            <a:ext cx="2841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“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My colleagues are not amused,” says Veenhoven.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1" name=""/>
          <p:cNvSpPr txBox="1"/>
          <p:nvPr/>
        </p:nvSpPr>
        <p:spPr>
          <a:xfrm>
            <a:off x="4577400" y="1796760"/>
            <a:ext cx="1485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“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Inequality is big business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2" name=""/>
          <p:cNvSpPr txBox="1"/>
          <p:nvPr/>
        </p:nvSpPr>
        <p:spPr>
          <a:xfrm>
            <a:off x="1698840" y="1948320"/>
            <a:ext cx="1852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here in the sociology department.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3" name=""/>
          <p:cNvSpPr txBox="1"/>
          <p:nvPr/>
        </p:nvSpPr>
        <p:spPr>
          <a:xfrm>
            <a:off x="3608640" y="1948320"/>
            <a:ext cx="2062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Entire careers have been built on it.”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4" name=""/>
          <p:cNvSpPr txBox="1"/>
          <p:nvPr/>
        </p:nvSpPr>
        <p:spPr>
          <a:xfrm>
            <a:off x="1698840" y="2176200"/>
            <a:ext cx="4374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accept his advice politely but think he must be exaggerating about the dangers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5" name=""/>
          <p:cNvSpPr txBox="1"/>
          <p:nvPr/>
        </p:nvSpPr>
        <p:spPr>
          <a:xfrm>
            <a:off x="1698840" y="2328120"/>
            <a:ext cx="811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that lie ahead.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6" name=""/>
          <p:cNvSpPr txBox="1"/>
          <p:nvPr/>
        </p:nvSpPr>
        <p:spPr>
          <a:xfrm>
            <a:off x="2565360" y="2328120"/>
            <a:ext cx="678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am wrong.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7" name=""/>
          <p:cNvSpPr txBox="1"/>
          <p:nvPr/>
        </p:nvSpPr>
        <p:spPr>
          <a:xfrm>
            <a:off x="3300840" y="2328120"/>
            <a:ext cx="2766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Looking for the world’s happiest places can make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8" name=""/>
          <p:cNvSpPr txBox="1"/>
          <p:nvPr/>
        </p:nvSpPr>
        <p:spPr>
          <a:xfrm>
            <a:off x="1698840" y="2480040"/>
            <a:ext cx="3723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anyone miserable—or at the least give them a splitting headache.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9" name=""/>
          <p:cNvSpPr txBox="1"/>
          <p:nvPr/>
        </p:nvSpPr>
        <p:spPr>
          <a:xfrm>
            <a:off x="5480640" y="2480040"/>
            <a:ext cx="586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With each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0" name=""/>
          <p:cNvSpPr txBox="1"/>
          <p:nvPr/>
        </p:nvSpPr>
        <p:spPr>
          <a:xfrm>
            <a:off x="1698840" y="2631600"/>
            <a:ext cx="3810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click of the mouse, I encounter mysteries and apparent contradictions.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1" name=""/>
          <p:cNvSpPr txBox="1"/>
          <p:nvPr/>
        </p:nvSpPr>
        <p:spPr>
          <a:xfrm>
            <a:off x="5574960" y="2631600"/>
            <a:ext cx="506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Like this: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2" name=""/>
          <p:cNvSpPr txBox="1"/>
          <p:nvPr/>
        </p:nvSpPr>
        <p:spPr>
          <a:xfrm>
            <a:off x="1698840" y="2783520"/>
            <a:ext cx="3667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Many of the world’s happiest countries also have high suicide rates.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3" name=""/>
          <p:cNvSpPr txBox="1"/>
          <p:nvPr/>
        </p:nvSpPr>
        <p:spPr>
          <a:xfrm>
            <a:off x="5430960" y="2783520"/>
            <a:ext cx="645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Or this one: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4" name=""/>
          <p:cNvSpPr txBox="1"/>
          <p:nvPr/>
        </p:nvSpPr>
        <p:spPr>
          <a:xfrm>
            <a:off x="1698840" y="2935440"/>
            <a:ext cx="4391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People who attend religious services report being happier than those who do not,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5" name=""/>
          <p:cNvSpPr txBox="1"/>
          <p:nvPr/>
        </p:nvSpPr>
        <p:spPr>
          <a:xfrm>
            <a:off x="1698840" y="3087360"/>
            <a:ext cx="25228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but the world’s happiest nations are secular.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6" name=""/>
          <p:cNvSpPr txBox="1"/>
          <p:nvPr/>
        </p:nvSpPr>
        <p:spPr>
          <a:xfrm>
            <a:off x="4273560" y="3087360"/>
            <a:ext cx="1792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And, oh, the United States, the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7" name=""/>
          <p:cNvSpPr txBox="1"/>
          <p:nvPr/>
        </p:nvSpPr>
        <p:spPr>
          <a:xfrm>
            <a:off x="1698840" y="3238920"/>
            <a:ext cx="4033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richest, most powerful country in the world, is no happiness superpower.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8" name=""/>
          <p:cNvSpPr txBox="1"/>
          <p:nvPr/>
        </p:nvSpPr>
        <p:spPr>
          <a:xfrm>
            <a:off x="5757480" y="3238920"/>
            <a:ext cx="316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Many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9" name=""/>
          <p:cNvSpPr txBox="1"/>
          <p:nvPr/>
        </p:nvSpPr>
        <p:spPr>
          <a:xfrm>
            <a:off x="1698840" y="3390840"/>
            <a:ext cx="2131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other nations are happier than we are.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0" name=""/>
          <p:cNvSpPr txBox="1"/>
          <p:nvPr/>
        </p:nvSpPr>
        <p:spPr>
          <a:xfrm>
            <a:off x="1698840" y="3618720"/>
            <a:ext cx="2746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My days in Rotterdam fall into a pleasant routine.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1" name=""/>
          <p:cNvSpPr txBox="1"/>
          <p:nvPr/>
        </p:nvSpPr>
        <p:spPr>
          <a:xfrm>
            <a:off x="4503240" y="3618720"/>
            <a:ext cx="1578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have breakfast at the hotel,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2" name=""/>
          <p:cNvSpPr txBox="1"/>
          <p:nvPr/>
        </p:nvSpPr>
        <p:spPr>
          <a:xfrm>
            <a:off x="1698840" y="3770640"/>
            <a:ext cx="1501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perhaps indulge in a bit of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3" name=""/>
          <p:cNvSpPr txBox="1"/>
          <p:nvPr/>
        </p:nvSpPr>
        <p:spPr>
          <a:xfrm>
            <a:off x="3297960" y="3770640"/>
            <a:ext cx="700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inter course,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4" name=""/>
          <p:cNvSpPr txBox="1"/>
          <p:nvPr/>
        </p:nvSpPr>
        <p:spPr>
          <a:xfrm>
            <a:off x="4055400" y="3770640"/>
            <a:ext cx="1980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then ride the subway to the World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5" name=""/>
          <p:cNvSpPr txBox="1"/>
          <p:nvPr/>
        </p:nvSpPr>
        <p:spPr>
          <a:xfrm>
            <a:off x="1698840" y="3922200"/>
            <a:ext cx="1293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Database of Happiness.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6" name=""/>
          <p:cNvSpPr txBox="1"/>
          <p:nvPr/>
        </p:nvSpPr>
        <p:spPr>
          <a:xfrm>
            <a:off x="3046320" y="3922200"/>
            <a:ext cx="3039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There, I sift through the research papers and the data,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7" name=""/>
          <p:cNvSpPr txBox="1"/>
          <p:nvPr/>
        </p:nvSpPr>
        <p:spPr>
          <a:xfrm>
            <a:off x="1698840" y="4074120"/>
            <a:ext cx="1933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looking for my elusive atlas of bliss.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8" name=""/>
          <p:cNvSpPr txBox="1"/>
          <p:nvPr/>
        </p:nvSpPr>
        <p:spPr>
          <a:xfrm>
            <a:off x="3699000" y="4074120"/>
            <a:ext cx="2356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 the evenings, I go to my café (I never do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9" name=""/>
          <p:cNvSpPr txBox="1"/>
          <p:nvPr/>
        </p:nvSpPr>
        <p:spPr>
          <a:xfrm>
            <a:off x="1698840" y="4226040"/>
            <a:ext cx="4391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learn its name), where I drink warm beer, smoke little cigars, and ponder the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0" name=""/>
          <p:cNvSpPr txBox="1"/>
          <p:nvPr/>
        </p:nvSpPr>
        <p:spPr>
          <a:xfrm>
            <a:off x="1698840" y="4377960"/>
            <a:ext cx="1116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nature of happiness.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1" name=""/>
          <p:cNvSpPr txBox="1"/>
          <p:nvPr/>
        </p:nvSpPr>
        <p:spPr>
          <a:xfrm>
            <a:off x="2862000" y="4377960"/>
            <a:ext cx="3245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It’s a routine that involves much contemplation, moderate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2" name=""/>
          <p:cNvSpPr txBox="1"/>
          <p:nvPr/>
        </p:nvSpPr>
        <p:spPr>
          <a:xfrm>
            <a:off x="1698840" y="4529520"/>
            <a:ext cx="2824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amounts of intoxicants, and very little actual work.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3" name=""/>
          <p:cNvSpPr txBox="1"/>
          <p:nvPr/>
        </p:nvSpPr>
        <p:spPr>
          <a:xfrm>
            <a:off x="4565520" y="4529520"/>
            <a:ext cx="1504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It is, in other words, a very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4" name=""/>
          <p:cNvSpPr txBox="1"/>
          <p:nvPr/>
        </p:nvSpPr>
        <p:spPr>
          <a:xfrm>
            <a:off x="1698840" y="4681440"/>
            <a:ext cx="1000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European routine.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5" name=""/>
          <p:cNvSpPr txBox="1"/>
          <p:nvPr/>
        </p:nvSpPr>
        <p:spPr>
          <a:xfrm>
            <a:off x="2759040" y="4681440"/>
            <a:ext cx="941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I’m going native.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6" name=""/>
          <p:cNvSpPr txBox="1"/>
          <p:nvPr/>
        </p:nvSpPr>
        <p:spPr>
          <a:xfrm>
            <a:off x="1698840" y="4909320"/>
            <a:ext cx="4363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For some reason, I decide to start at the bottom of the happiness ladder and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7" name=""/>
          <p:cNvSpPr txBox="1"/>
          <p:nvPr/>
        </p:nvSpPr>
        <p:spPr>
          <a:xfrm>
            <a:off x="1694160" y="5060880"/>
            <a:ext cx="966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work my way up.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8" name=""/>
          <p:cNvSpPr txBox="1"/>
          <p:nvPr/>
        </p:nvSpPr>
        <p:spPr>
          <a:xfrm>
            <a:off x="2699640" y="5060880"/>
            <a:ext cx="3391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Which countries are the least happy? Not surprisingly, many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9" name=""/>
          <p:cNvSpPr txBox="1"/>
          <p:nvPr/>
        </p:nvSpPr>
        <p:spPr>
          <a:xfrm>
            <a:off x="1694160" y="5212800"/>
            <a:ext cx="2167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African nations fall into this category.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0" name=""/>
          <p:cNvSpPr txBox="1"/>
          <p:nvPr/>
        </p:nvSpPr>
        <p:spPr>
          <a:xfrm>
            <a:off x="3901320" y="5212800"/>
            <a:ext cx="2196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Tanzania, Rwanda, and Zimbabwe are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1" name=""/>
          <p:cNvSpPr txBox="1"/>
          <p:nvPr/>
        </p:nvSpPr>
        <p:spPr>
          <a:xfrm>
            <a:off x="1698840" y="5364720"/>
            <a:ext cx="2474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near the very bottom of the happiness well.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2" name=""/>
          <p:cNvSpPr txBox="1"/>
          <p:nvPr/>
        </p:nvSpPr>
        <p:spPr>
          <a:xfrm>
            <a:off x="4232520" y="5364720"/>
            <a:ext cx="1837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 few African countries, such as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3" name=""/>
          <p:cNvSpPr txBox="1"/>
          <p:nvPr/>
        </p:nvSpPr>
        <p:spPr>
          <a:xfrm>
            <a:off x="1698840" y="5516640"/>
            <a:ext cx="4101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Ghana, manage to achieve middling levels of happiness, but that’s about it.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4" name=""/>
          <p:cNvSpPr txBox="1"/>
          <p:nvPr/>
        </p:nvSpPr>
        <p:spPr>
          <a:xfrm>
            <a:off x="5850360" y="5516640"/>
            <a:ext cx="212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5" name=""/>
          <p:cNvSpPr txBox="1"/>
          <p:nvPr/>
        </p:nvSpPr>
        <p:spPr>
          <a:xfrm>
            <a:off x="1698840" y="5668200"/>
            <a:ext cx="1178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reasons seem obvious.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6" name=""/>
          <p:cNvSpPr txBox="1"/>
          <p:nvPr/>
        </p:nvSpPr>
        <p:spPr>
          <a:xfrm>
            <a:off x="2925720" y="5668200"/>
            <a:ext cx="2576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Extreme poverty is not conducive to happiness.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7" name=""/>
          <p:cNvSpPr txBox="1"/>
          <p:nvPr/>
        </p:nvSpPr>
        <p:spPr>
          <a:xfrm>
            <a:off x="5531040" y="5668200"/>
            <a:ext cx="538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myth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8" name=""/>
          <p:cNvSpPr txBox="1"/>
          <p:nvPr/>
        </p:nvSpPr>
        <p:spPr>
          <a:xfrm>
            <a:off x="1698840" y="5820120"/>
            <a:ext cx="2166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of the happy, noble savage is just that: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9" name=""/>
          <p:cNvSpPr txBox="1"/>
          <p:nvPr/>
        </p:nvSpPr>
        <p:spPr>
          <a:xfrm>
            <a:off x="3898800" y="5820120"/>
            <a:ext cx="432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 myth.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0" name=""/>
          <p:cNvSpPr txBox="1"/>
          <p:nvPr/>
        </p:nvSpPr>
        <p:spPr>
          <a:xfrm>
            <a:off x="4384440" y="5820120"/>
            <a:ext cx="1695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If our basic needs are not met,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1" name=""/>
          <p:cNvSpPr txBox="1"/>
          <p:nvPr/>
        </p:nvSpPr>
        <p:spPr>
          <a:xfrm>
            <a:off x="1694160" y="5972040"/>
            <a:ext cx="1591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we’re not likely to be happy.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2" name=""/>
          <p:cNvSpPr txBox="1"/>
          <p:nvPr/>
        </p:nvSpPr>
        <p:spPr>
          <a:xfrm>
            <a:off x="1698840" y="6199920"/>
            <a:ext cx="4400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Curiously, I find another batch of nations stuck at the bottom of the happiness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3" name=""/>
          <p:cNvSpPr txBox="1"/>
          <p:nvPr/>
        </p:nvSpPr>
        <p:spPr>
          <a:xfrm>
            <a:off x="1698840" y="6351480"/>
            <a:ext cx="535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spectrum: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4" name=""/>
          <p:cNvSpPr txBox="1"/>
          <p:nvPr/>
        </p:nvSpPr>
        <p:spPr>
          <a:xfrm>
            <a:off x="2295360" y="6351480"/>
            <a:ext cx="3786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former Soviet republics—Belarus, Moldova, Ukraine, Uzbekistan,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5" name=""/>
          <p:cNvSpPr txBox="1"/>
          <p:nvPr/>
        </p:nvSpPr>
        <p:spPr>
          <a:xfrm>
            <a:off x="1698840" y="6503400"/>
            <a:ext cx="10828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and a dozen others.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6" name=""/>
          <p:cNvSpPr txBox="1"/>
          <p:nvPr/>
        </p:nvSpPr>
        <p:spPr>
          <a:xfrm>
            <a:off x="1694160" y="6731280"/>
            <a:ext cx="3466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Are democracies happier than dictatorships? Not necessarily.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7" name=""/>
          <p:cNvSpPr txBox="1"/>
          <p:nvPr/>
        </p:nvSpPr>
        <p:spPr>
          <a:xfrm>
            <a:off x="5253480" y="6731280"/>
            <a:ext cx="810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Many of those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8" name=""/>
          <p:cNvSpPr txBox="1"/>
          <p:nvPr/>
        </p:nvSpPr>
        <p:spPr>
          <a:xfrm>
            <a:off x="1698840" y="6882840"/>
            <a:ext cx="4325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former Soviet republics are quasi-democracies; certainly they are freer now than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9" name=""/>
          <p:cNvSpPr txBox="1"/>
          <p:nvPr/>
        </p:nvSpPr>
        <p:spPr>
          <a:xfrm>
            <a:off x="1698840" y="7034760"/>
            <a:ext cx="44128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 Soviet times, yet their happiness levels have decreased since the collapse of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0" name=""/>
          <p:cNvSpPr txBox="1"/>
          <p:nvPr/>
        </p:nvSpPr>
        <p:spPr>
          <a:xfrm>
            <a:off x="1698840" y="7186680"/>
            <a:ext cx="9928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Soviet Union.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1" name=""/>
          <p:cNvSpPr txBox="1"/>
          <p:nvPr/>
        </p:nvSpPr>
        <p:spPr>
          <a:xfrm>
            <a:off x="2788920" y="7186680"/>
            <a:ext cx="826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Ron Inglehart,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2" name=""/>
          <p:cNvSpPr txBox="1"/>
          <p:nvPr/>
        </p:nvSpPr>
        <p:spPr>
          <a:xfrm>
            <a:off x="3675600" y="7186680"/>
            <a:ext cx="1770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 professor at the University of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3" name=""/>
          <p:cNvSpPr txBox="1"/>
          <p:nvPr/>
        </p:nvSpPr>
        <p:spPr>
          <a:xfrm>
            <a:off x="5529240" y="7186680"/>
            <a:ext cx="558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Michigan,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4" name=""/>
          <p:cNvSpPr txBox="1"/>
          <p:nvPr/>
        </p:nvSpPr>
        <p:spPr>
          <a:xfrm>
            <a:off x="1698840" y="7338600"/>
            <a:ext cx="4338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has spent most of his career studying the relationship between democracy and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5" name=""/>
          <p:cNvSpPr txBox="1"/>
          <p:nvPr/>
        </p:nvSpPr>
        <p:spPr>
          <a:xfrm>
            <a:off x="1698840" y="7490160"/>
            <a:ext cx="556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happiness.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6" name=""/>
          <p:cNvSpPr txBox="1"/>
          <p:nvPr/>
        </p:nvSpPr>
        <p:spPr>
          <a:xfrm>
            <a:off x="2314080" y="7490160"/>
            <a:ext cx="37468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He believes that the causality flows the other way; democracies don’t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7" name=""/>
          <p:cNvSpPr txBox="1"/>
          <p:nvPr/>
        </p:nvSpPr>
        <p:spPr>
          <a:xfrm>
            <a:off x="1698840" y="7642080"/>
            <a:ext cx="4377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promote happiness, but happy places are more likely to be democratic—which,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8" name=""/>
          <p:cNvSpPr txBox="1"/>
          <p:nvPr/>
        </p:nvSpPr>
        <p:spPr>
          <a:xfrm>
            <a:off x="1698840" y="7794000"/>
            <a:ext cx="2090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of course, does not bode well for Iraq.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9" name=""/>
          <p:cNvSpPr txBox="1"/>
          <p:nvPr/>
        </p:nvSpPr>
        <p:spPr>
          <a:xfrm>
            <a:off x="1692360" y="8021880"/>
            <a:ext cx="4490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What about the warm and sunny places, those tropical paradises that we associate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0" name=""/>
          <p:cNvSpPr txBox="1"/>
          <p:nvPr/>
        </p:nvSpPr>
        <p:spPr>
          <a:xfrm>
            <a:off x="1694160" y="8173440"/>
            <a:ext cx="4353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with happiness and pay good money to vacation in? It turns out that they are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1" name=""/>
          <p:cNvSpPr txBox="1"/>
          <p:nvPr/>
        </p:nvSpPr>
        <p:spPr>
          <a:xfrm>
            <a:off x="1698840" y="8325360"/>
            <a:ext cx="756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not so happy.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2" name=""/>
          <p:cNvSpPr txBox="1"/>
          <p:nvPr/>
        </p:nvSpPr>
        <p:spPr>
          <a:xfrm>
            <a:off x="2496240" y="8325360"/>
            <a:ext cx="3585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Fiji, Tahiti, the Bahamas—they all fall into the middle latitudes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3" name=""/>
          <p:cNvSpPr txBox="1"/>
          <p:nvPr/>
        </p:nvSpPr>
        <p:spPr>
          <a:xfrm>
            <a:off x="3818160" y="8780760"/>
            <a:ext cx="127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14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"/>
          <p:cNvSpPr txBox="1"/>
          <p:nvPr/>
        </p:nvSpPr>
        <p:spPr>
          <a:xfrm>
            <a:off x="1698840" y="1568880"/>
            <a:ext cx="697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of happiness.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5" name=""/>
          <p:cNvSpPr txBox="1"/>
          <p:nvPr/>
        </p:nvSpPr>
        <p:spPr>
          <a:xfrm>
            <a:off x="2454840" y="1568880"/>
            <a:ext cx="3597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Happy countries tend to be those in temperate climates, and some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6" name=""/>
          <p:cNvSpPr txBox="1"/>
          <p:nvPr/>
        </p:nvSpPr>
        <p:spPr>
          <a:xfrm>
            <a:off x="1698840" y="1720800"/>
            <a:ext cx="3274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of the happiest—Iceland, for instance—are downright cold.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7" name=""/>
          <p:cNvSpPr txBox="1"/>
          <p:nvPr/>
        </p:nvSpPr>
        <p:spPr>
          <a:xfrm>
            <a:off x="1698840" y="1948320"/>
            <a:ext cx="3493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Believe it or not, most people in the world say they are happy.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8" name=""/>
          <p:cNvSpPr txBox="1"/>
          <p:nvPr/>
        </p:nvSpPr>
        <p:spPr>
          <a:xfrm>
            <a:off x="5233320" y="1948320"/>
            <a:ext cx="837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Virtually every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9" name=""/>
          <p:cNvSpPr txBox="1"/>
          <p:nvPr/>
        </p:nvSpPr>
        <p:spPr>
          <a:xfrm>
            <a:off x="1698840" y="2100240"/>
            <a:ext cx="4371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country in the world scores somewhere between five and eight on a ten-point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0" name=""/>
          <p:cNvSpPr txBox="1"/>
          <p:nvPr/>
        </p:nvSpPr>
        <p:spPr>
          <a:xfrm>
            <a:off x="1698840" y="2252160"/>
            <a:ext cx="288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scale.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1" name=""/>
          <p:cNvSpPr txBox="1"/>
          <p:nvPr/>
        </p:nvSpPr>
        <p:spPr>
          <a:xfrm>
            <a:off x="2043360" y="2252160"/>
            <a:ext cx="1482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There are a few exceptions: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2" name=""/>
          <p:cNvSpPr txBox="1"/>
          <p:nvPr/>
        </p:nvSpPr>
        <p:spPr>
          <a:xfrm>
            <a:off x="3566520" y="2252160"/>
            <a:ext cx="2524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sullen Moldovans consistently score about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3" name=""/>
          <p:cNvSpPr txBox="1"/>
          <p:nvPr/>
        </p:nvSpPr>
        <p:spPr>
          <a:xfrm>
            <a:off x="1694520" y="2404080"/>
            <a:ext cx="4397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4.5, and for a brief period in 1962 the citizens of the Dominican Republic could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4" name=""/>
          <p:cNvSpPr txBox="1"/>
          <p:nvPr/>
        </p:nvSpPr>
        <p:spPr>
          <a:xfrm>
            <a:off x="1698840" y="2555640"/>
            <a:ext cx="4118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muster only a 1.6, the lowest level of happiness ever recorded on the planet.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5" name=""/>
          <p:cNvSpPr txBox="1"/>
          <p:nvPr/>
        </p:nvSpPr>
        <p:spPr>
          <a:xfrm>
            <a:off x="5842080" y="2555640"/>
            <a:ext cx="238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But,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6" name=""/>
          <p:cNvSpPr txBox="1"/>
          <p:nvPr/>
        </p:nvSpPr>
        <p:spPr>
          <a:xfrm>
            <a:off x="1698840" y="2707560"/>
            <a:ext cx="1942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as I said, these are rare exceptions.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7" name=""/>
          <p:cNvSpPr txBox="1"/>
          <p:nvPr/>
        </p:nvSpPr>
        <p:spPr>
          <a:xfrm>
            <a:off x="3699000" y="2707560"/>
            <a:ext cx="1536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Most of the world is happy.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8" name=""/>
          <p:cNvSpPr txBox="1"/>
          <p:nvPr/>
        </p:nvSpPr>
        <p:spPr>
          <a:xfrm>
            <a:off x="1692360" y="2935440"/>
            <a:ext cx="34768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Why does this come as such a surprise? Two types of people,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9" name=""/>
          <p:cNvSpPr txBox="1"/>
          <p:nvPr/>
        </p:nvSpPr>
        <p:spPr>
          <a:xfrm>
            <a:off x="5255640" y="2935440"/>
            <a:ext cx="424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think,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0" name=""/>
          <p:cNvSpPr txBox="1"/>
          <p:nvPr/>
        </p:nvSpPr>
        <p:spPr>
          <a:xfrm>
            <a:off x="5730120" y="2935440"/>
            <a:ext cx="331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are to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1" name=""/>
          <p:cNvSpPr txBox="1"/>
          <p:nvPr/>
        </p:nvSpPr>
        <p:spPr>
          <a:xfrm>
            <a:off x="1698840" y="3087360"/>
            <a:ext cx="374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blame: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2" name=""/>
          <p:cNvSpPr txBox="1"/>
          <p:nvPr/>
        </p:nvSpPr>
        <p:spPr>
          <a:xfrm>
            <a:off x="2155680" y="3087360"/>
            <a:ext cx="1619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journalists and philosophers.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3" name=""/>
          <p:cNvSpPr txBox="1"/>
          <p:nvPr/>
        </p:nvSpPr>
        <p:spPr>
          <a:xfrm>
            <a:off x="3893040" y="3087360"/>
            <a:ext cx="640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media,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4" name=""/>
          <p:cNvSpPr txBox="1"/>
          <p:nvPr/>
        </p:nvSpPr>
        <p:spPr>
          <a:xfrm>
            <a:off x="4604040" y="3087360"/>
            <a:ext cx="128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of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5" name=""/>
          <p:cNvSpPr txBox="1"/>
          <p:nvPr/>
        </p:nvSpPr>
        <p:spPr>
          <a:xfrm>
            <a:off x="4764240" y="3087360"/>
            <a:ext cx="1254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which I am a culpable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6" name=""/>
          <p:cNvSpPr txBox="1"/>
          <p:nvPr/>
        </p:nvSpPr>
        <p:spPr>
          <a:xfrm>
            <a:off x="1698840" y="3238920"/>
            <a:ext cx="2367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member, report, as a rule, only bad news: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7" name=""/>
          <p:cNvSpPr txBox="1"/>
          <p:nvPr/>
        </p:nvSpPr>
        <p:spPr>
          <a:xfrm>
            <a:off x="4107600" y="3238920"/>
            <a:ext cx="1969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wars, famine, the latest Hollywood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8" name=""/>
          <p:cNvSpPr txBox="1"/>
          <p:nvPr/>
        </p:nvSpPr>
        <p:spPr>
          <a:xfrm>
            <a:off x="1698840" y="3390840"/>
            <a:ext cx="1041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couple’s implosion.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9" name=""/>
          <p:cNvSpPr txBox="1"/>
          <p:nvPr/>
        </p:nvSpPr>
        <p:spPr>
          <a:xfrm>
            <a:off x="2793960" y="3390840"/>
            <a:ext cx="3274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don’t mean to belittle the troubles in the world, and God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0" name=""/>
          <p:cNvSpPr txBox="1"/>
          <p:nvPr/>
        </p:nvSpPr>
        <p:spPr>
          <a:xfrm>
            <a:off x="1698840" y="3542760"/>
            <a:ext cx="4377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knows I have made a good living reporting them, but we journalists do paint a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1" name=""/>
          <p:cNvSpPr txBox="1"/>
          <p:nvPr/>
        </p:nvSpPr>
        <p:spPr>
          <a:xfrm>
            <a:off x="1698840" y="3694680"/>
            <a:ext cx="957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distorted picture.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2" name=""/>
          <p:cNvSpPr txBox="1"/>
          <p:nvPr/>
        </p:nvSpPr>
        <p:spPr>
          <a:xfrm>
            <a:off x="1694160" y="3922200"/>
            <a:ext cx="4341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philosophers, though, are the real culprits—the brooding white guys from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3" name=""/>
          <p:cNvSpPr txBox="1"/>
          <p:nvPr/>
        </p:nvSpPr>
        <p:spPr>
          <a:xfrm>
            <a:off x="1698840" y="4074120"/>
            <a:ext cx="441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Europe.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4" name=""/>
          <p:cNvSpPr txBox="1"/>
          <p:nvPr/>
        </p:nvSpPr>
        <p:spPr>
          <a:xfrm>
            <a:off x="2240640" y="4074120"/>
            <a:ext cx="1364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They tended to wear all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5" name=""/>
          <p:cNvSpPr txBox="1"/>
          <p:nvPr/>
        </p:nvSpPr>
        <p:spPr>
          <a:xfrm>
            <a:off x="3706200" y="4074120"/>
            <a:ext cx="334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black,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6" name=""/>
          <p:cNvSpPr txBox="1"/>
          <p:nvPr/>
        </p:nvSpPr>
        <p:spPr>
          <a:xfrm>
            <a:off x="4096080" y="4074120"/>
            <a:ext cx="960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smoke too much,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7" name=""/>
          <p:cNvSpPr txBox="1"/>
          <p:nvPr/>
        </p:nvSpPr>
        <p:spPr>
          <a:xfrm>
            <a:off x="5133600" y="4074120"/>
            <a:ext cx="907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and had trouble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8" name=""/>
          <p:cNvSpPr txBox="1"/>
          <p:nvPr/>
        </p:nvSpPr>
        <p:spPr>
          <a:xfrm>
            <a:off x="1698840" y="4226040"/>
            <a:ext cx="770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getting dates.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9" name=""/>
          <p:cNvSpPr txBox="1"/>
          <p:nvPr/>
        </p:nvSpPr>
        <p:spPr>
          <a:xfrm>
            <a:off x="2626920" y="4226040"/>
            <a:ext cx="1018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So they hung out,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0" name=""/>
          <p:cNvSpPr txBox="1"/>
          <p:nvPr/>
        </p:nvSpPr>
        <p:spPr>
          <a:xfrm>
            <a:off x="3788640" y="4226040"/>
            <a:ext cx="331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alone,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1" name=""/>
          <p:cNvSpPr txBox="1"/>
          <p:nvPr/>
        </p:nvSpPr>
        <p:spPr>
          <a:xfrm>
            <a:off x="4193280" y="4226040"/>
            <a:ext cx="457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 cafés,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2" name=""/>
          <p:cNvSpPr txBox="1"/>
          <p:nvPr/>
        </p:nvSpPr>
        <p:spPr>
          <a:xfrm>
            <a:off x="4749840" y="4226040"/>
            <a:ext cx="1285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pondered the universe,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3" name=""/>
          <p:cNvSpPr txBox="1"/>
          <p:nvPr/>
        </p:nvSpPr>
        <p:spPr>
          <a:xfrm>
            <a:off x="1698840" y="4377960"/>
            <a:ext cx="2849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and—surprise!—concluded it is an unhappy place.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4" name=""/>
          <p:cNvSpPr txBox="1"/>
          <p:nvPr/>
        </p:nvSpPr>
        <p:spPr>
          <a:xfrm>
            <a:off x="4675320" y="4377960"/>
            <a:ext cx="140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Of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5" name=""/>
          <p:cNvSpPr txBox="1"/>
          <p:nvPr/>
        </p:nvSpPr>
        <p:spPr>
          <a:xfrm>
            <a:off x="4868640" y="4377960"/>
            <a:ext cx="649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course it is.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6" name=""/>
          <p:cNvSpPr txBox="1"/>
          <p:nvPr/>
        </p:nvSpPr>
        <p:spPr>
          <a:xfrm>
            <a:off x="5626080" y="4377960"/>
            <a:ext cx="447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That is,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7" name=""/>
          <p:cNvSpPr txBox="1"/>
          <p:nvPr/>
        </p:nvSpPr>
        <p:spPr>
          <a:xfrm>
            <a:off x="1698840" y="4529520"/>
            <a:ext cx="1629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if you happen to be a lonely,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8" name=""/>
          <p:cNvSpPr txBox="1"/>
          <p:nvPr/>
        </p:nvSpPr>
        <p:spPr>
          <a:xfrm>
            <a:off x="3391200" y="4529520"/>
            <a:ext cx="532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brooding,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9" name=""/>
          <p:cNvSpPr txBox="1"/>
          <p:nvPr/>
        </p:nvSpPr>
        <p:spPr>
          <a:xfrm>
            <a:off x="3977640" y="4529520"/>
            <a:ext cx="1415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pasty-skinned white guy.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0" name=""/>
          <p:cNvSpPr txBox="1"/>
          <p:nvPr/>
        </p:nvSpPr>
        <p:spPr>
          <a:xfrm>
            <a:off x="5454720" y="4529520"/>
            <a:ext cx="6148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happy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1" name=""/>
          <p:cNvSpPr txBox="1"/>
          <p:nvPr/>
        </p:nvSpPr>
        <p:spPr>
          <a:xfrm>
            <a:off x="1698840" y="4681440"/>
            <a:ext cx="4398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people of, say, eighteenth-century Heidelberg were busy being happy, not writing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2" name=""/>
          <p:cNvSpPr txBox="1"/>
          <p:nvPr/>
        </p:nvSpPr>
        <p:spPr>
          <a:xfrm>
            <a:off x="1698840" y="4833360"/>
            <a:ext cx="4344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long, rambling diatribes intended to torture some not-yet-born college student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3" name=""/>
          <p:cNvSpPr txBox="1"/>
          <p:nvPr/>
        </p:nvSpPr>
        <p:spPr>
          <a:xfrm>
            <a:off x="1698840" y="4985280"/>
            <a:ext cx="3978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 Bloomington who needs to pass Philosophy 101 in order to graduate.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4" name=""/>
          <p:cNvSpPr txBox="1"/>
          <p:nvPr/>
        </p:nvSpPr>
        <p:spPr>
          <a:xfrm>
            <a:off x="1692360" y="5212800"/>
            <a:ext cx="1346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Worst of all was Freud.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5" name=""/>
          <p:cNvSpPr txBox="1"/>
          <p:nvPr/>
        </p:nvSpPr>
        <p:spPr>
          <a:xfrm>
            <a:off x="3089880" y="5212800"/>
            <a:ext cx="2593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While not technically a brooding philosopher,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6" name=""/>
          <p:cNvSpPr txBox="1"/>
          <p:nvPr/>
        </p:nvSpPr>
        <p:spPr>
          <a:xfrm>
            <a:off x="5739120" y="5212800"/>
            <a:ext cx="337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Freud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7" name=""/>
          <p:cNvSpPr txBox="1"/>
          <p:nvPr/>
        </p:nvSpPr>
        <p:spPr>
          <a:xfrm>
            <a:off x="1698840" y="5364720"/>
            <a:ext cx="2439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did much to shape our views on happiness.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8" name=""/>
          <p:cNvSpPr txBox="1"/>
          <p:nvPr/>
        </p:nvSpPr>
        <p:spPr>
          <a:xfrm>
            <a:off x="4165200" y="5364720"/>
            <a:ext cx="752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He once said: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9" name=""/>
          <p:cNvSpPr txBox="1"/>
          <p:nvPr/>
        </p:nvSpPr>
        <p:spPr>
          <a:xfrm>
            <a:off x="4966200" y="5364720"/>
            <a:ext cx="1119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“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intention that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0" name=""/>
          <p:cNvSpPr txBox="1"/>
          <p:nvPr/>
        </p:nvSpPr>
        <p:spPr>
          <a:xfrm>
            <a:off x="1698840" y="5516640"/>
            <a:ext cx="2402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Man should be happy is not in the plan of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1" name=""/>
          <p:cNvSpPr txBox="1"/>
          <p:nvPr/>
        </p:nvSpPr>
        <p:spPr>
          <a:xfrm>
            <a:off x="4228200" y="5516640"/>
            <a:ext cx="1821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Creation.” That is a remarkable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2" name=""/>
          <p:cNvSpPr txBox="1"/>
          <p:nvPr/>
        </p:nvSpPr>
        <p:spPr>
          <a:xfrm>
            <a:off x="1698840" y="5668200"/>
            <a:ext cx="4342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statement, especially coming from a man whose ideas forged the foundation of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3" name=""/>
          <p:cNvSpPr txBox="1"/>
          <p:nvPr/>
        </p:nvSpPr>
        <p:spPr>
          <a:xfrm>
            <a:off x="1698840" y="5820120"/>
            <a:ext cx="1410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our mental-health system.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4" name=""/>
          <p:cNvSpPr txBox="1"/>
          <p:nvPr/>
        </p:nvSpPr>
        <p:spPr>
          <a:xfrm>
            <a:off x="3169800" y="5820120"/>
            <a:ext cx="2878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Imagine if some doctor in turn-of-the-century Vienna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5" name=""/>
          <p:cNvSpPr txBox="1"/>
          <p:nvPr/>
        </p:nvSpPr>
        <p:spPr>
          <a:xfrm>
            <a:off x="1698840" y="5972040"/>
            <a:ext cx="756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had declared: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6" name=""/>
          <p:cNvSpPr txBox="1"/>
          <p:nvPr/>
        </p:nvSpPr>
        <p:spPr>
          <a:xfrm>
            <a:off x="2518560" y="5972040"/>
            <a:ext cx="3539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“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intention that Man should have a healthy body is not in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7" name=""/>
          <p:cNvSpPr txBox="1"/>
          <p:nvPr/>
        </p:nvSpPr>
        <p:spPr>
          <a:xfrm>
            <a:off x="1698840" y="6123960"/>
            <a:ext cx="4415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plan of Creation.” We’d probably lock him up, or at least strip him of his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8" name=""/>
          <p:cNvSpPr txBox="1"/>
          <p:nvPr/>
        </p:nvSpPr>
        <p:spPr>
          <a:xfrm>
            <a:off x="1698840" y="6275520"/>
            <a:ext cx="878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medical license.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9" name=""/>
          <p:cNvSpPr txBox="1"/>
          <p:nvPr/>
        </p:nvSpPr>
        <p:spPr>
          <a:xfrm>
            <a:off x="2639520" y="6275520"/>
            <a:ext cx="3440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We certainly wouldn’t base our entire medical system on his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0" name=""/>
          <p:cNvSpPr txBox="1"/>
          <p:nvPr/>
        </p:nvSpPr>
        <p:spPr>
          <a:xfrm>
            <a:off x="1698840" y="6427440"/>
            <a:ext cx="309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ideas.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1" name=""/>
          <p:cNvSpPr txBox="1"/>
          <p:nvPr/>
        </p:nvSpPr>
        <p:spPr>
          <a:xfrm>
            <a:off x="2064960" y="6427440"/>
            <a:ext cx="2455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Yet that is exactly what we did with Freud.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2" name=""/>
          <p:cNvSpPr txBox="1"/>
          <p:nvPr/>
        </p:nvSpPr>
        <p:spPr>
          <a:xfrm>
            <a:off x="1698840" y="6655320"/>
            <a:ext cx="3126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Still, most people are happy? It doesn’t sit right with me.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3" name=""/>
          <p:cNvSpPr txBox="1"/>
          <p:nvPr/>
        </p:nvSpPr>
        <p:spPr>
          <a:xfrm>
            <a:off x="4889520" y="6655320"/>
            <a:ext cx="1174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I’m a person, and I’m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4" name=""/>
          <p:cNvSpPr txBox="1"/>
          <p:nvPr/>
        </p:nvSpPr>
        <p:spPr>
          <a:xfrm>
            <a:off x="1698840" y="6807240"/>
            <a:ext cx="1256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not particularly happy.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5" name=""/>
          <p:cNvSpPr txBox="1"/>
          <p:nvPr/>
        </p:nvSpPr>
        <p:spPr>
          <a:xfrm>
            <a:off x="3003120" y="6807240"/>
            <a:ext cx="12898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Which got me thinking: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6" name=""/>
          <p:cNvSpPr txBox="1"/>
          <p:nvPr/>
        </p:nvSpPr>
        <p:spPr>
          <a:xfrm>
            <a:off x="4352400" y="6807240"/>
            <a:ext cx="1719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Where did I fall in Veenhoven’s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7" name=""/>
          <p:cNvSpPr txBox="1"/>
          <p:nvPr/>
        </p:nvSpPr>
        <p:spPr>
          <a:xfrm>
            <a:off x="1698840" y="6958800"/>
            <a:ext cx="4357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constellation of happiness data? If I am honest, and I might as well be if I’m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8" name=""/>
          <p:cNvSpPr txBox="1"/>
          <p:nvPr/>
        </p:nvSpPr>
        <p:spPr>
          <a:xfrm>
            <a:off x="1698840" y="7110720"/>
            <a:ext cx="2777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taking the trouble to write this, I’d say I was a six.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9" name=""/>
          <p:cNvSpPr txBox="1"/>
          <p:nvPr/>
        </p:nvSpPr>
        <p:spPr>
          <a:xfrm>
            <a:off x="4518720" y="7110720"/>
            <a:ext cx="1552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That makes me considerably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0" name=""/>
          <p:cNvSpPr txBox="1"/>
          <p:nvPr/>
        </p:nvSpPr>
        <p:spPr>
          <a:xfrm>
            <a:off x="1698840" y="7262640"/>
            <a:ext cx="4372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less happy than my fellow Americans, but according to the WDH I’d feel right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1" name=""/>
          <p:cNvSpPr txBox="1"/>
          <p:nvPr/>
        </p:nvSpPr>
        <p:spPr>
          <a:xfrm>
            <a:off x="1698840" y="7414560"/>
            <a:ext cx="1089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at home in Croatia.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2" name=""/>
          <p:cNvSpPr txBox="1"/>
          <p:nvPr/>
        </p:nvSpPr>
        <p:spPr>
          <a:xfrm>
            <a:off x="1698840" y="7642080"/>
            <a:ext cx="4435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I’m inclined to agree with linguist and fellow curmudgeon Anna Wierzbicka, who,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3" name=""/>
          <p:cNvSpPr txBox="1"/>
          <p:nvPr/>
        </p:nvSpPr>
        <p:spPr>
          <a:xfrm>
            <a:off x="1694160" y="7794000"/>
            <a:ext cx="4389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when faced with this very same claim that most people are reasonably happy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4" name=""/>
          <p:cNvSpPr txBox="1"/>
          <p:nvPr/>
        </p:nvSpPr>
        <p:spPr>
          <a:xfrm>
            <a:off x="1698840" y="7945920"/>
            <a:ext cx="1824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replied with one simple question: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5" name=""/>
          <p:cNvSpPr txBox="1"/>
          <p:nvPr/>
        </p:nvSpPr>
        <p:spPr>
          <a:xfrm>
            <a:off x="3580920" y="7945920"/>
            <a:ext cx="2378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“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Who</a:t>
            </a:r>
            <a:r>
              <a:rPr b="0" i="1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 are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 those reportedly happy people?”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6" name=""/>
          <p:cNvSpPr txBox="1"/>
          <p:nvPr/>
        </p:nvSpPr>
        <p:spPr>
          <a:xfrm>
            <a:off x="1692360" y="8173440"/>
            <a:ext cx="715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Who indeed.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7" name=""/>
          <p:cNvSpPr txBox="1"/>
          <p:nvPr/>
        </p:nvSpPr>
        <p:spPr>
          <a:xfrm>
            <a:off x="2465280" y="8173440"/>
            <a:ext cx="872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My head hurts.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8" name=""/>
          <p:cNvSpPr txBox="1"/>
          <p:nvPr/>
        </p:nvSpPr>
        <p:spPr>
          <a:xfrm>
            <a:off x="3389760" y="8173440"/>
            <a:ext cx="2696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Have I embarked on a futile mission to find the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9" name=""/>
          <p:cNvSpPr txBox="1"/>
          <p:nvPr/>
        </p:nvSpPr>
        <p:spPr>
          <a:xfrm>
            <a:off x="1694160" y="8325360"/>
            <a:ext cx="4333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world’s happiest places? Then I notice that one country scores consistently high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0" name=""/>
          <p:cNvSpPr txBox="1"/>
          <p:nvPr/>
        </p:nvSpPr>
        <p:spPr>
          <a:xfrm>
            <a:off x="3818160" y="8780760"/>
            <a:ext cx="127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15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"/>
          <p:cNvSpPr txBox="1"/>
          <p:nvPr/>
        </p:nvSpPr>
        <p:spPr>
          <a:xfrm>
            <a:off x="1698840" y="1568880"/>
            <a:ext cx="3150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on the happiness scale—not number one but darned close.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2" name=""/>
          <p:cNvSpPr txBox="1"/>
          <p:nvPr/>
        </p:nvSpPr>
        <p:spPr>
          <a:xfrm>
            <a:off x="4915800" y="1568880"/>
            <a:ext cx="1136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It also happens to be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3" name=""/>
          <p:cNvSpPr txBox="1"/>
          <p:nvPr/>
        </p:nvSpPr>
        <p:spPr>
          <a:xfrm>
            <a:off x="1698840" y="1720800"/>
            <a:ext cx="2599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country I am visiting at this very moment.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4" name=""/>
          <p:cNvSpPr txBox="1"/>
          <p:nvPr/>
        </p:nvSpPr>
        <p:spPr>
          <a:xfrm>
            <a:off x="1698840" y="1948320"/>
            <a:ext cx="1069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retire to my café,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5" name=""/>
          <p:cNvSpPr txBox="1"/>
          <p:nvPr/>
        </p:nvSpPr>
        <p:spPr>
          <a:xfrm>
            <a:off x="2838600" y="1948320"/>
            <a:ext cx="720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order a beer,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6" name=""/>
          <p:cNvSpPr txBox="1"/>
          <p:nvPr/>
        </p:nvSpPr>
        <p:spPr>
          <a:xfrm>
            <a:off x="3624480" y="1948320"/>
            <a:ext cx="1663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and ponder Dutch happiness.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7" name=""/>
          <p:cNvSpPr txBox="1"/>
          <p:nvPr/>
        </p:nvSpPr>
        <p:spPr>
          <a:xfrm>
            <a:off x="5379120" y="1948320"/>
            <a:ext cx="685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Why should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8" name=""/>
          <p:cNvSpPr txBox="1"/>
          <p:nvPr/>
        </p:nvSpPr>
        <p:spPr>
          <a:xfrm>
            <a:off x="1698840" y="2100240"/>
            <a:ext cx="4395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Netherlands, a flat and nondescript country, be so happy? For starters, the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9" name=""/>
          <p:cNvSpPr txBox="1"/>
          <p:nvPr/>
        </p:nvSpPr>
        <p:spPr>
          <a:xfrm>
            <a:off x="1698840" y="2252160"/>
            <a:ext cx="1188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Dutch are European,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0" name=""/>
          <p:cNvSpPr txBox="1"/>
          <p:nvPr/>
        </p:nvSpPr>
        <p:spPr>
          <a:xfrm>
            <a:off x="2944800" y="2252160"/>
            <a:ext cx="3087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and that means they don’t have to worry about losing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1" name=""/>
          <p:cNvSpPr txBox="1"/>
          <p:nvPr/>
        </p:nvSpPr>
        <p:spPr>
          <a:xfrm>
            <a:off x="1698840" y="2404080"/>
            <a:ext cx="2835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their health insurance, or for that matter their job.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2" name=""/>
          <p:cNvSpPr txBox="1"/>
          <p:nvPr/>
        </p:nvSpPr>
        <p:spPr>
          <a:xfrm>
            <a:off x="4604760" y="2404080"/>
            <a:ext cx="1454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state will take care of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3" name=""/>
          <p:cNvSpPr txBox="1"/>
          <p:nvPr/>
        </p:nvSpPr>
        <p:spPr>
          <a:xfrm>
            <a:off x="1698840" y="2555640"/>
            <a:ext cx="308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them.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4" name=""/>
          <p:cNvSpPr txBox="1"/>
          <p:nvPr/>
        </p:nvSpPr>
        <p:spPr>
          <a:xfrm>
            <a:off x="2063880" y="2555640"/>
            <a:ext cx="4017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They get a gazillion weeks of vacation each year and, being European, are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5" name=""/>
          <p:cNvSpPr txBox="1"/>
          <p:nvPr/>
        </p:nvSpPr>
        <p:spPr>
          <a:xfrm>
            <a:off x="1698840" y="2707560"/>
            <a:ext cx="4392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also entitled to, at no extra cost, a vaguely superior attitude toward Americans.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6" name=""/>
          <p:cNvSpPr txBox="1"/>
          <p:nvPr/>
        </p:nvSpPr>
        <p:spPr>
          <a:xfrm>
            <a:off x="1698840" y="2859480"/>
            <a:ext cx="3821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Does smugness lead to happiness? I wonder, sipping my Trapiste beer.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7" name=""/>
          <p:cNvSpPr txBox="1"/>
          <p:nvPr/>
        </p:nvSpPr>
        <p:spPr>
          <a:xfrm>
            <a:off x="5560200" y="2859480"/>
            <a:ext cx="503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No, there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8" name=""/>
          <p:cNvSpPr txBox="1"/>
          <p:nvPr/>
        </p:nvSpPr>
        <p:spPr>
          <a:xfrm>
            <a:off x="1698840" y="3011400"/>
            <a:ext cx="1323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must be something else.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9" name=""/>
          <p:cNvSpPr txBox="1"/>
          <p:nvPr/>
        </p:nvSpPr>
        <p:spPr>
          <a:xfrm>
            <a:off x="1694160" y="3238920"/>
            <a:ext cx="582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Tolerance!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0" name=""/>
          <p:cNvSpPr txBox="1"/>
          <p:nvPr/>
        </p:nvSpPr>
        <p:spPr>
          <a:xfrm>
            <a:off x="2323080" y="3238920"/>
            <a:ext cx="2669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This is the original “don’t tread on me” nation.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1" name=""/>
          <p:cNvSpPr txBox="1"/>
          <p:nvPr/>
        </p:nvSpPr>
        <p:spPr>
          <a:xfrm>
            <a:off x="5041800" y="3238920"/>
            <a:ext cx="1027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 nation where, it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2" name=""/>
          <p:cNvSpPr txBox="1"/>
          <p:nvPr/>
        </p:nvSpPr>
        <p:spPr>
          <a:xfrm>
            <a:off x="1698840" y="3390840"/>
            <a:ext cx="3661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seems, the adults are out of town and the teenagers are in charge.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3" name=""/>
          <p:cNvSpPr txBox="1"/>
          <p:nvPr/>
        </p:nvSpPr>
        <p:spPr>
          <a:xfrm>
            <a:off x="5414760" y="3390840"/>
            <a:ext cx="651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Not just for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4" name=""/>
          <p:cNvSpPr txBox="1"/>
          <p:nvPr/>
        </p:nvSpPr>
        <p:spPr>
          <a:xfrm>
            <a:off x="1698840" y="3542760"/>
            <a:ext cx="1114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weekend, either.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5" name=""/>
          <p:cNvSpPr txBox="1"/>
          <p:nvPr/>
        </p:nvSpPr>
        <p:spPr>
          <a:xfrm>
            <a:off x="2862720" y="3542760"/>
            <a:ext cx="849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All of the time.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6" name=""/>
          <p:cNvSpPr txBox="1"/>
          <p:nvPr/>
        </p:nvSpPr>
        <p:spPr>
          <a:xfrm>
            <a:off x="1694160" y="3770640"/>
            <a:ext cx="2775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Dutch will tolerate anything, even intolerance.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7" name=""/>
          <p:cNvSpPr txBox="1"/>
          <p:nvPr/>
        </p:nvSpPr>
        <p:spPr>
          <a:xfrm>
            <a:off x="4519080" y="3770640"/>
            <a:ext cx="1547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 the past few decades they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8" name=""/>
          <p:cNvSpPr txBox="1"/>
          <p:nvPr/>
        </p:nvSpPr>
        <p:spPr>
          <a:xfrm>
            <a:off x="1698840" y="3922200"/>
            <a:ext cx="4353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have welcomed, with open arms, immigrants from around the world, including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9" name=""/>
          <p:cNvSpPr txBox="1"/>
          <p:nvPr/>
        </p:nvSpPr>
        <p:spPr>
          <a:xfrm>
            <a:off x="1698840" y="4074120"/>
            <a:ext cx="4371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those from nations that don’t tolerate things like religious freedom and women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0" name=""/>
          <p:cNvSpPr txBox="1"/>
          <p:nvPr/>
        </p:nvSpPr>
        <p:spPr>
          <a:xfrm>
            <a:off x="1694160" y="4226040"/>
            <a:ext cx="2128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who work or drive or show their faces.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1" name=""/>
          <p:cNvSpPr txBox="1"/>
          <p:nvPr/>
        </p:nvSpPr>
        <p:spPr>
          <a:xfrm>
            <a:off x="3875040" y="4226040"/>
            <a:ext cx="2186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Dutch tolerance comes at a cost, as the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2" name=""/>
          <p:cNvSpPr txBox="1"/>
          <p:nvPr/>
        </p:nvSpPr>
        <p:spPr>
          <a:xfrm>
            <a:off x="1698840" y="4377960"/>
            <a:ext cx="4153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murder of the filmmaker Theo van Gogh by a Muslim extremist highlighted.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3" name=""/>
          <p:cNvSpPr txBox="1"/>
          <p:nvPr/>
        </p:nvSpPr>
        <p:spPr>
          <a:xfrm>
            <a:off x="5862600" y="4377960"/>
            <a:ext cx="203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But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4" name=""/>
          <p:cNvSpPr txBox="1"/>
          <p:nvPr/>
        </p:nvSpPr>
        <p:spPr>
          <a:xfrm>
            <a:off x="1694160" y="4529520"/>
            <a:ext cx="3725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Veenhoven’s research shows that tolerant people tend to be happy.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5" name=""/>
          <p:cNvSpPr txBox="1"/>
          <p:nvPr/>
        </p:nvSpPr>
        <p:spPr>
          <a:xfrm>
            <a:off x="1692360" y="4757400"/>
            <a:ext cx="4374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What exactly does Dutch tolerance look like, in an everyday way? Three things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6" name=""/>
          <p:cNvSpPr txBox="1"/>
          <p:nvPr/>
        </p:nvSpPr>
        <p:spPr>
          <a:xfrm>
            <a:off x="1698840" y="4909320"/>
            <a:ext cx="8128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come to mind: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7" name=""/>
          <p:cNvSpPr txBox="1"/>
          <p:nvPr/>
        </p:nvSpPr>
        <p:spPr>
          <a:xfrm>
            <a:off x="2571840" y="4909320"/>
            <a:ext cx="1820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drugs, prostitution, and cycling.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8" name=""/>
          <p:cNvSpPr txBox="1"/>
          <p:nvPr/>
        </p:nvSpPr>
        <p:spPr>
          <a:xfrm>
            <a:off x="4451040" y="4909320"/>
            <a:ext cx="1613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 the Netherlands, all three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9" name=""/>
          <p:cNvSpPr txBox="1"/>
          <p:nvPr/>
        </p:nvSpPr>
        <p:spPr>
          <a:xfrm>
            <a:off x="1698840" y="5060880"/>
            <a:ext cx="1024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activities are legal.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0" name=""/>
          <p:cNvSpPr txBox="1"/>
          <p:nvPr/>
        </p:nvSpPr>
        <p:spPr>
          <a:xfrm>
            <a:off x="2781000" y="5060880"/>
            <a:ext cx="3283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All three can easily lead to happiness, provided that certain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1" name=""/>
          <p:cNvSpPr txBox="1"/>
          <p:nvPr/>
        </p:nvSpPr>
        <p:spPr>
          <a:xfrm>
            <a:off x="1698840" y="5212800"/>
            <a:ext cx="1227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precautions are taken.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2" name=""/>
          <p:cNvSpPr txBox="1"/>
          <p:nvPr/>
        </p:nvSpPr>
        <p:spPr>
          <a:xfrm>
            <a:off x="2979720" y="5212800"/>
            <a:ext cx="2500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Wearing a helmet while cycling, for instance.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3" name=""/>
          <p:cNvSpPr txBox="1"/>
          <p:nvPr/>
        </p:nvSpPr>
        <p:spPr>
          <a:xfrm>
            <a:off x="1698840" y="5440680"/>
            <a:ext cx="4371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needed to investigate one of these activities, up close, in order to get at the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4" name=""/>
          <p:cNvSpPr txBox="1"/>
          <p:nvPr/>
        </p:nvSpPr>
        <p:spPr>
          <a:xfrm>
            <a:off x="1698840" y="5592600"/>
            <a:ext cx="1430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heart of Dutch happiness.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5" name=""/>
          <p:cNvSpPr txBox="1"/>
          <p:nvPr/>
        </p:nvSpPr>
        <p:spPr>
          <a:xfrm>
            <a:off x="3170520" y="5592600"/>
            <a:ext cx="2913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But which one? Cycling is certainly worthwhile, and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6" name=""/>
          <p:cNvSpPr txBox="1"/>
          <p:nvPr/>
        </p:nvSpPr>
        <p:spPr>
          <a:xfrm>
            <a:off x="1698840" y="5744160"/>
            <a:ext cx="4365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God knows the Dutch love their bicycles, but it was chilly outside, too chilly to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7" name=""/>
          <p:cNvSpPr txBox="1"/>
          <p:nvPr/>
        </p:nvSpPr>
        <p:spPr>
          <a:xfrm>
            <a:off x="1698840" y="5896080"/>
            <a:ext cx="773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get on a bike.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8" name=""/>
          <p:cNvSpPr txBox="1"/>
          <p:nvPr/>
        </p:nvSpPr>
        <p:spPr>
          <a:xfrm>
            <a:off x="2519640" y="5896080"/>
            <a:ext cx="3565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Prostitution? That activity takes place indoors, usually, so the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9" name=""/>
          <p:cNvSpPr txBox="1"/>
          <p:nvPr/>
        </p:nvSpPr>
        <p:spPr>
          <a:xfrm>
            <a:off x="1694160" y="6048000"/>
            <a:ext cx="1674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weather wouldn’t be a factor.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0" name=""/>
          <p:cNvSpPr txBox="1"/>
          <p:nvPr/>
        </p:nvSpPr>
        <p:spPr>
          <a:xfrm>
            <a:off x="3446640" y="6048000"/>
            <a:ext cx="23338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And it clearly makes some people happy.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1" name=""/>
          <p:cNvSpPr txBox="1"/>
          <p:nvPr/>
        </p:nvSpPr>
        <p:spPr>
          <a:xfrm>
            <a:off x="5853960" y="6048000"/>
            <a:ext cx="214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But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2" name=""/>
          <p:cNvSpPr txBox="1"/>
          <p:nvPr/>
        </p:nvSpPr>
        <p:spPr>
          <a:xfrm>
            <a:off x="1698840" y="6199920"/>
            <a:ext cx="1665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there was the issue of my wife.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3" name=""/>
          <p:cNvSpPr txBox="1"/>
          <p:nvPr/>
        </p:nvSpPr>
        <p:spPr>
          <a:xfrm>
            <a:off x="3432600" y="6199920"/>
            <a:ext cx="2606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She has supported my happiness research, up to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4" name=""/>
          <p:cNvSpPr txBox="1"/>
          <p:nvPr/>
        </p:nvSpPr>
        <p:spPr>
          <a:xfrm>
            <a:off x="1698840" y="6351480"/>
            <a:ext cx="4336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 point, and something told me that engaging the services of a Dutch prostitute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5" name=""/>
          <p:cNvSpPr txBox="1"/>
          <p:nvPr/>
        </p:nvSpPr>
        <p:spPr>
          <a:xfrm>
            <a:off x="1698840" y="6503400"/>
            <a:ext cx="1254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lies beyond that point.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6" name=""/>
          <p:cNvSpPr txBox="1"/>
          <p:nvPr/>
        </p:nvSpPr>
        <p:spPr>
          <a:xfrm>
            <a:off x="1698840" y="6731280"/>
            <a:ext cx="767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So drugs it is.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7" name=""/>
          <p:cNvSpPr txBox="1"/>
          <p:nvPr/>
        </p:nvSpPr>
        <p:spPr>
          <a:xfrm>
            <a:off x="2525400" y="6731280"/>
            <a:ext cx="3549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Soft drugs, marijuana and hashish, are legal in the Netherlands.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8" name=""/>
          <p:cNvSpPr txBox="1"/>
          <p:nvPr/>
        </p:nvSpPr>
        <p:spPr>
          <a:xfrm>
            <a:off x="1694160" y="6882840"/>
            <a:ext cx="4392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They are served in coffee shops, which aren’t really coffee shops at all but drug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9" name=""/>
          <p:cNvSpPr txBox="1"/>
          <p:nvPr/>
        </p:nvSpPr>
        <p:spPr>
          <a:xfrm>
            <a:off x="1698840" y="7034760"/>
            <a:ext cx="281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dens.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0" name=""/>
          <p:cNvSpPr txBox="1"/>
          <p:nvPr/>
        </p:nvSpPr>
        <p:spPr>
          <a:xfrm>
            <a:off x="2036880" y="7034760"/>
            <a:ext cx="3591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“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Coffee shop” sounds more respectable than “drug den,” though.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1" name=""/>
          <p:cNvSpPr txBox="1"/>
          <p:nvPr/>
        </p:nvSpPr>
        <p:spPr>
          <a:xfrm>
            <a:off x="1698840" y="7262640"/>
            <a:ext cx="3533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But which one should I try? There are so many to choose from.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2" name=""/>
          <p:cNvSpPr txBox="1"/>
          <p:nvPr/>
        </p:nvSpPr>
        <p:spPr>
          <a:xfrm>
            <a:off x="5290200" y="7262640"/>
            <a:ext cx="793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 Rotterdam,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3" name=""/>
          <p:cNvSpPr txBox="1"/>
          <p:nvPr/>
        </p:nvSpPr>
        <p:spPr>
          <a:xfrm>
            <a:off x="1698840" y="7414560"/>
            <a:ext cx="4350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every third or fourth storefront, it seems, is a “coffee shop.” I’m tempted by one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4" name=""/>
          <p:cNvSpPr txBox="1"/>
          <p:nvPr/>
        </p:nvSpPr>
        <p:spPr>
          <a:xfrm>
            <a:off x="1698840" y="7566120"/>
            <a:ext cx="2373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called Sky High, but the name seems too 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5" name=""/>
          <p:cNvSpPr txBox="1"/>
          <p:nvPr/>
        </p:nvSpPr>
        <p:spPr>
          <a:xfrm>
            <a:off x="4130280" y="7566120"/>
            <a:ext cx="127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6" name=""/>
          <p:cNvSpPr txBox="1"/>
          <p:nvPr/>
        </p:nvSpPr>
        <p:spPr>
          <a:xfrm>
            <a:off x="4222080" y="7566120"/>
            <a:ext cx="127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7" name=""/>
          <p:cNvSpPr txBox="1"/>
          <p:nvPr/>
        </p:nvSpPr>
        <p:spPr>
          <a:xfrm>
            <a:off x="4313880" y="7566120"/>
            <a:ext cx="459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obvious.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8" name=""/>
          <p:cNvSpPr txBox="1"/>
          <p:nvPr/>
        </p:nvSpPr>
        <p:spPr>
          <a:xfrm>
            <a:off x="4826520" y="7566120"/>
            <a:ext cx="1128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Others look too hip.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9" name=""/>
          <p:cNvSpPr txBox="1"/>
          <p:nvPr/>
        </p:nvSpPr>
        <p:spPr>
          <a:xfrm>
            <a:off x="6017760" y="7566120"/>
            <a:ext cx="127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0" name=""/>
          <p:cNvSpPr txBox="1"/>
          <p:nvPr/>
        </p:nvSpPr>
        <p:spPr>
          <a:xfrm>
            <a:off x="1698840" y="7718040"/>
            <a:ext cx="2812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haven’t gotten high since my junior year in college.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1" name=""/>
          <p:cNvSpPr txBox="1"/>
          <p:nvPr/>
        </p:nvSpPr>
        <p:spPr>
          <a:xfrm>
            <a:off x="4557960" y="7718040"/>
            <a:ext cx="1509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don’t want to make a fool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2" name=""/>
          <p:cNvSpPr txBox="1"/>
          <p:nvPr/>
        </p:nvSpPr>
        <p:spPr>
          <a:xfrm>
            <a:off x="1698840" y="7869960"/>
            <a:ext cx="531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of myself.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3" name=""/>
          <p:cNvSpPr txBox="1"/>
          <p:nvPr/>
        </p:nvSpPr>
        <p:spPr>
          <a:xfrm>
            <a:off x="1694160" y="8097480"/>
            <a:ext cx="831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Then I spot it.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4" name=""/>
          <p:cNvSpPr txBox="1"/>
          <p:nvPr/>
        </p:nvSpPr>
        <p:spPr>
          <a:xfrm>
            <a:off x="2667600" y="8097480"/>
            <a:ext cx="1834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Alpha Blondie Coffee Shop.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5" name=""/>
          <p:cNvSpPr txBox="1"/>
          <p:nvPr/>
        </p:nvSpPr>
        <p:spPr>
          <a:xfrm>
            <a:off x="4649040" y="8097480"/>
            <a:ext cx="648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It’s perfect.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6" name=""/>
          <p:cNvSpPr txBox="1"/>
          <p:nvPr/>
        </p:nvSpPr>
        <p:spPr>
          <a:xfrm>
            <a:off x="5412600" y="8097480"/>
            <a:ext cx="639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Besides the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7" name=""/>
          <p:cNvSpPr txBox="1"/>
          <p:nvPr/>
        </p:nvSpPr>
        <p:spPr>
          <a:xfrm>
            <a:off x="1698840" y="8249400"/>
            <a:ext cx="966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irresistible name,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8" name=""/>
          <p:cNvSpPr txBox="1"/>
          <p:nvPr/>
        </p:nvSpPr>
        <p:spPr>
          <a:xfrm>
            <a:off x="2719440" y="8249400"/>
            <a:ext cx="2327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Alpha Blondie also offers ventilation,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9" name=""/>
          <p:cNvSpPr txBox="1"/>
          <p:nvPr/>
        </p:nvSpPr>
        <p:spPr>
          <a:xfrm>
            <a:off x="5115240" y="8249400"/>
            <a:ext cx="957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 open window,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0" name=""/>
          <p:cNvSpPr txBox="1"/>
          <p:nvPr/>
        </p:nvSpPr>
        <p:spPr>
          <a:xfrm>
            <a:off x="1694160" y="8401320"/>
            <a:ext cx="1276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which is a definite plus.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1" name=""/>
          <p:cNvSpPr txBox="1"/>
          <p:nvPr/>
        </p:nvSpPr>
        <p:spPr>
          <a:xfrm>
            <a:off x="3022200" y="8401320"/>
            <a:ext cx="2658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press a buzzer then walk up a narrow staircase.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2" name=""/>
          <p:cNvSpPr txBox="1"/>
          <p:nvPr/>
        </p:nvSpPr>
        <p:spPr>
          <a:xfrm>
            <a:off x="5726160" y="8401320"/>
            <a:ext cx="354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Inside,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3" name=""/>
          <p:cNvSpPr txBox="1"/>
          <p:nvPr/>
        </p:nvSpPr>
        <p:spPr>
          <a:xfrm>
            <a:off x="3818160" y="8780760"/>
            <a:ext cx="127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16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"/>
          <p:cNvSpPr txBox="1"/>
          <p:nvPr/>
        </p:nvSpPr>
        <p:spPr>
          <a:xfrm>
            <a:off x="1698840" y="1568880"/>
            <a:ext cx="4357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there’s a foosball table and a cooler filled with orange Fanta and Coke, as well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5" name=""/>
          <p:cNvSpPr txBox="1"/>
          <p:nvPr/>
        </p:nvSpPr>
        <p:spPr>
          <a:xfrm>
            <a:off x="1698840" y="1720800"/>
            <a:ext cx="3461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as plenty of Snickers and M&amp;M’s, for the munchies, no doubt.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6" name=""/>
          <p:cNvSpPr txBox="1"/>
          <p:nvPr/>
        </p:nvSpPr>
        <p:spPr>
          <a:xfrm>
            <a:off x="5182920" y="1720800"/>
            <a:ext cx="884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I’m surprised to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7" name=""/>
          <p:cNvSpPr txBox="1"/>
          <p:nvPr/>
        </p:nvSpPr>
        <p:spPr>
          <a:xfrm>
            <a:off x="1698840" y="1872720"/>
            <a:ext cx="4353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see an actual coffee machine in this coffee shop, but it looks like it hasn’t been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8" name=""/>
          <p:cNvSpPr txBox="1"/>
          <p:nvPr/>
        </p:nvSpPr>
        <p:spPr>
          <a:xfrm>
            <a:off x="1698840" y="2024280"/>
            <a:ext cx="880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used in months.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9" name=""/>
          <p:cNvSpPr txBox="1"/>
          <p:nvPr/>
        </p:nvSpPr>
        <p:spPr>
          <a:xfrm>
            <a:off x="2631600" y="2024280"/>
            <a:ext cx="1069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 prop, I conclude.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0" name=""/>
          <p:cNvSpPr txBox="1"/>
          <p:nvPr/>
        </p:nvSpPr>
        <p:spPr>
          <a:xfrm>
            <a:off x="1698840" y="2252160"/>
            <a:ext cx="1572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Bad 1970s music is playing,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1" name=""/>
          <p:cNvSpPr txBox="1"/>
          <p:nvPr/>
        </p:nvSpPr>
        <p:spPr>
          <a:xfrm>
            <a:off x="3346200" y="2252160"/>
            <a:ext cx="1278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and a little too loudly.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2" name=""/>
          <p:cNvSpPr txBox="1"/>
          <p:nvPr/>
        </p:nvSpPr>
        <p:spPr>
          <a:xfrm>
            <a:off x="4728960" y="2252160"/>
            <a:ext cx="720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On one wall,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3" name=""/>
          <p:cNvSpPr txBox="1"/>
          <p:nvPr/>
        </p:nvSpPr>
        <p:spPr>
          <a:xfrm>
            <a:off x="5513040" y="2252160"/>
            <a:ext cx="535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notice a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4" name=""/>
          <p:cNvSpPr txBox="1"/>
          <p:nvPr/>
        </p:nvSpPr>
        <p:spPr>
          <a:xfrm>
            <a:off x="1698840" y="2404080"/>
            <a:ext cx="3397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painting that looks like it was done by a talented sixth-grader.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5" name=""/>
          <p:cNvSpPr txBox="1"/>
          <p:nvPr/>
        </p:nvSpPr>
        <p:spPr>
          <a:xfrm>
            <a:off x="5119200" y="2404080"/>
            <a:ext cx="947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 the foreground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6" name=""/>
          <p:cNvSpPr txBox="1"/>
          <p:nvPr/>
        </p:nvSpPr>
        <p:spPr>
          <a:xfrm>
            <a:off x="1698840" y="2555640"/>
            <a:ext cx="4379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is a car that has just plowed into a tree, with skid marks trailing off toward the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7" name=""/>
          <p:cNvSpPr txBox="1"/>
          <p:nvPr/>
        </p:nvSpPr>
        <p:spPr>
          <a:xfrm>
            <a:off x="1698840" y="2707560"/>
            <a:ext cx="442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horizon.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8" name=""/>
          <p:cNvSpPr txBox="1"/>
          <p:nvPr/>
        </p:nvSpPr>
        <p:spPr>
          <a:xfrm>
            <a:off x="2195280" y="2707560"/>
            <a:ext cx="1256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Underneath is written: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9" name=""/>
          <p:cNvSpPr txBox="1"/>
          <p:nvPr/>
        </p:nvSpPr>
        <p:spPr>
          <a:xfrm>
            <a:off x="3498840" y="2707560"/>
            <a:ext cx="2599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“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Some roads only exist in drugged minds.” I’m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0" name=""/>
          <p:cNvSpPr txBox="1"/>
          <p:nvPr/>
        </p:nvSpPr>
        <p:spPr>
          <a:xfrm>
            <a:off x="1698840" y="2859480"/>
            <a:ext cx="4354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not sure if this is meant as a warning about these roads or as an endorsement of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1" name=""/>
          <p:cNvSpPr txBox="1"/>
          <p:nvPr/>
        </p:nvSpPr>
        <p:spPr>
          <a:xfrm>
            <a:off x="1698840" y="3011400"/>
            <a:ext cx="316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them.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2" name=""/>
          <p:cNvSpPr txBox="1"/>
          <p:nvPr/>
        </p:nvSpPr>
        <p:spPr>
          <a:xfrm>
            <a:off x="1698840" y="3238920"/>
            <a:ext cx="35578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Everyone here seems to be a regular, except, of course, for me.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3" name=""/>
          <p:cNvSpPr txBox="1"/>
          <p:nvPr/>
        </p:nvSpPr>
        <p:spPr>
          <a:xfrm>
            <a:off x="5337720" y="3238920"/>
            <a:ext cx="735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I’m instantly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4" name=""/>
          <p:cNvSpPr txBox="1"/>
          <p:nvPr/>
        </p:nvSpPr>
        <p:spPr>
          <a:xfrm>
            <a:off x="1698840" y="3390840"/>
            <a:ext cx="3300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transported back to my college dorm room in New Jersey.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5" name=""/>
          <p:cNvSpPr txBox="1"/>
          <p:nvPr/>
        </p:nvSpPr>
        <p:spPr>
          <a:xfrm>
            <a:off x="5063400" y="3390840"/>
            <a:ext cx="1018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Trying to be cool,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6" name=""/>
          <p:cNvSpPr txBox="1"/>
          <p:nvPr/>
        </p:nvSpPr>
        <p:spPr>
          <a:xfrm>
            <a:off x="1698840" y="3542760"/>
            <a:ext cx="2056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trying to fit in, but failing miserably.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7" name=""/>
          <p:cNvSpPr txBox="1"/>
          <p:nvPr/>
        </p:nvSpPr>
        <p:spPr>
          <a:xfrm>
            <a:off x="1694160" y="3770640"/>
            <a:ext cx="2556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 olive-skinned man comes over to me and,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8" name=""/>
          <p:cNvSpPr txBox="1"/>
          <p:nvPr/>
        </p:nvSpPr>
        <p:spPr>
          <a:xfrm>
            <a:off x="4300560" y="3770640"/>
            <a:ext cx="1035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 broken English,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9" name=""/>
          <p:cNvSpPr txBox="1"/>
          <p:nvPr/>
        </p:nvSpPr>
        <p:spPr>
          <a:xfrm>
            <a:off x="5382360" y="3770640"/>
            <a:ext cx="680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explains the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0" name=""/>
          <p:cNvSpPr txBox="1"/>
          <p:nvPr/>
        </p:nvSpPr>
        <p:spPr>
          <a:xfrm>
            <a:off x="1698840" y="3922200"/>
            <a:ext cx="345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menu.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1" name=""/>
          <p:cNvSpPr txBox="1"/>
          <p:nvPr/>
        </p:nvSpPr>
        <p:spPr>
          <a:xfrm>
            <a:off x="2100240" y="3922200"/>
            <a:ext cx="3984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Today they are featuring Thai marijuana, he says, as if describing the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2" name=""/>
          <p:cNvSpPr txBox="1"/>
          <p:nvPr/>
        </p:nvSpPr>
        <p:spPr>
          <a:xfrm>
            <a:off x="1698840" y="4074120"/>
            <a:ext cx="2516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soup du jour, as well as two types of hashish: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3" name=""/>
          <p:cNvSpPr txBox="1"/>
          <p:nvPr/>
        </p:nvSpPr>
        <p:spPr>
          <a:xfrm>
            <a:off x="4262040" y="4074120"/>
            <a:ext cx="1262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Moroccan and Afghan.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4" name=""/>
          <p:cNvSpPr txBox="1"/>
          <p:nvPr/>
        </p:nvSpPr>
        <p:spPr>
          <a:xfrm>
            <a:off x="1698840" y="4302000"/>
            <a:ext cx="721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I’m at a loss.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5" name=""/>
          <p:cNvSpPr txBox="1"/>
          <p:nvPr/>
        </p:nvSpPr>
        <p:spPr>
          <a:xfrm>
            <a:off x="2475360" y="4302000"/>
            <a:ext cx="3519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So I do what I always do when the menu proves overwhelming.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6" name=""/>
          <p:cNvSpPr txBox="1"/>
          <p:nvPr/>
        </p:nvSpPr>
        <p:spPr>
          <a:xfrm>
            <a:off x="6018480" y="4302000"/>
            <a:ext cx="125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7" name=""/>
          <p:cNvSpPr txBox="1"/>
          <p:nvPr/>
        </p:nvSpPr>
        <p:spPr>
          <a:xfrm>
            <a:off x="1698840" y="4453560"/>
            <a:ext cx="2166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ask the waiter for his recommendation.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8" name=""/>
          <p:cNvSpPr txBox="1"/>
          <p:nvPr/>
        </p:nvSpPr>
        <p:spPr>
          <a:xfrm>
            <a:off x="1680840" y="4681440"/>
            <a:ext cx="2250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“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Do you prefer strong or mild?” he asks.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9" name=""/>
          <p:cNvSpPr txBox="1"/>
          <p:nvPr/>
        </p:nvSpPr>
        <p:spPr>
          <a:xfrm>
            <a:off x="1680840" y="4909320"/>
            <a:ext cx="410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“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Mild.”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0" name=""/>
          <p:cNvSpPr txBox="1"/>
          <p:nvPr/>
        </p:nvSpPr>
        <p:spPr>
          <a:xfrm>
            <a:off x="1680840" y="5136840"/>
            <a:ext cx="2709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“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Then I would definitely go with the Moroccan.”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1" name=""/>
          <p:cNvSpPr txBox="1"/>
          <p:nvPr/>
        </p:nvSpPr>
        <p:spPr>
          <a:xfrm>
            <a:off x="1698840" y="5364720"/>
            <a:ext cx="4383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hand him a five-euro note (about six dollars), and he hands me a baggie with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2" name=""/>
          <p:cNvSpPr txBox="1"/>
          <p:nvPr/>
        </p:nvSpPr>
        <p:spPr>
          <a:xfrm>
            <a:off x="1698840" y="5516640"/>
            <a:ext cx="2690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 chalky brown slab the size of a postage stamp.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3" name=""/>
          <p:cNvSpPr txBox="1"/>
          <p:nvPr/>
        </p:nvSpPr>
        <p:spPr>
          <a:xfrm>
            <a:off x="1698840" y="5744160"/>
            <a:ext cx="2484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have absolutely no idea what to do with it.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4" name=""/>
          <p:cNvSpPr txBox="1"/>
          <p:nvPr/>
        </p:nvSpPr>
        <p:spPr>
          <a:xfrm>
            <a:off x="1698840" y="5972040"/>
            <a:ext cx="4440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For a moment, I’m tempted to call my old college roommate, Rusty Fishkind.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5" name=""/>
          <p:cNvSpPr txBox="1"/>
          <p:nvPr/>
        </p:nvSpPr>
        <p:spPr>
          <a:xfrm>
            <a:off x="1698840" y="6123960"/>
            <a:ext cx="17578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Rusty would know what to do.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6" name=""/>
          <p:cNvSpPr txBox="1"/>
          <p:nvPr/>
        </p:nvSpPr>
        <p:spPr>
          <a:xfrm>
            <a:off x="3498480" y="6123960"/>
            <a:ext cx="1591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He was always the cool one.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7" name=""/>
          <p:cNvSpPr txBox="1"/>
          <p:nvPr/>
        </p:nvSpPr>
        <p:spPr>
          <a:xfrm>
            <a:off x="5139360" y="6123960"/>
            <a:ext cx="934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Rusty handled a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8" name=""/>
          <p:cNvSpPr txBox="1"/>
          <p:nvPr/>
        </p:nvSpPr>
        <p:spPr>
          <a:xfrm>
            <a:off x="1698840" y="6275520"/>
            <a:ext cx="2311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bong the way Yo-Yo Ma handles a cello.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9" name=""/>
          <p:cNvSpPr txBox="1"/>
          <p:nvPr/>
        </p:nvSpPr>
        <p:spPr>
          <a:xfrm>
            <a:off x="4020840" y="6275520"/>
            <a:ext cx="2075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I’m sure Rusty is a corporate lawyer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0" name=""/>
          <p:cNvSpPr txBox="1"/>
          <p:nvPr/>
        </p:nvSpPr>
        <p:spPr>
          <a:xfrm>
            <a:off x="1698840" y="6427440"/>
            <a:ext cx="4354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now, living in the suburbs with four kids, but still, I bet he would know what to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1" name=""/>
          <p:cNvSpPr txBox="1"/>
          <p:nvPr/>
        </p:nvSpPr>
        <p:spPr>
          <a:xfrm>
            <a:off x="1698840" y="6579360"/>
            <a:ext cx="2099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do with this chunk of Moroccan hash.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2" name=""/>
          <p:cNvSpPr txBox="1"/>
          <p:nvPr/>
        </p:nvSpPr>
        <p:spPr>
          <a:xfrm>
            <a:off x="1694160" y="6807240"/>
            <a:ext cx="2201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As if on cue, Linda Ronstadt pipes up.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3" name=""/>
          <p:cNvSpPr txBox="1"/>
          <p:nvPr/>
        </p:nvSpPr>
        <p:spPr>
          <a:xfrm>
            <a:off x="3960000" y="6807240"/>
            <a:ext cx="2178360" cy="178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You’re no good, you’re no good, baby,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4" name=""/>
          <p:cNvSpPr txBox="1"/>
          <p:nvPr/>
        </p:nvSpPr>
        <p:spPr>
          <a:xfrm>
            <a:off x="1690920" y="6958800"/>
            <a:ext cx="861840" cy="178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you’re no good.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5" name=""/>
          <p:cNvSpPr txBox="1"/>
          <p:nvPr/>
        </p:nvSpPr>
        <p:spPr>
          <a:xfrm>
            <a:off x="1698840" y="7186680"/>
            <a:ext cx="4107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briefly consider swallowing the hash and washing it down with a Pepsi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6" name=""/>
          <p:cNvSpPr txBox="1"/>
          <p:nvPr/>
        </p:nvSpPr>
        <p:spPr>
          <a:xfrm>
            <a:off x="5873760" y="7186680"/>
            <a:ext cx="194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but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7" name=""/>
          <p:cNvSpPr txBox="1"/>
          <p:nvPr/>
        </p:nvSpPr>
        <p:spPr>
          <a:xfrm>
            <a:off x="1698840" y="7338600"/>
            <a:ext cx="4386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think better of that idea and just fumble with the hash instead, trying to look as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8" name=""/>
          <p:cNvSpPr txBox="1"/>
          <p:nvPr/>
        </p:nvSpPr>
        <p:spPr>
          <a:xfrm>
            <a:off x="1698840" y="7490160"/>
            <a:ext cx="3790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helpless as possible, which under the circumstances comes naturally.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9" name=""/>
          <p:cNvSpPr txBox="1"/>
          <p:nvPr/>
        </p:nvSpPr>
        <p:spPr>
          <a:xfrm>
            <a:off x="5544360" y="7490160"/>
            <a:ext cx="529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Finally, a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0" name=""/>
          <p:cNvSpPr txBox="1"/>
          <p:nvPr/>
        </p:nvSpPr>
        <p:spPr>
          <a:xfrm>
            <a:off x="1698840" y="7642080"/>
            <a:ext cx="3019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bearded man wearing a leather jacket takes pity on me.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1" name=""/>
          <p:cNvSpPr txBox="1"/>
          <p:nvPr/>
        </p:nvSpPr>
        <p:spPr>
          <a:xfrm>
            <a:off x="4791960" y="7642080"/>
            <a:ext cx="1283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Without saying a word,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2" name=""/>
          <p:cNvSpPr txBox="1"/>
          <p:nvPr/>
        </p:nvSpPr>
        <p:spPr>
          <a:xfrm>
            <a:off x="1698840" y="7794000"/>
            <a:ext cx="3450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he takes the hash in his hands and crumbles it like feta cheese.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3" name=""/>
          <p:cNvSpPr txBox="1"/>
          <p:nvPr/>
        </p:nvSpPr>
        <p:spPr>
          <a:xfrm>
            <a:off x="5200560" y="7794000"/>
            <a:ext cx="861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Then he unrolls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4" name=""/>
          <p:cNvSpPr txBox="1"/>
          <p:nvPr/>
        </p:nvSpPr>
        <p:spPr>
          <a:xfrm>
            <a:off x="1698840" y="7945920"/>
            <a:ext cx="2905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 cigarette, a regular cigarette, and inserts the hash.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5" name=""/>
          <p:cNvSpPr txBox="1"/>
          <p:nvPr/>
        </p:nvSpPr>
        <p:spPr>
          <a:xfrm>
            <a:off x="4677480" y="7945920"/>
            <a:ext cx="1405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After a fluent shake, lick,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6" name=""/>
          <p:cNvSpPr txBox="1"/>
          <p:nvPr/>
        </p:nvSpPr>
        <p:spPr>
          <a:xfrm>
            <a:off x="1698840" y="8097480"/>
            <a:ext cx="3425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and tap, he hands the now hash-infused cigarette back to me.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7" name=""/>
          <p:cNvSpPr txBox="1"/>
          <p:nvPr/>
        </p:nvSpPr>
        <p:spPr>
          <a:xfrm>
            <a:off x="1698840" y="8325360"/>
            <a:ext cx="1419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thank him and light up.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8" name=""/>
          <p:cNvSpPr txBox="1"/>
          <p:nvPr/>
        </p:nvSpPr>
        <p:spPr>
          <a:xfrm>
            <a:off x="3818160" y="8780760"/>
            <a:ext cx="127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17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"/>
          <p:cNvSpPr txBox="1"/>
          <p:nvPr/>
        </p:nvSpPr>
        <p:spPr>
          <a:xfrm>
            <a:off x="1694160" y="1568880"/>
            <a:ext cx="11008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 few observations.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0" name=""/>
          <p:cNvSpPr txBox="1"/>
          <p:nvPr/>
        </p:nvSpPr>
        <p:spPr>
          <a:xfrm>
            <a:off x="2845080" y="1568880"/>
            <a:ext cx="2421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First of all, I do recommend the Moroccan.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1" name=""/>
          <p:cNvSpPr txBox="1"/>
          <p:nvPr/>
        </p:nvSpPr>
        <p:spPr>
          <a:xfrm>
            <a:off x="5327280" y="1568880"/>
            <a:ext cx="736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It is indeed a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2" name=""/>
          <p:cNvSpPr txBox="1"/>
          <p:nvPr/>
        </p:nvSpPr>
        <p:spPr>
          <a:xfrm>
            <a:off x="1698840" y="1720800"/>
            <a:ext cx="820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smooth smoke.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3" name=""/>
          <p:cNvSpPr txBox="1"/>
          <p:nvPr/>
        </p:nvSpPr>
        <p:spPr>
          <a:xfrm>
            <a:off x="2571480" y="1720800"/>
            <a:ext cx="3512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Second, at least half the fun of engaging in illicit activity is the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4" name=""/>
          <p:cNvSpPr txBox="1"/>
          <p:nvPr/>
        </p:nvSpPr>
        <p:spPr>
          <a:xfrm>
            <a:off x="1698840" y="1872720"/>
            <a:ext cx="2067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illicit part and not the activity part.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5" name=""/>
          <p:cNvSpPr txBox="1"/>
          <p:nvPr/>
        </p:nvSpPr>
        <p:spPr>
          <a:xfrm>
            <a:off x="3827880" y="1872720"/>
            <a:ext cx="2238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 other words, smoking hash legally in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6" name=""/>
          <p:cNvSpPr txBox="1"/>
          <p:nvPr/>
        </p:nvSpPr>
        <p:spPr>
          <a:xfrm>
            <a:off x="1698840" y="2024280"/>
            <a:ext cx="4388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Rotterdam is not nearly as much fun as doing it illicitly in your college dorm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7" name=""/>
          <p:cNvSpPr txBox="1"/>
          <p:nvPr/>
        </p:nvSpPr>
        <p:spPr>
          <a:xfrm>
            <a:off x="1698840" y="2176200"/>
            <a:ext cx="4432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room with Rusty Fishkind, knowing that at any moment you might get caught.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8" name=""/>
          <p:cNvSpPr txBox="1"/>
          <p:nvPr/>
        </p:nvSpPr>
        <p:spPr>
          <a:xfrm>
            <a:off x="1698840" y="2404080"/>
            <a:ext cx="1262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Still, I am feeling good.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9" name=""/>
          <p:cNvSpPr txBox="1"/>
          <p:nvPr/>
        </p:nvSpPr>
        <p:spPr>
          <a:xfrm>
            <a:off x="3030480" y="2404080"/>
            <a:ext cx="462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No pain.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0" name=""/>
          <p:cNvSpPr txBox="1"/>
          <p:nvPr/>
        </p:nvSpPr>
        <p:spPr>
          <a:xfrm>
            <a:off x="3551760" y="2404080"/>
            <a:ext cx="2503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And, as the Moroccan settles into my cerebral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1" name=""/>
          <p:cNvSpPr txBox="1"/>
          <p:nvPr/>
        </p:nvSpPr>
        <p:spPr>
          <a:xfrm>
            <a:off x="1698840" y="2555640"/>
            <a:ext cx="919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cortex, I wonder: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2" name=""/>
          <p:cNvSpPr txBox="1"/>
          <p:nvPr/>
        </p:nvSpPr>
        <p:spPr>
          <a:xfrm>
            <a:off x="2672280" y="2555640"/>
            <a:ext cx="3403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What if I stayed like this all of the time? Wouldn’t I be happy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3" name=""/>
          <p:cNvSpPr txBox="1"/>
          <p:nvPr/>
        </p:nvSpPr>
        <p:spPr>
          <a:xfrm>
            <a:off x="1698840" y="2707560"/>
            <a:ext cx="4348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all of the time? I could end my search for the world’s happiest places right here,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4" name=""/>
          <p:cNvSpPr txBox="1"/>
          <p:nvPr/>
        </p:nvSpPr>
        <p:spPr>
          <a:xfrm>
            <a:off x="1698840" y="2859480"/>
            <a:ext cx="2756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at the Alpha Blondie Coffee Shop in Rotterdam.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5" name=""/>
          <p:cNvSpPr txBox="1"/>
          <p:nvPr/>
        </p:nvSpPr>
        <p:spPr>
          <a:xfrm>
            <a:off x="4548960" y="2859480"/>
            <a:ext cx="1506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Maybe this is the happiest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6" name=""/>
          <p:cNvSpPr txBox="1"/>
          <p:nvPr/>
        </p:nvSpPr>
        <p:spPr>
          <a:xfrm>
            <a:off x="1698840" y="3011400"/>
            <a:ext cx="1033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place in the world.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7" name=""/>
          <p:cNvSpPr txBox="1"/>
          <p:nvPr/>
        </p:nvSpPr>
        <p:spPr>
          <a:xfrm>
            <a:off x="1694160" y="3238920"/>
            <a:ext cx="3728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philosopher Robert Nozick had something to say on the subject.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8" name=""/>
          <p:cNvSpPr txBox="1"/>
          <p:nvPr/>
        </p:nvSpPr>
        <p:spPr>
          <a:xfrm>
            <a:off x="5508000" y="3238920"/>
            <a:ext cx="552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Not about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9" name=""/>
          <p:cNvSpPr txBox="1"/>
          <p:nvPr/>
        </p:nvSpPr>
        <p:spPr>
          <a:xfrm>
            <a:off x="1698840" y="3390840"/>
            <a:ext cx="4380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Alpha Blondie, which I doubt he’s frequented, nor about Moroccan hash,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0" name=""/>
          <p:cNvSpPr txBox="1"/>
          <p:nvPr/>
        </p:nvSpPr>
        <p:spPr>
          <a:xfrm>
            <a:off x="1694160" y="3542760"/>
            <a:ext cx="2268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which he may or may not have smoked.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1" name=""/>
          <p:cNvSpPr txBox="1"/>
          <p:nvPr/>
        </p:nvSpPr>
        <p:spPr>
          <a:xfrm>
            <a:off x="4019400" y="3542760"/>
            <a:ext cx="2039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But Nozick did think long and hard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2" name=""/>
          <p:cNvSpPr txBox="1"/>
          <p:nvPr/>
        </p:nvSpPr>
        <p:spPr>
          <a:xfrm>
            <a:off x="1698840" y="3694680"/>
            <a:ext cx="3213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about the relationship between hedonism and happiness.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3" name=""/>
          <p:cNvSpPr txBox="1"/>
          <p:nvPr/>
        </p:nvSpPr>
        <p:spPr>
          <a:xfrm>
            <a:off x="5028840" y="3694680"/>
            <a:ext cx="1015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He once devised a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4" name=""/>
          <p:cNvSpPr txBox="1"/>
          <p:nvPr/>
        </p:nvSpPr>
        <p:spPr>
          <a:xfrm>
            <a:off x="1698840" y="3846240"/>
            <a:ext cx="2859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thought experiment called the Experience Machine.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5" name=""/>
          <p:cNvSpPr txBox="1"/>
          <p:nvPr/>
        </p:nvSpPr>
        <p:spPr>
          <a:xfrm>
            <a:off x="1698840" y="4074120"/>
            <a:ext cx="4476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Imagine that “superduper neuropsychologists” have figured out a way to stimulate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6" name=""/>
          <p:cNvSpPr txBox="1"/>
          <p:nvPr/>
        </p:nvSpPr>
        <p:spPr>
          <a:xfrm>
            <a:off x="1698840" y="4226040"/>
            <a:ext cx="3196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 person’s brain in order to induce pleasurable experiences.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7" name=""/>
          <p:cNvSpPr txBox="1"/>
          <p:nvPr/>
        </p:nvSpPr>
        <p:spPr>
          <a:xfrm>
            <a:off x="4934880" y="4226040"/>
            <a:ext cx="1132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It’s perfectly safe, no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8" name=""/>
          <p:cNvSpPr txBox="1"/>
          <p:nvPr/>
        </p:nvSpPr>
        <p:spPr>
          <a:xfrm>
            <a:off x="1698840" y="4377960"/>
            <a:ext cx="3094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chance of a malfunction, and not harmful to your health.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9" name=""/>
          <p:cNvSpPr txBox="1"/>
          <p:nvPr/>
        </p:nvSpPr>
        <p:spPr>
          <a:xfrm>
            <a:off x="4876200" y="4377960"/>
            <a:ext cx="1186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You would experience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0" name=""/>
          <p:cNvSpPr txBox="1"/>
          <p:nvPr/>
        </p:nvSpPr>
        <p:spPr>
          <a:xfrm>
            <a:off x="1698840" y="4529520"/>
            <a:ext cx="2356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constant pleasure for the rest of your life.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1" name=""/>
          <p:cNvSpPr txBox="1"/>
          <p:nvPr/>
        </p:nvSpPr>
        <p:spPr>
          <a:xfrm>
            <a:off x="4115880" y="4529520"/>
            <a:ext cx="1954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Would you do it? Would you plug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2" name=""/>
          <p:cNvSpPr txBox="1"/>
          <p:nvPr/>
        </p:nvSpPr>
        <p:spPr>
          <a:xfrm>
            <a:off x="1698840" y="4681440"/>
            <a:ext cx="1649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into the Experience Machine?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3" name=""/>
          <p:cNvSpPr txBox="1"/>
          <p:nvPr/>
        </p:nvSpPr>
        <p:spPr>
          <a:xfrm>
            <a:off x="1698840" y="4909320"/>
            <a:ext cx="4368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If not, argued Nozick, then you’ve just proved that there is more to life than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4" name=""/>
          <p:cNvSpPr txBox="1"/>
          <p:nvPr/>
        </p:nvSpPr>
        <p:spPr>
          <a:xfrm>
            <a:off x="1698840" y="5060880"/>
            <a:ext cx="480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pleasure.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5" name=""/>
          <p:cNvSpPr txBox="1"/>
          <p:nvPr/>
        </p:nvSpPr>
        <p:spPr>
          <a:xfrm>
            <a:off x="2233800" y="5060880"/>
            <a:ext cx="3362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We want to achieve our happiness and not just experience it.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6" name=""/>
          <p:cNvSpPr txBox="1"/>
          <p:nvPr/>
        </p:nvSpPr>
        <p:spPr>
          <a:xfrm>
            <a:off x="5628600" y="5060880"/>
            <a:ext cx="439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Perhaps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7" name=""/>
          <p:cNvSpPr txBox="1"/>
          <p:nvPr/>
        </p:nvSpPr>
        <p:spPr>
          <a:xfrm>
            <a:off x="1694160" y="5212800"/>
            <a:ext cx="4362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we even want to experience unhappiness, or at least leave open the possibility of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8" name=""/>
          <p:cNvSpPr txBox="1"/>
          <p:nvPr/>
        </p:nvSpPr>
        <p:spPr>
          <a:xfrm>
            <a:off x="1698840" y="5364720"/>
            <a:ext cx="2882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unhappiness, in order to truly appreciate happiness.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9" name=""/>
          <p:cNvSpPr txBox="1"/>
          <p:nvPr/>
        </p:nvSpPr>
        <p:spPr>
          <a:xfrm>
            <a:off x="1698840" y="5592600"/>
            <a:ext cx="2989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Regrettably, I find myself in agreement with Nozick.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0" name=""/>
          <p:cNvSpPr txBox="1"/>
          <p:nvPr/>
        </p:nvSpPr>
        <p:spPr>
          <a:xfrm>
            <a:off x="4723200" y="5592600"/>
            <a:ext cx="1349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would not plug myself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1" name=""/>
          <p:cNvSpPr txBox="1"/>
          <p:nvPr/>
        </p:nvSpPr>
        <p:spPr>
          <a:xfrm>
            <a:off x="1698840" y="5744160"/>
            <a:ext cx="4347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into the Experience Machine, and therefore I will not be relocating to the Alpha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2" name=""/>
          <p:cNvSpPr txBox="1"/>
          <p:nvPr/>
        </p:nvSpPr>
        <p:spPr>
          <a:xfrm>
            <a:off x="1698840" y="5896080"/>
            <a:ext cx="1126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Blondie Coffee Shop.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3" name=""/>
          <p:cNvSpPr txBox="1"/>
          <p:nvPr/>
        </p:nvSpPr>
        <p:spPr>
          <a:xfrm>
            <a:off x="2863080" y="5896080"/>
            <a:ext cx="9928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Which is a shame.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4" name=""/>
          <p:cNvSpPr txBox="1"/>
          <p:nvPr/>
        </p:nvSpPr>
        <p:spPr>
          <a:xfrm>
            <a:off x="3879000" y="5896080"/>
            <a:ext cx="22348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Did I mention how smooth the Moroccan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5" name=""/>
          <p:cNvSpPr txBox="1"/>
          <p:nvPr/>
        </p:nvSpPr>
        <p:spPr>
          <a:xfrm>
            <a:off x="1698840" y="6048000"/>
            <a:ext cx="441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hash is?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6" name=""/>
          <p:cNvSpPr txBox="1"/>
          <p:nvPr/>
        </p:nvSpPr>
        <p:spPr>
          <a:xfrm>
            <a:off x="1694160" y="6275520"/>
            <a:ext cx="4398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next morning, my mind Moroccan-free, I make my daily trip to the WDH.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7" name=""/>
          <p:cNvSpPr txBox="1"/>
          <p:nvPr/>
        </p:nvSpPr>
        <p:spPr>
          <a:xfrm>
            <a:off x="1698840" y="6427440"/>
            <a:ext cx="2608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mention my little experiment to Veenhoven.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8" name=""/>
          <p:cNvSpPr txBox="1"/>
          <p:nvPr/>
        </p:nvSpPr>
        <p:spPr>
          <a:xfrm>
            <a:off x="4319640" y="6427440"/>
            <a:ext cx="1315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He approves, of course.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9" name=""/>
          <p:cNvSpPr txBox="1"/>
          <p:nvPr/>
        </p:nvSpPr>
        <p:spPr>
          <a:xfrm>
            <a:off x="5674680" y="6427440"/>
            <a:ext cx="410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 fact,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0" name=""/>
          <p:cNvSpPr txBox="1"/>
          <p:nvPr/>
        </p:nvSpPr>
        <p:spPr>
          <a:xfrm>
            <a:off x="1694160" y="6579360"/>
            <a:ext cx="4377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when I had first pointed out that many of the activities that the Dutch engage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1" name=""/>
          <p:cNvSpPr txBox="1"/>
          <p:nvPr/>
        </p:nvSpPr>
        <p:spPr>
          <a:xfrm>
            <a:off x="1698840" y="6731280"/>
            <a:ext cx="4388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 regularly, such as prostitution and drugs, would get me arrested in the United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2" name=""/>
          <p:cNvSpPr txBox="1"/>
          <p:nvPr/>
        </p:nvSpPr>
        <p:spPr>
          <a:xfrm>
            <a:off x="1698840" y="6882840"/>
            <a:ext cx="2539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States, he just smiled slyly and said, “I know.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3" name=""/>
          <p:cNvSpPr txBox="1"/>
          <p:nvPr/>
        </p:nvSpPr>
        <p:spPr>
          <a:xfrm>
            <a:off x="4292640" y="6882840"/>
            <a:ext cx="419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Enjoy.”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4" name=""/>
          <p:cNvSpPr txBox="1"/>
          <p:nvPr/>
        </p:nvSpPr>
        <p:spPr>
          <a:xfrm>
            <a:off x="1694160" y="7110720"/>
            <a:ext cx="4466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Veenhoven says the database might provide some answers to the age-old question: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5" name=""/>
          <p:cNvSpPr txBox="1"/>
          <p:nvPr/>
        </p:nvSpPr>
        <p:spPr>
          <a:xfrm>
            <a:off x="1698840" y="7262640"/>
            <a:ext cx="4361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Is pleasure the same as happiness? After a few digital detours, I find a paper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6" name=""/>
          <p:cNvSpPr txBox="1"/>
          <p:nvPr/>
        </p:nvSpPr>
        <p:spPr>
          <a:xfrm>
            <a:off x="1698840" y="7414560"/>
            <a:ext cx="1657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that Veenhoven himself wrote.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7" name=""/>
          <p:cNvSpPr txBox="1"/>
          <p:nvPr/>
        </p:nvSpPr>
        <p:spPr>
          <a:xfrm>
            <a:off x="3408120" y="7414560"/>
            <a:ext cx="2649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It’s called “Hedonism and Happiness.” I read the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8" name=""/>
          <p:cNvSpPr txBox="1"/>
          <p:nvPr/>
        </p:nvSpPr>
        <p:spPr>
          <a:xfrm>
            <a:off x="1698840" y="7566120"/>
            <a:ext cx="485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abstract.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9" name=""/>
          <p:cNvSpPr txBox="1"/>
          <p:nvPr/>
        </p:nvSpPr>
        <p:spPr>
          <a:xfrm>
            <a:off x="1680840" y="7794000"/>
            <a:ext cx="4455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“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relation between happiness and consumption of stimulants follows an in-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0" name=""/>
          <p:cNvSpPr txBox="1"/>
          <p:nvPr/>
        </p:nvSpPr>
        <p:spPr>
          <a:xfrm>
            <a:off x="1695600" y="7945920"/>
            <a:ext cx="840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verted U-curve.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1" name=""/>
          <p:cNvSpPr txBox="1"/>
          <p:nvPr/>
        </p:nvSpPr>
        <p:spPr>
          <a:xfrm>
            <a:off x="2581560" y="7945920"/>
            <a:ext cx="3551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Spoil sports and guzzlers are less happy than modest consumers.”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2" name=""/>
          <p:cNvSpPr txBox="1"/>
          <p:nvPr/>
        </p:nvSpPr>
        <p:spPr>
          <a:xfrm>
            <a:off x="1698840" y="8097480"/>
            <a:ext cx="4443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 other words, as the ancient Greeks counseled a few thousand years ago, ev-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3" name=""/>
          <p:cNvSpPr txBox="1"/>
          <p:nvPr/>
        </p:nvSpPr>
        <p:spPr>
          <a:xfrm>
            <a:off x="1698840" y="8249400"/>
            <a:ext cx="1296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erything in moderation.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4" name=""/>
          <p:cNvSpPr txBox="1"/>
          <p:nvPr/>
        </p:nvSpPr>
        <p:spPr>
          <a:xfrm>
            <a:off x="3052080" y="8249400"/>
            <a:ext cx="3027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read on and learn that “several studies have observed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5" name=""/>
          <p:cNvSpPr txBox="1"/>
          <p:nvPr/>
        </p:nvSpPr>
        <p:spPr>
          <a:xfrm>
            <a:off x="1698840" y="8401320"/>
            <a:ext cx="4350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 positive correlation between permissive attitudes towards sex and personal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6" name=""/>
          <p:cNvSpPr txBox="1"/>
          <p:nvPr/>
        </p:nvSpPr>
        <p:spPr>
          <a:xfrm>
            <a:off x="3818160" y="8780760"/>
            <a:ext cx="127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18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"/>
          <p:cNvSpPr txBox="1"/>
          <p:nvPr/>
        </p:nvSpPr>
        <p:spPr>
          <a:xfrm>
            <a:off x="1698840" y="1568880"/>
            <a:ext cx="44308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happiness.” Presumably, these permissive happy people are not the same happy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8" name=""/>
          <p:cNvSpPr txBox="1"/>
          <p:nvPr/>
        </p:nvSpPr>
        <p:spPr>
          <a:xfrm>
            <a:off x="1698840" y="1720800"/>
            <a:ext cx="2437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people who are attending church regularly.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9" name=""/>
          <p:cNvSpPr txBox="1"/>
          <p:nvPr/>
        </p:nvSpPr>
        <p:spPr>
          <a:xfrm>
            <a:off x="4188240" y="1720800"/>
            <a:ext cx="1867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As for drugs, a 1995 study found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0" name=""/>
          <p:cNvSpPr txBox="1"/>
          <p:nvPr/>
        </p:nvSpPr>
        <p:spPr>
          <a:xfrm>
            <a:off x="1698840" y="1872720"/>
            <a:ext cx="4121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that—no surprise—use of hard drugs tends to decrease happiness over time.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1" name=""/>
          <p:cNvSpPr txBox="1"/>
          <p:nvPr/>
        </p:nvSpPr>
        <p:spPr>
          <a:xfrm>
            <a:off x="5862600" y="1872720"/>
            <a:ext cx="203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But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2" name=""/>
          <p:cNvSpPr txBox="1"/>
          <p:nvPr/>
        </p:nvSpPr>
        <p:spPr>
          <a:xfrm>
            <a:off x="1694160" y="2024280"/>
            <a:ext cx="4338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what about soft drugs, like, say, Moroccan hash? It turns out that there has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3" name=""/>
          <p:cNvSpPr txBox="1"/>
          <p:nvPr/>
        </p:nvSpPr>
        <p:spPr>
          <a:xfrm>
            <a:off x="1698840" y="2176200"/>
            <a:ext cx="1751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been little research in this area.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4" name=""/>
          <p:cNvSpPr txBox="1"/>
          <p:nvPr/>
        </p:nvSpPr>
        <p:spPr>
          <a:xfrm>
            <a:off x="1698840" y="2404080"/>
            <a:ext cx="37468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How about that, I think, swiveling away from the computer monitor.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5" name=""/>
          <p:cNvSpPr txBox="1"/>
          <p:nvPr/>
        </p:nvSpPr>
        <p:spPr>
          <a:xfrm>
            <a:off x="5491440" y="2404080"/>
            <a:ext cx="592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Last night,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6" name=""/>
          <p:cNvSpPr txBox="1"/>
          <p:nvPr/>
        </p:nvSpPr>
        <p:spPr>
          <a:xfrm>
            <a:off x="1698840" y="2555640"/>
            <a:ext cx="1948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at the Alpha Blondie Coffee Shop,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7" name=""/>
          <p:cNvSpPr txBox="1"/>
          <p:nvPr/>
        </p:nvSpPr>
        <p:spPr>
          <a:xfrm>
            <a:off x="3715560" y="2555640"/>
            <a:ext cx="1987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on the very first leg of my journey,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8" name=""/>
          <p:cNvSpPr txBox="1"/>
          <p:nvPr/>
        </p:nvSpPr>
        <p:spPr>
          <a:xfrm>
            <a:off x="5764320" y="2555640"/>
            <a:ext cx="299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was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9" name=""/>
          <p:cNvSpPr txBox="1"/>
          <p:nvPr/>
        </p:nvSpPr>
        <p:spPr>
          <a:xfrm>
            <a:off x="1698840" y="2707560"/>
            <a:ext cx="2421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engaged in cutting-edge happiness research.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0" name=""/>
          <p:cNvSpPr txBox="1"/>
          <p:nvPr/>
        </p:nvSpPr>
        <p:spPr>
          <a:xfrm>
            <a:off x="4172400" y="2707560"/>
            <a:ext cx="649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Who knew?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1" name=""/>
          <p:cNvSpPr txBox="1"/>
          <p:nvPr/>
        </p:nvSpPr>
        <p:spPr>
          <a:xfrm>
            <a:off x="1698840" y="2935440"/>
            <a:ext cx="1740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It’s my last day in Rotterdam.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2" name=""/>
          <p:cNvSpPr txBox="1"/>
          <p:nvPr/>
        </p:nvSpPr>
        <p:spPr>
          <a:xfrm>
            <a:off x="3589200" y="2935440"/>
            <a:ext cx="2094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 forgettable city but one that I will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3" name=""/>
          <p:cNvSpPr txBox="1"/>
          <p:nvPr/>
        </p:nvSpPr>
        <p:spPr>
          <a:xfrm>
            <a:off x="5818680" y="2935440"/>
            <a:ext cx="246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miss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4" name=""/>
          <p:cNvSpPr txBox="1"/>
          <p:nvPr/>
        </p:nvSpPr>
        <p:spPr>
          <a:xfrm>
            <a:off x="1698840" y="3087360"/>
            <a:ext cx="677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nonetheless.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5" name=""/>
          <p:cNvSpPr txBox="1"/>
          <p:nvPr/>
        </p:nvSpPr>
        <p:spPr>
          <a:xfrm>
            <a:off x="2445120" y="3087360"/>
            <a:ext cx="2228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It’s time to say goodbye to Veenhoven,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6" name=""/>
          <p:cNvSpPr txBox="1"/>
          <p:nvPr/>
        </p:nvSpPr>
        <p:spPr>
          <a:xfrm>
            <a:off x="4717080" y="3087360"/>
            <a:ext cx="1331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and I am never good at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7" name=""/>
          <p:cNvSpPr txBox="1"/>
          <p:nvPr/>
        </p:nvSpPr>
        <p:spPr>
          <a:xfrm>
            <a:off x="1698840" y="3238920"/>
            <a:ext cx="5248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goodbyes.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8" name=""/>
          <p:cNvSpPr txBox="1"/>
          <p:nvPr/>
        </p:nvSpPr>
        <p:spPr>
          <a:xfrm>
            <a:off x="2280960" y="3238920"/>
            <a:ext cx="3065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thank him for all of his help, for all of his blissful data.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9" name=""/>
          <p:cNvSpPr txBox="1"/>
          <p:nvPr/>
        </p:nvSpPr>
        <p:spPr>
          <a:xfrm>
            <a:off x="5353920" y="3238920"/>
            <a:ext cx="7138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Then, almost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0" name=""/>
          <p:cNvSpPr txBox="1"/>
          <p:nvPr/>
        </p:nvSpPr>
        <p:spPr>
          <a:xfrm>
            <a:off x="1698840" y="3390840"/>
            <a:ext cx="4414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as an afterthought, I pause at the door and say, “It must be wonderful working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1" name=""/>
          <p:cNvSpPr txBox="1"/>
          <p:nvPr/>
        </p:nvSpPr>
        <p:spPr>
          <a:xfrm>
            <a:off x="1698840" y="3542760"/>
            <a:ext cx="1837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 the field of happiness studies.”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2" name=""/>
          <p:cNvSpPr txBox="1"/>
          <p:nvPr/>
        </p:nvSpPr>
        <p:spPr>
          <a:xfrm>
            <a:off x="1694160" y="3770640"/>
            <a:ext cx="1532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Veenhoven looks perplexed.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3" name=""/>
          <p:cNvSpPr txBox="1"/>
          <p:nvPr/>
        </p:nvSpPr>
        <p:spPr>
          <a:xfrm>
            <a:off x="3273120" y="3770640"/>
            <a:ext cx="1247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“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What do you mean?”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4" name=""/>
          <p:cNvSpPr txBox="1"/>
          <p:nvPr/>
        </p:nvSpPr>
        <p:spPr>
          <a:xfrm>
            <a:off x="1680840" y="3998160"/>
            <a:ext cx="4258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“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Well, you must have an abiding faith in mankind’s capacity for happiness.”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5" name=""/>
          <p:cNvSpPr txBox="1"/>
          <p:nvPr/>
        </p:nvSpPr>
        <p:spPr>
          <a:xfrm>
            <a:off x="1680840" y="4226040"/>
            <a:ext cx="921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“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No, not really.”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6" name=""/>
          <p:cNvSpPr txBox="1"/>
          <p:nvPr/>
        </p:nvSpPr>
        <p:spPr>
          <a:xfrm>
            <a:off x="1680840" y="4453560"/>
            <a:ext cx="3738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“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But you’ve been studying happiness, analyzing it your entire life.”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7" name=""/>
          <p:cNvSpPr txBox="1"/>
          <p:nvPr/>
        </p:nvSpPr>
        <p:spPr>
          <a:xfrm>
            <a:off x="1680840" y="4681440"/>
            <a:ext cx="4386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“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Yes, but it doesn’t matter to me if people are happy or not, as long as some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8" name=""/>
          <p:cNvSpPr txBox="1"/>
          <p:nvPr/>
        </p:nvSpPr>
        <p:spPr>
          <a:xfrm>
            <a:off x="1698840" y="4833360"/>
            <a:ext cx="1730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people are happier than others.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9" name=""/>
          <p:cNvSpPr txBox="1"/>
          <p:nvPr/>
        </p:nvSpPr>
        <p:spPr>
          <a:xfrm>
            <a:off x="3489480" y="4833360"/>
            <a:ext cx="1765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can still crunch the numbers.”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0" name=""/>
          <p:cNvSpPr txBox="1"/>
          <p:nvPr/>
        </p:nvSpPr>
        <p:spPr>
          <a:xfrm>
            <a:off x="1698840" y="5060880"/>
            <a:ext cx="2248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just stand there for a moment, stunned.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1" name=""/>
          <p:cNvSpPr txBox="1"/>
          <p:nvPr/>
        </p:nvSpPr>
        <p:spPr>
          <a:xfrm>
            <a:off x="3981240" y="5060880"/>
            <a:ext cx="2129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Here I thought Veenhoven was a fellow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2" name=""/>
          <p:cNvSpPr txBox="1"/>
          <p:nvPr/>
        </p:nvSpPr>
        <p:spPr>
          <a:xfrm>
            <a:off x="1698840" y="5212800"/>
            <a:ext cx="471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traveler,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3" name=""/>
          <p:cNvSpPr txBox="1"/>
          <p:nvPr/>
        </p:nvSpPr>
        <p:spPr>
          <a:xfrm>
            <a:off x="2212920" y="5212800"/>
            <a:ext cx="2093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 comrade in the hunt for happiness,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4" name=""/>
          <p:cNvSpPr txBox="1"/>
          <p:nvPr/>
        </p:nvSpPr>
        <p:spPr>
          <a:xfrm>
            <a:off x="4376880" y="5212800"/>
            <a:ext cx="1210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but it turns out that,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5" name=""/>
          <p:cNvSpPr txBox="1"/>
          <p:nvPr/>
        </p:nvSpPr>
        <p:spPr>
          <a:xfrm>
            <a:off x="5657040" y="5212800"/>
            <a:ext cx="407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as they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6" name=""/>
          <p:cNvSpPr txBox="1"/>
          <p:nvPr/>
        </p:nvSpPr>
        <p:spPr>
          <a:xfrm>
            <a:off x="1698840" y="5364720"/>
            <a:ext cx="2486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say in the South, he has no dog in this hunt.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7" name=""/>
          <p:cNvSpPr txBox="1"/>
          <p:nvPr/>
        </p:nvSpPr>
        <p:spPr>
          <a:xfrm>
            <a:off x="4225320" y="5364720"/>
            <a:ext cx="1867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Or, if you prefer, Veenhoven isn’t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8" name=""/>
          <p:cNvSpPr txBox="1"/>
          <p:nvPr/>
        </p:nvSpPr>
        <p:spPr>
          <a:xfrm>
            <a:off x="1698840" y="5516640"/>
            <a:ext cx="3562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 player in the happiness game; he’s the referee, keeping score.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9" name=""/>
          <p:cNvSpPr txBox="1"/>
          <p:nvPr/>
        </p:nvSpPr>
        <p:spPr>
          <a:xfrm>
            <a:off x="5310000" y="5516640"/>
            <a:ext cx="767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And, like any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0" name=""/>
          <p:cNvSpPr txBox="1"/>
          <p:nvPr/>
        </p:nvSpPr>
        <p:spPr>
          <a:xfrm>
            <a:off x="1698840" y="5668200"/>
            <a:ext cx="3582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good referee, it matters not one whit to him who wins the game.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1" name=""/>
          <p:cNvSpPr txBox="1"/>
          <p:nvPr/>
        </p:nvSpPr>
        <p:spPr>
          <a:xfrm>
            <a:off x="5350320" y="5668200"/>
            <a:ext cx="715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Happiness or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2" name=""/>
          <p:cNvSpPr txBox="1"/>
          <p:nvPr/>
        </p:nvSpPr>
        <p:spPr>
          <a:xfrm>
            <a:off x="1698840" y="5820120"/>
            <a:ext cx="1692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despondency, it’s all the same.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3" name=""/>
          <p:cNvSpPr txBox="1"/>
          <p:nvPr/>
        </p:nvSpPr>
        <p:spPr>
          <a:xfrm>
            <a:off x="3440520" y="5820120"/>
            <a:ext cx="1562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As long as one side prevails.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4" name=""/>
          <p:cNvSpPr txBox="1"/>
          <p:nvPr/>
        </p:nvSpPr>
        <p:spPr>
          <a:xfrm>
            <a:off x="1694160" y="6048000"/>
            <a:ext cx="4389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That is, I suppose, the whole point of this new, dispassionate study of happiness.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5" name=""/>
          <p:cNvSpPr txBox="1"/>
          <p:nvPr/>
        </p:nvSpPr>
        <p:spPr>
          <a:xfrm>
            <a:off x="1694160" y="6199920"/>
            <a:ext cx="4379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Veenhoven and the other blissologists desperately wanted academia to take their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6" name=""/>
          <p:cNvSpPr txBox="1"/>
          <p:nvPr/>
        </p:nvSpPr>
        <p:spPr>
          <a:xfrm>
            <a:off x="1698840" y="6351480"/>
            <a:ext cx="1093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discipline seriously,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7" name=""/>
          <p:cNvSpPr txBox="1"/>
          <p:nvPr/>
        </p:nvSpPr>
        <p:spPr>
          <a:xfrm>
            <a:off x="2843280" y="6351480"/>
            <a:ext cx="2464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lest they be dismissed as New Age faddists.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8" name=""/>
          <p:cNvSpPr txBox="1"/>
          <p:nvPr/>
        </p:nvSpPr>
        <p:spPr>
          <a:xfrm>
            <a:off x="5465520" y="6351480"/>
            <a:ext cx="596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They have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9" name=""/>
          <p:cNvSpPr txBox="1"/>
          <p:nvPr/>
        </p:nvSpPr>
        <p:spPr>
          <a:xfrm>
            <a:off x="1698840" y="6503400"/>
            <a:ext cx="2055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succeeded, but I wonder at what cost.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0" name=""/>
          <p:cNvSpPr txBox="1"/>
          <p:nvPr/>
        </p:nvSpPr>
        <p:spPr>
          <a:xfrm>
            <a:off x="3794400" y="6503400"/>
            <a:ext cx="2294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 their world, happiness is reduced to yet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1" name=""/>
          <p:cNvSpPr txBox="1"/>
          <p:nvPr/>
        </p:nvSpPr>
        <p:spPr>
          <a:xfrm>
            <a:off x="1698840" y="6655320"/>
            <a:ext cx="4428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another statistic, data to be sliced, diced, parsed, run through the computer, and,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2" name=""/>
          <p:cNvSpPr txBox="1"/>
          <p:nvPr/>
        </p:nvSpPr>
        <p:spPr>
          <a:xfrm>
            <a:off x="1698840" y="6807240"/>
            <a:ext cx="2684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ultimately, inevitably, reduced to spreadsheets.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3" name=""/>
          <p:cNvSpPr txBox="1"/>
          <p:nvPr/>
        </p:nvSpPr>
        <p:spPr>
          <a:xfrm>
            <a:off x="4395960" y="6807240"/>
            <a:ext cx="1687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And I can’t think of anything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4" name=""/>
          <p:cNvSpPr txBox="1"/>
          <p:nvPr/>
        </p:nvSpPr>
        <p:spPr>
          <a:xfrm>
            <a:off x="1698840" y="6958800"/>
            <a:ext cx="1693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less happy than a spreadsheet.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5" name=""/>
          <p:cNvSpPr txBox="1"/>
          <p:nvPr/>
        </p:nvSpPr>
        <p:spPr>
          <a:xfrm>
            <a:off x="1698840" y="7186680"/>
            <a:ext cx="4249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realize that my visit to the WDH was a fine start but an incomplete one.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6" name=""/>
          <p:cNvSpPr txBox="1"/>
          <p:nvPr/>
        </p:nvSpPr>
        <p:spPr>
          <a:xfrm>
            <a:off x="1698840" y="7338600"/>
            <a:ext cx="4389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Nowhere among the eight thousand studies and research papers did I find any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7" name=""/>
          <p:cNvSpPr txBox="1"/>
          <p:nvPr/>
        </p:nvSpPr>
        <p:spPr>
          <a:xfrm>
            <a:off x="1698840" y="7490160"/>
            <a:ext cx="4356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mention of the happiness a nation derives from its arts, the pleasure accrued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8" name=""/>
          <p:cNvSpPr txBox="1"/>
          <p:nvPr/>
        </p:nvSpPr>
        <p:spPr>
          <a:xfrm>
            <a:off x="1698840" y="7642080"/>
            <a:ext cx="3326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by hearing a particularly lovely poem read aloud and well,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9" name=""/>
          <p:cNvSpPr txBox="1"/>
          <p:nvPr/>
        </p:nvSpPr>
        <p:spPr>
          <a:xfrm>
            <a:off x="5101560" y="7642080"/>
            <a:ext cx="960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or by watching a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0" name=""/>
          <p:cNvSpPr txBox="1"/>
          <p:nvPr/>
        </p:nvSpPr>
        <p:spPr>
          <a:xfrm>
            <a:off x="1698840" y="7794000"/>
            <a:ext cx="3617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darned good movie, accompanied by a tub of popcorn, no butter.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1" name=""/>
          <p:cNvSpPr txBox="1"/>
          <p:nvPr/>
        </p:nvSpPr>
        <p:spPr>
          <a:xfrm>
            <a:off x="5357160" y="7794000"/>
            <a:ext cx="707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Nor does the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2" name=""/>
          <p:cNvSpPr txBox="1"/>
          <p:nvPr/>
        </p:nvSpPr>
        <p:spPr>
          <a:xfrm>
            <a:off x="1698840" y="7945920"/>
            <a:ext cx="3998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database reveal anything about the invisible threads that bind a family.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3" name=""/>
          <p:cNvSpPr txBox="1"/>
          <p:nvPr/>
        </p:nvSpPr>
        <p:spPr>
          <a:xfrm>
            <a:off x="5766480" y="7945920"/>
            <a:ext cx="294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Some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4" name=""/>
          <p:cNvSpPr txBox="1"/>
          <p:nvPr/>
        </p:nvSpPr>
        <p:spPr>
          <a:xfrm>
            <a:off x="1698840" y="8097480"/>
            <a:ext cx="1628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things are beyond measuring.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5" name=""/>
          <p:cNvSpPr txBox="1"/>
          <p:nvPr/>
        </p:nvSpPr>
        <p:spPr>
          <a:xfrm>
            <a:off x="1698840" y="8325360"/>
            <a:ext cx="1798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So I construct my atlas of bliss,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6" name=""/>
          <p:cNvSpPr txBox="1"/>
          <p:nvPr/>
        </p:nvSpPr>
        <p:spPr>
          <a:xfrm>
            <a:off x="3573360" y="8325360"/>
            <a:ext cx="1535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my road map of happiness,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7" name=""/>
          <p:cNvSpPr txBox="1"/>
          <p:nvPr/>
        </p:nvSpPr>
        <p:spPr>
          <a:xfrm>
            <a:off x="5172840" y="8325360"/>
            <a:ext cx="883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based partly on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8" name=""/>
          <p:cNvSpPr txBox="1"/>
          <p:nvPr/>
        </p:nvSpPr>
        <p:spPr>
          <a:xfrm>
            <a:off x="3818160" y="8780760"/>
            <a:ext cx="127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19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" descr=""/>
          <p:cNvPicPr/>
          <p:nvPr/>
        </p:nvPicPr>
        <p:blipFill>
          <a:blip r:embed="rId1"/>
          <a:stretch/>
        </p:blipFill>
        <p:spPr>
          <a:xfrm>
            <a:off x="1698840" y="1585080"/>
            <a:ext cx="4365000" cy="6596280"/>
          </a:xfrm>
          <a:prstGeom prst="rect">
            <a:avLst/>
          </a:prstGeom>
          <a:ln w="0">
            <a:noFill/>
          </a:ln>
        </p:spPr>
      </p:pic>
      <p:sp>
        <p:nvSpPr>
          <p:cNvPr id="19" name=""/>
          <p:cNvSpPr txBox="1"/>
          <p:nvPr/>
        </p:nvSpPr>
        <p:spPr>
          <a:xfrm>
            <a:off x="1698840" y="8266680"/>
            <a:ext cx="1870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Copyright © 2008 by Eric Weiner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3849840" y="8780760"/>
            <a:ext cx="126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2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"/>
          <p:cNvSpPr txBox="1"/>
          <p:nvPr/>
        </p:nvSpPr>
        <p:spPr>
          <a:xfrm>
            <a:off x="1698840" y="1568880"/>
            <a:ext cx="3382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Ruut Veenhoven’s database and partly on my own hunches.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0" name=""/>
          <p:cNvSpPr txBox="1"/>
          <p:nvPr/>
        </p:nvSpPr>
        <p:spPr>
          <a:xfrm>
            <a:off x="5096160" y="1568880"/>
            <a:ext cx="969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Rich or poor, hot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1" name=""/>
          <p:cNvSpPr txBox="1"/>
          <p:nvPr/>
        </p:nvSpPr>
        <p:spPr>
          <a:xfrm>
            <a:off x="1698840" y="1720800"/>
            <a:ext cx="2856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or cold, democracy or dictatorship, it matters not.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2" name=""/>
          <p:cNvSpPr txBox="1"/>
          <p:nvPr/>
        </p:nvSpPr>
        <p:spPr>
          <a:xfrm>
            <a:off x="4594680" y="1720800"/>
            <a:ext cx="1483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will follow the happiness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3" name=""/>
          <p:cNvSpPr txBox="1"/>
          <p:nvPr/>
        </p:nvSpPr>
        <p:spPr>
          <a:xfrm>
            <a:off x="1698840" y="1872720"/>
            <a:ext cx="1297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scent wherever it leads.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4" name=""/>
          <p:cNvSpPr txBox="1"/>
          <p:nvPr/>
        </p:nvSpPr>
        <p:spPr>
          <a:xfrm>
            <a:off x="1692360" y="2100240"/>
            <a:ext cx="3649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With my atlas in hand, I board the train at Rotterdam Central.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5" name=""/>
          <p:cNvSpPr txBox="1"/>
          <p:nvPr/>
        </p:nvSpPr>
        <p:spPr>
          <a:xfrm>
            <a:off x="5378760" y="2100240"/>
            <a:ext cx="687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As the train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6" name=""/>
          <p:cNvSpPr txBox="1"/>
          <p:nvPr/>
        </p:nvSpPr>
        <p:spPr>
          <a:xfrm>
            <a:off x="1698840" y="2252160"/>
            <a:ext cx="4336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begins to roll and the Dutch countryside glides by, I feel an unexpected sense of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7" name=""/>
          <p:cNvSpPr txBox="1"/>
          <p:nvPr/>
        </p:nvSpPr>
        <p:spPr>
          <a:xfrm>
            <a:off x="1698840" y="2404080"/>
            <a:ext cx="299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relief.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8" name=""/>
          <p:cNvSpPr txBox="1"/>
          <p:nvPr/>
        </p:nvSpPr>
        <p:spPr>
          <a:xfrm>
            <a:off x="2056680" y="2404080"/>
            <a:ext cx="790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Freedom even.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9" name=""/>
          <p:cNvSpPr txBox="1"/>
          <p:nvPr/>
        </p:nvSpPr>
        <p:spPr>
          <a:xfrm>
            <a:off x="2897280" y="2404080"/>
            <a:ext cx="2018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Freedom from what? I can’t imagine.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0" name=""/>
          <p:cNvSpPr txBox="1"/>
          <p:nvPr/>
        </p:nvSpPr>
        <p:spPr>
          <a:xfrm>
            <a:off x="4997520" y="2404080"/>
            <a:ext cx="957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My visit was fine.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1" name=""/>
          <p:cNvSpPr txBox="1"/>
          <p:nvPr/>
        </p:nvSpPr>
        <p:spPr>
          <a:xfrm>
            <a:off x="6019200" y="2404080"/>
            <a:ext cx="124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2" name=""/>
          <p:cNvSpPr txBox="1"/>
          <p:nvPr/>
        </p:nvSpPr>
        <p:spPr>
          <a:xfrm>
            <a:off x="1698840" y="2555640"/>
            <a:ext cx="4353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drank some good beer, smoked some fine hash, and even learned a thing or two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3" name=""/>
          <p:cNvSpPr txBox="1"/>
          <p:nvPr/>
        </p:nvSpPr>
        <p:spPr>
          <a:xfrm>
            <a:off x="1698840" y="2707560"/>
            <a:ext cx="928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about happiness.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4" name=""/>
          <p:cNvSpPr txBox="1"/>
          <p:nvPr/>
        </p:nvSpPr>
        <p:spPr>
          <a:xfrm>
            <a:off x="1694160" y="2935440"/>
            <a:ext cx="1216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Then it dawns on me.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5" name=""/>
          <p:cNvSpPr txBox="1"/>
          <p:nvPr/>
        </p:nvSpPr>
        <p:spPr>
          <a:xfrm>
            <a:off x="2972520" y="2935440"/>
            <a:ext cx="1309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Freedom from all that 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6" name=""/>
          <p:cNvSpPr txBox="1"/>
          <p:nvPr/>
        </p:nvSpPr>
        <p:spPr>
          <a:xfrm>
            <a:off x="4337640" y="2935440"/>
            <a:ext cx="127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7" name=""/>
          <p:cNvSpPr txBox="1"/>
          <p:nvPr/>
        </p:nvSpPr>
        <p:spPr>
          <a:xfrm>
            <a:off x="4429440" y="2935440"/>
            <a:ext cx="127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8" name=""/>
          <p:cNvSpPr txBox="1"/>
          <p:nvPr/>
        </p:nvSpPr>
        <p:spPr>
          <a:xfrm>
            <a:off x="4520880" y="2935440"/>
            <a:ext cx="474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freedom.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9" name=""/>
          <p:cNvSpPr txBox="1"/>
          <p:nvPr/>
        </p:nvSpPr>
        <p:spPr>
          <a:xfrm>
            <a:off x="5056200" y="2935440"/>
            <a:ext cx="1027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Tolerance is great,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0" name=""/>
          <p:cNvSpPr txBox="1"/>
          <p:nvPr/>
        </p:nvSpPr>
        <p:spPr>
          <a:xfrm>
            <a:off x="1698840" y="3087360"/>
            <a:ext cx="3886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but tolerance can easily slide into indifference, and that’s no fun at all.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1" name=""/>
          <p:cNvSpPr txBox="1"/>
          <p:nvPr/>
        </p:nvSpPr>
        <p:spPr>
          <a:xfrm>
            <a:off x="5644440" y="3087360"/>
            <a:ext cx="436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Besides,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2" name=""/>
          <p:cNvSpPr txBox="1"/>
          <p:nvPr/>
        </p:nvSpPr>
        <p:spPr>
          <a:xfrm>
            <a:off x="1698840" y="3238920"/>
            <a:ext cx="1692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can’t live with so much slack.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3" name=""/>
          <p:cNvSpPr txBox="1"/>
          <p:nvPr/>
        </p:nvSpPr>
        <p:spPr>
          <a:xfrm>
            <a:off x="3450600" y="3238920"/>
            <a:ext cx="739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I’m too weak.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4" name=""/>
          <p:cNvSpPr txBox="1"/>
          <p:nvPr/>
        </p:nvSpPr>
        <p:spPr>
          <a:xfrm>
            <a:off x="4254840" y="3238920"/>
            <a:ext cx="1660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wouldn’t know when to stop.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5" name=""/>
          <p:cNvSpPr txBox="1"/>
          <p:nvPr/>
        </p:nvSpPr>
        <p:spPr>
          <a:xfrm>
            <a:off x="5981040" y="3238920"/>
            <a:ext cx="123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If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6" name=""/>
          <p:cNvSpPr txBox="1"/>
          <p:nvPr/>
        </p:nvSpPr>
        <p:spPr>
          <a:xfrm>
            <a:off x="1698840" y="3390840"/>
            <a:ext cx="4424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moved to Holland, you’d probably find me a few months later, engulfed in a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7" name=""/>
          <p:cNvSpPr txBox="1"/>
          <p:nvPr/>
        </p:nvSpPr>
        <p:spPr>
          <a:xfrm>
            <a:off x="1698840" y="3542760"/>
            <a:ext cx="2809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cloud of Moroccan hash, a hooker under each arm.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8" name=""/>
          <p:cNvSpPr txBox="1"/>
          <p:nvPr/>
        </p:nvSpPr>
        <p:spPr>
          <a:xfrm>
            <a:off x="1698840" y="3770640"/>
            <a:ext cx="1843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No, the Dutch way is not for me.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9" name=""/>
          <p:cNvSpPr txBox="1"/>
          <p:nvPr/>
        </p:nvSpPr>
        <p:spPr>
          <a:xfrm>
            <a:off x="3600720" y="3770640"/>
            <a:ext cx="2210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Perhaps my next destination is the one.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0" name=""/>
          <p:cNvSpPr txBox="1"/>
          <p:nvPr/>
        </p:nvSpPr>
        <p:spPr>
          <a:xfrm>
            <a:off x="5876280" y="3770640"/>
            <a:ext cx="186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I’m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1" name=""/>
          <p:cNvSpPr txBox="1"/>
          <p:nvPr/>
        </p:nvSpPr>
        <p:spPr>
          <a:xfrm>
            <a:off x="1698840" y="3922200"/>
            <a:ext cx="4368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heading to a country where the trains run on time, the streets are clean, and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2" name=""/>
          <p:cNvSpPr txBox="1"/>
          <p:nvPr/>
        </p:nvSpPr>
        <p:spPr>
          <a:xfrm>
            <a:off x="1698840" y="4074120"/>
            <a:ext cx="3669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tolerance, like everything else, is doled out carefully, in moderation.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3" name=""/>
          <p:cNvSpPr txBox="1"/>
          <p:nvPr/>
        </p:nvSpPr>
        <p:spPr>
          <a:xfrm>
            <a:off x="5365080" y="4074120"/>
            <a:ext cx="709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am heading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4" name=""/>
          <p:cNvSpPr txBox="1"/>
          <p:nvPr/>
        </p:nvSpPr>
        <p:spPr>
          <a:xfrm>
            <a:off x="1698840" y="4226040"/>
            <a:ext cx="837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to Switzerland.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5" name=""/>
          <p:cNvSpPr txBox="1"/>
          <p:nvPr/>
        </p:nvSpPr>
        <p:spPr>
          <a:xfrm>
            <a:off x="3818160" y="8780760"/>
            <a:ext cx="127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20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"/>
          <p:cNvSpPr txBox="1"/>
          <p:nvPr/>
        </p:nvSpPr>
        <p:spPr>
          <a:xfrm>
            <a:off x="1694160" y="1568880"/>
            <a:ext cx="1056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All rights reserved.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2797920" y="1568880"/>
            <a:ext cx="3295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Except as permitted under the U.S. Copyright Act of 1976,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1698840" y="1720800"/>
            <a:ext cx="4372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no part of this publication may be reproduced, distributed, or transmitted in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1698840" y="1872720"/>
            <a:ext cx="4397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any form or by any means, or stored in a database or retrieval system, without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1698840" y="2024280"/>
            <a:ext cx="2501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prior written permission of the publisher.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1694160" y="2252160"/>
            <a:ext cx="397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Twelve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1698840" y="2480040"/>
            <a:ext cx="1517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Hachette Book Group USA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1695600" y="2707560"/>
            <a:ext cx="954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237 Park Avenue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1698840" y="2935440"/>
            <a:ext cx="1184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New York, NY 10017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1694160" y="3163320"/>
            <a:ext cx="3213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Visit our Web site at www.HachetteBookGroupUSA.com.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1694160" y="3390840"/>
            <a:ext cx="2817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Twelve is an imprint of Grand Central Publishing.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1694160" y="3618720"/>
            <a:ext cx="4344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Twelve name and logo is a trademark of Hachette Book Group USA, Inc.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1698840" y="3846240"/>
            <a:ext cx="1134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First eBook Edition: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2893320" y="3846240"/>
            <a:ext cx="743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January 2008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1698840" y="4074120"/>
            <a:ext cx="503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ISBN-13: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2259360" y="4074120"/>
            <a:ext cx="991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978-0-446-51107-0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1698840" y="4302000"/>
            <a:ext cx="498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Contents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1698840" y="4529520"/>
            <a:ext cx="692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Introduction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698840" y="4757400"/>
            <a:ext cx="590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Chapter 1: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2346120" y="4757400"/>
            <a:ext cx="2666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NETHERLANDS: Happiness Is a Number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698840" y="4985280"/>
            <a:ext cx="590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Chapter 2: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2346120" y="4985280"/>
            <a:ext cx="2274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SWITZERLAND: Happiness Is Boredom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698840" y="5212800"/>
            <a:ext cx="590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Chapter 3: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2346120" y="5212800"/>
            <a:ext cx="1824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BHUTAN: Happiness Is a Policy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698840" y="5440680"/>
            <a:ext cx="590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Chapter 4: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2346120" y="5440680"/>
            <a:ext cx="2722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QATAR: Happiness Is a Winning Lottery Ticket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698840" y="5668200"/>
            <a:ext cx="590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Chapter 5: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2346120" y="5668200"/>
            <a:ext cx="1797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ICELAND: Happiness Is Failure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698840" y="5896080"/>
            <a:ext cx="590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Chapter 6: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2346120" y="5896080"/>
            <a:ext cx="2382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MOLDOVA: Happiness Is Somewhere Else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1698840" y="6123960"/>
            <a:ext cx="590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Chapter 7: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"/>
          <p:cNvSpPr txBox="1"/>
          <p:nvPr/>
        </p:nvSpPr>
        <p:spPr>
          <a:xfrm>
            <a:off x="2346120" y="6123960"/>
            <a:ext cx="2260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THAILAND: Happiness Is Not Thinking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1698840" y="6351480"/>
            <a:ext cx="590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Chapter 8: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2346120" y="6351480"/>
            <a:ext cx="2951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GREAT BRITAIN: Happiness Is a Work in Progress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698840" y="6579360"/>
            <a:ext cx="590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Chapter 9: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2346120" y="6579360"/>
            <a:ext cx="2067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INDIA: Happiness Is a Contradiction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1698840" y="6807240"/>
            <a:ext cx="654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Chapter 10: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2409120" y="6807240"/>
            <a:ext cx="1759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AMERICA: Happiness Is Home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698840" y="7034760"/>
            <a:ext cx="675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EPILOGUE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1694160" y="7262640"/>
            <a:ext cx="999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Acknowledgments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1694160" y="7490160"/>
            <a:ext cx="1005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About the Author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698840" y="7718040"/>
            <a:ext cx="592200" cy="178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for Sharon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692000" y="7945920"/>
            <a:ext cx="4397400" cy="178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 these days of wars and rumors of wars, haven’t you ever dreamed of a place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1690560" y="8097480"/>
            <a:ext cx="4421880" cy="178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where there was peace and security, where living was not a struggle but a lasting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1689120" y="8249400"/>
            <a:ext cx="423000" cy="1789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delight?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3849840" y="8780760"/>
            <a:ext cx="126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3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"/>
          <p:cNvSpPr txBox="1"/>
          <p:nvPr/>
        </p:nvSpPr>
        <p:spPr>
          <a:xfrm>
            <a:off x="1647000" y="1568880"/>
            <a:ext cx="2635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—</a:t>
            </a:r>
            <a:r>
              <a:rPr b="0" i="1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Lost Horizon,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 directed by Frank Capra, 1937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1698840" y="1796760"/>
            <a:ext cx="692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Introduction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1698840" y="2024280"/>
            <a:ext cx="2748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My bags were packed and my provisions loaded.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4569480" y="2024280"/>
            <a:ext cx="1498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was ready for adventure.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1694160" y="2176200"/>
            <a:ext cx="4386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And so, on a late summer afternoon, I dragged my reluctant friend Drew off to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1698840" y="2328120"/>
            <a:ext cx="1372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explore new worlds and,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3118680" y="2328120"/>
            <a:ext cx="464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hoped,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3634560" y="2328120"/>
            <a:ext cx="2164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to find some happiness along the way.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5859720" y="2328120"/>
            <a:ext cx="208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I’ve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1698840" y="2480040"/>
            <a:ext cx="3233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always believed that happiness is just around the corner.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4978080" y="2480040"/>
            <a:ext cx="10918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trick is finding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1698840" y="2631600"/>
            <a:ext cx="907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right corner.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1698840" y="2859480"/>
            <a:ext cx="2538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Not long into our journey, Drew grew nervous.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4264560" y="2859480"/>
            <a:ext cx="1830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He pleaded with me to turn back,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1698840" y="3011400"/>
            <a:ext cx="4370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but I insisted we press on, propelled by an irresistible curiosity about what lay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1698840" y="3163320"/>
            <a:ext cx="349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ahead.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2104200" y="3163320"/>
            <a:ext cx="3993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Danger? Magic? I needed to know, and to this day I’m convinced I would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1698840" y="3314880"/>
            <a:ext cx="4444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have reached wherever it was I was trying to reach had the Baltimore County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1698840" y="3466800"/>
            <a:ext cx="4361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Police not concluded, impulsively I thought at the time, that the shoulder of a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1698840" y="3618720"/>
            <a:ext cx="3460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major thoroughfare was no place for a couple of five-year-olds.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1698840" y="3846240"/>
            <a:ext cx="17488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Some people acquire the travel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3520440" y="3846240"/>
            <a:ext cx="244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bug.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3846600" y="3846240"/>
            <a:ext cx="1361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Others are born with it.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5320800" y="3846240"/>
            <a:ext cx="755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My affliction,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1698840" y="3998160"/>
            <a:ext cx="1063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if that’s what it is,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2820960" y="3998160"/>
            <a:ext cx="3245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went into remission for many years following my aborted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1698840" y="4150080"/>
            <a:ext cx="1201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expedition with Drew.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2947320" y="4150080"/>
            <a:ext cx="2426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It resurfaced after college with renewed fury.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5376240" y="4150080"/>
            <a:ext cx="694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desperately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1694160" y="4302000"/>
            <a:ext cx="3393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wanted to see the world, preferably on someone else’s dime.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5152680" y="4302000"/>
            <a:ext cx="890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But how? I had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698840" y="4453560"/>
            <a:ext cx="4277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no marketable skills, a stunted sense of morality, and a gloomy disposition.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6017400" y="4453560"/>
            <a:ext cx="128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1698840" y="4605480"/>
            <a:ext cx="1725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decided to become a journalist.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1694160" y="4833360"/>
            <a:ext cx="4386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As a foreign correspondent for National Public Radio, I traveled to places such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1698840" y="4985280"/>
            <a:ext cx="2033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as Iraq, Afghanistan, and Indonesia: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3787920" y="4985280"/>
            <a:ext cx="900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unhappy places.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4741560" y="4985280"/>
            <a:ext cx="1326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On one level, this made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1698840" y="5136840"/>
            <a:ext cx="753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perfect sense.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2537280" y="5136840"/>
            <a:ext cx="835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Unconsciously,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3411000" y="5136840"/>
            <a:ext cx="2238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was observing the first law of writing: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5748120" y="5136840"/>
            <a:ext cx="328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Write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1698840" y="5288760"/>
            <a:ext cx="1244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about what you know.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2997360" y="5288760"/>
            <a:ext cx="3066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And so, notebook in hand, tape recorder slung over my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1698840" y="5440680"/>
            <a:ext cx="4077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shoulder, I roamed the world telling the stories of gloomy, unhappy people.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5850360" y="5440680"/>
            <a:ext cx="212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1698840" y="5592600"/>
            <a:ext cx="1681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truth is that unhappy people,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3440880" y="5592600"/>
            <a:ext cx="2075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living in profoundly unhappy places,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5570280" y="5592600"/>
            <a:ext cx="497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make for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1698840" y="5744160"/>
            <a:ext cx="691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good stories.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2452680" y="5744160"/>
            <a:ext cx="2460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They tug at heartstrings and inspire pathos.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1694160" y="5972040"/>
            <a:ext cx="1824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They can also be a real bummer.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1692360" y="6199920"/>
            <a:ext cx="4513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What if, I wondered, I spent a year traveling the globe, seeking out not the world’s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1694160" y="6351480"/>
            <a:ext cx="4335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well-trodden trouble spots but, rather, its unheralded happy places? Places that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1698840" y="6503400"/>
            <a:ext cx="4339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possess, in spades, one or more of the ingredients that we consider essential to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1698840" y="6655320"/>
            <a:ext cx="1579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hearty stew of happiness: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3319920" y="6655320"/>
            <a:ext cx="2800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money, pleasure, spirituality, family, and chocolate,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1698840" y="6807240"/>
            <a:ext cx="780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among others.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2538360" y="6807240"/>
            <a:ext cx="3534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Around the world, dozens of what-ifs play themselves out every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1698840" y="6958800"/>
            <a:ext cx="229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day.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1970640" y="6958800"/>
            <a:ext cx="4130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What if you lived in a country that was fabulously wealthy and no one paid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1698840" y="7110720"/>
            <a:ext cx="4318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taxes? What if you lived in a country where failure</a:t>
            </a:r>
            <a:r>
              <a:rPr b="0" i="1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 is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 an option? What if you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1698840" y="7262640"/>
            <a:ext cx="4345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lived in a country so democratic that you voted seven times a year? What if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1695600" y="7414560"/>
            <a:ext cx="4380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you lived in a country where excessive thinking is discouraged? Would you be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1698840" y="7566120"/>
            <a:ext cx="689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happy then?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1694160" y="7794000"/>
            <a:ext cx="2443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That’s exactly what I intended to find out,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4203360" y="7794000"/>
            <a:ext cx="1850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and the result of this admittedly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1698840" y="7945920"/>
            <a:ext cx="3594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harebrained experiment is the book you now hold in your hands.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1698840" y="8173440"/>
            <a:ext cx="2311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was born in the Year of the Smiley Face: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4033800" y="8173440"/>
            <a:ext cx="281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1963.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4371840" y="8173440"/>
            <a:ext cx="1695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That’s when a graphic designer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1698840" y="8325360"/>
            <a:ext cx="4392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from Worcester, Massachusetts, named Harvey Ball invented the now-ubiquitous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3849840" y="8780760"/>
            <a:ext cx="126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4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"/>
          <p:cNvSpPr txBox="1"/>
          <p:nvPr/>
        </p:nvSpPr>
        <p:spPr>
          <a:xfrm>
            <a:off x="1698840" y="1568880"/>
            <a:ext cx="1364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grinning yellow graphic.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3135600" y="1568880"/>
            <a:ext cx="601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Originally,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"/>
          <p:cNvSpPr txBox="1"/>
          <p:nvPr/>
        </p:nvSpPr>
        <p:spPr>
          <a:xfrm>
            <a:off x="3773520" y="1568880"/>
            <a:ext cx="2274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Ball’s creation was designed to cheer up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1698840" y="1720800"/>
            <a:ext cx="4519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people who worked at, of all places, an insurance company, but it has since become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"/>
          <p:cNvSpPr txBox="1"/>
          <p:nvPr/>
        </p:nvSpPr>
        <p:spPr>
          <a:xfrm>
            <a:off x="1698840" y="1872720"/>
            <a:ext cx="4194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synonymous with the frothy, quintessentially American brand of happiness.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1698840" y="2100240"/>
            <a:ext cx="2643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Ball’s cheery icon never worked its magic on me.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4373280" y="2100240"/>
            <a:ext cx="1706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am not a happy person, never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698840" y="2252160"/>
            <a:ext cx="587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have been.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2338560" y="2252160"/>
            <a:ext cx="3513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As a child, my favorite Winnie-the-Pooh character was Eeyore.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5882040" y="2252160"/>
            <a:ext cx="195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For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1698840" y="2404080"/>
            <a:ext cx="1326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most of human history,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3070080" y="2404080"/>
            <a:ext cx="2146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would have been considered normal.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5299560" y="2404080"/>
            <a:ext cx="610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Happiness,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5956560" y="2404080"/>
            <a:ext cx="128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1698840" y="2555640"/>
            <a:ext cx="4372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this life, on this earth, was a prize reserved for the gods and the fortunate few.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1694160" y="2707560"/>
            <a:ext cx="4446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Today, though, not only is happiness considered possible for anyone to attain,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1698840" y="2859480"/>
            <a:ext cx="770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it is expected.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2533320" y="2859480"/>
            <a:ext cx="3510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Thus I, and millions of others, suffer from the uniquely modern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1698840" y="3011400"/>
            <a:ext cx="3719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malady that historian Darrin McMahon calls “the unhappiness of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5521680" y="3011400"/>
            <a:ext cx="532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not being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1698840" y="3163320"/>
            <a:ext cx="1462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happy.” It is no fun at all.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1694160" y="3390840"/>
            <a:ext cx="436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And so,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2194920" y="3390840"/>
            <a:ext cx="979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like many others,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3241080" y="3390840"/>
            <a:ext cx="982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I’ve worked at it.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4330440" y="3390840"/>
            <a:ext cx="1674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never met a self-help book I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1698840" y="3542760"/>
            <a:ext cx="586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didn’t like.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2340720" y="3542760"/>
            <a:ext cx="3729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My bookshelf is a towering, teetering monument to existential angst,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1698840" y="3694680"/>
            <a:ext cx="3964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brimming with books informing me that happiness lies deep inside of me.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5756400" y="3694680"/>
            <a:ext cx="305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If I’m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1698840" y="3846240"/>
            <a:ext cx="3313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not happy, they counsel, then I’m not digging deep enough.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1694160" y="4074120"/>
            <a:ext cx="4362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This axiom of the self-help industrial complex is so deeply ingrained as to be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1698840" y="4226040"/>
            <a:ext cx="660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self-evident.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2407680" y="4226040"/>
            <a:ext cx="1445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There’s only one problem: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3899520" y="4226040"/>
            <a:ext cx="707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It’s not true.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4658040" y="4226040"/>
            <a:ext cx="1415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Happiness is not inside of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698840" y="4377960"/>
            <a:ext cx="913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us but out there.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2676600" y="4377960"/>
            <a:ext cx="3355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Or, to be more precise, the line between out there and in here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1698840" y="4529520"/>
            <a:ext cx="2062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is not as sharply defined as we think.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1694160" y="4757400"/>
            <a:ext cx="4353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late British-born philosopher Alan Watts, in one of his wonderful lectures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1698840" y="4909320"/>
            <a:ext cx="2253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on eastern philosophy, used this analogy: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3996720" y="4909320"/>
            <a:ext cx="2062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“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If I draw a circle, most people, when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1698840" y="5060880"/>
            <a:ext cx="4091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asked what I have drawn, will say I have drawn a circle or a disc, or a ball.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5817240" y="5060880"/>
            <a:ext cx="261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Very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1698840" y="5212800"/>
            <a:ext cx="838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few people will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2595600" y="5212800"/>
            <a:ext cx="1896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say I’ve drawn a hole in the wall,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4556160" y="5212800"/>
            <a:ext cx="1494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because most people think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1698840" y="5364720"/>
            <a:ext cx="3059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of the inside first, rather than thinking of the outside.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4789800" y="5364720"/>
            <a:ext cx="12898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But actually these two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1698840" y="5516640"/>
            <a:ext cx="4365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sides go together—you cannot have what is ‘in here’ unless you have what is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1681200" y="5668200"/>
            <a:ext cx="611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‘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out there.’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2331720" y="5668200"/>
            <a:ext cx="126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”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1698840" y="5896080"/>
            <a:ext cx="2890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 other words, where we are is vital to who we are.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1698840" y="6123960"/>
            <a:ext cx="2118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By “where,” I’m speaking not only of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"/>
          <p:cNvSpPr txBox="1"/>
          <p:nvPr/>
        </p:nvSpPr>
        <p:spPr>
          <a:xfrm>
            <a:off x="3938040" y="6123960"/>
            <a:ext cx="687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our physical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4686840" y="6123960"/>
            <a:ext cx="1353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environment but also of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1698840" y="6275520"/>
            <a:ext cx="669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our cultural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"/>
          <p:cNvSpPr txBox="1"/>
          <p:nvPr/>
        </p:nvSpPr>
        <p:spPr>
          <a:xfrm>
            <a:off x="2438280" y="6275520"/>
            <a:ext cx="745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environment.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3276000" y="6275520"/>
            <a:ext cx="2530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Culture is the sea we swim in—so pervasive,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5948640" y="6275520"/>
            <a:ext cx="128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so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1698840" y="6427440"/>
            <a:ext cx="814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all-consuming,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2563560" y="6427440"/>
            <a:ext cx="651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that we fail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3277080" y="6427440"/>
            <a:ext cx="1538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to notice its existence until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4890960" y="6427440"/>
            <a:ext cx="802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we step out of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5764680" y="6427440"/>
            <a:ext cx="128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"/>
          <p:cNvSpPr txBox="1"/>
          <p:nvPr/>
        </p:nvSpPr>
        <p:spPr>
          <a:xfrm>
            <a:off x="5970600" y="6427440"/>
            <a:ext cx="128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It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1698840" y="6579360"/>
            <a:ext cx="1593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matters more than we think.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1692360" y="6807240"/>
            <a:ext cx="3794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With our words, we subconsciously conflate geography and happiness.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5550480" y="6807240"/>
            <a:ext cx="522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We speak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"/>
          <p:cNvSpPr txBox="1"/>
          <p:nvPr/>
        </p:nvSpPr>
        <p:spPr>
          <a:xfrm>
            <a:off x="1698840" y="6958800"/>
            <a:ext cx="4368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of searching for happiness, of finding contentment, as if these were locations in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1698840" y="7110720"/>
            <a:ext cx="4382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 atlas, actual places that we could visit if only we had the proper map and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1698840" y="7262640"/>
            <a:ext cx="1235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right navigational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2977920" y="7262640"/>
            <a:ext cx="314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skills.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3363480" y="7262640"/>
            <a:ext cx="2116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Anyone who has taken a vacation to,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5529600" y="7262640"/>
            <a:ext cx="220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say,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"/>
          <p:cNvSpPr txBox="1"/>
          <p:nvPr/>
        </p:nvSpPr>
        <p:spPr>
          <a:xfrm>
            <a:off x="5783760" y="7262640"/>
            <a:ext cx="281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some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1698840" y="7414560"/>
            <a:ext cx="4339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Caribbean island and had flash through their mind the uninvited thought “I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1698840" y="7566120"/>
            <a:ext cx="2341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could be happy here” knows what I mean.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"/>
          <p:cNvSpPr txBox="1"/>
          <p:nvPr/>
        </p:nvSpPr>
        <p:spPr>
          <a:xfrm>
            <a:off x="1698840" y="7794000"/>
            <a:ext cx="4363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Lurking just behind the curtain is, of course, that tantalizing, slippery concept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1698840" y="7945920"/>
            <a:ext cx="1026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known as paradise.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"/>
          <p:cNvSpPr txBox="1"/>
          <p:nvPr/>
        </p:nvSpPr>
        <p:spPr>
          <a:xfrm>
            <a:off x="2763720" y="7945920"/>
            <a:ext cx="2492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It has beguiled us humans for some time now.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5250960" y="7945920"/>
            <a:ext cx="817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Plato imagined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"/>
          <p:cNvSpPr txBox="1"/>
          <p:nvPr/>
        </p:nvSpPr>
        <p:spPr>
          <a:xfrm>
            <a:off x="1698840" y="8097480"/>
            <a:ext cx="4356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Blessed Isles, a place where happiness flowed like the warm Mediterranean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1694160" y="8249400"/>
            <a:ext cx="393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waters.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2139480" y="8249400"/>
            <a:ext cx="3969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Until the eighteenth century, people believed that biblical paradise, the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1698840" y="8401320"/>
            <a:ext cx="1869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Garden of Eden, was a real place.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3625560" y="8401320"/>
            <a:ext cx="2440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It appeared on maps—located, ironically, at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3849840" y="8780760"/>
            <a:ext cx="126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5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"/>
          <p:cNvSpPr txBox="1"/>
          <p:nvPr/>
        </p:nvSpPr>
        <p:spPr>
          <a:xfrm>
            <a:off x="1698840" y="1568880"/>
            <a:ext cx="4414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confluence of the Tigris and Euphrates rivers, in what is now modern-day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1698840" y="1720800"/>
            <a:ext cx="259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Iraq.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"/>
          <p:cNvSpPr txBox="1"/>
          <p:nvPr/>
        </p:nvSpPr>
        <p:spPr>
          <a:xfrm>
            <a:off x="1698840" y="1948320"/>
            <a:ext cx="4402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European explorers prepared for expeditions in search of paradise by learning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1694160" y="2100240"/>
            <a:ext cx="514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Aramaic,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"/>
          <p:cNvSpPr txBox="1"/>
          <p:nvPr/>
        </p:nvSpPr>
        <p:spPr>
          <a:xfrm>
            <a:off x="2261520" y="2100240"/>
            <a:ext cx="1454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language Jesus spoke.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3823200" y="2100240"/>
            <a:ext cx="1383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set out on my journey,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"/>
          <p:cNvSpPr txBox="1"/>
          <p:nvPr/>
        </p:nvSpPr>
        <p:spPr>
          <a:xfrm>
            <a:off x="5286600" y="2100240"/>
            <a:ext cx="771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my search for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1698840" y="2252160"/>
            <a:ext cx="505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paradise,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2263320" y="2252160"/>
            <a:ext cx="2997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speaking not Aramaic but another obscure language,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5400360" y="2252160"/>
            <a:ext cx="648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modern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"/>
          <p:cNvSpPr txBox="1"/>
          <p:nvPr/>
        </p:nvSpPr>
        <p:spPr>
          <a:xfrm>
            <a:off x="1698840" y="2404080"/>
            <a:ext cx="4379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liturgy of bliss spoken by the new apostles of the emerging science of happiness.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1698840" y="2555640"/>
            <a:ext cx="4367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brush up on terms like “positive affect” and “hedonic adaptation.” I carry no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1698840" y="2707560"/>
            <a:ext cx="4379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Bible, just a few</a:t>
            </a:r>
            <a:r>
              <a:rPr b="0" i="1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 Lonely Planet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 guides and a conviction that, as Henry Miller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1698840" y="2859480"/>
            <a:ext cx="4104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said, “One’s destination is never a place, but a new way of seeing things.”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"/>
          <p:cNvSpPr txBox="1"/>
          <p:nvPr/>
        </p:nvSpPr>
        <p:spPr>
          <a:xfrm>
            <a:off x="1694160" y="3087360"/>
            <a:ext cx="436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And so,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"/>
          <p:cNvSpPr txBox="1"/>
          <p:nvPr/>
        </p:nvSpPr>
        <p:spPr>
          <a:xfrm>
            <a:off x="2186280" y="3087360"/>
            <a:ext cx="2026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on a typically steamy day in Miami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" name=""/>
          <p:cNvSpPr txBox="1"/>
          <p:nvPr/>
        </p:nvSpPr>
        <p:spPr>
          <a:xfrm>
            <a:off x="4283280" y="3087360"/>
            <a:ext cx="17578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(itself some people’s concept of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1698840" y="3238920"/>
            <a:ext cx="4361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paradise), I pack my bags and depart my home on what I know full well is a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1698840" y="3390840"/>
            <a:ext cx="4388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fool’s errand, every bit as foolish as the one I tried to pull off as a peripatetic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"/>
          <p:cNvSpPr txBox="1"/>
          <p:nvPr/>
        </p:nvSpPr>
        <p:spPr>
          <a:xfrm>
            <a:off x="1698840" y="3542760"/>
            <a:ext cx="707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five-year-old.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2456280" y="3542760"/>
            <a:ext cx="3606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As the author Eric Hoffer put it, “The search for happiness is one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"/>
          <p:cNvSpPr txBox="1"/>
          <p:nvPr/>
        </p:nvSpPr>
        <p:spPr>
          <a:xfrm>
            <a:off x="1698840" y="3694680"/>
            <a:ext cx="2751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of the chief sources of unhappiness.” That’s okay.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4485240" y="3694680"/>
            <a:ext cx="1192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I’m already unhappy.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"/>
          <p:cNvSpPr txBox="1"/>
          <p:nvPr/>
        </p:nvSpPr>
        <p:spPr>
          <a:xfrm>
            <a:off x="5725080" y="3694680"/>
            <a:ext cx="343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have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" name=""/>
          <p:cNvSpPr txBox="1"/>
          <p:nvPr/>
        </p:nvSpPr>
        <p:spPr>
          <a:xfrm>
            <a:off x="1698840" y="3846240"/>
            <a:ext cx="858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nothing to lose.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"/>
          <p:cNvSpPr txBox="1"/>
          <p:nvPr/>
        </p:nvSpPr>
        <p:spPr>
          <a:xfrm>
            <a:off x="1698840" y="4074120"/>
            <a:ext cx="555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Chapter 1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"/>
          <p:cNvSpPr txBox="1"/>
          <p:nvPr/>
        </p:nvSpPr>
        <p:spPr>
          <a:xfrm>
            <a:off x="1694160" y="4302000"/>
            <a:ext cx="1296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NETHERLANDS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"/>
          <p:cNvSpPr txBox="1"/>
          <p:nvPr/>
        </p:nvSpPr>
        <p:spPr>
          <a:xfrm>
            <a:off x="1698840" y="4529520"/>
            <a:ext cx="1291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Happiness Is a Number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"/>
          <p:cNvSpPr txBox="1"/>
          <p:nvPr/>
        </p:nvSpPr>
        <p:spPr>
          <a:xfrm>
            <a:off x="1698840" y="4757400"/>
            <a:ext cx="4403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It is a fact of human nature that we derive pleasure from watching others engage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1698840" y="4909320"/>
            <a:ext cx="1037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 pleasurable acts.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7" name=""/>
          <p:cNvSpPr txBox="1"/>
          <p:nvPr/>
        </p:nvSpPr>
        <p:spPr>
          <a:xfrm>
            <a:off x="2787120" y="4909320"/>
            <a:ext cx="2565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This explains the popularity of two enterprises: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8" name=""/>
          <p:cNvSpPr txBox="1"/>
          <p:nvPr/>
        </p:nvSpPr>
        <p:spPr>
          <a:xfrm>
            <a:off x="5382720" y="4909320"/>
            <a:ext cx="683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pornography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9" name=""/>
          <p:cNvSpPr txBox="1"/>
          <p:nvPr/>
        </p:nvSpPr>
        <p:spPr>
          <a:xfrm>
            <a:off x="1698840" y="5060880"/>
            <a:ext cx="558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and cafés.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2338200" y="5060880"/>
            <a:ext cx="915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Americans excel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3304800" y="5060880"/>
            <a:ext cx="788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at the former,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4153320" y="5060880"/>
            <a:ext cx="1878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but Europeans do a better job at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1698840" y="5212800"/>
            <a:ext cx="569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latter.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2329200" y="5212800"/>
            <a:ext cx="2958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food and the coffee are almost beside the point.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5362200" y="5212800"/>
            <a:ext cx="701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once heard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1698840" y="5364720"/>
            <a:ext cx="4386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of a café in Tel Aviv that dispensed with food and drink altogether; it served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1698840" y="5516640"/>
            <a:ext cx="3211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customers empty plates and cups yet charged real money.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"/>
          <p:cNvSpPr txBox="1"/>
          <p:nvPr/>
        </p:nvSpPr>
        <p:spPr>
          <a:xfrm>
            <a:off x="1698840" y="5744160"/>
            <a:ext cx="3926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Cafés are theaters where the customer is both audience and performer.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5662440" y="5744160"/>
            <a:ext cx="404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find a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"/>
          <p:cNvSpPr txBox="1"/>
          <p:nvPr/>
        </p:nvSpPr>
        <p:spPr>
          <a:xfrm>
            <a:off x="1694160" y="5896080"/>
            <a:ext cx="3397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wonderful one a block from my hotel in downtown Rotterdam.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"/>
          <p:cNvSpPr txBox="1"/>
          <p:nvPr/>
        </p:nvSpPr>
        <p:spPr>
          <a:xfrm>
            <a:off x="5033160" y="5896080"/>
            <a:ext cx="1058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It is simultaneously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1698840" y="6048000"/>
            <a:ext cx="2076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large and cozy, upscale and run-down.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" name=""/>
          <p:cNvSpPr txBox="1"/>
          <p:nvPr/>
        </p:nvSpPr>
        <p:spPr>
          <a:xfrm>
            <a:off x="3838680" y="6048000"/>
            <a:ext cx="2198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Nice wood floors, but they look like they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"/>
          <p:cNvSpPr txBox="1"/>
          <p:nvPr/>
        </p:nvSpPr>
        <p:spPr>
          <a:xfrm>
            <a:off x="1698840" y="6199920"/>
            <a:ext cx="1750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haven’t been polished in years.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"/>
          <p:cNvSpPr txBox="1"/>
          <p:nvPr/>
        </p:nvSpPr>
        <p:spPr>
          <a:xfrm>
            <a:off x="3526920" y="6199920"/>
            <a:ext cx="25138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It’s the kind of place where you could spend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1698840" y="6351480"/>
            <a:ext cx="3824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hours nursing one beer, and I suspect many people here do just that.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" name=""/>
          <p:cNvSpPr txBox="1"/>
          <p:nvPr/>
        </p:nvSpPr>
        <p:spPr>
          <a:xfrm>
            <a:off x="1698840" y="6579360"/>
            <a:ext cx="3326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Everyone is smoking, so I join in, lighting up a little cigar.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5100480" y="6579360"/>
            <a:ext cx="963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Something about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"/>
          <p:cNvSpPr txBox="1"/>
          <p:nvPr/>
        </p:nvSpPr>
        <p:spPr>
          <a:xfrm>
            <a:off x="1698840" y="6731280"/>
            <a:ext cx="4411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place makes time feel expansive and I become acutely aware of the smallest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1698840" y="6882840"/>
            <a:ext cx="393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details.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"/>
          <p:cNvSpPr txBox="1"/>
          <p:nvPr/>
        </p:nvSpPr>
        <p:spPr>
          <a:xfrm>
            <a:off x="2149560" y="6882840"/>
            <a:ext cx="3908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notice a woman sitting on a bar stool, her legs perpendicular, resting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"/>
          <p:cNvSpPr txBox="1"/>
          <p:nvPr/>
        </p:nvSpPr>
        <p:spPr>
          <a:xfrm>
            <a:off x="1698840" y="7034760"/>
            <a:ext cx="4329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on a nearby banister so that they form a little drawbridge, which she raises and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"/>
          <p:cNvSpPr txBox="1"/>
          <p:nvPr/>
        </p:nvSpPr>
        <p:spPr>
          <a:xfrm>
            <a:off x="1698840" y="7186680"/>
            <a:ext cx="1384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lowers as people pass by.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1698840" y="7414560"/>
            <a:ext cx="2207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order something called a Trapiste beer.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3957120" y="7414560"/>
            <a:ext cx="552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It’s warm.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" name=""/>
          <p:cNvSpPr txBox="1"/>
          <p:nvPr/>
        </p:nvSpPr>
        <p:spPr>
          <a:xfrm>
            <a:off x="4563360" y="7414560"/>
            <a:ext cx="1517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Normally, I don’t like warm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1698840" y="7566120"/>
            <a:ext cx="1411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beer, but I like this beer.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3169080" y="7566120"/>
            <a:ext cx="2940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All around me I hear the pleasant chortle of Dutch.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"/>
          <p:cNvSpPr txBox="1"/>
          <p:nvPr/>
        </p:nvSpPr>
        <p:spPr>
          <a:xfrm>
            <a:off x="1698840" y="7718040"/>
            <a:ext cx="3124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It sounds vaguely familiar, though I can’t imagine why.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" name=""/>
          <p:cNvSpPr txBox="1"/>
          <p:nvPr/>
        </p:nvSpPr>
        <p:spPr>
          <a:xfrm>
            <a:off x="4860360" y="7718040"/>
            <a:ext cx="1230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Then it dawns on me.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"/>
          <p:cNvSpPr txBox="1"/>
          <p:nvPr/>
        </p:nvSpPr>
        <p:spPr>
          <a:xfrm>
            <a:off x="1698840" y="7869960"/>
            <a:ext cx="2978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Dutch sounds exactly like English spoken backward.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4706280" y="7869960"/>
            <a:ext cx="1369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know this because I’ve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"/>
          <p:cNvSpPr txBox="1"/>
          <p:nvPr/>
        </p:nvSpPr>
        <p:spPr>
          <a:xfrm>
            <a:off x="1698840" y="8021880"/>
            <a:ext cx="1765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heard a lot of backward English.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" name=""/>
          <p:cNvSpPr txBox="1"/>
          <p:nvPr/>
        </p:nvSpPr>
        <p:spPr>
          <a:xfrm>
            <a:off x="3518640" y="8021880"/>
            <a:ext cx="2538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 the predigital era, I’d edit tape for my NPR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"/>
          <p:cNvSpPr txBox="1"/>
          <p:nvPr/>
        </p:nvSpPr>
        <p:spPr>
          <a:xfrm>
            <a:off x="1698840" y="8173440"/>
            <a:ext cx="3079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stories on a reel-to-reel tape deck the size of a TV set.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" name=""/>
          <p:cNvSpPr txBox="1"/>
          <p:nvPr/>
        </p:nvSpPr>
        <p:spPr>
          <a:xfrm>
            <a:off x="4840920" y="8173440"/>
            <a:ext cx="1250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Invariably, this would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"/>
          <p:cNvSpPr txBox="1"/>
          <p:nvPr/>
        </p:nvSpPr>
        <p:spPr>
          <a:xfrm>
            <a:off x="1698840" y="8325360"/>
            <a:ext cx="316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entail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" name=""/>
          <p:cNvSpPr txBox="1"/>
          <p:nvPr/>
        </p:nvSpPr>
        <p:spPr>
          <a:xfrm>
            <a:off x="2061720" y="8325360"/>
            <a:ext cx="2250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playing segments of the tape backward.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" name=""/>
          <p:cNvSpPr txBox="1"/>
          <p:nvPr/>
        </p:nvSpPr>
        <p:spPr>
          <a:xfrm>
            <a:off x="4415040" y="8325360"/>
            <a:ext cx="10918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As I sit in the café,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" name=""/>
          <p:cNvSpPr txBox="1"/>
          <p:nvPr/>
        </p:nvSpPr>
        <p:spPr>
          <a:xfrm>
            <a:off x="5594760" y="8325360"/>
            <a:ext cx="471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with my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" name=""/>
          <p:cNvSpPr txBox="1"/>
          <p:nvPr/>
        </p:nvSpPr>
        <p:spPr>
          <a:xfrm>
            <a:off x="3849840" y="8780760"/>
            <a:ext cx="126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6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"/>
          <p:cNvSpPr txBox="1"/>
          <p:nvPr/>
        </p:nvSpPr>
        <p:spPr>
          <a:xfrm>
            <a:off x="1698840" y="1568880"/>
            <a:ext cx="4362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little cigar and my warm Trapiste beer, I wonder if I recorded someone speaking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" name=""/>
          <p:cNvSpPr txBox="1"/>
          <p:nvPr/>
        </p:nvSpPr>
        <p:spPr>
          <a:xfrm>
            <a:off x="1698840" y="1720800"/>
            <a:ext cx="3917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Dutch and played that backward, would it sound like regular English?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" name=""/>
          <p:cNvSpPr txBox="1"/>
          <p:nvPr/>
        </p:nvSpPr>
        <p:spPr>
          <a:xfrm>
            <a:off x="1694160" y="1948320"/>
            <a:ext cx="3935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As you have no doubt surmised, I am a man with time on my hands.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" name=""/>
          <p:cNvSpPr txBox="1"/>
          <p:nvPr/>
        </p:nvSpPr>
        <p:spPr>
          <a:xfrm>
            <a:off x="5670360" y="1948320"/>
            <a:ext cx="393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Lots of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"/>
          <p:cNvSpPr txBox="1"/>
          <p:nvPr/>
        </p:nvSpPr>
        <p:spPr>
          <a:xfrm>
            <a:off x="1698840" y="2100240"/>
            <a:ext cx="281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time.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2035800" y="2100240"/>
            <a:ext cx="2629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But that is the whole point of a European café: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" name=""/>
          <p:cNvSpPr txBox="1"/>
          <p:nvPr/>
        </p:nvSpPr>
        <p:spPr>
          <a:xfrm>
            <a:off x="4721760" y="2100240"/>
            <a:ext cx="1347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to linger excessively and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1698840" y="2252160"/>
            <a:ext cx="1192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utterly without guilt.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2948760" y="2252160"/>
            <a:ext cx="3118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No wonder most of the world’s great philosophers came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1" name=""/>
          <p:cNvSpPr txBox="1"/>
          <p:nvPr/>
        </p:nvSpPr>
        <p:spPr>
          <a:xfrm>
            <a:off x="1698840" y="2404080"/>
            <a:ext cx="747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from Europe.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" name=""/>
          <p:cNvSpPr txBox="1"/>
          <p:nvPr/>
        </p:nvSpPr>
        <p:spPr>
          <a:xfrm>
            <a:off x="2517840" y="2404080"/>
            <a:ext cx="3536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They hung out at cafés and let their minds wander until some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" name=""/>
          <p:cNvSpPr txBox="1"/>
          <p:nvPr/>
        </p:nvSpPr>
        <p:spPr>
          <a:xfrm>
            <a:off x="1698840" y="2555640"/>
            <a:ext cx="4404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radically new school of philosophy—existentialism, say—popped into their heads.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" name=""/>
          <p:cNvSpPr txBox="1"/>
          <p:nvPr/>
        </p:nvSpPr>
        <p:spPr>
          <a:xfrm>
            <a:off x="1698840" y="2707560"/>
            <a:ext cx="3351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have not come here to invent a new school of philosophy.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" name=""/>
          <p:cNvSpPr txBox="1"/>
          <p:nvPr/>
        </p:nvSpPr>
        <p:spPr>
          <a:xfrm>
            <a:off x="5063040" y="2707560"/>
            <a:ext cx="694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Not exactly.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"/>
          <p:cNvSpPr txBox="1"/>
          <p:nvPr/>
        </p:nvSpPr>
        <p:spPr>
          <a:xfrm>
            <a:off x="5802480" y="2707560"/>
            <a:ext cx="262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am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" name=""/>
          <p:cNvSpPr txBox="1"/>
          <p:nvPr/>
        </p:nvSpPr>
        <p:spPr>
          <a:xfrm>
            <a:off x="1698840" y="2859480"/>
            <a:ext cx="4345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engaged in what the French call</a:t>
            </a:r>
            <a:r>
              <a:rPr b="0" i="1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 la chasse au bonheur,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 the hunt for happiness.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"/>
          <p:cNvSpPr txBox="1"/>
          <p:nvPr/>
        </p:nvSpPr>
        <p:spPr>
          <a:xfrm>
            <a:off x="1698840" y="3087360"/>
            <a:ext cx="3624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Specifically, my prey is a Dutch professor named Ruut Veenhoven: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"/>
          <p:cNvSpPr txBox="1"/>
          <p:nvPr/>
        </p:nvSpPr>
        <p:spPr>
          <a:xfrm>
            <a:off x="5338080" y="3087360"/>
            <a:ext cx="724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godfather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0" name=""/>
          <p:cNvSpPr txBox="1"/>
          <p:nvPr/>
        </p:nvSpPr>
        <p:spPr>
          <a:xfrm>
            <a:off x="1698840" y="3238920"/>
            <a:ext cx="1207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of happiness research.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" name=""/>
          <p:cNvSpPr txBox="1"/>
          <p:nvPr/>
        </p:nvSpPr>
        <p:spPr>
          <a:xfrm>
            <a:off x="2952720" y="3238920"/>
            <a:ext cx="3156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Veenhoven runs something called the World Database of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"/>
          <p:cNvSpPr txBox="1"/>
          <p:nvPr/>
        </p:nvSpPr>
        <p:spPr>
          <a:xfrm>
            <a:off x="1698840" y="3390840"/>
            <a:ext cx="610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Happiness.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" name=""/>
          <p:cNvSpPr txBox="1"/>
          <p:nvPr/>
        </p:nvSpPr>
        <p:spPr>
          <a:xfrm>
            <a:off x="2361240" y="3390840"/>
            <a:ext cx="717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It is no joke.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" name=""/>
          <p:cNvSpPr txBox="1"/>
          <p:nvPr/>
        </p:nvSpPr>
        <p:spPr>
          <a:xfrm>
            <a:off x="3124080" y="3390840"/>
            <a:ext cx="2977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Veenhoven has collected, in one location, the sum of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" name=""/>
          <p:cNvSpPr txBox="1"/>
          <p:nvPr/>
        </p:nvSpPr>
        <p:spPr>
          <a:xfrm>
            <a:off x="1698840" y="3542760"/>
            <a:ext cx="4392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human knowledge about what makes us happy, what does not, and, of particular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"/>
          <p:cNvSpPr txBox="1"/>
          <p:nvPr/>
        </p:nvSpPr>
        <p:spPr>
          <a:xfrm>
            <a:off x="1698840" y="3694680"/>
            <a:ext cx="2548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interest to me, which places are the happiest.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" name=""/>
          <p:cNvSpPr txBox="1"/>
          <p:nvPr/>
        </p:nvSpPr>
        <p:spPr>
          <a:xfrm>
            <a:off x="4292280" y="3694680"/>
            <a:ext cx="1776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If there is indeed a road map of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" name=""/>
          <p:cNvSpPr txBox="1"/>
          <p:nvPr/>
        </p:nvSpPr>
        <p:spPr>
          <a:xfrm>
            <a:off x="1698840" y="3846240"/>
            <a:ext cx="44128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happiness out there, an atlas of bliss, then Ruut Veenhoven will know about it.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"/>
          <p:cNvSpPr txBox="1"/>
          <p:nvPr/>
        </p:nvSpPr>
        <p:spPr>
          <a:xfrm>
            <a:off x="1698840" y="4074120"/>
            <a:ext cx="3708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leave the café, reluctantly, and head back to my hotel for dinner.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"/>
          <p:cNvSpPr txBox="1"/>
          <p:nvPr/>
        </p:nvSpPr>
        <p:spPr>
          <a:xfrm>
            <a:off x="5459760" y="4074120"/>
            <a:ext cx="599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Rotterdam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" name=""/>
          <p:cNvSpPr txBox="1"/>
          <p:nvPr/>
        </p:nvSpPr>
        <p:spPr>
          <a:xfrm>
            <a:off x="1698840" y="4226040"/>
            <a:ext cx="968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is not a beautiful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"/>
          <p:cNvSpPr txBox="1"/>
          <p:nvPr/>
        </p:nvSpPr>
        <p:spPr>
          <a:xfrm>
            <a:off x="2743560" y="4226040"/>
            <a:ext cx="247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city.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" name=""/>
          <p:cNvSpPr txBox="1"/>
          <p:nvPr/>
        </p:nvSpPr>
        <p:spPr>
          <a:xfrm>
            <a:off x="3060360" y="4226040"/>
            <a:ext cx="1065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It is gray and dull,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" name=""/>
          <p:cNvSpPr txBox="1"/>
          <p:nvPr/>
        </p:nvSpPr>
        <p:spPr>
          <a:xfrm>
            <a:off x="4205880" y="4226040"/>
            <a:ext cx="1506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with few sights of interest.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" name=""/>
          <p:cNvSpPr txBox="1"/>
          <p:nvPr/>
        </p:nvSpPr>
        <p:spPr>
          <a:xfrm>
            <a:off x="5816160" y="4226040"/>
            <a:ext cx="266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Still,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" name=""/>
          <p:cNvSpPr txBox="1"/>
          <p:nvPr/>
        </p:nvSpPr>
        <p:spPr>
          <a:xfrm>
            <a:off x="1698840" y="4377960"/>
            <a:ext cx="4359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Rotterdam’s mix of native Dutch and immigrants, many of them Muslims, leads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" name=""/>
          <p:cNvSpPr txBox="1"/>
          <p:nvPr/>
        </p:nvSpPr>
        <p:spPr>
          <a:xfrm>
            <a:off x="1698840" y="4529520"/>
            <a:ext cx="1861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to some interesting juxtapositions.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"/>
          <p:cNvSpPr txBox="1"/>
          <p:nvPr/>
        </p:nvSpPr>
        <p:spPr>
          <a:xfrm>
            <a:off x="3623760" y="4529520"/>
            <a:ext cx="2442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Cleopatra Sex Shop, the window display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" name=""/>
          <p:cNvSpPr txBox="1"/>
          <p:nvPr/>
        </p:nvSpPr>
        <p:spPr>
          <a:xfrm>
            <a:off x="1698840" y="4681440"/>
            <a:ext cx="4420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of which consists of a menagerie of large and alarmingly lifelike dildos, is only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" name=""/>
          <p:cNvSpPr txBox="1"/>
          <p:nvPr/>
        </p:nvSpPr>
        <p:spPr>
          <a:xfrm>
            <a:off x="1698840" y="4833360"/>
            <a:ext cx="2507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one block from the Pakistan Islamic Center.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" name=""/>
          <p:cNvSpPr txBox="1"/>
          <p:nvPr/>
        </p:nvSpPr>
        <p:spPr>
          <a:xfrm>
            <a:off x="4281480" y="4833360"/>
            <a:ext cx="759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At one point,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" name=""/>
          <p:cNvSpPr txBox="1"/>
          <p:nvPr/>
        </p:nvSpPr>
        <p:spPr>
          <a:xfrm>
            <a:off x="5088960" y="4833360"/>
            <a:ext cx="968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catch a whiff of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" name=""/>
          <p:cNvSpPr txBox="1"/>
          <p:nvPr/>
        </p:nvSpPr>
        <p:spPr>
          <a:xfrm>
            <a:off x="1698840" y="4985280"/>
            <a:ext cx="2725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marijuana, the fragrant aroma of Dutch tolerance: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" name=""/>
          <p:cNvSpPr txBox="1"/>
          <p:nvPr/>
        </p:nvSpPr>
        <p:spPr>
          <a:xfrm>
            <a:off x="4441680" y="4985280"/>
            <a:ext cx="979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secondhand stoke.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" name=""/>
          <p:cNvSpPr txBox="1"/>
          <p:nvPr/>
        </p:nvSpPr>
        <p:spPr>
          <a:xfrm>
            <a:off x="5467680" y="4985280"/>
            <a:ext cx="6148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Two blocks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6" name=""/>
          <p:cNvSpPr txBox="1"/>
          <p:nvPr/>
        </p:nvSpPr>
        <p:spPr>
          <a:xfrm>
            <a:off x="1698840" y="5136840"/>
            <a:ext cx="4484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later, I see a man perched on a ladder, hanging a giant yellow clog on a storefront,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" name=""/>
          <p:cNvSpPr txBox="1"/>
          <p:nvPr/>
        </p:nvSpPr>
        <p:spPr>
          <a:xfrm>
            <a:off x="1694160" y="5288760"/>
            <a:ext cx="4403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while below two Middle Eastern men greet each other with symmetrical pecks on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8" name=""/>
          <p:cNvSpPr txBox="1"/>
          <p:nvPr/>
        </p:nvSpPr>
        <p:spPr>
          <a:xfrm>
            <a:off x="1698840" y="5440680"/>
            <a:ext cx="544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cheek.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" name=""/>
          <p:cNvSpPr txBox="1"/>
          <p:nvPr/>
        </p:nvSpPr>
        <p:spPr>
          <a:xfrm>
            <a:off x="2298600" y="5440680"/>
            <a:ext cx="3757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don’t know exactly where they’re from, but some of the immigrants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0" name=""/>
          <p:cNvSpPr txBox="1"/>
          <p:nvPr/>
        </p:nvSpPr>
        <p:spPr>
          <a:xfrm>
            <a:off x="1698840" y="5592600"/>
            <a:ext cx="4380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here come from countries where alcohol is illegal and women are covered from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" name=""/>
          <p:cNvSpPr txBox="1"/>
          <p:nvPr/>
        </p:nvSpPr>
        <p:spPr>
          <a:xfrm>
            <a:off x="1698840" y="5744160"/>
            <a:ext cx="675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head to toe.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2430720" y="5744160"/>
            <a:ext cx="3681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 their adopted home, marijuana is legal, and so is prostitution.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" name=""/>
          <p:cNvSpPr txBox="1"/>
          <p:nvPr/>
        </p:nvSpPr>
        <p:spPr>
          <a:xfrm>
            <a:off x="1698840" y="5896080"/>
            <a:ext cx="3569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No wonder I sniff tension in the air, mingling with the cannabis.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" name=""/>
          <p:cNvSpPr txBox="1"/>
          <p:nvPr/>
        </p:nvSpPr>
        <p:spPr>
          <a:xfrm>
            <a:off x="1694160" y="6123960"/>
            <a:ext cx="546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hotel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" name=""/>
          <p:cNvSpPr txBox="1"/>
          <p:nvPr/>
        </p:nvSpPr>
        <p:spPr>
          <a:xfrm>
            <a:off x="2301480" y="6123960"/>
            <a:ext cx="1189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dining room is small,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" name=""/>
          <p:cNvSpPr txBox="1"/>
          <p:nvPr/>
        </p:nvSpPr>
        <p:spPr>
          <a:xfrm>
            <a:off x="3573720" y="6123960"/>
            <a:ext cx="284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cozy.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" name=""/>
          <p:cNvSpPr txBox="1"/>
          <p:nvPr/>
        </p:nvSpPr>
        <p:spPr>
          <a:xfrm>
            <a:off x="3933720" y="6123960"/>
            <a:ext cx="1390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Dutch do cozy well.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" name=""/>
          <p:cNvSpPr txBox="1"/>
          <p:nvPr/>
        </p:nvSpPr>
        <p:spPr>
          <a:xfrm>
            <a:off x="5438160" y="6123960"/>
            <a:ext cx="608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order the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" name=""/>
          <p:cNvSpPr txBox="1"/>
          <p:nvPr/>
        </p:nvSpPr>
        <p:spPr>
          <a:xfrm>
            <a:off x="1698840" y="6275520"/>
            <a:ext cx="895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asparagus soup.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" name=""/>
          <p:cNvSpPr txBox="1"/>
          <p:nvPr/>
        </p:nvSpPr>
        <p:spPr>
          <a:xfrm>
            <a:off x="2678400" y="6275520"/>
            <a:ext cx="529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It’s good.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" name=""/>
          <p:cNvSpPr txBox="1"/>
          <p:nvPr/>
        </p:nvSpPr>
        <p:spPr>
          <a:xfrm>
            <a:off x="3301560" y="6275520"/>
            <a:ext cx="1509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waiter clears my bowl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2" name=""/>
          <p:cNvSpPr txBox="1"/>
          <p:nvPr/>
        </p:nvSpPr>
        <p:spPr>
          <a:xfrm>
            <a:off x="4877640" y="6275520"/>
            <a:ext cx="817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and then says,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" name=""/>
          <p:cNvSpPr txBox="1"/>
          <p:nvPr/>
        </p:nvSpPr>
        <p:spPr>
          <a:xfrm>
            <a:off x="5756400" y="6275520"/>
            <a:ext cx="316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“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Now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" name=""/>
          <p:cNvSpPr txBox="1"/>
          <p:nvPr/>
        </p:nvSpPr>
        <p:spPr>
          <a:xfrm>
            <a:off x="1698840" y="6427440"/>
            <a:ext cx="2271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maybe you would like some intercourse.”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" name=""/>
          <p:cNvSpPr txBox="1"/>
          <p:nvPr/>
        </p:nvSpPr>
        <p:spPr>
          <a:xfrm>
            <a:off x="1680840" y="6655320"/>
            <a:ext cx="767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“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Excuse me?”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6" name=""/>
          <p:cNvSpPr txBox="1"/>
          <p:nvPr/>
        </p:nvSpPr>
        <p:spPr>
          <a:xfrm>
            <a:off x="1680840" y="6882840"/>
            <a:ext cx="711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“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Intercourse.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" name=""/>
          <p:cNvSpPr txBox="1"/>
          <p:nvPr/>
        </p:nvSpPr>
        <p:spPr>
          <a:xfrm>
            <a:off x="2444760" y="6882840"/>
            <a:ext cx="1501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You can have intercourse.”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8" name=""/>
          <p:cNvSpPr txBox="1"/>
          <p:nvPr/>
        </p:nvSpPr>
        <p:spPr>
          <a:xfrm>
            <a:off x="1698840" y="7110720"/>
            <a:ext cx="4403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I’m thinking, Wow, the Dutch really are a permissive bunch, when it dawns on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" name=""/>
          <p:cNvSpPr txBox="1"/>
          <p:nvPr/>
        </p:nvSpPr>
        <p:spPr>
          <a:xfrm>
            <a:off x="1698840" y="7262640"/>
            <a:ext cx="2733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me that he is speaking of something else entirely.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" name=""/>
          <p:cNvSpPr txBox="1"/>
          <p:nvPr/>
        </p:nvSpPr>
        <p:spPr>
          <a:xfrm>
            <a:off x="4477320" y="7262640"/>
            <a:ext cx="694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Inter course.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1" name=""/>
          <p:cNvSpPr txBox="1"/>
          <p:nvPr/>
        </p:nvSpPr>
        <p:spPr>
          <a:xfrm>
            <a:off x="5223600" y="7262640"/>
            <a:ext cx="843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As in “between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" name=""/>
          <p:cNvSpPr txBox="1"/>
          <p:nvPr/>
        </p:nvSpPr>
        <p:spPr>
          <a:xfrm>
            <a:off x="1698840" y="7414560"/>
            <a:ext cx="489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courses.”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3" name=""/>
          <p:cNvSpPr txBox="1"/>
          <p:nvPr/>
        </p:nvSpPr>
        <p:spPr>
          <a:xfrm>
            <a:off x="1680840" y="7642080"/>
            <a:ext cx="1203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“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Yes,” I say, relieved.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" name=""/>
          <p:cNvSpPr txBox="1"/>
          <p:nvPr/>
        </p:nvSpPr>
        <p:spPr>
          <a:xfrm>
            <a:off x="2912760" y="7642080"/>
            <a:ext cx="1229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“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That would be nice.”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" name=""/>
          <p:cNvSpPr txBox="1"/>
          <p:nvPr/>
        </p:nvSpPr>
        <p:spPr>
          <a:xfrm>
            <a:off x="1694160" y="7869960"/>
            <a:ext cx="706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And so I do.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" name=""/>
          <p:cNvSpPr txBox="1"/>
          <p:nvPr/>
        </p:nvSpPr>
        <p:spPr>
          <a:xfrm>
            <a:off x="2467800" y="7869960"/>
            <a:ext cx="3618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have inter course, right there in the Hotel van Walsum dining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7" name=""/>
          <p:cNvSpPr txBox="1"/>
          <p:nvPr/>
        </p:nvSpPr>
        <p:spPr>
          <a:xfrm>
            <a:off x="1698840" y="8021880"/>
            <a:ext cx="323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room.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8" name=""/>
          <p:cNvSpPr txBox="1"/>
          <p:nvPr/>
        </p:nvSpPr>
        <p:spPr>
          <a:xfrm>
            <a:off x="2096280" y="8021880"/>
            <a:ext cx="1198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enjoy it very much,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9" name=""/>
          <p:cNvSpPr txBox="1"/>
          <p:nvPr/>
        </p:nvSpPr>
        <p:spPr>
          <a:xfrm>
            <a:off x="3341160" y="8021880"/>
            <a:ext cx="1869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this unhurried dining experience.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0" name=""/>
          <p:cNvSpPr txBox="1"/>
          <p:nvPr/>
        </p:nvSpPr>
        <p:spPr>
          <a:xfrm>
            <a:off x="5286600" y="8021880"/>
            <a:ext cx="785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sip my beer,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1" name=""/>
          <p:cNvSpPr txBox="1"/>
          <p:nvPr/>
        </p:nvSpPr>
        <p:spPr>
          <a:xfrm>
            <a:off x="1698840" y="8173440"/>
            <a:ext cx="4363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stare into space, and, in general, do nothing—until the waiter brings the grilled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2" name=""/>
          <p:cNvSpPr txBox="1"/>
          <p:nvPr/>
        </p:nvSpPr>
        <p:spPr>
          <a:xfrm>
            <a:off x="1698840" y="8325360"/>
            <a:ext cx="3162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salmon, indicating that, for now, my inter course is over.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3" name=""/>
          <p:cNvSpPr txBox="1"/>
          <p:nvPr/>
        </p:nvSpPr>
        <p:spPr>
          <a:xfrm>
            <a:off x="3849840" y="8780760"/>
            <a:ext cx="126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7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"/>
          <p:cNvSpPr txBox="1"/>
          <p:nvPr/>
        </p:nvSpPr>
        <p:spPr>
          <a:xfrm>
            <a:off x="1698840" y="1568880"/>
            <a:ext cx="889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 the morning,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5" name=""/>
          <p:cNvSpPr txBox="1"/>
          <p:nvPr/>
        </p:nvSpPr>
        <p:spPr>
          <a:xfrm>
            <a:off x="2672640" y="1568880"/>
            <a:ext cx="2075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take the subway to my Holy Grail: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6" name=""/>
          <p:cNvSpPr txBox="1"/>
          <p:nvPr/>
        </p:nvSpPr>
        <p:spPr>
          <a:xfrm>
            <a:off x="4903920" y="1568880"/>
            <a:ext cx="1146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World Database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7" name=""/>
          <p:cNvSpPr txBox="1"/>
          <p:nvPr/>
        </p:nvSpPr>
        <p:spPr>
          <a:xfrm>
            <a:off x="1698840" y="1720800"/>
            <a:ext cx="128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of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8" name=""/>
          <p:cNvSpPr txBox="1"/>
          <p:nvPr/>
        </p:nvSpPr>
        <p:spPr>
          <a:xfrm>
            <a:off x="1857240" y="1720800"/>
            <a:ext cx="610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Happiness,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9" name=""/>
          <p:cNvSpPr txBox="1"/>
          <p:nvPr/>
        </p:nvSpPr>
        <p:spPr>
          <a:xfrm>
            <a:off x="2522160" y="1720800"/>
            <a:ext cx="523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or WDH.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0" name=""/>
          <p:cNvSpPr txBox="1"/>
          <p:nvPr/>
        </p:nvSpPr>
        <p:spPr>
          <a:xfrm>
            <a:off x="3110400" y="1720800"/>
            <a:ext cx="561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Normally,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" name=""/>
          <p:cNvSpPr txBox="1"/>
          <p:nvPr/>
        </p:nvSpPr>
        <p:spPr>
          <a:xfrm>
            <a:off x="3717000" y="1720800"/>
            <a:ext cx="2309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do not associate the words “happiness”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2" name=""/>
          <p:cNvSpPr txBox="1"/>
          <p:nvPr/>
        </p:nvSpPr>
        <p:spPr>
          <a:xfrm>
            <a:off x="1698840" y="1872720"/>
            <a:ext cx="2055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and “database,” but this is different.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3" name=""/>
          <p:cNvSpPr txBox="1"/>
          <p:nvPr/>
        </p:nvSpPr>
        <p:spPr>
          <a:xfrm>
            <a:off x="3800160" y="1872720"/>
            <a:ext cx="2280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World Database of Happiness is the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4" name=""/>
          <p:cNvSpPr txBox="1"/>
          <p:nvPr/>
        </p:nvSpPr>
        <p:spPr>
          <a:xfrm>
            <a:off x="1698840" y="2024280"/>
            <a:ext cx="4411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secularist’s answer to the Vatican and Mecca and Jerusalem and Lhasa, all rolled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5" name=""/>
          <p:cNvSpPr txBox="1"/>
          <p:nvPr/>
        </p:nvSpPr>
        <p:spPr>
          <a:xfrm>
            <a:off x="1698840" y="2176200"/>
            <a:ext cx="473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into one.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6" name=""/>
          <p:cNvSpPr txBox="1"/>
          <p:nvPr/>
        </p:nvSpPr>
        <p:spPr>
          <a:xfrm>
            <a:off x="2222280" y="2176200"/>
            <a:ext cx="3895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Here you can, with the click of a mouse, access the secrets of happiness.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7" name=""/>
          <p:cNvSpPr txBox="1"/>
          <p:nvPr/>
        </p:nvSpPr>
        <p:spPr>
          <a:xfrm>
            <a:off x="1698840" y="2328120"/>
            <a:ext cx="4417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Secrets based not on ephemeral revelations in some ancient desert but on modern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8" name=""/>
          <p:cNvSpPr txBox="1"/>
          <p:nvPr/>
        </p:nvSpPr>
        <p:spPr>
          <a:xfrm>
            <a:off x="1698840" y="2480040"/>
            <a:ext cx="4368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science; secrets inscribed not on parchment but on hard drives; written not in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9" name=""/>
          <p:cNvSpPr txBox="1"/>
          <p:nvPr/>
        </p:nvSpPr>
        <p:spPr>
          <a:xfrm>
            <a:off x="1694160" y="2631600"/>
            <a:ext cx="3054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Aramaic but in the language of our times, binary code.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0" name=""/>
          <p:cNvSpPr txBox="1"/>
          <p:nvPr/>
        </p:nvSpPr>
        <p:spPr>
          <a:xfrm>
            <a:off x="1698840" y="2859480"/>
            <a:ext cx="3710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walk a few blocks from the subway and am instantly disappointed.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1" name=""/>
          <p:cNvSpPr txBox="1"/>
          <p:nvPr/>
        </p:nvSpPr>
        <p:spPr>
          <a:xfrm>
            <a:off x="5451840" y="2859480"/>
            <a:ext cx="610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college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2" name=""/>
          <p:cNvSpPr txBox="1"/>
          <p:nvPr/>
        </p:nvSpPr>
        <p:spPr>
          <a:xfrm>
            <a:off x="1698840" y="3011400"/>
            <a:ext cx="4354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campus where the WDH is housed looks more like a suburban office park than a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3" name=""/>
          <p:cNvSpPr txBox="1"/>
          <p:nvPr/>
        </p:nvSpPr>
        <p:spPr>
          <a:xfrm>
            <a:off x="1698840" y="3163320"/>
            <a:ext cx="3903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center of bliss, the repository of humanity’s knowledge about happiness.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4" name=""/>
          <p:cNvSpPr txBox="1"/>
          <p:nvPr/>
        </p:nvSpPr>
        <p:spPr>
          <a:xfrm>
            <a:off x="5664960" y="3163320"/>
            <a:ext cx="398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try to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5" name=""/>
          <p:cNvSpPr txBox="1"/>
          <p:nvPr/>
        </p:nvSpPr>
        <p:spPr>
          <a:xfrm>
            <a:off x="1698840" y="3314880"/>
            <a:ext cx="1132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shrug off this feeling.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6" name=""/>
          <p:cNvSpPr txBox="1"/>
          <p:nvPr/>
        </p:nvSpPr>
        <p:spPr>
          <a:xfrm>
            <a:off x="2888280" y="3314880"/>
            <a:ext cx="3149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After all, what was I expecting? The Wizard of Oz? Willy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7" name=""/>
          <p:cNvSpPr txBox="1"/>
          <p:nvPr/>
        </p:nvSpPr>
        <p:spPr>
          <a:xfrm>
            <a:off x="1692360" y="3466800"/>
            <a:ext cx="4363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Wonka and the Oompa Loompas scurrying around shouting ecstatically, “We’ve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8" name=""/>
          <p:cNvSpPr txBox="1"/>
          <p:nvPr/>
        </p:nvSpPr>
        <p:spPr>
          <a:xfrm>
            <a:off x="1698840" y="3618720"/>
            <a:ext cx="1064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got it, we’ve got it.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9" name=""/>
          <p:cNvSpPr txBox="1"/>
          <p:nvPr/>
        </p:nvSpPr>
        <p:spPr>
          <a:xfrm>
            <a:off x="2819880" y="3618720"/>
            <a:ext cx="3204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secret to happiness”? No, I guess not, but I had been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0" name=""/>
          <p:cNvSpPr txBox="1"/>
          <p:nvPr/>
        </p:nvSpPr>
        <p:spPr>
          <a:xfrm>
            <a:off x="1698840" y="3770640"/>
            <a:ext cx="2221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hoping for something a little less sterile.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1" name=""/>
          <p:cNvSpPr txBox="1"/>
          <p:nvPr/>
        </p:nvSpPr>
        <p:spPr>
          <a:xfrm>
            <a:off x="3976200" y="3770640"/>
            <a:ext cx="1259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More happy, less data.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2" name=""/>
          <p:cNvSpPr txBox="1"/>
          <p:nvPr/>
        </p:nvSpPr>
        <p:spPr>
          <a:xfrm>
            <a:off x="1698840" y="3998160"/>
            <a:ext cx="4220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walk down a nondescript corridor and knock on a nondescript office door.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3" name=""/>
          <p:cNvSpPr txBox="1"/>
          <p:nvPr/>
        </p:nvSpPr>
        <p:spPr>
          <a:xfrm>
            <a:off x="5972760" y="3998160"/>
            <a:ext cx="127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4" name=""/>
          <p:cNvSpPr txBox="1"/>
          <p:nvPr/>
        </p:nvSpPr>
        <p:spPr>
          <a:xfrm>
            <a:off x="1698840" y="4150080"/>
            <a:ext cx="2669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man with a Dutch accent yells for me to enter.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5" name=""/>
          <p:cNvSpPr txBox="1"/>
          <p:nvPr/>
        </p:nvSpPr>
        <p:spPr>
          <a:xfrm>
            <a:off x="4519440" y="4150080"/>
            <a:ext cx="669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There he is.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6" name=""/>
          <p:cNvSpPr txBox="1"/>
          <p:nvPr/>
        </p:nvSpPr>
        <p:spPr>
          <a:xfrm>
            <a:off x="5294520" y="4150080"/>
            <a:ext cx="185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Dr.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7" name=""/>
          <p:cNvSpPr txBox="1"/>
          <p:nvPr/>
        </p:nvSpPr>
        <p:spPr>
          <a:xfrm>
            <a:off x="5567400" y="4150080"/>
            <a:ext cx="502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Feelgood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8" name=""/>
          <p:cNvSpPr txBox="1"/>
          <p:nvPr/>
        </p:nvSpPr>
        <p:spPr>
          <a:xfrm>
            <a:off x="1698840" y="4302000"/>
            <a:ext cx="436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himself.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9" name=""/>
          <p:cNvSpPr txBox="1"/>
          <p:nvPr/>
        </p:nvSpPr>
        <p:spPr>
          <a:xfrm>
            <a:off x="2189520" y="4302000"/>
            <a:ext cx="3370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Ruut Veenhoven is a trim man, in his early sixties, I guess.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0" name=""/>
          <p:cNvSpPr txBox="1"/>
          <p:nvPr/>
        </p:nvSpPr>
        <p:spPr>
          <a:xfrm>
            <a:off x="5573880" y="4302000"/>
            <a:ext cx="492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He has a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1" name=""/>
          <p:cNvSpPr txBox="1"/>
          <p:nvPr/>
        </p:nvSpPr>
        <p:spPr>
          <a:xfrm>
            <a:off x="1698840" y="4453560"/>
            <a:ext cx="2550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salt-and-pepper beard and bright, electric eyes.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2" name=""/>
          <p:cNvSpPr txBox="1"/>
          <p:nvPr/>
        </p:nvSpPr>
        <p:spPr>
          <a:xfrm>
            <a:off x="4273560" y="4453560"/>
            <a:ext cx="1852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He is dressed in all black—stylish,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3" name=""/>
          <p:cNvSpPr txBox="1"/>
          <p:nvPr/>
        </p:nvSpPr>
        <p:spPr>
          <a:xfrm>
            <a:off x="1698840" y="4605480"/>
            <a:ext cx="1000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not morbid black.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4" name=""/>
          <p:cNvSpPr txBox="1"/>
          <p:nvPr/>
        </p:nvSpPr>
        <p:spPr>
          <a:xfrm>
            <a:off x="2749320" y="4605480"/>
            <a:ext cx="2792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He looks vaguely familiar, and then I realize why: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5" name=""/>
          <p:cNvSpPr txBox="1"/>
          <p:nvPr/>
        </p:nvSpPr>
        <p:spPr>
          <a:xfrm>
            <a:off x="5584320" y="4605480"/>
            <a:ext cx="477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He looks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6" name=""/>
          <p:cNvSpPr txBox="1"/>
          <p:nvPr/>
        </p:nvSpPr>
        <p:spPr>
          <a:xfrm>
            <a:off x="1698840" y="4757400"/>
            <a:ext cx="4414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like a Dutch Robin Williams, with the same coiled energy and slightly impish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7" name=""/>
          <p:cNvSpPr txBox="1"/>
          <p:nvPr/>
        </p:nvSpPr>
        <p:spPr>
          <a:xfrm>
            <a:off x="1698840" y="4909320"/>
            <a:ext cx="256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grin.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8" name=""/>
          <p:cNvSpPr txBox="1"/>
          <p:nvPr/>
        </p:nvSpPr>
        <p:spPr>
          <a:xfrm>
            <a:off x="2011680" y="4909320"/>
            <a:ext cx="4065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He springs from his chair and offers his hand and a business card, which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9" name=""/>
          <p:cNvSpPr txBox="1"/>
          <p:nvPr/>
        </p:nvSpPr>
        <p:spPr>
          <a:xfrm>
            <a:off x="1698840" y="5060880"/>
            <a:ext cx="323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reads: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0" name=""/>
          <p:cNvSpPr txBox="1"/>
          <p:nvPr/>
        </p:nvSpPr>
        <p:spPr>
          <a:xfrm>
            <a:off x="2079360" y="5060880"/>
            <a:ext cx="2856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“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Ruut Veenhoven, Professor of Happiness Studies.”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1" name=""/>
          <p:cNvSpPr txBox="1"/>
          <p:nvPr/>
        </p:nvSpPr>
        <p:spPr>
          <a:xfrm>
            <a:off x="1698840" y="5288760"/>
            <a:ext cx="2341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His office looks like that of any professor: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2" name=""/>
          <p:cNvSpPr txBox="1"/>
          <p:nvPr/>
        </p:nvSpPr>
        <p:spPr>
          <a:xfrm>
            <a:off x="4089240" y="5288760"/>
            <a:ext cx="1977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books and papers everywhere—not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3" name=""/>
          <p:cNvSpPr txBox="1"/>
          <p:nvPr/>
        </p:nvSpPr>
        <p:spPr>
          <a:xfrm>
            <a:off x="1698840" y="5440680"/>
            <a:ext cx="3496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especially messy, but not the neatest office I’ve ever seen, either.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4" name=""/>
          <p:cNvSpPr txBox="1"/>
          <p:nvPr/>
        </p:nvSpPr>
        <p:spPr>
          <a:xfrm>
            <a:off x="5277960" y="5440680"/>
            <a:ext cx="806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Conspicuously,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5" name=""/>
          <p:cNvSpPr txBox="1"/>
          <p:nvPr/>
        </p:nvSpPr>
        <p:spPr>
          <a:xfrm>
            <a:off x="1698840" y="5592600"/>
            <a:ext cx="1832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there is not a smiley face in sight.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6" name=""/>
          <p:cNvSpPr txBox="1"/>
          <p:nvPr/>
        </p:nvSpPr>
        <p:spPr>
          <a:xfrm>
            <a:off x="3575520" y="5592600"/>
            <a:ext cx="2172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Veenhoven pours me a cup of green tea.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7" name=""/>
          <p:cNvSpPr txBox="1"/>
          <p:nvPr/>
        </p:nvSpPr>
        <p:spPr>
          <a:xfrm>
            <a:off x="5781600" y="5592600"/>
            <a:ext cx="281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Then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8" name=""/>
          <p:cNvSpPr txBox="1"/>
          <p:nvPr/>
        </p:nvSpPr>
        <p:spPr>
          <a:xfrm>
            <a:off x="1698840" y="5744160"/>
            <a:ext cx="22438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he grows silent and waits for me to talk.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9" name=""/>
          <p:cNvSpPr txBox="1"/>
          <p:nvPr/>
        </p:nvSpPr>
        <p:spPr>
          <a:xfrm>
            <a:off x="1698840" y="5972040"/>
            <a:ext cx="1402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don’t know what to say.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0" name=""/>
          <p:cNvSpPr txBox="1"/>
          <p:nvPr/>
        </p:nvSpPr>
        <p:spPr>
          <a:xfrm>
            <a:off x="3137760" y="5972040"/>
            <a:ext cx="29602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As a journalist, I’ve conducted hundreds of interviews.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1" name=""/>
          <p:cNvSpPr txBox="1"/>
          <p:nvPr/>
        </p:nvSpPr>
        <p:spPr>
          <a:xfrm>
            <a:off x="1698840" y="6123960"/>
            <a:ext cx="4353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I’ve interviewed kings and presidents and prime ministers, not to mention heads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2" name=""/>
          <p:cNvSpPr txBox="1"/>
          <p:nvPr/>
        </p:nvSpPr>
        <p:spPr>
          <a:xfrm>
            <a:off x="1698840" y="6275520"/>
            <a:ext cx="2174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of terrorist organizations like Hezbollah.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3" name=""/>
          <p:cNvSpPr txBox="1"/>
          <p:nvPr/>
        </p:nvSpPr>
        <p:spPr>
          <a:xfrm>
            <a:off x="3926880" y="6275520"/>
            <a:ext cx="2157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Yet sitting here, across from this kindly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4" name=""/>
          <p:cNvSpPr txBox="1"/>
          <p:nvPr/>
        </p:nvSpPr>
        <p:spPr>
          <a:xfrm>
            <a:off x="1698840" y="6427440"/>
            <a:ext cx="3486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Dutch professor who looks like Robin Williams, I am stumped.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5" name=""/>
          <p:cNvSpPr txBox="1"/>
          <p:nvPr/>
        </p:nvSpPr>
        <p:spPr>
          <a:xfrm>
            <a:off x="5222880" y="6427440"/>
            <a:ext cx="849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Part of me, the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6" name=""/>
          <p:cNvSpPr txBox="1"/>
          <p:nvPr/>
        </p:nvSpPr>
        <p:spPr>
          <a:xfrm>
            <a:off x="1698840" y="6579360"/>
            <a:ext cx="3672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part that desperately craves peace of mind, wants to shout, “Dr.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7" name=""/>
          <p:cNvSpPr txBox="1"/>
          <p:nvPr/>
        </p:nvSpPr>
        <p:spPr>
          <a:xfrm>
            <a:off x="5446800" y="6579360"/>
            <a:ext cx="654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Veenhoven,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8" name=""/>
          <p:cNvSpPr txBox="1"/>
          <p:nvPr/>
        </p:nvSpPr>
        <p:spPr>
          <a:xfrm>
            <a:off x="1695600" y="6731280"/>
            <a:ext cx="4426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you’ve crunched the numbers, you’ve studied happiness your entire professional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9" name=""/>
          <p:cNvSpPr txBox="1"/>
          <p:nvPr/>
        </p:nvSpPr>
        <p:spPr>
          <a:xfrm>
            <a:off x="1698840" y="6882840"/>
            <a:ext cx="1357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life; please give it to me.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0" name=""/>
          <p:cNvSpPr txBox="1"/>
          <p:nvPr/>
        </p:nvSpPr>
        <p:spPr>
          <a:xfrm>
            <a:off x="3108960" y="6882840"/>
            <a:ext cx="2364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Give me the damn formula for happiness!”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1" name=""/>
          <p:cNvSpPr txBox="1"/>
          <p:nvPr/>
        </p:nvSpPr>
        <p:spPr>
          <a:xfrm>
            <a:off x="1698840" y="7110720"/>
            <a:ext cx="1158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But I don’t say that.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2" name=""/>
          <p:cNvSpPr txBox="1"/>
          <p:nvPr/>
        </p:nvSpPr>
        <p:spPr>
          <a:xfrm>
            <a:off x="2909160" y="7110720"/>
            <a:ext cx="3170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 can’t shake years of training, which tell me to maintain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3" name=""/>
          <p:cNvSpPr txBox="1"/>
          <p:nvPr/>
        </p:nvSpPr>
        <p:spPr>
          <a:xfrm>
            <a:off x="1698840" y="7262640"/>
            <a:ext cx="4121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my distance from my subject and never, ever reveal too much about myself.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4" name=""/>
          <p:cNvSpPr txBox="1"/>
          <p:nvPr/>
        </p:nvSpPr>
        <p:spPr>
          <a:xfrm>
            <a:off x="5881320" y="7262640"/>
            <a:ext cx="182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I’m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5" name=""/>
          <p:cNvSpPr txBox="1"/>
          <p:nvPr/>
        </p:nvSpPr>
        <p:spPr>
          <a:xfrm>
            <a:off x="1698840" y="7414560"/>
            <a:ext cx="4395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like the off-duty cop who is out to dinner with his family but can’t stop scanning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6" name=""/>
          <p:cNvSpPr txBox="1"/>
          <p:nvPr/>
        </p:nvSpPr>
        <p:spPr>
          <a:xfrm>
            <a:off x="1698840" y="7566120"/>
            <a:ext cx="2044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restaurant for potential shooters.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7" name=""/>
          <p:cNvSpPr txBox="1"/>
          <p:nvPr/>
        </p:nvSpPr>
        <p:spPr>
          <a:xfrm>
            <a:off x="1698840" y="7794000"/>
            <a:ext cx="4501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So instead of unburdening my soul, I resort to an old trick employed by journalists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8" name=""/>
          <p:cNvSpPr txBox="1"/>
          <p:nvPr/>
        </p:nvSpPr>
        <p:spPr>
          <a:xfrm>
            <a:off x="1698840" y="7945920"/>
            <a:ext cx="2387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and women who want to put a date at ease.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9" name=""/>
          <p:cNvSpPr txBox="1"/>
          <p:nvPr/>
        </p:nvSpPr>
        <p:spPr>
          <a:xfrm>
            <a:off x="4135320" y="7945920"/>
            <a:ext cx="235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“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Dr.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0" name=""/>
          <p:cNvSpPr txBox="1"/>
          <p:nvPr/>
        </p:nvSpPr>
        <p:spPr>
          <a:xfrm>
            <a:off x="4427280" y="7945920"/>
            <a:ext cx="1663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Veenhoven,” I finally say, “tell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1" name=""/>
          <p:cNvSpPr txBox="1"/>
          <p:nvPr/>
        </p:nvSpPr>
        <p:spPr>
          <a:xfrm>
            <a:off x="1698840" y="8097480"/>
            <a:ext cx="1026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me about yourself.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2" name=""/>
          <p:cNvSpPr txBox="1"/>
          <p:nvPr/>
        </p:nvSpPr>
        <p:spPr>
          <a:xfrm>
            <a:off x="2782440" y="8097480"/>
            <a:ext cx="2589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How did you get into the happiness business?”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3" name=""/>
          <p:cNvSpPr txBox="1"/>
          <p:nvPr/>
        </p:nvSpPr>
        <p:spPr>
          <a:xfrm>
            <a:off x="1694160" y="8325360"/>
            <a:ext cx="2786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Veenhoven leans back in his chair, happy to oblige.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4" name=""/>
          <p:cNvSpPr txBox="1"/>
          <p:nvPr/>
        </p:nvSpPr>
        <p:spPr>
          <a:xfrm>
            <a:off x="4526640" y="8325360"/>
            <a:ext cx="1550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He came of age in the 1960s.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5" name=""/>
          <p:cNvSpPr txBox="1"/>
          <p:nvPr/>
        </p:nvSpPr>
        <p:spPr>
          <a:xfrm>
            <a:off x="3849840" y="8780760"/>
            <a:ext cx="126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8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"/>
          <p:cNvSpPr txBox="1"/>
          <p:nvPr/>
        </p:nvSpPr>
        <p:spPr>
          <a:xfrm>
            <a:off x="1698840" y="1568880"/>
            <a:ext cx="4444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Everyone on his college campus was smoking dope, wearing Che Guevara T-shirts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7" name=""/>
          <p:cNvSpPr txBox="1"/>
          <p:nvPr/>
        </p:nvSpPr>
        <p:spPr>
          <a:xfrm>
            <a:off x="1698840" y="1720800"/>
            <a:ext cx="1962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and talking about the good society.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8" name=""/>
          <p:cNvSpPr txBox="1"/>
          <p:nvPr/>
        </p:nvSpPr>
        <p:spPr>
          <a:xfrm>
            <a:off x="3714480" y="1720800"/>
            <a:ext cx="2379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Veenhoven also smoked plenty of dope but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9" name=""/>
          <p:cNvSpPr txBox="1"/>
          <p:nvPr/>
        </p:nvSpPr>
        <p:spPr>
          <a:xfrm>
            <a:off x="1698840" y="1872720"/>
            <a:ext cx="4368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didn’t wear a Che Guevara T-shirt; and as for those “good societies,” Eastern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0" name=""/>
          <p:cNvSpPr txBox="1"/>
          <p:nvPr/>
        </p:nvSpPr>
        <p:spPr>
          <a:xfrm>
            <a:off x="1698840" y="2024280"/>
            <a:ext cx="2666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Bloc countries, Veenhoven found them wanting.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1" name=""/>
          <p:cNvSpPr txBox="1"/>
          <p:nvPr/>
        </p:nvSpPr>
        <p:spPr>
          <a:xfrm>
            <a:off x="4377960" y="2024280"/>
            <a:ext cx="1706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Instead of judging a society by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2" name=""/>
          <p:cNvSpPr txBox="1"/>
          <p:nvPr/>
        </p:nvSpPr>
        <p:spPr>
          <a:xfrm>
            <a:off x="1698840" y="2176200"/>
            <a:ext cx="4347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its system, he thought, why not judge it by its results? Were its citizens happy?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3" name=""/>
          <p:cNvSpPr txBox="1"/>
          <p:nvPr/>
        </p:nvSpPr>
        <p:spPr>
          <a:xfrm>
            <a:off x="1694160" y="2328120"/>
            <a:ext cx="4441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Veenhoven’s hero wasn’t Che Guevara but a socially inept nineteenth-century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4" name=""/>
          <p:cNvSpPr txBox="1"/>
          <p:nvPr/>
        </p:nvSpPr>
        <p:spPr>
          <a:xfrm>
            <a:off x="1698840" y="2480040"/>
            <a:ext cx="2379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British barrister named Jeremy Bentham.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5" name=""/>
          <p:cNvSpPr txBox="1"/>
          <p:nvPr/>
        </p:nvSpPr>
        <p:spPr>
          <a:xfrm>
            <a:off x="4206240" y="2480040"/>
            <a:ext cx="1828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Bentham famously espoused the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6" name=""/>
          <p:cNvSpPr txBox="1"/>
          <p:nvPr/>
        </p:nvSpPr>
        <p:spPr>
          <a:xfrm>
            <a:off x="1698840" y="2631600"/>
            <a:ext cx="4383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utilitarian principle, “the greatest happiness of the greatest number.” Veenhoven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7" name=""/>
          <p:cNvSpPr txBox="1"/>
          <p:nvPr/>
        </p:nvSpPr>
        <p:spPr>
          <a:xfrm>
            <a:off x="1694160" y="2783520"/>
            <a:ext cx="43106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would have gladly worn a Jeremy Bentham T-shirt, had such a thing existed.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8" name=""/>
          <p:cNvSpPr txBox="1"/>
          <p:nvPr/>
        </p:nvSpPr>
        <p:spPr>
          <a:xfrm>
            <a:off x="1694160" y="3011400"/>
            <a:ext cx="2743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Veenhoven was studying sociology—a field that,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9" name=""/>
          <p:cNvSpPr txBox="1"/>
          <p:nvPr/>
        </p:nvSpPr>
        <p:spPr>
          <a:xfrm>
            <a:off x="4479120" y="3011400"/>
            <a:ext cx="669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at the time,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0" name=""/>
          <p:cNvSpPr txBox="1"/>
          <p:nvPr/>
        </p:nvSpPr>
        <p:spPr>
          <a:xfrm>
            <a:off x="5202720" y="3011400"/>
            <a:ext cx="860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meant only the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1" name=""/>
          <p:cNvSpPr txBox="1"/>
          <p:nvPr/>
        </p:nvSpPr>
        <p:spPr>
          <a:xfrm>
            <a:off x="1698840" y="3163320"/>
            <a:ext cx="460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study of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2" name=""/>
          <p:cNvSpPr txBox="1"/>
          <p:nvPr/>
        </p:nvSpPr>
        <p:spPr>
          <a:xfrm>
            <a:off x="2232360" y="3163320"/>
            <a:ext cx="753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sick societies,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3" name=""/>
          <p:cNvSpPr txBox="1"/>
          <p:nvPr/>
        </p:nvSpPr>
        <p:spPr>
          <a:xfrm>
            <a:off x="3061800" y="3163320"/>
            <a:ext cx="756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dysfunctional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4" name=""/>
          <p:cNvSpPr txBox="1"/>
          <p:nvPr/>
        </p:nvSpPr>
        <p:spPr>
          <a:xfrm>
            <a:off x="3873960" y="3163320"/>
            <a:ext cx="281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ones.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5" name=""/>
          <p:cNvSpPr txBox="1"/>
          <p:nvPr/>
        </p:nvSpPr>
        <p:spPr>
          <a:xfrm>
            <a:off x="4259520" y="3163320"/>
            <a:ext cx="10933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Its sister discipline,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6" name=""/>
          <p:cNvSpPr txBox="1"/>
          <p:nvPr/>
        </p:nvSpPr>
        <p:spPr>
          <a:xfrm>
            <a:off x="5442480" y="3163320"/>
            <a:ext cx="655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psychology,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7" name=""/>
          <p:cNvSpPr txBox="1"/>
          <p:nvPr/>
        </p:nvSpPr>
        <p:spPr>
          <a:xfrm>
            <a:off x="1698840" y="3314880"/>
            <a:ext cx="1085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studied sick minds.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8" name=""/>
          <p:cNvSpPr txBox="1"/>
          <p:nvPr/>
        </p:nvSpPr>
        <p:spPr>
          <a:xfrm>
            <a:off x="2834640" y="3314880"/>
            <a:ext cx="1198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But not young Ruut.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9" name=""/>
          <p:cNvSpPr txBox="1"/>
          <p:nvPr/>
        </p:nvSpPr>
        <p:spPr>
          <a:xfrm>
            <a:off x="4079520" y="3314880"/>
            <a:ext cx="2003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He was interested in healthy minds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0" name=""/>
          <p:cNvSpPr txBox="1"/>
          <p:nvPr/>
        </p:nvSpPr>
        <p:spPr>
          <a:xfrm>
            <a:off x="1698840" y="3466800"/>
            <a:ext cx="9838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and happy places.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1" name=""/>
          <p:cNvSpPr txBox="1"/>
          <p:nvPr/>
        </p:nvSpPr>
        <p:spPr>
          <a:xfrm>
            <a:off x="2738520" y="3466800"/>
            <a:ext cx="3344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One day, a bit timid but determined nonetheless, Veenhoven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2" name=""/>
          <p:cNvSpPr txBox="1"/>
          <p:nvPr/>
        </p:nvSpPr>
        <p:spPr>
          <a:xfrm>
            <a:off x="1698840" y="3618720"/>
            <a:ext cx="4136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knocked on his advisor’s door and asked if he could please study happiness.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3" name=""/>
          <p:cNvSpPr txBox="1"/>
          <p:nvPr/>
        </p:nvSpPr>
        <p:spPr>
          <a:xfrm>
            <a:off x="5886720" y="3618720"/>
            <a:ext cx="1774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His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4" name=""/>
          <p:cNvSpPr txBox="1"/>
          <p:nvPr/>
        </p:nvSpPr>
        <p:spPr>
          <a:xfrm>
            <a:off x="1698840" y="3770640"/>
            <a:ext cx="4385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advisor, a sober man with solid academic credentials, told him, in no uncertain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5" name=""/>
          <p:cNvSpPr txBox="1"/>
          <p:nvPr/>
        </p:nvSpPr>
        <p:spPr>
          <a:xfrm>
            <a:off x="1698840" y="3922200"/>
            <a:ext cx="354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terms,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6" name=""/>
          <p:cNvSpPr txBox="1"/>
          <p:nvPr/>
        </p:nvSpPr>
        <p:spPr>
          <a:xfrm>
            <a:off x="2102400" y="3922200"/>
            <a:ext cx="2683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to shut up and never mention that word again.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7" name=""/>
          <p:cNvSpPr txBox="1"/>
          <p:nvPr/>
        </p:nvSpPr>
        <p:spPr>
          <a:xfrm>
            <a:off x="4888440" y="3922200"/>
            <a:ext cx="1163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Happiness was not a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8" name=""/>
          <p:cNvSpPr txBox="1"/>
          <p:nvPr/>
        </p:nvSpPr>
        <p:spPr>
          <a:xfrm>
            <a:off x="1698840" y="4074120"/>
            <a:ext cx="842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serious subject.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9" name=""/>
          <p:cNvSpPr txBox="1"/>
          <p:nvPr/>
        </p:nvSpPr>
        <p:spPr>
          <a:xfrm>
            <a:off x="1694160" y="4302000"/>
            <a:ext cx="2512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Veenhoven left, chastised but secretly pleased.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0" name=""/>
          <p:cNvSpPr txBox="1"/>
          <p:nvPr/>
        </p:nvSpPr>
        <p:spPr>
          <a:xfrm>
            <a:off x="4259160" y="4302000"/>
            <a:ext cx="1818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He knew he was on to something.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1" name=""/>
          <p:cNvSpPr txBox="1"/>
          <p:nvPr/>
        </p:nvSpPr>
        <p:spPr>
          <a:xfrm>
            <a:off x="1698840" y="4453560"/>
            <a:ext cx="4377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It so happened, though the young Dutch graduate student didn’t know at the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2" name=""/>
          <p:cNvSpPr txBox="1"/>
          <p:nvPr/>
        </p:nvSpPr>
        <p:spPr>
          <a:xfrm>
            <a:off x="1698840" y="4605480"/>
            <a:ext cx="4342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time, couldn’t possibly have known, that around the world social scientists were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3" name=""/>
          <p:cNvSpPr txBox="1"/>
          <p:nvPr/>
        </p:nvSpPr>
        <p:spPr>
          <a:xfrm>
            <a:off x="1694160" y="4757400"/>
            <a:ext cx="1724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waking up to a new discipline: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4" name=""/>
          <p:cNvSpPr txBox="1"/>
          <p:nvPr/>
        </p:nvSpPr>
        <p:spPr>
          <a:xfrm>
            <a:off x="3464640" y="4757400"/>
            <a:ext cx="10173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happiness studies.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5" name=""/>
          <p:cNvSpPr txBox="1"/>
          <p:nvPr/>
        </p:nvSpPr>
        <p:spPr>
          <a:xfrm>
            <a:off x="4536360" y="4757400"/>
            <a:ext cx="1573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Today, Veenhoven is at the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6" name=""/>
          <p:cNvSpPr txBox="1"/>
          <p:nvPr/>
        </p:nvSpPr>
        <p:spPr>
          <a:xfrm>
            <a:off x="1698840" y="4909320"/>
            <a:ext cx="4001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forefront of a field that churns out hundreds of research papers each year.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7" name=""/>
          <p:cNvSpPr txBox="1"/>
          <p:nvPr/>
        </p:nvSpPr>
        <p:spPr>
          <a:xfrm>
            <a:off x="5746680" y="4909320"/>
            <a:ext cx="316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There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8" name=""/>
          <p:cNvSpPr txBox="1"/>
          <p:nvPr/>
        </p:nvSpPr>
        <p:spPr>
          <a:xfrm>
            <a:off x="1698840" y="5060880"/>
            <a:ext cx="2174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are happiness conferences and a</a:t>
            </a:r>
            <a:r>
              <a:rPr b="0" i="1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 Journal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9" name=""/>
          <p:cNvSpPr txBox="1"/>
          <p:nvPr/>
        </p:nvSpPr>
        <p:spPr>
          <a:xfrm>
            <a:off x="3918960" y="5060880"/>
            <a:ext cx="21556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of Happiness Studies</a:t>
            </a:r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 (which Veenhoven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0" name=""/>
          <p:cNvSpPr txBox="1"/>
          <p:nvPr/>
        </p:nvSpPr>
        <p:spPr>
          <a:xfrm>
            <a:off x="1698840" y="5212800"/>
            <a:ext cx="345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edits).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1" name=""/>
          <p:cNvSpPr txBox="1"/>
          <p:nvPr/>
        </p:nvSpPr>
        <p:spPr>
          <a:xfrm>
            <a:off x="2102040" y="5212800"/>
            <a:ext cx="3960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Students at Claremont Graduate University in California can now earn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2" name=""/>
          <p:cNvSpPr txBox="1"/>
          <p:nvPr/>
        </p:nvSpPr>
        <p:spPr>
          <a:xfrm>
            <a:off x="1698840" y="5364720"/>
            <a:ext cx="2945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 MA or PhD in positive psychology—in happiness.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3" name=""/>
          <p:cNvSpPr txBox="1"/>
          <p:nvPr/>
        </p:nvSpPr>
        <p:spPr>
          <a:xfrm>
            <a:off x="1698840" y="5592600"/>
            <a:ext cx="4377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Some of Veenhoven’s colleagues still think his old advisor was right, that the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4" name=""/>
          <p:cNvSpPr txBox="1"/>
          <p:nvPr/>
        </p:nvSpPr>
        <p:spPr>
          <a:xfrm>
            <a:off x="1698840" y="5744160"/>
            <a:ext cx="2157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study of happiness is misguided, stupid.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5" name=""/>
          <p:cNvSpPr txBox="1"/>
          <p:nvPr/>
        </p:nvSpPr>
        <p:spPr>
          <a:xfrm>
            <a:off x="3912840" y="5744160"/>
            <a:ext cx="14425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But they can’t ignore him.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6" name=""/>
          <p:cNvSpPr txBox="1"/>
          <p:nvPr/>
        </p:nvSpPr>
        <p:spPr>
          <a:xfrm>
            <a:off x="5409360" y="5744160"/>
            <a:ext cx="657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His research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7" name=""/>
          <p:cNvSpPr txBox="1"/>
          <p:nvPr/>
        </p:nvSpPr>
        <p:spPr>
          <a:xfrm>
            <a:off x="1698840" y="5896080"/>
            <a:ext cx="685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is out there;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8" name=""/>
          <p:cNvSpPr txBox="1"/>
          <p:nvPr/>
        </p:nvSpPr>
        <p:spPr>
          <a:xfrm>
            <a:off x="2456280" y="5896080"/>
            <a:ext cx="1171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it’s cited in journals,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9" name=""/>
          <p:cNvSpPr txBox="1"/>
          <p:nvPr/>
        </p:nvSpPr>
        <p:spPr>
          <a:xfrm>
            <a:off x="3704760" y="5896080"/>
            <a:ext cx="23112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and in the academic world that means it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0" name=""/>
          <p:cNvSpPr txBox="1"/>
          <p:nvPr/>
        </p:nvSpPr>
        <p:spPr>
          <a:xfrm>
            <a:off x="1698840" y="6048000"/>
            <a:ext cx="457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matters.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1" name=""/>
          <p:cNvSpPr txBox="1"/>
          <p:nvPr/>
        </p:nvSpPr>
        <p:spPr>
          <a:xfrm>
            <a:off x="1694160" y="6275520"/>
            <a:ext cx="3018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contemplation of happiness, of course, is not new.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2" name=""/>
          <p:cNvSpPr txBox="1"/>
          <p:nvPr/>
        </p:nvSpPr>
        <p:spPr>
          <a:xfrm>
            <a:off x="4748400" y="6275520"/>
            <a:ext cx="13266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ancient Greeks and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3" name=""/>
          <p:cNvSpPr txBox="1"/>
          <p:nvPr/>
        </p:nvSpPr>
        <p:spPr>
          <a:xfrm>
            <a:off x="1698840" y="6427440"/>
            <a:ext cx="1263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Romans did a lot of it.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4" name=""/>
          <p:cNvSpPr txBox="1"/>
          <p:nvPr/>
        </p:nvSpPr>
        <p:spPr>
          <a:xfrm>
            <a:off x="3018600" y="6427440"/>
            <a:ext cx="30578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Aristotle, Plato, Epicurus, and others sweated over the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5" name=""/>
          <p:cNvSpPr txBox="1"/>
          <p:nvPr/>
        </p:nvSpPr>
        <p:spPr>
          <a:xfrm>
            <a:off x="1698840" y="6579360"/>
            <a:ext cx="9914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eternal questions.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6" name=""/>
          <p:cNvSpPr txBox="1"/>
          <p:nvPr/>
        </p:nvSpPr>
        <p:spPr>
          <a:xfrm>
            <a:off x="2759760" y="6579360"/>
            <a:ext cx="32619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What is the good life? Is pleasure the same as happiness?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7" name=""/>
          <p:cNvSpPr txBox="1"/>
          <p:nvPr/>
        </p:nvSpPr>
        <p:spPr>
          <a:xfrm>
            <a:off x="1692360" y="6731280"/>
            <a:ext cx="26251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When are we going to invent indoor plumbing?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8" name=""/>
          <p:cNvSpPr txBox="1"/>
          <p:nvPr/>
        </p:nvSpPr>
        <p:spPr>
          <a:xfrm>
            <a:off x="1698840" y="6958800"/>
            <a:ext cx="3405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Later,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9" name=""/>
          <p:cNvSpPr txBox="1"/>
          <p:nvPr/>
        </p:nvSpPr>
        <p:spPr>
          <a:xfrm>
            <a:off x="2086200" y="6958800"/>
            <a:ext cx="28810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Greeks and the Romans were joined by others,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0" name=""/>
          <p:cNvSpPr txBox="1"/>
          <p:nvPr/>
        </p:nvSpPr>
        <p:spPr>
          <a:xfrm>
            <a:off x="5029920" y="6958800"/>
            <a:ext cx="10339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paler-skinned men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1" name=""/>
          <p:cNvSpPr txBox="1"/>
          <p:nvPr/>
        </p:nvSpPr>
        <p:spPr>
          <a:xfrm>
            <a:off x="1698840" y="7110720"/>
            <a:ext cx="3425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from lands farther north who spent an inordinate amount of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2" name=""/>
          <p:cNvSpPr txBox="1"/>
          <p:nvPr/>
        </p:nvSpPr>
        <p:spPr>
          <a:xfrm>
            <a:off x="5301360" y="7110720"/>
            <a:ext cx="752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time in cafés,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3" name=""/>
          <p:cNvSpPr txBox="1"/>
          <p:nvPr/>
        </p:nvSpPr>
        <p:spPr>
          <a:xfrm>
            <a:off x="1698840" y="7262640"/>
            <a:ext cx="2378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contemplating life’s inextricable quandaries.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4" name=""/>
          <p:cNvSpPr txBox="1"/>
          <p:nvPr/>
        </p:nvSpPr>
        <p:spPr>
          <a:xfrm>
            <a:off x="4144680" y="7262640"/>
            <a:ext cx="19317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Men like Kant, Schopenhauer, Mill,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5" name=""/>
          <p:cNvSpPr txBox="1"/>
          <p:nvPr/>
        </p:nvSpPr>
        <p:spPr>
          <a:xfrm>
            <a:off x="1698840" y="7414560"/>
            <a:ext cx="18842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Nietzsche, and, later, Larry David.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6" name=""/>
          <p:cNvSpPr txBox="1"/>
          <p:nvPr/>
        </p:nvSpPr>
        <p:spPr>
          <a:xfrm>
            <a:off x="3641040" y="7414560"/>
            <a:ext cx="24498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They, too, had much to say about happiness.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7" name=""/>
          <p:cNvSpPr txBox="1"/>
          <p:nvPr/>
        </p:nvSpPr>
        <p:spPr>
          <a:xfrm>
            <a:off x="1694160" y="7642080"/>
            <a:ext cx="142416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And then there is religion.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8" name=""/>
          <p:cNvSpPr txBox="1"/>
          <p:nvPr/>
        </p:nvSpPr>
        <p:spPr>
          <a:xfrm>
            <a:off x="3185640" y="7642080"/>
            <a:ext cx="28674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What is religion if not a guide to happiness, to bliss?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9" name=""/>
          <p:cNvSpPr txBox="1"/>
          <p:nvPr/>
        </p:nvSpPr>
        <p:spPr>
          <a:xfrm>
            <a:off x="1698840" y="7794000"/>
            <a:ext cx="441288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Every religion instructs followers in the ways of happiness, be it in this life or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0" name=""/>
          <p:cNvSpPr txBox="1"/>
          <p:nvPr/>
        </p:nvSpPr>
        <p:spPr>
          <a:xfrm>
            <a:off x="1698840" y="7945920"/>
            <a:ext cx="437004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the next, be it through submission, meditation, devotion, or, if you happen to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1" name=""/>
          <p:cNvSpPr txBox="1"/>
          <p:nvPr/>
        </p:nvSpPr>
        <p:spPr>
          <a:xfrm>
            <a:off x="1698840" y="8097480"/>
            <a:ext cx="246672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belong to the Jewish or Catholic faith, guilt.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2" name=""/>
          <p:cNvSpPr txBox="1"/>
          <p:nvPr/>
        </p:nvSpPr>
        <p:spPr>
          <a:xfrm>
            <a:off x="1694160" y="8325360"/>
            <a:ext cx="4041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All of this may have been helpful, enlightening even, but it wasn’t science.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3" name=""/>
          <p:cNvSpPr txBox="1"/>
          <p:nvPr/>
        </p:nvSpPr>
        <p:spPr>
          <a:xfrm>
            <a:off x="5737320" y="8325360"/>
            <a:ext cx="333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It was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4" name=""/>
          <p:cNvSpPr txBox="1"/>
          <p:nvPr/>
        </p:nvSpPr>
        <p:spPr>
          <a:xfrm>
            <a:off x="3849840" y="8780760"/>
            <a:ext cx="126000" cy="180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989" spc="-1" strike="noStrike">
                <a:solidFill>
                  <a:srgbClr val="000000"/>
                </a:solidFill>
                <a:latin typeface="LMRoman10"/>
                <a:ea typeface="LMRoman10"/>
              </a:rPr>
              <a:t>9</a:t>
            </a:r>
            <a:endParaRPr b="0" lang="en-US" sz="989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LibreOffice/24.2.6.2$Linux_X86_64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